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8" r:id="rId2"/>
    <p:sldId id="261" r:id="rId3"/>
    <p:sldId id="262" r:id="rId4"/>
    <p:sldId id="263" r:id="rId5"/>
    <p:sldId id="264" r:id="rId6"/>
    <p:sldId id="265" r:id="rId7"/>
    <p:sldId id="266" r:id="rId8"/>
    <p:sldId id="268" r:id="rId9"/>
    <p:sldId id="273" r:id="rId10"/>
    <p:sldId id="271" r:id="rId11"/>
    <p:sldId id="272" r:id="rId12"/>
    <p:sldId id="288" r:id="rId13"/>
    <p:sldId id="316" r:id="rId14"/>
    <p:sldId id="284" r:id="rId15"/>
    <p:sldId id="274" r:id="rId16"/>
    <p:sldId id="287" r:id="rId17"/>
    <p:sldId id="280" r:id="rId18"/>
    <p:sldId id="286" r:id="rId19"/>
    <p:sldId id="290" r:id="rId20"/>
    <p:sldId id="296" r:id="rId21"/>
    <p:sldId id="294" r:id="rId22"/>
    <p:sldId id="310" r:id="rId23"/>
    <p:sldId id="315" r:id="rId24"/>
    <p:sldId id="317" r:id="rId25"/>
    <p:sldId id="318" r:id="rId26"/>
    <p:sldId id="295" r:id="rId27"/>
    <p:sldId id="307" r:id="rId28"/>
    <p:sldId id="319" r:id="rId29"/>
    <p:sldId id="426" r:id="rId30"/>
    <p:sldId id="308" r:id="rId31"/>
    <p:sldId id="256" r:id="rId32"/>
    <p:sldId id="309" r:id="rId33"/>
    <p:sldId id="427" r:id="rId34"/>
    <p:sldId id="428" r:id="rId35"/>
    <p:sldId id="429" r:id="rId36"/>
    <p:sldId id="430" r:id="rId37"/>
    <p:sldId id="437" r:id="rId38"/>
    <p:sldId id="257" r:id="rId39"/>
    <p:sldId id="432" r:id="rId40"/>
    <p:sldId id="259" r:id="rId41"/>
    <p:sldId id="279" r:id="rId42"/>
    <p:sldId id="433" r:id="rId43"/>
    <p:sldId id="281" r:id="rId44"/>
    <p:sldId id="435" r:id="rId45"/>
    <p:sldId id="438" r:id="rId46"/>
    <p:sldId id="407" r:id="rId47"/>
    <p:sldId id="436" r:id="rId48"/>
  </p:sldIdLst>
  <p:sldSz cx="9144000" cy="6858000" type="screen4x3"/>
  <p:notesSz cx="7099300" cy="10234613"/>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2">
          <p15:clr>
            <a:srgbClr val="A4A3A4"/>
          </p15:clr>
        </p15:guide>
        <p15:guide id="2" pos="30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8628"/>
    <a:srgbClr val="4E92CB"/>
    <a:srgbClr val="1C35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8" autoAdjust="0"/>
    <p:restoredTop sz="75752" autoAdjust="0"/>
  </p:normalViewPr>
  <p:slideViewPr>
    <p:cSldViewPr snapToGrid="0" snapToObjects="1" showGuides="1">
      <p:cViewPr varScale="1">
        <p:scale>
          <a:sx n="144" d="100"/>
          <a:sy n="144" d="100"/>
        </p:scale>
        <p:origin x="1744" y="200"/>
      </p:cViewPr>
      <p:guideLst>
        <p:guide orient="horz" pos="752"/>
        <p:guide pos="304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089FE8-F3F4-409C-89D4-2790F77FAA89}" type="doc">
      <dgm:prSet loTypeId="urn:microsoft.com/office/officeart/2005/8/layout/cycle1" loCatId="cycle" qsTypeId="urn:microsoft.com/office/officeart/2005/8/quickstyle/simple1" qsCatId="simple" csTypeId="urn:microsoft.com/office/officeart/2005/8/colors/accent1_2" csCatId="accent1" phldr="1"/>
      <dgm:spPr>
        <a:scene3d>
          <a:camera prst="orthographicFront">
            <a:rot lat="0" lon="10799999" rev="10799999"/>
          </a:camera>
          <a:lightRig rig="threePt" dir="t"/>
        </a:scene3d>
      </dgm:spPr>
      <dgm:t>
        <a:bodyPr/>
        <a:lstStyle/>
        <a:p>
          <a:endParaRPr lang="it-IT"/>
        </a:p>
      </dgm:t>
    </dgm:pt>
    <dgm:pt modelId="{564B630F-4731-4B62-B3D0-A6CD5C59FCCD}">
      <dgm:prSet phldrT="[Testo]"/>
      <dgm:spPr>
        <a:xfrm>
          <a:off x="760831" y="6323"/>
          <a:ext cx="222409" cy="222409"/>
        </a:xfrm>
        <a:noFill/>
        <a:ln>
          <a:noFill/>
        </a:ln>
        <a:effectLst/>
        <a:scene3d>
          <a:camera prst="orthographicFront">
            <a:rot lat="0" lon="10799999" rev="10799999"/>
          </a:camera>
          <a:lightRig rig="threePt" dir="t"/>
        </a:scene3d>
      </dgm:spPr>
      <dgm:t>
        <a:bodyPr/>
        <a:lstStyle/>
        <a:p>
          <a:endParaRPr lang="it-IT" dirty="0">
            <a:solidFill>
              <a:srgbClr val="000000">
                <a:hueOff val="0"/>
                <a:satOff val="0"/>
                <a:lumOff val="0"/>
                <a:alphaOff val="0"/>
              </a:srgbClr>
            </a:solidFill>
            <a:latin typeface="Arial"/>
            <a:ea typeface="Microsoft YaHei"/>
            <a:cs typeface="+mn-cs"/>
          </a:endParaRPr>
        </a:p>
      </dgm:t>
    </dgm:pt>
    <dgm:pt modelId="{C3903D2C-FF18-4670-BB2A-67950A4D9F23}" type="parTrans" cxnId="{463F11E7-A7C9-438F-A55A-D77F1D442CE2}">
      <dgm:prSet/>
      <dgm:spPr/>
      <dgm:t>
        <a:bodyPr/>
        <a:lstStyle/>
        <a:p>
          <a:endParaRPr lang="it-IT"/>
        </a:p>
      </dgm:t>
    </dgm:pt>
    <dgm:pt modelId="{E18100CB-08FC-466E-8D60-E6A05C32B3C6}" type="sibTrans" cxnId="{463F11E7-A7C9-438F-A55A-D77F1D442CE2}">
      <dgm:prSet/>
      <dgm:spPr>
        <a:xfrm>
          <a:off x="237276" y="-154"/>
          <a:ext cx="834339" cy="834339"/>
        </a:xfrm>
        <a:solidFill>
          <a:srgbClr val="000000"/>
        </a:solidFill>
        <a:ln w="25400" cap="flat" cmpd="sng" algn="ctr">
          <a:solidFill>
            <a:srgbClr val="000000"/>
          </a:solidFill>
          <a:prstDash val="solid"/>
        </a:ln>
        <a:effectLst/>
        <a:scene3d>
          <a:camera prst="orthographicFront">
            <a:rot lat="0" lon="10799999" rev="10799999"/>
          </a:camera>
          <a:lightRig rig="threePt" dir="t"/>
        </a:scene3d>
      </dgm:spPr>
      <dgm:t>
        <a:bodyPr/>
        <a:lstStyle/>
        <a:p>
          <a:endParaRPr lang="it-IT"/>
        </a:p>
      </dgm:t>
    </dgm:pt>
    <dgm:pt modelId="{A712FFDF-A1BA-4FD4-AD9F-B92E26E08950}">
      <dgm:prSet phldrT="[Testo]"/>
      <dgm:spPr>
        <a:xfrm>
          <a:off x="895309" y="420203"/>
          <a:ext cx="222409" cy="222409"/>
        </a:xfrm>
        <a:noFill/>
        <a:ln>
          <a:noFill/>
        </a:ln>
        <a:effectLst/>
        <a:scene3d>
          <a:camera prst="orthographicFront">
            <a:rot lat="0" lon="10799999" rev="10799999"/>
          </a:camera>
          <a:lightRig rig="threePt" dir="t"/>
        </a:scene3d>
      </dgm:spPr>
      <dgm:t>
        <a:bodyPr/>
        <a:lstStyle/>
        <a:p>
          <a:endParaRPr lang="it-IT" dirty="0">
            <a:solidFill>
              <a:srgbClr val="000000">
                <a:hueOff val="0"/>
                <a:satOff val="0"/>
                <a:lumOff val="0"/>
                <a:alphaOff val="0"/>
              </a:srgbClr>
            </a:solidFill>
            <a:latin typeface="Arial"/>
            <a:ea typeface="Microsoft YaHei"/>
            <a:cs typeface="+mn-cs"/>
          </a:endParaRPr>
        </a:p>
      </dgm:t>
    </dgm:pt>
    <dgm:pt modelId="{7A6FAE54-9AB3-45DB-9C8E-2F2D03AF6802}" type="parTrans" cxnId="{2B750FE5-5E14-4C3E-A293-E72BE772BFDB}">
      <dgm:prSet/>
      <dgm:spPr/>
      <dgm:t>
        <a:bodyPr/>
        <a:lstStyle/>
        <a:p>
          <a:endParaRPr lang="it-IT"/>
        </a:p>
      </dgm:t>
    </dgm:pt>
    <dgm:pt modelId="{FF4893DD-2E48-4CB6-A145-8C63845C85D0}" type="sibTrans" cxnId="{2B750FE5-5E14-4C3E-A293-E72BE772BFDB}">
      <dgm:prSet/>
      <dgm:spPr>
        <a:xfrm>
          <a:off x="237276" y="-154"/>
          <a:ext cx="834339" cy="834339"/>
        </a:xfrm>
        <a:solidFill>
          <a:srgbClr val="000000"/>
        </a:solidFill>
        <a:ln w="25400" cap="flat" cmpd="sng" algn="ctr">
          <a:solidFill>
            <a:srgbClr val="000000"/>
          </a:solidFill>
          <a:prstDash val="solid"/>
        </a:ln>
        <a:effectLst/>
        <a:scene3d>
          <a:camera prst="orthographicFront">
            <a:rot lat="0" lon="10799999" rev="10799999"/>
          </a:camera>
          <a:lightRig rig="threePt" dir="t"/>
        </a:scene3d>
      </dgm:spPr>
      <dgm:t>
        <a:bodyPr/>
        <a:lstStyle/>
        <a:p>
          <a:endParaRPr lang="it-IT"/>
        </a:p>
      </dgm:t>
    </dgm:pt>
    <dgm:pt modelId="{37FBD5E6-4119-449F-BB9C-AFB053FB4B4D}">
      <dgm:prSet phldrT="[Testo]"/>
      <dgm:spPr>
        <a:xfrm>
          <a:off x="543241" y="675995"/>
          <a:ext cx="222409" cy="222409"/>
        </a:xfrm>
        <a:noFill/>
        <a:ln>
          <a:noFill/>
        </a:ln>
        <a:effectLst/>
        <a:scene3d>
          <a:camera prst="orthographicFront">
            <a:rot lat="0" lon="10799999" rev="10799999"/>
          </a:camera>
          <a:lightRig rig="threePt" dir="t"/>
        </a:scene3d>
      </dgm:spPr>
      <dgm:t>
        <a:bodyPr/>
        <a:lstStyle/>
        <a:p>
          <a:endParaRPr lang="it-IT" dirty="0">
            <a:solidFill>
              <a:srgbClr val="000000">
                <a:hueOff val="0"/>
                <a:satOff val="0"/>
                <a:lumOff val="0"/>
                <a:alphaOff val="0"/>
              </a:srgbClr>
            </a:solidFill>
            <a:latin typeface="Arial"/>
            <a:ea typeface="Microsoft YaHei"/>
            <a:cs typeface="+mn-cs"/>
          </a:endParaRPr>
        </a:p>
      </dgm:t>
    </dgm:pt>
    <dgm:pt modelId="{FE17840B-15EB-4DEC-A2A3-DCFE78DC6D09}" type="parTrans" cxnId="{47473F6D-311E-40B9-8581-59ED22BECBE5}">
      <dgm:prSet/>
      <dgm:spPr/>
      <dgm:t>
        <a:bodyPr/>
        <a:lstStyle/>
        <a:p>
          <a:endParaRPr lang="it-IT"/>
        </a:p>
      </dgm:t>
    </dgm:pt>
    <dgm:pt modelId="{2B669FCE-D5DE-42F8-A522-7580CED80122}" type="sibTrans" cxnId="{47473F6D-311E-40B9-8581-59ED22BECBE5}">
      <dgm:prSet/>
      <dgm:spPr>
        <a:xfrm>
          <a:off x="237276" y="-154"/>
          <a:ext cx="834339" cy="834339"/>
        </a:xfrm>
        <a:solidFill>
          <a:srgbClr val="000000"/>
        </a:solidFill>
        <a:ln w="25400" cap="flat" cmpd="sng" algn="ctr">
          <a:solidFill>
            <a:srgbClr val="000000"/>
          </a:solidFill>
          <a:prstDash val="solid"/>
        </a:ln>
        <a:effectLst/>
        <a:scene3d>
          <a:camera prst="orthographicFront">
            <a:rot lat="0" lon="10799999" rev="10799999"/>
          </a:camera>
          <a:lightRig rig="threePt" dir="t"/>
        </a:scene3d>
      </dgm:spPr>
      <dgm:t>
        <a:bodyPr/>
        <a:lstStyle/>
        <a:p>
          <a:endParaRPr lang="it-IT"/>
        </a:p>
      </dgm:t>
    </dgm:pt>
    <dgm:pt modelId="{4FC2BE26-1AA1-4435-A578-C86ADB5D1D36}">
      <dgm:prSet phldrT="[Testo]"/>
      <dgm:spPr>
        <a:xfrm>
          <a:off x="191174" y="420203"/>
          <a:ext cx="222409" cy="222409"/>
        </a:xfrm>
        <a:noFill/>
        <a:ln>
          <a:noFill/>
        </a:ln>
        <a:effectLst/>
        <a:scene3d>
          <a:camera prst="orthographicFront">
            <a:rot lat="0" lon="10799999" rev="10799999"/>
          </a:camera>
          <a:lightRig rig="threePt" dir="t"/>
        </a:scene3d>
      </dgm:spPr>
      <dgm:t>
        <a:bodyPr/>
        <a:lstStyle/>
        <a:p>
          <a:endParaRPr lang="it-IT" dirty="0">
            <a:solidFill>
              <a:srgbClr val="000000">
                <a:hueOff val="0"/>
                <a:satOff val="0"/>
                <a:lumOff val="0"/>
                <a:alphaOff val="0"/>
              </a:srgbClr>
            </a:solidFill>
            <a:latin typeface="Arial"/>
            <a:ea typeface="Microsoft YaHei"/>
            <a:cs typeface="+mn-cs"/>
          </a:endParaRPr>
        </a:p>
      </dgm:t>
    </dgm:pt>
    <dgm:pt modelId="{92B43415-2D3B-4D8D-B9D1-5AF229843C92}" type="parTrans" cxnId="{9324D0A6-A4B5-4A48-9AEE-14D62641968B}">
      <dgm:prSet/>
      <dgm:spPr/>
      <dgm:t>
        <a:bodyPr/>
        <a:lstStyle/>
        <a:p>
          <a:endParaRPr lang="it-IT"/>
        </a:p>
      </dgm:t>
    </dgm:pt>
    <dgm:pt modelId="{B8C0FC58-6EF4-42FC-A184-E25476520651}" type="sibTrans" cxnId="{9324D0A6-A4B5-4A48-9AEE-14D62641968B}">
      <dgm:prSet/>
      <dgm:spPr>
        <a:xfrm>
          <a:off x="237276" y="-154"/>
          <a:ext cx="834339" cy="834339"/>
        </a:xfrm>
        <a:solidFill>
          <a:srgbClr val="000000"/>
        </a:solidFill>
        <a:ln w="25400" cap="flat" cmpd="sng" algn="ctr">
          <a:solidFill>
            <a:srgbClr val="000000"/>
          </a:solidFill>
          <a:prstDash val="solid"/>
        </a:ln>
        <a:effectLst/>
        <a:scene3d>
          <a:camera prst="orthographicFront">
            <a:rot lat="0" lon="10799999" rev="10799999"/>
          </a:camera>
          <a:lightRig rig="threePt" dir="t"/>
        </a:scene3d>
      </dgm:spPr>
      <dgm:t>
        <a:bodyPr/>
        <a:lstStyle/>
        <a:p>
          <a:endParaRPr lang="it-IT"/>
        </a:p>
      </dgm:t>
    </dgm:pt>
    <dgm:pt modelId="{111BE299-82CA-4840-8DF2-13EEC5BBDC96}">
      <dgm:prSet phldrT="[Testo]"/>
      <dgm:spPr>
        <a:xfrm>
          <a:off x="325652" y="6323"/>
          <a:ext cx="222409" cy="222409"/>
        </a:xfrm>
        <a:noFill/>
        <a:ln>
          <a:noFill/>
        </a:ln>
        <a:effectLst/>
        <a:scene3d>
          <a:camera prst="orthographicFront">
            <a:rot lat="0" lon="10799999" rev="10799999"/>
          </a:camera>
          <a:lightRig rig="threePt" dir="t"/>
        </a:scene3d>
      </dgm:spPr>
      <dgm:t>
        <a:bodyPr/>
        <a:lstStyle/>
        <a:p>
          <a:endParaRPr lang="it-IT" dirty="0">
            <a:solidFill>
              <a:srgbClr val="000000">
                <a:hueOff val="0"/>
                <a:satOff val="0"/>
                <a:lumOff val="0"/>
                <a:alphaOff val="0"/>
              </a:srgbClr>
            </a:solidFill>
            <a:latin typeface="Arial"/>
            <a:ea typeface="Microsoft YaHei"/>
            <a:cs typeface="+mn-cs"/>
          </a:endParaRPr>
        </a:p>
      </dgm:t>
    </dgm:pt>
    <dgm:pt modelId="{CDA022B6-D4C0-482B-9EE2-2BEEDA6B3B2B}" type="parTrans" cxnId="{1590B946-37E1-4E13-8980-758180FF4A7A}">
      <dgm:prSet/>
      <dgm:spPr/>
      <dgm:t>
        <a:bodyPr/>
        <a:lstStyle/>
        <a:p>
          <a:endParaRPr lang="it-IT"/>
        </a:p>
      </dgm:t>
    </dgm:pt>
    <dgm:pt modelId="{6A74A883-283D-4885-8E83-D086BBFFB4ED}" type="sibTrans" cxnId="{1590B946-37E1-4E13-8980-758180FF4A7A}">
      <dgm:prSet/>
      <dgm:spPr>
        <a:xfrm>
          <a:off x="237276" y="-154"/>
          <a:ext cx="834339" cy="834339"/>
        </a:xfrm>
        <a:solidFill>
          <a:srgbClr val="000000"/>
        </a:solidFill>
        <a:ln w="25400" cap="flat" cmpd="sng" algn="ctr">
          <a:solidFill>
            <a:srgbClr val="000000"/>
          </a:solidFill>
          <a:prstDash val="solid"/>
        </a:ln>
        <a:effectLst/>
        <a:scene3d>
          <a:camera prst="orthographicFront">
            <a:rot lat="0" lon="10799999" rev="10799999"/>
          </a:camera>
          <a:lightRig rig="threePt" dir="t"/>
        </a:scene3d>
      </dgm:spPr>
      <dgm:t>
        <a:bodyPr/>
        <a:lstStyle/>
        <a:p>
          <a:endParaRPr lang="it-IT"/>
        </a:p>
      </dgm:t>
    </dgm:pt>
    <dgm:pt modelId="{A1AD99B2-2512-490D-A58C-2E181639405F}" type="pres">
      <dgm:prSet presAssocID="{BB089FE8-F3F4-409C-89D4-2790F77FAA89}" presName="cycle" presStyleCnt="0">
        <dgm:presLayoutVars>
          <dgm:dir/>
          <dgm:resizeHandles val="exact"/>
        </dgm:presLayoutVars>
      </dgm:prSet>
      <dgm:spPr/>
    </dgm:pt>
    <dgm:pt modelId="{F9B047BE-2833-46FD-BB6C-448992BF58FE}" type="pres">
      <dgm:prSet presAssocID="{564B630F-4731-4B62-B3D0-A6CD5C59FCCD}" presName="dummy" presStyleCnt="0"/>
      <dgm:spPr/>
    </dgm:pt>
    <dgm:pt modelId="{9B4E4478-9F7A-434F-A490-9674E42EDAC4}" type="pres">
      <dgm:prSet presAssocID="{564B630F-4731-4B62-B3D0-A6CD5C59FCCD}" presName="node" presStyleLbl="revTx" presStyleIdx="0" presStyleCnt="5">
        <dgm:presLayoutVars>
          <dgm:bulletEnabled val="1"/>
        </dgm:presLayoutVars>
      </dgm:prSet>
      <dgm:spPr>
        <a:prstGeom prst="rect">
          <a:avLst/>
        </a:prstGeom>
      </dgm:spPr>
    </dgm:pt>
    <dgm:pt modelId="{10CBB469-51D1-41D5-99F2-DE57E68FD363}" type="pres">
      <dgm:prSet presAssocID="{E18100CB-08FC-466E-8D60-E6A05C32B3C6}" presName="sibTrans" presStyleLbl="node1" presStyleIdx="0" presStyleCnt="5"/>
      <dgm:spPr>
        <a:prstGeom prst="circularArrow">
          <a:avLst>
            <a:gd name="adj1" fmla="val 5198"/>
            <a:gd name="adj2" fmla="val 335764"/>
            <a:gd name="adj3" fmla="val 21293850"/>
            <a:gd name="adj4" fmla="val 19765706"/>
            <a:gd name="adj5" fmla="val 6064"/>
          </a:avLst>
        </a:prstGeom>
      </dgm:spPr>
    </dgm:pt>
    <dgm:pt modelId="{098C93B8-A8EE-42F0-BBDE-8D50DFD63D1B}" type="pres">
      <dgm:prSet presAssocID="{A712FFDF-A1BA-4FD4-AD9F-B92E26E08950}" presName="dummy" presStyleCnt="0"/>
      <dgm:spPr/>
    </dgm:pt>
    <dgm:pt modelId="{4ACFA8F9-2221-4A61-930C-3E4C035BBE49}" type="pres">
      <dgm:prSet presAssocID="{A712FFDF-A1BA-4FD4-AD9F-B92E26E08950}" presName="node" presStyleLbl="revTx" presStyleIdx="1" presStyleCnt="5">
        <dgm:presLayoutVars>
          <dgm:bulletEnabled val="1"/>
        </dgm:presLayoutVars>
      </dgm:prSet>
      <dgm:spPr>
        <a:prstGeom prst="rect">
          <a:avLst/>
        </a:prstGeom>
      </dgm:spPr>
    </dgm:pt>
    <dgm:pt modelId="{473235CB-E838-4F85-B1DE-E4B1A05E8619}" type="pres">
      <dgm:prSet presAssocID="{FF4893DD-2E48-4CB6-A145-8C63845C85D0}" presName="sibTrans" presStyleLbl="node1" presStyleIdx="1" presStyleCnt="5"/>
      <dgm:spPr>
        <a:prstGeom prst="circularArrow">
          <a:avLst>
            <a:gd name="adj1" fmla="val 5198"/>
            <a:gd name="adj2" fmla="val 335764"/>
            <a:gd name="adj3" fmla="val 4015328"/>
            <a:gd name="adj4" fmla="val 2252854"/>
            <a:gd name="adj5" fmla="val 6064"/>
          </a:avLst>
        </a:prstGeom>
      </dgm:spPr>
    </dgm:pt>
    <dgm:pt modelId="{95C15F9A-BF07-46B0-894F-3E194424BCD2}" type="pres">
      <dgm:prSet presAssocID="{37FBD5E6-4119-449F-BB9C-AFB053FB4B4D}" presName="dummy" presStyleCnt="0"/>
      <dgm:spPr/>
    </dgm:pt>
    <dgm:pt modelId="{8F5FDFDE-9B16-468E-B428-378D79188ADA}" type="pres">
      <dgm:prSet presAssocID="{37FBD5E6-4119-449F-BB9C-AFB053FB4B4D}" presName="node" presStyleLbl="revTx" presStyleIdx="2" presStyleCnt="5">
        <dgm:presLayoutVars>
          <dgm:bulletEnabled val="1"/>
        </dgm:presLayoutVars>
      </dgm:prSet>
      <dgm:spPr>
        <a:prstGeom prst="rect">
          <a:avLst/>
        </a:prstGeom>
      </dgm:spPr>
    </dgm:pt>
    <dgm:pt modelId="{D15671D1-45B3-4C09-91B8-C3D8F0960302}" type="pres">
      <dgm:prSet presAssocID="{2B669FCE-D5DE-42F8-A522-7580CED80122}" presName="sibTrans" presStyleLbl="node1" presStyleIdx="2" presStyleCnt="5"/>
      <dgm:spPr>
        <a:prstGeom prst="circularArrow">
          <a:avLst>
            <a:gd name="adj1" fmla="val 5198"/>
            <a:gd name="adj2" fmla="val 335764"/>
            <a:gd name="adj3" fmla="val 8211383"/>
            <a:gd name="adj4" fmla="val 6448908"/>
            <a:gd name="adj5" fmla="val 6064"/>
          </a:avLst>
        </a:prstGeom>
      </dgm:spPr>
    </dgm:pt>
    <dgm:pt modelId="{12C904DF-0BBF-496D-BD53-914D1DB5F5E0}" type="pres">
      <dgm:prSet presAssocID="{4FC2BE26-1AA1-4435-A578-C86ADB5D1D36}" presName="dummy" presStyleCnt="0"/>
      <dgm:spPr/>
    </dgm:pt>
    <dgm:pt modelId="{7EDA1123-18B6-4A87-95C3-B4EDE344FC56}" type="pres">
      <dgm:prSet presAssocID="{4FC2BE26-1AA1-4435-A578-C86ADB5D1D36}" presName="node" presStyleLbl="revTx" presStyleIdx="3" presStyleCnt="5">
        <dgm:presLayoutVars>
          <dgm:bulletEnabled val="1"/>
        </dgm:presLayoutVars>
      </dgm:prSet>
      <dgm:spPr>
        <a:prstGeom prst="rect">
          <a:avLst/>
        </a:prstGeom>
      </dgm:spPr>
    </dgm:pt>
    <dgm:pt modelId="{9BE289B8-E16A-4FCD-A8B2-325386BAB2F2}" type="pres">
      <dgm:prSet presAssocID="{B8C0FC58-6EF4-42FC-A184-E25476520651}" presName="sibTrans" presStyleLbl="node1" presStyleIdx="3" presStyleCnt="5"/>
      <dgm:spPr>
        <a:prstGeom prst="circularArrow">
          <a:avLst>
            <a:gd name="adj1" fmla="val 5198"/>
            <a:gd name="adj2" fmla="val 335764"/>
            <a:gd name="adj3" fmla="val 12298530"/>
            <a:gd name="adj4" fmla="val 10770386"/>
            <a:gd name="adj5" fmla="val 6064"/>
          </a:avLst>
        </a:prstGeom>
      </dgm:spPr>
    </dgm:pt>
    <dgm:pt modelId="{3EC46AA2-FFD4-4F58-A422-8979C63A84AC}" type="pres">
      <dgm:prSet presAssocID="{111BE299-82CA-4840-8DF2-13EEC5BBDC96}" presName="dummy" presStyleCnt="0"/>
      <dgm:spPr/>
    </dgm:pt>
    <dgm:pt modelId="{90D35EA0-522B-4C43-90B8-DEEDB1BAE99F}" type="pres">
      <dgm:prSet presAssocID="{111BE299-82CA-4840-8DF2-13EEC5BBDC96}" presName="node" presStyleLbl="revTx" presStyleIdx="4" presStyleCnt="5">
        <dgm:presLayoutVars>
          <dgm:bulletEnabled val="1"/>
        </dgm:presLayoutVars>
      </dgm:prSet>
      <dgm:spPr>
        <a:prstGeom prst="rect">
          <a:avLst/>
        </a:prstGeom>
      </dgm:spPr>
    </dgm:pt>
    <dgm:pt modelId="{F454FB28-2C07-40FB-B2D3-1BE51CBC8F5B}" type="pres">
      <dgm:prSet presAssocID="{6A74A883-283D-4885-8E83-D086BBFFB4ED}" presName="sibTrans" presStyleLbl="node1" presStyleIdx="4" presStyleCnt="5"/>
      <dgm:spPr>
        <a:prstGeom prst="circularArrow">
          <a:avLst>
            <a:gd name="adj1" fmla="val 5198"/>
            <a:gd name="adj2" fmla="val 335764"/>
            <a:gd name="adj3" fmla="val 16866315"/>
            <a:gd name="adj4" fmla="val 15197921"/>
            <a:gd name="adj5" fmla="val 6064"/>
          </a:avLst>
        </a:prstGeom>
      </dgm:spPr>
    </dgm:pt>
  </dgm:ptLst>
  <dgm:cxnLst>
    <dgm:cxn modelId="{9CAC2F22-0E7E-4E51-9E00-3C3398CED4FB}" type="presOf" srcId="{564B630F-4731-4B62-B3D0-A6CD5C59FCCD}" destId="{9B4E4478-9F7A-434F-A490-9674E42EDAC4}" srcOrd="0" destOrd="0" presId="urn:microsoft.com/office/officeart/2005/8/layout/cycle1"/>
    <dgm:cxn modelId="{09FF9F3D-2180-4AB0-8A33-29B86E04C1E2}" type="presOf" srcId="{BB089FE8-F3F4-409C-89D4-2790F77FAA89}" destId="{A1AD99B2-2512-490D-A58C-2E181639405F}" srcOrd="0" destOrd="0" presId="urn:microsoft.com/office/officeart/2005/8/layout/cycle1"/>
    <dgm:cxn modelId="{3662F33D-A7EF-4F9E-ACDB-39BDC8C89B72}" type="presOf" srcId="{E18100CB-08FC-466E-8D60-E6A05C32B3C6}" destId="{10CBB469-51D1-41D5-99F2-DE57E68FD363}" srcOrd="0" destOrd="0" presId="urn:microsoft.com/office/officeart/2005/8/layout/cycle1"/>
    <dgm:cxn modelId="{63D00B40-9BBA-4996-B72D-34D52D1C88CC}" type="presOf" srcId="{A712FFDF-A1BA-4FD4-AD9F-B92E26E08950}" destId="{4ACFA8F9-2221-4A61-930C-3E4C035BBE49}" srcOrd="0" destOrd="0" presId="urn:microsoft.com/office/officeart/2005/8/layout/cycle1"/>
    <dgm:cxn modelId="{A1F2D341-A2EC-4B2A-B663-06F19723AECB}" type="presOf" srcId="{2B669FCE-D5DE-42F8-A522-7580CED80122}" destId="{D15671D1-45B3-4C09-91B8-C3D8F0960302}" srcOrd="0" destOrd="0" presId="urn:microsoft.com/office/officeart/2005/8/layout/cycle1"/>
    <dgm:cxn modelId="{1590B946-37E1-4E13-8980-758180FF4A7A}" srcId="{BB089FE8-F3F4-409C-89D4-2790F77FAA89}" destId="{111BE299-82CA-4840-8DF2-13EEC5BBDC96}" srcOrd="4" destOrd="0" parTransId="{CDA022B6-D4C0-482B-9EE2-2BEEDA6B3B2B}" sibTransId="{6A74A883-283D-4885-8E83-D086BBFFB4ED}"/>
    <dgm:cxn modelId="{33A06260-2595-4D70-9390-E23503876662}" type="presOf" srcId="{4FC2BE26-1AA1-4435-A578-C86ADB5D1D36}" destId="{7EDA1123-18B6-4A87-95C3-B4EDE344FC56}" srcOrd="0" destOrd="0" presId="urn:microsoft.com/office/officeart/2005/8/layout/cycle1"/>
    <dgm:cxn modelId="{47473F6D-311E-40B9-8581-59ED22BECBE5}" srcId="{BB089FE8-F3F4-409C-89D4-2790F77FAA89}" destId="{37FBD5E6-4119-449F-BB9C-AFB053FB4B4D}" srcOrd="2" destOrd="0" parTransId="{FE17840B-15EB-4DEC-A2A3-DCFE78DC6D09}" sibTransId="{2B669FCE-D5DE-42F8-A522-7580CED80122}"/>
    <dgm:cxn modelId="{EF340377-803B-4130-BD4C-A0E8A936049C}" type="presOf" srcId="{FF4893DD-2E48-4CB6-A145-8C63845C85D0}" destId="{473235CB-E838-4F85-B1DE-E4B1A05E8619}" srcOrd="0" destOrd="0" presId="urn:microsoft.com/office/officeart/2005/8/layout/cycle1"/>
    <dgm:cxn modelId="{04F38E81-0C1A-4AEA-8EFC-AC2855211CAE}" type="presOf" srcId="{37FBD5E6-4119-449F-BB9C-AFB053FB4B4D}" destId="{8F5FDFDE-9B16-468E-B428-378D79188ADA}" srcOrd="0" destOrd="0" presId="urn:microsoft.com/office/officeart/2005/8/layout/cycle1"/>
    <dgm:cxn modelId="{9324D0A6-A4B5-4A48-9AEE-14D62641968B}" srcId="{BB089FE8-F3F4-409C-89D4-2790F77FAA89}" destId="{4FC2BE26-1AA1-4435-A578-C86ADB5D1D36}" srcOrd="3" destOrd="0" parTransId="{92B43415-2D3B-4D8D-B9D1-5AF229843C92}" sibTransId="{B8C0FC58-6EF4-42FC-A184-E25476520651}"/>
    <dgm:cxn modelId="{CEB644D6-D74B-4AA0-B410-23333E346EB9}" type="presOf" srcId="{6A74A883-283D-4885-8E83-D086BBFFB4ED}" destId="{F454FB28-2C07-40FB-B2D3-1BE51CBC8F5B}" srcOrd="0" destOrd="0" presId="urn:microsoft.com/office/officeart/2005/8/layout/cycle1"/>
    <dgm:cxn modelId="{2B750FE5-5E14-4C3E-A293-E72BE772BFDB}" srcId="{BB089FE8-F3F4-409C-89D4-2790F77FAA89}" destId="{A712FFDF-A1BA-4FD4-AD9F-B92E26E08950}" srcOrd="1" destOrd="0" parTransId="{7A6FAE54-9AB3-45DB-9C8E-2F2D03AF6802}" sibTransId="{FF4893DD-2E48-4CB6-A145-8C63845C85D0}"/>
    <dgm:cxn modelId="{463F11E7-A7C9-438F-A55A-D77F1D442CE2}" srcId="{BB089FE8-F3F4-409C-89D4-2790F77FAA89}" destId="{564B630F-4731-4B62-B3D0-A6CD5C59FCCD}" srcOrd="0" destOrd="0" parTransId="{C3903D2C-FF18-4670-BB2A-67950A4D9F23}" sibTransId="{E18100CB-08FC-466E-8D60-E6A05C32B3C6}"/>
    <dgm:cxn modelId="{DBA0AAE8-4331-4936-9BFD-8C28DFEC48AB}" type="presOf" srcId="{111BE299-82CA-4840-8DF2-13EEC5BBDC96}" destId="{90D35EA0-522B-4C43-90B8-DEEDB1BAE99F}" srcOrd="0" destOrd="0" presId="urn:microsoft.com/office/officeart/2005/8/layout/cycle1"/>
    <dgm:cxn modelId="{AB5639FA-C595-4BBD-9C4D-4C685EBF3302}" type="presOf" srcId="{B8C0FC58-6EF4-42FC-A184-E25476520651}" destId="{9BE289B8-E16A-4FCD-A8B2-325386BAB2F2}" srcOrd="0" destOrd="0" presId="urn:microsoft.com/office/officeart/2005/8/layout/cycle1"/>
    <dgm:cxn modelId="{2BC15A3F-90D6-47AC-97F9-87B45DEFF1BC}" type="presParOf" srcId="{A1AD99B2-2512-490D-A58C-2E181639405F}" destId="{F9B047BE-2833-46FD-BB6C-448992BF58FE}" srcOrd="0" destOrd="0" presId="urn:microsoft.com/office/officeart/2005/8/layout/cycle1"/>
    <dgm:cxn modelId="{07AB3C35-FBBC-45E1-80E6-731B8EC9119E}" type="presParOf" srcId="{A1AD99B2-2512-490D-A58C-2E181639405F}" destId="{9B4E4478-9F7A-434F-A490-9674E42EDAC4}" srcOrd="1" destOrd="0" presId="urn:microsoft.com/office/officeart/2005/8/layout/cycle1"/>
    <dgm:cxn modelId="{883D9B1E-3018-4F1D-9C22-F44FB5944FFA}" type="presParOf" srcId="{A1AD99B2-2512-490D-A58C-2E181639405F}" destId="{10CBB469-51D1-41D5-99F2-DE57E68FD363}" srcOrd="2" destOrd="0" presId="urn:microsoft.com/office/officeart/2005/8/layout/cycle1"/>
    <dgm:cxn modelId="{4F827B01-B6B6-4939-99B8-F1997CDE1C62}" type="presParOf" srcId="{A1AD99B2-2512-490D-A58C-2E181639405F}" destId="{098C93B8-A8EE-42F0-BBDE-8D50DFD63D1B}" srcOrd="3" destOrd="0" presId="urn:microsoft.com/office/officeart/2005/8/layout/cycle1"/>
    <dgm:cxn modelId="{913B3BC2-F0D5-470A-808A-15A55386CFEF}" type="presParOf" srcId="{A1AD99B2-2512-490D-A58C-2E181639405F}" destId="{4ACFA8F9-2221-4A61-930C-3E4C035BBE49}" srcOrd="4" destOrd="0" presId="urn:microsoft.com/office/officeart/2005/8/layout/cycle1"/>
    <dgm:cxn modelId="{12877B0F-09C7-4C51-B6AE-E1108B523B90}" type="presParOf" srcId="{A1AD99B2-2512-490D-A58C-2E181639405F}" destId="{473235CB-E838-4F85-B1DE-E4B1A05E8619}" srcOrd="5" destOrd="0" presId="urn:microsoft.com/office/officeart/2005/8/layout/cycle1"/>
    <dgm:cxn modelId="{4CECF169-5220-4BBA-BFDF-9BD8C377FEA4}" type="presParOf" srcId="{A1AD99B2-2512-490D-A58C-2E181639405F}" destId="{95C15F9A-BF07-46B0-894F-3E194424BCD2}" srcOrd="6" destOrd="0" presId="urn:microsoft.com/office/officeart/2005/8/layout/cycle1"/>
    <dgm:cxn modelId="{E2D7E795-FBF1-4FC5-8E19-621B84BC80B8}" type="presParOf" srcId="{A1AD99B2-2512-490D-A58C-2E181639405F}" destId="{8F5FDFDE-9B16-468E-B428-378D79188ADA}" srcOrd="7" destOrd="0" presId="urn:microsoft.com/office/officeart/2005/8/layout/cycle1"/>
    <dgm:cxn modelId="{6A6525FC-69D0-46F5-B578-6B6B53F3DBB4}" type="presParOf" srcId="{A1AD99B2-2512-490D-A58C-2E181639405F}" destId="{D15671D1-45B3-4C09-91B8-C3D8F0960302}" srcOrd="8" destOrd="0" presId="urn:microsoft.com/office/officeart/2005/8/layout/cycle1"/>
    <dgm:cxn modelId="{279D47CE-0D6C-45A1-B0E5-EF40A0C004B9}" type="presParOf" srcId="{A1AD99B2-2512-490D-A58C-2E181639405F}" destId="{12C904DF-0BBF-496D-BD53-914D1DB5F5E0}" srcOrd="9" destOrd="0" presId="urn:microsoft.com/office/officeart/2005/8/layout/cycle1"/>
    <dgm:cxn modelId="{E57A1EE9-A26B-4F2F-A35D-D7B0E1272352}" type="presParOf" srcId="{A1AD99B2-2512-490D-A58C-2E181639405F}" destId="{7EDA1123-18B6-4A87-95C3-B4EDE344FC56}" srcOrd="10" destOrd="0" presId="urn:microsoft.com/office/officeart/2005/8/layout/cycle1"/>
    <dgm:cxn modelId="{878416A6-5A43-40A9-885B-B1A809056031}" type="presParOf" srcId="{A1AD99B2-2512-490D-A58C-2E181639405F}" destId="{9BE289B8-E16A-4FCD-A8B2-325386BAB2F2}" srcOrd="11" destOrd="0" presId="urn:microsoft.com/office/officeart/2005/8/layout/cycle1"/>
    <dgm:cxn modelId="{906A4200-912E-4D00-861D-09EF275CF3A9}" type="presParOf" srcId="{A1AD99B2-2512-490D-A58C-2E181639405F}" destId="{3EC46AA2-FFD4-4F58-A422-8979C63A84AC}" srcOrd="12" destOrd="0" presId="urn:microsoft.com/office/officeart/2005/8/layout/cycle1"/>
    <dgm:cxn modelId="{31E40C91-71AD-4A76-97CA-5C5CBF74141B}" type="presParOf" srcId="{A1AD99B2-2512-490D-A58C-2E181639405F}" destId="{90D35EA0-522B-4C43-90B8-DEEDB1BAE99F}" srcOrd="13" destOrd="0" presId="urn:microsoft.com/office/officeart/2005/8/layout/cycle1"/>
    <dgm:cxn modelId="{B386AE9D-AD33-42A0-93FB-9B8A32A03658}" type="presParOf" srcId="{A1AD99B2-2512-490D-A58C-2E181639405F}" destId="{F454FB28-2C07-40FB-B2D3-1BE51CBC8F5B}" srcOrd="14"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4E4478-9F7A-434F-A490-9674E42EDAC4}">
      <dsp:nvSpPr>
        <dsp:cNvPr id="0" name=""/>
        <dsp:cNvSpPr/>
      </dsp:nvSpPr>
      <dsp:spPr>
        <a:xfrm>
          <a:off x="570623" y="4742"/>
          <a:ext cx="166807" cy="166807"/>
        </a:xfrm>
        <a:prstGeom prst="rect">
          <a:avLst/>
        </a:prstGeom>
        <a:noFill/>
        <a:ln>
          <a:noFill/>
        </a:ln>
        <a:effectLst/>
        <a:scene3d>
          <a:camera prst="orthographicFront">
            <a:rot lat="0" lon="10799999" rev="10799999"/>
          </a:camera>
          <a:lightRig rig="threePt" dir="t"/>
        </a:scene3d>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it-IT" sz="1000" kern="1200" dirty="0">
            <a:solidFill>
              <a:srgbClr val="000000">
                <a:hueOff val="0"/>
                <a:satOff val="0"/>
                <a:lumOff val="0"/>
                <a:alphaOff val="0"/>
              </a:srgbClr>
            </a:solidFill>
            <a:latin typeface="Arial"/>
            <a:ea typeface="Microsoft YaHei"/>
            <a:cs typeface="+mn-cs"/>
          </a:endParaRPr>
        </a:p>
      </dsp:txBody>
      <dsp:txXfrm>
        <a:off x="570623" y="4742"/>
        <a:ext cx="166807" cy="166807"/>
      </dsp:txXfrm>
    </dsp:sp>
    <dsp:sp modelId="{10CBB469-51D1-41D5-99F2-DE57E68FD363}">
      <dsp:nvSpPr>
        <dsp:cNvPr id="0" name=""/>
        <dsp:cNvSpPr/>
      </dsp:nvSpPr>
      <dsp:spPr>
        <a:xfrm>
          <a:off x="177957" y="-116"/>
          <a:ext cx="625754" cy="625754"/>
        </a:xfrm>
        <a:prstGeom prst="circularArrow">
          <a:avLst>
            <a:gd name="adj1" fmla="val 5198"/>
            <a:gd name="adj2" fmla="val 335764"/>
            <a:gd name="adj3" fmla="val 21293850"/>
            <a:gd name="adj4" fmla="val 19765706"/>
            <a:gd name="adj5" fmla="val 6064"/>
          </a:avLst>
        </a:prstGeom>
        <a:solidFill>
          <a:srgbClr val="000000"/>
        </a:solidFill>
        <a:ln w="25400" cap="flat" cmpd="sng" algn="ctr">
          <a:solidFill>
            <a:srgbClr val="000000"/>
          </a:solidFill>
          <a:prstDash val="solid"/>
        </a:ln>
        <a:effectLst/>
        <a:scene3d>
          <a:camera prst="orthographicFront">
            <a:rot lat="0" lon="10799999" rev="10799999"/>
          </a:camera>
          <a:lightRig rig="threePt" dir="t"/>
        </a:scene3d>
      </dsp:spPr>
      <dsp:style>
        <a:lnRef idx="2">
          <a:scrgbClr r="0" g="0" b="0"/>
        </a:lnRef>
        <a:fillRef idx="1">
          <a:scrgbClr r="0" g="0" b="0"/>
        </a:fillRef>
        <a:effectRef idx="0">
          <a:scrgbClr r="0" g="0" b="0"/>
        </a:effectRef>
        <a:fontRef idx="minor">
          <a:schemeClr val="lt1"/>
        </a:fontRef>
      </dsp:style>
    </dsp:sp>
    <dsp:sp modelId="{4ACFA8F9-2221-4A61-930C-3E4C035BBE49}">
      <dsp:nvSpPr>
        <dsp:cNvPr id="0" name=""/>
        <dsp:cNvSpPr/>
      </dsp:nvSpPr>
      <dsp:spPr>
        <a:xfrm>
          <a:off x="671481" y="315152"/>
          <a:ext cx="166807" cy="166807"/>
        </a:xfrm>
        <a:prstGeom prst="rect">
          <a:avLst/>
        </a:prstGeom>
        <a:noFill/>
        <a:ln>
          <a:noFill/>
        </a:ln>
        <a:effectLst/>
        <a:scene3d>
          <a:camera prst="orthographicFront">
            <a:rot lat="0" lon="10799999" rev="10799999"/>
          </a:camera>
          <a:lightRig rig="threePt" dir="t"/>
        </a:scene3d>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it-IT" sz="1000" kern="1200" dirty="0">
            <a:solidFill>
              <a:srgbClr val="000000">
                <a:hueOff val="0"/>
                <a:satOff val="0"/>
                <a:lumOff val="0"/>
                <a:alphaOff val="0"/>
              </a:srgbClr>
            </a:solidFill>
            <a:latin typeface="Arial"/>
            <a:ea typeface="Microsoft YaHei"/>
            <a:cs typeface="+mn-cs"/>
          </a:endParaRPr>
        </a:p>
      </dsp:txBody>
      <dsp:txXfrm>
        <a:off x="671481" y="315152"/>
        <a:ext cx="166807" cy="166807"/>
      </dsp:txXfrm>
    </dsp:sp>
    <dsp:sp modelId="{473235CB-E838-4F85-B1DE-E4B1A05E8619}">
      <dsp:nvSpPr>
        <dsp:cNvPr id="0" name=""/>
        <dsp:cNvSpPr/>
      </dsp:nvSpPr>
      <dsp:spPr>
        <a:xfrm>
          <a:off x="177957" y="-116"/>
          <a:ext cx="625754" cy="625754"/>
        </a:xfrm>
        <a:prstGeom prst="circularArrow">
          <a:avLst>
            <a:gd name="adj1" fmla="val 5198"/>
            <a:gd name="adj2" fmla="val 335764"/>
            <a:gd name="adj3" fmla="val 4015328"/>
            <a:gd name="adj4" fmla="val 2252854"/>
            <a:gd name="adj5" fmla="val 6064"/>
          </a:avLst>
        </a:prstGeom>
        <a:solidFill>
          <a:srgbClr val="000000"/>
        </a:solidFill>
        <a:ln w="25400" cap="flat" cmpd="sng" algn="ctr">
          <a:solidFill>
            <a:srgbClr val="000000"/>
          </a:solidFill>
          <a:prstDash val="solid"/>
        </a:ln>
        <a:effectLst/>
        <a:scene3d>
          <a:camera prst="orthographicFront">
            <a:rot lat="0" lon="10799999" rev="10799999"/>
          </a:camera>
          <a:lightRig rig="threePt" dir="t"/>
        </a:scene3d>
      </dsp:spPr>
      <dsp:style>
        <a:lnRef idx="2">
          <a:scrgbClr r="0" g="0" b="0"/>
        </a:lnRef>
        <a:fillRef idx="1">
          <a:scrgbClr r="0" g="0" b="0"/>
        </a:fillRef>
        <a:effectRef idx="0">
          <a:scrgbClr r="0" g="0" b="0"/>
        </a:effectRef>
        <a:fontRef idx="minor">
          <a:schemeClr val="lt1"/>
        </a:fontRef>
      </dsp:style>
    </dsp:sp>
    <dsp:sp modelId="{8F5FDFDE-9B16-468E-B428-378D79188ADA}">
      <dsp:nvSpPr>
        <dsp:cNvPr id="0" name=""/>
        <dsp:cNvSpPr/>
      </dsp:nvSpPr>
      <dsp:spPr>
        <a:xfrm>
          <a:off x="407431" y="506996"/>
          <a:ext cx="166807" cy="166807"/>
        </a:xfrm>
        <a:prstGeom prst="rect">
          <a:avLst/>
        </a:prstGeom>
        <a:noFill/>
        <a:ln>
          <a:noFill/>
        </a:ln>
        <a:effectLst/>
        <a:scene3d>
          <a:camera prst="orthographicFront">
            <a:rot lat="0" lon="10799999" rev="10799999"/>
          </a:camera>
          <a:lightRig rig="threePt" dir="t"/>
        </a:scene3d>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it-IT" sz="1000" kern="1200" dirty="0">
            <a:solidFill>
              <a:srgbClr val="000000">
                <a:hueOff val="0"/>
                <a:satOff val="0"/>
                <a:lumOff val="0"/>
                <a:alphaOff val="0"/>
              </a:srgbClr>
            </a:solidFill>
            <a:latin typeface="Arial"/>
            <a:ea typeface="Microsoft YaHei"/>
            <a:cs typeface="+mn-cs"/>
          </a:endParaRPr>
        </a:p>
      </dsp:txBody>
      <dsp:txXfrm>
        <a:off x="407431" y="506996"/>
        <a:ext cx="166807" cy="166807"/>
      </dsp:txXfrm>
    </dsp:sp>
    <dsp:sp modelId="{D15671D1-45B3-4C09-91B8-C3D8F0960302}">
      <dsp:nvSpPr>
        <dsp:cNvPr id="0" name=""/>
        <dsp:cNvSpPr/>
      </dsp:nvSpPr>
      <dsp:spPr>
        <a:xfrm>
          <a:off x="177957" y="-116"/>
          <a:ext cx="625754" cy="625754"/>
        </a:xfrm>
        <a:prstGeom prst="circularArrow">
          <a:avLst>
            <a:gd name="adj1" fmla="val 5198"/>
            <a:gd name="adj2" fmla="val 335764"/>
            <a:gd name="adj3" fmla="val 8211383"/>
            <a:gd name="adj4" fmla="val 6448908"/>
            <a:gd name="adj5" fmla="val 6064"/>
          </a:avLst>
        </a:prstGeom>
        <a:solidFill>
          <a:srgbClr val="000000"/>
        </a:solidFill>
        <a:ln w="25400" cap="flat" cmpd="sng" algn="ctr">
          <a:solidFill>
            <a:srgbClr val="000000"/>
          </a:solidFill>
          <a:prstDash val="solid"/>
        </a:ln>
        <a:effectLst/>
        <a:scene3d>
          <a:camera prst="orthographicFront">
            <a:rot lat="0" lon="10799999" rev="10799999"/>
          </a:camera>
          <a:lightRig rig="threePt" dir="t"/>
        </a:scene3d>
      </dsp:spPr>
      <dsp:style>
        <a:lnRef idx="2">
          <a:scrgbClr r="0" g="0" b="0"/>
        </a:lnRef>
        <a:fillRef idx="1">
          <a:scrgbClr r="0" g="0" b="0"/>
        </a:fillRef>
        <a:effectRef idx="0">
          <a:scrgbClr r="0" g="0" b="0"/>
        </a:effectRef>
        <a:fontRef idx="minor">
          <a:schemeClr val="lt1"/>
        </a:fontRef>
      </dsp:style>
    </dsp:sp>
    <dsp:sp modelId="{7EDA1123-18B6-4A87-95C3-B4EDE344FC56}">
      <dsp:nvSpPr>
        <dsp:cNvPr id="0" name=""/>
        <dsp:cNvSpPr/>
      </dsp:nvSpPr>
      <dsp:spPr>
        <a:xfrm>
          <a:off x="143380" y="315152"/>
          <a:ext cx="166807" cy="166807"/>
        </a:xfrm>
        <a:prstGeom prst="rect">
          <a:avLst/>
        </a:prstGeom>
        <a:noFill/>
        <a:ln>
          <a:noFill/>
        </a:ln>
        <a:effectLst/>
        <a:scene3d>
          <a:camera prst="orthographicFront">
            <a:rot lat="0" lon="10799999" rev="10799999"/>
          </a:camera>
          <a:lightRig rig="threePt" dir="t"/>
        </a:scene3d>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it-IT" sz="1000" kern="1200" dirty="0">
            <a:solidFill>
              <a:srgbClr val="000000">
                <a:hueOff val="0"/>
                <a:satOff val="0"/>
                <a:lumOff val="0"/>
                <a:alphaOff val="0"/>
              </a:srgbClr>
            </a:solidFill>
            <a:latin typeface="Arial"/>
            <a:ea typeface="Microsoft YaHei"/>
            <a:cs typeface="+mn-cs"/>
          </a:endParaRPr>
        </a:p>
      </dsp:txBody>
      <dsp:txXfrm>
        <a:off x="143380" y="315152"/>
        <a:ext cx="166807" cy="166807"/>
      </dsp:txXfrm>
    </dsp:sp>
    <dsp:sp modelId="{9BE289B8-E16A-4FCD-A8B2-325386BAB2F2}">
      <dsp:nvSpPr>
        <dsp:cNvPr id="0" name=""/>
        <dsp:cNvSpPr/>
      </dsp:nvSpPr>
      <dsp:spPr>
        <a:xfrm>
          <a:off x="177957" y="-116"/>
          <a:ext cx="625754" cy="625754"/>
        </a:xfrm>
        <a:prstGeom prst="circularArrow">
          <a:avLst>
            <a:gd name="adj1" fmla="val 5198"/>
            <a:gd name="adj2" fmla="val 335764"/>
            <a:gd name="adj3" fmla="val 12298530"/>
            <a:gd name="adj4" fmla="val 10770386"/>
            <a:gd name="adj5" fmla="val 6064"/>
          </a:avLst>
        </a:prstGeom>
        <a:solidFill>
          <a:srgbClr val="000000"/>
        </a:solidFill>
        <a:ln w="25400" cap="flat" cmpd="sng" algn="ctr">
          <a:solidFill>
            <a:srgbClr val="000000"/>
          </a:solidFill>
          <a:prstDash val="solid"/>
        </a:ln>
        <a:effectLst/>
        <a:scene3d>
          <a:camera prst="orthographicFront">
            <a:rot lat="0" lon="10799999" rev="10799999"/>
          </a:camera>
          <a:lightRig rig="threePt" dir="t"/>
        </a:scene3d>
      </dsp:spPr>
      <dsp:style>
        <a:lnRef idx="2">
          <a:scrgbClr r="0" g="0" b="0"/>
        </a:lnRef>
        <a:fillRef idx="1">
          <a:scrgbClr r="0" g="0" b="0"/>
        </a:fillRef>
        <a:effectRef idx="0">
          <a:scrgbClr r="0" g="0" b="0"/>
        </a:effectRef>
        <a:fontRef idx="minor">
          <a:schemeClr val="lt1"/>
        </a:fontRef>
      </dsp:style>
    </dsp:sp>
    <dsp:sp modelId="{90D35EA0-522B-4C43-90B8-DEEDB1BAE99F}">
      <dsp:nvSpPr>
        <dsp:cNvPr id="0" name=""/>
        <dsp:cNvSpPr/>
      </dsp:nvSpPr>
      <dsp:spPr>
        <a:xfrm>
          <a:off x="244239" y="4742"/>
          <a:ext cx="166807" cy="166807"/>
        </a:xfrm>
        <a:prstGeom prst="rect">
          <a:avLst/>
        </a:prstGeom>
        <a:noFill/>
        <a:ln>
          <a:noFill/>
        </a:ln>
        <a:effectLst/>
        <a:scene3d>
          <a:camera prst="orthographicFront">
            <a:rot lat="0" lon="10799999" rev="10799999"/>
          </a:camera>
          <a:lightRig rig="threePt" dir="t"/>
        </a:scene3d>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it-IT" sz="1000" kern="1200" dirty="0">
            <a:solidFill>
              <a:srgbClr val="000000">
                <a:hueOff val="0"/>
                <a:satOff val="0"/>
                <a:lumOff val="0"/>
                <a:alphaOff val="0"/>
              </a:srgbClr>
            </a:solidFill>
            <a:latin typeface="Arial"/>
            <a:ea typeface="Microsoft YaHei"/>
            <a:cs typeface="+mn-cs"/>
          </a:endParaRPr>
        </a:p>
      </dsp:txBody>
      <dsp:txXfrm>
        <a:off x="244239" y="4742"/>
        <a:ext cx="166807" cy="166807"/>
      </dsp:txXfrm>
    </dsp:sp>
    <dsp:sp modelId="{F454FB28-2C07-40FB-B2D3-1BE51CBC8F5B}">
      <dsp:nvSpPr>
        <dsp:cNvPr id="0" name=""/>
        <dsp:cNvSpPr/>
      </dsp:nvSpPr>
      <dsp:spPr>
        <a:xfrm>
          <a:off x="177957" y="-116"/>
          <a:ext cx="625754" cy="625754"/>
        </a:xfrm>
        <a:prstGeom prst="circularArrow">
          <a:avLst>
            <a:gd name="adj1" fmla="val 5198"/>
            <a:gd name="adj2" fmla="val 335764"/>
            <a:gd name="adj3" fmla="val 16866315"/>
            <a:gd name="adj4" fmla="val 15197921"/>
            <a:gd name="adj5" fmla="val 6064"/>
          </a:avLst>
        </a:prstGeom>
        <a:solidFill>
          <a:srgbClr val="000000"/>
        </a:solidFill>
        <a:ln w="25400" cap="flat" cmpd="sng" algn="ctr">
          <a:solidFill>
            <a:srgbClr val="000000"/>
          </a:solidFill>
          <a:prstDash val="solid"/>
        </a:ln>
        <a:effectLst/>
        <a:scene3d>
          <a:camera prst="orthographicFront">
            <a:rot lat="0" lon="10799999" rev="10799999"/>
          </a:camera>
          <a:lightRig rig="threePt" dir="t"/>
        </a:scene3d>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it-IT"/>
          </a:p>
        </p:txBody>
      </p:sp>
      <p:sp>
        <p:nvSpPr>
          <p:cNvPr id="3" name="Segnaposto data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2594CE56-77BB-1F40-9109-61FB9CAB54DA}" type="datetimeFigureOut">
              <a:rPr lang="it-IT" smtClean="0"/>
              <a:pPr/>
              <a:t>03/10/18</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it-IT"/>
          </a:p>
        </p:txBody>
      </p:sp>
      <p:sp>
        <p:nvSpPr>
          <p:cNvPr id="5" name="Segnaposto note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lang="it-IT"/>
          </a:p>
        </p:txBody>
      </p:sp>
      <p:sp>
        <p:nvSpPr>
          <p:cNvPr id="7" name="Segnaposto numero diapositiva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092D5942-B193-6B42-9C81-A9755267B0A1}" type="slidenum">
              <a:rPr lang="it-IT" smtClean="0"/>
              <a:pPr/>
              <a:t>‹#›</a:t>
            </a:fld>
            <a:endParaRPr lang="it-IT"/>
          </a:p>
        </p:txBody>
      </p:sp>
    </p:spTree>
    <p:extLst>
      <p:ext uri="{BB962C8B-B14F-4D97-AF65-F5344CB8AC3E}">
        <p14:creationId xmlns:p14="http://schemas.microsoft.com/office/powerpoint/2010/main" val="14081200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1</a:t>
            </a:fld>
            <a:endParaRPr lang="it-IT"/>
          </a:p>
        </p:txBody>
      </p:sp>
    </p:spTree>
    <p:extLst>
      <p:ext uri="{BB962C8B-B14F-4D97-AF65-F5344CB8AC3E}">
        <p14:creationId xmlns:p14="http://schemas.microsoft.com/office/powerpoint/2010/main" val="3949383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10</a:t>
            </a:fld>
            <a:endParaRPr lang="it-IT"/>
          </a:p>
        </p:txBody>
      </p:sp>
    </p:spTree>
    <p:extLst>
      <p:ext uri="{BB962C8B-B14F-4D97-AF65-F5344CB8AC3E}">
        <p14:creationId xmlns:p14="http://schemas.microsoft.com/office/powerpoint/2010/main" val="278368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11</a:t>
            </a:fld>
            <a:endParaRPr lang="it-IT"/>
          </a:p>
        </p:txBody>
      </p:sp>
    </p:spTree>
    <p:extLst>
      <p:ext uri="{BB962C8B-B14F-4D97-AF65-F5344CB8AC3E}">
        <p14:creationId xmlns:p14="http://schemas.microsoft.com/office/powerpoint/2010/main" val="3440976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12</a:t>
            </a:fld>
            <a:endParaRPr lang="it-IT"/>
          </a:p>
        </p:txBody>
      </p:sp>
    </p:spTree>
    <p:extLst>
      <p:ext uri="{BB962C8B-B14F-4D97-AF65-F5344CB8AC3E}">
        <p14:creationId xmlns:p14="http://schemas.microsoft.com/office/powerpoint/2010/main" val="1957271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13</a:t>
            </a:fld>
            <a:endParaRPr lang="it-IT"/>
          </a:p>
        </p:txBody>
      </p:sp>
    </p:spTree>
    <p:extLst>
      <p:ext uri="{BB962C8B-B14F-4D97-AF65-F5344CB8AC3E}">
        <p14:creationId xmlns:p14="http://schemas.microsoft.com/office/powerpoint/2010/main" val="10108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14</a:t>
            </a:fld>
            <a:endParaRPr lang="it-IT"/>
          </a:p>
        </p:txBody>
      </p:sp>
    </p:spTree>
    <p:extLst>
      <p:ext uri="{BB962C8B-B14F-4D97-AF65-F5344CB8AC3E}">
        <p14:creationId xmlns:p14="http://schemas.microsoft.com/office/powerpoint/2010/main" val="3101269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17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a:ea typeface="ＭＳ Ｐゴシック" pitchFamily="1" charset="-128"/>
            </a:endParaRPr>
          </a:p>
        </p:txBody>
      </p:sp>
      <p:sp>
        <p:nvSpPr>
          <p:cNvPr id="7171" name="Espace réservé du numéro de diapositive 3"/>
          <p:cNvSpPr>
            <a:spLocks noGrp="1"/>
          </p:cNvSpPr>
          <p:nvPr>
            <p:ph type="sldNum" sz="quarter" idx="5"/>
          </p:nvPr>
        </p:nvSpPr>
        <p:spPr bwMode="auto">
          <a:noFill/>
          <a:ln>
            <a:miter lim="800000"/>
            <a:headEnd/>
            <a:tailEnd/>
          </a:ln>
        </p:spPr>
        <p:txBody>
          <a:bodyPr/>
          <a:lstStyle/>
          <a:p>
            <a:fld id="{CF0A2B41-872D-4477-9DD2-9BB2874B19E1}" type="slidenum">
              <a:rPr lang="en-US"/>
              <a:pPr/>
              <a:t>15</a:t>
            </a:fld>
            <a:endParaRPr lang="en-US"/>
          </a:p>
        </p:txBody>
      </p:sp>
    </p:spTree>
    <p:extLst>
      <p:ext uri="{BB962C8B-B14F-4D97-AF65-F5344CB8AC3E}">
        <p14:creationId xmlns:p14="http://schemas.microsoft.com/office/powerpoint/2010/main" val="3845264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59BE6C2-E917-428A-ADD2-347BCBF7A850}" type="slidenum">
              <a:rPr lang="it-IT" smtClean="0"/>
              <a:pPr/>
              <a:t>26</a:t>
            </a:fld>
            <a:endParaRPr lang="it-IT"/>
          </a:p>
        </p:txBody>
      </p:sp>
    </p:spTree>
    <p:extLst>
      <p:ext uri="{BB962C8B-B14F-4D97-AF65-F5344CB8AC3E}">
        <p14:creationId xmlns:p14="http://schemas.microsoft.com/office/powerpoint/2010/main" val="1070731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560865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INSERIRE IL MOTTO</a:t>
            </a:r>
          </a:p>
        </p:txBody>
      </p:sp>
      <p:sp>
        <p:nvSpPr>
          <p:cNvPr id="4" name="Segnaposto numero diapositiva 3"/>
          <p:cNvSpPr>
            <a:spLocks noGrp="1"/>
          </p:cNvSpPr>
          <p:nvPr>
            <p:ph type="sldNum" sz="quarter" idx="10"/>
          </p:nvPr>
        </p:nvSpPr>
        <p:spPr/>
        <p:txBody>
          <a:bodyPr/>
          <a:lstStyle/>
          <a:p>
            <a:fld id="{959BE6C2-E917-428A-ADD2-347BCBF7A850}" type="slidenum">
              <a:rPr lang="it-IT" smtClean="0"/>
              <a:pPr/>
              <a:t>38</a:t>
            </a:fld>
            <a:endParaRPr lang="it-IT"/>
          </a:p>
        </p:txBody>
      </p:sp>
    </p:spTree>
    <p:extLst>
      <p:ext uri="{BB962C8B-B14F-4D97-AF65-F5344CB8AC3E}">
        <p14:creationId xmlns:p14="http://schemas.microsoft.com/office/powerpoint/2010/main" val="2236092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pitchFamily="34" charset="0"/>
                <a:cs typeface="Arial" pitchFamily="34" charset="0"/>
              </a:defRPr>
            </a:lvl1pPr>
            <a:lvl2pPr marL="696257" indent="-267790">
              <a:defRPr sz="2200">
                <a:solidFill>
                  <a:schemeClr val="tx1"/>
                </a:solidFill>
                <a:latin typeface="Arial" pitchFamily="34" charset="0"/>
                <a:cs typeface="Arial" pitchFamily="34" charset="0"/>
              </a:defRPr>
            </a:lvl2pPr>
            <a:lvl3pPr marL="1071165" indent="-214233">
              <a:defRPr sz="2200">
                <a:solidFill>
                  <a:schemeClr val="tx1"/>
                </a:solidFill>
                <a:latin typeface="Arial" pitchFamily="34" charset="0"/>
                <a:cs typeface="Arial" pitchFamily="34" charset="0"/>
              </a:defRPr>
            </a:lvl3pPr>
            <a:lvl4pPr marL="1499632" indent="-214233">
              <a:defRPr sz="2200">
                <a:solidFill>
                  <a:schemeClr val="tx1"/>
                </a:solidFill>
                <a:latin typeface="Arial" pitchFamily="34" charset="0"/>
                <a:cs typeface="Arial" pitchFamily="34" charset="0"/>
              </a:defRPr>
            </a:lvl4pPr>
            <a:lvl5pPr marL="1928097" indent="-214233">
              <a:defRPr sz="2200">
                <a:solidFill>
                  <a:schemeClr val="tx1"/>
                </a:solidFill>
                <a:latin typeface="Arial" pitchFamily="34" charset="0"/>
                <a:cs typeface="Arial" pitchFamily="34" charset="0"/>
              </a:defRPr>
            </a:lvl5pPr>
            <a:lvl6pPr marL="2356564" indent="-214233" fontAlgn="base">
              <a:spcBef>
                <a:spcPct val="0"/>
              </a:spcBef>
              <a:spcAft>
                <a:spcPct val="0"/>
              </a:spcAft>
              <a:defRPr sz="2200">
                <a:solidFill>
                  <a:schemeClr val="tx1"/>
                </a:solidFill>
                <a:latin typeface="Arial" pitchFamily="34" charset="0"/>
                <a:cs typeface="Arial" pitchFamily="34" charset="0"/>
              </a:defRPr>
            </a:lvl6pPr>
            <a:lvl7pPr marL="2785030" indent="-214233" fontAlgn="base">
              <a:spcBef>
                <a:spcPct val="0"/>
              </a:spcBef>
              <a:spcAft>
                <a:spcPct val="0"/>
              </a:spcAft>
              <a:defRPr sz="2200">
                <a:solidFill>
                  <a:schemeClr val="tx1"/>
                </a:solidFill>
                <a:latin typeface="Arial" pitchFamily="34" charset="0"/>
                <a:cs typeface="Arial" pitchFamily="34" charset="0"/>
              </a:defRPr>
            </a:lvl7pPr>
            <a:lvl8pPr marL="3213497" indent="-214233" fontAlgn="base">
              <a:spcBef>
                <a:spcPct val="0"/>
              </a:spcBef>
              <a:spcAft>
                <a:spcPct val="0"/>
              </a:spcAft>
              <a:defRPr sz="2200">
                <a:solidFill>
                  <a:schemeClr val="tx1"/>
                </a:solidFill>
                <a:latin typeface="Arial" pitchFamily="34" charset="0"/>
                <a:cs typeface="Arial" pitchFamily="34" charset="0"/>
              </a:defRPr>
            </a:lvl8pPr>
            <a:lvl9pPr marL="3641963" indent="-214233" fontAlgn="base">
              <a:spcBef>
                <a:spcPct val="0"/>
              </a:spcBef>
              <a:spcAft>
                <a:spcPct val="0"/>
              </a:spcAft>
              <a:defRPr sz="2200">
                <a:solidFill>
                  <a:schemeClr val="tx1"/>
                </a:solidFill>
                <a:latin typeface="Arial" pitchFamily="34" charset="0"/>
                <a:cs typeface="Arial" pitchFamily="34" charset="0"/>
              </a:defRPr>
            </a:lvl9pPr>
          </a:lstStyle>
          <a:p>
            <a:fld id="{5680B60E-0A71-4418-A389-024BDA9A2471}" type="slidenum">
              <a:rPr lang="en-US" sz="1200">
                <a:solidFill>
                  <a:srgbClr val="FFFF00"/>
                </a:solidFill>
              </a:rPr>
              <a:pPr/>
              <a:t>41</a:t>
            </a:fld>
            <a:endParaRPr lang="en-US" sz="1200">
              <a:solidFill>
                <a:srgbClr val="FFFF00"/>
              </a:solidFill>
            </a:endParaRPr>
          </a:p>
        </p:txBody>
      </p:sp>
    </p:spTree>
    <p:extLst>
      <p:ext uri="{BB962C8B-B14F-4D97-AF65-F5344CB8AC3E}">
        <p14:creationId xmlns:p14="http://schemas.microsoft.com/office/powerpoint/2010/main" val="375604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2</a:t>
            </a:fld>
            <a:endParaRPr lang="it-IT"/>
          </a:p>
        </p:txBody>
      </p:sp>
    </p:spTree>
    <p:extLst>
      <p:ext uri="{BB962C8B-B14F-4D97-AF65-F5344CB8AC3E}">
        <p14:creationId xmlns:p14="http://schemas.microsoft.com/office/powerpoint/2010/main" val="499184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INSERIRE IL MOTTO</a:t>
            </a:r>
          </a:p>
        </p:txBody>
      </p:sp>
      <p:sp>
        <p:nvSpPr>
          <p:cNvPr id="4" name="Segnaposto numero diapositiva 3"/>
          <p:cNvSpPr>
            <a:spLocks noGrp="1"/>
          </p:cNvSpPr>
          <p:nvPr>
            <p:ph type="sldNum" sz="quarter" idx="10"/>
          </p:nvPr>
        </p:nvSpPr>
        <p:spPr/>
        <p:txBody>
          <a:bodyPr/>
          <a:lstStyle/>
          <a:p>
            <a:fld id="{959BE6C2-E917-428A-ADD2-347BCBF7A850}" type="slidenum">
              <a:rPr lang="it-IT" smtClean="0"/>
              <a:pPr/>
              <a:t>44</a:t>
            </a:fld>
            <a:endParaRPr lang="it-IT"/>
          </a:p>
        </p:txBody>
      </p:sp>
    </p:spTree>
    <p:extLst>
      <p:ext uri="{BB962C8B-B14F-4D97-AF65-F5344CB8AC3E}">
        <p14:creationId xmlns:p14="http://schemas.microsoft.com/office/powerpoint/2010/main" val="196498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INSERIRE IL MOTTO</a:t>
            </a:r>
          </a:p>
        </p:txBody>
      </p:sp>
      <p:sp>
        <p:nvSpPr>
          <p:cNvPr id="4" name="Segnaposto numero diapositiva 3"/>
          <p:cNvSpPr>
            <a:spLocks noGrp="1"/>
          </p:cNvSpPr>
          <p:nvPr>
            <p:ph type="sldNum" sz="quarter" idx="10"/>
          </p:nvPr>
        </p:nvSpPr>
        <p:spPr/>
        <p:txBody>
          <a:bodyPr/>
          <a:lstStyle/>
          <a:p>
            <a:fld id="{959BE6C2-E917-428A-ADD2-347BCBF7A850}" type="slidenum">
              <a:rPr lang="it-IT" smtClean="0"/>
              <a:pPr/>
              <a:t>47</a:t>
            </a:fld>
            <a:endParaRPr lang="it-IT"/>
          </a:p>
        </p:txBody>
      </p:sp>
    </p:spTree>
    <p:extLst>
      <p:ext uri="{BB962C8B-B14F-4D97-AF65-F5344CB8AC3E}">
        <p14:creationId xmlns:p14="http://schemas.microsoft.com/office/powerpoint/2010/main" val="195366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b="1" dirty="0">
              <a:solidFill>
                <a:srgbClr val="00B050"/>
              </a:solidFill>
            </a:endParaRPr>
          </a:p>
          <a:p>
            <a:r>
              <a:rPr lang="en-GB" dirty="0"/>
              <a:t>Oceans impact crucially the human wellness in numerous way: from the role in modulating the climate to how it provides a variety of socio-economical, cultural and environmental benefits.</a:t>
            </a:r>
            <a:endParaRPr lang="it-IT" dirty="0"/>
          </a:p>
          <a:p>
            <a:r>
              <a:rPr lang="en-GB" dirty="0"/>
              <a:t>The mission of the EMSO ERIC Research Infrastructure is to progress in understanding the processes ongoing in the ocean and affecting globally the life and socio-economic fabric. </a:t>
            </a:r>
          </a:p>
          <a:p>
            <a:endParaRPr lang="en-GB" dirty="0"/>
          </a:p>
          <a:p>
            <a:r>
              <a:rPr lang="en-GB" dirty="0"/>
              <a:t>EMSO ERIC supports the investigations in the following themes:</a:t>
            </a:r>
            <a:endParaRPr lang="it-IT" dirty="0"/>
          </a:p>
          <a:p>
            <a:pPr lvl="0"/>
            <a:r>
              <a:rPr lang="en-GB" dirty="0"/>
              <a:t>Marine Ecosystems (i.e., ocean acidification, biodiversity and habitat, and water quality)</a:t>
            </a:r>
            <a:endParaRPr lang="it-IT" dirty="0"/>
          </a:p>
          <a:p>
            <a:pPr lvl="0"/>
            <a:r>
              <a:rPr lang="en-GB" dirty="0"/>
              <a:t>Climate Change (i.e., sea level, temperature)</a:t>
            </a:r>
            <a:endParaRPr lang="it-IT" dirty="0"/>
          </a:p>
          <a:p>
            <a:pPr lvl="0"/>
            <a:r>
              <a:rPr lang="en-GB" dirty="0"/>
              <a:t>Geo-hazard (i.e., generation process of earthquakes, tsunamis, landslides).</a:t>
            </a:r>
            <a:endParaRPr lang="it-IT" dirty="0"/>
          </a:p>
          <a:p>
            <a:r>
              <a:rPr lang="en-GB" dirty="0"/>
              <a:t>EMSO ERIC stimulates and supports the development of advances technologies for the in-situ ocean monitoring, pursuing the need to achieve sustainable management and protection of marine resources/environment.</a:t>
            </a:r>
            <a:endParaRPr lang="it-IT" dirty="0"/>
          </a:p>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3</a:t>
            </a:fld>
            <a:endParaRPr lang="it-IT"/>
          </a:p>
        </p:txBody>
      </p:sp>
    </p:spTree>
    <p:extLst>
      <p:ext uri="{BB962C8B-B14F-4D97-AF65-F5344CB8AC3E}">
        <p14:creationId xmlns:p14="http://schemas.microsoft.com/office/powerpoint/2010/main" val="112140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1" dirty="0">
                <a:solidFill>
                  <a:srgbClr val="00B050"/>
                </a:solidFill>
              </a:rPr>
              <a:t>Sistemare testo freccia vedere maiuscolo/minuscolo</a:t>
            </a:r>
            <a:endParaRPr lang="it-IT" dirty="0"/>
          </a:p>
          <a:p>
            <a:endParaRPr lang="it-IT" dirty="0"/>
          </a:p>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4</a:t>
            </a:fld>
            <a:endParaRPr lang="it-IT"/>
          </a:p>
        </p:txBody>
      </p:sp>
    </p:spTree>
    <p:extLst>
      <p:ext uri="{BB962C8B-B14F-4D97-AF65-F5344CB8AC3E}">
        <p14:creationId xmlns:p14="http://schemas.microsoft.com/office/powerpoint/2010/main" val="2685146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a:p>
            <a:r>
              <a:rPr lang="en-GB" dirty="0"/>
              <a:t>EMSO ERIC is already joining efforts with counterpart research infrastructures around the world through the establishment of collaborations and formal links in order to face the global environmental challenges, such as the Ocean Observatories Initiative - OOI (USA), the Ocean Networks Canada - ONC (CANADA), the  Integrated Marine Observing System - IMOS(Australia). Moreover the complementarities between EMSO ERIC and other environmental research infrastructures (e.g., </a:t>
            </a:r>
            <a:r>
              <a:rPr lang="en-GB" dirty="0" err="1"/>
              <a:t>EuroArgo</a:t>
            </a:r>
            <a:r>
              <a:rPr lang="en-GB" dirty="0"/>
              <a:t>, ICOS, EPOS) can extend the coverage and  increase the density of the observation sites as well as the elaboration of innovative data products. </a:t>
            </a:r>
            <a:endParaRPr lang="it-IT" dirty="0"/>
          </a:p>
          <a:p>
            <a:r>
              <a:rPr lang="en-GB" dirty="0"/>
              <a:t>These international framework will leverage the added value generated by the collaboration by favouring the exchange of knowledge and best practices, the alignment of the strategy of the different countries and the development and promotion of the science global dimension.</a:t>
            </a:r>
            <a:endParaRPr lang="it-IT" dirty="0"/>
          </a:p>
          <a:p>
            <a:endParaRPr lang="it-IT" dirty="0"/>
          </a:p>
          <a:p>
            <a:endParaRPr lang="it-IT" dirty="0"/>
          </a:p>
          <a:p>
            <a:pPr defTabSz="947684">
              <a:defRPr/>
            </a:pPr>
            <a:r>
              <a:rPr lang="en-US" dirty="0"/>
              <a:t>EMSO’s ambition is to be part of the upcoming European Ocean Observing Systems (EOOS). This is a </a:t>
            </a:r>
            <a:r>
              <a:rPr lang="en-GB" dirty="0"/>
              <a:t>coordinated framework designed to align and integrate Europe’s ocean observing capacity; promote a systematic and collaborative approach to collecting information on the state and variability of our seas; and underpin sustainable management of the marine environment and its resources.</a:t>
            </a:r>
            <a:endParaRPr lang="it-IT" dirty="0"/>
          </a:p>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5</a:t>
            </a:fld>
            <a:endParaRPr lang="it-IT"/>
          </a:p>
        </p:txBody>
      </p:sp>
    </p:spTree>
    <p:extLst>
      <p:ext uri="{BB962C8B-B14F-4D97-AF65-F5344CB8AC3E}">
        <p14:creationId xmlns:p14="http://schemas.microsoft.com/office/powerpoint/2010/main" val="268200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6</a:t>
            </a:fld>
            <a:endParaRPr lang="it-IT"/>
          </a:p>
        </p:txBody>
      </p:sp>
    </p:spTree>
    <p:extLst>
      <p:ext uri="{BB962C8B-B14F-4D97-AF65-F5344CB8AC3E}">
        <p14:creationId xmlns:p14="http://schemas.microsoft.com/office/powerpoint/2010/main" val="120612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7</a:t>
            </a:fld>
            <a:endParaRPr lang="it-IT"/>
          </a:p>
        </p:txBody>
      </p:sp>
    </p:spTree>
    <p:extLst>
      <p:ext uri="{BB962C8B-B14F-4D97-AF65-F5344CB8AC3E}">
        <p14:creationId xmlns:p14="http://schemas.microsoft.com/office/powerpoint/2010/main" val="299876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a:p>
            <a:r>
              <a:rPr lang="en-GB" dirty="0"/>
              <a:t>EMSO ERIC integrates the existing fixed-point open ocean observatories </a:t>
            </a:r>
            <a:r>
              <a:rPr lang="en-GB" dirty="0" err="1"/>
              <a:t>whitin</a:t>
            </a:r>
            <a:r>
              <a:rPr lang="en-GB" dirty="0"/>
              <a:t> key sites around Europe, called EMSO regional nodes. These facilities provide long-term, high-resolution, near-real-time deep ocean time-series to sustain the observation of environmental processes at the </a:t>
            </a:r>
            <a:r>
              <a:rPr lang="en-GB" i="1" dirty="0"/>
              <a:t>Benthic Boundary Layer</a:t>
            </a:r>
            <a:r>
              <a:rPr lang="en-GB" dirty="0"/>
              <a:t> and along the water column including their mutual interactions. </a:t>
            </a:r>
            <a:endParaRPr lang="it-IT" dirty="0"/>
          </a:p>
          <a:p>
            <a:pPr defTabSz="947684">
              <a:defRPr/>
            </a:pPr>
            <a:br>
              <a:rPr lang="en-GB" dirty="0"/>
            </a:br>
            <a:r>
              <a:rPr lang="en-GB" dirty="0"/>
              <a:t>EMSO regional nodes are high technology automated fixed platforms, powered by submarine cables or by onboard power-supply devices. They are equipped with a standardised suite of sensors assembled into an </a:t>
            </a:r>
            <a:r>
              <a:rPr lang="en-GB" i="1" dirty="0"/>
              <a:t>EMSO Generic Instrument Module</a:t>
            </a:r>
            <a:r>
              <a:rPr lang="en-GB" dirty="0"/>
              <a:t> (EGIM), and with additional ‘site-specific’ sensors. </a:t>
            </a:r>
            <a:br>
              <a:rPr lang="en-GB" dirty="0"/>
            </a:br>
            <a:br>
              <a:rPr lang="en-GB" dirty="0"/>
            </a:br>
            <a:r>
              <a:rPr lang="en-GB" i="1" dirty="0"/>
              <a:t>EMSO Generic Instrument Module</a:t>
            </a:r>
            <a:r>
              <a:rPr lang="en-GB" dirty="0"/>
              <a:t> (EGIM) incorporates a suite of sensors to measure seven </a:t>
            </a:r>
            <a:r>
              <a:rPr lang="en-GB" i="1" dirty="0"/>
              <a:t>Ocean Essential Variables</a:t>
            </a:r>
            <a:r>
              <a:rPr lang="en-GB" dirty="0"/>
              <a:t> such as Temperature, Conductivity, Pressure, Dissolved Oxygen, Turbidity, Ocean currents and Passive acoustics with a unique time reference. This will allow the easy comparison  across the nodes and will boost a multidisciplinary approach in understanding possible reciprocal relationships among processes.</a:t>
            </a:r>
            <a:endParaRPr lang="it-IT" dirty="0"/>
          </a:p>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8</a:t>
            </a:fld>
            <a:endParaRPr lang="it-IT"/>
          </a:p>
        </p:txBody>
      </p:sp>
    </p:spTree>
    <p:extLst>
      <p:ext uri="{BB962C8B-B14F-4D97-AF65-F5344CB8AC3E}">
        <p14:creationId xmlns:p14="http://schemas.microsoft.com/office/powerpoint/2010/main" val="2801966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59BE6C2-E917-428A-ADD2-347BCBF7A850}" type="slidenum">
              <a:rPr lang="it-IT" smtClean="0"/>
              <a:pPr/>
              <a:t>9</a:t>
            </a:fld>
            <a:endParaRPr lang="it-IT"/>
          </a:p>
        </p:txBody>
      </p:sp>
    </p:spTree>
    <p:extLst>
      <p:ext uri="{BB962C8B-B14F-4D97-AF65-F5344CB8AC3E}">
        <p14:creationId xmlns:p14="http://schemas.microsoft.com/office/powerpoint/2010/main" val="2067624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C8BA189-180F-B54B-B24E-BE2B08787BA9}" type="datetimeFigureOut">
              <a:rPr lang="it-IT" smtClean="0"/>
              <a:pPr/>
              <a:t>03/10/18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295673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C8BA189-180F-B54B-B24E-BE2B08787BA9}" type="datetimeFigureOut">
              <a:rPr lang="it-IT" smtClean="0"/>
              <a:pPr/>
              <a:t>03/10/18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363052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C8BA189-180F-B54B-B24E-BE2B08787BA9}" type="datetimeFigureOut">
              <a:rPr lang="it-IT" smtClean="0"/>
              <a:pPr/>
              <a:t>03/10/18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3483112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uto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544" y="1"/>
            <a:ext cx="5402375" cy="682171"/>
          </a:xfrm>
          <a:prstGeom prst="rect">
            <a:avLst/>
          </a:prstGeom>
        </p:spPr>
        <p:txBody>
          <a:bodyPr anchor="b"/>
          <a:lstStyle>
            <a:lvl1pPr>
              <a:defRPr sz="2400">
                <a:solidFill>
                  <a:srgbClr val="0070C0"/>
                </a:solidFill>
              </a:defRPr>
            </a:lvl1pPr>
          </a:lstStyle>
          <a:p>
            <a:r>
              <a:rPr lang="en-GB" sz="2700" dirty="0">
                <a:ea typeface="ＭＳ Ｐゴシック" pitchFamily="1" charset="-128"/>
              </a:rPr>
              <a:t>EMSO ERIC node - Western Ionian </a:t>
            </a:r>
            <a:endParaRPr lang="en-GB" noProof="0" dirty="0"/>
          </a:p>
        </p:txBody>
      </p:sp>
      <p:sp>
        <p:nvSpPr>
          <p:cNvPr id="4" name="Text Placeholder 3"/>
          <p:cNvSpPr>
            <a:spLocks noGrp="1"/>
          </p:cNvSpPr>
          <p:nvPr>
            <p:ph type="body" sz="half" idx="2"/>
          </p:nvPr>
        </p:nvSpPr>
        <p:spPr>
          <a:xfrm>
            <a:off x="805544" y="918594"/>
            <a:ext cx="8120742" cy="5279005"/>
          </a:xfrm>
          <a:prstGeom prst="rect">
            <a:avLst/>
          </a:prstGeo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Date Placeholder 4"/>
          <p:cNvSpPr>
            <a:spLocks noGrp="1"/>
          </p:cNvSpPr>
          <p:nvPr>
            <p:ph type="dt" sz="half" idx="10"/>
          </p:nvPr>
        </p:nvSpPr>
        <p:spPr>
          <a:xfrm>
            <a:off x="806053" y="6499226"/>
            <a:ext cx="3058716" cy="365125"/>
          </a:xfrm>
          <a:prstGeom prst="rect">
            <a:avLst/>
          </a:prstGeom>
        </p:spPr>
        <p:txBody>
          <a:bodyPr vert="horz" wrap="square" lIns="91440" tIns="45720" rIns="91440" bIns="45720" numCol="1" anchor="t" anchorCtr="0" compatLnSpc="1">
            <a:prstTxWarp prst="textNoShape">
              <a:avLst/>
            </a:prstTxWarp>
          </a:bodyPr>
          <a:lstStyle>
            <a:lvl1pPr>
              <a:defRPr sz="1050" b="1">
                <a:solidFill>
                  <a:srgbClr val="0070C0"/>
                </a:solidFill>
                <a:latin typeface="Calibri" pitchFamily="34" charset="0"/>
                <a:cs typeface="Arial" pitchFamily="34" charset="0"/>
              </a:defRPr>
            </a:lvl1pPr>
          </a:lstStyle>
          <a:p>
            <a:r>
              <a:rPr lang="en-US" dirty="0"/>
              <a:t>EMSO Eric All Regions Workshop, Roma 9/10/2017</a:t>
            </a:r>
          </a:p>
        </p:txBody>
      </p:sp>
      <p:sp>
        <p:nvSpPr>
          <p:cNvPr id="6" name="Slide Number Placeholder 6"/>
          <p:cNvSpPr>
            <a:spLocks noGrp="1"/>
          </p:cNvSpPr>
          <p:nvPr>
            <p:ph type="sldNum" sz="quarter" idx="11"/>
          </p:nvPr>
        </p:nvSpPr>
        <p:spPr>
          <a:xfrm>
            <a:off x="6868716" y="6499226"/>
            <a:ext cx="2057400" cy="365125"/>
          </a:xfrm>
          <a:prstGeom prst="rect">
            <a:avLst/>
          </a:prstGeom>
        </p:spPr>
        <p:txBody>
          <a:bodyPr vert="horz" wrap="square" lIns="91440" tIns="45720" rIns="91440" bIns="45720" numCol="1" anchor="t" anchorCtr="0" compatLnSpc="1">
            <a:prstTxWarp prst="textNoShape">
              <a:avLst/>
            </a:prstTxWarp>
          </a:bodyPr>
          <a:lstStyle>
            <a:lvl1pPr algn="r">
              <a:defRPr sz="1050" b="1">
                <a:solidFill>
                  <a:srgbClr val="0070C0"/>
                </a:solidFill>
                <a:latin typeface="Calibri" pitchFamily="34" charset="0"/>
                <a:cs typeface="Arial" pitchFamily="34" charset="0"/>
              </a:defRPr>
            </a:lvl1pPr>
          </a:lstStyle>
          <a:p>
            <a:fld id="{E5F86F16-F277-4C59-A009-7A3D7FB099E6}" type="slidenum">
              <a:rPr lang="en-US"/>
              <a:pPr/>
              <a:t>‹#›</a:t>
            </a:fld>
            <a:endParaRPr lang="en-US"/>
          </a:p>
        </p:txBody>
      </p:sp>
    </p:spTree>
    <p:extLst>
      <p:ext uri="{BB962C8B-B14F-4D97-AF65-F5344CB8AC3E}">
        <p14:creationId xmlns:p14="http://schemas.microsoft.com/office/powerpoint/2010/main" val="132048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ontenuto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544" y="1"/>
            <a:ext cx="5402375" cy="682171"/>
          </a:xfrm>
          <a:prstGeom prst="rect">
            <a:avLst/>
          </a:prstGeom>
        </p:spPr>
        <p:txBody>
          <a:bodyPr anchor="b"/>
          <a:lstStyle>
            <a:lvl1pPr>
              <a:defRPr sz="2400">
                <a:solidFill>
                  <a:srgbClr val="0070C0"/>
                </a:solidFill>
              </a:defRPr>
            </a:lvl1pPr>
          </a:lstStyle>
          <a:p>
            <a:r>
              <a:rPr lang="en-GB" sz="2700" dirty="0">
                <a:ea typeface="ＭＳ Ｐゴシック" pitchFamily="1" charset="-128"/>
              </a:rPr>
              <a:t>EMSO ERIC node - Western Ionian </a:t>
            </a:r>
            <a:endParaRPr lang="en-GB" noProof="0" dirty="0"/>
          </a:p>
        </p:txBody>
      </p:sp>
      <p:sp>
        <p:nvSpPr>
          <p:cNvPr id="4" name="Text Placeholder 3"/>
          <p:cNvSpPr>
            <a:spLocks noGrp="1"/>
          </p:cNvSpPr>
          <p:nvPr>
            <p:ph type="body" sz="half" idx="2"/>
          </p:nvPr>
        </p:nvSpPr>
        <p:spPr>
          <a:xfrm>
            <a:off x="805544" y="918594"/>
            <a:ext cx="8120742" cy="5279005"/>
          </a:xfrm>
          <a:prstGeom prst="rect">
            <a:avLst/>
          </a:prstGeo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Date Placeholder 4"/>
          <p:cNvSpPr>
            <a:spLocks noGrp="1"/>
          </p:cNvSpPr>
          <p:nvPr>
            <p:ph type="dt" sz="half" idx="10"/>
          </p:nvPr>
        </p:nvSpPr>
        <p:spPr>
          <a:xfrm>
            <a:off x="806053" y="6499226"/>
            <a:ext cx="3058716" cy="365125"/>
          </a:xfrm>
          <a:prstGeom prst="rect">
            <a:avLst/>
          </a:prstGeom>
        </p:spPr>
        <p:txBody>
          <a:bodyPr vert="horz" wrap="square" lIns="91440" tIns="45720" rIns="91440" bIns="45720" numCol="1" anchor="t" anchorCtr="0" compatLnSpc="1">
            <a:prstTxWarp prst="textNoShape">
              <a:avLst/>
            </a:prstTxWarp>
          </a:bodyPr>
          <a:lstStyle>
            <a:lvl1pPr>
              <a:defRPr sz="1050" b="1">
                <a:solidFill>
                  <a:srgbClr val="0070C0"/>
                </a:solidFill>
                <a:latin typeface="Calibri" pitchFamily="34" charset="0"/>
                <a:cs typeface="Arial" pitchFamily="34" charset="0"/>
              </a:defRPr>
            </a:lvl1pPr>
          </a:lstStyle>
          <a:p>
            <a:r>
              <a:rPr lang="en-US" dirty="0"/>
              <a:t>EMSO Eric All Regions Workshop, Roma 9/10/2017</a:t>
            </a:r>
          </a:p>
        </p:txBody>
      </p:sp>
      <p:sp>
        <p:nvSpPr>
          <p:cNvPr id="6" name="Slide Number Placeholder 6"/>
          <p:cNvSpPr>
            <a:spLocks noGrp="1"/>
          </p:cNvSpPr>
          <p:nvPr>
            <p:ph type="sldNum" sz="quarter" idx="11"/>
          </p:nvPr>
        </p:nvSpPr>
        <p:spPr>
          <a:xfrm>
            <a:off x="6868716" y="6499226"/>
            <a:ext cx="2057400" cy="365125"/>
          </a:xfrm>
          <a:prstGeom prst="rect">
            <a:avLst/>
          </a:prstGeom>
        </p:spPr>
        <p:txBody>
          <a:bodyPr vert="horz" wrap="square" lIns="91440" tIns="45720" rIns="91440" bIns="45720" numCol="1" anchor="t" anchorCtr="0" compatLnSpc="1">
            <a:prstTxWarp prst="textNoShape">
              <a:avLst/>
            </a:prstTxWarp>
          </a:bodyPr>
          <a:lstStyle>
            <a:lvl1pPr algn="r">
              <a:defRPr sz="1050" b="1">
                <a:solidFill>
                  <a:srgbClr val="0070C0"/>
                </a:solidFill>
                <a:latin typeface="Calibri" pitchFamily="34" charset="0"/>
                <a:cs typeface="Arial" pitchFamily="34" charset="0"/>
              </a:defRPr>
            </a:lvl1pPr>
          </a:lstStyle>
          <a:p>
            <a:fld id="{E5F86F16-F277-4C59-A009-7A3D7FB099E6}" type="slidenum">
              <a:rPr lang="en-US"/>
              <a:pPr/>
              <a:t>‹#›</a:t>
            </a:fld>
            <a:endParaRPr lang="en-US"/>
          </a:p>
        </p:txBody>
      </p:sp>
    </p:spTree>
    <p:extLst>
      <p:ext uri="{BB962C8B-B14F-4D97-AF65-F5344CB8AC3E}">
        <p14:creationId xmlns:p14="http://schemas.microsoft.com/office/powerpoint/2010/main" val="2467647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ontenuto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544" y="1"/>
            <a:ext cx="5402375" cy="682171"/>
          </a:xfrm>
          <a:prstGeom prst="rect">
            <a:avLst/>
          </a:prstGeom>
        </p:spPr>
        <p:txBody>
          <a:bodyPr anchor="b"/>
          <a:lstStyle>
            <a:lvl1pPr>
              <a:defRPr sz="2400">
                <a:solidFill>
                  <a:srgbClr val="0070C0"/>
                </a:solidFill>
              </a:defRPr>
            </a:lvl1pPr>
          </a:lstStyle>
          <a:p>
            <a:r>
              <a:rPr lang="en-GB" sz="2700" dirty="0">
                <a:ea typeface="ＭＳ Ｐゴシック" pitchFamily="1" charset="-128"/>
              </a:rPr>
              <a:t>EMSO ERIC node - Western Ionian </a:t>
            </a:r>
            <a:endParaRPr lang="en-GB" noProof="0" dirty="0"/>
          </a:p>
        </p:txBody>
      </p:sp>
      <p:sp>
        <p:nvSpPr>
          <p:cNvPr id="4" name="Text Placeholder 3"/>
          <p:cNvSpPr>
            <a:spLocks noGrp="1"/>
          </p:cNvSpPr>
          <p:nvPr>
            <p:ph type="body" sz="half" idx="2"/>
          </p:nvPr>
        </p:nvSpPr>
        <p:spPr>
          <a:xfrm>
            <a:off x="805544" y="918594"/>
            <a:ext cx="8120742" cy="5279005"/>
          </a:xfrm>
          <a:prstGeom prst="rect">
            <a:avLst/>
          </a:prstGeo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Date Placeholder 4"/>
          <p:cNvSpPr>
            <a:spLocks noGrp="1"/>
          </p:cNvSpPr>
          <p:nvPr>
            <p:ph type="dt" sz="half" idx="10"/>
          </p:nvPr>
        </p:nvSpPr>
        <p:spPr>
          <a:xfrm>
            <a:off x="806053" y="6499226"/>
            <a:ext cx="3058716" cy="365125"/>
          </a:xfrm>
          <a:prstGeom prst="rect">
            <a:avLst/>
          </a:prstGeom>
        </p:spPr>
        <p:txBody>
          <a:bodyPr vert="horz" wrap="square" lIns="91440" tIns="45720" rIns="91440" bIns="45720" numCol="1" anchor="t" anchorCtr="0" compatLnSpc="1">
            <a:prstTxWarp prst="textNoShape">
              <a:avLst/>
            </a:prstTxWarp>
          </a:bodyPr>
          <a:lstStyle>
            <a:lvl1pPr>
              <a:defRPr sz="1050" b="1">
                <a:solidFill>
                  <a:srgbClr val="0070C0"/>
                </a:solidFill>
                <a:latin typeface="Calibri" pitchFamily="34" charset="0"/>
                <a:cs typeface="Arial" pitchFamily="34" charset="0"/>
              </a:defRPr>
            </a:lvl1pPr>
          </a:lstStyle>
          <a:p>
            <a:r>
              <a:rPr lang="en-US" dirty="0"/>
              <a:t>EMSO Eric All Regions Workshop, Roma 9/10/2017</a:t>
            </a:r>
          </a:p>
        </p:txBody>
      </p:sp>
      <p:sp>
        <p:nvSpPr>
          <p:cNvPr id="6" name="Slide Number Placeholder 6"/>
          <p:cNvSpPr>
            <a:spLocks noGrp="1"/>
          </p:cNvSpPr>
          <p:nvPr>
            <p:ph type="sldNum" sz="quarter" idx="11"/>
          </p:nvPr>
        </p:nvSpPr>
        <p:spPr>
          <a:xfrm>
            <a:off x="6868716" y="6499226"/>
            <a:ext cx="2057400" cy="365125"/>
          </a:xfrm>
          <a:prstGeom prst="rect">
            <a:avLst/>
          </a:prstGeom>
        </p:spPr>
        <p:txBody>
          <a:bodyPr vert="horz" wrap="square" lIns="91440" tIns="45720" rIns="91440" bIns="45720" numCol="1" anchor="t" anchorCtr="0" compatLnSpc="1">
            <a:prstTxWarp prst="textNoShape">
              <a:avLst/>
            </a:prstTxWarp>
          </a:bodyPr>
          <a:lstStyle>
            <a:lvl1pPr algn="r">
              <a:defRPr sz="1050" b="1">
                <a:solidFill>
                  <a:srgbClr val="0070C0"/>
                </a:solidFill>
                <a:latin typeface="Calibri" pitchFamily="34" charset="0"/>
                <a:cs typeface="Arial" pitchFamily="34" charset="0"/>
              </a:defRPr>
            </a:lvl1pPr>
          </a:lstStyle>
          <a:p>
            <a:fld id="{E5F86F16-F277-4C59-A009-7A3D7FB099E6}" type="slidenum">
              <a:rPr lang="en-US"/>
              <a:pPr/>
              <a:t>‹#›</a:t>
            </a:fld>
            <a:endParaRPr lang="en-US"/>
          </a:p>
        </p:txBody>
      </p:sp>
    </p:spTree>
    <p:extLst>
      <p:ext uri="{BB962C8B-B14F-4D97-AF65-F5344CB8AC3E}">
        <p14:creationId xmlns:p14="http://schemas.microsoft.com/office/powerpoint/2010/main" val="793362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ontenuto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544" y="1"/>
            <a:ext cx="5402375" cy="682171"/>
          </a:xfrm>
          <a:prstGeom prst="rect">
            <a:avLst/>
          </a:prstGeom>
        </p:spPr>
        <p:txBody>
          <a:bodyPr anchor="b"/>
          <a:lstStyle>
            <a:lvl1pPr>
              <a:defRPr sz="2400">
                <a:solidFill>
                  <a:srgbClr val="0070C0"/>
                </a:solidFill>
              </a:defRPr>
            </a:lvl1pPr>
          </a:lstStyle>
          <a:p>
            <a:r>
              <a:rPr lang="en-GB" sz="2700" dirty="0">
                <a:ea typeface="ＭＳ Ｐゴシック" pitchFamily="1" charset="-128"/>
              </a:rPr>
              <a:t>EMSO ERIC node - Western Ionian </a:t>
            </a:r>
            <a:endParaRPr lang="en-GB" noProof="0" dirty="0"/>
          </a:p>
        </p:txBody>
      </p:sp>
      <p:sp>
        <p:nvSpPr>
          <p:cNvPr id="4" name="Text Placeholder 3"/>
          <p:cNvSpPr>
            <a:spLocks noGrp="1"/>
          </p:cNvSpPr>
          <p:nvPr>
            <p:ph type="body" sz="half" idx="2"/>
          </p:nvPr>
        </p:nvSpPr>
        <p:spPr>
          <a:xfrm>
            <a:off x="805544" y="918594"/>
            <a:ext cx="8120742" cy="5279005"/>
          </a:xfrm>
          <a:prstGeom prst="rect">
            <a:avLst/>
          </a:prstGeo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Date Placeholder 4"/>
          <p:cNvSpPr>
            <a:spLocks noGrp="1"/>
          </p:cNvSpPr>
          <p:nvPr>
            <p:ph type="dt" sz="half" idx="10"/>
          </p:nvPr>
        </p:nvSpPr>
        <p:spPr>
          <a:xfrm>
            <a:off x="806053" y="6499226"/>
            <a:ext cx="3058716" cy="365125"/>
          </a:xfrm>
          <a:prstGeom prst="rect">
            <a:avLst/>
          </a:prstGeom>
        </p:spPr>
        <p:txBody>
          <a:bodyPr vert="horz" wrap="square" lIns="91440" tIns="45720" rIns="91440" bIns="45720" numCol="1" anchor="t" anchorCtr="0" compatLnSpc="1">
            <a:prstTxWarp prst="textNoShape">
              <a:avLst/>
            </a:prstTxWarp>
          </a:bodyPr>
          <a:lstStyle>
            <a:lvl1pPr>
              <a:defRPr sz="1050" b="1">
                <a:solidFill>
                  <a:srgbClr val="0070C0"/>
                </a:solidFill>
                <a:latin typeface="Calibri" pitchFamily="34" charset="0"/>
                <a:cs typeface="Arial" pitchFamily="34" charset="0"/>
              </a:defRPr>
            </a:lvl1pPr>
          </a:lstStyle>
          <a:p>
            <a:r>
              <a:rPr lang="en-US" dirty="0"/>
              <a:t>EMSO Eric All Regions Workshop, Roma 9/10/2017</a:t>
            </a:r>
          </a:p>
        </p:txBody>
      </p:sp>
      <p:sp>
        <p:nvSpPr>
          <p:cNvPr id="6" name="Slide Number Placeholder 6"/>
          <p:cNvSpPr>
            <a:spLocks noGrp="1"/>
          </p:cNvSpPr>
          <p:nvPr>
            <p:ph type="sldNum" sz="quarter" idx="11"/>
          </p:nvPr>
        </p:nvSpPr>
        <p:spPr>
          <a:xfrm>
            <a:off x="6868716" y="6499226"/>
            <a:ext cx="2057400" cy="365125"/>
          </a:xfrm>
          <a:prstGeom prst="rect">
            <a:avLst/>
          </a:prstGeom>
        </p:spPr>
        <p:txBody>
          <a:bodyPr vert="horz" wrap="square" lIns="91440" tIns="45720" rIns="91440" bIns="45720" numCol="1" anchor="t" anchorCtr="0" compatLnSpc="1">
            <a:prstTxWarp prst="textNoShape">
              <a:avLst/>
            </a:prstTxWarp>
          </a:bodyPr>
          <a:lstStyle>
            <a:lvl1pPr algn="r">
              <a:defRPr sz="1050" b="1">
                <a:solidFill>
                  <a:srgbClr val="0070C0"/>
                </a:solidFill>
                <a:latin typeface="Calibri" pitchFamily="34" charset="0"/>
                <a:cs typeface="Arial" pitchFamily="34" charset="0"/>
              </a:defRPr>
            </a:lvl1pPr>
          </a:lstStyle>
          <a:p>
            <a:fld id="{E5F86F16-F277-4C59-A009-7A3D7FB099E6}" type="slidenum">
              <a:rPr lang="en-US"/>
              <a:pPr/>
              <a:t>‹#›</a:t>
            </a:fld>
            <a:endParaRPr lang="en-US"/>
          </a:p>
        </p:txBody>
      </p:sp>
    </p:spTree>
    <p:extLst>
      <p:ext uri="{BB962C8B-B14F-4D97-AF65-F5344CB8AC3E}">
        <p14:creationId xmlns:p14="http://schemas.microsoft.com/office/powerpoint/2010/main" val="1701544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Contenuto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544" y="1"/>
            <a:ext cx="5402375" cy="682171"/>
          </a:xfrm>
          <a:prstGeom prst="rect">
            <a:avLst/>
          </a:prstGeom>
        </p:spPr>
        <p:txBody>
          <a:bodyPr anchor="b"/>
          <a:lstStyle>
            <a:lvl1pPr>
              <a:defRPr sz="2400">
                <a:solidFill>
                  <a:srgbClr val="0070C0"/>
                </a:solidFill>
              </a:defRPr>
            </a:lvl1pPr>
          </a:lstStyle>
          <a:p>
            <a:r>
              <a:rPr lang="en-GB" sz="2700" dirty="0">
                <a:ea typeface="ＭＳ Ｐゴシック" pitchFamily="1" charset="-128"/>
              </a:rPr>
              <a:t>EMSO ERIC node - Western Ionian </a:t>
            </a:r>
            <a:endParaRPr lang="en-GB" noProof="0" dirty="0"/>
          </a:p>
        </p:txBody>
      </p:sp>
      <p:sp>
        <p:nvSpPr>
          <p:cNvPr id="4" name="Text Placeholder 3"/>
          <p:cNvSpPr>
            <a:spLocks noGrp="1"/>
          </p:cNvSpPr>
          <p:nvPr>
            <p:ph type="body" sz="half" idx="2"/>
          </p:nvPr>
        </p:nvSpPr>
        <p:spPr>
          <a:xfrm>
            <a:off x="805544" y="918594"/>
            <a:ext cx="8120742" cy="5279005"/>
          </a:xfrm>
          <a:prstGeom prst="rect">
            <a:avLst/>
          </a:prstGeo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Date Placeholder 4"/>
          <p:cNvSpPr>
            <a:spLocks noGrp="1"/>
          </p:cNvSpPr>
          <p:nvPr>
            <p:ph type="dt" sz="half" idx="10"/>
          </p:nvPr>
        </p:nvSpPr>
        <p:spPr>
          <a:xfrm>
            <a:off x="806053" y="6499226"/>
            <a:ext cx="3058716" cy="365125"/>
          </a:xfrm>
          <a:prstGeom prst="rect">
            <a:avLst/>
          </a:prstGeom>
        </p:spPr>
        <p:txBody>
          <a:bodyPr vert="horz" wrap="square" lIns="91440" tIns="45720" rIns="91440" bIns="45720" numCol="1" anchor="t" anchorCtr="0" compatLnSpc="1">
            <a:prstTxWarp prst="textNoShape">
              <a:avLst/>
            </a:prstTxWarp>
          </a:bodyPr>
          <a:lstStyle>
            <a:lvl1pPr>
              <a:defRPr sz="1050" b="1">
                <a:solidFill>
                  <a:srgbClr val="0070C0"/>
                </a:solidFill>
                <a:latin typeface="Calibri" pitchFamily="34" charset="0"/>
                <a:cs typeface="Arial" pitchFamily="34" charset="0"/>
              </a:defRPr>
            </a:lvl1pPr>
          </a:lstStyle>
          <a:p>
            <a:r>
              <a:rPr lang="en-US" dirty="0"/>
              <a:t>EMSO Eric All Regions Workshop, Roma 9/10/2017</a:t>
            </a:r>
          </a:p>
        </p:txBody>
      </p:sp>
      <p:sp>
        <p:nvSpPr>
          <p:cNvPr id="6" name="Slide Number Placeholder 6"/>
          <p:cNvSpPr>
            <a:spLocks noGrp="1"/>
          </p:cNvSpPr>
          <p:nvPr>
            <p:ph type="sldNum" sz="quarter" idx="11"/>
          </p:nvPr>
        </p:nvSpPr>
        <p:spPr>
          <a:xfrm>
            <a:off x="6868716" y="6499226"/>
            <a:ext cx="2057400" cy="365125"/>
          </a:xfrm>
          <a:prstGeom prst="rect">
            <a:avLst/>
          </a:prstGeom>
        </p:spPr>
        <p:txBody>
          <a:bodyPr vert="horz" wrap="square" lIns="91440" tIns="45720" rIns="91440" bIns="45720" numCol="1" anchor="t" anchorCtr="0" compatLnSpc="1">
            <a:prstTxWarp prst="textNoShape">
              <a:avLst/>
            </a:prstTxWarp>
          </a:bodyPr>
          <a:lstStyle>
            <a:lvl1pPr algn="r">
              <a:defRPr sz="1050" b="1">
                <a:solidFill>
                  <a:srgbClr val="0070C0"/>
                </a:solidFill>
                <a:latin typeface="Calibri" pitchFamily="34" charset="0"/>
                <a:cs typeface="Arial" pitchFamily="34" charset="0"/>
              </a:defRPr>
            </a:lvl1pPr>
          </a:lstStyle>
          <a:p>
            <a:fld id="{E5F86F16-F277-4C59-A009-7A3D7FB099E6}" type="slidenum">
              <a:rPr lang="en-US"/>
              <a:pPr/>
              <a:t>‹#›</a:t>
            </a:fld>
            <a:endParaRPr lang="en-US"/>
          </a:p>
        </p:txBody>
      </p:sp>
    </p:spTree>
    <p:extLst>
      <p:ext uri="{BB962C8B-B14F-4D97-AF65-F5344CB8AC3E}">
        <p14:creationId xmlns:p14="http://schemas.microsoft.com/office/powerpoint/2010/main" val="856210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Contenuto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544" y="1"/>
            <a:ext cx="5402375" cy="682171"/>
          </a:xfrm>
          <a:prstGeom prst="rect">
            <a:avLst/>
          </a:prstGeom>
        </p:spPr>
        <p:txBody>
          <a:bodyPr anchor="b"/>
          <a:lstStyle>
            <a:lvl1pPr>
              <a:defRPr sz="2400">
                <a:solidFill>
                  <a:srgbClr val="0070C0"/>
                </a:solidFill>
              </a:defRPr>
            </a:lvl1pPr>
          </a:lstStyle>
          <a:p>
            <a:r>
              <a:rPr lang="en-GB" sz="2700" dirty="0">
                <a:ea typeface="ＭＳ Ｐゴシック" pitchFamily="1" charset="-128"/>
              </a:rPr>
              <a:t>EMSO ERIC node - Western Ionian </a:t>
            </a:r>
            <a:endParaRPr lang="en-GB" noProof="0" dirty="0"/>
          </a:p>
        </p:txBody>
      </p:sp>
      <p:sp>
        <p:nvSpPr>
          <p:cNvPr id="4" name="Text Placeholder 3"/>
          <p:cNvSpPr>
            <a:spLocks noGrp="1"/>
          </p:cNvSpPr>
          <p:nvPr>
            <p:ph type="body" sz="half" idx="2"/>
          </p:nvPr>
        </p:nvSpPr>
        <p:spPr>
          <a:xfrm>
            <a:off x="805544" y="918594"/>
            <a:ext cx="8120742" cy="5279005"/>
          </a:xfrm>
          <a:prstGeom prst="rect">
            <a:avLst/>
          </a:prstGeo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Date Placeholder 4"/>
          <p:cNvSpPr>
            <a:spLocks noGrp="1"/>
          </p:cNvSpPr>
          <p:nvPr>
            <p:ph type="dt" sz="half" idx="10"/>
          </p:nvPr>
        </p:nvSpPr>
        <p:spPr>
          <a:xfrm>
            <a:off x="806053" y="6499226"/>
            <a:ext cx="3058716" cy="365125"/>
          </a:xfrm>
          <a:prstGeom prst="rect">
            <a:avLst/>
          </a:prstGeom>
        </p:spPr>
        <p:txBody>
          <a:bodyPr vert="horz" wrap="square" lIns="91440" tIns="45720" rIns="91440" bIns="45720" numCol="1" anchor="t" anchorCtr="0" compatLnSpc="1">
            <a:prstTxWarp prst="textNoShape">
              <a:avLst/>
            </a:prstTxWarp>
          </a:bodyPr>
          <a:lstStyle>
            <a:lvl1pPr>
              <a:defRPr sz="1050" b="1">
                <a:solidFill>
                  <a:srgbClr val="0070C0"/>
                </a:solidFill>
                <a:latin typeface="Calibri" pitchFamily="34" charset="0"/>
                <a:cs typeface="Arial" pitchFamily="34" charset="0"/>
              </a:defRPr>
            </a:lvl1pPr>
          </a:lstStyle>
          <a:p>
            <a:r>
              <a:rPr lang="en-US" dirty="0"/>
              <a:t>EMSO Eric All Regions Workshop, Roma 9/10/2017</a:t>
            </a:r>
          </a:p>
        </p:txBody>
      </p:sp>
      <p:sp>
        <p:nvSpPr>
          <p:cNvPr id="6" name="Slide Number Placeholder 6"/>
          <p:cNvSpPr>
            <a:spLocks noGrp="1"/>
          </p:cNvSpPr>
          <p:nvPr>
            <p:ph type="sldNum" sz="quarter" idx="11"/>
          </p:nvPr>
        </p:nvSpPr>
        <p:spPr>
          <a:xfrm>
            <a:off x="6868716" y="6499226"/>
            <a:ext cx="2057400" cy="365125"/>
          </a:xfrm>
          <a:prstGeom prst="rect">
            <a:avLst/>
          </a:prstGeom>
        </p:spPr>
        <p:txBody>
          <a:bodyPr vert="horz" wrap="square" lIns="91440" tIns="45720" rIns="91440" bIns="45720" numCol="1" anchor="t" anchorCtr="0" compatLnSpc="1">
            <a:prstTxWarp prst="textNoShape">
              <a:avLst/>
            </a:prstTxWarp>
          </a:bodyPr>
          <a:lstStyle>
            <a:lvl1pPr algn="r">
              <a:defRPr sz="1050" b="1">
                <a:solidFill>
                  <a:srgbClr val="0070C0"/>
                </a:solidFill>
                <a:latin typeface="Calibri" pitchFamily="34" charset="0"/>
                <a:cs typeface="Arial" pitchFamily="34" charset="0"/>
              </a:defRPr>
            </a:lvl1pPr>
          </a:lstStyle>
          <a:p>
            <a:fld id="{E5F86F16-F277-4C59-A009-7A3D7FB099E6}" type="slidenum">
              <a:rPr lang="en-US"/>
              <a:pPr/>
              <a:t>‹#›</a:t>
            </a:fld>
            <a:endParaRPr lang="en-US"/>
          </a:p>
        </p:txBody>
      </p:sp>
    </p:spTree>
    <p:extLst>
      <p:ext uri="{BB962C8B-B14F-4D97-AF65-F5344CB8AC3E}">
        <p14:creationId xmlns:p14="http://schemas.microsoft.com/office/powerpoint/2010/main" val="968593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Contenuto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544" y="1"/>
            <a:ext cx="5402375" cy="682171"/>
          </a:xfrm>
          <a:prstGeom prst="rect">
            <a:avLst/>
          </a:prstGeom>
        </p:spPr>
        <p:txBody>
          <a:bodyPr anchor="b"/>
          <a:lstStyle>
            <a:lvl1pPr>
              <a:defRPr sz="2400">
                <a:solidFill>
                  <a:srgbClr val="0070C0"/>
                </a:solidFill>
              </a:defRPr>
            </a:lvl1pPr>
          </a:lstStyle>
          <a:p>
            <a:r>
              <a:rPr lang="en-GB" sz="2700" dirty="0">
                <a:ea typeface="ＭＳ Ｐゴシック" pitchFamily="1" charset="-128"/>
              </a:rPr>
              <a:t>EMSO ERIC node - Western Ionian </a:t>
            </a:r>
            <a:endParaRPr lang="en-GB" noProof="0" dirty="0"/>
          </a:p>
        </p:txBody>
      </p:sp>
      <p:sp>
        <p:nvSpPr>
          <p:cNvPr id="4" name="Text Placeholder 3"/>
          <p:cNvSpPr>
            <a:spLocks noGrp="1"/>
          </p:cNvSpPr>
          <p:nvPr>
            <p:ph type="body" sz="half" idx="2"/>
          </p:nvPr>
        </p:nvSpPr>
        <p:spPr>
          <a:xfrm>
            <a:off x="805544" y="918594"/>
            <a:ext cx="8120742" cy="5279005"/>
          </a:xfrm>
          <a:prstGeom prst="rect">
            <a:avLst/>
          </a:prstGeo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Date Placeholder 4"/>
          <p:cNvSpPr>
            <a:spLocks noGrp="1"/>
          </p:cNvSpPr>
          <p:nvPr>
            <p:ph type="dt" sz="half" idx="10"/>
          </p:nvPr>
        </p:nvSpPr>
        <p:spPr>
          <a:xfrm>
            <a:off x="806053" y="6499226"/>
            <a:ext cx="3058716" cy="365125"/>
          </a:xfrm>
          <a:prstGeom prst="rect">
            <a:avLst/>
          </a:prstGeom>
        </p:spPr>
        <p:txBody>
          <a:bodyPr vert="horz" wrap="square" lIns="91440" tIns="45720" rIns="91440" bIns="45720" numCol="1" anchor="t" anchorCtr="0" compatLnSpc="1">
            <a:prstTxWarp prst="textNoShape">
              <a:avLst/>
            </a:prstTxWarp>
          </a:bodyPr>
          <a:lstStyle>
            <a:lvl1pPr>
              <a:defRPr sz="1050" b="1">
                <a:solidFill>
                  <a:srgbClr val="0070C0"/>
                </a:solidFill>
                <a:latin typeface="Calibri" pitchFamily="34" charset="0"/>
                <a:cs typeface="Arial" pitchFamily="34" charset="0"/>
              </a:defRPr>
            </a:lvl1pPr>
          </a:lstStyle>
          <a:p>
            <a:r>
              <a:rPr lang="en-US" dirty="0"/>
              <a:t>EMSO Eric All Regions Workshop, Roma 9/10/2017</a:t>
            </a:r>
          </a:p>
        </p:txBody>
      </p:sp>
      <p:sp>
        <p:nvSpPr>
          <p:cNvPr id="6" name="Slide Number Placeholder 6"/>
          <p:cNvSpPr>
            <a:spLocks noGrp="1"/>
          </p:cNvSpPr>
          <p:nvPr>
            <p:ph type="sldNum" sz="quarter" idx="11"/>
          </p:nvPr>
        </p:nvSpPr>
        <p:spPr>
          <a:xfrm>
            <a:off x="6868716" y="6499226"/>
            <a:ext cx="2057400" cy="365125"/>
          </a:xfrm>
          <a:prstGeom prst="rect">
            <a:avLst/>
          </a:prstGeom>
        </p:spPr>
        <p:txBody>
          <a:bodyPr vert="horz" wrap="square" lIns="91440" tIns="45720" rIns="91440" bIns="45720" numCol="1" anchor="t" anchorCtr="0" compatLnSpc="1">
            <a:prstTxWarp prst="textNoShape">
              <a:avLst/>
            </a:prstTxWarp>
          </a:bodyPr>
          <a:lstStyle>
            <a:lvl1pPr algn="r">
              <a:defRPr sz="1050" b="1">
                <a:solidFill>
                  <a:srgbClr val="0070C0"/>
                </a:solidFill>
                <a:latin typeface="Calibri" pitchFamily="34" charset="0"/>
                <a:cs typeface="Arial" pitchFamily="34" charset="0"/>
              </a:defRPr>
            </a:lvl1pPr>
          </a:lstStyle>
          <a:p>
            <a:fld id="{E5F86F16-F277-4C59-A009-7A3D7FB099E6}" type="slidenum">
              <a:rPr lang="en-US"/>
              <a:pPr/>
              <a:t>‹#›</a:t>
            </a:fld>
            <a:endParaRPr lang="en-US"/>
          </a:p>
        </p:txBody>
      </p:sp>
    </p:spTree>
    <p:extLst>
      <p:ext uri="{BB962C8B-B14F-4D97-AF65-F5344CB8AC3E}">
        <p14:creationId xmlns:p14="http://schemas.microsoft.com/office/powerpoint/2010/main" val="4075522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ontenuto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544" y="1"/>
            <a:ext cx="5402375" cy="682171"/>
          </a:xfrm>
          <a:prstGeom prst="rect">
            <a:avLst/>
          </a:prstGeom>
        </p:spPr>
        <p:txBody>
          <a:bodyPr anchor="b"/>
          <a:lstStyle>
            <a:lvl1pPr>
              <a:defRPr sz="2400">
                <a:solidFill>
                  <a:srgbClr val="0070C0"/>
                </a:solidFill>
              </a:defRPr>
            </a:lvl1pPr>
          </a:lstStyle>
          <a:p>
            <a:r>
              <a:rPr lang="en-GB" sz="2700" dirty="0">
                <a:ea typeface="ＭＳ Ｐゴシック" pitchFamily="1" charset="-128"/>
              </a:rPr>
              <a:t>EMSO ERIC node - Western Ionian </a:t>
            </a:r>
            <a:endParaRPr lang="en-GB" noProof="0" dirty="0"/>
          </a:p>
        </p:txBody>
      </p:sp>
      <p:sp>
        <p:nvSpPr>
          <p:cNvPr id="4" name="Text Placeholder 3"/>
          <p:cNvSpPr>
            <a:spLocks noGrp="1"/>
          </p:cNvSpPr>
          <p:nvPr>
            <p:ph type="body" sz="half" idx="2"/>
          </p:nvPr>
        </p:nvSpPr>
        <p:spPr>
          <a:xfrm>
            <a:off x="805544" y="918594"/>
            <a:ext cx="8120742" cy="5279005"/>
          </a:xfrm>
          <a:prstGeom prst="rect">
            <a:avLst/>
          </a:prstGeo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Date Placeholder 4"/>
          <p:cNvSpPr>
            <a:spLocks noGrp="1"/>
          </p:cNvSpPr>
          <p:nvPr>
            <p:ph type="dt" sz="half" idx="10"/>
          </p:nvPr>
        </p:nvSpPr>
        <p:spPr>
          <a:xfrm>
            <a:off x="806053" y="6499226"/>
            <a:ext cx="3058716" cy="365125"/>
          </a:xfrm>
          <a:prstGeom prst="rect">
            <a:avLst/>
          </a:prstGeom>
        </p:spPr>
        <p:txBody>
          <a:bodyPr vert="horz" wrap="square" lIns="91440" tIns="45720" rIns="91440" bIns="45720" numCol="1" anchor="t" anchorCtr="0" compatLnSpc="1">
            <a:prstTxWarp prst="textNoShape">
              <a:avLst/>
            </a:prstTxWarp>
          </a:bodyPr>
          <a:lstStyle>
            <a:lvl1pPr>
              <a:defRPr sz="1050" b="1">
                <a:solidFill>
                  <a:srgbClr val="0070C0"/>
                </a:solidFill>
                <a:latin typeface="Calibri" pitchFamily="34" charset="0"/>
                <a:cs typeface="Arial" pitchFamily="34" charset="0"/>
              </a:defRPr>
            </a:lvl1pPr>
          </a:lstStyle>
          <a:p>
            <a:r>
              <a:rPr lang="en-US" dirty="0"/>
              <a:t>EMSO Eric All Regions Workshop, Roma 9/10/2017</a:t>
            </a:r>
          </a:p>
        </p:txBody>
      </p:sp>
      <p:sp>
        <p:nvSpPr>
          <p:cNvPr id="6" name="Slide Number Placeholder 6"/>
          <p:cNvSpPr>
            <a:spLocks noGrp="1"/>
          </p:cNvSpPr>
          <p:nvPr>
            <p:ph type="sldNum" sz="quarter" idx="11"/>
          </p:nvPr>
        </p:nvSpPr>
        <p:spPr>
          <a:xfrm>
            <a:off x="6868716" y="6499226"/>
            <a:ext cx="2057400" cy="365125"/>
          </a:xfrm>
          <a:prstGeom prst="rect">
            <a:avLst/>
          </a:prstGeom>
        </p:spPr>
        <p:txBody>
          <a:bodyPr vert="horz" wrap="square" lIns="91440" tIns="45720" rIns="91440" bIns="45720" numCol="1" anchor="t" anchorCtr="0" compatLnSpc="1">
            <a:prstTxWarp prst="textNoShape">
              <a:avLst/>
            </a:prstTxWarp>
          </a:bodyPr>
          <a:lstStyle>
            <a:lvl1pPr algn="r">
              <a:defRPr sz="1050" b="1">
                <a:solidFill>
                  <a:srgbClr val="0070C0"/>
                </a:solidFill>
                <a:latin typeface="Calibri" pitchFamily="34" charset="0"/>
                <a:cs typeface="Arial" pitchFamily="34" charset="0"/>
              </a:defRPr>
            </a:lvl1pPr>
          </a:lstStyle>
          <a:p>
            <a:fld id="{E5F86F16-F277-4C59-A009-7A3D7FB099E6}" type="slidenum">
              <a:rPr lang="en-US"/>
              <a:pPr/>
              <a:t>‹#›</a:t>
            </a:fld>
            <a:endParaRPr lang="en-US"/>
          </a:p>
        </p:txBody>
      </p:sp>
    </p:spTree>
    <p:extLst>
      <p:ext uri="{BB962C8B-B14F-4D97-AF65-F5344CB8AC3E}">
        <p14:creationId xmlns:p14="http://schemas.microsoft.com/office/powerpoint/2010/main" val="293251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C8BA189-180F-B54B-B24E-BE2B08787BA9}" type="datetimeFigureOut">
              <a:rPr lang="it-IT" smtClean="0"/>
              <a:pPr/>
              <a:t>03/10/18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3605660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ontenuto con didascal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544" y="1"/>
            <a:ext cx="5402375" cy="682171"/>
          </a:xfrm>
          <a:prstGeom prst="rect">
            <a:avLst/>
          </a:prstGeom>
        </p:spPr>
        <p:txBody>
          <a:bodyPr anchor="b"/>
          <a:lstStyle>
            <a:lvl1pPr>
              <a:defRPr sz="2400">
                <a:solidFill>
                  <a:srgbClr val="0070C0"/>
                </a:solidFill>
              </a:defRPr>
            </a:lvl1pPr>
          </a:lstStyle>
          <a:p>
            <a:r>
              <a:rPr lang="en-GB" sz="2700" dirty="0">
                <a:ea typeface="ＭＳ Ｐゴシック" pitchFamily="1" charset="-128"/>
              </a:rPr>
              <a:t>EMSO ERIC node - Western Ionian </a:t>
            </a:r>
            <a:endParaRPr lang="en-GB" noProof="0" dirty="0"/>
          </a:p>
        </p:txBody>
      </p:sp>
      <p:sp>
        <p:nvSpPr>
          <p:cNvPr id="4" name="Text Placeholder 3"/>
          <p:cNvSpPr>
            <a:spLocks noGrp="1"/>
          </p:cNvSpPr>
          <p:nvPr>
            <p:ph type="body" sz="half" idx="2"/>
          </p:nvPr>
        </p:nvSpPr>
        <p:spPr>
          <a:xfrm>
            <a:off x="805544" y="918594"/>
            <a:ext cx="8120742" cy="5279005"/>
          </a:xfrm>
          <a:prstGeom prst="rect">
            <a:avLst/>
          </a:prstGeo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Fare </a:t>
            </a:r>
            <a:r>
              <a:rPr lang="en-GB" noProof="0" dirty="0" err="1"/>
              <a:t>clic</a:t>
            </a:r>
            <a:r>
              <a:rPr lang="en-GB" noProof="0" dirty="0"/>
              <a:t> per </a:t>
            </a:r>
            <a:r>
              <a:rPr lang="en-GB" noProof="0" dirty="0" err="1"/>
              <a:t>modificare</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p:txBody>
      </p:sp>
      <p:sp>
        <p:nvSpPr>
          <p:cNvPr id="5" name="Date Placeholder 4"/>
          <p:cNvSpPr>
            <a:spLocks noGrp="1"/>
          </p:cNvSpPr>
          <p:nvPr>
            <p:ph type="dt" sz="half" idx="10"/>
          </p:nvPr>
        </p:nvSpPr>
        <p:spPr>
          <a:xfrm>
            <a:off x="806053" y="6499226"/>
            <a:ext cx="3058716" cy="365125"/>
          </a:xfrm>
          <a:prstGeom prst="rect">
            <a:avLst/>
          </a:prstGeom>
        </p:spPr>
        <p:txBody>
          <a:bodyPr vert="horz" wrap="square" lIns="91440" tIns="45720" rIns="91440" bIns="45720" numCol="1" anchor="t" anchorCtr="0" compatLnSpc="1">
            <a:prstTxWarp prst="textNoShape">
              <a:avLst/>
            </a:prstTxWarp>
          </a:bodyPr>
          <a:lstStyle>
            <a:lvl1pPr>
              <a:defRPr sz="1050" b="1">
                <a:solidFill>
                  <a:srgbClr val="0070C0"/>
                </a:solidFill>
                <a:latin typeface="Calibri" pitchFamily="34" charset="0"/>
                <a:cs typeface="Arial" pitchFamily="34" charset="0"/>
              </a:defRPr>
            </a:lvl1pPr>
          </a:lstStyle>
          <a:p>
            <a:r>
              <a:rPr lang="en-US" dirty="0"/>
              <a:t>EMSO Eric All Regions Workshop, Roma 9/10/2017</a:t>
            </a:r>
          </a:p>
        </p:txBody>
      </p:sp>
      <p:sp>
        <p:nvSpPr>
          <p:cNvPr id="6" name="Slide Number Placeholder 6"/>
          <p:cNvSpPr>
            <a:spLocks noGrp="1"/>
          </p:cNvSpPr>
          <p:nvPr>
            <p:ph type="sldNum" sz="quarter" idx="11"/>
          </p:nvPr>
        </p:nvSpPr>
        <p:spPr>
          <a:xfrm>
            <a:off x="6868716" y="6499226"/>
            <a:ext cx="2057400" cy="365125"/>
          </a:xfrm>
          <a:prstGeom prst="rect">
            <a:avLst/>
          </a:prstGeom>
        </p:spPr>
        <p:txBody>
          <a:bodyPr vert="horz" wrap="square" lIns="91440" tIns="45720" rIns="91440" bIns="45720" numCol="1" anchor="t" anchorCtr="0" compatLnSpc="1">
            <a:prstTxWarp prst="textNoShape">
              <a:avLst/>
            </a:prstTxWarp>
          </a:bodyPr>
          <a:lstStyle>
            <a:lvl1pPr algn="r">
              <a:defRPr sz="1050" b="1">
                <a:solidFill>
                  <a:srgbClr val="0070C0"/>
                </a:solidFill>
                <a:latin typeface="Calibri" pitchFamily="34" charset="0"/>
                <a:cs typeface="Arial" pitchFamily="34" charset="0"/>
              </a:defRPr>
            </a:lvl1pPr>
          </a:lstStyle>
          <a:p>
            <a:fld id="{E5F86F16-F277-4C59-A009-7A3D7FB099E6}" type="slidenum">
              <a:rPr lang="en-US"/>
              <a:pPr/>
              <a:t>‹#›</a:t>
            </a:fld>
            <a:endParaRPr lang="en-US"/>
          </a:p>
        </p:txBody>
      </p:sp>
    </p:spTree>
    <p:extLst>
      <p:ext uri="{BB962C8B-B14F-4D97-AF65-F5344CB8AC3E}">
        <p14:creationId xmlns:p14="http://schemas.microsoft.com/office/powerpoint/2010/main" val="738536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8763" cy="1145009"/>
          </a:xfrm>
          <a:prstGeom prst="rect">
            <a:avLst/>
          </a:prstGeom>
        </p:spPr>
        <p:txBody>
          <a:bodyPr lIns="0" tIns="0" rIns="0" bIns="0" anchor="ctr"/>
          <a:lstStyle/>
          <a:p>
            <a:pPr algn="ctr"/>
            <a:endParaRPr lang="en-GB" sz="3991"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457172" y="1604841"/>
            <a:ext cx="8228763" cy="3977484"/>
          </a:xfrm>
          <a:prstGeom prst="rect">
            <a:avLst/>
          </a:prstGeom>
        </p:spPr>
        <p:txBody>
          <a:bodyPr lIns="0" tIns="0" rIns="0" bIns="0" anchor="ctr"/>
          <a:lstStyle/>
          <a:p>
            <a:pPr algn="ctr"/>
            <a:endParaRPr lang="en-GB"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71335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172" y="273352"/>
            <a:ext cx="8228763" cy="1145009"/>
          </a:xfrm>
          <a:prstGeom prst="rect">
            <a:avLst/>
          </a:prstGeom>
        </p:spPr>
        <p:txBody>
          <a:bodyPr lIns="0" tIns="0" rIns="0" bIns="0" anchor="ctr"/>
          <a:lstStyle/>
          <a:p>
            <a:pPr algn="ctr"/>
            <a:endParaRPr lang="en-GB" sz="3991" b="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457172" y="1604841"/>
            <a:ext cx="8228763" cy="3977484"/>
          </a:xfrm>
          <a:prstGeom prst="rect">
            <a:avLst/>
          </a:prstGeom>
        </p:spPr>
        <p:txBody>
          <a:bodyPr lIns="0" tIns="0" rIns="0" bIns="0"/>
          <a:lstStyle/>
          <a:p>
            <a:endParaRPr lang="en-GB"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1591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C8BA189-180F-B54B-B24E-BE2B08787BA9}" type="datetimeFigureOut">
              <a:rPr lang="it-IT" smtClean="0"/>
              <a:pPr/>
              <a:t>03/10/18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117446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C8BA189-180F-B54B-B24E-BE2B08787BA9}" type="datetimeFigureOut">
              <a:rPr lang="it-IT" smtClean="0"/>
              <a:pPr/>
              <a:t>03/10/18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299888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C8BA189-180F-B54B-B24E-BE2B08787BA9}" type="datetimeFigureOut">
              <a:rPr lang="it-IT" smtClean="0"/>
              <a:pPr/>
              <a:t>03/10/18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1637950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EC8BA189-180F-B54B-B24E-BE2B08787BA9}" type="datetimeFigureOut">
              <a:rPr lang="it-IT" smtClean="0"/>
              <a:pPr/>
              <a:t>03/10/18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177847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C8BA189-180F-B54B-B24E-BE2B08787BA9}" type="datetimeFigureOut">
              <a:rPr lang="it-IT" smtClean="0"/>
              <a:pPr/>
              <a:t>03/10/18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381157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C8BA189-180F-B54B-B24E-BE2B08787BA9}" type="datetimeFigureOut">
              <a:rPr lang="it-IT" smtClean="0"/>
              <a:pPr/>
              <a:t>03/10/18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347217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C8BA189-180F-B54B-B24E-BE2B08787BA9}" type="datetimeFigureOut">
              <a:rPr lang="it-IT" smtClean="0"/>
              <a:pPr/>
              <a:t>03/10/18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39B5787-069F-6D4A-80AD-3FE62E0420B9}" type="slidenum">
              <a:rPr lang="it-IT" smtClean="0"/>
              <a:pPr/>
              <a:t>‹#›</a:t>
            </a:fld>
            <a:endParaRPr lang="it-IT"/>
          </a:p>
        </p:txBody>
      </p:sp>
    </p:spTree>
    <p:extLst>
      <p:ext uri="{BB962C8B-B14F-4D97-AF65-F5344CB8AC3E}">
        <p14:creationId xmlns:p14="http://schemas.microsoft.com/office/powerpoint/2010/main" val="368035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BA189-180F-B54B-B24E-BE2B08787BA9}" type="datetimeFigureOut">
              <a:rPr lang="it-IT" smtClean="0"/>
              <a:pPr/>
              <a:t>03/10/18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B5787-069F-6D4A-80AD-3FE62E0420B9}" type="slidenum">
              <a:rPr lang="it-IT" smtClean="0"/>
              <a:pPr/>
              <a:t>‹#›</a:t>
            </a:fld>
            <a:endParaRPr lang="it-IT"/>
          </a:p>
        </p:txBody>
      </p:sp>
    </p:spTree>
    <p:extLst>
      <p:ext uri="{BB962C8B-B14F-4D97-AF65-F5344CB8AC3E}">
        <p14:creationId xmlns:p14="http://schemas.microsoft.com/office/powerpoint/2010/main" val="1093294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diagramLayout" Target="../diagrams/layout1.xml"/><Relationship Id="rId12"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19.png"/><Relationship Id="rId5" Type="http://schemas.openxmlformats.org/officeDocument/2006/relationships/image" Target="../media/image18.jpeg"/><Relationship Id="rId10" Type="http://schemas.microsoft.com/office/2007/relationships/diagramDrawing" Target="../diagrams/drawing1.xml"/><Relationship Id="rId4" Type="http://schemas.openxmlformats.org/officeDocument/2006/relationships/image" Target="../media/image17.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dx.doi.org/10.1109/JOE.2012.2224536" TargetMode="Externa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0.jpeg"/><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wmf"/><Relationship Id="rId1" Type="http://schemas.openxmlformats.org/officeDocument/2006/relationships/slideLayout" Target="../slideLayouts/slideLayout20.xml"/><Relationship Id="rId6" Type="http://schemas.openxmlformats.org/officeDocument/2006/relationships/image" Target="../media/image50.jpeg"/><Relationship Id="rId11" Type="http://schemas.openxmlformats.org/officeDocument/2006/relationships/image" Target="../media/image13.pn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57.tiff"/><Relationship Id="rId7" Type="http://schemas.openxmlformats.org/officeDocument/2006/relationships/image" Target="../media/image61.png"/><Relationship Id="rId2" Type="http://schemas.openxmlformats.org/officeDocument/2006/relationships/image" Target="../media/image56.tiff"/><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tiff"/></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9.png"/><Relationship Id="rId18" Type="http://schemas.openxmlformats.org/officeDocument/2006/relationships/image" Target="../media/image72.jpeg"/><Relationship Id="rId3" Type="http://schemas.microsoft.com/office/2007/relationships/hdphoto" Target="../media/hdphoto1.wdp"/><Relationship Id="rId7" Type="http://schemas.openxmlformats.org/officeDocument/2006/relationships/image" Target="../media/image66.png"/><Relationship Id="rId12" Type="http://schemas.microsoft.com/office/2007/relationships/hdphoto" Target="../media/hdphoto5.wdp"/><Relationship Id="rId17" Type="http://schemas.openxmlformats.org/officeDocument/2006/relationships/image" Target="../media/image71.jpeg"/><Relationship Id="rId2" Type="http://schemas.openxmlformats.org/officeDocument/2006/relationships/image" Target="../media/image63.png"/><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microsoft.com/office/2007/relationships/hdphoto" Target="../media/hdphoto4.wdp"/><Relationship Id="rId19" Type="http://schemas.openxmlformats.org/officeDocument/2006/relationships/image" Target="../media/image73.jpeg"/><Relationship Id="rId4" Type="http://schemas.openxmlformats.org/officeDocument/2006/relationships/image" Target="../media/image64.jpeg"/><Relationship Id="rId9" Type="http://schemas.openxmlformats.org/officeDocument/2006/relationships/image" Target="../media/image67.png"/><Relationship Id="rId14"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80.png"/><Relationship Id="rId18" Type="http://schemas.openxmlformats.org/officeDocument/2006/relationships/image" Target="../media/image83.png"/><Relationship Id="rId26" Type="http://schemas.microsoft.com/office/2007/relationships/hdphoto" Target="../media/hdphoto15.wdp"/><Relationship Id="rId3" Type="http://schemas.openxmlformats.org/officeDocument/2006/relationships/image" Target="../media/image74.png"/><Relationship Id="rId21" Type="http://schemas.openxmlformats.org/officeDocument/2006/relationships/image" Target="../media/image86.png"/><Relationship Id="rId7" Type="http://schemas.openxmlformats.org/officeDocument/2006/relationships/image" Target="../media/image77.png"/><Relationship Id="rId12" Type="http://schemas.microsoft.com/office/2007/relationships/hdphoto" Target="../media/hdphoto11.wdp"/><Relationship Id="rId17" Type="http://schemas.microsoft.com/office/2007/relationships/hdphoto" Target="../media/hdphoto13.wdp"/><Relationship Id="rId25" Type="http://schemas.openxmlformats.org/officeDocument/2006/relationships/image" Target="../media/image89.png"/><Relationship Id="rId2" Type="http://schemas.openxmlformats.org/officeDocument/2006/relationships/notesSlide" Target="../notesSlides/notesSlide17.xml"/><Relationship Id="rId16" Type="http://schemas.openxmlformats.org/officeDocument/2006/relationships/image" Target="../media/image82.png"/><Relationship Id="rId20" Type="http://schemas.openxmlformats.org/officeDocument/2006/relationships/image" Target="../media/image85.png"/><Relationship Id="rId29" Type="http://schemas.openxmlformats.org/officeDocument/2006/relationships/image" Target="../media/image91.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79.png"/><Relationship Id="rId24" Type="http://schemas.openxmlformats.org/officeDocument/2006/relationships/image" Target="../media/image88.jpeg"/><Relationship Id="rId5" Type="http://schemas.openxmlformats.org/officeDocument/2006/relationships/image" Target="../media/image76.png"/><Relationship Id="rId15" Type="http://schemas.microsoft.com/office/2007/relationships/hdphoto" Target="../media/hdphoto12.wdp"/><Relationship Id="rId23" Type="http://schemas.openxmlformats.org/officeDocument/2006/relationships/image" Target="../media/image87.png"/><Relationship Id="rId28" Type="http://schemas.microsoft.com/office/2007/relationships/hdphoto" Target="../media/hdphoto16.wdp"/><Relationship Id="rId10" Type="http://schemas.microsoft.com/office/2007/relationships/hdphoto" Target="../media/hdphoto10.wdp"/><Relationship Id="rId19" Type="http://schemas.openxmlformats.org/officeDocument/2006/relationships/image" Target="../media/image84.pn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1.png"/><Relationship Id="rId22" Type="http://schemas.microsoft.com/office/2007/relationships/hdphoto" Target="../media/hdphoto14.wdp"/><Relationship Id="rId27"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21.xml"/><Relationship Id="rId6" Type="http://schemas.openxmlformats.org/officeDocument/2006/relationships/image" Target="../media/image96.jpe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jpeg"/></Relationships>
</file>

<file path=ppt/slides/_rels/slide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3.gif"/><Relationship Id="rId7" Type="http://schemas.openxmlformats.org/officeDocument/2006/relationships/image" Target="../media/image107.jpeg"/><Relationship Id="rId2" Type="http://schemas.openxmlformats.org/officeDocument/2006/relationships/image" Target="../media/image102.png"/><Relationship Id="rId1" Type="http://schemas.openxmlformats.org/officeDocument/2006/relationships/slideLayout" Target="../slideLayouts/slideLayout2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3.gif"/><Relationship Id="rId7" Type="http://schemas.openxmlformats.org/officeDocument/2006/relationships/image" Target="../media/image107.jpeg"/><Relationship Id="rId2" Type="http://schemas.openxmlformats.org/officeDocument/2006/relationships/image" Target="../media/image102.png"/><Relationship Id="rId1" Type="http://schemas.openxmlformats.org/officeDocument/2006/relationships/slideLayout" Target="../slideLayouts/slideLayout2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8.gif"/></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16.tiff"/><Relationship Id="rId4" Type="http://schemas.openxmlformats.org/officeDocument/2006/relationships/image" Target="../media/image115.emf"/></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4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30.jpe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jpeg"/><Relationship Id="rId4" Type="http://schemas.openxmlformats.org/officeDocument/2006/relationships/image" Target="../media/image128.png"/><Relationship Id="rId9" Type="http://schemas.openxmlformats.org/officeDocument/2006/relationships/image" Target="../media/image133.png"/></Relationships>
</file>

<file path=ppt/slides/_rels/slide44.xml.rels><?xml version="1.0" encoding="UTF-8" standalone="yes"?>
<Relationships xmlns="http://schemas.openxmlformats.org/package/2006/relationships"><Relationship Id="rId3" Type="http://schemas.openxmlformats.org/officeDocument/2006/relationships/image" Target="../media/image136.tif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7202"/>
            <a:ext cx="8229600" cy="1143000"/>
          </a:xfrm>
        </p:spPr>
        <p:txBody>
          <a:bodyPr>
            <a:noAutofit/>
          </a:bodyPr>
          <a:lstStyle/>
          <a:p>
            <a:r>
              <a:rPr lang="en-GB" sz="4800" b="1" dirty="0">
                <a:solidFill>
                  <a:srgbClr val="008000"/>
                </a:solidFill>
              </a:rPr>
              <a:t>EMSO</a:t>
            </a:r>
            <a:br>
              <a:rPr lang="en-GB" sz="4800" b="1" dirty="0">
                <a:solidFill>
                  <a:srgbClr val="008000"/>
                </a:solidFill>
              </a:rPr>
            </a:br>
            <a:r>
              <a:rPr lang="en-GB" sz="4800" b="1" dirty="0">
                <a:solidFill>
                  <a:srgbClr val="008000"/>
                </a:solidFill>
              </a:rPr>
              <a:t>European </a:t>
            </a:r>
            <a:r>
              <a:rPr lang="en-GB" sz="4800" b="1" dirty="0" err="1">
                <a:solidFill>
                  <a:srgbClr val="008000"/>
                </a:solidFill>
              </a:rPr>
              <a:t>Multidiciplinary</a:t>
            </a:r>
            <a:r>
              <a:rPr lang="en-GB" sz="4800" b="1" dirty="0">
                <a:solidFill>
                  <a:srgbClr val="008000"/>
                </a:solidFill>
              </a:rPr>
              <a:t> Seafloor and water column Observatories</a:t>
            </a:r>
            <a:endParaRPr lang="it-IT" sz="4800" dirty="0">
              <a:solidFill>
                <a:srgbClr val="008000"/>
              </a:solidFill>
            </a:endParaRPr>
          </a:p>
        </p:txBody>
      </p:sp>
      <p:sp>
        <p:nvSpPr>
          <p:cNvPr id="3" name="Segnaposto contenuto 2"/>
          <p:cNvSpPr>
            <a:spLocks noGrp="1"/>
          </p:cNvSpPr>
          <p:nvPr>
            <p:ph idx="1"/>
          </p:nvPr>
        </p:nvSpPr>
        <p:spPr>
          <a:xfrm>
            <a:off x="457200" y="4178497"/>
            <a:ext cx="8229600" cy="1482749"/>
          </a:xfrm>
        </p:spPr>
        <p:txBody>
          <a:bodyPr>
            <a:normAutofit fontScale="92500" lnSpcReduction="20000"/>
          </a:bodyPr>
          <a:lstStyle/>
          <a:p>
            <a:pPr marL="0" indent="0" algn="ctr">
              <a:buNone/>
            </a:pPr>
            <a:r>
              <a:rPr lang="it-IT" sz="3300" dirty="0"/>
              <a:t>Dominique Lefevre</a:t>
            </a:r>
          </a:p>
          <a:p>
            <a:pPr marL="0" indent="0" algn="ctr">
              <a:buNone/>
            </a:pPr>
            <a:r>
              <a:rPr lang="it-IT" sz="3300" dirty="0"/>
              <a:t>VLNT 20148</a:t>
            </a:r>
          </a:p>
          <a:p>
            <a:pPr marL="0" indent="0" algn="ctr">
              <a:buNone/>
            </a:pPr>
            <a:r>
              <a:rPr lang="it-IT" sz="3300" dirty="0" err="1"/>
              <a:t>October</a:t>
            </a:r>
            <a:r>
              <a:rPr lang="it-IT" sz="3300" dirty="0"/>
              <a:t> 2018 – </a:t>
            </a:r>
            <a:r>
              <a:rPr lang="it-IT" sz="3300" dirty="0" err="1"/>
              <a:t>Dubna</a:t>
            </a:r>
            <a:r>
              <a:rPr lang="it-IT" sz="3300" dirty="0"/>
              <a:t>-Russia</a:t>
            </a:r>
          </a:p>
        </p:txBody>
      </p:sp>
    </p:spTree>
    <p:extLst>
      <p:ext uri="{BB962C8B-B14F-4D97-AF65-F5344CB8AC3E}">
        <p14:creationId xmlns:p14="http://schemas.microsoft.com/office/powerpoint/2010/main" val="178980781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95536" y="548680"/>
            <a:ext cx="2376264" cy="1368152"/>
          </a:xfrm>
          <a:prstGeom prst="rect">
            <a:avLst/>
          </a:prstGeom>
          <a:noFill/>
          <a:ln>
            <a:noFill/>
          </a:ln>
        </p:spPr>
        <p:txBody>
          <a:bodyPr wrap="none" rtlCol="0">
            <a:noAutofit/>
          </a:bodyPr>
          <a:lstStyle/>
          <a:p>
            <a:pPr>
              <a:lnSpc>
                <a:spcPct val="80000"/>
              </a:lnSpc>
            </a:pPr>
            <a:r>
              <a:rPr lang="it-IT" sz="3000" b="1" dirty="0">
                <a:solidFill>
                  <a:srgbClr val="008000"/>
                </a:solidFill>
              </a:rPr>
              <a:t>EMSO ERIC</a:t>
            </a:r>
          </a:p>
          <a:p>
            <a:pPr>
              <a:lnSpc>
                <a:spcPct val="80000"/>
              </a:lnSpc>
            </a:pPr>
            <a:r>
              <a:rPr lang="it-IT" sz="2300" b="1" dirty="0"/>
              <a:t>GOVERNANCE</a:t>
            </a:r>
          </a:p>
          <a:p>
            <a:pPr>
              <a:lnSpc>
                <a:spcPct val="80000"/>
              </a:lnSpc>
            </a:pPr>
            <a:r>
              <a:rPr lang="it-IT" sz="2800" b="1" dirty="0">
                <a:solidFill>
                  <a:srgbClr val="008000"/>
                </a:solidFill>
              </a:rPr>
              <a:t>STRUCTURE</a:t>
            </a:r>
            <a:endParaRPr lang="it-IT" sz="2800" b="1" dirty="0"/>
          </a:p>
        </p:txBody>
      </p:sp>
      <p:sp>
        <p:nvSpPr>
          <p:cNvPr id="5" name="CasellaDiTesto 4"/>
          <p:cNvSpPr txBox="1"/>
          <p:nvPr/>
        </p:nvSpPr>
        <p:spPr>
          <a:xfrm>
            <a:off x="395536" y="6237312"/>
            <a:ext cx="4176464" cy="215444"/>
          </a:xfrm>
          <a:prstGeom prst="rect">
            <a:avLst/>
          </a:prstGeom>
          <a:noFill/>
        </p:spPr>
        <p:txBody>
          <a:bodyPr wrap="square" rtlCol="0">
            <a:spAutoFit/>
          </a:bodyPr>
          <a:lstStyle/>
          <a:p>
            <a:r>
              <a:rPr lang="fr-FR" sz="800" b="1" dirty="0">
                <a:solidFill>
                  <a:schemeClr val="bg1">
                    <a:lumMod val="50000"/>
                  </a:schemeClr>
                </a:solidFill>
                <a:latin typeface="Arial Narrow"/>
                <a:cs typeface="Arial Narrow"/>
              </a:rPr>
              <a:t>VLNT </a:t>
            </a:r>
            <a:r>
              <a:rPr lang="fr-FR" sz="800" b="1" dirty="0" err="1">
                <a:solidFill>
                  <a:schemeClr val="bg1">
                    <a:lumMod val="50000"/>
                  </a:schemeClr>
                </a:solidFill>
                <a:latin typeface="Arial Narrow"/>
                <a:cs typeface="Arial Narrow"/>
              </a:rPr>
              <a:t>Oct</a:t>
            </a:r>
            <a:r>
              <a:rPr lang="fr-FR" sz="800" b="1" dirty="0">
                <a:solidFill>
                  <a:schemeClr val="bg1">
                    <a:lumMod val="50000"/>
                  </a:schemeClr>
                </a:solidFill>
                <a:latin typeface="Arial Narrow"/>
                <a:cs typeface="Arial Narrow"/>
              </a:rPr>
              <a:t> 2018- </a:t>
            </a:r>
            <a:r>
              <a:rPr lang="fr-FR" sz="800" b="1" dirty="0" err="1">
                <a:solidFill>
                  <a:schemeClr val="bg1">
                    <a:lumMod val="50000"/>
                  </a:schemeClr>
                </a:solidFill>
                <a:latin typeface="Arial Narrow"/>
                <a:cs typeface="Arial Narrow"/>
              </a:rPr>
              <a:t>Dubna</a:t>
            </a:r>
            <a:r>
              <a:rPr lang="fr-FR" sz="800" b="1" dirty="0">
                <a:solidFill>
                  <a:schemeClr val="bg1">
                    <a:lumMod val="50000"/>
                  </a:schemeClr>
                </a:solidFill>
                <a:latin typeface="Arial Narrow"/>
                <a:cs typeface="Arial Narrow"/>
              </a:rPr>
              <a:t> -DL</a:t>
            </a:r>
            <a:endParaRPr lang="en-IE" sz="800" dirty="0">
              <a:solidFill>
                <a:schemeClr val="bg1">
                  <a:lumMod val="50000"/>
                </a:schemeClr>
              </a:solidFill>
              <a:latin typeface="Arial Narrow"/>
              <a:ea typeface="Calibri" panose="020F0502020204030204" pitchFamily="34" charset="0"/>
              <a:cs typeface="Arial Narrow"/>
            </a:endParaRPr>
          </a:p>
        </p:txBody>
      </p:sp>
      <p:pic>
        <p:nvPicPr>
          <p:cNvPr id="2" name="Picture 2" descr="C:\Documents and Settings\Alessandra\Documenti\Download\Schermata 2018-05-04 alle 12.09.36.png"/>
          <p:cNvPicPr>
            <a:picLocks noChangeAspect="1" noChangeArrowheads="1"/>
          </p:cNvPicPr>
          <p:nvPr/>
        </p:nvPicPr>
        <p:blipFill>
          <a:blip r:embed="rId3"/>
          <a:srcRect t="30256" b="7962"/>
          <a:stretch>
            <a:fillRect/>
          </a:stretch>
        </p:blipFill>
        <p:spPr bwMode="auto">
          <a:xfrm>
            <a:off x="507382" y="1901162"/>
            <a:ext cx="8018403" cy="3710221"/>
          </a:xfrm>
          <a:prstGeom prst="rect">
            <a:avLst/>
          </a:prstGeom>
          <a:noFill/>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ogo_U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539417" y="6336000"/>
            <a:ext cx="399072" cy="266213"/>
          </a:xfrm>
          <a:prstGeom prst="rect">
            <a:avLst/>
          </a:prstGeom>
        </p:spPr>
      </p:pic>
      <p:sp>
        <p:nvSpPr>
          <p:cNvPr id="4" name="Titolo 1"/>
          <p:cNvSpPr>
            <a:spLocks noGrp="1"/>
          </p:cNvSpPr>
          <p:nvPr>
            <p:ph type="title"/>
          </p:nvPr>
        </p:nvSpPr>
        <p:spPr>
          <a:xfrm>
            <a:off x="467544" y="2103265"/>
            <a:ext cx="8229600" cy="1143000"/>
          </a:xfrm>
        </p:spPr>
        <p:txBody>
          <a:bodyPr>
            <a:noAutofit/>
          </a:bodyPr>
          <a:lstStyle/>
          <a:p>
            <a:r>
              <a:rPr lang="en-US" sz="4800" dirty="0">
                <a:solidFill>
                  <a:srgbClr val="83A136"/>
                </a:solidFill>
              </a:rPr>
              <a:t>Deep Sea EMSO cabled Sites</a:t>
            </a:r>
            <a:br>
              <a:rPr lang="en-US" sz="4800" dirty="0">
                <a:solidFill>
                  <a:srgbClr val="83A136"/>
                </a:solidFill>
              </a:rPr>
            </a:br>
            <a:br>
              <a:rPr lang="en-US" sz="4800" dirty="0">
                <a:solidFill>
                  <a:srgbClr val="83A136"/>
                </a:solidFill>
              </a:rPr>
            </a:br>
            <a:r>
              <a:rPr lang="en-US" sz="4800" dirty="0">
                <a:solidFill>
                  <a:srgbClr val="83A136"/>
                </a:solidFill>
              </a:rPr>
              <a:t>Western Ionian Sea</a:t>
            </a:r>
            <a:br>
              <a:rPr lang="en-US" sz="4800" dirty="0">
                <a:solidFill>
                  <a:srgbClr val="83A136"/>
                </a:solidFill>
              </a:rPr>
            </a:br>
            <a:r>
              <a:rPr lang="en-US" sz="4800" dirty="0">
                <a:solidFill>
                  <a:srgbClr val="83A136"/>
                </a:solidFill>
              </a:rPr>
              <a:t>&amp;</a:t>
            </a:r>
            <a:br>
              <a:rPr lang="en-US" sz="4800" dirty="0">
                <a:solidFill>
                  <a:srgbClr val="83A136"/>
                </a:solidFill>
              </a:rPr>
            </a:br>
            <a:r>
              <a:rPr lang="en-US" sz="4800" dirty="0">
                <a:solidFill>
                  <a:srgbClr val="83A136"/>
                </a:solidFill>
              </a:rPr>
              <a:t>Western Ligurian Sea</a:t>
            </a:r>
            <a:endParaRPr lang="it-IT" sz="4800" dirty="0">
              <a:solidFill>
                <a:srgbClr val="83A136"/>
              </a:solidFill>
            </a:endParaRPr>
          </a:p>
        </p:txBody>
      </p:sp>
      <p:sp>
        <p:nvSpPr>
          <p:cNvPr id="6" name="CasellaDiTesto 5">
            <a:extLst>
              <a:ext uri="{FF2B5EF4-FFF2-40B4-BE49-F238E27FC236}">
                <a16:creationId xmlns:a16="http://schemas.microsoft.com/office/drawing/2014/main" id="{91987316-38A7-9A41-B44C-37505B9ABB50}"/>
              </a:ext>
            </a:extLst>
          </p:cNvPr>
          <p:cNvSpPr txBox="1"/>
          <p:nvPr/>
        </p:nvSpPr>
        <p:spPr>
          <a:xfrm>
            <a:off x="971600" y="6480000"/>
            <a:ext cx="5328616" cy="134652"/>
          </a:xfrm>
          <a:prstGeom prst="rect">
            <a:avLst/>
          </a:prstGeom>
          <a:noFill/>
        </p:spPr>
        <p:txBody>
          <a:bodyPr wrap="square" lIns="0" tIns="0" rIns="0" bIns="0" rtlCol="0">
            <a:spAutoFit/>
          </a:bodyPr>
          <a:lstStyle/>
          <a:p>
            <a:pPr algn="just">
              <a:lnSpc>
                <a:spcPct val="130000"/>
              </a:lnSpc>
            </a:pPr>
            <a:r>
              <a:rPr lang="it-IT" sz="700" kern="400" dirty="0">
                <a:latin typeface="Arial Narrow"/>
                <a:cs typeface="Arial Narrow"/>
              </a:rPr>
              <a:t>The EMSO-Link project </a:t>
            </a:r>
            <a:r>
              <a:rPr lang="it-IT" sz="700" kern="400" dirty="0" err="1">
                <a:latin typeface="Arial Narrow"/>
                <a:cs typeface="Arial Narrow"/>
              </a:rPr>
              <a:t>has</a:t>
            </a:r>
            <a:r>
              <a:rPr lang="it-IT" sz="700" kern="400" dirty="0">
                <a:latin typeface="Arial Narrow"/>
                <a:cs typeface="Arial Narrow"/>
              </a:rPr>
              <a:t> </a:t>
            </a:r>
            <a:r>
              <a:rPr lang="it-IT" sz="700" kern="400" dirty="0" err="1">
                <a:latin typeface="Arial Narrow"/>
                <a:cs typeface="Arial Narrow"/>
              </a:rPr>
              <a:t>received</a:t>
            </a:r>
            <a:r>
              <a:rPr lang="it-IT" sz="700" kern="400" dirty="0">
                <a:latin typeface="Arial Narrow"/>
                <a:cs typeface="Arial Narrow"/>
              </a:rPr>
              <a:t> </a:t>
            </a:r>
            <a:r>
              <a:rPr lang="it-IT" sz="700" kern="400" dirty="0" err="1">
                <a:latin typeface="Arial Narrow"/>
                <a:cs typeface="Arial Narrow"/>
              </a:rPr>
              <a:t>funding</a:t>
            </a:r>
            <a:r>
              <a:rPr lang="it-IT" sz="700" kern="400" dirty="0">
                <a:latin typeface="Arial Narrow"/>
                <a:cs typeface="Arial Narrow"/>
              </a:rPr>
              <a:t> from the </a:t>
            </a:r>
            <a:r>
              <a:rPr lang="it-IT" sz="700" kern="400" dirty="0" err="1">
                <a:latin typeface="Arial Narrow"/>
                <a:cs typeface="Arial Narrow"/>
              </a:rPr>
              <a:t>European</a:t>
            </a:r>
            <a:r>
              <a:rPr lang="it-IT" sz="700" kern="400" dirty="0">
                <a:latin typeface="Arial Narrow"/>
                <a:cs typeface="Arial Narrow"/>
              </a:rPr>
              <a:t> </a:t>
            </a:r>
            <a:r>
              <a:rPr lang="it-IT" sz="700" kern="400" dirty="0" err="1">
                <a:latin typeface="Arial Narrow"/>
                <a:cs typeface="Arial Narrow"/>
              </a:rPr>
              <a:t>Union</a:t>
            </a:r>
            <a:r>
              <a:rPr lang="it-IT" sz="700" kern="400" dirty="0">
                <a:latin typeface="Arial Narrow"/>
                <a:cs typeface="Arial Narrow"/>
              </a:rPr>
              <a:t>’s </a:t>
            </a:r>
            <a:r>
              <a:rPr lang="it-IT" sz="700" kern="400" dirty="0" err="1">
                <a:latin typeface="Arial Narrow"/>
                <a:cs typeface="Arial Narrow"/>
              </a:rPr>
              <a:t>Horizon</a:t>
            </a:r>
            <a:r>
              <a:rPr lang="it-IT" sz="700" kern="400" dirty="0">
                <a:latin typeface="Arial Narrow"/>
                <a:cs typeface="Arial Narrow"/>
              </a:rPr>
              <a:t> 2020 </a:t>
            </a:r>
            <a:r>
              <a:rPr lang="it-IT" sz="700" kern="400" dirty="0" err="1">
                <a:latin typeface="Arial Narrow"/>
                <a:cs typeface="Arial Narrow"/>
              </a:rPr>
              <a:t>research</a:t>
            </a:r>
            <a:r>
              <a:rPr lang="it-IT" sz="700" kern="400" dirty="0">
                <a:latin typeface="Arial Narrow"/>
                <a:cs typeface="Arial Narrow"/>
              </a:rPr>
              <a:t> and </a:t>
            </a:r>
            <a:r>
              <a:rPr lang="it-IT" sz="700" kern="400" dirty="0" err="1">
                <a:latin typeface="Arial Narrow"/>
                <a:cs typeface="Arial Narrow"/>
              </a:rPr>
              <a:t>innovation</a:t>
            </a:r>
            <a:r>
              <a:rPr lang="it-IT" sz="700" kern="400" dirty="0">
                <a:latin typeface="Arial Narrow"/>
                <a:cs typeface="Arial Narrow"/>
              </a:rPr>
              <a:t> programme under </a:t>
            </a:r>
            <a:r>
              <a:rPr lang="it-IT" sz="700" kern="400" dirty="0" err="1">
                <a:latin typeface="Arial Narrow"/>
                <a:cs typeface="Arial Narrow"/>
              </a:rPr>
              <a:t>grant</a:t>
            </a:r>
            <a:r>
              <a:rPr lang="it-IT" sz="700" kern="400" dirty="0">
                <a:latin typeface="Arial Narrow"/>
                <a:cs typeface="Arial Narrow"/>
              </a:rPr>
              <a:t> </a:t>
            </a:r>
            <a:r>
              <a:rPr lang="it-IT" sz="700" kern="400" dirty="0" err="1">
                <a:latin typeface="Arial Narrow"/>
                <a:cs typeface="Arial Narrow"/>
              </a:rPr>
              <a:t>agreements</a:t>
            </a:r>
            <a:r>
              <a:rPr lang="it-IT" sz="700" kern="400" dirty="0">
                <a:latin typeface="Arial Narrow"/>
                <a:cs typeface="Arial Narrow"/>
              </a:rPr>
              <a:t> </a:t>
            </a:r>
            <a:r>
              <a:rPr lang="it-IT" sz="700" kern="400" dirty="0" err="1">
                <a:latin typeface="Arial Narrow"/>
                <a:cs typeface="Arial Narrow"/>
              </a:rPr>
              <a:t>N°</a:t>
            </a:r>
            <a:r>
              <a:rPr lang="it-IT" sz="700" kern="400" dirty="0">
                <a:latin typeface="Arial Narrow"/>
                <a:cs typeface="Arial Narrow"/>
              </a:rPr>
              <a:t> 731036.</a:t>
            </a:r>
          </a:p>
        </p:txBody>
      </p:sp>
    </p:spTree>
    <p:extLst>
      <p:ext uri="{BB962C8B-B14F-4D97-AF65-F5344CB8AC3E}">
        <p14:creationId xmlns:p14="http://schemas.microsoft.com/office/powerpoint/2010/main" val="1562314396"/>
      </p:ext>
    </p:extLst>
  </p:cSld>
  <p:clrMapOvr>
    <a:masterClrMapping/>
  </p:clrMapOvr>
  <p:transition spd="med" advClick="0" advTm="5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Western Ionian Sea</a:t>
            </a:r>
            <a:br>
              <a:rPr lang="en-GB" dirty="0"/>
            </a:br>
            <a:r>
              <a:rPr lang="fr-FR" dirty="0" err="1"/>
              <a:t>Regional</a:t>
            </a:r>
            <a:r>
              <a:rPr lang="fr-FR" dirty="0"/>
              <a:t> team</a:t>
            </a:r>
          </a:p>
        </p:txBody>
      </p:sp>
      <p:sp>
        <p:nvSpPr>
          <p:cNvPr id="3" name="Espace réservé du contenu 2"/>
          <p:cNvSpPr>
            <a:spLocks noGrp="1"/>
          </p:cNvSpPr>
          <p:nvPr>
            <p:ph idx="1"/>
          </p:nvPr>
        </p:nvSpPr>
        <p:spPr/>
        <p:txBody>
          <a:bodyPr>
            <a:normAutofit fontScale="77500" lnSpcReduction="20000"/>
          </a:bodyPr>
          <a:lstStyle/>
          <a:p>
            <a:pPr lvl="1"/>
            <a:r>
              <a:rPr lang="fr-FR" dirty="0" err="1"/>
              <a:t>Regional</a:t>
            </a:r>
            <a:r>
              <a:rPr lang="fr-FR" dirty="0"/>
              <a:t> Team </a:t>
            </a:r>
            <a:r>
              <a:rPr lang="fr-FR" dirty="0" err="1"/>
              <a:t>Leader’s</a:t>
            </a:r>
            <a:r>
              <a:rPr lang="fr-FR" dirty="0"/>
              <a:t> </a:t>
            </a:r>
            <a:r>
              <a:rPr lang="fr-FR" dirty="0" err="1"/>
              <a:t>name</a:t>
            </a:r>
            <a:r>
              <a:rPr lang="fr-FR" dirty="0"/>
              <a:t>:</a:t>
            </a:r>
            <a:r>
              <a:rPr lang="fr-FR" dirty="0">
                <a:solidFill>
                  <a:schemeClr val="bg1">
                    <a:lumMod val="50000"/>
                  </a:schemeClr>
                </a:solidFill>
              </a:rPr>
              <a:t> Davide </a:t>
            </a:r>
            <a:r>
              <a:rPr lang="fr-FR" dirty="0" err="1">
                <a:solidFill>
                  <a:schemeClr val="bg1">
                    <a:lumMod val="50000"/>
                  </a:schemeClr>
                </a:solidFill>
              </a:rPr>
              <a:t>Embriaco</a:t>
            </a:r>
            <a:endParaRPr lang="fr-FR" dirty="0">
              <a:solidFill>
                <a:schemeClr val="bg1">
                  <a:lumMod val="50000"/>
                </a:schemeClr>
              </a:solidFill>
            </a:endParaRPr>
          </a:p>
          <a:p>
            <a:pPr marL="457200" lvl="1" indent="0">
              <a:buNone/>
            </a:pPr>
            <a:endParaRPr lang="fr-FR" dirty="0">
              <a:solidFill>
                <a:schemeClr val="bg1">
                  <a:lumMod val="50000"/>
                </a:schemeClr>
              </a:solidFill>
            </a:endParaRPr>
          </a:p>
          <a:p>
            <a:pPr lvl="1"/>
            <a:r>
              <a:rPr lang="fr-FR" dirty="0"/>
              <a:t>Service Group </a:t>
            </a:r>
            <a:r>
              <a:rPr lang="fr-FR" dirty="0" err="1"/>
              <a:t>members</a:t>
            </a:r>
            <a:r>
              <a:rPr lang="fr-FR" dirty="0"/>
              <a:t>:</a:t>
            </a:r>
          </a:p>
          <a:p>
            <a:pPr marL="1068388" lvl="1" indent="231775">
              <a:buFont typeface="Arial" charset="0"/>
              <a:buChar char="•"/>
            </a:pPr>
            <a:r>
              <a:rPr lang="fr-FR" dirty="0"/>
              <a:t>Science SG: </a:t>
            </a:r>
            <a:r>
              <a:rPr lang="fr-FR" u="sng" dirty="0">
                <a:solidFill>
                  <a:schemeClr val="bg1">
                    <a:lumMod val="50000"/>
                  </a:schemeClr>
                </a:solidFill>
              </a:rPr>
              <a:t>Nadia Lo Bue</a:t>
            </a:r>
          </a:p>
          <a:p>
            <a:pPr marL="1068388" lvl="1" indent="231775">
              <a:buFont typeface="Arial" charset="0"/>
              <a:buChar char="•"/>
            </a:pPr>
            <a:r>
              <a:rPr lang="fr-FR" dirty="0"/>
              <a:t>Eng &amp; Log SG: </a:t>
            </a:r>
            <a:r>
              <a:rPr lang="fr-FR" dirty="0" err="1">
                <a:solidFill>
                  <a:schemeClr val="bg1">
                    <a:lumMod val="50000"/>
                  </a:schemeClr>
                </a:solidFill>
              </a:rPr>
              <a:t>Giuditta</a:t>
            </a:r>
            <a:r>
              <a:rPr lang="fr-FR" dirty="0">
                <a:solidFill>
                  <a:schemeClr val="bg1">
                    <a:lumMod val="50000"/>
                  </a:schemeClr>
                </a:solidFill>
              </a:rPr>
              <a:t> </a:t>
            </a:r>
            <a:r>
              <a:rPr lang="fr-FR" dirty="0" err="1">
                <a:solidFill>
                  <a:schemeClr val="bg1">
                    <a:lumMod val="50000"/>
                  </a:schemeClr>
                </a:solidFill>
              </a:rPr>
              <a:t>Marinaro</a:t>
            </a:r>
            <a:endParaRPr lang="fr-FR" dirty="0">
              <a:solidFill>
                <a:schemeClr val="bg1">
                  <a:lumMod val="50000"/>
                </a:schemeClr>
              </a:solidFill>
            </a:endParaRPr>
          </a:p>
          <a:p>
            <a:pPr marL="1068388" lvl="1" indent="231775">
              <a:buFont typeface="Arial" charset="0"/>
              <a:buChar char="•"/>
            </a:pPr>
            <a:r>
              <a:rPr lang="fr-FR" dirty="0" err="1"/>
              <a:t>Comm</a:t>
            </a:r>
            <a:r>
              <a:rPr lang="fr-FR" dirty="0"/>
              <a:t> SG: </a:t>
            </a:r>
            <a:r>
              <a:rPr lang="fr-FR" dirty="0">
                <a:solidFill>
                  <a:schemeClr val="bg1">
                    <a:lumMod val="50000"/>
                  </a:schemeClr>
                </a:solidFill>
              </a:rPr>
              <a:t>Alessandra </a:t>
            </a:r>
            <a:r>
              <a:rPr lang="fr-FR" dirty="0" err="1">
                <a:solidFill>
                  <a:schemeClr val="bg1">
                    <a:lumMod val="50000"/>
                  </a:schemeClr>
                </a:solidFill>
              </a:rPr>
              <a:t>Giuntini</a:t>
            </a:r>
            <a:endParaRPr lang="fr-FR" dirty="0">
              <a:solidFill>
                <a:schemeClr val="bg1">
                  <a:lumMod val="50000"/>
                </a:schemeClr>
              </a:solidFill>
            </a:endParaRPr>
          </a:p>
          <a:p>
            <a:pPr marL="1068388" lvl="1" indent="231775">
              <a:buFont typeface="Arial" charset="0"/>
              <a:buChar char="•"/>
            </a:pPr>
            <a:r>
              <a:rPr lang="fr-FR" dirty="0"/>
              <a:t>Data SG: </a:t>
            </a:r>
            <a:r>
              <a:rPr lang="fr-FR" dirty="0" err="1">
                <a:solidFill>
                  <a:schemeClr val="bg1">
                    <a:lumMod val="50000"/>
                  </a:schemeClr>
                </a:solidFill>
              </a:rPr>
              <a:t>tbd</a:t>
            </a:r>
            <a:endParaRPr lang="fr-FR" dirty="0">
              <a:solidFill>
                <a:schemeClr val="bg1">
                  <a:lumMod val="50000"/>
                </a:schemeClr>
              </a:solidFill>
            </a:endParaRPr>
          </a:p>
          <a:p>
            <a:pPr marL="457200" lvl="1" indent="0">
              <a:buNone/>
            </a:pPr>
            <a:endParaRPr lang="fr-FR" dirty="0">
              <a:solidFill>
                <a:schemeClr val="bg1">
                  <a:lumMod val="50000"/>
                </a:schemeClr>
              </a:solidFill>
            </a:endParaRPr>
          </a:p>
          <a:p>
            <a:pPr lvl="1"/>
            <a:r>
              <a:rPr lang="fr-FR" dirty="0" err="1"/>
              <a:t>Other</a:t>
            </a:r>
            <a:r>
              <a:rPr lang="fr-FR" dirty="0"/>
              <a:t> </a:t>
            </a:r>
            <a:r>
              <a:rPr lang="fr-FR" dirty="0" err="1"/>
              <a:t>responsible</a:t>
            </a:r>
            <a:r>
              <a:rPr lang="fr-FR" dirty="0"/>
              <a:t> </a:t>
            </a:r>
            <a:r>
              <a:rPr lang="fr-FR" dirty="0" err="1"/>
              <a:t>persons</a:t>
            </a:r>
            <a:r>
              <a:rPr lang="fr-FR" dirty="0"/>
              <a:t> in </a:t>
            </a:r>
            <a:r>
              <a:rPr lang="fr-FR" dirty="0" err="1"/>
              <a:t>regional</a:t>
            </a:r>
            <a:r>
              <a:rPr lang="fr-FR" dirty="0"/>
              <a:t> team: </a:t>
            </a:r>
          </a:p>
          <a:p>
            <a:pPr marL="457200" lvl="1" indent="0">
              <a:buNone/>
            </a:pPr>
            <a:endParaRPr lang="fr-FR" dirty="0"/>
          </a:p>
          <a:p>
            <a:pPr marL="457200" lvl="1" indent="0">
              <a:buNone/>
            </a:pPr>
            <a:r>
              <a:rPr lang="fr-FR" dirty="0"/>
              <a:t>People </a:t>
            </a:r>
            <a:r>
              <a:rPr lang="fr-FR" dirty="0" err="1"/>
              <a:t>from</a:t>
            </a:r>
            <a:r>
              <a:rPr lang="fr-FR" dirty="0"/>
              <a:t> the </a:t>
            </a:r>
            <a:r>
              <a:rPr lang="fr-FR" dirty="0" err="1"/>
              <a:t>Italian</a:t>
            </a:r>
            <a:r>
              <a:rPr lang="fr-FR" dirty="0"/>
              <a:t> Joint </a:t>
            </a:r>
            <a:r>
              <a:rPr lang="fr-FR" dirty="0" err="1"/>
              <a:t>Research</a:t>
            </a:r>
            <a:r>
              <a:rPr lang="fr-FR" dirty="0"/>
              <a:t> Unit </a:t>
            </a:r>
          </a:p>
          <a:p>
            <a:pPr marL="457200" lvl="1" indent="0">
              <a:buNone/>
            </a:pPr>
            <a:r>
              <a:rPr lang="fr-FR" dirty="0"/>
              <a:t>agreement </a:t>
            </a:r>
            <a:r>
              <a:rPr lang="fr-FR" dirty="0" err="1"/>
              <a:t>with</a:t>
            </a:r>
            <a:r>
              <a:rPr lang="fr-FR" dirty="0"/>
              <a:t> CNR and INFN for </a:t>
            </a:r>
            <a:r>
              <a:rPr lang="fr-FR" dirty="0" err="1"/>
              <a:t>managing</a:t>
            </a:r>
            <a:r>
              <a:rPr lang="fr-FR" dirty="0"/>
              <a:t> </a:t>
            </a:r>
            <a:r>
              <a:rPr lang="fr-FR" dirty="0" err="1"/>
              <a:t>operational</a:t>
            </a:r>
            <a:r>
              <a:rPr lang="fr-FR" dirty="0"/>
              <a:t> </a:t>
            </a:r>
            <a:r>
              <a:rPr lang="fr-FR" dirty="0" err="1"/>
              <a:t>activities</a:t>
            </a:r>
            <a:r>
              <a:rPr lang="fr-FR" dirty="0"/>
              <a:t> on the </a:t>
            </a:r>
            <a:r>
              <a:rPr lang="fr-FR" dirty="0" err="1"/>
              <a:t>node</a:t>
            </a:r>
            <a:r>
              <a:rPr lang="fr-FR" dirty="0"/>
              <a:t> </a:t>
            </a:r>
          </a:p>
          <a:p>
            <a:endParaRPr lang="fr-FR" dirty="0"/>
          </a:p>
        </p:txBody>
      </p:sp>
    </p:spTree>
    <p:extLst>
      <p:ext uri="{BB962C8B-B14F-4D97-AF65-F5344CB8AC3E}">
        <p14:creationId xmlns:p14="http://schemas.microsoft.com/office/powerpoint/2010/main" val="13666598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831" y="427097"/>
            <a:ext cx="8229600" cy="562074"/>
          </a:xfrm>
        </p:spPr>
        <p:txBody>
          <a:bodyPr>
            <a:normAutofit fontScale="90000"/>
          </a:bodyPr>
          <a:lstStyle/>
          <a:p>
            <a:r>
              <a:rPr lang="en-GB" b="1" cap="all" noProof="0" dirty="0"/>
              <a:t>Outline - </a:t>
            </a:r>
            <a:r>
              <a:rPr lang="en-GB" sz="2400" dirty="0">
                <a:solidFill>
                  <a:srgbClr val="83A136"/>
                </a:solidFill>
              </a:rPr>
              <a:t>Description of the infrastructure</a:t>
            </a:r>
            <a:br>
              <a:rPr lang="en-GB" dirty="0">
                <a:solidFill>
                  <a:srgbClr val="83A136"/>
                </a:solidFill>
              </a:rPr>
            </a:br>
            <a:endParaRPr lang="en-GB" noProof="0" dirty="0">
              <a:solidFill>
                <a:srgbClr val="83A136"/>
              </a:solidFill>
            </a:endParaRPr>
          </a:p>
        </p:txBody>
      </p:sp>
      <p:pic>
        <p:nvPicPr>
          <p:cNvPr id="6" name="Picture 31"/>
          <p:cNvPicPr>
            <a:picLocks noChangeAspect="1" noChangeArrowheads="1"/>
          </p:cNvPicPr>
          <p:nvPr/>
        </p:nvPicPr>
        <p:blipFill>
          <a:blip r:embed="rId3" cstate="print"/>
          <a:stretch>
            <a:fillRect/>
          </a:stretch>
        </p:blipFill>
        <p:spPr bwMode="auto">
          <a:xfrm>
            <a:off x="72075" y="2946547"/>
            <a:ext cx="3347797" cy="3933154"/>
          </a:xfrm>
          <a:prstGeom prst="rect">
            <a:avLst/>
          </a:prstGeom>
          <a:ln>
            <a:noFill/>
          </a:ln>
          <a:effectLst>
            <a:softEdge rad="112500"/>
          </a:effectLst>
        </p:spPr>
      </p:pic>
      <p:sp>
        <p:nvSpPr>
          <p:cNvPr id="7" name="Rettangolo 17"/>
          <p:cNvSpPr>
            <a:spLocks noChangeArrowheads="1"/>
          </p:cNvSpPr>
          <p:nvPr/>
        </p:nvSpPr>
        <p:spPr bwMode="auto">
          <a:xfrm>
            <a:off x="-7350" y="2118658"/>
            <a:ext cx="2028697" cy="707886"/>
          </a:xfrm>
          <a:prstGeom prst="rect">
            <a:avLst/>
          </a:prstGeom>
          <a:noFill/>
          <a:ln w="9525">
            <a:noFill/>
            <a:miter lim="800000"/>
            <a:headEnd/>
            <a:tailEnd/>
          </a:ln>
        </p:spPr>
        <p:txBody>
          <a:bodyPr wrap="none">
            <a:spAutoFit/>
          </a:bodyPr>
          <a:lstStyle/>
          <a:p>
            <a:pPr algn="ctr"/>
            <a:r>
              <a:rPr lang="it-IT" sz="2000" b="1" dirty="0">
                <a:solidFill>
                  <a:srgbClr val="002060"/>
                </a:solidFill>
                <a:cs typeface="Arial" charset="0"/>
              </a:rPr>
              <a:t>North-eastern </a:t>
            </a:r>
          </a:p>
          <a:p>
            <a:pPr algn="ctr"/>
            <a:r>
              <a:rPr lang="it-IT" sz="2000" b="1" dirty="0">
                <a:solidFill>
                  <a:srgbClr val="002060"/>
                </a:solidFill>
                <a:cs typeface="Arial" charset="0"/>
              </a:rPr>
              <a:t>Sicily (2100m bsl)</a:t>
            </a:r>
            <a:endParaRPr lang="it-IT" sz="2000" dirty="0"/>
          </a:p>
        </p:txBody>
      </p:sp>
      <p:sp>
        <p:nvSpPr>
          <p:cNvPr id="8" name="Rettangolo 18"/>
          <p:cNvSpPr>
            <a:spLocks noChangeArrowheads="1"/>
          </p:cNvSpPr>
          <p:nvPr/>
        </p:nvSpPr>
        <p:spPr bwMode="auto">
          <a:xfrm>
            <a:off x="2834070" y="2095982"/>
            <a:ext cx="2028697" cy="707886"/>
          </a:xfrm>
          <a:prstGeom prst="rect">
            <a:avLst/>
          </a:prstGeom>
          <a:noFill/>
          <a:ln w="9525">
            <a:noFill/>
            <a:miter lim="800000"/>
            <a:headEnd/>
            <a:tailEnd/>
          </a:ln>
        </p:spPr>
        <p:txBody>
          <a:bodyPr wrap="none">
            <a:spAutoFit/>
          </a:bodyPr>
          <a:lstStyle/>
          <a:p>
            <a:pPr algn="ctr"/>
            <a:r>
              <a:rPr lang="it-IT" sz="2000" b="1" dirty="0">
                <a:solidFill>
                  <a:srgbClr val="002060"/>
                </a:solidFill>
                <a:cs typeface="Arial" charset="0"/>
              </a:rPr>
              <a:t>South-eastern </a:t>
            </a:r>
          </a:p>
          <a:p>
            <a:pPr algn="ctr"/>
            <a:r>
              <a:rPr lang="it-IT" sz="2000" b="1" dirty="0">
                <a:solidFill>
                  <a:srgbClr val="002060"/>
                </a:solidFill>
                <a:cs typeface="Arial" charset="0"/>
              </a:rPr>
              <a:t>Sicily (3500m bsl)</a:t>
            </a:r>
            <a:endParaRPr lang="it-IT" sz="2000" dirty="0"/>
          </a:p>
        </p:txBody>
      </p:sp>
      <p:grpSp>
        <p:nvGrpSpPr>
          <p:cNvPr id="5" name="Gruppo 4"/>
          <p:cNvGrpSpPr/>
          <p:nvPr/>
        </p:nvGrpSpPr>
        <p:grpSpPr>
          <a:xfrm>
            <a:off x="5492177" y="692696"/>
            <a:ext cx="3638259" cy="2585256"/>
            <a:chOff x="5148691" y="10540"/>
            <a:chExt cx="3954641" cy="3015413"/>
          </a:xfrm>
        </p:grpSpPr>
        <p:pic>
          <p:nvPicPr>
            <p:cNvPr id="4" name="Immagine 3" descr="EMSO_mappa.tif"/>
            <p:cNvPicPr>
              <a:picLocks noChangeAspect="1"/>
            </p:cNvPicPr>
            <p:nvPr/>
          </p:nvPicPr>
          <p:blipFill>
            <a:blip r:embed="rId4" cstate="print"/>
            <a:srcRect/>
            <a:stretch>
              <a:fillRect/>
            </a:stretch>
          </p:blipFill>
          <p:spPr bwMode="auto">
            <a:xfrm>
              <a:off x="5148691" y="10540"/>
              <a:ext cx="3954641" cy="3015413"/>
            </a:xfrm>
            <a:prstGeom prst="rect">
              <a:avLst/>
            </a:prstGeom>
            <a:noFill/>
            <a:ln w="9525">
              <a:noFill/>
              <a:miter lim="800000"/>
              <a:headEnd/>
              <a:tailEnd/>
            </a:ln>
          </p:spPr>
        </p:pic>
        <p:sp>
          <p:nvSpPr>
            <p:cNvPr id="12" name="Ovale 11"/>
            <p:cNvSpPr/>
            <p:nvPr/>
          </p:nvSpPr>
          <p:spPr>
            <a:xfrm flipH="1">
              <a:off x="7596336" y="1885349"/>
              <a:ext cx="432048" cy="4635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Rettangolo 18"/>
          <p:cNvSpPr>
            <a:spLocks noChangeArrowheads="1"/>
          </p:cNvSpPr>
          <p:nvPr/>
        </p:nvSpPr>
        <p:spPr bwMode="auto">
          <a:xfrm>
            <a:off x="-27540" y="975679"/>
            <a:ext cx="5175347" cy="1446550"/>
          </a:xfrm>
          <a:prstGeom prst="rect">
            <a:avLst/>
          </a:prstGeom>
          <a:noFill/>
          <a:ln w="9525">
            <a:noFill/>
            <a:miter lim="800000"/>
            <a:headEnd/>
            <a:tailEnd/>
          </a:ln>
        </p:spPr>
        <p:txBody>
          <a:bodyPr wrap="square">
            <a:spAutoFit/>
          </a:bodyPr>
          <a:lstStyle/>
          <a:p>
            <a:pPr algn="ctr"/>
            <a:r>
              <a:rPr lang="it-IT" sz="2400" b="1" dirty="0">
                <a:solidFill>
                  <a:srgbClr val="002060"/>
                </a:solidFill>
                <a:cs typeface="Arial" charset="0"/>
              </a:rPr>
              <a:t>The Western </a:t>
            </a:r>
            <a:r>
              <a:rPr lang="it-IT" sz="2400" b="1" dirty="0" err="1">
                <a:solidFill>
                  <a:srgbClr val="002060"/>
                </a:solidFill>
                <a:cs typeface="Arial" charset="0"/>
              </a:rPr>
              <a:t>Ionian</a:t>
            </a:r>
            <a:r>
              <a:rPr lang="it-IT" sz="2400" b="1" dirty="0">
                <a:solidFill>
                  <a:srgbClr val="002060"/>
                </a:solidFill>
                <a:cs typeface="Arial" charset="0"/>
              </a:rPr>
              <a:t> </a:t>
            </a:r>
            <a:r>
              <a:rPr lang="it-IT" sz="2400" b="1" dirty="0" err="1">
                <a:solidFill>
                  <a:srgbClr val="002060"/>
                </a:solidFill>
                <a:cs typeface="Arial" charset="0"/>
              </a:rPr>
              <a:t>node</a:t>
            </a:r>
            <a:r>
              <a:rPr lang="it-IT" sz="2400" b="1" dirty="0">
                <a:solidFill>
                  <a:srgbClr val="002060"/>
                </a:solidFill>
                <a:cs typeface="Arial" charset="0"/>
              </a:rPr>
              <a:t> </a:t>
            </a:r>
          </a:p>
          <a:p>
            <a:pPr algn="ctr"/>
            <a:r>
              <a:rPr lang="it-IT" sz="2400" b="1" dirty="0" err="1">
                <a:solidFill>
                  <a:srgbClr val="002060"/>
                </a:solidFill>
                <a:cs typeface="Arial" charset="0"/>
              </a:rPr>
              <a:t>primarly</a:t>
            </a:r>
            <a:r>
              <a:rPr lang="it-IT" sz="2400" b="1" dirty="0">
                <a:solidFill>
                  <a:srgbClr val="002060"/>
                </a:solidFill>
                <a:cs typeface="Arial" charset="0"/>
              </a:rPr>
              <a:t> </a:t>
            </a:r>
            <a:r>
              <a:rPr lang="it-IT" sz="2400" b="1" dirty="0" err="1">
                <a:solidFill>
                  <a:srgbClr val="002060"/>
                </a:solidFill>
                <a:cs typeface="Arial" charset="0"/>
              </a:rPr>
              <a:t>consists</a:t>
            </a:r>
            <a:r>
              <a:rPr lang="it-IT" sz="2400" b="1" dirty="0">
                <a:solidFill>
                  <a:srgbClr val="002060"/>
                </a:solidFill>
                <a:cs typeface="Arial" charset="0"/>
              </a:rPr>
              <a:t> in </a:t>
            </a:r>
            <a:r>
              <a:rPr lang="it-IT" sz="2400" b="1" dirty="0" err="1">
                <a:solidFill>
                  <a:srgbClr val="002060"/>
                </a:solidFill>
                <a:cs typeface="Arial" charset="0"/>
              </a:rPr>
              <a:t>two</a:t>
            </a:r>
            <a:r>
              <a:rPr lang="it-IT" sz="2400" b="1" dirty="0">
                <a:solidFill>
                  <a:srgbClr val="002060"/>
                </a:solidFill>
                <a:cs typeface="Arial" charset="0"/>
              </a:rPr>
              <a:t> </a:t>
            </a:r>
            <a:r>
              <a:rPr lang="it-IT" sz="2400" b="1" dirty="0" err="1">
                <a:solidFill>
                  <a:srgbClr val="002060"/>
                </a:solidFill>
                <a:cs typeface="Arial" charset="0"/>
              </a:rPr>
              <a:t>sites</a:t>
            </a:r>
            <a:endParaRPr lang="it-IT" sz="2400" b="1" dirty="0">
              <a:solidFill>
                <a:srgbClr val="002060"/>
              </a:solidFill>
              <a:cs typeface="Arial" charset="0"/>
            </a:endParaRPr>
          </a:p>
          <a:p>
            <a:pPr algn="ctr"/>
            <a:endParaRPr lang="it-IT" sz="2400" b="1" dirty="0">
              <a:solidFill>
                <a:srgbClr val="002060"/>
              </a:solidFill>
              <a:cs typeface="Arial" charset="0"/>
            </a:endParaRPr>
          </a:p>
          <a:p>
            <a:pPr algn="ctr"/>
            <a:endParaRPr lang="it-IT" sz="2400" baseline="-25000" dirty="0"/>
          </a:p>
        </p:txBody>
      </p:sp>
      <p:grpSp>
        <p:nvGrpSpPr>
          <p:cNvPr id="14" name="Gruppo 13"/>
          <p:cNvGrpSpPr/>
          <p:nvPr/>
        </p:nvGrpSpPr>
        <p:grpSpPr>
          <a:xfrm>
            <a:off x="2267744" y="3933056"/>
            <a:ext cx="4494312" cy="1927816"/>
            <a:chOff x="-881293" y="2224181"/>
            <a:chExt cx="6598394" cy="2898125"/>
          </a:xfrm>
        </p:grpSpPr>
        <p:sp>
          <p:nvSpPr>
            <p:cNvPr id="17" name="Oval 45"/>
            <p:cNvSpPr/>
            <p:nvPr/>
          </p:nvSpPr>
          <p:spPr>
            <a:xfrm>
              <a:off x="2607456" y="3700463"/>
              <a:ext cx="214313" cy="214312"/>
            </a:xfrm>
            <a:prstGeom prst="ellipse">
              <a:avLst/>
            </a:prstGeom>
            <a:solidFill>
              <a:srgbClr val="FFC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18" name="Elbow Connector 46"/>
            <p:cNvCxnSpPr>
              <a:endCxn id="20" idx="2"/>
            </p:cNvCxnSpPr>
            <p:nvPr/>
          </p:nvCxnSpPr>
          <p:spPr>
            <a:xfrm flipV="1">
              <a:off x="1550259" y="3808412"/>
              <a:ext cx="1052512" cy="473075"/>
            </a:xfrm>
            <a:prstGeom prst="bentConnector3">
              <a:avLst>
                <a:gd name="adj1" fmla="val 7919"/>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55"/>
            <p:cNvSpPr txBox="1">
              <a:spLocks noChangeArrowheads="1"/>
            </p:cNvSpPr>
            <p:nvPr/>
          </p:nvSpPr>
          <p:spPr bwMode="auto">
            <a:xfrm rot="2378977">
              <a:off x="2743489" y="4201559"/>
              <a:ext cx="6524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dirty="0">
                  <a:cs typeface="Arial" charset="0"/>
                </a:rPr>
                <a:t>5 km</a:t>
              </a:r>
            </a:p>
          </p:txBody>
        </p:sp>
        <p:cxnSp>
          <p:nvCxnSpPr>
            <p:cNvPr id="20" name="Straight Arrow Connector 59"/>
            <p:cNvCxnSpPr>
              <a:stCxn id="20" idx="5"/>
            </p:cNvCxnSpPr>
            <p:nvPr/>
          </p:nvCxnSpPr>
          <p:spPr>
            <a:xfrm rot="16200000" flipH="1">
              <a:off x="2901222" y="3767138"/>
              <a:ext cx="557213" cy="788986"/>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Picture 82" descr="DSCN0646"/>
            <p:cNvPicPr>
              <a:picLocks noChangeAspect="1" noChangeArrowheads="1"/>
            </p:cNvPicPr>
            <p:nvPr/>
          </p:nvPicPr>
          <p:blipFill>
            <a:blip r:embed="rId5" cstate="print">
              <a:extLst>
                <a:ext uri="{28A0092B-C50C-407E-A947-70E740481C1C}">
                  <a14:useLocalDpi xmlns:a14="http://schemas.microsoft.com/office/drawing/2010/main" val="0"/>
                </a:ext>
              </a:extLst>
            </a:blip>
            <a:srcRect t="10765" b="13841"/>
            <a:stretch>
              <a:fillRect/>
            </a:stretch>
          </p:blipFill>
          <p:spPr bwMode="auto">
            <a:xfrm>
              <a:off x="-881293" y="3090189"/>
              <a:ext cx="2305051" cy="1303338"/>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22" name="TextBox 63"/>
            <p:cNvSpPr txBox="1">
              <a:spLocks noChangeArrowheads="1"/>
            </p:cNvSpPr>
            <p:nvPr/>
          </p:nvSpPr>
          <p:spPr bwMode="auto">
            <a:xfrm>
              <a:off x="1693134" y="3811587"/>
              <a:ext cx="7667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dirty="0">
                  <a:cs typeface="Arial" charset="0"/>
                </a:rPr>
                <a:t>20 km</a:t>
              </a:r>
            </a:p>
          </p:txBody>
        </p:sp>
        <p:cxnSp>
          <p:nvCxnSpPr>
            <p:cNvPr id="24" name="Straight Arrow Connector 70"/>
            <p:cNvCxnSpPr/>
            <p:nvPr/>
          </p:nvCxnSpPr>
          <p:spPr>
            <a:xfrm rot="5400000" flipH="1" flipV="1">
              <a:off x="2892492" y="3196430"/>
              <a:ext cx="495301" cy="674687"/>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42"/>
            <p:cNvSpPr txBox="1">
              <a:spLocks noChangeArrowheads="1"/>
            </p:cNvSpPr>
            <p:nvPr/>
          </p:nvSpPr>
          <p:spPr bwMode="auto">
            <a:xfrm>
              <a:off x="186915" y="2224181"/>
              <a:ext cx="19976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dirty="0">
                  <a:solidFill>
                    <a:srgbClr val="002060"/>
                  </a:solidFill>
                  <a:cs typeface="Arial" charset="0"/>
                </a:rPr>
                <a:t>LNS Test Site Lab</a:t>
              </a:r>
            </a:p>
            <a:p>
              <a:pPr eaLnBrk="1" hangingPunct="1"/>
              <a:r>
                <a:rPr lang="it-IT" sz="1600" b="1" dirty="0">
                  <a:solidFill>
                    <a:srgbClr val="002060"/>
                  </a:solidFill>
                  <a:cs typeface="Arial" charset="0"/>
                </a:rPr>
                <a:t>at Catania harbour</a:t>
              </a:r>
            </a:p>
          </p:txBody>
        </p:sp>
        <p:sp>
          <p:nvSpPr>
            <p:cNvPr id="32" name="Rectangle 48"/>
            <p:cNvSpPr>
              <a:spLocks noChangeArrowheads="1"/>
            </p:cNvSpPr>
            <p:nvPr/>
          </p:nvSpPr>
          <p:spPr bwMode="auto">
            <a:xfrm>
              <a:off x="3477486" y="3246470"/>
              <a:ext cx="2239615" cy="601477"/>
            </a:xfrm>
            <a:prstGeom prst="rect">
              <a:avLst/>
            </a:prstGeom>
            <a:noFill/>
            <a:ln w="9525">
              <a:noFill/>
              <a:miter lim="800000"/>
              <a:headEnd/>
              <a:tailEnd/>
            </a:ln>
          </p:spPr>
          <p:txBody>
            <a:bodyPr wrap="square" lIns="91430" tIns="45715" rIns="91430" bIns="45715">
              <a:spAutoFit/>
            </a:bodyPr>
            <a:lstStyle/>
            <a:p>
              <a:r>
                <a:rPr lang="it-IT" altLang="en-US" sz="2000" b="1" dirty="0">
                  <a:latin typeface="Calibri" pitchFamily="34" charset="0"/>
                  <a:cs typeface="Arial" charset="0"/>
                </a:rPr>
                <a:t>NEMO-SN1</a:t>
              </a:r>
            </a:p>
          </p:txBody>
        </p:sp>
        <p:sp>
          <p:nvSpPr>
            <p:cNvPr id="33" name="Rectangle 48"/>
            <p:cNvSpPr>
              <a:spLocks noChangeArrowheads="1"/>
            </p:cNvSpPr>
            <p:nvPr/>
          </p:nvSpPr>
          <p:spPr bwMode="auto">
            <a:xfrm>
              <a:off x="3558933" y="4520829"/>
              <a:ext cx="1604930" cy="601477"/>
            </a:xfrm>
            <a:prstGeom prst="rect">
              <a:avLst/>
            </a:prstGeom>
            <a:noFill/>
            <a:ln w="9525">
              <a:noFill/>
              <a:miter lim="800000"/>
              <a:headEnd/>
              <a:tailEnd/>
            </a:ln>
          </p:spPr>
          <p:txBody>
            <a:bodyPr wrap="square" lIns="91430" tIns="45715" rIns="91430" bIns="45715">
              <a:spAutoFit/>
            </a:bodyPr>
            <a:lstStyle/>
            <a:p>
              <a:r>
                <a:rPr lang="it-IT" altLang="en-US" sz="2000" b="1" dirty="0">
                  <a:latin typeface="Calibri" pitchFamily="34" charset="0"/>
                  <a:cs typeface="Arial" charset="0"/>
                </a:rPr>
                <a:t>O</a:t>
              </a:r>
              <a:r>
                <a:rPr lang="el-GR" altLang="en-US" sz="2000" b="1" dirty="0">
                  <a:latin typeface="Calibri" pitchFamily="34" charset="0"/>
                  <a:cs typeface="Arial" charset="0"/>
                </a:rPr>
                <a:t>ν</a:t>
              </a:r>
              <a:r>
                <a:rPr lang="it-IT" altLang="en-US" sz="2000" b="1" dirty="0">
                  <a:latin typeface="Calibri" pitchFamily="34" charset="0"/>
                  <a:cs typeface="Arial" charset="0"/>
                </a:rPr>
                <a:t>DE2</a:t>
              </a:r>
              <a:endParaRPr lang="el-GR" altLang="en-US" sz="2000" b="1" dirty="0">
                <a:latin typeface="Calibri" pitchFamily="34" charset="0"/>
                <a:cs typeface="Arial" charset="0"/>
              </a:endParaRPr>
            </a:p>
          </p:txBody>
        </p:sp>
      </p:grpSp>
      <p:sp>
        <p:nvSpPr>
          <p:cNvPr id="25" name="Rettangolo 24"/>
          <p:cNvSpPr/>
          <p:nvPr/>
        </p:nvSpPr>
        <p:spPr>
          <a:xfrm>
            <a:off x="6262919" y="3474351"/>
            <a:ext cx="130864" cy="653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 name="Gruppo 8"/>
          <p:cNvGrpSpPr/>
          <p:nvPr/>
        </p:nvGrpSpPr>
        <p:grpSpPr>
          <a:xfrm>
            <a:off x="4690677" y="3825624"/>
            <a:ext cx="3265699" cy="1753632"/>
            <a:chOff x="4689327" y="3825624"/>
            <a:chExt cx="3265699" cy="1753632"/>
          </a:xfrm>
        </p:grpSpPr>
        <p:sp>
          <p:nvSpPr>
            <p:cNvPr id="89" name="TextBox 55"/>
            <p:cNvSpPr txBox="1">
              <a:spLocks noChangeArrowheads="1"/>
            </p:cNvSpPr>
            <p:nvPr/>
          </p:nvSpPr>
          <p:spPr bwMode="auto">
            <a:xfrm rot="18628662">
              <a:off x="4579587" y="4494668"/>
              <a:ext cx="444407" cy="224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dirty="0">
                  <a:cs typeface="Arial" charset="0"/>
                </a:rPr>
                <a:t>5 km</a:t>
              </a:r>
            </a:p>
          </p:txBody>
        </p:sp>
        <p:sp>
          <p:nvSpPr>
            <p:cNvPr id="3" name="Rettangolo 2"/>
            <p:cNvSpPr/>
            <p:nvPr/>
          </p:nvSpPr>
          <p:spPr>
            <a:xfrm>
              <a:off x="5362738" y="4318633"/>
              <a:ext cx="231951" cy="295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ctangle 48"/>
            <p:cNvSpPr>
              <a:spLocks noChangeArrowheads="1"/>
            </p:cNvSpPr>
            <p:nvPr/>
          </p:nvSpPr>
          <p:spPr bwMode="auto">
            <a:xfrm>
              <a:off x="5651053" y="4293096"/>
              <a:ext cx="453039" cy="400099"/>
            </a:xfrm>
            <a:prstGeom prst="rect">
              <a:avLst/>
            </a:prstGeom>
            <a:noFill/>
            <a:ln w="9525">
              <a:noFill/>
              <a:miter lim="800000"/>
              <a:headEnd/>
              <a:tailEnd/>
            </a:ln>
          </p:spPr>
          <p:txBody>
            <a:bodyPr wrap="square" lIns="91430" tIns="45715" rIns="91430" bIns="45715">
              <a:spAutoFit/>
            </a:bodyPr>
            <a:lstStyle/>
            <a:p>
              <a:r>
                <a:rPr lang="it-IT" altLang="en-US" sz="2000" b="1" dirty="0">
                  <a:latin typeface="Calibri" pitchFamily="34" charset="0"/>
                  <a:cs typeface="Arial" charset="0"/>
                </a:rPr>
                <a:t>JB</a:t>
              </a:r>
            </a:p>
          </p:txBody>
        </p:sp>
        <p:sp>
          <p:nvSpPr>
            <p:cNvPr id="34" name="Rectangle 48"/>
            <p:cNvSpPr>
              <a:spLocks noChangeArrowheads="1"/>
            </p:cNvSpPr>
            <p:nvPr/>
          </p:nvSpPr>
          <p:spPr bwMode="auto">
            <a:xfrm>
              <a:off x="5300630" y="5179157"/>
              <a:ext cx="1093153" cy="400099"/>
            </a:xfrm>
            <a:prstGeom prst="rect">
              <a:avLst/>
            </a:prstGeom>
            <a:noFill/>
            <a:ln w="9525">
              <a:noFill/>
              <a:miter lim="800000"/>
              <a:headEnd/>
              <a:tailEnd/>
            </a:ln>
          </p:spPr>
          <p:txBody>
            <a:bodyPr wrap="square" lIns="91430" tIns="45715" rIns="91430" bIns="45715">
              <a:spAutoFit/>
            </a:bodyPr>
            <a:lstStyle/>
            <a:p>
              <a:r>
                <a:rPr lang="it-IT" altLang="en-US" sz="2000" b="1" dirty="0">
                  <a:latin typeface="Calibri" pitchFamily="34" charset="0"/>
                  <a:cs typeface="Arial" charset="0"/>
                </a:rPr>
                <a:t>CREEP</a:t>
              </a:r>
              <a:endParaRPr lang="el-GR" altLang="en-US" sz="2000" b="1" dirty="0">
                <a:latin typeface="Calibri" pitchFamily="34" charset="0"/>
                <a:cs typeface="Arial" charset="0"/>
              </a:endParaRPr>
            </a:p>
          </p:txBody>
        </p:sp>
        <p:sp>
          <p:nvSpPr>
            <p:cNvPr id="26" name="Rectangle 48"/>
            <p:cNvSpPr>
              <a:spLocks noChangeArrowheads="1"/>
            </p:cNvSpPr>
            <p:nvPr/>
          </p:nvSpPr>
          <p:spPr bwMode="auto">
            <a:xfrm>
              <a:off x="6429575" y="3825624"/>
              <a:ext cx="1525451" cy="400099"/>
            </a:xfrm>
            <a:prstGeom prst="rect">
              <a:avLst/>
            </a:prstGeom>
            <a:noFill/>
            <a:ln w="9525">
              <a:noFill/>
              <a:miter lim="800000"/>
              <a:headEnd/>
              <a:tailEnd/>
            </a:ln>
          </p:spPr>
          <p:txBody>
            <a:bodyPr wrap="square" lIns="91430" tIns="45715" rIns="91430" bIns="45715">
              <a:spAutoFit/>
            </a:bodyPr>
            <a:lstStyle/>
            <a:p>
              <a:r>
                <a:rPr lang="it-IT" altLang="en-US" sz="2000" b="1" dirty="0">
                  <a:latin typeface="Calibri" pitchFamily="34" charset="0"/>
                  <a:cs typeface="Arial" charset="0"/>
                </a:rPr>
                <a:t>MOORING</a:t>
              </a:r>
            </a:p>
          </p:txBody>
        </p:sp>
      </p:grpSp>
      <p:cxnSp>
        <p:nvCxnSpPr>
          <p:cNvPr id="11" name="Connettore 1 10"/>
          <p:cNvCxnSpPr/>
          <p:nvPr/>
        </p:nvCxnSpPr>
        <p:spPr>
          <a:xfrm>
            <a:off x="6012160" y="4334131"/>
            <a:ext cx="7573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6012160" y="4421614"/>
            <a:ext cx="7573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6012160" y="4493622"/>
            <a:ext cx="7573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6012160" y="4565630"/>
            <a:ext cx="757353"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48"/>
          <p:cNvSpPr>
            <a:spLocks noChangeArrowheads="1"/>
          </p:cNvSpPr>
          <p:nvPr/>
        </p:nvSpPr>
        <p:spPr bwMode="auto">
          <a:xfrm>
            <a:off x="6804248" y="4159623"/>
            <a:ext cx="1093153" cy="400099"/>
          </a:xfrm>
          <a:prstGeom prst="rect">
            <a:avLst/>
          </a:prstGeom>
          <a:noFill/>
          <a:ln w="9525">
            <a:noFill/>
            <a:miter lim="800000"/>
            <a:headEnd/>
            <a:tailEnd/>
          </a:ln>
        </p:spPr>
        <p:txBody>
          <a:bodyPr wrap="square" lIns="91430" tIns="45715" rIns="91430" bIns="45715">
            <a:spAutoFit/>
          </a:bodyPr>
          <a:lstStyle/>
          <a:p>
            <a:r>
              <a:rPr lang="it-IT" altLang="en-US" sz="2000" b="1" dirty="0">
                <a:latin typeface="Calibri" pitchFamily="34" charset="0"/>
                <a:cs typeface="Arial" charset="0"/>
              </a:rPr>
              <a:t>EGIM</a:t>
            </a:r>
            <a:endParaRPr lang="el-GR" altLang="en-US" sz="2000" b="1" dirty="0">
              <a:latin typeface="Calibri" pitchFamily="34" charset="0"/>
              <a:cs typeface="Arial" charset="0"/>
            </a:endParaRPr>
          </a:p>
        </p:txBody>
      </p:sp>
      <p:sp>
        <p:nvSpPr>
          <p:cNvPr id="10" name="CasellaDiTesto 9"/>
          <p:cNvSpPr txBox="1"/>
          <p:nvPr/>
        </p:nvSpPr>
        <p:spPr>
          <a:xfrm>
            <a:off x="3314715" y="6241869"/>
            <a:ext cx="2652204" cy="369332"/>
          </a:xfrm>
          <a:prstGeom prst="rect">
            <a:avLst/>
          </a:prstGeom>
          <a:noFill/>
        </p:spPr>
        <p:txBody>
          <a:bodyPr wrap="square" rtlCol="0">
            <a:spAutoFit/>
          </a:bodyPr>
          <a:lstStyle/>
          <a:p>
            <a:r>
              <a:rPr lang="it-IT" b="1"/>
              <a:t>UNDER CONSTRUCTION</a:t>
            </a:r>
          </a:p>
        </p:txBody>
      </p:sp>
      <p:cxnSp>
        <p:nvCxnSpPr>
          <p:cNvPr id="16" name="Connettore 2 15"/>
          <p:cNvCxnSpPr/>
          <p:nvPr/>
        </p:nvCxnSpPr>
        <p:spPr>
          <a:xfrm flipH="1">
            <a:off x="5652404" y="3933056"/>
            <a:ext cx="359756" cy="226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4BF77A6-404D-A348-9C18-759A4BF96072}"/>
              </a:ext>
            </a:extLst>
          </p:cNvPr>
          <p:cNvSpPr txBox="1"/>
          <p:nvPr/>
        </p:nvSpPr>
        <p:spPr>
          <a:xfrm>
            <a:off x="4088167" y="2956264"/>
            <a:ext cx="914400" cy="914400"/>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406417514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b="1" cap="all" noProof="0" dirty="0"/>
              <a:t>Outline - </a:t>
            </a:r>
            <a:r>
              <a:rPr lang="en-GB" sz="2400" dirty="0">
                <a:solidFill>
                  <a:srgbClr val="83A136"/>
                </a:solidFill>
              </a:rPr>
              <a:t>Description of the infrastructure</a:t>
            </a:r>
            <a:br>
              <a:rPr lang="en-GB" sz="2400" dirty="0">
                <a:solidFill>
                  <a:srgbClr val="83A136"/>
                </a:solidFill>
              </a:rPr>
            </a:br>
            <a:endParaRPr lang="en-GB" sz="2400" noProof="0" dirty="0">
              <a:solidFill>
                <a:srgbClr val="83A136"/>
              </a:solidFill>
            </a:endParaRPr>
          </a:p>
        </p:txBody>
      </p:sp>
      <p:sp>
        <p:nvSpPr>
          <p:cNvPr id="3" name="Segnaposto contenuto 2"/>
          <p:cNvSpPr>
            <a:spLocks noGrp="1"/>
          </p:cNvSpPr>
          <p:nvPr>
            <p:ph idx="1"/>
          </p:nvPr>
        </p:nvSpPr>
        <p:spPr>
          <a:xfrm>
            <a:off x="457200" y="980729"/>
            <a:ext cx="5050904" cy="500774"/>
          </a:xfrm>
        </p:spPr>
        <p:txBody>
          <a:bodyPr lIns="0" tIns="0" rIns="0" bIns="0">
            <a:normAutofit/>
          </a:bodyPr>
          <a:lstStyle/>
          <a:p>
            <a:pPr marL="0" indent="0" algn="just">
              <a:spcBef>
                <a:spcPts val="0"/>
              </a:spcBef>
              <a:buNone/>
            </a:pPr>
            <a:endParaRPr lang="en-GB" sz="2000" i="1" dirty="0">
              <a:solidFill>
                <a:srgbClr val="FF0000"/>
              </a:solidFill>
            </a:endParaRPr>
          </a:p>
          <a:p>
            <a:pPr marL="0" indent="0" algn="just">
              <a:spcBef>
                <a:spcPts val="0"/>
              </a:spcBef>
              <a:buNone/>
            </a:pPr>
            <a:endParaRPr lang="en-GB" sz="2000" i="1" noProof="0" dirty="0">
              <a:solidFill>
                <a:srgbClr val="FF0000"/>
              </a:solidFill>
            </a:endParaRPr>
          </a:p>
          <a:p>
            <a:pPr marL="0" indent="0" algn="just">
              <a:spcBef>
                <a:spcPts val="0"/>
              </a:spcBef>
              <a:buNone/>
            </a:pPr>
            <a:endParaRPr lang="en-GB" sz="2000" i="1" dirty="0">
              <a:solidFill>
                <a:srgbClr val="FF0000"/>
              </a:solidFill>
            </a:endParaRPr>
          </a:p>
          <a:p>
            <a:pPr marL="114300" lvl="1" indent="0" algn="just">
              <a:spcBef>
                <a:spcPts val="0"/>
              </a:spcBef>
              <a:buNone/>
            </a:pPr>
            <a:endParaRPr lang="en-GB" sz="2000" noProof="0" dirty="0"/>
          </a:p>
        </p:txBody>
      </p:sp>
      <p:pic>
        <p:nvPicPr>
          <p:cNvPr id="6" name="Picture 31"/>
          <p:cNvPicPr>
            <a:picLocks noChangeAspect="1" noChangeArrowheads="1"/>
          </p:cNvPicPr>
          <p:nvPr/>
        </p:nvPicPr>
        <p:blipFill>
          <a:blip r:embed="rId3" cstate="print"/>
          <a:stretch>
            <a:fillRect/>
          </a:stretch>
        </p:blipFill>
        <p:spPr bwMode="auto">
          <a:xfrm>
            <a:off x="6325511" y="490059"/>
            <a:ext cx="2658043" cy="3122798"/>
          </a:xfrm>
          <a:prstGeom prst="rect">
            <a:avLst/>
          </a:prstGeom>
          <a:ln>
            <a:noFill/>
          </a:ln>
          <a:effectLst>
            <a:softEdge rad="112500"/>
          </a:effectLst>
        </p:spPr>
      </p:pic>
      <p:sp>
        <p:nvSpPr>
          <p:cNvPr id="11" name="Rettangolo 18"/>
          <p:cNvSpPr>
            <a:spLocks noChangeArrowheads="1"/>
          </p:cNvSpPr>
          <p:nvPr/>
        </p:nvSpPr>
        <p:spPr bwMode="auto">
          <a:xfrm>
            <a:off x="457200" y="3218855"/>
            <a:ext cx="8708734" cy="3703578"/>
          </a:xfrm>
          <a:prstGeom prst="rect">
            <a:avLst/>
          </a:prstGeom>
          <a:noFill/>
          <a:ln w="9525">
            <a:noFill/>
            <a:miter lim="800000"/>
            <a:headEnd/>
            <a:tailEnd/>
          </a:ln>
        </p:spPr>
        <p:txBody>
          <a:bodyPr wrap="square">
            <a:spAutoFit/>
          </a:bodyPr>
          <a:lstStyle/>
          <a:p>
            <a:pPr algn="ctr"/>
            <a:endParaRPr lang="it-IT" sz="2200" b="1" dirty="0">
              <a:solidFill>
                <a:srgbClr val="002060"/>
              </a:solidFill>
              <a:cs typeface="Arial" charset="0"/>
            </a:endParaRPr>
          </a:p>
          <a:p>
            <a:pPr algn="ctr"/>
            <a:r>
              <a:rPr lang="it-IT" sz="2200" b="1" dirty="0">
                <a:solidFill>
                  <a:srgbClr val="002060"/>
                </a:solidFill>
                <a:cs typeface="Arial" charset="0"/>
              </a:rPr>
              <a:t>DATA TRASMISSION: real-time </a:t>
            </a:r>
            <a:r>
              <a:rPr lang="it-IT" sz="2200" b="1" dirty="0" err="1">
                <a:solidFill>
                  <a:srgbClr val="002060"/>
                </a:solidFill>
                <a:cs typeface="Arial" charset="0"/>
              </a:rPr>
              <a:t>through</a:t>
            </a:r>
            <a:r>
              <a:rPr lang="it-IT" sz="2200" b="1" dirty="0">
                <a:solidFill>
                  <a:srgbClr val="002060"/>
                </a:solidFill>
                <a:cs typeface="Arial" charset="0"/>
              </a:rPr>
              <a:t> </a:t>
            </a:r>
            <a:r>
              <a:rPr lang="it-IT" sz="2200" b="1" dirty="0" err="1">
                <a:solidFill>
                  <a:srgbClr val="002060"/>
                </a:solidFill>
                <a:cs typeface="Arial" charset="0"/>
              </a:rPr>
              <a:t>electro-optical</a:t>
            </a:r>
            <a:r>
              <a:rPr lang="it-IT" sz="2200" b="1" dirty="0">
                <a:solidFill>
                  <a:srgbClr val="002060"/>
                </a:solidFill>
                <a:cs typeface="Arial" charset="0"/>
              </a:rPr>
              <a:t> </a:t>
            </a:r>
            <a:r>
              <a:rPr lang="it-IT" sz="2200" b="1" dirty="0" err="1">
                <a:solidFill>
                  <a:srgbClr val="002060"/>
                </a:solidFill>
                <a:cs typeface="Arial" charset="0"/>
              </a:rPr>
              <a:t>cable</a:t>
            </a:r>
            <a:r>
              <a:rPr lang="it-IT" sz="2200" b="1" dirty="0">
                <a:solidFill>
                  <a:srgbClr val="002060"/>
                </a:solidFill>
                <a:cs typeface="Arial" charset="0"/>
              </a:rPr>
              <a:t> </a:t>
            </a:r>
            <a:r>
              <a:rPr lang="it-IT" sz="2200" b="1" dirty="0" err="1">
                <a:solidFill>
                  <a:srgbClr val="002060"/>
                </a:solidFill>
                <a:cs typeface="Arial" charset="0"/>
              </a:rPr>
              <a:t>since</a:t>
            </a:r>
            <a:r>
              <a:rPr lang="it-IT" sz="2200" b="1" dirty="0">
                <a:solidFill>
                  <a:srgbClr val="002060"/>
                </a:solidFill>
                <a:cs typeface="Arial" charset="0"/>
              </a:rPr>
              <a:t> 2005</a:t>
            </a:r>
          </a:p>
          <a:p>
            <a:pPr algn="ctr"/>
            <a:endParaRPr lang="it-IT" sz="2200" b="1" dirty="0">
              <a:solidFill>
                <a:srgbClr val="002060"/>
              </a:solidFill>
              <a:cs typeface="Arial" charset="0"/>
            </a:endParaRPr>
          </a:p>
          <a:p>
            <a:pPr algn="ctr"/>
            <a:r>
              <a:rPr lang="it-IT" sz="2200" b="1" dirty="0">
                <a:solidFill>
                  <a:srgbClr val="002060"/>
                </a:solidFill>
                <a:cs typeface="Arial" charset="0"/>
              </a:rPr>
              <a:t>AVAILABILITY OF ADDITIONAL SENSORS: </a:t>
            </a:r>
            <a:r>
              <a:rPr lang="it-IT" sz="2200" b="1" dirty="0" err="1">
                <a:solidFill>
                  <a:srgbClr val="002060"/>
                </a:solidFill>
                <a:cs typeface="Arial" charset="0"/>
              </a:rPr>
              <a:t>one</a:t>
            </a:r>
            <a:r>
              <a:rPr lang="it-IT" sz="2200" b="1" dirty="0">
                <a:solidFill>
                  <a:srgbClr val="002060"/>
                </a:solidFill>
                <a:cs typeface="Arial" charset="0"/>
              </a:rPr>
              <a:t> Junction Box with </a:t>
            </a:r>
            <a:r>
              <a:rPr lang="it-IT" sz="2200" b="1" dirty="0" err="1">
                <a:solidFill>
                  <a:srgbClr val="002060"/>
                </a:solidFill>
                <a:cs typeface="Arial" charset="0"/>
              </a:rPr>
              <a:t>three</a:t>
            </a:r>
            <a:r>
              <a:rPr lang="it-IT" sz="2200" b="1" dirty="0">
                <a:solidFill>
                  <a:srgbClr val="002060"/>
                </a:solidFill>
                <a:cs typeface="Arial" charset="0"/>
              </a:rPr>
              <a:t> </a:t>
            </a:r>
            <a:r>
              <a:rPr lang="it-IT" sz="2200" b="1" dirty="0" err="1">
                <a:solidFill>
                  <a:srgbClr val="002060"/>
                </a:solidFill>
                <a:cs typeface="Arial" charset="0"/>
              </a:rPr>
              <a:t>plugs</a:t>
            </a:r>
            <a:r>
              <a:rPr lang="it-IT" sz="2200" b="1" dirty="0">
                <a:solidFill>
                  <a:srgbClr val="002060"/>
                </a:solidFill>
                <a:cs typeface="Arial" charset="0"/>
              </a:rPr>
              <a:t> free for </a:t>
            </a:r>
            <a:r>
              <a:rPr lang="it-IT" sz="2200" b="1" dirty="0" err="1">
                <a:solidFill>
                  <a:srgbClr val="002060"/>
                </a:solidFill>
                <a:cs typeface="Arial" charset="0"/>
              </a:rPr>
              <a:t>additional</a:t>
            </a:r>
            <a:r>
              <a:rPr lang="it-IT" sz="2200" b="1" dirty="0">
                <a:solidFill>
                  <a:srgbClr val="002060"/>
                </a:solidFill>
                <a:cs typeface="Arial" charset="0"/>
              </a:rPr>
              <a:t> </a:t>
            </a:r>
            <a:r>
              <a:rPr lang="it-IT" sz="2200" b="1" dirty="0" err="1">
                <a:solidFill>
                  <a:srgbClr val="002060"/>
                </a:solidFill>
                <a:cs typeface="Arial" charset="0"/>
              </a:rPr>
              <a:t>multiparmeter</a:t>
            </a:r>
            <a:r>
              <a:rPr lang="it-IT" sz="2200" b="1" dirty="0">
                <a:solidFill>
                  <a:srgbClr val="002060"/>
                </a:solidFill>
                <a:cs typeface="Arial" charset="0"/>
              </a:rPr>
              <a:t> </a:t>
            </a:r>
            <a:r>
              <a:rPr lang="it-IT" sz="2200" b="1" dirty="0" err="1">
                <a:solidFill>
                  <a:srgbClr val="002060"/>
                </a:solidFill>
                <a:cs typeface="Arial" charset="0"/>
              </a:rPr>
              <a:t>platforms</a:t>
            </a:r>
            <a:r>
              <a:rPr lang="it-IT" sz="2200" b="1" dirty="0">
                <a:solidFill>
                  <a:srgbClr val="002060"/>
                </a:solidFill>
                <a:cs typeface="Arial" charset="0"/>
              </a:rPr>
              <a:t> </a:t>
            </a:r>
          </a:p>
          <a:p>
            <a:pPr algn="ctr"/>
            <a:endParaRPr lang="it-IT" sz="2200" b="1" dirty="0">
              <a:solidFill>
                <a:srgbClr val="002060"/>
              </a:solidFill>
              <a:cs typeface="Arial" charset="0"/>
            </a:endParaRPr>
          </a:p>
          <a:p>
            <a:pPr algn="ctr"/>
            <a:r>
              <a:rPr lang="it-IT" sz="2200" b="1" dirty="0">
                <a:solidFill>
                  <a:srgbClr val="002060"/>
                </a:solidFill>
                <a:cs typeface="Arial" charset="0"/>
              </a:rPr>
              <a:t>MAINTENANCE FREQUENCY: </a:t>
            </a:r>
            <a:r>
              <a:rPr lang="it-IT" sz="2200" b="1" dirty="0" err="1">
                <a:solidFill>
                  <a:srgbClr val="002060"/>
                </a:solidFill>
                <a:cs typeface="Arial" charset="0"/>
              </a:rPr>
              <a:t>refurbishment</a:t>
            </a:r>
            <a:r>
              <a:rPr lang="it-IT" sz="2200" b="1" dirty="0">
                <a:solidFill>
                  <a:srgbClr val="002060"/>
                </a:solidFill>
                <a:cs typeface="Arial" charset="0"/>
              </a:rPr>
              <a:t> of the NEMO-SN1 </a:t>
            </a:r>
            <a:r>
              <a:rPr lang="it-IT" sz="2200" b="1" dirty="0" err="1">
                <a:solidFill>
                  <a:srgbClr val="002060"/>
                </a:solidFill>
                <a:cs typeface="Arial" charset="0"/>
              </a:rPr>
              <a:t>observatory</a:t>
            </a:r>
            <a:r>
              <a:rPr lang="it-IT" sz="2200" b="1" dirty="0">
                <a:solidFill>
                  <a:srgbClr val="002060"/>
                </a:solidFill>
                <a:cs typeface="Arial" charset="0"/>
              </a:rPr>
              <a:t> </a:t>
            </a:r>
            <a:r>
              <a:rPr lang="it-IT" sz="2200" b="1" dirty="0" err="1">
                <a:solidFill>
                  <a:srgbClr val="002060"/>
                </a:solidFill>
                <a:cs typeface="Arial" charset="0"/>
              </a:rPr>
              <a:t>has</a:t>
            </a:r>
            <a:r>
              <a:rPr lang="it-IT" sz="2200" b="1" dirty="0">
                <a:solidFill>
                  <a:srgbClr val="002060"/>
                </a:solidFill>
                <a:cs typeface="Arial" charset="0"/>
              </a:rPr>
              <a:t> </a:t>
            </a:r>
            <a:r>
              <a:rPr lang="it-IT" sz="2200" b="1" dirty="0" err="1">
                <a:solidFill>
                  <a:srgbClr val="002060"/>
                </a:solidFill>
                <a:cs typeface="Arial" charset="0"/>
              </a:rPr>
              <a:t>been</a:t>
            </a:r>
            <a:r>
              <a:rPr lang="it-IT" sz="2200" b="1" dirty="0">
                <a:solidFill>
                  <a:srgbClr val="002060"/>
                </a:solidFill>
                <a:cs typeface="Arial" charset="0"/>
              </a:rPr>
              <a:t> </a:t>
            </a:r>
            <a:r>
              <a:rPr lang="it-IT" sz="2200" b="1" dirty="0" err="1">
                <a:solidFill>
                  <a:srgbClr val="002060"/>
                </a:solidFill>
                <a:cs typeface="Arial" charset="0"/>
              </a:rPr>
              <a:t>performed</a:t>
            </a:r>
            <a:r>
              <a:rPr lang="it-IT" sz="2200" b="1" dirty="0">
                <a:solidFill>
                  <a:srgbClr val="002060"/>
                </a:solidFill>
                <a:cs typeface="Arial" charset="0"/>
              </a:rPr>
              <a:t> on 2004 and </a:t>
            </a:r>
            <a:r>
              <a:rPr lang="it-IT" sz="2200" b="1" dirty="0" err="1">
                <a:solidFill>
                  <a:srgbClr val="002060"/>
                </a:solidFill>
                <a:cs typeface="Arial" charset="0"/>
              </a:rPr>
              <a:t>between</a:t>
            </a:r>
            <a:r>
              <a:rPr lang="it-IT" sz="2200" b="1" dirty="0">
                <a:solidFill>
                  <a:srgbClr val="002060"/>
                </a:solidFill>
                <a:cs typeface="Arial" charset="0"/>
              </a:rPr>
              <a:t> 2008-2012 </a:t>
            </a:r>
            <a:r>
              <a:rPr lang="it-IT" sz="2200" b="1" dirty="0" err="1">
                <a:solidFill>
                  <a:srgbClr val="002060"/>
                </a:solidFill>
                <a:cs typeface="Arial" charset="0"/>
              </a:rPr>
              <a:t>supported</a:t>
            </a:r>
            <a:r>
              <a:rPr lang="it-IT" sz="2200" b="1" dirty="0">
                <a:solidFill>
                  <a:srgbClr val="002060"/>
                </a:solidFill>
                <a:cs typeface="Arial" charset="0"/>
              </a:rPr>
              <a:t> with </a:t>
            </a:r>
            <a:r>
              <a:rPr lang="it-IT" sz="2200" b="1" dirty="0" err="1">
                <a:solidFill>
                  <a:srgbClr val="002060"/>
                </a:solidFill>
                <a:cs typeface="Arial" charset="0"/>
              </a:rPr>
              <a:t>national</a:t>
            </a:r>
            <a:r>
              <a:rPr lang="it-IT" sz="2200" b="1" dirty="0">
                <a:solidFill>
                  <a:srgbClr val="002060"/>
                </a:solidFill>
                <a:cs typeface="Arial" charset="0"/>
              </a:rPr>
              <a:t> and EU funds </a:t>
            </a:r>
          </a:p>
          <a:p>
            <a:pPr algn="ctr"/>
            <a:endParaRPr lang="it-IT" sz="2200" b="1" dirty="0">
              <a:solidFill>
                <a:srgbClr val="002060"/>
              </a:solidFill>
              <a:cs typeface="Arial" charset="0"/>
            </a:endParaRPr>
          </a:p>
          <a:p>
            <a:pPr algn="ctr"/>
            <a:endParaRPr lang="it-IT" sz="2200" baseline="-25000" dirty="0"/>
          </a:p>
        </p:txBody>
      </p:sp>
      <p:sp>
        <p:nvSpPr>
          <p:cNvPr id="14" name="Rettangolo 18"/>
          <p:cNvSpPr>
            <a:spLocks noChangeArrowheads="1"/>
          </p:cNvSpPr>
          <p:nvPr/>
        </p:nvSpPr>
        <p:spPr bwMode="auto">
          <a:xfrm>
            <a:off x="160446" y="980729"/>
            <a:ext cx="5982685" cy="2708434"/>
          </a:xfrm>
          <a:prstGeom prst="rect">
            <a:avLst/>
          </a:prstGeom>
          <a:noFill/>
          <a:ln w="9525">
            <a:noFill/>
            <a:miter lim="800000"/>
            <a:headEnd/>
            <a:tailEnd/>
          </a:ln>
        </p:spPr>
        <p:txBody>
          <a:bodyPr wrap="square">
            <a:spAutoFit/>
          </a:bodyPr>
          <a:lstStyle/>
          <a:p>
            <a:pPr algn="ctr"/>
            <a:r>
              <a:rPr lang="it-IT" sz="2200" b="1" dirty="0">
                <a:solidFill>
                  <a:srgbClr val="002060"/>
                </a:solidFill>
                <a:cs typeface="Arial" charset="0"/>
              </a:rPr>
              <a:t>MEASURED PARAMETERS:</a:t>
            </a:r>
            <a:endParaRPr lang="it-IT" sz="2400" b="1" dirty="0">
              <a:solidFill>
                <a:srgbClr val="002060"/>
              </a:solidFill>
              <a:cs typeface="Arial" charset="0"/>
            </a:endParaRPr>
          </a:p>
          <a:p>
            <a:pPr algn="ctr"/>
            <a:r>
              <a:rPr lang="it-IT" sz="2200" b="1" u="sng" dirty="0" err="1">
                <a:solidFill>
                  <a:srgbClr val="002060"/>
                </a:solidFill>
                <a:cs typeface="Arial" charset="0"/>
              </a:rPr>
              <a:t>Physical</a:t>
            </a:r>
            <a:r>
              <a:rPr lang="it-IT" sz="2200" b="1" u="sng" dirty="0">
                <a:solidFill>
                  <a:srgbClr val="002060"/>
                </a:solidFill>
                <a:cs typeface="Arial" charset="0"/>
              </a:rPr>
              <a:t> </a:t>
            </a:r>
            <a:r>
              <a:rPr lang="it-IT" sz="2200" b="1" u="sng" dirty="0" err="1">
                <a:solidFill>
                  <a:srgbClr val="002060"/>
                </a:solidFill>
                <a:cs typeface="Arial" charset="0"/>
              </a:rPr>
              <a:t>oceanography</a:t>
            </a:r>
            <a:r>
              <a:rPr lang="it-IT" sz="2200" b="1" u="sng" dirty="0">
                <a:solidFill>
                  <a:srgbClr val="002060"/>
                </a:solidFill>
                <a:cs typeface="Arial" charset="0"/>
              </a:rPr>
              <a:t> </a:t>
            </a:r>
            <a:r>
              <a:rPr lang="it-IT" sz="2200" b="1" dirty="0">
                <a:solidFill>
                  <a:srgbClr val="002060"/>
                </a:solidFill>
                <a:cs typeface="Arial" charset="0"/>
              </a:rPr>
              <a:t>(T, </a:t>
            </a:r>
            <a:r>
              <a:rPr lang="it-IT" sz="2200" b="1" dirty="0" err="1">
                <a:solidFill>
                  <a:srgbClr val="002060"/>
                </a:solidFill>
                <a:cs typeface="Arial" charset="0"/>
              </a:rPr>
              <a:t>S</a:t>
            </a:r>
            <a:r>
              <a:rPr lang="it-IT" sz="2200" b="1" dirty="0">
                <a:solidFill>
                  <a:srgbClr val="002060"/>
                </a:solidFill>
                <a:cs typeface="Arial" charset="0"/>
              </a:rPr>
              <a:t>, </a:t>
            </a:r>
            <a:r>
              <a:rPr lang="it-IT" sz="2200" b="1" dirty="0" err="1">
                <a:solidFill>
                  <a:srgbClr val="002060"/>
                </a:solidFill>
                <a:cs typeface="Arial" charset="0"/>
              </a:rPr>
              <a:t>P</a:t>
            </a:r>
            <a:r>
              <a:rPr lang="it-IT" sz="2200" b="1" dirty="0">
                <a:solidFill>
                  <a:srgbClr val="002060"/>
                </a:solidFill>
                <a:cs typeface="Arial" charset="0"/>
              </a:rPr>
              <a:t>, </a:t>
            </a:r>
            <a:r>
              <a:rPr lang="it-IT" sz="2200" b="1" dirty="0" err="1">
                <a:solidFill>
                  <a:srgbClr val="002060"/>
                </a:solidFill>
                <a:cs typeface="Arial" charset="0"/>
              </a:rPr>
              <a:t>Turbidity</a:t>
            </a:r>
            <a:r>
              <a:rPr lang="it-IT" sz="2200" b="1" dirty="0">
                <a:solidFill>
                  <a:srgbClr val="002060"/>
                </a:solidFill>
                <a:cs typeface="Arial" charset="0"/>
              </a:rPr>
              <a:t>, </a:t>
            </a:r>
            <a:r>
              <a:rPr lang="it-IT" sz="2200" b="1" dirty="0" err="1">
                <a:solidFill>
                  <a:srgbClr val="002060"/>
                </a:solidFill>
                <a:cs typeface="Arial" charset="0"/>
              </a:rPr>
              <a:t>currents</a:t>
            </a:r>
            <a:r>
              <a:rPr lang="it-IT" sz="2200" b="1" dirty="0">
                <a:solidFill>
                  <a:srgbClr val="002060"/>
                </a:solidFill>
                <a:cs typeface="Arial" charset="0"/>
              </a:rPr>
              <a:t>, </a:t>
            </a:r>
            <a:r>
              <a:rPr lang="it-IT" sz="2200" b="1" dirty="0" err="1">
                <a:solidFill>
                  <a:srgbClr val="002060"/>
                </a:solidFill>
                <a:cs typeface="Arial" charset="0"/>
              </a:rPr>
              <a:t>dissolved</a:t>
            </a:r>
            <a:r>
              <a:rPr lang="it-IT" sz="2200" b="1" dirty="0">
                <a:solidFill>
                  <a:srgbClr val="002060"/>
                </a:solidFill>
                <a:cs typeface="Arial" charset="0"/>
              </a:rPr>
              <a:t> </a:t>
            </a:r>
            <a:r>
              <a:rPr lang="it-IT" sz="2200" b="1" dirty="0" err="1">
                <a:solidFill>
                  <a:srgbClr val="002060"/>
                </a:solidFill>
                <a:cs typeface="Arial" charset="0"/>
              </a:rPr>
              <a:t>oxygen</a:t>
            </a:r>
            <a:r>
              <a:rPr lang="it-IT" sz="2200" b="1" dirty="0">
                <a:solidFill>
                  <a:srgbClr val="002060"/>
                </a:solidFill>
                <a:cs typeface="Arial" charset="0"/>
              </a:rPr>
              <a:t>, </a:t>
            </a:r>
            <a:r>
              <a:rPr lang="it-IT" sz="2200" b="1" dirty="0" err="1">
                <a:solidFill>
                  <a:srgbClr val="002060"/>
                </a:solidFill>
                <a:cs typeface="Arial" charset="0"/>
              </a:rPr>
              <a:t>fluorescence</a:t>
            </a:r>
            <a:r>
              <a:rPr lang="it-IT" sz="2200" b="1" dirty="0">
                <a:solidFill>
                  <a:srgbClr val="002060"/>
                </a:solidFill>
                <a:cs typeface="Arial" charset="0"/>
              </a:rPr>
              <a:t>, pCO</a:t>
            </a:r>
            <a:r>
              <a:rPr lang="it-IT" sz="2200" b="1" baseline="-25000" dirty="0">
                <a:solidFill>
                  <a:srgbClr val="002060"/>
                </a:solidFill>
                <a:cs typeface="Arial" charset="0"/>
              </a:rPr>
              <a:t>2</a:t>
            </a:r>
            <a:r>
              <a:rPr lang="it-IT" sz="2200" b="1" dirty="0">
                <a:solidFill>
                  <a:srgbClr val="002060"/>
                </a:solidFill>
                <a:cs typeface="Arial" charset="0"/>
              </a:rPr>
              <a:t>)</a:t>
            </a:r>
          </a:p>
          <a:p>
            <a:pPr algn="ctr"/>
            <a:r>
              <a:rPr lang="it-IT" sz="2200" b="1" u="sng" dirty="0" err="1">
                <a:solidFill>
                  <a:srgbClr val="002060"/>
                </a:solidFill>
                <a:cs typeface="Arial" charset="0"/>
              </a:rPr>
              <a:t>Geohazard</a:t>
            </a:r>
            <a:r>
              <a:rPr lang="it-IT" sz="2200" b="1" u="sng" dirty="0">
                <a:solidFill>
                  <a:srgbClr val="002060"/>
                </a:solidFill>
                <a:cs typeface="Arial" charset="0"/>
              </a:rPr>
              <a:t> and </a:t>
            </a:r>
            <a:r>
              <a:rPr lang="it-IT" sz="2200" b="1" u="sng" dirty="0" err="1">
                <a:solidFill>
                  <a:srgbClr val="002060"/>
                </a:solidFill>
                <a:cs typeface="Arial" charset="0"/>
              </a:rPr>
              <a:t>Geophysics</a:t>
            </a:r>
            <a:r>
              <a:rPr lang="it-IT" sz="2200" b="1" u="sng" dirty="0">
                <a:solidFill>
                  <a:srgbClr val="002060"/>
                </a:solidFill>
                <a:cs typeface="Arial" charset="0"/>
              </a:rPr>
              <a:t> </a:t>
            </a:r>
            <a:r>
              <a:rPr lang="it-IT" sz="2200" b="1" dirty="0">
                <a:solidFill>
                  <a:srgbClr val="002060"/>
                </a:solidFill>
                <a:cs typeface="Arial" charset="0"/>
              </a:rPr>
              <a:t>(</a:t>
            </a:r>
            <a:r>
              <a:rPr lang="it-IT" sz="2200" b="1" dirty="0" err="1">
                <a:solidFill>
                  <a:srgbClr val="002060"/>
                </a:solidFill>
                <a:cs typeface="Arial" charset="0"/>
              </a:rPr>
              <a:t>Seismometer</a:t>
            </a:r>
            <a:r>
              <a:rPr lang="it-IT" sz="2200" b="1" dirty="0">
                <a:solidFill>
                  <a:srgbClr val="002060"/>
                </a:solidFill>
                <a:cs typeface="Arial" charset="0"/>
              </a:rPr>
              <a:t>, </a:t>
            </a:r>
            <a:r>
              <a:rPr lang="it-IT" sz="2200" b="1" dirty="0" err="1">
                <a:solidFill>
                  <a:srgbClr val="002060"/>
                </a:solidFill>
                <a:cs typeface="Arial" charset="0"/>
              </a:rPr>
              <a:t>Magnetometer</a:t>
            </a:r>
            <a:r>
              <a:rPr lang="it-IT" sz="2200" b="1" dirty="0">
                <a:solidFill>
                  <a:srgbClr val="002060"/>
                </a:solidFill>
                <a:cs typeface="Arial" charset="0"/>
              </a:rPr>
              <a:t>, Pressure, </a:t>
            </a:r>
            <a:r>
              <a:rPr lang="it-IT" sz="2200" b="1" dirty="0" err="1">
                <a:solidFill>
                  <a:srgbClr val="002060"/>
                </a:solidFill>
                <a:cs typeface="Arial" charset="0"/>
              </a:rPr>
              <a:t>Hydrophone</a:t>
            </a:r>
            <a:r>
              <a:rPr lang="it-IT" sz="2200" b="1" dirty="0">
                <a:solidFill>
                  <a:srgbClr val="002060"/>
                </a:solidFill>
                <a:cs typeface="Arial" charset="0"/>
              </a:rPr>
              <a:t>, </a:t>
            </a:r>
            <a:r>
              <a:rPr lang="it-IT" sz="2200" b="1" dirty="0" err="1">
                <a:solidFill>
                  <a:srgbClr val="002060"/>
                </a:solidFill>
                <a:cs typeface="Arial" charset="0"/>
              </a:rPr>
              <a:t>Gravimeter</a:t>
            </a:r>
            <a:r>
              <a:rPr lang="it-IT" sz="2200" b="1" dirty="0">
                <a:solidFill>
                  <a:srgbClr val="002060"/>
                </a:solidFill>
                <a:cs typeface="Arial" charset="0"/>
              </a:rPr>
              <a:t>)</a:t>
            </a:r>
          </a:p>
          <a:p>
            <a:pPr algn="ctr"/>
            <a:r>
              <a:rPr lang="it-IT" sz="2200" b="1" dirty="0" err="1">
                <a:solidFill>
                  <a:srgbClr val="002060"/>
                </a:solidFill>
                <a:cs typeface="Arial" charset="0"/>
              </a:rPr>
              <a:t>Bioacustic</a:t>
            </a:r>
            <a:r>
              <a:rPr lang="it-IT" sz="2200" b="1" dirty="0">
                <a:solidFill>
                  <a:srgbClr val="002060"/>
                </a:solidFill>
                <a:cs typeface="Arial" charset="0"/>
              </a:rPr>
              <a:t> (</a:t>
            </a:r>
            <a:r>
              <a:rPr lang="it-IT" sz="2200" b="1" dirty="0" err="1">
                <a:solidFill>
                  <a:srgbClr val="002060"/>
                </a:solidFill>
                <a:cs typeface="Arial" charset="0"/>
              </a:rPr>
              <a:t>Hydrophones</a:t>
            </a:r>
            <a:r>
              <a:rPr lang="it-IT" sz="2200" b="1" dirty="0">
                <a:solidFill>
                  <a:srgbClr val="002060"/>
                </a:solidFill>
                <a:cs typeface="Arial" charset="0"/>
              </a:rPr>
              <a:t> array)</a:t>
            </a:r>
          </a:p>
          <a:p>
            <a:pPr algn="ctr"/>
            <a:endParaRPr lang="it-IT" sz="2400" baseline="-25000" dirty="0"/>
          </a:p>
        </p:txBody>
      </p:sp>
      <p:sp>
        <p:nvSpPr>
          <p:cNvPr id="4" name="Rettangolo 3"/>
          <p:cNvSpPr/>
          <p:nvPr/>
        </p:nvSpPr>
        <p:spPr>
          <a:xfrm>
            <a:off x="160446" y="692696"/>
            <a:ext cx="131521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CATANIA site</a:t>
            </a:r>
          </a:p>
        </p:txBody>
      </p:sp>
    </p:spTree>
    <p:extLst>
      <p:ext uri="{BB962C8B-B14F-4D97-AF65-F5344CB8AC3E}">
        <p14:creationId xmlns:p14="http://schemas.microsoft.com/office/powerpoint/2010/main" val="412535272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egnaposto testo 2"/>
          <p:cNvSpPr>
            <a:spLocks noGrp="1"/>
          </p:cNvSpPr>
          <p:nvPr>
            <p:ph type="body" sz="half" idx="2"/>
          </p:nvPr>
        </p:nvSpPr>
        <p:spPr bwMode="auto">
          <a:xfrm>
            <a:off x="1022748" y="1539479"/>
            <a:ext cx="5063727" cy="3227855"/>
          </a:xfrm>
          <a:noFill/>
          <a:ln>
            <a:miter lim="800000"/>
            <a:headEnd/>
            <a:tailEnd/>
          </a:ln>
        </p:spPr>
        <p:txBody>
          <a:bodyPr vert="horz" wrap="square" lIns="68580" tIns="34290" rIns="68580" bIns="34290" numCol="1" rtlCol="0" anchor="t" anchorCtr="0" compatLnSpc="1">
            <a:prstTxWarp prst="textNoShape">
              <a:avLst/>
            </a:prstTxWarp>
            <a:normAutofit lnSpcReduction="10000"/>
          </a:bodyPr>
          <a:lstStyle/>
          <a:p>
            <a:pPr eaLnBrk="1" hangingPunct="1"/>
            <a:r>
              <a:rPr lang="en-GB" sz="2100" b="1" dirty="0">
                <a:ea typeface="ＭＳ Ｐゴシック" pitchFamily="1" charset="-128"/>
              </a:rPr>
              <a:t>  		Science objectives</a:t>
            </a:r>
          </a:p>
          <a:p>
            <a:pPr eaLnBrk="1" hangingPunct="1">
              <a:buBlip>
                <a:blip r:embed="rId3"/>
              </a:buBlip>
            </a:pPr>
            <a:r>
              <a:rPr lang="en-GB" sz="2100" dirty="0">
                <a:latin typeface="Calibri" pitchFamily="34" charset="0"/>
              </a:rPr>
              <a:t>Geo-hazard (Tsunami, </a:t>
            </a:r>
          </a:p>
          <a:p>
            <a:pPr eaLnBrk="1" hangingPunct="1"/>
            <a:r>
              <a:rPr lang="en-GB" sz="2100" dirty="0">
                <a:latin typeface="Calibri" pitchFamily="34" charset="0"/>
              </a:rPr>
              <a:t>Seismic and Volcanic monitoring)</a:t>
            </a:r>
            <a:endParaRPr lang="en-GB" sz="2100" dirty="0">
              <a:ea typeface="ＭＳ Ｐゴシック" pitchFamily="1" charset="-128"/>
            </a:endParaRPr>
          </a:p>
          <a:p>
            <a:pPr eaLnBrk="1" hangingPunct="1">
              <a:buBlip>
                <a:blip r:embed="rId3"/>
              </a:buBlip>
            </a:pPr>
            <a:r>
              <a:rPr lang="en-GB" sz="2100" dirty="0">
                <a:ea typeface="ＭＳ Ｐゴシック" pitchFamily="1" charset="-128"/>
              </a:rPr>
              <a:t> </a:t>
            </a:r>
            <a:r>
              <a:rPr lang="en-GB" sz="2100" dirty="0">
                <a:latin typeface="Calibri" pitchFamily="34" charset="0"/>
              </a:rPr>
              <a:t>Oceanographic monitoring ( seafloor and water column)</a:t>
            </a:r>
          </a:p>
          <a:p>
            <a:pPr eaLnBrk="1" hangingPunct="1">
              <a:buBlip>
                <a:blip r:embed="rId3"/>
              </a:buBlip>
            </a:pPr>
            <a:r>
              <a:rPr lang="en-GB" sz="2100" dirty="0">
                <a:latin typeface="Calibri" pitchFamily="34" charset="0"/>
              </a:rPr>
              <a:t>Environmental monitoring (acoustic noise)</a:t>
            </a:r>
          </a:p>
          <a:p>
            <a:pPr eaLnBrk="1" hangingPunct="1">
              <a:buBlip>
                <a:blip r:embed="rId3"/>
              </a:buBlip>
            </a:pPr>
            <a:endParaRPr lang="en-GB" sz="2100" dirty="0">
              <a:latin typeface="Calibri" pitchFamily="34" charset="0"/>
            </a:endParaRPr>
          </a:p>
          <a:p>
            <a:pPr eaLnBrk="1" hangingPunct="1">
              <a:buBlip>
                <a:blip r:embed="rId3"/>
              </a:buBlip>
            </a:pPr>
            <a:r>
              <a:rPr lang="en-GB" sz="2100" dirty="0">
                <a:latin typeface="Calibri" pitchFamily="34" charset="0"/>
              </a:rPr>
              <a:t>Bioacoustics marine mammals tracking</a:t>
            </a:r>
          </a:p>
          <a:p>
            <a:pPr eaLnBrk="1" hangingPunct="1"/>
            <a:endParaRPr lang="en-GB" sz="2100" dirty="0">
              <a:latin typeface="Calibri" pitchFamily="34" charset="0"/>
            </a:endParaRPr>
          </a:p>
          <a:p>
            <a:pPr eaLnBrk="1" hangingPunct="1"/>
            <a:endParaRPr lang="en-GB" sz="2100" i="1" dirty="0">
              <a:solidFill>
                <a:srgbClr val="FF0000"/>
              </a:solidFill>
              <a:ea typeface="ＭＳ Ｐゴシック" pitchFamily="1" charset="-128"/>
            </a:endParaRPr>
          </a:p>
        </p:txBody>
      </p:sp>
      <p:sp>
        <p:nvSpPr>
          <p:cNvPr id="6146" name="Segnaposto numero diapositiva 4"/>
          <p:cNvSpPr>
            <a:spLocks noGrp="1"/>
          </p:cNvSpPr>
          <p:nvPr>
            <p:ph type="sldNum" sz="quarter" idx="11"/>
          </p:nvPr>
        </p:nvSpPr>
        <p:spPr bwMode="auto">
          <a:noFill/>
          <a:ln>
            <a:miter lim="800000"/>
            <a:headEnd/>
            <a:tailEnd/>
          </a:ln>
        </p:spPr>
        <p:txBody>
          <a:bodyPr/>
          <a:lstStyle/>
          <a:p>
            <a:fld id="{9D0603CF-2EE7-41AE-9AAA-44C7FB9C77A9}" type="slidenum">
              <a:rPr lang="en-US"/>
              <a:pPr/>
              <a:t>15</a:t>
            </a:fld>
            <a:endParaRPr lang="en-US"/>
          </a:p>
        </p:txBody>
      </p:sp>
      <p:sp>
        <p:nvSpPr>
          <p:cNvPr id="6147" name="Title 1"/>
          <p:cNvSpPr>
            <a:spLocks noGrp="1"/>
          </p:cNvSpPr>
          <p:nvPr>
            <p:ph type="title"/>
          </p:nvPr>
        </p:nvSpPr>
        <p:spPr bwMode="auto">
          <a:xfrm>
            <a:off x="806054" y="857250"/>
            <a:ext cx="5454418" cy="511969"/>
          </a:xfrm>
          <a:noFill/>
          <a:ln>
            <a:miter lim="800000"/>
            <a:headEnd/>
            <a:tailEnd/>
          </a:ln>
        </p:spPr>
        <p:txBody>
          <a:bodyPr vert="horz" wrap="square" lIns="68580" tIns="34290" rIns="68580" bIns="34290" numCol="1" rtlCol="0" anchor="b" anchorCtr="0" compatLnSpc="1">
            <a:prstTxWarp prst="textNoShape">
              <a:avLst/>
            </a:prstTxWarp>
            <a:normAutofit/>
          </a:bodyPr>
          <a:lstStyle/>
          <a:p>
            <a:pPr eaLnBrk="1" hangingPunct="1"/>
            <a:r>
              <a:rPr lang="en-GB" sz="2700" dirty="0">
                <a:ea typeface="ＭＳ Ｐゴシック" pitchFamily="1" charset="-128"/>
              </a:rPr>
              <a:t>EMSO ERIC node - Western Ionian </a:t>
            </a:r>
          </a:p>
        </p:txBody>
      </p:sp>
      <p:pic>
        <p:nvPicPr>
          <p:cNvPr id="5" name="Immagine 4"/>
          <p:cNvPicPr/>
          <p:nvPr/>
        </p:nvPicPr>
        <p:blipFill>
          <a:blip r:embed="rId4" cstate="print"/>
          <a:srcRect/>
          <a:stretch>
            <a:fillRect/>
          </a:stretch>
        </p:blipFill>
        <p:spPr bwMode="auto">
          <a:xfrm>
            <a:off x="7049929" y="1664316"/>
            <a:ext cx="1987868" cy="2000606"/>
          </a:xfrm>
          <a:prstGeom prst="rect">
            <a:avLst/>
          </a:prstGeom>
          <a:noFill/>
          <a:ln w="9525">
            <a:noFill/>
            <a:round/>
            <a:headEnd/>
            <a:tailEnd/>
          </a:ln>
          <a:effectLst/>
        </p:spPr>
      </p:pic>
      <p:grpSp>
        <p:nvGrpSpPr>
          <p:cNvPr id="7" name="Gruppo 6"/>
          <p:cNvGrpSpPr/>
          <p:nvPr/>
        </p:nvGrpSpPr>
        <p:grpSpPr>
          <a:xfrm>
            <a:off x="5740004" y="3787379"/>
            <a:ext cx="2924175" cy="1970484"/>
            <a:chOff x="623888" y="3973513"/>
            <a:chExt cx="3898900" cy="2627312"/>
          </a:xfrm>
        </p:grpSpPr>
        <p:pic>
          <p:nvPicPr>
            <p:cNvPr id="8" name="Immagin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888" y="3973513"/>
              <a:ext cx="3898900" cy="2627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Figura a mano libera 8"/>
            <p:cNvSpPr/>
            <p:nvPr/>
          </p:nvSpPr>
          <p:spPr bwMode="auto">
            <a:xfrm>
              <a:off x="1270000" y="5276850"/>
              <a:ext cx="2506663" cy="1079500"/>
            </a:xfrm>
            <a:custGeom>
              <a:avLst/>
              <a:gdLst>
                <a:gd name="connsiteX0" fmla="*/ 0 w 2505456"/>
                <a:gd name="connsiteY0" fmla="*/ 0 h 1078992"/>
                <a:gd name="connsiteX1" fmla="*/ 896112 w 2505456"/>
                <a:gd name="connsiteY1" fmla="*/ 676656 h 1078992"/>
                <a:gd name="connsiteX2" fmla="*/ 1417320 w 2505456"/>
                <a:gd name="connsiteY2" fmla="*/ 877824 h 1078992"/>
                <a:gd name="connsiteX3" fmla="*/ 2505456 w 2505456"/>
                <a:gd name="connsiteY3" fmla="*/ 1078992 h 1078992"/>
              </a:gdLst>
              <a:ahLst/>
              <a:cxnLst>
                <a:cxn ang="0">
                  <a:pos x="connsiteX0" y="connsiteY0"/>
                </a:cxn>
                <a:cxn ang="0">
                  <a:pos x="connsiteX1" y="connsiteY1"/>
                </a:cxn>
                <a:cxn ang="0">
                  <a:pos x="connsiteX2" y="connsiteY2"/>
                </a:cxn>
                <a:cxn ang="0">
                  <a:pos x="connsiteX3" y="connsiteY3"/>
                </a:cxn>
              </a:cxnLst>
              <a:rect l="l" t="t" r="r" b="b"/>
              <a:pathLst>
                <a:path w="2505456" h="1078992">
                  <a:moveTo>
                    <a:pt x="0" y="0"/>
                  </a:moveTo>
                  <a:cubicBezTo>
                    <a:pt x="329946" y="265176"/>
                    <a:pt x="659892" y="530352"/>
                    <a:pt x="896112" y="676656"/>
                  </a:cubicBezTo>
                  <a:cubicBezTo>
                    <a:pt x="1132332" y="822960"/>
                    <a:pt x="1149096" y="810768"/>
                    <a:pt x="1417320" y="877824"/>
                  </a:cubicBezTo>
                  <a:cubicBezTo>
                    <a:pt x="1685544" y="944880"/>
                    <a:pt x="2095500" y="1011936"/>
                    <a:pt x="2505456" y="1078992"/>
                  </a:cubicBezTo>
                </a:path>
              </a:pathLst>
            </a:custGeom>
            <a:noFill/>
            <a:ln w="101600" cap="flat" cmpd="sng" algn="ctr">
              <a:solidFill>
                <a:srgbClr val="AAE2CA">
                  <a:lumMod val="50000"/>
                </a:srgbClr>
              </a:solidFill>
              <a:prstDash val="solid"/>
              <a:round/>
              <a:headEnd type="none" w="med" len="med"/>
              <a:tailEnd type="triangle" w="sm" len="sm"/>
            </a:ln>
            <a:effectLst/>
          </p:spPr>
          <p:txBody>
            <a:bodyPr/>
            <a:lstStyle/>
            <a:p>
              <a:pPr defTabSz="336947" eaLnBrk="0" fontAlgn="base" hangingPunct="0">
                <a:spcBef>
                  <a:spcPct val="0"/>
                </a:spcBef>
                <a:spcAft>
                  <a:spcPct val="0"/>
                </a:spcAft>
                <a:buClr>
                  <a:srgbClr val="000000"/>
                </a:buClr>
                <a:buSzPct val="100000"/>
                <a:defRPr/>
              </a:pPr>
              <a:endParaRPr lang="en-US" sz="1350" kern="0">
                <a:solidFill>
                  <a:srgbClr val="FFFFFF"/>
                </a:solidFill>
                <a:latin typeface="Arial" charset="0"/>
                <a:ea typeface="Microsoft YaHei" charset="-122"/>
              </a:endParaRPr>
            </a:p>
          </p:txBody>
        </p:sp>
        <p:grpSp>
          <p:nvGrpSpPr>
            <p:cNvPr id="10" name="Gruppo 23"/>
            <p:cNvGrpSpPr>
              <a:grpSpLocks/>
            </p:cNvGrpSpPr>
            <p:nvPr/>
          </p:nvGrpSpPr>
          <p:grpSpPr bwMode="auto">
            <a:xfrm>
              <a:off x="2119313" y="4249738"/>
              <a:ext cx="2257425" cy="1625600"/>
              <a:chOff x="1937973" y="4249805"/>
              <a:chExt cx="2257425" cy="1624792"/>
            </a:xfrm>
          </p:grpSpPr>
          <p:sp>
            <p:nvSpPr>
              <p:cNvPr id="16" name="Figura a mano libera 7168"/>
              <p:cNvSpPr>
                <a:spLocks/>
              </p:cNvSpPr>
              <p:nvPr/>
            </p:nvSpPr>
            <p:spPr bwMode="auto">
              <a:xfrm>
                <a:off x="2716308" y="4249805"/>
                <a:ext cx="1476375" cy="1610869"/>
              </a:xfrm>
              <a:custGeom>
                <a:avLst/>
                <a:gdLst>
                  <a:gd name="T0" fmla="*/ 1476375 w 1476375"/>
                  <a:gd name="T1" fmla="*/ 1428750 h 1610869"/>
                  <a:gd name="T2" fmla="*/ 990600 w 1476375"/>
                  <a:gd name="T3" fmla="*/ 1581150 h 1610869"/>
                  <a:gd name="T4" fmla="*/ 676275 w 1476375"/>
                  <a:gd name="T5" fmla="*/ 1590675 h 1610869"/>
                  <a:gd name="T6" fmla="*/ 466725 w 1476375"/>
                  <a:gd name="T7" fmla="*/ 1362075 h 1610869"/>
                  <a:gd name="T8" fmla="*/ 247650 w 1476375"/>
                  <a:gd name="T9" fmla="*/ 904875 h 1610869"/>
                  <a:gd name="T10" fmla="*/ 180975 w 1476375"/>
                  <a:gd name="T11" fmla="*/ 438150 h 1610869"/>
                  <a:gd name="T12" fmla="*/ 0 w 1476375"/>
                  <a:gd name="T13" fmla="*/ 0 h 16108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76375" h="1610869">
                    <a:moveTo>
                      <a:pt x="1476375" y="1428750"/>
                    </a:moveTo>
                    <a:cubicBezTo>
                      <a:pt x="1300162" y="1491456"/>
                      <a:pt x="1123950" y="1554163"/>
                      <a:pt x="990600" y="1581150"/>
                    </a:cubicBezTo>
                    <a:cubicBezTo>
                      <a:pt x="857250" y="1608137"/>
                      <a:pt x="763587" y="1627187"/>
                      <a:pt x="676275" y="1590675"/>
                    </a:cubicBezTo>
                    <a:cubicBezTo>
                      <a:pt x="588963" y="1554163"/>
                      <a:pt x="538162" y="1476375"/>
                      <a:pt x="466725" y="1362075"/>
                    </a:cubicBezTo>
                    <a:cubicBezTo>
                      <a:pt x="395288" y="1247775"/>
                      <a:pt x="295275" y="1058862"/>
                      <a:pt x="247650" y="904875"/>
                    </a:cubicBezTo>
                    <a:cubicBezTo>
                      <a:pt x="200025" y="750888"/>
                      <a:pt x="222250" y="588962"/>
                      <a:pt x="180975" y="438150"/>
                    </a:cubicBezTo>
                    <a:cubicBezTo>
                      <a:pt x="139700" y="287338"/>
                      <a:pt x="69850" y="143669"/>
                      <a:pt x="0" y="0"/>
                    </a:cubicBezTo>
                  </a:path>
                </a:pathLst>
              </a:custGeom>
              <a:noFill/>
              <a:ln w="50800" cap="flat" cmpd="sng" algn="ctr">
                <a:solidFill>
                  <a:srgbClr val="C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defTabSz="336947" eaLnBrk="0" fontAlgn="base" hangingPunct="0">
                  <a:spcBef>
                    <a:spcPct val="0"/>
                  </a:spcBef>
                  <a:spcAft>
                    <a:spcPct val="0"/>
                  </a:spcAft>
                </a:pPr>
                <a:endParaRPr lang="it-IT" sz="1350">
                  <a:solidFill>
                    <a:srgbClr val="FFFFFF"/>
                  </a:solidFill>
                  <a:latin typeface="Arial" panose="020B0604020202020204" pitchFamily="34" charset="0"/>
                  <a:ea typeface="Microsoft YaHei" panose="020B0503020204020204" pitchFamily="34" charset="-122"/>
                </a:endParaRPr>
              </a:p>
            </p:txBody>
          </p:sp>
          <p:sp>
            <p:nvSpPr>
              <p:cNvPr id="17" name="Figura a mano libera 7169"/>
              <p:cNvSpPr>
                <a:spLocks/>
              </p:cNvSpPr>
              <p:nvPr/>
            </p:nvSpPr>
            <p:spPr bwMode="auto">
              <a:xfrm>
                <a:off x="1937973" y="4832424"/>
                <a:ext cx="2257425" cy="1042173"/>
              </a:xfrm>
              <a:custGeom>
                <a:avLst/>
                <a:gdLst>
                  <a:gd name="T0" fmla="*/ 2257425 w 2257425"/>
                  <a:gd name="T1" fmla="*/ 880929 h 1042173"/>
                  <a:gd name="T2" fmla="*/ 1676400 w 2257425"/>
                  <a:gd name="T3" fmla="*/ 1033329 h 1042173"/>
                  <a:gd name="T4" fmla="*/ 1381125 w 2257425"/>
                  <a:gd name="T5" fmla="*/ 985704 h 1042173"/>
                  <a:gd name="T6" fmla="*/ 1143000 w 2257425"/>
                  <a:gd name="T7" fmla="*/ 671379 h 1042173"/>
                  <a:gd name="T8" fmla="*/ 866775 w 2257425"/>
                  <a:gd name="T9" fmla="*/ 109404 h 1042173"/>
                  <a:gd name="T10" fmla="*/ 438150 w 2257425"/>
                  <a:gd name="T11" fmla="*/ 23679 h 1042173"/>
                  <a:gd name="T12" fmla="*/ 76200 w 2257425"/>
                  <a:gd name="T13" fmla="*/ 404679 h 1042173"/>
                  <a:gd name="T14" fmla="*/ 76200 w 2257425"/>
                  <a:gd name="T15" fmla="*/ 404679 h 1042173"/>
                  <a:gd name="T16" fmla="*/ 0 w 2257425"/>
                  <a:gd name="T17" fmla="*/ 566604 h 1042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57425" h="1042173">
                    <a:moveTo>
                      <a:pt x="2257425" y="880929"/>
                    </a:moveTo>
                    <a:cubicBezTo>
                      <a:pt x="2039937" y="948398"/>
                      <a:pt x="1822450" y="1015867"/>
                      <a:pt x="1676400" y="1033329"/>
                    </a:cubicBezTo>
                    <a:cubicBezTo>
                      <a:pt x="1530350" y="1050791"/>
                      <a:pt x="1470025" y="1046029"/>
                      <a:pt x="1381125" y="985704"/>
                    </a:cubicBezTo>
                    <a:cubicBezTo>
                      <a:pt x="1292225" y="925379"/>
                      <a:pt x="1228725" y="817429"/>
                      <a:pt x="1143000" y="671379"/>
                    </a:cubicBezTo>
                    <a:cubicBezTo>
                      <a:pt x="1057275" y="525329"/>
                      <a:pt x="984250" y="217354"/>
                      <a:pt x="866775" y="109404"/>
                    </a:cubicBezTo>
                    <a:cubicBezTo>
                      <a:pt x="749300" y="1454"/>
                      <a:pt x="569912" y="-25533"/>
                      <a:pt x="438150" y="23679"/>
                    </a:cubicBezTo>
                    <a:cubicBezTo>
                      <a:pt x="306388" y="72891"/>
                      <a:pt x="76200" y="404679"/>
                      <a:pt x="76200" y="404679"/>
                    </a:cubicBezTo>
                    <a:lnTo>
                      <a:pt x="0" y="566604"/>
                    </a:lnTo>
                  </a:path>
                </a:pathLst>
              </a:custGeom>
              <a:noFill/>
              <a:ln w="50800" cap="flat" cmpd="sng" algn="ctr">
                <a:solidFill>
                  <a:srgbClr val="C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defTabSz="336947" eaLnBrk="0" fontAlgn="base" hangingPunct="0">
                  <a:spcBef>
                    <a:spcPct val="0"/>
                  </a:spcBef>
                  <a:spcAft>
                    <a:spcPct val="0"/>
                  </a:spcAft>
                </a:pPr>
                <a:endParaRPr lang="it-IT" sz="1350">
                  <a:solidFill>
                    <a:srgbClr val="FFFFFF"/>
                  </a:solidFill>
                  <a:latin typeface="Arial" panose="020B0604020202020204" pitchFamily="34" charset="0"/>
                  <a:ea typeface="Microsoft YaHei" panose="020B0503020204020204" pitchFamily="34" charset="-122"/>
                </a:endParaRPr>
              </a:p>
            </p:txBody>
          </p:sp>
        </p:grpSp>
        <p:grpSp>
          <p:nvGrpSpPr>
            <p:cNvPr id="11" name="Gruppo 26"/>
            <p:cNvGrpSpPr>
              <a:grpSpLocks/>
            </p:cNvGrpSpPr>
            <p:nvPr/>
          </p:nvGrpSpPr>
          <p:grpSpPr bwMode="auto">
            <a:xfrm>
              <a:off x="2687643" y="4059238"/>
              <a:ext cx="1765304" cy="2270125"/>
              <a:chOff x="2506690" y="4059832"/>
              <a:chExt cx="1765989" cy="2270141"/>
            </a:xfrm>
          </p:grpSpPr>
          <p:sp>
            <p:nvSpPr>
              <p:cNvPr id="14" name="Figura a mano libera 46"/>
              <p:cNvSpPr>
                <a:spLocks/>
              </p:cNvSpPr>
              <p:nvPr/>
            </p:nvSpPr>
            <p:spPr bwMode="auto">
              <a:xfrm>
                <a:off x="2506690" y="4059832"/>
                <a:ext cx="115956" cy="276240"/>
              </a:xfrm>
              <a:custGeom>
                <a:avLst/>
                <a:gdLst>
                  <a:gd name="T0" fmla="*/ 0 w 135496"/>
                  <a:gd name="T1" fmla="*/ 0 h 402772"/>
                  <a:gd name="T2" fmla="*/ 15618 w 135496"/>
                  <a:gd name="T3" fmla="*/ 1844 h 402772"/>
                  <a:gd name="T4" fmla="*/ 17038 w 135496"/>
                  <a:gd name="T5" fmla="*/ 2967 h 402772"/>
                  <a:gd name="T6" fmla="*/ 0 60000 65536"/>
                  <a:gd name="T7" fmla="*/ 0 60000 65536"/>
                  <a:gd name="T8" fmla="*/ 0 60000 65536"/>
                </a:gdLst>
                <a:ahLst/>
                <a:cxnLst>
                  <a:cxn ang="T6">
                    <a:pos x="T0" y="T1"/>
                  </a:cxn>
                  <a:cxn ang="T7">
                    <a:pos x="T2" y="T3"/>
                  </a:cxn>
                  <a:cxn ang="T8">
                    <a:pos x="T4" y="T5"/>
                  </a:cxn>
                </a:cxnLst>
                <a:rect l="0" t="0" r="r" b="b"/>
                <a:pathLst>
                  <a:path w="135496" h="402772">
                    <a:moveTo>
                      <a:pt x="0" y="0"/>
                    </a:moveTo>
                    <a:cubicBezTo>
                      <a:pt x="48986" y="91622"/>
                      <a:pt x="97972" y="183244"/>
                      <a:pt x="119743" y="250372"/>
                    </a:cubicBezTo>
                    <a:cubicBezTo>
                      <a:pt x="141514" y="317500"/>
                      <a:pt x="136071" y="360136"/>
                      <a:pt x="130629" y="402772"/>
                    </a:cubicBezTo>
                  </a:path>
                </a:pathLst>
              </a:custGeom>
              <a:noFill/>
              <a:ln w="50800" cap="flat" cmpd="sng" algn="ctr">
                <a:solidFill>
                  <a:srgbClr val="00B0F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defTabSz="336947" eaLnBrk="0" fontAlgn="base" hangingPunct="0">
                  <a:spcBef>
                    <a:spcPct val="0"/>
                  </a:spcBef>
                  <a:spcAft>
                    <a:spcPct val="0"/>
                  </a:spcAft>
                </a:pPr>
                <a:endParaRPr lang="it-IT" sz="1350">
                  <a:solidFill>
                    <a:srgbClr val="FFFFFF"/>
                  </a:solidFill>
                  <a:latin typeface="Arial" panose="020B0604020202020204" pitchFamily="34" charset="0"/>
                  <a:ea typeface="Microsoft YaHei" panose="020B0503020204020204" pitchFamily="34" charset="-122"/>
                </a:endParaRPr>
              </a:p>
            </p:txBody>
          </p:sp>
          <p:sp>
            <p:nvSpPr>
              <p:cNvPr id="15" name="Figura a mano libera 25"/>
              <p:cNvSpPr>
                <a:spLocks/>
              </p:cNvSpPr>
              <p:nvPr/>
            </p:nvSpPr>
            <p:spPr bwMode="auto">
              <a:xfrm>
                <a:off x="3913904" y="6284254"/>
                <a:ext cx="358775" cy="45719"/>
              </a:xfrm>
              <a:custGeom>
                <a:avLst/>
                <a:gdLst>
                  <a:gd name="T0" fmla="*/ 352034 w 359229"/>
                  <a:gd name="T1" fmla="*/ 357521326 h 21772"/>
                  <a:gd name="T2" fmla="*/ 0 w 359229"/>
                  <a:gd name="T3" fmla="*/ 0 h 21772"/>
                  <a:gd name="T4" fmla="*/ 0 60000 65536"/>
                  <a:gd name="T5" fmla="*/ 0 60000 65536"/>
                </a:gdLst>
                <a:ahLst/>
                <a:cxnLst>
                  <a:cxn ang="T4">
                    <a:pos x="T0" y="T1"/>
                  </a:cxn>
                  <a:cxn ang="T5">
                    <a:pos x="T2" y="T3"/>
                  </a:cxn>
                </a:cxnLst>
                <a:rect l="0" t="0" r="r" b="b"/>
                <a:pathLst>
                  <a:path w="359229" h="21772">
                    <a:moveTo>
                      <a:pt x="359229" y="21772"/>
                    </a:moveTo>
                    <a:lnTo>
                      <a:pt x="0" y="0"/>
                    </a:lnTo>
                  </a:path>
                </a:pathLst>
              </a:custGeom>
              <a:noFill/>
              <a:ln w="50800" cap="flat" cmpd="sng" algn="ctr">
                <a:solidFill>
                  <a:srgbClr val="00B0F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defTabSz="336947" eaLnBrk="0" fontAlgn="base" hangingPunct="0">
                  <a:spcBef>
                    <a:spcPct val="0"/>
                  </a:spcBef>
                  <a:spcAft>
                    <a:spcPct val="0"/>
                  </a:spcAft>
                </a:pPr>
                <a:endParaRPr lang="it-IT" sz="1350">
                  <a:solidFill>
                    <a:srgbClr val="FFFFFF"/>
                  </a:solidFill>
                  <a:latin typeface="Arial" panose="020B0604020202020204" pitchFamily="34" charset="0"/>
                  <a:ea typeface="Microsoft YaHei" panose="020B0503020204020204" pitchFamily="34" charset="-122"/>
                </a:endParaRPr>
              </a:p>
            </p:txBody>
          </p:sp>
        </p:grpSp>
        <p:sp>
          <p:nvSpPr>
            <p:cNvPr id="12" name="Figura a mano libera 11"/>
            <p:cNvSpPr>
              <a:spLocks/>
            </p:cNvSpPr>
            <p:nvPr/>
          </p:nvSpPr>
          <p:spPr bwMode="auto">
            <a:xfrm rot="10800000">
              <a:off x="3036888" y="4335463"/>
              <a:ext cx="220662" cy="1019175"/>
            </a:xfrm>
            <a:custGeom>
              <a:avLst/>
              <a:gdLst>
                <a:gd name="T0" fmla="*/ 0 w 400050"/>
                <a:gd name="T1" fmla="*/ 0 h 933450"/>
                <a:gd name="T2" fmla="*/ 248 w 400050"/>
                <a:gd name="T3" fmla="*/ 664598 h 933450"/>
                <a:gd name="T4" fmla="*/ 273 w 400050"/>
                <a:gd name="T5" fmla="*/ 1352112 h 933450"/>
                <a:gd name="T6" fmla="*/ 671 w 400050"/>
                <a:gd name="T7" fmla="*/ 1810457 h 933450"/>
                <a:gd name="T8" fmla="*/ 1043 w 400050"/>
                <a:gd name="T9" fmla="*/ 2245883 h 933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0" h="933450">
                  <a:moveTo>
                    <a:pt x="0" y="0"/>
                  </a:moveTo>
                  <a:cubicBezTo>
                    <a:pt x="38894" y="91281"/>
                    <a:pt x="77788" y="182563"/>
                    <a:pt x="95250" y="276225"/>
                  </a:cubicBezTo>
                  <a:cubicBezTo>
                    <a:pt x="112712" y="369887"/>
                    <a:pt x="77788" y="482600"/>
                    <a:pt x="104775" y="561975"/>
                  </a:cubicBezTo>
                  <a:cubicBezTo>
                    <a:pt x="131762" y="641350"/>
                    <a:pt x="257175" y="752475"/>
                    <a:pt x="257175" y="752475"/>
                  </a:cubicBezTo>
                  <a:lnTo>
                    <a:pt x="400050" y="933450"/>
                  </a:lnTo>
                </a:path>
              </a:pathLst>
            </a:custGeom>
            <a:noFill/>
            <a:ln w="50800" cap="flat" cmpd="sng" algn="ctr">
              <a:solidFill>
                <a:srgbClr val="FF9900"/>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defTabSz="336947" eaLnBrk="0" fontAlgn="base" hangingPunct="0">
                <a:spcBef>
                  <a:spcPct val="0"/>
                </a:spcBef>
                <a:spcAft>
                  <a:spcPct val="0"/>
                </a:spcAft>
              </a:pPr>
              <a:endParaRPr lang="it-IT" sz="1350">
                <a:solidFill>
                  <a:srgbClr val="FFFFFF"/>
                </a:solidFill>
                <a:latin typeface="Arial" panose="020B0604020202020204" pitchFamily="34" charset="0"/>
                <a:ea typeface="Microsoft YaHei" panose="020B0503020204020204" pitchFamily="34" charset="-122"/>
              </a:endParaRPr>
            </a:p>
          </p:txBody>
        </p:sp>
        <p:graphicFrame>
          <p:nvGraphicFramePr>
            <p:cNvPr id="13" name="Diagramma 12"/>
            <p:cNvGraphicFramePr/>
            <p:nvPr/>
          </p:nvGraphicFramePr>
          <p:xfrm>
            <a:off x="2039938" y="5072061"/>
            <a:ext cx="1308893" cy="8985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pic>
        <p:nvPicPr>
          <p:cNvPr id="18" name="Picture 13" descr="http://fc06.deviantart.net/fs70/i/2012/120/f/3/fin_whale_png_by_lg_design-d4y1ki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95661" y="3608653"/>
            <a:ext cx="2438588" cy="1013354"/>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
          <p:cNvPicPr>
            <a:picLocks noChangeAspect="1" noChangeArrowheads="1"/>
          </p:cNvPicPr>
          <p:nvPr/>
        </p:nvPicPr>
        <p:blipFill>
          <a:blip r:embed="rId12" cstate="print"/>
          <a:srcRect/>
          <a:stretch>
            <a:fillRect/>
          </a:stretch>
        </p:blipFill>
        <p:spPr bwMode="auto">
          <a:xfrm>
            <a:off x="5000942" y="1295903"/>
            <a:ext cx="1982922" cy="1350150"/>
          </a:xfrm>
          <a:prstGeom prst="rect">
            <a:avLst/>
          </a:prstGeom>
          <a:noFill/>
          <a:ln w="38100">
            <a:solidFill>
              <a:srgbClr val="FF0000"/>
            </a:solidFill>
            <a:miter lim="800000"/>
            <a:headEnd/>
            <a:tailEnd/>
          </a:ln>
          <a:effectLst/>
        </p:spPr>
      </p:pic>
      <p:sp>
        <p:nvSpPr>
          <p:cNvPr id="20" name="CasellaDiTesto 19"/>
          <p:cNvSpPr txBox="1"/>
          <p:nvPr/>
        </p:nvSpPr>
        <p:spPr>
          <a:xfrm>
            <a:off x="5129212" y="2293144"/>
            <a:ext cx="1328738" cy="300082"/>
          </a:xfrm>
          <a:prstGeom prst="rect">
            <a:avLst/>
          </a:prstGeom>
          <a:noFill/>
        </p:spPr>
        <p:txBody>
          <a:bodyPr wrap="square" rtlCol="0">
            <a:spAutoFit/>
          </a:bodyPr>
          <a:lstStyle/>
          <a:p>
            <a:r>
              <a:rPr lang="en-US" sz="1350" b="1" dirty="0">
                <a:solidFill>
                  <a:schemeClr val="bg1"/>
                </a:solidFill>
              </a:rPr>
              <a:t>ETNA Volcano</a:t>
            </a:r>
          </a:p>
        </p:txBody>
      </p:sp>
      <p:sp>
        <p:nvSpPr>
          <p:cNvPr id="21" name="CasellaDiTesto 20"/>
          <p:cNvSpPr txBox="1"/>
          <p:nvPr/>
        </p:nvSpPr>
        <p:spPr>
          <a:xfrm>
            <a:off x="7886700" y="2986087"/>
            <a:ext cx="1092994" cy="300082"/>
          </a:xfrm>
          <a:prstGeom prst="rect">
            <a:avLst/>
          </a:prstGeom>
          <a:noFill/>
        </p:spPr>
        <p:txBody>
          <a:bodyPr wrap="square" rtlCol="0">
            <a:spAutoFit/>
          </a:bodyPr>
          <a:lstStyle/>
          <a:p>
            <a:r>
              <a:rPr lang="en-US" sz="1350" b="1" dirty="0">
                <a:solidFill>
                  <a:schemeClr val="bg1"/>
                </a:solidFill>
              </a:rPr>
              <a:t>Seismicity</a:t>
            </a:r>
          </a:p>
        </p:txBody>
      </p:sp>
      <p:sp>
        <p:nvSpPr>
          <p:cNvPr id="22" name="CasellaDiTesto 21"/>
          <p:cNvSpPr txBox="1"/>
          <p:nvPr/>
        </p:nvSpPr>
        <p:spPr>
          <a:xfrm>
            <a:off x="5957888" y="5457825"/>
            <a:ext cx="1678781" cy="300082"/>
          </a:xfrm>
          <a:prstGeom prst="rect">
            <a:avLst/>
          </a:prstGeom>
          <a:noFill/>
        </p:spPr>
        <p:txBody>
          <a:bodyPr wrap="square" rtlCol="0">
            <a:spAutoFit/>
          </a:bodyPr>
          <a:lstStyle/>
          <a:p>
            <a:r>
              <a:rPr lang="en-US" sz="1350" b="1" dirty="0">
                <a:solidFill>
                  <a:schemeClr val="bg1"/>
                </a:solidFill>
              </a:rPr>
              <a:t>Water circulation</a:t>
            </a:r>
          </a:p>
        </p:txBody>
      </p:sp>
      <p:sp>
        <p:nvSpPr>
          <p:cNvPr id="23" name="Ovale 22"/>
          <p:cNvSpPr/>
          <p:nvPr/>
        </p:nvSpPr>
        <p:spPr>
          <a:xfrm>
            <a:off x="7565231" y="2828926"/>
            <a:ext cx="71438" cy="342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Connettore 2 24"/>
          <p:cNvCxnSpPr>
            <a:endCxn id="23" idx="1"/>
          </p:cNvCxnSpPr>
          <p:nvPr/>
        </p:nvCxnSpPr>
        <p:spPr>
          <a:xfrm>
            <a:off x="7015162" y="2657476"/>
            <a:ext cx="560531" cy="17647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880281" y="4883466"/>
            <a:ext cx="4247865" cy="715581"/>
          </a:xfrm>
          <a:prstGeom prst="rect">
            <a:avLst/>
          </a:prstGeom>
          <a:noFill/>
          <a:ln w="12700">
            <a:solidFill>
              <a:schemeClr val="tx1"/>
            </a:solidFill>
          </a:ln>
        </p:spPr>
        <p:txBody>
          <a:bodyPr wrap="square" rtlCol="0">
            <a:spAutoFit/>
          </a:bodyPr>
          <a:lstStyle/>
          <a:p>
            <a:r>
              <a:rPr lang="en-GB" sz="1350" dirty="0">
                <a:latin typeface="Calibri" pitchFamily="34" charset="0"/>
              </a:rPr>
              <a:t>Fundamental physics (solar neutrinos detection)</a:t>
            </a:r>
          </a:p>
          <a:p>
            <a:r>
              <a:rPr lang="en-GB" sz="1350" dirty="0">
                <a:latin typeface="Calibri" pitchFamily="34" charset="0"/>
              </a:rPr>
              <a:t>link with KM3Net consortium </a:t>
            </a:r>
          </a:p>
          <a:p>
            <a:endParaRPr lang="en-US" sz="1350" dirty="0"/>
          </a:p>
        </p:txBody>
      </p:sp>
      <p:pic>
        <p:nvPicPr>
          <p:cNvPr id="27" name="Immagine 3"/>
          <p:cNvPicPr>
            <a:picLocks noChangeAspect="1"/>
          </p:cNvPicPr>
          <p:nvPr/>
        </p:nvPicPr>
        <p:blipFill>
          <a:blip r:embed="rId13" cstate="print">
            <a:clrChange>
              <a:clrFrom>
                <a:srgbClr val="5A7392"/>
              </a:clrFrom>
              <a:clrTo>
                <a:srgbClr val="5A7392">
                  <a:alpha val="0"/>
                </a:srgbClr>
              </a:clrTo>
            </a:clrChange>
          </a:blip>
          <a:stretch>
            <a:fillRect/>
          </a:stretch>
        </p:blipFill>
        <p:spPr>
          <a:xfrm>
            <a:off x="4368499" y="4897840"/>
            <a:ext cx="640358" cy="662771"/>
          </a:xfrm>
          <a:prstGeom prst="rect">
            <a:avLst/>
          </a:prstGeom>
        </p:spPr>
      </p:pic>
    </p:spTree>
    <p:extLst>
      <p:ext uri="{BB962C8B-B14F-4D97-AF65-F5344CB8AC3E}">
        <p14:creationId xmlns:p14="http://schemas.microsoft.com/office/powerpoint/2010/main" val="3506068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ea typeface="ＭＳ Ｐゴシック" pitchFamily="1" charset="-128"/>
              </a:rPr>
              <a:t>EMSO ERIC node – Western Ionian</a:t>
            </a:r>
            <a:endParaRPr lang="en-US" dirty="0"/>
          </a:p>
        </p:txBody>
      </p:sp>
      <p:sp>
        <p:nvSpPr>
          <p:cNvPr id="5" name="Segnaposto numero diapositiva 4"/>
          <p:cNvSpPr>
            <a:spLocks noGrp="1"/>
          </p:cNvSpPr>
          <p:nvPr>
            <p:ph type="sldNum" sz="quarter" idx="11"/>
          </p:nvPr>
        </p:nvSpPr>
        <p:spPr/>
        <p:txBody>
          <a:bodyPr/>
          <a:lstStyle/>
          <a:p>
            <a:fld id="{E5F86F16-F277-4C59-A009-7A3D7FB099E6}" type="slidenum">
              <a:rPr lang="en-US" smtClean="0"/>
              <a:pPr/>
              <a:t>16</a:t>
            </a:fld>
            <a:endParaRPr lang="en-US"/>
          </a:p>
        </p:txBody>
      </p:sp>
      <p:grpSp>
        <p:nvGrpSpPr>
          <p:cNvPr id="30" name="Gruppo 29"/>
          <p:cNvGrpSpPr/>
          <p:nvPr/>
        </p:nvGrpSpPr>
        <p:grpSpPr>
          <a:xfrm>
            <a:off x="-1" y="1380229"/>
            <a:ext cx="9286876" cy="4155176"/>
            <a:chOff x="-1" y="970265"/>
            <a:chExt cx="12382501" cy="5540235"/>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465" b="8460"/>
            <a:stretch/>
          </p:blipFill>
          <p:spPr bwMode="auto">
            <a:xfrm>
              <a:off x="0" y="970265"/>
              <a:ext cx="9144000" cy="5483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L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113" y="1412875"/>
              <a:ext cx="2346325" cy="1703388"/>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8" name="Oval 45"/>
            <p:cNvSpPr/>
            <p:nvPr/>
          </p:nvSpPr>
          <p:spPr>
            <a:xfrm>
              <a:off x="3679825" y="3700463"/>
              <a:ext cx="214313" cy="214312"/>
            </a:xfrm>
            <a:prstGeom prst="ellipse">
              <a:avLst/>
            </a:prstGeom>
            <a:solidFill>
              <a:srgbClr val="FFC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cxnSp>
          <p:nvCxnSpPr>
            <p:cNvPr id="9" name="Elbow Connector 46"/>
            <p:cNvCxnSpPr>
              <a:endCxn id="8" idx="2"/>
            </p:cNvCxnSpPr>
            <p:nvPr/>
          </p:nvCxnSpPr>
          <p:spPr>
            <a:xfrm flipV="1">
              <a:off x="2627313" y="3808413"/>
              <a:ext cx="1052512" cy="473075"/>
            </a:xfrm>
            <a:prstGeom prst="bentConnector3">
              <a:avLst>
                <a:gd name="adj1" fmla="val 7919"/>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55"/>
            <p:cNvSpPr txBox="1">
              <a:spLocks noChangeArrowheads="1"/>
            </p:cNvSpPr>
            <p:nvPr/>
          </p:nvSpPr>
          <p:spPr bwMode="auto">
            <a:xfrm rot="2378977">
              <a:off x="3640451" y="4086503"/>
              <a:ext cx="71216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a:cs typeface="Arial" charset="0"/>
                </a:rPr>
                <a:t>5 km</a:t>
              </a:r>
            </a:p>
          </p:txBody>
        </p:sp>
        <p:cxnSp>
          <p:nvCxnSpPr>
            <p:cNvPr id="11" name="Straight Arrow Connector 59"/>
            <p:cNvCxnSpPr>
              <a:stCxn id="8" idx="5"/>
            </p:cNvCxnSpPr>
            <p:nvPr/>
          </p:nvCxnSpPr>
          <p:spPr>
            <a:xfrm rot="16200000" flipH="1">
              <a:off x="3978275" y="3767138"/>
              <a:ext cx="557213" cy="788987"/>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Picture 82" descr="DSCN0646"/>
            <p:cNvPicPr>
              <a:picLocks noChangeAspect="1" noChangeArrowheads="1"/>
            </p:cNvPicPr>
            <p:nvPr/>
          </p:nvPicPr>
          <p:blipFill>
            <a:blip r:embed="rId4" cstate="print">
              <a:extLst>
                <a:ext uri="{28A0092B-C50C-407E-A947-70E740481C1C}">
                  <a14:useLocalDpi xmlns:a14="http://schemas.microsoft.com/office/drawing/2010/main" val="0"/>
                </a:ext>
              </a:extLst>
            </a:blip>
            <a:srcRect t="10765" b="13841"/>
            <a:stretch>
              <a:fillRect/>
            </a:stretch>
          </p:blipFill>
          <p:spPr bwMode="auto">
            <a:xfrm>
              <a:off x="322263" y="3781425"/>
              <a:ext cx="2305050" cy="1303338"/>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13" name="TextBox 63"/>
            <p:cNvSpPr txBox="1">
              <a:spLocks noChangeArrowheads="1"/>
            </p:cNvSpPr>
            <p:nvPr/>
          </p:nvSpPr>
          <p:spPr bwMode="auto">
            <a:xfrm>
              <a:off x="2770188" y="3811588"/>
              <a:ext cx="8254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a:cs typeface="Arial" charset="0"/>
                </a:rPr>
                <a:t>20 km</a:t>
              </a:r>
            </a:p>
          </p:txBody>
        </p:sp>
        <p:sp>
          <p:nvSpPr>
            <p:cNvPr id="14" name="TextBox 69"/>
            <p:cNvSpPr txBox="1">
              <a:spLocks noChangeArrowheads="1"/>
            </p:cNvSpPr>
            <p:nvPr/>
          </p:nvSpPr>
          <p:spPr bwMode="auto">
            <a:xfrm rot="19127287">
              <a:off x="3715063" y="3189565"/>
              <a:ext cx="71216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a:cs typeface="Arial" charset="0"/>
                </a:rPr>
                <a:t>5 km</a:t>
              </a:r>
            </a:p>
          </p:txBody>
        </p:sp>
        <p:cxnSp>
          <p:nvCxnSpPr>
            <p:cNvPr id="15" name="Straight Arrow Connector 70"/>
            <p:cNvCxnSpPr>
              <a:stCxn id="8" idx="7"/>
            </p:cNvCxnSpPr>
            <p:nvPr/>
          </p:nvCxnSpPr>
          <p:spPr>
            <a:xfrm rot="5400000" flipH="1" flipV="1">
              <a:off x="3952082" y="3147219"/>
              <a:ext cx="495300" cy="674687"/>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Immagine 2" descr="P3020284.JPG"/>
            <p:cNvPicPr>
              <a:picLocks noChangeAspect="1"/>
            </p:cNvPicPr>
            <p:nvPr/>
          </p:nvPicPr>
          <p:blipFill>
            <a:blip r:embed="rId5" cstate="print">
              <a:extLst>
                <a:ext uri="{28A0092B-C50C-407E-A947-70E740481C1C}">
                  <a14:useLocalDpi xmlns:a14="http://schemas.microsoft.com/office/drawing/2010/main" val="0"/>
                </a:ext>
              </a:extLst>
            </a:blip>
            <a:srcRect l="29968" t="9619" r="24367" b="9038"/>
            <a:stretch>
              <a:fillRect/>
            </a:stretch>
          </p:blipFill>
          <p:spPr bwMode="auto">
            <a:xfrm>
              <a:off x="4644008" y="3933056"/>
              <a:ext cx="1604928" cy="2144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magine 3" descr="P2230248.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628800"/>
              <a:ext cx="2555875" cy="191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42"/>
            <p:cNvSpPr txBox="1">
              <a:spLocks noChangeArrowheads="1"/>
            </p:cNvSpPr>
            <p:nvPr/>
          </p:nvSpPr>
          <p:spPr bwMode="auto">
            <a:xfrm>
              <a:off x="395288" y="5084763"/>
              <a:ext cx="2058683"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dirty="0">
                  <a:solidFill>
                    <a:srgbClr val="002060"/>
                  </a:solidFill>
                  <a:cs typeface="Arial" charset="0"/>
                </a:rPr>
                <a:t>LNS Test Site Lab</a:t>
              </a:r>
            </a:p>
            <a:p>
              <a:pPr eaLnBrk="1" hangingPunct="1"/>
              <a:r>
                <a:rPr lang="it-IT" sz="1200" b="1" dirty="0">
                  <a:solidFill>
                    <a:srgbClr val="002060"/>
                  </a:solidFill>
                  <a:cs typeface="Arial" charset="0"/>
                </a:rPr>
                <a:t>at Catania harbour</a:t>
              </a:r>
            </a:p>
          </p:txBody>
        </p:sp>
        <p:sp>
          <p:nvSpPr>
            <p:cNvPr id="19" name="TextBox 43"/>
            <p:cNvSpPr txBox="1">
              <a:spLocks noChangeArrowheads="1"/>
            </p:cNvSpPr>
            <p:nvPr/>
          </p:nvSpPr>
          <p:spPr bwMode="auto">
            <a:xfrm>
              <a:off x="323850" y="1412874"/>
              <a:ext cx="21431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dirty="0">
                  <a:solidFill>
                    <a:srgbClr val="002060"/>
                  </a:solidFill>
                  <a:cs typeface="Arial" charset="0"/>
                </a:rPr>
                <a:t>INFN LNS Catania</a:t>
              </a:r>
            </a:p>
          </p:txBody>
        </p:sp>
        <p:sp>
          <p:nvSpPr>
            <p:cNvPr id="20" name="Rectangle 44"/>
            <p:cNvSpPr>
              <a:spLocks noChangeArrowheads="1"/>
            </p:cNvSpPr>
            <p:nvPr/>
          </p:nvSpPr>
          <p:spPr bwMode="auto">
            <a:xfrm>
              <a:off x="571500" y="3234462"/>
              <a:ext cx="18402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it-IT" sz="1200" b="1" dirty="0">
                  <a:solidFill>
                    <a:srgbClr val="FF0000"/>
                  </a:solidFill>
                  <a:cs typeface="Arial" charset="0"/>
                </a:rPr>
                <a:t>1 Gbps fibre link</a:t>
              </a:r>
              <a:endParaRPr lang="it-IT" sz="1200" b="1" dirty="0">
                <a:solidFill>
                  <a:srgbClr val="FF0000"/>
                </a:solidFill>
              </a:endParaRPr>
            </a:p>
          </p:txBody>
        </p:sp>
        <p:sp>
          <p:nvSpPr>
            <p:cNvPr id="22" name="AutoShape 21"/>
            <p:cNvSpPr>
              <a:spLocks noChangeArrowheads="1"/>
            </p:cNvSpPr>
            <p:nvPr/>
          </p:nvSpPr>
          <p:spPr bwMode="auto">
            <a:xfrm>
              <a:off x="251520" y="2780928"/>
              <a:ext cx="381000" cy="1224136"/>
            </a:xfrm>
            <a:prstGeom prst="upDownArrow">
              <a:avLst>
                <a:gd name="adj1" fmla="val 50000"/>
                <a:gd name="adj2" fmla="val 49241"/>
              </a:avLst>
            </a:prstGeom>
            <a:solidFill>
              <a:schemeClr val="accent1"/>
            </a:solidFill>
            <a:ln w="28575">
              <a:solidFill>
                <a:schemeClr val="tx1"/>
              </a:solidFill>
              <a:miter lim="800000"/>
              <a:headEnd/>
              <a:tailEnd/>
            </a:ln>
          </p:spPr>
          <p:txBody>
            <a:bodyPr rot="10800000" wrap="none" lIns="68573" tIns="34286" rIns="68573" bIns="34286" anchor="ctr"/>
            <a:lstStyle/>
            <a:p>
              <a:endParaRPr lang="en-US" altLang="en-US" sz="1350">
                <a:latin typeface="Calibri" pitchFamily="34" charset="0"/>
              </a:endParaRPr>
            </a:p>
          </p:txBody>
        </p:sp>
        <p:sp>
          <p:nvSpPr>
            <p:cNvPr id="23" name="Rectangle 48"/>
            <p:cNvSpPr>
              <a:spLocks noChangeArrowheads="1"/>
            </p:cNvSpPr>
            <p:nvPr/>
          </p:nvSpPr>
          <p:spPr bwMode="auto">
            <a:xfrm>
              <a:off x="4572000" y="3212976"/>
              <a:ext cx="1440160" cy="400099"/>
            </a:xfrm>
            <a:prstGeom prst="rect">
              <a:avLst/>
            </a:prstGeom>
            <a:noFill/>
            <a:ln w="9525">
              <a:noFill/>
              <a:miter lim="800000"/>
              <a:headEnd/>
              <a:tailEnd/>
            </a:ln>
          </p:spPr>
          <p:txBody>
            <a:bodyPr wrap="square" lIns="68573" tIns="34286" rIns="68573" bIns="34286">
              <a:spAutoFit/>
            </a:bodyPr>
            <a:lstStyle/>
            <a:p>
              <a:r>
                <a:rPr lang="it-IT" altLang="en-US" sz="1500" b="1" dirty="0">
                  <a:solidFill>
                    <a:schemeClr val="bg1"/>
                  </a:solidFill>
                  <a:latin typeface="Calibri" pitchFamily="34" charset="0"/>
                  <a:cs typeface="Arial" charset="0"/>
                </a:rPr>
                <a:t>NEMO-SN1</a:t>
              </a:r>
            </a:p>
          </p:txBody>
        </p:sp>
        <p:sp>
          <p:nvSpPr>
            <p:cNvPr id="24" name="Rectangle 48"/>
            <p:cNvSpPr>
              <a:spLocks noChangeArrowheads="1"/>
            </p:cNvSpPr>
            <p:nvPr/>
          </p:nvSpPr>
          <p:spPr bwMode="auto">
            <a:xfrm>
              <a:off x="4644008" y="5693197"/>
              <a:ext cx="1080120" cy="400099"/>
            </a:xfrm>
            <a:prstGeom prst="rect">
              <a:avLst/>
            </a:prstGeom>
            <a:noFill/>
            <a:ln w="9525">
              <a:noFill/>
              <a:miter lim="800000"/>
              <a:headEnd/>
              <a:tailEnd/>
            </a:ln>
          </p:spPr>
          <p:txBody>
            <a:bodyPr wrap="square" lIns="68573" tIns="34286" rIns="68573" bIns="34286">
              <a:spAutoFit/>
            </a:bodyPr>
            <a:lstStyle/>
            <a:p>
              <a:r>
                <a:rPr lang="it-IT" altLang="en-US" sz="1500" b="1" dirty="0">
                  <a:solidFill>
                    <a:schemeClr val="bg1"/>
                  </a:solidFill>
                  <a:latin typeface="Calibri" pitchFamily="34" charset="0"/>
                  <a:cs typeface="Arial" charset="0"/>
                </a:rPr>
                <a:t>O</a:t>
              </a:r>
              <a:r>
                <a:rPr lang="el-GR" altLang="en-US" sz="1500" b="1" dirty="0">
                  <a:solidFill>
                    <a:schemeClr val="bg1"/>
                  </a:solidFill>
                  <a:latin typeface="Calibri" pitchFamily="34" charset="0"/>
                  <a:cs typeface="Arial" charset="0"/>
                </a:rPr>
                <a:t>ν</a:t>
              </a:r>
              <a:r>
                <a:rPr lang="it-IT" altLang="en-US" sz="1500" b="1" dirty="0">
                  <a:solidFill>
                    <a:schemeClr val="bg1"/>
                  </a:solidFill>
                  <a:latin typeface="Calibri" pitchFamily="34" charset="0"/>
                  <a:cs typeface="Arial" charset="0"/>
                </a:rPr>
                <a:t>DE2</a:t>
              </a:r>
              <a:endParaRPr lang="el-GR" altLang="en-US" sz="1500" b="1" dirty="0">
                <a:solidFill>
                  <a:schemeClr val="bg1"/>
                </a:solidFill>
                <a:latin typeface="Calibri" pitchFamily="34" charset="0"/>
                <a:cs typeface="Arial" charset="0"/>
              </a:endParaRPr>
            </a:p>
          </p:txBody>
        </p:sp>
        <p:sp>
          <p:nvSpPr>
            <p:cNvPr id="25" name="CasellaDiTesto 33"/>
            <p:cNvSpPr txBox="1">
              <a:spLocks noChangeArrowheads="1"/>
            </p:cNvSpPr>
            <p:nvPr/>
          </p:nvSpPr>
          <p:spPr bwMode="auto">
            <a:xfrm>
              <a:off x="-1" y="5584643"/>
              <a:ext cx="4612943" cy="853199"/>
            </a:xfrm>
            <a:prstGeom prst="rect">
              <a:avLst/>
            </a:prstGeom>
            <a:solidFill>
              <a:schemeClr val="bg1"/>
            </a:solidFill>
            <a:ln w="9525">
              <a:noFill/>
              <a:miter lim="800000"/>
              <a:headEnd/>
              <a:tailEnd/>
            </a:ln>
          </p:spPr>
          <p:txBody>
            <a:bodyPr wrap="square" lIns="62209" tIns="31105" rIns="62209" bIns="31105">
              <a:spAutoFit/>
            </a:bodyPr>
            <a:lstStyle/>
            <a:p>
              <a:pPr algn="ctr" defTabSz="621506"/>
              <a:endParaRPr lang="it-IT" altLang="en-US" sz="600" b="1" dirty="0">
                <a:solidFill>
                  <a:schemeClr val="tx2"/>
                </a:solidFill>
              </a:endParaRPr>
            </a:p>
            <a:p>
              <a:pPr algn="ctr" defTabSz="621506"/>
              <a:r>
                <a:rPr lang="it-IT" altLang="en-US" sz="1050" b="1" dirty="0">
                  <a:solidFill>
                    <a:schemeClr val="tx2"/>
                  </a:solidFill>
                </a:rPr>
                <a:t>Stand-alone 2002-2003 </a:t>
              </a:r>
            </a:p>
            <a:p>
              <a:pPr algn="ctr" defTabSz="621506"/>
              <a:r>
                <a:rPr lang="it-IT" altLang="en-US" sz="1050" b="1" dirty="0">
                  <a:solidFill>
                    <a:schemeClr val="tx2"/>
                  </a:solidFill>
                </a:rPr>
                <a:t>Cabled (real-time data): 2005-2008 </a:t>
              </a:r>
              <a:r>
                <a:rPr lang="en-GB" altLang="en-US" sz="1050" b="1" dirty="0">
                  <a:solidFill>
                    <a:schemeClr val="tx2"/>
                  </a:solidFill>
                </a:rPr>
                <a:t>&amp;</a:t>
              </a:r>
              <a:r>
                <a:rPr lang="it-IT" altLang="en-US" sz="1050" b="1" dirty="0">
                  <a:solidFill>
                    <a:schemeClr val="tx2"/>
                  </a:solidFill>
                </a:rPr>
                <a:t> 2012-2013</a:t>
              </a:r>
            </a:p>
            <a:p>
              <a:pPr algn="ctr" defTabSz="621506"/>
              <a:r>
                <a:rPr lang="it-IT" altLang="en-US" sz="1050" b="1" dirty="0">
                  <a:solidFill>
                    <a:schemeClr val="tx2"/>
                  </a:solidFill>
                </a:rPr>
                <a:t>2018  (</a:t>
              </a:r>
              <a:r>
                <a:rPr lang="it-IT" altLang="en-US" sz="1050" b="1" dirty="0" err="1">
                  <a:solidFill>
                    <a:schemeClr val="tx2"/>
                  </a:solidFill>
                </a:rPr>
                <a:t>re-deployment</a:t>
              </a:r>
              <a:r>
                <a:rPr lang="it-IT" altLang="en-US" sz="1050" b="1" dirty="0">
                  <a:solidFill>
                    <a:schemeClr val="tx2"/>
                  </a:solidFill>
                </a:rPr>
                <a:t> </a:t>
              </a:r>
              <a:r>
                <a:rPr lang="it-IT" altLang="en-US" sz="1050" b="1" dirty="0" err="1">
                  <a:solidFill>
                    <a:schemeClr val="tx2"/>
                  </a:solidFill>
                </a:rPr>
                <a:t>during</a:t>
              </a:r>
              <a:r>
                <a:rPr lang="it-IT" altLang="en-US" sz="1050" b="1" dirty="0">
                  <a:solidFill>
                    <a:schemeClr val="tx2"/>
                  </a:solidFill>
                </a:rPr>
                <a:t> </a:t>
              </a:r>
              <a:r>
                <a:rPr lang="it-IT" altLang="en-US" sz="1050" b="1" dirty="0" err="1">
                  <a:solidFill>
                    <a:schemeClr val="tx2"/>
                  </a:solidFill>
                </a:rPr>
                <a:t>EMSODev</a:t>
              </a:r>
              <a:r>
                <a:rPr lang="it-IT" altLang="en-US" sz="1050" b="1" dirty="0">
                  <a:solidFill>
                    <a:schemeClr val="tx2"/>
                  </a:solidFill>
                </a:rPr>
                <a:t> project)</a:t>
              </a:r>
            </a:p>
          </p:txBody>
        </p:sp>
        <p:sp>
          <p:nvSpPr>
            <p:cNvPr id="26" name="Text Box 26"/>
            <p:cNvSpPr txBox="1">
              <a:spLocks noChangeArrowheads="1"/>
            </p:cNvSpPr>
            <p:nvPr/>
          </p:nvSpPr>
          <p:spPr bwMode="auto">
            <a:xfrm>
              <a:off x="6400665" y="3573016"/>
              <a:ext cx="2736304" cy="2937484"/>
            </a:xfrm>
            <a:prstGeom prst="rect">
              <a:avLst/>
            </a:prstGeom>
            <a:noFill/>
            <a:ln w="9525">
              <a:noFill/>
              <a:miter lim="800000"/>
              <a:headEnd/>
              <a:tailEnd/>
            </a:ln>
          </p:spPr>
          <p:txBody>
            <a:bodyPr wrap="square" lIns="78686" tIns="39343" rIns="78686" bIns="39343">
              <a:spAutoFit/>
            </a:bodyPr>
            <a:lstStyle/>
            <a:p>
              <a:pPr defTabSz="787004">
                <a:defRPr/>
              </a:pPr>
              <a:r>
                <a:rPr lang="en-US" b="1" dirty="0">
                  <a:solidFill>
                    <a:schemeClr val="bg1"/>
                  </a:solidFill>
                  <a:effectLst>
                    <a:outerShdw blurRad="38100" dist="38100" dir="2700000" algn="tl">
                      <a:srgbClr val="C0C0C0"/>
                    </a:outerShdw>
                  </a:effectLst>
                  <a:latin typeface="Calibri" pitchFamily="34" charset="0"/>
                  <a:ea typeface="MS PGothic" pitchFamily="34" charset="-128"/>
                </a:rPr>
                <a:t>Geo-hazards </a:t>
              </a:r>
            </a:p>
            <a:p>
              <a:pPr defTabSz="787004">
                <a:defRPr/>
              </a:pPr>
              <a:r>
                <a:rPr lang="en-US" sz="1350" b="1" dirty="0">
                  <a:solidFill>
                    <a:schemeClr val="bg1"/>
                  </a:solidFill>
                  <a:latin typeface="Calibri" pitchFamily="34" charset="0"/>
                  <a:ea typeface="MS PGothic" pitchFamily="34" charset="-128"/>
                </a:rPr>
                <a:t>(earthquakes, tsunamis, volcanic activity)</a:t>
              </a:r>
              <a:endParaRPr lang="en-US" sz="1350" b="1" dirty="0">
                <a:solidFill>
                  <a:schemeClr val="bg1"/>
                </a:solidFill>
                <a:effectLst>
                  <a:outerShdw blurRad="38100" dist="38100" dir="2700000" algn="tl">
                    <a:srgbClr val="C0C0C0"/>
                  </a:outerShdw>
                </a:effectLst>
                <a:latin typeface="Calibri" pitchFamily="34" charset="0"/>
                <a:ea typeface="MS PGothic" pitchFamily="34" charset="-128"/>
              </a:endParaRPr>
            </a:p>
            <a:p>
              <a:pPr defTabSz="787004">
                <a:defRPr/>
              </a:pPr>
              <a:r>
                <a:rPr lang="en-US" sz="1650" b="1" dirty="0">
                  <a:solidFill>
                    <a:schemeClr val="bg1"/>
                  </a:solidFill>
                  <a:effectLst>
                    <a:outerShdw blurRad="38100" dist="38100" dir="2700000" algn="tl">
                      <a:srgbClr val="C0C0C0"/>
                    </a:outerShdw>
                  </a:effectLst>
                  <a:latin typeface="Calibri" pitchFamily="34" charset="0"/>
                  <a:ea typeface="MS PGothic" pitchFamily="34" charset="-128"/>
                </a:rPr>
                <a:t>Bio-acoustics</a:t>
              </a:r>
            </a:p>
            <a:p>
              <a:pPr defTabSz="787004">
                <a:defRPr/>
              </a:pPr>
              <a:r>
                <a:rPr lang="en-US" sz="1200" b="1" dirty="0">
                  <a:solidFill>
                    <a:schemeClr val="bg1"/>
                  </a:solidFill>
                  <a:latin typeface="Calibri" pitchFamily="34" charset="0"/>
                  <a:ea typeface="MS PGothic" pitchFamily="34" charset="-128"/>
                </a:rPr>
                <a:t> (mammal tracking) </a:t>
              </a:r>
            </a:p>
            <a:p>
              <a:pPr defTabSz="787004">
                <a:defRPr/>
              </a:pPr>
              <a:r>
                <a:rPr lang="en-US" sz="1650" b="1" dirty="0">
                  <a:solidFill>
                    <a:schemeClr val="bg1"/>
                  </a:solidFill>
                  <a:effectLst>
                    <a:outerShdw blurRad="38100" dist="38100" dir="2700000" algn="tl">
                      <a:srgbClr val="C0C0C0"/>
                    </a:outerShdw>
                  </a:effectLst>
                  <a:latin typeface="Calibri" pitchFamily="34" charset="0"/>
                  <a:ea typeface="MS PGothic" pitchFamily="34" charset="-128"/>
                </a:rPr>
                <a:t>Oceanography </a:t>
              </a:r>
            </a:p>
            <a:p>
              <a:pPr defTabSz="787004">
                <a:defRPr/>
              </a:pPr>
              <a:r>
                <a:rPr lang="en-US" sz="1200" b="1" dirty="0">
                  <a:solidFill>
                    <a:schemeClr val="bg1"/>
                  </a:solidFill>
                  <a:latin typeface="Calibri" pitchFamily="34" charset="0"/>
                  <a:ea typeface="MS PGothic" pitchFamily="34" charset="-128"/>
                </a:rPr>
                <a:t>(e.g., deep &amp; column water circulation, current intensity and direction, temperature, salinity)</a:t>
              </a:r>
              <a:endParaRPr lang="it-IT" sz="1650" b="1" dirty="0">
                <a:solidFill>
                  <a:schemeClr val="bg1"/>
                </a:solidFill>
                <a:effectLst>
                  <a:outerShdw blurRad="38100" dist="38100" dir="2700000" algn="tl">
                    <a:srgbClr val="C0C0C0"/>
                  </a:outerShdw>
                </a:effectLst>
                <a:latin typeface="Calibri" pitchFamily="34" charset="0"/>
                <a:ea typeface="MS PGothic" pitchFamily="34" charset="-128"/>
              </a:endParaRPr>
            </a:p>
          </p:txBody>
        </p:sp>
        <p:sp>
          <p:nvSpPr>
            <p:cNvPr id="27" name="Rectangle 3"/>
            <p:cNvSpPr>
              <a:spLocks noChangeArrowheads="1"/>
            </p:cNvSpPr>
            <p:nvPr/>
          </p:nvSpPr>
          <p:spPr bwMode="auto">
            <a:xfrm>
              <a:off x="9296400" y="991218"/>
              <a:ext cx="3086100" cy="3785642"/>
            </a:xfrm>
            <a:prstGeom prst="rect">
              <a:avLst/>
            </a:prstGeom>
            <a:noFill/>
            <a:ln w="9525">
              <a:noFill/>
              <a:miter lim="800000"/>
              <a:headEnd/>
              <a:tailEnd/>
            </a:ln>
          </p:spPr>
          <p:txBody>
            <a:bodyPr wrap="square" lIns="68573" tIns="34286" rIns="68573" bIns="34286">
              <a:spAutoFit/>
            </a:bodyPr>
            <a:lstStyle/>
            <a:p>
              <a:pPr>
                <a:defRPr/>
              </a:pPr>
              <a:r>
                <a:rPr lang="it-IT" b="1" dirty="0">
                  <a:solidFill>
                    <a:srgbClr val="000066"/>
                  </a:solidFill>
                  <a:latin typeface="Calibri" pitchFamily="34" charset="0"/>
                  <a:ea typeface="MS PGothic" pitchFamily="34" charset="-128"/>
                </a:rPr>
                <a:t>Catania:</a:t>
              </a:r>
            </a:p>
            <a:p>
              <a:pPr>
                <a:defRPr/>
              </a:pPr>
              <a:r>
                <a:rPr lang="it-IT" b="1" dirty="0" err="1">
                  <a:solidFill>
                    <a:srgbClr val="000066"/>
                  </a:solidFill>
                  <a:latin typeface="Calibri" pitchFamily="34" charset="0"/>
                  <a:ea typeface="MS PGothic" pitchFamily="34" charset="-128"/>
                </a:rPr>
                <a:t>Shore</a:t>
              </a:r>
              <a:r>
                <a:rPr lang="it-IT" b="1" dirty="0">
                  <a:solidFill>
                    <a:srgbClr val="000066"/>
                  </a:solidFill>
                  <a:latin typeface="Calibri" pitchFamily="34" charset="0"/>
                  <a:ea typeface="MS PGothic" pitchFamily="34" charset="-128"/>
                </a:rPr>
                <a:t> </a:t>
              </a:r>
              <a:r>
                <a:rPr lang="it-IT" b="1" dirty="0" err="1">
                  <a:solidFill>
                    <a:srgbClr val="000066"/>
                  </a:solidFill>
                  <a:latin typeface="Calibri" pitchFamily="34" charset="0"/>
                  <a:ea typeface="MS PGothic" pitchFamily="34" charset="-128"/>
                </a:rPr>
                <a:t>lab</a:t>
              </a:r>
              <a:r>
                <a:rPr lang="it-IT" b="1" dirty="0">
                  <a:solidFill>
                    <a:srgbClr val="000066"/>
                  </a:solidFill>
                  <a:latin typeface="Calibri" pitchFamily="34" charset="0"/>
                  <a:ea typeface="MS PGothic" pitchFamily="34" charset="-128"/>
                </a:rPr>
                <a:t> </a:t>
              </a:r>
            </a:p>
            <a:p>
              <a:pPr>
                <a:defRPr/>
              </a:pPr>
              <a:r>
                <a:rPr lang="it-IT" b="1" dirty="0" err="1">
                  <a:solidFill>
                    <a:srgbClr val="000066"/>
                  </a:solidFill>
                  <a:latin typeface="Calibri" pitchFamily="34" charset="0"/>
                  <a:ea typeface="MS PGothic" pitchFamily="34" charset="-128"/>
                </a:rPr>
                <a:t>connected</a:t>
              </a:r>
              <a:r>
                <a:rPr lang="it-IT" b="1" dirty="0">
                  <a:solidFill>
                    <a:srgbClr val="000066"/>
                  </a:solidFill>
                  <a:latin typeface="Calibri" pitchFamily="34" charset="0"/>
                  <a:ea typeface="MS PGothic" pitchFamily="34" charset="-128"/>
                </a:rPr>
                <a:t> </a:t>
              </a:r>
              <a:r>
                <a:rPr lang="it-IT" b="1" dirty="0" err="1">
                  <a:solidFill>
                    <a:srgbClr val="000066"/>
                  </a:solidFill>
                  <a:latin typeface="Calibri" pitchFamily="34" charset="0"/>
                  <a:ea typeface="MS PGothic" pitchFamily="34" charset="-128"/>
                </a:rPr>
                <a:t>to</a:t>
              </a:r>
              <a:r>
                <a:rPr lang="it-IT" b="1" dirty="0">
                  <a:solidFill>
                    <a:srgbClr val="000066"/>
                  </a:solidFill>
                  <a:latin typeface="Calibri" pitchFamily="34" charset="0"/>
                  <a:ea typeface="MS PGothic" pitchFamily="34" charset="-128"/>
                </a:rPr>
                <a:t> internet</a:t>
              </a:r>
            </a:p>
            <a:p>
              <a:pPr>
                <a:defRPr/>
              </a:pPr>
              <a:endParaRPr lang="it-IT" b="1" dirty="0">
                <a:solidFill>
                  <a:srgbClr val="000066"/>
                </a:solidFill>
                <a:latin typeface="Calibri" pitchFamily="34" charset="0"/>
                <a:ea typeface="MS PGothic" pitchFamily="34" charset="-128"/>
              </a:endParaRPr>
            </a:p>
            <a:p>
              <a:pPr>
                <a:defRPr/>
              </a:pPr>
              <a:r>
                <a:rPr lang="it-IT" b="1" dirty="0" err="1">
                  <a:solidFill>
                    <a:srgbClr val="000066"/>
                  </a:solidFill>
                  <a:latin typeface="Calibri" pitchFamily="34" charset="0"/>
                  <a:ea typeface="MS PGothic" pitchFamily="34" charset="-128"/>
                </a:rPr>
                <a:t>Submarine</a:t>
              </a:r>
              <a:r>
                <a:rPr lang="it-IT" b="1" dirty="0">
                  <a:solidFill>
                    <a:srgbClr val="000066"/>
                  </a:solidFill>
                  <a:latin typeface="Calibri" pitchFamily="34" charset="0"/>
                  <a:ea typeface="MS PGothic" pitchFamily="34" charset="-128"/>
                </a:rPr>
                <a:t> </a:t>
              </a:r>
              <a:r>
                <a:rPr lang="it-IT" b="1" dirty="0" err="1">
                  <a:solidFill>
                    <a:srgbClr val="000066"/>
                  </a:solidFill>
                  <a:latin typeface="Calibri" pitchFamily="34" charset="0"/>
                  <a:ea typeface="MS PGothic" pitchFamily="34" charset="-128"/>
                </a:rPr>
                <a:t>electro-optical</a:t>
              </a:r>
              <a:r>
                <a:rPr lang="it-IT" b="1" dirty="0">
                  <a:solidFill>
                    <a:srgbClr val="000066"/>
                  </a:solidFill>
                  <a:latin typeface="Calibri" pitchFamily="34" charset="0"/>
                  <a:ea typeface="MS PGothic" pitchFamily="34" charset="-128"/>
                </a:rPr>
                <a:t> </a:t>
              </a:r>
              <a:r>
                <a:rPr lang="it-IT" b="1" dirty="0" err="1">
                  <a:solidFill>
                    <a:srgbClr val="000066"/>
                  </a:solidFill>
                  <a:latin typeface="Calibri" pitchFamily="34" charset="0"/>
                  <a:ea typeface="MS PGothic" pitchFamily="34" charset="-128"/>
                </a:rPr>
                <a:t>cable</a:t>
              </a:r>
              <a:r>
                <a:rPr lang="it-IT" b="1" dirty="0">
                  <a:solidFill>
                    <a:srgbClr val="000066"/>
                  </a:solidFill>
                  <a:latin typeface="Calibri" pitchFamily="34" charset="0"/>
                  <a:ea typeface="MS PGothic" pitchFamily="34" charset="-128"/>
                </a:rPr>
                <a:t> </a:t>
              </a:r>
              <a:r>
                <a:rPr lang="it-IT" b="1" dirty="0" err="1">
                  <a:solidFill>
                    <a:srgbClr val="000066"/>
                  </a:solidFill>
                  <a:latin typeface="Calibri" pitchFamily="34" charset="0"/>
                  <a:ea typeface="MS PGothic" pitchFamily="34" charset="-128"/>
                </a:rPr>
                <a:t>with</a:t>
              </a:r>
              <a:r>
                <a:rPr lang="it-IT" b="1" dirty="0">
                  <a:solidFill>
                    <a:srgbClr val="000066"/>
                  </a:solidFill>
                  <a:latin typeface="Calibri" pitchFamily="34" charset="0"/>
                  <a:ea typeface="MS PGothic" pitchFamily="34" charset="-128"/>
                </a:rPr>
                <a:t> </a:t>
              </a:r>
              <a:r>
                <a:rPr lang="it-IT" b="1" dirty="0" err="1">
                  <a:solidFill>
                    <a:srgbClr val="000066"/>
                  </a:solidFill>
                  <a:latin typeface="Calibri" pitchFamily="34" charset="0"/>
                  <a:ea typeface="MS PGothic" pitchFamily="34" charset="-128"/>
                </a:rPr>
                <a:t>JBs</a:t>
              </a:r>
              <a:endParaRPr lang="it-IT" b="1" dirty="0">
                <a:solidFill>
                  <a:srgbClr val="000066"/>
                </a:solidFill>
                <a:latin typeface="Calibri" pitchFamily="34" charset="0"/>
                <a:ea typeface="MS PGothic" pitchFamily="34" charset="-128"/>
              </a:endParaRPr>
            </a:p>
            <a:p>
              <a:pPr>
                <a:defRPr/>
              </a:pPr>
              <a:endParaRPr lang="it-IT" b="1" dirty="0">
                <a:solidFill>
                  <a:srgbClr val="000066"/>
                </a:solidFill>
                <a:latin typeface="Calibri" pitchFamily="34" charset="0"/>
                <a:ea typeface="MS PGothic" pitchFamily="34" charset="-128"/>
              </a:endParaRPr>
            </a:p>
            <a:p>
              <a:pPr>
                <a:defRPr/>
              </a:pPr>
              <a:r>
                <a:rPr lang="it-IT" b="1" dirty="0">
                  <a:solidFill>
                    <a:srgbClr val="000066"/>
                  </a:solidFill>
                  <a:latin typeface="Calibri" pitchFamily="34" charset="0"/>
                  <a:ea typeface="MS PGothic" pitchFamily="34" charset="-128"/>
                </a:rPr>
                <a:t>SN1</a:t>
              </a:r>
            </a:p>
            <a:p>
              <a:pPr>
                <a:defRPr/>
              </a:pPr>
              <a:r>
                <a:rPr lang="it-IT" b="1" dirty="0">
                  <a:solidFill>
                    <a:srgbClr val="000066"/>
                  </a:solidFill>
                  <a:latin typeface="Calibri" pitchFamily="34" charset="0"/>
                  <a:ea typeface="MS PGothic" pitchFamily="34" charset="-128"/>
                </a:rPr>
                <a:t>Onde2</a:t>
              </a:r>
            </a:p>
            <a:p>
              <a:pPr>
                <a:defRPr/>
              </a:pPr>
              <a:r>
                <a:rPr lang="it-IT" b="1" dirty="0">
                  <a:solidFill>
                    <a:srgbClr val="000066"/>
                  </a:solidFill>
                  <a:latin typeface="Calibri" pitchFamily="34" charset="0"/>
                  <a:ea typeface="MS PGothic" pitchFamily="34" charset="-128"/>
                </a:rPr>
                <a:t>Water </a:t>
              </a:r>
              <a:r>
                <a:rPr lang="it-IT" b="1" dirty="0" err="1">
                  <a:solidFill>
                    <a:srgbClr val="000066"/>
                  </a:solidFill>
                  <a:latin typeface="Calibri" pitchFamily="34" charset="0"/>
                  <a:ea typeface="MS PGothic" pitchFamily="34" charset="-128"/>
                </a:rPr>
                <a:t>column</a:t>
              </a:r>
              <a:r>
                <a:rPr lang="it-IT" b="1" dirty="0">
                  <a:solidFill>
                    <a:srgbClr val="000066"/>
                  </a:solidFill>
                  <a:latin typeface="Calibri" pitchFamily="34" charset="0"/>
                  <a:ea typeface="MS PGothic" pitchFamily="34" charset="-128"/>
                </a:rPr>
                <a:t> </a:t>
              </a:r>
            </a:p>
          </p:txBody>
        </p:sp>
        <p:pic>
          <p:nvPicPr>
            <p:cNvPr id="28" name="Immagine 2" descr="100_0134.jpg"/>
            <p:cNvPicPr>
              <a:picLocks noChangeAspect="1"/>
            </p:cNvPicPr>
            <p:nvPr/>
          </p:nvPicPr>
          <p:blipFill>
            <a:blip r:embed="rId7" cstate="print"/>
            <a:srcRect/>
            <a:stretch>
              <a:fillRect/>
            </a:stretch>
          </p:blipFill>
          <p:spPr bwMode="auto">
            <a:xfrm>
              <a:off x="9341820" y="4846814"/>
              <a:ext cx="1741686" cy="1494749"/>
            </a:xfrm>
            <a:prstGeom prst="rect">
              <a:avLst/>
            </a:prstGeom>
            <a:noFill/>
            <a:ln w="9525">
              <a:noFill/>
              <a:miter lim="800000"/>
              <a:headEnd/>
              <a:tailEnd/>
            </a:ln>
          </p:spPr>
        </p:pic>
        <p:sp>
          <p:nvSpPr>
            <p:cNvPr id="29" name="Text Box 5"/>
            <p:cNvSpPr txBox="1">
              <a:spLocks noChangeArrowheads="1"/>
            </p:cNvSpPr>
            <p:nvPr/>
          </p:nvSpPr>
          <p:spPr bwMode="auto">
            <a:xfrm>
              <a:off x="9355772" y="6070951"/>
              <a:ext cx="1368152" cy="276988"/>
            </a:xfrm>
            <a:prstGeom prst="rect">
              <a:avLst/>
            </a:prstGeom>
            <a:noFill/>
            <a:ln w="9525">
              <a:noFill/>
              <a:miter lim="800000"/>
              <a:headEnd/>
              <a:tailEnd/>
            </a:ln>
          </p:spPr>
          <p:txBody>
            <a:bodyPr wrap="square" lIns="68573" tIns="34286" rIns="68573" bIns="34286">
              <a:spAutoFit/>
            </a:bodyPr>
            <a:lstStyle/>
            <a:p>
              <a:pPr algn="ctr" defTabSz="342900"/>
              <a:r>
                <a:rPr lang="it-IT" altLang="en-US" sz="900" b="1" dirty="0">
                  <a:solidFill>
                    <a:schemeClr val="bg1"/>
                  </a:solidFill>
                  <a:cs typeface="Arial" charset="0"/>
                </a:rPr>
                <a:t>4000-m ROV</a:t>
              </a:r>
            </a:p>
          </p:txBody>
        </p:sp>
      </p:grpSp>
      <p:pic>
        <p:nvPicPr>
          <p:cNvPr id="31" name="Immagin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1887" y="1416589"/>
            <a:ext cx="890217" cy="1948433"/>
          </a:xfrm>
          <a:prstGeom prst="rect">
            <a:avLst/>
          </a:prstGeom>
        </p:spPr>
      </p:pic>
      <p:sp>
        <p:nvSpPr>
          <p:cNvPr id="32" name="CasellaDiTesto 31"/>
          <p:cNvSpPr txBox="1"/>
          <p:nvPr/>
        </p:nvSpPr>
        <p:spPr>
          <a:xfrm>
            <a:off x="3429000" y="3342162"/>
            <a:ext cx="1157844" cy="300082"/>
          </a:xfrm>
          <a:prstGeom prst="rect">
            <a:avLst/>
          </a:prstGeom>
          <a:noFill/>
        </p:spPr>
        <p:txBody>
          <a:bodyPr wrap="square" rtlCol="0">
            <a:spAutoFit/>
          </a:bodyPr>
          <a:lstStyle/>
          <a:p>
            <a:r>
              <a:rPr lang="it-IT" sz="1350" b="1" dirty="0"/>
              <a:t>2100 m </a:t>
            </a:r>
            <a:r>
              <a:rPr lang="it-IT" sz="1350" b="1" dirty="0" err="1"/>
              <a:t>bsl</a:t>
            </a:r>
            <a:endParaRPr lang="it-IT" sz="1350" b="1" dirty="0"/>
          </a:p>
        </p:txBody>
      </p:sp>
    </p:spTree>
    <p:extLst>
      <p:ext uri="{BB962C8B-B14F-4D97-AF65-F5344CB8AC3E}">
        <p14:creationId xmlns:p14="http://schemas.microsoft.com/office/powerpoint/2010/main" val="3921220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ea typeface="ＭＳ Ｐゴシック" pitchFamily="1" charset="-128"/>
              </a:rPr>
              <a:t>EMSO ERIC node – Western Ionian</a:t>
            </a:r>
            <a:endParaRPr lang="en-US" dirty="0"/>
          </a:p>
        </p:txBody>
      </p:sp>
      <p:sp>
        <p:nvSpPr>
          <p:cNvPr id="5" name="Segnaposto numero diapositiva 4"/>
          <p:cNvSpPr>
            <a:spLocks noGrp="1"/>
          </p:cNvSpPr>
          <p:nvPr>
            <p:ph type="sldNum" sz="quarter" idx="11"/>
          </p:nvPr>
        </p:nvSpPr>
        <p:spPr/>
        <p:txBody>
          <a:bodyPr/>
          <a:lstStyle/>
          <a:p>
            <a:fld id="{E5F86F16-F277-4C59-A009-7A3D7FB099E6}" type="slidenum">
              <a:rPr lang="en-US" smtClean="0"/>
              <a:pPr/>
              <a:t>17</a:t>
            </a:fld>
            <a:endParaRPr lang="en-US"/>
          </a:p>
        </p:txBody>
      </p:sp>
      <p:grpSp>
        <p:nvGrpSpPr>
          <p:cNvPr id="31" name="Gruppo 30"/>
          <p:cNvGrpSpPr/>
          <p:nvPr/>
        </p:nvGrpSpPr>
        <p:grpSpPr>
          <a:xfrm>
            <a:off x="475448" y="1267039"/>
            <a:ext cx="5993592" cy="4421719"/>
            <a:chOff x="2256477" y="546385"/>
            <a:chExt cx="7991456" cy="5895625"/>
          </a:xfrm>
        </p:grpSpPr>
        <p:pic>
          <p:nvPicPr>
            <p:cNvPr id="7" name="Picture 2"/>
            <p:cNvPicPr>
              <a:picLocks noChangeAspect="1" noChangeArrowheads="1"/>
            </p:cNvPicPr>
            <p:nvPr/>
          </p:nvPicPr>
          <p:blipFill>
            <a:blip r:embed="rId2" cstate="print"/>
            <a:srcRect l="13280" t="14761" r="12694" b="10675"/>
            <a:stretch>
              <a:fillRect/>
            </a:stretch>
          </p:blipFill>
          <p:spPr bwMode="auto">
            <a:xfrm>
              <a:off x="3616325" y="900113"/>
              <a:ext cx="5554663" cy="5378450"/>
            </a:xfrm>
            <a:prstGeom prst="rect">
              <a:avLst/>
            </a:prstGeom>
            <a:noFill/>
            <a:ln w="9525">
              <a:noFill/>
              <a:round/>
              <a:headEnd/>
              <a:tailEnd/>
            </a:ln>
            <a:effectLst/>
          </p:spPr>
        </p:pic>
        <p:sp>
          <p:nvSpPr>
            <p:cNvPr id="8" name="Rectangle 3"/>
            <p:cNvSpPr>
              <a:spLocks noChangeArrowheads="1"/>
            </p:cNvSpPr>
            <p:nvPr/>
          </p:nvSpPr>
          <p:spPr bwMode="auto">
            <a:xfrm>
              <a:off x="3378200" y="5884577"/>
              <a:ext cx="2247900" cy="306323"/>
            </a:xfrm>
            <a:prstGeom prst="rect">
              <a:avLst/>
            </a:prstGeom>
            <a:solidFill>
              <a:srgbClr val="FFFFFF"/>
            </a:solidFill>
            <a:ln w="28440">
              <a:solidFill>
                <a:srgbClr val="FF0000"/>
              </a:solidFill>
              <a:miter lim="800000"/>
              <a:headEnd/>
              <a:tailEnd/>
            </a:ln>
            <a:effectLst/>
          </p:spPr>
          <p:txBody>
            <a:bodyPr lIns="67500" tIns="33750" rIns="67500" bIns="33750">
              <a:spAutoFit/>
            </a:bodyPr>
            <a:lstStyle/>
            <a:p>
              <a:pPr algn="ctr">
                <a:spcBef>
                  <a:spcPts val="525"/>
                </a:spcBef>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a:solidFill>
                    <a:srgbClr val="FF0000"/>
                  </a:solidFill>
                  <a:cs typeface="Arial" charset="0"/>
                </a:rPr>
                <a:t>Bioacoustic bentosphere</a:t>
              </a:r>
            </a:p>
          </p:txBody>
        </p:sp>
        <p:sp>
          <p:nvSpPr>
            <p:cNvPr id="9" name="Line 4"/>
            <p:cNvSpPr>
              <a:spLocks noChangeShapeType="1"/>
            </p:cNvSpPr>
            <p:nvPr/>
          </p:nvSpPr>
          <p:spPr bwMode="auto">
            <a:xfrm flipV="1">
              <a:off x="5362575" y="5119688"/>
              <a:ext cx="207963" cy="744537"/>
            </a:xfrm>
            <a:prstGeom prst="line">
              <a:avLst/>
            </a:prstGeom>
            <a:noFill/>
            <a:ln w="28440">
              <a:solidFill>
                <a:srgbClr val="FF0000"/>
              </a:solidFill>
              <a:round/>
              <a:headEnd/>
              <a:tailEnd type="triangle" w="med" len="med"/>
            </a:ln>
            <a:effectLst/>
          </p:spPr>
          <p:txBody>
            <a:bodyPr/>
            <a:lstStyle/>
            <a:p>
              <a:endParaRPr lang="en-US" sz="1350"/>
            </a:p>
          </p:txBody>
        </p:sp>
        <p:sp>
          <p:nvSpPr>
            <p:cNvPr id="10" name="Line 5"/>
            <p:cNvSpPr>
              <a:spLocks noChangeShapeType="1"/>
            </p:cNvSpPr>
            <p:nvPr/>
          </p:nvSpPr>
          <p:spPr bwMode="auto">
            <a:xfrm flipH="1" flipV="1">
              <a:off x="5711825" y="3827463"/>
              <a:ext cx="1008063" cy="2373312"/>
            </a:xfrm>
            <a:prstGeom prst="line">
              <a:avLst/>
            </a:prstGeom>
            <a:noFill/>
            <a:ln w="28440">
              <a:solidFill>
                <a:srgbClr val="FF0000"/>
              </a:solidFill>
              <a:round/>
              <a:headEnd/>
              <a:tailEnd type="triangle" w="med" len="med"/>
            </a:ln>
            <a:effectLst/>
          </p:spPr>
          <p:txBody>
            <a:bodyPr/>
            <a:lstStyle/>
            <a:p>
              <a:endParaRPr lang="en-US" sz="1350"/>
            </a:p>
          </p:txBody>
        </p:sp>
        <p:sp>
          <p:nvSpPr>
            <p:cNvPr id="12" name="Line 7"/>
            <p:cNvSpPr>
              <a:spLocks noChangeShapeType="1"/>
            </p:cNvSpPr>
            <p:nvPr/>
          </p:nvSpPr>
          <p:spPr bwMode="auto">
            <a:xfrm>
              <a:off x="3697288" y="3600450"/>
              <a:ext cx="1585912" cy="369888"/>
            </a:xfrm>
            <a:prstGeom prst="line">
              <a:avLst/>
            </a:prstGeom>
            <a:noFill/>
            <a:ln w="28440">
              <a:solidFill>
                <a:srgbClr val="FF0000"/>
              </a:solidFill>
              <a:round/>
              <a:headEnd/>
              <a:tailEnd type="triangle" w="med" len="med"/>
            </a:ln>
            <a:effectLst/>
          </p:spPr>
          <p:txBody>
            <a:bodyPr/>
            <a:lstStyle/>
            <a:p>
              <a:endParaRPr lang="en-US" sz="1350"/>
            </a:p>
          </p:txBody>
        </p:sp>
        <p:sp>
          <p:nvSpPr>
            <p:cNvPr id="13" name="Rectangle 8"/>
            <p:cNvSpPr>
              <a:spLocks noChangeArrowheads="1"/>
            </p:cNvSpPr>
            <p:nvPr/>
          </p:nvSpPr>
          <p:spPr bwMode="auto">
            <a:xfrm>
              <a:off x="2614257" y="4387779"/>
              <a:ext cx="860425" cy="306323"/>
            </a:xfrm>
            <a:prstGeom prst="rect">
              <a:avLst/>
            </a:prstGeom>
            <a:solidFill>
              <a:srgbClr val="FFFFFF"/>
            </a:solidFill>
            <a:ln w="28440">
              <a:solidFill>
                <a:srgbClr val="FF0000"/>
              </a:solidFill>
              <a:miter lim="800000"/>
              <a:headEnd/>
              <a:tailEnd/>
            </a:ln>
            <a:effectLst/>
          </p:spPr>
          <p:txBody>
            <a:bodyPr lIns="67500" tIns="33750" rIns="67500" bIns="33750">
              <a:spAutoFit/>
            </a:bodyPr>
            <a:lstStyle/>
            <a:p>
              <a:pPr algn="ctr">
                <a:spcBef>
                  <a:spcPts val="525"/>
                </a:spcBef>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dirty="0">
                  <a:solidFill>
                    <a:srgbClr val="FF0000"/>
                  </a:solidFill>
                  <a:cs typeface="Arial" charset="0"/>
                </a:rPr>
                <a:t>CTD</a:t>
              </a:r>
            </a:p>
          </p:txBody>
        </p:sp>
        <p:sp>
          <p:nvSpPr>
            <p:cNvPr id="14" name="Line 9"/>
            <p:cNvSpPr>
              <a:spLocks noChangeShapeType="1"/>
            </p:cNvSpPr>
            <p:nvPr/>
          </p:nvSpPr>
          <p:spPr bwMode="auto">
            <a:xfrm>
              <a:off x="3459163" y="4392613"/>
              <a:ext cx="858837" cy="17462"/>
            </a:xfrm>
            <a:prstGeom prst="line">
              <a:avLst/>
            </a:prstGeom>
            <a:noFill/>
            <a:ln w="28440">
              <a:solidFill>
                <a:srgbClr val="FF0000"/>
              </a:solidFill>
              <a:round/>
              <a:headEnd/>
              <a:tailEnd type="triangle" w="med" len="med"/>
            </a:ln>
            <a:effectLst/>
          </p:spPr>
          <p:txBody>
            <a:bodyPr/>
            <a:lstStyle/>
            <a:p>
              <a:endParaRPr lang="en-US" sz="1350"/>
            </a:p>
          </p:txBody>
        </p:sp>
        <p:sp>
          <p:nvSpPr>
            <p:cNvPr id="15" name="Rectangle 10"/>
            <p:cNvSpPr>
              <a:spLocks noChangeArrowheads="1"/>
            </p:cNvSpPr>
            <p:nvPr/>
          </p:nvSpPr>
          <p:spPr bwMode="auto">
            <a:xfrm>
              <a:off x="2768949" y="5045667"/>
              <a:ext cx="900752" cy="521767"/>
            </a:xfrm>
            <a:prstGeom prst="rect">
              <a:avLst/>
            </a:prstGeom>
            <a:solidFill>
              <a:srgbClr val="FFFFFF"/>
            </a:solidFill>
            <a:ln w="28440">
              <a:solidFill>
                <a:srgbClr val="FF0000"/>
              </a:solidFill>
              <a:miter lim="800000"/>
              <a:headEnd/>
              <a:tailEnd/>
            </a:ln>
            <a:effectLst/>
          </p:spPr>
          <p:txBody>
            <a:bodyPr wrap="square" lIns="67500" tIns="33750" rIns="67500" bIns="33750">
              <a:spAutoFit/>
            </a:bodyPr>
            <a:lstStyle/>
            <a:p>
              <a:pPr algn="ctr">
                <a:spcBef>
                  <a:spcPts val="525"/>
                </a:spcBef>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a:solidFill>
                    <a:srgbClr val="FF0000"/>
                  </a:solidFill>
                  <a:cs typeface="Arial" charset="0"/>
                </a:rPr>
                <a:t>Gravity meter</a:t>
              </a:r>
            </a:p>
          </p:txBody>
        </p:sp>
        <p:sp>
          <p:nvSpPr>
            <p:cNvPr id="16" name="Line 11"/>
            <p:cNvSpPr>
              <a:spLocks noChangeShapeType="1"/>
            </p:cNvSpPr>
            <p:nvPr/>
          </p:nvSpPr>
          <p:spPr bwMode="auto">
            <a:xfrm flipV="1">
              <a:off x="3457575" y="4722813"/>
              <a:ext cx="1295400" cy="314325"/>
            </a:xfrm>
            <a:prstGeom prst="line">
              <a:avLst/>
            </a:prstGeom>
            <a:noFill/>
            <a:ln w="28440">
              <a:solidFill>
                <a:srgbClr val="FF0000"/>
              </a:solidFill>
              <a:round/>
              <a:headEnd/>
              <a:tailEnd type="triangle" w="med" len="med"/>
            </a:ln>
            <a:effectLst/>
          </p:spPr>
          <p:txBody>
            <a:bodyPr/>
            <a:lstStyle/>
            <a:p>
              <a:endParaRPr lang="en-US" sz="1350"/>
            </a:p>
          </p:txBody>
        </p:sp>
        <p:sp>
          <p:nvSpPr>
            <p:cNvPr id="17" name="Line 12"/>
            <p:cNvSpPr>
              <a:spLocks noChangeShapeType="1"/>
            </p:cNvSpPr>
            <p:nvPr/>
          </p:nvSpPr>
          <p:spPr bwMode="auto">
            <a:xfrm flipH="1">
              <a:off x="6464300" y="3228975"/>
              <a:ext cx="2000250" cy="952500"/>
            </a:xfrm>
            <a:prstGeom prst="line">
              <a:avLst/>
            </a:prstGeom>
            <a:noFill/>
            <a:ln w="28440">
              <a:solidFill>
                <a:srgbClr val="FF0000"/>
              </a:solidFill>
              <a:round/>
              <a:headEnd/>
              <a:tailEnd type="triangle" w="med" len="med"/>
            </a:ln>
            <a:effectLst/>
          </p:spPr>
          <p:txBody>
            <a:bodyPr/>
            <a:lstStyle/>
            <a:p>
              <a:endParaRPr lang="en-US" sz="1350"/>
            </a:p>
          </p:txBody>
        </p:sp>
        <p:sp>
          <p:nvSpPr>
            <p:cNvPr id="18" name="Line 13"/>
            <p:cNvSpPr>
              <a:spLocks noChangeShapeType="1"/>
            </p:cNvSpPr>
            <p:nvPr/>
          </p:nvSpPr>
          <p:spPr bwMode="auto">
            <a:xfrm flipH="1" flipV="1">
              <a:off x="7496175" y="4491038"/>
              <a:ext cx="1722438" cy="1436687"/>
            </a:xfrm>
            <a:prstGeom prst="line">
              <a:avLst/>
            </a:prstGeom>
            <a:noFill/>
            <a:ln w="28440">
              <a:solidFill>
                <a:srgbClr val="FF0000"/>
              </a:solidFill>
              <a:round/>
              <a:headEnd/>
              <a:tailEnd type="triangle" w="med" len="med"/>
            </a:ln>
            <a:effectLst/>
          </p:spPr>
          <p:txBody>
            <a:bodyPr/>
            <a:lstStyle/>
            <a:p>
              <a:endParaRPr lang="en-US" sz="1350"/>
            </a:p>
          </p:txBody>
        </p:sp>
        <p:sp>
          <p:nvSpPr>
            <p:cNvPr id="19" name="Rectangle 14"/>
            <p:cNvSpPr>
              <a:spLocks noChangeArrowheads="1"/>
            </p:cNvSpPr>
            <p:nvPr/>
          </p:nvSpPr>
          <p:spPr bwMode="auto">
            <a:xfrm>
              <a:off x="7863641" y="5745163"/>
              <a:ext cx="2384292" cy="306323"/>
            </a:xfrm>
            <a:prstGeom prst="rect">
              <a:avLst/>
            </a:prstGeom>
            <a:solidFill>
              <a:srgbClr val="FFFFFF"/>
            </a:solidFill>
            <a:ln w="28440">
              <a:solidFill>
                <a:srgbClr val="FF0000"/>
              </a:solidFill>
              <a:miter lim="800000"/>
              <a:headEnd/>
              <a:tailEnd/>
            </a:ln>
            <a:effectLst/>
          </p:spPr>
          <p:txBody>
            <a:bodyPr wrap="square" lIns="67500" tIns="33750" rIns="67500" bIns="33750">
              <a:spAutoFit/>
            </a:bodyPr>
            <a:lstStyle/>
            <a:p>
              <a:pPr algn="ctr">
                <a:spcBef>
                  <a:spcPts val="525"/>
                </a:spcBef>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dirty="0">
                  <a:solidFill>
                    <a:srgbClr val="FF0000"/>
                  </a:solidFill>
                  <a:cs typeface="Arial" charset="0"/>
                </a:rPr>
                <a:t>S &amp;V magnetometers module</a:t>
              </a:r>
            </a:p>
          </p:txBody>
        </p:sp>
        <p:sp>
          <p:nvSpPr>
            <p:cNvPr id="20" name="Rectangle 15"/>
            <p:cNvSpPr>
              <a:spLocks noChangeArrowheads="1"/>
            </p:cNvSpPr>
            <p:nvPr/>
          </p:nvSpPr>
          <p:spPr bwMode="auto">
            <a:xfrm>
              <a:off x="6948488" y="1446213"/>
              <a:ext cx="1652587" cy="306323"/>
            </a:xfrm>
            <a:prstGeom prst="rect">
              <a:avLst/>
            </a:prstGeom>
            <a:solidFill>
              <a:srgbClr val="FFFFFF"/>
            </a:solidFill>
            <a:ln w="28440">
              <a:solidFill>
                <a:srgbClr val="FF0000"/>
              </a:solidFill>
              <a:miter lim="800000"/>
              <a:headEnd/>
              <a:tailEnd/>
            </a:ln>
            <a:effectLst/>
          </p:spPr>
          <p:txBody>
            <a:bodyPr lIns="67500" tIns="33750" rIns="67500" bIns="33750">
              <a:spAutoFit/>
            </a:bodyPr>
            <a:lstStyle/>
            <a:p>
              <a:pPr algn="ctr">
                <a:spcBef>
                  <a:spcPts val="525"/>
                </a:spcBef>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a:solidFill>
                    <a:srgbClr val="FF0000"/>
                  </a:solidFill>
                  <a:cs typeface="Arial" charset="0"/>
                </a:rPr>
                <a:t>3-C current meter</a:t>
              </a:r>
            </a:p>
          </p:txBody>
        </p:sp>
        <p:sp>
          <p:nvSpPr>
            <p:cNvPr id="21" name="Rectangle 16"/>
            <p:cNvSpPr>
              <a:spLocks noChangeArrowheads="1"/>
            </p:cNvSpPr>
            <p:nvPr/>
          </p:nvSpPr>
          <p:spPr bwMode="auto">
            <a:xfrm>
              <a:off x="7773300" y="2919673"/>
              <a:ext cx="2379663" cy="306323"/>
            </a:xfrm>
            <a:prstGeom prst="rect">
              <a:avLst/>
            </a:prstGeom>
            <a:solidFill>
              <a:srgbClr val="FFFFFF"/>
            </a:solidFill>
            <a:ln w="28440">
              <a:solidFill>
                <a:srgbClr val="FF0000"/>
              </a:solidFill>
              <a:miter lim="800000"/>
              <a:headEnd/>
              <a:tailEnd/>
            </a:ln>
            <a:effectLst/>
          </p:spPr>
          <p:txBody>
            <a:bodyPr lIns="67500" tIns="33750" rIns="67500" bIns="33750">
              <a:spAutoFit/>
            </a:bodyPr>
            <a:lstStyle/>
            <a:p>
              <a:pPr algn="ctr">
                <a:spcBef>
                  <a:spcPts val="525"/>
                </a:spcBef>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a:solidFill>
                    <a:srgbClr val="FF0000"/>
                  </a:solidFill>
                  <a:cs typeface="Arial" charset="0"/>
                </a:rPr>
                <a:t>Broad-band seismometer </a:t>
              </a:r>
            </a:p>
          </p:txBody>
        </p:sp>
        <p:sp>
          <p:nvSpPr>
            <p:cNvPr id="22" name="Rectangle 17"/>
            <p:cNvSpPr>
              <a:spLocks noChangeArrowheads="1"/>
            </p:cNvSpPr>
            <p:nvPr/>
          </p:nvSpPr>
          <p:spPr bwMode="auto">
            <a:xfrm>
              <a:off x="6076950" y="6135687"/>
              <a:ext cx="1717675" cy="306323"/>
            </a:xfrm>
            <a:prstGeom prst="rect">
              <a:avLst/>
            </a:prstGeom>
            <a:solidFill>
              <a:srgbClr val="FFFFFF"/>
            </a:solidFill>
            <a:ln w="28440">
              <a:solidFill>
                <a:srgbClr val="FF0000"/>
              </a:solidFill>
              <a:miter lim="800000"/>
              <a:headEnd/>
              <a:tailEnd/>
            </a:ln>
            <a:effectLst/>
          </p:spPr>
          <p:txBody>
            <a:bodyPr lIns="67500" tIns="33750" rIns="67500" bIns="33750">
              <a:spAutoFit/>
            </a:bodyPr>
            <a:lstStyle/>
            <a:p>
              <a:pPr algn="ctr">
                <a:spcBef>
                  <a:spcPts val="525"/>
                </a:spcBef>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a:solidFill>
                    <a:srgbClr val="FF0000"/>
                  </a:solidFill>
                  <a:cs typeface="Arial" charset="0"/>
                </a:rPr>
                <a:t>SMID hydrophone</a:t>
              </a:r>
            </a:p>
          </p:txBody>
        </p:sp>
        <p:sp>
          <p:nvSpPr>
            <p:cNvPr id="23" name="Rectangle 18"/>
            <p:cNvSpPr>
              <a:spLocks noChangeArrowheads="1"/>
            </p:cNvSpPr>
            <p:nvPr/>
          </p:nvSpPr>
          <p:spPr bwMode="auto">
            <a:xfrm>
              <a:off x="2743200" y="3438525"/>
              <a:ext cx="925513" cy="306323"/>
            </a:xfrm>
            <a:prstGeom prst="rect">
              <a:avLst/>
            </a:prstGeom>
            <a:solidFill>
              <a:srgbClr val="FFFFFF"/>
            </a:solidFill>
            <a:ln w="28440">
              <a:solidFill>
                <a:srgbClr val="FF0000"/>
              </a:solidFill>
              <a:miter lim="800000"/>
              <a:headEnd/>
              <a:tailEnd/>
            </a:ln>
            <a:effectLst/>
          </p:spPr>
          <p:txBody>
            <a:bodyPr lIns="67500" tIns="33750" rIns="67500" bIns="33750">
              <a:spAutoFit/>
            </a:bodyPr>
            <a:lstStyle/>
            <a:p>
              <a:pPr algn="ctr">
                <a:spcBef>
                  <a:spcPts val="525"/>
                </a:spcBef>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a:solidFill>
                    <a:srgbClr val="FF0000"/>
                  </a:solidFill>
                  <a:cs typeface="Arial" charset="0"/>
                </a:rPr>
                <a:t>APG</a:t>
              </a:r>
            </a:p>
          </p:txBody>
        </p:sp>
        <p:sp>
          <p:nvSpPr>
            <p:cNvPr id="24" name="Line 19"/>
            <p:cNvSpPr>
              <a:spLocks noChangeShapeType="1"/>
            </p:cNvSpPr>
            <p:nvPr/>
          </p:nvSpPr>
          <p:spPr bwMode="auto">
            <a:xfrm>
              <a:off x="4379385" y="1965278"/>
              <a:ext cx="1300690" cy="735060"/>
            </a:xfrm>
            <a:prstGeom prst="line">
              <a:avLst/>
            </a:prstGeom>
            <a:noFill/>
            <a:ln w="28440">
              <a:solidFill>
                <a:srgbClr val="FF0000"/>
              </a:solidFill>
              <a:round/>
              <a:headEnd/>
              <a:tailEnd type="triangle" w="med" len="med"/>
            </a:ln>
            <a:effectLst/>
          </p:spPr>
          <p:txBody>
            <a:bodyPr/>
            <a:lstStyle/>
            <a:p>
              <a:endParaRPr lang="en-US" sz="1350"/>
            </a:p>
          </p:txBody>
        </p:sp>
        <p:sp>
          <p:nvSpPr>
            <p:cNvPr id="25" name="Rectangle 20"/>
            <p:cNvSpPr>
              <a:spLocks noChangeArrowheads="1"/>
            </p:cNvSpPr>
            <p:nvPr/>
          </p:nvSpPr>
          <p:spPr bwMode="auto">
            <a:xfrm>
              <a:off x="3280984" y="1430954"/>
              <a:ext cx="1652587" cy="521767"/>
            </a:xfrm>
            <a:prstGeom prst="rect">
              <a:avLst/>
            </a:prstGeom>
            <a:solidFill>
              <a:srgbClr val="FFFFFF"/>
            </a:solidFill>
            <a:ln w="28440">
              <a:solidFill>
                <a:srgbClr val="FF0000"/>
              </a:solidFill>
              <a:miter lim="800000"/>
              <a:headEnd/>
              <a:tailEnd/>
            </a:ln>
            <a:effectLst/>
          </p:spPr>
          <p:txBody>
            <a:bodyPr lIns="67500" tIns="33750" rIns="67500" bIns="33750">
              <a:spAutoFit/>
            </a:bodyPr>
            <a:lstStyle/>
            <a:p>
              <a:pPr algn="ct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a:solidFill>
                    <a:srgbClr val="FF0000"/>
                  </a:solidFill>
                  <a:cs typeface="Arial" charset="0"/>
                </a:rPr>
                <a:t>Bioacoustic hydrophone (1/4)</a:t>
              </a:r>
            </a:p>
          </p:txBody>
        </p:sp>
        <p:sp>
          <p:nvSpPr>
            <p:cNvPr id="26" name="Line 21"/>
            <p:cNvSpPr>
              <a:spLocks noChangeShapeType="1"/>
            </p:cNvSpPr>
            <p:nvPr/>
          </p:nvSpPr>
          <p:spPr bwMode="auto">
            <a:xfrm flipH="1">
              <a:off x="7337425" y="2171700"/>
              <a:ext cx="1576388" cy="846138"/>
            </a:xfrm>
            <a:prstGeom prst="line">
              <a:avLst/>
            </a:prstGeom>
            <a:noFill/>
            <a:ln w="28440">
              <a:solidFill>
                <a:srgbClr val="FF0000"/>
              </a:solidFill>
              <a:round/>
              <a:headEnd/>
              <a:tailEnd type="triangle" w="med" len="med"/>
            </a:ln>
            <a:effectLst/>
          </p:spPr>
          <p:txBody>
            <a:bodyPr/>
            <a:lstStyle/>
            <a:p>
              <a:endParaRPr lang="en-US" sz="1350"/>
            </a:p>
          </p:txBody>
        </p:sp>
        <p:sp>
          <p:nvSpPr>
            <p:cNvPr id="27" name="Rectangle 22"/>
            <p:cNvSpPr>
              <a:spLocks noChangeArrowheads="1"/>
            </p:cNvSpPr>
            <p:nvPr/>
          </p:nvSpPr>
          <p:spPr bwMode="auto">
            <a:xfrm>
              <a:off x="8694738" y="1958976"/>
              <a:ext cx="1157287" cy="306323"/>
            </a:xfrm>
            <a:prstGeom prst="rect">
              <a:avLst/>
            </a:prstGeom>
            <a:solidFill>
              <a:srgbClr val="FFFFFF"/>
            </a:solidFill>
            <a:ln w="28440">
              <a:solidFill>
                <a:srgbClr val="FF0000"/>
              </a:solidFill>
              <a:miter lim="800000"/>
              <a:headEnd/>
              <a:tailEnd/>
            </a:ln>
            <a:effectLst/>
          </p:spPr>
          <p:txBody>
            <a:bodyPr lIns="67500" tIns="33750" rIns="67500" bIns="33750">
              <a:spAutoFit/>
            </a:bodyPr>
            <a:lstStyle/>
            <a:p>
              <a:pPr algn="ctr">
                <a:spcBef>
                  <a:spcPts val="525"/>
                </a:spcBef>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a:solidFill>
                    <a:srgbClr val="FF0000"/>
                  </a:solidFill>
                  <a:cs typeface="Arial" charset="0"/>
                </a:rPr>
                <a:t>ADCP</a:t>
              </a:r>
            </a:p>
          </p:txBody>
        </p:sp>
        <p:sp>
          <p:nvSpPr>
            <p:cNvPr id="28" name="Line 23"/>
            <p:cNvSpPr>
              <a:spLocks noChangeShapeType="1"/>
            </p:cNvSpPr>
            <p:nvPr/>
          </p:nvSpPr>
          <p:spPr bwMode="auto">
            <a:xfrm>
              <a:off x="3578225" y="3043238"/>
              <a:ext cx="1487488" cy="555625"/>
            </a:xfrm>
            <a:prstGeom prst="line">
              <a:avLst/>
            </a:prstGeom>
            <a:noFill/>
            <a:ln w="28440">
              <a:solidFill>
                <a:srgbClr val="FF0000"/>
              </a:solidFill>
              <a:round/>
              <a:headEnd/>
              <a:tailEnd type="triangle" w="med" len="med"/>
            </a:ln>
            <a:effectLst/>
          </p:spPr>
          <p:txBody>
            <a:bodyPr/>
            <a:lstStyle/>
            <a:p>
              <a:endParaRPr lang="en-US" sz="1350"/>
            </a:p>
          </p:txBody>
        </p:sp>
        <p:sp>
          <p:nvSpPr>
            <p:cNvPr id="29" name="Rectangle 24"/>
            <p:cNvSpPr>
              <a:spLocks noChangeArrowheads="1"/>
            </p:cNvSpPr>
            <p:nvPr/>
          </p:nvSpPr>
          <p:spPr bwMode="auto">
            <a:xfrm>
              <a:off x="2524244" y="2707564"/>
              <a:ext cx="1652587" cy="306323"/>
            </a:xfrm>
            <a:prstGeom prst="rect">
              <a:avLst/>
            </a:prstGeom>
            <a:solidFill>
              <a:srgbClr val="FFFFFF"/>
            </a:solidFill>
            <a:ln w="28440">
              <a:solidFill>
                <a:srgbClr val="FF0000"/>
              </a:solidFill>
              <a:miter lim="800000"/>
              <a:headEnd/>
              <a:tailEnd/>
            </a:ln>
            <a:effectLst/>
          </p:spPr>
          <p:txBody>
            <a:bodyPr lIns="67500" tIns="33750" rIns="67500" bIns="33750">
              <a:spAutoFit/>
            </a:bodyPr>
            <a:lstStyle/>
            <a:p>
              <a:pPr algn="ctr">
                <a:spcBef>
                  <a:spcPts val="525"/>
                </a:spcBef>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1050" b="1" dirty="0">
                  <a:solidFill>
                    <a:srgbClr val="FF0000"/>
                  </a:solidFill>
                  <a:cs typeface="Arial" charset="0"/>
                </a:rPr>
                <a:t>OAS hydrophone</a:t>
              </a:r>
            </a:p>
          </p:txBody>
        </p:sp>
        <p:sp>
          <p:nvSpPr>
            <p:cNvPr id="30" name="Line 25"/>
            <p:cNvSpPr>
              <a:spLocks noChangeShapeType="1"/>
            </p:cNvSpPr>
            <p:nvPr/>
          </p:nvSpPr>
          <p:spPr bwMode="auto">
            <a:xfrm flipH="1">
              <a:off x="6305549" y="1992573"/>
              <a:ext cx="803387" cy="495040"/>
            </a:xfrm>
            <a:prstGeom prst="line">
              <a:avLst/>
            </a:prstGeom>
            <a:noFill/>
            <a:ln w="28440">
              <a:solidFill>
                <a:srgbClr val="FF0000"/>
              </a:solidFill>
              <a:round/>
              <a:headEnd/>
              <a:tailEnd type="triangle" w="med" len="med"/>
            </a:ln>
            <a:effectLst/>
          </p:spPr>
          <p:txBody>
            <a:bodyPr/>
            <a:lstStyle/>
            <a:p>
              <a:endParaRPr lang="en-US" sz="1350"/>
            </a:p>
          </p:txBody>
        </p:sp>
        <p:sp>
          <p:nvSpPr>
            <p:cNvPr id="6" name="Text Box 1"/>
            <p:cNvSpPr txBox="1">
              <a:spLocks noChangeArrowheads="1"/>
            </p:cNvSpPr>
            <p:nvPr/>
          </p:nvSpPr>
          <p:spPr bwMode="auto">
            <a:xfrm>
              <a:off x="2256477" y="546385"/>
              <a:ext cx="7823200" cy="627323"/>
            </a:xfrm>
            <a:prstGeom prst="rect">
              <a:avLst/>
            </a:prstGeom>
            <a:noFill/>
            <a:ln w="9525">
              <a:noFill/>
              <a:round/>
              <a:headEnd/>
              <a:tailEnd/>
            </a:ln>
            <a:effectLst/>
          </p:spPr>
          <p:txBody>
            <a:bodyPr/>
            <a:lstStyle/>
            <a:p>
              <a:pPr algn="ct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sz="2100" dirty="0">
                  <a:solidFill>
                    <a:srgbClr val="000000"/>
                  </a:solidFill>
                  <a:cs typeface="Arial" charset="0"/>
                </a:rPr>
                <a:t>NEMO-SN1  </a:t>
              </a:r>
            </a:p>
          </p:txBody>
        </p:sp>
      </p:grpSp>
      <p:pic>
        <p:nvPicPr>
          <p:cNvPr id="32" name="Immagine 12" descr="ingv.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726606" y="4930964"/>
            <a:ext cx="2274094" cy="523875"/>
          </a:xfrm>
          <a:prstGeom prst="rect">
            <a:avLst/>
          </a:prstGeom>
          <a:noFill/>
          <a:ln w="9525">
            <a:noFill/>
            <a:miter lim="800000"/>
            <a:headEnd/>
            <a:tailEnd/>
          </a:ln>
        </p:spPr>
      </p:pic>
      <p:pic>
        <p:nvPicPr>
          <p:cNvPr id="33" name="Picture 4" descr="logo_infn.png"/>
          <p:cNvPicPr>
            <a:picLocks noChangeAspect="1"/>
          </p:cNvPicPr>
          <p:nvPr/>
        </p:nvPicPr>
        <p:blipFill>
          <a:blip r:embed="rId4" cstate="print"/>
          <a:srcRect/>
          <a:stretch>
            <a:fillRect/>
          </a:stretch>
        </p:blipFill>
        <p:spPr bwMode="auto">
          <a:xfrm>
            <a:off x="7074641" y="5524713"/>
            <a:ext cx="485775" cy="309563"/>
          </a:xfrm>
          <a:prstGeom prst="rect">
            <a:avLst/>
          </a:prstGeom>
          <a:noFill/>
          <a:ln w="9525">
            <a:noFill/>
            <a:miter lim="800000"/>
            <a:headEnd/>
            <a:tailEnd/>
          </a:ln>
        </p:spPr>
      </p:pic>
      <p:pic>
        <p:nvPicPr>
          <p:cNvPr id="35" name="Picture 2" descr="C:\Documents and Settings\davide\Desktop\PPT\2017_EMSO_ALL_REGIONS\WesternIOnian\DSCN2811.JPG"/>
          <p:cNvPicPr>
            <a:picLocks noChangeAspect="1" noChangeArrowheads="1"/>
          </p:cNvPicPr>
          <p:nvPr/>
        </p:nvPicPr>
        <p:blipFill>
          <a:blip r:embed="rId5" cstate="print"/>
          <a:srcRect/>
          <a:stretch>
            <a:fillRect/>
          </a:stretch>
        </p:blipFill>
        <p:spPr bwMode="auto">
          <a:xfrm rot="5400000">
            <a:off x="6075870" y="2007675"/>
            <a:ext cx="3225680" cy="2419261"/>
          </a:xfrm>
          <a:prstGeom prst="rect">
            <a:avLst/>
          </a:prstGeom>
          <a:noFill/>
        </p:spPr>
      </p:pic>
    </p:spTree>
    <p:extLst>
      <p:ext uri="{BB962C8B-B14F-4D97-AF65-F5344CB8AC3E}">
        <p14:creationId xmlns:p14="http://schemas.microsoft.com/office/powerpoint/2010/main" val="3032700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ea typeface="ＭＳ Ｐゴシック" pitchFamily="1" charset="-128"/>
              </a:rPr>
              <a:t>EMSO ERIC node – Western Ionian</a:t>
            </a:r>
            <a:endParaRPr lang="en-US" dirty="0"/>
          </a:p>
        </p:txBody>
      </p:sp>
      <p:sp>
        <p:nvSpPr>
          <p:cNvPr id="5" name="Segnaposto numero diapositiva 4"/>
          <p:cNvSpPr>
            <a:spLocks noGrp="1"/>
          </p:cNvSpPr>
          <p:nvPr>
            <p:ph type="sldNum" sz="quarter" idx="11"/>
          </p:nvPr>
        </p:nvSpPr>
        <p:spPr/>
        <p:txBody>
          <a:bodyPr/>
          <a:lstStyle/>
          <a:p>
            <a:fld id="{E5F86F16-F277-4C59-A009-7A3D7FB099E6}" type="slidenum">
              <a:rPr lang="en-US" smtClean="0"/>
              <a:pPr/>
              <a:t>18</a:t>
            </a:fld>
            <a:endParaRPr lang="en-US"/>
          </a:p>
        </p:txBody>
      </p:sp>
      <p:sp>
        <p:nvSpPr>
          <p:cNvPr id="6" name="Rectangle 2"/>
          <p:cNvSpPr txBox="1">
            <a:spLocks noChangeArrowheads="1"/>
          </p:cNvSpPr>
          <p:nvPr/>
        </p:nvSpPr>
        <p:spPr>
          <a:xfrm>
            <a:off x="1128713" y="1471075"/>
            <a:ext cx="9144000" cy="431006"/>
          </a:xfrm>
          <a:prstGeom prst="rect">
            <a:avLst/>
          </a:prstGeom>
        </p:spPr>
        <p:txBody>
          <a:bodyPr lIns="62209" tIns="31105" rIns="62209" bIns="31105">
            <a:noAutofit/>
          </a:bodyPr>
          <a:lstStyle/>
          <a:p>
            <a:pPr defTabSz="685800" eaLnBrk="0" fontAlgn="base" hangingPunct="0">
              <a:lnSpc>
                <a:spcPct val="90000"/>
              </a:lnSpc>
              <a:spcBef>
                <a:spcPct val="0"/>
              </a:spcBef>
              <a:spcAft>
                <a:spcPct val="0"/>
              </a:spcAft>
              <a:defRPr/>
            </a:pPr>
            <a:r>
              <a:rPr lang="en-US" sz="2250" b="1" dirty="0">
                <a:solidFill>
                  <a:srgbClr val="000066"/>
                </a:solidFill>
                <a:latin typeface="Calibri" pitchFamily="34" charset="0"/>
                <a:ea typeface="MS PGothic" pitchFamily="34" charset="-128"/>
                <a:cs typeface="Times New Roman" pitchFamily="18" charset="0"/>
              </a:rPr>
              <a:t>                     NEMO SN1 - Sensors</a:t>
            </a:r>
          </a:p>
        </p:txBody>
      </p:sp>
      <p:graphicFrame>
        <p:nvGraphicFramePr>
          <p:cNvPr id="7" name="Group 3"/>
          <p:cNvGraphicFramePr>
            <a:graphicFrameLocks/>
          </p:cNvGraphicFramePr>
          <p:nvPr/>
        </p:nvGraphicFramePr>
        <p:xfrm>
          <a:off x="1082676" y="1827109"/>
          <a:ext cx="7725568" cy="3094753"/>
        </p:xfrm>
        <a:graphic>
          <a:graphicData uri="http://schemas.openxmlformats.org/drawingml/2006/table">
            <a:tbl>
              <a:tblPr/>
              <a:tblGrid>
                <a:gridCol w="3301436">
                  <a:extLst>
                    <a:ext uri="{9D8B030D-6E8A-4147-A177-3AD203B41FA5}">
                      <a16:colId xmlns:a16="http://schemas.microsoft.com/office/drawing/2014/main" val="20000"/>
                    </a:ext>
                  </a:extLst>
                </a:gridCol>
                <a:gridCol w="1303394">
                  <a:extLst>
                    <a:ext uri="{9D8B030D-6E8A-4147-A177-3AD203B41FA5}">
                      <a16:colId xmlns:a16="http://schemas.microsoft.com/office/drawing/2014/main" val="20001"/>
                    </a:ext>
                  </a:extLst>
                </a:gridCol>
                <a:gridCol w="3120738">
                  <a:extLst>
                    <a:ext uri="{9D8B030D-6E8A-4147-A177-3AD203B41FA5}">
                      <a16:colId xmlns:a16="http://schemas.microsoft.com/office/drawing/2014/main" val="20002"/>
                    </a:ext>
                  </a:extLst>
                </a:gridCol>
              </a:tblGrid>
              <a:tr h="2523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outerShdw blurRad="38100" dist="38100" dir="2700000" algn="tl">
                              <a:srgbClr val="C0C0C0"/>
                            </a:outerShdw>
                          </a:effectLst>
                          <a:latin typeface="Calibri" pitchFamily="34" charset="0"/>
                        </a:rPr>
                        <a:t>Sensor</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chemeClr val="tx1"/>
                          </a:solidFill>
                          <a:effectLst>
                            <a:outerShdw blurRad="38100" dist="38100" dir="2700000" algn="tl">
                              <a:srgbClr val="C0C0C0"/>
                            </a:outerShdw>
                          </a:effectLst>
                          <a:latin typeface="Calibri" pitchFamily="34" charset="0"/>
                        </a:rPr>
                        <a:t>Rate</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chemeClr val="tx1"/>
                          </a:solidFill>
                          <a:effectLst>
                            <a:outerShdw blurRad="38100" dist="38100" dir="2700000" algn="tl">
                              <a:srgbClr val="C0C0C0"/>
                            </a:outerShdw>
                          </a:effectLst>
                          <a:latin typeface="Calibri" pitchFamily="34" charset="0"/>
                        </a:rPr>
                        <a:t>Model</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5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FF0000"/>
                          </a:solidFill>
                          <a:effectLst/>
                          <a:latin typeface="Calibri" pitchFamily="34" charset="0"/>
                        </a:rPr>
                        <a:t>3-C broad-band seismometer *</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FF0000"/>
                          </a:solidFill>
                          <a:effectLst/>
                          <a:latin typeface="Calibri" pitchFamily="34" charset="0"/>
                        </a:rPr>
                        <a:t>100 Hz</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err="1">
                          <a:ln>
                            <a:noFill/>
                          </a:ln>
                          <a:solidFill>
                            <a:srgbClr val="FF0000"/>
                          </a:solidFill>
                          <a:effectLst/>
                          <a:latin typeface="Calibri" pitchFamily="34" charset="0"/>
                        </a:rPr>
                        <a:t>Guralp</a:t>
                      </a:r>
                      <a:r>
                        <a:rPr kumimoji="0" lang="en-GB" sz="1100" b="1" i="0" u="none" strike="noStrike" cap="none" normalizeH="0" baseline="0" dirty="0">
                          <a:ln>
                            <a:noFill/>
                          </a:ln>
                          <a:solidFill>
                            <a:srgbClr val="FF0000"/>
                          </a:solidFill>
                          <a:effectLst/>
                          <a:latin typeface="Calibri" pitchFamily="34" charset="0"/>
                        </a:rPr>
                        <a:t> CMG-1T (0.0027-50 Hz)</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5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rgbClr val="000066"/>
                          </a:solidFill>
                          <a:effectLst/>
                          <a:latin typeface="Calibri" pitchFamily="34" charset="0"/>
                        </a:rPr>
                        <a:t>Differential Pressure Gauge (DPG)</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100 Hz</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rgbClr val="000066"/>
                          </a:solidFill>
                          <a:effectLst/>
                          <a:latin typeface="Calibri" pitchFamily="34" charset="0"/>
                        </a:rPr>
                        <a:t>Prototype Univ. California-St. Diego</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5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66"/>
                          </a:solidFill>
                          <a:effectLst/>
                          <a:latin typeface="Calibri" pitchFamily="34" charset="0"/>
                        </a:rPr>
                        <a:t>Hydrophone (Geophysics)</a:t>
                      </a:r>
                      <a:endParaRPr kumimoji="0" lang="en-GB" sz="1100" b="1" i="0" u="none" strike="noStrike" cap="none" normalizeH="0" baseline="0" dirty="0">
                        <a:ln>
                          <a:noFill/>
                        </a:ln>
                        <a:solidFill>
                          <a:srgbClr val="000066"/>
                        </a:solidFill>
                        <a:effectLst/>
                        <a:latin typeface="Calibri" pitchFamily="34" charset="0"/>
                      </a:endParaRP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2000 Hz</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SMID (0.05-1000 Hz)</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40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70C0"/>
                          </a:solidFill>
                          <a:effectLst/>
                          <a:latin typeface="Calibri" pitchFamily="34" charset="0"/>
                        </a:rPr>
                        <a:t>4+4 Hydrophones (Bio-acoustics)</a:t>
                      </a:r>
                      <a:endParaRPr kumimoji="0" lang="en-GB" sz="1100" b="1" i="0" u="none" strike="noStrike" cap="none" normalizeH="0" baseline="0" dirty="0">
                        <a:ln>
                          <a:noFill/>
                        </a:ln>
                        <a:solidFill>
                          <a:srgbClr val="0070C0"/>
                        </a:solidFill>
                        <a:effectLst/>
                        <a:latin typeface="Calibri" pitchFamily="34" charset="0"/>
                      </a:endParaRP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rgbClr val="0070C0"/>
                          </a:solidFill>
                          <a:effectLst/>
                          <a:latin typeface="Calibri" pitchFamily="34" charset="0"/>
                        </a:rPr>
                        <a:t>96/192 KHz **</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rgbClr val="0070C0"/>
                          </a:solidFill>
                          <a:effectLst/>
                          <a:latin typeface="Calibri" pitchFamily="34" charset="0"/>
                        </a:rPr>
                        <a:t>SMID (100-70000 Hz)</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85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FF0000"/>
                          </a:solidFill>
                          <a:effectLst/>
                          <a:latin typeface="Calibri" pitchFamily="34" charset="0"/>
                        </a:rPr>
                        <a:t>Absolute Pressure Gauge (APG) *</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FF0000"/>
                          </a:solidFill>
                          <a:effectLst/>
                          <a:latin typeface="Calibri" pitchFamily="34" charset="0"/>
                        </a:rPr>
                        <a:t>15 s</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FF0000"/>
                          </a:solidFill>
                          <a:effectLst/>
                          <a:latin typeface="Calibri" pitchFamily="34" charset="0"/>
                        </a:rPr>
                        <a:t>Paroscientific </a:t>
                      </a:r>
                      <a:r>
                        <a:rPr kumimoji="0" lang="it-IT" sz="1100" b="1" i="0" u="none" strike="noStrike" cap="none" normalizeH="0" baseline="0">
                          <a:ln>
                            <a:noFill/>
                          </a:ln>
                          <a:solidFill>
                            <a:srgbClr val="FF0000"/>
                          </a:solidFill>
                          <a:effectLst/>
                          <a:latin typeface="Calibri" pitchFamily="34" charset="0"/>
                        </a:rPr>
                        <a:t>8CB4000-I </a:t>
                      </a:r>
                      <a:r>
                        <a:rPr kumimoji="0" lang="en-GB" sz="1100" b="1" i="0" u="none" strike="noStrike" cap="none" normalizeH="0" baseline="0">
                          <a:ln>
                            <a:noFill/>
                          </a:ln>
                          <a:solidFill>
                            <a:srgbClr val="FF0000"/>
                          </a:solidFill>
                          <a:effectLst/>
                          <a:latin typeface="Calibri" pitchFamily="34" charset="0"/>
                        </a:rPr>
                        <a:t> </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347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rgbClr val="FF0000"/>
                          </a:solidFill>
                          <a:effectLst/>
                          <a:latin typeface="Calibri" pitchFamily="34" charset="0"/>
                        </a:rPr>
                        <a:t>3-C Accelerometer + 3-C Gyro  (IMU) *</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FF0000"/>
                          </a:solidFill>
                          <a:effectLst/>
                          <a:latin typeface="Calibri" pitchFamily="34" charset="0"/>
                        </a:rPr>
                        <a:t>100 Hz</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FF0000"/>
                          </a:solidFill>
                          <a:effectLst/>
                          <a:latin typeface="Calibri" pitchFamily="34" charset="0"/>
                        </a:rPr>
                        <a:t>Gladiator Technologies Landmark 10 </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85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Gravity meter</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1 Hz</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Prototype IFSI-INAF</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285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rgbClr val="000066"/>
                          </a:solidFill>
                          <a:effectLst/>
                          <a:latin typeface="Calibri" pitchFamily="34" charset="0"/>
                        </a:rPr>
                        <a:t>Scalar magnetometer</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1s/min</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Marine Magnetics Sentinel (3000 m)</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285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Vectorial magnetometer</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1 Hz</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Prototype INGV</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285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ADCP</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1 profile/h</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rgbClr val="000066"/>
                          </a:solidFill>
                          <a:effectLst/>
                          <a:latin typeface="Calibri" pitchFamily="34" charset="0"/>
                        </a:rPr>
                        <a:t>RDI Workhorse Monitor (600 kHz)</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285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CTD</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1 s/h</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SeaBird SBE-37SM-24835</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285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rgbClr val="000066"/>
                          </a:solidFill>
                          <a:effectLst/>
                          <a:latin typeface="Calibri" pitchFamily="34" charset="0"/>
                        </a:rPr>
                        <a:t>3-C single point current meter</a:t>
                      </a:r>
                    </a:p>
                  </a:txBody>
                  <a:tcPr marL="91441" marR="9144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a:ln>
                            <a:noFill/>
                          </a:ln>
                          <a:solidFill>
                            <a:srgbClr val="000066"/>
                          </a:solidFill>
                          <a:effectLst/>
                          <a:latin typeface="Calibri" pitchFamily="34" charset="0"/>
                        </a:rPr>
                        <a:t>2 Hz</a:t>
                      </a:r>
                    </a:p>
                  </a:txBody>
                  <a:tcPr marL="91441" marR="9144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err="1">
                          <a:ln>
                            <a:noFill/>
                          </a:ln>
                          <a:solidFill>
                            <a:srgbClr val="000066"/>
                          </a:solidFill>
                          <a:effectLst/>
                          <a:latin typeface="Calibri" pitchFamily="34" charset="0"/>
                        </a:rPr>
                        <a:t>Nobska</a:t>
                      </a:r>
                      <a:r>
                        <a:rPr kumimoji="0" lang="en-GB" sz="1100" b="1" i="0" u="none" strike="noStrike" cap="none" normalizeH="0" baseline="0" dirty="0">
                          <a:ln>
                            <a:noFill/>
                          </a:ln>
                          <a:solidFill>
                            <a:srgbClr val="000066"/>
                          </a:solidFill>
                          <a:effectLst/>
                          <a:latin typeface="Calibri" pitchFamily="34" charset="0"/>
                        </a:rPr>
                        <a:t> MAVS-3 </a:t>
                      </a:r>
                    </a:p>
                  </a:txBody>
                  <a:tcPr marL="91441" marR="9144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8" name="Text Box 74"/>
          <p:cNvSpPr txBox="1">
            <a:spLocks noChangeArrowheads="1"/>
          </p:cNvSpPr>
          <p:nvPr/>
        </p:nvSpPr>
        <p:spPr bwMode="auto">
          <a:xfrm>
            <a:off x="767096" y="5104722"/>
            <a:ext cx="3460299" cy="749672"/>
          </a:xfrm>
          <a:prstGeom prst="rect">
            <a:avLst/>
          </a:prstGeom>
          <a:noFill/>
          <a:ln w="9525">
            <a:noFill/>
            <a:miter lim="800000"/>
            <a:headEnd/>
            <a:tailEnd/>
          </a:ln>
        </p:spPr>
        <p:txBody>
          <a:bodyPr wrap="square" lIns="62209" tIns="31105" rIns="62209" bIns="31105">
            <a:spAutoFit/>
          </a:bodyPr>
          <a:lstStyle/>
          <a:p>
            <a:pPr defTabSz="621506">
              <a:lnSpc>
                <a:spcPct val="93000"/>
              </a:lnSpc>
              <a:buClr>
                <a:srgbClr val="000000"/>
              </a:buClr>
            </a:pPr>
            <a:r>
              <a:rPr lang="en-GB" altLang="en-US" sz="1200" b="1" dirty="0">
                <a:solidFill>
                  <a:srgbClr val="0070C0"/>
                </a:solidFill>
                <a:latin typeface="Calibri" pitchFamily="34" charset="0"/>
              </a:rPr>
              <a:t>** 96 kHz at 4 NEMO-SN1 hydrophones, </a:t>
            </a:r>
          </a:p>
          <a:p>
            <a:pPr defTabSz="621506">
              <a:lnSpc>
                <a:spcPct val="93000"/>
              </a:lnSpc>
              <a:buClr>
                <a:srgbClr val="000000"/>
              </a:buClr>
            </a:pPr>
            <a:r>
              <a:rPr lang="en-GB" altLang="en-US" sz="1200" b="1" dirty="0">
                <a:solidFill>
                  <a:srgbClr val="0070C0"/>
                </a:solidFill>
                <a:latin typeface="Calibri" pitchFamily="34" charset="0"/>
              </a:rPr>
              <a:t>     192 kHz at  4 </a:t>
            </a:r>
            <a:r>
              <a:rPr lang="it-IT" altLang="en-US" sz="1200" b="1" dirty="0">
                <a:solidFill>
                  <a:srgbClr val="0070C0"/>
                </a:solidFill>
                <a:latin typeface="Calibri" pitchFamily="34" charset="0"/>
              </a:rPr>
              <a:t>O</a:t>
            </a:r>
            <a:r>
              <a:rPr lang="el-GR" altLang="en-US" sz="1200" b="1" dirty="0">
                <a:solidFill>
                  <a:srgbClr val="0070C0"/>
                </a:solidFill>
                <a:latin typeface="Calibri" pitchFamily="34" charset="0"/>
              </a:rPr>
              <a:t>ν</a:t>
            </a:r>
            <a:r>
              <a:rPr lang="it-IT" altLang="en-US" sz="1200" b="1" dirty="0">
                <a:solidFill>
                  <a:srgbClr val="0070C0"/>
                </a:solidFill>
                <a:latin typeface="Calibri" pitchFamily="34" charset="0"/>
              </a:rPr>
              <a:t>DE2 </a:t>
            </a:r>
            <a:r>
              <a:rPr lang="it-IT" altLang="en-US" sz="1200" b="1" dirty="0" err="1">
                <a:solidFill>
                  <a:srgbClr val="0070C0"/>
                </a:solidFill>
                <a:latin typeface="Calibri" pitchFamily="34" charset="0"/>
              </a:rPr>
              <a:t>hydrophones</a:t>
            </a:r>
            <a:r>
              <a:rPr lang="en-GB" altLang="en-US" sz="1200" b="1" dirty="0">
                <a:solidFill>
                  <a:srgbClr val="0070C0"/>
                </a:solidFill>
                <a:latin typeface="Calibri" pitchFamily="34" charset="0"/>
              </a:rPr>
              <a:t> </a:t>
            </a:r>
          </a:p>
          <a:p>
            <a:pPr defTabSz="621506">
              <a:lnSpc>
                <a:spcPct val="93000"/>
              </a:lnSpc>
              <a:buClr>
                <a:srgbClr val="000000"/>
              </a:buClr>
            </a:pPr>
            <a:r>
              <a:rPr lang="en-GB" altLang="en-US" sz="1200" b="1" dirty="0">
                <a:solidFill>
                  <a:srgbClr val="0070C0"/>
                </a:solidFill>
                <a:latin typeface="Calibri" pitchFamily="34" charset="0"/>
              </a:rPr>
              <a:t>     (both in tetrahedral shape) - Marine Environment</a:t>
            </a:r>
            <a:endParaRPr lang="it-IT" altLang="en-US" sz="1200" b="1" dirty="0">
              <a:solidFill>
                <a:srgbClr val="0070C0"/>
              </a:solidFill>
              <a:latin typeface="Calibri" pitchFamily="34" charset="0"/>
            </a:endParaRPr>
          </a:p>
          <a:p>
            <a:pPr defTabSz="621506">
              <a:lnSpc>
                <a:spcPct val="93000"/>
              </a:lnSpc>
              <a:buClr>
                <a:srgbClr val="000000"/>
              </a:buClr>
            </a:pPr>
            <a:endParaRPr lang="it-IT" altLang="en-US" sz="1200" b="1" dirty="0">
              <a:solidFill>
                <a:srgbClr val="0070C0"/>
              </a:solidFill>
              <a:latin typeface="Calibri" pitchFamily="34" charset="0"/>
            </a:endParaRPr>
          </a:p>
        </p:txBody>
      </p:sp>
      <p:sp>
        <p:nvSpPr>
          <p:cNvPr id="9" name="Text Box 232"/>
          <p:cNvSpPr txBox="1">
            <a:spLocks noChangeArrowheads="1"/>
          </p:cNvSpPr>
          <p:nvPr/>
        </p:nvSpPr>
        <p:spPr bwMode="auto">
          <a:xfrm>
            <a:off x="287339" y="4929019"/>
            <a:ext cx="4105275" cy="234531"/>
          </a:xfrm>
          <a:prstGeom prst="rect">
            <a:avLst/>
          </a:prstGeom>
          <a:noFill/>
          <a:ln w="9525">
            <a:noFill/>
            <a:miter lim="800000"/>
            <a:headEnd/>
            <a:tailEnd/>
          </a:ln>
        </p:spPr>
        <p:txBody>
          <a:bodyPr lIns="62209" tIns="31105" rIns="62209" bIns="31105">
            <a:spAutoFit/>
          </a:bodyPr>
          <a:lstStyle/>
          <a:p>
            <a:pPr algn="ctr" defTabSz="621506">
              <a:lnSpc>
                <a:spcPct val="93000"/>
              </a:lnSpc>
              <a:spcBef>
                <a:spcPct val="50000"/>
              </a:spcBef>
              <a:buClr>
                <a:srgbClr val="000000"/>
              </a:buClr>
            </a:pPr>
            <a:r>
              <a:rPr lang="en-GB" altLang="en-US" sz="1200" b="1" dirty="0">
                <a:solidFill>
                  <a:srgbClr val="FF0000"/>
                </a:solidFill>
                <a:latin typeface="Calibri" pitchFamily="34" charset="0"/>
              </a:rPr>
              <a:t>* tsunami early warning system - </a:t>
            </a:r>
            <a:r>
              <a:rPr lang="en-US" altLang="en-US" sz="1200" b="1" dirty="0">
                <a:solidFill>
                  <a:srgbClr val="FF0000"/>
                </a:solidFill>
                <a:latin typeface="Calibri" pitchFamily="34" charset="0"/>
              </a:rPr>
              <a:t>Geo-Hazard</a:t>
            </a:r>
          </a:p>
        </p:txBody>
      </p:sp>
      <p:sp>
        <p:nvSpPr>
          <p:cNvPr id="12" name="CasellaDiTesto 11"/>
          <p:cNvSpPr txBox="1"/>
          <p:nvPr/>
        </p:nvSpPr>
        <p:spPr>
          <a:xfrm>
            <a:off x="4135270" y="4859456"/>
            <a:ext cx="5885598" cy="1223412"/>
          </a:xfrm>
          <a:prstGeom prst="rect">
            <a:avLst/>
          </a:prstGeom>
          <a:noFill/>
        </p:spPr>
        <p:txBody>
          <a:bodyPr wrap="square" rtlCol="0">
            <a:spAutoFit/>
          </a:bodyPr>
          <a:lstStyle/>
          <a:p>
            <a:pPr>
              <a:tabLst>
                <a:tab pos="336947" algn="l"/>
                <a:tab pos="673894" algn="l"/>
                <a:tab pos="1010841" algn="l"/>
                <a:tab pos="1347788" algn="l"/>
                <a:tab pos="1684735" algn="l"/>
                <a:tab pos="2021681" algn="l"/>
                <a:tab pos="2358629" algn="l"/>
                <a:tab pos="2695575" algn="l"/>
                <a:tab pos="3032522" algn="l"/>
                <a:tab pos="3369469" algn="l"/>
                <a:tab pos="3706416" algn="l"/>
                <a:tab pos="4043363" algn="l"/>
                <a:tab pos="4380310" algn="l"/>
                <a:tab pos="4717256" algn="l"/>
                <a:tab pos="5054204" algn="l"/>
                <a:tab pos="5391150" algn="l"/>
                <a:tab pos="5728097" algn="l"/>
                <a:tab pos="6065044" algn="l"/>
                <a:tab pos="6401991" algn="l"/>
                <a:tab pos="6738938" algn="l"/>
                <a:tab pos="7075885" algn="l"/>
                <a:tab pos="7412831" algn="l"/>
                <a:tab pos="7749779" algn="l"/>
                <a:tab pos="8086725" algn="l"/>
                <a:tab pos="8423672" algn="l"/>
                <a:tab pos="8760619" algn="l"/>
                <a:tab pos="9097566" algn="l"/>
                <a:tab pos="9434513" algn="l"/>
                <a:tab pos="9771460" algn="l"/>
                <a:tab pos="10108406" algn="l"/>
              </a:tabLst>
            </a:pPr>
            <a:endParaRPr lang="en-US" sz="1200" dirty="0">
              <a:solidFill>
                <a:srgbClr val="000000"/>
              </a:solidFill>
              <a:ea typeface="Noto Sans CJK SC Regular" charset="0"/>
              <a:cs typeface="Noto Sans CJK SC Regular" charset="0"/>
            </a:endParaRPr>
          </a:p>
          <a:p>
            <a:pPr>
              <a:tabLst>
                <a:tab pos="336947" algn="l"/>
                <a:tab pos="673894" algn="l"/>
                <a:tab pos="1010841" algn="l"/>
                <a:tab pos="1347788" algn="l"/>
                <a:tab pos="1684735" algn="l"/>
                <a:tab pos="2021681" algn="l"/>
                <a:tab pos="2358629" algn="l"/>
                <a:tab pos="2695575" algn="l"/>
                <a:tab pos="3032522" algn="l"/>
                <a:tab pos="3369469" algn="l"/>
                <a:tab pos="3706416" algn="l"/>
                <a:tab pos="4043363" algn="l"/>
                <a:tab pos="4380310" algn="l"/>
                <a:tab pos="4717256" algn="l"/>
                <a:tab pos="5054204" algn="l"/>
                <a:tab pos="5391150" algn="l"/>
                <a:tab pos="5728097" algn="l"/>
                <a:tab pos="6065044" algn="l"/>
                <a:tab pos="6401991" algn="l"/>
                <a:tab pos="6738938" algn="l"/>
                <a:tab pos="7075885" algn="l"/>
                <a:tab pos="7412831" algn="l"/>
                <a:tab pos="7749779" algn="l"/>
                <a:tab pos="8086725" algn="l"/>
                <a:tab pos="8423672" algn="l"/>
                <a:tab pos="8760619" algn="l"/>
                <a:tab pos="9097566" algn="l"/>
                <a:tab pos="9434513" algn="l"/>
                <a:tab pos="9771460" algn="l"/>
                <a:tab pos="10108406" algn="l"/>
              </a:tabLst>
            </a:pPr>
            <a:endParaRPr lang="en-US" sz="1200" b="1" dirty="0">
              <a:solidFill>
                <a:srgbClr val="000000"/>
              </a:solidFill>
              <a:ea typeface="Noto Sans CJK SC Regular" charset="0"/>
              <a:cs typeface="Noto Sans CJK SC Regular" charset="0"/>
            </a:endParaRPr>
          </a:p>
          <a:p>
            <a:pPr>
              <a:tabLst>
                <a:tab pos="336947" algn="l"/>
                <a:tab pos="673894" algn="l"/>
                <a:tab pos="1010841" algn="l"/>
                <a:tab pos="1347788" algn="l"/>
                <a:tab pos="1684735" algn="l"/>
                <a:tab pos="2021681" algn="l"/>
                <a:tab pos="2358629" algn="l"/>
                <a:tab pos="2695575" algn="l"/>
                <a:tab pos="3032522" algn="l"/>
                <a:tab pos="3369469" algn="l"/>
                <a:tab pos="3706416" algn="l"/>
                <a:tab pos="4043363" algn="l"/>
                <a:tab pos="4380310" algn="l"/>
                <a:tab pos="4717256" algn="l"/>
                <a:tab pos="5054204" algn="l"/>
                <a:tab pos="5391150" algn="l"/>
                <a:tab pos="5728097" algn="l"/>
                <a:tab pos="6065044" algn="l"/>
                <a:tab pos="6401991" algn="l"/>
                <a:tab pos="6738938" algn="l"/>
                <a:tab pos="7075885" algn="l"/>
                <a:tab pos="7412831" algn="l"/>
                <a:tab pos="7749779" algn="l"/>
                <a:tab pos="8086725" algn="l"/>
                <a:tab pos="8423672" algn="l"/>
                <a:tab pos="8760619" algn="l"/>
                <a:tab pos="9097566" algn="l"/>
                <a:tab pos="9434513" algn="l"/>
                <a:tab pos="9771460" algn="l"/>
                <a:tab pos="10108406" algn="l"/>
              </a:tabLst>
            </a:pPr>
            <a:r>
              <a:rPr lang="en-US" sz="1200" b="1" dirty="0" err="1">
                <a:solidFill>
                  <a:srgbClr val="000000"/>
                </a:solidFill>
                <a:ea typeface="Noto Sans CJK SC Regular" charset="0"/>
                <a:cs typeface="Noto Sans CJK SC Regular" charset="0"/>
              </a:rPr>
              <a:t>Chierici</a:t>
            </a:r>
            <a:r>
              <a:rPr lang="en-US" sz="1200" b="1" dirty="0">
                <a:solidFill>
                  <a:srgbClr val="000000"/>
                </a:solidFill>
                <a:ea typeface="Noto Sans CJK SC Regular" charset="0"/>
                <a:cs typeface="Noto Sans CJK SC Regular" charset="0"/>
              </a:rPr>
              <a:t> et al. (2012) ISOPE</a:t>
            </a:r>
          </a:p>
          <a:p>
            <a:pPr>
              <a:tabLst>
                <a:tab pos="336947" algn="l"/>
                <a:tab pos="673894" algn="l"/>
                <a:tab pos="1010841" algn="l"/>
                <a:tab pos="1347788" algn="l"/>
                <a:tab pos="1684735" algn="l"/>
                <a:tab pos="2021681" algn="l"/>
                <a:tab pos="2358629" algn="l"/>
                <a:tab pos="2695575" algn="l"/>
                <a:tab pos="3032522" algn="l"/>
                <a:tab pos="3369469" algn="l"/>
                <a:tab pos="3706416" algn="l"/>
                <a:tab pos="4043363" algn="l"/>
                <a:tab pos="4380310" algn="l"/>
                <a:tab pos="4717256" algn="l"/>
                <a:tab pos="5054204" algn="l"/>
                <a:tab pos="5391150" algn="l"/>
                <a:tab pos="5728097" algn="l"/>
                <a:tab pos="6065044" algn="l"/>
                <a:tab pos="6401991" algn="l"/>
                <a:tab pos="6738938" algn="l"/>
                <a:tab pos="7075885" algn="l"/>
                <a:tab pos="7412831" algn="l"/>
                <a:tab pos="7749779" algn="l"/>
                <a:tab pos="8086725" algn="l"/>
                <a:tab pos="8423672" algn="l"/>
                <a:tab pos="8760619" algn="l"/>
                <a:tab pos="9097566" algn="l"/>
                <a:tab pos="9434513" algn="l"/>
                <a:tab pos="9771460" algn="l"/>
                <a:tab pos="10108406" algn="l"/>
              </a:tabLst>
            </a:pPr>
            <a:r>
              <a:rPr lang="en-US" sz="1200" b="1" dirty="0" err="1">
                <a:solidFill>
                  <a:srgbClr val="000000"/>
                </a:solidFill>
                <a:ea typeface="Noto Sans CJK SC Regular" charset="0"/>
                <a:cs typeface="Noto Sans CJK SC Regular" charset="0"/>
              </a:rPr>
              <a:t>Favali</a:t>
            </a:r>
            <a:r>
              <a:rPr lang="en-US" sz="1200" b="1" dirty="0">
                <a:solidFill>
                  <a:srgbClr val="000000"/>
                </a:solidFill>
                <a:ea typeface="Noto Sans CJK SC Regular" charset="0"/>
                <a:cs typeface="Noto Sans CJK SC Regular" charset="0"/>
              </a:rPr>
              <a:t>, et al. (2013), J. Oceanic Eng. </a:t>
            </a:r>
            <a:r>
              <a:rPr lang="en-US" sz="1200" b="1" dirty="0">
                <a:solidFill>
                  <a:srgbClr val="000000"/>
                </a:solidFill>
                <a:ea typeface="Noto Sans CJK SC Regular" charset="0"/>
                <a:cs typeface="Noto Sans CJK SC Regular" charset="0"/>
                <a:hlinkClick r:id="rId2"/>
              </a:rPr>
              <a:t>http://dx.doi.org/10.1109/JOE.2012.2224536</a:t>
            </a:r>
          </a:p>
          <a:p>
            <a:pPr>
              <a:tabLst>
                <a:tab pos="336947" algn="l"/>
                <a:tab pos="673894" algn="l"/>
                <a:tab pos="1010841" algn="l"/>
                <a:tab pos="1347788" algn="l"/>
                <a:tab pos="1684735" algn="l"/>
                <a:tab pos="2021681" algn="l"/>
                <a:tab pos="2358629" algn="l"/>
                <a:tab pos="2695575" algn="l"/>
                <a:tab pos="3032522" algn="l"/>
                <a:tab pos="3369469" algn="l"/>
                <a:tab pos="3706416" algn="l"/>
                <a:tab pos="4043363" algn="l"/>
                <a:tab pos="4380310" algn="l"/>
                <a:tab pos="4717256" algn="l"/>
                <a:tab pos="5054204" algn="l"/>
                <a:tab pos="5391150" algn="l"/>
                <a:tab pos="5728097" algn="l"/>
                <a:tab pos="6065044" algn="l"/>
                <a:tab pos="6401991" algn="l"/>
                <a:tab pos="6738938" algn="l"/>
                <a:tab pos="7075885" algn="l"/>
                <a:tab pos="7412831" algn="l"/>
                <a:tab pos="7749779" algn="l"/>
                <a:tab pos="8086725" algn="l"/>
                <a:tab pos="8423672" algn="l"/>
                <a:tab pos="8760619" algn="l"/>
                <a:tab pos="9097566" algn="l"/>
                <a:tab pos="9434513" algn="l"/>
                <a:tab pos="9771460" algn="l"/>
                <a:tab pos="10108406" algn="l"/>
              </a:tabLst>
            </a:pPr>
            <a:r>
              <a:rPr lang="en-US" sz="1200" b="1" dirty="0" err="1">
                <a:solidFill>
                  <a:srgbClr val="000000"/>
                </a:solidFill>
                <a:ea typeface="Noto Sans CJK SC Regular" charset="0"/>
                <a:cs typeface="Noto Sans CJK SC Regular" charset="0"/>
              </a:rPr>
              <a:t>Giovanetti</a:t>
            </a:r>
            <a:r>
              <a:rPr lang="en-US" sz="1200" b="1" dirty="0">
                <a:solidFill>
                  <a:srgbClr val="000000"/>
                </a:solidFill>
                <a:ea typeface="Noto Sans CJK SC Regular" charset="0"/>
                <a:cs typeface="Noto Sans CJK SC Regular" charset="0"/>
              </a:rPr>
              <a:t>, et al. (2016) Remote Sens. 2016, 8(4), 298; doi:10.3390/rs8040298</a:t>
            </a:r>
          </a:p>
          <a:p>
            <a:endParaRPr lang="en-US" sz="1350" dirty="0"/>
          </a:p>
        </p:txBody>
      </p:sp>
      <p:pic>
        <p:nvPicPr>
          <p:cNvPr id="13" name="Immagine 12" descr="ingv.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210656" y="1256198"/>
            <a:ext cx="2274094" cy="523875"/>
          </a:xfrm>
          <a:prstGeom prst="rect">
            <a:avLst/>
          </a:prstGeom>
          <a:noFill/>
          <a:ln w="9525">
            <a:noFill/>
            <a:miter lim="800000"/>
            <a:headEnd/>
            <a:tailEnd/>
          </a:ln>
        </p:spPr>
      </p:pic>
      <p:sp>
        <p:nvSpPr>
          <p:cNvPr id="14" name="CasellaDiTesto 13"/>
          <p:cNvSpPr txBox="1"/>
          <p:nvPr/>
        </p:nvSpPr>
        <p:spPr>
          <a:xfrm>
            <a:off x="7850874" y="2075314"/>
            <a:ext cx="1064526" cy="253916"/>
          </a:xfrm>
          <a:prstGeom prst="rect">
            <a:avLst/>
          </a:prstGeom>
          <a:noFill/>
        </p:spPr>
        <p:txBody>
          <a:bodyPr wrap="square" rtlCol="0">
            <a:spAutoFit/>
          </a:bodyPr>
          <a:lstStyle/>
          <a:p>
            <a:r>
              <a:rPr lang="it-IT" sz="1050" b="1" dirty="0">
                <a:solidFill>
                  <a:srgbClr val="00B050"/>
                </a:solidFill>
              </a:rPr>
              <a:t>GPS off </a:t>
            </a:r>
            <a:r>
              <a:rPr lang="it-IT" sz="1050" b="1" dirty="0" err="1">
                <a:solidFill>
                  <a:srgbClr val="00B050"/>
                </a:solidFill>
              </a:rPr>
              <a:t>shore</a:t>
            </a:r>
            <a:endParaRPr lang="it-IT" sz="1050" b="1" dirty="0">
              <a:solidFill>
                <a:srgbClr val="00B050"/>
              </a:solidFill>
            </a:endParaRPr>
          </a:p>
        </p:txBody>
      </p:sp>
      <p:sp>
        <p:nvSpPr>
          <p:cNvPr id="15" name="CasellaDiTesto 14"/>
          <p:cNvSpPr txBox="1"/>
          <p:nvPr/>
        </p:nvSpPr>
        <p:spPr>
          <a:xfrm>
            <a:off x="7842345" y="2281736"/>
            <a:ext cx="1064526" cy="253916"/>
          </a:xfrm>
          <a:prstGeom prst="rect">
            <a:avLst/>
          </a:prstGeom>
          <a:noFill/>
        </p:spPr>
        <p:txBody>
          <a:bodyPr wrap="square" rtlCol="0">
            <a:spAutoFit/>
          </a:bodyPr>
          <a:lstStyle/>
          <a:p>
            <a:r>
              <a:rPr lang="it-IT" sz="1050" b="1" dirty="0">
                <a:solidFill>
                  <a:srgbClr val="00B050"/>
                </a:solidFill>
              </a:rPr>
              <a:t>GPS off </a:t>
            </a:r>
            <a:r>
              <a:rPr lang="it-IT" sz="1050" b="1" dirty="0" err="1">
                <a:solidFill>
                  <a:srgbClr val="00B050"/>
                </a:solidFill>
              </a:rPr>
              <a:t>shore</a:t>
            </a:r>
            <a:endParaRPr lang="it-IT" sz="1050" b="1" dirty="0">
              <a:solidFill>
                <a:srgbClr val="00B050"/>
              </a:solidFill>
            </a:endParaRPr>
          </a:p>
        </p:txBody>
      </p:sp>
      <p:sp>
        <p:nvSpPr>
          <p:cNvPr id="16" name="CasellaDiTesto 15"/>
          <p:cNvSpPr txBox="1"/>
          <p:nvPr/>
        </p:nvSpPr>
        <p:spPr>
          <a:xfrm>
            <a:off x="7832109" y="2537633"/>
            <a:ext cx="1064526" cy="253916"/>
          </a:xfrm>
          <a:prstGeom prst="rect">
            <a:avLst/>
          </a:prstGeom>
          <a:noFill/>
        </p:spPr>
        <p:txBody>
          <a:bodyPr wrap="square" rtlCol="0">
            <a:spAutoFit/>
          </a:bodyPr>
          <a:lstStyle/>
          <a:p>
            <a:r>
              <a:rPr lang="it-IT" sz="1050" b="1" dirty="0">
                <a:solidFill>
                  <a:srgbClr val="00B050"/>
                </a:solidFill>
              </a:rPr>
              <a:t>GPS off </a:t>
            </a:r>
            <a:r>
              <a:rPr lang="it-IT" sz="1050" b="1" dirty="0" err="1">
                <a:solidFill>
                  <a:srgbClr val="00B050"/>
                </a:solidFill>
              </a:rPr>
              <a:t>shore</a:t>
            </a:r>
            <a:endParaRPr lang="it-IT" sz="1050" b="1" dirty="0">
              <a:solidFill>
                <a:srgbClr val="00B050"/>
              </a:solidFill>
            </a:endParaRPr>
          </a:p>
        </p:txBody>
      </p:sp>
      <p:sp>
        <p:nvSpPr>
          <p:cNvPr id="17" name="CasellaDiTesto 16"/>
          <p:cNvSpPr txBox="1"/>
          <p:nvPr/>
        </p:nvSpPr>
        <p:spPr>
          <a:xfrm>
            <a:off x="7842344" y="2762820"/>
            <a:ext cx="1064526" cy="253916"/>
          </a:xfrm>
          <a:prstGeom prst="rect">
            <a:avLst/>
          </a:prstGeom>
          <a:noFill/>
        </p:spPr>
        <p:txBody>
          <a:bodyPr wrap="square" rtlCol="0">
            <a:spAutoFit/>
          </a:bodyPr>
          <a:lstStyle/>
          <a:p>
            <a:r>
              <a:rPr lang="it-IT" sz="1050" b="1" dirty="0">
                <a:solidFill>
                  <a:srgbClr val="00B050"/>
                </a:solidFill>
              </a:rPr>
              <a:t>GPS off </a:t>
            </a:r>
            <a:r>
              <a:rPr lang="it-IT" sz="1050" b="1" dirty="0" err="1">
                <a:solidFill>
                  <a:srgbClr val="00B050"/>
                </a:solidFill>
              </a:rPr>
              <a:t>shore</a:t>
            </a:r>
            <a:endParaRPr lang="it-IT" sz="1050" b="1" dirty="0">
              <a:solidFill>
                <a:srgbClr val="00B050"/>
              </a:solidFill>
            </a:endParaRPr>
          </a:p>
        </p:txBody>
      </p:sp>
    </p:spTree>
    <p:extLst>
      <p:ext uri="{BB962C8B-B14F-4D97-AF65-F5344CB8AC3E}">
        <p14:creationId xmlns:p14="http://schemas.microsoft.com/office/powerpoint/2010/main" val="3680026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690911" y="3747709"/>
            <a:ext cx="2424269" cy="1838489"/>
            <a:chOff x="7758746" y="769552"/>
            <a:chExt cx="3232358" cy="2451319"/>
          </a:xfrm>
        </p:grpSpPr>
        <p:pic>
          <p:nvPicPr>
            <p:cNvPr id="15" name="Immagine 14" descr="SN-1_3_rov connection.jpg"/>
            <p:cNvPicPr>
              <a:picLocks noChangeAspect="1"/>
            </p:cNvPicPr>
            <p:nvPr/>
          </p:nvPicPr>
          <p:blipFill>
            <a:blip r:embed="rId2" cstate="print"/>
            <a:srcRect b="50544"/>
            <a:stretch>
              <a:fillRect/>
            </a:stretch>
          </p:blipFill>
          <p:spPr>
            <a:xfrm>
              <a:off x="7758746" y="769552"/>
              <a:ext cx="3232358" cy="2451319"/>
            </a:xfrm>
            <a:prstGeom prst="rect">
              <a:avLst/>
            </a:prstGeom>
          </p:spPr>
        </p:pic>
        <p:sp>
          <p:nvSpPr>
            <p:cNvPr id="17" name="CasellaDiTesto 16"/>
            <p:cNvSpPr txBox="1"/>
            <p:nvPr/>
          </p:nvSpPr>
          <p:spPr>
            <a:xfrm>
              <a:off x="8297838" y="873457"/>
              <a:ext cx="1146412" cy="430887"/>
            </a:xfrm>
            <a:prstGeom prst="rect">
              <a:avLst/>
            </a:prstGeom>
            <a:noFill/>
          </p:spPr>
          <p:txBody>
            <a:bodyPr wrap="square" rtlCol="0">
              <a:spAutoFit/>
            </a:bodyPr>
            <a:lstStyle/>
            <a:p>
              <a:r>
                <a:rPr lang="it-IT" sz="1500" b="1" dirty="0">
                  <a:solidFill>
                    <a:srgbClr val="FFFF00"/>
                  </a:solidFill>
                </a:rPr>
                <a:t>ROV</a:t>
              </a:r>
            </a:p>
          </p:txBody>
        </p:sp>
      </p:grpSp>
      <p:sp>
        <p:nvSpPr>
          <p:cNvPr id="2" name="Titolo 1"/>
          <p:cNvSpPr>
            <a:spLocks noGrp="1"/>
          </p:cNvSpPr>
          <p:nvPr>
            <p:ph type="title"/>
          </p:nvPr>
        </p:nvSpPr>
        <p:spPr/>
        <p:txBody>
          <a:bodyPr/>
          <a:lstStyle/>
          <a:p>
            <a:endParaRPr lang="en-US"/>
          </a:p>
        </p:txBody>
      </p:sp>
      <p:sp>
        <p:nvSpPr>
          <p:cNvPr id="3" name="Segnaposto testo 2"/>
          <p:cNvSpPr>
            <a:spLocks noGrp="1"/>
          </p:cNvSpPr>
          <p:nvPr>
            <p:ph type="body" sz="half" idx="2"/>
          </p:nvPr>
        </p:nvSpPr>
        <p:spPr>
          <a:xfrm>
            <a:off x="736980" y="1619235"/>
            <a:ext cx="2381534" cy="1899330"/>
          </a:xfrm>
        </p:spPr>
        <p:txBody>
          <a:bodyPr>
            <a:normAutofit fontScale="92500" lnSpcReduction="10000"/>
          </a:bodyPr>
          <a:lstStyle/>
          <a:p>
            <a:r>
              <a:rPr lang="en-US" sz="1500" dirty="0">
                <a:solidFill>
                  <a:srgbClr val="00B0F0"/>
                </a:solidFill>
              </a:rPr>
              <a:t>NEMO-SN1 operations</a:t>
            </a:r>
          </a:p>
          <a:p>
            <a:pPr marL="544116" lvl="1" indent="-544116"/>
            <a:r>
              <a:rPr lang="it-IT" sz="1200" b="1" dirty="0">
                <a:solidFill>
                  <a:srgbClr val="0070C0"/>
                </a:solidFill>
                <a:cs typeface="Arial" pitchFamily="34" charset="0"/>
              </a:rPr>
              <a:t>2002 Stand alone </a:t>
            </a:r>
            <a:r>
              <a:rPr lang="it-IT" sz="1200" b="1" dirty="0" err="1">
                <a:solidFill>
                  <a:srgbClr val="0070C0"/>
                </a:solidFill>
                <a:cs typeface="Arial" pitchFamily="34" charset="0"/>
              </a:rPr>
              <a:t>observatory</a:t>
            </a:r>
            <a:endParaRPr lang="it-IT" sz="1200" b="1" dirty="0">
              <a:solidFill>
                <a:srgbClr val="0070C0"/>
              </a:solidFill>
              <a:cs typeface="Arial" pitchFamily="34" charset="0"/>
            </a:endParaRPr>
          </a:p>
          <a:p>
            <a:pPr marL="544116" lvl="1" indent="-544116"/>
            <a:r>
              <a:rPr lang="it-IT" sz="1200" b="1" dirty="0">
                <a:solidFill>
                  <a:srgbClr val="0070C0"/>
                </a:solidFill>
                <a:cs typeface="Arial" pitchFamily="34" charset="0"/>
              </a:rPr>
              <a:t>2005 Real-time data </a:t>
            </a:r>
            <a:r>
              <a:rPr lang="it-IT" sz="1200" b="1" dirty="0" err="1">
                <a:solidFill>
                  <a:srgbClr val="0070C0"/>
                </a:solidFill>
                <a:cs typeface="Arial" pitchFamily="34" charset="0"/>
              </a:rPr>
              <a:t>transmission</a:t>
            </a:r>
            <a:endParaRPr lang="it-IT" sz="1200" b="1" dirty="0">
              <a:solidFill>
                <a:srgbClr val="0070C0"/>
              </a:solidFill>
              <a:cs typeface="Arial" pitchFamily="34" charset="0"/>
            </a:endParaRPr>
          </a:p>
          <a:p>
            <a:pPr marL="544116" lvl="1" indent="-544116"/>
            <a:r>
              <a:rPr lang="it-IT" sz="1200" b="1" dirty="0">
                <a:solidFill>
                  <a:srgbClr val="0070C0"/>
                </a:solidFill>
                <a:cs typeface="Arial" pitchFamily="34" charset="0"/>
              </a:rPr>
              <a:t>2008 </a:t>
            </a:r>
            <a:r>
              <a:rPr lang="it-IT" sz="1200" b="1" dirty="0" err="1">
                <a:solidFill>
                  <a:srgbClr val="0070C0"/>
                </a:solidFill>
                <a:cs typeface="Arial" pitchFamily="34" charset="0"/>
              </a:rPr>
              <a:t>Recovery</a:t>
            </a:r>
            <a:r>
              <a:rPr lang="it-IT" sz="1200" b="1" dirty="0">
                <a:solidFill>
                  <a:srgbClr val="0070C0"/>
                </a:solidFill>
                <a:cs typeface="Arial" pitchFamily="34" charset="0"/>
              </a:rPr>
              <a:t> </a:t>
            </a:r>
            <a:r>
              <a:rPr lang="it-IT" sz="1200" b="1" dirty="0" err="1">
                <a:solidFill>
                  <a:srgbClr val="0070C0"/>
                </a:solidFill>
                <a:cs typeface="Arial" pitchFamily="34" charset="0"/>
              </a:rPr>
              <a:t>for</a:t>
            </a:r>
            <a:r>
              <a:rPr lang="it-IT" sz="1200" b="1" dirty="0">
                <a:solidFill>
                  <a:srgbClr val="0070C0"/>
                </a:solidFill>
                <a:cs typeface="Arial" pitchFamily="34" charset="0"/>
              </a:rPr>
              <a:t> </a:t>
            </a:r>
            <a:r>
              <a:rPr lang="it-IT" sz="1200" b="1" dirty="0" err="1">
                <a:solidFill>
                  <a:srgbClr val="0070C0"/>
                </a:solidFill>
                <a:cs typeface="Arial" pitchFamily="34" charset="0"/>
              </a:rPr>
              <a:t>refurbishment</a:t>
            </a:r>
            <a:endParaRPr lang="it-IT" sz="1200" b="1" dirty="0">
              <a:solidFill>
                <a:srgbClr val="0070C0"/>
              </a:solidFill>
              <a:cs typeface="Arial" pitchFamily="34" charset="0"/>
            </a:endParaRPr>
          </a:p>
          <a:p>
            <a:pPr marL="544116" lvl="1" indent="-544116"/>
            <a:r>
              <a:rPr lang="it-IT" sz="1200" b="1" dirty="0">
                <a:solidFill>
                  <a:srgbClr val="0070C0"/>
                </a:solidFill>
                <a:cs typeface="Arial" pitchFamily="34" charset="0"/>
              </a:rPr>
              <a:t>2012 </a:t>
            </a:r>
            <a:r>
              <a:rPr lang="it-IT" sz="1200" b="1" dirty="0" err="1">
                <a:solidFill>
                  <a:srgbClr val="0070C0"/>
                </a:solidFill>
                <a:cs typeface="Arial" pitchFamily="34" charset="0"/>
              </a:rPr>
              <a:t>Cabled</a:t>
            </a:r>
            <a:r>
              <a:rPr lang="it-IT" sz="1200" b="1" dirty="0">
                <a:solidFill>
                  <a:srgbClr val="0070C0"/>
                </a:solidFill>
                <a:cs typeface="Arial" pitchFamily="34" charset="0"/>
              </a:rPr>
              <a:t> and </a:t>
            </a:r>
            <a:r>
              <a:rPr lang="it-IT" sz="1200" b="1" dirty="0" err="1">
                <a:solidFill>
                  <a:srgbClr val="0070C0"/>
                </a:solidFill>
                <a:cs typeface="Arial" pitchFamily="34" charset="0"/>
              </a:rPr>
              <a:t>real</a:t>
            </a:r>
            <a:r>
              <a:rPr lang="it-IT" sz="1200" b="1" dirty="0">
                <a:solidFill>
                  <a:srgbClr val="0070C0"/>
                </a:solidFill>
                <a:cs typeface="Arial" pitchFamily="34" charset="0"/>
              </a:rPr>
              <a:t> </a:t>
            </a:r>
            <a:r>
              <a:rPr lang="it-IT" sz="1200" b="1" dirty="0" err="1">
                <a:solidFill>
                  <a:srgbClr val="0070C0"/>
                </a:solidFill>
                <a:cs typeface="Arial" pitchFamily="34" charset="0"/>
              </a:rPr>
              <a:t>time</a:t>
            </a:r>
            <a:r>
              <a:rPr lang="it-IT" sz="1200" b="1" dirty="0">
                <a:solidFill>
                  <a:srgbClr val="0070C0"/>
                </a:solidFill>
                <a:cs typeface="Arial" pitchFamily="34" charset="0"/>
              </a:rPr>
              <a:t> data </a:t>
            </a:r>
          </a:p>
          <a:p>
            <a:pPr marL="544116" lvl="1" indent="-544116"/>
            <a:r>
              <a:rPr lang="it-IT" sz="1200" b="1" dirty="0">
                <a:solidFill>
                  <a:srgbClr val="0070C0"/>
                </a:solidFill>
                <a:cs typeface="Arial" pitchFamily="34" charset="0"/>
              </a:rPr>
              <a:t>2013 </a:t>
            </a:r>
            <a:r>
              <a:rPr lang="it-IT" sz="1200" b="1" dirty="0" err="1">
                <a:solidFill>
                  <a:srgbClr val="0070C0"/>
                </a:solidFill>
                <a:cs typeface="Arial" pitchFamily="34" charset="0"/>
              </a:rPr>
              <a:t>Recovery</a:t>
            </a:r>
            <a:endParaRPr lang="it-IT" sz="1200" b="1" dirty="0">
              <a:solidFill>
                <a:srgbClr val="0070C0"/>
              </a:solidFill>
              <a:cs typeface="Arial" pitchFamily="34" charset="0"/>
            </a:endParaRPr>
          </a:p>
          <a:p>
            <a:pPr marL="544116" lvl="1" indent="-544116"/>
            <a:r>
              <a:rPr lang="it-IT" sz="1200" b="1" dirty="0">
                <a:solidFill>
                  <a:srgbClr val="0070C0"/>
                </a:solidFill>
                <a:cs typeface="Arial" pitchFamily="34" charset="0"/>
              </a:rPr>
              <a:t>2018 </a:t>
            </a:r>
            <a:r>
              <a:rPr lang="it-IT" sz="1200" b="1" dirty="0" err="1">
                <a:solidFill>
                  <a:srgbClr val="0070C0"/>
                </a:solidFill>
                <a:cs typeface="Arial" pitchFamily="34" charset="0"/>
              </a:rPr>
              <a:t>Scheduled</a:t>
            </a:r>
            <a:r>
              <a:rPr lang="it-IT" sz="1200" b="1" dirty="0">
                <a:solidFill>
                  <a:srgbClr val="0070C0"/>
                </a:solidFill>
                <a:cs typeface="Arial" pitchFamily="34" charset="0"/>
              </a:rPr>
              <a:t>  </a:t>
            </a:r>
            <a:r>
              <a:rPr lang="it-IT" sz="1200" b="1" dirty="0" err="1">
                <a:solidFill>
                  <a:srgbClr val="0070C0"/>
                </a:solidFill>
                <a:cs typeface="Arial" pitchFamily="34" charset="0"/>
              </a:rPr>
              <a:t>new</a:t>
            </a:r>
            <a:r>
              <a:rPr lang="it-IT" sz="1200" b="1" dirty="0">
                <a:solidFill>
                  <a:srgbClr val="0070C0"/>
                </a:solidFill>
                <a:cs typeface="Arial" pitchFamily="34" charset="0"/>
              </a:rPr>
              <a:t> </a:t>
            </a:r>
            <a:r>
              <a:rPr lang="it-IT" sz="1200" b="1" dirty="0" err="1">
                <a:solidFill>
                  <a:srgbClr val="0070C0"/>
                </a:solidFill>
                <a:cs typeface="Arial" pitchFamily="34" charset="0"/>
              </a:rPr>
              <a:t>deployment</a:t>
            </a:r>
            <a:endParaRPr lang="it-IT" sz="1200" b="1" dirty="0">
              <a:solidFill>
                <a:srgbClr val="0070C0"/>
              </a:solidFill>
              <a:cs typeface="Arial" pitchFamily="34" charset="0"/>
            </a:endParaRPr>
          </a:p>
          <a:p>
            <a:pPr marL="544116" lvl="1" indent="-544116">
              <a:buAutoNum type="arabicPlain" startAt="2012"/>
            </a:pPr>
            <a:endParaRPr lang="it-IT" b="1" dirty="0">
              <a:solidFill>
                <a:srgbClr val="0070C0"/>
              </a:solidFill>
              <a:cs typeface="Arial" pitchFamily="34" charset="0"/>
            </a:endParaRPr>
          </a:p>
          <a:p>
            <a:r>
              <a:rPr lang="en-US" dirty="0">
                <a:solidFill>
                  <a:srgbClr val="0070C0"/>
                </a:solidFill>
              </a:rPr>
              <a:t> </a:t>
            </a:r>
          </a:p>
        </p:txBody>
      </p:sp>
      <p:sp>
        <p:nvSpPr>
          <p:cNvPr id="5" name="Segnaposto numero diapositiva 4"/>
          <p:cNvSpPr>
            <a:spLocks noGrp="1"/>
          </p:cNvSpPr>
          <p:nvPr>
            <p:ph type="sldNum" sz="quarter" idx="11"/>
          </p:nvPr>
        </p:nvSpPr>
        <p:spPr/>
        <p:txBody>
          <a:bodyPr/>
          <a:lstStyle/>
          <a:p>
            <a:fld id="{E5F86F16-F277-4C59-A009-7A3D7FB099E6}" type="slidenum">
              <a:rPr lang="en-US" smtClean="0"/>
              <a:pPr/>
              <a:t>19</a:t>
            </a:fld>
            <a:endParaRPr lang="en-US"/>
          </a:p>
        </p:txBody>
      </p:sp>
      <p:grpSp>
        <p:nvGrpSpPr>
          <p:cNvPr id="13" name="Gruppo 12"/>
          <p:cNvGrpSpPr/>
          <p:nvPr/>
        </p:nvGrpSpPr>
        <p:grpSpPr>
          <a:xfrm>
            <a:off x="2636691" y="3743752"/>
            <a:ext cx="2685937" cy="1801505"/>
            <a:chOff x="3597758" y="1494572"/>
            <a:chExt cx="3581249" cy="2402006"/>
          </a:xfrm>
        </p:grpSpPr>
        <p:pic>
          <p:nvPicPr>
            <p:cNvPr id="9" name="Picture 12"/>
            <p:cNvPicPr/>
            <p:nvPr/>
          </p:nvPicPr>
          <p:blipFill>
            <a:blip r:embed="rId3" cstate="print"/>
            <a:srcRect l="13169"/>
            <a:stretch/>
          </p:blipFill>
          <p:spPr>
            <a:xfrm>
              <a:off x="4217442" y="1494572"/>
              <a:ext cx="2961565" cy="2402006"/>
            </a:xfrm>
            <a:prstGeom prst="rect">
              <a:avLst/>
            </a:prstGeom>
            <a:ln>
              <a:noFill/>
            </a:ln>
          </p:spPr>
        </p:pic>
        <p:sp>
          <p:nvSpPr>
            <p:cNvPr id="12" name="Segnaposto testo 2"/>
            <p:cNvSpPr txBox="1">
              <a:spLocks/>
            </p:cNvSpPr>
            <p:nvPr/>
          </p:nvSpPr>
          <p:spPr>
            <a:xfrm>
              <a:off x="3597758" y="2669066"/>
              <a:ext cx="3171816" cy="763492"/>
            </a:xfrm>
            <a:prstGeom prst="rect">
              <a:avLst/>
            </a:prstGeom>
          </p:spPr>
          <p:txBody>
            <a:bodyPr/>
            <a:lstStyle/>
            <a:p>
              <a:pPr defTabSz="685800" eaLnBrk="0" fontAlgn="base" hangingPunct="0">
                <a:lnSpc>
                  <a:spcPct val="90000"/>
                </a:lnSpc>
                <a:spcBef>
                  <a:spcPts val="750"/>
                </a:spcBef>
                <a:spcAft>
                  <a:spcPct val="0"/>
                </a:spcAft>
                <a:defRPr/>
              </a:pPr>
              <a:r>
                <a:rPr lang="en-US" sz="1350" b="1" dirty="0">
                  <a:solidFill>
                    <a:srgbClr val="FFFF00"/>
                  </a:solidFill>
                  <a:ea typeface="ＭＳ Ｐゴシック" charset="0"/>
                  <a:cs typeface="ＭＳ Ｐゴシック" charset="0"/>
                </a:rPr>
                <a:t>NEMO-SN1 </a:t>
              </a:r>
            </a:p>
            <a:p>
              <a:pPr defTabSz="685800" eaLnBrk="0" fontAlgn="base" hangingPunct="0">
                <a:lnSpc>
                  <a:spcPct val="90000"/>
                </a:lnSpc>
                <a:spcBef>
                  <a:spcPts val="750"/>
                </a:spcBef>
                <a:spcAft>
                  <a:spcPct val="0"/>
                </a:spcAft>
                <a:defRPr/>
              </a:pPr>
              <a:r>
                <a:rPr lang="en-US" sz="1350" b="1" dirty="0">
                  <a:solidFill>
                    <a:srgbClr val="FFFF00"/>
                  </a:solidFill>
                  <a:ea typeface="ＭＳ Ｐゴシック" charset="0"/>
                  <a:cs typeface="ＭＳ Ｐゴシック" charset="0"/>
                </a:rPr>
                <a:t>Underwater operations (2005)</a:t>
              </a:r>
            </a:p>
            <a:p>
              <a:pPr defTabSz="685800" eaLnBrk="0" fontAlgn="base" hangingPunct="0">
                <a:lnSpc>
                  <a:spcPct val="90000"/>
                </a:lnSpc>
                <a:spcBef>
                  <a:spcPts val="750"/>
                </a:spcBef>
                <a:spcAft>
                  <a:spcPct val="0"/>
                </a:spcAft>
                <a:defRPr/>
              </a:pPr>
              <a:r>
                <a:rPr lang="en-US" sz="1350" b="1" dirty="0">
                  <a:solidFill>
                    <a:srgbClr val="FFFF00"/>
                  </a:solidFill>
                  <a:ea typeface="ＭＳ Ｐゴシック" charset="0"/>
                  <a:cs typeface="ＭＳ Ｐゴシック" charset="0"/>
                </a:rPr>
                <a:t>@ 2100  m </a:t>
              </a:r>
              <a:r>
                <a:rPr lang="en-US" sz="1350" b="1" dirty="0" err="1">
                  <a:solidFill>
                    <a:srgbClr val="FFFF00"/>
                  </a:solidFill>
                  <a:ea typeface="ＭＳ Ｐゴシック" charset="0"/>
                  <a:cs typeface="ＭＳ Ｐゴシック" charset="0"/>
                </a:rPr>
                <a:t>bsl</a:t>
              </a:r>
              <a:endParaRPr lang="en-US" sz="1350" b="1" dirty="0">
                <a:solidFill>
                  <a:srgbClr val="FFFF00"/>
                </a:solidFill>
                <a:ea typeface="ＭＳ Ｐゴシック" charset="0"/>
                <a:cs typeface="ＭＳ Ｐゴシック" charset="0"/>
              </a:endParaRPr>
            </a:p>
            <a:p>
              <a:pPr defTabSz="685800" eaLnBrk="0" fontAlgn="base" hangingPunct="0">
                <a:lnSpc>
                  <a:spcPct val="90000"/>
                </a:lnSpc>
                <a:spcBef>
                  <a:spcPts val="750"/>
                </a:spcBef>
                <a:spcAft>
                  <a:spcPct val="0"/>
                </a:spcAft>
                <a:defRPr/>
              </a:pPr>
              <a:endParaRPr lang="en-US" sz="1350" dirty="0">
                <a:solidFill>
                  <a:srgbClr val="FFFF00"/>
                </a:solidFill>
                <a:ea typeface="ＭＳ Ｐゴシック" charset="0"/>
                <a:cs typeface="ＭＳ Ｐゴシック" charset="0"/>
              </a:endParaRPr>
            </a:p>
          </p:txBody>
        </p:sp>
      </p:grpSp>
      <p:grpSp>
        <p:nvGrpSpPr>
          <p:cNvPr id="16" name="Gruppo 15"/>
          <p:cNvGrpSpPr/>
          <p:nvPr/>
        </p:nvGrpSpPr>
        <p:grpSpPr>
          <a:xfrm>
            <a:off x="7210171" y="3221724"/>
            <a:ext cx="1933829" cy="2564074"/>
            <a:chOff x="9336449" y="2199569"/>
            <a:chExt cx="2195457" cy="2865580"/>
          </a:xfrm>
        </p:grpSpPr>
        <p:pic>
          <p:nvPicPr>
            <p:cNvPr id="6" name="Shape 40"/>
            <p:cNvPicPr preferRelativeResize="0">
              <a:picLocks noChangeAspect="1" noChangeArrowheads="1"/>
            </p:cNvPicPr>
            <p:nvPr/>
          </p:nvPicPr>
          <p:blipFill>
            <a:blip r:embed="rId4" cstate="print"/>
            <a:srcRect/>
            <a:stretch>
              <a:fillRect/>
            </a:stretch>
          </p:blipFill>
          <p:spPr bwMode="auto">
            <a:xfrm>
              <a:off x="9336449" y="2199569"/>
              <a:ext cx="2148967" cy="2865580"/>
            </a:xfrm>
            <a:prstGeom prst="rect">
              <a:avLst/>
            </a:prstGeom>
            <a:noFill/>
            <a:ln w="9525">
              <a:noFill/>
              <a:miter lim="800000"/>
              <a:headEnd/>
              <a:tailEnd/>
            </a:ln>
          </p:spPr>
        </p:pic>
        <p:sp>
          <p:nvSpPr>
            <p:cNvPr id="7" name="Segnaposto testo 2"/>
            <p:cNvSpPr txBox="1">
              <a:spLocks/>
            </p:cNvSpPr>
            <p:nvPr/>
          </p:nvSpPr>
          <p:spPr>
            <a:xfrm>
              <a:off x="9486171" y="2797639"/>
              <a:ext cx="2045735" cy="812394"/>
            </a:xfrm>
            <a:prstGeom prst="rect">
              <a:avLst/>
            </a:prstGeom>
          </p:spPr>
          <p:txBody>
            <a:bodyPr/>
            <a:lstStyle/>
            <a:p>
              <a:pPr defTabSz="685800" eaLnBrk="0" fontAlgn="base" hangingPunct="0">
                <a:lnSpc>
                  <a:spcPct val="90000"/>
                </a:lnSpc>
                <a:spcBef>
                  <a:spcPts val="750"/>
                </a:spcBef>
                <a:spcAft>
                  <a:spcPct val="0"/>
                </a:spcAft>
                <a:defRPr/>
              </a:pPr>
              <a:r>
                <a:rPr lang="en-US" sz="1350" dirty="0">
                  <a:solidFill>
                    <a:schemeClr val="bg1"/>
                  </a:solidFill>
                  <a:ea typeface="ＭＳ Ｐゴシック" charset="0"/>
                  <a:cs typeface="ＭＳ Ｐゴシック" charset="0"/>
                </a:rPr>
                <a:t>NEMO-SN1 recovery July 2013</a:t>
              </a:r>
            </a:p>
          </p:txBody>
        </p:sp>
      </p:grpSp>
      <p:pic>
        <p:nvPicPr>
          <p:cNvPr id="102402" name="Picture 2"/>
          <p:cNvPicPr>
            <a:picLocks noChangeAspect="1" noChangeArrowheads="1"/>
          </p:cNvPicPr>
          <p:nvPr/>
        </p:nvPicPr>
        <p:blipFill>
          <a:blip r:embed="rId5" cstate="print"/>
          <a:srcRect/>
          <a:stretch>
            <a:fillRect/>
          </a:stretch>
        </p:blipFill>
        <p:spPr bwMode="auto">
          <a:xfrm>
            <a:off x="3248253" y="1369039"/>
            <a:ext cx="3104727" cy="2388251"/>
          </a:xfrm>
          <a:prstGeom prst="rect">
            <a:avLst/>
          </a:prstGeom>
          <a:noFill/>
          <a:ln w="9525">
            <a:noFill/>
            <a:miter lim="800000"/>
            <a:headEnd/>
            <a:tailEnd/>
          </a:ln>
        </p:spPr>
      </p:pic>
      <p:pic>
        <p:nvPicPr>
          <p:cNvPr id="102403" name="Picture 3"/>
          <p:cNvPicPr>
            <a:picLocks noChangeAspect="1" noChangeArrowheads="1"/>
          </p:cNvPicPr>
          <p:nvPr/>
        </p:nvPicPr>
        <p:blipFill>
          <a:blip r:embed="rId6" cstate="print"/>
          <a:srcRect/>
          <a:stretch>
            <a:fillRect/>
          </a:stretch>
        </p:blipFill>
        <p:spPr bwMode="auto">
          <a:xfrm>
            <a:off x="6335619" y="1041494"/>
            <a:ext cx="1772485" cy="2403126"/>
          </a:xfrm>
          <a:prstGeom prst="rect">
            <a:avLst/>
          </a:prstGeom>
          <a:noFill/>
          <a:ln w="9525">
            <a:noFill/>
            <a:miter lim="800000"/>
            <a:headEnd/>
            <a:tailEnd/>
          </a:ln>
        </p:spPr>
      </p:pic>
      <p:grpSp>
        <p:nvGrpSpPr>
          <p:cNvPr id="24" name="Gruppo 23"/>
          <p:cNvGrpSpPr/>
          <p:nvPr/>
        </p:nvGrpSpPr>
        <p:grpSpPr>
          <a:xfrm>
            <a:off x="5240738" y="1409984"/>
            <a:ext cx="1873158" cy="4125032"/>
            <a:chOff x="6646457" y="504967"/>
            <a:chExt cx="2497544" cy="5500043"/>
          </a:xfrm>
        </p:grpSpPr>
        <p:pic>
          <p:nvPicPr>
            <p:cNvPr id="102401" name="Picture 1"/>
            <p:cNvPicPr>
              <a:picLocks noChangeAspect="1" noChangeArrowheads="1"/>
            </p:cNvPicPr>
            <p:nvPr/>
          </p:nvPicPr>
          <p:blipFill>
            <a:blip r:embed="rId7" cstate="print"/>
            <a:srcRect l="7023" r="10118"/>
            <a:stretch>
              <a:fillRect/>
            </a:stretch>
          </p:blipFill>
          <p:spPr bwMode="auto">
            <a:xfrm>
              <a:off x="6781884" y="3835017"/>
              <a:ext cx="2362117" cy="2169993"/>
            </a:xfrm>
            <a:prstGeom prst="rect">
              <a:avLst/>
            </a:prstGeom>
            <a:noFill/>
            <a:ln w="9525">
              <a:noFill/>
              <a:miter lim="800000"/>
              <a:headEnd/>
              <a:tailEnd/>
            </a:ln>
          </p:spPr>
        </p:pic>
        <p:sp>
          <p:nvSpPr>
            <p:cNvPr id="22" name="CasellaDiTesto 21"/>
            <p:cNvSpPr txBox="1"/>
            <p:nvPr/>
          </p:nvSpPr>
          <p:spPr>
            <a:xfrm>
              <a:off x="6646457" y="504967"/>
              <a:ext cx="2115403" cy="954108"/>
            </a:xfrm>
            <a:prstGeom prst="rect">
              <a:avLst/>
            </a:prstGeom>
            <a:noFill/>
          </p:spPr>
          <p:txBody>
            <a:bodyPr wrap="square" rtlCol="0">
              <a:spAutoFit/>
            </a:bodyPr>
            <a:lstStyle/>
            <a:p>
              <a:r>
                <a:rPr lang="it-IT" sz="1350" b="1" dirty="0">
                  <a:solidFill>
                    <a:srgbClr val="FFFF00"/>
                  </a:solidFill>
                </a:rPr>
                <a:t>SN1 on </a:t>
              </a:r>
              <a:r>
                <a:rPr lang="it-IT" sz="1350" b="1" dirty="0" err="1">
                  <a:solidFill>
                    <a:srgbClr val="FFFF00"/>
                  </a:solidFill>
                </a:rPr>
                <a:t>Cable</a:t>
              </a:r>
              <a:r>
                <a:rPr lang="it-IT" sz="1350" b="1" dirty="0">
                  <a:solidFill>
                    <a:srgbClr val="FFFF00"/>
                  </a:solidFill>
                </a:rPr>
                <a:t> </a:t>
              </a:r>
              <a:r>
                <a:rPr lang="it-IT" sz="1350" b="1" dirty="0" err="1">
                  <a:solidFill>
                    <a:srgbClr val="FFFF00"/>
                  </a:solidFill>
                </a:rPr>
                <a:t>layer</a:t>
              </a:r>
              <a:r>
                <a:rPr lang="it-IT" sz="1350" b="1" dirty="0">
                  <a:solidFill>
                    <a:srgbClr val="FFFF00"/>
                  </a:solidFill>
                </a:rPr>
                <a:t> vessel </a:t>
              </a:r>
              <a:r>
                <a:rPr lang="it-IT" sz="1350" b="1" dirty="0" err="1">
                  <a:solidFill>
                    <a:srgbClr val="FFFF00"/>
                  </a:solidFill>
                </a:rPr>
                <a:t>Certamen</a:t>
              </a:r>
              <a:r>
                <a:rPr lang="it-IT" sz="1350" b="1" dirty="0">
                  <a:solidFill>
                    <a:srgbClr val="FFFF00"/>
                  </a:solidFill>
                </a:rPr>
                <a:t> (2012)</a:t>
              </a:r>
            </a:p>
          </p:txBody>
        </p:sp>
      </p:grpSp>
      <p:sp>
        <p:nvSpPr>
          <p:cNvPr id="27" name="CasellaDiTesto 26"/>
          <p:cNvSpPr txBox="1"/>
          <p:nvPr/>
        </p:nvSpPr>
        <p:spPr>
          <a:xfrm>
            <a:off x="6634515" y="3090365"/>
            <a:ext cx="859809" cy="323165"/>
          </a:xfrm>
          <a:prstGeom prst="rect">
            <a:avLst/>
          </a:prstGeom>
          <a:noFill/>
        </p:spPr>
        <p:txBody>
          <a:bodyPr wrap="square" rtlCol="0">
            <a:spAutoFit/>
          </a:bodyPr>
          <a:lstStyle/>
          <a:p>
            <a:r>
              <a:rPr lang="it-IT" sz="1500" b="1" dirty="0">
                <a:solidFill>
                  <a:srgbClr val="FFFF00"/>
                </a:solidFill>
              </a:rPr>
              <a:t>ROV</a:t>
            </a:r>
          </a:p>
        </p:txBody>
      </p:sp>
      <p:sp>
        <p:nvSpPr>
          <p:cNvPr id="28" name="Rettangolo 27"/>
          <p:cNvSpPr/>
          <p:nvPr/>
        </p:nvSpPr>
        <p:spPr>
          <a:xfrm>
            <a:off x="5368387" y="4007008"/>
            <a:ext cx="646331" cy="300082"/>
          </a:xfrm>
          <a:prstGeom prst="rect">
            <a:avLst/>
          </a:prstGeom>
        </p:spPr>
        <p:txBody>
          <a:bodyPr wrap="none">
            <a:spAutoFit/>
          </a:bodyPr>
          <a:lstStyle/>
          <a:p>
            <a:r>
              <a:rPr lang="it-IT" sz="1350" b="1" dirty="0">
                <a:solidFill>
                  <a:srgbClr val="FFFF00"/>
                </a:solidFill>
              </a:rPr>
              <a:t>(2012)</a:t>
            </a:r>
            <a:endParaRPr lang="it-IT" sz="1350" dirty="0"/>
          </a:p>
        </p:txBody>
      </p:sp>
    </p:spTree>
    <p:extLst>
      <p:ext uri="{BB962C8B-B14F-4D97-AF65-F5344CB8AC3E}">
        <p14:creationId xmlns:p14="http://schemas.microsoft.com/office/powerpoint/2010/main" val="122526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87624" y="1989410"/>
            <a:ext cx="6624736" cy="2758081"/>
          </a:xfrm>
        </p:spPr>
        <p:txBody>
          <a:bodyPr lIns="0" tIns="0" rIns="0" bIns="0">
            <a:noAutofit/>
          </a:bodyPr>
          <a:lstStyle/>
          <a:p>
            <a:pPr marL="0">
              <a:spcBef>
                <a:spcPts val="0"/>
              </a:spcBef>
              <a:buNone/>
            </a:pPr>
            <a:r>
              <a:rPr lang="en-GB" sz="2400" b="1" dirty="0"/>
              <a:t>EMSO ERIC is an intergovernmental organisation, </a:t>
            </a:r>
          </a:p>
          <a:p>
            <a:pPr marL="0">
              <a:spcBef>
                <a:spcPts val="0"/>
              </a:spcBef>
              <a:buNone/>
            </a:pPr>
            <a:r>
              <a:rPr lang="en-GB" sz="2000" dirty="0"/>
              <a:t>with autonomous legal status, the participation of European countries and is headquartered in Rome (Italy). </a:t>
            </a:r>
          </a:p>
          <a:p>
            <a:pPr marL="0">
              <a:spcBef>
                <a:spcPts val="0"/>
              </a:spcBef>
              <a:buNone/>
            </a:pPr>
            <a:endParaRPr lang="en-GB" sz="2400" b="1" dirty="0"/>
          </a:p>
          <a:p>
            <a:pPr marL="0">
              <a:spcBef>
                <a:spcPts val="0"/>
              </a:spcBef>
              <a:buNone/>
            </a:pPr>
            <a:r>
              <a:rPr lang="en-GB" sz="2400" b="1" dirty="0"/>
              <a:t>EMSO ERIC aims to promote excellent science </a:t>
            </a:r>
            <a:r>
              <a:rPr lang="en-GB" sz="2000" dirty="0"/>
              <a:t>through the coordination of a distributed infrastructure of deep sea observatories serving marine science researchers, marine technology engineers, policy makers, industry and the public. </a:t>
            </a:r>
            <a:endParaRPr lang="it-IT" sz="2000" dirty="0"/>
          </a:p>
        </p:txBody>
      </p:sp>
      <p:sp>
        <p:nvSpPr>
          <p:cNvPr id="5" name="CasellaDiTesto 4"/>
          <p:cNvSpPr txBox="1"/>
          <p:nvPr/>
        </p:nvSpPr>
        <p:spPr>
          <a:xfrm>
            <a:off x="467544" y="548680"/>
            <a:ext cx="7128792" cy="936104"/>
          </a:xfrm>
          <a:prstGeom prst="rect">
            <a:avLst/>
          </a:prstGeom>
          <a:noFill/>
          <a:ln>
            <a:noFill/>
          </a:ln>
        </p:spPr>
        <p:txBody>
          <a:bodyPr wrap="none" lIns="0" tIns="0" rIns="0" bIns="0" rtlCol="0">
            <a:noAutofit/>
          </a:bodyPr>
          <a:lstStyle/>
          <a:p>
            <a:pPr>
              <a:lnSpc>
                <a:spcPct val="80000"/>
              </a:lnSpc>
            </a:pPr>
            <a:r>
              <a:rPr lang="en-GB" sz="2000" b="1" cap="all" dirty="0">
                <a:solidFill>
                  <a:srgbClr val="008000"/>
                </a:solidFill>
              </a:rPr>
              <a:t>European Multidisciplinary Seafloor </a:t>
            </a:r>
          </a:p>
          <a:p>
            <a:pPr>
              <a:lnSpc>
                <a:spcPct val="80000"/>
              </a:lnSpc>
            </a:pPr>
            <a:r>
              <a:rPr lang="en-GB" sz="2300" b="1" cap="all" dirty="0">
                <a:solidFill>
                  <a:srgbClr val="008000"/>
                </a:solidFill>
              </a:rPr>
              <a:t>and Water Column Observatory</a:t>
            </a:r>
            <a:br>
              <a:rPr lang="it-IT" sz="2000" b="1" cap="all" dirty="0">
                <a:solidFill>
                  <a:srgbClr val="008000"/>
                </a:solidFill>
              </a:rPr>
            </a:br>
            <a:r>
              <a:rPr lang="en-GB" sz="1600" cap="all" dirty="0">
                <a:solidFill>
                  <a:srgbClr val="000000"/>
                </a:solidFill>
              </a:rPr>
              <a:t>European Research Infrastructure Consortium</a:t>
            </a:r>
            <a:br>
              <a:rPr lang="it-IT" sz="2000" b="1" cap="all" dirty="0"/>
            </a:br>
            <a:endParaRPr lang="it-IT" sz="2000" b="1" cap="all" dirty="0"/>
          </a:p>
          <a:p>
            <a:pPr>
              <a:lnSpc>
                <a:spcPct val="80000"/>
              </a:lnSpc>
            </a:pPr>
            <a:endParaRPr lang="it-IT" sz="2000" b="1" cap="all" dirty="0">
              <a:solidFill>
                <a:srgbClr val="000000"/>
              </a:solidFill>
            </a:endParaRPr>
          </a:p>
        </p:txBody>
      </p:sp>
      <p:sp>
        <p:nvSpPr>
          <p:cNvPr id="4" name="CasellaDiTesto 3"/>
          <p:cNvSpPr txBox="1"/>
          <p:nvPr/>
        </p:nvSpPr>
        <p:spPr>
          <a:xfrm>
            <a:off x="395536" y="6237312"/>
            <a:ext cx="4176464" cy="215444"/>
          </a:xfrm>
          <a:prstGeom prst="rect">
            <a:avLst/>
          </a:prstGeom>
          <a:noFill/>
        </p:spPr>
        <p:txBody>
          <a:bodyPr wrap="square" rtlCol="0">
            <a:spAutoFit/>
          </a:bodyPr>
          <a:lstStyle/>
          <a:p>
            <a:r>
              <a:rPr lang="fr-FR" sz="800" b="1" dirty="0">
                <a:solidFill>
                  <a:schemeClr val="bg1">
                    <a:lumMod val="50000"/>
                  </a:schemeClr>
                </a:solidFill>
                <a:latin typeface="Arial Narrow"/>
                <a:cs typeface="Arial Narrow"/>
              </a:rPr>
              <a:t>VLNT </a:t>
            </a:r>
            <a:r>
              <a:rPr lang="fr-FR" sz="800" b="1" dirty="0" err="1">
                <a:solidFill>
                  <a:schemeClr val="bg1">
                    <a:lumMod val="50000"/>
                  </a:schemeClr>
                </a:solidFill>
                <a:latin typeface="Arial Narrow"/>
                <a:cs typeface="Arial Narrow"/>
              </a:rPr>
              <a:t>Oct</a:t>
            </a:r>
            <a:r>
              <a:rPr lang="fr-FR" sz="800" b="1" dirty="0">
                <a:solidFill>
                  <a:schemeClr val="bg1">
                    <a:lumMod val="50000"/>
                  </a:schemeClr>
                </a:solidFill>
                <a:latin typeface="Arial Narrow"/>
                <a:cs typeface="Arial Narrow"/>
              </a:rPr>
              <a:t> 2018- </a:t>
            </a:r>
            <a:r>
              <a:rPr lang="fr-FR" sz="800" b="1" dirty="0" err="1">
                <a:solidFill>
                  <a:schemeClr val="bg1">
                    <a:lumMod val="50000"/>
                  </a:schemeClr>
                </a:solidFill>
                <a:latin typeface="Arial Narrow"/>
                <a:cs typeface="Arial Narrow"/>
              </a:rPr>
              <a:t>Dubna</a:t>
            </a:r>
            <a:r>
              <a:rPr lang="fr-FR" sz="800" b="1" dirty="0">
                <a:solidFill>
                  <a:schemeClr val="bg1">
                    <a:lumMod val="50000"/>
                  </a:schemeClr>
                </a:solidFill>
                <a:latin typeface="Arial Narrow"/>
                <a:cs typeface="Arial Narrow"/>
              </a:rPr>
              <a:t> -DL</a:t>
            </a:r>
            <a:endParaRPr lang="en-IE" sz="800" dirty="0">
              <a:solidFill>
                <a:schemeClr val="bg1">
                  <a:lumMod val="50000"/>
                </a:schemeClr>
              </a:solidFill>
              <a:latin typeface="Arial Narrow"/>
              <a:ea typeface="Calibri" panose="020F0502020204030204" pitchFamily="34" charset="0"/>
              <a:cs typeface="Arial Narrow"/>
            </a:endParaRPr>
          </a:p>
        </p:txBody>
      </p:sp>
      <p:sp>
        <p:nvSpPr>
          <p:cNvPr id="6" name="CasellaDiTesto 5"/>
          <p:cNvSpPr txBox="1"/>
          <p:nvPr/>
        </p:nvSpPr>
        <p:spPr>
          <a:xfrm>
            <a:off x="1089889" y="5033818"/>
            <a:ext cx="6768651" cy="769441"/>
          </a:xfrm>
          <a:prstGeom prst="rect">
            <a:avLst/>
          </a:prstGeom>
          <a:noFill/>
        </p:spPr>
        <p:txBody>
          <a:bodyPr wrap="square" rtlCol="0">
            <a:spAutoFit/>
          </a:bodyPr>
          <a:lstStyle/>
          <a:p>
            <a:r>
              <a:rPr lang="en-GB" sz="2400" b="1"/>
              <a:t>EMSO ERIC </a:t>
            </a:r>
            <a:r>
              <a:rPr lang="en-GB" sz="2000"/>
              <a:t>was constitued on September 29, 2016</a:t>
            </a:r>
          </a:p>
          <a:p>
            <a:r>
              <a:rPr lang="en-GB" sz="2000"/>
              <a:t> (EU Official Journal L268/59 October 1st,2016)</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ea typeface="ＭＳ Ｐゴシック" pitchFamily="1" charset="-128"/>
              </a:rPr>
              <a:t>EMSO ERIC node – Western Ionian</a:t>
            </a:r>
            <a:endParaRPr lang="en-US" dirty="0"/>
          </a:p>
        </p:txBody>
      </p:sp>
      <p:sp>
        <p:nvSpPr>
          <p:cNvPr id="3" name="Segnaposto testo 2"/>
          <p:cNvSpPr>
            <a:spLocks noGrp="1"/>
          </p:cNvSpPr>
          <p:nvPr>
            <p:ph type="body" sz="half" idx="2"/>
          </p:nvPr>
        </p:nvSpPr>
        <p:spPr>
          <a:xfrm>
            <a:off x="7320643" y="1931959"/>
            <a:ext cx="1823357" cy="889823"/>
          </a:xfrm>
        </p:spPr>
        <p:txBody>
          <a:bodyPr>
            <a:normAutofit fontScale="92500"/>
          </a:bodyPr>
          <a:lstStyle/>
          <a:p>
            <a:r>
              <a:rPr lang="en-US" dirty="0">
                <a:solidFill>
                  <a:schemeClr val="accent1"/>
                </a:solidFill>
              </a:rPr>
              <a:t>http://www.moist.it:</a:t>
            </a:r>
          </a:p>
          <a:p>
            <a:r>
              <a:rPr lang="en-US" dirty="0"/>
              <a:t>Data storage </a:t>
            </a:r>
          </a:p>
          <a:p>
            <a:r>
              <a:rPr lang="en-US" dirty="0"/>
              <a:t>Data web dissemination</a:t>
            </a:r>
          </a:p>
        </p:txBody>
      </p:sp>
      <p:sp>
        <p:nvSpPr>
          <p:cNvPr id="5" name="Segnaposto numero diapositiva 4"/>
          <p:cNvSpPr>
            <a:spLocks noGrp="1"/>
          </p:cNvSpPr>
          <p:nvPr>
            <p:ph type="sldNum" sz="quarter" idx="11"/>
          </p:nvPr>
        </p:nvSpPr>
        <p:spPr/>
        <p:txBody>
          <a:bodyPr/>
          <a:lstStyle/>
          <a:p>
            <a:fld id="{E5F86F16-F277-4C59-A009-7A3D7FB099E6}" type="slidenum">
              <a:rPr lang="en-US" smtClean="0"/>
              <a:pPr/>
              <a:t>20</a:t>
            </a:fld>
            <a:endParaRPr lang="en-US"/>
          </a:p>
        </p:txBody>
      </p:sp>
      <p:pic>
        <p:nvPicPr>
          <p:cNvPr id="33794" name="Picture 2" descr="C:\Documents and Settings\davide\Desktop\PPT\2017_EMSO_ALL_REGIONS\WesternIOnian\moist.png"/>
          <p:cNvPicPr>
            <a:picLocks noChangeAspect="1" noChangeArrowheads="1"/>
          </p:cNvPicPr>
          <p:nvPr/>
        </p:nvPicPr>
        <p:blipFill>
          <a:blip r:embed="rId2" cstate="print"/>
          <a:srcRect/>
          <a:stretch>
            <a:fillRect/>
          </a:stretch>
        </p:blipFill>
        <p:spPr bwMode="auto">
          <a:xfrm>
            <a:off x="796531" y="1364467"/>
            <a:ext cx="6454376" cy="4357793"/>
          </a:xfrm>
          <a:prstGeom prst="rect">
            <a:avLst/>
          </a:prstGeom>
          <a:noFill/>
        </p:spPr>
      </p:pic>
      <p:sp>
        <p:nvSpPr>
          <p:cNvPr id="7" name="CasellaDiTesto 6"/>
          <p:cNvSpPr txBox="1"/>
          <p:nvPr/>
        </p:nvSpPr>
        <p:spPr>
          <a:xfrm>
            <a:off x="7342939" y="1580717"/>
            <a:ext cx="1643063" cy="300082"/>
          </a:xfrm>
          <a:prstGeom prst="rect">
            <a:avLst/>
          </a:prstGeom>
          <a:noFill/>
        </p:spPr>
        <p:txBody>
          <a:bodyPr wrap="square" rtlCol="0">
            <a:spAutoFit/>
          </a:bodyPr>
          <a:lstStyle/>
          <a:p>
            <a:r>
              <a:rPr lang="en-US" sz="1350" dirty="0">
                <a:solidFill>
                  <a:srgbClr val="FF0000"/>
                </a:solidFill>
              </a:rPr>
              <a:t>Data </a:t>
            </a:r>
            <a:r>
              <a:rPr lang="en-US" sz="1350" dirty="0" err="1">
                <a:solidFill>
                  <a:srgbClr val="FF0000"/>
                </a:solidFill>
              </a:rPr>
              <a:t>managment</a:t>
            </a:r>
            <a:endParaRPr lang="en-US" sz="1350" dirty="0">
              <a:solidFill>
                <a:srgbClr val="FF0000"/>
              </a:solidFill>
            </a:endParaRPr>
          </a:p>
        </p:txBody>
      </p:sp>
    </p:spTree>
    <p:extLst>
      <p:ext uri="{BB962C8B-B14F-4D97-AF65-F5344CB8AC3E}">
        <p14:creationId xmlns:p14="http://schemas.microsoft.com/office/powerpoint/2010/main" val="3413703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ea typeface="ＭＳ Ｐゴシック" pitchFamily="1" charset="-128"/>
              </a:rPr>
              <a:t>EMSO ERIC node – Western Ionian</a:t>
            </a:r>
            <a:endParaRPr lang="en-US" dirty="0"/>
          </a:p>
        </p:txBody>
      </p:sp>
      <p:sp>
        <p:nvSpPr>
          <p:cNvPr id="3" name="Segnaposto testo 2"/>
          <p:cNvSpPr>
            <a:spLocks noGrp="1"/>
          </p:cNvSpPr>
          <p:nvPr>
            <p:ph type="body" sz="half" idx="2"/>
          </p:nvPr>
        </p:nvSpPr>
        <p:spPr>
          <a:xfrm>
            <a:off x="969850" y="1440692"/>
            <a:ext cx="2473439" cy="630997"/>
          </a:xfrm>
        </p:spPr>
        <p:txBody>
          <a:bodyPr>
            <a:normAutofit lnSpcReduction="10000"/>
          </a:bodyPr>
          <a:lstStyle/>
          <a:p>
            <a:r>
              <a:rPr lang="en-US" sz="1800" b="1" dirty="0">
                <a:solidFill>
                  <a:srgbClr val="FF0000"/>
                </a:solidFill>
              </a:rPr>
              <a:t>On going scheduled operations  2018 </a:t>
            </a:r>
          </a:p>
          <a:p>
            <a:endParaRPr lang="en-US" sz="1800" b="1" dirty="0">
              <a:solidFill>
                <a:srgbClr val="FF0000"/>
              </a:solidFill>
            </a:endParaRPr>
          </a:p>
        </p:txBody>
      </p:sp>
      <p:sp>
        <p:nvSpPr>
          <p:cNvPr id="4" name="Segnaposto data 3"/>
          <p:cNvSpPr>
            <a:spLocks noGrp="1"/>
          </p:cNvSpPr>
          <p:nvPr>
            <p:ph type="dt" sz="half" idx="10"/>
          </p:nvPr>
        </p:nvSpPr>
        <p:spPr/>
        <p:txBody>
          <a:bodyPr/>
          <a:lstStyle/>
          <a:p>
            <a:r>
              <a:rPr lang="en-US"/>
              <a:t>EMSO Eric All Regions Workshop, Roma 9/10/2017</a:t>
            </a:r>
            <a:endParaRPr lang="en-US" dirty="0"/>
          </a:p>
        </p:txBody>
      </p:sp>
      <p:sp>
        <p:nvSpPr>
          <p:cNvPr id="5" name="Segnaposto numero diapositiva 4"/>
          <p:cNvSpPr>
            <a:spLocks noGrp="1"/>
          </p:cNvSpPr>
          <p:nvPr>
            <p:ph type="sldNum" sz="quarter" idx="11"/>
          </p:nvPr>
        </p:nvSpPr>
        <p:spPr/>
        <p:txBody>
          <a:bodyPr/>
          <a:lstStyle/>
          <a:p>
            <a:fld id="{E5F86F16-F277-4C59-A009-7A3D7FB099E6}" type="slidenum">
              <a:rPr lang="en-US" smtClean="0"/>
              <a:pPr/>
              <a:t>21</a:t>
            </a:fld>
            <a:endParaRPr lang="en-US"/>
          </a:p>
        </p:txBody>
      </p:sp>
      <p:grpSp>
        <p:nvGrpSpPr>
          <p:cNvPr id="12" name="Gruppo 11"/>
          <p:cNvGrpSpPr/>
          <p:nvPr/>
        </p:nvGrpSpPr>
        <p:grpSpPr>
          <a:xfrm>
            <a:off x="3317792" y="3078956"/>
            <a:ext cx="2926080" cy="2194560"/>
            <a:chOff x="4552950" y="1276350"/>
            <a:chExt cx="3901440" cy="2926080"/>
          </a:xfrm>
        </p:grpSpPr>
        <p:pic>
          <p:nvPicPr>
            <p:cNvPr id="6" name="Picture 2" descr="C:\Documents and Settings\davide\Desktop\PPT\2016_Fixo3_Sett\JunctionBox.JPG"/>
            <p:cNvPicPr>
              <a:picLocks noChangeAspect="1" noChangeArrowheads="1"/>
            </p:cNvPicPr>
            <p:nvPr/>
          </p:nvPicPr>
          <p:blipFill>
            <a:blip r:embed="rId2" cstate="print"/>
            <a:srcRect/>
            <a:stretch>
              <a:fillRect/>
            </a:stretch>
          </p:blipFill>
          <p:spPr bwMode="auto">
            <a:xfrm>
              <a:off x="4552950" y="1276350"/>
              <a:ext cx="3901440" cy="2926080"/>
            </a:xfrm>
            <a:prstGeom prst="rect">
              <a:avLst/>
            </a:prstGeom>
            <a:noFill/>
          </p:spPr>
        </p:pic>
        <p:sp>
          <p:nvSpPr>
            <p:cNvPr id="7" name="Segnaposto testo 2"/>
            <p:cNvSpPr txBox="1">
              <a:spLocks/>
            </p:cNvSpPr>
            <p:nvPr/>
          </p:nvSpPr>
          <p:spPr>
            <a:xfrm>
              <a:off x="4684033" y="3680845"/>
              <a:ext cx="2316842" cy="357756"/>
            </a:xfrm>
            <a:prstGeom prst="rect">
              <a:avLst/>
            </a:prstGeom>
          </p:spPr>
          <p:txBody>
            <a:bodyPr/>
            <a:lstStyle/>
            <a:p>
              <a:pPr defTabSz="685800" eaLnBrk="0" fontAlgn="base" hangingPunct="0">
                <a:lnSpc>
                  <a:spcPct val="90000"/>
                </a:lnSpc>
                <a:spcBef>
                  <a:spcPts val="750"/>
                </a:spcBef>
                <a:spcAft>
                  <a:spcPct val="0"/>
                </a:spcAft>
                <a:defRPr/>
              </a:pPr>
              <a:r>
                <a:rPr lang="en-US" sz="1350" dirty="0">
                  <a:solidFill>
                    <a:schemeClr val="bg1"/>
                  </a:solidFill>
                  <a:ea typeface="ＭＳ Ｐゴシック" charset="0"/>
                  <a:cs typeface="ＭＳ Ｐゴシック" charset="0"/>
                </a:rPr>
                <a:t>New INGV JB at Catania shore Lab</a:t>
              </a:r>
            </a:p>
            <a:p>
              <a:pPr defTabSz="685800" eaLnBrk="0" fontAlgn="base" hangingPunct="0">
                <a:lnSpc>
                  <a:spcPct val="90000"/>
                </a:lnSpc>
                <a:spcBef>
                  <a:spcPts val="750"/>
                </a:spcBef>
                <a:spcAft>
                  <a:spcPct val="0"/>
                </a:spcAft>
                <a:defRPr/>
              </a:pPr>
              <a:endParaRPr lang="en-US" sz="1350" dirty="0">
                <a:ea typeface="ＭＳ Ｐゴシック" charset="0"/>
                <a:cs typeface="ＭＳ Ｐゴシック" charset="0"/>
              </a:endParaRPr>
            </a:p>
          </p:txBody>
        </p:sp>
      </p:grpSp>
      <p:grpSp>
        <p:nvGrpSpPr>
          <p:cNvPr id="11" name="Gruppo 10"/>
          <p:cNvGrpSpPr/>
          <p:nvPr/>
        </p:nvGrpSpPr>
        <p:grpSpPr>
          <a:xfrm>
            <a:off x="831333" y="2417885"/>
            <a:ext cx="2419261" cy="3225680"/>
            <a:chOff x="1165594" y="1337896"/>
            <a:chExt cx="3225681" cy="4300907"/>
          </a:xfrm>
        </p:grpSpPr>
        <p:pic>
          <p:nvPicPr>
            <p:cNvPr id="35842" name="Picture 2" descr="C:\Documents and Settings\davide\Desktop\PPT\2017_EMSO_ALL_REGIONS\WesternIOnian\DSCN2811.JPG"/>
            <p:cNvPicPr>
              <a:picLocks noChangeAspect="1" noChangeArrowheads="1"/>
            </p:cNvPicPr>
            <p:nvPr/>
          </p:nvPicPr>
          <p:blipFill>
            <a:blip r:embed="rId3" cstate="print"/>
            <a:srcRect/>
            <a:stretch>
              <a:fillRect/>
            </a:stretch>
          </p:blipFill>
          <p:spPr bwMode="auto">
            <a:xfrm rot="5400000">
              <a:off x="627981" y="1875509"/>
              <a:ext cx="4300907" cy="3225681"/>
            </a:xfrm>
            <a:prstGeom prst="rect">
              <a:avLst/>
            </a:prstGeom>
            <a:noFill/>
          </p:spPr>
        </p:pic>
        <p:sp>
          <p:nvSpPr>
            <p:cNvPr id="9" name="Segnaposto testo 2"/>
            <p:cNvSpPr txBox="1">
              <a:spLocks/>
            </p:cNvSpPr>
            <p:nvPr/>
          </p:nvSpPr>
          <p:spPr>
            <a:xfrm>
              <a:off x="1426483" y="5090545"/>
              <a:ext cx="2735942" cy="357756"/>
            </a:xfrm>
            <a:prstGeom prst="rect">
              <a:avLst/>
            </a:prstGeom>
          </p:spPr>
          <p:txBody>
            <a:bodyPr/>
            <a:lstStyle/>
            <a:p>
              <a:pPr defTabSz="685800" eaLnBrk="0" fontAlgn="base" hangingPunct="0">
                <a:lnSpc>
                  <a:spcPct val="90000"/>
                </a:lnSpc>
                <a:spcBef>
                  <a:spcPts val="750"/>
                </a:spcBef>
                <a:spcAft>
                  <a:spcPct val="0"/>
                </a:spcAft>
                <a:defRPr/>
              </a:pPr>
              <a:r>
                <a:rPr lang="en-US" sz="1350" dirty="0">
                  <a:solidFill>
                    <a:schemeClr val="bg1"/>
                  </a:solidFill>
                  <a:ea typeface="ＭＳ Ｐゴシック" charset="0"/>
                  <a:cs typeface="ＭＳ Ｐゴシック" charset="0"/>
                </a:rPr>
                <a:t>NEMO-SN1 reconfigured  at Catania shore lab</a:t>
              </a:r>
            </a:p>
            <a:p>
              <a:pPr defTabSz="685800" eaLnBrk="0" fontAlgn="base" hangingPunct="0">
                <a:lnSpc>
                  <a:spcPct val="90000"/>
                </a:lnSpc>
                <a:spcBef>
                  <a:spcPts val="750"/>
                </a:spcBef>
                <a:spcAft>
                  <a:spcPct val="0"/>
                </a:spcAft>
                <a:defRPr/>
              </a:pPr>
              <a:endParaRPr lang="en-US" sz="1350" dirty="0">
                <a:ea typeface="ＭＳ Ｐゴシック" charset="0"/>
                <a:cs typeface="ＭＳ Ｐゴシック" charset="0"/>
              </a:endParaRPr>
            </a:p>
          </p:txBody>
        </p:sp>
      </p:grpSp>
      <p:sp>
        <p:nvSpPr>
          <p:cNvPr id="13" name="CasellaDiTesto 12"/>
          <p:cNvSpPr txBox="1"/>
          <p:nvPr/>
        </p:nvSpPr>
        <p:spPr>
          <a:xfrm>
            <a:off x="3264693" y="1521619"/>
            <a:ext cx="3971926" cy="923330"/>
          </a:xfrm>
          <a:prstGeom prst="rect">
            <a:avLst/>
          </a:prstGeom>
          <a:noFill/>
        </p:spPr>
        <p:txBody>
          <a:bodyPr wrap="square" rtlCol="0">
            <a:spAutoFit/>
          </a:bodyPr>
          <a:lstStyle/>
          <a:p>
            <a:r>
              <a:rPr lang="en-US" sz="1350" dirty="0"/>
              <a:t>Deployment of NEMO SN1, </a:t>
            </a:r>
          </a:p>
          <a:p>
            <a:r>
              <a:rPr lang="en-US" sz="1350" dirty="0"/>
              <a:t>Deployment of New Junction Box (JB) for TSN</a:t>
            </a:r>
          </a:p>
          <a:p>
            <a:r>
              <a:rPr lang="en-US" sz="1350" dirty="0"/>
              <a:t>Deployment of EGIM module &amp; connection to JB</a:t>
            </a:r>
          </a:p>
          <a:p>
            <a:r>
              <a:rPr lang="en-US" sz="1350" dirty="0"/>
              <a:t>Deployment of CREEP2 experiment</a:t>
            </a:r>
          </a:p>
        </p:txBody>
      </p:sp>
      <p:pic>
        <p:nvPicPr>
          <p:cNvPr id="16" name="image20.jpg"/>
          <p:cNvPicPr/>
          <p:nvPr/>
        </p:nvPicPr>
        <p:blipFill>
          <a:blip r:embed="rId4" cstate="print"/>
          <a:srcRect/>
          <a:stretch>
            <a:fillRect/>
          </a:stretch>
        </p:blipFill>
        <p:spPr bwMode="auto">
          <a:xfrm>
            <a:off x="7037766" y="1474343"/>
            <a:ext cx="2106234" cy="3132348"/>
          </a:xfrm>
          <a:prstGeom prst="rect">
            <a:avLst/>
          </a:prstGeom>
          <a:noFill/>
          <a:ln w="9525">
            <a:noFill/>
            <a:miter lim="800000"/>
            <a:headEnd/>
            <a:tailEnd/>
          </a:ln>
        </p:spPr>
      </p:pic>
      <p:sp>
        <p:nvSpPr>
          <p:cNvPr id="17" name="CasellaDiTesto 16"/>
          <p:cNvSpPr txBox="1"/>
          <p:nvPr/>
        </p:nvSpPr>
        <p:spPr>
          <a:xfrm>
            <a:off x="6979444" y="2478882"/>
            <a:ext cx="1128713" cy="323165"/>
          </a:xfrm>
          <a:prstGeom prst="rect">
            <a:avLst/>
          </a:prstGeom>
          <a:noFill/>
        </p:spPr>
        <p:txBody>
          <a:bodyPr wrap="square" rtlCol="0">
            <a:spAutoFit/>
          </a:bodyPr>
          <a:lstStyle/>
          <a:p>
            <a:r>
              <a:rPr lang="en-US" sz="1500" b="1" dirty="0">
                <a:solidFill>
                  <a:schemeClr val="bg1"/>
                </a:solidFill>
              </a:rPr>
              <a:t>EGIM</a:t>
            </a:r>
            <a:endParaRPr lang="en-US" sz="1350" b="1" dirty="0">
              <a:solidFill>
                <a:schemeClr val="bg1"/>
              </a:solidFill>
            </a:endParaRPr>
          </a:p>
        </p:txBody>
      </p:sp>
      <p:pic>
        <p:nvPicPr>
          <p:cNvPr id="19" name="Picture 17"/>
          <p:cNvPicPr/>
          <p:nvPr/>
        </p:nvPicPr>
        <p:blipFill>
          <a:blip r:embed="rId5" cstate="print">
            <a:extLst>
              <a:ext uri="{28A0092B-C50C-407E-A947-70E740481C1C}">
                <a14:useLocalDpi xmlns:a14="http://schemas.microsoft.com/office/drawing/2010/main" val="0"/>
              </a:ext>
            </a:extLst>
          </a:blip>
          <a:stretch>
            <a:fillRect/>
          </a:stretch>
        </p:blipFill>
        <p:spPr>
          <a:xfrm>
            <a:off x="6915999" y="4605825"/>
            <a:ext cx="1391171" cy="1242137"/>
          </a:xfrm>
          <a:prstGeom prst="rect">
            <a:avLst/>
          </a:prstGeom>
        </p:spPr>
      </p:pic>
      <p:sp>
        <p:nvSpPr>
          <p:cNvPr id="15" name="CasellaDiTesto 14"/>
          <p:cNvSpPr txBox="1"/>
          <p:nvPr/>
        </p:nvSpPr>
        <p:spPr>
          <a:xfrm>
            <a:off x="7929670" y="4768933"/>
            <a:ext cx="1088089" cy="323165"/>
          </a:xfrm>
          <a:prstGeom prst="rect">
            <a:avLst/>
          </a:prstGeom>
          <a:noFill/>
        </p:spPr>
        <p:txBody>
          <a:bodyPr wrap="square" rtlCol="0">
            <a:spAutoFit/>
          </a:bodyPr>
          <a:lstStyle/>
          <a:p>
            <a:r>
              <a:rPr lang="en-US" sz="1500" b="1" dirty="0"/>
              <a:t>CREEP2</a:t>
            </a:r>
          </a:p>
        </p:txBody>
      </p:sp>
    </p:spTree>
    <p:extLst>
      <p:ext uri="{BB962C8B-B14F-4D97-AF65-F5344CB8AC3E}">
        <p14:creationId xmlns:p14="http://schemas.microsoft.com/office/powerpoint/2010/main" val="3825292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5544" y="857251"/>
            <a:ext cx="5402375" cy="511628"/>
          </a:xfrm>
        </p:spPr>
        <p:txBody>
          <a:bodyPr/>
          <a:lstStyle/>
          <a:p>
            <a:r>
              <a:rPr lang="en-GB" dirty="0">
                <a:ea typeface="ＭＳ Ｐゴシック" pitchFamily="1" charset="-128"/>
              </a:rPr>
              <a:t>EMSO ERIC node – Western Ionian</a:t>
            </a:r>
            <a:endParaRPr lang="it-IT" dirty="0"/>
          </a:p>
        </p:txBody>
      </p:sp>
      <p:sp>
        <p:nvSpPr>
          <p:cNvPr id="5" name="Segnaposto numero diapositiva 4"/>
          <p:cNvSpPr>
            <a:spLocks noGrp="1"/>
          </p:cNvSpPr>
          <p:nvPr>
            <p:ph type="sldNum" sz="quarter" idx="11"/>
          </p:nvPr>
        </p:nvSpPr>
        <p:spPr/>
        <p:txBody>
          <a:bodyPr/>
          <a:lstStyle/>
          <a:p>
            <a:fld id="{E5F86F16-F277-4C59-A009-7A3D7FB099E6}" type="slidenum">
              <a:rPr lang="en-US" smtClean="0"/>
              <a:pPr/>
              <a:t>22</a:t>
            </a:fld>
            <a:endParaRPr lang="en-US"/>
          </a:p>
        </p:txBody>
      </p:sp>
      <p:pic>
        <p:nvPicPr>
          <p:cNvPr id="7"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680" y="1493262"/>
            <a:ext cx="6858000" cy="3857625"/>
          </a:xfrm>
          <a:prstGeom prst="rect">
            <a:avLst/>
          </a:prstGeom>
        </p:spPr>
      </p:pic>
      <p:pic>
        <p:nvPicPr>
          <p:cNvPr id="8" name="Image 9"/>
          <p:cNvPicPr>
            <a:picLocks noChangeAspect="1" noChangeArrowheads="1"/>
          </p:cNvPicPr>
          <p:nvPr/>
        </p:nvPicPr>
        <p:blipFill>
          <a:blip r:embed="rId3" cstate="print"/>
          <a:srcRect/>
          <a:stretch>
            <a:fillRect/>
          </a:stretch>
        </p:blipFill>
        <p:spPr bwMode="auto">
          <a:xfrm>
            <a:off x="975248" y="3673294"/>
            <a:ext cx="4455114" cy="2081792"/>
          </a:xfrm>
          <a:prstGeom prst="rect">
            <a:avLst/>
          </a:prstGeom>
          <a:noFill/>
          <a:ln w="9525">
            <a:noFill/>
            <a:miter lim="800000"/>
            <a:headEnd/>
            <a:tailEnd/>
          </a:ln>
        </p:spPr>
      </p:pic>
      <p:graphicFrame>
        <p:nvGraphicFramePr>
          <p:cNvPr id="9" name="Table 4"/>
          <p:cNvGraphicFramePr>
            <a:graphicFrameLocks noGrp="1"/>
          </p:cNvGraphicFramePr>
          <p:nvPr/>
        </p:nvGraphicFramePr>
        <p:xfrm>
          <a:off x="4150278" y="1705968"/>
          <a:ext cx="3979546" cy="1807566"/>
        </p:xfrm>
        <a:graphic>
          <a:graphicData uri="http://schemas.openxmlformats.org/drawingml/2006/table">
            <a:tbl>
              <a:tblPr/>
              <a:tblGrid>
                <a:gridCol w="1891736">
                  <a:extLst>
                    <a:ext uri="{9D8B030D-6E8A-4147-A177-3AD203B41FA5}">
                      <a16:colId xmlns:a16="http://schemas.microsoft.com/office/drawing/2014/main" val="20000"/>
                    </a:ext>
                  </a:extLst>
                </a:gridCol>
                <a:gridCol w="2087810">
                  <a:extLst>
                    <a:ext uri="{9D8B030D-6E8A-4147-A177-3AD203B41FA5}">
                      <a16:colId xmlns:a16="http://schemas.microsoft.com/office/drawing/2014/main" val="20001"/>
                    </a:ext>
                  </a:extLst>
                </a:gridCol>
              </a:tblGrid>
              <a:tr h="160020">
                <a:tc>
                  <a:txBody>
                    <a:bodyPr/>
                    <a:lstStyle/>
                    <a:p>
                      <a:pPr algn="ctr">
                        <a:spcBef>
                          <a:spcPts val="200"/>
                        </a:spcBef>
                        <a:spcAft>
                          <a:spcPts val="200"/>
                        </a:spcAft>
                      </a:pPr>
                      <a:r>
                        <a:rPr lang="en-US" sz="1100" b="1" dirty="0" err="1">
                          <a:solidFill>
                            <a:srgbClr val="002060"/>
                          </a:solidFill>
                          <a:latin typeface="Calibri"/>
                          <a:ea typeface="Times New Roman"/>
                          <a:cs typeface="Segoe UI"/>
                        </a:rPr>
                        <a:t>Parametres</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en-US" sz="1100" b="1" dirty="0">
                          <a:solidFill>
                            <a:srgbClr val="002060"/>
                          </a:solidFill>
                          <a:latin typeface="Calibri"/>
                          <a:ea typeface="Times New Roman"/>
                          <a:cs typeface="Segoe UI"/>
                        </a:rPr>
                        <a:t>Sensors</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0040">
                <a:tc>
                  <a:txBody>
                    <a:bodyPr/>
                    <a:lstStyle/>
                    <a:p>
                      <a:pPr algn="l">
                        <a:spcBef>
                          <a:spcPts val="200"/>
                        </a:spcBef>
                        <a:spcAft>
                          <a:spcPts val="200"/>
                        </a:spcAft>
                      </a:pPr>
                      <a:r>
                        <a:rPr lang="en-US" sz="1100" dirty="0">
                          <a:solidFill>
                            <a:srgbClr val="002060"/>
                          </a:solidFill>
                          <a:latin typeface="Calibri"/>
                          <a:ea typeface="Times New Roman"/>
                          <a:cs typeface="Segoe UI"/>
                        </a:rPr>
                        <a:t>Temperature, Conductivity, Pressure</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US" sz="1100" dirty="0">
                          <a:solidFill>
                            <a:srgbClr val="002060"/>
                          </a:solidFill>
                          <a:latin typeface="Calibri"/>
                          <a:ea typeface="Times New Roman"/>
                          <a:cs typeface="Segoe UI"/>
                        </a:rPr>
                        <a:t>SEABIRD SBE37-SIP</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2038">
                <a:tc>
                  <a:txBody>
                    <a:bodyPr/>
                    <a:lstStyle/>
                    <a:p>
                      <a:pPr algn="just">
                        <a:spcBef>
                          <a:spcPts val="200"/>
                        </a:spcBef>
                        <a:spcAft>
                          <a:spcPts val="200"/>
                        </a:spcAft>
                      </a:pPr>
                      <a:r>
                        <a:rPr lang="en-US" sz="1100" dirty="0">
                          <a:solidFill>
                            <a:srgbClr val="002060"/>
                          </a:solidFill>
                          <a:latin typeface="Calibri"/>
                          <a:ea typeface="Times New Roman"/>
                          <a:cs typeface="Segoe UI"/>
                        </a:rPr>
                        <a:t>Pressure</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US" sz="1100" dirty="0">
                          <a:solidFill>
                            <a:srgbClr val="002060"/>
                          </a:solidFill>
                          <a:latin typeface="Calibri"/>
                          <a:ea typeface="Times New Roman"/>
                          <a:cs typeface="Segoe UI"/>
                        </a:rPr>
                        <a:t>SEABIRD SBE 54 Tsunami</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4036">
                <a:tc>
                  <a:txBody>
                    <a:bodyPr/>
                    <a:lstStyle/>
                    <a:p>
                      <a:pPr algn="just">
                        <a:spcBef>
                          <a:spcPts val="200"/>
                        </a:spcBef>
                        <a:spcAft>
                          <a:spcPts val="200"/>
                        </a:spcAft>
                      </a:pPr>
                      <a:r>
                        <a:rPr lang="en-US" sz="1100" dirty="0">
                          <a:solidFill>
                            <a:srgbClr val="002060"/>
                          </a:solidFill>
                          <a:latin typeface="Calibri"/>
                          <a:ea typeface="Times New Roman"/>
                          <a:cs typeface="Segoe UI"/>
                        </a:rPr>
                        <a:t>Dissolved O</a:t>
                      </a:r>
                      <a:r>
                        <a:rPr lang="en-US" sz="1100" baseline="-25000" dirty="0">
                          <a:solidFill>
                            <a:srgbClr val="002060"/>
                          </a:solidFill>
                          <a:latin typeface="Calibri"/>
                          <a:ea typeface="Times New Roman"/>
                          <a:cs typeface="Segoe UI"/>
                        </a:rPr>
                        <a:t>2</a:t>
                      </a:r>
                      <a:r>
                        <a:rPr lang="en-US" sz="1100" dirty="0">
                          <a:solidFill>
                            <a:srgbClr val="002060"/>
                          </a:solidFill>
                          <a:latin typeface="Calibri"/>
                          <a:ea typeface="Times New Roman"/>
                          <a:cs typeface="Segoe UI"/>
                        </a:rPr>
                        <a:t>, temperature</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fr-FR" sz="1100" dirty="0">
                          <a:solidFill>
                            <a:srgbClr val="002060"/>
                          </a:solidFill>
                          <a:latin typeface="Calibri"/>
                          <a:ea typeface="Times New Roman"/>
                          <a:cs typeface="Times New Roman"/>
                        </a:rPr>
                        <a:t>AADI-3005214831</a:t>
                      </a:r>
                      <a:r>
                        <a:rPr lang="en-GB" sz="1100" dirty="0">
                          <a:solidFill>
                            <a:srgbClr val="002060"/>
                          </a:solidFill>
                          <a:latin typeface="Calibri"/>
                          <a:ea typeface="Times New Roman"/>
                          <a:cs typeface="Times New Roman"/>
                        </a:rPr>
                        <a:t> DW4831</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8012">
                <a:tc>
                  <a:txBody>
                    <a:bodyPr/>
                    <a:lstStyle/>
                    <a:p>
                      <a:pPr algn="just">
                        <a:spcBef>
                          <a:spcPts val="200"/>
                        </a:spcBef>
                        <a:spcAft>
                          <a:spcPts val="200"/>
                        </a:spcAft>
                      </a:pPr>
                      <a:r>
                        <a:rPr lang="en-US" sz="1100">
                          <a:solidFill>
                            <a:srgbClr val="002060"/>
                          </a:solidFill>
                          <a:latin typeface="Calibri"/>
                          <a:ea typeface="Times New Roman"/>
                          <a:cs typeface="Segoe UI"/>
                        </a:rPr>
                        <a:t>Turbidity</a:t>
                      </a:r>
                      <a:endParaRPr lang="en-GB" sz="110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US" sz="1100" dirty="0" err="1">
                          <a:solidFill>
                            <a:srgbClr val="002060"/>
                          </a:solidFill>
                          <a:latin typeface="Calibri"/>
                          <a:ea typeface="Times New Roman"/>
                          <a:cs typeface="Segoe UI"/>
                        </a:rPr>
                        <a:t>Wetlabs</a:t>
                      </a:r>
                      <a:r>
                        <a:rPr lang="en-US" sz="1100" dirty="0">
                          <a:solidFill>
                            <a:srgbClr val="002060"/>
                          </a:solidFill>
                          <a:latin typeface="Calibri"/>
                          <a:ea typeface="Times New Roman"/>
                          <a:cs typeface="Segoe UI"/>
                        </a:rPr>
                        <a:t> </a:t>
                      </a:r>
                      <a:r>
                        <a:rPr lang="en-US" sz="1100" dirty="0" err="1">
                          <a:solidFill>
                            <a:srgbClr val="002060"/>
                          </a:solidFill>
                          <a:latin typeface="Calibri"/>
                          <a:ea typeface="Times New Roman"/>
                          <a:cs typeface="Segoe UI"/>
                        </a:rPr>
                        <a:t>NTUrdt</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0040">
                <a:tc>
                  <a:txBody>
                    <a:bodyPr/>
                    <a:lstStyle/>
                    <a:p>
                      <a:pPr algn="l">
                        <a:spcBef>
                          <a:spcPts val="200"/>
                        </a:spcBef>
                        <a:spcAft>
                          <a:spcPts val="200"/>
                        </a:spcAft>
                      </a:pPr>
                      <a:r>
                        <a:rPr lang="en-US" sz="1100">
                          <a:solidFill>
                            <a:srgbClr val="002060"/>
                          </a:solidFill>
                          <a:latin typeface="Calibri"/>
                          <a:ea typeface="Times New Roman"/>
                          <a:cs typeface="Segoe UI"/>
                        </a:rPr>
                        <a:t>Ocean currents, Compass and tilt meter</a:t>
                      </a:r>
                      <a:endParaRPr lang="en-GB" sz="110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US" sz="1100" dirty="0">
                          <a:solidFill>
                            <a:srgbClr val="002060"/>
                          </a:solidFill>
                          <a:latin typeface="Calibri"/>
                          <a:ea typeface="Times New Roman"/>
                          <a:cs typeface="Segoe UI"/>
                        </a:rPr>
                        <a:t>Teledyne Workhorse monitor ADCP 300 KHz</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0040">
                <a:tc>
                  <a:txBody>
                    <a:bodyPr/>
                    <a:lstStyle/>
                    <a:p>
                      <a:pPr algn="l">
                        <a:spcBef>
                          <a:spcPts val="200"/>
                        </a:spcBef>
                        <a:spcAft>
                          <a:spcPts val="200"/>
                        </a:spcAft>
                      </a:pPr>
                      <a:r>
                        <a:rPr lang="en-US" sz="1100">
                          <a:solidFill>
                            <a:srgbClr val="002060"/>
                          </a:solidFill>
                          <a:latin typeface="Calibri"/>
                          <a:ea typeface="Times New Roman"/>
                          <a:cs typeface="Segoe UI"/>
                        </a:rPr>
                        <a:t>Passive acoustics, Compass and tilt meter</a:t>
                      </a:r>
                      <a:endParaRPr lang="en-GB" sz="110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1100" dirty="0" err="1">
                          <a:solidFill>
                            <a:srgbClr val="002060"/>
                          </a:solidFill>
                          <a:latin typeface="Calibri"/>
                          <a:ea typeface="Times New Roman"/>
                          <a:cs typeface="Times New Roman"/>
                        </a:rPr>
                        <a:t>OceanSonics</a:t>
                      </a:r>
                      <a:r>
                        <a:rPr lang="en-GB" sz="1100" dirty="0">
                          <a:solidFill>
                            <a:srgbClr val="002060"/>
                          </a:solidFill>
                          <a:latin typeface="Calibri"/>
                          <a:ea typeface="Times New Roman"/>
                          <a:cs typeface="Times New Roman"/>
                        </a:rPr>
                        <a:t> </a:t>
                      </a:r>
                      <a:r>
                        <a:rPr lang="en-GB" sz="1100" dirty="0" err="1">
                          <a:solidFill>
                            <a:srgbClr val="002060"/>
                          </a:solidFill>
                          <a:latin typeface="Calibri"/>
                          <a:ea typeface="Times New Roman"/>
                          <a:cs typeface="Times New Roman"/>
                        </a:rPr>
                        <a:t>icListen</a:t>
                      </a:r>
                      <a:r>
                        <a:rPr lang="en-GB" sz="1100" dirty="0">
                          <a:solidFill>
                            <a:srgbClr val="002060"/>
                          </a:solidFill>
                          <a:latin typeface="Calibri"/>
                          <a:ea typeface="Times New Roman"/>
                          <a:cs typeface="Times New Roman"/>
                        </a:rPr>
                        <a:t> SB60L-ETH  </a:t>
                      </a:r>
                      <a:endParaRPr lang="en-GB" sz="1100" dirty="0">
                        <a:solidFill>
                          <a:srgbClr val="002060"/>
                        </a:solidFill>
                        <a:latin typeface="Arial"/>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 name="Rectangle 6"/>
          <p:cNvSpPr/>
          <p:nvPr/>
        </p:nvSpPr>
        <p:spPr>
          <a:xfrm>
            <a:off x="1289736" y="1341094"/>
            <a:ext cx="6858000" cy="438582"/>
          </a:xfrm>
          <a:prstGeom prst="rect">
            <a:avLst/>
          </a:prstGeom>
        </p:spPr>
        <p:txBody>
          <a:bodyPr wrap="square">
            <a:spAutoFit/>
          </a:bodyPr>
          <a:lstStyle/>
          <a:p>
            <a:r>
              <a:rPr lang="en-GB" altLang="en-US" sz="2250" b="1" dirty="0">
                <a:solidFill>
                  <a:srgbClr val="002060"/>
                </a:solidFill>
                <a:latin typeface="Calibri" pitchFamily="34" charset="0"/>
              </a:rPr>
              <a:t>        EGIM - EMSO Generic Instrument Module </a:t>
            </a:r>
            <a:endParaRPr lang="en-GB" sz="2250" dirty="0"/>
          </a:p>
        </p:txBody>
      </p:sp>
      <p:pic>
        <p:nvPicPr>
          <p:cNvPr id="11" name="Picture 1" descr="C:\Users\Paolo\Desktop\20161025_183320.jpg"/>
          <p:cNvPicPr>
            <a:picLocks noChangeAspect="1" noChangeArrowheads="1"/>
          </p:cNvPicPr>
          <p:nvPr/>
        </p:nvPicPr>
        <p:blipFill>
          <a:blip r:embed="rId4" cstate="print"/>
          <a:srcRect/>
          <a:stretch>
            <a:fillRect/>
          </a:stretch>
        </p:blipFill>
        <p:spPr bwMode="auto">
          <a:xfrm>
            <a:off x="1330680" y="2262409"/>
            <a:ext cx="2781690" cy="1566161"/>
          </a:xfrm>
          <a:prstGeom prst="rect">
            <a:avLst/>
          </a:prstGeom>
          <a:noFill/>
        </p:spPr>
      </p:pic>
      <p:sp>
        <p:nvSpPr>
          <p:cNvPr id="13" name="CasellaDiTesto 12"/>
          <p:cNvSpPr txBox="1"/>
          <p:nvPr/>
        </p:nvSpPr>
        <p:spPr>
          <a:xfrm>
            <a:off x="5240740" y="3477620"/>
            <a:ext cx="3746311" cy="1338828"/>
          </a:xfrm>
          <a:prstGeom prst="rect">
            <a:avLst/>
          </a:prstGeom>
          <a:solidFill>
            <a:schemeClr val="bg1"/>
          </a:solidFill>
        </p:spPr>
        <p:txBody>
          <a:bodyPr wrap="square" rtlCol="0">
            <a:spAutoFit/>
          </a:bodyPr>
          <a:lstStyle/>
          <a:p>
            <a:pPr algn="ctr"/>
            <a:r>
              <a:rPr lang="it-IT" sz="1350" b="1" dirty="0"/>
              <a:t>EGIM </a:t>
            </a:r>
            <a:r>
              <a:rPr lang="it-IT" sz="1350" b="1" dirty="0" err="1"/>
              <a:t>installation</a:t>
            </a:r>
            <a:r>
              <a:rPr lang="it-IT" sz="1350" b="1" dirty="0"/>
              <a:t> at Western </a:t>
            </a:r>
            <a:r>
              <a:rPr lang="it-IT" sz="1350" b="1" dirty="0" err="1"/>
              <a:t>Ionian</a:t>
            </a:r>
            <a:r>
              <a:rPr lang="it-IT" sz="1350" b="1" dirty="0"/>
              <a:t> (Catania)</a:t>
            </a:r>
          </a:p>
          <a:p>
            <a:r>
              <a:rPr lang="it-IT" sz="1350" dirty="0" err="1"/>
              <a:t>Dedicated</a:t>
            </a:r>
            <a:r>
              <a:rPr lang="it-IT" sz="1350" dirty="0"/>
              <a:t> electronic/vessel </a:t>
            </a:r>
            <a:r>
              <a:rPr lang="it-IT" sz="1350" dirty="0" err="1"/>
              <a:t>to</a:t>
            </a:r>
            <a:r>
              <a:rPr lang="it-IT" sz="1350" dirty="0"/>
              <a:t> interface COSTOF2 (</a:t>
            </a:r>
            <a:r>
              <a:rPr lang="it-IT" sz="1350" dirty="0" err="1"/>
              <a:t>ETH+serial</a:t>
            </a:r>
            <a:r>
              <a:rPr lang="it-IT" sz="1350" dirty="0"/>
              <a:t>)/ LAN on </a:t>
            </a:r>
            <a:r>
              <a:rPr lang="it-IT" sz="1350" dirty="0" err="1"/>
              <a:t>opctical</a:t>
            </a:r>
            <a:r>
              <a:rPr lang="it-IT" sz="1350" dirty="0"/>
              <a:t> </a:t>
            </a:r>
            <a:r>
              <a:rPr lang="it-IT" sz="1350" dirty="0" err="1"/>
              <a:t>cable</a:t>
            </a:r>
            <a:endParaRPr lang="it-IT" sz="1350" dirty="0"/>
          </a:p>
          <a:p>
            <a:endParaRPr lang="it-IT" sz="1350" dirty="0"/>
          </a:p>
          <a:p>
            <a:r>
              <a:rPr lang="it-IT" sz="1350" dirty="0" err="1"/>
              <a:t>Dedicated</a:t>
            </a:r>
            <a:r>
              <a:rPr lang="it-IT" sz="1350" dirty="0"/>
              <a:t> frame </a:t>
            </a:r>
            <a:r>
              <a:rPr lang="it-IT" sz="1350" dirty="0" err="1"/>
              <a:t>to</a:t>
            </a:r>
            <a:r>
              <a:rPr lang="it-IT" sz="1350" dirty="0"/>
              <a:t> </a:t>
            </a:r>
            <a:r>
              <a:rPr lang="it-IT" sz="1350" dirty="0" err="1"/>
              <a:t>host</a:t>
            </a:r>
            <a:r>
              <a:rPr lang="it-IT" sz="1350" dirty="0"/>
              <a:t> EGIM and </a:t>
            </a:r>
            <a:r>
              <a:rPr lang="it-IT" sz="1350" dirty="0" err="1"/>
              <a:t>to</a:t>
            </a:r>
            <a:r>
              <a:rPr lang="it-IT" sz="1350" dirty="0"/>
              <a:t> </a:t>
            </a:r>
            <a:r>
              <a:rPr lang="it-IT" sz="1350" dirty="0" err="1"/>
              <a:t>allow</a:t>
            </a:r>
            <a:r>
              <a:rPr lang="it-IT" sz="1350" dirty="0"/>
              <a:t> </a:t>
            </a:r>
            <a:r>
              <a:rPr lang="it-IT" sz="1350" dirty="0" err="1"/>
              <a:t>deployment</a:t>
            </a:r>
            <a:r>
              <a:rPr lang="it-IT" sz="1350" dirty="0"/>
              <a:t> &amp; </a:t>
            </a:r>
            <a:r>
              <a:rPr lang="it-IT" sz="1350" dirty="0" err="1"/>
              <a:t>recovery</a:t>
            </a:r>
            <a:r>
              <a:rPr lang="it-IT" sz="1350" dirty="0"/>
              <a:t> </a:t>
            </a:r>
            <a:r>
              <a:rPr lang="it-IT" sz="1350" dirty="0" err="1"/>
              <a:t>operation</a:t>
            </a:r>
            <a:r>
              <a:rPr lang="it-IT" sz="1350" dirty="0"/>
              <a:t> @ 2100 m </a:t>
            </a:r>
          </a:p>
        </p:txBody>
      </p:sp>
    </p:spTree>
    <p:extLst>
      <p:ext uri="{BB962C8B-B14F-4D97-AF65-F5344CB8AC3E}">
        <p14:creationId xmlns:p14="http://schemas.microsoft.com/office/powerpoint/2010/main" val="873344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ea typeface="ＭＳ Ｐゴシック" pitchFamily="1" charset="-128"/>
              </a:rPr>
              <a:t>EMSO ERIC node – Western Ionian</a:t>
            </a:r>
            <a:endParaRPr lang="it-IT" dirty="0"/>
          </a:p>
        </p:txBody>
      </p:sp>
      <p:sp>
        <p:nvSpPr>
          <p:cNvPr id="5" name="Segnaposto numero diapositiva 4"/>
          <p:cNvSpPr>
            <a:spLocks noGrp="1"/>
          </p:cNvSpPr>
          <p:nvPr>
            <p:ph type="sldNum" sz="quarter" idx="11"/>
          </p:nvPr>
        </p:nvSpPr>
        <p:spPr/>
        <p:txBody>
          <a:bodyPr/>
          <a:lstStyle/>
          <a:p>
            <a:fld id="{E5F86F16-F277-4C59-A009-7A3D7FB099E6}" type="slidenum">
              <a:rPr lang="en-US" smtClean="0"/>
              <a:pPr/>
              <a:t>23</a:t>
            </a:fld>
            <a:endParaRPr lang="en-US"/>
          </a:p>
        </p:txBody>
      </p:sp>
      <p:grpSp>
        <p:nvGrpSpPr>
          <p:cNvPr id="28" name="Gruppo 27"/>
          <p:cNvGrpSpPr/>
          <p:nvPr/>
        </p:nvGrpSpPr>
        <p:grpSpPr>
          <a:xfrm>
            <a:off x="1494439" y="1069293"/>
            <a:ext cx="7543800" cy="4690916"/>
            <a:chOff x="1337481" y="282724"/>
            <a:chExt cx="10058400" cy="6254554"/>
          </a:xfrm>
        </p:grpSpPr>
        <p:sp>
          <p:nvSpPr>
            <p:cNvPr id="6" name="Titolo 1"/>
            <p:cNvSpPr>
              <a:spLocks/>
            </p:cNvSpPr>
            <p:nvPr/>
          </p:nvSpPr>
          <p:spPr bwMode="auto">
            <a:xfrm>
              <a:off x="1337481" y="6073775"/>
              <a:ext cx="10058400" cy="463503"/>
            </a:xfrm>
            <a:prstGeom prst="rect">
              <a:avLst/>
            </a:prstGeom>
            <a:noFill/>
            <a:ln w="9525">
              <a:noFill/>
              <a:miter lim="800000"/>
              <a:headEnd/>
              <a:tailEnd/>
            </a:ln>
          </p:spPr>
          <p:txBody>
            <a:bodyPr lIns="62209" tIns="31105" rIns="62209" bIns="31105" anchor="ctr"/>
            <a:lstStyle/>
            <a:p>
              <a:pPr defTabSz="621506">
                <a:lnSpc>
                  <a:spcPct val="97000"/>
                </a:lnSpc>
                <a:buClr>
                  <a:srgbClr val="000000"/>
                </a:buClr>
                <a:buSzPct val="100000"/>
              </a:pPr>
              <a:r>
                <a:rPr lang="it-IT" sz="1650" b="1" dirty="0">
                  <a:solidFill>
                    <a:srgbClr val="002060"/>
                  </a:solidFill>
                  <a:cs typeface="Arial" charset="0"/>
                </a:rPr>
                <a:t>South-eastern Sicily (3500m bsl, 80km from </a:t>
              </a:r>
              <a:r>
                <a:rPr lang="it-IT" sz="1650" b="1" dirty="0" err="1">
                  <a:solidFill>
                    <a:srgbClr val="002060"/>
                  </a:solidFill>
                  <a:cs typeface="Arial" charset="0"/>
                </a:rPr>
                <a:t>coast</a:t>
              </a:r>
              <a:r>
                <a:rPr lang="it-IT" sz="1650" b="1" dirty="0">
                  <a:solidFill>
                    <a:srgbClr val="002060"/>
                  </a:solidFill>
                  <a:cs typeface="Arial" charset="0"/>
                </a:rPr>
                <a:t>) (Capo Passero site)</a:t>
              </a:r>
            </a:p>
          </p:txBody>
        </p:sp>
        <p:grpSp>
          <p:nvGrpSpPr>
            <p:cNvPr id="7" name="Group 24"/>
            <p:cNvGrpSpPr/>
            <p:nvPr/>
          </p:nvGrpSpPr>
          <p:grpSpPr>
            <a:xfrm>
              <a:off x="2306264" y="3140968"/>
              <a:ext cx="8927521" cy="3036343"/>
              <a:chOff x="107504" y="2838984"/>
              <a:chExt cx="8823477" cy="3193691"/>
            </a:xfrm>
          </p:grpSpPr>
          <p:sp>
            <p:nvSpPr>
              <p:cNvPr id="8" name="CasellaDiTesto 16"/>
              <p:cNvSpPr txBox="1">
                <a:spLocks noChangeArrowheads="1"/>
              </p:cNvSpPr>
              <p:nvPr/>
            </p:nvSpPr>
            <p:spPr bwMode="auto">
              <a:xfrm>
                <a:off x="107504" y="4855149"/>
                <a:ext cx="2736850" cy="388460"/>
              </a:xfrm>
              <a:prstGeom prst="rect">
                <a:avLst/>
              </a:prstGeom>
              <a:noFill/>
              <a:ln w="9525">
                <a:noFill/>
                <a:miter lim="800000"/>
                <a:headEnd/>
                <a:tailEnd/>
              </a:ln>
            </p:spPr>
            <p:txBody>
              <a:bodyPr lIns="68573" tIns="34286" rIns="68573" bIns="34286">
                <a:spAutoFit/>
              </a:bodyPr>
              <a:lstStyle/>
              <a:p>
                <a:pPr algn="ctr"/>
                <a:r>
                  <a:rPr lang="it-IT" sz="1350" b="1" dirty="0">
                    <a:solidFill>
                      <a:schemeClr val="tx2"/>
                    </a:solidFill>
                  </a:rPr>
                  <a:t>Cable termination</a:t>
                </a:r>
              </a:p>
            </p:txBody>
          </p:sp>
          <p:pic>
            <p:nvPicPr>
              <p:cNvPr id="9" name="Picture 4"/>
              <p:cNvPicPr>
                <a:picLocks noChangeAspect="1" noChangeArrowheads="1"/>
              </p:cNvPicPr>
              <p:nvPr/>
            </p:nvPicPr>
            <p:blipFill>
              <a:blip r:embed="rId2" cstate="print"/>
              <a:srcRect/>
              <a:stretch>
                <a:fillRect/>
              </a:stretch>
            </p:blipFill>
            <p:spPr bwMode="auto">
              <a:xfrm flipH="1">
                <a:off x="3778597" y="2838984"/>
                <a:ext cx="1539258" cy="1749414"/>
              </a:xfrm>
              <a:prstGeom prst="rect">
                <a:avLst/>
              </a:prstGeom>
              <a:noFill/>
              <a:ln w="9525">
                <a:noFill/>
                <a:miter lim="800000"/>
                <a:headEnd/>
                <a:tailEnd/>
              </a:ln>
              <a:scene3d>
                <a:camera prst="orthographicFront">
                  <a:rot lat="0" lon="10800000" rev="0"/>
                </a:camera>
                <a:lightRig rig="threePt" dir="t"/>
              </a:scene3d>
            </p:spPr>
          </p:pic>
          <p:pic>
            <p:nvPicPr>
              <p:cNvPr id="10" name="Picture 2"/>
              <p:cNvPicPr>
                <a:picLocks noChangeAspect="1" noChangeArrowheads="1"/>
              </p:cNvPicPr>
              <p:nvPr/>
            </p:nvPicPr>
            <p:blipFill>
              <a:blip r:embed="rId3" cstate="print">
                <a:clrChange>
                  <a:clrFrom>
                    <a:srgbClr val="346396"/>
                  </a:clrFrom>
                  <a:clrTo>
                    <a:srgbClr val="346396">
                      <a:alpha val="0"/>
                    </a:srgbClr>
                  </a:clrTo>
                </a:clrChange>
              </a:blip>
              <a:srcRect l="16849" t="14491" r="15742" b="10078"/>
              <a:stretch>
                <a:fillRect/>
              </a:stretch>
            </p:blipFill>
            <p:spPr bwMode="auto">
              <a:xfrm>
                <a:off x="323528" y="2852936"/>
                <a:ext cx="2511425" cy="1755775"/>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l="50500" t="27689" r="22652" b="43307"/>
              <a:stretch>
                <a:fillRect/>
              </a:stretch>
            </p:blipFill>
            <p:spPr bwMode="auto">
              <a:xfrm>
                <a:off x="6640637" y="3008488"/>
                <a:ext cx="2179637" cy="1597025"/>
              </a:xfrm>
              <a:prstGeom prst="rect">
                <a:avLst/>
              </a:prstGeom>
              <a:noFill/>
              <a:ln w="9525">
                <a:noFill/>
                <a:miter lim="800000"/>
                <a:headEnd/>
                <a:tailEnd/>
              </a:ln>
            </p:spPr>
          </p:pic>
          <p:pic>
            <p:nvPicPr>
              <p:cNvPr id="12" name="Picture 2" descr="https://encrypted-tbn0.gstatic.com/images?q=tbn:ANd9GcQnpTVwCF9xs4oULeuL3h8ErgBtt5SSrB_saOZmIEaAhXZjB53Ung"/>
              <p:cNvPicPr>
                <a:picLocks noChangeAspect="1" noChangeArrowheads="1"/>
              </p:cNvPicPr>
              <p:nvPr/>
            </p:nvPicPr>
            <p:blipFill>
              <a:blip r:embed="rId5" cstate="print"/>
              <a:srcRect/>
              <a:stretch>
                <a:fillRect/>
              </a:stretch>
            </p:blipFill>
            <p:spPr bwMode="auto">
              <a:xfrm>
                <a:off x="2411537" y="3511725"/>
                <a:ext cx="479425" cy="360363"/>
              </a:xfrm>
              <a:prstGeom prst="rect">
                <a:avLst/>
              </a:prstGeom>
              <a:noFill/>
              <a:ln w="9525">
                <a:noFill/>
                <a:miter lim="800000"/>
                <a:headEnd/>
                <a:tailEnd/>
              </a:ln>
            </p:spPr>
          </p:pic>
          <p:pic>
            <p:nvPicPr>
              <p:cNvPr id="13" name="Picture 2" descr="https://encrypted-tbn0.gstatic.com/images?q=tbn:ANd9GcQnpTVwCF9xs4oULeuL3h8ErgBtt5SSrB_saOZmIEaAhXZjB53Ung"/>
              <p:cNvPicPr>
                <a:picLocks noChangeAspect="1" noChangeArrowheads="1"/>
              </p:cNvPicPr>
              <p:nvPr/>
            </p:nvPicPr>
            <p:blipFill>
              <a:blip r:embed="rId6" cstate="print"/>
              <a:srcRect/>
              <a:stretch>
                <a:fillRect/>
              </a:stretch>
            </p:blipFill>
            <p:spPr bwMode="auto">
              <a:xfrm>
                <a:off x="3441824" y="3511725"/>
                <a:ext cx="481013" cy="360363"/>
              </a:xfrm>
              <a:prstGeom prst="rect">
                <a:avLst/>
              </a:prstGeom>
              <a:noFill/>
              <a:ln w="9525">
                <a:noFill/>
                <a:miter lim="800000"/>
                <a:headEnd/>
                <a:tailEnd/>
              </a:ln>
            </p:spPr>
          </p:pic>
          <p:cxnSp>
            <p:nvCxnSpPr>
              <p:cNvPr id="14" name="Connettore 1 13"/>
              <p:cNvCxnSpPr/>
              <p:nvPr/>
            </p:nvCxnSpPr>
            <p:spPr>
              <a:xfrm>
                <a:off x="2770312" y="3838750"/>
                <a:ext cx="79216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Picture 2" descr="https://encrypted-tbn0.gstatic.com/images?q=tbn:ANd9GcQnpTVwCF9xs4oULeuL3h8ErgBtt5SSrB_saOZmIEaAhXZjB53Ung"/>
              <p:cNvPicPr>
                <a:picLocks noChangeAspect="1" noChangeArrowheads="1"/>
              </p:cNvPicPr>
              <p:nvPr/>
            </p:nvPicPr>
            <p:blipFill>
              <a:blip r:embed="rId7" cstate="print"/>
              <a:srcRect/>
              <a:stretch>
                <a:fillRect/>
              </a:stretch>
            </p:blipFill>
            <p:spPr bwMode="auto">
              <a:xfrm>
                <a:off x="5146799" y="3511725"/>
                <a:ext cx="481013" cy="360363"/>
              </a:xfrm>
              <a:prstGeom prst="rect">
                <a:avLst/>
              </a:prstGeom>
              <a:noFill/>
              <a:ln w="9525">
                <a:noFill/>
                <a:miter lim="800000"/>
                <a:headEnd/>
                <a:tailEnd/>
              </a:ln>
            </p:spPr>
          </p:pic>
          <p:pic>
            <p:nvPicPr>
              <p:cNvPr id="16" name="Picture 2" descr="https://encrypted-tbn0.gstatic.com/images?q=tbn:ANd9GcQnpTVwCF9xs4oULeuL3h8ErgBtt5SSrB_saOZmIEaAhXZjB53Ung"/>
              <p:cNvPicPr>
                <a:picLocks noChangeAspect="1" noChangeArrowheads="1"/>
              </p:cNvPicPr>
              <p:nvPr/>
            </p:nvPicPr>
            <p:blipFill>
              <a:blip r:embed="rId6" cstate="print"/>
              <a:srcRect/>
              <a:stretch>
                <a:fillRect/>
              </a:stretch>
            </p:blipFill>
            <p:spPr bwMode="auto">
              <a:xfrm>
                <a:off x="6178674" y="3511725"/>
                <a:ext cx="481013" cy="360363"/>
              </a:xfrm>
              <a:prstGeom prst="rect">
                <a:avLst/>
              </a:prstGeom>
              <a:noFill/>
              <a:ln w="9525">
                <a:noFill/>
                <a:miter lim="800000"/>
                <a:headEnd/>
                <a:tailEnd/>
              </a:ln>
            </p:spPr>
          </p:pic>
          <p:cxnSp>
            <p:nvCxnSpPr>
              <p:cNvPr id="17" name="Connettore 1 16"/>
              <p:cNvCxnSpPr/>
              <p:nvPr/>
            </p:nvCxnSpPr>
            <p:spPr>
              <a:xfrm>
                <a:off x="5507162" y="3848275"/>
                <a:ext cx="79216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CasellaDiTesto 75"/>
              <p:cNvSpPr txBox="1">
                <a:spLocks noChangeArrowheads="1"/>
              </p:cNvSpPr>
              <p:nvPr/>
            </p:nvSpPr>
            <p:spPr bwMode="auto">
              <a:xfrm>
                <a:off x="6483054" y="4664249"/>
                <a:ext cx="2447927" cy="971167"/>
              </a:xfrm>
              <a:prstGeom prst="rect">
                <a:avLst/>
              </a:prstGeom>
              <a:noFill/>
              <a:ln w="9525">
                <a:noFill/>
                <a:miter lim="800000"/>
                <a:headEnd/>
                <a:tailEnd/>
              </a:ln>
            </p:spPr>
            <p:txBody>
              <a:bodyPr lIns="68573" tIns="34286" rIns="68573" bIns="34286">
                <a:spAutoFit/>
              </a:bodyPr>
              <a:lstStyle/>
              <a:p>
                <a:pPr algn="ctr"/>
                <a:r>
                  <a:rPr lang="it-IT" sz="1350" b="1" dirty="0">
                    <a:solidFill>
                      <a:schemeClr val="tx2"/>
                    </a:solidFill>
                  </a:rPr>
                  <a:t>Seafloor multidisciplinary observatory</a:t>
                </a:r>
              </a:p>
            </p:txBody>
          </p:sp>
          <p:sp>
            <p:nvSpPr>
              <p:cNvPr id="19" name="CasellaDiTesto 16"/>
              <p:cNvSpPr txBox="1">
                <a:spLocks noChangeArrowheads="1"/>
              </p:cNvSpPr>
              <p:nvPr/>
            </p:nvSpPr>
            <p:spPr bwMode="auto">
              <a:xfrm>
                <a:off x="3200088" y="4627931"/>
                <a:ext cx="2736850" cy="971167"/>
              </a:xfrm>
              <a:prstGeom prst="rect">
                <a:avLst/>
              </a:prstGeom>
              <a:noFill/>
              <a:ln w="9525">
                <a:noFill/>
                <a:miter lim="800000"/>
                <a:headEnd/>
                <a:tailEnd/>
              </a:ln>
            </p:spPr>
            <p:txBody>
              <a:bodyPr lIns="68573" tIns="34286" rIns="68573" bIns="34286">
                <a:spAutoFit/>
              </a:bodyPr>
              <a:lstStyle/>
              <a:p>
                <a:pPr algn="ctr"/>
                <a:r>
                  <a:rPr lang="it-IT" sz="1350" b="1" dirty="0">
                    <a:solidFill>
                      <a:schemeClr val="tx2"/>
                    </a:solidFill>
                  </a:rPr>
                  <a:t>Junction box</a:t>
                </a:r>
              </a:p>
              <a:p>
                <a:pPr algn="ctr"/>
                <a:r>
                  <a:rPr lang="it-IT" sz="1350" b="1" dirty="0">
                    <a:solidFill>
                      <a:schemeClr val="tx2"/>
                    </a:solidFill>
                  </a:rPr>
                  <a:t> (with multiprobe connections)</a:t>
                </a:r>
              </a:p>
            </p:txBody>
          </p:sp>
          <p:sp>
            <p:nvSpPr>
              <p:cNvPr id="20" name="Parentesi graffa aperta 23"/>
              <p:cNvSpPr>
                <a:spLocks/>
              </p:cNvSpPr>
              <p:nvPr/>
            </p:nvSpPr>
            <p:spPr bwMode="auto">
              <a:xfrm rot="16200000">
                <a:off x="4319712" y="2036938"/>
                <a:ext cx="503237" cy="7488237"/>
              </a:xfrm>
              <a:prstGeom prst="leftBrace">
                <a:avLst>
                  <a:gd name="adj1" fmla="val 8336"/>
                  <a:gd name="adj2" fmla="val 50000"/>
                </a:avLst>
              </a:prstGeom>
              <a:noFill/>
              <a:ln w="28575" algn="ctr">
                <a:solidFill>
                  <a:srgbClr val="4A7EBB"/>
                </a:solidFill>
                <a:round/>
                <a:headEnd/>
                <a:tailEnd/>
              </a:ln>
            </p:spPr>
            <p:txBody>
              <a:bodyPr vert="eaVert" lIns="68573" tIns="34286" rIns="68573" bIns="34286" anchor="ctr"/>
              <a:lstStyle/>
              <a:p>
                <a:pPr algn="ctr"/>
                <a:endParaRPr lang="en-US" sz="1350">
                  <a:latin typeface="Calibri" pitchFamily="34" charset="0"/>
                </a:endParaRPr>
              </a:p>
            </p:txBody>
          </p:sp>
        </p:grpSp>
        <p:pic>
          <p:nvPicPr>
            <p:cNvPr id="21" name="Immagine 4"/>
            <p:cNvPicPr>
              <a:picLocks noChangeAspect="1"/>
            </p:cNvPicPr>
            <p:nvPr/>
          </p:nvPicPr>
          <p:blipFill>
            <a:blip r:embed="rId8" cstate="print"/>
            <a:stretch>
              <a:fillRect/>
            </a:stretch>
          </p:blipFill>
          <p:spPr>
            <a:xfrm>
              <a:off x="2304793" y="1522645"/>
              <a:ext cx="3404270" cy="1762339"/>
            </a:xfrm>
            <a:prstGeom prst="rect">
              <a:avLst/>
            </a:prstGeom>
          </p:spPr>
        </p:pic>
        <p:pic>
          <p:nvPicPr>
            <p:cNvPr id="22" name="Picture 2" descr="C:\Users\Paolo\Desktop\Evento_JRU_20.1.16\pres\materials\Presentazione standard2_Pagina_1_Immagine_0001.jpg"/>
            <p:cNvPicPr>
              <a:picLocks noChangeAspect="1" noChangeArrowheads="1"/>
            </p:cNvPicPr>
            <p:nvPr/>
          </p:nvPicPr>
          <p:blipFill>
            <a:blip r:embed="rId9" cstate="print"/>
            <a:srcRect/>
            <a:stretch>
              <a:fillRect/>
            </a:stretch>
          </p:blipFill>
          <p:spPr bwMode="auto">
            <a:xfrm>
              <a:off x="6205106" y="1268760"/>
              <a:ext cx="3012455" cy="1692023"/>
            </a:xfrm>
            <a:prstGeom prst="rect">
              <a:avLst/>
            </a:prstGeom>
            <a:noFill/>
          </p:spPr>
        </p:pic>
        <p:sp>
          <p:nvSpPr>
            <p:cNvPr id="23" name="Right Arrow 25"/>
            <p:cNvSpPr/>
            <p:nvPr/>
          </p:nvSpPr>
          <p:spPr>
            <a:xfrm rot="2702897">
              <a:off x="2304155" y="2889914"/>
              <a:ext cx="1008112" cy="7200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Right Arrow 26"/>
            <p:cNvSpPr/>
            <p:nvPr/>
          </p:nvSpPr>
          <p:spPr>
            <a:xfrm rot="8457395">
              <a:off x="7387566" y="2802005"/>
              <a:ext cx="1008112" cy="7200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5" name="Immagine 7" descr="EM_logo.jpg"/>
            <p:cNvPicPr>
              <a:picLocks noChangeAspect="1"/>
            </p:cNvPicPr>
            <p:nvPr/>
          </p:nvPicPr>
          <p:blipFill>
            <a:blip r:embed="rId10" cstate="print"/>
            <a:stretch>
              <a:fillRect/>
            </a:stretch>
          </p:blipFill>
          <p:spPr>
            <a:xfrm>
              <a:off x="9286238" y="1556792"/>
              <a:ext cx="1947547" cy="763060"/>
            </a:xfrm>
            <a:prstGeom prst="rect">
              <a:avLst/>
            </a:prstGeom>
          </p:spPr>
        </p:pic>
        <p:sp>
          <p:nvSpPr>
            <p:cNvPr id="26" name="Rectangle 3"/>
            <p:cNvSpPr>
              <a:spLocks noChangeArrowheads="1"/>
            </p:cNvSpPr>
            <p:nvPr/>
          </p:nvSpPr>
          <p:spPr bwMode="auto">
            <a:xfrm>
              <a:off x="2197289" y="282724"/>
              <a:ext cx="9144000" cy="553987"/>
            </a:xfrm>
            <a:prstGeom prst="rect">
              <a:avLst/>
            </a:prstGeom>
            <a:noFill/>
            <a:ln w="9525">
              <a:noFill/>
              <a:miter lim="800000"/>
              <a:headEnd/>
              <a:tailEnd/>
            </a:ln>
          </p:spPr>
          <p:txBody>
            <a:bodyPr wrap="square" lIns="68573" tIns="34286" rIns="68573" bIns="34286">
              <a:spAutoFit/>
            </a:bodyPr>
            <a:lstStyle/>
            <a:p>
              <a:pPr>
                <a:defRPr/>
              </a:pPr>
              <a:endParaRPr lang="it-IT" sz="2250" b="1" dirty="0">
                <a:solidFill>
                  <a:srgbClr val="000066"/>
                </a:solidFill>
                <a:latin typeface="Calibri" pitchFamily="34" charset="0"/>
                <a:ea typeface="MS PGothic" pitchFamily="34" charset="-128"/>
              </a:endParaRPr>
            </a:p>
          </p:txBody>
        </p:sp>
        <p:sp>
          <p:nvSpPr>
            <p:cNvPr id="27" name="Titolo 1"/>
            <p:cNvSpPr>
              <a:spLocks/>
            </p:cNvSpPr>
            <p:nvPr/>
          </p:nvSpPr>
          <p:spPr bwMode="auto">
            <a:xfrm>
              <a:off x="1419366" y="653182"/>
              <a:ext cx="6264312" cy="648072"/>
            </a:xfrm>
            <a:prstGeom prst="rect">
              <a:avLst/>
            </a:prstGeom>
            <a:noFill/>
            <a:ln w="9525">
              <a:noFill/>
              <a:miter lim="800000"/>
              <a:headEnd/>
              <a:tailEnd/>
            </a:ln>
          </p:spPr>
          <p:txBody>
            <a:bodyPr lIns="62209" tIns="31105" rIns="62209" bIns="31105" anchor="ctr"/>
            <a:lstStyle/>
            <a:p>
              <a:pPr defTabSz="621506">
                <a:lnSpc>
                  <a:spcPct val="97000"/>
                </a:lnSpc>
                <a:buClr>
                  <a:srgbClr val="000000"/>
                </a:buClr>
                <a:buSzPct val="100000"/>
                <a:defRPr/>
              </a:pPr>
              <a:endParaRPr lang="it-IT" b="1" dirty="0">
                <a:solidFill>
                  <a:srgbClr val="002060"/>
                </a:solidFill>
                <a:cs typeface="Arial" charset="0"/>
              </a:endParaRPr>
            </a:p>
          </p:txBody>
        </p:sp>
      </p:grpSp>
      <p:pic>
        <p:nvPicPr>
          <p:cNvPr id="29" name="Picture 31"/>
          <p:cNvPicPr>
            <a:picLocks noChangeAspect="1" noChangeArrowheads="1"/>
          </p:cNvPicPr>
          <p:nvPr/>
        </p:nvPicPr>
        <p:blipFill>
          <a:blip r:embed="rId11" cstate="print"/>
          <a:stretch>
            <a:fillRect/>
          </a:stretch>
        </p:blipFill>
        <p:spPr bwMode="auto">
          <a:xfrm>
            <a:off x="497917" y="3098896"/>
            <a:ext cx="1796657" cy="2110799"/>
          </a:xfrm>
          <a:prstGeom prst="rect">
            <a:avLst/>
          </a:prstGeom>
          <a:ln>
            <a:noFill/>
          </a:ln>
          <a:effectLst>
            <a:softEdge rad="112500"/>
          </a:effectLst>
        </p:spPr>
      </p:pic>
      <p:sp>
        <p:nvSpPr>
          <p:cNvPr id="32" name="Ovale 31"/>
          <p:cNvSpPr/>
          <p:nvPr/>
        </p:nvSpPr>
        <p:spPr>
          <a:xfrm>
            <a:off x="1013347" y="4368137"/>
            <a:ext cx="1238534" cy="6653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 name="CasellaDiTesto 32"/>
          <p:cNvSpPr txBox="1"/>
          <p:nvPr/>
        </p:nvSpPr>
        <p:spPr>
          <a:xfrm>
            <a:off x="1136176" y="1420220"/>
            <a:ext cx="3807726" cy="300082"/>
          </a:xfrm>
          <a:prstGeom prst="rect">
            <a:avLst/>
          </a:prstGeom>
          <a:noFill/>
        </p:spPr>
        <p:txBody>
          <a:bodyPr wrap="square" rtlCol="0">
            <a:spAutoFit/>
          </a:bodyPr>
          <a:lstStyle/>
          <a:p>
            <a:r>
              <a:rPr lang="en-GB" sz="1350" dirty="0"/>
              <a:t>Upgrade scheduled/on-going at </a:t>
            </a:r>
            <a:r>
              <a:rPr lang="en-GB" sz="1350" dirty="0">
                <a:solidFill>
                  <a:srgbClr val="FF0000"/>
                </a:solidFill>
              </a:rPr>
              <a:t>Capo </a:t>
            </a:r>
            <a:r>
              <a:rPr lang="en-GB" sz="1350" dirty="0" err="1">
                <a:solidFill>
                  <a:srgbClr val="FF0000"/>
                </a:solidFill>
              </a:rPr>
              <a:t>Passero</a:t>
            </a:r>
            <a:endParaRPr lang="en-GB" sz="1350" dirty="0">
              <a:solidFill>
                <a:srgbClr val="FF0000"/>
              </a:solidFill>
            </a:endParaRPr>
          </a:p>
        </p:txBody>
      </p:sp>
    </p:spTree>
    <p:extLst>
      <p:ext uri="{BB962C8B-B14F-4D97-AF65-F5344CB8AC3E}">
        <p14:creationId xmlns:p14="http://schemas.microsoft.com/office/powerpoint/2010/main" val="1557130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6045" y="1276396"/>
            <a:ext cx="6397231" cy="3889423"/>
          </a:xfrm>
          <a:prstGeom prst="rect">
            <a:avLst/>
          </a:prstGeom>
        </p:spPr>
      </p:pic>
      <p:sp>
        <p:nvSpPr>
          <p:cNvPr id="4" name="Rectangle 3"/>
          <p:cNvSpPr/>
          <p:nvPr/>
        </p:nvSpPr>
        <p:spPr>
          <a:xfrm>
            <a:off x="336415" y="4869160"/>
            <a:ext cx="8584820" cy="1064843"/>
          </a:xfrm>
          <a:prstGeom prst="rect">
            <a:avLst/>
          </a:prstGeom>
        </p:spPr>
        <p:txBody>
          <a:bodyPr wrap="square">
            <a:spAutoFit/>
          </a:bodyPr>
          <a:lstStyle/>
          <a:p>
            <a:pPr algn="just">
              <a:spcBef>
                <a:spcPts val="383"/>
              </a:spcBef>
              <a:spcAft>
                <a:spcPts val="383"/>
              </a:spcAft>
              <a:buChar char="•"/>
            </a:pPr>
            <a:r>
              <a:rPr lang="fr-FR" sz="1662" b="1" dirty="0">
                <a:solidFill>
                  <a:schemeClr val="accent1"/>
                </a:solidFill>
                <a:latin typeface="Arial" charset="0"/>
                <a:ea typeface="Arial" charset="0"/>
                <a:cs typeface="Arial" charset="0"/>
              </a:rPr>
              <a:t> NICE Site </a:t>
            </a:r>
            <a:r>
              <a:rPr lang="fr-FR" sz="1662" dirty="0">
                <a:latin typeface="Arial" charset="0"/>
                <a:ea typeface="Arial" charset="0"/>
                <a:cs typeface="Arial" charset="0"/>
              </a:rPr>
              <a:t>: </a:t>
            </a:r>
            <a:r>
              <a:rPr lang="fr-FR" sz="1662" dirty="0" err="1">
                <a:latin typeface="Arial" charset="0"/>
                <a:ea typeface="Arial" charset="0"/>
                <a:cs typeface="Arial" charset="0"/>
              </a:rPr>
              <a:t>Cabled</a:t>
            </a:r>
            <a:r>
              <a:rPr lang="fr-FR" sz="1662" dirty="0">
                <a:latin typeface="Arial" charset="0"/>
                <a:ea typeface="Arial" charset="0"/>
                <a:cs typeface="Arial" charset="0"/>
              </a:rPr>
              <a:t> site on the </a:t>
            </a:r>
            <a:r>
              <a:rPr lang="fr-FR" sz="1662" dirty="0" err="1">
                <a:latin typeface="Arial" charset="0"/>
                <a:ea typeface="Arial" charset="0"/>
                <a:cs typeface="Arial" charset="0"/>
              </a:rPr>
              <a:t>slope</a:t>
            </a:r>
            <a:r>
              <a:rPr lang="fr-FR" sz="1662" dirty="0">
                <a:latin typeface="Arial" charset="0"/>
                <a:ea typeface="Arial" charset="0"/>
                <a:cs typeface="Arial" charset="0"/>
              </a:rPr>
              <a:t> (</a:t>
            </a:r>
            <a:r>
              <a:rPr lang="fr-FR" sz="1662" dirty="0" err="1">
                <a:latin typeface="Arial" charset="0"/>
                <a:ea typeface="Arial" charset="0"/>
                <a:cs typeface="Arial" charset="0"/>
              </a:rPr>
              <a:t>airport</a:t>
            </a:r>
            <a:r>
              <a:rPr lang="fr-FR" sz="1662" dirty="0">
                <a:latin typeface="Arial" charset="0"/>
                <a:ea typeface="Arial" charset="0"/>
                <a:cs typeface="Arial" charset="0"/>
              </a:rPr>
              <a:t>) + Var canyon</a:t>
            </a:r>
          </a:p>
          <a:p>
            <a:pPr algn="just">
              <a:spcBef>
                <a:spcPts val="383"/>
              </a:spcBef>
              <a:spcAft>
                <a:spcPts val="383"/>
              </a:spcAft>
              <a:buChar char="•"/>
            </a:pPr>
            <a:r>
              <a:rPr lang="fr-FR" sz="1662" b="1" dirty="0">
                <a:solidFill>
                  <a:schemeClr val="accent1"/>
                </a:solidFill>
                <a:latin typeface="Arial" charset="0"/>
                <a:ea typeface="Arial" charset="0"/>
                <a:cs typeface="Arial" charset="0"/>
              </a:rPr>
              <a:t> DYFAMED Site </a:t>
            </a:r>
            <a:r>
              <a:rPr lang="fr-FR" sz="1662" dirty="0">
                <a:latin typeface="Arial" charset="0"/>
                <a:ea typeface="Arial" charset="0"/>
                <a:cs typeface="Arial" charset="0"/>
              </a:rPr>
              <a:t>: Long </a:t>
            </a:r>
            <a:r>
              <a:rPr lang="fr-FR" sz="1662" dirty="0" err="1">
                <a:latin typeface="Arial" charset="0"/>
                <a:ea typeface="Arial" charset="0"/>
                <a:cs typeface="Arial" charset="0"/>
              </a:rPr>
              <a:t>term</a:t>
            </a:r>
            <a:r>
              <a:rPr lang="fr-FR" sz="1662" dirty="0">
                <a:latin typeface="Arial" charset="0"/>
                <a:ea typeface="Arial" charset="0"/>
                <a:cs typeface="Arial" charset="0"/>
              </a:rPr>
              <a:t> </a:t>
            </a:r>
            <a:r>
              <a:rPr lang="fr-FR" sz="1662" dirty="0" err="1">
                <a:latin typeface="Arial" charset="0"/>
                <a:ea typeface="Arial" charset="0"/>
                <a:cs typeface="Arial" charset="0"/>
              </a:rPr>
              <a:t>mooring</a:t>
            </a:r>
            <a:r>
              <a:rPr lang="fr-FR" sz="1662" dirty="0">
                <a:latin typeface="Arial" charset="0"/>
                <a:ea typeface="Arial" charset="0"/>
                <a:cs typeface="Arial" charset="0"/>
              </a:rPr>
              <a:t> + ODAS </a:t>
            </a:r>
            <a:r>
              <a:rPr lang="fr-FR" sz="1662" dirty="0" err="1">
                <a:latin typeface="Arial" charset="0"/>
                <a:ea typeface="Arial" charset="0"/>
                <a:cs typeface="Arial" charset="0"/>
              </a:rPr>
              <a:t>Buoy</a:t>
            </a:r>
            <a:r>
              <a:rPr lang="fr-FR" sz="1662" dirty="0">
                <a:latin typeface="Arial" charset="0"/>
                <a:ea typeface="Arial" charset="0"/>
                <a:cs typeface="Arial" charset="0"/>
              </a:rPr>
              <a:t> (SNO MOOSE) </a:t>
            </a:r>
          </a:p>
          <a:p>
            <a:pPr algn="just">
              <a:spcBef>
                <a:spcPts val="383"/>
              </a:spcBef>
              <a:spcAft>
                <a:spcPts val="383"/>
              </a:spcAft>
              <a:buFontTx/>
              <a:buChar char="•"/>
            </a:pPr>
            <a:r>
              <a:rPr lang="fr-FR" sz="1662" b="1" dirty="0">
                <a:solidFill>
                  <a:schemeClr val="accent1"/>
                </a:solidFill>
                <a:latin typeface="Arial" charset="0"/>
                <a:ea typeface="Arial" charset="0"/>
                <a:cs typeface="Arial" charset="0"/>
              </a:rPr>
              <a:t> ANTARES (Western Ligure) Site </a:t>
            </a:r>
            <a:r>
              <a:rPr lang="fr-FR" sz="1662" dirty="0">
                <a:latin typeface="Arial" charset="0"/>
                <a:ea typeface="Arial" charset="0"/>
                <a:cs typeface="Arial" charset="0"/>
              </a:rPr>
              <a:t>: </a:t>
            </a:r>
            <a:r>
              <a:rPr lang="fr-FR" sz="1662" dirty="0" err="1">
                <a:latin typeface="Arial" charset="0"/>
                <a:ea typeface="Arial" charset="0"/>
                <a:cs typeface="Arial" charset="0"/>
              </a:rPr>
              <a:t>Cabled</a:t>
            </a:r>
            <a:r>
              <a:rPr lang="fr-FR" sz="1662" dirty="0">
                <a:latin typeface="Arial" charset="0"/>
                <a:ea typeface="Arial" charset="0"/>
                <a:cs typeface="Arial" charset="0"/>
              </a:rPr>
              <a:t> site + ALBATROSS (Long </a:t>
            </a:r>
            <a:r>
              <a:rPr lang="fr-FR" sz="1662" dirty="0" err="1">
                <a:latin typeface="Arial" charset="0"/>
                <a:ea typeface="Arial" charset="0"/>
                <a:cs typeface="Arial" charset="0"/>
              </a:rPr>
              <a:t>term</a:t>
            </a:r>
            <a:r>
              <a:rPr lang="fr-FR" sz="1662" dirty="0">
                <a:latin typeface="Arial" charset="0"/>
                <a:ea typeface="Arial" charset="0"/>
                <a:cs typeface="Arial" charset="0"/>
              </a:rPr>
              <a:t> </a:t>
            </a:r>
            <a:r>
              <a:rPr lang="fr-FR" sz="1662" dirty="0" err="1">
                <a:latin typeface="Arial" charset="0"/>
                <a:ea typeface="Arial" charset="0"/>
                <a:cs typeface="Arial" charset="0"/>
              </a:rPr>
              <a:t>mooring</a:t>
            </a:r>
            <a:r>
              <a:rPr lang="fr-FR" sz="1662" dirty="0">
                <a:latin typeface="Arial" charset="0"/>
                <a:ea typeface="Arial" charset="0"/>
                <a:cs typeface="Arial" charset="0"/>
              </a:rPr>
              <a:t>)</a:t>
            </a:r>
          </a:p>
        </p:txBody>
      </p:sp>
      <p:sp>
        <p:nvSpPr>
          <p:cNvPr id="5" name="Titre 1"/>
          <p:cNvSpPr txBox="1">
            <a:spLocks/>
          </p:cNvSpPr>
          <p:nvPr/>
        </p:nvSpPr>
        <p:spPr>
          <a:xfrm>
            <a:off x="1439233" y="372234"/>
            <a:ext cx="6244017" cy="467770"/>
          </a:xfrm>
          <a:prstGeom prst="rect">
            <a:avLst/>
          </a:prstGeom>
        </p:spPr>
        <p:txBody>
          <a:bodyPr>
            <a:noAutofit/>
          </a:bodyPr>
          <a:lst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a:lstStyle>
          <a:p>
            <a:pPr algn="ctr"/>
            <a:r>
              <a:rPr lang="fr-FR" sz="3067" b="1" dirty="0" err="1">
                <a:latin typeface="Arial" charset="0"/>
                <a:ea typeface="Arial" charset="0"/>
                <a:cs typeface="Arial" charset="0"/>
              </a:rPr>
              <a:t>Ligurian</a:t>
            </a:r>
            <a:r>
              <a:rPr lang="fr-FR" sz="3067" b="1" dirty="0">
                <a:latin typeface="Arial" charset="0"/>
                <a:ea typeface="Arial" charset="0"/>
                <a:cs typeface="Arial" charset="0"/>
              </a:rPr>
              <a:t> </a:t>
            </a:r>
            <a:r>
              <a:rPr lang="fr-FR" sz="3067" b="1" dirty="0" err="1">
                <a:latin typeface="Arial" charset="0"/>
                <a:ea typeface="Arial" charset="0"/>
                <a:cs typeface="Arial" charset="0"/>
              </a:rPr>
              <a:t>Nodes</a:t>
            </a:r>
            <a:endParaRPr lang="fr-FR" sz="3067" b="1" dirty="0">
              <a:latin typeface="Arial" charset="0"/>
              <a:ea typeface="Arial" charset="0"/>
              <a:cs typeface="Arial" charset="0"/>
            </a:endParaRPr>
          </a:p>
        </p:txBody>
      </p:sp>
    </p:spTree>
    <p:extLst>
      <p:ext uri="{BB962C8B-B14F-4D97-AF65-F5344CB8AC3E}">
        <p14:creationId xmlns:p14="http://schemas.microsoft.com/office/powerpoint/2010/main" val="55870014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5488" y="79330"/>
            <a:ext cx="8229600" cy="1143000"/>
          </a:xfrm>
        </p:spPr>
        <p:txBody>
          <a:bodyPr/>
          <a:lstStyle/>
          <a:p>
            <a:r>
              <a:rPr lang="fr-FR" dirty="0" err="1"/>
              <a:t>Ligurian</a:t>
            </a:r>
            <a:r>
              <a:rPr lang="fr-FR" dirty="0"/>
              <a:t> </a:t>
            </a:r>
            <a:r>
              <a:rPr lang="fr-FR" dirty="0" err="1"/>
              <a:t>Regional</a:t>
            </a:r>
            <a:r>
              <a:rPr lang="fr-FR" dirty="0"/>
              <a:t> team</a:t>
            </a:r>
          </a:p>
        </p:txBody>
      </p:sp>
      <p:sp>
        <p:nvSpPr>
          <p:cNvPr id="3" name="Espace réservé du contenu 2"/>
          <p:cNvSpPr>
            <a:spLocks noGrp="1"/>
          </p:cNvSpPr>
          <p:nvPr>
            <p:ph idx="1"/>
          </p:nvPr>
        </p:nvSpPr>
        <p:spPr>
          <a:xfrm>
            <a:off x="475488" y="980728"/>
            <a:ext cx="8229600" cy="5145435"/>
          </a:xfrm>
        </p:spPr>
        <p:txBody>
          <a:bodyPr>
            <a:normAutofit/>
          </a:bodyPr>
          <a:lstStyle/>
          <a:p>
            <a:pPr lvl="1">
              <a:buFontTx/>
              <a:buChar char="-"/>
            </a:pPr>
            <a:r>
              <a:rPr lang="fr-FR" dirty="0" err="1">
                <a:latin typeface="Arial" panose="020B0604020202020204" pitchFamily="34" charset="0"/>
                <a:cs typeface="Arial" panose="020B0604020202020204" pitchFamily="34" charset="0"/>
              </a:rPr>
              <a:t>Regional</a:t>
            </a:r>
            <a:r>
              <a:rPr lang="fr-FR" dirty="0">
                <a:latin typeface="Arial" panose="020B0604020202020204" pitchFamily="34" charset="0"/>
                <a:cs typeface="Arial" panose="020B0604020202020204" pitchFamily="34" charset="0"/>
              </a:rPr>
              <a:t> Team </a:t>
            </a:r>
            <a:r>
              <a:rPr lang="fr-FR" dirty="0" err="1">
                <a:latin typeface="Arial" panose="020B0604020202020204" pitchFamily="34" charset="0"/>
                <a:cs typeface="Arial" panose="020B0604020202020204" pitchFamily="34" charset="0"/>
              </a:rPr>
              <a:t>Leader’s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name</a:t>
            </a:r>
            <a:r>
              <a:rPr lang="fr-FR" sz="2400" dirty="0">
                <a:latin typeface="Arial" panose="020B0604020202020204" pitchFamily="34" charset="0"/>
                <a:cs typeface="Arial" panose="020B0604020202020204" pitchFamily="34" charset="0"/>
              </a:rPr>
              <a:t>: </a:t>
            </a:r>
          </a:p>
          <a:p>
            <a:pPr lvl="2">
              <a:buFont typeface="Wingdings" pitchFamily="2" charset="2"/>
              <a:buChar char="§"/>
            </a:pPr>
            <a:r>
              <a:rPr lang="fr-FR" sz="1800" dirty="0">
                <a:latin typeface="Arial" panose="020B0604020202020204" pitchFamily="34" charset="0"/>
                <a:cs typeface="Arial" panose="020B0604020202020204" pitchFamily="34" charset="0"/>
              </a:rPr>
              <a:t>Laurent Coppola</a:t>
            </a:r>
          </a:p>
          <a:p>
            <a:pPr marL="0" indent="0">
              <a:buNone/>
            </a:pPr>
            <a:endParaRPr lang="fr-FR" sz="2000" dirty="0">
              <a:latin typeface="Arial" panose="020B0604020202020204" pitchFamily="34" charset="0"/>
              <a:cs typeface="Arial" panose="020B0604020202020204" pitchFamily="34" charset="0"/>
            </a:endParaRPr>
          </a:p>
          <a:p>
            <a:pPr lvl="1">
              <a:buFontTx/>
              <a:buChar char="-"/>
            </a:pPr>
            <a:r>
              <a:rPr lang="fr-FR" dirty="0">
                <a:latin typeface="Arial" panose="020B0604020202020204" pitchFamily="34" charset="0"/>
                <a:cs typeface="Arial" panose="020B0604020202020204" pitchFamily="34" charset="0"/>
              </a:rPr>
              <a:t>Service Group </a:t>
            </a:r>
            <a:r>
              <a:rPr lang="fr-FR" dirty="0" err="1">
                <a:latin typeface="Arial" panose="020B0604020202020204" pitchFamily="34" charset="0"/>
                <a:cs typeface="Arial" panose="020B0604020202020204" pitchFamily="34" charset="0"/>
              </a:rPr>
              <a:t>members</a:t>
            </a:r>
            <a:r>
              <a:rPr lang="fr-FR" dirty="0">
                <a:latin typeface="Arial" panose="020B0604020202020204" pitchFamily="34" charset="0"/>
                <a:cs typeface="Arial" panose="020B0604020202020204" pitchFamily="34" charset="0"/>
              </a:rPr>
              <a:t>:</a:t>
            </a:r>
          </a:p>
          <a:p>
            <a:pPr lvl="2"/>
            <a:r>
              <a:rPr lang="fr-FR" sz="1800" dirty="0">
                <a:latin typeface="Arial" panose="020B0604020202020204" pitchFamily="34" charset="0"/>
                <a:cs typeface="Arial" panose="020B0604020202020204" pitchFamily="34" charset="0"/>
              </a:rPr>
              <a:t>Dominique </a:t>
            </a:r>
            <a:r>
              <a:rPr lang="fr-FR" sz="1800" dirty="0" err="1">
                <a:latin typeface="Arial" panose="020B0604020202020204" pitchFamily="34" charset="0"/>
                <a:cs typeface="Arial" panose="020B0604020202020204" pitchFamily="34" charset="0"/>
              </a:rPr>
              <a:t>Lefevre</a:t>
            </a:r>
            <a:r>
              <a:rPr lang="fr-FR" sz="1800" dirty="0">
                <a:latin typeface="Arial" panose="020B0604020202020204" pitchFamily="34" charset="0"/>
                <a:cs typeface="Arial" panose="020B0604020202020204" pitchFamily="34" charset="0"/>
              </a:rPr>
              <a:t> (Science SG)</a:t>
            </a:r>
          </a:p>
          <a:p>
            <a:pPr lvl="2"/>
            <a:r>
              <a:rPr lang="fr-FR" sz="1800" dirty="0">
                <a:latin typeface="Arial" panose="020B0604020202020204" pitchFamily="34" charset="0"/>
                <a:cs typeface="Arial" panose="020B0604020202020204" pitchFamily="34" charset="0"/>
              </a:rPr>
              <a:t>Thierry </a:t>
            </a:r>
            <a:r>
              <a:rPr lang="fr-FR" sz="1800" dirty="0" err="1">
                <a:latin typeface="Arial" panose="020B0604020202020204" pitchFamily="34" charset="0"/>
                <a:cs typeface="Arial" panose="020B0604020202020204" pitchFamily="34" charset="0"/>
              </a:rPr>
              <a:t>Carval</a:t>
            </a:r>
            <a:r>
              <a:rPr lang="fr-FR" sz="1800" dirty="0">
                <a:latin typeface="Arial" panose="020B0604020202020204" pitchFamily="34" charset="0"/>
                <a:cs typeface="Arial" panose="020B0604020202020204" pitchFamily="34" charset="0"/>
              </a:rPr>
              <a:t> (Data SG)</a:t>
            </a:r>
          </a:p>
          <a:p>
            <a:pPr lvl="2"/>
            <a:r>
              <a:rPr lang="fr-FR" sz="1800" dirty="0">
                <a:latin typeface="Arial" panose="020B0604020202020204" pitchFamily="34" charset="0"/>
                <a:cs typeface="Arial" panose="020B0604020202020204" pitchFamily="34" charset="0"/>
              </a:rPr>
              <a:t>Carl </a:t>
            </a:r>
            <a:r>
              <a:rPr lang="fr-FR" sz="1800" dirty="0" err="1">
                <a:latin typeface="Arial" panose="020B0604020202020204" pitchFamily="34" charset="0"/>
                <a:cs typeface="Arial" panose="020B0604020202020204" pitchFamily="34" charset="0"/>
              </a:rPr>
              <a:t>Gojak</a:t>
            </a:r>
            <a:r>
              <a:rPr lang="fr-FR" sz="1800" dirty="0">
                <a:latin typeface="Arial" panose="020B0604020202020204" pitchFamily="34" charset="0"/>
                <a:cs typeface="Arial" panose="020B0604020202020204" pitchFamily="34" charset="0"/>
              </a:rPr>
              <a:t> (Eng &amp; Log SG)</a:t>
            </a:r>
          </a:p>
          <a:p>
            <a:pPr lvl="2"/>
            <a:r>
              <a:rPr lang="fr-FR" sz="1800" dirty="0">
                <a:latin typeface="Arial" panose="020B0604020202020204" pitchFamily="34" charset="0"/>
                <a:cs typeface="Arial" panose="020B0604020202020204" pitchFamily="34" charset="0"/>
              </a:rPr>
              <a:t>Déborah </a:t>
            </a:r>
            <a:r>
              <a:rPr lang="fr-FR" sz="1800" dirty="0" err="1">
                <a:latin typeface="Arial" panose="020B0604020202020204" pitchFamily="34" charset="0"/>
                <a:cs typeface="Arial" panose="020B0604020202020204" pitchFamily="34" charset="0"/>
              </a:rPr>
              <a:t>Chavrit</a:t>
            </a:r>
            <a:r>
              <a:rPr lang="fr-FR" sz="1800" dirty="0">
                <a:latin typeface="Arial" panose="020B0604020202020204" pitchFamily="34" charset="0"/>
                <a:cs typeface="Arial" panose="020B0604020202020204" pitchFamily="34" charset="0"/>
              </a:rPr>
              <a:t> (Com SG)</a:t>
            </a:r>
          </a:p>
          <a:p>
            <a:pPr lvl="2"/>
            <a:endParaRPr lang="fr-FR" sz="2000" dirty="0">
              <a:latin typeface="Arial" panose="020B0604020202020204" pitchFamily="34" charset="0"/>
              <a:cs typeface="Arial" panose="020B0604020202020204" pitchFamily="34" charset="0"/>
            </a:endParaRPr>
          </a:p>
          <a:p>
            <a:pPr marL="457200" lvl="1" indent="0">
              <a:buNone/>
            </a:pP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Other</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responsible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persons</a:t>
            </a:r>
            <a:r>
              <a:rPr lang="fr-FR" dirty="0">
                <a:latin typeface="Arial" panose="020B0604020202020204" pitchFamily="34" charset="0"/>
                <a:cs typeface="Arial" panose="020B0604020202020204" pitchFamily="34" charset="0"/>
              </a:rPr>
              <a:t> in </a:t>
            </a:r>
            <a:r>
              <a:rPr lang="fr-FR" dirty="0" err="1">
                <a:latin typeface="Arial" panose="020B0604020202020204" pitchFamily="34" charset="0"/>
                <a:cs typeface="Arial" panose="020B0604020202020204" pitchFamily="34" charset="0"/>
              </a:rPr>
              <a:t>regional</a:t>
            </a:r>
            <a:r>
              <a:rPr lang="fr-FR" dirty="0">
                <a:latin typeface="Arial" panose="020B0604020202020204" pitchFamily="34" charset="0"/>
                <a:cs typeface="Arial" panose="020B0604020202020204" pitchFamily="34" charset="0"/>
              </a:rPr>
              <a:t> team</a:t>
            </a:r>
          </a:p>
          <a:p>
            <a:pPr lvl="2"/>
            <a:r>
              <a:rPr lang="fr-FR" sz="1800" dirty="0">
                <a:latin typeface="Arial" panose="020B0604020202020204" pitchFamily="34" charset="0"/>
                <a:ea typeface="Arial" charset="0"/>
                <a:cs typeface="Arial" panose="020B0604020202020204" pitchFamily="34" charset="0"/>
              </a:rPr>
              <a:t>D. Rivet (CNRS-</a:t>
            </a:r>
            <a:r>
              <a:rPr lang="fr-FR" sz="1800" dirty="0" err="1">
                <a:latin typeface="Arial" panose="020B0604020202020204" pitchFamily="34" charset="0"/>
                <a:ea typeface="Arial" charset="0"/>
                <a:cs typeface="Arial" panose="020B0604020202020204" pitchFamily="34" charset="0"/>
              </a:rPr>
              <a:t>Geoazur</a:t>
            </a:r>
            <a:r>
              <a:rPr lang="fr-FR" sz="1800" dirty="0">
                <a:latin typeface="Arial" panose="020B0604020202020204" pitchFamily="34" charset="0"/>
                <a:ea typeface="Arial" charset="0"/>
                <a:cs typeface="Arial" panose="020B0604020202020204" pitchFamily="34" charset="0"/>
              </a:rPr>
              <a:t>), Y. </a:t>
            </a:r>
            <a:r>
              <a:rPr lang="fr-FR" sz="1800" dirty="0" err="1">
                <a:latin typeface="Arial" panose="020B0604020202020204" pitchFamily="34" charset="0"/>
                <a:ea typeface="Arial" charset="0"/>
                <a:cs typeface="Arial" panose="020B0604020202020204" pitchFamily="34" charset="0"/>
              </a:rPr>
              <a:t>Aoustin</a:t>
            </a:r>
            <a:r>
              <a:rPr lang="fr-FR" sz="1800" dirty="0">
                <a:latin typeface="Arial" panose="020B0604020202020204" pitchFamily="34" charset="0"/>
                <a:ea typeface="Arial" charset="0"/>
                <a:cs typeface="Arial" panose="020B0604020202020204" pitchFamily="34" charset="0"/>
              </a:rPr>
              <a:t> (Ifremer), P. </a:t>
            </a:r>
            <a:r>
              <a:rPr lang="fr-FR" sz="1800" dirty="0" err="1">
                <a:latin typeface="Arial" panose="020B0604020202020204" pitchFamily="34" charset="0"/>
                <a:ea typeface="Arial" charset="0"/>
                <a:cs typeface="Arial" panose="020B0604020202020204" pitchFamily="34" charset="0"/>
              </a:rPr>
              <a:t>Charvis</a:t>
            </a:r>
            <a:r>
              <a:rPr lang="fr-FR" sz="1800" dirty="0">
                <a:latin typeface="Arial" panose="020B0604020202020204" pitchFamily="34" charset="0"/>
                <a:ea typeface="Arial" charset="0"/>
                <a:cs typeface="Arial" panose="020B0604020202020204" pitchFamily="34" charset="0"/>
              </a:rPr>
              <a:t> (CNRS-</a:t>
            </a:r>
            <a:r>
              <a:rPr lang="fr-FR" sz="1800" dirty="0" err="1">
                <a:latin typeface="Arial" panose="020B0604020202020204" pitchFamily="34" charset="0"/>
                <a:ea typeface="Arial" charset="0"/>
                <a:cs typeface="Arial" panose="020B0604020202020204" pitchFamily="34" charset="0"/>
              </a:rPr>
              <a:t>Geoazur</a:t>
            </a:r>
            <a:r>
              <a:rPr lang="fr-FR" sz="1800" dirty="0">
                <a:latin typeface="Arial" panose="020B0604020202020204" pitchFamily="34" charset="0"/>
                <a:ea typeface="Arial" charset="0"/>
                <a:cs typeface="Arial" panose="020B0604020202020204" pitchFamily="34" charset="0"/>
              </a:rPr>
              <a:t>), </a:t>
            </a:r>
            <a:r>
              <a:rPr lang="fr-FR" sz="1800" dirty="0" err="1">
                <a:latin typeface="Arial" panose="020B0604020202020204" pitchFamily="34" charset="0"/>
                <a:ea typeface="Arial" charset="0"/>
                <a:cs typeface="Arial" panose="020B0604020202020204" pitchFamily="34" charset="0"/>
              </a:rPr>
              <a:t>X.Bompais</a:t>
            </a:r>
            <a:r>
              <a:rPr lang="fr-FR" sz="1800" dirty="0">
                <a:latin typeface="Arial" panose="020B0604020202020204" pitchFamily="34" charset="0"/>
                <a:ea typeface="Arial" charset="0"/>
                <a:cs typeface="Arial" panose="020B0604020202020204" pitchFamily="34" charset="0"/>
              </a:rPr>
              <a:t> (IFREMER), </a:t>
            </a:r>
            <a:r>
              <a:rPr lang="fr-FR" sz="1800" dirty="0" err="1">
                <a:latin typeface="Arial" panose="020B0604020202020204" pitchFamily="34" charset="0"/>
                <a:ea typeface="Arial" charset="0"/>
                <a:cs typeface="Arial" panose="020B0604020202020204" pitchFamily="34" charset="0"/>
              </a:rPr>
              <a:t>Y.Hello</a:t>
            </a:r>
            <a:r>
              <a:rPr lang="fr-FR" sz="1800" dirty="0">
                <a:latin typeface="Arial" panose="020B0604020202020204" pitchFamily="34" charset="0"/>
                <a:ea typeface="Arial" charset="0"/>
                <a:cs typeface="Arial" panose="020B0604020202020204" pitchFamily="34" charset="0"/>
              </a:rPr>
              <a:t> (IRD-</a:t>
            </a:r>
            <a:r>
              <a:rPr lang="fr-FR" sz="1800" dirty="0" err="1">
                <a:latin typeface="Arial" panose="020B0604020202020204" pitchFamily="34" charset="0"/>
                <a:ea typeface="Arial" charset="0"/>
                <a:cs typeface="Arial" panose="020B0604020202020204" pitchFamily="34" charset="0"/>
              </a:rPr>
              <a:t>Geoazur</a:t>
            </a:r>
            <a:r>
              <a:rPr lang="fr-FR" sz="1800" dirty="0">
                <a:latin typeface="Arial" panose="020B0604020202020204" pitchFamily="34" charset="0"/>
                <a:ea typeface="Arial" charset="0"/>
                <a:cs typeface="Arial" panose="020B0604020202020204" pitchFamily="34" charset="0"/>
              </a:rPr>
              <a:t>), </a:t>
            </a:r>
            <a:r>
              <a:rPr lang="fr-FR" sz="1800" dirty="0" err="1">
                <a:latin typeface="Arial" panose="020B0604020202020204" pitchFamily="34" charset="0"/>
                <a:ea typeface="Arial" charset="0"/>
                <a:cs typeface="Arial" panose="020B0604020202020204" pitchFamily="34" charset="0"/>
              </a:rPr>
              <a:t>C.Gojak</a:t>
            </a:r>
            <a:r>
              <a:rPr lang="fr-FR" sz="1800" dirty="0">
                <a:latin typeface="Arial" panose="020B0604020202020204" pitchFamily="34" charset="0"/>
                <a:ea typeface="Arial" charset="0"/>
                <a:cs typeface="Arial" panose="020B0604020202020204" pitchFamily="34" charset="0"/>
              </a:rPr>
              <a:t> (DT-INSU)</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Sebastien</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Garziglia</a:t>
            </a:r>
            <a:r>
              <a:rPr lang="fr-FR" sz="1800" dirty="0">
                <a:latin typeface="Arial" panose="020B0604020202020204" pitchFamily="34" charset="0"/>
                <a:cs typeface="Arial" panose="020B0604020202020204" pitchFamily="34" charset="0"/>
              </a:rPr>
              <a:t> (Ifremer)</a:t>
            </a:r>
          </a:p>
          <a:p>
            <a:pPr marL="457200" lvl="1" indent="0">
              <a:buNone/>
            </a:pPr>
            <a:endParaRPr lang="fr-FR" dirty="0">
              <a:latin typeface="Arial" panose="020B0604020202020204" pitchFamily="34" charset="0"/>
              <a:cs typeface="Arial" panose="020B0604020202020204" pitchFamily="34" charset="0"/>
            </a:endParaRPr>
          </a:p>
          <a:p>
            <a:pPr lvl="2"/>
            <a:endParaRPr lang="fr-FR"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1123030"/>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404664"/>
            <a:ext cx="7772400" cy="1470025"/>
          </a:xfrm>
        </p:spPr>
        <p:txBody>
          <a:bodyPr>
            <a:noAutofit/>
          </a:bodyPr>
          <a:lstStyle/>
          <a:p>
            <a:r>
              <a:rPr lang="en-GB" sz="4800" b="1" noProof="0" dirty="0">
                <a:solidFill>
                  <a:srgbClr val="83A136"/>
                </a:solidFill>
              </a:rPr>
              <a:t>Nodes presentation</a:t>
            </a:r>
            <a:endParaRPr lang="en-GB" sz="4800" noProof="0" dirty="0">
              <a:solidFill>
                <a:srgbClr val="83A136"/>
              </a:solidFill>
            </a:endParaRPr>
          </a:p>
        </p:txBody>
      </p:sp>
      <p:sp>
        <p:nvSpPr>
          <p:cNvPr id="3" name="Segnaposto contenuto 2"/>
          <p:cNvSpPr>
            <a:spLocks noGrp="1"/>
          </p:cNvSpPr>
          <p:nvPr>
            <p:ph type="subTitle" idx="1"/>
          </p:nvPr>
        </p:nvSpPr>
        <p:spPr>
          <a:xfrm>
            <a:off x="1297360" y="1900985"/>
            <a:ext cx="6400800" cy="1752600"/>
          </a:xfrm>
        </p:spPr>
        <p:txBody>
          <a:bodyPr>
            <a:noAutofit/>
          </a:bodyPr>
          <a:lstStyle/>
          <a:p>
            <a:pPr marL="0" indent="0">
              <a:buNone/>
            </a:pPr>
            <a:r>
              <a:rPr lang="en-GB" noProof="0" dirty="0">
                <a:solidFill>
                  <a:schemeClr val="tx1"/>
                </a:solidFill>
              </a:rPr>
              <a:t>LIGURE : ANTARES (</a:t>
            </a:r>
            <a:r>
              <a:rPr lang="en-GB" noProof="0" dirty="0" err="1">
                <a:solidFill>
                  <a:schemeClr val="tx1"/>
                </a:solidFill>
              </a:rPr>
              <a:t>ligure</a:t>
            </a:r>
            <a:r>
              <a:rPr lang="en-GB" noProof="0" dirty="0">
                <a:solidFill>
                  <a:schemeClr val="tx1"/>
                </a:solidFill>
              </a:rPr>
              <a:t> Ouest)</a:t>
            </a:r>
          </a:p>
          <a:p>
            <a:pPr lvl="1" algn="l"/>
            <a:r>
              <a:rPr lang="fr-FR" sz="1800" dirty="0">
                <a:solidFill>
                  <a:schemeClr val="tx1"/>
                </a:solidFill>
              </a:rPr>
              <a:t>- </a:t>
            </a:r>
            <a:r>
              <a:rPr lang="fr-FR" sz="1800" dirty="0" err="1">
                <a:solidFill>
                  <a:schemeClr val="tx1"/>
                </a:solidFill>
              </a:rPr>
              <a:t>Responsible</a:t>
            </a:r>
            <a:r>
              <a:rPr lang="fr-FR" sz="1800" dirty="0">
                <a:solidFill>
                  <a:schemeClr val="tx1"/>
                </a:solidFill>
              </a:rPr>
              <a:t> </a:t>
            </a:r>
            <a:r>
              <a:rPr lang="fr-FR" sz="1800" dirty="0" err="1">
                <a:solidFill>
                  <a:schemeClr val="tx1"/>
                </a:solidFill>
              </a:rPr>
              <a:t>persons</a:t>
            </a:r>
            <a:r>
              <a:rPr lang="fr-FR" sz="1800" dirty="0">
                <a:solidFill>
                  <a:schemeClr val="tx1"/>
                </a:solidFill>
              </a:rPr>
              <a:t> in </a:t>
            </a:r>
            <a:r>
              <a:rPr lang="fr-FR" sz="1800" dirty="0" err="1">
                <a:solidFill>
                  <a:schemeClr val="tx1"/>
                </a:solidFill>
              </a:rPr>
              <a:t>regional</a:t>
            </a:r>
            <a:r>
              <a:rPr lang="fr-FR" sz="1800" dirty="0">
                <a:solidFill>
                  <a:schemeClr val="tx1"/>
                </a:solidFill>
              </a:rPr>
              <a:t> team</a:t>
            </a:r>
          </a:p>
          <a:p>
            <a:pPr lvl="2" algn="l"/>
            <a:r>
              <a:rPr lang="fr-FR" sz="1800" dirty="0">
                <a:solidFill>
                  <a:schemeClr val="tx1"/>
                </a:solidFill>
              </a:rPr>
              <a:t>Dominique </a:t>
            </a:r>
            <a:r>
              <a:rPr lang="fr-FR" sz="1800" dirty="0" err="1">
                <a:solidFill>
                  <a:schemeClr val="tx1"/>
                </a:solidFill>
              </a:rPr>
              <a:t>Lefevre</a:t>
            </a:r>
            <a:endParaRPr lang="fr-FR" sz="1800" dirty="0">
              <a:solidFill>
                <a:schemeClr val="tx1"/>
              </a:solidFill>
            </a:endParaRPr>
          </a:p>
          <a:p>
            <a:pPr lvl="2" algn="l"/>
            <a:r>
              <a:rPr lang="fr-FR" sz="1800" dirty="0">
                <a:solidFill>
                  <a:schemeClr val="tx1"/>
                </a:solidFill>
              </a:rPr>
              <a:t>Carl </a:t>
            </a:r>
            <a:r>
              <a:rPr lang="fr-FR" sz="1800" dirty="0" err="1">
                <a:solidFill>
                  <a:schemeClr val="tx1"/>
                </a:solidFill>
              </a:rPr>
              <a:t>Gojak</a:t>
            </a:r>
            <a:endParaRPr lang="fr-FR" sz="1800" dirty="0">
              <a:solidFill>
                <a:schemeClr val="tx1"/>
              </a:solidFill>
            </a:endParaRPr>
          </a:p>
          <a:p>
            <a:pPr lvl="2" algn="l"/>
            <a:r>
              <a:rPr lang="fr-FR" sz="1800" dirty="0">
                <a:solidFill>
                  <a:schemeClr val="tx1"/>
                </a:solidFill>
              </a:rPr>
              <a:t>Christian </a:t>
            </a:r>
            <a:r>
              <a:rPr lang="fr-FR" sz="1800" dirty="0" err="1">
                <a:solidFill>
                  <a:schemeClr val="tx1"/>
                </a:solidFill>
              </a:rPr>
              <a:t>Tamburini</a:t>
            </a:r>
            <a:endParaRPr lang="fr-FR" sz="1800" dirty="0">
              <a:solidFill>
                <a:schemeClr val="tx1"/>
              </a:solidFill>
            </a:endParaRPr>
          </a:p>
          <a:p>
            <a:pPr lvl="2" algn="l"/>
            <a:r>
              <a:rPr lang="fr-FR" sz="1800" dirty="0">
                <a:solidFill>
                  <a:schemeClr val="tx1"/>
                </a:solidFill>
              </a:rPr>
              <a:t>Bruno </a:t>
            </a:r>
            <a:r>
              <a:rPr lang="fr-FR" sz="1800" dirty="0" err="1">
                <a:solidFill>
                  <a:schemeClr val="tx1"/>
                </a:solidFill>
              </a:rPr>
              <a:t>Zakardjian</a:t>
            </a:r>
            <a:endParaRPr lang="fr-FR" sz="1800" dirty="0">
              <a:solidFill>
                <a:schemeClr val="tx1"/>
              </a:solidFill>
            </a:endParaRPr>
          </a:p>
          <a:p>
            <a:pPr lvl="2" algn="l"/>
            <a:r>
              <a:rPr lang="fr-FR" sz="1800" dirty="0">
                <a:solidFill>
                  <a:schemeClr val="tx1"/>
                </a:solidFill>
              </a:rPr>
              <a:t>Laure Chirurgien</a:t>
            </a:r>
          </a:p>
          <a:p>
            <a:pPr lvl="2" algn="l"/>
            <a:r>
              <a:rPr lang="fr-FR" sz="1800" dirty="0">
                <a:solidFill>
                  <a:schemeClr val="tx1"/>
                </a:solidFill>
              </a:rPr>
              <a:t>Marc </a:t>
            </a:r>
            <a:r>
              <a:rPr lang="fr-FR" sz="1800" dirty="0" err="1">
                <a:solidFill>
                  <a:schemeClr val="tx1"/>
                </a:solidFill>
              </a:rPr>
              <a:t>Garel</a:t>
            </a:r>
            <a:endParaRPr lang="fr-FR" sz="1800" dirty="0">
              <a:solidFill>
                <a:schemeClr val="tx1"/>
              </a:solidFill>
            </a:endParaRPr>
          </a:p>
          <a:p>
            <a:pPr lvl="2" algn="l"/>
            <a:r>
              <a:rPr lang="fr-FR" sz="1800" dirty="0" err="1">
                <a:solidFill>
                  <a:schemeClr val="tx1"/>
                </a:solidFill>
              </a:rPr>
              <a:t>Nagib</a:t>
            </a:r>
            <a:r>
              <a:rPr lang="fr-FR" sz="1800" dirty="0">
                <a:solidFill>
                  <a:schemeClr val="tx1"/>
                </a:solidFill>
              </a:rPr>
              <a:t> </a:t>
            </a:r>
            <a:r>
              <a:rPr lang="fr-FR" sz="1800" dirty="0" err="1">
                <a:solidFill>
                  <a:schemeClr val="tx1"/>
                </a:solidFill>
              </a:rPr>
              <a:t>Bhairy</a:t>
            </a:r>
            <a:endParaRPr lang="fr-FR" sz="1800" dirty="0">
              <a:solidFill>
                <a:schemeClr val="tx1"/>
              </a:solidFill>
            </a:endParaRPr>
          </a:p>
          <a:p>
            <a:pPr lvl="2" algn="l"/>
            <a:r>
              <a:rPr lang="fr-FR" sz="1800" dirty="0">
                <a:solidFill>
                  <a:schemeClr val="tx1"/>
                </a:solidFill>
              </a:rPr>
              <a:t>Maurice </a:t>
            </a:r>
            <a:r>
              <a:rPr lang="fr-FR" sz="1800" dirty="0" err="1">
                <a:solidFill>
                  <a:schemeClr val="tx1"/>
                </a:solidFill>
              </a:rPr>
              <a:t>Libes</a:t>
            </a:r>
            <a:endParaRPr lang="fr-FR" sz="1800" dirty="0">
              <a:solidFill>
                <a:schemeClr val="tx1"/>
              </a:solidFill>
            </a:endParaRPr>
          </a:p>
          <a:p>
            <a:pPr lvl="2" algn="l"/>
            <a:endParaRPr lang="fr-FR" sz="1800" dirty="0">
              <a:solidFill>
                <a:schemeClr val="tx1"/>
              </a:solidFill>
            </a:endParaRPr>
          </a:p>
          <a:p>
            <a:pPr marL="0" indent="0" algn="l">
              <a:buNone/>
            </a:pPr>
            <a:endParaRPr lang="en-GB" sz="1800" noProof="0" dirty="0">
              <a:solidFill>
                <a:schemeClr val="tx1"/>
              </a:solidFill>
            </a:endParaRPr>
          </a:p>
        </p:txBody>
      </p:sp>
    </p:spTree>
    <p:extLst>
      <p:ext uri="{BB962C8B-B14F-4D97-AF65-F5344CB8AC3E}">
        <p14:creationId xmlns:p14="http://schemas.microsoft.com/office/powerpoint/2010/main" val="340656726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6967" y="210629"/>
            <a:ext cx="8229600" cy="562074"/>
          </a:xfrm>
        </p:spPr>
        <p:txBody>
          <a:bodyPr>
            <a:normAutofit fontScale="90000"/>
          </a:bodyPr>
          <a:lstStyle/>
          <a:p>
            <a:pPr marL="0">
              <a:spcBef>
                <a:spcPts val="0"/>
              </a:spcBef>
            </a:pPr>
            <a:r>
              <a:rPr lang="en-GB" b="1" cap="all" noProof="0" dirty="0" err="1"/>
              <a:t>InfrastRucture</a:t>
            </a:r>
            <a:br>
              <a:rPr lang="en-GB" sz="4000" dirty="0"/>
            </a:br>
            <a:endParaRPr lang="en-GB" noProof="0" dirty="0"/>
          </a:p>
        </p:txBody>
      </p:sp>
      <p:sp>
        <p:nvSpPr>
          <p:cNvPr id="10" name="TextBox 9">
            <a:extLst>
              <a:ext uri="{FF2B5EF4-FFF2-40B4-BE49-F238E27FC236}">
                <a16:creationId xmlns:a16="http://schemas.microsoft.com/office/drawing/2014/main" id="{A099DE4F-1F86-2B45-AFD2-4DE24253BD53}"/>
              </a:ext>
            </a:extLst>
          </p:cNvPr>
          <p:cNvSpPr txBox="1"/>
          <p:nvPr/>
        </p:nvSpPr>
        <p:spPr>
          <a:xfrm>
            <a:off x="251520" y="561769"/>
            <a:ext cx="8424935" cy="830997"/>
          </a:xfrm>
          <a:prstGeom prst="rect">
            <a:avLst/>
          </a:prstGeom>
          <a:noFill/>
        </p:spPr>
        <p:txBody>
          <a:bodyPr wrap="square" rtlCol="0">
            <a:spAutoFit/>
          </a:bodyPr>
          <a:lstStyle/>
          <a:p>
            <a:r>
              <a:rPr lang="en-GB" sz="1200" i="1" dirty="0">
                <a:solidFill>
                  <a:srgbClr val="FF0000"/>
                </a:solidFill>
                <a:latin typeface="Arial" panose="020B0604020202020204" pitchFamily="34" charset="0"/>
                <a:cs typeface="Arial" panose="020B0604020202020204" pitchFamily="34" charset="0"/>
              </a:rPr>
              <a:t>Including whole description of infrastructure, what part of the ocean is measured (seafloor, water column, surface waters), measured parameters, is data transmitted?, are there </a:t>
            </a:r>
            <a:r>
              <a:rPr lang="en-GB" sz="1200" dirty="0">
                <a:solidFill>
                  <a:srgbClr val="FF0000"/>
                </a:solidFill>
                <a:latin typeface="Arial" panose="020B0604020202020204" pitchFamily="34" charset="0"/>
                <a:cs typeface="Arial" panose="020B0604020202020204" pitchFamily="34" charset="0"/>
              </a:rPr>
              <a:t>free slots to plug additional sensors? How is the node maintained (yearly? Is maintenance funding secured?)</a:t>
            </a:r>
            <a:br>
              <a:rPr lang="en-GB" sz="1200" dirty="0">
                <a:solidFill>
                  <a:srgbClr val="FF0000"/>
                </a:solidFill>
                <a:latin typeface="Arial" panose="020B0604020202020204" pitchFamily="34" charset="0"/>
                <a:cs typeface="Arial" panose="020B0604020202020204" pitchFamily="34" charset="0"/>
              </a:rPr>
            </a:br>
            <a:endParaRPr lang="fr-FR" sz="1200" dirty="0">
              <a:latin typeface="Arial" panose="020B0604020202020204" pitchFamily="34" charset="0"/>
              <a:cs typeface="Arial" panose="020B0604020202020204" pitchFamily="34" charset="0"/>
            </a:endParaRPr>
          </a:p>
        </p:txBody>
      </p:sp>
      <p:sp>
        <p:nvSpPr>
          <p:cNvPr id="11" name="Titre 1">
            <a:extLst>
              <a:ext uri="{FF2B5EF4-FFF2-40B4-BE49-F238E27FC236}">
                <a16:creationId xmlns:a16="http://schemas.microsoft.com/office/drawing/2014/main" id="{53322AA5-6AFF-6B44-8059-1717160393D6}"/>
              </a:ext>
            </a:extLst>
          </p:cNvPr>
          <p:cNvSpPr txBox="1">
            <a:spLocks/>
          </p:cNvSpPr>
          <p:nvPr/>
        </p:nvSpPr>
        <p:spPr>
          <a:xfrm>
            <a:off x="933383" y="1180961"/>
            <a:ext cx="3530604" cy="936717"/>
          </a:xfrm>
          <a:prstGeom prst="rect">
            <a:avLst/>
          </a:prstGeom>
        </p:spPr>
        <p:txBody>
          <a:bodyPr>
            <a:noAutofit/>
          </a:bodyPr>
          <a:lst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a:lstStyle>
          <a:p>
            <a:r>
              <a:rPr lang="fr-FR" sz="3200" b="1" dirty="0">
                <a:solidFill>
                  <a:schemeClr val="accent1"/>
                </a:solidFill>
                <a:latin typeface="Arial" charset="0"/>
                <a:ea typeface="Arial" charset="0"/>
                <a:cs typeface="Arial" charset="0"/>
              </a:rPr>
              <a:t>ANTARES Site</a:t>
            </a:r>
          </a:p>
          <a:p>
            <a:pPr algn="ctr"/>
            <a:r>
              <a:rPr lang="fr-FR" sz="2400" b="1" dirty="0">
                <a:solidFill>
                  <a:schemeClr val="accent1"/>
                </a:solidFill>
                <a:latin typeface="Arial" charset="0"/>
                <a:ea typeface="Arial" charset="0"/>
                <a:cs typeface="Arial" charset="0"/>
              </a:rPr>
              <a:t>Western </a:t>
            </a:r>
            <a:r>
              <a:rPr lang="fr-FR" sz="2400" b="1" dirty="0" err="1">
                <a:solidFill>
                  <a:schemeClr val="accent1"/>
                </a:solidFill>
                <a:latin typeface="Arial" charset="0"/>
                <a:ea typeface="Arial" charset="0"/>
                <a:cs typeface="Arial" charset="0"/>
              </a:rPr>
              <a:t>Ligurian</a:t>
            </a:r>
            <a:r>
              <a:rPr lang="fr-FR" sz="2400" b="1" dirty="0">
                <a:solidFill>
                  <a:schemeClr val="accent1"/>
                </a:solidFill>
                <a:latin typeface="Arial" charset="0"/>
                <a:ea typeface="Arial" charset="0"/>
                <a:cs typeface="Arial" charset="0"/>
              </a:rPr>
              <a:t> </a:t>
            </a:r>
            <a:r>
              <a:rPr lang="fr-FR" sz="2400" b="1" dirty="0" err="1">
                <a:solidFill>
                  <a:schemeClr val="accent1"/>
                </a:solidFill>
                <a:latin typeface="Arial" charset="0"/>
                <a:ea typeface="Arial" charset="0"/>
                <a:cs typeface="Arial" charset="0"/>
              </a:rPr>
              <a:t>Sea</a:t>
            </a:r>
            <a:endParaRPr lang="fr-FR" sz="2400" b="1" dirty="0">
              <a:solidFill>
                <a:schemeClr val="accent1"/>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0F4A3B9E-68F6-2B4B-BDB2-723E7980AAB4}"/>
              </a:ext>
            </a:extLst>
          </p:cNvPr>
          <p:cNvSpPr/>
          <p:nvPr/>
        </p:nvSpPr>
        <p:spPr>
          <a:xfrm>
            <a:off x="9606" y="2996952"/>
            <a:ext cx="4922433" cy="350865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fr-FR" sz="1600" b="1" dirty="0">
                <a:latin typeface="Arial" charset="0"/>
                <a:ea typeface="Arial" charset="0"/>
                <a:cs typeface="Arial" charset="0"/>
              </a:rPr>
              <a:t>A </a:t>
            </a:r>
            <a:r>
              <a:rPr lang="fr-FR" sz="1600" b="1" dirty="0" err="1">
                <a:latin typeface="Arial" charset="0"/>
                <a:ea typeface="Arial" charset="0"/>
                <a:cs typeface="Arial" charset="0"/>
              </a:rPr>
              <a:t>multidisciplinary</a:t>
            </a:r>
            <a:r>
              <a:rPr lang="fr-FR" sz="1600" b="1" dirty="0">
                <a:latin typeface="Arial" charset="0"/>
                <a:ea typeface="Arial" charset="0"/>
                <a:cs typeface="Arial" charset="0"/>
              </a:rPr>
              <a:t> a </a:t>
            </a:r>
            <a:r>
              <a:rPr lang="fr-FR" sz="1600" b="1" dirty="0" err="1">
                <a:latin typeface="Arial" charset="0"/>
                <a:ea typeface="Arial" charset="0"/>
                <a:cs typeface="Arial" charset="0"/>
              </a:rPr>
              <a:t>deep</a:t>
            </a:r>
            <a:r>
              <a:rPr lang="fr-FR" sz="1600" b="1" dirty="0">
                <a:latin typeface="Arial" charset="0"/>
                <a:ea typeface="Arial" charset="0"/>
                <a:cs typeface="Arial" charset="0"/>
              </a:rPr>
              <a:t> water </a:t>
            </a:r>
            <a:r>
              <a:rPr lang="fr-FR" sz="1600" b="1" dirty="0" err="1">
                <a:latin typeface="Arial" charset="0"/>
                <a:ea typeface="Arial" charset="0"/>
                <a:cs typeface="Arial" charset="0"/>
              </a:rPr>
              <a:t>column</a:t>
            </a:r>
            <a:r>
              <a:rPr lang="fr-FR" sz="1600" b="1" dirty="0">
                <a:latin typeface="Arial" charset="0"/>
                <a:ea typeface="Arial" charset="0"/>
                <a:cs typeface="Arial" charset="0"/>
              </a:rPr>
              <a:t> </a:t>
            </a:r>
            <a:r>
              <a:rPr lang="fr-FR" sz="1600" b="1" dirty="0" err="1">
                <a:latin typeface="Arial" charset="0"/>
                <a:ea typeface="Arial" charset="0"/>
                <a:cs typeface="Arial" charset="0"/>
              </a:rPr>
              <a:t>observatory</a:t>
            </a:r>
            <a:r>
              <a:rPr lang="fr-FR" sz="1600" b="1" dirty="0">
                <a:latin typeface="Arial" charset="0"/>
                <a:ea typeface="Arial" charset="0"/>
                <a:cs typeface="Arial" charset="0"/>
              </a:rPr>
              <a:t> </a:t>
            </a:r>
          </a:p>
          <a:p>
            <a:pPr>
              <a:spcBef>
                <a:spcPts val="600"/>
              </a:spcBef>
            </a:pPr>
            <a:r>
              <a:rPr lang="fr-FR" sz="1600" b="1" dirty="0">
                <a:latin typeface="Arial" charset="0"/>
                <a:ea typeface="Arial" charset="0"/>
                <a:cs typeface="Arial" charset="0"/>
              </a:rPr>
              <a:t>Infrastructure KM3Net : </a:t>
            </a:r>
          </a:p>
          <a:p>
            <a:pPr>
              <a:spcBef>
                <a:spcPts val="600"/>
              </a:spcBef>
            </a:pPr>
            <a:r>
              <a:rPr lang="fr-FR" sz="1600" dirty="0" err="1">
                <a:latin typeface="Arial" charset="0"/>
                <a:ea typeface="Arial" charset="0"/>
                <a:cs typeface="Arial" charset="0"/>
              </a:rPr>
              <a:t>Cabled</a:t>
            </a:r>
            <a:r>
              <a:rPr lang="fr-FR" sz="1600" dirty="0">
                <a:latin typeface="Arial" charset="0"/>
                <a:ea typeface="Arial" charset="0"/>
                <a:cs typeface="Arial" charset="0"/>
              </a:rPr>
              <a:t> – </a:t>
            </a:r>
            <a:r>
              <a:rPr lang="fr-FR" sz="1600" dirty="0" err="1">
                <a:latin typeface="Arial" charset="0"/>
                <a:ea typeface="Arial" charset="0"/>
                <a:cs typeface="Arial" charset="0"/>
              </a:rPr>
              <a:t>Deep</a:t>
            </a:r>
            <a:r>
              <a:rPr lang="fr-FR" sz="1600" dirty="0">
                <a:latin typeface="Arial" charset="0"/>
                <a:ea typeface="Arial" charset="0"/>
                <a:cs typeface="Arial" charset="0"/>
              </a:rPr>
              <a:t> water </a:t>
            </a:r>
            <a:r>
              <a:rPr lang="fr-FR" sz="1600" dirty="0" err="1">
                <a:latin typeface="Arial" charset="0"/>
                <a:ea typeface="Arial" charset="0"/>
                <a:cs typeface="Arial" charset="0"/>
              </a:rPr>
              <a:t>Nodes</a:t>
            </a:r>
            <a:r>
              <a:rPr lang="fr-FR" sz="1600" dirty="0">
                <a:latin typeface="Arial" charset="0"/>
                <a:ea typeface="Arial" charset="0"/>
                <a:cs typeface="Arial" charset="0"/>
              </a:rPr>
              <a:t>, Neutrino </a:t>
            </a:r>
            <a:r>
              <a:rPr lang="fr-FR" sz="1600" dirty="0" err="1">
                <a:latin typeface="Arial" charset="0"/>
                <a:ea typeface="Arial" charset="0"/>
                <a:cs typeface="Arial" charset="0"/>
              </a:rPr>
              <a:t>telescope</a:t>
            </a:r>
            <a:endParaRPr lang="fr-FR" sz="1600" b="1" dirty="0">
              <a:latin typeface="Arial" charset="0"/>
              <a:ea typeface="Arial" charset="0"/>
              <a:cs typeface="Arial" charset="0"/>
            </a:endParaRPr>
          </a:p>
          <a:p>
            <a:pPr>
              <a:spcBef>
                <a:spcPts val="600"/>
              </a:spcBef>
            </a:pPr>
            <a:r>
              <a:rPr lang="fr-FR" sz="1600" b="1" dirty="0">
                <a:latin typeface="Arial" charset="0"/>
                <a:ea typeface="Arial" charset="0"/>
                <a:cs typeface="Arial" charset="0"/>
              </a:rPr>
              <a:t>Infrastructure EMSO-INSU:</a:t>
            </a:r>
          </a:p>
          <a:p>
            <a:pPr>
              <a:spcBef>
                <a:spcPts val="600"/>
              </a:spcBef>
            </a:pPr>
            <a:r>
              <a:rPr lang="fr-FR" sz="1600" dirty="0" err="1">
                <a:latin typeface="Arial" charset="0"/>
                <a:ea typeface="Arial" charset="0"/>
                <a:cs typeface="Arial" charset="0"/>
              </a:rPr>
              <a:t>Instrumented</a:t>
            </a:r>
            <a:r>
              <a:rPr lang="fr-FR" sz="1600" dirty="0">
                <a:latin typeface="Arial" charset="0"/>
                <a:ea typeface="Arial" charset="0"/>
                <a:cs typeface="Arial" charset="0"/>
              </a:rPr>
              <a:t> </a:t>
            </a:r>
            <a:r>
              <a:rPr lang="fr-FR" sz="1600" dirty="0" err="1">
                <a:latin typeface="Arial" charset="0"/>
                <a:ea typeface="Arial" charset="0"/>
                <a:cs typeface="Arial" charset="0"/>
              </a:rPr>
              <a:t>node</a:t>
            </a:r>
            <a:r>
              <a:rPr lang="fr-FR" sz="1600" dirty="0">
                <a:latin typeface="Arial" charset="0"/>
                <a:ea typeface="Arial" charset="0"/>
                <a:cs typeface="Arial" charset="0"/>
              </a:rPr>
              <a:t>, </a:t>
            </a:r>
            <a:r>
              <a:rPr lang="fr-FR" sz="1600" dirty="0" err="1">
                <a:latin typeface="Arial" charset="0"/>
                <a:ea typeface="Arial" charset="0"/>
                <a:cs typeface="Arial" charset="0"/>
              </a:rPr>
              <a:t>mooring</a:t>
            </a:r>
            <a:r>
              <a:rPr lang="fr-FR" sz="1600" dirty="0">
                <a:latin typeface="Arial" charset="0"/>
                <a:ea typeface="Arial" charset="0"/>
                <a:cs typeface="Arial" charset="0"/>
              </a:rPr>
              <a:t> line</a:t>
            </a:r>
          </a:p>
          <a:p>
            <a:pPr>
              <a:spcBef>
                <a:spcPts val="600"/>
              </a:spcBef>
            </a:pPr>
            <a:endParaRPr lang="fr-FR" sz="1600" dirty="0">
              <a:latin typeface="Arial" charset="0"/>
              <a:ea typeface="Arial" charset="0"/>
              <a:cs typeface="Arial" charset="0"/>
            </a:endParaRPr>
          </a:p>
          <a:p>
            <a:pPr>
              <a:spcBef>
                <a:spcPts val="600"/>
              </a:spcBef>
            </a:pPr>
            <a:r>
              <a:rPr lang="fr-FR" dirty="0" err="1">
                <a:solidFill>
                  <a:schemeClr val="accent5"/>
                </a:solidFill>
                <a:latin typeface="Arial" charset="0"/>
                <a:ea typeface="Arial" charset="0"/>
                <a:cs typeface="Arial" charset="0"/>
              </a:rPr>
              <a:t>Monthly</a:t>
            </a:r>
            <a:r>
              <a:rPr lang="fr-FR" dirty="0">
                <a:solidFill>
                  <a:schemeClr val="accent5"/>
                </a:solidFill>
                <a:latin typeface="Arial" charset="0"/>
                <a:ea typeface="Arial" charset="0"/>
                <a:cs typeface="Arial" charset="0"/>
              </a:rPr>
              <a:t> </a:t>
            </a:r>
            <a:r>
              <a:rPr lang="fr-FR" dirty="0" err="1">
                <a:solidFill>
                  <a:schemeClr val="accent5"/>
                </a:solidFill>
                <a:latin typeface="Arial" charset="0"/>
                <a:ea typeface="Arial" charset="0"/>
                <a:cs typeface="Arial" charset="0"/>
              </a:rPr>
              <a:t>cruise</a:t>
            </a:r>
            <a:r>
              <a:rPr lang="fr-FR" dirty="0">
                <a:solidFill>
                  <a:schemeClr val="accent5"/>
                </a:solidFill>
                <a:latin typeface="Arial" charset="0"/>
                <a:ea typeface="Arial" charset="0"/>
                <a:cs typeface="Arial" charset="0"/>
              </a:rPr>
              <a:t> : SNO MOOSE (TETHYS II)</a:t>
            </a:r>
          </a:p>
          <a:p>
            <a:pPr>
              <a:spcBef>
                <a:spcPts val="600"/>
              </a:spcBef>
            </a:pPr>
            <a:r>
              <a:rPr lang="fr-FR" dirty="0" err="1">
                <a:solidFill>
                  <a:schemeClr val="accent5"/>
                </a:solidFill>
                <a:latin typeface="Arial" charset="0"/>
                <a:ea typeface="Arial" charset="0"/>
                <a:cs typeface="Arial" charset="0"/>
              </a:rPr>
              <a:t>Annual</a:t>
            </a:r>
            <a:r>
              <a:rPr lang="fr-FR" dirty="0">
                <a:solidFill>
                  <a:schemeClr val="accent5"/>
                </a:solidFill>
                <a:latin typeface="Arial" charset="0"/>
                <a:ea typeface="Arial" charset="0"/>
                <a:cs typeface="Arial" charset="0"/>
              </a:rPr>
              <a:t> refit of </a:t>
            </a:r>
            <a:r>
              <a:rPr lang="fr-FR" dirty="0" err="1">
                <a:solidFill>
                  <a:schemeClr val="accent5"/>
                </a:solidFill>
                <a:latin typeface="Arial" charset="0"/>
                <a:ea typeface="Arial" charset="0"/>
                <a:cs typeface="Arial" charset="0"/>
              </a:rPr>
              <a:t>mooring</a:t>
            </a:r>
            <a:r>
              <a:rPr lang="fr-FR" dirty="0">
                <a:solidFill>
                  <a:schemeClr val="accent5"/>
                </a:solidFill>
                <a:latin typeface="Arial" charset="0"/>
                <a:ea typeface="Arial" charset="0"/>
                <a:cs typeface="Arial" charset="0"/>
              </a:rPr>
              <a:t> line ALBATROSS, IR EMSO</a:t>
            </a:r>
            <a:endParaRPr lang="fr-FR" sz="1600" dirty="0">
              <a:latin typeface="Arial" charset="0"/>
              <a:ea typeface="Arial" charset="0"/>
              <a:cs typeface="Arial" charset="0"/>
            </a:endParaRPr>
          </a:p>
          <a:p>
            <a:pPr>
              <a:spcBef>
                <a:spcPts val="600"/>
              </a:spcBef>
            </a:pPr>
            <a:r>
              <a:rPr lang="fr-FR" sz="1600" b="1" dirty="0">
                <a:latin typeface="Arial" charset="0"/>
                <a:ea typeface="Arial" charset="0"/>
                <a:cs typeface="Arial" charset="0"/>
              </a:rPr>
              <a:t>Collaboration: </a:t>
            </a:r>
            <a:r>
              <a:rPr lang="fr-FR" sz="1600" dirty="0">
                <a:latin typeface="Arial" charset="0"/>
                <a:ea typeface="Arial" charset="0"/>
                <a:cs typeface="Arial" charset="0"/>
              </a:rPr>
              <a:t>CPPM, M.I.O., IFREMER, DT-INSU</a:t>
            </a:r>
          </a:p>
        </p:txBody>
      </p:sp>
      <p:grpSp>
        <p:nvGrpSpPr>
          <p:cNvPr id="13" name="Grouper 6">
            <a:extLst>
              <a:ext uri="{FF2B5EF4-FFF2-40B4-BE49-F238E27FC236}">
                <a16:creationId xmlns:a16="http://schemas.microsoft.com/office/drawing/2014/main" id="{6D61DCCC-F897-9E4A-98BC-47FC19EEA4D7}"/>
              </a:ext>
            </a:extLst>
          </p:cNvPr>
          <p:cNvGrpSpPr/>
          <p:nvPr/>
        </p:nvGrpSpPr>
        <p:grpSpPr>
          <a:xfrm>
            <a:off x="4811420" y="1678517"/>
            <a:ext cx="3854308" cy="4903074"/>
            <a:chOff x="7304567" y="2113339"/>
            <a:chExt cx="5733567" cy="7377228"/>
          </a:xfrm>
        </p:grpSpPr>
        <p:pic>
          <p:nvPicPr>
            <p:cNvPr id="14" name="Image 2">
              <a:extLst>
                <a:ext uri="{FF2B5EF4-FFF2-40B4-BE49-F238E27FC236}">
                  <a16:creationId xmlns:a16="http://schemas.microsoft.com/office/drawing/2014/main" id="{81979C76-0E1A-B446-A92B-03C955C5F1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4567" y="2113339"/>
              <a:ext cx="5733566" cy="6105628"/>
            </a:xfrm>
            <a:prstGeom prst="rect">
              <a:avLst/>
            </a:prstGeom>
          </p:spPr>
        </p:pic>
        <p:pic>
          <p:nvPicPr>
            <p:cNvPr id="15" name="Image 5">
              <a:extLst>
                <a:ext uri="{FF2B5EF4-FFF2-40B4-BE49-F238E27FC236}">
                  <a16:creationId xmlns:a16="http://schemas.microsoft.com/office/drawing/2014/main" id="{8DC23E7C-5195-074C-8EF9-DE29178E9F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4567" y="8215164"/>
              <a:ext cx="5733567" cy="1275403"/>
            </a:xfrm>
            <a:prstGeom prst="rect">
              <a:avLst/>
            </a:prstGeom>
          </p:spPr>
        </p:pic>
      </p:grpSp>
      <p:pic>
        <p:nvPicPr>
          <p:cNvPr id="16" name="Image 7">
            <a:extLst>
              <a:ext uri="{FF2B5EF4-FFF2-40B4-BE49-F238E27FC236}">
                <a16:creationId xmlns:a16="http://schemas.microsoft.com/office/drawing/2014/main" id="{E9D3B731-EF5A-8D42-8ABE-7230C96303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2904" y="305215"/>
            <a:ext cx="2142824" cy="1373302"/>
          </a:xfrm>
          <a:prstGeom prst="rect">
            <a:avLst/>
          </a:prstGeom>
        </p:spPr>
      </p:pic>
      <p:pic>
        <p:nvPicPr>
          <p:cNvPr id="17" name="Picture 3">
            <a:extLst>
              <a:ext uri="{FF2B5EF4-FFF2-40B4-BE49-F238E27FC236}">
                <a16:creationId xmlns:a16="http://schemas.microsoft.com/office/drawing/2014/main" id="{39C5DCB3-317B-BF4E-8AD1-05DFD2562CD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1260" y="2106628"/>
            <a:ext cx="937020" cy="626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Afficher l'image d'origine">
            <a:extLst>
              <a:ext uri="{FF2B5EF4-FFF2-40B4-BE49-F238E27FC236}">
                <a16:creationId xmlns:a16="http://schemas.microsoft.com/office/drawing/2014/main" id="{C81855B8-022F-A541-A457-E718D10512D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2507" y="2242661"/>
            <a:ext cx="433220" cy="6034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0040-FixO3-Logo-V1.0.png">
            <a:extLst>
              <a:ext uri="{FF2B5EF4-FFF2-40B4-BE49-F238E27FC236}">
                <a16:creationId xmlns:a16="http://schemas.microsoft.com/office/drawing/2014/main" id="{BC903FC9-FB8E-BC47-A098-67DE9E38F0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6238" y="2351948"/>
            <a:ext cx="691944" cy="384922"/>
          </a:xfrm>
          <a:prstGeom prst="rect">
            <a:avLst/>
          </a:prstGeom>
        </p:spPr>
      </p:pic>
      <p:pic>
        <p:nvPicPr>
          <p:cNvPr id="20" name="Image 5">
            <a:extLst>
              <a:ext uri="{FF2B5EF4-FFF2-40B4-BE49-F238E27FC236}">
                <a16:creationId xmlns:a16="http://schemas.microsoft.com/office/drawing/2014/main" id="{58B45701-5700-0343-BD3D-529103E972A5}"/>
              </a:ext>
            </a:extLst>
          </p:cNvPr>
          <p:cNvPicPr>
            <a:picLocks noChangeAspect="1"/>
          </p:cNvPicPr>
          <p:nvPr/>
        </p:nvPicPr>
        <p:blipFill>
          <a:blip r:embed="rId8"/>
          <a:stretch>
            <a:fillRect/>
          </a:stretch>
        </p:blipFill>
        <p:spPr>
          <a:xfrm>
            <a:off x="3487946" y="2210061"/>
            <a:ext cx="934288" cy="572943"/>
          </a:xfrm>
          <a:prstGeom prst="rect">
            <a:avLst/>
          </a:prstGeom>
        </p:spPr>
      </p:pic>
    </p:spTree>
    <p:extLst>
      <p:ext uri="{BB962C8B-B14F-4D97-AF65-F5344CB8AC3E}">
        <p14:creationId xmlns:p14="http://schemas.microsoft.com/office/powerpoint/2010/main" val="355496411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1"/>
          <p:cNvGrpSpPr/>
          <p:nvPr/>
        </p:nvGrpSpPr>
        <p:grpSpPr>
          <a:xfrm>
            <a:off x="2639460" y="3648987"/>
            <a:ext cx="2955847" cy="1911317"/>
            <a:chOff x="500332" y="3689328"/>
            <a:chExt cx="4100241" cy="2648968"/>
          </a:xfrm>
        </p:grpSpPr>
        <p:pic>
          <p:nvPicPr>
            <p:cNvPr id="7" name="Picture 3" descr="C:\Users\DTINSU\Desktop\Rencontre inter reseaux\structure_MII vue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0" r="90000">
                          <a14:foregroundMark x1="39841" y1="5021" x2="39841" y2="15760"/>
                        </a14:backgroundRemoval>
                      </a14:imgEffect>
                    </a14:imgLayer>
                  </a14:imgProps>
                </a:ext>
                <a:ext uri="{28A0092B-C50C-407E-A947-70E740481C1C}">
                  <a14:useLocalDpi xmlns:a14="http://schemas.microsoft.com/office/drawing/2010/main" val="0"/>
                </a:ext>
              </a:extLst>
            </a:blip>
            <a:srcRect l="13440" r="31444"/>
            <a:stretch/>
          </p:blipFill>
          <p:spPr bwMode="auto">
            <a:xfrm>
              <a:off x="2293592" y="3689328"/>
              <a:ext cx="2306981" cy="2648968"/>
            </a:xfrm>
            <a:prstGeom prst="rect">
              <a:avLst/>
            </a:prstGeom>
            <a:noFill/>
            <a:extLst>
              <a:ext uri="{909E8E84-426E-40DD-AFC4-6F175D3DCCD1}">
                <a14:hiddenFill xmlns:a14="http://schemas.microsoft.com/office/drawing/2010/main">
                  <a:solidFill>
                    <a:srgbClr val="FFFFFF"/>
                  </a:solidFill>
                </a14:hiddenFill>
              </a:ext>
            </a:extLst>
          </p:spPr>
        </p:pic>
        <p:sp>
          <p:nvSpPr>
            <p:cNvPr id="8" name="Forme libre 17"/>
            <p:cNvSpPr/>
            <p:nvPr/>
          </p:nvSpPr>
          <p:spPr>
            <a:xfrm>
              <a:off x="500332" y="4917057"/>
              <a:ext cx="2216989" cy="960708"/>
            </a:xfrm>
            <a:custGeom>
              <a:avLst/>
              <a:gdLst>
                <a:gd name="connsiteX0" fmla="*/ 2216989 w 2216989"/>
                <a:gd name="connsiteY0" fmla="*/ 862641 h 960708"/>
                <a:gd name="connsiteX1" fmla="*/ 1414732 w 2216989"/>
                <a:gd name="connsiteY1" fmla="*/ 957532 h 960708"/>
                <a:gd name="connsiteX2" fmla="*/ 785004 w 2216989"/>
                <a:gd name="connsiteY2" fmla="*/ 759124 h 960708"/>
                <a:gd name="connsiteX3" fmla="*/ 0 w 2216989"/>
                <a:gd name="connsiteY3" fmla="*/ 0 h 960708"/>
                <a:gd name="connsiteX4" fmla="*/ 0 w 2216989"/>
                <a:gd name="connsiteY4" fmla="*/ 0 h 960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989" h="960708">
                  <a:moveTo>
                    <a:pt x="2216989" y="862641"/>
                  </a:moveTo>
                  <a:cubicBezTo>
                    <a:pt x="1935192" y="918713"/>
                    <a:pt x="1653396" y="974785"/>
                    <a:pt x="1414732" y="957532"/>
                  </a:cubicBezTo>
                  <a:cubicBezTo>
                    <a:pt x="1176068" y="940279"/>
                    <a:pt x="1020793" y="918713"/>
                    <a:pt x="785004" y="759124"/>
                  </a:cubicBezTo>
                  <a:cubicBezTo>
                    <a:pt x="549215" y="599535"/>
                    <a:pt x="0" y="0"/>
                    <a:pt x="0" y="0"/>
                  </a:cubicBezTo>
                  <a:lnTo>
                    <a:pt x="0" y="0"/>
                  </a:ln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fr-FR" sz="1350"/>
            </a:p>
          </p:txBody>
        </p:sp>
      </p:grpSp>
      <p:pic>
        <p:nvPicPr>
          <p:cNvPr id="9" name="Picture 2" descr="C:\Users\DTINSU\Desktop\Image2_Page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571" t="13205" r="21926"/>
          <a:stretch/>
        </p:blipFill>
        <p:spPr bwMode="auto">
          <a:xfrm>
            <a:off x="2074018" y="1556521"/>
            <a:ext cx="1568537" cy="3499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0" name="Groupe 4"/>
          <p:cNvGrpSpPr/>
          <p:nvPr/>
        </p:nvGrpSpPr>
        <p:grpSpPr>
          <a:xfrm>
            <a:off x="7360665" y="1014767"/>
            <a:ext cx="826749" cy="4374485"/>
            <a:chOff x="7236296" y="36168"/>
            <a:chExt cx="1210931" cy="6535703"/>
          </a:xfrm>
        </p:grpSpPr>
        <p:pic>
          <p:nvPicPr>
            <p:cNvPr id="11" name="Image 7"/>
            <p:cNvPicPr>
              <a:picLocks noChangeAspect="1"/>
            </p:cNvPicPr>
            <p:nvPr/>
          </p:nvPicPr>
          <p:blipFill>
            <a:blip r:embed="rId5" cstate="print">
              <a:extLst>
                <a:ext uri="{BEBA8EAE-BF5A-486C-A8C5-ECC9F3942E4B}">
                  <a14:imgProps xmlns:a14="http://schemas.microsoft.com/office/drawing/2010/main">
                    <a14:imgLayer r:embed="rId6">
                      <a14:imgEffect>
                        <a14:backgroundRemoval t="1874" b="98661" l="3662" r="97042"/>
                      </a14:imgEffect>
                    </a14:imgLayer>
                  </a14:imgProps>
                </a:ext>
                <a:ext uri="{28A0092B-C50C-407E-A947-70E740481C1C}">
                  <a14:useLocalDpi xmlns:a14="http://schemas.microsoft.com/office/drawing/2010/main" val="0"/>
                </a:ext>
              </a:extLst>
            </a:blip>
            <a:stretch>
              <a:fillRect/>
            </a:stretch>
          </p:blipFill>
          <p:spPr>
            <a:xfrm>
              <a:off x="7236296" y="36168"/>
              <a:ext cx="1210931" cy="1274035"/>
            </a:xfrm>
            <a:prstGeom prst="rect">
              <a:avLst/>
            </a:prstGeom>
          </p:spPr>
        </p:pic>
        <p:sp>
          <p:nvSpPr>
            <p:cNvPr id="12" name="Line 48"/>
            <p:cNvSpPr>
              <a:spLocks noChangeShapeType="1"/>
            </p:cNvSpPr>
            <p:nvPr/>
          </p:nvSpPr>
          <p:spPr bwMode="auto">
            <a:xfrm flipV="1">
              <a:off x="7768062" y="1164897"/>
              <a:ext cx="73099" cy="4968552"/>
            </a:xfrm>
            <a:prstGeom prst="line">
              <a:avLst/>
            </a:prstGeom>
            <a:noFill/>
            <a:ln w="12700">
              <a:solidFill>
                <a:srgbClr val="000000"/>
              </a:solidFill>
              <a:round/>
              <a:headEnd/>
              <a:tailEnd/>
            </a:ln>
          </p:spPr>
          <p:txBody>
            <a:bodyPr vert="horz" wrap="square" lIns="68580" tIns="34290" rIns="68580" bIns="34290" numCol="1" anchor="t" anchorCtr="0" compatLnSpc="1">
              <a:prstTxWarp prst="textNoShape">
                <a:avLst/>
              </a:prstTxWarp>
            </a:bodyPr>
            <a:lstStyle/>
            <a:p>
              <a:endParaRPr lang="fr-FR" sz="1350"/>
            </a:p>
          </p:txBody>
        </p:sp>
        <p:pic>
          <p:nvPicPr>
            <p:cNvPr id="13" name="Image 23"/>
            <p:cNvPicPr>
              <a:picLocks noChangeAspect="1"/>
            </p:cNvPicPr>
            <p:nvPr/>
          </p:nvPicPr>
          <p:blipFill>
            <a:blip r:embed="rId7" cstate="print">
              <a:extLst>
                <a:ext uri="{BEBA8EAE-BF5A-486C-A8C5-ECC9F3942E4B}">
                  <a14:imgProps xmlns:a14="http://schemas.microsoft.com/office/drawing/2010/main">
                    <a14:imgLayer r:embed="rId8">
                      <a14:imgEffect>
                        <a14:backgroundRemoval t="828" b="100000" l="236" r="100000"/>
                      </a14:imgEffect>
                    </a14:imgLayer>
                  </a14:imgProps>
                </a:ext>
                <a:ext uri="{28A0092B-C50C-407E-A947-70E740481C1C}">
                  <a14:useLocalDpi xmlns:a14="http://schemas.microsoft.com/office/drawing/2010/main" val="0"/>
                </a:ext>
              </a:extLst>
            </a:blip>
            <a:stretch>
              <a:fillRect/>
            </a:stretch>
          </p:blipFill>
          <p:spPr>
            <a:xfrm>
              <a:off x="7254774" y="2268784"/>
              <a:ext cx="1096250" cy="1248610"/>
            </a:xfrm>
            <a:prstGeom prst="rect">
              <a:avLst/>
            </a:prstGeom>
          </p:spPr>
        </p:pic>
        <p:pic>
          <p:nvPicPr>
            <p:cNvPr id="14" name="Image 24"/>
            <p:cNvPicPr>
              <a:picLocks noChangeAspect="1"/>
            </p:cNvPicPr>
            <p:nvPr/>
          </p:nvPicPr>
          <p:blipFill>
            <a:blip r:embed="rId9" cstate="print">
              <a:extLst>
                <a:ext uri="{BEBA8EAE-BF5A-486C-A8C5-ECC9F3942E4B}">
                  <a14:imgProps xmlns:a14="http://schemas.microsoft.com/office/drawing/2010/main">
                    <a14:imgLayer r:embed="rId10">
                      <a14:imgEffect>
                        <a14:backgroundRemoval t="1587" b="98413" l="9091" r="89394"/>
                      </a14:imgEffect>
                    </a14:imgLayer>
                  </a14:imgProps>
                </a:ext>
                <a:ext uri="{28A0092B-C50C-407E-A947-70E740481C1C}">
                  <a14:useLocalDpi xmlns:a14="http://schemas.microsoft.com/office/drawing/2010/main" val="0"/>
                </a:ext>
              </a:extLst>
            </a:blip>
            <a:stretch>
              <a:fillRect/>
            </a:stretch>
          </p:blipFill>
          <p:spPr>
            <a:xfrm>
              <a:off x="7799209" y="1281825"/>
              <a:ext cx="47273" cy="180000"/>
            </a:xfrm>
            <a:prstGeom prst="rect">
              <a:avLst/>
            </a:prstGeom>
          </p:spPr>
        </p:pic>
        <p:pic>
          <p:nvPicPr>
            <p:cNvPr id="15" name="Image 25"/>
            <p:cNvPicPr>
              <a:picLocks noChangeAspect="1"/>
            </p:cNvPicPr>
            <p:nvPr/>
          </p:nvPicPr>
          <p:blipFill>
            <a:blip r:embed="rId11" cstate="print">
              <a:extLst>
                <a:ext uri="{BEBA8EAE-BF5A-486C-A8C5-ECC9F3942E4B}">
                  <a14:imgProps xmlns:a14="http://schemas.microsoft.com/office/drawing/2010/main">
                    <a14:imgLayer r:embed="rId12">
                      <a14:imgEffect>
                        <a14:backgroundRemoval t="1521" b="98099" l="7447" r="95745"/>
                      </a14:imgEffect>
                    </a14:imgLayer>
                  </a14:imgProps>
                </a:ext>
                <a:ext uri="{28A0092B-C50C-407E-A947-70E740481C1C}">
                  <a14:useLocalDpi xmlns:a14="http://schemas.microsoft.com/office/drawing/2010/main" val="0"/>
                </a:ext>
              </a:extLst>
            </a:blip>
            <a:stretch>
              <a:fillRect/>
            </a:stretch>
          </p:blipFill>
          <p:spPr>
            <a:xfrm>
              <a:off x="7798249" y="1524937"/>
              <a:ext cx="64083" cy="180000"/>
            </a:xfrm>
            <a:prstGeom prst="rect">
              <a:avLst/>
            </a:prstGeom>
          </p:spPr>
        </p:pic>
        <p:pic>
          <p:nvPicPr>
            <p:cNvPr id="16" name="Image 2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54774" y="5962777"/>
              <a:ext cx="1039606" cy="609094"/>
            </a:xfrm>
            <a:prstGeom prst="rect">
              <a:avLst/>
            </a:prstGeom>
          </p:spPr>
        </p:pic>
        <p:pic>
          <p:nvPicPr>
            <p:cNvPr id="17" name="Image 27"/>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3030" r="96970"/>
                      </a14:imgEffect>
                    </a14:imgLayer>
                  </a14:imgProps>
                </a:ext>
                <a:ext uri="{28A0092B-C50C-407E-A947-70E740481C1C}">
                  <a14:useLocalDpi xmlns:a14="http://schemas.microsoft.com/office/drawing/2010/main" val="0"/>
                </a:ext>
              </a:extLst>
            </a:blip>
            <a:stretch>
              <a:fillRect/>
            </a:stretch>
          </p:blipFill>
          <p:spPr>
            <a:xfrm>
              <a:off x="7254774" y="4801099"/>
              <a:ext cx="965325" cy="709919"/>
            </a:xfrm>
            <a:prstGeom prst="rect">
              <a:avLst/>
            </a:prstGeom>
            <a:noFill/>
          </p:spPr>
        </p:pic>
        <p:pic>
          <p:nvPicPr>
            <p:cNvPr id="18" name="Image 28"/>
            <p:cNvPicPr>
              <a:picLocks noChangeAspect="1"/>
            </p:cNvPicPr>
            <p:nvPr/>
          </p:nvPicPr>
          <p:blipFill>
            <a:blip r:embed="rId9" cstate="print">
              <a:extLst>
                <a:ext uri="{BEBA8EAE-BF5A-486C-A8C5-ECC9F3942E4B}">
                  <a14:imgProps xmlns:a14="http://schemas.microsoft.com/office/drawing/2010/main">
                    <a14:imgLayer r:embed="rId10">
                      <a14:imgEffect>
                        <a14:backgroundRemoval t="1587" b="98413" l="9091" r="89394"/>
                      </a14:imgEffect>
                    </a14:imgLayer>
                  </a14:imgProps>
                </a:ext>
                <a:ext uri="{28A0092B-C50C-407E-A947-70E740481C1C}">
                  <a14:useLocalDpi xmlns:a14="http://schemas.microsoft.com/office/drawing/2010/main" val="0"/>
                </a:ext>
              </a:extLst>
            </a:blip>
            <a:stretch>
              <a:fillRect/>
            </a:stretch>
          </p:blipFill>
          <p:spPr>
            <a:xfrm>
              <a:off x="7781193" y="3545496"/>
              <a:ext cx="47273" cy="180000"/>
            </a:xfrm>
            <a:prstGeom prst="rect">
              <a:avLst/>
            </a:prstGeom>
          </p:spPr>
        </p:pic>
        <p:pic>
          <p:nvPicPr>
            <p:cNvPr id="19" name="Image 29"/>
            <p:cNvPicPr>
              <a:picLocks noChangeAspect="1"/>
            </p:cNvPicPr>
            <p:nvPr/>
          </p:nvPicPr>
          <p:blipFill>
            <a:blip r:embed="rId11" cstate="print">
              <a:extLst>
                <a:ext uri="{BEBA8EAE-BF5A-486C-A8C5-ECC9F3942E4B}">
                  <a14:imgProps xmlns:a14="http://schemas.microsoft.com/office/drawing/2010/main">
                    <a14:imgLayer r:embed="rId12">
                      <a14:imgEffect>
                        <a14:backgroundRemoval t="1521" b="98099" l="7447" r="95745"/>
                      </a14:imgEffect>
                    </a14:imgLayer>
                  </a14:imgProps>
                </a:ext>
                <a:ext uri="{28A0092B-C50C-407E-A947-70E740481C1C}">
                  <a14:useLocalDpi xmlns:a14="http://schemas.microsoft.com/office/drawing/2010/main" val="0"/>
                </a:ext>
              </a:extLst>
            </a:blip>
            <a:stretch>
              <a:fillRect/>
            </a:stretch>
          </p:blipFill>
          <p:spPr>
            <a:xfrm>
              <a:off x="7781193" y="3846596"/>
              <a:ext cx="64083" cy="180000"/>
            </a:xfrm>
            <a:prstGeom prst="rect">
              <a:avLst/>
            </a:prstGeom>
          </p:spPr>
        </p:pic>
        <p:pic>
          <p:nvPicPr>
            <p:cNvPr id="20" name="Picture 4" descr="C:\Users\DTINSU\Desktop\Rencontre inter reseaux\Image Instrument\oceano_2500_universal_125484614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16498" y="5511018"/>
              <a:ext cx="58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31"/>
            <p:cNvPicPr>
              <a:picLocks noChangeAspect="1"/>
            </p:cNvPicPr>
            <p:nvPr/>
          </p:nvPicPr>
          <p:blipFill>
            <a:blip r:embed="rId9" cstate="print">
              <a:extLst>
                <a:ext uri="{BEBA8EAE-BF5A-486C-A8C5-ECC9F3942E4B}">
                  <a14:imgProps xmlns:a14="http://schemas.microsoft.com/office/drawing/2010/main">
                    <a14:imgLayer r:embed="rId10">
                      <a14:imgEffect>
                        <a14:backgroundRemoval t="1587" b="98413" l="9091" r="89394"/>
                      </a14:imgEffect>
                    </a14:imgLayer>
                  </a14:imgProps>
                </a:ext>
                <a:ext uri="{28A0092B-C50C-407E-A947-70E740481C1C}">
                  <a14:useLocalDpi xmlns:a14="http://schemas.microsoft.com/office/drawing/2010/main" val="0"/>
                </a:ext>
              </a:extLst>
            </a:blip>
            <a:stretch>
              <a:fillRect/>
            </a:stretch>
          </p:blipFill>
          <p:spPr>
            <a:xfrm>
              <a:off x="7815059" y="1848993"/>
              <a:ext cx="47273" cy="180000"/>
            </a:xfrm>
            <a:prstGeom prst="rect">
              <a:avLst/>
            </a:prstGeom>
          </p:spPr>
        </p:pic>
        <p:pic>
          <p:nvPicPr>
            <p:cNvPr id="22" name="Image 32"/>
            <p:cNvPicPr>
              <a:picLocks noChangeAspect="1"/>
            </p:cNvPicPr>
            <p:nvPr/>
          </p:nvPicPr>
          <p:blipFill>
            <a:blip r:embed="rId9" cstate="print">
              <a:extLst>
                <a:ext uri="{BEBA8EAE-BF5A-486C-A8C5-ECC9F3942E4B}">
                  <a14:imgProps xmlns:a14="http://schemas.microsoft.com/office/drawing/2010/main">
                    <a14:imgLayer r:embed="rId10">
                      <a14:imgEffect>
                        <a14:backgroundRemoval t="1587" b="98413" l="9091" r="89394"/>
                      </a14:imgEffect>
                    </a14:imgLayer>
                  </a14:imgProps>
                </a:ext>
                <a:ext uri="{28A0092B-C50C-407E-A947-70E740481C1C}">
                  <a14:useLocalDpi xmlns:a14="http://schemas.microsoft.com/office/drawing/2010/main" val="0"/>
                </a:ext>
              </a:extLst>
            </a:blip>
            <a:stretch>
              <a:fillRect/>
            </a:stretch>
          </p:blipFill>
          <p:spPr>
            <a:xfrm>
              <a:off x="7783017" y="4304451"/>
              <a:ext cx="47273" cy="180000"/>
            </a:xfrm>
            <a:prstGeom prst="rect">
              <a:avLst/>
            </a:prstGeom>
          </p:spPr>
        </p:pic>
        <p:pic>
          <p:nvPicPr>
            <p:cNvPr id="23" name="Image 33"/>
            <p:cNvPicPr>
              <a:picLocks noChangeAspect="1"/>
            </p:cNvPicPr>
            <p:nvPr/>
          </p:nvPicPr>
          <p:blipFill>
            <a:blip r:embed="rId11" cstate="print">
              <a:extLst>
                <a:ext uri="{BEBA8EAE-BF5A-486C-A8C5-ECC9F3942E4B}">
                  <a14:imgProps xmlns:a14="http://schemas.microsoft.com/office/drawing/2010/main">
                    <a14:imgLayer r:embed="rId12">
                      <a14:imgEffect>
                        <a14:backgroundRemoval t="1521" b="98099" l="7447" r="95745"/>
                      </a14:imgEffect>
                    </a14:imgLayer>
                  </a14:imgProps>
                </a:ext>
                <a:ext uri="{28A0092B-C50C-407E-A947-70E740481C1C}">
                  <a14:useLocalDpi xmlns:a14="http://schemas.microsoft.com/office/drawing/2010/main" val="0"/>
                </a:ext>
              </a:extLst>
            </a:blip>
            <a:stretch>
              <a:fillRect/>
            </a:stretch>
          </p:blipFill>
          <p:spPr>
            <a:xfrm>
              <a:off x="7772569" y="4513289"/>
              <a:ext cx="64083" cy="180000"/>
            </a:xfrm>
            <a:prstGeom prst="rect">
              <a:avLst/>
            </a:prstGeom>
          </p:spPr>
        </p:pic>
        <p:pic>
          <p:nvPicPr>
            <p:cNvPr id="24" name="Image 34"/>
            <p:cNvPicPr>
              <a:picLocks noChangeAspect="1"/>
            </p:cNvPicPr>
            <p:nvPr/>
          </p:nvPicPr>
          <p:blipFill>
            <a:blip r:embed="rId11" cstate="print">
              <a:extLst>
                <a:ext uri="{BEBA8EAE-BF5A-486C-A8C5-ECC9F3942E4B}">
                  <a14:imgProps xmlns:a14="http://schemas.microsoft.com/office/drawing/2010/main">
                    <a14:imgLayer r:embed="rId12">
                      <a14:imgEffect>
                        <a14:backgroundRemoval t="1521" b="98099" l="7447" r="95745"/>
                      </a14:imgEffect>
                    </a14:imgLayer>
                  </a14:imgProps>
                </a:ext>
                <a:ext uri="{28A0092B-C50C-407E-A947-70E740481C1C}">
                  <a14:useLocalDpi xmlns:a14="http://schemas.microsoft.com/office/drawing/2010/main" val="0"/>
                </a:ext>
              </a:extLst>
            </a:blip>
            <a:stretch>
              <a:fillRect/>
            </a:stretch>
          </p:blipFill>
          <p:spPr>
            <a:xfrm>
              <a:off x="7790324" y="2245017"/>
              <a:ext cx="64083" cy="180000"/>
            </a:xfrm>
            <a:prstGeom prst="rect">
              <a:avLst/>
            </a:prstGeom>
          </p:spPr>
        </p:pic>
        <p:pic>
          <p:nvPicPr>
            <p:cNvPr id="25" name="Picture 4" descr="C:\Users\DTINSU\Desktop\Rencontre inter reseaux\Image Instrument\oceano_2500_universal_125484614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99209" y="5517765"/>
              <a:ext cx="58079"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Ellipse 39"/>
          <p:cNvSpPr/>
          <p:nvPr/>
        </p:nvSpPr>
        <p:spPr>
          <a:xfrm>
            <a:off x="2992119" y="2254024"/>
            <a:ext cx="492135" cy="26368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chemeClr val="tx1"/>
              </a:solidFill>
            </a:endParaRPr>
          </a:p>
        </p:txBody>
      </p:sp>
      <p:sp>
        <p:nvSpPr>
          <p:cNvPr id="27" name="Ellipse 40"/>
          <p:cNvSpPr/>
          <p:nvPr/>
        </p:nvSpPr>
        <p:spPr>
          <a:xfrm>
            <a:off x="2614077" y="3625485"/>
            <a:ext cx="378042" cy="11033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chemeClr val="tx1"/>
              </a:solidFill>
            </a:endParaRPr>
          </a:p>
        </p:txBody>
      </p:sp>
      <p:grpSp>
        <p:nvGrpSpPr>
          <p:cNvPr id="28" name="Groupe 10"/>
          <p:cNvGrpSpPr/>
          <p:nvPr/>
        </p:nvGrpSpPr>
        <p:grpSpPr>
          <a:xfrm rot="463469">
            <a:off x="4648604" y="3084424"/>
            <a:ext cx="1123455" cy="1176032"/>
            <a:chOff x="4514220" y="1965442"/>
            <a:chExt cx="1497940" cy="1568043"/>
          </a:xfrm>
        </p:grpSpPr>
        <p:sp>
          <p:nvSpPr>
            <p:cNvPr id="29" name="Arc 28"/>
            <p:cNvSpPr/>
            <p:nvPr/>
          </p:nvSpPr>
          <p:spPr>
            <a:xfrm>
              <a:off x="5337323" y="2157327"/>
              <a:ext cx="432048" cy="796855"/>
            </a:xfrm>
            <a:prstGeom prst="arc">
              <a:avLst>
                <a:gd name="adj1" fmla="val 16200000"/>
                <a:gd name="adj2" fmla="val 1392011"/>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grpSp>
          <p:nvGrpSpPr>
            <p:cNvPr id="30" name="Groupe 6"/>
            <p:cNvGrpSpPr/>
            <p:nvPr/>
          </p:nvGrpSpPr>
          <p:grpSpPr>
            <a:xfrm>
              <a:off x="4514220" y="1965442"/>
              <a:ext cx="1497940" cy="1568043"/>
              <a:chOff x="4510844" y="1965442"/>
              <a:chExt cx="1497940" cy="1568043"/>
            </a:xfrm>
          </p:grpSpPr>
          <p:sp>
            <p:nvSpPr>
              <p:cNvPr id="31" name="Arc 30"/>
              <p:cNvSpPr/>
              <p:nvPr/>
            </p:nvSpPr>
            <p:spPr>
              <a:xfrm>
                <a:off x="5121299" y="2306042"/>
                <a:ext cx="432048" cy="796855"/>
              </a:xfrm>
              <a:prstGeom prst="arc">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32" name="Arc 31"/>
              <p:cNvSpPr/>
              <p:nvPr/>
            </p:nvSpPr>
            <p:spPr>
              <a:xfrm>
                <a:off x="4932040" y="2431109"/>
                <a:ext cx="432048" cy="796855"/>
              </a:xfrm>
              <a:prstGeom prst="arc">
                <a:avLst>
                  <a:gd name="adj1" fmla="val 16200000"/>
                  <a:gd name="adj2" fmla="val 20470445"/>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33" name="Arc 32"/>
              <p:cNvSpPr/>
              <p:nvPr/>
            </p:nvSpPr>
            <p:spPr>
              <a:xfrm>
                <a:off x="4860032" y="2554226"/>
                <a:ext cx="360040" cy="730758"/>
              </a:xfrm>
              <a:prstGeom prst="arc">
                <a:avLst>
                  <a:gd name="adj1" fmla="val 16308206"/>
                  <a:gd name="adj2" fmla="val 19115783"/>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34" name="Arc 33"/>
              <p:cNvSpPr/>
              <p:nvPr/>
            </p:nvSpPr>
            <p:spPr>
              <a:xfrm>
                <a:off x="4716016" y="2626234"/>
                <a:ext cx="360040" cy="730758"/>
              </a:xfrm>
              <a:prstGeom prst="arc">
                <a:avLst>
                  <a:gd name="adj1" fmla="val 16846286"/>
                  <a:gd name="adj2" fmla="val 18804699"/>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35" name="Arc 34"/>
              <p:cNvSpPr/>
              <p:nvPr/>
            </p:nvSpPr>
            <p:spPr>
              <a:xfrm rot="21204465">
                <a:off x="5576736" y="1965442"/>
                <a:ext cx="432048" cy="820254"/>
              </a:xfrm>
              <a:prstGeom prst="arc">
                <a:avLst>
                  <a:gd name="adj1" fmla="val 16200000"/>
                  <a:gd name="adj2" fmla="val 3893125"/>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36" name="Arc 35"/>
              <p:cNvSpPr/>
              <p:nvPr/>
            </p:nvSpPr>
            <p:spPr>
              <a:xfrm>
                <a:off x="4583623" y="2723084"/>
                <a:ext cx="360040" cy="730758"/>
              </a:xfrm>
              <a:prstGeom prst="arc">
                <a:avLst>
                  <a:gd name="adj1" fmla="val 16846286"/>
                  <a:gd name="adj2" fmla="val 18252908"/>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37" name="Arc 36"/>
              <p:cNvSpPr/>
              <p:nvPr/>
            </p:nvSpPr>
            <p:spPr>
              <a:xfrm>
                <a:off x="4510844" y="2802727"/>
                <a:ext cx="360040" cy="730758"/>
              </a:xfrm>
              <a:prstGeom prst="arc">
                <a:avLst>
                  <a:gd name="adj1" fmla="val 16846286"/>
                  <a:gd name="adj2" fmla="val 17569807"/>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grpSp>
      </p:grpSp>
      <p:grpSp>
        <p:nvGrpSpPr>
          <p:cNvPr id="38" name="Groupe 49"/>
          <p:cNvGrpSpPr/>
          <p:nvPr/>
        </p:nvGrpSpPr>
        <p:grpSpPr>
          <a:xfrm rot="11607749">
            <a:off x="6413834" y="2476685"/>
            <a:ext cx="1123455" cy="1176032"/>
            <a:chOff x="4514220" y="1965442"/>
            <a:chExt cx="1497940" cy="1568043"/>
          </a:xfrm>
        </p:grpSpPr>
        <p:sp>
          <p:nvSpPr>
            <p:cNvPr id="39" name="Arc 38"/>
            <p:cNvSpPr/>
            <p:nvPr/>
          </p:nvSpPr>
          <p:spPr>
            <a:xfrm>
              <a:off x="5337323" y="2157327"/>
              <a:ext cx="432048" cy="796855"/>
            </a:xfrm>
            <a:prstGeom prst="arc">
              <a:avLst>
                <a:gd name="adj1" fmla="val 16200000"/>
                <a:gd name="adj2" fmla="val 1392011"/>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grpSp>
          <p:nvGrpSpPr>
            <p:cNvPr id="40" name="Groupe 53"/>
            <p:cNvGrpSpPr/>
            <p:nvPr/>
          </p:nvGrpSpPr>
          <p:grpSpPr>
            <a:xfrm>
              <a:off x="4514220" y="1965442"/>
              <a:ext cx="1497940" cy="1568043"/>
              <a:chOff x="4510844" y="1965442"/>
              <a:chExt cx="1497940" cy="1568043"/>
            </a:xfrm>
          </p:grpSpPr>
          <p:sp>
            <p:nvSpPr>
              <p:cNvPr id="41" name="Arc 40"/>
              <p:cNvSpPr/>
              <p:nvPr/>
            </p:nvSpPr>
            <p:spPr>
              <a:xfrm>
                <a:off x="5121299" y="2306042"/>
                <a:ext cx="432048" cy="796855"/>
              </a:xfrm>
              <a:prstGeom prst="arc">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42" name="Arc 41"/>
              <p:cNvSpPr/>
              <p:nvPr/>
            </p:nvSpPr>
            <p:spPr>
              <a:xfrm>
                <a:off x="4932040" y="2431109"/>
                <a:ext cx="432048" cy="796855"/>
              </a:xfrm>
              <a:prstGeom prst="arc">
                <a:avLst>
                  <a:gd name="adj1" fmla="val 16200000"/>
                  <a:gd name="adj2" fmla="val 20470445"/>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43" name="Arc 42"/>
              <p:cNvSpPr/>
              <p:nvPr/>
            </p:nvSpPr>
            <p:spPr>
              <a:xfrm>
                <a:off x="4860032" y="2554226"/>
                <a:ext cx="360040" cy="730758"/>
              </a:xfrm>
              <a:prstGeom prst="arc">
                <a:avLst>
                  <a:gd name="adj1" fmla="val 16308206"/>
                  <a:gd name="adj2" fmla="val 19115783"/>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44" name="Arc 43"/>
              <p:cNvSpPr/>
              <p:nvPr/>
            </p:nvSpPr>
            <p:spPr>
              <a:xfrm>
                <a:off x="4716016" y="2626234"/>
                <a:ext cx="360040" cy="730758"/>
              </a:xfrm>
              <a:prstGeom prst="arc">
                <a:avLst>
                  <a:gd name="adj1" fmla="val 16846286"/>
                  <a:gd name="adj2" fmla="val 18804699"/>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45" name="Arc 44"/>
              <p:cNvSpPr/>
              <p:nvPr/>
            </p:nvSpPr>
            <p:spPr>
              <a:xfrm rot="21204465">
                <a:off x="5576736" y="1965442"/>
                <a:ext cx="432048" cy="820254"/>
              </a:xfrm>
              <a:prstGeom prst="arc">
                <a:avLst>
                  <a:gd name="adj1" fmla="val 16200000"/>
                  <a:gd name="adj2" fmla="val 3893125"/>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46" name="Arc 45"/>
              <p:cNvSpPr/>
              <p:nvPr/>
            </p:nvSpPr>
            <p:spPr>
              <a:xfrm>
                <a:off x="4583623" y="2723084"/>
                <a:ext cx="360040" cy="730758"/>
              </a:xfrm>
              <a:prstGeom prst="arc">
                <a:avLst>
                  <a:gd name="adj1" fmla="val 16846286"/>
                  <a:gd name="adj2" fmla="val 18252908"/>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47" name="Arc 46"/>
              <p:cNvSpPr/>
              <p:nvPr/>
            </p:nvSpPr>
            <p:spPr>
              <a:xfrm>
                <a:off x="4510844" y="2802727"/>
                <a:ext cx="360040" cy="730758"/>
              </a:xfrm>
              <a:prstGeom prst="arc">
                <a:avLst>
                  <a:gd name="adj1" fmla="val 16846286"/>
                  <a:gd name="adj2" fmla="val 17569807"/>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grpSp>
      </p:grpSp>
      <p:sp>
        <p:nvSpPr>
          <p:cNvPr id="48" name="ZoneTexte 5"/>
          <p:cNvSpPr txBox="1"/>
          <p:nvPr/>
        </p:nvSpPr>
        <p:spPr>
          <a:xfrm>
            <a:off x="2151927" y="1025873"/>
            <a:ext cx="5630747" cy="369332"/>
          </a:xfrm>
          <a:prstGeom prst="rect">
            <a:avLst/>
          </a:prstGeom>
          <a:noFill/>
          <a:effectLst>
            <a:outerShdw blurRad="50800" dist="38100" dir="5400000" algn="t" rotWithShape="0">
              <a:prstClr val="black"/>
            </a:outerShdw>
          </a:effectLst>
        </p:spPr>
        <p:txBody>
          <a:bodyPr wrap="square" rtlCol="0">
            <a:spAutoFit/>
          </a:bodyPr>
          <a:lstStyle/>
          <a:p>
            <a:pPr algn="ctr"/>
            <a:r>
              <a:rPr lang="fr-FR" b="1" dirty="0" err="1"/>
              <a:t>Deep</a:t>
            </a:r>
            <a:r>
              <a:rPr lang="fr-FR" b="1" dirty="0"/>
              <a:t> </a:t>
            </a:r>
            <a:r>
              <a:rPr lang="fr-FR" b="1" dirty="0" err="1"/>
              <a:t>Sea</a:t>
            </a:r>
            <a:r>
              <a:rPr lang="fr-FR" b="1" dirty="0"/>
              <a:t> </a:t>
            </a:r>
            <a:r>
              <a:rPr lang="fr-FR" b="1" dirty="0" err="1"/>
              <a:t>observatory</a:t>
            </a:r>
            <a:r>
              <a:rPr lang="fr-FR" b="1" dirty="0"/>
              <a:t> for ESS Description</a:t>
            </a:r>
          </a:p>
        </p:txBody>
      </p:sp>
      <p:grpSp>
        <p:nvGrpSpPr>
          <p:cNvPr id="49" name="Groupe 61"/>
          <p:cNvGrpSpPr/>
          <p:nvPr/>
        </p:nvGrpSpPr>
        <p:grpSpPr>
          <a:xfrm rot="17595381">
            <a:off x="7303430" y="1831995"/>
            <a:ext cx="1123455" cy="1176032"/>
            <a:chOff x="4514220" y="1965442"/>
            <a:chExt cx="1497940" cy="1568043"/>
          </a:xfrm>
        </p:grpSpPr>
        <p:sp>
          <p:nvSpPr>
            <p:cNvPr id="50" name="Arc 49"/>
            <p:cNvSpPr/>
            <p:nvPr/>
          </p:nvSpPr>
          <p:spPr>
            <a:xfrm>
              <a:off x="5337323" y="2157327"/>
              <a:ext cx="432048" cy="796855"/>
            </a:xfrm>
            <a:prstGeom prst="arc">
              <a:avLst>
                <a:gd name="adj1" fmla="val 16200000"/>
                <a:gd name="adj2" fmla="val 1392011"/>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grpSp>
          <p:nvGrpSpPr>
            <p:cNvPr id="51" name="Groupe 63"/>
            <p:cNvGrpSpPr/>
            <p:nvPr/>
          </p:nvGrpSpPr>
          <p:grpSpPr>
            <a:xfrm>
              <a:off x="4514220" y="1965442"/>
              <a:ext cx="1497940" cy="1568043"/>
              <a:chOff x="4510844" y="1965442"/>
              <a:chExt cx="1497940" cy="1568043"/>
            </a:xfrm>
          </p:grpSpPr>
          <p:sp>
            <p:nvSpPr>
              <p:cNvPr id="52" name="Arc 51"/>
              <p:cNvSpPr/>
              <p:nvPr/>
            </p:nvSpPr>
            <p:spPr>
              <a:xfrm>
                <a:off x="5121299" y="2306042"/>
                <a:ext cx="432048" cy="796855"/>
              </a:xfrm>
              <a:prstGeom prst="arc">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3" name="Arc 52"/>
              <p:cNvSpPr/>
              <p:nvPr/>
            </p:nvSpPr>
            <p:spPr>
              <a:xfrm>
                <a:off x="4932040" y="2431109"/>
                <a:ext cx="432048" cy="796855"/>
              </a:xfrm>
              <a:prstGeom prst="arc">
                <a:avLst>
                  <a:gd name="adj1" fmla="val 16200000"/>
                  <a:gd name="adj2" fmla="val 20470445"/>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4" name="Arc 53"/>
              <p:cNvSpPr/>
              <p:nvPr/>
            </p:nvSpPr>
            <p:spPr>
              <a:xfrm>
                <a:off x="4860032" y="2554226"/>
                <a:ext cx="360040" cy="730758"/>
              </a:xfrm>
              <a:prstGeom prst="arc">
                <a:avLst>
                  <a:gd name="adj1" fmla="val 16308206"/>
                  <a:gd name="adj2" fmla="val 19115783"/>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5" name="Arc 54"/>
              <p:cNvSpPr/>
              <p:nvPr/>
            </p:nvSpPr>
            <p:spPr>
              <a:xfrm>
                <a:off x="4716016" y="2626234"/>
                <a:ext cx="360040" cy="730758"/>
              </a:xfrm>
              <a:prstGeom prst="arc">
                <a:avLst>
                  <a:gd name="adj1" fmla="val 16846286"/>
                  <a:gd name="adj2" fmla="val 18804699"/>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6" name="Arc 55"/>
              <p:cNvSpPr/>
              <p:nvPr/>
            </p:nvSpPr>
            <p:spPr>
              <a:xfrm rot="21204465">
                <a:off x="5576736" y="1965442"/>
                <a:ext cx="432048" cy="820254"/>
              </a:xfrm>
              <a:prstGeom prst="arc">
                <a:avLst>
                  <a:gd name="adj1" fmla="val 16200000"/>
                  <a:gd name="adj2" fmla="val 3893125"/>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7" name="Arc 56"/>
              <p:cNvSpPr/>
              <p:nvPr/>
            </p:nvSpPr>
            <p:spPr>
              <a:xfrm>
                <a:off x="4583623" y="2723084"/>
                <a:ext cx="360040" cy="730758"/>
              </a:xfrm>
              <a:prstGeom prst="arc">
                <a:avLst>
                  <a:gd name="adj1" fmla="val 16846286"/>
                  <a:gd name="adj2" fmla="val 18252908"/>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8" name="Arc 57"/>
              <p:cNvSpPr/>
              <p:nvPr/>
            </p:nvSpPr>
            <p:spPr>
              <a:xfrm>
                <a:off x="4510844" y="2802727"/>
                <a:ext cx="360040" cy="730758"/>
              </a:xfrm>
              <a:prstGeom prst="arc">
                <a:avLst>
                  <a:gd name="adj1" fmla="val 16846286"/>
                  <a:gd name="adj2" fmla="val 17569807"/>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grpSp>
      </p:grpSp>
      <p:grpSp>
        <p:nvGrpSpPr>
          <p:cNvPr id="59" name="Groupe 71"/>
          <p:cNvGrpSpPr/>
          <p:nvPr/>
        </p:nvGrpSpPr>
        <p:grpSpPr>
          <a:xfrm rot="7003105">
            <a:off x="7118336" y="3070277"/>
            <a:ext cx="1123455" cy="1176032"/>
            <a:chOff x="4514220" y="1965442"/>
            <a:chExt cx="1497940" cy="1568043"/>
          </a:xfrm>
        </p:grpSpPr>
        <p:sp>
          <p:nvSpPr>
            <p:cNvPr id="60" name="Arc 59"/>
            <p:cNvSpPr/>
            <p:nvPr/>
          </p:nvSpPr>
          <p:spPr>
            <a:xfrm>
              <a:off x="5337323" y="2157327"/>
              <a:ext cx="432048" cy="796855"/>
            </a:xfrm>
            <a:prstGeom prst="arc">
              <a:avLst>
                <a:gd name="adj1" fmla="val 16200000"/>
                <a:gd name="adj2" fmla="val 1392011"/>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grpSp>
          <p:nvGrpSpPr>
            <p:cNvPr id="61" name="Groupe 73"/>
            <p:cNvGrpSpPr/>
            <p:nvPr/>
          </p:nvGrpSpPr>
          <p:grpSpPr>
            <a:xfrm>
              <a:off x="4514220" y="1965442"/>
              <a:ext cx="1497940" cy="1568043"/>
              <a:chOff x="4510844" y="1965442"/>
              <a:chExt cx="1497940" cy="1568043"/>
            </a:xfrm>
          </p:grpSpPr>
          <p:sp>
            <p:nvSpPr>
              <p:cNvPr id="62" name="Arc 61"/>
              <p:cNvSpPr/>
              <p:nvPr/>
            </p:nvSpPr>
            <p:spPr>
              <a:xfrm>
                <a:off x="5121299" y="2306042"/>
                <a:ext cx="432048" cy="796855"/>
              </a:xfrm>
              <a:prstGeom prst="arc">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63" name="Arc 62"/>
              <p:cNvSpPr/>
              <p:nvPr/>
            </p:nvSpPr>
            <p:spPr>
              <a:xfrm>
                <a:off x="4932040" y="2431109"/>
                <a:ext cx="432048" cy="796855"/>
              </a:xfrm>
              <a:prstGeom prst="arc">
                <a:avLst>
                  <a:gd name="adj1" fmla="val 16200000"/>
                  <a:gd name="adj2" fmla="val 20470445"/>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64" name="Arc 63"/>
              <p:cNvSpPr/>
              <p:nvPr/>
            </p:nvSpPr>
            <p:spPr>
              <a:xfrm>
                <a:off x="4860032" y="2554226"/>
                <a:ext cx="360040" cy="730758"/>
              </a:xfrm>
              <a:prstGeom prst="arc">
                <a:avLst>
                  <a:gd name="adj1" fmla="val 16308206"/>
                  <a:gd name="adj2" fmla="val 19115783"/>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65" name="Arc 64"/>
              <p:cNvSpPr/>
              <p:nvPr/>
            </p:nvSpPr>
            <p:spPr>
              <a:xfrm>
                <a:off x="4716016" y="2626234"/>
                <a:ext cx="360040" cy="730758"/>
              </a:xfrm>
              <a:prstGeom prst="arc">
                <a:avLst>
                  <a:gd name="adj1" fmla="val 16846286"/>
                  <a:gd name="adj2" fmla="val 18804699"/>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66" name="Arc 65"/>
              <p:cNvSpPr/>
              <p:nvPr/>
            </p:nvSpPr>
            <p:spPr>
              <a:xfrm rot="21204465">
                <a:off x="5576736" y="1965442"/>
                <a:ext cx="432048" cy="820254"/>
              </a:xfrm>
              <a:prstGeom prst="arc">
                <a:avLst>
                  <a:gd name="adj1" fmla="val 16200000"/>
                  <a:gd name="adj2" fmla="val 3893125"/>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67" name="Arc 66"/>
              <p:cNvSpPr/>
              <p:nvPr/>
            </p:nvSpPr>
            <p:spPr>
              <a:xfrm>
                <a:off x="4583623" y="2723084"/>
                <a:ext cx="360040" cy="730758"/>
              </a:xfrm>
              <a:prstGeom prst="arc">
                <a:avLst>
                  <a:gd name="adj1" fmla="val 16846286"/>
                  <a:gd name="adj2" fmla="val 18252908"/>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68" name="Arc 67"/>
              <p:cNvSpPr/>
              <p:nvPr/>
            </p:nvSpPr>
            <p:spPr>
              <a:xfrm>
                <a:off x="4510844" y="2802727"/>
                <a:ext cx="360040" cy="730758"/>
              </a:xfrm>
              <a:prstGeom prst="arc">
                <a:avLst>
                  <a:gd name="adj1" fmla="val 16846286"/>
                  <a:gd name="adj2" fmla="val 17569807"/>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grpSp>
      </p:grpSp>
      <p:sp>
        <p:nvSpPr>
          <p:cNvPr id="69" name="Rectangle à coins arrondis 82"/>
          <p:cNvSpPr/>
          <p:nvPr/>
        </p:nvSpPr>
        <p:spPr>
          <a:xfrm>
            <a:off x="2301914" y="5378317"/>
            <a:ext cx="2646678" cy="406106"/>
          </a:xfrm>
          <a:prstGeom prst="roundRect">
            <a:avLst/>
          </a:prstGeom>
          <a:noFill/>
          <a:ln>
            <a:solidFill>
              <a:srgbClr val="FF0000"/>
            </a:solidFill>
          </a:ln>
          <a:effectLst>
            <a:outerShdw blurRad="50800" dist="381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err="1">
                <a:solidFill>
                  <a:schemeClr val="tx1"/>
                </a:solidFill>
              </a:rPr>
              <a:t>Cabled</a:t>
            </a:r>
            <a:r>
              <a:rPr lang="fr-FR" sz="1050" dirty="0">
                <a:solidFill>
                  <a:schemeClr val="tx1"/>
                </a:solidFill>
              </a:rPr>
              <a:t> </a:t>
            </a:r>
            <a:r>
              <a:rPr lang="fr-FR" sz="1050" dirty="0" err="1">
                <a:solidFill>
                  <a:schemeClr val="tx1"/>
                </a:solidFill>
              </a:rPr>
              <a:t>Instrumented</a:t>
            </a:r>
            <a:r>
              <a:rPr lang="fr-FR" sz="1050" dirty="0">
                <a:solidFill>
                  <a:schemeClr val="tx1"/>
                </a:solidFill>
              </a:rPr>
              <a:t> Interface Module (MII)</a:t>
            </a:r>
          </a:p>
        </p:txBody>
      </p:sp>
      <p:sp>
        <p:nvSpPr>
          <p:cNvPr id="70" name="Rectangle à coins arrondis 83"/>
          <p:cNvSpPr/>
          <p:nvPr/>
        </p:nvSpPr>
        <p:spPr>
          <a:xfrm>
            <a:off x="5747428" y="5385651"/>
            <a:ext cx="2499004" cy="401290"/>
          </a:xfrm>
          <a:prstGeom prst="roundRect">
            <a:avLst/>
          </a:prstGeom>
          <a:noFill/>
          <a:ln>
            <a:solidFill>
              <a:srgbClr val="FF0000"/>
            </a:solidFill>
          </a:ln>
          <a:effectLst>
            <a:outerShdw blurRad="50800" dist="381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err="1">
                <a:solidFill>
                  <a:schemeClr val="tx1"/>
                </a:solidFill>
              </a:rPr>
              <a:t>Autonomous</a:t>
            </a:r>
            <a:r>
              <a:rPr lang="fr-FR" sz="1050" dirty="0">
                <a:solidFill>
                  <a:schemeClr val="tx1"/>
                </a:solidFill>
              </a:rPr>
              <a:t> </a:t>
            </a:r>
            <a:r>
              <a:rPr lang="fr-FR" sz="1050" dirty="0" err="1">
                <a:solidFill>
                  <a:schemeClr val="tx1"/>
                </a:solidFill>
              </a:rPr>
              <a:t>Mooring</a:t>
            </a:r>
            <a:r>
              <a:rPr lang="fr-FR" sz="1050" dirty="0">
                <a:solidFill>
                  <a:schemeClr val="tx1"/>
                </a:solidFill>
              </a:rPr>
              <a:t> Line ALBATROSS</a:t>
            </a:r>
          </a:p>
        </p:txBody>
      </p:sp>
      <p:sp>
        <p:nvSpPr>
          <p:cNvPr id="71" name="ZoneTexte 8"/>
          <p:cNvSpPr txBox="1"/>
          <p:nvPr/>
        </p:nvSpPr>
        <p:spPr>
          <a:xfrm>
            <a:off x="5272471" y="2108804"/>
            <a:ext cx="1996073" cy="577081"/>
          </a:xfrm>
          <a:prstGeom prst="rect">
            <a:avLst/>
          </a:prstGeom>
          <a:noFill/>
          <a:effectLst>
            <a:outerShdw blurRad="50800" dist="38100" dir="5400000" algn="t" rotWithShape="0">
              <a:prstClr val="black"/>
            </a:outerShdw>
          </a:effectLst>
        </p:spPr>
        <p:txBody>
          <a:bodyPr wrap="square" rtlCol="0">
            <a:spAutoFit/>
          </a:bodyPr>
          <a:lstStyle/>
          <a:p>
            <a:r>
              <a:rPr lang="fr-FR" sz="1050" dirty="0" err="1"/>
              <a:t>Mooring</a:t>
            </a:r>
            <a:r>
              <a:rPr lang="fr-FR" sz="1050" dirty="0"/>
              <a:t> line communication </a:t>
            </a:r>
            <a:r>
              <a:rPr lang="fr-FR" sz="1050" dirty="0" err="1"/>
              <a:t>through</a:t>
            </a:r>
            <a:r>
              <a:rPr lang="fr-FR" sz="1050" dirty="0"/>
              <a:t> inductive communication</a:t>
            </a:r>
          </a:p>
        </p:txBody>
      </p:sp>
      <p:sp>
        <p:nvSpPr>
          <p:cNvPr id="72" name="Rectangle 71"/>
          <p:cNvSpPr/>
          <p:nvPr/>
        </p:nvSpPr>
        <p:spPr>
          <a:xfrm>
            <a:off x="5405260" y="3975272"/>
            <a:ext cx="1928609" cy="415498"/>
          </a:xfrm>
          <a:prstGeom prst="rect">
            <a:avLst/>
          </a:prstGeom>
          <a:effectLst>
            <a:outerShdw blurRad="50800" dist="38100" dir="5400000" algn="t" rotWithShape="0">
              <a:prstClr val="black"/>
            </a:outerShdw>
          </a:effectLst>
        </p:spPr>
        <p:txBody>
          <a:bodyPr wrap="square">
            <a:spAutoFit/>
          </a:bodyPr>
          <a:lstStyle/>
          <a:p>
            <a:r>
              <a:rPr lang="fr-FR" sz="1050" dirty="0"/>
              <a:t>Communication </a:t>
            </a:r>
            <a:r>
              <a:rPr lang="fr-FR" sz="1050" dirty="0" err="1"/>
              <a:t>between</a:t>
            </a:r>
            <a:r>
              <a:rPr lang="fr-FR" sz="1050" dirty="0"/>
              <a:t> Line and MII via an </a:t>
            </a:r>
            <a:r>
              <a:rPr lang="fr-FR" sz="1050" dirty="0" err="1"/>
              <a:t>acoustic</a:t>
            </a:r>
            <a:r>
              <a:rPr lang="fr-FR" sz="1050" dirty="0"/>
              <a:t> </a:t>
            </a:r>
            <a:r>
              <a:rPr lang="fr-FR" sz="1050" dirty="0" err="1"/>
              <a:t>link</a:t>
            </a:r>
            <a:endParaRPr lang="fr-FR" sz="1050" dirty="0"/>
          </a:p>
        </p:txBody>
      </p:sp>
      <p:sp>
        <p:nvSpPr>
          <p:cNvPr id="73" name="AutoShape 7" descr="data:image/jpeg;base64,/9j/4AAQSkZJRgABAQAAAQABAAD/2wCEAAkGBxQTEhQUExQVFhIXFBUbFRgXGBQXGBYXHBgXGBgXHhcdHikgGBolHhcUJDEhJS0rLjIuFx80RDMsNyguLisBCgoKDg0OGhAQGywkICYsLCw0LCwsLCwsLCwsLCwsLCwtLCwsLCwsLCwsLCwsLDcsKywsKywsLCssLCssLCssK//AABEIAGMAZAMBIgACEQEDEQH/xAAcAAABBQEBAQAAAAAAAAAAAAAAAQQFBgcCAwj/xAA4EAACAQIEBAMGBAUFAQAAAAABAgMAEQQFEiEGMUFRE2GBByIyQnGRI6Gx8FJigtHhFDNywfEV/8QAGAEAAwEBAAAAAAAAAAAAAAAAAQMEAAL/xAAhEQACAgIDAAIDAAAAAAAAAAAAAQIRAyESMUEEURMiYf/aAAwDAQACEQMRAD8A2QigUtFJOwoNFcSyhRc/+0THZP2rwkxKquomy9D3+lN8RKANUn9KfoSOpqCzTMd7v8XRei/5rmUlBWwqLk6Q6x2eEcvdXptcn06VD4riWUbhgq+dr1Xc3zcLdmO/aqrJK+JbfZO1RKU5PldIr4Riq9NIwvHZ5W8T6C351Zss4gjl2IMZPRrW+42rM8sgKKAq7DsKmYcQANztQXyWpVZpYFVmlUVVuHs4ex1D8EWuxPw/Q9fpVqDXAINwati7RJJUxLUUt6SiA6tRRUZnueR4ZLuRqPwrcAsf31ogFzvOosMoLsNRvoXcs1udkG5qk4zi6SMl5kYMR+GheFSB/FpZww6dKjeIeKEhYyt4c2LbkAVaOADle1wzfkKzDOM3kmYvIxdjzvyHpyp0Ies4lK+jXZ+OIhFdo50fo7KHQdyZELKB5HevPHYuE4cSpMsrWG6EEE+YHKsPixbRtqjJRu6kr97c/WpTLsSsranvHKDvLHb3v+SWsfqKRn+L+Xd0MxZnAshwrzOS52+tWHLsv5ADaueEZo1lVcZpUP8A7cym8Um9iD/Adx9+nOtIxWSiMaoht1HPT5juKhz48j1FFmPLFbZD5fCsYF/iozLIFUHEykiNQWdFHvPbkF7VKiCPDr4053+Vepqo53xM+IJHJB0HanYPixxrlMRkzSm6iMsdnsmJ02URwp8KDkPM9zV04KzXUvhN/QSfuKpOBwzHYCyc79hU1kz6X1A7Dl511LJbs7ljUVRotFIjggHuL0U8nKb7SuNf/nxqkQBxMoOi4uEUbFyOvYCsDzDGyTuZJnaSQ/EzHUf7AeQtVk9qWOMuZ4i/yFY18gqj9ST+VVJluLHlVEUqEydsfYvKZoUR5YmjjcAqzAabEahuD7pI3sbG1eGMwDIQHUrq3HQkVP4jilZMM8Tws0zpEnia1CMIyNEjJa/iqBp2Njz8qrpY2tckdufS1dJt9gdIi5TYkdjUllg2b0qLnPvN9TTiHEWRh1Jooxo/BmZRMGhlKlGttcbHlcdm35+Vq0vKMzXArHFPLqiYkROdiliLAk/Kbjb5T/KdsEyPLImSSRpgnhrqA5Ox6BOhN7VfeFM/GYQthMUF0qgVSosQdwHF/m/zSZQ4Pn4dp8lRYuMcWZZTYnSDuDzB8u4/SoaLDWGptgK6yXOVwolw+KTViIxaMnlLGdgb+W33FRk+OMu52X9KkzTcpNeFeBKMf6OsRmrMRp2UfvepTLMUJDpTpzPn2qrglzpjvp6nvVy4Zy7QovzvU899Db0aPlbXiX6UUuXD8MUVZFaI32fOftIw5TM8WO8uofRlU1W60b23ZYUxcc1vdljsT/Mh/sw+1Zyapxu4iZKmFANApa7ARcyHU3e9KQFZTuV2O3O3UfWpLwFJJPMDYdG8r0zxs5diSAPIC1qKMdnFgkhRtva/Ox79zTrL5/CWQ6iCwAuvMAcjeocLXukhtbpWasO70W/EZo88Sytbx8ONyu+uI87juCT96eYH8ZwgOzb2/frVXyPFiKZGYXTUBJ5odn/Ik+lah7P+GlHiayS8E0kY8wttJ9VZT61J8iOijDkp0SuTZKFANqsWHjC9thc+VenhWpriV1umGX45N5P5YQfeJ/5fCPWoYwdjnKy05cx8JDbmt/pelpyotSVakyZ9lb9o3D/+swbKB+InvJ9QNxXz7k+X+PiIoC3hl203I+E2JtbbckADcbkV9V1inta4LMTnGQL+Ex/FA5xsfm25A9+lMj+r0B7KJnWUnDsguSrqSt1KMCDpZGQ/C6mwI86jad5lmk+IKnESvKUGlddrqL78gNyQLnntTSnLoUzmvKWAN9e9expBzt1PIdTRMR8sJHmK4FSdeE2HFiRz2sOlExzhJBGdTLqFjYXtv0N+v0reOAZC5xTkW1vAxA2Go4dNVh6CsRybAvJiFjUX/i7AdST8o862nLsd/o4FjjQy4vENqihF9WnSqRs/8C6VUm/nSMz1QzGTmdZqsGlVXxJ32iiG5Y9z2Tlc1J8L5K0CtJKdWJlsZW6C3JF7KK8+F+HPAvNM3i4uT/ck6D+RB8qj86sQWlQx+jXLwKK7tRTBYtcTxBgVYBlIIIO4IPQ+VelFYJhHtC9nL4UtPhVZ8Ne7KBdofQbsnn0rPK+uSKzzjD2Ww4kmTDEQTdVt+E5+nyt5j7V2pUqZw4mE0uHlaOWOZAC8bBgrAkNY3sQOYPXltUxxBwxicKwWeFkte0liyP5Bxt6Heoa1M0cDnMcas7mRYRDquSgYsuokkkXAsN+VLlWFaWaNFFyzdOw5/vzptpNW72e8NzYx3EZMcVgs09uSm944ydtZtuegA9RJ0gxVkpwxkzNJJFgEVyWviMRJ70ac7Itra+u3l151qnDXC6YUtIztNiZLeJM9tR8gPkXyFSWUZVFhokhhTRGo2H/ZPUmnwFIr7Gt/QgFdCloroAUVzeisE7ooorGCiiigA4kjDAhgCCNwQCD6VU894HwDqWOGQNa90Lx7/wBBFFFFAZX+H+BcAz+9Bq57NJMw9VL2PrWh4TDpGAkaqiAbKoAA9BRRWMOBXS0UVjC0UUVjoKKKKxj/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74" name="AutoShape 9" descr="data:image/jpeg;base64,/9j/4AAQSkZJRgABAQAAAQABAAD/2wCEAAkGBxQTEhQUExQVFhIXFBUbFRgXGBQXGBYXHBgXGBgXHhcdHikgGBolHhcUJDEhJS0rLjIuFx80RDMsNyguLisBCgoKDg0OGhAQGywkICYsLCw0LCwsLCwsLCwsLCwsLCwtLCwsLCwsLCwsLCwsLDcsKywsKywsLCssLCssLCssK//AABEIAGMAZAMBIgACEQEDEQH/xAAcAAABBQEBAQAAAAAAAAAAAAAAAQQFBgcCAwj/xAA4EAACAQIEBAMGBAUFAQAAAAABAgMAEQQFEiEGMUFRE2GBByIyQnGRI6Gx8FJigtHhFDNywfEV/8QAGAEAAwEBAAAAAAAAAAAAAAAAAQMEAAL/xAAhEQACAgIDAAIDAAAAAAAAAAAAAQIRAyESMUEEURMiYf/aAAwDAQACEQMRAD8A2QigUtFJOwoNFcSyhRc/+0THZP2rwkxKquomy9D3+lN8RKANUn9KfoSOpqCzTMd7v8XRei/5rmUlBWwqLk6Q6x2eEcvdXptcn06VD4riWUbhgq+dr1Xc3zcLdmO/aqrJK+JbfZO1RKU5PldIr4Riq9NIwvHZ5W8T6C351Zss4gjl2IMZPRrW+42rM8sgKKAq7DsKmYcQANztQXyWpVZpYFVmlUVVuHs4ex1D8EWuxPw/Q9fpVqDXAINwati7RJJUxLUUt6SiA6tRRUZnueR4ZLuRqPwrcAsf31ogFzvOosMoLsNRvoXcs1udkG5qk4zi6SMl5kYMR+GheFSB/FpZww6dKjeIeKEhYyt4c2LbkAVaOADle1wzfkKzDOM3kmYvIxdjzvyHpyp0Ies4lK+jXZ+OIhFdo50fo7KHQdyZELKB5HevPHYuE4cSpMsrWG6EEE+YHKsPixbRtqjJRu6kr97c/WpTLsSsranvHKDvLHb3v+SWsfqKRn+L+Xd0MxZnAshwrzOS52+tWHLsv5ADaueEZo1lVcZpUP8A7cym8Um9iD/Adx9+nOtIxWSiMaoht1HPT5juKhz48j1FFmPLFbZD5fCsYF/iozLIFUHEykiNQWdFHvPbkF7VKiCPDr4053+Vepqo53xM+IJHJB0HanYPixxrlMRkzSm6iMsdnsmJ02URwp8KDkPM9zV04KzXUvhN/QSfuKpOBwzHYCyc79hU1kz6X1A7Dl511LJbs7ljUVRotFIjggHuL0U8nKb7SuNf/nxqkQBxMoOi4uEUbFyOvYCsDzDGyTuZJnaSQ/EzHUf7AeQtVk9qWOMuZ4i/yFY18gqj9ST+VVJluLHlVEUqEydsfYvKZoUR5YmjjcAqzAabEahuD7pI3sbG1eGMwDIQHUrq3HQkVP4jilZMM8Tws0zpEnia1CMIyNEjJa/iqBp2Njz8qrpY2tckdufS1dJt9gdIi5TYkdjUllg2b0qLnPvN9TTiHEWRh1Jooxo/BmZRMGhlKlGttcbHlcdm35+Vq0vKMzXArHFPLqiYkROdiliLAk/Kbjb5T/KdsEyPLImSSRpgnhrqA5Ox6BOhN7VfeFM/GYQthMUF0qgVSosQdwHF/m/zSZQ4Pn4dp8lRYuMcWZZTYnSDuDzB8u4/SoaLDWGptgK6yXOVwolw+KTViIxaMnlLGdgb+W33FRk+OMu52X9KkzTcpNeFeBKMf6OsRmrMRp2UfvepTLMUJDpTpzPn2qrglzpjvp6nvVy4Zy7QovzvU899Db0aPlbXiX6UUuXD8MUVZFaI32fOftIw5TM8WO8uofRlU1W60b23ZYUxcc1vdljsT/Mh/sw+1Zyapxu4iZKmFANApa7ARcyHU3e9KQFZTuV2O3O3UfWpLwFJJPMDYdG8r0zxs5diSAPIC1qKMdnFgkhRtva/Ox79zTrL5/CWQ6iCwAuvMAcjeocLXukhtbpWasO70W/EZo88Sytbx8ONyu+uI87juCT96eYH8ZwgOzb2/frVXyPFiKZGYXTUBJ5odn/Ik+lah7P+GlHiayS8E0kY8wttJ9VZT61J8iOijDkp0SuTZKFANqsWHjC9thc+VenhWpriV1umGX45N5P5YQfeJ/5fCPWoYwdjnKy05cx8JDbmt/pelpyotSVakyZ9lb9o3D/+swbKB+InvJ9QNxXz7k+X+PiIoC3hl203I+E2JtbbckADcbkV9V1inta4LMTnGQL+Ex/FA5xsfm25A9+lMj+r0B7KJnWUnDsguSrqSt1KMCDpZGQ/C6mwI86jad5lmk+IKnESvKUGlddrqL78gNyQLnntTSnLoUzmvKWAN9e9expBzt1PIdTRMR8sJHmK4FSdeE2HFiRz2sOlExzhJBGdTLqFjYXtv0N+v0reOAZC5xTkW1vAxA2Go4dNVh6CsRybAvJiFjUX/i7AdST8o862nLsd/o4FjjQy4vENqihF9WnSqRs/8C6VUm/nSMz1QzGTmdZqsGlVXxJ32iiG5Y9z2Tlc1J8L5K0CtJKdWJlsZW6C3JF7KK8+F+HPAvNM3i4uT/ck6D+RB8qj86sQWlQx+jXLwKK7tRTBYtcTxBgVYBlIIIO4IPQ+VelFYJhHtC9nL4UtPhVZ8Ne7KBdofQbsnn0rPK+uSKzzjD2Ww4kmTDEQTdVt+E5+nyt5j7V2pUqZw4mE0uHlaOWOZAC8bBgrAkNY3sQOYPXltUxxBwxicKwWeFkte0liyP5Bxt6Heoa1M0cDnMcas7mRYRDquSgYsuokkkXAsN+VLlWFaWaNFFyzdOw5/vzptpNW72e8NzYx3EZMcVgs09uSm944ydtZtuegA9RJ0gxVkpwxkzNJJFgEVyWviMRJ70ac7Itra+u3l151qnDXC6YUtIztNiZLeJM9tR8gPkXyFSWUZVFhokhhTRGo2H/ZPUmnwFIr7Gt/QgFdCloroAUVzeisE7ooorGCiiigA4kjDAhgCCNwQCD6VU894HwDqWOGQNa90Lx7/wBBFFFFAZX+H+BcAz+9Bq57NJMw9VL2PrWh4TDpGAkaqiAbKoAA9BRRWMOBXS0UVjC0UUVjoKKKKxj/2Q=="/>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75" name="AutoShape 12" descr="data:image/jpeg;base64,/9j/4AAQSkZJRgABAQAAAQABAAD/2wCEAAkGBxQTEhUTEhQVFBMWGB4ZGBgYGRkdIBkYFxwcGh8fHxofHzQgHx4mHx4aITEhJSktOi4uHB8zODMsOSgtLisBCgoKDg0OGxAQGzQkHyQvLDQsLDQtMi4vLC00LCwsNCwsLy8sLCwuLCw0LCw0LCwsLywsLCwsLCwsNDQsLCwsNP/AABEIAK0ATAMBIgACEQEDEQH/xAAcAAABBQEBAQAAAAAAAAAAAAAHAAMEBQYIAgH/xABDEAACAQIDAwgGBwYFBQAAAAABAhEAAwQSIQUxQQYHEyIyUWFxI0JSgZGhFCQ0cpKxwTNUYtHS4RaTssLwCBVEgqL/xAAZAQADAQEBAAAAAAAAAAAAAAAAAQIEAwX/xAAmEQACAgEDBAEFAQAAAAAAAAAAAQIRAwQhMRJBUfBhEzKBobEi/9oADAMBAAIRAxEAPwAq8tOUAwOEu4ggMyiEUmMztoo+NCnZXKnaWKV3bGdDlXP1EtqAusHrA6EiN8/nVh/1BbQMYXDgmCTcYcDplXxkdb8QoTYfadxAoGVgnYzor5N+7MDA8N1JjRrNocuNoplyY66QwJ1WzwjXRYgzoZ4HWov+PNqfv1z8Nr9LdZvHbQuXrhuXXa5caMzMd8CB4ADgBpVjsXEoSbf0dXuNGW4zkxG+EgLr791NIGWg5ebT/frv4bX9FJuXm0v369uns2v6K12C5q2vIHuuUY8P7CsNyk5Pvg7ptnrRrprpVOLRzhljJ0iQ/LzaR/8AOu/C1/RWk2NtrGXkdrm0LqFF6Qy9tJUrpqREAxoFk5hLAUNXNTMHtO6gUq+qHqEqjZeOmdT3+6oo6Gi2lyv2hbbTF4gSgcBsvjGkaqY0M6g6UdeRGPuX8HbuXjLywJ7wrFQT4kCuZ1xEubl1mdic7MTJJGupO/cB766T5urJTZuFVtWFsSe8mSfnToGCHnzcnHCSSFUACTpmUH5kNp50OQKJ/PNhx/3BlO+7ZtlO7NbLqRPk4rO8nuSov22J7UKYMlusQAANAJLCDrMNwWlYGRqbsraP0e6l0Ccp3V72xg0tsvRmVYEg8GEkSPA8KgU0+4mr2YWk544t5VskN3ltPyqmw+IONt4u5ctotxrHSpcLbnsuc4LerKtqD7KxWBUVoOSVtOnm4G6KD0oUhSyuMuUuTCg/od1VKbfJzx4Yw+3+lE8SYEDh5TSAJIHw99bLlPyZtWWZbawRn6gc3MnRQWkkAlesokjiNZmMrcGXSeue2e6I0/mak6iwVrNcVTqMwBHfBrp/kYxOCsk+z+prmLZTelTzFdJcgsbnwadWAhKKcwOZVOjeE91Agac+IH0q3Ps6HukVg7e1HTKYtlk0XpUDAEHTtbiDumt3z42m+kg71yA+UaN7tVoZOw3NPmN+mnHQ0mhpnzH37j3C14sbhiS2mg0EcMvdGlMHup1RAhWle7h+HhTq2RrJUHxIpoBgH4Vd7D2dinU3LNthZIhrjL6Nv4RIhzI3LPuqVyfsL0i5E6a4SAFS2zwT3mMo8zRRxq3buFVbo6BEkkIQ7yQOqgX0KQNMxL7zpVdPknqBptPEM1votMgALFUVAzCILECWgd5MedZu+3Abt/mf5dwq529cAOi5VG4ST8WOp8/OAKibL2M+IM6paGhcjf4KD2j8hTUHJ0gcklbPfJXZ3S3lJ/ZowzHvJ3L4mJJ8POujORtq59FXpgM2ZgsRrbDFbZ96BaEWAsqjWkQZUUwBPfvJPEniaNuwPs9r7grtmxfTSRyxz622C7neYjFW/un5hQaxh2Vh2jNa/C7r8gYrZ874+s2/I/klZe1uH/O+r08VJbojNJp7EUcm8MeF0eTqY+KU9b5NWO+7+Jf0Sp9upKVsWDH4M/1Z+RrAbKROxcvr5Mp9+q760OPsMU1xeOuAz1WZVVfeoBPvmquwKurt6LQE+7+9KWGCapFLJJrkzK7NtKZFuT3uS5+dOXDO+pF461Geu8YpKkqOUm29zxY/aJ96jTsD7Pa+4KC1n9on3hRo2B9mtfcFefreUatNwwX87wP0m3EbuM9y91ZS25G9J+64/wB0Vpeelov2zxhgNePRjUeI1rFLiijqskKxw6jrZ4Lvr1jvzIH/AA1GndFZlZeWrh4pcHl0bf6Wp1MQPYv/AOTcP5A1XYnEuvTMhUCxaS4VKg9JnzkgtvUAIQCOJ1mn/prdO1lejPpGQApcJRRaW4txmDZSJOUjThrW/qoy0Wdm+vs3R52bw/2VYX9oJkAC3Sd5izc3cPV1/vWdwuNukLPQ53u3LSkJcAXoS+ZmBuEtIUQARv4xUo41ibdtVth89y25cOy5raq0qAwMEMNCTHupOfA0h98SPYv/AOTc/Vaaa5pIt3PI5F/1MKgnajEoGy2yy3M3o7l30lm50ZC5SOqd8kVKxuJyXLaBkUF1z5ivYZsigTvJaTI4Ie+qUlV2S0fLTsXSEA647TidT/DI+Yo1cnPs1mfYFAYMwKZ2udW+UbOVBClFeGCwpkEsGHZEDvo9cnPstmd+QT51g1bujVp1yDDndaMQn/sfgi1i8KqENmthcpV+yRPRliG0HqnMIBO8g+Oy54rwS+jGIB1kTvVRWLwGIQjqqsMAOqWGYElRqBlXXTtDWp07VlZ1sWDWLd3tTquVhmKZlmcrrvImfmJ1qaLio1wlwpdw75mUAM4CjugEW9AeINViYFSZNq6B1iVBttLupUtPSEzlJERUzZ9lLRYquIGdkY5rTnW2ZHZSPPvr0I33RkdD4wAygAuCtxrqOMpKtcLExIylSGIgjcR519+hIMnpXRwzsHLIGd7kKxhlidwAA00FQlwSSZa7rlIHQ4gkZc4y5jbkpBUZf4QTVnhoEZWvCFymLFwlgCGGvR6NI38Z8qNnyv2G5Gu7OVQhV71rIrICjwWFxgxzEqSzFo3cTXu/dQw5yEaXFOnqywK8Tx0pizgVXVVxBMoQ3QtobeeIzrEEuSQdCQK8nBqpWLV0wBAa5aWAs+qHzRJJOny0pp+EJjOEu2g1o200BBVjBMMdesSWbcJ1PcYiKOvJw/VbP3BQPS2AydW2oVlHFiIgboABgjWaOPJ4RhrQPs1h1d7GrT9wXc8Kt09srBIaYO49Qe+sHsxSLhZwtvNl0ncenVo4cNd1EDnbH1hDqYcd2oyr36fOsJh77oo60ld4eVkdX1nWJ0eIb1hNc8HJeYsMFdGcFiFW+pILONDb1GhjL6NtRrqhp7A3WzyysFvrmTMbZAZNwAViRmtFSQ0aqfGo7424M5tol1R2SpzTDARCk6kajxFTLjnNDWQyrnhokALcZRAIJllXNp/Kd6fz77ZjZHxjtatXQSzW3NwI2s2n6QgISNch9U+qQQTqKt8ifSLwfsi3b0mAAXuhjM9XQLqO4VWLjIBUYciVkrEKQxQDXLl1liZ3Zdd9S+lDOR0IJDgMzLMgrcYMCEM9iPNh4S9r9+R7+/gr7YL5ZKMxw1yGvAQ0XcqOwjeViSY0NPMydISpXohctkwJYA2cltjxySYMCdV1jNUu1dLotw2oZlLEdWQy7lk6mdYI008RUR9oPIGVEMKYa8gIDHrDKDMqNfGnSS5JY3h7TNcBhsl4q0xlKFHMBg5mShUaL6oo68nT9WtTvyCfOgTZa491TJyZ9IVl0JIBLOASQI7IOtHXk4Pqtn7grDq+xq0/cG/Oz+2XxYH/AOQKx+Hbz30Y+WvJFcagKt0d5eyxEg+DD9aG2J5I42yYfDswPrWouLp5dce9anTzinuys8W+CCqAjUA+YB/OvdnDIN1u2PJFH5CkLZAMq6xvzKyx8RXpLq+0vxFejGmY3aHksKfVHzp17NuFGUaTMiZJPjwgD503buL7S6+Ip1yAASQJnv8AVMHeI+FU0kJWR3w9uZ6NJ78iT8Yr6TG7Tyr2pzGF6zdygk/Aa1Oscn8VcMJh7vmwCCO+XI+VJzhHlofTJ8IqbOtxPvCjTsD7Na+4KyGw+b4hg+Kcaai3bJ3+L6H4fGt6iAAAAADQAcBXm6rLGb/ybMEHFbnqlSpVlO5S8s7rLgcSyKXYWmIUGJ0765/2Zytwuguo4OmqQZ3eqY/Wj9y2ZxgcQbVsXHFskKWKzGu8cRvjjEVzrhdtYRwfpGEUkxL2WAJ8SDSaGmbjZ+29mCS911LI0BsPdkMYjVUI79ZqHtLb2A1yvfu6CALNwbyS2rxHCqrDXtia5kx4n2WA19z7vdTd3G7HSSmDxN7Xq9JcJGm+QH46b/GlSHZo+avaIu7RBt2LnYcFiVAtqY1PtEwBA76OFAzmjxxubR9Dh1S3kbMWeMiz6qjtGYGvjrRzpoTFSpUqYhUqVKgCq5VWC+DvqsT0ZOv8Ov6UF8JgLN2OlsWnJjVkE/Ean30ctrpNi8O+2448VPcCfgDQS2RfE66bu6D8SKllRLTZXJHZ9wMThVBFtmAFy9BMrvGfxr5d5OYO3m+q2JV7YlgzaHNOjsRwFafk2Sy3CuvomiSP1qvulWcrmcKGBOVcxkTA36GJMcfGIoAg82NgnHlhlVUst1QAO0ygQoouUMOa4KcbiSu4WwBuBylzl03zA10on00JipUqVMQqVKlQAxjgDbcHdkadAdIPA6GuetiWz1TrqBqGZd3nlU10W6ggggEHQg8Qazt7kPgScyWFtHf6L0YPuWB8qTQ0yg5IkAXIJ/ZtMtOhHA5z+dVWNQRuJWQesSQRrrAJ+Yrd4Hk2LXYu3III1M7+7u91ff8ACuHJBdc539bWT/zuptbCT3MTzU2SuLxA4dGoEbh1j6oMD4DdRRqLgNm2rIItW0Sd+UAFo7zvPvqVQDFSpUqA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pic>
        <p:nvPicPr>
          <p:cNvPr id="77" name="Picture 89" descr="101102072637A.JPG"/>
          <p:cNvPicPr>
            <a:picLocks noChangeAspect="1"/>
          </p:cNvPicPr>
          <p:nvPr/>
        </p:nvPicPr>
        <p:blipFill>
          <a:blip r:embed="rId18" cstate="print"/>
          <a:srcRect l="19160" t="1471" r="43550" b="30788"/>
          <a:stretch>
            <a:fillRect/>
          </a:stretch>
        </p:blipFill>
        <p:spPr bwMode="auto">
          <a:xfrm>
            <a:off x="177859" y="1451848"/>
            <a:ext cx="1708536" cy="2327474"/>
          </a:xfrm>
          <a:prstGeom prst="rect">
            <a:avLst/>
          </a:prstGeom>
          <a:noFill/>
          <a:ln w="9525">
            <a:noFill/>
            <a:miter lim="800000"/>
            <a:headEnd/>
            <a:tailEnd/>
          </a:ln>
        </p:spPr>
      </p:pic>
      <p:pic>
        <p:nvPicPr>
          <p:cNvPr id="79" name="Picture 92" descr="capteur_sous_cloche_2010.JPG"/>
          <p:cNvPicPr>
            <a:picLocks noChangeAspect="1"/>
          </p:cNvPicPr>
          <p:nvPr/>
        </p:nvPicPr>
        <p:blipFill>
          <a:blip r:embed="rId19" cstate="print"/>
          <a:srcRect l="32977" t="17084"/>
          <a:stretch>
            <a:fillRect/>
          </a:stretch>
        </p:blipFill>
        <p:spPr bwMode="auto">
          <a:xfrm>
            <a:off x="185416" y="3779322"/>
            <a:ext cx="1702796" cy="1273202"/>
          </a:xfrm>
          <a:prstGeom prst="rect">
            <a:avLst/>
          </a:prstGeom>
          <a:noFill/>
          <a:ln w="9525">
            <a:noFill/>
            <a:miter lim="800000"/>
            <a:headEnd/>
            <a:tailEnd/>
          </a:ln>
        </p:spPr>
      </p:pic>
      <p:sp>
        <p:nvSpPr>
          <p:cNvPr id="81" name="AutoShape 2" descr="imap://lefevre@.mio.osupytheas.fr:993/fetch%3EUID%3E/INBOX%3E29947?part=1.2&amp;type=image/jpeg&amp;filename=201412_SismiciteReNaSS_Region.jpg"/>
          <p:cNvSpPr>
            <a:spLocks noChangeAspect="1" noChangeArrowheads="1"/>
          </p:cNvSpPr>
          <p:nvPr/>
        </p:nvSpPr>
        <p:spPr bwMode="auto">
          <a:xfrm>
            <a:off x="459581" y="10918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82" name="Rectangle à coins arrondis 82"/>
          <p:cNvSpPr/>
          <p:nvPr/>
        </p:nvSpPr>
        <p:spPr>
          <a:xfrm>
            <a:off x="230982" y="5378317"/>
            <a:ext cx="1833821" cy="406106"/>
          </a:xfrm>
          <a:prstGeom prst="roundRect">
            <a:avLst/>
          </a:prstGeom>
          <a:noFill/>
          <a:ln>
            <a:solidFill>
              <a:srgbClr val="FF0000"/>
            </a:solidFill>
          </a:ln>
          <a:effectLst>
            <a:outerShdw blurRad="50800" dist="381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tx1"/>
                </a:solidFill>
              </a:rPr>
              <a:t>Seismometer</a:t>
            </a:r>
            <a:r>
              <a:rPr lang="fr-FR" sz="1050" dirty="0">
                <a:solidFill>
                  <a:schemeClr val="tx1"/>
                </a:solidFill>
              </a:rPr>
              <a:t> MODULE</a:t>
            </a:r>
          </a:p>
        </p:txBody>
      </p:sp>
      <p:sp>
        <p:nvSpPr>
          <p:cNvPr id="76" name="Titre 1">
            <a:extLst>
              <a:ext uri="{FF2B5EF4-FFF2-40B4-BE49-F238E27FC236}">
                <a16:creationId xmlns:a16="http://schemas.microsoft.com/office/drawing/2014/main" id="{B61E57AC-67FE-2049-8344-F663C8DE98FE}"/>
              </a:ext>
            </a:extLst>
          </p:cNvPr>
          <p:cNvSpPr>
            <a:spLocks noGrp="1"/>
          </p:cNvSpPr>
          <p:nvPr>
            <p:ph type="title"/>
          </p:nvPr>
        </p:nvSpPr>
        <p:spPr>
          <a:xfrm>
            <a:off x="1480507" y="265630"/>
            <a:ext cx="8229600" cy="562074"/>
          </a:xfrm>
        </p:spPr>
        <p:txBody>
          <a:bodyPr>
            <a:normAutofit fontScale="90000"/>
          </a:bodyPr>
          <a:lstStyle/>
          <a:p>
            <a:pPr marL="0">
              <a:spcBef>
                <a:spcPts val="0"/>
              </a:spcBef>
            </a:pPr>
            <a:r>
              <a:rPr lang="en-GB" b="1" cap="all" noProof="0" dirty="0" err="1"/>
              <a:t>InfrastRucture</a:t>
            </a:r>
            <a:br>
              <a:rPr lang="en-GB" sz="4000" dirty="0"/>
            </a:br>
            <a:endParaRPr lang="en-GB" noProof="0" dirty="0"/>
          </a:p>
        </p:txBody>
      </p:sp>
    </p:spTree>
    <p:extLst>
      <p:ext uri="{BB962C8B-B14F-4D97-AF65-F5344CB8AC3E}">
        <p14:creationId xmlns:p14="http://schemas.microsoft.com/office/powerpoint/2010/main" val="148358523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repeatCount="indefinite"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randombar(horizontal)">
                                      <p:cBhvr>
                                        <p:cTn id="31" dur="1000"/>
                                        <p:tgtEl>
                                          <p:spTgt spid="5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repeatCount="indefinite"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randombar(horizontal)">
                                      <p:cBhvr>
                                        <p:cTn id="36" dur="10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4" presetClass="entr" presetSubtype="10" repeatCount="indefinite"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randombar(horizontal)">
                                      <p:cBhvr>
                                        <p:cTn id="45" dur="1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repeatCount="indefinite"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randombar(horizontal)">
                                      <p:cBhvr>
                                        <p:cTn id="50" dur="1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69" grpId="0" animBg="1"/>
      <p:bldP spid="70" grpId="0" animBg="1"/>
      <p:bldP spid="71" grpId="0"/>
      <p:bldP spid="72" grpId="0"/>
      <p:bldP spid="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0623" y="4191196"/>
            <a:ext cx="2237687" cy="16925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427" y="361254"/>
            <a:ext cx="2083225" cy="23689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241323" y="2792033"/>
            <a:ext cx="2691429" cy="523220"/>
          </a:xfrm>
          <a:prstGeom prst="rect">
            <a:avLst/>
          </a:prstGeom>
          <a:noFill/>
        </p:spPr>
        <p:txBody>
          <a:bodyPr wrap="square" rtlCol="0">
            <a:spAutoFit/>
          </a:bodyPr>
          <a:lstStyle/>
          <a:p>
            <a:r>
              <a:rPr lang="en-US" sz="1400" b="1" dirty="0"/>
              <a:t>Sea sciences module MII to be connected on the node</a:t>
            </a:r>
          </a:p>
        </p:txBody>
      </p:sp>
      <p:grpSp>
        <p:nvGrpSpPr>
          <p:cNvPr id="4" name="Groupe 3"/>
          <p:cNvGrpSpPr/>
          <p:nvPr/>
        </p:nvGrpSpPr>
        <p:grpSpPr>
          <a:xfrm>
            <a:off x="83135" y="3684866"/>
            <a:ext cx="7160144" cy="2850711"/>
            <a:chOff x="83135" y="3684866"/>
            <a:chExt cx="7160144" cy="2850711"/>
          </a:xfrm>
        </p:grpSpPr>
        <p:grpSp>
          <p:nvGrpSpPr>
            <p:cNvPr id="19" name="Groupe 18"/>
            <p:cNvGrpSpPr/>
            <p:nvPr/>
          </p:nvGrpSpPr>
          <p:grpSpPr>
            <a:xfrm>
              <a:off x="83135" y="3684866"/>
              <a:ext cx="7160144" cy="2850711"/>
              <a:chOff x="83663" y="476672"/>
              <a:chExt cx="8916829" cy="6714016"/>
            </a:xfrm>
          </p:grpSpPr>
          <p:pic>
            <p:nvPicPr>
              <p:cNvPr id="21" name="Image 20"/>
              <p:cNvPicPr>
                <a:picLocks noChangeAspect="1"/>
              </p:cNvPicPr>
              <p:nvPr/>
            </p:nvPicPr>
            <p:blipFill>
              <a:blip r:embed="rId5" cstate="print">
                <a:extLst>
                  <a:ext uri="{BEBA8EAE-BF5A-486C-A8C5-ECC9F3942E4B}">
                    <a14:imgProps xmlns:a14="http://schemas.microsoft.com/office/drawing/2010/main">
                      <a14:imgLayer r:embed="rId6">
                        <a14:imgEffect>
                          <a14:backgroundRemoval t="889" b="98222" l="5556" r="100000">
                            <a14:foregroundMark x1="47222" y1="11111" x2="47222" y2="11111"/>
                            <a14:foregroundMark x1="47222" y1="10667" x2="47222" y2="10667"/>
                          </a14:backgroundRemoval>
                        </a14:imgEffect>
                      </a14:imgLayer>
                    </a14:imgProps>
                  </a:ext>
                  <a:ext uri="{28A0092B-C50C-407E-A947-70E740481C1C}">
                    <a14:useLocalDpi xmlns:a14="http://schemas.microsoft.com/office/drawing/2010/main" val="0"/>
                  </a:ext>
                </a:extLst>
              </a:blip>
              <a:stretch>
                <a:fillRect/>
              </a:stretch>
            </p:blipFill>
            <p:spPr>
              <a:xfrm>
                <a:off x="1043608" y="4653136"/>
                <a:ext cx="147719" cy="936104"/>
              </a:xfrm>
              <a:prstGeom prst="rect">
                <a:avLst/>
              </a:prstGeom>
            </p:spPr>
          </p:pic>
          <p:grpSp>
            <p:nvGrpSpPr>
              <p:cNvPr id="22" name="Groupe 21"/>
              <p:cNvGrpSpPr/>
              <p:nvPr/>
            </p:nvGrpSpPr>
            <p:grpSpPr>
              <a:xfrm>
                <a:off x="83663" y="476672"/>
                <a:ext cx="8916829" cy="6714016"/>
                <a:chOff x="-168365" y="404664"/>
                <a:chExt cx="8916829" cy="6714016"/>
              </a:xfrm>
            </p:grpSpPr>
            <p:pic>
              <p:nvPicPr>
                <p:cNvPr id="23" name="Image 2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3030" r="96970"/>
                          </a14:imgEffect>
                        </a14:imgLayer>
                      </a14:imgProps>
                    </a:ext>
                    <a:ext uri="{28A0092B-C50C-407E-A947-70E740481C1C}">
                      <a14:useLocalDpi xmlns:a14="http://schemas.microsoft.com/office/drawing/2010/main" val="0"/>
                    </a:ext>
                  </a:extLst>
                </a:blip>
                <a:stretch>
                  <a:fillRect/>
                </a:stretch>
              </p:blipFill>
              <p:spPr>
                <a:xfrm>
                  <a:off x="103014" y="1556792"/>
                  <a:ext cx="1372642" cy="1009468"/>
                </a:xfrm>
                <a:prstGeom prst="rect">
                  <a:avLst/>
                </a:prstGeom>
                <a:noFill/>
              </p:spPr>
            </p:pic>
            <p:pic>
              <p:nvPicPr>
                <p:cNvPr id="24" name="Image 23"/>
                <p:cNvPicPr>
                  <a:picLocks noChangeAspect="1"/>
                </p:cNvPicPr>
                <p:nvPr/>
              </p:nvPicPr>
              <p:blipFill>
                <a:blip r:embed="rId9" cstate="print">
                  <a:extLst>
                    <a:ext uri="{BEBA8EAE-BF5A-486C-A8C5-ECC9F3942E4B}">
                      <a14:imgProps xmlns:a14="http://schemas.microsoft.com/office/drawing/2010/main">
                        <a14:imgLayer r:embed="rId10">
                          <a14:imgEffect>
                            <a14:backgroundRemoval t="828" b="100000" l="236" r="100000"/>
                          </a14:imgEffect>
                        </a14:imgLayer>
                      </a14:imgProps>
                    </a:ext>
                    <a:ext uri="{28A0092B-C50C-407E-A947-70E740481C1C}">
                      <a14:useLocalDpi xmlns:a14="http://schemas.microsoft.com/office/drawing/2010/main" val="0"/>
                    </a:ext>
                  </a:extLst>
                </a:blip>
                <a:stretch>
                  <a:fillRect/>
                </a:stretch>
              </p:blipFill>
              <p:spPr>
                <a:xfrm>
                  <a:off x="3671900" y="1851658"/>
                  <a:ext cx="1764196" cy="2009390"/>
                </a:xfrm>
                <a:prstGeom prst="rect">
                  <a:avLst/>
                </a:prstGeom>
              </p:spPr>
            </p:pic>
            <p:pic>
              <p:nvPicPr>
                <p:cNvPr id="25" name="Image 24"/>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a:off x="4478884" y="1649366"/>
                  <a:ext cx="273136" cy="483490"/>
                </a:xfrm>
                <a:prstGeom prst="rect">
                  <a:avLst/>
                </a:prstGeom>
                <a:scene3d>
                  <a:camera prst="orthographicFront">
                    <a:rot lat="0" lon="10799999" rev="0"/>
                  </a:camera>
                  <a:lightRig rig="threePt" dir="t"/>
                </a:scene3d>
              </p:spPr>
            </p:pic>
            <p:pic>
              <p:nvPicPr>
                <p:cNvPr id="26" name="Image 25"/>
                <p:cNvPicPr>
                  <a:picLocks noChangeAspect="1"/>
                </p:cNvPicPr>
                <p:nvPr/>
              </p:nvPicPr>
              <p:blipFill>
                <a:blip r:embed="rId13" cstate="print">
                  <a:extLst>
                    <a:ext uri="{BEBA8EAE-BF5A-486C-A8C5-ECC9F3942E4B}">
                      <a14:imgProps xmlns:a14="http://schemas.microsoft.com/office/drawing/2010/main">
                        <a14:imgLayer r:embed="rId12">
                          <a14:imgEffect>
                            <a14:backgroundRemoval t="0" b="97414" l="9091" r="98485"/>
                          </a14:imgEffect>
                        </a14:imgLayer>
                      </a14:imgProps>
                    </a:ext>
                    <a:ext uri="{28A0092B-C50C-407E-A947-70E740481C1C}">
                      <a14:useLocalDpi xmlns:a14="http://schemas.microsoft.com/office/drawing/2010/main" val="0"/>
                    </a:ext>
                  </a:extLst>
                </a:blip>
                <a:stretch>
                  <a:fillRect/>
                </a:stretch>
              </p:blipFill>
              <p:spPr>
                <a:xfrm>
                  <a:off x="4499992" y="4149080"/>
                  <a:ext cx="273136" cy="483490"/>
                </a:xfrm>
                <a:prstGeom prst="rect">
                  <a:avLst/>
                </a:prstGeom>
              </p:spPr>
            </p:pic>
            <p:pic>
              <p:nvPicPr>
                <p:cNvPr id="27" name="Image 26"/>
                <p:cNvPicPr>
                  <a:picLocks noChangeAspect="1"/>
                </p:cNvPicPr>
                <p:nvPr/>
              </p:nvPicPr>
              <p:blipFill>
                <a:blip r:embed="rId14" cstate="print">
                  <a:extLst>
                    <a:ext uri="{BEBA8EAE-BF5A-486C-A8C5-ECC9F3942E4B}">
                      <a14:imgProps xmlns:a14="http://schemas.microsoft.com/office/drawing/2010/main">
                        <a14:imgLayer r:embed="rId15">
                          <a14:imgEffect>
                            <a14:backgroundRemoval t="1874" b="98661" l="3662" r="97042"/>
                          </a14:imgEffect>
                        </a14:imgLayer>
                      </a14:imgProps>
                    </a:ext>
                    <a:ext uri="{28A0092B-C50C-407E-A947-70E740481C1C}">
                      <a14:useLocalDpi xmlns:a14="http://schemas.microsoft.com/office/drawing/2010/main" val="0"/>
                    </a:ext>
                  </a:extLst>
                </a:blip>
                <a:stretch>
                  <a:fillRect/>
                </a:stretch>
              </p:blipFill>
              <p:spPr>
                <a:xfrm>
                  <a:off x="6704847" y="1926957"/>
                  <a:ext cx="2043617" cy="2150115"/>
                </a:xfrm>
                <a:prstGeom prst="rect">
                  <a:avLst/>
                </a:prstGeom>
              </p:spPr>
            </p:pic>
            <p:pic>
              <p:nvPicPr>
                <p:cNvPr id="28" name="Image 27"/>
                <p:cNvPicPr>
                  <a:picLocks noChangeAspect="1"/>
                </p:cNvPicPr>
                <p:nvPr/>
              </p:nvPicPr>
              <p:blipFill>
                <a:blip r:embed="rId16" cstate="print">
                  <a:extLst>
                    <a:ext uri="{BEBA8EAE-BF5A-486C-A8C5-ECC9F3942E4B}">
                      <a14:imgProps xmlns:a14="http://schemas.microsoft.com/office/drawing/2010/main">
                        <a14:imgLayer r:embed="rId17">
                          <a14:imgEffect>
                            <a14:backgroundRemoval t="1521" b="98099" l="7447" r="95745"/>
                          </a14:imgEffect>
                        </a14:imgLayer>
                      </a14:imgProps>
                    </a:ext>
                    <a:ext uri="{28A0092B-C50C-407E-A947-70E740481C1C}">
                      <a14:useLocalDpi xmlns:a14="http://schemas.microsoft.com/office/drawing/2010/main" val="0"/>
                    </a:ext>
                  </a:extLst>
                </a:blip>
                <a:stretch>
                  <a:fillRect/>
                </a:stretch>
              </p:blipFill>
              <p:spPr>
                <a:xfrm>
                  <a:off x="6487197" y="4352401"/>
                  <a:ext cx="389059" cy="1092823"/>
                </a:xfrm>
                <a:prstGeom prst="rect">
                  <a:avLst/>
                </a:prstGeom>
              </p:spPr>
            </p:pic>
            <p:pic>
              <p:nvPicPr>
                <p:cNvPr id="29" name="Image 28"/>
                <p:cNvPicPr>
                  <a:picLocks noChangeAspect="1"/>
                </p:cNvPicPr>
                <p:nvPr/>
              </p:nvPicPr>
              <p:blipFill>
                <a:blip r:embed="rId18" cstate="print">
                  <a:extLst>
                    <a:ext uri="{BEBA8EAE-BF5A-486C-A8C5-ECC9F3942E4B}">
                      <a14:imgProps xmlns:a14="http://schemas.microsoft.com/office/drawing/2010/main">
                        <a14:imgLayer r:embed="rId17">
                          <a14:imgEffect>
                            <a14:backgroundRemoval t="2662" b="98099" l="8511" r="95745"/>
                          </a14:imgEffect>
                        </a14:imgLayer>
                      </a14:imgProps>
                    </a:ext>
                    <a:ext uri="{28A0092B-C50C-407E-A947-70E740481C1C}">
                      <a14:useLocalDpi xmlns:a14="http://schemas.microsoft.com/office/drawing/2010/main" val="0"/>
                    </a:ext>
                  </a:extLst>
                </a:blip>
                <a:stretch>
                  <a:fillRect/>
                </a:stretch>
              </p:blipFill>
              <p:spPr>
                <a:xfrm>
                  <a:off x="5623101" y="4365104"/>
                  <a:ext cx="389059" cy="1092823"/>
                </a:xfrm>
                <a:prstGeom prst="rect">
                  <a:avLst/>
                </a:prstGeom>
              </p:spPr>
            </p:pic>
            <p:pic>
              <p:nvPicPr>
                <p:cNvPr id="30" name="Image 29"/>
                <p:cNvPicPr>
                  <a:picLocks noChangeAspect="1"/>
                </p:cNvPicPr>
                <p:nvPr/>
              </p:nvPicPr>
              <p:blipFill>
                <a:blip r:embed="rId18" cstate="print">
                  <a:extLst>
                    <a:ext uri="{BEBA8EAE-BF5A-486C-A8C5-ECC9F3942E4B}">
                      <a14:imgProps xmlns:a14="http://schemas.microsoft.com/office/drawing/2010/main">
                        <a14:imgLayer r:embed="rId17">
                          <a14:imgEffect>
                            <a14:backgroundRemoval t="1901" b="96578" l="8511" r="95745"/>
                          </a14:imgEffect>
                        </a14:imgLayer>
                      </a14:imgProps>
                    </a:ext>
                    <a:ext uri="{28A0092B-C50C-407E-A947-70E740481C1C}">
                      <a14:useLocalDpi xmlns:a14="http://schemas.microsoft.com/office/drawing/2010/main" val="0"/>
                    </a:ext>
                  </a:extLst>
                </a:blip>
                <a:stretch>
                  <a:fillRect/>
                </a:stretch>
              </p:blipFill>
              <p:spPr>
                <a:xfrm>
                  <a:off x="3318845" y="4365104"/>
                  <a:ext cx="389059" cy="1092823"/>
                </a:xfrm>
                <a:prstGeom prst="rect">
                  <a:avLst/>
                </a:prstGeom>
              </p:spPr>
            </p:pic>
            <p:pic>
              <p:nvPicPr>
                <p:cNvPr id="31" name="Image 30"/>
                <p:cNvPicPr>
                  <a:picLocks noChangeAspect="1"/>
                </p:cNvPicPr>
                <p:nvPr/>
              </p:nvPicPr>
              <p:blipFill>
                <a:blip r:embed="rId19" cstate="print">
                  <a:extLst>
                    <a:ext uri="{BEBA8EAE-BF5A-486C-A8C5-ECC9F3942E4B}">
                      <a14:imgProps xmlns:a14="http://schemas.microsoft.com/office/drawing/2010/main">
                        <a14:imgLayer r:embed="rId17">
                          <a14:imgEffect>
                            <a14:backgroundRemoval t="2662" b="96578" l="8511" r="92553"/>
                          </a14:imgEffect>
                        </a14:imgLayer>
                      </a14:imgProps>
                    </a:ext>
                    <a:ext uri="{28A0092B-C50C-407E-A947-70E740481C1C}">
                      <a14:useLocalDpi xmlns:a14="http://schemas.microsoft.com/office/drawing/2010/main" val="0"/>
                    </a:ext>
                  </a:extLst>
                </a:blip>
                <a:stretch>
                  <a:fillRect/>
                </a:stretch>
              </p:blipFill>
              <p:spPr>
                <a:xfrm>
                  <a:off x="2454749" y="4365104"/>
                  <a:ext cx="389059" cy="1092823"/>
                </a:xfrm>
                <a:prstGeom prst="rect">
                  <a:avLst/>
                </a:prstGeom>
              </p:spPr>
            </p:pic>
            <p:pic>
              <p:nvPicPr>
                <p:cNvPr id="32" name="Image 31"/>
                <p:cNvPicPr>
                  <a:picLocks noChangeAspect="1"/>
                </p:cNvPicPr>
                <p:nvPr/>
              </p:nvPicPr>
              <p:blipFill>
                <a:blip r:embed="rId20" cstate="print">
                  <a:extLst>
                    <a:ext uri="{BEBA8EAE-BF5A-486C-A8C5-ECC9F3942E4B}">
                      <a14:imgProps xmlns:a14="http://schemas.microsoft.com/office/drawing/2010/main">
                        <a14:imgLayer r:embed="rId17">
                          <a14:imgEffect>
                            <a14:backgroundRemoval t="2662" b="97719" l="8511" r="90426"/>
                          </a14:imgEffect>
                        </a14:imgLayer>
                      </a14:imgProps>
                    </a:ext>
                    <a:ext uri="{28A0092B-C50C-407E-A947-70E740481C1C}">
                      <a14:useLocalDpi xmlns:a14="http://schemas.microsoft.com/office/drawing/2010/main" val="0"/>
                    </a:ext>
                  </a:extLst>
                </a:blip>
                <a:stretch>
                  <a:fillRect/>
                </a:stretch>
              </p:blipFill>
              <p:spPr>
                <a:xfrm>
                  <a:off x="1590653" y="4352401"/>
                  <a:ext cx="389059" cy="1092823"/>
                </a:xfrm>
                <a:prstGeom prst="rect">
                  <a:avLst/>
                </a:prstGeom>
              </p:spPr>
            </p:pic>
            <p:pic>
              <p:nvPicPr>
                <p:cNvPr id="33" name="Image 32"/>
                <p:cNvPicPr>
                  <a:picLocks noChangeAspect="1"/>
                </p:cNvPicPr>
                <p:nvPr/>
              </p:nvPicPr>
              <p:blipFill>
                <a:blip r:embed="rId21" cstate="print">
                  <a:extLst>
                    <a:ext uri="{BEBA8EAE-BF5A-486C-A8C5-ECC9F3942E4B}">
                      <a14:imgProps xmlns:a14="http://schemas.microsoft.com/office/drawing/2010/main">
                        <a14:imgLayer r:embed="rId22">
                          <a14:imgEffect>
                            <a14:backgroundRemoval t="794" b="98016" l="6061" r="93939"/>
                          </a14:imgEffect>
                        </a14:imgLayer>
                      </a14:imgProps>
                    </a:ext>
                    <a:ext uri="{28A0092B-C50C-407E-A947-70E740481C1C}">
                      <a14:useLocalDpi xmlns:a14="http://schemas.microsoft.com/office/drawing/2010/main" val="0"/>
                    </a:ext>
                  </a:extLst>
                </a:blip>
                <a:stretch>
                  <a:fillRect/>
                </a:stretch>
              </p:blipFill>
              <p:spPr>
                <a:xfrm>
                  <a:off x="5724128" y="1124744"/>
                  <a:ext cx="275203" cy="1047888"/>
                </a:xfrm>
                <a:prstGeom prst="rect">
                  <a:avLst/>
                </a:prstGeom>
              </p:spPr>
            </p:pic>
            <p:pic>
              <p:nvPicPr>
                <p:cNvPr id="34" name="Image 33"/>
                <p:cNvPicPr>
                  <a:picLocks noChangeAspect="1"/>
                </p:cNvPicPr>
                <p:nvPr/>
              </p:nvPicPr>
              <p:blipFill>
                <a:blip r:embed="rId23" cstate="print">
                  <a:extLst>
                    <a:ext uri="{BEBA8EAE-BF5A-486C-A8C5-ECC9F3942E4B}">
                      <a14:imgProps xmlns:a14="http://schemas.microsoft.com/office/drawing/2010/main">
                        <a14:imgLayer r:embed="rId22">
                          <a14:imgEffect>
                            <a14:backgroundRemoval t="1587" b="100000" l="9091" r="89394"/>
                          </a14:imgEffect>
                        </a14:imgLayer>
                      </a14:imgProps>
                    </a:ext>
                    <a:ext uri="{28A0092B-C50C-407E-A947-70E740481C1C}">
                      <a14:useLocalDpi xmlns:a14="http://schemas.microsoft.com/office/drawing/2010/main" val="0"/>
                    </a:ext>
                  </a:extLst>
                </a:blip>
                <a:stretch>
                  <a:fillRect/>
                </a:stretch>
              </p:blipFill>
              <p:spPr>
                <a:xfrm>
                  <a:off x="3419872" y="1124744"/>
                  <a:ext cx="275203" cy="1047888"/>
                </a:xfrm>
                <a:prstGeom prst="rect">
                  <a:avLst/>
                </a:prstGeom>
              </p:spPr>
            </p:pic>
            <p:pic>
              <p:nvPicPr>
                <p:cNvPr id="35" name="Image 34"/>
                <p:cNvPicPr>
                  <a:picLocks noChangeAspect="1"/>
                </p:cNvPicPr>
                <p:nvPr/>
              </p:nvPicPr>
              <p:blipFill>
                <a:blip r:embed="rId23" cstate="print">
                  <a:extLst>
                    <a:ext uri="{BEBA8EAE-BF5A-486C-A8C5-ECC9F3942E4B}">
                      <a14:imgProps xmlns:a14="http://schemas.microsoft.com/office/drawing/2010/main">
                        <a14:imgLayer r:embed="rId22">
                          <a14:imgEffect>
                            <a14:backgroundRemoval t="1984" b="98413" l="9091" r="89394"/>
                          </a14:imgEffect>
                        </a14:imgLayer>
                      </a14:imgProps>
                    </a:ext>
                    <a:ext uri="{28A0092B-C50C-407E-A947-70E740481C1C}">
                      <a14:useLocalDpi xmlns:a14="http://schemas.microsoft.com/office/drawing/2010/main" val="0"/>
                    </a:ext>
                  </a:extLst>
                </a:blip>
                <a:stretch>
                  <a:fillRect/>
                </a:stretch>
              </p:blipFill>
              <p:spPr>
                <a:xfrm>
                  <a:off x="2555776" y="1124744"/>
                  <a:ext cx="275203" cy="1047888"/>
                </a:xfrm>
                <a:prstGeom prst="rect">
                  <a:avLst/>
                </a:prstGeom>
              </p:spPr>
            </p:pic>
            <p:pic>
              <p:nvPicPr>
                <p:cNvPr id="36" name="Image 35"/>
                <p:cNvPicPr>
                  <a:picLocks noChangeAspect="1"/>
                </p:cNvPicPr>
                <p:nvPr/>
              </p:nvPicPr>
              <p:blipFill>
                <a:blip r:embed="rId23" cstate="print">
                  <a:extLst>
                    <a:ext uri="{BEBA8EAE-BF5A-486C-A8C5-ECC9F3942E4B}">
                      <a14:imgProps xmlns:a14="http://schemas.microsoft.com/office/drawing/2010/main">
                        <a14:imgLayer r:embed="rId22">
                          <a14:imgEffect>
                            <a14:backgroundRemoval t="1587" b="98413" l="9091" r="89394"/>
                          </a14:imgEffect>
                        </a14:imgLayer>
                      </a14:imgProps>
                    </a:ext>
                    <a:ext uri="{28A0092B-C50C-407E-A947-70E740481C1C}">
                      <a14:useLocalDpi xmlns:a14="http://schemas.microsoft.com/office/drawing/2010/main" val="0"/>
                    </a:ext>
                  </a:extLst>
                </a:blip>
                <a:stretch>
                  <a:fillRect/>
                </a:stretch>
              </p:blipFill>
              <p:spPr>
                <a:xfrm>
                  <a:off x="1704509" y="1124744"/>
                  <a:ext cx="275203" cy="1047888"/>
                </a:xfrm>
                <a:prstGeom prst="rect">
                  <a:avLst/>
                </a:prstGeom>
              </p:spPr>
            </p:pic>
            <p:pic>
              <p:nvPicPr>
                <p:cNvPr id="37" name="Image 36"/>
                <p:cNvPicPr>
                  <a:picLocks noChangeAspect="1"/>
                </p:cNvPicPr>
                <p:nvPr/>
              </p:nvPicPr>
              <p:blipFill>
                <a:blip r:embed="rId23" cstate="print">
                  <a:extLst>
                    <a:ext uri="{BEBA8EAE-BF5A-486C-A8C5-ECC9F3942E4B}">
                      <a14:imgProps xmlns:a14="http://schemas.microsoft.com/office/drawing/2010/main">
                        <a14:imgLayer r:embed="rId22">
                          <a14:imgEffect>
                            <a14:backgroundRemoval t="2381" b="96825" l="9091" r="89394"/>
                          </a14:imgEffect>
                        </a14:imgLayer>
                      </a14:imgProps>
                    </a:ext>
                    <a:ext uri="{28A0092B-C50C-407E-A947-70E740481C1C}">
                      <a14:useLocalDpi xmlns:a14="http://schemas.microsoft.com/office/drawing/2010/main" val="0"/>
                    </a:ext>
                  </a:extLst>
                </a:blip>
                <a:stretch>
                  <a:fillRect/>
                </a:stretch>
              </p:blipFill>
              <p:spPr>
                <a:xfrm>
                  <a:off x="6588224" y="1124745"/>
                  <a:ext cx="275203" cy="1047888"/>
                </a:xfrm>
                <a:prstGeom prst="rect">
                  <a:avLst/>
                </a:prstGeom>
              </p:spPr>
            </p:pic>
            <p:cxnSp>
              <p:nvCxnSpPr>
                <p:cNvPr id="38" name="Connecteur droit 37"/>
                <p:cNvCxnSpPr>
                  <a:stCxn id="47" idx="0"/>
                </p:cNvCxnSpPr>
                <p:nvPr/>
              </p:nvCxnSpPr>
              <p:spPr>
                <a:xfrm flipV="1">
                  <a:off x="850444" y="2492896"/>
                  <a:ext cx="13144" cy="432048"/>
                </a:xfrm>
                <a:prstGeom prst="line">
                  <a:avLst/>
                </a:prstGeom>
              </p:spPr>
              <p:style>
                <a:lnRef idx="1">
                  <a:schemeClr val="accent1"/>
                </a:lnRef>
                <a:fillRef idx="0">
                  <a:schemeClr val="accent1"/>
                </a:fillRef>
                <a:effectRef idx="0">
                  <a:schemeClr val="accent1"/>
                </a:effectRef>
                <a:fontRef idx="minor">
                  <a:schemeClr val="tx1"/>
                </a:fontRef>
              </p:style>
            </p:cxnSp>
            <p:grpSp>
              <p:nvGrpSpPr>
                <p:cNvPr id="39" name="Groupe 135"/>
                <p:cNvGrpSpPr/>
                <p:nvPr/>
              </p:nvGrpSpPr>
              <p:grpSpPr>
                <a:xfrm>
                  <a:off x="-168365" y="404664"/>
                  <a:ext cx="8674885" cy="6714016"/>
                  <a:chOff x="-204369" y="476672"/>
                  <a:chExt cx="8674885" cy="6714016"/>
                </a:xfrm>
              </p:grpSpPr>
              <p:sp>
                <p:nvSpPr>
                  <p:cNvPr id="48" name="ZoneTexte 47"/>
                  <p:cNvSpPr txBox="1"/>
                  <p:nvPr/>
                </p:nvSpPr>
                <p:spPr>
                  <a:xfrm>
                    <a:off x="4478446" y="5449500"/>
                    <a:ext cx="874179" cy="942342"/>
                  </a:xfrm>
                  <a:prstGeom prst="rect">
                    <a:avLst/>
                  </a:prstGeom>
                  <a:noFill/>
                </p:spPr>
                <p:txBody>
                  <a:bodyPr wrap="square" rtlCol="0">
                    <a:spAutoFit/>
                  </a:bodyPr>
                  <a:lstStyle/>
                  <a:p>
                    <a:r>
                      <a:rPr lang="fr-FR" sz="1000" dirty="0"/>
                      <a:t>Inductive </a:t>
                    </a:r>
                    <a:r>
                      <a:rPr lang="fr-FR" sz="1000" dirty="0" err="1"/>
                      <a:t>cable</a:t>
                    </a:r>
                    <a:endParaRPr lang="fr-FR" sz="1000" dirty="0"/>
                  </a:p>
                </p:txBody>
              </p:sp>
              <p:sp>
                <p:nvSpPr>
                  <p:cNvPr id="49" name="ZoneTexte 48"/>
                  <p:cNvSpPr txBox="1"/>
                  <p:nvPr/>
                </p:nvSpPr>
                <p:spPr>
                  <a:xfrm>
                    <a:off x="-204369" y="3212976"/>
                    <a:ext cx="851934" cy="942342"/>
                  </a:xfrm>
                  <a:prstGeom prst="rect">
                    <a:avLst/>
                  </a:prstGeom>
                  <a:noFill/>
                </p:spPr>
                <p:txBody>
                  <a:bodyPr wrap="square" rtlCol="0">
                    <a:spAutoFit/>
                  </a:bodyPr>
                  <a:lstStyle/>
                  <a:p>
                    <a:pPr algn="ctr"/>
                    <a:r>
                      <a:rPr lang="fr-FR" sz="1000" dirty="0" err="1"/>
                      <a:t>Acoustic</a:t>
                    </a:r>
                    <a:r>
                      <a:rPr lang="fr-FR" sz="1000" dirty="0"/>
                      <a:t> releases</a:t>
                    </a:r>
                  </a:p>
                </p:txBody>
              </p:sp>
              <p:cxnSp>
                <p:nvCxnSpPr>
                  <p:cNvPr id="50" name="Connecteur droit 49"/>
                  <p:cNvCxnSpPr>
                    <a:stCxn id="41" idx="4"/>
                  </p:cNvCxnSpPr>
                  <p:nvPr/>
                </p:nvCxnSpPr>
                <p:spPr>
                  <a:xfrm flipH="1">
                    <a:off x="821135" y="4437112"/>
                    <a:ext cx="2306"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H="1" flipV="1">
                    <a:off x="791580" y="836714"/>
                    <a:ext cx="22859" cy="1008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flipV="1">
                    <a:off x="791580" y="476672"/>
                    <a:ext cx="0" cy="3600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791580" y="476672"/>
                    <a:ext cx="864096" cy="583264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V="1">
                    <a:off x="4535996" y="3789040"/>
                    <a:ext cx="0" cy="252028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7704348" y="3933056"/>
                    <a:ext cx="0" cy="237626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Forme libre 55"/>
                  <p:cNvSpPr/>
                  <p:nvPr/>
                </p:nvSpPr>
                <p:spPr>
                  <a:xfrm>
                    <a:off x="4662692" y="3573016"/>
                    <a:ext cx="74432" cy="761185"/>
                  </a:xfrm>
                  <a:custGeom>
                    <a:avLst/>
                    <a:gdLst>
                      <a:gd name="connsiteX0" fmla="*/ 0 w 220717"/>
                      <a:gd name="connsiteY0" fmla="*/ 388883 h 401145"/>
                      <a:gd name="connsiteX1" fmla="*/ 178676 w 220717"/>
                      <a:gd name="connsiteY1" fmla="*/ 336331 h 401145"/>
                      <a:gd name="connsiteX2" fmla="*/ 220717 w 220717"/>
                      <a:gd name="connsiteY2" fmla="*/ 0 h 401145"/>
                    </a:gdLst>
                    <a:ahLst/>
                    <a:cxnLst>
                      <a:cxn ang="0">
                        <a:pos x="connsiteX0" y="connsiteY0"/>
                      </a:cxn>
                      <a:cxn ang="0">
                        <a:pos x="connsiteX1" y="connsiteY1"/>
                      </a:cxn>
                      <a:cxn ang="0">
                        <a:pos x="connsiteX2" y="connsiteY2"/>
                      </a:cxn>
                    </a:cxnLst>
                    <a:rect l="l" t="t" r="r" b="b"/>
                    <a:pathLst>
                      <a:path w="220717" h="401145">
                        <a:moveTo>
                          <a:pt x="0" y="388883"/>
                        </a:moveTo>
                        <a:cubicBezTo>
                          <a:pt x="70945" y="395014"/>
                          <a:pt x="141890" y="401145"/>
                          <a:pt x="178676" y="336331"/>
                        </a:cubicBezTo>
                        <a:cubicBezTo>
                          <a:pt x="215462" y="271517"/>
                          <a:pt x="218089" y="135758"/>
                          <a:pt x="220717" y="0"/>
                        </a:cubicBezTo>
                      </a:path>
                    </a:pathLst>
                  </a:cu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7" name="ZoneTexte 56"/>
                  <p:cNvSpPr txBox="1"/>
                  <p:nvPr/>
                </p:nvSpPr>
                <p:spPr>
                  <a:xfrm>
                    <a:off x="415468" y="6248346"/>
                    <a:ext cx="843660" cy="942342"/>
                  </a:xfrm>
                  <a:prstGeom prst="rect">
                    <a:avLst/>
                  </a:prstGeom>
                  <a:noFill/>
                </p:spPr>
                <p:txBody>
                  <a:bodyPr wrap="square" rtlCol="0">
                    <a:spAutoFit/>
                  </a:bodyPr>
                  <a:lstStyle/>
                  <a:p>
                    <a:pPr algn="ctr"/>
                    <a:r>
                      <a:rPr lang="fr-FR" sz="1000" dirty="0"/>
                      <a:t>Dead </a:t>
                    </a:r>
                    <a:r>
                      <a:rPr lang="fr-FR" sz="1000" dirty="0" err="1"/>
                      <a:t>weight</a:t>
                    </a:r>
                    <a:endParaRPr lang="fr-FR" sz="1000" dirty="0"/>
                  </a:p>
                </p:txBody>
              </p:sp>
              <p:cxnSp>
                <p:nvCxnSpPr>
                  <p:cNvPr id="58" name="Connecteur droit 57"/>
                  <p:cNvCxnSpPr/>
                  <p:nvPr/>
                </p:nvCxnSpPr>
                <p:spPr>
                  <a:xfrm flipV="1">
                    <a:off x="1655676" y="548680"/>
                    <a:ext cx="0" cy="5760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1655676" y="476672"/>
                    <a:ext cx="864096" cy="583264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flipV="1">
                    <a:off x="2519772" y="548680"/>
                    <a:ext cx="0" cy="5760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flipV="1">
                    <a:off x="3383868" y="548680"/>
                    <a:ext cx="0" cy="5760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2519772" y="476672"/>
                    <a:ext cx="864096" cy="583264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3383868" y="476672"/>
                    <a:ext cx="1152128" cy="583264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4535996" y="476672"/>
                    <a:ext cx="1152128" cy="583264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flipV="1">
                    <a:off x="5688124" y="548680"/>
                    <a:ext cx="0" cy="5760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flipV="1">
                    <a:off x="6552220" y="548680"/>
                    <a:ext cx="0" cy="5760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5688124" y="476672"/>
                    <a:ext cx="864096" cy="583264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a:off x="6552220" y="476672"/>
                    <a:ext cx="1152128" cy="5832648"/>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9" name="ZoneTexte 68"/>
                  <p:cNvSpPr txBox="1"/>
                  <p:nvPr/>
                </p:nvSpPr>
                <p:spPr>
                  <a:xfrm>
                    <a:off x="6156176" y="6309320"/>
                    <a:ext cx="864096" cy="276998"/>
                  </a:xfrm>
                  <a:prstGeom prst="rect">
                    <a:avLst/>
                  </a:prstGeom>
                  <a:noFill/>
                </p:spPr>
                <p:txBody>
                  <a:bodyPr wrap="square" rtlCol="0">
                    <a:spAutoFit/>
                  </a:bodyPr>
                  <a:lstStyle/>
                  <a:p>
                    <a:pPr algn="ctr"/>
                    <a:r>
                      <a:rPr lang="fr-FR" sz="1200" dirty="0"/>
                      <a:t>1950 m</a:t>
                    </a:r>
                  </a:p>
                </p:txBody>
              </p:sp>
              <p:sp>
                <p:nvSpPr>
                  <p:cNvPr id="70" name="ZoneTexte 69"/>
                  <p:cNvSpPr txBox="1"/>
                  <p:nvPr/>
                </p:nvSpPr>
                <p:spPr>
                  <a:xfrm>
                    <a:off x="5292080" y="6309320"/>
                    <a:ext cx="864096" cy="276998"/>
                  </a:xfrm>
                  <a:prstGeom prst="rect">
                    <a:avLst/>
                  </a:prstGeom>
                  <a:noFill/>
                </p:spPr>
                <p:txBody>
                  <a:bodyPr wrap="square" rtlCol="0">
                    <a:spAutoFit/>
                  </a:bodyPr>
                  <a:lstStyle/>
                  <a:p>
                    <a:pPr algn="ctr"/>
                    <a:r>
                      <a:rPr lang="fr-FR" sz="1200" dirty="0"/>
                      <a:t>1500 m</a:t>
                    </a:r>
                  </a:p>
                </p:txBody>
              </p:sp>
              <p:sp>
                <p:nvSpPr>
                  <p:cNvPr id="71" name="ZoneTexte 70"/>
                  <p:cNvSpPr txBox="1"/>
                  <p:nvPr/>
                </p:nvSpPr>
                <p:spPr>
                  <a:xfrm>
                    <a:off x="4139952" y="6309320"/>
                    <a:ext cx="864096" cy="276998"/>
                  </a:xfrm>
                  <a:prstGeom prst="rect">
                    <a:avLst/>
                  </a:prstGeom>
                  <a:noFill/>
                </p:spPr>
                <p:txBody>
                  <a:bodyPr wrap="square" rtlCol="0">
                    <a:spAutoFit/>
                  </a:bodyPr>
                  <a:lstStyle/>
                  <a:p>
                    <a:pPr algn="ctr"/>
                    <a:r>
                      <a:rPr lang="fr-FR" sz="1200" dirty="0"/>
                      <a:t>1000 m</a:t>
                    </a:r>
                  </a:p>
                </p:txBody>
              </p:sp>
              <p:sp>
                <p:nvSpPr>
                  <p:cNvPr id="72" name="ZoneTexte 71"/>
                  <p:cNvSpPr txBox="1"/>
                  <p:nvPr/>
                </p:nvSpPr>
                <p:spPr>
                  <a:xfrm>
                    <a:off x="2987824" y="6309320"/>
                    <a:ext cx="864096" cy="276998"/>
                  </a:xfrm>
                  <a:prstGeom prst="rect">
                    <a:avLst/>
                  </a:prstGeom>
                  <a:noFill/>
                </p:spPr>
                <p:txBody>
                  <a:bodyPr wrap="square" rtlCol="0">
                    <a:spAutoFit/>
                  </a:bodyPr>
                  <a:lstStyle/>
                  <a:p>
                    <a:pPr algn="ctr"/>
                    <a:r>
                      <a:rPr lang="fr-FR" sz="1200" dirty="0"/>
                      <a:t>900 m</a:t>
                    </a:r>
                  </a:p>
                </p:txBody>
              </p:sp>
              <p:sp>
                <p:nvSpPr>
                  <p:cNvPr id="73" name="ZoneTexte 72"/>
                  <p:cNvSpPr txBox="1"/>
                  <p:nvPr/>
                </p:nvSpPr>
                <p:spPr>
                  <a:xfrm>
                    <a:off x="2123728" y="6309320"/>
                    <a:ext cx="864096" cy="276998"/>
                  </a:xfrm>
                  <a:prstGeom prst="rect">
                    <a:avLst/>
                  </a:prstGeom>
                  <a:noFill/>
                </p:spPr>
                <p:txBody>
                  <a:bodyPr wrap="square" rtlCol="0">
                    <a:spAutoFit/>
                  </a:bodyPr>
                  <a:lstStyle/>
                  <a:p>
                    <a:pPr algn="ctr"/>
                    <a:r>
                      <a:rPr lang="fr-FR" sz="1200" dirty="0"/>
                      <a:t>500 m</a:t>
                    </a:r>
                  </a:p>
                </p:txBody>
              </p:sp>
              <p:sp>
                <p:nvSpPr>
                  <p:cNvPr id="74" name="ZoneTexte 73"/>
                  <p:cNvSpPr txBox="1"/>
                  <p:nvPr/>
                </p:nvSpPr>
                <p:spPr>
                  <a:xfrm>
                    <a:off x="1295636" y="6320352"/>
                    <a:ext cx="864096" cy="276998"/>
                  </a:xfrm>
                  <a:prstGeom prst="rect">
                    <a:avLst/>
                  </a:prstGeom>
                  <a:noFill/>
                </p:spPr>
                <p:txBody>
                  <a:bodyPr wrap="square" rtlCol="0">
                    <a:spAutoFit/>
                  </a:bodyPr>
                  <a:lstStyle/>
                  <a:p>
                    <a:pPr algn="ctr"/>
                    <a:r>
                      <a:rPr lang="fr-FR" sz="1200" dirty="0"/>
                      <a:t>200 m</a:t>
                    </a:r>
                  </a:p>
                </p:txBody>
              </p:sp>
              <p:sp>
                <p:nvSpPr>
                  <p:cNvPr id="75" name="Forme libre 74"/>
                  <p:cNvSpPr/>
                  <p:nvPr/>
                </p:nvSpPr>
                <p:spPr>
                  <a:xfrm rot="16200000">
                    <a:off x="4208406" y="2265870"/>
                    <a:ext cx="504056" cy="238028"/>
                  </a:xfrm>
                  <a:custGeom>
                    <a:avLst/>
                    <a:gdLst>
                      <a:gd name="connsiteX0" fmla="*/ 0 w 220717"/>
                      <a:gd name="connsiteY0" fmla="*/ 388883 h 401145"/>
                      <a:gd name="connsiteX1" fmla="*/ 178676 w 220717"/>
                      <a:gd name="connsiteY1" fmla="*/ 336331 h 401145"/>
                      <a:gd name="connsiteX2" fmla="*/ 220717 w 220717"/>
                      <a:gd name="connsiteY2" fmla="*/ 0 h 401145"/>
                    </a:gdLst>
                    <a:ahLst/>
                    <a:cxnLst>
                      <a:cxn ang="0">
                        <a:pos x="connsiteX0" y="connsiteY0"/>
                      </a:cxn>
                      <a:cxn ang="0">
                        <a:pos x="connsiteX1" y="connsiteY1"/>
                      </a:cxn>
                      <a:cxn ang="0">
                        <a:pos x="connsiteX2" y="connsiteY2"/>
                      </a:cxn>
                    </a:cxnLst>
                    <a:rect l="l" t="t" r="r" b="b"/>
                    <a:pathLst>
                      <a:path w="220717" h="401145">
                        <a:moveTo>
                          <a:pt x="0" y="388883"/>
                        </a:moveTo>
                        <a:cubicBezTo>
                          <a:pt x="70945" y="395014"/>
                          <a:pt x="141890" y="401145"/>
                          <a:pt x="178676" y="336331"/>
                        </a:cubicBezTo>
                        <a:cubicBezTo>
                          <a:pt x="215462" y="271517"/>
                          <a:pt x="218089" y="135758"/>
                          <a:pt x="220717" y="0"/>
                        </a:cubicBezTo>
                      </a:path>
                    </a:pathLst>
                  </a:custGeom>
                  <a:ln w="15875">
                    <a:solidFill>
                      <a:schemeClr val="tx1"/>
                    </a:solidFill>
                  </a:ln>
                  <a:scene3d>
                    <a:camera prst="orthographicFront">
                      <a:rot lat="21599963" lon="10799999" rev="10799999"/>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76" name="Connecteur droit 75"/>
                  <p:cNvCxnSpPr/>
                  <p:nvPr/>
                </p:nvCxnSpPr>
                <p:spPr>
                  <a:xfrm flipV="1">
                    <a:off x="4535996" y="476672"/>
                    <a:ext cx="0" cy="201622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ZoneTexte 76"/>
                  <p:cNvSpPr txBox="1"/>
                  <p:nvPr/>
                </p:nvSpPr>
                <p:spPr>
                  <a:xfrm>
                    <a:off x="7030356" y="2974031"/>
                    <a:ext cx="1440160" cy="579902"/>
                  </a:xfrm>
                  <a:prstGeom prst="rect">
                    <a:avLst/>
                  </a:prstGeom>
                  <a:noFill/>
                </p:spPr>
                <p:txBody>
                  <a:bodyPr wrap="square" rtlCol="0">
                    <a:spAutoFit/>
                  </a:bodyPr>
                  <a:lstStyle/>
                  <a:p>
                    <a:pPr algn="ctr"/>
                    <a:r>
                      <a:rPr lang="fr-FR" sz="1000" b="1" dirty="0" err="1"/>
                      <a:t>Buoy</a:t>
                    </a:r>
                    <a:endParaRPr lang="fr-FR" sz="1000" b="1" dirty="0"/>
                  </a:p>
                </p:txBody>
              </p:sp>
              <p:sp>
                <p:nvSpPr>
                  <p:cNvPr id="78" name="ZoneTexte 77"/>
                  <p:cNvSpPr txBox="1"/>
                  <p:nvPr/>
                </p:nvSpPr>
                <p:spPr>
                  <a:xfrm>
                    <a:off x="1749178" y="1034140"/>
                    <a:ext cx="792088" cy="942342"/>
                  </a:xfrm>
                  <a:prstGeom prst="rect">
                    <a:avLst/>
                  </a:prstGeom>
                  <a:noFill/>
                </p:spPr>
                <p:txBody>
                  <a:bodyPr wrap="square" rtlCol="0">
                    <a:spAutoFit/>
                  </a:bodyPr>
                  <a:lstStyle/>
                  <a:p>
                    <a:pPr algn="ctr"/>
                    <a:r>
                      <a:rPr lang="fr-FR" sz="1000" dirty="0" err="1"/>
                      <a:t>Current</a:t>
                    </a:r>
                    <a:r>
                      <a:rPr lang="fr-FR" sz="1000" dirty="0"/>
                      <a:t> </a:t>
                    </a:r>
                    <a:r>
                      <a:rPr lang="fr-FR" sz="1000" dirty="0" err="1"/>
                      <a:t>meter</a:t>
                    </a:r>
                    <a:endParaRPr lang="fr-FR" sz="1000" dirty="0"/>
                  </a:p>
                </p:txBody>
              </p:sp>
              <p:sp>
                <p:nvSpPr>
                  <p:cNvPr id="79" name="ZoneTexte 78"/>
                  <p:cNvSpPr txBox="1"/>
                  <p:nvPr/>
                </p:nvSpPr>
                <p:spPr>
                  <a:xfrm>
                    <a:off x="1573507" y="5449500"/>
                    <a:ext cx="792088" cy="579902"/>
                  </a:xfrm>
                  <a:prstGeom prst="rect">
                    <a:avLst/>
                  </a:prstGeom>
                  <a:noFill/>
                </p:spPr>
                <p:txBody>
                  <a:bodyPr wrap="square" rtlCol="0">
                    <a:spAutoFit/>
                  </a:bodyPr>
                  <a:lstStyle/>
                  <a:p>
                    <a:pPr algn="ctr"/>
                    <a:r>
                      <a:rPr lang="fr-FR" sz="1000" dirty="0"/>
                      <a:t>CTD</a:t>
                    </a:r>
                  </a:p>
                </p:txBody>
              </p:sp>
              <p:sp>
                <p:nvSpPr>
                  <p:cNvPr id="80" name="ZoneTexte 79"/>
                  <p:cNvSpPr txBox="1"/>
                  <p:nvPr/>
                </p:nvSpPr>
                <p:spPr>
                  <a:xfrm>
                    <a:off x="4601080" y="4232983"/>
                    <a:ext cx="792088" cy="797365"/>
                  </a:xfrm>
                  <a:prstGeom prst="rect">
                    <a:avLst/>
                  </a:prstGeom>
                  <a:noFill/>
                </p:spPr>
                <p:txBody>
                  <a:bodyPr wrap="square" rtlCol="0">
                    <a:spAutoFit/>
                  </a:bodyPr>
                  <a:lstStyle/>
                  <a:p>
                    <a:pPr algn="ctr"/>
                    <a:r>
                      <a:rPr lang="fr-FR" sz="800" dirty="0"/>
                      <a:t>Inductive coupler</a:t>
                    </a:r>
                  </a:p>
                </p:txBody>
              </p:sp>
              <p:sp>
                <p:nvSpPr>
                  <p:cNvPr id="81" name="ZoneTexte 80"/>
                  <p:cNvSpPr txBox="1"/>
                  <p:nvPr/>
                </p:nvSpPr>
                <p:spPr>
                  <a:xfrm>
                    <a:off x="4054026" y="2719977"/>
                    <a:ext cx="906861" cy="942342"/>
                  </a:xfrm>
                  <a:prstGeom prst="rect">
                    <a:avLst/>
                  </a:prstGeom>
                  <a:noFill/>
                </p:spPr>
                <p:txBody>
                  <a:bodyPr wrap="square" rtlCol="0">
                    <a:spAutoFit/>
                  </a:bodyPr>
                  <a:lstStyle/>
                  <a:p>
                    <a:pPr algn="ctr"/>
                    <a:r>
                      <a:rPr lang="fr-FR" sz="1000" dirty="0" err="1"/>
                      <a:t>Inductifve</a:t>
                    </a:r>
                    <a:r>
                      <a:rPr lang="fr-FR" sz="1000" dirty="0"/>
                      <a:t> modem</a:t>
                    </a:r>
                  </a:p>
                </p:txBody>
              </p:sp>
            </p:grpSp>
            <p:grpSp>
              <p:nvGrpSpPr>
                <p:cNvPr id="40" name="Groupe 39"/>
                <p:cNvGrpSpPr/>
                <p:nvPr/>
              </p:nvGrpSpPr>
              <p:grpSpPr>
                <a:xfrm>
                  <a:off x="670670" y="2924944"/>
                  <a:ext cx="372938" cy="1114922"/>
                  <a:chOff x="670670" y="2852936"/>
                  <a:chExt cx="372938" cy="1114922"/>
                </a:xfrm>
              </p:grpSpPr>
              <p:pic>
                <p:nvPicPr>
                  <p:cNvPr id="43" name="Image 4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70670" y="2996952"/>
                    <a:ext cx="156914" cy="970906"/>
                  </a:xfrm>
                  <a:prstGeom prst="rect">
                    <a:avLst/>
                  </a:prstGeom>
                </p:spPr>
              </p:pic>
              <p:pic>
                <p:nvPicPr>
                  <p:cNvPr id="44" name="Image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886694" y="2996952"/>
                    <a:ext cx="156914" cy="970906"/>
                  </a:xfrm>
                  <a:prstGeom prst="rect">
                    <a:avLst/>
                  </a:prstGeom>
                </p:spPr>
              </p:pic>
              <p:cxnSp>
                <p:nvCxnSpPr>
                  <p:cNvPr id="45" name="Connecteur droit 44"/>
                  <p:cNvCxnSpPr>
                    <a:stCxn id="44" idx="0"/>
                    <a:endCxn id="43" idx="0"/>
                  </p:cNvCxnSpPr>
                  <p:nvPr/>
                </p:nvCxnSpPr>
                <p:spPr>
                  <a:xfrm flipH="1">
                    <a:off x="749127" y="2996952"/>
                    <a:ext cx="216024" cy="0"/>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a:off x="755576" y="3861048"/>
                    <a:ext cx="192239" cy="0"/>
                  </a:xfrm>
                  <a:prstGeom prst="line">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7" name="Ellipse 46"/>
                  <p:cNvSpPr/>
                  <p:nvPr/>
                </p:nvSpPr>
                <p:spPr>
                  <a:xfrm>
                    <a:off x="827584" y="2852936"/>
                    <a:ext cx="45719" cy="144016"/>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1" name="Ellipse 40"/>
                <p:cNvSpPr/>
                <p:nvPr/>
              </p:nvSpPr>
              <p:spPr>
                <a:xfrm>
                  <a:off x="755576" y="4149080"/>
                  <a:ext cx="207737" cy="216024"/>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Image 41"/>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014" y="5377492"/>
                  <a:ext cx="1435625" cy="841118"/>
                </a:xfrm>
                <a:prstGeom prst="rect">
                  <a:avLst/>
                </a:prstGeom>
              </p:spPr>
            </p:pic>
          </p:grpSp>
        </p:grpSp>
        <p:sp>
          <p:nvSpPr>
            <p:cNvPr id="20" name="ZoneTexte 19"/>
            <p:cNvSpPr txBox="1"/>
            <p:nvPr/>
          </p:nvSpPr>
          <p:spPr>
            <a:xfrm>
              <a:off x="292040" y="4311123"/>
              <a:ext cx="607956" cy="246221"/>
            </a:xfrm>
            <a:prstGeom prst="rect">
              <a:avLst/>
            </a:prstGeom>
            <a:noFill/>
          </p:spPr>
          <p:txBody>
            <a:bodyPr wrap="square" rtlCol="0">
              <a:spAutoFit/>
            </a:bodyPr>
            <a:lstStyle/>
            <a:p>
              <a:pPr algn="ctr"/>
              <a:r>
                <a:rPr lang="fr-FR" sz="1000" b="1" dirty="0" err="1"/>
                <a:t>Buoy</a:t>
              </a:r>
              <a:endParaRPr lang="fr-FR" sz="1000" b="1" dirty="0"/>
            </a:p>
          </p:txBody>
        </p:sp>
      </p:grpSp>
      <p:sp>
        <p:nvSpPr>
          <p:cNvPr id="83" name="ZoneTexte 82"/>
          <p:cNvSpPr txBox="1"/>
          <p:nvPr/>
        </p:nvSpPr>
        <p:spPr>
          <a:xfrm>
            <a:off x="6700631" y="5858468"/>
            <a:ext cx="2443370" cy="523220"/>
          </a:xfrm>
          <a:prstGeom prst="rect">
            <a:avLst/>
          </a:prstGeom>
          <a:noFill/>
        </p:spPr>
        <p:txBody>
          <a:bodyPr wrap="square" rtlCol="0">
            <a:spAutoFit/>
          </a:bodyPr>
          <a:lstStyle/>
          <a:p>
            <a:r>
              <a:rPr lang="en-US" sz="1400" b="1" dirty="0"/>
              <a:t>ALBATROSS line deployed in May 2018</a:t>
            </a:r>
          </a:p>
        </p:txBody>
      </p:sp>
      <p:sp>
        <p:nvSpPr>
          <p:cNvPr id="84" name="ZoneTexte 83"/>
          <p:cNvSpPr txBox="1"/>
          <p:nvPr/>
        </p:nvSpPr>
        <p:spPr>
          <a:xfrm>
            <a:off x="4195032" y="2219576"/>
            <a:ext cx="651140" cy="246221"/>
          </a:xfrm>
          <a:prstGeom prst="rect">
            <a:avLst/>
          </a:prstGeom>
          <a:noFill/>
        </p:spPr>
        <p:txBody>
          <a:bodyPr wrap="none" rtlCol="0">
            <a:spAutoFit/>
          </a:bodyPr>
          <a:lstStyle/>
          <a:p>
            <a:r>
              <a:rPr lang="fr-FR" sz="1000" dirty="0"/>
              <a:t>To </a:t>
            </a:r>
            <a:r>
              <a:rPr lang="fr-FR" sz="1000" dirty="0" err="1"/>
              <a:t>node</a:t>
            </a:r>
            <a:endParaRPr lang="en-GB" sz="1000" dirty="0"/>
          </a:p>
        </p:txBody>
      </p:sp>
      <p:sp>
        <p:nvSpPr>
          <p:cNvPr id="85" name="Rectangle 2"/>
          <p:cNvSpPr>
            <a:spLocks noGrp="1"/>
          </p:cNvSpPr>
          <p:nvPr>
            <p:ph type="title"/>
          </p:nvPr>
        </p:nvSpPr>
        <p:spPr bwMode="auto">
          <a:xfrm>
            <a:off x="467544" y="0"/>
            <a:ext cx="8229600" cy="72333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pPr>
              <a:defRPr/>
            </a:pPr>
            <a:r>
              <a:rPr lang="en-US" sz="3600" dirty="0">
                <a:ln>
                  <a:noFill/>
                </a:ln>
                <a:solidFill>
                  <a:schemeClr val="tx1"/>
                </a:solidFill>
                <a:effectLst/>
              </a:rPr>
              <a:t>Sea Sciences</a:t>
            </a:r>
          </a:p>
        </p:txBody>
      </p:sp>
      <p:sp>
        <p:nvSpPr>
          <p:cNvPr id="86" name="ZoneTexte 85"/>
          <p:cNvSpPr txBox="1"/>
          <p:nvPr/>
        </p:nvSpPr>
        <p:spPr>
          <a:xfrm>
            <a:off x="2501886" y="782485"/>
            <a:ext cx="4554608" cy="923330"/>
          </a:xfrm>
          <a:prstGeom prst="rect">
            <a:avLst/>
          </a:prstGeom>
          <a:solidFill>
            <a:srgbClr val="003366"/>
          </a:solidFill>
        </p:spPr>
        <p:txBody>
          <a:bodyPr wrap="square" rtlCol="0">
            <a:spAutoFit/>
          </a:bodyPr>
          <a:lstStyle/>
          <a:p>
            <a:pPr algn="ctr"/>
            <a:r>
              <a:rPr lang="en-US" b="1" dirty="0">
                <a:solidFill>
                  <a:schemeClr val="bg1"/>
                </a:solidFill>
              </a:rPr>
              <a:t>Instrumented sea sciences module  Autonomous instrumentation line with inductive and acoustic communication</a:t>
            </a:r>
          </a:p>
        </p:txBody>
      </p:sp>
      <p:pic>
        <p:nvPicPr>
          <p:cNvPr id="87" name="Image 86"/>
          <p:cNvPicPr>
            <a:picLocks noChangeAspect="1"/>
          </p:cNvPicPr>
          <p:nvPr/>
        </p:nvPicPr>
        <p:blipFill>
          <a:blip r:embed="rId27" cstate="print">
            <a:extLst>
              <a:ext uri="{BEBA8EAE-BF5A-486C-A8C5-ECC9F3942E4B}">
                <a14:imgProps xmlns:a14="http://schemas.microsoft.com/office/drawing/2010/main">
                  <a14:imgLayer r:embed="rId28">
                    <a14:imgEffect>
                      <a14:backgroundRemoval t="2588" b="99529" l="24500" r="90000"/>
                    </a14:imgEffect>
                  </a14:imgLayer>
                </a14:imgProps>
              </a:ext>
              <a:ext uri="{28A0092B-C50C-407E-A947-70E740481C1C}">
                <a14:useLocalDpi xmlns:a14="http://schemas.microsoft.com/office/drawing/2010/main" val="0"/>
              </a:ext>
            </a:extLst>
          </a:blip>
          <a:stretch>
            <a:fillRect/>
          </a:stretch>
        </p:blipFill>
        <p:spPr>
          <a:xfrm>
            <a:off x="4601065" y="1690542"/>
            <a:ext cx="2006542" cy="1550510"/>
          </a:xfrm>
          <a:prstGeom prst="rect">
            <a:avLst/>
          </a:prstGeom>
        </p:spPr>
      </p:pic>
      <p:pic>
        <p:nvPicPr>
          <p:cNvPr id="1026" name="Picture 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881230" y="462247"/>
            <a:ext cx="451062" cy="286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1"/>
          <p:cNvGrpSpPr/>
          <p:nvPr/>
        </p:nvGrpSpPr>
        <p:grpSpPr>
          <a:xfrm>
            <a:off x="4790590" y="2446701"/>
            <a:ext cx="458140" cy="342337"/>
            <a:chOff x="4790590" y="2446701"/>
            <a:chExt cx="458140" cy="342337"/>
          </a:xfrm>
        </p:grpSpPr>
        <p:sp>
          <p:nvSpPr>
            <p:cNvPr id="89" name="Freeform 38"/>
            <p:cNvSpPr>
              <a:spLocks/>
            </p:cNvSpPr>
            <p:nvPr/>
          </p:nvSpPr>
          <p:spPr bwMode="auto">
            <a:xfrm rot="18092479" flipH="1">
              <a:off x="4820758" y="2416533"/>
              <a:ext cx="231999" cy="292336"/>
            </a:xfrm>
            <a:custGeom>
              <a:avLst/>
              <a:gdLst/>
              <a:ahLst/>
              <a:cxnLst>
                <a:cxn ang="0">
                  <a:pos x="0" y="0"/>
                </a:cxn>
                <a:cxn ang="0">
                  <a:pos x="180" y="900"/>
                </a:cxn>
                <a:cxn ang="0">
                  <a:pos x="900" y="1080"/>
                </a:cxn>
                <a:cxn ang="0">
                  <a:pos x="1080" y="1440"/>
                </a:cxn>
                <a:cxn ang="0">
                  <a:pos x="1260" y="1800"/>
                </a:cxn>
                <a:cxn ang="0">
                  <a:pos x="1620" y="1800"/>
                </a:cxn>
                <a:cxn ang="0">
                  <a:pos x="1980" y="1620"/>
                </a:cxn>
                <a:cxn ang="0">
                  <a:pos x="2340" y="1620"/>
                </a:cxn>
              </a:cxnLst>
              <a:rect l="0" t="0" r="r" b="b"/>
              <a:pathLst>
                <a:path w="2340" h="1860">
                  <a:moveTo>
                    <a:pt x="0" y="0"/>
                  </a:moveTo>
                  <a:cubicBezTo>
                    <a:pt x="15" y="360"/>
                    <a:pt x="30" y="720"/>
                    <a:pt x="180" y="900"/>
                  </a:cubicBezTo>
                  <a:cubicBezTo>
                    <a:pt x="330" y="1080"/>
                    <a:pt x="750" y="990"/>
                    <a:pt x="900" y="1080"/>
                  </a:cubicBezTo>
                  <a:cubicBezTo>
                    <a:pt x="1050" y="1170"/>
                    <a:pt x="1020" y="1320"/>
                    <a:pt x="1080" y="1440"/>
                  </a:cubicBezTo>
                  <a:cubicBezTo>
                    <a:pt x="1140" y="1560"/>
                    <a:pt x="1170" y="1740"/>
                    <a:pt x="1260" y="1800"/>
                  </a:cubicBezTo>
                  <a:cubicBezTo>
                    <a:pt x="1350" y="1860"/>
                    <a:pt x="1500" y="1830"/>
                    <a:pt x="1620" y="1800"/>
                  </a:cubicBezTo>
                  <a:cubicBezTo>
                    <a:pt x="1740" y="1770"/>
                    <a:pt x="1860" y="1650"/>
                    <a:pt x="1980" y="1620"/>
                  </a:cubicBezTo>
                  <a:cubicBezTo>
                    <a:pt x="2100" y="1590"/>
                    <a:pt x="2310" y="1620"/>
                    <a:pt x="2340" y="1620"/>
                  </a:cubicBezTo>
                </a:path>
              </a:pathLst>
            </a:custGeom>
            <a:noFill/>
            <a:ln w="28575">
              <a:solidFill>
                <a:srgbClr val="FFC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0" name="Freeform 35"/>
            <p:cNvSpPr>
              <a:spLocks/>
            </p:cNvSpPr>
            <p:nvPr/>
          </p:nvSpPr>
          <p:spPr bwMode="auto">
            <a:xfrm>
              <a:off x="4978999" y="2699910"/>
              <a:ext cx="269731" cy="89128"/>
            </a:xfrm>
            <a:custGeom>
              <a:avLst/>
              <a:gdLst/>
              <a:ahLst/>
              <a:cxnLst>
                <a:cxn ang="0">
                  <a:pos x="0" y="61"/>
                </a:cxn>
                <a:cxn ang="0">
                  <a:pos x="45" y="151"/>
                </a:cxn>
                <a:cxn ang="0">
                  <a:pos x="227" y="61"/>
                </a:cxn>
                <a:cxn ang="0">
                  <a:pos x="318" y="151"/>
                </a:cxn>
                <a:cxn ang="0">
                  <a:pos x="454" y="15"/>
                </a:cxn>
                <a:cxn ang="0">
                  <a:pos x="635" y="61"/>
                </a:cxn>
              </a:cxnLst>
              <a:rect l="0" t="0" r="r" b="b"/>
              <a:pathLst>
                <a:path w="635" h="159">
                  <a:moveTo>
                    <a:pt x="0" y="61"/>
                  </a:moveTo>
                  <a:cubicBezTo>
                    <a:pt x="3" y="106"/>
                    <a:pt x="7" y="151"/>
                    <a:pt x="45" y="151"/>
                  </a:cubicBezTo>
                  <a:cubicBezTo>
                    <a:pt x="83" y="151"/>
                    <a:pt x="182" y="61"/>
                    <a:pt x="227" y="61"/>
                  </a:cubicBezTo>
                  <a:cubicBezTo>
                    <a:pt x="272" y="61"/>
                    <a:pt x="280" y="159"/>
                    <a:pt x="318" y="151"/>
                  </a:cubicBezTo>
                  <a:cubicBezTo>
                    <a:pt x="356" y="143"/>
                    <a:pt x="401" y="30"/>
                    <a:pt x="454" y="15"/>
                  </a:cubicBezTo>
                  <a:cubicBezTo>
                    <a:pt x="507" y="0"/>
                    <a:pt x="571" y="30"/>
                    <a:pt x="635" y="61"/>
                  </a:cubicBezTo>
                </a:path>
              </a:pathLst>
            </a:custGeom>
            <a:noFill/>
            <a:ln w="28575">
              <a:solidFill>
                <a:srgbClr val="FFC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3" name="ZoneTexte 2"/>
          <p:cNvSpPr txBox="1"/>
          <p:nvPr/>
        </p:nvSpPr>
        <p:spPr>
          <a:xfrm rot="21108840">
            <a:off x="5951699" y="1903942"/>
            <a:ext cx="1903085" cy="369332"/>
          </a:xfrm>
          <a:prstGeom prst="rect">
            <a:avLst/>
          </a:prstGeom>
          <a:noFill/>
        </p:spPr>
        <p:txBody>
          <a:bodyPr wrap="none" rtlCol="0">
            <a:spAutoFit/>
          </a:bodyPr>
          <a:lstStyle/>
          <a:p>
            <a:r>
              <a:rPr lang="fr-FR" dirty="0"/>
              <a:t>)  )  )  )  )  )  )  )  )</a:t>
            </a:r>
            <a:endParaRPr lang="en-GB" dirty="0"/>
          </a:p>
        </p:txBody>
      </p:sp>
      <p:sp>
        <p:nvSpPr>
          <p:cNvPr id="91" name="ZoneTexte 90"/>
          <p:cNvSpPr txBox="1"/>
          <p:nvPr/>
        </p:nvSpPr>
        <p:spPr>
          <a:xfrm>
            <a:off x="7525513" y="3436475"/>
            <a:ext cx="1162499" cy="246221"/>
          </a:xfrm>
          <a:prstGeom prst="rect">
            <a:avLst/>
          </a:prstGeom>
          <a:noFill/>
        </p:spPr>
        <p:txBody>
          <a:bodyPr wrap="none" rtlCol="0">
            <a:spAutoFit/>
          </a:bodyPr>
          <a:lstStyle/>
          <a:p>
            <a:r>
              <a:rPr lang="fr-FR" sz="1000" dirty="0" err="1"/>
              <a:t>Instrumented</a:t>
            </a:r>
            <a:r>
              <a:rPr lang="fr-FR" sz="1000" dirty="0"/>
              <a:t> line</a:t>
            </a:r>
            <a:endParaRPr lang="en-GB" sz="1000" dirty="0"/>
          </a:p>
        </p:txBody>
      </p:sp>
      <p:sp>
        <p:nvSpPr>
          <p:cNvPr id="92" name="ZoneTexte 91"/>
          <p:cNvSpPr txBox="1"/>
          <p:nvPr/>
        </p:nvSpPr>
        <p:spPr>
          <a:xfrm>
            <a:off x="5035747" y="3231754"/>
            <a:ext cx="1382110" cy="246221"/>
          </a:xfrm>
          <a:prstGeom prst="rect">
            <a:avLst/>
          </a:prstGeom>
          <a:noFill/>
        </p:spPr>
        <p:txBody>
          <a:bodyPr wrap="none" rtlCol="0">
            <a:spAutoFit/>
          </a:bodyPr>
          <a:lstStyle/>
          <a:p>
            <a:r>
              <a:rPr lang="fr-FR" sz="1000" dirty="0" err="1"/>
              <a:t>Instrumented</a:t>
            </a:r>
            <a:r>
              <a:rPr lang="fr-FR" sz="1000" dirty="0"/>
              <a:t> module</a:t>
            </a:r>
            <a:endParaRPr lang="en-GB" sz="1000" dirty="0"/>
          </a:p>
        </p:txBody>
      </p:sp>
    </p:spTree>
    <p:extLst>
      <p:ext uri="{BB962C8B-B14F-4D97-AF65-F5344CB8AC3E}">
        <p14:creationId xmlns:p14="http://schemas.microsoft.com/office/powerpoint/2010/main" val="3698953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695312"/>
            <a:ext cx="6170335" cy="2400220"/>
          </a:xfrm>
          <a:prstGeom prst="rect">
            <a:avLst/>
          </a:prstGeom>
        </p:spPr>
      </p:pic>
      <p:sp>
        <p:nvSpPr>
          <p:cNvPr id="4" name="CasellaDiTesto 3"/>
          <p:cNvSpPr txBox="1"/>
          <p:nvPr/>
        </p:nvSpPr>
        <p:spPr>
          <a:xfrm>
            <a:off x="1511660" y="1844824"/>
            <a:ext cx="6048672" cy="769441"/>
          </a:xfrm>
          <a:prstGeom prst="rect">
            <a:avLst/>
          </a:prstGeom>
          <a:noFill/>
          <a:ln>
            <a:noFill/>
          </a:ln>
        </p:spPr>
        <p:txBody>
          <a:bodyPr wrap="square" rtlCol="0">
            <a:spAutoFit/>
          </a:bodyPr>
          <a:lstStyle/>
          <a:p>
            <a:pPr algn="ctr"/>
            <a:r>
              <a:rPr lang="en-GB" sz="2400" b="1"/>
              <a:t>EMSO ERIC MISSION </a:t>
            </a:r>
          </a:p>
          <a:p>
            <a:pPr algn="ctr"/>
            <a:r>
              <a:rPr lang="en-GB" sz="2000"/>
              <a:t>Support investigations in:</a:t>
            </a:r>
          </a:p>
        </p:txBody>
      </p:sp>
      <p:sp>
        <p:nvSpPr>
          <p:cNvPr id="11" name="CasellaDiTesto 10"/>
          <p:cNvSpPr txBox="1"/>
          <p:nvPr/>
        </p:nvSpPr>
        <p:spPr>
          <a:xfrm>
            <a:off x="395536" y="476672"/>
            <a:ext cx="1080120" cy="1368152"/>
          </a:xfrm>
          <a:prstGeom prst="rect">
            <a:avLst/>
          </a:prstGeom>
          <a:noFill/>
          <a:ln>
            <a:noFill/>
          </a:ln>
        </p:spPr>
        <p:txBody>
          <a:bodyPr wrap="none" rtlCol="0">
            <a:noAutofit/>
          </a:bodyPr>
          <a:lstStyle/>
          <a:p>
            <a:pPr>
              <a:lnSpc>
                <a:spcPct val="80000"/>
              </a:lnSpc>
            </a:pPr>
            <a:r>
              <a:rPr lang="it-IT" sz="3200" b="1" dirty="0">
                <a:solidFill>
                  <a:srgbClr val="008000"/>
                </a:solidFill>
              </a:rPr>
              <a:t>WHY </a:t>
            </a:r>
          </a:p>
          <a:p>
            <a:pPr>
              <a:lnSpc>
                <a:spcPct val="80000"/>
              </a:lnSpc>
            </a:pPr>
            <a:r>
              <a:rPr lang="it-IT" b="1" dirty="0"/>
              <a:t>OBSERVE </a:t>
            </a:r>
          </a:p>
          <a:p>
            <a:pPr>
              <a:lnSpc>
                <a:spcPct val="80000"/>
              </a:lnSpc>
            </a:pPr>
            <a:r>
              <a:rPr lang="it-IT" sz="1700" b="1" dirty="0"/>
              <a:t>THE DEEP</a:t>
            </a:r>
          </a:p>
          <a:p>
            <a:pPr>
              <a:lnSpc>
                <a:spcPct val="80000"/>
              </a:lnSpc>
            </a:pPr>
            <a:r>
              <a:rPr lang="it-IT" sz="3200" b="1" dirty="0">
                <a:solidFill>
                  <a:srgbClr val="008000"/>
                </a:solidFill>
              </a:rPr>
              <a:t>SEA?</a:t>
            </a:r>
          </a:p>
        </p:txBody>
      </p:sp>
      <p:sp>
        <p:nvSpPr>
          <p:cNvPr id="12" name="CasellaDiTesto 11"/>
          <p:cNvSpPr txBox="1"/>
          <p:nvPr/>
        </p:nvSpPr>
        <p:spPr>
          <a:xfrm>
            <a:off x="1475656" y="476672"/>
            <a:ext cx="7596336" cy="1292662"/>
          </a:xfrm>
          <a:prstGeom prst="rect">
            <a:avLst/>
          </a:prstGeom>
          <a:noFill/>
          <a:ln>
            <a:noFill/>
          </a:ln>
        </p:spPr>
        <p:txBody>
          <a:bodyPr wrap="square" rtlCol="0">
            <a:spAutoFit/>
          </a:bodyPr>
          <a:lstStyle/>
          <a:p>
            <a:r>
              <a:rPr lang="en-GB" sz="2400" b="1" dirty="0"/>
              <a:t>Oceans play a crucial role in human wellbeing</a:t>
            </a:r>
          </a:p>
          <a:p>
            <a:pPr>
              <a:lnSpc>
                <a:spcPct val="120000"/>
              </a:lnSpc>
            </a:pPr>
            <a:r>
              <a:rPr lang="en-GB" sz="1500" dirty="0"/>
              <a:t>- Degradation and loss of biodiversity impacts marine resource  exploitation</a:t>
            </a:r>
          </a:p>
          <a:p>
            <a:pPr>
              <a:lnSpc>
                <a:spcPct val="120000"/>
              </a:lnSpc>
            </a:pPr>
            <a:r>
              <a:rPr lang="en-GB" sz="1500" dirty="0"/>
              <a:t>- Ocean circulation affects climate change</a:t>
            </a:r>
          </a:p>
          <a:p>
            <a:pPr>
              <a:lnSpc>
                <a:spcPct val="120000"/>
              </a:lnSpc>
            </a:pPr>
            <a:r>
              <a:rPr lang="en-GB" sz="1500" dirty="0"/>
              <a:t>- Natural hazards such as tsunamis from earthquakes and volcanic eruptions impacts human life</a:t>
            </a:r>
            <a:endParaRPr lang="it-IT" sz="1500" dirty="0"/>
          </a:p>
        </p:txBody>
      </p:sp>
      <p:grpSp>
        <p:nvGrpSpPr>
          <p:cNvPr id="2" name="Gruppo 1"/>
          <p:cNvGrpSpPr/>
          <p:nvPr/>
        </p:nvGrpSpPr>
        <p:grpSpPr>
          <a:xfrm>
            <a:off x="1564743" y="3127473"/>
            <a:ext cx="6048672" cy="584776"/>
            <a:chOff x="1547664" y="3407232"/>
            <a:chExt cx="6048672" cy="584776"/>
          </a:xfrm>
        </p:grpSpPr>
        <p:sp>
          <p:nvSpPr>
            <p:cNvPr id="6" name="CasellaDiTesto 5"/>
            <p:cNvSpPr txBox="1"/>
            <p:nvPr/>
          </p:nvSpPr>
          <p:spPr>
            <a:xfrm>
              <a:off x="1547664" y="3407232"/>
              <a:ext cx="1440160" cy="584776"/>
            </a:xfrm>
            <a:prstGeom prst="rect">
              <a:avLst/>
            </a:prstGeom>
            <a:noFill/>
            <a:ln>
              <a:noFill/>
            </a:ln>
          </p:spPr>
          <p:txBody>
            <a:bodyPr wrap="square" rtlCol="0">
              <a:spAutoFit/>
            </a:bodyPr>
            <a:lstStyle/>
            <a:p>
              <a:pPr algn="ctr"/>
              <a:r>
                <a:rPr lang="en-GB" sz="1600" b="1" cap="all" dirty="0">
                  <a:solidFill>
                    <a:srgbClr val="FFFFFF"/>
                  </a:solidFill>
                </a:rPr>
                <a:t>Marine Ecosystems </a:t>
              </a:r>
              <a:endParaRPr lang="it-IT" sz="1600" b="1" cap="all" dirty="0">
                <a:solidFill>
                  <a:srgbClr val="FFFFFF"/>
                </a:solidFill>
              </a:endParaRPr>
            </a:p>
          </p:txBody>
        </p:sp>
        <p:sp>
          <p:nvSpPr>
            <p:cNvPr id="8" name="CasellaDiTesto 7"/>
            <p:cNvSpPr txBox="1"/>
            <p:nvPr/>
          </p:nvSpPr>
          <p:spPr>
            <a:xfrm>
              <a:off x="6084168" y="3530343"/>
              <a:ext cx="1512168" cy="338554"/>
            </a:xfrm>
            <a:prstGeom prst="rect">
              <a:avLst/>
            </a:prstGeom>
            <a:noFill/>
            <a:ln>
              <a:noFill/>
            </a:ln>
          </p:spPr>
          <p:txBody>
            <a:bodyPr wrap="square" rtlCol="0">
              <a:spAutoFit/>
            </a:bodyPr>
            <a:lstStyle/>
            <a:p>
              <a:pPr algn="ctr"/>
              <a:r>
                <a:rPr lang="en-GB" sz="1600" b="1" cap="all" dirty="0">
                  <a:solidFill>
                    <a:srgbClr val="FFFFFF"/>
                  </a:solidFill>
                </a:rPr>
                <a:t>Geo-hazard</a:t>
              </a:r>
              <a:endParaRPr lang="it-IT" sz="1600" b="1" cap="all" dirty="0">
                <a:solidFill>
                  <a:srgbClr val="FFFFFF"/>
                </a:solidFill>
              </a:endParaRPr>
            </a:p>
          </p:txBody>
        </p:sp>
        <p:sp>
          <p:nvSpPr>
            <p:cNvPr id="7" name="CasellaDiTesto 6"/>
            <p:cNvSpPr txBox="1"/>
            <p:nvPr/>
          </p:nvSpPr>
          <p:spPr>
            <a:xfrm>
              <a:off x="3798614" y="3407232"/>
              <a:ext cx="1565474" cy="584776"/>
            </a:xfrm>
            <a:prstGeom prst="rect">
              <a:avLst/>
            </a:prstGeom>
            <a:noFill/>
            <a:ln>
              <a:noFill/>
            </a:ln>
          </p:spPr>
          <p:txBody>
            <a:bodyPr wrap="square" rtlCol="0">
              <a:spAutoFit/>
            </a:bodyPr>
            <a:lstStyle/>
            <a:p>
              <a:pPr algn="ctr"/>
              <a:r>
                <a:rPr lang="en-GB" sz="1600" b="1" cap="all" dirty="0">
                  <a:solidFill>
                    <a:srgbClr val="FFFFFF"/>
                  </a:solidFill>
                </a:rPr>
                <a:t>Climate Change </a:t>
              </a:r>
              <a:endParaRPr lang="it-IT" sz="1600" b="1" cap="all" dirty="0">
                <a:solidFill>
                  <a:srgbClr val="FFFFFF"/>
                </a:solidFill>
              </a:endParaRPr>
            </a:p>
          </p:txBody>
        </p:sp>
      </p:grpSp>
      <p:sp>
        <p:nvSpPr>
          <p:cNvPr id="14" name="CasellaDiTesto 13"/>
          <p:cNvSpPr txBox="1"/>
          <p:nvPr/>
        </p:nvSpPr>
        <p:spPr>
          <a:xfrm>
            <a:off x="1520689" y="5012374"/>
            <a:ext cx="6039643" cy="1505027"/>
          </a:xfrm>
          <a:prstGeom prst="rect">
            <a:avLst/>
          </a:prstGeom>
          <a:noFill/>
        </p:spPr>
        <p:txBody>
          <a:bodyPr wrap="square" rtlCol="0">
            <a:spAutoFit/>
          </a:bodyPr>
          <a:lstStyle/>
          <a:p>
            <a:pPr algn="ctr">
              <a:lnSpc>
                <a:spcPct val="90000"/>
              </a:lnSpc>
            </a:pPr>
            <a:r>
              <a:rPr lang="en-GB" sz="2400" b="1" dirty="0"/>
              <a:t>TO ACHIEVE </a:t>
            </a:r>
          </a:p>
          <a:p>
            <a:pPr algn="ctr">
              <a:lnSpc>
                <a:spcPct val="90000"/>
              </a:lnSpc>
            </a:pPr>
            <a:r>
              <a:rPr lang="en-GB" dirty="0"/>
              <a:t>sustainable management and protection of marine resources </a:t>
            </a:r>
          </a:p>
          <a:p>
            <a:pPr algn="ctr">
              <a:lnSpc>
                <a:spcPct val="90000"/>
              </a:lnSpc>
            </a:pPr>
            <a:r>
              <a:rPr lang="en-GB" dirty="0"/>
              <a:t> </a:t>
            </a:r>
            <a:r>
              <a:rPr lang="en-GB" sz="2400" b="1" dirty="0"/>
              <a:t>TO UNDERSTAND </a:t>
            </a:r>
          </a:p>
          <a:p>
            <a:pPr algn="ctr">
              <a:lnSpc>
                <a:spcPct val="90000"/>
              </a:lnSpc>
            </a:pPr>
            <a:r>
              <a:rPr lang="en-GB" dirty="0"/>
              <a:t>the complex interactions among the </a:t>
            </a:r>
            <a:r>
              <a:rPr lang="en-GB" dirty="0" err="1"/>
              <a:t>geosphere</a:t>
            </a:r>
            <a:r>
              <a:rPr lang="en-GB" dirty="0"/>
              <a:t>, biosphere and hydrosphere</a:t>
            </a:r>
            <a:endParaRPr lang="it-IT" dirty="0"/>
          </a:p>
        </p:txBody>
      </p:sp>
      <p:sp>
        <p:nvSpPr>
          <p:cNvPr id="15" name="CasellaDiTesto 14"/>
          <p:cNvSpPr txBox="1"/>
          <p:nvPr/>
        </p:nvSpPr>
        <p:spPr>
          <a:xfrm>
            <a:off x="395536" y="6237312"/>
            <a:ext cx="4176464" cy="215444"/>
          </a:xfrm>
          <a:prstGeom prst="rect">
            <a:avLst/>
          </a:prstGeom>
          <a:noFill/>
        </p:spPr>
        <p:txBody>
          <a:bodyPr wrap="square" rtlCol="0">
            <a:spAutoFit/>
          </a:bodyPr>
          <a:lstStyle/>
          <a:p>
            <a:r>
              <a:rPr lang="fr-FR" sz="800" b="1" dirty="0">
                <a:solidFill>
                  <a:schemeClr val="bg1">
                    <a:lumMod val="50000"/>
                  </a:schemeClr>
                </a:solidFill>
                <a:latin typeface="Arial Narrow"/>
                <a:cs typeface="Arial Narrow"/>
              </a:rPr>
              <a:t>VLNT </a:t>
            </a:r>
            <a:r>
              <a:rPr lang="fr-FR" sz="800" b="1" dirty="0" err="1">
                <a:solidFill>
                  <a:schemeClr val="bg1">
                    <a:lumMod val="50000"/>
                  </a:schemeClr>
                </a:solidFill>
                <a:latin typeface="Arial Narrow"/>
                <a:cs typeface="Arial Narrow"/>
              </a:rPr>
              <a:t>Oct</a:t>
            </a:r>
            <a:r>
              <a:rPr lang="fr-FR" sz="800" b="1" dirty="0">
                <a:solidFill>
                  <a:schemeClr val="bg1">
                    <a:lumMod val="50000"/>
                  </a:schemeClr>
                </a:solidFill>
                <a:latin typeface="Arial Narrow"/>
                <a:cs typeface="Arial Narrow"/>
              </a:rPr>
              <a:t> 2018- </a:t>
            </a:r>
            <a:r>
              <a:rPr lang="fr-FR" sz="800" b="1" dirty="0" err="1">
                <a:solidFill>
                  <a:schemeClr val="bg1">
                    <a:lumMod val="50000"/>
                  </a:schemeClr>
                </a:solidFill>
                <a:latin typeface="Arial Narrow"/>
                <a:cs typeface="Arial Narrow"/>
              </a:rPr>
              <a:t>Dubna</a:t>
            </a:r>
            <a:r>
              <a:rPr lang="fr-FR" sz="800" b="1" dirty="0">
                <a:solidFill>
                  <a:schemeClr val="bg1">
                    <a:lumMod val="50000"/>
                  </a:schemeClr>
                </a:solidFill>
                <a:latin typeface="Arial Narrow"/>
                <a:cs typeface="Arial Narrow"/>
              </a:rPr>
              <a:t> -DL</a:t>
            </a:r>
            <a:endParaRPr lang="en-IE" sz="800" dirty="0">
              <a:solidFill>
                <a:schemeClr val="bg1">
                  <a:lumMod val="50000"/>
                </a:schemeClr>
              </a:solidFill>
              <a:latin typeface="Arial Narrow"/>
              <a:ea typeface="Calibri" panose="020F0502020204030204" pitchFamily="34" charset="0"/>
              <a:cs typeface="Arial Narrow"/>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5757-8EFB-B84B-AD5E-121B5A7812FF}"/>
              </a:ext>
            </a:extLst>
          </p:cNvPr>
          <p:cNvSpPr>
            <a:spLocks noGrp="1"/>
          </p:cNvSpPr>
          <p:nvPr>
            <p:ph type="title"/>
          </p:nvPr>
        </p:nvSpPr>
        <p:spPr>
          <a:xfrm>
            <a:off x="1187624" y="0"/>
            <a:ext cx="8229600" cy="562074"/>
          </a:xfrm>
        </p:spPr>
        <p:txBody>
          <a:bodyPr/>
          <a:lstStyle/>
          <a:p>
            <a:pPr marL="0">
              <a:spcBef>
                <a:spcPts val="0"/>
              </a:spcBef>
            </a:pPr>
            <a:r>
              <a:rPr lang="en-GB" sz="1800" dirty="0"/>
              <a:t>Scientific services rendered by the existing infrastructure ?</a:t>
            </a:r>
            <a:endParaRPr lang="fr-FR" sz="1800" dirty="0"/>
          </a:p>
        </p:txBody>
      </p:sp>
      <p:sp>
        <p:nvSpPr>
          <p:cNvPr id="3" name="Content Placeholder 2">
            <a:extLst>
              <a:ext uri="{FF2B5EF4-FFF2-40B4-BE49-F238E27FC236}">
                <a16:creationId xmlns:a16="http://schemas.microsoft.com/office/drawing/2014/main" id="{3F4C75A4-F69C-9C47-978A-083900156713}"/>
              </a:ext>
            </a:extLst>
          </p:cNvPr>
          <p:cNvSpPr>
            <a:spLocks noGrp="1"/>
          </p:cNvSpPr>
          <p:nvPr>
            <p:ph idx="1"/>
          </p:nvPr>
        </p:nvSpPr>
        <p:spPr/>
        <p:txBody>
          <a:bodyPr>
            <a:normAutofit lnSpcReduction="10000"/>
          </a:bodyPr>
          <a:lstStyle/>
          <a:p>
            <a:pPr marL="292180" indent="-292180" algn="just">
              <a:spcBef>
                <a:spcPts val="383"/>
              </a:spcBef>
              <a:spcAft>
                <a:spcPts val="383"/>
              </a:spcAft>
              <a:buFont typeface="Wingdings" charset="2"/>
              <a:buChar char="§"/>
            </a:pPr>
            <a:r>
              <a:rPr lang="fr-FR" dirty="0" err="1">
                <a:latin typeface="Arial" charset="0"/>
                <a:ea typeface="Arial" charset="0"/>
                <a:cs typeface="Arial" charset="0"/>
              </a:rPr>
              <a:t>Hydrological</a:t>
            </a:r>
            <a:r>
              <a:rPr lang="fr-FR" dirty="0">
                <a:latin typeface="Arial" charset="0"/>
                <a:ea typeface="Arial" charset="0"/>
                <a:cs typeface="Arial" charset="0"/>
              </a:rPr>
              <a:t> and </a:t>
            </a:r>
            <a:r>
              <a:rPr lang="fr-FR" dirty="0" err="1">
                <a:latin typeface="Arial" charset="0"/>
                <a:ea typeface="Arial" charset="0"/>
                <a:cs typeface="Arial" charset="0"/>
              </a:rPr>
              <a:t>Biogeochemical</a:t>
            </a:r>
            <a:r>
              <a:rPr lang="fr-FR" dirty="0">
                <a:latin typeface="Arial" charset="0"/>
                <a:ea typeface="Arial" charset="0"/>
                <a:cs typeface="Arial" charset="0"/>
              </a:rPr>
              <a:t>  </a:t>
            </a:r>
            <a:r>
              <a:rPr lang="fr-FR" dirty="0" err="1">
                <a:latin typeface="Arial" charset="0"/>
                <a:ea typeface="Arial" charset="0"/>
                <a:cs typeface="Arial" charset="0"/>
              </a:rPr>
              <a:t>properties</a:t>
            </a:r>
            <a:r>
              <a:rPr lang="fr-FR" dirty="0">
                <a:latin typeface="Arial" charset="0"/>
                <a:ea typeface="Arial" charset="0"/>
                <a:cs typeface="Arial" charset="0"/>
              </a:rPr>
              <a:t>  of </a:t>
            </a:r>
            <a:r>
              <a:rPr lang="fr-FR" dirty="0">
                <a:solidFill>
                  <a:schemeClr val="accent1"/>
                </a:solidFill>
                <a:latin typeface="Arial" charset="0"/>
                <a:ea typeface="Arial" charset="0"/>
                <a:cs typeface="Arial" charset="0"/>
              </a:rPr>
              <a:t>water masses (</a:t>
            </a:r>
            <a:r>
              <a:rPr lang="fr-FR" dirty="0" err="1">
                <a:solidFill>
                  <a:schemeClr val="accent1"/>
                </a:solidFill>
                <a:latin typeface="Arial" charset="0"/>
                <a:ea typeface="Arial" charset="0"/>
                <a:cs typeface="Arial" charset="0"/>
              </a:rPr>
              <a:t>heat</a:t>
            </a:r>
            <a:r>
              <a:rPr lang="fr-FR" dirty="0">
                <a:solidFill>
                  <a:schemeClr val="accent1"/>
                </a:solidFill>
                <a:latin typeface="Arial" charset="0"/>
                <a:ea typeface="Arial" charset="0"/>
                <a:cs typeface="Arial" charset="0"/>
              </a:rPr>
              <a:t> content O2 and pH trends)</a:t>
            </a:r>
          </a:p>
          <a:p>
            <a:pPr marL="292180" indent="-292180" algn="just">
              <a:spcBef>
                <a:spcPts val="383"/>
              </a:spcBef>
              <a:spcAft>
                <a:spcPts val="383"/>
              </a:spcAft>
              <a:buFont typeface="Wingdings" charset="2"/>
              <a:buChar char="§"/>
            </a:pPr>
            <a:endParaRPr lang="fr-FR" dirty="0">
              <a:solidFill>
                <a:schemeClr val="accent1"/>
              </a:solidFill>
              <a:latin typeface="Arial" charset="0"/>
              <a:ea typeface="Arial" charset="0"/>
              <a:cs typeface="Arial" charset="0"/>
            </a:endParaRPr>
          </a:p>
          <a:p>
            <a:pPr marL="292180" indent="-292180" algn="just">
              <a:spcBef>
                <a:spcPts val="383"/>
              </a:spcBef>
              <a:spcAft>
                <a:spcPts val="383"/>
              </a:spcAft>
              <a:buFont typeface="Wingdings" charset="2"/>
              <a:buChar char="§"/>
            </a:pPr>
            <a:r>
              <a:rPr lang="fr-FR" dirty="0">
                <a:latin typeface="Arial" charset="0"/>
                <a:ea typeface="Arial" charset="0"/>
                <a:cs typeface="Arial" charset="0"/>
              </a:rPr>
              <a:t>Fluxes of </a:t>
            </a:r>
            <a:r>
              <a:rPr lang="fr-FR" dirty="0" err="1">
                <a:latin typeface="Arial" charset="0"/>
                <a:ea typeface="Arial" charset="0"/>
                <a:cs typeface="Arial" charset="0"/>
              </a:rPr>
              <a:t>organic</a:t>
            </a:r>
            <a:r>
              <a:rPr lang="fr-FR" dirty="0">
                <a:latin typeface="Arial" charset="0"/>
                <a:ea typeface="Arial" charset="0"/>
                <a:cs typeface="Arial" charset="0"/>
              </a:rPr>
              <a:t> </a:t>
            </a:r>
            <a:r>
              <a:rPr lang="fr-FR" dirty="0" err="1">
                <a:latin typeface="Arial" charset="0"/>
                <a:ea typeface="Arial" charset="0"/>
                <a:cs typeface="Arial" charset="0"/>
              </a:rPr>
              <a:t>matter</a:t>
            </a:r>
            <a:r>
              <a:rPr lang="fr-FR" dirty="0">
                <a:latin typeface="Arial" charset="0"/>
                <a:ea typeface="Arial" charset="0"/>
                <a:cs typeface="Arial" charset="0"/>
              </a:rPr>
              <a:t> </a:t>
            </a:r>
            <a:r>
              <a:rPr lang="fr-FR" dirty="0" err="1">
                <a:latin typeface="Arial" charset="0"/>
                <a:ea typeface="Arial" charset="0"/>
                <a:cs typeface="Arial" charset="0"/>
              </a:rPr>
              <a:t>throughout</a:t>
            </a:r>
            <a:r>
              <a:rPr lang="fr-FR" dirty="0">
                <a:latin typeface="Arial" charset="0"/>
                <a:ea typeface="Arial" charset="0"/>
                <a:cs typeface="Arial" charset="0"/>
              </a:rPr>
              <a:t> the water </a:t>
            </a:r>
            <a:r>
              <a:rPr lang="fr-FR" dirty="0" err="1">
                <a:latin typeface="Arial" charset="0"/>
                <a:ea typeface="Arial" charset="0"/>
                <a:cs typeface="Arial" charset="0"/>
              </a:rPr>
              <a:t>column</a:t>
            </a:r>
            <a:r>
              <a:rPr lang="fr-FR" dirty="0">
                <a:latin typeface="Arial" charset="0"/>
                <a:ea typeface="Arial" charset="0"/>
                <a:cs typeface="Arial" charset="0"/>
              </a:rPr>
              <a:t>, </a:t>
            </a:r>
            <a:r>
              <a:rPr lang="fr-FR" dirty="0" err="1">
                <a:solidFill>
                  <a:schemeClr val="accent1"/>
                </a:solidFill>
                <a:latin typeface="Arial" charset="0"/>
                <a:ea typeface="Arial" charset="0"/>
                <a:cs typeface="Arial" charset="0"/>
              </a:rPr>
              <a:t>Carbon</a:t>
            </a:r>
            <a:r>
              <a:rPr lang="fr-FR" dirty="0">
                <a:latin typeface="Arial" charset="0"/>
                <a:ea typeface="Arial" charset="0"/>
                <a:cs typeface="Arial" charset="0"/>
              </a:rPr>
              <a:t> budget.</a:t>
            </a:r>
          </a:p>
          <a:p>
            <a:pPr marL="292180" indent="-292180" algn="just">
              <a:spcBef>
                <a:spcPts val="383"/>
              </a:spcBef>
              <a:spcAft>
                <a:spcPts val="383"/>
              </a:spcAft>
              <a:buFont typeface="Wingdings" charset="2"/>
              <a:buChar char="§"/>
            </a:pPr>
            <a:endParaRPr lang="fr-FR" dirty="0">
              <a:solidFill>
                <a:schemeClr val="accent1"/>
              </a:solidFill>
              <a:latin typeface="Arial" charset="0"/>
              <a:ea typeface="Arial" charset="0"/>
              <a:cs typeface="Arial" charset="0"/>
            </a:endParaRPr>
          </a:p>
          <a:p>
            <a:pPr marL="292180" indent="-292180" algn="just">
              <a:spcBef>
                <a:spcPts val="383"/>
              </a:spcBef>
              <a:spcAft>
                <a:spcPts val="383"/>
              </a:spcAft>
              <a:buFont typeface="Wingdings" charset="2"/>
              <a:buChar char="§"/>
            </a:pPr>
            <a:r>
              <a:rPr lang="fr-FR" dirty="0">
                <a:solidFill>
                  <a:schemeClr val="accent1"/>
                </a:solidFill>
                <a:latin typeface="Arial" charset="0"/>
                <a:ea typeface="Arial" charset="0"/>
                <a:cs typeface="Arial" charset="0"/>
              </a:rPr>
              <a:t>Marine </a:t>
            </a:r>
            <a:r>
              <a:rPr lang="fr-FR" dirty="0" err="1">
                <a:solidFill>
                  <a:schemeClr val="accent1"/>
                </a:solidFill>
                <a:latin typeface="Arial" charset="0"/>
                <a:ea typeface="Arial" charset="0"/>
                <a:cs typeface="Arial" charset="0"/>
              </a:rPr>
              <a:t>Biodiversity</a:t>
            </a:r>
            <a:r>
              <a:rPr lang="fr-FR" dirty="0">
                <a:solidFill>
                  <a:schemeClr val="accent1"/>
                </a:solidFill>
                <a:latin typeface="Arial" charset="0"/>
                <a:ea typeface="Arial" charset="0"/>
                <a:cs typeface="Arial" charset="0"/>
              </a:rPr>
              <a:t> </a:t>
            </a:r>
            <a:r>
              <a:rPr lang="fr-FR" dirty="0">
                <a:latin typeface="Arial" charset="0"/>
                <a:ea typeface="Arial" charset="0"/>
                <a:cs typeface="Arial" charset="0"/>
              </a:rPr>
              <a:t>and</a:t>
            </a:r>
            <a:r>
              <a:rPr lang="fr-FR" dirty="0">
                <a:solidFill>
                  <a:schemeClr val="accent1"/>
                </a:solidFill>
                <a:latin typeface="Arial" charset="0"/>
                <a:ea typeface="Arial" charset="0"/>
                <a:cs typeface="Arial" charset="0"/>
              </a:rPr>
              <a:t> </a:t>
            </a:r>
            <a:r>
              <a:rPr lang="fr-FR" dirty="0" err="1">
                <a:solidFill>
                  <a:schemeClr val="accent1"/>
                </a:solidFill>
              </a:rPr>
              <a:t>Deep</a:t>
            </a:r>
            <a:r>
              <a:rPr lang="fr-FR" dirty="0"/>
              <a:t> marine </a:t>
            </a:r>
            <a:r>
              <a:rPr lang="fr-FR" dirty="0" err="1"/>
              <a:t>ecosystem</a:t>
            </a:r>
            <a:endParaRPr lang="fr-FR" dirty="0">
              <a:solidFill>
                <a:schemeClr val="accent1"/>
              </a:solidFill>
              <a:latin typeface="Arial" charset="0"/>
              <a:ea typeface="Arial" charset="0"/>
              <a:cs typeface="Arial" charset="0"/>
            </a:endParaRPr>
          </a:p>
          <a:p>
            <a:pPr marL="292180" indent="-292180" algn="just">
              <a:spcBef>
                <a:spcPts val="383"/>
              </a:spcBef>
              <a:spcAft>
                <a:spcPts val="383"/>
              </a:spcAft>
              <a:buFont typeface="Wingdings" charset="2"/>
              <a:buChar char="§"/>
            </a:pPr>
            <a:endParaRPr lang="fr-FR" dirty="0">
              <a:solidFill>
                <a:schemeClr val="accent1"/>
              </a:solidFill>
              <a:latin typeface="Arial" charset="0"/>
              <a:ea typeface="Arial" charset="0"/>
              <a:cs typeface="Arial" charset="0"/>
            </a:endParaRPr>
          </a:p>
        </p:txBody>
      </p:sp>
      <p:sp>
        <p:nvSpPr>
          <p:cNvPr id="4" name="TextBox 3">
            <a:extLst>
              <a:ext uri="{FF2B5EF4-FFF2-40B4-BE49-F238E27FC236}">
                <a16:creationId xmlns:a16="http://schemas.microsoft.com/office/drawing/2014/main" id="{BE41944A-9B4F-4C4E-A066-05D611F92219}"/>
              </a:ext>
            </a:extLst>
          </p:cNvPr>
          <p:cNvSpPr txBox="1"/>
          <p:nvPr/>
        </p:nvSpPr>
        <p:spPr>
          <a:xfrm>
            <a:off x="539552" y="436844"/>
            <a:ext cx="7844263" cy="646331"/>
          </a:xfrm>
          <a:prstGeom prst="rect">
            <a:avLst/>
          </a:prstGeom>
          <a:noFill/>
        </p:spPr>
        <p:txBody>
          <a:bodyPr wrap="none" rtlCol="0">
            <a:spAutoFit/>
          </a:bodyPr>
          <a:lstStyle/>
          <a:p>
            <a:r>
              <a:rPr lang="en-GB" i="1" dirty="0">
                <a:solidFill>
                  <a:srgbClr val="FF0000"/>
                </a:solidFill>
              </a:rPr>
              <a:t>Please indicate the general goals (scientific or other) of the deployed instruments. </a:t>
            </a:r>
            <a:br>
              <a:rPr lang="en-GB" i="1" dirty="0">
                <a:solidFill>
                  <a:srgbClr val="FF0000"/>
                </a:solidFill>
              </a:rPr>
            </a:br>
            <a:endParaRPr lang="fr-FR" dirty="0"/>
          </a:p>
        </p:txBody>
      </p:sp>
    </p:spTree>
    <p:extLst>
      <p:ext uri="{BB962C8B-B14F-4D97-AF65-F5344CB8AC3E}">
        <p14:creationId xmlns:p14="http://schemas.microsoft.com/office/powerpoint/2010/main" val="361550921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p:nvPr/>
        </p:nvPicPr>
        <p:blipFill>
          <a:blip r:embed="rId2"/>
          <a:stretch/>
        </p:blipFill>
        <p:spPr>
          <a:xfrm>
            <a:off x="5681991" y="2939321"/>
            <a:ext cx="3004271" cy="2677720"/>
          </a:xfrm>
          <a:prstGeom prst="rect">
            <a:avLst/>
          </a:prstGeom>
          <a:ln>
            <a:noFill/>
          </a:ln>
        </p:spPr>
      </p:pic>
      <p:sp>
        <p:nvSpPr>
          <p:cNvPr id="40" name="CustomShape 1"/>
          <p:cNvSpPr/>
          <p:nvPr/>
        </p:nvSpPr>
        <p:spPr>
          <a:xfrm>
            <a:off x="6433385" y="3562381"/>
            <a:ext cx="2103316" cy="1990656"/>
          </a:xfrm>
          <a:custGeom>
            <a:avLst/>
            <a:gdLst/>
            <a:ahLst/>
            <a:cxnLst/>
            <a:rect l="l" t="t" r="r" b="b"/>
            <a:pathLst>
              <a:path w="7000" h="7432">
                <a:moveTo>
                  <a:pt x="7000" y="1055"/>
                </a:moveTo>
                <a:cubicBezTo>
                  <a:pt x="6360" y="0"/>
                  <a:pt x="5646" y="1195"/>
                  <a:pt x="5421" y="1623"/>
                </a:cubicBezTo>
                <a:cubicBezTo>
                  <a:pt x="5265" y="1920"/>
                  <a:pt x="5178" y="2419"/>
                  <a:pt x="4699" y="2348"/>
                </a:cubicBezTo>
                <a:cubicBezTo>
                  <a:pt x="4338" y="2296"/>
                  <a:pt x="4515" y="2613"/>
                  <a:pt x="4400" y="2765"/>
                </a:cubicBezTo>
                <a:cubicBezTo>
                  <a:pt x="4306" y="2890"/>
                  <a:pt x="4437" y="2719"/>
                  <a:pt x="4400" y="2765"/>
                </a:cubicBezTo>
                <a:cubicBezTo>
                  <a:pt x="4319" y="2867"/>
                  <a:pt x="4136" y="2790"/>
                  <a:pt x="4072" y="3175"/>
                </a:cubicBezTo>
                <a:cubicBezTo>
                  <a:pt x="3999" y="3606"/>
                  <a:pt x="3500" y="3868"/>
                  <a:pt x="3157" y="3868"/>
                </a:cubicBezTo>
                <a:cubicBezTo>
                  <a:pt x="2838" y="3868"/>
                  <a:pt x="2545" y="3641"/>
                  <a:pt x="2233" y="3619"/>
                </a:cubicBezTo>
                <a:cubicBezTo>
                  <a:pt x="1908" y="3596"/>
                  <a:pt x="2057" y="3876"/>
                  <a:pt x="1800" y="4045"/>
                </a:cubicBezTo>
                <a:cubicBezTo>
                  <a:pt x="1615" y="4167"/>
                  <a:pt x="933" y="4025"/>
                  <a:pt x="933" y="4472"/>
                </a:cubicBezTo>
                <a:cubicBezTo>
                  <a:pt x="933" y="4899"/>
                  <a:pt x="536" y="4977"/>
                  <a:pt x="500" y="5325"/>
                </a:cubicBezTo>
                <a:cubicBezTo>
                  <a:pt x="465" y="5668"/>
                  <a:pt x="1114" y="5597"/>
                  <a:pt x="1000" y="5932"/>
                </a:cubicBezTo>
                <a:lnTo>
                  <a:pt x="500" y="6432"/>
                </a:lnTo>
                <a:lnTo>
                  <a:pt x="0" y="7432"/>
                </a:lnTo>
              </a:path>
            </a:pathLst>
          </a:custGeom>
          <a:noFill/>
          <a:ln w="108000">
            <a:solidFill>
              <a:srgbClr val="FF0000"/>
            </a:solidFill>
            <a:round/>
            <a:tailEnd type="triangle" w="med" len="med"/>
          </a:ln>
        </p:spPr>
        <p:style>
          <a:lnRef idx="0">
            <a:scrgbClr r="0" g="0" b="0"/>
          </a:lnRef>
          <a:fillRef idx="0">
            <a:scrgbClr r="0" g="0" b="0"/>
          </a:fillRef>
          <a:effectRef idx="0">
            <a:scrgbClr r="0" g="0" b="0"/>
          </a:effectRef>
          <a:fontRef idx="minor"/>
        </p:style>
      </p:sp>
      <p:sp>
        <p:nvSpPr>
          <p:cNvPr id="41" name="CustomShape 2"/>
          <p:cNvSpPr/>
          <p:nvPr/>
        </p:nvSpPr>
        <p:spPr>
          <a:xfrm>
            <a:off x="7067874" y="4262180"/>
            <a:ext cx="480683" cy="481663"/>
          </a:xfrm>
          <a:custGeom>
            <a:avLst/>
            <a:gdLst/>
            <a:ahLst/>
            <a:cxnLst/>
            <a:rect l="0" t="0" r="r" b="b"/>
            <a:pathLst>
              <a:path w="1474" h="1477">
                <a:moveTo>
                  <a:pt x="1" y="0"/>
                </a:moveTo>
                <a:cubicBezTo>
                  <a:pt x="0" y="0"/>
                  <a:pt x="0" y="0"/>
                  <a:pt x="0" y="1"/>
                </a:cubicBezTo>
                <a:lnTo>
                  <a:pt x="0" y="1474"/>
                </a:lnTo>
                <a:cubicBezTo>
                  <a:pt x="0" y="1475"/>
                  <a:pt x="0" y="1476"/>
                  <a:pt x="1" y="1476"/>
                </a:cubicBezTo>
                <a:lnTo>
                  <a:pt x="1471" y="1476"/>
                </a:lnTo>
                <a:cubicBezTo>
                  <a:pt x="1472" y="1476"/>
                  <a:pt x="1473" y="1475"/>
                  <a:pt x="1473" y="1474"/>
                </a:cubicBezTo>
                <a:lnTo>
                  <a:pt x="1473" y="1"/>
                </a:lnTo>
                <a:cubicBezTo>
                  <a:pt x="1473" y="0"/>
                  <a:pt x="1472" y="0"/>
                  <a:pt x="1471" y="0"/>
                </a:cubicBezTo>
                <a:lnTo>
                  <a:pt x="1" y="0"/>
                </a:lnTo>
              </a:path>
            </a:pathLst>
          </a:custGeom>
          <a:noFill/>
          <a:ln w="36000">
            <a:solidFill>
              <a:srgbClr val="FFFF00"/>
            </a:solidFill>
            <a:round/>
          </a:ln>
        </p:spPr>
        <p:style>
          <a:lnRef idx="0">
            <a:scrgbClr r="0" g="0" b="0"/>
          </a:lnRef>
          <a:fillRef idx="0">
            <a:scrgbClr r="0" g="0" b="0"/>
          </a:fillRef>
          <a:effectRef idx="0">
            <a:scrgbClr r="0" g="0" b="0"/>
          </a:effectRef>
          <a:fontRef idx="minor"/>
        </p:style>
      </p:sp>
      <p:sp>
        <p:nvSpPr>
          <p:cNvPr id="42" name="CustomShape 3"/>
          <p:cNvSpPr/>
          <p:nvPr/>
        </p:nvSpPr>
        <p:spPr>
          <a:xfrm>
            <a:off x="195931" y="150247"/>
            <a:ext cx="8910602" cy="228683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1638" tIns="40819" rIns="81638" bIns="40819"/>
          <a:lstStyle/>
          <a:p>
            <a:pPr algn="ctr">
              <a:lnSpc>
                <a:spcPct val="95000"/>
              </a:lnSpc>
            </a:pPr>
            <a:r>
              <a:rPr lang="en-GB" sz="2540" b="1" spc="-1" dirty="0">
                <a:solidFill>
                  <a:srgbClr val="000000"/>
                </a:solidFill>
                <a:uFill>
                  <a:solidFill>
                    <a:srgbClr val="FFFFFF"/>
                  </a:solidFill>
                </a:uFill>
                <a:latin typeface="Arial"/>
              </a:rPr>
              <a:t>Northern Western </a:t>
            </a:r>
            <a:r>
              <a:rPr lang="en-GB" sz="2540" b="1" spc="-1" dirty="0" err="1">
                <a:solidFill>
                  <a:srgbClr val="000000"/>
                </a:solidFill>
                <a:uFill>
                  <a:solidFill>
                    <a:srgbClr val="FFFFFF"/>
                  </a:solidFill>
                </a:uFill>
                <a:latin typeface="Arial"/>
              </a:rPr>
              <a:t>méditerranean</a:t>
            </a:r>
            <a:r>
              <a:rPr lang="en-GB" sz="2540" b="1" spc="-1" dirty="0">
                <a:solidFill>
                  <a:srgbClr val="000000"/>
                </a:solidFill>
                <a:uFill>
                  <a:solidFill>
                    <a:srgbClr val="FFFFFF"/>
                  </a:solidFill>
                </a:uFill>
                <a:latin typeface="Arial"/>
              </a:rPr>
              <a:t> Sea </a:t>
            </a:r>
          </a:p>
          <a:p>
            <a:pPr algn="ctr">
              <a:lnSpc>
                <a:spcPct val="95000"/>
              </a:lnSpc>
            </a:pPr>
            <a:r>
              <a:rPr lang="en-GB" sz="2540" b="1" spc="-1" dirty="0">
                <a:solidFill>
                  <a:srgbClr val="000000"/>
                </a:solidFill>
                <a:uFill>
                  <a:solidFill>
                    <a:srgbClr val="FFFFFF"/>
                  </a:solidFill>
                </a:uFill>
                <a:latin typeface="Arial"/>
              </a:rPr>
              <a:t>Western </a:t>
            </a:r>
            <a:r>
              <a:rPr lang="en-GB" sz="2540" b="1" spc="-1" dirty="0" err="1">
                <a:solidFill>
                  <a:srgbClr val="000000"/>
                </a:solidFill>
                <a:uFill>
                  <a:solidFill>
                    <a:srgbClr val="FFFFFF"/>
                  </a:solidFill>
                </a:uFill>
                <a:latin typeface="Arial"/>
              </a:rPr>
              <a:t>ligurtian</a:t>
            </a:r>
            <a:r>
              <a:rPr lang="en-GB" sz="2540" b="1" spc="-1" dirty="0">
                <a:solidFill>
                  <a:srgbClr val="000000"/>
                </a:solidFill>
                <a:uFill>
                  <a:solidFill>
                    <a:srgbClr val="FFFFFF"/>
                  </a:solidFill>
                </a:uFill>
                <a:latin typeface="Arial"/>
              </a:rPr>
              <a:t> Sea</a:t>
            </a:r>
          </a:p>
          <a:p>
            <a:pPr algn="ctr">
              <a:lnSpc>
                <a:spcPct val="95000"/>
              </a:lnSpc>
            </a:pPr>
            <a:r>
              <a:rPr lang="en-GB" sz="2540" b="1" spc="-1" dirty="0">
                <a:solidFill>
                  <a:srgbClr val="000000"/>
                </a:solidFill>
                <a:uFill>
                  <a:solidFill>
                    <a:srgbClr val="FFFFFF"/>
                  </a:solidFill>
                </a:uFill>
                <a:latin typeface="Arial"/>
              </a:rPr>
              <a:t>Northern current  &amp; convection sites </a:t>
            </a:r>
          </a:p>
          <a:p>
            <a:pPr algn="ctr">
              <a:lnSpc>
                <a:spcPct val="95000"/>
              </a:lnSpc>
            </a:pPr>
            <a:r>
              <a:rPr lang="en-GB" sz="2540" b="1" spc="-1" dirty="0">
                <a:solidFill>
                  <a:srgbClr val="000000"/>
                </a:solidFill>
                <a:uFill>
                  <a:solidFill>
                    <a:srgbClr val="FFFFFF"/>
                  </a:solidFill>
                </a:uFill>
                <a:latin typeface="Arial"/>
              </a:rPr>
              <a:t>MEDOC/</a:t>
            </a:r>
            <a:r>
              <a:rPr lang="en-GB" sz="2540" b="1" spc="-1" dirty="0" err="1">
                <a:solidFill>
                  <a:srgbClr val="000000"/>
                </a:solidFill>
                <a:uFill>
                  <a:solidFill>
                    <a:srgbClr val="FFFFFF"/>
                  </a:solidFill>
                </a:uFill>
                <a:latin typeface="Arial"/>
              </a:rPr>
              <a:t>Ligure</a:t>
            </a:r>
            <a:endParaRPr lang="en-GB" sz="1633" spc="-1" dirty="0">
              <a:solidFill>
                <a:srgbClr val="000000"/>
              </a:solidFill>
              <a:uFill>
                <a:solidFill>
                  <a:srgbClr val="FFFFFF"/>
                </a:solidFill>
              </a:uFill>
              <a:latin typeface="Arial"/>
            </a:endParaRPr>
          </a:p>
          <a:p>
            <a:pPr algn="ctr">
              <a:lnSpc>
                <a:spcPct val="95000"/>
              </a:lnSpc>
            </a:pPr>
            <a:r>
              <a:rPr lang="en-GB" sz="2540" b="1" spc="-1" dirty="0">
                <a:solidFill>
                  <a:srgbClr val="000000"/>
                </a:solidFill>
                <a:uFill>
                  <a:solidFill>
                    <a:srgbClr val="FFFFFF"/>
                  </a:solidFill>
                </a:uFill>
                <a:latin typeface="Arial"/>
              </a:rPr>
              <a:t> </a:t>
            </a:r>
            <a:endParaRPr lang="en-GB" sz="1633" spc="-1" dirty="0">
              <a:solidFill>
                <a:srgbClr val="000000"/>
              </a:solidFill>
              <a:uFill>
                <a:solidFill>
                  <a:srgbClr val="FFFFFF"/>
                </a:solidFill>
              </a:uFill>
              <a:latin typeface="Arial"/>
            </a:endParaRPr>
          </a:p>
        </p:txBody>
      </p:sp>
      <p:sp>
        <p:nvSpPr>
          <p:cNvPr id="43" name="CustomShape 4"/>
          <p:cNvSpPr/>
          <p:nvPr/>
        </p:nvSpPr>
        <p:spPr>
          <a:xfrm>
            <a:off x="387290" y="6507872"/>
            <a:ext cx="2460890" cy="29095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81638" tIns="40819" rIns="81638" bIns="40819"/>
          <a:lstStyle/>
          <a:p>
            <a:pPr>
              <a:lnSpc>
                <a:spcPct val="83000"/>
              </a:lnSpc>
            </a:pPr>
            <a:r>
              <a:rPr lang="en-GB" sz="1451" b="1" spc="-1">
                <a:solidFill>
                  <a:srgbClr val="FFFFFF"/>
                </a:solidFill>
                <a:uFill>
                  <a:solidFill>
                    <a:srgbClr val="FFFFFF"/>
                  </a:solidFill>
                </a:uFill>
                <a:latin typeface="Times New Roman"/>
              </a:rPr>
              <a:t>Courtoisie I. Taupier-Lepage</a:t>
            </a:r>
            <a:endParaRPr lang="en-GB" sz="1633" spc="-1">
              <a:solidFill>
                <a:srgbClr val="000000"/>
              </a:solidFill>
              <a:uFill>
                <a:solidFill>
                  <a:srgbClr val="FFFFFF"/>
                </a:solidFill>
              </a:uFill>
              <a:latin typeface="Arial"/>
            </a:endParaRPr>
          </a:p>
        </p:txBody>
      </p:sp>
      <p:sp>
        <p:nvSpPr>
          <p:cNvPr id="44" name="CustomShape 5"/>
          <p:cNvSpPr/>
          <p:nvPr/>
        </p:nvSpPr>
        <p:spPr>
          <a:xfrm>
            <a:off x="5088974" y="6517996"/>
            <a:ext cx="3771340" cy="29095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81638" tIns="40819" rIns="81638" bIns="40819"/>
          <a:lstStyle/>
          <a:p>
            <a:pPr>
              <a:lnSpc>
                <a:spcPct val="83000"/>
              </a:lnSpc>
            </a:pPr>
            <a:r>
              <a:rPr lang="en-GB" sz="1451" b="1" spc="-1">
                <a:solidFill>
                  <a:srgbClr val="FFFFFF"/>
                </a:solidFill>
                <a:uFill>
                  <a:solidFill>
                    <a:srgbClr val="FFFFFF"/>
                  </a:solidFill>
                </a:uFill>
                <a:latin typeface="Times New Roman"/>
                <a:ea typeface="TimesNewRoman"/>
              </a:rPr>
              <a:t>Niewiadomska et al., 2008. Limnol. Oceanogr.</a:t>
            </a:r>
            <a:endParaRPr lang="en-GB" sz="1633" spc="-1">
              <a:solidFill>
                <a:srgbClr val="000000"/>
              </a:solidFill>
              <a:uFill>
                <a:solidFill>
                  <a:srgbClr val="FFFFFF"/>
                </a:solidFill>
              </a:uFill>
              <a:latin typeface="Arial"/>
            </a:endParaRPr>
          </a:p>
        </p:txBody>
      </p:sp>
      <p:grpSp>
        <p:nvGrpSpPr>
          <p:cNvPr id="3" name="Group 2">
            <a:extLst>
              <a:ext uri="{FF2B5EF4-FFF2-40B4-BE49-F238E27FC236}">
                <a16:creationId xmlns:a16="http://schemas.microsoft.com/office/drawing/2014/main" id="{A8D59924-8CFB-BC44-92EA-B87C1C8247D4}"/>
              </a:ext>
            </a:extLst>
          </p:cNvPr>
          <p:cNvGrpSpPr/>
          <p:nvPr/>
        </p:nvGrpSpPr>
        <p:grpSpPr>
          <a:xfrm>
            <a:off x="3082109" y="1696304"/>
            <a:ext cx="3895429" cy="2486034"/>
            <a:chOff x="4104000" y="1296000"/>
            <a:chExt cx="4294440" cy="2740680"/>
          </a:xfrm>
        </p:grpSpPr>
        <p:grpSp>
          <p:nvGrpSpPr>
            <p:cNvPr id="2" name="Group 1">
              <a:extLst>
                <a:ext uri="{FF2B5EF4-FFF2-40B4-BE49-F238E27FC236}">
                  <a16:creationId xmlns:a16="http://schemas.microsoft.com/office/drawing/2014/main" id="{47431AEB-16D0-9C41-BD7B-EAFE175FA4C4}"/>
                </a:ext>
              </a:extLst>
            </p:cNvPr>
            <p:cNvGrpSpPr/>
            <p:nvPr/>
          </p:nvGrpSpPr>
          <p:grpSpPr>
            <a:xfrm>
              <a:off x="4104000" y="1296000"/>
              <a:ext cx="4294440" cy="2740680"/>
              <a:chOff x="4104000" y="1296000"/>
              <a:chExt cx="4294440" cy="2740680"/>
            </a:xfrm>
          </p:grpSpPr>
          <p:pic>
            <p:nvPicPr>
              <p:cNvPr id="45" name="Picture 44"/>
              <p:cNvPicPr/>
              <p:nvPr/>
            </p:nvPicPr>
            <p:blipFill>
              <a:blip r:embed="rId3"/>
              <a:stretch/>
            </p:blipFill>
            <p:spPr>
              <a:xfrm>
                <a:off x="4104000" y="1296000"/>
                <a:ext cx="4294440" cy="2740680"/>
              </a:xfrm>
              <a:prstGeom prst="rect">
                <a:avLst/>
              </a:prstGeom>
              <a:ln>
                <a:noFill/>
              </a:ln>
            </p:spPr>
          </p:pic>
          <p:sp>
            <p:nvSpPr>
              <p:cNvPr id="46" name="CustomShape 6"/>
              <p:cNvSpPr/>
              <p:nvPr/>
            </p:nvSpPr>
            <p:spPr>
              <a:xfrm rot="20700000">
                <a:off x="5969520" y="1855080"/>
                <a:ext cx="566640" cy="288000"/>
              </a:xfrm>
              <a:prstGeom prst="ellipse">
                <a:avLst/>
              </a:prstGeom>
              <a:noFill/>
              <a:ln w="36000">
                <a:solidFill>
                  <a:srgbClr val="0000FF"/>
                </a:solidFill>
                <a:round/>
              </a:ln>
            </p:spPr>
            <p:style>
              <a:lnRef idx="0">
                <a:scrgbClr r="0" g="0" b="0"/>
              </a:lnRef>
              <a:fillRef idx="0">
                <a:scrgbClr r="0" g="0" b="0"/>
              </a:fillRef>
              <a:effectRef idx="0">
                <a:scrgbClr r="0" g="0" b="0"/>
              </a:effectRef>
              <a:fontRef idx="minor"/>
            </p:style>
          </p:sp>
          <p:sp>
            <p:nvSpPr>
              <p:cNvPr id="47" name="CustomShape 7"/>
              <p:cNvSpPr/>
              <p:nvPr/>
            </p:nvSpPr>
            <p:spPr>
              <a:xfrm rot="18900000">
                <a:off x="6608520" y="1626840"/>
                <a:ext cx="392400" cy="195480"/>
              </a:xfrm>
              <a:prstGeom prst="ellipse">
                <a:avLst/>
              </a:prstGeom>
              <a:noFill/>
              <a:ln w="36000">
                <a:solidFill>
                  <a:srgbClr val="0000FF"/>
                </a:solidFill>
                <a:round/>
              </a:ln>
            </p:spPr>
            <p:style>
              <a:lnRef idx="0">
                <a:scrgbClr r="0" g="0" b="0"/>
              </a:lnRef>
              <a:fillRef idx="0">
                <a:scrgbClr r="0" g="0" b="0"/>
              </a:fillRef>
              <a:effectRef idx="0">
                <a:scrgbClr r="0" g="0" b="0"/>
              </a:effectRef>
              <a:fontRef idx="minor"/>
            </p:style>
          </p:sp>
        </p:grpSp>
        <p:sp>
          <p:nvSpPr>
            <p:cNvPr id="48" name="Line 8"/>
            <p:cNvSpPr/>
            <p:nvPr/>
          </p:nvSpPr>
          <p:spPr>
            <a:xfrm flipH="1">
              <a:off x="6372000" y="1715040"/>
              <a:ext cx="252000" cy="89640"/>
            </a:xfrm>
            <a:prstGeom prst="line">
              <a:avLst/>
            </a:prstGeom>
            <a:ln w="36000">
              <a:solidFill>
                <a:srgbClr val="FF0000"/>
              </a:solidFill>
              <a:round/>
              <a:tailEnd type="triangle" w="med" len="med"/>
            </a:ln>
          </p:spPr>
          <p:style>
            <a:lnRef idx="0">
              <a:scrgbClr r="0" g="0" b="0"/>
            </a:lnRef>
            <a:fillRef idx="0">
              <a:scrgbClr r="0" g="0" b="0"/>
            </a:fillRef>
            <a:effectRef idx="0">
              <a:scrgbClr r="0" g="0" b="0"/>
            </a:effectRef>
            <a:fontRef idx="minor"/>
          </p:style>
        </p:sp>
      </p:grpSp>
      <p:pic>
        <p:nvPicPr>
          <p:cNvPr id="49" name="Picture 48"/>
          <p:cNvPicPr/>
          <p:nvPr/>
        </p:nvPicPr>
        <p:blipFill rotWithShape="1">
          <a:blip r:embed="rId4"/>
          <a:srcRect r="2919"/>
          <a:stretch/>
        </p:blipFill>
        <p:spPr>
          <a:xfrm>
            <a:off x="362472" y="2155598"/>
            <a:ext cx="3217746" cy="3134891"/>
          </a:xfrm>
          <a:prstGeom prst="rect">
            <a:avLst/>
          </a:prstGeom>
          <a:ln>
            <a:noFill/>
          </a:ln>
        </p:spPr>
      </p:pic>
      <p:pic>
        <p:nvPicPr>
          <p:cNvPr id="50" name="Picture 49"/>
          <p:cNvPicPr/>
          <p:nvPr/>
        </p:nvPicPr>
        <p:blipFill>
          <a:blip r:embed="rId5"/>
          <a:stretch/>
        </p:blipFill>
        <p:spPr>
          <a:xfrm>
            <a:off x="0" y="6139523"/>
            <a:ext cx="1285632" cy="653102"/>
          </a:xfrm>
          <a:prstGeom prst="rect">
            <a:avLst/>
          </a:prstGeom>
          <a:ln>
            <a:noFill/>
          </a:ln>
        </p:spPr>
      </p:pic>
      <p:pic>
        <p:nvPicPr>
          <p:cNvPr id="51" name="Picture 50"/>
          <p:cNvPicPr/>
          <p:nvPr/>
        </p:nvPicPr>
        <p:blipFill>
          <a:blip r:embed="rId6"/>
          <a:srcRect b="43214"/>
          <a:stretch/>
        </p:blipFill>
        <p:spPr>
          <a:xfrm>
            <a:off x="5858329" y="6189812"/>
            <a:ext cx="1292163" cy="513665"/>
          </a:xfrm>
          <a:prstGeom prst="rect">
            <a:avLst/>
          </a:prstGeom>
          <a:ln>
            <a:noFill/>
          </a:ln>
        </p:spPr>
      </p:pic>
      <p:pic>
        <p:nvPicPr>
          <p:cNvPr id="52" name="Picture 51"/>
          <p:cNvPicPr/>
          <p:nvPr/>
        </p:nvPicPr>
        <p:blipFill>
          <a:blip r:embed="rId7"/>
          <a:stretch/>
        </p:blipFill>
        <p:spPr>
          <a:xfrm>
            <a:off x="4382317" y="6189812"/>
            <a:ext cx="1322532" cy="513665"/>
          </a:xfrm>
          <a:prstGeom prst="rect">
            <a:avLst/>
          </a:prstGeom>
          <a:ln>
            <a:noFill/>
          </a:ln>
        </p:spPr>
      </p:pic>
      <p:pic>
        <p:nvPicPr>
          <p:cNvPr id="53" name="Picture 52"/>
          <p:cNvPicPr/>
          <p:nvPr/>
        </p:nvPicPr>
        <p:blipFill>
          <a:blip r:embed="rId8"/>
          <a:stretch/>
        </p:blipFill>
        <p:spPr>
          <a:xfrm>
            <a:off x="7213843" y="6189812"/>
            <a:ext cx="1929591" cy="513665"/>
          </a:xfrm>
          <a:prstGeom prst="rect">
            <a:avLst/>
          </a:prstGeom>
          <a:ln>
            <a:noFill/>
          </a:ln>
        </p:spPr>
      </p:pic>
      <p:pic>
        <p:nvPicPr>
          <p:cNvPr id="54" name="Picture 53"/>
          <p:cNvPicPr/>
          <p:nvPr/>
        </p:nvPicPr>
        <p:blipFill>
          <a:blip r:embed="rId9"/>
          <a:stretch/>
        </p:blipFill>
        <p:spPr>
          <a:xfrm>
            <a:off x="1993269" y="6189812"/>
            <a:ext cx="2316881" cy="513665"/>
          </a:xfrm>
          <a:prstGeom prst="rect">
            <a:avLst/>
          </a:prstGeom>
          <a:ln>
            <a:noFill/>
          </a:ln>
        </p:spPr>
      </p:pic>
      <p:pic>
        <p:nvPicPr>
          <p:cNvPr id="55" name="Picture 54"/>
          <p:cNvPicPr/>
          <p:nvPr/>
        </p:nvPicPr>
        <p:blipFill>
          <a:blip r:embed="rId10"/>
          <a:stretch/>
        </p:blipFill>
        <p:spPr>
          <a:xfrm>
            <a:off x="1242854" y="6189812"/>
            <a:ext cx="637101" cy="513665"/>
          </a:xfrm>
          <a:prstGeom prst="rect">
            <a:avLst/>
          </a:prstGeom>
          <a:ln>
            <a:noFill/>
          </a:ln>
        </p:spPr>
      </p:pic>
    </p:spTree>
    <p:extLst>
      <p:ext uri="{BB962C8B-B14F-4D97-AF65-F5344CB8AC3E}">
        <p14:creationId xmlns:p14="http://schemas.microsoft.com/office/powerpoint/2010/main" val="3095146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8F2C-EE5C-C94B-A6F4-BF575F93BFD0}"/>
              </a:ext>
            </a:extLst>
          </p:cNvPr>
          <p:cNvSpPr>
            <a:spLocks noGrp="1"/>
          </p:cNvSpPr>
          <p:nvPr>
            <p:ph type="title"/>
          </p:nvPr>
        </p:nvSpPr>
        <p:spPr/>
        <p:txBody>
          <a:bodyPr>
            <a:normAutofit fontScale="90000"/>
          </a:bodyPr>
          <a:lstStyle/>
          <a:p>
            <a:pPr marL="0">
              <a:spcBef>
                <a:spcPts val="0"/>
              </a:spcBef>
            </a:pPr>
            <a:r>
              <a:rPr lang="en-GB" sz="4000" dirty="0"/>
              <a:t>Present-day science services - details </a:t>
            </a:r>
            <a:br>
              <a:rPr lang="en-GB" sz="4000" dirty="0"/>
            </a:br>
            <a:endParaRPr lang="fr-FR" dirty="0"/>
          </a:p>
        </p:txBody>
      </p:sp>
      <p:sp>
        <p:nvSpPr>
          <p:cNvPr id="4" name="TextBox 3">
            <a:extLst>
              <a:ext uri="{FF2B5EF4-FFF2-40B4-BE49-F238E27FC236}">
                <a16:creationId xmlns:a16="http://schemas.microsoft.com/office/drawing/2014/main" id="{2D4A5E7D-1549-994C-9EC5-978CAAF9C253}"/>
              </a:ext>
            </a:extLst>
          </p:cNvPr>
          <p:cNvSpPr txBox="1"/>
          <p:nvPr/>
        </p:nvSpPr>
        <p:spPr>
          <a:xfrm>
            <a:off x="395536" y="555675"/>
            <a:ext cx="8507287" cy="954107"/>
          </a:xfrm>
          <a:prstGeom prst="rect">
            <a:avLst/>
          </a:prstGeom>
          <a:noFill/>
        </p:spPr>
        <p:txBody>
          <a:bodyPr wrap="square" rtlCol="0">
            <a:spAutoFit/>
          </a:bodyPr>
          <a:lstStyle/>
          <a:p>
            <a:r>
              <a:rPr lang="en-GB" sz="1400" i="1" dirty="0">
                <a:solidFill>
                  <a:srgbClr val="FF0000"/>
                </a:solidFill>
              </a:rPr>
              <a:t>Please indicate to what specific question (scientific or other) is dedicated each of the measured parameters, what parameter(s) are presently missing to fully achieve the objective, and whether there are plans for improvements of the infrastructure.</a:t>
            </a:r>
            <a:br>
              <a:rPr lang="en-GB" sz="1400" i="1" dirty="0">
                <a:solidFill>
                  <a:srgbClr val="FF0000"/>
                </a:solidFill>
              </a:rPr>
            </a:br>
            <a:endParaRPr lang="fr-FR" sz="1400" dirty="0"/>
          </a:p>
        </p:txBody>
      </p:sp>
      <p:pic>
        <p:nvPicPr>
          <p:cNvPr id="5" name="Content Placeholder 4">
            <a:extLst>
              <a:ext uri="{FF2B5EF4-FFF2-40B4-BE49-F238E27FC236}">
                <a16:creationId xmlns:a16="http://schemas.microsoft.com/office/drawing/2014/main" id="{4B425179-B926-D043-B6C1-7E80FDB1BD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68760"/>
            <a:ext cx="8229600" cy="4872037"/>
          </a:xfrm>
        </p:spPr>
      </p:pic>
    </p:spTree>
    <p:extLst>
      <p:ext uri="{BB962C8B-B14F-4D97-AF65-F5344CB8AC3E}">
        <p14:creationId xmlns:p14="http://schemas.microsoft.com/office/powerpoint/2010/main" val="1703913171"/>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p:nvPr/>
        </p:nvPicPr>
        <p:blipFill>
          <a:blip r:embed="rId2"/>
          <a:stretch/>
        </p:blipFill>
        <p:spPr>
          <a:xfrm>
            <a:off x="3718766" y="2161476"/>
            <a:ext cx="1048882" cy="1229139"/>
          </a:xfrm>
          <a:prstGeom prst="rect">
            <a:avLst/>
          </a:prstGeom>
          <a:ln>
            <a:noFill/>
          </a:ln>
        </p:spPr>
      </p:pic>
      <p:pic>
        <p:nvPicPr>
          <p:cNvPr id="57" name="Picture 56"/>
          <p:cNvPicPr/>
          <p:nvPr/>
        </p:nvPicPr>
        <p:blipFill>
          <a:blip r:embed="rId3"/>
          <a:stretch/>
        </p:blipFill>
        <p:spPr>
          <a:xfrm>
            <a:off x="5290130" y="1502496"/>
            <a:ext cx="3592063" cy="3526753"/>
          </a:xfrm>
          <a:prstGeom prst="rect">
            <a:avLst/>
          </a:prstGeom>
          <a:ln>
            <a:noFill/>
          </a:ln>
        </p:spPr>
      </p:pic>
      <p:sp>
        <p:nvSpPr>
          <p:cNvPr id="58" name="TextShape 1"/>
          <p:cNvSpPr txBox="1"/>
          <p:nvPr/>
        </p:nvSpPr>
        <p:spPr>
          <a:xfrm>
            <a:off x="6421303" y="3235177"/>
            <a:ext cx="361166" cy="368676"/>
          </a:xfrm>
          <a:prstGeom prst="rect">
            <a:avLst/>
          </a:prstGeom>
          <a:noFill/>
          <a:ln>
            <a:noFill/>
          </a:ln>
        </p:spPr>
        <p:txBody>
          <a:bodyPr lIns="81638" tIns="40819" rIns="81638" bIns="40819"/>
          <a:lstStyle/>
          <a:p>
            <a:r>
              <a:rPr lang="en-GB" sz="1633" b="1" spc="-1">
                <a:solidFill>
                  <a:srgbClr val="00FFFF"/>
                </a:solidFill>
                <a:uFill>
                  <a:solidFill>
                    <a:srgbClr val="FFFFFF"/>
                  </a:solidFill>
                </a:uFill>
                <a:latin typeface="Arial"/>
              </a:rPr>
              <a:t>X</a:t>
            </a:r>
            <a:endParaRPr lang="en-GB" sz="1633" spc="-1">
              <a:solidFill>
                <a:srgbClr val="000000"/>
              </a:solidFill>
              <a:uFill>
                <a:solidFill>
                  <a:srgbClr val="FFFFFF"/>
                </a:solidFill>
              </a:uFill>
              <a:latin typeface="Arial"/>
            </a:endParaRPr>
          </a:p>
        </p:txBody>
      </p:sp>
      <p:pic>
        <p:nvPicPr>
          <p:cNvPr id="59" name="Picture 58"/>
          <p:cNvPicPr/>
          <p:nvPr/>
        </p:nvPicPr>
        <p:blipFill>
          <a:blip r:embed="rId4"/>
          <a:stretch/>
        </p:blipFill>
        <p:spPr>
          <a:xfrm>
            <a:off x="261242" y="3265872"/>
            <a:ext cx="4506406" cy="2873650"/>
          </a:xfrm>
          <a:prstGeom prst="rect">
            <a:avLst/>
          </a:prstGeom>
          <a:ln>
            <a:noFill/>
          </a:ln>
        </p:spPr>
      </p:pic>
      <p:pic>
        <p:nvPicPr>
          <p:cNvPr id="60" name="Picture 59"/>
          <p:cNvPicPr/>
          <p:nvPr/>
        </p:nvPicPr>
        <p:blipFill>
          <a:blip r:embed="rId5"/>
          <a:stretch/>
        </p:blipFill>
        <p:spPr>
          <a:xfrm>
            <a:off x="3718765" y="3265872"/>
            <a:ext cx="1044637" cy="2873650"/>
          </a:xfrm>
          <a:prstGeom prst="rect">
            <a:avLst/>
          </a:prstGeom>
          <a:ln>
            <a:noFill/>
          </a:ln>
        </p:spPr>
      </p:pic>
      <p:sp>
        <p:nvSpPr>
          <p:cNvPr id="61" name="TextShape 2"/>
          <p:cNvSpPr txBox="1"/>
          <p:nvPr/>
        </p:nvSpPr>
        <p:spPr>
          <a:xfrm>
            <a:off x="195931" y="261602"/>
            <a:ext cx="8425020" cy="2863527"/>
          </a:xfrm>
          <a:prstGeom prst="rect">
            <a:avLst/>
          </a:prstGeom>
          <a:noFill/>
          <a:ln>
            <a:noFill/>
          </a:ln>
        </p:spPr>
        <p:txBody>
          <a:bodyPr lIns="81638" tIns="40819" rIns="81638" bIns="40819"/>
          <a:lstStyle/>
          <a:p>
            <a:r>
              <a:rPr lang="en-GB" sz="1996" b="1" spc="-1" dirty="0">
                <a:solidFill>
                  <a:srgbClr val="000000"/>
                </a:solidFill>
                <a:uFill>
                  <a:solidFill>
                    <a:srgbClr val="FFFFFF"/>
                  </a:solidFill>
                </a:uFill>
                <a:latin typeface="Arial"/>
              </a:rPr>
              <a:t>Instrumentation &amp; other means...</a:t>
            </a:r>
            <a:endParaRPr lang="en-GB" sz="1633" spc="-1" dirty="0">
              <a:solidFill>
                <a:srgbClr val="000000"/>
              </a:solidFill>
              <a:uFill>
                <a:solidFill>
                  <a:srgbClr val="FFFFFF"/>
                </a:solidFill>
              </a:uFill>
              <a:latin typeface="Arial"/>
            </a:endParaRPr>
          </a:p>
          <a:p>
            <a:r>
              <a:rPr lang="en-GB" sz="1996" spc="-1" dirty="0">
                <a:solidFill>
                  <a:srgbClr val="000000"/>
                </a:solidFill>
                <a:uFill>
                  <a:solidFill>
                    <a:srgbClr val="FFFFFF"/>
                  </a:solidFill>
                </a:uFill>
                <a:latin typeface="Arial"/>
              </a:rPr>
              <a:t>ALBATROSS mooring :</a:t>
            </a:r>
            <a:endParaRPr lang="en-GB" sz="1633" spc="-1" dirty="0">
              <a:solidFill>
                <a:srgbClr val="000000"/>
              </a:solidFill>
              <a:uFill>
                <a:solidFill>
                  <a:srgbClr val="FFFFFF"/>
                </a:solidFill>
              </a:uFill>
              <a:latin typeface="Arial"/>
            </a:endParaRPr>
          </a:p>
          <a:p>
            <a:endParaRPr lang="en-GB" sz="1633" spc="-1" dirty="0">
              <a:solidFill>
                <a:srgbClr val="000000"/>
              </a:solidFill>
              <a:uFill>
                <a:solidFill>
                  <a:srgbClr val="FFFFFF"/>
                </a:solidFill>
              </a:uFill>
              <a:latin typeface="Arial"/>
            </a:endParaRPr>
          </a:p>
          <a:p>
            <a:r>
              <a:rPr lang="en-GB" sz="1996" spc="-1" dirty="0">
                <a:solidFill>
                  <a:srgbClr val="000000"/>
                </a:solidFill>
                <a:uFill>
                  <a:solidFill>
                    <a:srgbClr val="FFFFFF"/>
                  </a:solidFill>
                </a:uFill>
                <a:latin typeface="Arial"/>
              </a:rPr>
              <a:t>5 </a:t>
            </a:r>
            <a:r>
              <a:rPr lang="en-GB" sz="1996" spc="-1" dirty="0" err="1">
                <a:solidFill>
                  <a:srgbClr val="000000"/>
                </a:solidFill>
                <a:uFill>
                  <a:solidFill>
                    <a:srgbClr val="FFFFFF"/>
                  </a:solidFill>
                </a:uFill>
                <a:latin typeface="Arial"/>
              </a:rPr>
              <a:t>currentmeter</a:t>
            </a:r>
            <a:r>
              <a:rPr lang="en-GB" sz="1996" spc="-1" dirty="0">
                <a:solidFill>
                  <a:srgbClr val="000000"/>
                </a:solidFill>
                <a:uFill>
                  <a:solidFill>
                    <a:srgbClr val="FFFFFF"/>
                  </a:solidFill>
                </a:uFill>
                <a:latin typeface="Arial"/>
              </a:rPr>
              <a:t> doppler</a:t>
            </a:r>
            <a:endParaRPr lang="en-GB" sz="1633" spc="-1" dirty="0">
              <a:solidFill>
                <a:srgbClr val="000000"/>
              </a:solidFill>
              <a:uFill>
                <a:solidFill>
                  <a:srgbClr val="FFFFFF"/>
                </a:solidFill>
              </a:uFill>
              <a:latin typeface="Arial"/>
            </a:endParaRPr>
          </a:p>
          <a:p>
            <a:r>
              <a:rPr lang="en-GB" sz="1996" spc="-1" dirty="0">
                <a:solidFill>
                  <a:srgbClr val="000000"/>
                </a:solidFill>
                <a:uFill>
                  <a:solidFill>
                    <a:srgbClr val="FFFFFF"/>
                  </a:solidFill>
                </a:uFill>
                <a:latin typeface="Arial"/>
              </a:rPr>
              <a:t>10 CTD </a:t>
            </a:r>
            <a:r>
              <a:rPr lang="en-GB" sz="1996" spc="-1" dirty="0" err="1">
                <a:solidFill>
                  <a:srgbClr val="000000"/>
                </a:solidFill>
                <a:uFill>
                  <a:solidFill>
                    <a:srgbClr val="FFFFFF"/>
                  </a:solidFill>
                </a:uFill>
                <a:latin typeface="Arial"/>
              </a:rPr>
              <a:t>microcat</a:t>
            </a:r>
            <a:endParaRPr lang="en-GB" sz="1633" spc="-1" dirty="0">
              <a:solidFill>
                <a:srgbClr val="000000"/>
              </a:solidFill>
              <a:uFill>
                <a:solidFill>
                  <a:srgbClr val="FFFFFF"/>
                </a:solidFill>
              </a:uFill>
              <a:latin typeface="Arial"/>
            </a:endParaRPr>
          </a:p>
          <a:p>
            <a:endParaRPr lang="en-GB" sz="1633" spc="-1" dirty="0">
              <a:solidFill>
                <a:srgbClr val="000000"/>
              </a:solidFill>
              <a:uFill>
                <a:solidFill>
                  <a:srgbClr val="FFFFFF"/>
                </a:solidFill>
              </a:uFill>
              <a:latin typeface="Arial"/>
            </a:endParaRPr>
          </a:p>
          <a:p>
            <a:r>
              <a:rPr lang="en-GB" sz="1996" b="1" spc="-1" dirty="0">
                <a:solidFill>
                  <a:srgbClr val="000000"/>
                </a:solidFill>
                <a:uFill>
                  <a:solidFill>
                    <a:srgbClr val="FFFFFF"/>
                  </a:solidFill>
                </a:uFill>
                <a:latin typeface="Arial"/>
              </a:rPr>
              <a:t>     </a:t>
            </a:r>
            <a:r>
              <a:rPr lang="en-GB" sz="1814" b="1" spc="-1" dirty="0">
                <a:solidFill>
                  <a:srgbClr val="FF0000"/>
                </a:solidFill>
                <a:uFill>
                  <a:solidFill>
                    <a:srgbClr val="FFFFFF"/>
                  </a:solidFill>
                </a:uFill>
                <a:latin typeface="Arial"/>
              </a:rPr>
              <a:t>+ ADCP NORTEK</a:t>
            </a:r>
            <a:endParaRPr lang="en-GB" sz="1633" spc="-1" dirty="0">
              <a:solidFill>
                <a:srgbClr val="000000"/>
              </a:solidFill>
              <a:uFill>
                <a:solidFill>
                  <a:srgbClr val="FFFFFF"/>
                </a:solidFill>
              </a:uFill>
              <a:latin typeface="Arial"/>
            </a:endParaRPr>
          </a:p>
          <a:p>
            <a:r>
              <a:rPr lang="en-GB" sz="1814" b="1" spc="-1" dirty="0">
                <a:solidFill>
                  <a:srgbClr val="FF0000"/>
                </a:solidFill>
                <a:uFill>
                  <a:solidFill>
                    <a:srgbClr val="FFFFFF"/>
                  </a:solidFill>
                </a:uFill>
                <a:latin typeface="Arial"/>
              </a:rPr>
              <a:t>    Oct. 2016 – May. 2017</a:t>
            </a:r>
            <a:endParaRPr lang="en-GB" sz="1633" spc="-1" dirty="0">
              <a:solidFill>
                <a:srgbClr val="000000"/>
              </a:solidFill>
              <a:uFill>
                <a:solidFill>
                  <a:srgbClr val="FFFFFF"/>
                </a:solidFill>
              </a:uFill>
              <a:latin typeface="Arial"/>
            </a:endParaRPr>
          </a:p>
          <a:p>
            <a:r>
              <a:rPr lang="en-GB" sz="1814" b="1" spc="-1" dirty="0">
                <a:solidFill>
                  <a:srgbClr val="FF0000"/>
                </a:solidFill>
                <a:uFill>
                  <a:solidFill>
                    <a:srgbClr val="FFFFFF"/>
                  </a:solidFill>
                </a:uFill>
                <a:latin typeface="Arial"/>
              </a:rPr>
              <a:t>			0-500m ... </a:t>
            </a:r>
            <a:endParaRPr lang="en-GB" sz="1633" spc="-1" dirty="0">
              <a:solidFill>
                <a:srgbClr val="000000"/>
              </a:solidFill>
              <a:uFill>
                <a:solidFill>
                  <a:srgbClr val="FFFFFF"/>
                </a:solidFill>
              </a:uFill>
              <a:latin typeface="Arial"/>
            </a:endParaRPr>
          </a:p>
        </p:txBody>
      </p:sp>
      <p:pic>
        <p:nvPicPr>
          <p:cNvPr id="62" name="Picture 61"/>
          <p:cNvPicPr/>
          <p:nvPr/>
        </p:nvPicPr>
        <p:blipFill>
          <a:blip r:embed="rId6"/>
          <a:stretch/>
        </p:blipFill>
        <p:spPr>
          <a:xfrm>
            <a:off x="4114545" y="3005611"/>
            <a:ext cx="326551" cy="385004"/>
          </a:xfrm>
          <a:prstGeom prst="rect">
            <a:avLst/>
          </a:prstGeom>
          <a:ln>
            <a:noFill/>
          </a:ln>
        </p:spPr>
      </p:pic>
      <p:sp>
        <p:nvSpPr>
          <p:cNvPr id="63" name="Line 3"/>
          <p:cNvSpPr/>
          <p:nvPr/>
        </p:nvSpPr>
        <p:spPr>
          <a:xfrm flipV="1">
            <a:off x="4310476" y="2161476"/>
            <a:ext cx="0" cy="844135"/>
          </a:xfrm>
          <a:prstGeom prst="line">
            <a:avLst/>
          </a:prstGeom>
          <a:ln w="72000">
            <a:solidFill>
              <a:srgbClr val="FF0000"/>
            </a:solidFill>
            <a:round/>
            <a:tailEnd type="triangle" w="med" len="med"/>
          </a:ln>
        </p:spPr>
        <p:style>
          <a:lnRef idx="0">
            <a:scrgbClr r="0" g="0" b="0"/>
          </a:lnRef>
          <a:fillRef idx="0">
            <a:scrgbClr r="0" g="0" b="0"/>
          </a:fillRef>
          <a:effectRef idx="0">
            <a:scrgbClr r="0" g="0" b="0"/>
          </a:effectRef>
          <a:fontRef idx="minor"/>
        </p:style>
      </p:sp>
      <p:pic>
        <p:nvPicPr>
          <p:cNvPr id="64" name="Picture 63"/>
          <p:cNvPicPr/>
          <p:nvPr/>
        </p:nvPicPr>
        <p:blipFill>
          <a:blip r:embed="rId7"/>
          <a:stretch/>
        </p:blipFill>
        <p:spPr>
          <a:xfrm>
            <a:off x="7053506" y="130981"/>
            <a:ext cx="1864934" cy="522482"/>
          </a:xfrm>
          <a:prstGeom prst="rect">
            <a:avLst/>
          </a:prstGeom>
          <a:ln>
            <a:noFill/>
          </a:ln>
        </p:spPr>
      </p:pic>
      <p:sp>
        <p:nvSpPr>
          <p:cNvPr id="65" name="CustomShape 4"/>
          <p:cNvSpPr/>
          <p:nvPr/>
        </p:nvSpPr>
        <p:spPr>
          <a:xfrm>
            <a:off x="8909296" y="130981"/>
            <a:ext cx="90455" cy="522482"/>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66" name="TextShape 5"/>
          <p:cNvSpPr txBox="1"/>
          <p:nvPr/>
        </p:nvSpPr>
        <p:spPr>
          <a:xfrm>
            <a:off x="5812612" y="890866"/>
            <a:ext cx="2612409" cy="807561"/>
          </a:xfrm>
          <a:prstGeom prst="rect">
            <a:avLst/>
          </a:prstGeom>
          <a:noFill/>
          <a:ln>
            <a:noFill/>
          </a:ln>
        </p:spPr>
        <p:txBody>
          <a:bodyPr lIns="81638" tIns="40819" rIns="81638" bIns="40819"/>
          <a:lstStyle/>
          <a:p>
            <a:pPr algn="ctr"/>
            <a:r>
              <a:rPr lang="en-GB" sz="1814" spc="-1" dirty="0">
                <a:solidFill>
                  <a:srgbClr val="000000"/>
                </a:solidFill>
                <a:uFill>
                  <a:solidFill>
                    <a:srgbClr val="FFFFFF"/>
                  </a:solidFill>
                </a:uFill>
                <a:latin typeface="Arial"/>
              </a:rPr>
              <a:t>Surface Current</a:t>
            </a:r>
          </a:p>
          <a:p>
            <a:pPr algn="ctr"/>
            <a:r>
              <a:rPr lang="en-GB" sz="1814" spc="-1" dirty="0">
                <a:solidFill>
                  <a:srgbClr val="000000"/>
                </a:solidFill>
                <a:uFill>
                  <a:solidFill>
                    <a:srgbClr val="FFFFFF"/>
                  </a:solidFill>
                </a:uFill>
                <a:latin typeface="Arial"/>
              </a:rPr>
              <a:t>HF Radar</a:t>
            </a:r>
            <a:endParaRPr lang="en-GB" sz="1633" spc="-1" dirty="0">
              <a:solidFill>
                <a:srgbClr val="000000"/>
              </a:solidFill>
              <a:uFill>
                <a:solidFill>
                  <a:srgbClr val="FFFFFF"/>
                </a:solidFill>
              </a:uFill>
              <a:latin typeface="Arial"/>
            </a:endParaRPr>
          </a:p>
        </p:txBody>
      </p:sp>
      <p:pic>
        <p:nvPicPr>
          <p:cNvPr id="67" name="Picture 66"/>
          <p:cNvPicPr/>
          <p:nvPr/>
        </p:nvPicPr>
        <p:blipFill>
          <a:blip r:embed="rId8"/>
          <a:stretch/>
        </p:blipFill>
        <p:spPr>
          <a:xfrm>
            <a:off x="5913843" y="65670"/>
            <a:ext cx="1074353" cy="718413"/>
          </a:xfrm>
          <a:prstGeom prst="rect">
            <a:avLst/>
          </a:prstGeom>
          <a:ln>
            <a:noFill/>
          </a:ln>
        </p:spPr>
      </p:pic>
    </p:spTree>
    <p:extLst>
      <p:ext uri="{BB962C8B-B14F-4D97-AF65-F5344CB8AC3E}">
        <p14:creationId xmlns:p14="http://schemas.microsoft.com/office/powerpoint/2010/main" val="3522558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p:nvPr/>
        </p:nvPicPr>
        <p:blipFill>
          <a:blip r:embed="rId2"/>
          <a:stretch/>
        </p:blipFill>
        <p:spPr>
          <a:xfrm>
            <a:off x="3718766" y="2161476"/>
            <a:ext cx="1048882" cy="1229139"/>
          </a:xfrm>
          <a:prstGeom prst="rect">
            <a:avLst/>
          </a:prstGeom>
          <a:ln>
            <a:noFill/>
          </a:ln>
        </p:spPr>
      </p:pic>
      <p:pic>
        <p:nvPicPr>
          <p:cNvPr id="69" name="Picture 68"/>
          <p:cNvPicPr/>
          <p:nvPr/>
        </p:nvPicPr>
        <p:blipFill>
          <a:blip r:embed="rId3"/>
          <a:stretch/>
        </p:blipFill>
        <p:spPr>
          <a:xfrm>
            <a:off x="5486060" y="1698427"/>
            <a:ext cx="3330822" cy="3004271"/>
          </a:xfrm>
          <a:prstGeom prst="rect">
            <a:avLst/>
          </a:prstGeom>
          <a:ln>
            <a:noFill/>
          </a:ln>
        </p:spPr>
      </p:pic>
      <p:sp>
        <p:nvSpPr>
          <p:cNvPr id="70" name="TextShape 1"/>
          <p:cNvSpPr txBox="1"/>
          <p:nvPr/>
        </p:nvSpPr>
        <p:spPr>
          <a:xfrm>
            <a:off x="6534942" y="3174438"/>
            <a:ext cx="335042" cy="314142"/>
          </a:xfrm>
          <a:prstGeom prst="rect">
            <a:avLst/>
          </a:prstGeom>
          <a:noFill/>
          <a:ln>
            <a:noFill/>
          </a:ln>
        </p:spPr>
        <p:txBody>
          <a:bodyPr lIns="81638" tIns="40819" rIns="81638" bIns="40819"/>
          <a:lstStyle/>
          <a:p>
            <a:r>
              <a:rPr lang="en-GB" sz="1633" b="1" spc="-1">
                <a:solidFill>
                  <a:srgbClr val="00FFFF"/>
                </a:solidFill>
                <a:uFill>
                  <a:solidFill>
                    <a:srgbClr val="FFFFFF"/>
                  </a:solidFill>
                </a:uFill>
                <a:latin typeface="Arial"/>
              </a:rPr>
              <a:t>X</a:t>
            </a:r>
            <a:endParaRPr lang="en-GB" sz="1633" spc="-1">
              <a:solidFill>
                <a:srgbClr val="000000"/>
              </a:solidFill>
              <a:uFill>
                <a:solidFill>
                  <a:srgbClr val="FFFFFF"/>
                </a:solidFill>
              </a:uFill>
              <a:latin typeface="Arial"/>
            </a:endParaRPr>
          </a:p>
        </p:txBody>
      </p:sp>
      <p:pic>
        <p:nvPicPr>
          <p:cNvPr id="71" name="Picture 70"/>
          <p:cNvPicPr/>
          <p:nvPr/>
        </p:nvPicPr>
        <p:blipFill>
          <a:blip r:embed="rId4"/>
          <a:stretch/>
        </p:blipFill>
        <p:spPr>
          <a:xfrm>
            <a:off x="261242" y="3265872"/>
            <a:ext cx="4506406" cy="2873650"/>
          </a:xfrm>
          <a:prstGeom prst="rect">
            <a:avLst/>
          </a:prstGeom>
          <a:ln>
            <a:noFill/>
          </a:ln>
        </p:spPr>
      </p:pic>
      <p:pic>
        <p:nvPicPr>
          <p:cNvPr id="72" name="Picture 71"/>
          <p:cNvPicPr/>
          <p:nvPr/>
        </p:nvPicPr>
        <p:blipFill>
          <a:blip r:embed="rId5"/>
          <a:stretch/>
        </p:blipFill>
        <p:spPr>
          <a:xfrm>
            <a:off x="3718765" y="3265872"/>
            <a:ext cx="1044637" cy="2873650"/>
          </a:xfrm>
          <a:prstGeom prst="rect">
            <a:avLst/>
          </a:prstGeom>
          <a:ln>
            <a:noFill/>
          </a:ln>
        </p:spPr>
      </p:pic>
      <p:sp>
        <p:nvSpPr>
          <p:cNvPr id="73" name="TextShape 2"/>
          <p:cNvSpPr txBox="1"/>
          <p:nvPr/>
        </p:nvSpPr>
        <p:spPr>
          <a:xfrm>
            <a:off x="195931" y="261602"/>
            <a:ext cx="8425020" cy="2863527"/>
          </a:xfrm>
          <a:prstGeom prst="rect">
            <a:avLst/>
          </a:prstGeom>
          <a:noFill/>
          <a:ln>
            <a:noFill/>
          </a:ln>
        </p:spPr>
        <p:txBody>
          <a:bodyPr lIns="81638" tIns="40819" rIns="81638" bIns="40819"/>
          <a:lstStyle/>
          <a:p>
            <a:r>
              <a:rPr lang="en-GB" sz="1996" b="1" spc="-1" dirty="0">
                <a:solidFill>
                  <a:srgbClr val="000000"/>
                </a:solidFill>
                <a:uFill>
                  <a:solidFill>
                    <a:srgbClr val="FFFFFF"/>
                  </a:solidFill>
                </a:uFill>
                <a:latin typeface="Arial"/>
              </a:rPr>
              <a:t>Instrumentation &amp; other means...</a:t>
            </a:r>
            <a:endParaRPr lang="en-GB" sz="1633" spc="-1" dirty="0">
              <a:solidFill>
                <a:srgbClr val="000000"/>
              </a:solidFill>
              <a:uFill>
                <a:solidFill>
                  <a:srgbClr val="FFFFFF"/>
                </a:solidFill>
              </a:uFill>
              <a:latin typeface="Arial"/>
            </a:endParaRPr>
          </a:p>
          <a:p>
            <a:endParaRPr lang="en-GB" sz="1633" spc="-1" dirty="0">
              <a:solidFill>
                <a:srgbClr val="000000"/>
              </a:solidFill>
              <a:uFill>
                <a:solidFill>
                  <a:srgbClr val="FFFFFF"/>
                </a:solidFill>
              </a:uFill>
              <a:latin typeface="Arial"/>
            </a:endParaRPr>
          </a:p>
          <a:p>
            <a:r>
              <a:rPr lang="en-GB" sz="1996" spc="-1" dirty="0">
                <a:solidFill>
                  <a:srgbClr val="000000"/>
                </a:solidFill>
                <a:uFill>
                  <a:solidFill>
                    <a:srgbClr val="FFFFFF"/>
                  </a:solidFill>
                </a:uFill>
                <a:latin typeface="Arial"/>
              </a:rPr>
              <a:t>ALBATROSS Mooring:</a:t>
            </a:r>
            <a:endParaRPr lang="en-GB" sz="1633" spc="-1" dirty="0">
              <a:solidFill>
                <a:srgbClr val="000000"/>
              </a:solidFill>
              <a:uFill>
                <a:solidFill>
                  <a:srgbClr val="FFFFFF"/>
                </a:solidFill>
              </a:uFill>
              <a:latin typeface="Arial"/>
            </a:endParaRPr>
          </a:p>
          <a:p>
            <a:endParaRPr lang="en-GB" sz="1633" spc="-1" dirty="0">
              <a:solidFill>
                <a:srgbClr val="000000"/>
              </a:solidFill>
              <a:uFill>
                <a:solidFill>
                  <a:srgbClr val="FFFFFF"/>
                </a:solidFill>
              </a:uFill>
              <a:latin typeface="Arial"/>
            </a:endParaRPr>
          </a:p>
          <a:p>
            <a:r>
              <a:rPr lang="en-GB" sz="1996" spc="-1" dirty="0">
                <a:solidFill>
                  <a:srgbClr val="000000"/>
                </a:solidFill>
                <a:uFill>
                  <a:solidFill>
                    <a:srgbClr val="FFFFFF"/>
                  </a:solidFill>
                </a:uFill>
                <a:latin typeface="Arial"/>
              </a:rPr>
              <a:t>5 </a:t>
            </a:r>
            <a:r>
              <a:rPr lang="en-GB" sz="1996" spc="-1" dirty="0" err="1">
                <a:solidFill>
                  <a:srgbClr val="000000"/>
                </a:solidFill>
                <a:uFill>
                  <a:solidFill>
                    <a:srgbClr val="FFFFFF"/>
                  </a:solidFill>
                </a:uFill>
                <a:latin typeface="Arial"/>
              </a:rPr>
              <a:t>currentmeter</a:t>
            </a:r>
            <a:r>
              <a:rPr lang="en-GB" sz="1996" spc="-1" dirty="0">
                <a:solidFill>
                  <a:srgbClr val="000000"/>
                </a:solidFill>
                <a:uFill>
                  <a:solidFill>
                    <a:srgbClr val="FFFFFF"/>
                  </a:solidFill>
                </a:uFill>
                <a:latin typeface="Arial"/>
              </a:rPr>
              <a:t> doppler</a:t>
            </a:r>
            <a:endParaRPr lang="en-GB" sz="1633" spc="-1" dirty="0">
              <a:solidFill>
                <a:srgbClr val="000000"/>
              </a:solidFill>
              <a:uFill>
                <a:solidFill>
                  <a:srgbClr val="FFFFFF"/>
                </a:solidFill>
              </a:uFill>
              <a:latin typeface="Arial"/>
            </a:endParaRPr>
          </a:p>
          <a:p>
            <a:r>
              <a:rPr lang="en-GB" sz="1996" spc="-1" dirty="0">
                <a:solidFill>
                  <a:srgbClr val="000000"/>
                </a:solidFill>
                <a:uFill>
                  <a:solidFill>
                    <a:srgbClr val="FFFFFF"/>
                  </a:solidFill>
                </a:uFill>
                <a:latin typeface="Arial"/>
              </a:rPr>
              <a:t>10 CTD </a:t>
            </a:r>
            <a:r>
              <a:rPr lang="en-GB" sz="1996" spc="-1" dirty="0" err="1">
                <a:solidFill>
                  <a:srgbClr val="000000"/>
                </a:solidFill>
                <a:uFill>
                  <a:solidFill>
                    <a:srgbClr val="FFFFFF"/>
                  </a:solidFill>
                </a:uFill>
                <a:latin typeface="Arial"/>
              </a:rPr>
              <a:t>microcat</a:t>
            </a:r>
            <a:endParaRPr lang="en-GB" sz="1633" spc="-1" dirty="0">
              <a:solidFill>
                <a:srgbClr val="000000"/>
              </a:solidFill>
              <a:uFill>
                <a:solidFill>
                  <a:srgbClr val="FFFFFF"/>
                </a:solidFill>
              </a:uFill>
              <a:latin typeface="Arial"/>
            </a:endParaRPr>
          </a:p>
          <a:p>
            <a:endParaRPr lang="en-GB" sz="1633" spc="-1" dirty="0">
              <a:solidFill>
                <a:srgbClr val="000000"/>
              </a:solidFill>
              <a:uFill>
                <a:solidFill>
                  <a:srgbClr val="FFFFFF"/>
                </a:solidFill>
              </a:uFill>
              <a:latin typeface="Arial"/>
            </a:endParaRPr>
          </a:p>
          <a:p>
            <a:r>
              <a:rPr lang="en-GB" sz="1996" b="1" spc="-1" dirty="0">
                <a:solidFill>
                  <a:srgbClr val="000000"/>
                </a:solidFill>
                <a:uFill>
                  <a:solidFill>
                    <a:srgbClr val="FFFFFF"/>
                  </a:solidFill>
                </a:uFill>
                <a:latin typeface="Arial"/>
              </a:rPr>
              <a:t>     </a:t>
            </a:r>
            <a:r>
              <a:rPr lang="en-GB" sz="1814" b="1" spc="-1" dirty="0">
                <a:solidFill>
                  <a:srgbClr val="FF0000"/>
                </a:solidFill>
                <a:uFill>
                  <a:solidFill>
                    <a:srgbClr val="FFFFFF"/>
                  </a:solidFill>
                </a:uFill>
                <a:latin typeface="Arial"/>
              </a:rPr>
              <a:t>+ ADCP NORTEK</a:t>
            </a:r>
            <a:endParaRPr lang="en-GB" sz="1633" spc="-1" dirty="0">
              <a:solidFill>
                <a:srgbClr val="000000"/>
              </a:solidFill>
              <a:uFill>
                <a:solidFill>
                  <a:srgbClr val="FFFFFF"/>
                </a:solidFill>
              </a:uFill>
              <a:latin typeface="Arial"/>
            </a:endParaRPr>
          </a:p>
          <a:p>
            <a:r>
              <a:rPr lang="en-GB" sz="1814" b="1" spc="-1" dirty="0">
                <a:solidFill>
                  <a:srgbClr val="FF0000"/>
                </a:solidFill>
                <a:uFill>
                  <a:solidFill>
                    <a:srgbClr val="FFFFFF"/>
                  </a:solidFill>
                </a:uFill>
                <a:latin typeface="Arial"/>
              </a:rPr>
              <a:t>    Oct. 2016 – May. 2017</a:t>
            </a:r>
            <a:endParaRPr lang="en-GB" sz="1633" spc="-1" dirty="0">
              <a:solidFill>
                <a:srgbClr val="000000"/>
              </a:solidFill>
              <a:uFill>
                <a:solidFill>
                  <a:srgbClr val="FFFFFF"/>
                </a:solidFill>
              </a:uFill>
              <a:latin typeface="Arial"/>
            </a:endParaRPr>
          </a:p>
          <a:p>
            <a:r>
              <a:rPr lang="en-GB" sz="1814" b="1" spc="-1" dirty="0">
                <a:solidFill>
                  <a:srgbClr val="FF0000"/>
                </a:solidFill>
                <a:uFill>
                  <a:solidFill>
                    <a:srgbClr val="FFFFFF"/>
                  </a:solidFill>
                </a:uFill>
                <a:latin typeface="Arial"/>
              </a:rPr>
              <a:t>			0-500m ... </a:t>
            </a:r>
            <a:endParaRPr lang="en-GB" sz="1633" spc="-1" dirty="0">
              <a:solidFill>
                <a:srgbClr val="000000"/>
              </a:solidFill>
              <a:uFill>
                <a:solidFill>
                  <a:srgbClr val="FFFFFF"/>
                </a:solidFill>
              </a:uFill>
              <a:latin typeface="Arial"/>
            </a:endParaRPr>
          </a:p>
        </p:txBody>
      </p:sp>
      <p:pic>
        <p:nvPicPr>
          <p:cNvPr id="74" name="Picture 73"/>
          <p:cNvPicPr/>
          <p:nvPr/>
        </p:nvPicPr>
        <p:blipFill>
          <a:blip r:embed="rId6"/>
          <a:stretch/>
        </p:blipFill>
        <p:spPr>
          <a:xfrm>
            <a:off x="4114545" y="3005611"/>
            <a:ext cx="326551" cy="385004"/>
          </a:xfrm>
          <a:prstGeom prst="rect">
            <a:avLst/>
          </a:prstGeom>
          <a:ln>
            <a:noFill/>
          </a:ln>
        </p:spPr>
      </p:pic>
      <p:pic>
        <p:nvPicPr>
          <p:cNvPr id="75" name="Picture 74"/>
          <p:cNvPicPr/>
          <p:nvPr/>
        </p:nvPicPr>
        <p:blipFill>
          <a:blip r:embed="rId7"/>
          <a:stretch/>
        </p:blipFill>
        <p:spPr>
          <a:xfrm>
            <a:off x="7053506" y="130981"/>
            <a:ext cx="1864934" cy="522482"/>
          </a:xfrm>
          <a:prstGeom prst="rect">
            <a:avLst/>
          </a:prstGeom>
          <a:ln>
            <a:noFill/>
          </a:ln>
        </p:spPr>
      </p:pic>
      <p:sp>
        <p:nvSpPr>
          <p:cNvPr id="76" name="CustomShape 3"/>
          <p:cNvSpPr/>
          <p:nvPr/>
        </p:nvSpPr>
        <p:spPr>
          <a:xfrm>
            <a:off x="8909296" y="130981"/>
            <a:ext cx="90455" cy="522482"/>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77" name="TextShape 4"/>
          <p:cNvSpPr txBox="1"/>
          <p:nvPr/>
        </p:nvSpPr>
        <p:spPr>
          <a:xfrm>
            <a:off x="5616681" y="1053751"/>
            <a:ext cx="2873649" cy="807561"/>
          </a:xfrm>
          <a:prstGeom prst="rect">
            <a:avLst/>
          </a:prstGeom>
          <a:noFill/>
          <a:ln>
            <a:noFill/>
          </a:ln>
        </p:spPr>
        <p:txBody>
          <a:bodyPr lIns="81638" tIns="40819" rIns="81638" bIns="40819"/>
          <a:lstStyle/>
          <a:p>
            <a:r>
              <a:rPr lang="en-GB" sz="1814" spc="-1" dirty="0">
                <a:solidFill>
                  <a:srgbClr val="000000"/>
                </a:solidFill>
                <a:uFill>
                  <a:solidFill>
                    <a:srgbClr val="FFFFFF"/>
                  </a:solidFill>
                </a:uFill>
                <a:latin typeface="Arial"/>
              </a:rPr>
              <a:t>High resolution modelling</a:t>
            </a:r>
            <a:endParaRPr lang="en-GB" sz="1633" spc="-1" dirty="0">
              <a:solidFill>
                <a:srgbClr val="000000"/>
              </a:solidFill>
              <a:uFill>
                <a:solidFill>
                  <a:srgbClr val="FFFFFF"/>
                </a:solidFill>
              </a:uFill>
              <a:latin typeface="Arial"/>
            </a:endParaRPr>
          </a:p>
        </p:txBody>
      </p:sp>
      <p:pic>
        <p:nvPicPr>
          <p:cNvPr id="78" name="Picture 77"/>
          <p:cNvPicPr/>
          <p:nvPr/>
        </p:nvPicPr>
        <p:blipFill>
          <a:blip r:embed="rId8"/>
          <a:stretch/>
        </p:blipFill>
        <p:spPr>
          <a:xfrm>
            <a:off x="5913843" y="65670"/>
            <a:ext cx="1074353" cy="718413"/>
          </a:xfrm>
          <a:prstGeom prst="rect">
            <a:avLst/>
          </a:prstGeom>
          <a:ln>
            <a:noFill/>
          </a:ln>
        </p:spPr>
      </p:pic>
      <p:pic>
        <p:nvPicPr>
          <p:cNvPr id="79" name="Picture 78"/>
          <p:cNvPicPr/>
          <p:nvPr/>
        </p:nvPicPr>
        <p:blipFill>
          <a:blip r:embed="rId9"/>
          <a:stretch/>
        </p:blipFill>
        <p:spPr>
          <a:xfrm>
            <a:off x="5420750" y="1502496"/>
            <a:ext cx="3614922" cy="5224819"/>
          </a:xfrm>
          <a:prstGeom prst="rect">
            <a:avLst/>
          </a:prstGeom>
          <a:ln>
            <a:noFill/>
          </a:ln>
        </p:spPr>
      </p:pic>
      <p:sp>
        <p:nvSpPr>
          <p:cNvPr id="80" name="Line 5"/>
          <p:cNvSpPr/>
          <p:nvPr/>
        </p:nvSpPr>
        <p:spPr>
          <a:xfrm flipV="1">
            <a:off x="4310476" y="2161476"/>
            <a:ext cx="0" cy="844135"/>
          </a:xfrm>
          <a:prstGeom prst="line">
            <a:avLst/>
          </a:prstGeom>
          <a:ln w="72000">
            <a:solidFill>
              <a:srgbClr val="FF0000"/>
            </a:solidFill>
            <a:round/>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519544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p:nvPr/>
        </p:nvPicPr>
        <p:blipFill>
          <a:blip r:embed="rId2"/>
          <a:stretch/>
        </p:blipFill>
        <p:spPr>
          <a:xfrm>
            <a:off x="2257449" y="603500"/>
            <a:ext cx="3555163" cy="6189125"/>
          </a:xfrm>
          <a:prstGeom prst="rect">
            <a:avLst/>
          </a:prstGeom>
          <a:ln>
            <a:noFill/>
          </a:ln>
        </p:spPr>
      </p:pic>
      <p:pic>
        <p:nvPicPr>
          <p:cNvPr id="82" name="Picture 81"/>
          <p:cNvPicPr/>
          <p:nvPr/>
        </p:nvPicPr>
        <p:blipFill>
          <a:blip r:embed="rId3"/>
          <a:stretch/>
        </p:blipFill>
        <p:spPr>
          <a:xfrm>
            <a:off x="5551370" y="620808"/>
            <a:ext cx="3594349" cy="6204472"/>
          </a:xfrm>
          <a:prstGeom prst="rect">
            <a:avLst/>
          </a:prstGeom>
          <a:ln>
            <a:noFill/>
          </a:ln>
        </p:spPr>
      </p:pic>
      <p:sp>
        <p:nvSpPr>
          <p:cNvPr id="83" name="TextShape 1"/>
          <p:cNvSpPr txBox="1"/>
          <p:nvPr/>
        </p:nvSpPr>
        <p:spPr>
          <a:xfrm>
            <a:off x="587793" y="228946"/>
            <a:ext cx="8425020" cy="1010676"/>
          </a:xfrm>
          <a:prstGeom prst="rect">
            <a:avLst/>
          </a:prstGeom>
          <a:noFill/>
          <a:ln>
            <a:noFill/>
          </a:ln>
        </p:spPr>
        <p:txBody>
          <a:bodyPr lIns="81638" tIns="40819" rIns="81638" bIns="40819"/>
          <a:lstStyle/>
          <a:p>
            <a:r>
              <a:rPr lang="en-GB" sz="1996" b="1" spc="-1" dirty="0">
                <a:solidFill>
                  <a:srgbClr val="000000"/>
                </a:solidFill>
                <a:uFill>
                  <a:solidFill>
                    <a:srgbClr val="FFFFFF"/>
                  </a:solidFill>
                </a:uFill>
                <a:latin typeface="Arial"/>
              </a:rPr>
              <a:t>NORTEK &amp; </a:t>
            </a:r>
            <a:r>
              <a:rPr lang="en-GB" sz="1996" b="1" spc="-1" dirty="0" err="1">
                <a:solidFill>
                  <a:srgbClr val="000000"/>
                </a:solidFill>
                <a:uFill>
                  <a:solidFill>
                    <a:srgbClr val="FFFFFF"/>
                  </a:solidFill>
                </a:uFill>
                <a:latin typeface="Arial"/>
              </a:rPr>
              <a:t>Aquadop</a:t>
            </a:r>
            <a:r>
              <a:rPr lang="en-GB" sz="1996" b="1" spc="-1" dirty="0">
                <a:solidFill>
                  <a:srgbClr val="000000"/>
                </a:solidFill>
                <a:uFill>
                  <a:solidFill>
                    <a:srgbClr val="FFFFFF"/>
                  </a:solidFill>
                </a:uFill>
                <a:latin typeface="Arial"/>
              </a:rPr>
              <a:t> ALBATROSS mooring</a:t>
            </a:r>
            <a:endParaRPr lang="en-GB" sz="1633" spc="-1" dirty="0">
              <a:solidFill>
                <a:srgbClr val="000000"/>
              </a:solidFill>
              <a:uFill>
                <a:solidFill>
                  <a:srgbClr val="FFFFFF"/>
                </a:solidFill>
              </a:uFill>
              <a:latin typeface="Arial"/>
            </a:endParaRPr>
          </a:p>
          <a:p>
            <a:endParaRPr lang="en-GB" sz="1633" spc="-1" dirty="0">
              <a:solidFill>
                <a:srgbClr val="000000"/>
              </a:solidFill>
              <a:uFill>
                <a:solidFill>
                  <a:srgbClr val="FFFFFF"/>
                </a:solidFill>
              </a:uFill>
              <a:latin typeface="Arial"/>
            </a:endParaRPr>
          </a:p>
          <a:p>
            <a:r>
              <a:rPr lang="en-GB" sz="1633" spc="-1" dirty="0">
                <a:solidFill>
                  <a:srgbClr val="000000"/>
                </a:solidFill>
                <a:uFill>
                  <a:solidFill>
                    <a:srgbClr val="FFFFFF"/>
                  </a:solidFill>
                </a:uFill>
                <a:latin typeface="Arial"/>
              </a:rPr>
              <a:t>						 E-W speed	     			     N-S Speed </a:t>
            </a:r>
          </a:p>
        </p:txBody>
      </p:sp>
      <p:sp>
        <p:nvSpPr>
          <p:cNvPr id="84" name="TextShape 2"/>
          <p:cNvSpPr txBox="1"/>
          <p:nvPr/>
        </p:nvSpPr>
        <p:spPr>
          <a:xfrm>
            <a:off x="349574" y="1069065"/>
            <a:ext cx="2146094" cy="4369581"/>
          </a:xfrm>
          <a:prstGeom prst="rect">
            <a:avLst/>
          </a:prstGeom>
          <a:noFill/>
          <a:ln>
            <a:noFill/>
          </a:ln>
        </p:spPr>
        <p:txBody>
          <a:bodyPr lIns="81638" tIns="40819" rIns="81638" bIns="40819"/>
          <a:lstStyle/>
          <a:p>
            <a:pPr>
              <a:lnSpc>
                <a:spcPct val="150000"/>
              </a:lnSpc>
            </a:pPr>
            <a:r>
              <a:rPr lang="en-GB" sz="1270" spc="-1" dirty="0">
                <a:solidFill>
                  <a:srgbClr val="000000"/>
                </a:solidFill>
                <a:uFill>
                  <a:solidFill>
                    <a:srgbClr val="FFFFFF"/>
                  </a:solidFill>
                </a:uFill>
                <a:latin typeface="Arial"/>
              </a:rPr>
              <a:t>All NORTEK bins</a:t>
            </a:r>
            <a:endParaRPr lang="en-GB" sz="1633" spc="-1" dirty="0">
              <a:solidFill>
                <a:srgbClr val="000000"/>
              </a:solidFill>
              <a:uFill>
                <a:solidFill>
                  <a:srgbClr val="FFFFFF"/>
                </a:solidFill>
              </a:uFill>
              <a:latin typeface="Arial"/>
            </a:endParaRPr>
          </a:p>
          <a:p>
            <a:pPr>
              <a:lnSpc>
                <a:spcPct val="150000"/>
              </a:lnSpc>
            </a:pPr>
            <a:endParaRPr lang="en-GB" sz="1633" spc="-1" dirty="0">
              <a:solidFill>
                <a:srgbClr val="000000"/>
              </a:solidFill>
              <a:uFill>
                <a:solidFill>
                  <a:srgbClr val="FFFFFF"/>
                </a:solidFill>
              </a:uFill>
              <a:latin typeface="Arial"/>
            </a:endParaRPr>
          </a:p>
          <a:p>
            <a:pPr>
              <a:lnSpc>
                <a:spcPct val="150000"/>
              </a:lnSpc>
            </a:pPr>
            <a:endParaRPr lang="en-GB" sz="1633" spc="-1" dirty="0">
              <a:solidFill>
                <a:srgbClr val="000000"/>
              </a:solidFill>
              <a:uFill>
                <a:solidFill>
                  <a:srgbClr val="FFFFFF"/>
                </a:solidFill>
              </a:uFill>
              <a:latin typeface="Arial"/>
            </a:endParaRPr>
          </a:p>
          <a:p>
            <a:pPr>
              <a:lnSpc>
                <a:spcPct val="150000"/>
              </a:lnSpc>
            </a:pPr>
            <a:endParaRPr lang="en-GB" sz="1633" spc="-1" dirty="0">
              <a:solidFill>
                <a:srgbClr val="000000"/>
              </a:solidFill>
              <a:uFill>
                <a:solidFill>
                  <a:srgbClr val="FFFFFF"/>
                </a:solidFill>
              </a:uFill>
              <a:latin typeface="Arial"/>
            </a:endParaRPr>
          </a:p>
          <a:p>
            <a:pPr>
              <a:lnSpc>
                <a:spcPct val="150000"/>
              </a:lnSpc>
            </a:pPr>
            <a:r>
              <a:rPr lang="en-GB" sz="1270" spc="-1" dirty="0">
                <a:solidFill>
                  <a:srgbClr val="000000"/>
                </a:solidFill>
                <a:uFill>
                  <a:solidFill>
                    <a:srgbClr val="FFFFFF"/>
                  </a:solidFill>
                </a:uFill>
                <a:latin typeface="Arial"/>
              </a:rPr>
              <a:t>1</a:t>
            </a:r>
            <a:r>
              <a:rPr lang="en-GB" sz="1270" spc="-1" baseline="101000" dirty="0">
                <a:solidFill>
                  <a:srgbClr val="000000"/>
                </a:solidFill>
                <a:uFill>
                  <a:solidFill>
                    <a:srgbClr val="FFFFFF"/>
                  </a:solidFill>
                </a:uFill>
                <a:latin typeface="Arial"/>
              </a:rPr>
              <a:t>st</a:t>
            </a:r>
            <a:r>
              <a:rPr lang="en-GB" sz="1270" spc="-1" dirty="0">
                <a:solidFill>
                  <a:srgbClr val="000000"/>
                </a:solidFill>
                <a:uFill>
                  <a:solidFill>
                    <a:srgbClr val="FFFFFF"/>
                  </a:solidFill>
                </a:uFill>
                <a:latin typeface="Arial"/>
              </a:rPr>
              <a:t> bin NORTEK ~ 402 </a:t>
            </a:r>
            <a:r>
              <a:rPr lang="en-GB" sz="1270" spc="-1" dirty="0" err="1">
                <a:solidFill>
                  <a:srgbClr val="000000"/>
                </a:solidFill>
                <a:uFill>
                  <a:solidFill>
                    <a:srgbClr val="FFFFFF"/>
                  </a:solidFill>
                </a:uFill>
                <a:latin typeface="Arial"/>
              </a:rPr>
              <a:t>dBar</a:t>
            </a:r>
            <a:endParaRPr lang="en-GB" sz="1633" spc="-1" dirty="0">
              <a:solidFill>
                <a:srgbClr val="000000"/>
              </a:solidFill>
              <a:uFill>
                <a:solidFill>
                  <a:srgbClr val="FFFFFF"/>
                </a:solidFill>
              </a:uFill>
              <a:latin typeface="Arial"/>
            </a:endParaRPr>
          </a:p>
          <a:p>
            <a:pPr>
              <a:lnSpc>
                <a:spcPct val="150000"/>
              </a:lnSpc>
            </a:pPr>
            <a:endParaRPr lang="en-GB" sz="1633" spc="-1" dirty="0">
              <a:solidFill>
                <a:srgbClr val="000000"/>
              </a:solidFill>
              <a:uFill>
                <a:solidFill>
                  <a:srgbClr val="FFFFFF"/>
                </a:solidFill>
              </a:uFill>
              <a:latin typeface="Arial"/>
            </a:endParaRPr>
          </a:p>
          <a:p>
            <a:pPr>
              <a:lnSpc>
                <a:spcPct val="150000"/>
              </a:lnSpc>
            </a:pPr>
            <a:r>
              <a:rPr lang="en-GB" sz="1270" spc="-1" dirty="0">
                <a:solidFill>
                  <a:srgbClr val="000000"/>
                </a:solidFill>
                <a:uFill>
                  <a:solidFill>
                    <a:srgbClr val="FFFFFF"/>
                  </a:solidFill>
                </a:uFill>
                <a:latin typeface="Arial"/>
              </a:rPr>
              <a:t>ID0101~ 480 m</a:t>
            </a:r>
            <a:endParaRPr lang="en-GB" sz="1633" spc="-1" dirty="0">
              <a:solidFill>
                <a:srgbClr val="000000"/>
              </a:solidFill>
              <a:uFill>
                <a:solidFill>
                  <a:srgbClr val="FFFFFF"/>
                </a:solidFill>
              </a:uFill>
              <a:latin typeface="Arial"/>
            </a:endParaRPr>
          </a:p>
          <a:p>
            <a:pPr>
              <a:lnSpc>
                <a:spcPct val="150000"/>
              </a:lnSpc>
            </a:pPr>
            <a:endParaRPr lang="en-GB" sz="1633" spc="-1" dirty="0">
              <a:solidFill>
                <a:srgbClr val="000000"/>
              </a:solidFill>
              <a:uFill>
                <a:solidFill>
                  <a:srgbClr val="FFFFFF"/>
                </a:solidFill>
              </a:uFill>
              <a:latin typeface="Arial"/>
            </a:endParaRPr>
          </a:p>
          <a:p>
            <a:pPr>
              <a:lnSpc>
                <a:spcPct val="150000"/>
              </a:lnSpc>
            </a:pPr>
            <a:r>
              <a:rPr lang="en-GB" sz="1270" spc="-1" dirty="0">
                <a:solidFill>
                  <a:srgbClr val="000000"/>
                </a:solidFill>
                <a:uFill>
                  <a:solidFill>
                    <a:srgbClr val="FFFFFF"/>
                  </a:solidFill>
                </a:uFill>
                <a:latin typeface="Arial"/>
              </a:rPr>
              <a:t>ID0601~ 1386 m</a:t>
            </a:r>
            <a:endParaRPr lang="en-GB" sz="1633" spc="-1" dirty="0">
              <a:solidFill>
                <a:srgbClr val="000000"/>
              </a:solidFill>
              <a:uFill>
                <a:solidFill>
                  <a:srgbClr val="FFFFFF"/>
                </a:solidFill>
              </a:uFill>
              <a:latin typeface="Arial"/>
            </a:endParaRPr>
          </a:p>
          <a:p>
            <a:pPr>
              <a:lnSpc>
                <a:spcPct val="150000"/>
              </a:lnSpc>
            </a:pPr>
            <a:endParaRPr lang="en-GB" sz="1633" spc="-1" dirty="0">
              <a:solidFill>
                <a:srgbClr val="000000"/>
              </a:solidFill>
              <a:uFill>
                <a:solidFill>
                  <a:srgbClr val="FFFFFF"/>
                </a:solidFill>
              </a:uFill>
              <a:latin typeface="Arial"/>
            </a:endParaRPr>
          </a:p>
          <a:p>
            <a:pPr>
              <a:lnSpc>
                <a:spcPct val="150000"/>
              </a:lnSpc>
            </a:pPr>
            <a:r>
              <a:rPr lang="en-GB" sz="1270" spc="-1" dirty="0">
                <a:solidFill>
                  <a:srgbClr val="000000"/>
                </a:solidFill>
                <a:uFill>
                  <a:solidFill>
                    <a:srgbClr val="FFFFFF"/>
                  </a:solidFill>
                </a:uFill>
                <a:latin typeface="Arial"/>
              </a:rPr>
              <a:t>ID0901 ~ 1735 m</a:t>
            </a:r>
            <a:endParaRPr lang="en-GB" sz="1633" spc="-1" dirty="0">
              <a:solidFill>
                <a:srgbClr val="000000"/>
              </a:solidFill>
              <a:uFill>
                <a:solidFill>
                  <a:srgbClr val="FFFFFF"/>
                </a:solidFill>
              </a:uFill>
              <a:latin typeface="Arial"/>
            </a:endParaRPr>
          </a:p>
          <a:p>
            <a:pPr>
              <a:lnSpc>
                <a:spcPct val="150000"/>
              </a:lnSpc>
            </a:pPr>
            <a:endParaRPr lang="en-GB" sz="1633" spc="-1" dirty="0">
              <a:solidFill>
                <a:srgbClr val="000000"/>
              </a:solidFill>
              <a:uFill>
                <a:solidFill>
                  <a:srgbClr val="FFFFFF"/>
                </a:solidFill>
              </a:uFill>
              <a:latin typeface="Arial"/>
            </a:endParaRPr>
          </a:p>
          <a:p>
            <a:pPr>
              <a:lnSpc>
                <a:spcPct val="150000"/>
              </a:lnSpc>
            </a:pPr>
            <a:r>
              <a:rPr lang="en-GB" sz="1270" spc="-1" dirty="0">
                <a:solidFill>
                  <a:srgbClr val="000000"/>
                </a:solidFill>
                <a:uFill>
                  <a:solidFill>
                    <a:srgbClr val="FFFFFF"/>
                  </a:solidFill>
                </a:uFill>
                <a:latin typeface="Arial"/>
              </a:rPr>
              <a:t>ID1201 ~ 2141 m</a:t>
            </a:r>
            <a:endParaRPr lang="en-GB" sz="1633" spc="-1" dirty="0">
              <a:solidFill>
                <a:srgbClr val="000000"/>
              </a:solidFill>
              <a:uFill>
                <a:solidFill>
                  <a:srgbClr val="FFFFFF"/>
                </a:solidFill>
              </a:uFill>
              <a:latin typeface="Arial"/>
            </a:endParaRPr>
          </a:p>
          <a:p>
            <a:pPr>
              <a:lnSpc>
                <a:spcPct val="150000"/>
              </a:lnSpc>
            </a:pPr>
            <a:endParaRPr lang="en-GB" sz="1633" spc="-1" dirty="0">
              <a:solidFill>
                <a:srgbClr val="000000"/>
              </a:solidFill>
              <a:uFill>
                <a:solidFill>
                  <a:srgbClr val="FFFFFF"/>
                </a:solidFill>
              </a:uFill>
              <a:latin typeface="Arial"/>
            </a:endParaRPr>
          </a:p>
          <a:p>
            <a:pPr>
              <a:lnSpc>
                <a:spcPct val="150000"/>
              </a:lnSpc>
            </a:pPr>
            <a:r>
              <a:rPr lang="en-GB" sz="1270" spc="-1" dirty="0">
                <a:solidFill>
                  <a:srgbClr val="000000"/>
                </a:solidFill>
                <a:uFill>
                  <a:solidFill>
                    <a:srgbClr val="FFFFFF"/>
                  </a:solidFill>
                </a:uFill>
                <a:latin typeface="Arial"/>
              </a:rPr>
              <a:t>ID1401 ~ 2346 m</a:t>
            </a:r>
            <a:endParaRPr lang="en-GB" sz="1633"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72655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Shape 1"/>
          <p:cNvSpPr txBox="1"/>
          <p:nvPr/>
        </p:nvSpPr>
        <p:spPr>
          <a:xfrm>
            <a:off x="391862" y="731835"/>
            <a:ext cx="3787994" cy="4493344"/>
          </a:xfrm>
          <a:prstGeom prst="rect">
            <a:avLst/>
          </a:prstGeom>
          <a:noFill/>
          <a:ln>
            <a:noFill/>
          </a:ln>
        </p:spPr>
        <p:txBody>
          <a:bodyPr lIns="81638" tIns="40819" rIns="81638" bIns="40819"/>
          <a:lstStyle/>
          <a:p>
            <a:r>
              <a:rPr lang="en-GB" sz="1633" spc="-1">
                <a:solidFill>
                  <a:srgbClr val="000000"/>
                </a:solidFill>
                <a:uFill>
                  <a:solidFill>
                    <a:srgbClr val="FFFFFF"/>
                  </a:solidFill>
                </a:uFill>
                <a:latin typeface="Arial"/>
              </a:rPr>
              <a:t>Exemple du 29 novembre 2016</a:t>
            </a:r>
          </a:p>
          <a:p>
            <a:endParaRPr lang="en-GB" sz="1633" spc="-1">
              <a:solidFill>
                <a:srgbClr val="000000"/>
              </a:solidFill>
              <a:uFill>
                <a:solidFill>
                  <a:srgbClr val="FFFFFF"/>
                </a:solidFill>
              </a:uFill>
              <a:latin typeface="Arial"/>
            </a:endParaRPr>
          </a:p>
          <a:p>
            <a:r>
              <a:rPr lang="en-GB" sz="1633" spc="-1">
                <a:solidFill>
                  <a:srgbClr val="000000"/>
                </a:solidFill>
                <a:uFill>
                  <a:solidFill>
                    <a:srgbClr val="FFFFFF"/>
                  </a:solidFill>
                </a:uFill>
                <a:latin typeface="Arial"/>
              </a:rPr>
              <a:t>	→  la composante barotrope ~ 15 cm/s WSW</a:t>
            </a:r>
          </a:p>
          <a:p>
            <a:endParaRPr lang="en-GB" sz="1633" spc="-1">
              <a:solidFill>
                <a:srgbClr val="000000"/>
              </a:solidFill>
              <a:uFill>
                <a:solidFill>
                  <a:srgbClr val="FFFFFF"/>
                </a:solidFill>
              </a:uFill>
              <a:latin typeface="Arial"/>
            </a:endParaRPr>
          </a:p>
          <a:p>
            <a:r>
              <a:rPr lang="en-GB" sz="1633" spc="-1">
                <a:solidFill>
                  <a:srgbClr val="000000"/>
                </a:solidFill>
                <a:uFill>
                  <a:solidFill>
                    <a:srgbClr val="FFFFFF"/>
                  </a:solidFill>
                </a:uFill>
                <a:latin typeface="Arial"/>
              </a:rPr>
              <a:t>	→ composante barocline WSW ~ 50 cm/s</a:t>
            </a:r>
          </a:p>
          <a:p>
            <a:endParaRPr lang="en-GB" sz="1633" spc="-1">
              <a:solidFill>
                <a:srgbClr val="000000"/>
              </a:solidFill>
              <a:uFill>
                <a:solidFill>
                  <a:srgbClr val="FFFFFF"/>
                </a:solidFill>
              </a:uFill>
              <a:latin typeface="Arial"/>
            </a:endParaRPr>
          </a:p>
          <a:p>
            <a:endParaRPr lang="en-GB" sz="1633" spc="-1">
              <a:solidFill>
                <a:srgbClr val="000000"/>
              </a:solidFill>
              <a:uFill>
                <a:solidFill>
                  <a:srgbClr val="FFFFFF"/>
                </a:solidFill>
              </a:uFill>
              <a:latin typeface="Arial"/>
            </a:endParaRPr>
          </a:p>
          <a:p>
            <a:endParaRPr lang="en-GB" sz="1633" spc="-1">
              <a:solidFill>
                <a:srgbClr val="000000"/>
              </a:solidFill>
              <a:uFill>
                <a:solidFill>
                  <a:srgbClr val="FFFFFF"/>
                </a:solidFill>
              </a:uFill>
              <a:latin typeface="Arial"/>
            </a:endParaRPr>
          </a:p>
          <a:p>
            <a:endParaRPr lang="en-GB" sz="1633" spc="-1">
              <a:solidFill>
                <a:srgbClr val="000000"/>
              </a:solidFill>
              <a:uFill>
                <a:solidFill>
                  <a:srgbClr val="FFFFFF"/>
                </a:solidFill>
              </a:uFill>
              <a:latin typeface="Arial"/>
            </a:endParaRPr>
          </a:p>
          <a:p>
            <a:endParaRPr lang="en-GB" sz="1633" spc="-1">
              <a:solidFill>
                <a:srgbClr val="000000"/>
              </a:solidFill>
              <a:uFill>
                <a:solidFill>
                  <a:srgbClr val="FFFFFF"/>
                </a:solidFill>
              </a:uFill>
              <a:latin typeface="Arial"/>
            </a:endParaRPr>
          </a:p>
          <a:p>
            <a:r>
              <a:rPr lang="en-GB" sz="1633" spc="-1">
                <a:solidFill>
                  <a:srgbClr val="000000"/>
                </a:solidFill>
                <a:uFill>
                  <a:solidFill>
                    <a:srgbClr val="FFFFFF"/>
                  </a:solidFill>
                </a:uFill>
                <a:latin typeface="Arial"/>
              </a:rPr>
              <a:t>	</a:t>
            </a:r>
          </a:p>
        </p:txBody>
      </p:sp>
      <p:pic>
        <p:nvPicPr>
          <p:cNvPr id="92" name="Picture 91"/>
          <p:cNvPicPr/>
          <p:nvPr/>
        </p:nvPicPr>
        <p:blipFill>
          <a:blip r:embed="rId2"/>
          <a:stretch/>
        </p:blipFill>
        <p:spPr>
          <a:xfrm>
            <a:off x="4375786" y="522843"/>
            <a:ext cx="4245165" cy="6204472"/>
          </a:xfrm>
          <a:prstGeom prst="rect">
            <a:avLst/>
          </a:prstGeom>
          <a:ln>
            <a:noFill/>
          </a:ln>
        </p:spPr>
      </p:pic>
      <p:pic>
        <p:nvPicPr>
          <p:cNvPr id="93" name="Picture 92"/>
          <p:cNvPicPr/>
          <p:nvPr/>
        </p:nvPicPr>
        <p:blipFill>
          <a:blip r:embed="rId3"/>
          <a:stretch/>
        </p:blipFill>
        <p:spPr>
          <a:xfrm>
            <a:off x="411455" y="3037286"/>
            <a:ext cx="3703090" cy="2750214"/>
          </a:xfrm>
          <a:prstGeom prst="rect">
            <a:avLst/>
          </a:prstGeom>
          <a:ln>
            <a:noFill/>
          </a:ln>
        </p:spPr>
      </p:pic>
      <p:sp>
        <p:nvSpPr>
          <p:cNvPr id="94" name="Line 2"/>
          <p:cNvSpPr/>
          <p:nvPr/>
        </p:nvSpPr>
        <p:spPr>
          <a:xfrm>
            <a:off x="1240895" y="3363838"/>
            <a:ext cx="0" cy="39186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95" name="TextShape 3"/>
          <p:cNvSpPr txBox="1"/>
          <p:nvPr/>
        </p:nvSpPr>
        <p:spPr>
          <a:xfrm>
            <a:off x="261241" y="196291"/>
            <a:ext cx="8294400" cy="653102"/>
          </a:xfrm>
          <a:prstGeom prst="rect">
            <a:avLst/>
          </a:prstGeom>
          <a:noFill/>
          <a:ln>
            <a:noFill/>
          </a:ln>
        </p:spPr>
        <p:txBody>
          <a:bodyPr lIns="81638" tIns="40819" rIns="81638" bIns="40819"/>
          <a:lstStyle/>
          <a:p>
            <a:r>
              <a:rPr lang="en-GB" sz="2177" b="1" spc="-1" dirty="0" err="1">
                <a:solidFill>
                  <a:srgbClr val="000000"/>
                </a:solidFill>
                <a:uFill>
                  <a:solidFill>
                    <a:srgbClr val="FFFFFF"/>
                  </a:solidFill>
                </a:uFill>
                <a:latin typeface="Arial"/>
              </a:rPr>
              <a:t>Déconvolution</a:t>
            </a:r>
            <a:r>
              <a:rPr lang="en-GB" sz="2177" b="1" spc="-1" dirty="0">
                <a:solidFill>
                  <a:srgbClr val="000000"/>
                </a:solidFill>
                <a:uFill>
                  <a:solidFill>
                    <a:srgbClr val="FFFFFF"/>
                  </a:solidFill>
                </a:uFill>
                <a:latin typeface="Arial"/>
              </a:rPr>
              <a:t> des </a:t>
            </a:r>
            <a:r>
              <a:rPr lang="en-GB" sz="2177" b="1" spc="-1" dirty="0" err="1">
                <a:solidFill>
                  <a:srgbClr val="000000"/>
                </a:solidFill>
                <a:uFill>
                  <a:solidFill>
                    <a:srgbClr val="FFFFFF"/>
                  </a:solidFill>
                </a:uFill>
                <a:latin typeface="Arial"/>
              </a:rPr>
              <a:t>composantes</a:t>
            </a:r>
            <a:r>
              <a:rPr lang="en-GB" sz="2177" b="1" spc="-1" dirty="0">
                <a:solidFill>
                  <a:srgbClr val="000000"/>
                </a:solidFill>
                <a:uFill>
                  <a:solidFill>
                    <a:srgbClr val="FFFFFF"/>
                  </a:solidFill>
                </a:uFill>
                <a:latin typeface="Arial"/>
              </a:rPr>
              <a:t> barotrope et barocline ...</a:t>
            </a:r>
            <a:endParaRPr lang="en-GB" sz="1633"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72148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7BE87D-5382-6940-94E8-2F5EB2FAA2AC}"/>
              </a:ext>
            </a:extLst>
          </p:cNvPr>
          <p:cNvSpPr>
            <a:spLocks noGrp="1"/>
          </p:cNvSpPr>
          <p:nvPr>
            <p:ph type="title"/>
          </p:nvPr>
        </p:nvSpPr>
        <p:spPr>
          <a:xfrm>
            <a:off x="1889937" y="987555"/>
            <a:ext cx="5111602" cy="994172"/>
          </a:xfrm>
        </p:spPr>
        <p:txBody>
          <a:bodyPr>
            <a:normAutofit fontScale="90000"/>
          </a:bodyPr>
          <a:lstStyle/>
          <a:p>
            <a:pPr algn="ctr"/>
            <a:r>
              <a:rPr lang="en-GB" sz="2400" b="1" dirty="0"/>
              <a:t>ALBATROSS 2016-2017</a:t>
            </a:r>
            <a:br>
              <a:rPr lang="en-GB" sz="2400" b="1" dirty="0"/>
            </a:br>
            <a:r>
              <a:rPr lang="en-GB" sz="2400" b="1" dirty="0"/>
              <a:t>Oxygen trend (8 levels) Uncorrected data</a:t>
            </a:r>
          </a:p>
        </p:txBody>
      </p:sp>
      <p:pic>
        <p:nvPicPr>
          <p:cNvPr id="8" name="Picture 7">
            <a:extLst>
              <a:ext uri="{FF2B5EF4-FFF2-40B4-BE49-F238E27FC236}">
                <a16:creationId xmlns:a16="http://schemas.microsoft.com/office/drawing/2014/main" id="{09DDC274-E578-1C40-8CE7-99BC784C3A9A}"/>
              </a:ext>
            </a:extLst>
          </p:cNvPr>
          <p:cNvPicPr>
            <a:picLocks noChangeAspect="1"/>
          </p:cNvPicPr>
          <p:nvPr/>
        </p:nvPicPr>
        <p:blipFill>
          <a:blip r:embed="rId2"/>
          <a:stretch>
            <a:fillRect/>
          </a:stretch>
        </p:blipFill>
        <p:spPr>
          <a:xfrm>
            <a:off x="603682" y="1853457"/>
            <a:ext cx="7261933" cy="4572055"/>
          </a:xfrm>
          <a:prstGeom prst="rect">
            <a:avLst/>
          </a:prstGeom>
        </p:spPr>
      </p:pic>
      <p:sp>
        <p:nvSpPr>
          <p:cNvPr id="9" name="TextBox 8">
            <a:extLst>
              <a:ext uri="{FF2B5EF4-FFF2-40B4-BE49-F238E27FC236}">
                <a16:creationId xmlns:a16="http://schemas.microsoft.com/office/drawing/2014/main" id="{72595177-9E6D-1B4A-A90C-2CBE00E7B7F7}"/>
              </a:ext>
            </a:extLst>
          </p:cNvPr>
          <p:cNvSpPr txBox="1"/>
          <p:nvPr/>
        </p:nvSpPr>
        <p:spPr>
          <a:xfrm>
            <a:off x="7216851" y="3137920"/>
            <a:ext cx="713657" cy="1754326"/>
          </a:xfrm>
          <a:prstGeom prst="rect">
            <a:avLst/>
          </a:prstGeom>
          <a:noFill/>
        </p:spPr>
        <p:txBody>
          <a:bodyPr wrap="none" rtlCol="0">
            <a:spAutoFit/>
          </a:bodyPr>
          <a:lstStyle/>
          <a:p>
            <a:r>
              <a:rPr lang="en-GB" sz="1350" dirty="0">
                <a:solidFill>
                  <a:schemeClr val="bg1"/>
                </a:solidFill>
              </a:rPr>
              <a:t>2370 m</a:t>
            </a:r>
          </a:p>
          <a:p>
            <a:r>
              <a:rPr lang="en-GB" sz="1350" dirty="0">
                <a:solidFill>
                  <a:schemeClr val="bg1"/>
                </a:solidFill>
              </a:rPr>
              <a:t>2160 m</a:t>
            </a:r>
          </a:p>
          <a:p>
            <a:r>
              <a:rPr lang="en-GB" sz="1350" dirty="0">
                <a:solidFill>
                  <a:schemeClr val="bg1"/>
                </a:solidFill>
              </a:rPr>
              <a:t>1960 m</a:t>
            </a:r>
          </a:p>
          <a:p>
            <a:r>
              <a:rPr lang="en-GB" sz="1350" dirty="0">
                <a:solidFill>
                  <a:schemeClr val="bg1"/>
                </a:solidFill>
              </a:rPr>
              <a:t>1500 m</a:t>
            </a:r>
          </a:p>
          <a:p>
            <a:r>
              <a:rPr lang="en-GB" sz="1350" dirty="0">
                <a:solidFill>
                  <a:schemeClr val="bg1"/>
                </a:solidFill>
              </a:rPr>
              <a:t>1400 m</a:t>
            </a:r>
          </a:p>
          <a:p>
            <a:r>
              <a:rPr lang="en-GB" sz="1350" dirty="0">
                <a:solidFill>
                  <a:schemeClr val="bg1"/>
                </a:solidFill>
              </a:rPr>
              <a:t>1100 m</a:t>
            </a:r>
          </a:p>
          <a:p>
            <a:r>
              <a:rPr lang="en-GB" sz="1350" dirty="0">
                <a:solidFill>
                  <a:schemeClr val="bg1"/>
                </a:solidFill>
              </a:rPr>
              <a:t>1000 m</a:t>
            </a:r>
          </a:p>
          <a:p>
            <a:r>
              <a:rPr lang="en-GB" sz="1350" dirty="0">
                <a:solidFill>
                  <a:schemeClr val="bg1"/>
                </a:solidFill>
              </a:rPr>
              <a:t>484 m</a:t>
            </a:r>
          </a:p>
        </p:txBody>
      </p:sp>
      <p:sp>
        <p:nvSpPr>
          <p:cNvPr id="2" name="TextBox 1">
            <a:extLst>
              <a:ext uri="{FF2B5EF4-FFF2-40B4-BE49-F238E27FC236}">
                <a16:creationId xmlns:a16="http://schemas.microsoft.com/office/drawing/2014/main" id="{DF8D06D8-7865-8C4E-AC28-A6AE5D9023A9}"/>
              </a:ext>
            </a:extLst>
          </p:cNvPr>
          <p:cNvSpPr txBox="1"/>
          <p:nvPr/>
        </p:nvSpPr>
        <p:spPr>
          <a:xfrm>
            <a:off x="4091879" y="2276780"/>
            <a:ext cx="2785314" cy="300082"/>
          </a:xfrm>
          <a:prstGeom prst="rect">
            <a:avLst/>
          </a:prstGeom>
          <a:noFill/>
        </p:spPr>
        <p:txBody>
          <a:bodyPr wrap="none" rtlCol="0">
            <a:spAutoFit/>
          </a:bodyPr>
          <a:lstStyle/>
          <a:p>
            <a:r>
              <a:rPr lang="fr-FR" sz="1350" dirty="0">
                <a:solidFill>
                  <a:srgbClr val="FFFF00"/>
                </a:solidFill>
                <a:highlight>
                  <a:srgbClr val="808080"/>
                </a:highlight>
              </a:rPr>
              <a:t> »</a:t>
            </a:r>
            <a:r>
              <a:rPr lang="fr-FR" sz="1350" dirty="0" err="1">
                <a:solidFill>
                  <a:srgbClr val="FFFF00"/>
                </a:solidFill>
                <a:highlight>
                  <a:srgbClr val="808080"/>
                </a:highlight>
              </a:rPr>
              <a:t>Deep</a:t>
            </a:r>
            <a:r>
              <a:rPr lang="fr-FR" sz="1350" dirty="0">
                <a:solidFill>
                  <a:srgbClr val="FFFF00"/>
                </a:solidFill>
                <a:highlight>
                  <a:srgbClr val="808080"/>
                </a:highlight>
              </a:rPr>
              <a:t> » water formation @ 500 m ?</a:t>
            </a:r>
          </a:p>
        </p:txBody>
      </p:sp>
      <p:sp>
        <p:nvSpPr>
          <p:cNvPr id="3" name="Down Arrow 2">
            <a:extLst>
              <a:ext uri="{FF2B5EF4-FFF2-40B4-BE49-F238E27FC236}">
                <a16:creationId xmlns:a16="http://schemas.microsoft.com/office/drawing/2014/main" id="{EAD682F7-7B34-194D-97DC-F5422EFFEEA9}"/>
              </a:ext>
            </a:extLst>
          </p:cNvPr>
          <p:cNvSpPr/>
          <p:nvPr/>
        </p:nvSpPr>
        <p:spPr>
          <a:xfrm rot="3027599">
            <a:off x="3723664" y="2309437"/>
            <a:ext cx="255182" cy="61403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278445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5E2C086-134E-5945-BAFD-D063D4646636}"/>
              </a:ext>
            </a:extLst>
          </p:cNvPr>
          <p:cNvPicPr>
            <a:picLocks noChangeAspect="1"/>
          </p:cNvPicPr>
          <p:nvPr/>
        </p:nvPicPr>
        <p:blipFill>
          <a:blip r:embed="rId3"/>
          <a:stretch>
            <a:fillRect/>
          </a:stretch>
        </p:blipFill>
        <p:spPr>
          <a:xfrm>
            <a:off x="263116" y="373464"/>
            <a:ext cx="2351650" cy="2143094"/>
          </a:xfrm>
          <a:prstGeom prst="rect">
            <a:avLst/>
          </a:prstGeom>
        </p:spPr>
      </p:pic>
      <p:sp>
        <p:nvSpPr>
          <p:cNvPr id="22" name="TextBox 21">
            <a:extLst>
              <a:ext uri="{FF2B5EF4-FFF2-40B4-BE49-F238E27FC236}">
                <a16:creationId xmlns:a16="http://schemas.microsoft.com/office/drawing/2014/main" id="{B6D752A4-2ED0-594F-9DF3-A6946EEC9735}"/>
              </a:ext>
            </a:extLst>
          </p:cNvPr>
          <p:cNvSpPr txBox="1"/>
          <p:nvPr/>
        </p:nvSpPr>
        <p:spPr>
          <a:xfrm>
            <a:off x="151644" y="2155724"/>
            <a:ext cx="2653499" cy="2800767"/>
          </a:xfrm>
          <a:prstGeom prst="rect">
            <a:avLst/>
          </a:prstGeom>
          <a:noFill/>
        </p:spPr>
        <p:txBody>
          <a:bodyPr wrap="square" rtlCol="0">
            <a:spAutoFit/>
          </a:bodyPr>
          <a:lstStyle/>
          <a:p>
            <a:pPr algn="ctr"/>
            <a:r>
              <a:rPr lang="en-GB" sz="1600" dirty="0"/>
              <a:t>Current meter doppler (ADCP)</a:t>
            </a:r>
          </a:p>
          <a:p>
            <a:endParaRPr lang="en-GB" sz="1600" dirty="0"/>
          </a:p>
          <a:p>
            <a:r>
              <a:rPr lang="en-GB" sz="1600" dirty="0"/>
              <a:t>Speed and current direction</a:t>
            </a:r>
          </a:p>
          <a:p>
            <a:endParaRPr lang="en-GB" sz="1600" dirty="0"/>
          </a:p>
          <a:p>
            <a:r>
              <a:rPr lang="en-GB" sz="1600" dirty="0"/>
              <a:t>Echo intensity is a proxy of particles</a:t>
            </a:r>
          </a:p>
          <a:p>
            <a:endParaRPr lang="en-GB" sz="1600" dirty="0"/>
          </a:p>
          <a:p>
            <a:r>
              <a:rPr lang="en-GB" sz="1600" dirty="0"/>
              <a:t>Particles dynamics may supply over 50% of the observed O2 consumption.</a:t>
            </a:r>
          </a:p>
        </p:txBody>
      </p:sp>
      <p:pic>
        <p:nvPicPr>
          <p:cNvPr id="23" name="Picture 22">
            <a:extLst>
              <a:ext uri="{FF2B5EF4-FFF2-40B4-BE49-F238E27FC236}">
                <a16:creationId xmlns:a16="http://schemas.microsoft.com/office/drawing/2014/main" id="{EB61CC12-F43E-2B40-AEDA-F88883829D55}"/>
              </a:ext>
            </a:extLst>
          </p:cNvPr>
          <p:cNvPicPr>
            <a:picLocks noChangeAspect="1"/>
          </p:cNvPicPr>
          <p:nvPr/>
        </p:nvPicPr>
        <p:blipFill>
          <a:blip r:embed="rId4"/>
          <a:stretch>
            <a:fillRect/>
          </a:stretch>
        </p:blipFill>
        <p:spPr>
          <a:xfrm>
            <a:off x="3182980" y="373464"/>
            <a:ext cx="3761709" cy="6365289"/>
          </a:xfrm>
          <a:prstGeom prst="rect">
            <a:avLst/>
          </a:prstGeom>
        </p:spPr>
      </p:pic>
      <p:sp>
        <p:nvSpPr>
          <p:cNvPr id="24" name="TextBox 23">
            <a:extLst>
              <a:ext uri="{FF2B5EF4-FFF2-40B4-BE49-F238E27FC236}">
                <a16:creationId xmlns:a16="http://schemas.microsoft.com/office/drawing/2014/main" id="{C3104E30-55E2-F24C-ACFE-49A600700986}"/>
              </a:ext>
            </a:extLst>
          </p:cNvPr>
          <p:cNvSpPr txBox="1"/>
          <p:nvPr/>
        </p:nvSpPr>
        <p:spPr>
          <a:xfrm>
            <a:off x="7421736" y="577049"/>
            <a:ext cx="811441" cy="338554"/>
          </a:xfrm>
          <a:prstGeom prst="rect">
            <a:avLst/>
          </a:prstGeom>
          <a:noFill/>
        </p:spPr>
        <p:txBody>
          <a:bodyPr wrap="none" rtlCol="0">
            <a:spAutoFit/>
          </a:bodyPr>
          <a:lstStyle/>
          <a:p>
            <a:r>
              <a:rPr lang="en-GB" sz="1600" dirty="0"/>
              <a:t>1500 m</a:t>
            </a:r>
          </a:p>
        </p:txBody>
      </p:sp>
      <p:sp>
        <p:nvSpPr>
          <p:cNvPr id="25" name="TextBox 24">
            <a:extLst>
              <a:ext uri="{FF2B5EF4-FFF2-40B4-BE49-F238E27FC236}">
                <a16:creationId xmlns:a16="http://schemas.microsoft.com/office/drawing/2014/main" id="{0344535D-C179-1543-A4AF-AA36DFA4831C}"/>
              </a:ext>
            </a:extLst>
          </p:cNvPr>
          <p:cNvSpPr txBox="1"/>
          <p:nvPr/>
        </p:nvSpPr>
        <p:spPr>
          <a:xfrm>
            <a:off x="7446325" y="1897302"/>
            <a:ext cx="811441" cy="338554"/>
          </a:xfrm>
          <a:prstGeom prst="rect">
            <a:avLst/>
          </a:prstGeom>
          <a:noFill/>
        </p:spPr>
        <p:txBody>
          <a:bodyPr wrap="none" rtlCol="0">
            <a:spAutoFit/>
          </a:bodyPr>
          <a:lstStyle/>
          <a:p>
            <a:r>
              <a:rPr lang="en-GB" sz="1600" dirty="0"/>
              <a:t>1750 m</a:t>
            </a:r>
          </a:p>
        </p:txBody>
      </p:sp>
      <p:sp>
        <p:nvSpPr>
          <p:cNvPr id="26" name="TextBox 25">
            <a:extLst>
              <a:ext uri="{FF2B5EF4-FFF2-40B4-BE49-F238E27FC236}">
                <a16:creationId xmlns:a16="http://schemas.microsoft.com/office/drawing/2014/main" id="{D9CA122B-8C24-C04E-A293-2E30BC8DC964}"/>
              </a:ext>
            </a:extLst>
          </p:cNvPr>
          <p:cNvSpPr txBox="1"/>
          <p:nvPr/>
        </p:nvSpPr>
        <p:spPr>
          <a:xfrm>
            <a:off x="7393929" y="3217555"/>
            <a:ext cx="811441" cy="338554"/>
          </a:xfrm>
          <a:prstGeom prst="rect">
            <a:avLst/>
          </a:prstGeom>
          <a:noFill/>
        </p:spPr>
        <p:txBody>
          <a:bodyPr wrap="none" rtlCol="0">
            <a:spAutoFit/>
          </a:bodyPr>
          <a:lstStyle/>
          <a:p>
            <a:r>
              <a:rPr lang="en-GB" sz="1600" dirty="0"/>
              <a:t>2000 m</a:t>
            </a:r>
          </a:p>
        </p:txBody>
      </p:sp>
      <p:sp>
        <p:nvSpPr>
          <p:cNvPr id="27" name="TextBox 26">
            <a:extLst>
              <a:ext uri="{FF2B5EF4-FFF2-40B4-BE49-F238E27FC236}">
                <a16:creationId xmlns:a16="http://schemas.microsoft.com/office/drawing/2014/main" id="{2A38A72B-0B8B-DC40-B3FD-9038ABFF3833}"/>
              </a:ext>
            </a:extLst>
          </p:cNvPr>
          <p:cNvSpPr txBox="1"/>
          <p:nvPr/>
        </p:nvSpPr>
        <p:spPr>
          <a:xfrm>
            <a:off x="7380600" y="4390009"/>
            <a:ext cx="811441" cy="338554"/>
          </a:xfrm>
          <a:prstGeom prst="rect">
            <a:avLst/>
          </a:prstGeom>
          <a:noFill/>
        </p:spPr>
        <p:txBody>
          <a:bodyPr wrap="none" rtlCol="0">
            <a:spAutoFit/>
          </a:bodyPr>
          <a:lstStyle/>
          <a:p>
            <a:r>
              <a:rPr lang="en-GB" sz="1600" dirty="0"/>
              <a:t>2200 m</a:t>
            </a:r>
          </a:p>
        </p:txBody>
      </p:sp>
      <p:sp>
        <p:nvSpPr>
          <p:cNvPr id="28" name="TextBox 27">
            <a:extLst>
              <a:ext uri="{FF2B5EF4-FFF2-40B4-BE49-F238E27FC236}">
                <a16:creationId xmlns:a16="http://schemas.microsoft.com/office/drawing/2014/main" id="{FA72A038-EC11-0F41-8AED-62B3632A77F6}"/>
              </a:ext>
            </a:extLst>
          </p:cNvPr>
          <p:cNvSpPr txBox="1"/>
          <p:nvPr/>
        </p:nvSpPr>
        <p:spPr>
          <a:xfrm>
            <a:off x="7380601" y="5421297"/>
            <a:ext cx="811441" cy="338554"/>
          </a:xfrm>
          <a:prstGeom prst="rect">
            <a:avLst/>
          </a:prstGeom>
          <a:noFill/>
        </p:spPr>
        <p:txBody>
          <a:bodyPr wrap="none" rtlCol="0">
            <a:spAutoFit/>
          </a:bodyPr>
          <a:lstStyle/>
          <a:p>
            <a:r>
              <a:rPr lang="en-GB" sz="1600" dirty="0"/>
              <a:t>2400 m</a:t>
            </a:r>
          </a:p>
        </p:txBody>
      </p:sp>
      <p:sp>
        <p:nvSpPr>
          <p:cNvPr id="29" name="TextBox 28">
            <a:extLst>
              <a:ext uri="{FF2B5EF4-FFF2-40B4-BE49-F238E27FC236}">
                <a16:creationId xmlns:a16="http://schemas.microsoft.com/office/drawing/2014/main" id="{C8AC01C7-7820-6541-84D2-D9F47323BED9}"/>
              </a:ext>
            </a:extLst>
          </p:cNvPr>
          <p:cNvSpPr txBox="1"/>
          <p:nvPr/>
        </p:nvSpPr>
        <p:spPr>
          <a:xfrm rot="5400000">
            <a:off x="5937041" y="2785262"/>
            <a:ext cx="2384627" cy="369332"/>
          </a:xfrm>
          <a:prstGeom prst="rect">
            <a:avLst/>
          </a:prstGeom>
          <a:noFill/>
        </p:spPr>
        <p:txBody>
          <a:bodyPr wrap="none" rtlCol="0">
            <a:spAutoFit/>
          </a:bodyPr>
          <a:lstStyle/>
          <a:p>
            <a:r>
              <a:rPr lang="en-GB" dirty="0"/>
              <a:t>Current velocity (m s-1)</a:t>
            </a:r>
          </a:p>
        </p:txBody>
      </p:sp>
      <p:sp>
        <p:nvSpPr>
          <p:cNvPr id="30" name="TextBox 29">
            <a:extLst>
              <a:ext uri="{FF2B5EF4-FFF2-40B4-BE49-F238E27FC236}">
                <a16:creationId xmlns:a16="http://schemas.microsoft.com/office/drawing/2014/main" id="{CA7FF1F4-2C60-E743-84E6-0E5EA4F2E278}"/>
              </a:ext>
            </a:extLst>
          </p:cNvPr>
          <p:cNvSpPr txBox="1"/>
          <p:nvPr/>
        </p:nvSpPr>
        <p:spPr>
          <a:xfrm rot="16200000">
            <a:off x="1515259" y="3243504"/>
            <a:ext cx="2832955" cy="369332"/>
          </a:xfrm>
          <a:prstGeom prst="rect">
            <a:avLst/>
          </a:prstGeom>
          <a:noFill/>
        </p:spPr>
        <p:txBody>
          <a:bodyPr wrap="none" rtlCol="0">
            <a:spAutoFit/>
          </a:bodyPr>
          <a:lstStyle/>
          <a:p>
            <a:r>
              <a:rPr lang="en-GB" dirty="0"/>
              <a:t>  Suspended matter (mg L-1)</a:t>
            </a:r>
          </a:p>
        </p:txBody>
      </p:sp>
      <p:pic>
        <p:nvPicPr>
          <p:cNvPr id="12" name="Image 58">
            <a:extLst>
              <a:ext uri="{FF2B5EF4-FFF2-40B4-BE49-F238E27FC236}">
                <a16:creationId xmlns:a16="http://schemas.microsoft.com/office/drawing/2014/main" id="{B20C13C5-1102-BC40-AFE8-BE152C3D00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55" y="4956491"/>
            <a:ext cx="2563778" cy="1784629"/>
          </a:xfrm>
          <a:prstGeom prst="rect">
            <a:avLst/>
          </a:prstGeom>
        </p:spPr>
      </p:pic>
      <p:sp>
        <p:nvSpPr>
          <p:cNvPr id="32" name="TextBox 31">
            <a:extLst>
              <a:ext uri="{FF2B5EF4-FFF2-40B4-BE49-F238E27FC236}">
                <a16:creationId xmlns:a16="http://schemas.microsoft.com/office/drawing/2014/main" id="{CBC66153-92DA-6A46-9E05-66EA93568295}"/>
              </a:ext>
            </a:extLst>
          </p:cNvPr>
          <p:cNvSpPr txBox="1"/>
          <p:nvPr/>
        </p:nvSpPr>
        <p:spPr>
          <a:xfrm>
            <a:off x="445864" y="6200800"/>
            <a:ext cx="2548198" cy="307777"/>
          </a:xfrm>
          <a:prstGeom prst="rect">
            <a:avLst/>
          </a:prstGeom>
          <a:noFill/>
        </p:spPr>
        <p:txBody>
          <a:bodyPr wrap="none" rtlCol="0">
            <a:spAutoFit/>
          </a:bodyPr>
          <a:lstStyle/>
          <a:p>
            <a:r>
              <a:rPr lang="fr-FR" sz="1400" dirty="0" err="1"/>
              <a:t>Yearly</a:t>
            </a:r>
            <a:r>
              <a:rPr lang="fr-FR" sz="1400" dirty="0"/>
              <a:t> rate : 1.8 µmol O</a:t>
            </a:r>
            <a:r>
              <a:rPr lang="fr-FR" sz="1400" baseline="-25000" dirty="0"/>
              <a:t>2</a:t>
            </a:r>
            <a:r>
              <a:rPr lang="fr-FR" sz="1400" dirty="0"/>
              <a:t> dm</a:t>
            </a:r>
            <a:r>
              <a:rPr lang="fr-FR" sz="1400" baseline="30000" dirty="0"/>
              <a:t>-3</a:t>
            </a:r>
            <a:r>
              <a:rPr lang="fr-FR" sz="1400" dirty="0"/>
              <a:t> a</a:t>
            </a:r>
            <a:r>
              <a:rPr lang="fr-FR" sz="1400" baseline="30000" dirty="0"/>
              <a:t>-1</a:t>
            </a:r>
            <a:endParaRPr lang="en-US" sz="1400" baseline="30000" dirty="0"/>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F2F4B-1438-0E4F-9EDD-6F45902B9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58" y="1765906"/>
            <a:ext cx="3377424" cy="3669866"/>
          </a:xfrm>
          <a:prstGeom prst="rect">
            <a:avLst/>
          </a:prstGeom>
        </p:spPr>
      </p:pic>
      <p:grpSp>
        <p:nvGrpSpPr>
          <p:cNvPr id="5" name="Group 4">
            <a:extLst>
              <a:ext uri="{FF2B5EF4-FFF2-40B4-BE49-F238E27FC236}">
                <a16:creationId xmlns:a16="http://schemas.microsoft.com/office/drawing/2014/main" id="{66383BFF-EEC8-6949-A26B-4BAB239B71E2}"/>
              </a:ext>
            </a:extLst>
          </p:cNvPr>
          <p:cNvGrpSpPr/>
          <p:nvPr/>
        </p:nvGrpSpPr>
        <p:grpSpPr>
          <a:xfrm>
            <a:off x="4214263" y="681317"/>
            <a:ext cx="4929737" cy="5988424"/>
            <a:chOff x="378692" y="258013"/>
            <a:chExt cx="5561460" cy="6488069"/>
          </a:xfrm>
        </p:grpSpPr>
        <p:sp>
          <p:nvSpPr>
            <p:cNvPr id="6" name="Rectangle 5">
              <a:extLst>
                <a:ext uri="{FF2B5EF4-FFF2-40B4-BE49-F238E27FC236}">
                  <a16:creationId xmlns:a16="http://schemas.microsoft.com/office/drawing/2014/main" id="{FF92A92F-E130-2541-AFA9-29DF8214D109}"/>
                </a:ext>
              </a:extLst>
            </p:cNvPr>
            <p:cNvSpPr/>
            <p:nvPr/>
          </p:nvSpPr>
          <p:spPr>
            <a:xfrm>
              <a:off x="378692" y="258013"/>
              <a:ext cx="5561460" cy="6488069"/>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4" descr="Chaque jour, le zooplancton (les animaux planctoniques) monte au coucher du soleil (sunset) vers la surface où il passe la nuit à manger (night) et descend jusqu'à 100 m ou davantage au lever du soleil (sunrise). © IRD-SPC">
              <a:extLst>
                <a:ext uri="{FF2B5EF4-FFF2-40B4-BE49-F238E27FC236}">
                  <a16:creationId xmlns:a16="http://schemas.microsoft.com/office/drawing/2014/main" id="{624E3401-F314-E14F-8FDE-E2748061F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60648"/>
              <a:ext cx="4104456" cy="36476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ciencenordic.com/sites/default/files/imagecache/620x/krillbolger_None.jpg">
              <a:extLst>
                <a:ext uri="{FF2B5EF4-FFF2-40B4-BE49-F238E27FC236}">
                  <a16:creationId xmlns:a16="http://schemas.microsoft.com/office/drawing/2014/main" id="{BE34379D-44CB-2B46-9781-408CD52EF0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22" r="38588" b="11694"/>
            <a:stretch/>
          </p:blipFill>
          <p:spPr bwMode="auto">
            <a:xfrm>
              <a:off x="1505332" y="3941298"/>
              <a:ext cx="3354699" cy="237562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Chaque jour, le zooplancton (les animaux planctoniques) monte au coucher du soleil (sunset) vers la surface où il passe la nuit à manger (night) et descend jusqu'à 100 m ou davantage au lever du soleil (sunrise). © IRD-SPC">
            <a:extLst>
              <a:ext uri="{FF2B5EF4-FFF2-40B4-BE49-F238E27FC236}">
                <a16:creationId xmlns:a16="http://schemas.microsoft.com/office/drawing/2014/main" id="{3DF34E53-5641-4745-877B-8122F9C57A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67" r="83803"/>
          <a:stretch/>
        </p:blipFill>
        <p:spPr bwMode="auto">
          <a:xfrm>
            <a:off x="4612166" y="4163978"/>
            <a:ext cx="664786" cy="25435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AA701D7-B905-394B-A950-85CCF301BF06}"/>
              </a:ext>
            </a:extLst>
          </p:cNvPr>
          <p:cNvSpPr txBox="1"/>
          <p:nvPr/>
        </p:nvSpPr>
        <p:spPr>
          <a:xfrm>
            <a:off x="1589232" y="20020"/>
            <a:ext cx="2259080" cy="461665"/>
          </a:xfrm>
          <a:prstGeom prst="rect">
            <a:avLst/>
          </a:prstGeom>
          <a:noFill/>
        </p:spPr>
        <p:txBody>
          <a:bodyPr wrap="none" rtlCol="0">
            <a:spAutoFit/>
          </a:bodyPr>
          <a:lstStyle/>
          <a:p>
            <a:r>
              <a:rPr lang="en-GB" sz="2400" dirty="0"/>
              <a:t>Particles sources</a:t>
            </a:r>
          </a:p>
        </p:txBody>
      </p:sp>
      <p:sp>
        <p:nvSpPr>
          <p:cNvPr id="11" name="TextBox 10">
            <a:extLst>
              <a:ext uri="{FF2B5EF4-FFF2-40B4-BE49-F238E27FC236}">
                <a16:creationId xmlns:a16="http://schemas.microsoft.com/office/drawing/2014/main" id="{003C4BF8-658D-D647-B08E-5BC81614A8F9}"/>
              </a:ext>
            </a:extLst>
          </p:cNvPr>
          <p:cNvSpPr txBox="1"/>
          <p:nvPr/>
        </p:nvSpPr>
        <p:spPr>
          <a:xfrm>
            <a:off x="1589232" y="1068149"/>
            <a:ext cx="1547283" cy="369332"/>
          </a:xfrm>
          <a:prstGeom prst="rect">
            <a:avLst/>
          </a:prstGeom>
          <a:noFill/>
        </p:spPr>
        <p:txBody>
          <a:bodyPr wrap="none" rtlCol="0">
            <a:spAutoFit/>
          </a:bodyPr>
          <a:lstStyle/>
          <a:p>
            <a:r>
              <a:rPr lang="en-GB" dirty="0"/>
              <a:t>Surface export</a:t>
            </a:r>
          </a:p>
        </p:txBody>
      </p:sp>
      <p:sp>
        <p:nvSpPr>
          <p:cNvPr id="12" name="TextBox 11">
            <a:extLst>
              <a:ext uri="{FF2B5EF4-FFF2-40B4-BE49-F238E27FC236}">
                <a16:creationId xmlns:a16="http://schemas.microsoft.com/office/drawing/2014/main" id="{35284E14-9469-E34E-8499-00776BA6A892}"/>
              </a:ext>
            </a:extLst>
          </p:cNvPr>
          <p:cNvSpPr txBox="1"/>
          <p:nvPr/>
        </p:nvSpPr>
        <p:spPr>
          <a:xfrm>
            <a:off x="5844293" y="250853"/>
            <a:ext cx="1845955" cy="369332"/>
          </a:xfrm>
          <a:prstGeom prst="rect">
            <a:avLst/>
          </a:prstGeom>
          <a:noFill/>
        </p:spPr>
        <p:txBody>
          <a:bodyPr wrap="none" rtlCol="0">
            <a:spAutoFit/>
          </a:bodyPr>
          <a:lstStyle/>
          <a:p>
            <a:r>
              <a:rPr lang="en-GB" dirty="0"/>
              <a:t>Vertical migration</a:t>
            </a:r>
          </a:p>
        </p:txBody>
      </p:sp>
    </p:spTree>
    <p:extLst>
      <p:ext uri="{BB962C8B-B14F-4D97-AF65-F5344CB8AC3E}">
        <p14:creationId xmlns:p14="http://schemas.microsoft.com/office/powerpoint/2010/main" val="163923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95536" y="548680"/>
            <a:ext cx="2376264" cy="1368152"/>
          </a:xfrm>
          <a:prstGeom prst="rect">
            <a:avLst/>
          </a:prstGeom>
          <a:noFill/>
          <a:ln>
            <a:noFill/>
          </a:ln>
        </p:spPr>
        <p:txBody>
          <a:bodyPr wrap="none" rtlCol="0">
            <a:noAutofit/>
          </a:bodyPr>
          <a:lstStyle/>
          <a:p>
            <a:pPr>
              <a:lnSpc>
                <a:spcPct val="80000"/>
              </a:lnSpc>
            </a:pPr>
            <a:r>
              <a:rPr lang="it-IT" sz="3200" b="1" dirty="0">
                <a:solidFill>
                  <a:srgbClr val="008000"/>
                </a:solidFill>
              </a:rPr>
              <a:t>RESEARCH</a:t>
            </a:r>
          </a:p>
          <a:p>
            <a:pPr>
              <a:lnSpc>
                <a:spcPct val="80000"/>
              </a:lnSpc>
            </a:pPr>
            <a:r>
              <a:rPr lang="it-IT" b="1" dirty="0"/>
              <a:t>INFRASTRUCTURE </a:t>
            </a:r>
          </a:p>
          <a:p>
            <a:pPr>
              <a:lnSpc>
                <a:spcPct val="80000"/>
              </a:lnSpc>
            </a:pPr>
            <a:r>
              <a:rPr lang="it-IT" sz="2600" b="1" dirty="0">
                <a:solidFill>
                  <a:srgbClr val="008000"/>
                </a:solidFill>
              </a:rPr>
              <a:t>CHALLENGES </a:t>
            </a:r>
          </a:p>
        </p:txBody>
      </p:sp>
      <p:sp>
        <p:nvSpPr>
          <p:cNvPr id="9" name="Rettangolo 8"/>
          <p:cNvSpPr/>
          <p:nvPr/>
        </p:nvSpPr>
        <p:spPr>
          <a:xfrm>
            <a:off x="548816" y="3356992"/>
            <a:ext cx="1373902" cy="792765"/>
          </a:xfrm>
          <a:prstGeom prst="rect">
            <a:avLst/>
          </a:prstGeom>
        </p:spPr>
        <p:txBody>
          <a:bodyPr wrap="square">
            <a:spAutoFit/>
          </a:bodyPr>
          <a:lstStyle/>
          <a:p>
            <a:pPr algn="ctr"/>
            <a:r>
              <a:rPr lang="en-GB" sz="1500"/>
              <a:t>Global ocean warming and acidification</a:t>
            </a:r>
          </a:p>
        </p:txBody>
      </p:sp>
      <p:sp>
        <p:nvSpPr>
          <p:cNvPr id="11" name="Rettangolo 10"/>
          <p:cNvSpPr/>
          <p:nvPr/>
        </p:nvSpPr>
        <p:spPr>
          <a:xfrm>
            <a:off x="2297303" y="3356992"/>
            <a:ext cx="1373902" cy="1262551"/>
          </a:xfrm>
          <a:prstGeom prst="rect">
            <a:avLst/>
          </a:prstGeom>
        </p:spPr>
        <p:txBody>
          <a:bodyPr wrap="square">
            <a:spAutoFit/>
          </a:bodyPr>
          <a:lstStyle/>
          <a:p>
            <a:pPr algn="ctr"/>
            <a:r>
              <a:rPr lang="en-GB" sz="1500"/>
              <a:t>Impact and sustainability</a:t>
            </a:r>
          </a:p>
          <a:p>
            <a:pPr algn="ctr"/>
            <a:r>
              <a:rPr lang="en-GB" sz="1500"/>
              <a:t>of Marine Resources exploitation</a:t>
            </a:r>
          </a:p>
        </p:txBody>
      </p:sp>
      <p:sp>
        <p:nvSpPr>
          <p:cNvPr id="12" name="Rettangolo 11"/>
          <p:cNvSpPr/>
          <p:nvPr/>
        </p:nvSpPr>
        <p:spPr>
          <a:xfrm>
            <a:off x="3817183" y="3356992"/>
            <a:ext cx="1511363" cy="1497444"/>
          </a:xfrm>
          <a:prstGeom prst="rect">
            <a:avLst/>
          </a:prstGeom>
        </p:spPr>
        <p:txBody>
          <a:bodyPr wrap="square">
            <a:spAutoFit/>
          </a:bodyPr>
          <a:lstStyle/>
          <a:p>
            <a:pPr algn="ctr"/>
            <a:r>
              <a:rPr lang="en-GB" sz="1500"/>
              <a:t>Real-time observations and early warning systems for earthquakes &amp; tsunamis</a:t>
            </a:r>
          </a:p>
        </p:txBody>
      </p:sp>
      <p:sp>
        <p:nvSpPr>
          <p:cNvPr id="13" name="Rettangolo 12"/>
          <p:cNvSpPr/>
          <p:nvPr/>
        </p:nvSpPr>
        <p:spPr>
          <a:xfrm>
            <a:off x="5508799" y="3356992"/>
            <a:ext cx="1373902" cy="1262551"/>
          </a:xfrm>
          <a:prstGeom prst="rect">
            <a:avLst/>
          </a:prstGeom>
        </p:spPr>
        <p:txBody>
          <a:bodyPr wrap="square">
            <a:spAutoFit/>
          </a:bodyPr>
          <a:lstStyle/>
          <a:p>
            <a:pPr algn="ctr"/>
            <a:r>
              <a:rPr lang="en-GB" sz="1500"/>
              <a:t>Marine</a:t>
            </a:r>
          </a:p>
          <a:p>
            <a:pPr algn="ctr"/>
            <a:r>
              <a:rPr lang="en-GB" sz="1500"/>
              <a:t>Ecosystems</a:t>
            </a:r>
          </a:p>
          <a:p>
            <a:pPr algn="ctr"/>
            <a:r>
              <a:rPr lang="en-GB" sz="1500"/>
              <a:t>and Climate Change mitigation</a:t>
            </a:r>
          </a:p>
        </p:txBody>
      </p:sp>
      <p:sp>
        <p:nvSpPr>
          <p:cNvPr id="14" name="Rettangolo 13"/>
          <p:cNvSpPr/>
          <p:nvPr/>
        </p:nvSpPr>
        <p:spPr>
          <a:xfrm>
            <a:off x="7114547" y="3356992"/>
            <a:ext cx="1373902" cy="1497444"/>
          </a:xfrm>
          <a:prstGeom prst="rect">
            <a:avLst/>
          </a:prstGeom>
        </p:spPr>
        <p:txBody>
          <a:bodyPr wrap="square">
            <a:spAutoFit/>
          </a:bodyPr>
          <a:lstStyle/>
          <a:p>
            <a:pPr algn="ctr"/>
            <a:r>
              <a:rPr lang="en-GB" sz="1500"/>
              <a:t>Earth interactions hydrosphere, biosphere, lithosphere, atmosphere</a:t>
            </a:r>
          </a:p>
        </p:txBody>
      </p:sp>
      <p:sp>
        <p:nvSpPr>
          <p:cNvPr id="19" name="Rettangolo 18"/>
          <p:cNvSpPr/>
          <p:nvPr/>
        </p:nvSpPr>
        <p:spPr>
          <a:xfrm>
            <a:off x="2411760" y="908720"/>
            <a:ext cx="6336704" cy="646331"/>
          </a:xfrm>
          <a:prstGeom prst="rect">
            <a:avLst/>
          </a:prstGeom>
        </p:spPr>
        <p:txBody>
          <a:bodyPr wrap="square">
            <a:spAutoFit/>
          </a:bodyPr>
          <a:lstStyle/>
          <a:p>
            <a:r>
              <a:rPr lang="en-GB" b="1"/>
              <a:t>To fulfil European societal scientific demands targeted </a:t>
            </a:r>
          </a:p>
          <a:p>
            <a:r>
              <a:rPr lang="en-GB" b="1"/>
              <a:t>in the EU’s H2020 Blue Growth Strategy</a:t>
            </a:r>
          </a:p>
        </p:txBody>
      </p:sp>
      <p:sp>
        <p:nvSpPr>
          <p:cNvPr id="22" name="CasellaDiTesto 21"/>
          <p:cNvSpPr txBox="1"/>
          <p:nvPr/>
        </p:nvSpPr>
        <p:spPr>
          <a:xfrm>
            <a:off x="395536" y="6237312"/>
            <a:ext cx="4176464" cy="215444"/>
          </a:xfrm>
          <a:prstGeom prst="rect">
            <a:avLst/>
          </a:prstGeom>
          <a:noFill/>
        </p:spPr>
        <p:txBody>
          <a:bodyPr wrap="square" rtlCol="0">
            <a:spAutoFit/>
          </a:bodyPr>
          <a:lstStyle/>
          <a:p>
            <a:r>
              <a:rPr lang="fr-FR" sz="800" b="1" dirty="0">
                <a:solidFill>
                  <a:schemeClr val="bg1">
                    <a:lumMod val="50000"/>
                  </a:schemeClr>
                </a:solidFill>
                <a:latin typeface="Arial Narrow"/>
                <a:cs typeface="Arial Narrow"/>
              </a:rPr>
              <a:t>VLNT </a:t>
            </a:r>
            <a:r>
              <a:rPr lang="fr-FR" sz="800" b="1" dirty="0" err="1">
                <a:solidFill>
                  <a:schemeClr val="bg1">
                    <a:lumMod val="50000"/>
                  </a:schemeClr>
                </a:solidFill>
                <a:latin typeface="Arial Narrow"/>
                <a:cs typeface="Arial Narrow"/>
              </a:rPr>
              <a:t>Oct</a:t>
            </a:r>
            <a:r>
              <a:rPr lang="fr-FR" sz="800" b="1" dirty="0">
                <a:solidFill>
                  <a:schemeClr val="bg1">
                    <a:lumMod val="50000"/>
                  </a:schemeClr>
                </a:solidFill>
                <a:latin typeface="Arial Narrow"/>
                <a:cs typeface="Arial Narrow"/>
              </a:rPr>
              <a:t> 2018- </a:t>
            </a:r>
            <a:r>
              <a:rPr lang="fr-FR" sz="800" b="1" dirty="0" err="1">
                <a:solidFill>
                  <a:schemeClr val="bg1">
                    <a:lumMod val="50000"/>
                  </a:schemeClr>
                </a:solidFill>
                <a:latin typeface="Arial Narrow"/>
                <a:cs typeface="Arial Narrow"/>
              </a:rPr>
              <a:t>Dubna</a:t>
            </a:r>
            <a:r>
              <a:rPr lang="fr-FR" sz="800" b="1" dirty="0">
                <a:solidFill>
                  <a:schemeClr val="bg1">
                    <a:lumMod val="50000"/>
                  </a:schemeClr>
                </a:solidFill>
                <a:latin typeface="Arial Narrow"/>
                <a:cs typeface="Arial Narrow"/>
              </a:rPr>
              <a:t> -DL</a:t>
            </a:r>
            <a:endParaRPr lang="en-IE" sz="800" dirty="0">
              <a:solidFill>
                <a:schemeClr val="bg1">
                  <a:lumMod val="50000"/>
                </a:schemeClr>
              </a:solidFill>
              <a:latin typeface="Arial Narrow"/>
              <a:ea typeface="Calibri" panose="020F0502020204030204" pitchFamily="34" charset="0"/>
              <a:cs typeface="Arial Narrow"/>
            </a:endParaRPr>
          </a:p>
        </p:txBody>
      </p:sp>
      <p:grpSp>
        <p:nvGrpSpPr>
          <p:cNvPr id="16" name="Gruppo 15"/>
          <p:cNvGrpSpPr/>
          <p:nvPr/>
        </p:nvGrpSpPr>
        <p:grpSpPr>
          <a:xfrm>
            <a:off x="647564" y="5018623"/>
            <a:ext cx="7682767" cy="972057"/>
            <a:chOff x="647564" y="5751283"/>
            <a:chExt cx="7682767" cy="972057"/>
          </a:xfrm>
        </p:grpSpPr>
        <p:pic>
          <p:nvPicPr>
            <p:cNvPr id="10" name="Immagine 9"/>
            <p:cNvPicPr>
              <a:picLocks noChangeAspect="1"/>
            </p:cNvPicPr>
            <p:nvPr/>
          </p:nvPicPr>
          <p:blipFill>
            <a:blip r:embed="rId3"/>
            <a:stretch>
              <a:fillRect/>
            </a:stretch>
          </p:blipFill>
          <p:spPr>
            <a:xfrm>
              <a:off x="647564" y="5751283"/>
              <a:ext cx="7682767" cy="972057"/>
            </a:xfrm>
            <a:prstGeom prst="rect">
              <a:avLst/>
            </a:prstGeom>
          </p:spPr>
        </p:pic>
        <p:sp>
          <p:nvSpPr>
            <p:cNvPr id="21" name="Rettangolo 20"/>
            <p:cNvSpPr/>
            <p:nvPr/>
          </p:nvSpPr>
          <p:spPr>
            <a:xfrm>
              <a:off x="1382339" y="6037257"/>
              <a:ext cx="6222861" cy="400110"/>
            </a:xfrm>
            <a:prstGeom prst="rect">
              <a:avLst/>
            </a:prstGeom>
          </p:spPr>
          <p:txBody>
            <a:bodyPr wrap="square">
              <a:spAutoFit/>
            </a:bodyPr>
            <a:lstStyle/>
            <a:p>
              <a:r>
                <a:rPr lang="it-IT" sz="2000" b="1" dirty="0">
                  <a:solidFill>
                    <a:schemeClr val="bg1"/>
                  </a:solidFill>
                  <a:latin typeface="Calibri"/>
                  <a:cs typeface="Calibri"/>
                </a:rPr>
                <a:t>ACCESS HIGH QUALITY MARINE ENVIRONMENTAL DATA</a:t>
              </a:r>
            </a:p>
          </p:txBody>
        </p:sp>
      </p:grpSp>
      <p:pic>
        <p:nvPicPr>
          <p:cNvPr id="17" name="Immagine 16" descr="BOLL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08" y="1658352"/>
            <a:ext cx="8352928" cy="1741298"/>
          </a:xfrm>
          <a:prstGeom prst="rect">
            <a:avLst/>
          </a:prstGeom>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0CFD6D-D03E-8346-9EC1-86210050B602}"/>
              </a:ext>
            </a:extLst>
          </p:cNvPr>
          <p:cNvPicPr/>
          <p:nvPr/>
        </p:nvPicPr>
        <p:blipFill rotWithShape="1">
          <a:blip r:embed="rId2"/>
          <a:srcRect r="2919"/>
          <a:stretch/>
        </p:blipFill>
        <p:spPr>
          <a:xfrm>
            <a:off x="1085432" y="1241461"/>
            <a:ext cx="4685289" cy="4741932"/>
          </a:xfrm>
          <a:prstGeom prst="rect">
            <a:avLst/>
          </a:prstGeom>
          <a:ln>
            <a:noFill/>
          </a:ln>
        </p:spPr>
      </p:pic>
      <p:sp>
        <p:nvSpPr>
          <p:cNvPr id="3" name="TextBox 2">
            <a:extLst>
              <a:ext uri="{FF2B5EF4-FFF2-40B4-BE49-F238E27FC236}">
                <a16:creationId xmlns:a16="http://schemas.microsoft.com/office/drawing/2014/main" id="{511DA3AB-AF2F-0747-8A70-65FE2DA208FE}"/>
              </a:ext>
            </a:extLst>
          </p:cNvPr>
          <p:cNvSpPr txBox="1"/>
          <p:nvPr/>
        </p:nvSpPr>
        <p:spPr>
          <a:xfrm>
            <a:off x="1412413" y="684445"/>
            <a:ext cx="3877793" cy="369332"/>
          </a:xfrm>
          <a:prstGeom prst="rect">
            <a:avLst/>
          </a:prstGeom>
          <a:noFill/>
        </p:spPr>
        <p:txBody>
          <a:bodyPr wrap="none" rtlCol="0">
            <a:spAutoFit/>
          </a:bodyPr>
          <a:lstStyle/>
          <a:p>
            <a:r>
              <a:rPr lang="en-GB" dirty="0"/>
              <a:t>Advection is another </a:t>
            </a:r>
            <a:r>
              <a:rPr lang="en-GB" dirty="0" err="1"/>
              <a:t>unquantify</a:t>
            </a:r>
            <a:r>
              <a:rPr lang="en-GB" dirty="0"/>
              <a:t> source</a:t>
            </a:r>
          </a:p>
        </p:txBody>
      </p:sp>
      <p:sp>
        <p:nvSpPr>
          <p:cNvPr id="4" name="TextBox 3">
            <a:extLst>
              <a:ext uri="{FF2B5EF4-FFF2-40B4-BE49-F238E27FC236}">
                <a16:creationId xmlns:a16="http://schemas.microsoft.com/office/drawing/2014/main" id="{CD77BFCF-597B-8D4B-87F2-802FD0E68C91}"/>
              </a:ext>
            </a:extLst>
          </p:cNvPr>
          <p:cNvSpPr txBox="1"/>
          <p:nvPr/>
        </p:nvSpPr>
        <p:spPr>
          <a:xfrm>
            <a:off x="6445188" y="2254928"/>
            <a:ext cx="2366610" cy="2585323"/>
          </a:xfrm>
          <a:prstGeom prst="rect">
            <a:avLst/>
          </a:prstGeom>
          <a:noFill/>
        </p:spPr>
        <p:txBody>
          <a:bodyPr wrap="none" rtlCol="0">
            <a:spAutoFit/>
          </a:bodyPr>
          <a:lstStyle/>
          <a:p>
            <a:r>
              <a:rPr lang="en-GB" dirty="0"/>
              <a:t>Deep Sea </a:t>
            </a:r>
          </a:p>
          <a:p>
            <a:endParaRPr lang="en-GB" dirty="0"/>
          </a:p>
          <a:p>
            <a:r>
              <a:rPr lang="en-GB" dirty="0"/>
              <a:t>Carbon/Oxygen budget</a:t>
            </a:r>
          </a:p>
          <a:p>
            <a:endParaRPr lang="en-GB" dirty="0"/>
          </a:p>
          <a:p>
            <a:r>
              <a:rPr lang="en-GB" dirty="0"/>
              <a:t>And subsequent paper</a:t>
            </a:r>
          </a:p>
          <a:p>
            <a:r>
              <a:rPr lang="en-GB" dirty="0"/>
              <a:t>Pending</a:t>
            </a:r>
          </a:p>
          <a:p>
            <a:endParaRPr lang="en-GB" dirty="0"/>
          </a:p>
          <a:p>
            <a:endParaRPr lang="en-GB" dirty="0"/>
          </a:p>
          <a:p>
            <a:endParaRPr lang="en-GB" dirty="0"/>
          </a:p>
        </p:txBody>
      </p:sp>
    </p:spTree>
    <p:extLst>
      <p:ext uri="{BB962C8B-B14F-4D97-AF65-F5344CB8AC3E}">
        <p14:creationId xmlns:p14="http://schemas.microsoft.com/office/powerpoint/2010/main" val="155461682"/>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3" name="TextBox 18"/>
          <p:cNvSpPr txBox="1">
            <a:spLocks noChangeArrowheads="1"/>
          </p:cNvSpPr>
          <p:nvPr/>
        </p:nvSpPr>
        <p:spPr bwMode="auto">
          <a:xfrm>
            <a:off x="1187450" y="-20096"/>
            <a:ext cx="7888537" cy="52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0" tIns="45682" rIns="91360" bIns="45682">
            <a:spAutoFit/>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fontAlgn="base">
              <a:spcBef>
                <a:spcPct val="0"/>
              </a:spcBef>
              <a:spcAft>
                <a:spcPct val="0"/>
              </a:spcAft>
              <a:defRPr sz="2400">
                <a:solidFill>
                  <a:schemeClr val="tx1"/>
                </a:solidFill>
                <a:latin typeface="Arial" pitchFamily="34" charset="0"/>
                <a:cs typeface="Arial" pitchFamily="34" charset="0"/>
              </a:defRPr>
            </a:lvl6pPr>
            <a:lvl7pPr marL="2971800" indent="-228600" fontAlgn="base">
              <a:spcBef>
                <a:spcPct val="0"/>
              </a:spcBef>
              <a:spcAft>
                <a:spcPct val="0"/>
              </a:spcAft>
              <a:defRPr sz="2400">
                <a:solidFill>
                  <a:schemeClr val="tx1"/>
                </a:solidFill>
                <a:latin typeface="Arial" pitchFamily="34" charset="0"/>
                <a:cs typeface="Arial" pitchFamily="34" charset="0"/>
              </a:defRPr>
            </a:lvl7pPr>
            <a:lvl8pPr marL="3429000" indent="-228600" fontAlgn="base">
              <a:spcBef>
                <a:spcPct val="0"/>
              </a:spcBef>
              <a:spcAft>
                <a:spcPct val="0"/>
              </a:spcAft>
              <a:defRPr sz="2400">
                <a:solidFill>
                  <a:schemeClr val="tx1"/>
                </a:solidFill>
                <a:latin typeface="Arial" pitchFamily="34" charset="0"/>
                <a:cs typeface="Arial" pitchFamily="34" charset="0"/>
              </a:defRPr>
            </a:lvl8pPr>
            <a:lvl9pPr marL="3886200" indent="-228600" fontAlgn="base">
              <a:spcBef>
                <a:spcPct val="0"/>
              </a:spcBef>
              <a:spcAft>
                <a:spcPct val="0"/>
              </a:spcAft>
              <a:defRPr sz="2400">
                <a:solidFill>
                  <a:schemeClr val="tx1"/>
                </a:solidFill>
                <a:latin typeface="Arial" pitchFamily="34" charset="0"/>
                <a:cs typeface="Arial" pitchFamily="34" charset="0"/>
              </a:defRPr>
            </a:lvl9pPr>
          </a:lstStyle>
          <a:p>
            <a:pPr algn="ctr" defTabSz="914210"/>
            <a:r>
              <a:rPr lang="en-US" sz="2800" dirty="0">
                <a:latin typeface="Calibri"/>
              </a:rPr>
              <a:t>MEUST/</a:t>
            </a:r>
            <a:r>
              <a:rPr lang="en-US" sz="2800" dirty="0" err="1">
                <a:latin typeface="Calibri"/>
              </a:rPr>
              <a:t>NUMerEnv</a:t>
            </a:r>
            <a:r>
              <a:rPr lang="en-US" sz="2800" dirty="0">
                <a:latin typeface="Calibri"/>
              </a:rPr>
              <a:t> : Deep Sea Observatory</a:t>
            </a:r>
            <a:endParaRPr lang="fr-FR" sz="2800" dirty="0">
              <a:latin typeface="Calibri"/>
            </a:endParaRPr>
          </a:p>
        </p:txBody>
      </p:sp>
      <p:pic>
        <p:nvPicPr>
          <p:cNvPr id="17" name="Picture 9" descr="logo_version6_10x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655" y="1"/>
            <a:ext cx="1166324" cy="97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22315" y="1209104"/>
            <a:ext cx="4444281" cy="314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5290491" y="1241557"/>
            <a:ext cx="3746073" cy="4238740"/>
          </a:xfrm>
          <a:prstGeom prst="rect">
            <a:avLst/>
          </a:prstGeom>
          <a:noFill/>
        </p:spPr>
        <p:txBody>
          <a:bodyPr wrap="square" lIns="82945" tIns="41473" rIns="82945" bIns="41473" rtlCol="0">
            <a:spAutoFit/>
          </a:bodyPr>
          <a:lstStyle/>
          <a:p>
            <a:pPr marL="259204" indent="-259204">
              <a:buClr>
                <a:schemeClr val="bg1"/>
              </a:buClr>
              <a:buFont typeface="Wingdings" panose="05000000000000000000" pitchFamily="2" charset="2"/>
              <a:buChar char="Ø"/>
            </a:pPr>
            <a:r>
              <a:rPr lang="fr-FR" dirty="0"/>
              <a:t>Neutrinos </a:t>
            </a:r>
            <a:r>
              <a:rPr lang="fr-FR" dirty="0" err="1"/>
              <a:t>Physics</a:t>
            </a:r>
            <a:r>
              <a:rPr lang="fr-FR" dirty="0"/>
              <a:t> </a:t>
            </a:r>
          </a:p>
          <a:p>
            <a:pPr marL="259204" indent="-259204">
              <a:buClr>
                <a:schemeClr val="bg1"/>
              </a:buClr>
              <a:buFont typeface="Wingdings" panose="05000000000000000000" pitchFamily="2" charset="2"/>
              <a:buChar char="Ø"/>
            </a:pPr>
            <a:r>
              <a:rPr lang="fr-FR" dirty="0" err="1"/>
              <a:t>Oceanography</a:t>
            </a:r>
            <a:r>
              <a:rPr lang="fr-FR" dirty="0"/>
              <a:t> </a:t>
            </a:r>
          </a:p>
          <a:p>
            <a:pPr marL="716404" lvl="1" indent="-259204">
              <a:buClr>
                <a:schemeClr val="bg1"/>
              </a:buClr>
              <a:buFont typeface="Wingdings" panose="05000000000000000000" pitchFamily="2" charset="2"/>
              <a:buChar char="Ø"/>
            </a:pPr>
            <a:r>
              <a:rPr lang="fr-FR" dirty="0" err="1"/>
              <a:t>Physics</a:t>
            </a:r>
            <a:r>
              <a:rPr lang="fr-FR" dirty="0"/>
              <a:t> </a:t>
            </a:r>
            <a:r>
              <a:rPr lang="fr-FR" dirty="0" err="1"/>
              <a:t>chemistry</a:t>
            </a:r>
            <a:endParaRPr lang="fr-FR" dirty="0"/>
          </a:p>
          <a:p>
            <a:pPr marL="259204" indent="-259204">
              <a:buClr>
                <a:schemeClr val="bg1"/>
              </a:buClr>
              <a:buFont typeface="Wingdings" panose="05000000000000000000" pitchFamily="2" charset="2"/>
              <a:buChar char="Ø"/>
            </a:pPr>
            <a:r>
              <a:rPr lang="fr-FR" dirty="0"/>
              <a:t>Marine </a:t>
            </a:r>
            <a:r>
              <a:rPr lang="fr-FR" dirty="0" err="1"/>
              <a:t>Biology</a:t>
            </a:r>
            <a:endParaRPr lang="fr-FR" dirty="0"/>
          </a:p>
          <a:p>
            <a:pPr marL="259204" indent="-259204">
              <a:buClr>
                <a:schemeClr val="bg1"/>
              </a:buClr>
              <a:buFont typeface="Wingdings" panose="05000000000000000000" pitchFamily="2" charset="2"/>
              <a:buChar char="Ø"/>
            </a:pPr>
            <a:r>
              <a:rPr lang="fr-FR" dirty="0" err="1"/>
              <a:t>Bioacoustics</a:t>
            </a:r>
            <a:endParaRPr lang="fr-FR" dirty="0"/>
          </a:p>
          <a:p>
            <a:pPr marL="259204" indent="-259204">
              <a:buClr>
                <a:schemeClr val="bg1"/>
              </a:buClr>
              <a:buFont typeface="Wingdings" panose="05000000000000000000" pitchFamily="2" charset="2"/>
              <a:buChar char="Ø"/>
            </a:pPr>
            <a:r>
              <a:rPr lang="fr-FR" dirty="0"/>
              <a:t>Bioluminescence</a:t>
            </a:r>
          </a:p>
          <a:p>
            <a:pPr marL="259204" indent="-259204">
              <a:buClr>
                <a:schemeClr val="bg1"/>
              </a:buClr>
              <a:buFont typeface="Wingdings" panose="05000000000000000000" pitchFamily="2" charset="2"/>
              <a:buChar char="Ø"/>
            </a:pPr>
            <a:r>
              <a:rPr lang="fr-FR" dirty="0" err="1"/>
              <a:t>Biocamera</a:t>
            </a:r>
            <a:endParaRPr lang="fr-FR" dirty="0"/>
          </a:p>
          <a:p>
            <a:pPr marL="259204" indent="-259204">
              <a:buClr>
                <a:schemeClr val="bg1"/>
              </a:buClr>
              <a:buFont typeface="Wingdings" panose="05000000000000000000" pitchFamily="2" charset="2"/>
              <a:buChar char="Ø"/>
            </a:pPr>
            <a:r>
              <a:rPr lang="fr-FR" dirty="0" err="1"/>
              <a:t>Radioactivity</a:t>
            </a:r>
            <a:r>
              <a:rPr lang="fr-FR" dirty="0"/>
              <a:t> (K)</a:t>
            </a:r>
          </a:p>
          <a:p>
            <a:pPr marL="259204" indent="-259204">
              <a:buClr>
                <a:schemeClr val="bg1"/>
              </a:buClr>
              <a:buFont typeface="Wingdings" panose="05000000000000000000" pitchFamily="2" charset="2"/>
              <a:buChar char="Ø"/>
            </a:pPr>
            <a:r>
              <a:rPr lang="fr-FR" dirty="0" err="1"/>
              <a:t>Microbial</a:t>
            </a:r>
            <a:r>
              <a:rPr lang="fr-FR" dirty="0"/>
              <a:t> </a:t>
            </a:r>
            <a:r>
              <a:rPr lang="fr-FR" dirty="0" err="1"/>
              <a:t>Ecology</a:t>
            </a:r>
            <a:endParaRPr lang="fr-FR" dirty="0"/>
          </a:p>
          <a:p>
            <a:pPr marL="259204" indent="-259204">
              <a:buClr>
                <a:schemeClr val="bg1"/>
              </a:buClr>
              <a:buFont typeface="Wingdings" panose="05000000000000000000" pitchFamily="2" charset="2"/>
              <a:buChar char="Ø"/>
            </a:pPr>
            <a:r>
              <a:rPr lang="fr-FR" dirty="0" err="1"/>
              <a:t>Biogeochemistry</a:t>
            </a:r>
            <a:endParaRPr lang="fr-FR" dirty="0"/>
          </a:p>
          <a:p>
            <a:pPr marL="259204" indent="-259204">
              <a:buClr>
                <a:schemeClr val="bg1"/>
              </a:buClr>
              <a:buFont typeface="Wingdings" panose="05000000000000000000" pitchFamily="2" charset="2"/>
              <a:buChar char="Ø"/>
            </a:pPr>
            <a:r>
              <a:rPr lang="fr-FR" dirty="0" err="1"/>
              <a:t>Seismology</a:t>
            </a:r>
            <a:endParaRPr lang="fr-FR" dirty="0"/>
          </a:p>
          <a:p>
            <a:pPr marL="259204" indent="-259204">
              <a:buClr>
                <a:schemeClr val="bg1"/>
              </a:buClr>
              <a:buFont typeface="Wingdings" panose="05000000000000000000" pitchFamily="2" charset="2"/>
              <a:buChar char="Ø"/>
            </a:pPr>
            <a:r>
              <a:rPr lang="fr-FR" dirty="0"/>
              <a:t>Environnemental Sciences</a:t>
            </a:r>
          </a:p>
          <a:p>
            <a:pPr marL="259204" indent="-259204">
              <a:buClr>
                <a:schemeClr val="bg1"/>
              </a:buClr>
              <a:buFont typeface="Wingdings" panose="05000000000000000000" pitchFamily="2" charset="2"/>
              <a:buChar char="Ø"/>
            </a:pPr>
            <a:r>
              <a:rPr lang="fr-FR" dirty="0"/>
              <a:t>R&amp;D </a:t>
            </a:r>
            <a:r>
              <a:rPr lang="fr-FR" dirty="0" err="1"/>
              <a:t>underwater</a:t>
            </a:r>
            <a:r>
              <a:rPr lang="fr-FR" dirty="0"/>
              <a:t> technologies</a:t>
            </a:r>
          </a:p>
          <a:p>
            <a:pPr marL="259204" indent="-259204">
              <a:buClr>
                <a:schemeClr val="bg1"/>
              </a:buClr>
              <a:buFont typeface="Wingdings" panose="05000000000000000000" pitchFamily="2" charset="2"/>
              <a:buChar char="Ø"/>
            </a:pPr>
            <a:r>
              <a:rPr lang="fr-FR" dirty="0"/>
              <a:t>…</a:t>
            </a:r>
          </a:p>
          <a:p>
            <a:pPr marL="259204" indent="-259204">
              <a:buClr>
                <a:schemeClr val="bg1"/>
              </a:buClr>
              <a:buFont typeface="Wingdings" panose="05000000000000000000" pitchFamily="2" charset="2"/>
              <a:buChar char="Ø"/>
            </a:pPr>
            <a:endParaRPr lang="fr-FR" dirty="0"/>
          </a:p>
        </p:txBody>
      </p:sp>
      <p:sp>
        <p:nvSpPr>
          <p:cNvPr id="4" name="ZoneTexte 3"/>
          <p:cNvSpPr txBox="1"/>
          <p:nvPr/>
        </p:nvSpPr>
        <p:spPr>
          <a:xfrm>
            <a:off x="5524675" y="5323406"/>
            <a:ext cx="2965200" cy="637754"/>
          </a:xfrm>
          <a:prstGeom prst="rect">
            <a:avLst/>
          </a:prstGeom>
          <a:noFill/>
        </p:spPr>
        <p:txBody>
          <a:bodyPr wrap="none" lIns="82945" tIns="41473" rIns="82945" bIns="41473" rtlCol="0">
            <a:spAutoFit/>
          </a:bodyPr>
          <a:lstStyle/>
          <a:p>
            <a:pPr algn="ctr"/>
            <a:r>
              <a:rPr lang="fr-FR" dirty="0"/>
              <a:t>Project </a:t>
            </a:r>
            <a:r>
              <a:rPr lang="fr-FR" dirty="0" err="1"/>
              <a:t>NUMerEnv</a:t>
            </a:r>
            <a:r>
              <a:rPr lang="fr-FR" dirty="0"/>
              <a:t> 2016-2020</a:t>
            </a:r>
            <a:br>
              <a:rPr lang="fr-FR" dirty="0"/>
            </a:br>
            <a:r>
              <a:rPr lang="fr-FR" dirty="0"/>
              <a:t>(MEUST phase II)</a:t>
            </a:r>
          </a:p>
        </p:txBody>
      </p:sp>
      <p:pic>
        <p:nvPicPr>
          <p:cNvPr id="9" name="Image 8" descr="Description: http://www.google.fr/url?source=imglanding&amp;ct=img&amp;q=http://www.oceannetworks.ca/sites/default/files/images/pages/barkley/wally%201%20barkley%20canyon.jpg&amp;sa=X&amp;ei=4bp2VZ2gCYemU5zdgIgP&amp;ved=0CAkQ8wc4DQ&amp;usg=AFQjCNEVstqV5V0LMSFRhZ4DPKkiVgvl8A"/>
          <p:cNvPicPr/>
          <p:nvPr/>
        </p:nvPicPr>
        <p:blipFill rotWithShape="1">
          <a:blip r:embed="rId5">
            <a:extLst>
              <a:ext uri="{28A0092B-C50C-407E-A947-70E740481C1C}">
                <a14:useLocalDpi xmlns:a14="http://schemas.microsoft.com/office/drawing/2010/main" val="0"/>
              </a:ext>
            </a:extLst>
          </a:blip>
          <a:srcRect l="38764" t="4296"/>
          <a:stretch/>
        </p:blipFill>
        <p:spPr bwMode="auto">
          <a:xfrm>
            <a:off x="1403648" y="4509120"/>
            <a:ext cx="2699706" cy="2026457"/>
          </a:xfrm>
          <a:prstGeom prst="rect">
            <a:avLst/>
          </a:prstGeom>
          <a:noFill/>
          <a:ln>
            <a:noFill/>
          </a:ln>
        </p:spPr>
      </p:pic>
    </p:spTree>
    <p:extLst>
      <p:ext uri="{BB962C8B-B14F-4D97-AF65-F5344CB8AC3E}">
        <p14:creationId xmlns:p14="http://schemas.microsoft.com/office/powerpoint/2010/main" val="3142229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CF4668DC-857F-487D-BFFA-8C0CA5037977}" type="slidenum">
              <a:rPr lang="fr-BE" smtClean="0">
                <a:solidFill>
                  <a:schemeClr val="tx1"/>
                </a:solidFill>
              </a:rPr>
              <a:t>42</a:t>
            </a:fld>
            <a:endParaRPr lang="fr-BE">
              <a:solidFill>
                <a:schemeClr val="tx1"/>
              </a:solidFill>
            </a:endParaRPr>
          </a:p>
        </p:txBody>
      </p:sp>
      <p:sp>
        <p:nvSpPr>
          <p:cNvPr id="6" name="TextBox 18"/>
          <p:cNvSpPr txBox="1">
            <a:spLocks noChangeArrowheads="1"/>
          </p:cNvSpPr>
          <p:nvPr/>
        </p:nvSpPr>
        <p:spPr bwMode="auto">
          <a:xfrm>
            <a:off x="611560" y="25537"/>
            <a:ext cx="7888537" cy="52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0" tIns="45682" rIns="91360" bIns="45682">
            <a:spAutoFit/>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fontAlgn="base">
              <a:spcBef>
                <a:spcPct val="0"/>
              </a:spcBef>
              <a:spcAft>
                <a:spcPct val="0"/>
              </a:spcAft>
              <a:defRPr sz="2400">
                <a:solidFill>
                  <a:schemeClr val="tx1"/>
                </a:solidFill>
                <a:latin typeface="Arial" pitchFamily="34" charset="0"/>
                <a:cs typeface="Arial" pitchFamily="34" charset="0"/>
              </a:defRPr>
            </a:lvl6pPr>
            <a:lvl7pPr marL="2971800" indent="-228600" fontAlgn="base">
              <a:spcBef>
                <a:spcPct val="0"/>
              </a:spcBef>
              <a:spcAft>
                <a:spcPct val="0"/>
              </a:spcAft>
              <a:defRPr sz="2400">
                <a:solidFill>
                  <a:schemeClr val="tx1"/>
                </a:solidFill>
                <a:latin typeface="Arial" pitchFamily="34" charset="0"/>
                <a:cs typeface="Arial" pitchFamily="34" charset="0"/>
              </a:defRPr>
            </a:lvl7pPr>
            <a:lvl8pPr marL="3429000" indent="-228600" fontAlgn="base">
              <a:spcBef>
                <a:spcPct val="0"/>
              </a:spcBef>
              <a:spcAft>
                <a:spcPct val="0"/>
              </a:spcAft>
              <a:defRPr sz="2400">
                <a:solidFill>
                  <a:schemeClr val="tx1"/>
                </a:solidFill>
                <a:latin typeface="Arial" pitchFamily="34" charset="0"/>
                <a:cs typeface="Arial" pitchFamily="34" charset="0"/>
              </a:defRPr>
            </a:lvl8pPr>
            <a:lvl9pPr marL="3886200" indent="-228600" fontAlgn="base">
              <a:spcBef>
                <a:spcPct val="0"/>
              </a:spcBef>
              <a:spcAft>
                <a:spcPct val="0"/>
              </a:spcAft>
              <a:defRPr sz="2400">
                <a:solidFill>
                  <a:schemeClr val="tx1"/>
                </a:solidFill>
                <a:latin typeface="Arial" pitchFamily="34" charset="0"/>
                <a:cs typeface="Arial" pitchFamily="34" charset="0"/>
              </a:defRPr>
            </a:lvl9pPr>
          </a:lstStyle>
          <a:p>
            <a:pPr algn="ctr" defTabSz="914210"/>
            <a:r>
              <a:rPr lang="en-US" sz="2800" dirty="0">
                <a:latin typeface="Calibri"/>
              </a:rPr>
              <a:t>MEUST phase II/</a:t>
            </a:r>
            <a:r>
              <a:rPr lang="en-US" sz="2800" dirty="0" err="1">
                <a:latin typeface="Calibri"/>
              </a:rPr>
              <a:t>NUMerEnv</a:t>
            </a:r>
            <a:endParaRPr lang="fr-FR" sz="2800" dirty="0">
              <a:latin typeface="Calibri"/>
            </a:endParaRPr>
          </a:p>
        </p:txBody>
      </p:sp>
      <p:sp>
        <p:nvSpPr>
          <p:cNvPr id="7" name="TextBox 18"/>
          <p:cNvSpPr txBox="1">
            <a:spLocks noChangeArrowheads="1"/>
          </p:cNvSpPr>
          <p:nvPr/>
        </p:nvSpPr>
        <p:spPr bwMode="auto">
          <a:xfrm>
            <a:off x="611560" y="476672"/>
            <a:ext cx="7888537" cy="40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0" tIns="45682" rIns="91360" bIns="45682">
            <a:spAutoFit/>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fontAlgn="base">
              <a:spcBef>
                <a:spcPct val="0"/>
              </a:spcBef>
              <a:spcAft>
                <a:spcPct val="0"/>
              </a:spcAft>
              <a:defRPr sz="2400">
                <a:solidFill>
                  <a:schemeClr val="tx1"/>
                </a:solidFill>
                <a:latin typeface="Arial" pitchFamily="34" charset="0"/>
                <a:cs typeface="Arial" pitchFamily="34" charset="0"/>
              </a:defRPr>
            </a:lvl6pPr>
            <a:lvl7pPr marL="2971800" indent="-228600" fontAlgn="base">
              <a:spcBef>
                <a:spcPct val="0"/>
              </a:spcBef>
              <a:spcAft>
                <a:spcPct val="0"/>
              </a:spcAft>
              <a:defRPr sz="2400">
                <a:solidFill>
                  <a:schemeClr val="tx1"/>
                </a:solidFill>
                <a:latin typeface="Arial" pitchFamily="34" charset="0"/>
                <a:cs typeface="Arial" pitchFamily="34" charset="0"/>
              </a:defRPr>
            </a:lvl7pPr>
            <a:lvl8pPr marL="3429000" indent="-228600" fontAlgn="base">
              <a:spcBef>
                <a:spcPct val="0"/>
              </a:spcBef>
              <a:spcAft>
                <a:spcPct val="0"/>
              </a:spcAft>
              <a:defRPr sz="2400">
                <a:solidFill>
                  <a:schemeClr val="tx1"/>
                </a:solidFill>
                <a:latin typeface="Arial" pitchFamily="34" charset="0"/>
                <a:cs typeface="Arial" pitchFamily="34" charset="0"/>
              </a:defRPr>
            </a:lvl8pPr>
            <a:lvl9pPr marL="3886200" indent="-228600" fontAlgn="base">
              <a:spcBef>
                <a:spcPct val="0"/>
              </a:spcBef>
              <a:spcAft>
                <a:spcPct val="0"/>
              </a:spcAft>
              <a:defRPr sz="2400">
                <a:solidFill>
                  <a:schemeClr val="tx1"/>
                </a:solidFill>
                <a:latin typeface="Arial" pitchFamily="34" charset="0"/>
                <a:cs typeface="Arial" pitchFamily="34" charset="0"/>
              </a:defRPr>
            </a:lvl9pPr>
          </a:lstStyle>
          <a:p>
            <a:pPr algn="ctr" defTabSz="914210"/>
            <a:r>
              <a:rPr lang="en-US" sz="2000" dirty="0">
                <a:latin typeface="Calibri"/>
                <a:sym typeface="Wingdings"/>
              </a:rPr>
              <a:t>Crawler : Biodiversity – </a:t>
            </a:r>
            <a:r>
              <a:rPr lang="en-US" sz="2000" dirty="0" err="1">
                <a:latin typeface="Calibri"/>
                <a:sym typeface="Wingdings"/>
              </a:rPr>
              <a:t>Colonisation</a:t>
            </a:r>
            <a:r>
              <a:rPr lang="en-US" sz="2000" dirty="0">
                <a:latin typeface="Calibri"/>
                <a:sym typeface="Wingdings"/>
              </a:rPr>
              <a:t> – Benthic-pelagic</a:t>
            </a:r>
            <a:endParaRPr lang="fr-FR" sz="2000" dirty="0">
              <a:latin typeface="Calibri"/>
            </a:endParaRPr>
          </a:p>
        </p:txBody>
      </p:sp>
      <p:sp>
        <p:nvSpPr>
          <p:cNvPr id="28" name="ZoneTexte 27"/>
          <p:cNvSpPr txBox="1"/>
          <p:nvPr/>
        </p:nvSpPr>
        <p:spPr>
          <a:xfrm>
            <a:off x="2339752" y="4097318"/>
            <a:ext cx="6048672" cy="646331"/>
          </a:xfrm>
          <a:prstGeom prst="rect">
            <a:avLst/>
          </a:prstGeom>
          <a:noFill/>
        </p:spPr>
        <p:txBody>
          <a:bodyPr wrap="square" rtlCol="0">
            <a:spAutoFit/>
          </a:bodyPr>
          <a:lstStyle/>
          <a:p>
            <a:pPr algn="ctr"/>
            <a:r>
              <a:rPr lang="fr-FR" dirty="0"/>
              <a:t>Crawler instrumentation: </a:t>
            </a:r>
          </a:p>
          <a:p>
            <a:pPr algn="ctr"/>
            <a:r>
              <a:rPr lang="fr-FR" dirty="0" err="1"/>
              <a:t>Temperature</a:t>
            </a:r>
            <a:r>
              <a:rPr lang="fr-FR" dirty="0"/>
              <a:t>, </a:t>
            </a:r>
            <a:r>
              <a:rPr lang="fr-FR" dirty="0" err="1"/>
              <a:t>salinity</a:t>
            </a:r>
            <a:r>
              <a:rPr lang="fr-FR" dirty="0"/>
              <a:t>, pH, O</a:t>
            </a:r>
            <a:r>
              <a:rPr lang="fr-FR" baseline="-25000" dirty="0"/>
              <a:t>2</a:t>
            </a:r>
            <a:r>
              <a:rPr lang="fr-FR" dirty="0"/>
              <a:t>, CO</a:t>
            </a:r>
            <a:r>
              <a:rPr lang="fr-FR" baseline="-25000" dirty="0"/>
              <a:t>2</a:t>
            </a:r>
            <a:r>
              <a:rPr lang="fr-FR" dirty="0"/>
              <a:t>, CH</a:t>
            </a:r>
            <a:r>
              <a:rPr lang="fr-FR" baseline="-25000" dirty="0"/>
              <a:t>4</a:t>
            </a:r>
            <a:endParaRPr lang="fr-FR" dirty="0"/>
          </a:p>
        </p:txBody>
      </p:sp>
      <p:pic>
        <p:nvPicPr>
          <p:cNvPr id="29" name="Image 28"/>
          <p:cNvPicPr>
            <a:picLocks noChangeAspect="1"/>
          </p:cNvPicPr>
          <p:nvPr/>
        </p:nvPicPr>
        <p:blipFill>
          <a:blip r:embed="rId2"/>
          <a:stretch>
            <a:fillRect/>
          </a:stretch>
        </p:blipFill>
        <p:spPr>
          <a:xfrm>
            <a:off x="7380312" y="4277847"/>
            <a:ext cx="952746" cy="1709440"/>
          </a:xfrm>
          <a:prstGeom prst="rect">
            <a:avLst/>
          </a:prstGeom>
        </p:spPr>
      </p:pic>
      <p:sp>
        <p:nvSpPr>
          <p:cNvPr id="30" name="ZoneTexte 29"/>
          <p:cNvSpPr txBox="1"/>
          <p:nvPr/>
        </p:nvSpPr>
        <p:spPr>
          <a:xfrm>
            <a:off x="7414447" y="3727986"/>
            <a:ext cx="1312090" cy="369332"/>
          </a:xfrm>
          <a:prstGeom prst="rect">
            <a:avLst/>
          </a:prstGeom>
          <a:noFill/>
        </p:spPr>
        <p:txBody>
          <a:bodyPr wrap="none" rtlCol="0">
            <a:spAutoFit/>
          </a:bodyPr>
          <a:lstStyle/>
          <a:p>
            <a:pPr algn="ctr"/>
            <a:r>
              <a:rPr lang="fr-FR" dirty="0"/>
              <a:t>A Joystick!!!</a:t>
            </a:r>
          </a:p>
        </p:txBody>
      </p:sp>
      <p:sp>
        <p:nvSpPr>
          <p:cNvPr id="8" name="ZoneTexte 7"/>
          <p:cNvSpPr txBox="1"/>
          <p:nvPr/>
        </p:nvSpPr>
        <p:spPr>
          <a:xfrm>
            <a:off x="611560" y="5987287"/>
            <a:ext cx="1804789" cy="369332"/>
          </a:xfrm>
          <a:prstGeom prst="rect">
            <a:avLst/>
          </a:prstGeom>
          <a:noFill/>
        </p:spPr>
        <p:txBody>
          <a:bodyPr wrap="none" rtlCol="0">
            <a:spAutoFit/>
          </a:bodyPr>
          <a:lstStyle/>
          <a:p>
            <a:r>
              <a:rPr lang="fr-FR" dirty="0" err="1"/>
              <a:t>Benthic</a:t>
            </a:r>
            <a:r>
              <a:rPr lang="fr-FR" dirty="0"/>
              <a:t> </a:t>
            </a:r>
            <a:r>
              <a:rPr lang="fr-FR" dirty="0" err="1"/>
              <a:t>Chamber</a:t>
            </a:r>
            <a:endParaRPr lang="fr-FR" dirty="0"/>
          </a:p>
        </p:txBody>
      </p:sp>
      <p:pic>
        <p:nvPicPr>
          <p:cNvPr id="2050"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645024"/>
            <a:ext cx="3024336" cy="22766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2242" y="1544236"/>
            <a:ext cx="1854443" cy="13930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491009" y="3055587"/>
            <a:ext cx="876907" cy="369332"/>
          </a:xfrm>
          <a:prstGeom prst="rect">
            <a:avLst/>
          </a:prstGeom>
        </p:spPr>
        <p:txBody>
          <a:bodyPr wrap="none">
            <a:spAutoFit/>
          </a:bodyPr>
          <a:lstStyle/>
          <a:p>
            <a:pPr algn="ctr"/>
            <a:r>
              <a:rPr lang="fr-FR" dirty="0"/>
              <a:t>camera</a:t>
            </a:r>
          </a:p>
        </p:txBody>
      </p:sp>
      <p:pic>
        <p:nvPicPr>
          <p:cNvPr id="2054" name="Picture 6"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1022752"/>
            <a:ext cx="3130084" cy="237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3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escription: http://www.google.fr/url?source=imglanding&amp;ct=img&amp;q=http://www.oceannetworks.ca/sites/default/files/images/pages/barkley/wally%201%20barkley%20canyon.jpg&amp;sa=X&amp;ei=4bp2VZ2gCYemU5zdgIgP&amp;ved=0CAkQ8wc4DQ&amp;usg=AFQjCNEVstqV5V0LMSFRhZ4DPKkiVgvl8A"/>
          <p:cNvPicPr/>
          <p:nvPr/>
        </p:nvPicPr>
        <p:blipFill rotWithShape="1">
          <a:blip r:embed="rId2">
            <a:extLst>
              <a:ext uri="{28A0092B-C50C-407E-A947-70E740481C1C}">
                <a14:useLocalDpi xmlns:a14="http://schemas.microsoft.com/office/drawing/2010/main" val="0"/>
              </a:ext>
            </a:extLst>
          </a:blip>
          <a:srcRect l="49534" t="4296" r="9212"/>
          <a:stretch/>
        </p:blipFill>
        <p:spPr bwMode="auto">
          <a:xfrm>
            <a:off x="2505084" y="3933056"/>
            <a:ext cx="1418843" cy="1780856"/>
          </a:xfrm>
          <a:prstGeom prst="rect">
            <a:avLst/>
          </a:prstGeom>
          <a:noFill/>
          <a:ln>
            <a:noFill/>
          </a:ln>
        </p:spPr>
      </p:pic>
      <p:sp>
        <p:nvSpPr>
          <p:cNvPr id="6" name="TextBox 18"/>
          <p:cNvSpPr txBox="1">
            <a:spLocks noChangeArrowheads="1"/>
          </p:cNvSpPr>
          <p:nvPr/>
        </p:nvSpPr>
        <p:spPr bwMode="auto">
          <a:xfrm>
            <a:off x="611560" y="25537"/>
            <a:ext cx="7888537" cy="52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0" tIns="45682" rIns="91360" bIns="45682">
            <a:spAutoFit/>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fontAlgn="base">
              <a:spcBef>
                <a:spcPct val="0"/>
              </a:spcBef>
              <a:spcAft>
                <a:spcPct val="0"/>
              </a:spcAft>
              <a:defRPr sz="2400">
                <a:solidFill>
                  <a:schemeClr val="tx1"/>
                </a:solidFill>
                <a:latin typeface="Arial" pitchFamily="34" charset="0"/>
                <a:cs typeface="Arial" pitchFamily="34" charset="0"/>
              </a:defRPr>
            </a:lvl6pPr>
            <a:lvl7pPr marL="2971800" indent="-228600" fontAlgn="base">
              <a:spcBef>
                <a:spcPct val="0"/>
              </a:spcBef>
              <a:spcAft>
                <a:spcPct val="0"/>
              </a:spcAft>
              <a:defRPr sz="2400">
                <a:solidFill>
                  <a:schemeClr val="tx1"/>
                </a:solidFill>
                <a:latin typeface="Arial" pitchFamily="34" charset="0"/>
                <a:cs typeface="Arial" pitchFamily="34" charset="0"/>
              </a:defRPr>
            </a:lvl7pPr>
            <a:lvl8pPr marL="3429000" indent="-228600" fontAlgn="base">
              <a:spcBef>
                <a:spcPct val="0"/>
              </a:spcBef>
              <a:spcAft>
                <a:spcPct val="0"/>
              </a:spcAft>
              <a:defRPr sz="2400">
                <a:solidFill>
                  <a:schemeClr val="tx1"/>
                </a:solidFill>
                <a:latin typeface="Arial" pitchFamily="34" charset="0"/>
                <a:cs typeface="Arial" pitchFamily="34" charset="0"/>
              </a:defRPr>
            </a:lvl8pPr>
            <a:lvl9pPr marL="3886200" indent="-228600" fontAlgn="base">
              <a:spcBef>
                <a:spcPct val="0"/>
              </a:spcBef>
              <a:spcAft>
                <a:spcPct val="0"/>
              </a:spcAft>
              <a:defRPr sz="2400">
                <a:solidFill>
                  <a:schemeClr val="tx1"/>
                </a:solidFill>
                <a:latin typeface="Arial" pitchFamily="34" charset="0"/>
                <a:cs typeface="Arial" pitchFamily="34" charset="0"/>
              </a:defRPr>
            </a:lvl9pPr>
          </a:lstStyle>
          <a:p>
            <a:pPr algn="ctr" defTabSz="914210"/>
            <a:r>
              <a:rPr lang="en-US" sz="2800" dirty="0">
                <a:latin typeface="Calibri"/>
              </a:rPr>
              <a:t>MEUST phase II/</a:t>
            </a:r>
            <a:r>
              <a:rPr lang="en-US" sz="2800" dirty="0" err="1">
                <a:latin typeface="Calibri"/>
              </a:rPr>
              <a:t>NUMerEnv</a:t>
            </a:r>
            <a:endParaRPr lang="fr-FR" sz="2800" dirty="0">
              <a:latin typeface="Calibri"/>
            </a:endParaRPr>
          </a:p>
        </p:txBody>
      </p:sp>
      <p:sp>
        <p:nvSpPr>
          <p:cNvPr id="7" name="TextBox 18"/>
          <p:cNvSpPr txBox="1">
            <a:spLocks noChangeArrowheads="1"/>
          </p:cNvSpPr>
          <p:nvPr/>
        </p:nvSpPr>
        <p:spPr bwMode="auto">
          <a:xfrm>
            <a:off x="611560" y="476672"/>
            <a:ext cx="7888537" cy="40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0" tIns="45682" rIns="91360" bIns="45682">
            <a:spAutoFit/>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fontAlgn="base">
              <a:spcBef>
                <a:spcPct val="0"/>
              </a:spcBef>
              <a:spcAft>
                <a:spcPct val="0"/>
              </a:spcAft>
              <a:defRPr sz="2400">
                <a:solidFill>
                  <a:schemeClr val="tx1"/>
                </a:solidFill>
                <a:latin typeface="Arial" pitchFamily="34" charset="0"/>
                <a:cs typeface="Arial" pitchFamily="34" charset="0"/>
              </a:defRPr>
            </a:lvl6pPr>
            <a:lvl7pPr marL="2971800" indent="-228600" fontAlgn="base">
              <a:spcBef>
                <a:spcPct val="0"/>
              </a:spcBef>
              <a:spcAft>
                <a:spcPct val="0"/>
              </a:spcAft>
              <a:defRPr sz="2400">
                <a:solidFill>
                  <a:schemeClr val="tx1"/>
                </a:solidFill>
                <a:latin typeface="Arial" pitchFamily="34" charset="0"/>
                <a:cs typeface="Arial" pitchFamily="34" charset="0"/>
              </a:defRPr>
            </a:lvl7pPr>
            <a:lvl8pPr marL="3429000" indent="-228600" fontAlgn="base">
              <a:spcBef>
                <a:spcPct val="0"/>
              </a:spcBef>
              <a:spcAft>
                <a:spcPct val="0"/>
              </a:spcAft>
              <a:defRPr sz="2400">
                <a:solidFill>
                  <a:schemeClr val="tx1"/>
                </a:solidFill>
                <a:latin typeface="Arial" pitchFamily="34" charset="0"/>
                <a:cs typeface="Arial" pitchFamily="34" charset="0"/>
              </a:defRPr>
            </a:lvl8pPr>
            <a:lvl9pPr marL="3886200" indent="-228600" fontAlgn="base">
              <a:spcBef>
                <a:spcPct val="0"/>
              </a:spcBef>
              <a:spcAft>
                <a:spcPct val="0"/>
              </a:spcAft>
              <a:defRPr sz="2400">
                <a:solidFill>
                  <a:schemeClr val="tx1"/>
                </a:solidFill>
                <a:latin typeface="Arial" pitchFamily="34" charset="0"/>
                <a:cs typeface="Arial" pitchFamily="34" charset="0"/>
              </a:defRPr>
            </a:lvl9pPr>
          </a:lstStyle>
          <a:p>
            <a:pPr algn="ctr" defTabSz="914210"/>
            <a:r>
              <a:rPr lang="en-US" sz="2000" dirty="0">
                <a:latin typeface="Calibri"/>
                <a:sym typeface="Wingdings"/>
              </a:rPr>
              <a:t>WALLY (</a:t>
            </a:r>
            <a:r>
              <a:rPr lang="en-US" sz="2000" dirty="0" err="1">
                <a:latin typeface="Calibri"/>
                <a:sym typeface="Wingdings"/>
              </a:rPr>
              <a:t>Pelagos</a:t>
            </a:r>
            <a:r>
              <a:rPr lang="en-US" sz="2000" dirty="0">
                <a:latin typeface="Calibri"/>
                <a:sym typeface="Wingdings"/>
              </a:rPr>
              <a:t> – Benthos coupling)</a:t>
            </a:r>
            <a:endParaRPr lang="fr-FR" sz="2000" dirty="0">
              <a:latin typeface="Calibri"/>
            </a:endParaRPr>
          </a:p>
        </p:txBody>
      </p:sp>
      <p:pic>
        <p:nvPicPr>
          <p:cNvPr id="8" name="Image 7"/>
          <p:cNvPicPr>
            <a:picLocks noChangeAspect="1"/>
          </p:cNvPicPr>
          <p:nvPr/>
        </p:nvPicPr>
        <p:blipFill>
          <a:blip r:embed="rId3"/>
          <a:stretch>
            <a:fillRect/>
          </a:stretch>
        </p:blipFill>
        <p:spPr>
          <a:xfrm>
            <a:off x="6496496" y="1052736"/>
            <a:ext cx="2612008" cy="1991656"/>
          </a:xfrm>
          <a:prstGeom prst="rect">
            <a:avLst/>
          </a:prstGeom>
        </p:spPr>
      </p:pic>
      <p:sp>
        <p:nvSpPr>
          <p:cNvPr id="9" name="ZoneTexte 8"/>
          <p:cNvSpPr txBox="1"/>
          <p:nvPr/>
        </p:nvSpPr>
        <p:spPr>
          <a:xfrm>
            <a:off x="6568504" y="2998693"/>
            <a:ext cx="2376264" cy="646331"/>
          </a:xfrm>
          <a:prstGeom prst="rect">
            <a:avLst/>
          </a:prstGeom>
          <a:noFill/>
        </p:spPr>
        <p:txBody>
          <a:bodyPr wrap="square" rtlCol="0">
            <a:spAutoFit/>
          </a:bodyPr>
          <a:lstStyle/>
          <a:p>
            <a:pPr algn="ctr"/>
            <a:r>
              <a:rPr lang="fr-FR" dirty="0" err="1"/>
              <a:t>Whales</a:t>
            </a:r>
            <a:r>
              <a:rPr lang="fr-FR" dirty="0"/>
              <a:t> </a:t>
            </a:r>
            <a:r>
              <a:rPr lang="fr-FR" dirty="0" err="1"/>
              <a:t>decaying</a:t>
            </a:r>
            <a:r>
              <a:rPr lang="fr-FR" dirty="0"/>
              <a:t> on the </a:t>
            </a:r>
            <a:r>
              <a:rPr lang="fr-FR" dirty="0" err="1"/>
              <a:t>sea</a:t>
            </a:r>
            <a:r>
              <a:rPr lang="fr-FR" dirty="0"/>
              <a:t> </a:t>
            </a:r>
            <a:r>
              <a:rPr lang="fr-FR" dirty="0" err="1"/>
              <a:t>floor</a:t>
            </a:r>
            <a:endParaRPr lang="fr-FR" dirty="0"/>
          </a:p>
        </p:txBody>
      </p:sp>
      <p:grpSp>
        <p:nvGrpSpPr>
          <p:cNvPr id="10" name="Groupe 27"/>
          <p:cNvGrpSpPr>
            <a:grpSpLocks/>
          </p:cNvGrpSpPr>
          <p:nvPr/>
        </p:nvGrpSpPr>
        <p:grpSpPr bwMode="auto">
          <a:xfrm>
            <a:off x="6791548" y="3999994"/>
            <a:ext cx="1954702" cy="1713916"/>
            <a:chOff x="7135855" y="4324786"/>
            <a:chExt cx="1954702" cy="1713916"/>
          </a:xfrm>
        </p:grpSpPr>
        <p:grpSp>
          <p:nvGrpSpPr>
            <p:cNvPr id="11" name="Groupe 57"/>
            <p:cNvGrpSpPr>
              <a:grpSpLocks/>
            </p:cNvGrpSpPr>
            <p:nvPr/>
          </p:nvGrpSpPr>
          <p:grpSpPr bwMode="auto">
            <a:xfrm>
              <a:off x="7135855" y="4324786"/>
              <a:ext cx="1954702" cy="1713916"/>
              <a:chOff x="-315819" y="2441972"/>
              <a:chExt cx="1954379" cy="1714306"/>
            </a:xfrm>
          </p:grpSpPr>
          <p:pic>
            <p:nvPicPr>
              <p:cNvPr id="13" name="Picture 8"/>
              <p:cNvPicPr>
                <a:picLocks noChangeAspect="1" noChangeArrowheads="1"/>
              </p:cNvPicPr>
              <p:nvPr/>
            </p:nvPicPr>
            <p:blipFill>
              <a:blip r:embed="rId4" cstate="print"/>
              <a:srcRect/>
              <a:stretch>
                <a:fillRect/>
              </a:stretch>
            </p:blipFill>
            <p:spPr bwMode="auto">
              <a:xfrm>
                <a:off x="142844" y="3181268"/>
                <a:ext cx="1143009" cy="975010"/>
              </a:xfrm>
              <a:prstGeom prst="rect">
                <a:avLst/>
              </a:prstGeom>
              <a:noFill/>
              <a:ln w="9525">
                <a:noFill/>
                <a:miter lim="800000"/>
                <a:headEnd/>
                <a:tailEnd/>
              </a:ln>
            </p:spPr>
          </p:pic>
          <p:sp>
            <p:nvSpPr>
              <p:cNvPr id="14" name="ZoneTexte 52"/>
              <p:cNvSpPr txBox="1">
                <a:spLocks noChangeArrowheads="1"/>
              </p:cNvSpPr>
              <p:nvPr/>
            </p:nvSpPr>
            <p:spPr bwMode="auto">
              <a:xfrm>
                <a:off x="-315819" y="2441972"/>
                <a:ext cx="1954379" cy="646478"/>
              </a:xfrm>
              <a:prstGeom prst="rect">
                <a:avLst/>
              </a:prstGeom>
              <a:noFill/>
              <a:ln w="9525">
                <a:noFill/>
                <a:miter lim="800000"/>
                <a:headEnd/>
                <a:tailEnd/>
              </a:ln>
            </p:spPr>
            <p:txBody>
              <a:bodyPr wrap="none">
                <a:spAutoFit/>
              </a:bodyPr>
              <a:lstStyle/>
              <a:p>
                <a:pPr algn="ctr"/>
                <a:r>
                  <a:rPr lang="fr-FR" dirty="0">
                    <a:latin typeface="Calibri" pitchFamily="34" charset="0"/>
                  </a:rPr>
                  <a:t>Environnementale </a:t>
                </a:r>
              </a:p>
              <a:p>
                <a:pPr algn="ctr"/>
                <a:r>
                  <a:rPr lang="fr-FR" dirty="0">
                    <a:latin typeface="Calibri" pitchFamily="34" charset="0"/>
                  </a:rPr>
                  <a:t>Sciences</a:t>
                </a:r>
              </a:p>
            </p:txBody>
          </p:sp>
        </p:grpSp>
        <p:sp>
          <p:nvSpPr>
            <p:cNvPr id="12" name="Text Box 9"/>
            <p:cNvSpPr txBox="1">
              <a:spLocks noChangeArrowheads="1"/>
            </p:cNvSpPr>
            <p:nvPr/>
          </p:nvSpPr>
          <p:spPr bwMode="auto">
            <a:xfrm>
              <a:off x="7572396" y="5895841"/>
              <a:ext cx="514350" cy="123825"/>
            </a:xfrm>
            <a:prstGeom prst="rect">
              <a:avLst/>
            </a:prstGeom>
            <a:noFill/>
            <a:ln w="9525">
              <a:noFill/>
              <a:miter lim="800000"/>
              <a:headEnd/>
              <a:tailEnd/>
            </a:ln>
          </p:spPr>
          <p:txBody>
            <a:bodyPr/>
            <a:lstStyle/>
            <a:p>
              <a:pPr>
                <a:spcAft>
                  <a:spcPts val="1000"/>
                </a:spcAft>
              </a:pPr>
              <a:r>
                <a:rPr lang="fr-FR" sz="800" dirty="0">
                  <a:latin typeface="Calibri" pitchFamily="34" charset="0"/>
                </a:rPr>
                <a:t>Ifremer</a:t>
              </a:r>
              <a:r>
                <a:rPr lang="fr-FR" sz="800" baseline="30000" dirty="0">
                  <a:latin typeface="Calibri" pitchFamily="34" charset="0"/>
                </a:rPr>
                <a:t>®</a:t>
              </a:r>
              <a:r>
                <a:rPr lang="fr-FR" sz="800" dirty="0">
                  <a:latin typeface="Calibri" pitchFamily="34" charset="0"/>
                </a:rPr>
                <a:t> </a:t>
              </a:r>
              <a:endParaRPr lang="fr-FR" dirty="0"/>
            </a:p>
          </p:txBody>
        </p:sp>
      </p:grpSp>
      <p:grpSp>
        <p:nvGrpSpPr>
          <p:cNvPr id="15" name="Groupe 57"/>
          <p:cNvGrpSpPr/>
          <p:nvPr/>
        </p:nvGrpSpPr>
        <p:grpSpPr>
          <a:xfrm>
            <a:off x="107504" y="1196752"/>
            <a:ext cx="2344543" cy="2029632"/>
            <a:chOff x="0" y="2708920"/>
            <a:chExt cx="2344543" cy="2029632"/>
          </a:xfrm>
        </p:grpSpPr>
        <p:grpSp>
          <p:nvGrpSpPr>
            <p:cNvPr id="16" name="Groupe 54"/>
            <p:cNvGrpSpPr/>
            <p:nvPr/>
          </p:nvGrpSpPr>
          <p:grpSpPr>
            <a:xfrm>
              <a:off x="0" y="2708920"/>
              <a:ext cx="2099453" cy="2029632"/>
              <a:chOff x="0" y="2708920"/>
              <a:chExt cx="2099453" cy="2029632"/>
            </a:xfrm>
          </p:grpSpPr>
          <p:grpSp>
            <p:nvGrpSpPr>
              <p:cNvPr id="18" name="Groupe 53"/>
              <p:cNvGrpSpPr>
                <a:grpSpLocks/>
              </p:cNvGrpSpPr>
              <p:nvPr/>
            </p:nvGrpSpPr>
            <p:grpSpPr bwMode="auto">
              <a:xfrm>
                <a:off x="208062" y="2708920"/>
                <a:ext cx="1771650" cy="1161607"/>
                <a:chOff x="208030" y="1426067"/>
                <a:chExt cx="1771639" cy="1161017"/>
              </a:xfrm>
            </p:grpSpPr>
            <p:sp>
              <p:nvSpPr>
                <p:cNvPr id="21" name="ZoneTexte 34"/>
                <p:cNvSpPr txBox="1">
                  <a:spLocks noChangeArrowheads="1"/>
                </p:cNvSpPr>
                <p:nvPr/>
              </p:nvSpPr>
              <p:spPr bwMode="auto">
                <a:xfrm>
                  <a:off x="208030" y="2217753"/>
                  <a:ext cx="1771639" cy="369331"/>
                </a:xfrm>
                <a:prstGeom prst="rect">
                  <a:avLst/>
                </a:prstGeom>
                <a:noFill/>
                <a:ln w="9525">
                  <a:noFill/>
                  <a:miter lim="800000"/>
                  <a:headEnd/>
                  <a:tailEnd/>
                </a:ln>
              </p:spPr>
              <p:txBody>
                <a:bodyPr wrap="none">
                  <a:spAutoFit/>
                </a:bodyPr>
                <a:lstStyle/>
                <a:p>
                  <a:r>
                    <a:rPr lang="fr-FR" dirty="0">
                      <a:latin typeface="Calibri" pitchFamily="34" charset="0"/>
                    </a:rPr>
                    <a:t>Bioluminescence</a:t>
                  </a:r>
                </a:p>
              </p:txBody>
            </p:sp>
            <p:pic>
              <p:nvPicPr>
                <p:cNvPr id="22" name="Picture 21"/>
                <p:cNvPicPr>
                  <a:picLocks noChangeAspect="1" noChangeArrowheads="1"/>
                </p:cNvPicPr>
                <p:nvPr/>
              </p:nvPicPr>
              <p:blipFill>
                <a:blip r:embed="rId5" cstate="print"/>
                <a:srcRect/>
                <a:stretch>
                  <a:fillRect/>
                </a:stretch>
              </p:blipFill>
              <p:spPr bwMode="auto">
                <a:xfrm>
                  <a:off x="570553" y="1426067"/>
                  <a:ext cx="1121086" cy="785797"/>
                </a:xfrm>
                <a:prstGeom prst="rect">
                  <a:avLst/>
                </a:prstGeom>
                <a:noFill/>
                <a:ln w="9525">
                  <a:noFill/>
                  <a:miter lim="800000"/>
                  <a:headEnd/>
                  <a:tailEnd/>
                </a:ln>
              </p:spPr>
            </p:pic>
          </p:grpSp>
          <p:pic>
            <p:nvPicPr>
              <p:cNvPr id="19" name="Picture 1028" descr="X:\axis\axis221.jpg"/>
              <p:cNvPicPr>
                <a:picLocks noChangeAspect="1" noChangeArrowheads="1"/>
              </p:cNvPicPr>
              <p:nvPr/>
            </p:nvPicPr>
            <p:blipFill>
              <a:blip r:embed="rId6" cstate="print"/>
              <a:srcRect t="6857" b="4854"/>
              <a:stretch>
                <a:fillRect/>
              </a:stretch>
            </p:blipFill>
            <p:spPr bwMode="auto">
              <a:xfrm>
                <a:off x="0" y="4005064"/>
                <a:ext cx="929556" cy="733488"/>
              </a:xfrm>
              <a:prstGeom prst="rect">
                <a:avLst/>
              </a:prstGeom>
              <a:noFill/>
              <a:ln w="9525">
                <a:noFill/>
                <a:miter lim="800000"/>
                <a:headEnd/>
                <a:tailEnd/>
              </a:ln>
            </p:spPr>
          </p:pic>
          <p:pic>
            <p:nvPicPr>
              <p:cNvPr id="20" name="Picture 8" descr="Biocam"/>
              <p:cNvPicPr>
                <a:picLocks noChangeAspect="1" noChangeArrowheads="1"/>
              </p:cNvPicPr>
              <p:nvPr/>
            </p:nvPicPr>
            <p:blipFill>
              <a:blip r:embed="rId7" cstate="print"/>
              <a:srcRect/>
              <a:stretch>
                <a:fillRect/>
              </a:stretch>
            </p:blipFill>
            <p:spPr bwMode="auto">
              <a:xfrm>
                <a:off x="1043608" y="3933056"/>
                <a:ext cx="1055845" cy="791468"/>
              </a:xfrm>
              <a:prstGeom prst="rect">
                <a:avLst/>
              </a:prstGeom>
              <a:noFill/>
              <a:ln w="9525">
                <a:noFill/>
                <a:miter lim="800000"/>
                <a:headEnd/>
                <a:tailEnd/>
              </a:ln>
            </p:spPr>
          </p:pic>
        </p:grpSp>
        <p:sp>
          <p:nvSpPr>
            <p:cNvPr id="17" name="Text Box 18"/>
            <p:cNvSpPr txBox="1">
              <a:spLocks noChangeArrowheads="1"/>
            </p:cNvSpPr>
            <p:nvPr/>
          </p:nvSpPr>
          <p:spPr bwMode="auto">
            <a:xfrm>
              <a:off x="827584" y="4417367"/>
              <a:ext cx="1516959" cy="307777"/>
            </a:xfrm>
            <a:prstGeom prst="rect">
              <a:avLst/>
            </a:prstGeom>
            <a:noFill/>
            <a:ln w="9525">
              <a:noFill/>
              <a:miter lim="800000"/>
              <a:headEnd/>
              <a:tailEnd/>
            </a:ln>
          </p:spPr>
          <p:txBody>
            <a:bodyPr wrap="square">
              <a:spAutoFit/>
            </a:bodyPr>
            <a:lstStyle/>
            <a:p>
              <a:pPr algn="ctr">
                <a:spcBef>
                  <a:spcPct val="50000"/>
                </a:spcBef>
              </a:pPr>
              <a:r>
                <a:rPr lang="fr-FR" sz="1400" b="1" dirty="0" err="1"/>
                <a:t>BioCam</a:t>
              </a:r>
              <a:endParaRPr lang="fr-FR" sz="1400" b="1" dirty="0"/>
            </a:p>
          </p:txBody>
        </p:sp>
      </p:grpSp>
      <p:pic>
        <p:nvPicPr>
          <p:cNvPr id="23" name="Image 22"/>
          <p:cNvPicPr>
            <a:picLocks noChangeAspect="1"/>
          </p:cNvPicPr>
          <p:nvPr/>
        </p:nvPicPr>
        <p:blipFill rotWithShape="1">
          <a:blip r:embed="rId8"/>
          <a:srcRect l="32065" r="24225"/>
          <a:stretch/>
        </p:blipFill>
        <p:spPr>
          <a:xfrm>
            <a:off x="539552" y="3789040"/>
            <a:ext cx="1641778" cy="2036515"/>
          </a:xfrm>
          <a:prstGeom prst="rect">
            <a:avLst/>
          </a:prstGeom>
        </p:spPr>
      </p:pic>
      <p:sp>
        <p:nvSpPr>
          <p:cNvPr id="24" name="ZoneTexte 23"/>
          <p:cNvSpPr txBox="1"/>
          <p:nvPr/>
        </p:nvSpPr>
        <p:spPr>
          <a:xfrm>
            <a:off x="107504" y="5805264"/>
            <a:ext cx="2376264" cy="369332"/>
          </a:xfrm>
          <a:prstGeom prst="rect">
            <a:avLst/>
          </a:prstGeom>
          <a:noFill/>
        </p:spPr>
        <p:txBody>
          <a:bodyPr wrap="square" rtlCol="0">
            <a:spAutoFit/>
          </a:bodyPr>
          <a:lstStyle/>
          <a:p>
            <a:pPr algn="ctr"/>
            <a:r>
              <a:rPr lang="fr-FR" dirty="0" err="1"/>
              <a:t>Detritus</a:t>
            </a:r>
            <a:endParaRPr lang="fr-FR" dirty="0"/>
          </a:p>
        </p:txBody>
      </p:sp>
      <p:pic>
        <p:nvPicPr>
          <p:cNvPr id="25" name="Image 24"/>
          <p:cNvPicPr>
            <a:picLocks noChangeAspect="1"/>
          </p:cNvPicPr>
          <p:nvPr/>
        </p:nvPicPr>
        <p:blipFill>
          <a:blip r:embed="rId9"/>
          <a:stretch>
            <a:fillRect/>
          </a:stretch>
        </p:blipFill>
        <p:spPr>
          <a:xfrm>
            <a:off x="2483768" y="1052736"/>
            <a:ext cx="1570608" cy="2089707"/>
          </a:xfrm>
          <a:prstGeom prst="rect">
            <a:avLst/>
          </a:prstGeom>
        </p:spPr>
      </p:pic>
      <p:pic>
        <p:nvPicPr>
          <p:cNvPr id="26" name="Image 25" descr="DSC00469.JPG"/>
          <p:cNvPicPr>
            <a:picLocks noChangeAspect="1"/>
          </p:cNvPicPr>
          <p:nvPr/>
        </p:nvPicPr>
        <p:blipFill rotWithShape="1">
          <a:blip r:embed="rId10" cstate="print">
            <a:extLst>
              <a:ext uri="{28A0092B-C50C-407E-A947-70E740481C1C}">
                <a14:useLocalDpi xmlns:a14="http://schemas.microsoft.com/office/drawing/2010/main" val="0"/>
              </a:ext>
            </a:extLst>
          </a:blip>
          <a:srcRect l="38016" t="22438" r="30477" b="4782"/>
          <a:stretch/>
        </p:blipFill>
        <p:spPr>
          <a:xfrm>
            <a:off x="4067944" y="1055552"/>
            <a:ext cx="1584176" cy="2057847"/>
          </a:xfrm>
          <a:prstGeom prst="rect">
            <a:avLst/>
          </a:prstGeom>
        </p:spPr>
      </p:pic>
      <p:sp>
        <p:nvSpPr>
          <p:cNvPr id="27" name="ZoneTexte 26"/>
          <p:cNvSpPr txBox="1"/>
          <p:nvPr/>
        </p:nvSpPr>
        <p:spPr>
          <a:xfrm>
            <a:off x="2569046" y="3124348"/>
            <a:ext cx="2376264" cy="646331"/>
          </a:xfrm>
          <a:prstGeom prst="rect">
            <a:avLst/>
          </a:prstGeom>
          <a:noFill/>
        </p:spPr>
        <p:txBody>
          <a:bodyPr wrap="square" rtlCol="0">
            <a:spAutoFit/>
          </a:bodyPr>
          <a:lstStyle/>
          <a:p>
            <a:pPr algn="ctr"/>
            <a:r>
              <a:rPr lang="fr-FR" dirty="0" err="1"/>
              <a:t>Biology</a:t>
            </a:r>
            <a:r>
              <a:rPr lang="fr-FR" dirty="0"/>
              <a:t> of </a:t>
            </a:r>
            <a:r>
              <a:rPr lang="fr-FR" dirty="0" err="1"/>
              <a:t>Deep</a:t>
            </a:r>
            <a:r>
              <a:rPr lang="fr-FR" dirty="0"/>
              <a:t> </a:t>
            </a:r>
            <a:r>
              <a:rPr lang="fr-FR" dirty="0" err="1"/>
              <a:t>Sea</a:t>
            </a:r>
            <a:r>
              <a:rPr lang="fr-FR" dirty="0"/>
              <a:t> </a:t>
            </a:r>
            <a:r>
              <a:rPr lang="fr-FR" dirty="0" err="1"/>
              <a:t>organism</a:t>
            </a:r>
            <a:endParaRPr lang="fr-FR" dirty="0"/>
          </a:p>
        </p:txBody>
      </p:sp>
      <p:sp>
        <p:nvSpPr>
          <p:cNvPr id="28" name="ZoneTexte 27"/>
          <p:cNvSpPr txBox="1"/>
          <p:nvPr/>
        </p:nvSpPr>
        <p:spPr>
          <a:xfrm>
            <a:off x="2816030" y="5989930"/>
            <a:ext cx="906082" cy="369332"/>
          </a:xfrm>
          <a:prstGeom prst="rect">
            <a:avLst/>
          </a:prstGeom>
          <a:noFill/>
        </p:spPr>
        <p:txBody>
          <a:bodyPr wrap="none" rtlCol="0">
            <a:spAutoFit/>
          </a:bodyPr>
          <a:lstStyle/>
          <a:p>
            <a:pPr algn="ctr"/>
            <a:r>
              <a:rPr lang="fr-FR" dirty="0"/>
              <a:t>Crawler</a:t>
            </a:r>
          </a:p>
        </p:txBody>
      </p:sp>
      <p:sp>
        <p:nvSpPr>
          <p:cNvPr id="29" name="ZoneTexte 28"/>
          <p:cNvSpPr txBox="1"/>
          <p:nvPr/>
        </p:nvSpPr>
        <p:spPr>
          <a:xfrm>
            <a:off x="4945310" y="6117654"/>
            <a:ext cx="2683170" cy="369332"/>
          </a:xfrm>
          <a:prstGeom prst="rect">
            <a:avLst/>
          </a:prstGeom>
          <a:noFill/>
        </p:spPr>
        <p:txBody>
          <a:bodyPr wrap="none" rtlCol="0">
            <a:spAutoFit/>
          </a:bodyPr>
          <a:lstStyle/>
          <a:p>
            <a:r>
              <a:rPr lang="fr-FR" dirty="0"/>
              <a:t>Hydrocarbure </a:t>
            </a:r>
            <a:r>
              <a:rPr lang="fr-FR" dirty="0" err="1"/>
              <a:t>Degradation</a:t>
            </a:r>
            <a:endParaRPr lang="fr-FR" dirty="0"/>
          </a:p>
        </p:txBody>
      </p:sp>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1529" y="414208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15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CB6F7-3CCA-FA42-8CA9-34F00FDA8AB7}"/>
              </a:ext>
            </a:extLst>
          </p:cNvPr>
          <p:cNvPicPr>
            <a:picLocks noChangeAspect="1"/>
          </p:cNvPicPr>
          <p:nvPr/>
        </p:nvPicPr>
        <p:blipFill>
          <a:blip r:embed="rId3"/>
          <a:stretch>
            <a:fillRect/>
          </a:stretch>
        </p:blipFill>
        <p:spPr>
          <a:xfrm>
            <a:off x="899173" y="472736"/>
            <a:ext cx="7327900" cy="5486400"/>
          </a:xfrm>
          <a:prstGeom prst="rect">
            <a:avLst/>
          </a:prstGeom>
        </p:spPr>
      </p:pic>
      <p:sp>
        <p:nvSpPr>
          <p:cNvPr id="4" name="TextBox 3">
            <a:extLst>
              <a:ext uri="{FF2B5EF4-FFF2-40B4-BE49-F238E27FC236}">
                <a16:creationId xmlns:a16="http://schemas.microsoft.com/office/drawing/2014/main" id="{0F773F82-8D10-6640-AE78-A108E70286F4}"/>
              </a:ext>
            </a:extLst>
          </p:cNvPr>
          <p:cNvSpPr txBox="1"/>
          <p:nvPr/>
        </p:nvSpPr>
        <p:spPr>
          <a:xfrm>
            <a:off x="1793290" y="683580"/>
            <a:ext cx="4589755" cy="369332"/>
          </a:xfrm>
          <a:prstGeom prst="rect">
            <a:avLst/>
          </a:prstGeom>
          <a:solidFill>
            <a:schemeClr val="bg1"/>
          </a:solidFill>
        </p:spPr>
        <p:txBody>
          <a:bodyPr wrap="square" rtlCol="0">
            <a:spAutoFit/>
          </a:bodyPr>
          <a:lstStyle/>
          <a:p>
            <a:r>
              <a:rPr lang="en-GB" dirty="0"/>
              <a:t>EMSO Western Ligurian site : Data </a:t>
            </a:r>
            <a:r>
              <a:rPr lang="en-GB" dirty="0" err="1"/>
              <a:t>worklow</a:t>
            </a:r>
            <a:endParaRPr lang="en-GB" dirty="0"/>
          </a:p>
        </p:txBody>
      </p:sp>
    </p:spTree>
    <p:extLst>
      <p:ext uri="{BB962C8B-B14F-4D97-AF65-F5344CB8AC3E}">
        <p14:creationId xmlns:p14="http://schemas.microsoft.com/office/powerpoint/2010/main" val="422716596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4390-0CD3-024B-9CDB-E1AACD0078F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7EF7F5E-E3B2-A54B-B918-DBD18C7612C8}"/>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DA7C8168-EEC8-D34D-BCE0-896A8F9A2730}"/>
              </a:ext>
            </a:extLst>
          </p:cNvPr>
          <p:cNvPicPr>
            <a:picLocks noChangeAspect="1"/>
          </p:cNvPicPr>
          <p:nvPr/>
        </p:nvPicPr>
        <p:blipFill>
          <a:blip r:embed="rId2"/>
          <a:stretch>
            <a:fillRect/>
          </a:stretch>
        </p:blipFill>
        <p:spPr>
          <a:xfrm>
            <a:off x="1367161" y="378949"/>
            <a:ext cx="6143347" cy="6067647"/>
          </a:xfrm>
          <a:prstGeom prst="rect">
            <a:avLst/>
          </a:prstGeom>
        </p:spPr>
      </p:pic>
    </p:spTree>
    <p:extLst>
      <p:ext uri="{BB962C8B-B14F-4D97-AF65-F5344CB8AC3E}">
        <p14:creationId xmlns:p14="http://schemas.microsoft.com/office/powerpoint/2010/main" val="217127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204" y="1125141"/>
            <a:ext cx="6172200" cy="857250"/>
          </a:xfrm>
        </p:spPr>
        <p:txBody>
          <a:bodyPr>
            <a:normAutofit fontScale="90000"/>
          </a:bodyPr>
          <a:lstStyle/>
          <a:p>
            <a:pPr eaLnBrk="1" hangingPunct="1">
              <a:defRPr/>
            </a:pPr>
            <a:r>
              <a:rPr lang="en-US" b="1" dirty="0"/>
              <a:t>“That’s one small step for Oceanography, one giant leap for Environmental Science”</a:t>
            </a:r>
            <a:endParaRPr lang="en-GB" dirty="0"/>
          </a:p>
        </p:txBody>
      </p:sp>
      <p:pic>
        <p:nvPicPr>
          <p:cNvPr id="78851" name="Picture 3"/>
          <p:cNvPicPr>
            <a:picLocks noChangeAspect="1" noChangeArrowheads="1"/>
          </p:cNvPicPr>
          <p:nvPr/>
        </p:nvPicPr>
        <p:blipFill>
          <a:blip r:embed="rId2" cstate="print"/>
          <a:srcRect/>
          <a:stretch>
            <a:fillRect/>
          </a:stretch>
        </p:blipFill>
        <p:spPr bwMode="auto">
          <a:xfrm>
            <a:off x="1906693" y="2932169"/>
            <a:ext cx="4937990" cy="3818712"/>
          </a:xfrm>
          <a:prstGeom prst="rect">
            <a:avLst/>
          </a:prstGeom>
          <a:noFill/>
          <a:ln w="9525">
            <a:noFill/>
            <a:miter lim="800000"/>
            <a:headEnd/>
            <a:tailEnd/>
          </a:ln>
        </p:spPr>
      </p:pic>
      <p:pic>
        <p:nvPicPr>
          <p:cNvPr id="78852" name="Picture 5"/>
          <p:cNvPicPr>
            <a:picLocks noGrp="1" noChangeAspect="1" noChangeArrowheads="1"/>
          </p:cNvPicPr>
          <p:nvPr>
            <p:ph idx="1"/>
          </p:nvPr>
        </p:nvPicPr>
        <p:blipFill>
          <a:blip r:embed="rId3" cstate="print"/>
          <a:srcRect l="5731" r="14903"/>
          <a:stretch>
            <a:fillRect/>
          </a:stretch>
        </p:blipFill>
        <p:spPr>
          <a:xfrm>
            <a:off x="6119112" y="3038701"/>
            <a:ext cx="555525" cy="694062"/>
          </a:xfrm>
          <a:noFill/>
        </p:spPr>
      </p:pic>
      <p:pic>
        <p:nvPicPr>
          <p:cNvPr id="78853" name="Picture 6"/>
          <p:cNvPicPr>
            <a:picLocks noChangeAspect="1" noChangeArrowheads="1"/>
          </p:cNvPicPr>
          <p:nvPr/>
        </p:nvPicPr>
        <p:blipFill>
          <a:blip r:embed="rId4" cstate="print"/>
          <a:srcRect/>
          <a:stretch>
            <a:fillRect/>
          </a:stretch>
        </p:blipFill>
        <p:spPr bwMode="auto">
          <a:xfrm>
            <a:off x="2019458" y="4061906"/>
            <a:ext cx="1293480" cy="1049323"/>
          </a:xfrm>
          <a:prstGeom prst="rect">
            <a:avLst/>
          </a:prstGeom>
          <a:noFill/>
          <a:ln w="9525">
            <a:noFill/>
            <a:miter lim="800000"/>
            <a:headEnd/>
            <a:tailEnd/>
          </a:ln>
        </p:spPr>
      </p:pic>
      <p:pic>
        <p:nvPicPr>
          <p:cNvPr id="78855" name="Picture 7"/>
          <p:cNvPicPr>
            <a:picLocks noChangeAspect="1" noChangeArrowheads="1"/>
          </p:cNvPicPr>
          <p:nvPr/>
        </p:nvPicPr>
        <p:blipFill>
          <a:blip r:embed="rId5" cstate="print"/>
          <a:srcRect/>
          <a:stretch>
            <a:fillRect/>
          </a:stretch>
        </p:blipFill>
        <p:spPr bwMode="auto">
          <a:xfrm rot="769962">
            <a:off x="3093855" y="4149862"/>
            <a:ext cx="858661" cy="592559"/>
          </a:xfrm>
          <a:prstGeom prst="rect">
            <a:avLst/>
          </a:prstGeom>
          <a:noFill/>
          <a:ln w="9525">
            <a:noFill/>
            <a:miter lim="800000"/>
            <a:headEnd/>
            <a:tailEnd/>
          </a:ln>
        </p:spPr>
      </p:pic>
      <p:pic>
        <p:nvPicPr>
          <p:cNvPr id="10" name="Image 1">
            <a:extLst>
              <a:ext uri="{FF2B5EF4-FFF2-40B4-BE49-F238E27FC236}">
                <a16:creationId xmlns:a16="http://schemas.microsoft.com/office/drawing/2014/main" id="{EC8B9340-74A1-9343-91E9-2CA7CE219580}"/>
              </a:ext>
            </a:extLst>
          </p:cNvPr>
          <p:cNvPicPr>
            <a:picLocks noChangeAspect="1"/>
          </p:cNvPicPr>
          <p:nvPr/>
        </p:nvPicPr>
        <p:blipFill>
          <a:blip r:embed="rId6"/>
          <a:stretch>
            <a:fillRect/>
          </a:stretch>
        </p:blipFill>
        <p:spPr>
          <a:xfrm>
            <a:off x="3733431" y="3263056"/>
            <a:ext cx="1887651" cy="26470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4542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91044-08F9-D34D-9E41-E1A58304382E}"/>
              </a:ext>
            </a:extLst>
          </p:cNvPr>
          <p:cNvPicPr>
            <a:picLocks noChangeAspect="1"/>
          </p:cNvPicPr>
          <p:nvPr/>
        </p:nvPicPr>
        <p:blipFill>
          <a:blip r:embed="rId3"/>
          <a:stretch>
            <a:fillRect/>
          </a:stretch>
        </p:blipFill>
        <p:spPr>
          <a:xfrm>
            <a:off x="-1" y="0"/>
            <a:ext cx="9188649" cy="6858000"/>
          </a:xfrm>
          <a:prstGeom prst="rect">
            <a:avLst/>
          </a:prstGeom>
        </p:spPr>
      </p:pic>
    </p:spTree>
    <p:extLst>
      <p:ext uri="{BB962C8B-B14F-4D97-AF65-F5344CB8AC3E}">
        <p14:creationId xmlns:p14="http://schemas.microsoft.com/office/powerpoint/2010/main" val="118876319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5513" y="1143339"/>
            <a:ext cx="4716216" cy="4716216"/>
          </a:xfrm>
          <a:prstGeom prst="rect">
            <a:avLst/>
          </a:prstGeom>
          <a:noFill/>
        </p:spPr>
      </p:pic>
      <p:sp>
        <p:nvSpPr>
          <p:cNvPr id="12" name="CasellaDiTesto 11"/>
          <p:cNvSpPr txBox="1"/>
          <p:nvPr/>
        </p:nvSpPr>
        <p:spPr>
          <a:xfrm>
            <a:off x="395536" y="476672"/>
            <a:ext cx="2664296" cy="864096"/>
          </a:xfrm>
          <a:prstGeom prst="rect">
            <a:avLst/>
          </a:prstGeom>
          <a:noFill/>
          <a:ln>
            <a:noFill/>
          </a:ln>
        </p:spPr>
        <p:txBody>
          <a:bodyPr wrap="none" rtlCol="0">
            <a:noAutofit/>
          </a:bodyPr>
          <a:lstStyle/>
          <a:p>
            <a:pPr>
              <a:lnSpc>
                <a:spcPct val="80000"/>
              </a:lnSpc>
            </a:pPr>
            <a:r>
              <a:rPr lang="it-IT" sz="3200" b="1" dirty="0">
                <a:solidFill>
                  <a:srgbClr val="008000"/>
                </a:solidFill>
              </a:rPr>
              <a:t>LINKS </a:t>
            </a:r>
          </a:p>
          <a:p>
            <a:pPr>
              <a:lnSpc>
                <a:spcPct val="80000"/>
              </a:lnSpc>
            </a:pPr>
            <a:r>
              <a:rPr lang="it-IT" sz="3200" b="1" dirty="0"/>
              <a:t>WITH</a:t>
            </a:r>
          </a:p>
        </p:txBody>
      </p:sp>
      <p:sp>
        <p:nvSpPr>
          <p:cNvPr id="4" name="CasellaDiTesto 3"/>
          <p:cNvSpPr txBox="1"/>
          <p:nvPr/>
        </p:nvSpPr>
        <p:spPr>
          <a:xfrm>
            <a:off x="827584" y="1556792"/>
            <a:ext cx="3024336" cy="1369862"/>
          </a:xfrm>
          <a:prstGeom prst="rect">
            <a:avLst/>
          </a:prstGeom>
          <a:noFill/>
        </p:spPr>
        <p:txBody>
          <a:bodyPr wrap="square" rtlCol="0">
            <a:spAutoFit/>
          </a:bodyPr>
          <a:lstStyle/>
          <a:p>
            <a:pPr>
              <a:lnSpc>
                <a:spcPct val="90000"/>
              </a:lnSpc>
            </a:pPr>
            <a:r>
              <a:rPr lang="en-GB" sz="1400" b="1">
                <a:solidFill>
                  <a:srgbClr val="5C8628"/>
                </a:solidFill>
                <a:latin typeface="Calibri"/>
                <a:cs typeface="Calibri"/>
              </a:rPr>
              <a:t>P</a:t>
            </a:r>
            <a:r>
              <a:rPr lang="en-GB" sz="1300" b="1">
                <a:solidFill>
                  <a:srgbClr val="5C8628"/>
                </a:solidFill>
                <a:latin typeface="Calibri"/>
                <a:cs typeface="Calibri"/>
              </a:rPr>
              <a:t>ROJECTS </a:t>
            </a:r>
            <a:r>
              <a:rPr lang="en-GB" sz="1300"/>
              <a:t>such as EMSODEV, COOP+,AtralntOS, NeXOS and JERICONEXT to exchange information </a:t>
            </a:r>
          </a:p>
          <a:p>
            <a:pPr>
              <a:lnSpc>
                <a:spcPct val="90000"/>
              </a:lnSpc>
            </a:pPr>
            <a:r>
              <a:rPr lang="en-GB" sz="1300"/>
              <a:t>and develop  synergies on common issues (common forum for marine technology; metrology for marine sensors; </a:t>
            </a:r>
          </a:p>
          <a:p>
            <a:pPr>
              <a:lnSpc>
                <a:spcPct val="90000"/>
              </a:lnSpc>
            </a:pPr>
            <a:r>
              <a:rPr lang="en-GB" sz="1300"/>
              <a:t>carbon flux and climate change).</a:t>
            </a:r>
          </a:p>
        </p:txBody>
      </p:sp>
      <p:sp>
        <p:nvSpPr>
          <p:cNvPr id="5" name="CasellaDiTesto 4"/>
          <p:cNvSpPr txBox="1"/>
          <p:nvPr/>
        </p:nvSpPr>
        <p:spPr>
          <a:xfrm>
            <a:off x="827584" y="3356992"/>
            <a:ext cx="2736304" cy="1356012"/>
          </a:xfrm>
          <a:prstGeom prst="rect">
            <a:avLst/>
          </a:prstGeom>
          <a:noFill/>
        </p:spPr>
        <p:txBody>
          <a:bodyPr wrap="square" rtlCol="0">
            <a:spAutoFit/>
          </a:bodyPr>
          <a:lstStyle/>
          <a:p>
            <a:pPr>
              <a:lnSpc>
                <a:spcPct val="90000"/>
              </a:lnSpc>
            </a:pPr>
            <a:r>
              <a:rPr lang="en-GB" sz="1300" b="1">
                <a:solidFill>
                  <a:srgbClr val="4E92CB"/>
                </a:solidFill>
                <a:latin typeface="Calibri"/>
                <a:cs typeface="Calibri"/>
              </a:rPr>
              <a:t>INDUSTRY </a:t>
            </a:r>
            <a:r>
              <a:rPr lang="en-GB" sz="1300"/>
              <a:t>to improve/develop the technology behind EMSO ERIC and </a:t>
            </a:r>
          </a:p>
          <a:p>
            <a:pPr>
              <a:lnSpc>
                <a:spcPct val="90000"/>
              </a:lnSpc>
            </a:pPr>
            <a:r>
              <a:rPr lang="en-GB" sz="1300"/>
              <a:t>to proffer the possibilities offered </a:t>
            </a:r>
          </a:p>
          <a:p>
            <a:pPr>
              <a:lnSpc>
                <a:spcPct val="90000"/>
              </a:lnSpc>
            </a:pPr>
            <a:r>
              <a:rPr lang="en-GB" sz="1300"/>
              <a:t>by the network. (use of EMSO ERIC nodes as test beds for industrial equipment, methods  or services)</a:t>
            </a:r>
          </a:p>
          <a:p>
            <a:pPr>
              <a:lnSpc>
                <a:spcPct val="90000"/>
              </a:lnSpc>
            </a:pPr>
            <a:endParaRPr lang="en-GB" sz="1300"/>
          </a:p>
        </p:txBody>
      </p:sp>
      <p:sp>
        <p:nvSpPr>
          <p:cNvPr id="7" name="CasellaDiTesto 6"/>
          <p:cNvSpPr txBox="1"/>
          <p:nvPr/>
        </p:nvSpPr>
        <p:spPr>
          <a:xfrm>
            <a:off x="827584" y="4941168"/>
            <a:ext cx="3153289" cy="1370119"/>
          </a:xfrm>
          <a:prstGeom prst="rect">
            <a:avLst/>
          </a:prstGeom>
          <a:noFill/>
        </p:spPr>
        <p:txBody>
          <a:bodyPr wrap="square" rtlCol="0">
            <a:spAutoFit/>
          </a:bodyPr>
          <a:lstStyle/>
          <a:p>
            <a:pPr>
              <a:lnSpc>
                <a:spcPct val="90000"/>
              </a:lnSpc>
            </a:pPr>
            <a:r>
              <a:rPr lang="en-GB" sz="1300" b="1">
                <a:solidFill>
                  <a:srgbClr val="1C355B"/>
                </a:solidFill>
                <a:latin typeface="Calibri"/>
                <a:cs typeface="Calibri"/>
              </a:rPr>
              <a:t>INFRASTRUCTURES </a:t>
            </a:r>
            <a:r>
              <a:rPr lang="en-GB" sz="1300"/>
              <a:t>such as ERICs in environmental sciences (e.g., ICOS, </a:t>
            </a:r>
          </a:p>
          <a:p>
            <a:pPr>
              <a:lnSpc>
                <a:spcPct val="90000"/>
              </a:lnSpc>
            </a:pPr>
            <a:r>
              <a:rPr lang="en-GB" sz="1300"/>
              <a:t>EURO-ARGO, EPOS) and other international infrastructures (e.g., OOI, ONC, IMOS) to reach a global monitoring </a:t>
            </a:r>
          </a:p>
          <a:p>
            <a:pPr>
              <a:lnSpc>
                <a:spcPct val="90000"/>
              </a:lnSpc>
            </a:pPr>
            <a:r>
              <a:rPr lang="en-GB" sz="1300"/>
              <a:t>for marine environment.</a:t>
            </a:r>
          </a:p>
          <a:p>
            <a:pPr>
              <a:lnSpc>
                <a:spcPct val="90000"/>
              </a:lnSpc>
            </a:pPr>
            <a:endParaRPr lang="en-GB" sz="1400"/>
          </a:p>
        </p:txBody>
      </p:sp>
      <p:sp>
        <p:nvSpPr>
          <p:cNvPr id="18" name="CasellaDiTesto 17"/>
          <p:cNvSpPr txBox="1"/>
          <p:nvPr/>
        </p:nvSpPr>
        <p:spPr>
          <a:xfrm>
            <a:off x="395536" y="6237312"/>
            <a:ext cx="4176464" cy="215444"/>
          </a:xfrm>
          <a:prstGeom prst="rect">
            <a:avLst/>
          </a:prstGeom>
          <a:noFill/>
        </p:spPr>
        <p:txBody>
          <a:bodyPr wrap="square" rtlCol="0">
            <a:spAutoFit/>
          </a:bodyPr>
          <a:lstStyle/>
          <a:p>
            <a:r>
              <a:rPr lang="fr-FR" sz="800" b="1" dirty="0">
                <a:solidFill>
                  <a:schemeClr val="bg1">
                    <a:lumMod val="50000"/>
                  </a:schemeClr>
                </a:solidFill>
                <a:latin typeface="Arial Narrow"/>
                <a:cs typeface="Arial Narrow"/>
              </a:rPr>
              <a:t>VLNT </a:t>
            </a:r>
            <a:r>
              <a:rPr lang="fr-FR" sz="800" b="1" dirty="0" err="1">
                <a:solidFill>
                  <a:schemeClr val="bg1">
                    <a:lumMod val="50000"/>
                  </a:schemeClr>
                </a:solidFill>
                <a:latin typeface="Arial Narrow"/>
                <a:cs typeface="Arial Narrow"/>
              </a:rPr>
              <a:t>Oct</a:t>
            </a:r>
            <a:r>
              <a:rPr lang="fr-FR" sz="800" b="1" dirty="0">
                <a:solidFill>
                  <a:schemeClr val="bg1">
                    <a:lumMod val="50000"/>
                  </a:schemeClr>
                </a:solidFill>
                <a:latin typeface="Arial Narrow"/>
                <a:cs typeface="Arial Narrow"/>
              </a:rPr>
              <a:t> 2018- </a:t>
            </a:r>
            <a:r>
              <a:rPr lang="fr-FR" sz="800" b="1" dirty="0" err="1">
                <a:solidFill>
                  <a:schemeClr val="bg1">
                    <a:lumMod val="50000"/>
                  </a:schemeClr>
                </a:solidFill>
                <a:latin typeface="Arial Narrow"/>
                <a:cs typeface="Arial Narrow"/>
              </a:rPr>
              <a:t>Dubna</a:t>
            </a:r>
            <a:r>
              <a:rPr lang="fr-FR" sz="800" b="1" dirty="0">
                <a:solidFill>
                  <a:schemeClr val="bg1">
                    <a:lumMod val="50000"/>
                  </a:schemeClr>
                </a:solidFill>
                <a:latin typeface="Arial Narrow"/>
                <a:cs typeface="Arial Narrow"/>
              </a:rPr>
              <a:t> -DL</a:t>
            </a:r>
            <a:endParaRPr lang="en-IE" sz="800" dirty="0">
              <a:solidFill>
                <a:schemeClr val="bg1">
                  <a:lumMod val="50000"/>
                </a:schemeClr>
              </a:solidFill>
              <a:latin typeface="Arial Narrow"/>
              <a:ea typeface="Calibri" panose="020F0502020204030204" pitchFamily="34" charset="0"/>
              <a:cs typeface="Arial Narrow"/>
            </a:endParaRPr>
          </a:p>
        </p:txBody>
      </p:sp>
      <p:pic>
        <p:nvPicPr>
          <p:cNvPr id="9" name="Immagine 8"/>
          <p:cNvPicPr>
            <a:picLocks noChangeAspect="1"/>
          </p:cNvPicPr>
          <p:nvPr/>
        </p:nvPicPr>
        <p:blipFill>
          <a:blip r:embed="rId4"/>
          <a:stretch>
            <a:fillRect/>
          </a:stretch>
        </p:blipFill>
        <p:spPr>
          <a:xfrm>
            <a:off x="395536" y="1644451"/>
            <a:ext cx="432000" cy="432000"/>
          </a:xfrm>
          <a:prstGeom prst="rect">
            <a:avLst/>
          </a:prstGeom>
        </p:spPr>
      </p:pic>
      <p:pic>
        <p:nvPicPr>
          <p:cNvPr id="10" name="Immagine 9"/>
          <p:cNvPicPr>
            <a:picLocks noChangeAspect="1"/>
          </p:cNvPicPr>
          <p:nvPr/>
        </p:nvPicPr>
        <p:blipFill>
          <a:blip r:embed="rId5"/>
          <a:stretch>
            <a:fillRect/>
          </a:stretch>
        </p:blipFill>
        <p:spPr>
          <a:xfrm>
            <a:off x="395536" y="3431527"/>
            <a:ext cx="432000" cy="432000"/>
          </a:xfrm>
          <a:prstGeom prst="rect">
            <a:avLst/>
          </a:prstGeom>
        </p:spPr>
      </p:pic>
      <p:pic>
        <p:nvPicPr>
          <p:cNvPr id="14" name="Immagine 13"/>
          <p:cNvPicPr>
            <a:picLocks noChangeAspect="1"/>
          </p:cNvPicPr>
          <p:nvPr/>
        </p:nvPicPr>
        <p:blipFill>
          <a:blip r:embed="rId6"/>
          <a:stretch>
            <a:fillRect/>
          </a:stretch>
        </p:blipFill>
        <p:spPr>
          <a:xfrm>
            <a:off x="395536" y="5014434"/>
            <a:ext cx="432000" cy="432000"/>
          </a:xfrm>
          <a:prstGeom prst="rect">
            <a:avLst/>
          </a:prstGeom>
        </p:spPr>
      </p:pic>
      <p:sp>
        <p:nvSpPr>
          <p:cNvPr id="2" name="TextBox 1">
            <a:extLst>
              <a:ext uri="{FF2B5EF4-FFF2-40B4-BE49-F238E27FC236}">
                <a16:creationId xmlns:a16="http://schemas.microsoft.com/office/drawing/2014/main" id="{B189F6FD-27DF-9245-8678-B93DE794EF3D}"/>
              </a:ext>
            </a:extLst>
          </p:cNvPr>
          <p:cNvSpPr txBox="1"/>
          <p:nvPr/>
        </p:nvSpPr>
        <p:spPr>
          <a:xfrm>
            <a:off x="5060272" y="5859555"/>
            <a:ext cx="1439433" cy="369332"/>
          </a:xfrm>
          <a:prstGeom prst="rect">
            <a:avLst/>
          </a:prstGeom>
          <a:noFill/>
        </p:spPr>
        <p:txBody>
          <a:bodyPr wrap="none" rtlCol="0">
            <a:spAutoFit/>
          </a:bodyPr>
          <a:lstStyle/>
          <a:p>
            <a:r>
              <a:rPr lang="en-GB" dirty="0"/>
              <a:t> and Km3NeT</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eEMSOERIC outputs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861867"/>
            <a:ext cx="3174430" cy="3449072"/>
          </a:xfrm>
          <a:prstGeom prst="rect">
            <a:avLst/>
          </a:prstGeom>
        </p:spPr>
      </p:pic>
      <p:sp>
        <p:nvSpPr>
          <p:cNvPr id="7" name="Segnaposto contenuto 4"/>
          <p:cNvSpPr txBox="1">
            <a:spLocks/>
          </p:cNvSpPr>
          <p:nvPr/>
        </p:nvSpPr>
        <p:spPr>
          <a:xfrm>
            <a:off x="3155788" y="1556792"/>
            <a:ext cx="1800200" cy="4392488"/>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ctr">
              <a:lnSpc>
                <a:spcPct val="90000"/>
              </a:lnSpc>
              <a:spcBef>
                <a:spcPts val="0"/>
              </a:spcBef>
              <a:buNone/>
            </a:pPr>
            <a:r>
              <a:rPr lang="en-GB" sz="2000" b="1" cap="all">
                <a:solidFill>
                  <a:srgbClr val="008000"/>
                </a:solidFill>
                <a:cs typeface="Calibri"/>
              </a:rPr>
              <a:t> scientific </a:t>
            </a:r>
          </a:p>
          <a:p>
            <a:pPr marL="0" indent="0" fontAlgn="ctr">
              <a:lnSpc>
                <a:spcPct val="90000"/>
              </a:lnSpc>
              <a:spcBef>
                <a:spcPts val="0"/>
              </a:spcBef>
              <a:buNone/>
            </a:pPr>
            <a:r>
              <a:rPr lang="en-GB" sz="2000" b="1" cap="all">
                <a:solidFill>
                  <a:srgbClr val="008000"/>
                </a:solidFill>
                <a:cs typeface="Calibri"/>
              </a:rPr>
              <a:t> community</a:t>
            </a:r>
          </a:p>
          <a:p>
            <a:pPr marL="92075" indent="0" fontAlgn="ctr">
              <a:lnSpc>
                <a:spcPct val="90000"/>
              </a:lnSpc>
              <a:spcBef>
                <a:spcPts val="0"/>
              </a:spcBef>
              <a:buFont typeface="Arial" pitchFamily="34" charset="0"/>
              <a:buNone/>
            </a:pPr>
            <a:endParaRPr lang="en-GB" sz="2000" b="1" cap="all">
              <a:solidFill>
                <a:srgbClr val="008000"/>
              </a:solidFill>
              <a:cs typeface="Calibri"/>
            </a:endParaRPr>
          </a:p>
          <a:p>
            <a:pPr marL="0" indent="0" fontAlgn="ctr">
              <a:lnSpc>
                <a:spcPct val="90000"/>
              </a:lnSpc>
              <a:spcBef>
                <a:spcPts val="0"/>
              </a:spcBef>
              <a:buFont typeface="Arial" pitchFamily="34" charset="0"/>
              <a:buNone/>
            </a:pPr>
            <a:endParaRPr lang="en-GB" sz="2000" b="1" cap="all">
              <a:solidFill>
                <a:srgbClr val="008000"/>
              </a:solidFill>
              <a:cs typeface="Calibri"/>
            </a:endParaRPr>
          </a:p>
          <a:p>
            <a:pPr marL="0" indent="0" fontAlgn="ctr">
              <a:lnSpc>
                <a:spcPct val="60000"/>
              </a:lnSpc>
              <a:spcBef>
                <a:spcPts val="0"/>
              </a:spcBef>
              <a:buFont typeface="Arial" pitchFamily="34" charset="0"/>
              <a:buNone/>
            </a:pPr>
            <a:endParaRPr lang="en-GB" sz="2000" b="1" cap="all">
              <a:solidFill>
                <a:srgbClr val="008000"/>
              </a:solidFill>
              <a:cs typeface="Calibri"/>
            </a:endParaRPr>
          </a:p>
          <a:p>
            <a:pPr marL="0" indent="0" fontAlgn="ctr">
              <a:lnSpc>
                <a:spcPct val="90000"/>
              </a:lnSpc>
              <a:spcBef>
                <a:spcPts val="0"/>
              </a:spcBef>
              <a:buFont typeface="Arial" pitchFamily="34" charset="0"/>
              <a:buNone/>
            </a:pPr>
            <a:endParaRPr lang="en-GB" sz="2000" b="1" cap="all">
              <a:solidFill>
                <a:srgbClr val="008000"/>
              </a:solidFill>
              <a:cs typeface="Calibri"/>
            </a:endParaRPr>
          </a:p>
          <a:p>
            <a:pPr marL="0" indent="0" fontAlgn="ctr">
              <a:lnSpc>
                <a:spcPct val="90000"/>
              </a:lnSpc>
              <a:spcBef>
                <a:spcPts val="0"/>
              </a:spcBef>
              <a:buFont typeface="Arial" pitchFamily="34" charset="0"/>
              <a:buNone/>
            </a:pPr>
            <a:endParaRPr lang="en-GB" sz="2000" b="1" cap="all">
              <a:solidFill>
                <a:srgbClr val="008000"/>
              </a:solidFill>
              <a:cs typeface="Calibri"/>
            </a:endParaRPr>
          </a:p>
          <a:p>
            <a:pPr marL="0" indent="0" fontAlgn="ctr">
              <a:lnSpc>
                <a:spcPct val="90000"/>
              </a:lnSpc>
              <a:spcBef>
                <a:spcPts val="0"/>
              </a:spcBef>
              <a:buFont typeface="Arial" pitchFamily="34" charset="0"/>
              <a:buNone/>
            </a:pPr>
            <a:r>
              <a:rPr lang="en-GB" sz="2000" b="1" cap="all">
                <a:solidFill>
                  <a:srgbClr val="008000"/>
                </a:solidFill>
                <a:cs typeface="Calibri"/>
              </a:rPr>
              <a:t> Policy</a:t>
            </a:r>
          </a:p>
          <a:p>
            <a:pPr marL="0" indent="0" fontAlgn="ctr">
              <a:lnSpc>
                <a:spcPct val="90000"/>
              </a:lnSpc>
              <a:spcBef>
                <a:spcPts val="0"/>
              </a:spcBef>
              <a:buFont typeface="Arial" pitchFamily="34" charset="0"/>
              <a:buNone/>
            </a:pPr>
            <a:r>
              <a:rPr lang="en-GB" sz="2000" b="1" cap="all">
                <a:solidFill>
                  <a:srgbClr val="008000"/>
                </a:solidFill>
                <a:cs typeface="Calibri"/>
              </a:rPr>
              <a:t> makers</a:t>
            </a:r>
            <a:endParaRPr lang="en-GB" sz="2000" b="1" cap="all">
              <a:solidFill>
                <a:srgbClr val="008000"/>
              </a:solidFill>
            </a:endParaRPr>
          </a:p>
          <a:p>
            <a:pPr marL="0" indent="0" fontAlgn="ctr">
              <a:lnSpc>
                <a:spcPct val="90000"/>
              </a:lnSpc>
              <a:spcBef>
                <a:spcPts val="0"/>
              </a:spcBef>
              <a:buFont typeface="Arial" pitchFamily="34" charset="0"/>
              <a:buNone/>
            </a:pPr>
            <a:endParaRPr lang="en-GB" sz="2000" b="1" cap="all">
              <a:solidFill>
                <a:prstClr val="black"/>
              </a:solidFill>
            </a:endParaRPr>
          </a:p>
          <a:p>
            <a:pPr marL="0" indent="0" fontAlgn="ctr">
              <a:lnSpc>
                <a:spcPct val="90000"/>
              </a:lnSpc>
              <a:spcBef>
                <a:spcPts val="0"/>
              </a:spcBef>
              <a:buFont typeface="Arial" pitchFamily="34" charset="0"/>
              <a:buNone/>
            </a:pPr>
            <a:endParaRPr lang="en-GB" sz="2000" b="1" cap="all">
              <a:solidFill>
                <a:prstClr val="black"/>
              </a:solidFill>
            </a:endParaRPr>
          </a:p>
          <a:p>
            <a:pPr marL="0" indent="0" fontAlgn="ctr">
              <a:lnSpc>
                <a:spcPct val="90000"/>
              </a:lnSpc>
              <a:spcBef>
                <a:spcPts val="0"/>
              </a:spcBef>
              <a:buFont typeface="Arial" pitchFamily="34" charset="0"/>
              <a:buNone/>
            </a:pPr>
            <a:endParaRPr lang="en-GB" sz="2000" b="1" cap="all">
              <a:solidFill>
                <a:prstClr val="black"/>
              </a:solidFill>
            </a:endParaRPr>
          </a:p>
          <a:p>
            <a:pPr marL="0" indent="0" fontAlgn="ctr">
              <a:lnSpc>
                <a:spcPct val="90000"/>
              </a:lnSpc>
              <a:spcBef>
                <a:spcPts val="0"/>
              </a:spcBef>
              <a:buFont typeface="Arial" pitchFamily="34" charset="0"/>
              <a:buNone/>
            </a:pPr>
            <a:endParaRPr lang="en-GB" sz="2000" b="1" cap="all">
              <a:solidFill>
                <a:prstClr val="black"/>
              </a:solidFill>
            </a:endParaRPr>
          </a:p>
          <a:p>
            <a:pPr marL="0" indent="0" fontAlgn="ctr">
              <a:lnSpc>
                <a:spcPct val="90000"/>
              </a:lnSpc>
              <a:spcBef>
                <a:spcPts val="0"/>
              </a:spcBef>
              <a:buNone/>
            </a:pPr>
            <a:r>
              <a:rPr lang="en-GB" sz="2000" b="1" cap="all">
                <a:solidFill>
                  <a:srgbClr val="008000"/>
                </a:solidFill>
                <a:cs typeface="Calibri"/>
              </a:rPr>
              <a:t> SOCIETY </a:t>
            </a:r>
          </a:p>
          <a:p>
            <a:pPr marL="0" indent="0" fontAlgn="ctr">
              <a:lnSpc>
                <a:spcPct val="90000"/>
              </a:lnSpc>
              <a:spcBef>
                <a:spcPts val="0"/>
              </a:spcBef>
              <a:buNone/>
            </a:pPr>
            <a:r>
              <a:rPr lang="en-GB" sz="2000" b="1" cap="all">
                <a:solidFill>
                  <a:srgbClr val="008000"/>
                </a:solidFill>
                <a:cs typeface="Calibri"/>
              </a:rPr>
              <a:t> Wider</a:t>
            </a:r>
          </a:p>
          <a:p>
            <a:pPr marL="0" indent="0" fontAlgn="ctr">
              <a:lnSpc>
                <a:spcPct val="90000"/>
              </a:lnSpc>
              <a:spcBef>
                <a:spcPts val="0"/>
              </a:spcBef>
              <a:buNone/>
            </a:pPr>
            <a:r>
              <a:rPr lang="en-GB" sz="2000" b="1" cap="all">
                <a:solidFill>
                  <a:srgbClr val="008000"/>
                </a:solidFill>
                <a:cs typeface="Calibri"/>
              </a:rPr>
              <a:t> public</a:t>
            </a:r>
          </a:p>
          <a:p>
            <a:pPr>
              <a:lnSpc>
                <a:spcPct val="90000"/>
              </a:lnSpc>
              <a:buNone/>
            </a:pPr>
            <a:endParaRPr lang="en-GB" sz="2000" b="1" cap="all"/>
          </a:p>
        </p:txBody>
      </p:sp>
      <p:sp>
        <p:nvSpPr>
          <p:cNvPr id="6" name="CasellaDiTesto 5"/>
          <p:cNvSpPr txBox="1"/>
          <p:nvPr/>
        </p:nvSpPr>
        <p:spPr>
          <a:xfrm>
            <a:off x="395536" y="548680"/>
            <a:ext cx="1574520" cy="1615314"/>
          </a:xfrm>
          <a:prstGeom prst="rect">
            <a:avLst/>
          </a:prstGeom>
          <a:noFill/>
          <a:ln>
            <a:noFill/>
          </a:ln>
        </p:spPr>
        <p:txBody>
          <a:bodyPr wrap="none" rtlCol="0">
            <a:spAutoFit/>
          </a:bodyPr>
          <a:lstStyle/>
          <a:p>
            <a:pPr algn="just">
              <a:lnSpc>
                <a:spcPct val="80000"/>
              </a:lnSpc>
            </a:pPr>
            <a:r>
              <a:rPr lang="it-IT" sz="2800" b="1" dirty="0">
                <a:solidFill>
                  <a:srgbClr val="008000"/>
                </a:solidFill>
              </a:rPr>
              <a:t>SHARING</a:t>
            </a:r>
          </a:p>
          <a:p>
            <a:pPr algn="just">
              <a:lnSpc>
                <a:spcPct val="70000"/>
              </a:lnSpc>
              <a:spcAft>
                <a:spcPts val="100"/>
              </a:spcAft>
            </a:pPr>
            <a:r>
              <a:rPr lang="it-IT" sz="4200" b="1" dirty="0"/>
              <a:t>EMSO</a:t>
            </a:r>
          </a:p>
          <a:p>
            <a:pPr algn="just">
              <a:lnSpc>
                <a:spcPct val="50000"/>
              </a:lnSpc>
            </a:pPr>
            <a:r>
              <a:rPr lang="it-IT" sz="1600" b="1" dirty="0"/>
              <a:t>ACHIEVEMENTS</a:t>
            </a:r>
            <a:r>
              <a:rPr lang="it-IT" sz="1600" b="1" dirty="0">
                <a:solidFill>
                  <a:srgbClr val="008000"/>
                </a:solidFill>
              </a:rPr>
              <a:t> </a:t>
            </a:r>
          </a:p>
          <a:p>
            <a:pPr algn="just">
              <a:lnSpc>
                <a:spcPct val="70000"/>
              </a:lnSpc>
            </a:pPr>
            <a:r>
              <a:rPr lang="it-IT" sz="4600" b="1" dirty="0">
                <a:solidFill>
                  <a:srgbClr val="008000"/>
                </a:solidFill>
              </a:rPr>
              <a:t>WITH</a:t>
            </a:r>
          </a:p>
        </p:txBody>
      </p:sp>
      <p:sp>
        <p:nvSpPr>
          <p:cNvPr id="12" name="CasellaDiTesto 11"/>
          <p:cNvSpPr txBox="1"/>
          <p:nvPr/>
        </p:nvSpPr>
        <p:spPr>
          <a:xfrm>
            <a:off x="395536" y="6227039"/>
            <a:ext cx="4176464" cy="215444"/>
          </a:xfrm>
          <a:prstGeom prst="rect">
            <a:avLst/>
          </a:prstGeom>
          <a:noFill/>
        </p:spPr>
        <p:txBody>
          <a:bodyPr wrap="square" rtlCol="0">
            <a:spAutoFit/>
          </a:bodyPr>
          <a:lstStyle/>
          <a:p>
            <a:r>
              <a:rPr lang="fr-FR" sz="800" b="1" dirty="0">
                <a:solidFill>
                  <a:schemeClr val="bg1">
                    <a:lumMod val="50000"/>
                  </a:schemeClr>
                </a:solidFill>
                <a:latin typeface="Arial Narrow"/>
                <a:cs typeface="Arial Narrow"/>
              </a:rPr>
              <a:t>VLNT </a:t>
            </a:r>
            <a:r>
              <a:rPr lang="fr-FR" sz="800" b="1" dirty="0" err="1">
                <a:solidFill>
                  <a:schemeClr val="bg1">
                    <a:lumMod val="50000"/>
                  </a:schemeClr>
                </a:solidFill>
                <a:latin typeface="Arial Narrow"/>
                <a:cs typeface="Arial Narrow"/>
              </a:rPr>
              <a:t>Oct</a:t>
            </a:r>
            <a:r>
              <a:rPr lang="fr-FR" sz="800" b="1" dirty="0">
                <a:solidFill>
                  <a:schemeClr val="bg1">
                    <a:lumMod val="50000"/>
                  </a:schemeClr>
                </a:solidFill>
                <a:latin typeface="Arial Narrow"/>
                <a:cs typeface="Arial Narrow"/>
              </a:rPr>
              <a:t> 2018- </a:t>
            </a:r>
            <a:r>
              <a:rPr lang="fr-FR" sz="800" b="1" dirty="0" err="1">
                <a:solidFill>
                  <a:schemeClr val="bg1">
                    <a:lumMod val="50000"/>
                  </a:schemeClr>
                </a:solidFill>
                <a:latin typeface="Arial Narrow"/>
                <a:cs typeface="Arial Narrow"/>
              </a:rPr>
              <a:t>Dubna</a:t>
            </a:r>
            <a:r>
              <a:rPr lang="fr-FR" sz="800" b="1" dirty="0">
                <a:solidFill>
                  <a:schemeClr val="bg1">
                    <a:lumMod val="50000"/>
                  </a:schemeClr>
                </a:solidFill>
                <a:latin typeface="Arial Narrow"/>
                <a:cs typeface="Arial Narrow"/>
              </a:rPr>
              <a:t> -DL</a:t>
            </a:r>
            <a:endParaRPr lang="en-IE" sz="800" dirty="0">
              <a:solidFill>
                <a:schemeClr val="bg1">
                  <a:lumMod val="50000"/>
                </a:schemeClr>
              </a:solidFill>
              <a:latin typeface="Arial Narrow"/>
              <a:ea typeface="Calibri" panose="020F0502020204030204" pitchFamily="34" charset="0"/>
              <a:cs typeface="Arial Narrow"/>
            </a:endParaRPr>
          </a:p>
        </p:txBody>
      </p:sp>
      <p:sp>
        <p:nvSpPr>
          <p:cNvPr id="5" name="Segnaposto contenuto 4"/>
          <p:cNvSpPr>
            <a:spLocks noGrp="1"/>
          </p:cNvSpPr>
          <p:nvPr>
            <p:ph idx="1"/>
          </p:nvPr>
        </p:nvSpPr>
        <p:spPr>
          <a:xfrm>
            <a:off x="4717902" y="4383576"/>
            <a:ext cx="3960440" cy="1951185"/>
          </a:xfrm>
          <a:ln>
            <a:noFill/>
          </a:ln>
        </p:spPr>
        <p:txBody>
          <a:bodyPr anchor="ctr" anchorCtr="1">
            <a:noAutofit/>
          </a:bodyPr>
          <a:lstStyle/>
          <a:p>
            <a:pPr marL="0" lvl="0" indent="0" fontAlgn="ctr">
              <a:spcBef>
                <a:spcPts val="0"/>
              </a:spcBef>
              <a:buNone/>
            </a:pPr>
            <a:r>
              <a:rPr lang="en-US" sz="1300" b="1" dirty="0">
                <a:solidFill>
                  <a:prstClr val="black"/>
                </a:solidFill>
              </a:rPr>
              <a:t>To increase the awareness of the marine domain on Earth good health and global processes (such as Climate Change). </a:t>
            </a:r>
            <a:endParaRPr lang="it-IT" sz="1300" b="1" dirty="0">
              <a:solidFill>
                <a:prstClr val="black"/>
              </a:solidFill>
            </a:endParaRPr>
          </a:p>
          <a:p>
            <a:pPr marL="0" lvl="0" indent="0" fontAlgn="ctr">
              <a:spcBef>
                <a:spcPts val="0"/>
              </a:spcBef>
              <a:buNone/>
            </a:pPr>
            <a:r>
              <a:rPr lang="en-US" sz="1300" dirty="0">
                <a:solidFill>
                  <a:prstClr val="black"/>
                </a:solidFill>
              </a:rPr>
              <a:t>To attract the youngest generation to a scientific </a:t>
            </a:r>
          </a:p>
          <a:p>
            <a:pPr marL="0" lvl="0" indent="0" fontAlgn="ctr">
              <a:spcBef>
                <a:spcPts val="0"/>
              </a:spcBef>
              <a:buNone/>
            </a:pPr>
            <a:r>
              <a:rPr lang="en-US" sz="1300" dirty="0">
                <a:solidFill>
                  <a:prstClr val="black"/>
                </a:solidFill>
              </a:rPr>
              <a:t>carrier for their future. To highlight the importance of European Union funds to finance the marine research in order to help a sustainable future.</a:t>
            </a:r>
          </a:p>
        </p:txBody>
      </p:sp>
      <p:sp>
        <p:nvSpPr>
          <p:cNvPr id="10" name="Segnaposto contenuto 4"/>
          <p:cNvSpPr txBox="1">
            <a:spLocks/>
          </p:cNvSpPr>
          <p:nvPr/>
        </p:nvSpPr>
        <p:spPr>
          <a:xfrm>
            <a:off x="4717902" y="2422768"/>
            <a:ext cx="3960439" cy="2016224"/>
          </a:xfrm>
          <a:prstGeom prst="rect">
            <a:avLst/>
          </a:prstGeom>
          <a:ln>
            <a:noFill/>
          </a:ln>
        </p:spPr>
        <p:txBody>
          <a:bodyPr vert="horz" lIns="91440" tIns="45720" rIns="91440" bIns="45720" rtlCol="0" anchor="ctr" anchorCtr="1">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ctr">
              <a:spcBef>
                <a:spcPts val="0"/>
              </a:spcBef>
              <a:buFont typeface="Arial" pitchFamily="34" charset="0"/>
              <a:buNone/>
            </a:pPr>
            <a:r>
              <a:rPr lang="en-US" sz="1300" dirty="0"/>
              <a:t>To make aware on the need of </a:t>
            </a:r>
            <a:r>
              <a:rPr lang="en-US" sz="1300" b="1" dirty="0"/>
              <a:t>increasing </a:t>
            </a:r>
            <a:br>
              <a:rPr lang="en-US" sz="1300" b="1" dirty="0"/>
            </a:br>
            <a:r>
              <a:rPr lang="en-US" sz="1300" b="1" dirty="0"/>
              <a:t>the synoptic/aggregated  information on marine health </a:t>
            </a:r>
            <a:r>
              <a:rPr lang="en-US" sz="1300" dirty="0"/>
              <a:t>and for an </a:t>
            </a:r>
            <a:r>
              <a:rPr lang="en-US" sz="1300" b="1" dirty="0"/>
              <a:t>efficient exploitation of sea resources </a:t>
            </a:r>
            <a:r>
              <a:rPr lang="en-US" sz="1300" dirty="0"/>
              <a:t>through long-term observations. </a:t>
            </a:r>
          </a:p>
          <a:p>
            <a:pPr marL="0" indent="0" fontAlgn="ctr">
              <a:spcBef>
                <a:spcPts val="0"/>
              </a:spcBef>
              <a:buFont typeface="Arial" pitchFamily="34" charset="0"/>
              <a:buNone/>
            </a:pPr>
            <a:r>
              <a:rPr lang="en-US" sz="1300" dirty="0"/>
              <a:t>To make aware also of the importance of the international cooperation in this domain </a:t>
            </a:r>
          </a:p>
          <a:p>
            <a:pPr marL="0" indent="0" fontAlgn="ctr">
              <a:spcBef>
                <a:spcPts val="0"/>
              </a:spcBef>
              <a:buFont typeface="Arial" pitchFamily="34" charset="0"/>
              <a:buNone/>
            </a:pPr>
            <a:r>
              <a:rPr lang="en-US" sz="1300" dirty="0"/>
              <a:t>guaranteeing a support to make decisions </a:t>
            </a:r>
          </a:p>
          <a:p>
            <a:pPr marL="0" indent="0" fontAlgn="ctr">
              <a:spcBef>
                <a:spcPts val="0"/>
              </a:spcBef>
              <a:buFont typeface="Arial" pitchFamily="34" charset="0"/>
              <a:buNone/>
            </a:pPr>
            <a:r>
              <a:rPr lang="en-US" sz="1300" dirty="0"/>
              <a:t>for a sustainable Blue Growth.</a:t>
            </a:r>
            <a:endParaRPr lang="it-IT" sz="1300" dirty="0">
              <a:solidFill>
                <a:prstClr val="black"/>
              </a:solidFill>
            </a:endParaRPr>
          </a:p>
        </p:txBody>
      </p:sp>
      <p:sp>
        <p:nvSpPr>
          <p:cNvPr id="9" name="Segnaposto contenuto 4"/>
          <p:cNvSpPr txBox="1">
            <a:spLocks/>
          </p:cNvSpPr>
          <p:nvPr/>
        </p:nvSpPr>
        <p:spPr>
          <a:xfrm>
            <a:off x="4708666" y="1165450"/>
            <a:ext cx="4056648" cy="1368152"/>
          </a:xfrm>
          <a:prstGeom prst="rect">
            <a:avLst/>
          </a:prstGeom>
          <a:ln>
            <a:noFill/>
          </a:ln>
        </p:spPr>
        <p:txBody>
          <a:bodyPr vert="horz" lIns="91440" tIns="45720" rIns="91440" bIns="45720" rtlCol="0" anchor="ctr" anchorCtr="1">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ctr">
              <a:spcBef>
                <a:spcPts val="0"/>
              </a:spcBef>
              <a:buFont typeface="Arial" pitchFamily="34" charset="0"/>
              <a:buNone/>
            </a:pPr>
            <a:r>
              <a:rPr lang="en-GB" sz="1300" dirty="0">
                <a:solidFill>
                  <a:prstClr val="black"/>
                </a:solidFill>
              </a:rPr>
              <a:t>To make </a:t>
            </a:r>
            <a:r>
              <a:rPr lang="en-GB" sz="1300" b="1" dirty="0">
                <a:solidFill>
                  <a:prstClr val="black"/>
                </a:solidFill>
              </a:rPr>
              <a:t>world-class science </a:t>
            </a:r>
            <a:r>
              <a:rPr lang="en-GB" sz="1300" dirty="0"/>
              <a:t>with multi-inter-disciplinary approaches </a:t>
            </a:r>
            <a:r>
              <a:rPr lang="en-GB" sz="1300" dirty="0">
                <a:solidFill>
                  <a:prstClr val="black"/>
                </a:solidFill>
              </a:rPr>
              <a:t>supported by the infrastructure.</a:t>
            </a:r>
            <a:r>
              <a:rPr lang="en-GB" sz="1300" b="1" dirty="0">
                <a:solidFill>
                  <a:prstClr val="black"/>
                </a:solidFill>
              </a:rPr>
              <a:t> </a:t>
            </a:r>
            <a:r>
              <a:rPr lang="en-GB" sz="1300" dirty="0">
                <a:solidFill>
                  <a:prstClr val="black"/>
                </a:solidFill>
              </a:rPr>
              <a:t>To offer </a:t>
            </a:r>
            <a:r>
              <a:rPr lang="en-GB" sz="1300" b="1" dirty="0">
                <a:solidFill>
                  <a:prstClr val="black"/>
                </a:solidFill>
              </a:rPr>
              <a:t>HQ data products and opportunities </a:t>
            </a:r>
            <a:r>
              <a:rPr lang="en-GB" sz="1300" dirty="0">
                <a:solidFill>
                  <a:prstClr val="black"/>
                </a:solidFill>
              </a:rPr>
              <a:t>for collaboration.  </a:t>
            </a:r>
            <a:endParaRPr lang="it-IT" sz="1300" dirty="0">
              <a:solidFill>
                <a:prstClr val="black"/>
              </a:solidFill>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idx="1"/>
          </p:nvPr>
        </p:nvSpPr>
        <p:spPr bwMode="auto">
          <a:xfrm>
            <a:off x="467544" y="2335520"/>
            <a:ext cx="821925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Char char="•"/>
              <a:tabLst/>
            </a:pPr>
            <a:r>
              <a:rPr lang="en-US" sz="2400" b="1" dirty="0">
                <a:ea typeface="Times New Roman" pitchFamily="18" charset="0"/>
                <a:cs typeface="Arial" pitchFamily="34" charset="0"/>
              </a:rPr>
              <a:t> Long-term time-series of  multidisciplinary, </a:t>
            </a:r>
            <a:r>
              <a:rPr lang="en-US" sz="2400" dirty="0">
                <a:ea typeface="Times New Roman" pitchFamily="18" charset="0"/>
                <a:cs typeface="Arial" pitchFamily="34" charset="0"/>
              </a:rPr>
              <a:t>synchronized,  </a:t>
            </a:r>
          </a:p>
          <a:p>
            <a:pPr marL="0" marR="0" lvl="0" indent="0" defTabSz="914400" rtl="0" eaLnBrk="1" fontAlgn="base" latinLnBrk="0" hangingPunct="1">
              <a:lnSpc>
                <a:spcPct val="100000"/>
              </a:lnSpc>
              <a:spcBef>
                <a:spcPct val="0"/>
              </a:spcBef>
              <a:spcAft>
                <a:spcPct val="0"/>
              </a:spcAft>
              <a:buClrTx/>
              <a:buSzTx/>
              <a:buNone/>
              <a:tabLst/>
            </a:pPr>
            <a:r>
              <a:rPr lang="en-US" sz="2400" dirty="0">
                <a:ea typeface="Times New Roman" pitchFamily="18" charset="0"/>
                <a:cs typeface="Arial" pitchFamily="34" charset="0"/>
              </a:rPr>
              <a:t>   high resolution, near-real-time marine data</a:t>
            </a:r>
          </a:p>
          <a:p>
            <a:pPr marL="0" marR="0" lvl="0" indent="0" defTabSz="914400" rtl="0" eaLnBrk="1" fontAlgn="base" latinLnBrk="0" hangingPunct="1">
              <a:lnSpc>
                <a:spcPct val="100000"/>
              </a:lnSpc>
              <a:spcBef>
                <a:spcPct val="0"/>
              </a:spcBef>
              <a:spcAft>
                <a:spcPct val="0"/>
              </a:spcAft>
              <a:buClrTx/>
              <a:buSzTx/>
              <a:buFontTx/>
              <a:buChar char="•"/>
              <a:tabLst/>
            </a:pPr>
            <a:endParaRPr lang="it-IT" sz="2400" b="1" dirty="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lang="en-US" sz="2400" b="1" dirty="0">
                <a:ea typeface="Times New Roman" pitchFamily="18" charset="0"/>
                <a:cs typeface="Arial" pitchFamily="34" charset="0"/>
              </a:rPr>
              <a:t> Power, communications, sensors and shallow </a:t>
            </a:r>
            <a:r>
              <a:rPr lang="en-US" sz="2400" dirty="0">
                <a:ea typeface="Times New Roman" pitchFamily="18" charset="0"/>
                <a:cs typeface="Arial" pitchFamily="34" charset="0"/>
              </a:rPr>
              <a:t>water facilities</a:t>
            </a:r>
            <a:br>
              <a:rPr lang="en-US" sz="2400" dirty="0">
                <a:ea typeface="Times New Roman" pitchFamily="18" charset="0"/>
                <a:cs typeface="Arial" pitchFamily="34" charset="0"/>
              </a:rPr>
            </a:br>
            <a:r>
              <a:rPr lang="en-US" sz="2400" dirty="0">
                <a:ea typeface="Times New Roman" pitchFamily="18" charset="0"/>
                <a:cs typeface="Arial" pitchFamily="34" charset="0"/>
              </a:rPr>
              <a:t>   for testing new devices through interactive ocean observations</a:t>
            </a:r>
          </a:p>
          <a:p>
            <a:pPr marL="0" marR="0" lvl="0" indent="0" defTabSz="914400" rtl="0" eaLnBrk="0" fontAlgn="base" latinLnBrk="0" hangingPunct="0">
              <a:lnSpc>
                <a:spcPct val="100000"/>
              </a:lnSpc>
              <a:spcBef>
                <a:spcPct val="0"/>
              </a:spcBef>
              <a:spcAft>
                <a:spcPct val="0"/>
              </a:spcAft>
              <a:buClrTx/>
              <a:buSzTx/>
              <a:buNone/>
              <a:tabLst/>
            </a:pPr>
            <a:endParaRPr lang="it-IT" sz="2400" dirty="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a:ln>
                  <a:noFill/>
                </a:ln>
                <a:solidFill>
                  <a:schemeClr val="tx1"/>
                </a:solidFill>
                <a:effectLst/>
                <a:ea typeface="Times New Roman" pitchFamily="18" charset="0"/>
                <a:cs typeface="Arial" pitchFamily="34" charset="0"/>
              </a:rPr>
              <a:t> </a:t>
            </a:r>
            <a:r>
              <a:rPr kumimoji="0" lang="en-US" sz="2400" b="1" i="0" u="none" strike="noStrike" cap="none" normalizeH="0" baseline="0" dirty="0">
                <a:ln>
                  <a:noFill/>
                </a:ln>
                <a:solidFill>
                  <a:schemeClr val="tx1"/>
                </a:solidFill>
                <a:effectLst/>
                <a:ea typeface="Times New Roman" pitchFamily="18" charset="0"/>
                <a:cs typeface="Arial" pitchFamily="34" charset="0"/>
              </a:rPr>
              <a:t>Access to observatory-nodes for developing </a:t>
            </a:r>
            <a:r>
              <a:rPr kumimoji="0" lang="en-US" sz="2400" b="0" i="0" u="none" strike="noStrike" cap="none" normalizeH="0" baseline="0" dirty="0">
                <a:ln>
                  <a:noFill/>
                </a:ln>
                <a:solidFill>
                  <a:schemeClr val="tx1"/>
                </a:solidFill>
                <a:effectLst/>
                <a:ea typeface="Times New Roman" pitchFamily="18" charset="0"/>
                <a:cs typeface="Arial" pitchFamily="34" charset="0"/>
              </a:rPr>
              <a:t>new experiments</a:t>
            </a:r>
          </a:p>
        </p:txBody>
      </p:sp>
      <p:sp>
        <p:nvSpPr>
          <p:cNvPr id="5" name="CasellaDiTesto 4"/>
          <p:cNvSpPr txBox="1"/>
          <p:nvPr/>
        </p:nvSpPr>
        <p:spPr>
          <a:xfrm>
            <a:off x="395536" y="548680"/>
            <a:ext cx="2376264" cy="1368152"/>
          </a:xfrm>
          <a:prstGeom prst="rect">
            <a:avLst/>
          </a:prstGeom>
          <a:noFill/>
          <a:ln>
            <a:noFill/>
          </a:ln>
        </p:spPr>
        <p:txBody>
          <a:bodyPr wrap="none" rtlCol="0">
            <a:noAutofit/>
          </a:bodyPr>
          <a:lstStyle/>
          <a:p>
            <a:pPr>
              <a:lnSpc>
                <a:spcPct val="80000"/>
              </a:lnSpc>
            </a:pPr>
            <a:r>
              <a:rPr lang="it-IT" sz="3200" b="1" dirty="0">
                <a:solidFill>
                  <a:srgbClr val="008000"/>
                </a:solidFill>
              </a:rPr>
              <a:t>EMSO ERIC</a:t>
            </a:r>
          </a:p>
          <a:p>
            <a:pPr>
              <a:lnSpc>
                <a:spcPct val="80000"/>
              </a:lnSpc>
            </a:pPr>
            <a:r>
              <a:rPr lang="it-IT" sz="4600" b="1" dirty="0"/>
              <a:t>OFFERS</a:t>
            </a:r>
          </a:p>
        </p:txBody>
      </p:sp>
      <p:sp>
        <p:nvSpPr>
          <p:cNvPr id="7" name="CasellaDiTesto 6"/>
          <p:cNvSpPr txBox="1"/>
          <p:nvPr/>
        </p:nvSpPr>
        <p:spPr>
          <a:xfrm>
            <a:off x="395536" y="6237312"/>
            <a:ext cx="4176464" cy="215444"/>
          </a:xfrm>
          <a:prstGeom prst="rect">
            <a:avLst/>
          </a:prstGeom>
          <a:noFill/>
        </p:spPr>
        <p:txBody>
          <a:bodyPr wrap="square" rtlCol="0">
            <a:spAutoFit/>
          </a:bodyPr>
          <a:lstStyle/>
          <a:p>
            <a:r>
              <a:rPr lang="fr-FR" sz="800" b="1" dirty="0">
                <a:solidFill>
                  <a:schemeClr val="bg1">
                    <a:lumMod val="50000"/>
                  </a:schemeClr>
                </a:solidFill>
                <a:latin typeface="Arial Narrow"/>
                <a:cs typeface="Arial Narrow"/>
              </a:rPr>
              <a:t>VLNT </a:t>
            </a:r>
            <a:r>
              <a:rPr lang="fr-FR" sz="800" b="1" dirty="0" err="1">
                <a:solidFill>
                  <a:schemeClr val="bg1">
                    <a:lumMod val="50000"/>
                  </a:schemeClr>
                </a:solidFill>
                <a:latin typeface="Arial Narrow"/>
                <a:cs typeface="Arial Narrow"/>
              </a:rPr>
              <a:t>Oct</a:t>
            </a:r>
            <a:r>
              <a:rPr lang="fr-FR" sz="800" b="1" dirty="0">
                <a:solidFill>
                  <a:schemeClr val="bg1">
                    <a:lumMod val="50000"/>
                  </a:schemeClr>
                </a:solidFill>
                <a:latin typeface="Arial Narrow"/>
                <a:cs typeface="Arial Narrow"/>
              </a:rPr>
              <a:t> 2018- </a:t>
            </a:r>
            <a:r>
              <a:rPr lang="fr-FR" sz="800" b="1" dirty="0" err="1">
                <a:solidFill>
                  <a:schemeClr val="bg1">
                    <a:lumMod val="50000"/>
                  </a:schemeClr>
                </a:solidFill>
                <a:latin typeface="Arial Narrow"/>
                <a:cs typeface="Arial Narrow"/>
              </a:rPr>
              <a:t>Dubna</a:t>
            </a:r>
            <a:r>
              <a:rPr lang="fr-FR" sz="800" b="1" dirty="0">
                <a:solidFill>
                  <a:schemeClr val="bg1">
                    <a:lumMod val="50000"/>
                  </a:schemeClr>
                </a:solidFill>
                <a:latin typeface="Arial Narrow"/>
                <a:cs typeface="Arial Narrow"/>
              </a:rPr>
              <a:t> -DL</a:t>
            </a:r>
            <a:endParaRPr lang="en-IE" sz="800" dirty="0">
              <a:solidFill>
                <a:schemeClr val="bg1">
                  <a:lumMod val="50000"/>
                </a:schemeClr>
              </a:solidFill>
              <a:latin typeface="Arial Narrow"/>
              <a:ea typeface="Calibri" panose="020F0502020204030204" pitchFamily="34" charset="0"/>
              <a:cs typeface="Arial Narrow"/>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2483768" y="4293096"/>
            <a:ext cx="2592288" cy="230832"/>
          </a:xfrm>
          <a:prstGeom prst="rect">
            <a:avLst/>
          </a:prstGeom>
          <a:noFill/>
        </p:spPr>
        <p:txBody>
          <a:bodyPr wrap="square" lIns="0" tIns="0" rIns="0" bIns="0" rtlCol="0">
            <a:spAutoFit/>
          </a:bodyPr>
          <a:lstStyle/>
          <a:p>
            <a:r>
              <a:rPr lang="it-IT" sz="1500" b="1" dirty="0"/>
              <a:t>CABLED FACILITIES</a:t>
            </a:r>
          </a:p>
        </p:txBody>
      </p:sp>
      <p:sp>
        <p:nvSpPr>
          <p:cNvPr id="12" name="CasellaDiTesto 11"/>
          <p:cNvSpPr txBox="1"/>
          <p:nvPr/>
        </p:nvSpPr>
        <p:spPr>
          <a:xfrm>
            <a:off x="5580112" y="4293096"/>
            <a:ext cx="2808312" cy="230832"/>
          </a:xfrm>
          <a:prstGeom prst="rect">
            <a:avLst/>
          </a:prstGeom>
          <a:noFill/>
        </p:spPr>
        <p:txBody>
          <a:bodyPr wrap="square" lIns="0" tIns="0" rIns="0" bIns="0" rtlCol="0">
            <a:spAutoFit/>
          </a:bodyPr>
          <a:lstStyle/>
          <a:p>
            <a:pPr algn="r"/>
            <a:r>
              <a:rPr lang="it-IT" sz="1500" dirty="0"/>
              <a:t>STAND ALONE FACILITIES</a:t>
            </a:r>
          </a:p>
        </p:txBody>
      </p:sp>
      <p:sp>
        <p:nvSpPr>
          <p:cNvPr id="10" name="CasellaDiTesto 9"/>
          <p:cNvSpPr txBox="1"/>
          <p:nvPr/>
        </p:nvSpPr>
        <p:spPr>
          <a:xfrm>
            <a:off x="395536" y="548680"/>
            <a:ext cx="2376264" cy="1368152"/>
          </a:xfrm>
          <a:prstGeom prst="rect">
            <a:avLst/>
          </a:prstGeom>
          <a:noFill/>
          <a:ln>
            <a:noFill/>
          </a:ln>
        </p:spPr>
        <p:txBody>
          <a:bodyPr wrap="none" rtlCol="0">
            <a:noAutofit/>
          </a:bodyPr>
          <a:lstStyle/>
          <a:p>
            <a:pPr>
              <a:lnSpc>
                <a:spcPct val="80000"/>
              </a:lnSpc>
            </a:pPr>
            <a:r>
              <a:rPr lang="it-IT" sz="3200" b="1" dirty="0">
                <a:solidFill>
                  <a:srgbClr val="008000"/>
                </a:solidFill>
              </a:rPr>
              <a:t>EMSO ERIC</a:t>
            </a:r>
          </a:p>
          <a:p>
            <a:pPr>
              <a:lnSpc>
                <a:spcPct val="80000"/>
              </a:lnSpc>
            </a:pPr>
            <a:r>
              <a:rPr lang="it-IT" b="1" dirty="0"/>
              <a:t>INFRASTRUCTURES </a:t>
            </a:r>
          </a:p>
        </p:txBody>
      </p:sp>
      <p:pic>
        <p:nvPicPr>
          <p:cNvPr id="2" name="Immagine 1" descr="CABL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725" y="1556791"/>
            <a:ext cx="7993063" cy="3284989"/>
          </a:xfrm>
          <a:prstGeom prst="rect">
            <a:avLst/>
          </a:prstGeom>
        </p:spPr>
      </p:pic>
      <p:sp>
        <p:nvSpPr>
          <p:cNvPr id="14" name="CasellaDiTesto 13"/>
          <p:cNvSpPr txBox="1"/>
          <p:nvPr/>
        </p:nvSpPr>
        <p:spPr>
          <a:xfrm>
            <a:off x="467544" y="5013176"/>
            <a:ext cx="7920880" cy="923330"/>
          </a:xfrm>
          <a:prstGeom prst="rect">
            <a:avLst/>
          </a:prstGeom>
          <a:noFill/>
        </p:spPr>
        <p:txBody>
          <a:bodyPr wrap="square" rtlCol="0">
            <a:spAutoFit/>
          </a:bodyPr>
          <a:lstStyle/>
          <a:p>
            <a:pPr algn="just"/>
            <a:r>
              <a:rPr lang="en-GB" b="1" dirty="0"/>
              <a:t>To reach a standard configuration</a:t>
            </a:r>
            <a:r>
              <a:rPr lang="en-GB" dirty="0"/>
              <a:t>:</a:t>
            </a:r>
            <a:r>
              <a:rPr lang="en-GB" b="1" dirty="0"/>
              <a:t> </a:t>
            </a:r>
            <a:r>
              <a:rPr lang="en-GB" dirty="0"/>
              <a:t>each observatory shall be equipped with the </a:t>
            </a:r>
            <a:r>
              <a:rPr lang="en-GB" i="1" dirty="0"/>
              <a:t>EMSO Generic Instrument Module</a:t>
            </a:r>
            <a:r>
              <a:rPr lang="en-GB" dirty="0"/>
              <a:t> (EGIM) incorporating a suite of sensors to measure seven </a:t>
            </a:r>
            <a:r>
              <a:rPr lang="en-GB" i="1" dirty="0"/>
              <a:t>Essential Ocean Variables</a:t>
            </a:r>
            <a:endParaRPr lang="it-IT" dirty="0"/>
          </a:p>
        </p:txBody>
      </p:sp>
      <p:sp>
        <p:nvSpPr>
          <p:cNvPr id="3" name="CasellaDiTesto 2"/>
          <p:cNvSpPr txBox="1"/>
          <p:nvPr/>
        </p:nvSpPr>
        <p:spPr>
          <a:xfrm>
            <a:off x="2627784" y="4221088"/>
            <a:ext cx="1800200" cy="307777"/>
          </a:xfrm>
          <a:prstGeom prst="rect">
            <a:avLst/>
          </a:prstGeom>
          <a:noFill/>
        </p:spPr>
        <p:txBody>
          <a:bodyPr wrap="square" rtlCol="0">
            <a:spAutoFit/>
          </a:bodyPr>
          <a:lstStyle/>
          <a:p>
            <a:pPr algn="r"/>
            <a:r>
              <a:rPr lang="it-IT" sz="1400" b="1" dirty="0">
                <a:solidFill>
                  <a:srgbClr val="FFFFFF"/>
                </a:solidFill>
                <a:cs typeface="Calibri"/>
              </a:rPr>
              <a:t>STAND ALONE</a:t>
            </a:r>
            <a:endParaRPr lang="it-IT" sz="1400" dirty="0">
              <a:solidFill>
                <a:srgbClr val="FFFFFF"/>
              </a:solidFill>
            </a:endParaRPr>
          </a:p>
        </p:txBody>
      </p:sp>
      <p:sp>
        <p:nvSpPr>
          <p:cNvPr id="8" name="CasellaDiTesto 7"/>
          <p:cNvSpPr txBox="1"/>
          <p:nvPr/>
        </p:nvSpPr>
        <p:spPr>
          <a:xfrm>
            <a:off x="6660232" y="4221088"/>
            <a:ext cx="1800200" cy="307777"/>
          </a:xfrm>
          <a:prstGeom prst="rect">
            <a:avLst/>
          </a:prstGeom>
          <a:noFill/>
        </p:spPr>
        <p:txBody>
          <a:bodyPr wrap="square" rtlCol="0">
            <a:spAutoFit/>
          </a:bodyPr>
          <a:lstStyle/>
          <a:p>
            <a:pPr algn="r"/>
            <a:r>
              <a:rPr lang="it-IT" sz="1400" b="1" dirty="0">
                <a:solidFill>
                  <a:srgbClr val="FFFFFF"/>
                </a:solidFill>
                <a:latin typeface="Calibri"/>
                <a:cs typeface="Calibri"/>
              </a:rPr>
              <a:t>CABLED</a:t>
            </a:r>
          </a:p>
        </p:txBody>
      </p:sp>
      <p:sp>
        <p:nvSpPr>
          <p:cNvPr id="13" name="CasellaDiTesto 12"/>
          <p:cNvSpPr txBox="1"/>
          <p:nvPr/>
        </p:nvSpPr>
        <p:spPr>
          <a:xfrm>
            <a:off x="395536" y="6237312"/>
            <a:ext cx="4176464" cy="215444"/>
          </a:xfrm>
          <a:prstGeom prst="rect">
            <a:avLst/>
          </a:prstGeom>
          <a:noFill/>
        </p:spPr>
        <p:txBody>
          <a:bodyPr wrap="square" rtlCol="0">
            <a:spAutoFit/>
          </a:bodyPr>
          <a:lstStyle/>
          <a:p>
            <a:r>
              <a:rPr lang="fr-FR" sz="800" b="1" dirty="0">
                <a:solidFill>
                  <a:schemeClr val="bg1">
                    <a:lumMod val="50000"/>
                  </a:schemeClr>
                </a:solidFill>
                <a:latin typeface="Arial Narrow"/>
                <a:cs typeface="Arial Narrow"/>
              </a:rPr>
              <a:t>VLNT </a:t>
            </a:r>
            <a:r>
              <a:rPr lang="fr-FR" sz="800" b="1" dirty="0" err="1">
                <a:solidFill>
                  <a:schemeClr val="bg1">
                    <a:lumMod val="50000"/>
                  </a:schemeClr>
                </a:solidFill>
                <a:latin typeface="Arial Narrow"/>
                <a:cs typeface="Arial Narrow"/>
              </a:rPr>
              <a:t>Oct</a:t>
            </a:r>
            <a:r>
              <a:rPr lang="fr-FR" sz="800" b="1" dirty="0">
                <a:solidFill>
                  <a:schemeClr val="bg1">
                    <a:lumMod val="50000"/>
                  </a:schemeClr>
                </a:solidFill>
                <a:latin typeface="Arial Narrow"/>
                <a:cs typeface="Arial Narrow"/>
              </a:rPr>
              <a:t> 2018- </a:t>
            </a:r>
            <a:r>
              <a:rPr lang="fr-FR" sz="800" b="1" dirty="0" err="1">
                <a:solidFill>
                  <a:schemeClr val="bg1">
                    <a:lumMod val="50000"/>
                  </a:schemeClr>
                </a:solidFill>
                <a:latin typeface="Arial Narrow"/>
                <a:cs typeface="Arial Narrow"/>
              </a:rPr>
              <a:t>Dubna</a:t>
            </a:r>
            <a:r>
              <a:rPr lang="fr-FR" sz="800" b="1" dirty="0">
                <a:solidFill>
                  <a:schemeClr val="bg1">
                    <a:lumMod val="50000"/>
                  </a:schemeClr>
                </a:solidFill>
                <a:latin typeface="Arial Narrow"/>
                <a:cs typeface="Arial Narrow"/>
              </a:rPr>
              <a:t> -DL</a:t>
            </a:r>
            <a:endParaRPr lang="en-IE" sz="800" dirty="0">
              <a:solidFill>
                <a:schemeClr val="bg1">
                  <a:lumMod val="50000"/>
                </a:schemeClr>
              </a:solidFill>
              <a:latin typeface="Arial Narrow"/>
              <a:ea typeface="Calibri" panose="020F0502020204030204" pitchFamily="34" charset="0"/>
              <a:cs typeface="Arial Narrow"/>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1928028015"/>
              </p:ext>
            </p:extLst>
          </p:nvPr>
        </p:nvGraphicFramePr>
        <p:xfrm>
          <a:off x="539514" y="1440000"/>
          <a:ext cx="8207074" cy="4391865"/>
        </p:xfrm>
        <a:graphic>
          <a:graphicData uri="http://schemas.openxmlformats.org/drawingml/2006/table">
            <a:tbl>
              <a:tblPr firstRow="1" bandRow="1">
                <a:tableStyleId>{5C22544A-7EE6-4342-B048-85BDC9FD1C3A}</a:tableStyleId>
              </a:tblPr>
              <a:tblGrid>
                <a:gridCol w="1263886">
                  <a:extLst>
                    <a:ext uri="{9D8B030D-6E8A-4147-A177-3AD203B41FA5}">
                      <a16:colId xmlns:a16="http://schemas.microsoft.com/office/drawing/2014/main" val="20000"/>
                    </a:ext>
                  </a:extLst>
                </a:gridCol>
                <a:gridCol w="6943188">
                  <a:extLst>
                    <a:ext uri="{9D8B030D-6E8A-4147-A177-3AD203B41FA5}">
                      <a16:colId xmlns:a16="http://schemas.microsoft.com/office/drawing/2014/main" val="20001"/>
                    </a:ext>
                  </a:extLst>
                </a:gridCol>
              </a:tblGrid>
              <a:tr h="422007">
                <a:tc>
                  <a:txBody>
                    <a:bodyPr/>
                    <a:lstStyle/>
                    <a:p>
                      <a:pPr algn="r"/>
                      <a:r>
                        <a:rPr lang="en-GB" sz="1600" noProof="0"/>
                        <a:t>COUNTRY </a:t>
                      </a:r>
                    </a:p>
                  </a:txBody>
                  <a:tcPr marL="88340" marR="180000" marT="44170" marB="44170">
                    <a:lnL w="12700" cap="flat" cmpd="sng" algn="ctr">
                      <a:no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83A136"/>
                    </a:solidFill>
                  </a:tcPr>
                </a:tc>
                <a:tc>
                  <a:txBody>
                    <a:bodyPr/>
                    <a:lstStyle/>
                    <a:p>
                      <a:r>
                        <a:rPr lang="en-GB" sz="1600" noProof="0"/>
                        <a:t>REPRESENTING ENTITY</a:t>
                      </a:r>
                    </a:p>
                  </a:txBody>
                  <a:tcPr marL="180000" marR="88340" marT="44170" marB="44170">
                    <a:lnL w="12700" cap="flat" cmpd="sng" algn="ctr">
                      <a:solidFill>
                        <a:prstClr val="white">
                          <a:lumMod val="6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83A136"/>
                    </a:solidFill>
                  </a:tcPr>
                </a:tc>
                <a:extLst>
                  <a:ext uri="{0D108BD9-81ED-4DB2-BD59-A6C34878D82A}">
                    <a16:rowId xmlns:a16="http://schemas.microsoft.com/office/drawing/2014/main" val="10000"/>
                  </a:ext>
                </a:extLst>
              </a:tr>
              <a:tr h="728397">
                <a:tc>
                  <a:txBody>
                    <a:bodyPr/>
                    <a:lstStyle/>
                    <a:p>
                      <a:pPr algn="l"/>
                      <a:r>
                        <a:rPr lang="en-GB" sz="1600" b="1" i="0" noProof="0">
                          <a:solidFill>
                            <a:srgbClr val="0E7003"/>
                          </a:solidFill>
                          <a:latin typeface="Calibri"/>
                          <a:cs typeface="Calibri"/>
                        </a:rPr>
                        <a:t>FRANCE </a:t>
                      </a:r>
                    </a:p>
                  </a:txBody>
                  <a:tcPr marL="88340" marR="18000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noProof="0"/>
                        <a:t>Ifremer</a:t>
                      </a:r>
                      <a:r>
                        <a:rPr lang="en-GB" sz="1700" noProof="0"/>
                        <a:t>       </a:t>
                      </a:r>
                      <a:r>
                        <a:rPr lang="en-GB" sz="1400" noProof="0"/>
                        <a:t>L’Institut Français de Recherche pour l’Exploitation de la 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700" b="1" noProof="0"/>
                        <a:t>CNRS</a:t>
                      </a:r>
                      <a:r>
                        <a:rPr lang="en-GB" sz="1700" noProof="0"/>
                        <a:t>           </a:t>
                      </a:r>
                      <a:r>
                        <a:rPr lang="en-GB" sz="1400" noProof="0"/>
                        <a:t>Centre National de la Recherche Scientifique</a:t>
                      </a:r>
                    </a:p>
                  </a:txBody>
                  <a:tcPr marL="180000" marR="8834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1"/>
                  </a:ext>
                </a:extLst>
              </a:tr>
              <a:tr h="422007">
                <a:tc>
                  <a:txBody>
                    <a:bodyPr/>
                    <a:lstStyle/>
                    <a:p>
                      <a:pPr algn="l"/>
                      <a:r>
                        <a:rPr lang="en-GB" sz="1600" b="1" i="0" noProof="0">
                          <a:solidFill>
                            <a:srgbClr val="0E7003"/>
                          </a:solidFill>
                          <a:latin typeface="Calibri"/>
                          <a:cs typeface="Calibri"/>
                        </a:rPr>
                        <a:t>GREECE</a:t>
                      </a:r>
                    </a:p>
                  </a:txBody>
                  <a:tcPr marL="88340" marR="18000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tc>
                  <a:txBody>
                    <a:bodyPr/>
                    <a:lstStyle/>
                    <a:p>
                      <a:r>
                        <a:rPr lang="en-GB" sz="1700" b="1" noProof="0"/>
                        <a:t>HCMR</a:t>
                      </a:r>
                      <a:r>
                        <a:rPr lang="en-GB" sz="1700" noProof="0"/>
                        <a:t> </a:t>
                      </a:r>
                      <a:r>
                        <a:rPr lang="en-GB" sz="1700" baseline="0" noProof="0"/>
                        <a:t>         </a:t>
                      </a:r>
                      <a:r>
                        <a:rPr lang="en-GB" sz="1400" noProof="0"/>
                        <a:t>Hellenic Centre for Marine Research</a:t>
                      </a:r>
                    </a:p>
                  </a:txBody>
                  <a:tcPr marL="180000" marR="8834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2"/>
                  </a:ext>
                </a:extLst>
              </a:tr>
              <a:tr h="422007">
                <a:tc>
                  <a:txBody>
                    <a:bodyPr/>
                    <a:lstStyle/>
                    <a:p>
                      <a:pPr algn="l"/>
                      <a:r>
                        <a:rPr lang="en-GB" sz="1600" b="1" i="0" noProof="0">
                          <a:solidFill>
                            <a:srgbClr val="0E7003"/>
                          </a:solidFill>
                          <a:latin typeface="Calibri"/>
                          <a:cs typeface="Calibri"/>
                        </a:rPr>
                        <a:t>IRELAND</a:t>
                      </a:r>
                    </a:p>
                  </a:txBody>
                  <a:tcPr marL="88340" marR="18000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noProof="0"/>
                        <a:t>MI</a:t>
                      </a:r>
                      <a:r>
                        <a:rPr lang="en-GB" sz="1700" noProof="0"/>
                        <a:t> </a:t>
                      </a:r>
                      <a:r>
                        <a:rPr lang="en-GB" sz="1700" baseline="0" noProof="0"/>
                        <a:t>                </a:t>
                      </a:r>
                      <a:r>
                        <a:rPr lang="en-GB" sz="1400" noProof="0"/>
                        <a:t>Marine Institute</a:t>
                      </a:r>
                    </a:p>
                  </a:txBody>
                  <a:tcPr marL="180000" marR="8834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3"/>
                  </a:ext>
                </a:extLst>
              </a:tr>
              <a:tr h="570646">
                <a:tc>
                  <a:txBody>
                    <a:bodyPr/>
                    <a:lstStyle/>
                    <a:p>
                      <a:pPr algn="l"/>
                      <a:r>
                        <a:rPr lang="en-GB" sz="1600" b="1" i="0" noProof="0">
                          <a:solidFill>
                            <a:srgbClr val="0E7003"/>
                          </a:solidFill>
                          <a:latin typeface="Calibri"/>
                          <a:cs typeface="Calibri"/>
                        </a:rPr>
                        <a:t>ITALY </a:t>
                      </a:r>
                    </a:p>
                    <a:p>
                      <a:pPr algn="l"/>
                      <a:r>
                        <a:rPr lang="en-GB" sz="1200" b="0" i="0" noProof="0">
                          <a:solidFill>
                            <a:schemeClr val="tx1"/>
                          </a:solidFill>
                          <a:latin typeface="Calibri"/>
                          <a:cs typeface="Calibri"/>
                        </a:rPr>
                        <a:t>Host Country</a:t>
                      </a:r>
                    </a:p>
                  </a:txBody>
                  <a:tcPr marL="88340" marR="18000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noProof="0"/>
                        <a:t>INGV</a:t>
                      </a:r>
                      <a:r>
                        <a:rPr lang="en-GB" sz="1700" noProof="0"/>
                        <a:t>             </a:t>
                      </a:r>
                      <a:r>
                        <a:rPr lang="en-GB" sz="1400" noProof="0"/>
                        <a:t>Istituto Nazionale di Geofisica e Vulcanologia </a:t>
                      </a:r>
                    </a:p>
                  </a:txBody>
                  <a:tcPr marL="180000" marR="8834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4"/>
                  </a:ext>
                </a:extLst>
              </a:tr>
              <a:tr h="422007">
                <a:tc>
                  <a:txBody>
                    <a:bodyPr/>
                    <a:lstStyle/>
                    <a:p>
                      <a:pPr algn="l"/>
                      <a:r>
                        <a:rPr lang="en-GB" sz="1600" b="1" i="0" noProof="0">
                          <a:solidFill>
                            <a:srgbClr val="0E7003"/>
                          </a:solidFill>
                          <a:latin typeface="Calibri"/>
                          <a:cs typeface="Calibri"/>
                        </a:rPr>
                        <a:t>PORTUGAL </a:t>
                      </a:r>
                    </a:p>
                  </a:txBody>
                  <a:tcPr marL="88340" marR="18000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noProof="0"/>
                        <a:t>FCT</a:t>
                      </a:r>
                      <a:r>
                        <a:rPr lang="en-GB" sz="1700" noProof="0"/>
                        <a:t>                </a:t>
                      </a:r>
                      <a:r>
                        <a:rPr lang="en-GB" sz="1400" noProof="0"/>
                        <a:t>Fundação para a Ciência e a Tecnologia</a:t>
                      </a:r>
                    </a:p>
                  </a:txBody>
                  <a:tcPr marL="180000" marR="8834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5"/>
                  </a:ext>
                </a:extLst>
              </a:tr>
              <a:tr h="422007">
                <a:tc>
                  <a:txBody>
                    <a:bodyPr/>
                    <a:lstStyle/>
                    <a:p>
                      <a:pPr algn="l"/>
                      <a:r>
                        <a:rPr lang="en-GB" sz="1600" b="1" i="0" noProof="0">
                          <a:solidFill>
                            <a:srgbClr val="0E7003"/>
                          </a:solidFill>
                          <a:latin typeface="Calibri"/>
                          <a:cs typeface="Calibri"/>
                        </a:rPr>
                        <a:t>ROMANIA </a:t>
                      </a:r>
                    </a:p>
                  </a:txBody>
                  <a:tcPr marL="88340" marR="18000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noProof="0"/>
                        <a:t>GeoEcoMar</a:t>
                      </a:r>
                      <a:r>
                        <a:rPr lang="en-GB" sz="1700" noProof="0"/>
                        <a:t> </a:t>
                      </a:r>
                      <a:r>
                        <a:rPr lang="en-GB" sz="1400" noProof="0"/>
                        <a:t>National Research and Development Institute </a:t>
                      </a:r>
                      <a:br>
                        <a:rPr lang="en-GB" sz="1400" noProof="0"/>
                      </a:br>
                      <a:r>
                        <a:rPr lang="en-GB" sz="1400" noProof="0"/>
                        <a:t>                            for Marine Geology and Geoecology</a:t>
                      </a:r>
                    </a:p>
                  </a:txBody>
                  <a:tcPr marL="180000" marR="8834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6"/>
                  </a:ext>
                </a:extLst>
              </a:tr>
              <a:tr h="422007">
                <a:tc>
                  <a:txBody>
                    <a:bodyPr/>
                    <a:lstStyle/>
                    <a:p>
                      <a:pPr algn="l"/>
                      <a:r>
                        <a:rPr lang="en-GB" sz="1600" b="1" i="0" noProof="0">
                          <a:solidFill>
                            <a:srgbClr val="0E7003"/>
                          </a:solidFill>
                          <a:latin typeface="Calibri"/>
                          <a:cs typeface="Calibri"/>
                        </a:rPr>
                        <a:t>SPAIN </a:t>
                      </a:r>
                    </a:p>
                  </a:txBody>
                  <a:tcPr marL="88340" marR="18000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noProof="0"/>
                        <a:t>PLOCAN</a:t>
                      </a:r>
                      <a:r>
                        <a:rPr lang="en-GB" sz="1700" noProof="0"/>
                        <a:t>       </a:t>
                      </a:r>
                      <a:r>
                        <a:rPr lang="en-GB" sz="1400" noProof="0"/>
                        <a:t>Plataforma Oceánica de Canarias</a:t>
                      </a:r>
                    </a:p>
                  </a:txBody>
                  <a:tcPr marL="180000" marR="8834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7"/>
                  </a:ext>
                </a:extLst>
              </a:tr>
              <a:tr h="422007">
                <a:tc>
                  <a:txBody>
                    <a:bodyPr/>
                    <a:lstStyle/>
                    <a:p>
                      <a:pPr algn="l"/>
                      <a:r>
                        <a:rPr lang="en-GB" sz="1600" b="1" i="0" noProof="0">
                          <a:solidFill>
                            <a:srgbClr val="0E7003"/>
                          </a:solidFill>
                          <a:latin typeface="Calibri"/>
                          <a:cs typeface="Calibri"/>
                        </a:rPr>
                        <a:t>UK </a:t>
                      </a:r>
                    </a:p>
                  </a:txBody>
                  <a:tcPr marL="88340" marR="18000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1" noProof="0" dirty="0"/>
                        <a:t>NOC</a:t>
                      </a:r>
                      <a:r>
                        <a:rPr lang="en-GB" sz="1700" noProof="0" dirty="0"/>
                        <a:t>              </a:t>
                      </a:r>
                      <a:r>
                        <a:rPr lang="en-GB" sz="1400" noProof="0" dirty="0"/>
                        <a:t>National Oceanography Centre</a:t>
                      </a:r>
                    </a:p>
                  </a:txBody>
                  <a:tcPr marL="180000" marR="88340" marT="44170" marB="44170">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4" name="CasellaDiTesto 3"/>
          <p:cNvSpPr txBox="1"/>
          <p:nvPr/>
        </p:nvSpPr>
        <p:spPr>
          <a:xfrm>
            <a:off x="395536" y="548680"/>
            <a:ext cx="2376264" cy="891320"/>
          </a:xfrm>
          <a:prstGeom prst="rect">
            <a:avLst/>
          </a:prstGeom>
          <a:noFill/>
          <a:ln>
            <a:noFill/>
          </a:ln>
        </p:spPr>
        <p:txBody>
          <a:bodyPr wrap="none" rtlCol="0">
            <a:noAutofit/>
          </a:bodyPr>
          <a:lstStyle/>
          <a:p>
            <a:pPr>
              <a:lnSpc>
                <a:spcPct val="80000"/>
              </a:lnSpc>
            </a:pPr>
            <a:r>
              <a:rPr lang="it-IT" sz="3200" b="1" dirty="0">
                <a:solidFill>
                  <a:srgbClr val="008000"/>
                </a:solidFill>
              </a:rPr>
              <a:t>RESEARCH</a:t>
            </a:r>
          </a:p>
          <a:p>
            <a:pPr>
              <a:lnSpc>
                <a:spcPct val="80000"/>
              </a:lnSpc>
            </a:pPr>
            <a:r>
              <a:rPr lang="it-IT" sz="2400" b="1" dirty="0"/>
              <a:t>CONSORTIUM</a:t>
            </a:r>
          </a:p>
        </p:txBody>
      </p:sp>
      <p:sp>
        <p:nvSpPr>
          <p:cNvPr id="7" name="CasellaDiTesto 6"/>
          <p:cNvSpPr txBox="1"/>
          <p:nvPr/>
        </p:nvSpPr>
        <p:spPr>
          <a:xfrm>
            <a:off x="395536" y="6237312"/>
            <a:ext cx="4176464" cy="215444"/>
          </a:xfrm>
          <a:prstGeom prst="rect">
            <a:avLst/>
          </a:prstGeom>
          <a:noFill/>
        </p:spPr>
        <p:txBody>
          <a:bodyPr wrap="square" rtlCol="0">
            <a:spAutoFit/>
          </a:bodyPr>
          <a:lstStyle/>
          <a:p>
            <a:r>
              <a:rPr lang="fr-FR" sz="800" b="1" dirty="0">
                <a:solidFill>
                  <a:schemeClr val="bg1">
                    <a:lumMod val="50000"/>
                  </a:schemeClr>
                </a:solidFill>
                <a:latin typeface="Arial Narrow"/>
                <a:cs typeface="Arial Narrow"/>
              </a:rPr>
              <a:t>VLNT </a:t>
            </a:r>
            <a:r>
              <a:rPr lang="fr-FR" sz="800" b="1" dirty="0" err="1">
                <a:solidFill>
                  <a:schemeClr val="bg1">
                    <a:lumMod val="50000"/>
                  </a:schemeClr>
                </a:solidFill>
                <a:latin typeface="Arial Narrow"/>
                <a:cs typeface="Arial Narrow"/>
              </a:rPr>
              <a:t>Oct</a:t>
            </a:r>
            <a:r>
              <a:rPr lang="fr-FR" sz="800" b="1" dirty="0">
                <a:solidFill>
                  <a:schemeClr val="bg1">
                    <a:lumMod val="50000"/>
                  </a:schemeClr>
                </a:solidFill>
                <a:latin typeface="Arial Narrow"/>
                <a:cs typeface="Arial Narrow"/>
              </a:rPr>
              <a:t> 2018- </a:t>
            </a:r>
            <a:r>
              <a:rPr lang="fr-FR" sz="800" b="1" dirty="0" err="1">
                <a:solidFill>
                  <a:schemeClr val="bg1">
                    <a:lumMod val="50000"/>
                  </a:schemeClr>
                </a:solidFill>
                <a:latin typeface="Arial Narrow"/>
                <a:cs typeface="Arial Narrow"/>
              </a:rPr>
              <a:t>Dubna</a:t>
            </a:r>
            <a:r>
              <a:rPr lang="fr-FR" sz="800" b="1" dirty="0">
                <a:solidFill>
                  <a:schemeClr val="bg1">
                    <a:lumMod val="50000"/>
                  </a:schemeClr>
                </a:solidFill>
                <a:latin typeface="Arial Narrow"/>
                <a:cs typeface="Arial Narrow"/>
              </a:rPr>
              <a:t> -DL</a:t>
            </a:r>
            <a:endParaRPr lang="en-IE" sz="800" dirty="0">
              <a:solidFill>
                <a:schemeClr val="bg1">
                  <a:lumMod val="50000"/>
                </a:schemeClr>
              </a:solidFill>
              <a:latin typeface="Arial Narrow"/>
              <a:ea typeface="Calibri" panose="020F0502020204030204" pitchFamily="34" charset="0"/>
              <a:cs typeface="Arial Narrow"/>
            </a:endParaRPr>
          </a:p>
        </p:txBody>
      </p:sp>
    </p:spTree>
  </p:cSld>
  <p:clrMapOvr>
    <a:masterClrMapping/>
  </p:clrMapOvr>
  <p:transition spd="med">
    <p:fade/>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4960</TotalTime>
  <Words>2880</Words>
  <Application>Microsoft Macintosh PowerPoint</Application>
  <PresentationFormat>On-screen Show (4:3)</PresentationFormat>
  <Paragraphs>617</Paragraphs>
  <Slides>47</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Microsoft YaHei</vt:lpstr>
      <vt:lpstr>MS PGothic</vt:lpstr>
      <vt:lpstr>MS PGothic</vt:lpstr>
      <vt:lpstr>Arial</vt:lpstr>
      <vt:lpstr>Arial Narrow</vt:lpstr>
      <vt:lpstr>Calibri</vt:lpstr>
      <vt:lpstr>Noto Sans CJK SC Regular</vt:lpstr>
      <vt:lpstr>Segoe UI</vt:lpstr>
      <vt:lpstr>Times New Roman</vt:lpstr>
      <vt:lpstr>TimesNewRoman</vt:lpstr>
      <vt:lpstr>Wingdings</vt:lpstr>
      <vt:lpstr>Tema di Office</vt:lpstr>
      <vt:lpstr>EMSO European Multidiciplinary Seafloor and water column Observatories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Sea EMSO cabled Sites  Western Ionian Sea &amp; Western Ligurian Sea</vt:lpstr>
      <vt:lpstr>Western Ionian Sea Regional team</vt:lpstr>
      <vt:lpstr>Outline - Description of the infrastructure </vt:lpstr>
      <vt:lpstr>Outline - Description of the infrastructure </vt:lpstr>
      <vt:lpstr>EMSO ERIC node - Western Ionian </vt:lpstr>
      <vt:lpstr>EMSO ERIC node – Western Ionian</vt:lpstr>
      <vt:lpstr>EMSO ERIC node – Western Ionian</vt:lpstr>
      <vt:lpstr>EMSO ERIC node – Western Ionian</vt:lpstr>
      <vt:lpstr>PowerPoint Presentation</vt:lpstr>
      <vt:lpstr>EMSO ERIC node – Western Ionian</vt:lpstr>
      <vt:lpstr>EMSO ERIC node – Western Ionian</vt:lpstr>
      <vt:lpstr>EMSO ERIC node – Western Ionian</vt:lpstr>
      <vt:lpstr>EMSO ERIC node – Western Ionian</vt:lpstr>
      <vt:lpstr>PowerPoint Presentation</vt:lpstr>
      <vt:lpstr>Ligurian Regional team</vt:lpstr>
      <vt:lpstr>Nodes presentation</vt:lpstr>
      <vt:lpstr>InfrastRucture </vt:lpstr>
      <vt:lpstr>InfrastRucture </vt:lpstr>
      <vt:lpstr>Sea Sciences</vt:lpstr>
      <vt:lpstr>Scientific services rendered by the existing infrastructure ?</vt:lpstr>
      <vt:lpstr>PowerPoint Presentation</vt:lpstr>
      <vt:lpstr>Present-day science services - details  </vt:lpstr>
      <vt:lpstr>PowerPoint Presentation</vt:lpstr>
      <vt:lpstr>PowerPoint Presentation</vt:lpstr>
      <vt:lpstr>PowerPoint Presentation</vt:lpstr>
      <vt:lpstr>PowerPoint Presentation</vt:lpstr>
      <vt:lpstr>ALBATROSS 2016-2017 Oxygen trend (8 levels) Uncorrected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“That’s one small step for Oceanography, one giant leap for Environmental Science”</vt:lpstr>
      <vt:lpstr>PowerPoint Presentation</vt:lpstr>
    </vt:vector>
  </TitlesOfParts>
  <Company>INGV Roma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Francesca Di Laura</dc:creator>
  <cp:lastModifiedBy>Dom</cp:lastModifiedBy>
  <cp:revision>90</cp:revision>
  <dcterms:created xsi:type="dcterms:W3CDTF">2018-03-07T14:06:00Z</dcterms:created>
  <dcterms:modified xsi:type="dcterms:W3CDTF">2018-10-03T09:19:15Z</dcterms:modified>
</cp:coreProperties>
</file>