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2" r:id="rId4"/>
    <p:sldId id="273" r:id="rId5"/>
    <p:sldId id="275" r:id="rId6"/>
    <p:sldId id="276" r:id="rId7"/>
    <p:sldId id="277" r:id="rId8"/>
    <p:sldId id="278" r:id="rId9"/>
    <p:sldId id="279" r:id="rId10"/>
    <p:sldId id="274" r:id="rId11"/>
    <p:sldId id="281" r:id="rId12"/>
    <p:sldId id="280" r:id="rId13"/>
    <p:sldId id="268" r:id="rId14"/>
    <p:sldId id="269" r:id="rId15"/>
    <p:sldId id="270" r:id="rId16"/>
    <p:sldId id="282" r:id="rId17"/>
    <p:sldId id="283" r:id="rId18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65CD68-DED0-480F-BE3C-9E305B285751}" v="7" dt="2018-10-03T03:11:19.815"/>
    <p1510:client id="{A4AF58BB-D1DB-4B17-8825-177B1B35BB3E}" v="1" dt="2018-10-03T08:52:38.9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1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6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71600"/>
            <a:ext cx="9071640" cy="2573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189680"/>
            <a:ext cx="9071640" cy="2573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1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6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71600"/>
            <a:ext cx="4426920" cy="2573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71600"/>
            <a:ext cx="4426920" cy="2573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189680"/>
            <a:ext cx="4426920" cy="2573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189680"/>
            <a:ext cx="4426920" cy="2573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1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6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371600"/>
            <a:ext cx="9071640" cy="5394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371600"/>
            <a:ext cx="9071640" cy="5394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1658880" y="1371600"/>
            <a:ext cx="6761520" cy="539496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1658880" y="1371600"/>
            <a:ext cx="6761520" cy="5394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1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6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71600"/>
            <a:ext cx="9071640" cy="5394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1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6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71600"/>
            <a:ext cx="9071640" cy="5394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1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6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71600"/>
            <a:ext cx="4426920" cy="5394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371600"/>
            <a:ext cx="4426920" cy="5394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1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6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2843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1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6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71600"/>
            <a:ext cx="4426920" cy="2573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189680"/>
            <a:ext cx="4426920" cy="2573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371600"/>
            <a:ext cx="4426920" cy="5394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1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6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71600"/>
            <a:ext cx="4426920" cy="5394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371600"/>
            <a:ext cx="4426920" cy="2573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189680"/>
            <a:ext cx="4426920" cy="2573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1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6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71600"/>
            <a:ext cx="4426920" cy="2573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371600"/>
            <a:ext cx="4426920" cy="2573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189680"/>
            <a:ext cx="9071640" cy="2573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1308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71600"/>
            <a:ext cx="9071640" cy="5394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8BDFC280-6F2C-42C4-8081-11CCD1C66515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outdoor, snow, sky&#10;&#10;Description generated with high confidence">
            <a:extLst>
              <a:ext uri="{FF2B5EF4-FFF2-40B4-BE49-F238E27FC236}">
                <a16:creationId xmlns:a16="http://schemas.microsoft.com/office/drawing/2014/main" id="{9221FCFA-2324-4EAE-95F4-73F1909DA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7" y="4906"/>
            <a:ext cx="10077322" cy="7548331"/>
          </a:xfrm>
          <a:prstGeom prst="rect">
            <a:avLst/>
          </a:prstGeom>
        </p:spPr>
      </p:pic>
      <p:sp>
        <p:nvSpPr>
          <p:cNvPr id="39" name="TextShape 1"/>
          <p:cNvSpPr txBox="1"/>
          <p:nvPr/>
        </p:nvSpPr>
        <p:spPr>
          <a:xfrm>
            <a:off x="416737" y="2576665"/>
            <a:ext cx="9608495" cy="12621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buClr>
                <a:srgbClr val="000000"/>
              </a:buClr>
              <a:buSzPct val="45000"/>
            </a:pPr>
            <a:r>
              <a:rPr lang="en-US" sz="36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ahoma"/>
                <a:cs typeface="Calibri"/>
              </a:rPr>
              <a:t>Spatial positioning </a:t>
            </a:r>
            <a:r>
              <a:rPr lang="en-US" sz="3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ahoma"/>
                <a:cs typeface="Calibri"/>
              </a:rPr>
              <a:t>of</a:t>
            </a:r>
            <a:r>
              <a:rPr lang="en-US" sz="36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ahoma"/>
                <a:cs typeface="Calibri"/>
              </a:rPr>
              <a:t> </a:t>
            </a:r>
            <a:r>
              <a:rPr lang="en-US" sz="3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ahoma"/>
                <a:cs typeface="Calibri"/>
              </a:rPr>
              <a:t>underwater</a:t>
            </a:r>
            <a:r>
              <a:rPr lang="en-US" sz="36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ahoma"/>
                <a:cs typeface="Calibri"/>
              </a:rPr>
              <a:t> </a:t>
            </a:r>
            <a:r>
              <a:rPr lang="en-US" sz="3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ahoma"/>
                <a:cs typeface="Calibri"/>
              </a:rPr>
              <a:t>components</a:t>
            </a:r>
            <a:endParaRPr lang="en-US" sz="3600" b="1" spc="-1">
              <a:solidFill>
                <a:srgbClr val="FFFFFF"/>
              </a:solidFill>
              <a:latin typeface="Calibri"/>
              <a:ea typeface="Tahoma"/>
              <a:cs typeface="Calibri"/>
            </a:endParaRPr>
          </a:p>
          <a:p>
            <a:r>
              <a:rPr lang="en-US" sz="3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Tahoma"/>
                <a:cs typeface="Calibri"/>
              </a:rPr>
              <a:t>for Baikal-GVD</a:t>
            </a:r>
            <a:endParaRPr lang="en-US" sz="3600" b="1" strike="noStrike" spc="-1" dirty="0">
              <a:solidFill>
                <a:srgbClr val="FFFFFF"/>
              </a:solidFill>
              <a:latin typeface="Calibri"/>
              <a:ea typeface="Tahoma"/>
              <a:cs typeface="Calibri"/>
            </a:endParaRPr>
          </a:p>
        </p:txBody>
      </p:sp>
      <p:pic>
        <p:nvPicPr>
          <p:cNvPr id="44" name="Picture 43"/>
          <p:cNvPicPr/>
          <p:nvPr/>
        </p:nvPicPr>
        <p:blipFill>
          <a:blip r:embed="rId3"/>
          <a:stretch/>
        </p:blipFill>
        <p:spPr>
          <a:xfrm>
            <a:off x="8789380" y="6340525"/>
            <a:ext cx="1048718" cy="1089809"/>
          </a:xfrm>
          <a:prstGeom prst="rect">
            <a:avLst/>
          </a:prstGeom>
          <a:ln>
            <a:noFill/>
          </a:ln>
        </p:spPr>
      </p:pic>
      <p:pic>
        <p:nvPicPr>
          <p:cNvPr id="6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CD71CE7-7EAA-455D-ABE8-D27277718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358" y="6426521"/>
            <a:ext cx="921778" cy="92126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F8BA567-2CAA-4148-B4AA-AAA23DBE1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3364" y="6431173"/>
            <a:ext cx="880964" cy="911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06BC49-C41F-4578-8FE4-80E5BE3C09A3}"/>
              </a:ext>
            </a:extLst>
          </p:cNvPr>
          <p:cNvSpPr txBox="1"/>
          <p:nvPr/>
        </p:nvSpPr>
        <p:spPr>
          <a:xfrm>
            <a:off x="342511" y="4162556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alibri"/>
                <a:cs typeface="Calibri"/>
              </a:rPr>
              <a:t>Alexander </a:t>
            </a:r>
            <a:r>
              <a:rPr lang="en-GB" b="1" dirty="0" err="1">
                <a:solidFill>
                  <a:schemeClr val="bg1"/>
                </a:solidFill>
                <a:latin typeface="Calibri"/>
                <a:cs typeface="Calibri"/>
              </a:rPr>
              <a:t>Avrorin</a:t>
            </a:r>
            <a:endParaRPr lang="en-GB" b="1" dirty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GB" b="1" dirty="0">
                <a:solidFill>
                  <a:schemeClr val="bg1"/>
                </a:solidFill>
                <a:latin typeface="Calibri"/>
                <a:cs typeface="Calibri"/>
              </a:rPr>
              <a:t>INR RAS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CAC6AB-A8FE-4C2A-8067-A558DB4D0D23}"/>
              </a:ext>
            </a:extLst>
          </p:cNvPr>
          <p:cNvCxnSpPr/>
          <p:nvPr/>
        </p:nvCxnSpPr>
        <p:spPr>
          <a:xfrm flipV="1">
            <a:off x="414231" y="3828775"/>
            <a:ext cx="9036037" cy="50954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30132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  <a:ea typeface="Tahoma"/>
                <a:cs typeface="Arial"/>
              </a:rPr>
              <a:t>COORDINATE ERROR</a:t>
            </a:r>
            <a:r>
              <a:rPr lang="en-US" sz="3200" b="1" spc="-1" dirty="0">
                <a:solidFill>
                  <a:schemeClr val="tx2"/>
                </a:solidFill>
                <a:latin typeface="Arial"/>
                <a:ea typeface="Tahoma"/>
                <a:cs typeface="Arial"/>
              </a:rPr>
              <a:t> ESTIMATION</a:t>
            </a:r>
            <a:endParaRPr lang="en-US" sz="3200" b="1" strike="noStrike" spc="-1" dirty="0">
              <a:solidFill>
                <a:schemeClr val="tx2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54253B6C-926F-4057-8867-4A59B71D79B9}"/>
              </a:ext>
            </a:extLst>
          </p:cNvPr>
          <p:cNvSpPr txBox="1"/>
          <p:nvPr/>
        </p:nvSpPr>
        <p:spPr>
          <a:xfrm>
            <a:off x="279307" y="1054429"/>
            <a:ext cx="9294325" cy="2377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marL="285750" indent="-28575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Noto Sans CJK SC Regular"/>
                <a:cs typeface="Calibri"/>
              </a:rPr>
              <a:t>Coordinate error for each OM depends on its distance to the nearest beacons and beacon speed (varies with time and depth).</a:t>
            </a:r>
            <a:endParaRPr lang="en-US" sz="18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Arial"/>
              <a:buChar char="•"/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Noto Sans CJK SC Regular"/>
              <a:cs typeface="Calibri"/>
            </a:endParaRPr>
          </a:p>
          <a:p>
            <a:pPr marL="285750" indent="-285750"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Arial"/>
              <a:buChar char="•"/>
            </a:pPr>
            <a:endParaRPr lang="en-US" spc="-1" dirty="0">
              <a:solidFill>
                <a:srgbClr val="000000"/>
              </a:solidFill>
              <a:latin typeface="Calibri"/>
              <a:ea typeface="Noto Sans CJK SC Regular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Noto Sans CJK SC Regular"/>
                <a:cs typeface="Calibri"/>
              </a:rPr>
              <a:t>We have installed an additional AM at the center of top section, then compared interpolated 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Noto Sans CJK SC Regular"/>
                <a:cs typeface="Calibri"/>
              </a:rPr>
              <a:t>coordinates with acoustic measurements.</a:t>
            </a:r>
            <a:endParaRPr lang="en-US" sz="1800" b="0" strike="noStrike" spc="-1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Noto Sans CJK SC Regular"/>
                <a:cs typeface="Calibri"/>
              </a:rPr>
              <a:t>Mean XY error is ~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Noto Sans CJK SC Regular"/>
                <a:cs typeface="Calibri"/>
              </a:rPr>
              <a:t>13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Noto Sans CJK SC Regular"/>
                <a:cs typeface="Calibri"/>
              </a:rPr>
              <a:t> cm</a:t>
            </a:r>
            <a:r>
              <a:rPr lang="en-US" spc="-1" dirty="0">
                <a:solidFill>
                  <a:srgbClr val="000000"/>
                </a:solidFill>
                <a:latin typeface="Calibri"/>
                <a:cs typeface="Calibri"/>
              </a:rPr>
              <a:t> ( 20 cm for active period)</a:t>
            </a:r>
          </a:p>
          <a:p>
            <a:pPr marL="285750" indent="-285750"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Arial"/>
              <a:buChar char="•"/>
            </a:pPr>
            <a:endParaRPr lang="en-US" spc="-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A21C8434-68DC-4C9B-BBF5-26E1EA0A1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16" y="4237476"/>
            <a:ext cx="5820644" cy="3146946"/>
          </a:xfrm>
          <a:prstGeom prst="rect">
            <a:avLst/>
          </a:prstGeom>
        </p:spPr>
      </p:pic>
      <p:pic>
        <p:nvPicPr>
          <p:cNvPr id="7" name="Picture 8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50E751AA-E760-4A90-A423-BA8F47FD701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9428" y="1701229"/>
            <a:ext cx="7879836" cy="10943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9225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A7916B72-AD41-4163-8984-EB17E45B09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0" t="14089" r="22222" b="6529"/>
          <a:stretch/>
        </p:blipFill>
        <p:spPr>
          <a:xfrm>
            <a:off x="1432365" y="937448"/>
            <a:ext cx="6039166" cy="47271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2C6922-9A08-47A9-9FCB-B4F0D83E9A03}"/>
              </a:ext>
            </a:extLst>
          </p:cNvPr>
          <p:cNvSpPr txBox="1"/>
          <p:nvPr/>
        </p:nvSpPr>
        <p:spPr>
          <a:xfrm>
            <a:off x="2227483" y="3183283"/>
            <a:ext cx="3943619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400" dirty="0">
              <a:cs typeface="Arial"/>
            </a:endParaRPr>
          </a:p>
        </p:txBody>
      </p:sp>
      <p:sp>
        <p:nvSpPr>
          <p:cNvPr id="45" name="TextShape 1"/>
          <p:cNvSpPr txBox="1"/>
          <p:nvPr/>
        </p:nvSpPr>
        <p:spPr>
          <a:xfrm>
            <a:off x="504000" y="30132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1" spc="-1">
                <a:solidFill>
                  <a:schemeClr val="tx2"/>
                </a:solidFill>
                <a:latin typeface="Arial"/>
                <a:ea typeface="Tahoma"/>
                <a:cs typeface="Arial"/>
              </a:rPr>
              <a:t>Acoustics/OM sensors crosscheck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13B9A4-69BC-47DC-BD7F-6FA6A62AC233}"/>
              </a:ext>
            </a:extLst>
          </p:cNvPr>
          <p:cNvSpPr txBox="1"/>
          <p:nvPr/>
        </p:nvSpPr>
        <p:spPr>
          <a:xfrm>
            <a:off x="507711" y="5808402"/>
            <a:ext cx="8306506" cy="147732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Both APS and OM sensors can be used to estimate section inclination.</a:t>
            </a:r>
            <a:endParaRPr lang="en-US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APS and OM sensors are fully independent systems. </a:t>
            </a:r>
            <a:endParaRPr lang="en-US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Comparing section inclination estimates allows us to crosscheck  both systems.</a:t>
            </a:r>
          </a:p>
          <a:p>
            <a:pPr marL="285750" indent="-285750">
              <a:buFont typeface="Arial"/>
              <a:buChar char="•"/>
            </a:pPr>
            <a:r>
              <a:rPr lang="en-US" b="1">
                <a:cs typeface="Arial"/>
              </a:rPr>
              <a:t>Work done by S. Koligaev</a:t>
            </a:r>
            <a:endParaRPr lang="en-US" b="1" dirty="0"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3EEE3-A302-4187-A3AE-D2DC2CB3643B}"/>
              </a:ext>
            </a:extLst>
          </p:cNvPr>
          <p:cNvSpPr txBox="1"/>
          <p:nvPr/>
        </p:nvSpPr>
        <p:spPr>
          <a:xfrm>
            <a:off x="7466421" y="1400156"/>
            <a:ext cx="2003602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Arial"/>
              </a:rPr>
              <a:t>Section azimuth</a:t>
            </a:r>
            <a:endParaRPr lang="en-US" b="1" dirty="0"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648A0F-1B02-4F0D-BDA9-2A43106BA229}"/>
              </a:ext>
            </a:extLst>
          </p:cNvPr>
          <p:cNvSpPr txBox="1"/>
          <p:nvPr/>
        </p:nvSpPr>
        <p:spPr>
          <a:xfrm>
            <a:off x="7465831" y="2636791"/>
            <a:ext cx="230184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Arial"/>
              </a:rPr>
              <a:t>Section inclination</a:t>
            </a:r>
            <a:endParaRPr lang="en-US" b="1" dirty="0"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A3B99-2CF8-4535-9EFE-F1833AC24042}"/>
              </a:ext>
            </a:extLst>
          </p:cNvPr>
          <p:cNvSpPr txBox="1"/>
          <p:nvPr/>
        </p:nvSpPr>
        <p:spPr>
          <a:xfrm>
            <a:off x="7465247" y="3560565"/>
            <a:ext cx="2301846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Arial"/>
              </a:rPr>
              <a:t>Difference between estimates</a:t>
            </a:r>
            <a:endParaRPr lang="en-US" b="1" dirty="0"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9EF2DB-FE3B-4014-A932-5F56AF78EF1B}"/>
              </a:ext>
            </a:extLst>
          </p:cNvPr>
          <p:cNvSpPr/>
          <p:nvPr/>
        </p:nvSpPr>
        <p:spPr>
          <a:xfrm>
            <a:off x="2139030" y="4968905"/>
            <a:ext cx="4135428" cy="243424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963603-2E10-4129-B706-4D43459EB5E4}"/>
              </a:ext>
            </a:extLst>
          </p:cNvPr>
          <p:cNvSpPr txBox="1"/>
          <p:nvPr/>
        </p:nvSpPr>
        <p:spPr>
          <a:xfrm>
            <a:off x="508288" y="944406"/>
            <a:ext cx="4088247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/>
              <a:t>2017</a:t>
            </a:r>
            <a:r>
              <a:rPr lang="en-US" sz="1400" b="1">
                <a:cs typeface="Arial"/>
              </a:rPr>
              <a:t>, Cluster #2. String #1, Section #3, OM #2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05B6E1-2275-4B88-B248-ECCFD2ACAF49}"/>
              </a:ext>
            </a:extLst>
          </p:cNvPr>
          <p:cNvSpPr txBox="1"/>
          <p:nvPr/>
        </p:nvSpPr>
        <p:spPr>
          <a:xfrm>
            <a:off x="508067" y="3399758"/>
            <a:ext cx="4088247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/>
              <a:t>2017</a:t>
            </a:r>
            <a:r>
              <a:rPr lang="en-US" sz="1400" b="1">
                <a:cs typeface="Arial"/>
              </a:rPr>
              <a:t>, Cluster #2. String #1, Section #2, OM #6</a:t>
            </a:r>
          </a:p>
        </p:txBody>
      </p:sp>
    </p:spTree>
    <p:extLst>
      <p:ext uri="{BB962C8B-B14F-4D97-AF65-F5344CB8AC3E}">
        <p14:creationId xmlns:p14="http://schemas.microsoft.com/office/powerpoint/2010/main" val="25684310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30132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1" spc="-1" dirty="0">
                <a:solidFill>
                  <a:schemeClr val="tx2"/>
                </a:solidFill>
                <a:latin typeface="Arial"/>
                <a:ea typeface="Tahoma"/>
                <a:cs typeface="Arial"/>
              </a:rPr>
              <a:t>Summary</a:t>
            </a: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48C586AE-2031-4515-8942-F1625BCA2143}"/>
              </a:ext>
            </a:extLst>
          </p:cNvPr>
          <p:cNvSpPr txBox="1"/>
          <p:nvPr/>
        </p:nvSpPr>
        <p:spPr>
          <a:xfrm>
            <a:off x="504000" y="1371600"/>
            <a:ext cx="9071640" cy="36802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Coordinates of GVD components are determined via a hydro-acoustic positioning system. OM positioning error varies, but our baseline estimate is 10 cm.</a:t>
            </a:r>
            <a:endParaRPr lang="en-US" sz="2000" b="0" strike="noStrike" spc="-1">
              <a:solidFill>
                <a:srgbClr val="000000"/>
              </a:solidFill>
              <a:latin typeface="Calibri"/>
              <a:cs typeface="Calibri"/>
            </a:endParaRPr>
          </a:p>
          <a:p>
            <a:pPr marL="431800" indent="-32385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OM orientation is estimated from inclinometer and compass mounted inside OMs.</a:t>
            </a:r>
            <a:r>
              <a:rPr lang="en-US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 </a:t>
            </a: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Average error – 0.33 deg.</a:t>
            </a:r>
            <a:endParaRPr lang="en-US" sz="2000" b="0" strike="noStrike" spc="-1">
              <a:solidFill>
                <a:srgbClr val="000000"/>
              </a:solidFill>
              <a:latin typeface="Calibri"/>
              <a:cs typeface="Calibri"/>
            </a:endParaRPr>
          </a:p>
          <a:p>
            <a:pPr marL="431800" indent="-32385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Acoustic modem coordinates correlate with each other heavily, both within a string, a cluster or between clusters, providing positioning redundancy.</a:t>
            </a:r>
            <a:endParaRPr lang="en-US" sz="2000" b="0" strike="noStrike" spc="-1">
              <a:solidFill>
                <a:srgbClr val="000000"/>
              </a:solidFill>
              <a:latin typeface="Calibri"/>
              <a:cs typeface="Calibri"/>
            </a:endParaRPr>
          </a:p>
          <a:p>
            <a:pPr marL="431800" indent="-32385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Top-most (and most spatially volatile) components move at a speed &lt; 3 cm/s.</a:t>
            </a:r>
            <a:endParaRPr lang="en-US" sz="2000" b="0" strike="noStrike" spc="-1">
              <a:solidFill>
                <a:srgbClr val="000000"/>
              </a:solidFill>
              <a:latin typeface="Calibri"/>
              <a:cs typeface="Calibri"/>
            </a:endParaRPr>
          </a:p>
          <a:p>
            <a:pPr marL="431800" indent="-32385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Crosscheck between acoustic and orientation data shows commendable consistency.</a:t>
            </a:r>
            <a:endParaRPr lang="en-US" sz="2000" b="0" strike="noStrike" spc="-1">
              <a:solidFill>
                <a:srgbClr val="000000"/>
              </a:solidFill>
              <a:latin typeface="Calibri"/>
              <a:cs typeface="Calibri"/>
            </a:endParaRPr>
          </a:p>
          <a:p>
            <a:pPr marL="431800" indent="-32385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0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A53BFB-220D-4AE5-BE2C-8E8907198C91}"/>
              </a:ext>
            </a:extLst>
          </p:cNvPr>
          <p:cNvSpPr txBox="1"/>
          <p:nvPr/>
        </p:nvSpPr>
        <p:spPr>
          <a:xfrm>
            <a:off x="3221182" y="5763583"/>
            <a:ext cx="3637930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solidFill>
                  <a:schemeClr val="accent1"/>
                </a:solidFill>
                <a:latin typeface="Calibri"/>
                <a:cs typeface="Calibri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110445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504000" y="30132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String profiles</a:t>
            </a:r>
          </a:p>
        </p:txBody>
      </p:sp>
      <p:pic>
        <p:nvPicPr>
          <p:cNvPr id="101" name="Picture 100"/>
          <p:cNvPicPr/>
          <p:nvPr/>
        </p:nvPicPr>
        <p:blipFill>
          <a:blip r:embed="rId2"/>
          <a:stretch/>
        </p:blipFill>
        <p:spPr>
          <a:xfrm>
            <a:off x="91440" y="1135800"/>
            <a:ext cx="9925920" cy="5905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504000" y="30132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String behavior</a:t>
            </a:r>
          </a:p>
        </p:txBody>
      </p:sp>
      <p:pic>
        <p:nvPicPr>
          <p:cNvPr id="103" name="Picture 102"/>
          <p:cNvPicPr/>
          <p:nvPr/>
        </p:nvPicPr>
        <p:blipFill>
          <a:blip r:embed="rId2"/>
          <a:stretch/>
        </p:blipFill>
        <p:spPr>
          <a:xfrm>
            <a:off x="0" y="1044360"/>
            <a:ext cx="10079640" cy="5996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504000" y="30132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Extreme string displacement 2016-2017</a:t>
            </a:r>
          </a:p>
        </p:txBody>
      </p:sp>
      <p:pic>
        <p:nvPicPr>
          <p:cNvPr id="105" name="Picture 3"/>
          <p:cNvPicPr/>
          <p:nvPr/>
        </p:nvPicPr>
        <p:blipFill>
          <a:blip r:embed="rId2"/>
          <a:stretch/>
        </p:blipFill>
        <p:spPr>
          <a:xfrm>
            <a:off x="325800" y="2468880"/>
            <a:ext cx="9183960" cy="3099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0E6A045D-FDDA-4D41-AD41-1A570D59E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21" y="922539"/>
            <a:ext cx="4899769" cy="5984871"/>
          </a:xfrm>
          <a:prstGeom prst="rect">
            <a:avLst/>
          </a:prstGeom>
        </p:spPr>
      </p:pic>
      <p:pic>
        <p:nvPicPr>
          <p:cNvPr id="4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7DF3DAB2-521A-4C3E-97D1-A2B7A7C43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844" y="922539"/>
            <a:ext cx="4928694" cy="598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69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FBE03613-018F-40E5-A4ED-A97661C0F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9" y="376939"/>
            <a:ext cx="4909028" cy="5996166"/>
          </a:xfrm>
          <a:prstGeom prst="rect">
            <a:avLst/>
          </a:prstGeom>
        </p:spPr>
      </p:pic>
      <p:pic>
        <p:nvPicPr>
          <p:cNvPr id="5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EF93C5B0-E8BA-4904-8E6F-F5B939178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84" y="376939"/>
            <a:ext cx="4935452" cy="599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52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30132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  <a:ea typeface="Tahoma"/>
                <a:cs typeface="Arial"/>
              </a:rPr>
              <a:t>OVERVIEW</a:t>
            </a:r>
            <a:endParaRPr lang="en-US" sz="3200" b="1" strike="noStrike" spc="-1">
              <a:solidFill>
                <a:schemeClr val="tx2"/>
              </a:solidFill>
              <a:latin typeface="Arial"/>
              <a:ea typeface="Tahoma"/>
              <a:cs typeface="Arial"/>
            </a:endParaRPr>
          </a:p>
        </p:txBody>
      </p:sp>
      <p:pic>
        <p:nvPicPr>
          <p:cNvPr id="2" name="Picture 2" descr="A close up of a light&#10;&#10;Description generated with high confidence">
            <a:extLst>
              <a:ext uri="{FF2B5EF4-FFF2-40B4-BE49-F238E27FC236}">
                <a16:creationId xmlns:a16="http://schemas.microsoft.com/office/drawing/2014/main" id="{8369D806-8BDE-40BB-9F5E-E6D68F339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962" y="1138269"/>
            <a:ext cx="2042619" cy="302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34989A-5F2F-4263-96D5-C776EE259A3B}"/>
              </a:ext>
            </a:extLst>
          </p:cNvPr>
          <p:cNvSpPr txBox="1"/>
          <p:nvPr/>
        </p:nvSpPr>
        <p:spPr>
          <a:xfrm>
            <a:off x="255411" y="5353904"/>
            <a:ext cx="436926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49A50-D0DC-4202-9BF1-FA9C637CD633}"/>
              </a:ext>
            </a:extLst>
          </p:cNvPr>
          <p:cNvSpPr txBox="1"/>
          <p:nvPr/>
        </p:nvSpPr>
        <p:spPr>
          <a:xfrm>
            <a:off x="256155" y="1145167"/>
            <a:ext cx="4368625" cy="625299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93700" indent="-285750">
              <a:spcBef>
                <a:spcPts val="1417"/>
              </a:spcBef>
              <a:buFont typeface="Arial"/>
              <a:buChar char="•"/>
            </a:pPr>
            <a:r>
              <a:rPr lang="en-US" dirty="0"/>
              <a:t>GVD components are mounted on flexible strings strung between an anchor and subsurface buoys.</a:t>
            </a:r>
            <a:endParaRPr lang="en-US"/>
          </a:p>
          <a:p>
            <a:pPr marL="393700" indent="-285750">
              <a:spcBef>
                <a:spcPts val="1417"/>
              </a:spcBef>
              <a:buFont typeface="Arial"/>
              <a:buChar char="•"/>
            </a:pPr>
            <a:r>
              <a:rPr lang="en-US" dirty="0"/>
              <a:t>Acoustic measurements show that coordinate deviations can reach several meters for depth and 10s of meters for XY plane over the course of the season.</a:t>
            </a:r>
            <a:endParaRPr lang="en-US" dirty="0">
              <a:cs typeface="Arial"/>
            </a:endParaRPr>
          </a:p>
          <a:p>
            <a:pPr marL="393700" indent="-285750">
              <a:spcBef>
                <a:spcPts val="1417"/>
              </a:spcBef>
              <a:buFont typeface="Arial"/>
              <a:buChar char="•"/>
            </a:pPr>
            <a:r>
              <a:rPr lang="en-US" dirty="0"/>
              <a:t>Strings can also twist and rotate OMs up to 360 degrees. </a:t>
            </a:r>
            <a:r>
              <a:rPr lang="en-US" dirty="0">
                <a:cs typeface="Arial"/>
              </a:rPr>
              <a:t> </a:t>
            </a:r>
          </a:p>
          <a:p>
            <a:pPr marL="393700" indent="-285750">
              <a:spcBef>
                <a:spcPts val="1417"/>
              </a:spcBef>
              <a:buFont typeface="Arial"/>
              <a:buChar char="•"/>
            </a:pPr>
            <a:r>
              <a:rPr lang="en-US" dirty="0"/>
              <a:t>1 m error in positioning OM is equivalent to ~4.4 ns error in time calibration. </a:t>
            </a:r>
            <a:r>
              <a:rPr lang="en-US" dirty="0">
                <a:cs typeface="Arial"/>
              </a:rPr>
              <a:t> </a:t>
            </a:r>
          </a:p>
          <a:p>
            <a:pPr marL="393700" indent="-285750">
              <a:spcBef>
                <a:spcPts val="1417"/>
              </a:spcBef>
              <a:buFont typeface="Arial"/>
              <a:buChar char="•"/>
            </a:pPr>
            <a:r>
              <a:rPr lang="en-US" dirty="0"/>
              <a:t>We need to know OM coordinates and spatial orientation at any given time. That’s what the spatial positioning system is for.</a:t>
            </a:r>
            <a:endParaRPr lang="en-US" dirty="0">
              <a:cs typeface="Arial"/>
            </a:endParaRPr>
          </a:p>
          <a:p>
            <a:pPr marL="393700" indent="-285750">
              <a:spcBef>
                <a:spcPts val="1417"/>
              </a:spcBef>
              <a:buChar char="•"/>
            </a:pPr>
            <a:endParaRPr lang="en-US" dirty="0"/>
          </a:p>
          <a:p>
            <a:pPr algn="ctr"/>
            <a:endParaRPr lang="en-GB" dirty="0">
              <a:cs typeface="Arial"/>
            </a:endParaRPr>
          </a:p>
        </p:txBody>
      </p:sp>
      <p:pic>
        <p:nvPicPr>
          <p:cNvPr id="10" name="Picture 10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7DF13EB-B2D6-457C-9138-E77452C82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786" y="4422991"/>
            <a:ext cx="5308380" cy="2879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30132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  <a:ea typeface="Tahoma"/>
                <a:cs typeface="Arial"/>
              </a:rPr>
              <a:t>SPATIAL ORIENTATION</a:t>
            </a:r>
            <a:endParaRPr lang="en-US" sz="3200" b="1" strike="noStrike" spc="-1" dirty="0">
              <a:solidFill>
                <a:schemeClr val="tx2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34989A-5F2F-4263-96D5-C776EE259A3B}"/>
              </a:ext>
            </a:extLst>
          </p:cNvPr>
          <p:cNvSpPr txBox="1"/>
          <p:nvPr/>
        </p:nvSpPr>
        <p:spPr>
          <a:xfrm>
            <a:off x="255411" y="5353904"/>
            <a:ext cx="436926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552EC8D-16A4-491B-B7C9-AB85EA6FBE5D}"/>
              </a:ext>
            </a:extLst>
          </p:cNvPr>
          <p:cNvPicPr/>
          <p:nvPr/>
        </p:nvPicPr>
        <p:blipFill rotWithShape="1">
          <a:blip r:embed="rId2"/>
          <a:srcRect t="7962" r="2254" b="7643"/>
          <a:stretch/>
        </p:blipFill>
        <p:spPr>
          <a:xfrm>
            <a:off x="403529" y="5323158"/>
            <a:ext cx="2180581" cy="1722944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FA557A6-C16E-4F44-A771-11E5EE314CDB}"/>
              </a:ext>
            </a:extLst>
          </p:cNvPr>
          <p:cNvPicPr/>
          <p:nvPr/>
        </p:nvPicPr>
        <p:blipFill rotWithShape="1">
          <a:blip r:embed="rId3"/>
          <a:srcRect l="934" t="7874" r="2181" b="8268"/>
          <a:stretch/>
        </p:blipFill>
        <p:spPr>
          <a:xfrm>
            <a:off x="2674278" y="5326630"/>
            <a:ext cx="2550479" cy="1727858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A screen shot of a window&#10;&#10;Description generated with high confidence">
            <a:extLst>
              <a:ext uri="{FF2B5EF4-FFF2-40B4-BE49-F238E27FC236}">
                <a16:creationId xmlns:a16="http://schemas.microsoft.com/office/drawing/2014/main" id="{7E9C923E-79D8-4016-A043-22019EF0FD3F}"/>
              </a:ext>
            </a:extLst>
          </p:cNvPr>
          <p:cNvPicPr/>
          <p:nvPr/>
        </p:nvPicPr>
        <p:blipFill rotWithShape="1">
          <a:blip r:embed="rId4"/>
          <a:srcRect t="-295" r="1824" b="-840"/>
          <a:stretch/>
        </p:blipFill>
        <p:spPr>
          <a:xfrm>
            <a:off x="320964" y="3268137"/>
            <a:ext cx="4899057" cy="1841436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707CF9-565D-4FF8-AC82-CD6929785F46}"/>
              </a:ext>
            </a:extLst>
          </p:cNvPr>
          <p:cNvSpPr txBox="1"/>
          <p:nvPr/>
        </p:nvSpPr>
        <p:spPr>
          <a:xfrm>
            <a:off x="226355" y="1234568"/>
            <a:ext cx="5069498" cy="221599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>
                <a:cs typeface="Arial"/>
              </a:rPr>
              <a:t>Each new OM is equipped with an array of sensors.</a:t>
            </a:r>
            <a:endParaRPr lang="en-US" sz="20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cs typeface="Arial"/>
              </a:rPr>
              <a:t>These sensors include, among others, an accelerometer and a compass.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cs typeface="Arial"/>
              </a:rPr>
              <a:t>Their data is used to reconstruct OM direction.</a:t>
            </a:r>
          </a:p>
          <a:p>
            <a:pPr marL="285750" indent="-285750" algn="ctr">
              <a:buFont typeface="Arial"/>
              <a:buChar char="•"/>
            </a:pPr>
            <a:endParaRPr lang="en-GB" dirty="0">
              <a:cs typeface="Arial"/>
            </a:endParaRPr>
          </a:p>
        </p:txBody>
      </p:sp>
      <p:sp>
        <p:nvSpPr>
          <p:cNvPr id="13" name="TextShape 5">
            <a:extLst>
              <a:ext uri="{FF2B5EF4-FFF2-40B4-BE49-F238E27FC236}">
                <a16:creationId xmlns:a16="http://schemas.microsoft.com/office/drawing/2014/main" id="{9037AB0B-7302-49C5-9DEF-74CBD9A4E2F1}"/>
              </a:ext>
            </a:extLst>
          </p:cNvPr>
          <p:cNvSpPr txBox="1"/>
          <p:nvPr/>
        </p:nvSpPr>
        <p:spPr>
          <a:xfrm>
            <a:off x="461216" y="4529593"/>
            <a:ext cx="2532252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Avg error: 0.33 deg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" name="Picture 1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8B724C53-04CB-4F79-ABDA-D1EB06CCFF9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350606" y="1288859"/>
            <a:ext cx="4485993" cy="5878784"/>
          </a:xfrm>
          <a:prstGeom prst="rect">
            <a:avLst/>
          </a:prstGeom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469BC6-80F2-4ACD-A4BD-4ECBFB123FF8}"/>
              </a:ext>
            </a:extLst>
          </p:cNvPr>
          <p:cNvSpPr txBox="1"/>
          <p:nvPr/>
        </p:nvSpPr>
        <p:spPr>
          <a:xfrm>
            <a:off x="583946" y="5316640"/>
            <a:ext cx="180373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cs typeface="Arial"/>
              </a:rPr>
              <a:t>LAB SAMPLE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E7DE8A-A63E-4E5A-8F2C-1C37BC1AEDD6}"/>
              </a:ext>
            </a:extLst>
          </p:cNvPr>
          <p:cNvSpPr txBox="1"/>
          <p:nvPr/>
        </p:nvSpPr>
        <p:spPr>
          <a:xfrm>
            <a:off x="3042403" y="5316733"/>
            <a:ext cx="180373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cs typeface="Arial"/>
              </a:rPr>
              <a:t>LAB SAMPLE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2958D1-A421-40DB-99E1-67398C4A2AF8}"/>
              </a:ext>
            </a:extLst>
          </p:cNvPr>
          <p:cNvSpPr txBox="1"/>
          <p:nvPr/>
        </p:nvSpPr>
        <p:spPr>
          <a:xfrm>
            <a:off x="2669971" y="7044817"/>
            <a:ext cx="2534431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/>
              <a:t>Accelerometer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A1E7C8-1653-4CDA-AA8B-77D79DA45F2C}"/>
              </a:ext>
            </a:extLst>
          </p:cNvPr>
          <p:cNvSpPr txBox="1"/>
          <p:nvPr/>
        </p:nvSpPr>
        <p:spPr>
          <a:xfrm>
            <a:off x="402092" y="7045602"/>
            <a:ext cx="2185731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/>
              <a:t>Compass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D9119A-34EB-464D-B01F-B64BC2004193}"/>
              </a:ext>
            </a:extLst>
          </p:cNvPr>
          <p:cNvSpPr txBox="1"/>
          <p:nvPr/>
        </p:nvSpPr>
        <p:spPr>
          <a:xfrm>
            <a:off x="6475617" y="2369331"/>
            <a:ext cx="225147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ALL</a:t>
            </a:r>
            <a:r>
              <a:rPr lang="en-GB" b="1" dirty="0">
                <a:solidFill>
                  <a:srgbClr val="FF0000"/>
                </a:solidFill>
                <a:latin typeface="Arial"/>
                <a:cs typeface="Arial"/>
              </a:rPr>
              <a:t> SECTIONS</a:t>
            </a:r>
            <a:r>
              <a:rPr lang="en-GB" dirty="0">
                <a:cs typeface="Arial"/>
              </a:rPr>
              <a:t>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A40D4E-7047-4DDE-9BF5-8958FD6C6B16}"/>
              </a:ext>
            </a:extLst>
          </p:cNvPr>
          <p:cNvSpPr txBox="1"/>
          <p:nvPr/>
        </p:nvSpPr>
        <p:spPr>
          <a:xfrm>
            <a:off x="6471923" y="3809514"/>
            <a:ext cx="225147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BOTTOM SECTION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46CF00-C7D6-4D70-AF28-2CA7F67F5481}"/>
              </a:ext>
            </a:extLst>
          </p:cNvPr>
          <p:cNvSpPr txBox="1"/>
          <p:nvPr/>
        </p:nvSpPr>
        <p:spPr>
          <a:xfrm>
            <a:off x="6454638" y="5263282"/>
            <a:ext cx="225147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CENTER SECTION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B190B2-9B3B-4E5C-91A5-9B714A1E7385}"/>
              </a:ext>
            </a:extLst>
          </p:cNvPr>
          <p:cNvSpPr txBox="1"/>
          <p:nvPr/>
        </p:nvSpPr>
        <p:spPr>
          <a:xfrm>
            <a:off x="6345976" y="6703466"/>
            <a:ext cx="225147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TOP SECTION</a:t>
            </a:r>
            <a:endParaRPr lang="en-US" dirty="0"/>
          </a:p>
        </p:txBody>
      </p:sp>
      <p:sp>
        <p:nvSpPr>
          <p:cNvPr id="22" name="TextShape 6">
            <a:extLst>
              <a:ext uri="{FF2B5EF4-FFF2-40B4-BE49-F238E27FC236}">
                <a16:creationId xmlns:a16="http://schemas.microsoft.com/office/drawing/2014/main" id="{7C17FFB8-A895-441B-9E48-3DA7141ACFD5}"/>
              </a:ext>
            </a:extLst>
          </p:cNvPr>
          <p:cNvSpPr txBox="1"/>
          <p:nvPr/>
        </p:nvSpPr>
        <p:spPr>
          <a:xfrm>
            <a:off x="6203993" y="7155415"/>
            <a:ext cx="291168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On-site calibration (2017)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54465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30132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  <a:ea typeface="Tahoma"/>
                <a:cs typeface="Arial"/>
              </a:rPr>
              <a:t>COORDINATES</a:t>
            </a:r>
            <a:endParaRPr lang="en-US" sz="3200" b="1" strike="noStrike" spc="-1" dirty="0">
              <a:solidFill>
                <a:schemeClr val="tx2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id="{E7612903-68C8-49D5-A292-3E292CE29362}"/>
              </a:ext>
            </a:extLst>
          </p:cNvPr>
          <p:cNvSpPr/>
          <p:nvPr/>
        </p:nvSpPr>
        <p:spPr>
          <a:xfrm>
            <a:off x="179018" y="2422392"/>
            <a:ext cx="5486400" cy="4997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374015" indent="-37211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  <a:cs typeface="Calibri"/>
              </a:rPr>
              <a:t>Coordinate measurements are performed with the</a:t>
            </a:r>
            <a:r>
              <a:rPr lang="en-US" b="1" spc="-1" dirty="0">
                <a:solidFill>
                  <a:srgbClr val="000000"/>
                </a:solidFill>
                <a:latin typeface="Calibri"/>
                <a:ea typeface="DejaVu Sans"/>
                <a:cs typeface="Calibri"/>
              </a:rPr>
              <a:t> hydro-acoustic positioning system (APS)</a:t>
            </a:r>
            <a:endParaRPr lang="en-US" spc="-1">
              <a:latin typeface="Calibri"/>
              <a:ea typeface="DejaVu Sans"/>
              <a:cs typeface="Calibri"/>
            </a:endParaRPr>
          </a:p>
          <a:p>
            <a:pPr marL="374015" indent="-37211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4 acoustic modems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 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(AMs) on each string (default).</a:t>
            </a:r>
            <a:endParaRPr lang="en-US" sz="18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74015" indent="-37211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 AM (node) is fixed to the anchor, the rest (beacons) are mobile.</a:t>
            </a:r>
            <a:endParaRPr lang="en-US" sz="18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74015" indent="-37211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Anchor coordinates are measured once, during winter expedition.</a:t>
            </a:r>
            <a:endParaRPr lang="en-US" sz="18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74015" indent="-37211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Beacons measure acoustic distances to the nodes, regularly send data to the shore.</a:t>
            </a:r>
            <a:endParaRPr lang="en-US" sz="18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74015" indent="-37211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Beacon coordinates are then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trilaterated</a:t>
            </a:r>
            <a:r>
              <a:rPr lang="en-US" spc="-1" dirty="0">
                <a:solidFill>
                  <a:srgbClr val="000000"/>
                </a:solidFill>
                <a:latin typeface="Calibri"/>
                <a:cs typeface="Calibri"/>
              </a:rPr>
              <a:t>, online.</a:t>
            </a:r>
            <a:endParaRPr lang="en-US" sz="18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74015" indent="-37211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OM and calibration light source coordinates are linearly interpolated from beacon positions.</a:t>
            </a:r>
            <a:endParaRPr lang="en-US" sz="1800" b="0" strike="noStrike" spc="-1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7" name="Picture 8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6EBEAE6E-A06E-46C9-83C0-24D55BAFC54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59849" y="1040863"/>
            <a:ext cx="8778240" cy="1226520"/>
          </a:xfrm>
          <a:prstGeom prst="rect">
            <a:avLst/>
          </a:prstGeom>
          <a:ln>
            <a:noFill/>
          </a:ln>
        </p:spPr>
      </p:pic>
      <p:pic>
        <p:nvPicPr>
          <p:cNvPr id="9" name="Рисунок 18" descr="A close up of a light pole&#10;&#10;Description generated with high confidence">
            <a:extLst>
              <a:ext uri="{FF2B5EF4-FFF2-40B4-BE49-F238E27FC236}">
                <a16:creationId xmlns:a16="http://schemas.microsoft.com/office/drawing/2014/main" id="{1C5D1AFB-2F82-4F34-8557-B116F9D266BB}"/>
              </a:ext>
            </a:extLst>
          </p:cNvPr>
          <p:cNvPicPr/>
          <p:nvPr/>
        </p:nvPicPr>
        <p:blipFill>
          <a:blip r:embed="rId3"/>
          <a:srcRect l="18906" t="34854" r="62927" b="30301"/>
          <a:stretch/>
        </p:blipFill>
        <p:spPr>
          <a:xfrm>
            <a:off x="6272125" y="4833828"/>
            <a:ext cx="776037" cy="1982873"/>
          </a:xfrm>
          <a:prstGeom prst="rect">
            <a:avLst/>
          </a:prstGeom>
          <a:ln w="9360">
            <a:solidFill>
              <a:srgbClr val="A6A6A6"/>
            </a:solidFill>
            <a:miter/>
          </a:ln>
          <a:effectLst>
            <a:outerShdw dist="38160" dir="10800000">
              <a:srgbClr val="000000">
                <a:alpha val="40000"/>
              </a:srgbClr>
            </a:outerShdw>
          </a:effec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242F0F84-72D8-4CAF-A72D-96726BBB689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546282" y="4827878"/>
            <a:ext cx="2027601" cy="1982873"/>
          </a:xfrm>
          <a:prstGeom prst="rect">
            <a:avLst/>
          </a:prstGeom>
          <a:ln>
            <a:noFill/>
          </a:ln>
        </p:spPr>
      </p:pic>
      <p:sp>
        <p:nvSpPr>
          <p:cNvPr id="11" name="CustomShape 4">
            <a:extLst>
              <a:ext uri="{FF2B5EF4-FFF2-40B4-BE49-F238E27FC236}">
                <a16:creationId xmlns:a16="http://schemas.microsoft.com/office/drawing/2014/main" id="{81656A4C-AC06-4C45-9713-42E839E3403F}"/>
              </a:ext>
            </a:extLst>
          </p:cNvPr>
          <p:cNvSpPr/>
          <p:nvPr/>
        </p:nvSpPr>
        <p:spPr>
          <a:xfrm>
            <a:off x="5270148" y="7034796"/>
            <a:ext cx="5052967" cy="4859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EvoLogics S2C R42/65 acoustic modem</a:t>
            </a:r>
            <a:endParaRPr lang="en-US" sz="1800" b="0" strike="noStrike" spc="-1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3622130-E4D5-4EFC-BC8B-150D27982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426" y="2534015"/>
            <a:ext cx="3759599" cy="2023568"/>
          </a:xfrm>
          <a:prstGeom prst="rect">
            <a:avLst/>
          </a:prstGeom>
        </p:spPr>
      </p:pic>
      <p:pic>
        <p:nvPicPr>
          <p:cNvPr id="5" name="Picture 11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5183AC7D-471D-42FA-98A5-C044A4F6E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7204" y="3016213"/>
            <a:ext cx="873184" cy="87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846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30132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  <a:ea typeface="Tahoma"/>
                <a:cs typeface="Arial"/>
              </a:rPr>
              <a:t>APS PERFORMANCE</a:t>
            </a:r>
            <a:endParaRPr lang="en-US" dirty="0"/>
          </a:p>
        </p:txBody>
      </p:sp>
      <p:pic>
        <p:nvPicPr>
          <p:cNvPr id="3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C2180965-8A80-4209-8C1C-56B04B956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278" y="1274790"/>
            <a:ext cx="7602000" cy="2998612"/>
          </a:xfrm>
          <a:prstGeom prst="rect">
            <a:avLst/>
          </a:prstGeom>
        </p:spPr>
      </p:pic>
      <p:pic>
        <p:nvPicPr>
          <p:cNvPr id="5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9F85D527-1A56-4D95-9631-DA0A8977F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30" y="4523861"/>
            <a:ext cx="8576104" cy="2752725"/>
          </a:xfrm>
          <a:prstGeom prst="rect">
            <a:avLst/>
          </a:prstGeom>
        </p:spPr>
      </p:pic>
      <p:pic>
        <p:nvPicPr>
          <p:cNvPr id="8" name="Picture 11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AC7ACAE1-AF85-4544-A960-81FA76B04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872" y="1774932"/>
            <a:ext cx="873184" cy="87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042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30132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  <a:ea typeface="Tahoma"/>
                <a:cs typeface="Arial"/>
              </a:rPr>
              <a:t>BEACON BEHAVIOR</a:t>
            </a:r>
            <a:endParaRPr lang="en-US" dirty="0"/>
          </a:p>
        </p:txBody>
      </p:sp>
      <p:pic>
        <p:nvPicPr>
          <p:cNvPr id="2" name="Picture 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5A81DB1-68EC-425F-B616-0808B554A02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803778" y="1322512"/>
            <a:ext cx="6181884" cy="4343760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5E5E2-477B-40CC-83C6-D35099075297}"/>
              </a:ext>
            </a:extLst>
          </p:cNvPr>
          <p:cNvSpPr txBox="1"/>
          <p:nvPr/>
        </p:nvSpPr>
        <p:spPr>
          <a:xfrm>
            <a:off x="127922" y="1374087"/>
            <a:ext cx="3587002" cy="41960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dirty="0"/>
              <a:t>Z-coordinate</a:t>
            </a:r>
            <a:r>
              <a:rPr lang="en-GB">
                <a:cs typeface="Arial"/>
              </a:rPr>
              <a:t> variation is ~several cm (except autumn). 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dirty="0">
                <a:cs typeface="Arial"/>
              </a:rPr>
              <a:t>X, Y – 10s of meters.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dirty="0">
                <a:cs typeface="Arial"/>
              </a:rPr>
              <a:t>Coordinate variation decreases with depth. 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dirty="0">
                <a:cs typeface="Arial"/>
              </a:rPr>
              <a:t>Z variation gives a good estimate of trilateration error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dirty="0">
                <a:cs typeface="Arial"/>
              </a:rPr>
              <a:t>Strings are near-vertical.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GB" dirty="0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GB" dirty="0">
              <a:cs typeface="Arial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F620613-ED5D-47C9-AA1C-5133D8F7B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87" y="5836700"/>
            <a:ext cx="9155719" cy="148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041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30132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1" spc="-1">
                <a:solidFill>
                  <a:schemeClr val="tx2"/>
                </a:solidFill>
                <a:latin typeface="Arial"/>
                <a:ea typeface="Tahoma"/>
                <a:cs typeface="Arial"/>
              </a:rPr>
              <a:t>STRING BEHAVIOR</a:t>
            </a:r>
          </a:p>
        </p:txBody>
      </p:sp>
      <p:pic>
        <p:nvPicPr>
          <p:cNvPr id="2" name="Picture 1" descr="A close up of a map&#10;&#10;Description generated with high confidence">
            <a:extLst>
              <a:ext uri="{FF2B5EF4-FFF2-40B4-BE49-F238E27FC236}">
                <a16:creationId xmlns:a16="http://schemas.microsoft.com/office/drawing/2014/main" id="{F4CB66EF-9F7C-4903-96AE-68318A00A56D}"/>
              </a:ext>
            </a:extLst>
          </p:cNvPr>
          <p:cNvPicPr/>
          <p:nvPr/>
        </p:nvPicPr>
        <p:blipFill rotWithShape="1">
          <a:blip r:embed="rId2"/>
          <a:srcRect t="5780" r="9006"/>
          <a:stretch/>
        </p:blipFill>
        <p:spPr>
          <a:xfrm>
            <a:off x="5628079" y="1009504"/>
            <a:ext cx="3361185" cy="1859480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58305CC5-E180-4B6F-8703-C38D38C05EF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497563" y="2950901"/>
            <a:ext cx="4246451" cy="1786399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4705E222-6239-4299-BF5C-F921F2BC2869}"/>
              </a:ext>
            </a:extLst>
          </p:cNvPr>
          <p:cNvPicPr/>
          <p:nvPr/>
        </p:nvPicPr>
        <p:blipFill rotWithShape="1">
          <a:blip r:embed="rId4"/>
          <a:srcRect l="-56" r="9245"/>
          <a:stretch/>
        </p:blipFill>
        <p:spPr>
          <a:xfrm>
            <a:off x="5194085" y="6399335"/>
            <a:ext cx="4852752" cy="1169217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close up of a map&#10;&#10;Description generated with high confidence">
            <a:extLst>
              <a:ext uri="{FF2B5EF4-FFF2-40B4-BE49-F238E27FC236}">
                <a16:creationId xmlns:a16="http://schemas.microsoft.com/office/drawing/2014/main" id="{86E4845D-EE3C-475B-8E18-9E4DEBB943AE}"/>
              </a:ext>
            </a:extLst>
          </p:cNvPr>
          <p:cNvPicPr/>
          <p:nvPr/>
        </p:nvPicPr>
        <p:blipFill rotWithShape="1">
          <a:blip r:embed="rId5"/>
          <a:srcRect r="9189"/>
          <a:stretch/>
        </p:blipFill>
        <p:spPr>
          <a:xfrm>
            <a:off x="5197056" y="4971617"/>
            <a:ext cx="4852752" cy="1169217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8FC364-37FC-4B74-B094-692D3A306460}"/>
              </a:ext>
            </a:extLst>
          </p:cNvPr>
          <p:cNvSpPr txBox="1"/>
          <p:nvPr/>
        </p:nvSpPr>
        <p:spPr>
          <a:xfrm>
            <a:off x="508289" y="1608729"/>
            <a:ext cx="350973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Beacon coordinates correlate</a:t>
            </a:r>
            <a:r>
              <a:rPr lang="en-US" b="1" dirty="0"/>
              <a:t> </a:t>
            </a:r>
            <a:r>
              <a:rPr lang="en-US" b="1"/>
              <a:t>within one string</a:t>
            </a:r>
            <a:endParaRPr lang="en-US" b="1" dirty="0"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40F15-04D5-429B-BE2F-C20E5F7F174B}"/>
              </a:ext>
            </a:extLst>
          </p:cNvPr>
          <p:cNvSpPr txBox="1"/>
          <p:nvPr/>
        </p:nvSpPr>
        <p:spPr>
          <a:xfrm>
            <a:off x="508018" y="3385292"/>
            <a:ext cx="350973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Beacon coordinates correlate </a:t>
            </a:r>
          </a:p>
          <a:p>
            <a:r>
              <a:rPr lang="en-US" b="1">
                <a:cs typeface="Arial"/>
              </a:rPr>
              <a:t>within one cluster (on the same depth)</a:t>
            </a:r>
            <a:endParaRPr lang="en-US" b="1" dirty="0"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CDFA7F-ECF5-4A87-9A2C-BBF8AA0A0C4A}"/>
              </a:ext>
            </a:extLst>
          </p:cNvPr>
          <p:cNvCxnSpPr/>
          <p:nvPr/>
        </p:nvCxnSpPr>
        <p:spPr>
          <a:xfrm>
            <a:off x="4023613" y="1943670"/>
            <a:ext cx="1478452" cy="37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2566346-2660-4F0B-BE9D-3AB18A830F1F}"/>
              </a:ext>
            </a:extLst>
          </p:cNvPr>
          <p:cNvCxnSpPr>
            <a:cxnSpLocks/>
          </p:cNvCxnSpPr>
          <p:nvPr/>
        </p:nvCxnSpPr>
        <p:spPr>
          <a:xfrm>
            <a:off x="3977990" y="3835772"/>
            <a:ext cx="1478452" cy="37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53BF81E-411E-4FA0-A7A1-3FE3CEEFA6E8}"/>
              </a:ext>
            </a:extLst>
          </p:cNvPr>
          <p:cNvCxnSpPr>
            <a:cxnSpLocks/>
          </p:cNvCxnSpPr>
          <p:nvPr/>
        </p:nvCxnSpPr>
        <p:spPr>
          <a:xfrm>
            <a:off x="4021419" y="5452828"/>
            <a:ext cx="1435062" cy="37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7FC8632-E647-48B4-863E-FDA9723A7B79}"/>
              </a:ext>
            </a:extLst>
          </p:cNvPr>
          <p:cNvCxnSpPr>
            <a:cxnSpLocks/>
          </p:cNvCxnSpPr>
          <p:nvPr/>
        </p:nvCxnSpPr>
        <p:spPr>
          <a:xfrm>
            <a:off x="4033621" y="5467441"/>
            <a:ext cx="1319361" cy="14636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305634D-8D49-406F-86EE-F180DB368F77}"/>
              </a:ext>
            </a:extLst>
          </p:cNvPr>
          <p:cNvSpPr txBox="1"/>
          <p:nvPr/>
        </p:nvSpPr>
        <p:spPr>
          <a:xfrm>
            <a:off x="508093" y="5205183"/>
            <a:ext cx="350973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Beacon coordinates correlate</a:t>
            </a:r>
            <a:r>
              <a:rPr lang="en-US" b="1" dirty="0"/>
              <a:t> </a:t>
            </a:r>
            <a:r>
              <a:rPr lang="en-US" b="1"/>
              <a:t>between clusters</a:t>
            </a:r>
            <a:endParaRPr lang="en-US" b="1" dirty="0"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4B09ED-C11E-4666-9249-9A8D0BBE734E}"/>
              </a:ext>
            </a:extLst>
          </p:cNvPr>
          <p:cNvSpPr txBox="1"/>
          <p:nvPr/>
        </p:nvSpPr>
        <p:spPr>
          <a:xfrm>
            <a:off x="284378" y="6395537"/>
            <a:ext cx="3943618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cs typeface="Arial"/>
              </a:rPr>
              <a:t>Strings tend to move in </a:t>
            </a:r>
            <a:r>
              <a:rPr lang="en-US" sz="2400" b="1">
                <a:cs typeface="Arial"/>
              </a:rPr>
              <a:t>sync, and so do clusters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449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30132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1" spc="-1">
                <a:solidFill>
                  <a:schemeClr val="tx2"/>
                </a:solidFill>
                <a:latin typeface="Arial"/>
                <a:ea typeface="Tahoma"/>
                <a:cs typeface="Arial"/>
              </a:rPr>
              <a:t>SEASONAL VARIATION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E1CB6B-E7C7-429C-AF3D-F4A8451F14A4}"/>
              </a:ext>
            </a:extLst>
          </p:cNvPr>
          <p:cNvPicPr/>
          <p:nvPr/>
        </p:nvPicPr>
        <p:blipFill rotWithShape="1">
          <a:blip r:embed="rId2"/>
          <a:srcRect r="24450" b="-656"/>
          <a:stretch/>
        </p:blipFill>
        <p:spPr>
          <a:xfrm>
            <a:off x="427344" y="2226847"/>
            <a:ext cx="4099554" cy="4582415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2E402EA8-7E08-409E-A9BC-5213C6855073}"/>
              </a:ext>
            </a:extLst>
          </p:cNvPr>
          <p:cNvPicPr/>
          <p:nvPr/>
        </p:nvPicPr>
        <p:blipFill rotWithShape="1">
          <a:blip r:embed="rId3"/>
          <a:srcRect t="-553" r="26243" b="-437"/>
          <a:stretch/>
        </p:blipFill>
        <p:spPr>
          <a:xfrm>
            <a:off x="5223018" y="2286439"/>
            <a:ext cx="3979161" cy="4570734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7BD6EB-F16C-4537-8411-F198F0379056}"/>
              </a:ext>
            </a:extLst>
          </p:cNvPr>
          <p:cNvSpPr txBox="1"/>
          <p:nvPr/>
        </p:nvSpPr>
        <p:spPr>
          <a:xfrm>
            <a:off x="5365573" y="1727913"/>
            <a:ext cx="409130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Arial"/>
              </a:rPr>
              <a:t>Active period (September-October)</a:t>
            </a:r>
            <a:endParaRPr lang="en-US" b="1" dirty="0"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E6C534-5498-4F27-A4F0-F750F0A2ACA9}"/>
              </a:ext>
            </a:extLst>
          </p:cNvPr>
          <p:cNvSpPr txBox="1"/>
          <p:nvPr/>
        </p:nvSpPr>
        <p:spPr>
          <a:xfrm>
            <a:off x="686573" y="1728006"/>
            <a:ext cx="409130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Arial"/>
              </a:rPr>
              <a:t>Regular beacon behavior</a:t>
            </a:r>
            <a:endParaRPr lang="en-US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38871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30132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1" spc="-1">
                <a:solidFill>
                  <a:schemeClr val="tx2"/>
                </a:solidFill>
                <a:latin typeface="Arial"/>
                <a:ea typeface="Tahoma"/>
                <a:cs typeface="Arial"/>
              </a:rPr>
              <a:t>Dynamics</a:t>
            </a:r>
          </a:p>
        </p:txBody>
      </p:sp>
      <p:pic>
        <p:nvPicPr>
          <p:cNvPr id="2" name="Picture 1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C144E684-E0F2-41C6-AD98-4AEA545D992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82880" y="1292760"/>
            <a:ext cx="4437360" cy="5394960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4DBA88BC-A1C7-4C6D-B4B2-DDCC3632FD0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572000" y="1292760"/>
            <a:ext cx="5158800" cy="5565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72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1547</TotalTime>
  <Application>Microsoft Office PowerPoint</Application>
  <PresentationFormat>Custom</PresentationFormat>
  <Slides>17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481</cp:revision>
  <dcterms:modified xsi:type="dcterms:W3CDTF">2018-10-03T09:12:35Z</dcterms:modified>
</cp:coreProperties>
</file>