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6" r:id="rId3"/>
    <p:sldId id="368" r:id="rId4"/>
    <p:sldId id="308" r:id="rId5"/>
    <p:sldId id="376" r:id="rId6"/>
    <p:sldId id="373" r:id="rId7"/>
    <p:sldId id="369" r:id="rId8"/>
    <p:sldId id="367" r:id="rId9"/>
    <p:sldId id="374" r:id="rId10"/>
    <p:sldId id="385" r:id="rId11"/>
    <p:sldId id="386" r:id="rId12"/>
    <p:sldId id="339" r:id="rId13"/>
    <p:sldId id="372" r:id="rId14"/>
    <p:sldId id="341" r:id="rId15"/>
    <p:sldId id="389" r:id="rId16"/>
    <p:sldId id="375" r:id="rId17"/>
  </p:sldIdLst>
  <p:sldSz cx="9144000" cy="6858000" type="screen4x3"/>
  <p:notesSz cx="6794500" cy="9918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68445" autoAdjust="0"/>
  </p:normalViewPr>
  <p:slideViewPr>
    <p:cSldViewPr snapToGrid="0">
      <p:cViewPr varScale="1">
        <p:scale>
          <a:sx n="79" d="100"/>
          <a:sy n="79" d="100"/>
        </p:scale>
        <p:origin x="2166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49" cy="497776"/>
          </a:xfrm>
          <a:prstGeom prst="rect">
            <a:avLst/>
          </a:prstGeom>
        </p:spPr>
        <p:txBody>
          <a:bodyPr vert="horz" lIns="83732" tIns="41866" rIns="83732" bIns="41866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8125" y="0"/>
            <a:ext cx="2944949" cy="497776"/>
          </a:xfrm>
          <a:prstGeom prst="rect">
            <a:avLst/>
          </a:prstGeom>
        </p:spPr>
        <p:txBody>
          <a:bodyPr vert="horz" lIns="83732" tIns="41866" rIns="83732" bIns="41866" rtlCol="0"/>
          <a:lstStyle>
            <a:lvl1pPr algn="r">
              <a:defRPr sz="1100"/>
            </a:lvl1pPr>
          </a:lstStyle>
          <a:p>
            <a:fld id="{69F7D5C5-760E-45F5-9D7B-67C3643FB3FC}" type="datetimeFigureOut">
              <a:rPr lang="es-ES" smtClean="0"/>
              <a:t>02/10/2018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32" tIns="41866" rIns="83732" bIns="41866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165" y="4773052"/>
            <a:ext cx="5436171" cy="3905626"/>
          </a:xfrm>
          <a:prstGeom prst="rect">
            <a:avLst/>
          </a:prstGeom>
        </p:spPr>
        <p:txBody>
          <a:bodyPr vert="horz" lIns="83732" tIns="41866" rIns="83732" bIns="41866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0925"/>
            <a:ext cx="2944949" cy="497776"/>
          </a:xfrm>
          <a:prstGeom prst="rect">
            <a:avLst/>
          </a:prstGeom>
        </p:spPr>
        <p:txBody>
          <a:bodyPr vert="horz" lIns="83732" tIns="41866" rIns="83732" bIns="41866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125" y="9420925"/>
            <a:ext cx="2944949" cy="497776"/>
          </a:xfrm>
          <a:prstGeom prst="rect">
            <a:avLst/>
          </a:prstGeom>
        </p:spPr>
        <p:txBody>
          <a:bodyPr vert="horz" lIns="83732" tIns="41866" rIns="83732" bIns="41866" rtlCol="0" anchor="b"/>
          <a:lstStyle>
            <a:lvl1pPr algn="r">
              <a:defRPr sz="1100"/>
            </a:lvl1pPr>
          </a:lstStyle>
          <a:p>
            <a:fld id="{3B02EF0D-8492-40AE-A6E4-798E1E600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10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13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802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463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477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60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569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69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49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4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n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n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2526" y="2274840"/>
            <a:ext cx="9142200" cy="229212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225469" y="2548546"/>
            <a:ext cx="9131474" cy="32510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The new CLBv4 for the KM3NeT neutrino telescope</a:t>
            </a:r>
          </a:p>
          <a:p>
            <a:pPr algn="ctr">
              <a:lnSpc>
                <a:spcPct val="100000"/>
              </a:lnSpc>
            </a:pPr>
            <a:endParaRPr lang="es-ES_tradnl" sz="6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David Calvo, Diego Real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3E7A496-9BCB-410C-8861-4B6591C35D4A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fld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4"/>
          <p:cNvSpPr/>
          <p:nvPr/>
        </p:nvSpPr>
        <p:spPr>
          <a:xfrm>
            <a:off x="8206920" y="6239880"/>
            <a:ext cx="640080" cy="367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Picture 1"/>
          <p:cNvPicPr/>
          <p:nvPr/>
        </p:nvPicPr>
        <p:blipFill>
          <a:blip r:embed="rId3"/>
          <a:stretch/>
        </p:blipFill>
        <p:spPr>
          <a:xfrm>
            <a:off x="6156360" y="404640"/>
            <a:ext cx="2096280" cy="1354320"/>
          </a:xfrm>
          <a:prstGeom prst="rect">
            <a:avLst/>
          </a:prstGeom>
          <a:ln>
            <a:noFill/>
          </a:ln>
        </p:spPr>
      </p:pic>
      <p:pic>
        <p:nvPicPr>
          <p:cNvPr id="41" name="Picture 5"/>
          <p:cNvPicPr/>
          <p:nvPr/>
        </p:nvPicPr>
        <p:blipFill>
          <a:blip r:embed="rId4"/>
          <a:stretch/>
        </p:blipFill>
        <p:spPr>
          <a:xfrm>
            <a:off x="1156680" y="5149800"/>
            <a:ext cx="754560" cy="1054440"/>
          </a:xfrm>
          <a:prstGeom prst="rect">
            <a:avLst/>
          </a:prstGeom>
          <a:ln>
            <a:noFill/>
          </a:ln>
        </p:spPr>
      </p:pic>
      <p:pic>
        <p:nvPicPr>
          <p:cNvPr id="42" name="Picture 6"/>
          <p:cNvPicPr/>
          <p:nvPr/>
        </p:nvPicPr>
        <p:blipFill>
          <a:blip r:embed="rId5"/>
          <a:stretch/>
        </p:blipFill>
        <p:spPr>
          <a:xfrm>
            <a:off x="158040" y="5149800"/>
            <a:ext cx="799560" cy="1054440"/>
          </a:xfrm>
          <a:prstGeom prst="rect">
            <a:avLst/>
          </a:prstGeom>
          <a:ln>
            <a:noFill/>
          </a:ln>
        </p:spPr>
      </p:pic>
      <p:pic>
        <p:nvPicPr>
          <p:cNvPr id="43" name="Picture 14"/>
          <p:cNvPicPr/>
          <p:nvPr/>
        </p:nvPicPr>
        <p:blipFill>
          <a:blip r:embed="rId6"/>
          <a:stretch/>
        </p:blipFill>
        <p:spPr>
          <a:xfrm>
            <a:off x="357120" y="96840"/>
            <a:ext cx="1920600" cy="1986840"/>
          </a:xfrm>
          <a:prstGeom prst="rect">
            <a:avLst/>
          </a:prstGeom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553080" y="6250214"/>
            <a:ext cx="229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VLVNT 2018, Dubna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CLBV4 </a:t>
            </a:r>
            <a:r>
              <a:rPr lang="en-US" sz="3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</a:t>
            </a: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lock scheme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998811" y="1722145"/>
            <a:ext cx="1430989" cy="742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25 MHz</a:t>
            </a:r>
            <a:endParaRPr lang="en-US"/>
          </a:p>
        </p:txBody>
      </p:sp>
      <p:sp>
        <p:nvSpPr>
          <p:cNvPr id="19" name="18 Rectángulo redondeado"/>
          <p:cNvSpPr/>
          <p:nvPr/>
        </p:nvSpPr>
        <p:spPr>
          <a:xfrm>
            <a:off x="3254353" y="1728225"/>
            <a:ext cx="1430989" cy="742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CDCM</a:t>
            </a:r>
            <a:endParaRPr lang="en-US"/>
          </a:p>
        </p:txBody>
      </p:sp>
      <p:sp>
        <p:nvSpPr>
          <p:cNvPr id="8" name="7 Flecha derecha"/>
          <p:cNvSpPr/>
          <p:nvPr/>
        </p:nvSpPr>
        <p:spPr>
          <a:xfrm>
            <a:off x="4792733" y="2019111"/>
            <a:ext cx="1425881" cy="160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Flecha derecha"/>
          <p:cNvSpPr/>
          <p:nvPr/>
        </p:nvSpPr>
        <p:spPr>
          <a:xfrm>
            <a:off x="2583370" y="1986551"/>
            <a:ext cx="591060" cy="160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 redondeado"/>
          <p:cNvSpPr/>
          <p:nvPr/>
        </p:nvSpPr>
        <p:spPr>
          <a:xfrm>
            <a:off x="1023864" y="2719388"/>
            <a:ext cx="1430989" cy="7422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125 MHZ</a:t>
            </a:r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4780209" y="1612707"/>
            <a:ext cx="143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125 MHz</a:t>
            </a:r>
            <a:endParaRPr lang="en-US"/>
          </a:p>
        </p:txBody>
      </p:sp>
      <p:sp>
        <p:nvSpPr>
          <p:cNvPr id="26" name="25 Flecha derecha"/>
          <p:cNvSpPr/>
          <p:nvPr/>
        </p:nvSpPr>
        <p:spPr>
          <a:xfrm>
            <a:off x="2546773" y="3019728"/>
            <a:ext cx="3671062" cy="180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CuadroTexto"/>
          <p:cNvSpPr txBox="1"/>
          <p:nvPr/>
        </p:nvSpPr>
        <p:spPr>
          <a:xfrm>
            <a:off x="4092213" y="2650396"/>
            <a:ext cx="145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125 MHz</a:t>
            </a:r>
            <a:endParaRPr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6434640" y="1240078"/>
            <a:ext cx="2471365" cy="4985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6616187" y="3075139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FPGA</a:t>
            </a:r>
            <a:endParaRPr lang="es-E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39320" y="3701440"/>
            <a:ext cx="6295320" cy="0"/>
          </a:xfrm>
          <a:prstGeom prst="line">
            <a:avLst/>
          </a:prstGeom>
          <a:ln w="539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139320" y="1152395"/>
            <a:ext cx="6198850" cy="2384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CuadroTexto"/>
          <p:cNvSpPr txBox="1"/>
          <p:nvPr/>
        </p:nvSpPr>
        <p:spPr>
          <a:xfrm>
            <a:off x="453711" y="128087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REFERENCE CLOCK</a:t>
            </a:r>
            <a:endParaRPr lang="en-US"/>
          </a:p>
        </p:txBody>
      </p:sp>
      <p:sp>
        <p:nvSpPr>
          <p:cNvPr id="42" name="41 Rectángulo redondeado"/>
          <p:cNvSpPr/>
          <p:nvPr/>
        </p:nvSpPr>
        <p:spPr>
          <a:xfrm>
            <a:off x="1041314" y="4410776"/>
            <a:ext cx="1430989" cy="742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25 MHz</a:t>
            </a:r>
            <a:endParaRPr lang="en-US"/>
          </a:p>
        </p:txBody>
      </p:sp>
      <p:sp>
        <p:nvSpPr>
          <p:cNvPr id="43" name="42 Rectángulo redondeado"/>
          <p:cNvSpPr/>
          <p:nvPr/>
        </p:nvSpPr>
        <p:spPr>
          <a:xfrm>
            <a:off x="3296856" y="4416856"/>
            <a:ext cx="1430989" cy="742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CDCM</a:t>
            </a:r>
            <a:endParaRPr lang="en-US"/>
          </a:p>
        </p:txBody>
      </p:sp>
      <p:sp>
        <p:nvSpPr>
          <p:cNvPr id="49" name="48 Flecha derecha"/>
          <p:cNvSpPr/>
          <p:nvPr/>
        </p:nvSpPr>
        <p:spPr>
          <a:xfrm>
            <a:off x="4835236" y="4707742"/>
            <a:ext cx="1425881" cy="160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Flecha derecha"/>
          <p:cNvSpPr/>
          <p:nvPr/>
        </p:nvSpPr>
        <p:spPr>
          <a:xfrm>
            <a:off x="2625873" y="4675182"/>
            <a:ext cx="591060" cy="160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0 Rectángulo redondeado"/>
          <p:cNvSpPr/>
          <p:nvPr/>
        </p:nvSpPr>
        <p:spPr>
          <a:xfrm>
            <a:off x="1066367" y="5408019"/>
            <a:ext cx="1430989" cy="7422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124.99 MHZ</a:t>
            </a:r>
            <a:endParaRPr lang="en-US" dirty="0"/>
          </a:p>
        </p:txBody>
      </p:sp>
      <p:sp>
        <p:nvSpPr>
          <p:cNvPr id="53" name="52 CuadroTexto"/>
          <p:cNvSpPr txBox="1"/>
          <p:nvPr/>
        </p:nvSpPr>
        <p:spPr>
          <a:xfrm>
            <a:off x="4822712" y="4301338"/>
            <a:ext cx="143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124.99 MHz</a:t>
            </a:r>
            <a:endParaRPr lang="en-US" dirty="0"/>
          </a:p>
        </p:txBody>
      </p:sp>
      <p:sp>
        <p:nvSpPr>
          <p:cNvPr id="54" name="53 Flecha derecha"/>
          <p:cNvSpPr/>
          <p:nvPr/>
        </p:nvSpPr>
        <p:spPr>
          <a:xfrm>
            <a:off x="2589276" y="5708359"/>
            <a:ext cx="3671062" cy="180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4 Rectángulo redondeado"/>
          <p:cNvSpPr/>
          <p:nvPr/>
        </p:nvSpPr>
        <p:spPr>
          <a:xfrm>
            <a:off x="181823" y="3841026"/>
            <a:ext cx="6198850" cy="2384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CuadroTexto"/>
          <p:cNvSpPr txBox="1"/>
          <p:nvPr/>
        </p:nvSpPr>
        <p:spPr>
          <a:xfrm>
            <a:off x="496214" y="396951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DMTD CLOCK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267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CLBV4 </a:t>
            </a:r>
            <a:r>
              <a:rPr lang="en-US" sz="3600" b="1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Glenair</a:t>
            </a: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transceiver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6980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120" y="1208976"/>
            <a:ext cx="92344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design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optical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network</a:t>
            </a:r>
            <a:r>
              <a:rPr lang="es-ES_tradnl" sz="2400" dirty="0"/>
              <a:t> </a:t>
            </a:r>
            <a:r>
              <a:rPr lang="es-ES_tradnl" sz="2400" dirty="0" err="1" smtClean="0"/>
              <a:t>will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change</a:t>
            </a:r>
            <a:r>
              <a:rPr lang="es-ES_tradnl" sz="2400" dirty="0" smtClean="0"/>
              <a:t> in KM3NeT </a:t>
            </a:r>
            <a:r>
              <a:rPr lang="es-ES_tradnl" sz="2400" dirty="0" err="1" smtClean="0"/>
              <a:t>Phase</a:t>
            </a:r>
            <a:r>
              <a:rPr lang="es-ES_tradnl" sz="2400" dirty="0" smtClean="0"/>
              <a:t> 2:</a:t>
            </a:r>
          </a:p>
          <a:p>
            <a:endParaRPr lang="es-ES_trad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err="1" smtClean="0"/>
              <a:t>Improving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reliability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mandatory</a:t>
            </a:r>
            <a:endParaRPr lang="es-ES_trad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smtClean="0"/>
              <a:t>New </a:t>
            </a:r>
            <a:r>
              <a:rPr lang="es-ES_tradnl" sz="2400" b="1" dirty="0" err="1" smtClean="0"/>
              <a:t>Glenair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BiDi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model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with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better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reliability</a:t>
            </a:r>
            <a:r>
              <a:rPr lang="es-ES_tradnl" sz="2400" dirty="0" smtClean="0"/>
              <a:t>.   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72" y="4034360"/>
            <a:ext cx="27146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1514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CLBV4 Layout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6980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Rectángulo 1"/>
          <p:cNvSpPr/>
          <p:nvPr/>
        </p:nvSpPr>
        <p:spPr>
          <a:xfrm>
            <a:off x="-33759" y="1253754"/>
            <a:ext cx="428207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smtClean="0"/>
              <a:t>More </a:t>
            </a:r>
            <a:r>
              <a:rPr lang="es-ES_tradnl" sz="2400" dirty="0" err="1" smtClean="0"/>
              <a:t>than</a:t>
            </a:r>
            <a:r>
              <a:rPr lang="es-ES_tradnl" sz="2400" dirty="0" smtClean="0"/>
              <a:t> 200 </a:t>
            </a:r>
          </a:p>
          <a:p>
            <a:r>
              <a:rPr lang="es-ES_tradnl" sz="2400" dirty="0"/>
              <a:t> </a:t>
            </a:r>
            <a:r>
              <a:rPr lang="es-ES_tradnl" sz="2400" dirty="0" smtClean="0"/>
              <a:t>   new </a:t>
            </a:r>
            <a:r>
              <a:rPr lang="es-ES_tradnl" sz="2400" dirty="0" err="1" smtClean="0"/>
              <a:t>components</a:t>
            </a:r>
            <a:r>
              <a:rPr lang="es-ES_tradnl" sz="2400" dirty="0" smtClean="0"/>
              <a:t> </a:t>
            </a:r>
          </a:p>
          <a:p>
            <a:r>
              <a:rPr lang="es-ES_tradnl" sz="2400" dirty="0" smtClean="0"/>
              <a:t>    w.r.t. to CLBv3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err="1" smtClean="0"/>
              <a:t>Improved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placement</a:t>
            </a:r>
            <a:r>
              <a:rPr lang="es-ES_tradnl" sz="2400" dirty="0" smtClean="0"/>
              <a:t> of </a:t>
            </a:r>
          </a:p>
          <a:p>
            <a:r>
              <a:rPr lang="es-ES_tradnl" sz="2400" dirty="0" smtClean="0"/>
              <a:t>   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synchronization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stuff</a:t>
            </a:r>
            <a:endParaRPr lang="es-ES_trad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err="1" smtClean="0"/>
              <a:t>Improved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teh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routing</a:t>
            </a:r>
            <a:r>
              <a:rPr lang="es-ES_tradnl" sz="2400" dirty="0" smtClean="0"/>
              <a:t> and </a:t>
            </a:r>
            <a:r>
              <a:rPr lang="es-ES_tradnl" sz="2400" dirty="0" err="1" smtClean="0"/>
              <a:t>grounds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avoid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noise</a:t>
            </a:r>
            <a:endParaRPr lang="es-ES_trad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err="1" smtClean="0"/>
              <a:t>The</a:t>
            </a:r>
            <a:r>
              <a:rPr lang="es-ES_tradnl" sz="2400" dirty="0" smtClean="0"/>
              <a:t> new </a:t>
            </a:r>
            <a:r>
              <a:rPr lang="es-ES_tradnl" sz="2400" dirty="0" err="1" smtClean="0"/>
              <a:t>design</a:t>
            </a:r>
            <a:r>
              <a:rPr lang="es-ES_tradnl" sz="2400" dirty="0" smtClean="0"/>
              <a:t> has </a:t>
            </a:r>
            <a:r>
              <a:rPr lang="es-ES_tradnl" sz="2400" dirty="0" err="1" smtClean="0"/>
              <a:t>been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sent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company</a:t>
            </a:r>
            <a:r>
              <a:rPr lang="es-ES_tradnl" sz="2400" dirty="0" smtClean="0"/>
              <a:t> to produce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first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prototypes</a:t>
            </a:r>
            <a:endParaRPr lang="es-ES_tradnl" sz="2400" dirty="0" smtClean="0"/>
          </a:p>
          <a:p>
            <a:pPr lvl="1"/>
            <a:endParaRPr lang="es-ES_tradnl" sz="2400" dirty="0"/>
          </a:p>
        </p:txBody>
      </p:sp>
      <p:sp>
        <p:nvSpPr>
          <p:cNvPr id="14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12" y="1340557"/>
            <a:ext cx="51244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0936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CLB layout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6980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20" y="1663723"/>
            <a:ext cx="23431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179" y="1286312"/>
            <a:ext cx="573990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12 </a:t>
            </a:r>
            <a:r>
              <a:rPr lang="es-ES_tradnl" sz="2400" b="1" dirty="0" err="1" smtClean="0"/>
              <a:t>Layers</a:t>
            </a:r>
            <a:r>
              <a:rPr lang="es-ES_tradnl" sz="2400" b="1" dirty="0" smtClean="0"/>
              <a:t>:</a:t>
            </a:r>
          </a:p>
          <a:p>
            <a:endParaRPr lang="es-ES_trad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 smtClean="0"/>
              <a:t>2 </a:t>
            </a:r>
            <a:r>
              <a:rPr lang="es-ES_tradnl" sz="2400" dirty="0" err="1" smtClean="0"/>
              <a:t>Power</a:t>
            </a:r>
            <a:r>
              <a:rPr lang="es-ES_tradnl" sz="2400" dirty="0" smtClean="0"/>
              <a:t> planes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 smtClean="0"/>
              <a:t>4 </a:t>
            </a:r>
            <a:r>
              <a:rPr lang="es-ES_tradnl" sz="2400" dirty="0" err="1" smtClean="0"/>
              <a:t>Ground</a:t>
            </a:r>
            <a:r>
              <a:rPr lang="es-ES_tradnl" sz="2400" dirty="0" smtClean="0"/>
              <a:t> planes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 smtClean="0"/>
              <a:t>4 </a:t>
            </a:r>
            <a:r>
              <a:rPr lang="es-ES_tradnl" sz="2400" dirty="0" err="1" smtClean="0"/>
              <a:t>Signal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layers</a:t>
            </a:r>
            <a:endParaRPr lang="es-ES_tradnl" sz="2400" dirty="0" smtClean="0"/>
          </a:p>
          <a:p>
            <a:endParaRPr lang="es-ES_tradnl" sz="2400" dirty="0"/>
          </a:p>
          <a:p>
            <a:r>
              <a:rPr lang="es-ES_tradnl" sz="2400" b="1" dirty="0" err="1" smtClean="0"/>
              <a:t>Differential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pairs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delay</a:t>
            </a:r>
            <a:r>
              <a:rPr lang="es-ES_tradnl" sz="2400" b="1" dirty="0" smtClean="0"/>
              <a:t>:</a:t>
            </a:r>
          </a:p>
          <a:p>
            <a:endParaRPr lang="es-ES_trad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 err="1" smtClean="0"/>
              <a:t>less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than</a:t>
            </a:r>
            <a:r>
              <a:rPr lang="es-ES_tradnl" sz="2400" dirty="0" smtClean="0"/>
              <a:t> 100 </a:t>
            </a:r>
            <a:r>
              <a:rPr lang="es-ES_tradnl" sz="2400" dirty="0" err="1" smtClean="0"/>
              <a:t>ps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between</a:t>
            </a:r>
            <a:r>
              <a:rPr lang="es-ES_tradnl" sz="2400" dirty="0" smtClean="0"/>
              <a:t> PMT </a:t>
            </a:r>
            <a:r>
              <a:rPr lang="es-ES_tradnl" sz="2400" dirty="0" err="1" smtClean="0"/>
              <a:t>signals</a:t>
            </a:r>
            <a:endParaRPr lang="es-ES_trad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 err="1" smtClean="0"/>
              <a:t>Less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than</a:t>
            </a:r>
            <a:r>
              <a:rPr lang="es-ES_tradnl" sz="2400" dirty="0" smtClean="0"/>
              <a:t> 20 </a:t>
            </a:r>
            <a:r>
              <a:rPr lang="es-ES_tradnl" sz="2400" dirty="0" err="1" smtClean="0"/>
              <a:t>ps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between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clock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signals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59496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CLB Firmware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6980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9" y="1374671"/>
            <a:ext cx="8183871" cy="473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8134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Summary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6980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6"/>
          <p:cNvSpPr/>
          <p:nvPr/>
        </p:nvSpPr>
        <p:spPr>
          <a:xfrm>
            <a:off x="139320" y="6583172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240" y="1447800"/>
            <a:ext cx="72795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 err="1" smtClean="0"/>
              <a:t>The</a:t>
            </a:r>
            <a:r>
              <a:rPr lang="es-ES" sz="2400" b="1" dirty="0" smtClean="0"/>
              <a:t> CLB </a:t>
            </a:r>
            <a:r>
              <a:rPr lang="es-ES" sz="2400" b="1" dirty="0" err="1" smtClean="0"/>
              <a:t>manages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full DOM </a:t>
            </a:r>
            <a:r>
              <a:rPr lang="es-ES" sz="2400" b="1" dirty="0" err="1" smtClean="0"/>
              <a:t>functionalities</a:t>
            </a:r>
            <a:endParaRPr lang="es-ES" sz="24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design</a:t>
            </a:r>
            <a:r>
              <a:rPr lang="es-ES" sz="2400" b="1" dirty="0" smtClean="0"/>
              <a:t> has </a:t>
            </a:r>
            <a:r>
              <a:rPr lang="es-ES" sz="2400" b="1" dirty="0" err="1" smtClean="0"/>
              <a:t>been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improved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over</a:t>
            </a:r>
            <a:r>
              <a:rPr lang="es-ES" sz="2400" b="1" dirty="0" smtClean="0"/>
              <a:t> time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2400" b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400" b="1" dirty="0" smtClean="0"/>
              <a:t>Hardware, firmware and software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 err="1" smtClean="0"/>
              <a:t>Last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protoype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ready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for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production</a:t>
            </a:r>
            <a:r>
              <a:rPr lang="es-ES" sz="2400" b="1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2400" b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400" b="1" dirty="0" err="1" smtClean="0"/>
              <a:t>Routing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improvement</a:t>
            </a:r>
            <a:endParaRPr lang="es-ES" sz="2400" b="1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400" b="1" dirty="0" smtClean="0"/>
              <a:t>New </a:t>
            </a:r>
            <a:r>
              <a:rPr lang="es-ES" sz="2400" b="1" dirty="0" err="1" smtClean="0"/>
              <a:t>clock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scheme</a:t>
            </a:r>
            <a:endParaRPr lang="es-ES" sz="2400" b="1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400" b="1" dirty="0" smtClean="0"/>
              <a:t>New </a:t>
            </a:r>
            <a:r>
              <a:rPr lang="es-ES" sz="2400" b="1" dirty="0" err="1" smtClean="0"/>
              <a:t>transceiver</a:t>
            </a:r>
            <a:endParaRPr lang="es-ES" sz="2400" b="1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182589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2526" y="2274840"/>
            <a:ext cx="9142200" cy="229212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225469" y="2548546"/>
            <a:ext cx="9131474" cy="32510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The new CLBv4 for the KM3NeT neutrino telescope</a:t>
            </a:r>
          </a:p>
          <a:p>
            <a:pPr algn="ctr">
              <a:lnSpc>
                <a:spcPct val="100000"/>
              </a:lnSpc>
            </a:pPr>
            <a:endParaRPr lang="es-ES_tradnl" sz="6000" b="1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David Calvo, Diego Real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3E7A496-9BCB-410C-8861-4B6591C35D4A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4"/>
          <p:cNvSpPr/>
          <p:nvPr/>
        </p:nvSpPr>
        <p:spPr>
          <a:xfrm>
            <a:off x="8206920" y="6239880"/>
            <a:ext cx="640080" cy="367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Picture 1"/>
          <p:cNvPicPr/>
          <p:nvPr/>
        </p:nvPicPr>
        <p:blipFill>
          <a:blip r:embed="rId3"/>
          <a:stretch/>
        </p:blipFill>
        <p:spPr>
          <a:xfrm>
            <a:off x="6156360" y="404640"/>
            <a:ext cx="2096280" cy="1354320"/>
          </a:xfrm>
          <a:prstGeom prst="rect">
            <a:avLst/>
          </a:prstGeom>
          <a:ln>
            <a:noFill/>
          </a:ln>
        </p:spPr>
      </p:pic>
      <p:pic>
        <p:nvPicPr>
          <p:cNvPr id="41" name="Picture 5"/>
          <p:cNvPicPr/>
          <p:nvPr/>
        </p:nvPicPr>
        <p:blipFill>
          <a:blip r:embed="rId4"/>
          <a:stretch/>
        </p:blipFill>
        <p:spPr>
          <a:xfrm>
            <a:off x="1156680" y="5149800"/>
            <a:ext cx="754560" cy="1054440"/>
          </a:xfrm>
          <a:prstGeom prst="rect">
            <a:avLst/>
          </a:prstGeom>
          <a:ln>
            <a:noFill/>
          </a:ln>
        </p:spPr>
      </p:pic>
      <p:pic>
        <p:nvPicPr>
          <p:cNvPr id="42" name="Picture 6"/>
          <p:cNvPicPr/>
          <p:nvPr/>
        </p:nvPicPr>
        <p:blipFill>
          <a:blip r:embed="rId5"/>
          <a:stretch/>
        </p:blipFill>
        <p:spPr>
          <a:xfrm>
            <a:off x="158040" y="5149800"/>
            <a:ext cx="799560" cy="1054440"/>
          </a:xfrm>
          <a:prstGeom prst="rect">
            <a:avLst/>
          </a:prstGeom>
          <a:ln>
            <a:noFill/>
          </a:ln>
        </p:spPr>
      </p:pic>
      <p:pic>
        <p:nvPicPr>
          <p:cNvPr id="43" name="Picture 14"/>
          <p:cNvPicPr/>
          <p:nvPr/>
        </p:nvPicPr>
        <p:blipFill>
          <a:blip r:embed="rId6"/>
          <a:stretch/>
        </p:blipFill>
        <p:spPr>
          <a:xfrm>
            <a:off x="357120" y="96840"/>
            <a:ext cx="1920600" cy="1986840"/>
          </a:xfrm>
          <a:prstGeom prst="rect">
            <a:avLst/>
          </a:prstGeom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553080" y="6250214"/>
            <a:ext cx="229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VLVNT 2018, </a:t>
            </a:r>
            <a:r>
              <a:rPr lang="es-ES_tradnl" err="1" smtClean="0"/>
              <a:t>Dubna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022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6553080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KM3NeT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fld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3776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1" y="1022220"/>
            <a:ext cx="9073657" cy="29305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6929" y="3872446"/>
            <a:ext cx="8901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ES_tradnl" sz="2400" dirty="0" smtClean="0">
                <a:ea typeface="Arial Narrow" charset="0"/>
                <a:cs typeface="Arial Narrow" charset="0"/>
              </a:rPr>
              <a:t>Neutrino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telescope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in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Mediterranean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sea</a:t>
            </a:r>
          </a:p>
          <a:p>
            <a:pPr marL="285750" indent="-285750" algn="just">
              <a:buFont typeface="Arial" charset="0"/>
              <a:buChar char="•"/>
            </a:pPr>
            <a:endParaRPr lang="es-ES_tradnl" sz="2400" dirty="0" smtClean="0">
              <a:ea typeface="Arial Narrow" charset="0"/>
              <a:cs typeface="Arial Narrow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_tradnl" sz="2400" dirty="0" smtClean="0">
                <a:ea typeface="Arial Narrow" charset="0"/>
                <a:cs typeface="Arial Narrow" charset="0"/>
              </a:rPr>
              <a:t>12800 Digital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Optical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Modules (DOM) in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the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deep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sea</a:t>
            </a:r>
          </a:p>
          <a:p>
            <a:pPr marL="285750" indent="-285750" algn="just">
              <a:buFont typeface="Arial" charset="0"/>
              <a:buChar char="•"/>
            </a:pPr>
            <a:endParaRPr lang="es-ES_tradnl" sz="2400" dirty="0" smtClean="0">
              <a:ea typeface="Arial Narrow" charset="0"/>
              <a:cs typeface="Arial Narrow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_tradnl" sz="2400" dirty="0" err="1" smtClean="0">
                <a:ea typeface="Arial Narrow" charset="0"/>
                <a:cs typeface="Arial Narrow" charset="0"/>
              </a:rPr>
              <a:t>Complex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optical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network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to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connect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the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DOMs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with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the</a:t>
            </a:r>
            <a:r>
              <a:rPr lang="es-ES_tradnl" sz="2400" dirty="0" smtClean="0">
                <a:ea typeface="Arial Narrow" charset="0"/>
                <a:cs typeface="Arial Narrow" charset="0"/>
              </a:rPr>
              <a:t> shore </a:t>
            </a:r>
            <a:r>
              <a:rPr lang="es-ES_tradnl" sz="2400" dirty="0" err="1" smtClean="0">
                <a:ea typeface="Arial Narrow" charset="0"/>
                <a:cs typeface="Arial Narrow" charset="0"/>
              </a:rPr>
              <a:t>station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12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891643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6553080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Digital Optical Module (DOM)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fld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817" y="3018773"/>
            <a:ext cx="3067988" cy="214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454" y="2691670"/>
            <a:ext cx="2716706" cy="227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/>
          <p:nvPr/>
        </p:nvSpPr>
        <p:spPr>
          <a:xfrm>
            <a:off x="1910776" y="5091522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Upper Hemisphere</a:t>
            </a:r>
          </a:p>
          <a:p>
            <a:r>
              <a:rPr lang="en-US" b="1" dirty="0" smtClean="0"/>
              <a:t>12 PMTs</a:t>
            </a:r>
            <a:endParaRPr lang="en-US" b="1" dirty="0"/>
          </a:p>
        </p:txBody>
      </p:sp>
      <p:sp>
        <p:nvSpPr>
          <p:cNvPr id="14" name="TextBox 7"/>
          <p:cNvSpPr txBox="1"/>
          <p:nvPr/>
        </p:nvSpPr>
        <p:spPr>
          <a:xfrm>
            <a:off x="5295246" y="1779062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Lower Hemisphere</a:t>
            </a:r>
          </a:p>
          <a:p>
            <a:r>
              <a:rPr lang="en-US" b="1" dirty="0" smtClean="0"/>
              <a:t>19 PMTs</a:t>
            </a:r>
            <a:endParaRPr lang="en-US" b="1" dirty="0"/>
          </a:p>
        </p:txBody>
      </p:sp>
      <p:cxnSp>
        <p:nvCxnSpPr>
          <p:cNvPr id="15" name="Straight Arrow Connector 9"/>
          <p:cNvCxnSpPr>
            <a:stCxn id="14" idx="1"/>
          </p:cNvCxnSpPr>
          <p:nvPr/>
        </p:nvCxnSpPr>
        <p:spPr>
          <a:xfrm flipH="1">
            <a:off x="4173128" y="2102228"/>
            <a:ext cx="1122118" cy="6384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0"/>
          <p:cNvCxnSpPr/>
          <p:nvPr/>
        </p:nvCxnSpPr>
        <p:spPr>
          <a:xfrm flipV="1">
            <a:off x="3052604" y="4659462"/>
            <a:ext cx="1120523" cy="4320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5"/>
          <p:cNvCxnSpPr>
            <a:stCxn id="18" idx="0"/>
          </p:cNvCxnSpPr>
          <p:nvPr/>
        </p:nvCxnSpPr>
        <p:spPr>
          <a:xfrm flipV="1">
            <a:off x="5482305" y="4371422"/>
            <a:ext cx="1685201" cy="100814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1"/>
          <p:cNvSpPr txBox="1"/>
          <p:nvPr/>
        </p:nvSpPr>
        <p:spPr>
          <a:xfrm>
            <a:off x="4287106" y="5379562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Central Logic Board</a:t>
            </a:r>
          </a:p>
          <a:p>
            <a:r>
              <a:rPr lang="en-US" b="1" dirty="0" smtClean="0"/>
              <a:t>(CLB</a:t>
            </a:r>
            <a:r>
              <a:rPr lang="en-US" b="1" dirty="0" smtClean="0">
                <a:latin typeface="Arial Narrow" panose="020B0606020202030204" pitchFamily="34" charset="0"/>
              </a:rPr>
              <a:t>)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6807456" y="5307552"/>
            <a:ext cx="2411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PMT Base:</a:t>
            </a:r>
          </a:p>
          <a:p>
            <a:r>
              <a:rPr lang="en-US" b="1" dirty="0" smtClean="0"/>
              <a:t>High Voltage Supply</a:t>
            </a:r>
          </a:p>
          <a:p>
            <a:r>
              <a:rPr lang="en-US" b="1" dirty="0" smtClean="0"/>
              <a:t>Analog Front-End </a:t>
            </a:r>
            <a:endParaRPr lang="en-US" b="1" dirty="0"/>
          </a:p>
        </p:txBody>
      </p:sp>
      <p:cxnSp>
        <p:nvCxnSpPr>
          <p:cNvPr id="20" name="Straight Arrow Connector 26"/>
          <p:cNvCxnSpPr>
            <a:stCxn id="19" idx="0"/>
          </p:cNvCxnSpPr>
          <p:nvPr/>
        </p:nvCxnSpPr>
        <p:spPr>
          <a:xfrm flipH="1" flipV="1">
            <a:off x="7815597" y="4371422"/>
            <a:ext cx="197734" cy="93613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9320" y="147452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s-ES_tradnl" sz="2400" dirty="0" smtClean="0"/>
              <a:t>31 PMTs.</a:t>
            </a:r>
          </a:p>
          <a:p>
            <a:pPr marL="342900" indent="-342900" algn="just">
              <a:buFont typeface="Arial" charset="0"/>
              <a:buChar char="•"/>
            </a:pPr>
            <a:endParaRPr lang="es-ES_tradnl" sz="24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s-ES_tradnl" sz="2400" dirty="0" smtClean="0"/>
              <a:t>1 Central </a:t>
            </a:r>
            <a:r>
              <a:rPr lang="es-ES_tradnl" sz="2400" dirty="0" err="1" smtClean="0"/>
              <a:t>Logic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Board</a:t>
            </a:r>
            <a:r>
              <a:rPr lang="es-ES_tradnl" sz="2400" dirty="0" smtClean="0"/>
              <a:t> (CLB)</a:t>
            </a:r>
          </a:p>
          <a:p>
            <a:pPr marL="342900" indent="-342900" algn="just">
              <a:buFont typeface="Arial" charset="0"/>
              <a:buChar char="•"/>
            </a:pPr>
            <a:endParaRPr lang="es-ES_tradnl" sz="24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s-ES_tradnl" sz="2400" dirty="0" smtClean="0"/>
              <a:t>1 </a:t>
            </a:r>
            <a:r>
              <a:rPr lang="es-ES_tradnl" sz="2400" dirty="0" err="1" smtClean="0"/>
              <a:t>Power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Board</a:t>
            </a:r>
            <a:endParaRPr lang="es-ES_tradnl" sz="2400" dirty="0" smtClean="0"/>
          </a:p>
          <a:p>
            <a:pPr marL="342900" indent="-342900" algn="just">
              <a:buFont typeface="Arial" charset="0"/>
              <a:buChar char="•"/>
            </a:pPr>
            <a:endParaRPr lang="es-ES_tradnl" sz="24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s-ES_tradnl" sz="2400" dirty="0" smtClean="0"/>
              <a:t>2 </a:t>
            </a:r>
            <a:r>
              <a:rPr lang="es-ES_tradnl" sz="2400" dirty="0" err="1" smtClean="0"/>
              <a:t>Octopus</a:t>
            </a:r>
            <a:r>
              <a:rPr lang="es-ES_tradnl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631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First version of CLB (CLBv2)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5268" y="1603331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SFP </a:t>
            </a:r>
            <a:r>
              <a:rPr lang="es-ES_tradnl" err="1" smtClean="0"/>
              <a:t>Transceiver</a:t>
            </a:r>
            <a:endParaRPr lang="en-US"/>
          </a:p>
        </p:txBody>
      </p:sp>
      <p:sp>
        <p:nvSpPr>
          <p:cNvPr id="18" name="17 Rectángulo"/>
          <p:cNvSpPr/>
          <p:nvPr/>
        </p:nvSpPr>
        <p:spPr>
          <a:xfrm>
            <a:off x="3490660" y="1603331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White </a:t>
            </a:r>
            <a:r>
              <a:rPr lang="es-ES_tradnl" err="1" smtClean="0"/>
              <a:t>Rabbit</a:t>
            </a:r>
            <a:r>
              <a:rPr lang="es-ES_tradnl" smtClean="0"/>
              <a:t>:</a:t>
            </a:r>
          </a:p>
          <a:p>
            <a:pPr algn="ctr"/>
            <a:r>
              <a:rPr lang="es-ES_tradnl" err="1"/>
              <a:t>Tunable</a:t>
            </a:r>
            <a:r>
              <a:rPr lang="es-ES_tradnl"/>
              <a:t> </a:t>
            </a:r>
            <a:r>
              <a:rPr lang="es-ES_tradnl" err="1" smtClean="0"/>
              <a:t>oscillators</a:t>
            </a:r>
            <a:endParaRPr lang="es-ES_tradnl" smtClean="0"/>
          </a:p>
          <a:p>
            <a:pPr algn="ctr"/>
            <a:r>
              <a:rPr lang="es-ES_tradnl" err="1" smtClean="0"/>
              <a:t>References</a:t>
            </a:r>
            <a:r>
              <a:rPr lang="es-ES_tradnl" smtClean="0"/>
              <a:t>, </a:t>
            </a:r>
            <a:r>
              <a:rPr lang="es-ES_tradnl" err="1" smtClean="0"/>
              <a:t>DACs</a:t>
            </a:r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695268" y="3283722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 smtClean="0"/>
              <a:t>Configuration</a:t>
            </a:r>
            <a:r>
              <a:rPr lang="es-ES_tradnl" smtClean="0"/>
              <a:t>:</a:t>
            </a:r>
          </a:p>
          <a:p>
            <a:pPr algn="ctr"/>
            <a:r>
              <a:rPr lang="es-ES_tradnl" smtClean="0"/>
              <a:t>SPI Flash</a:t>
            </a:r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6336154" y="1603331"/>
            <a:ext cx="2230405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 smtClean="0"/>
              <a:t>Octopus</a:t>
            </a:r>
            <a:r>
              <a:rPr lang="es-ES_tradnl" smtClean="0"/>
              <a:t>:</a:t>
            </a:r>
          </a:p>
          <a:p>
            <a:pPr algn="ctr"/>
            <a:r>
              <a:rPr lang="es-ES_tradnl" smtClean="0"/>
              <a:t>PMT </a:t>
            </a:r>
            <a:r>
              <a:rPr lang="es-ES_tradnl" err="1" smtClean="0"/>
              <a:t>signals</a:t>
            </a:r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6336155" y="3283722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FMC HPC</a:t>
            </a:r>
            <a:endParaRPr lang="en-US"/>
          </a:p>
        </p:txBody>
      </p:sp>
      <p:sp>
        <p:nvSpPr>
          <p:cNvPr id="23" name="22 Rectángulo"/>
          <p:cNvSpPr/>
          <p:nvPr/>
        </p:nvSpPr>
        <p:spPr>
          <a:xfrm>
            <a:off x="695268" y="4958055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 smtClean="0"/>
              <a:t>Instrumentation</a:t>
            </a:r>
            <a:endParaRPr lang="es-ES_tradnl" smtClean="0"/>
          </a:p>
        </p:txBody>
      </p:sp>
      <p:sp>
        <p:nvSpPr>
          <p:cNvPr id="24" name="23 Rectángulo"/>
          <p:cNvSpPr/>
          <p:nvPr/>
        </p:nvSpPr>
        <p:spPr>
          <a:xfrm>
            <a:off x="3490660" y="4958055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 smtClean="0"/>
              <a:t>Nanobeacon</a:t>
            </a:r>
            <a:r>
              <a:rPr lang="es-ES_tradnl" smtClean="0"/>
              <a:t> LED </a:t>
            </a:r>
            <a:endParaRPr lang="en-US"/>
          </a:p>
        </p:txBody>
      </p:sp>
      <p:sp>
        <p:nvSpPr>
          <p:cNvPr id="25" name="24 Rectángulo"/>
          <p:cNvSpPr/>
          <p:nvPr/>
        </p:nvSpPr>
        <p:spPr>
          <a:xfrm>
            <a:off x="6336155" y="4958055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Test and </a:t>
            </a:r>
            <a:r>
              <a:rPr lang="es-ES_tradnl" err="1" smtClean="0"/>
              <a:t>Debug</a:t>
            </a:r>
            <a:endParaRPr lang="en-US"/>
          </a:p>
        </p:txBody>
      </p:sp>
      <p:sp>
        <p:nvSpPr>
          <p:cNvPr id="26" name="25 Rectángulo"/>
          <p:cNvSpPr/>
          <p:nvPr/>
        </p:nvSpPr>
        <p:spPr>
          <a:xfrm>
            <a:off x="3490660" y="3056349"/>
            <a:ext cx="2160666" cy="14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 </a:t>
            </a:r>
            <a:r>
              <a:rPr lang="es-ES_tradnl" err="1" smtClean="0"/>
              <a:t>Kintex</a:t>
            </a:r>
            <a:r>
              <a:rPr lang="es-ES_tradnl" smtClean="0"/>
              <a:t> 7</a:t>
            </a:r>
          </a:p>
          <a:p>
            <a:pPr algn="ctr"/>
            <a:r>
              <a:rPr lang="es-ES_tradnl" smtClean="0"/>
              <a:t>FPGA</a:t>
            </a:r>
            <a:endParaRPr lang="en-US"/>
          </a:p>
        </p:txBody>
      </p:sp>
      <p:sp>
        <p:nvSpPr>
          <p:cNvPr id="6" name="5 Flecha derecha"/>
          <p:cNvSpPr/>
          <p:nvPr/>
        </p:nvSpPr>
        <p:spPr>
          <a:xfrm>
            <a:off x="5713956" y="3584347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Flecha derecha"/>
          <p:cNvSpPr/>
          <p:nvPr/>
        </p:nvSpPr>
        <p:spPr>
          <a:xfrm rot="16200000">
            <a:off x="4294705" y="2608255"/>
            <a:ext cx="424933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Flecha derecha"/>
          <p:cNvSpPr/>
          <p:nvPr/>
        </p:nvSpPr>
        <p:spPr>
          <a:xfrm rot="5400000">
            <a:off x="4333474" y="4561279"/>
            <a:ext cx="424933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Flecha derecha"/>
          <p:cNvSpPr/>
          <p:nvPr/>
        </p:nvSpPr>
        <p:spPr>
          <a:xfrm rot="10800000">
            <a:off x="2880986" y="3574859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Flecha derecha"/>
          <p:cNvSpPr/>
          <p:nvPr/>
        </p:nvSpPr>
        <p:spPr>
          <a:xfrm rot="13402398">
            <a:off x="2961360" y="2672641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Flecha derecha"/>
          <p:cNvSpPr/>
          <p:nvPr/>
        </p:nvSpPr>
        <p:spPr>
          <a:xfrm rot="19442296">
            <a:off x="5644017" y="2695328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Flecha derecha"/>
          <p:cNvSpPr/>
          <p:nvPr/>
        </p:nvSpPr>
        <p:spPr>
          <a:xfrm rot="2693951">
            <a:off x="5661160" y="4497585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Flecha derecha"/>
          <p:cNvSpPr/>
          <p:nvPr/>
        </p:nvSpPr>
        <p:spPr>
          <a:xfrm rot="8460917">
            <a:off x="2939535" y="4513046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345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6553080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7"/>
          <p:cNvSpPr/>
          <p:nvPr/>
        </p:nvSpPr>
        <p:spPr>
          <a:xfrm>
            <a:off x="155520" y="2925360"/>
            <a:ext cx="85165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3776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2 Rectángulo"/>
          <p:cNvSpPr/>
          <p:nvPr/>
        </p:nvSpPr>
        <p:spPr>
          <a:xfrm>
            <a:off x="0" y="1014494"/>
            <a:ext cx="506051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endParaRPr lang="es-ES_tradnl" sz="2000" dirty="0" smtClean="0"/>
          </a:p>
          <a:p>
            <a:pPr algn="just"/>
            <a:r>
              <a:rPr lang="en-US" sz="2200" dirty="0"/>
              <a:t>Successfully</a:t>
            </a:r>
            <a:r>
              <a:rPr lang="en-US" sz="2400" dirty="0"/>
              <a:t> 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tested</a:t>
            </a:r>
            <a:r>
              <a:rPr lang="es-ES_tradnl" sz="2200" dirty="0" smtClean="0"/>
              <a:t>:</a:t>
            </a:r>
          </a:p>
          <a:p>
            <a:pPr algn="just"/>
            <a:endParaRPr lang="es-ES_tradnl" sz="22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smtClean="0"/>
              <a:t>JTAG and FLASH </a:t>
            </a:r>
            <a:r>
              <a:rPr lang="es-ES_tradnl" sz="2200" dirty="0" err="1" smtClean="0"/>
              <a:t>programming</a:t>
            </a:r>
            <a:endParaRPr lang="es-ES_tradnl" sz="22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 smtClean="0"/>
              <a:t>Nanobeacon</a:t>
            </a:r>
            <a:r>
              <a:rPr lang="es-ES_tradnl" sz="2200" dirty="0" smtClean="0"/>
              <a:t> and </a:t>
            </a:r>
            <a:r>
              <a:rPr lang="es-ES_tradnl" sz="2200" dirty="0" err="1" smtClean="0"/>
              <a:t>instrumentation</a:t>
            </a:r>
            <a:r>
              <a:rPr lang="es-ES_tradnl" sz="2200" dirty="0" smtClean="0"/>
              <a:t>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 smtClean="0"/>
              <a:t>Optical</a:t>
            </a:r>
            <a:r>
              <a:rPr lang="es-ES_tradnl" sz="2200" dirty="0" smtClean="0"/>
              <a:t> and </a:t>
            </a:r>
            <a:r>
              <a:rPr lang="es-ES_tradnl" sz="2200" dirty="0" err="1" smtClean="0"/>
              <a:t>acoustic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readout</a:t>
            </a:r>
            <a:r>
              <a:rPr lang="es-ES_tradnl" sz="2200" dirty="0"/>
              <a:t> </a:t>
            </a:r>
            <a:r>
              <a:rPr lang="es-ES_tradnl" sz="2200" dirty="0" smtClean="0"/>
              <a:t>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 smtClean="0"/>
              <a:t>Currently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installed</a:t>
            </a:r>
            <a:r>
              <a:rPr lang="es-ES_tradnl" sz="2200" dirty="0" smtClean="0"/>
              <a:t> in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lines</a:t>
            </a:r>
            <a:r>
              <a:rPr lang="es-ES_tradnl" sz="2200" dirty="0" smtClean="0"/>
              <a:t>.</a:t>
            </a:r>
          </a:p>
          <a:p>
            <a:pPr marL="342900" indent="-342900" algn="just">
              <a:buFont typeface="Arial" charset="0"/>
              <a:buChar char="•"/>
            </a:pPr>
            <a:endParaRPr lang="es-ES_tradnl" sz="2200" dirty="0"/>
          </a:p>
          <a:p>
            <a:pPr algn="just"/>
            <a:r>
              <a:rPr lang="es-ES_tradnl" sz="2200" dirty="0" err="1" smtClean="0"/>
              <a:t>Next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implementation</a:t>
            </a:r>
            <a:r>
              <a:rPr lang="es-ES_tradnl" sz="2200" dirty="0" smtClean="0"/>
              <a:t>:</a:t>
            </a:r>
          </a:p>
          <a:p>
            <a:pPr algn="just"/>
            <a:endParaRPr lang="es-ES_tradnl" sz="22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 smtClean="0"/>
              <a:t>Maintain</a:t>
            </a:r>
            <a:r>
              <a:rPr lang="es-ES_tradnl" sz="2200" dirty="0" smtClean="0"/>
              <a:t> </a:t>
            </a:r>
            <a:r>
              <a:rPr lang="es-ES_tradnl" sz="2200" dirty="0"/>
              <a:t>performance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smtClean="0"/>
              <a:t>Reduce </a:t>
            </a:r>
            <a:r>
              <a:rPr lang="es-ES_tradnl" sz="2200" dirty="0" err="1" smtClean="0"/>
              <a:t>cost</a:t>
            </a:r>
            <a:endParaRPr lang="es-ES_tradnl" sz="22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smtClean="0"/>
              <a:t>Reduce </a:t>
            </a:r>
            <a:r>
              <a:rPr lang="es-ES_tradnl" sz="2200" dirty="0" err="1"/>
              <a:t>power</a:t>
            </a:r>
            <a:r>
              <a:rPr lang="es-ES_tradnl" sz="2200" dirty="0"/>
              <a:t> </a:t>
            </a:r>
            <a:r>
              <a:rPr lang="es-ES_tradnl" sz="2200" dirty="0" err="1"/>
              <a:t>consumption</a:t>
            </a:r>
            <a:endParaRPr lang="es-ES_tradnl" sz="2200" dirty="0"/>
          </a:p>
          <a:p>
            <a:pPr marL="342900" indent="-342900" algn="just">
              <a:buFont typeface="Arial" charset="0"/>
              <a:buChar char="•"/>
            </a:pPr>
            <a:endParaRPr lang="es-ES_tradnl" sz="2000" dirty="0" smtClean="0"/>
          </a:p>
          <a:p>
            <a:pPr lvl="1" algn="just"/>
            <a:endParaRPr lang="en-US" sz="2000" dirty="0" smtClean="0"/>
          </a:p>
          <a:p>
            <a:endParaRPr lang="en-US" sz="2400" dirty="0"/>
          </a:p>
        </p:txBody>
      </p:sp>
      <p:sp>
        <p:nvSpPr>
          <p:cNvPr id="14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KM3NeT 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Electronic meeting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02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-03-2018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First version of CLB (CLBv2)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659" y="2375694"/>
            <a:ext cx="4588453" cy="34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009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Second version of CLB (CLBv3)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5268" y="1603331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SFP </a:t>
            </a:r>
            <a:r>
              <a:rPr lang="es-ES_tradnl" err="1" smtClean="0"/>
              <a:t>Transceiver</a:t>
            </a:r>
            <a:endParaRPr lang="en-US"/>
          </a:p>
        </p:txBody>
      </p:sp>
      <p:sp>
        <p:nvSpPr>
          <p:cNvPr id="18" name="17 Rectángulo"/>
          <p:cNvSpPr/>
          <p:nvPr/>
        </p:nvSpPr>
        <p:spPr>
          <a:xfrm>
            <a:off x="3490660" y="1603331"/>
            <a:ext cx="2160666" cy="9018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  <a:p>
            <a:pPr algn="ctr"/>
            <a:r>
              <a:rPr lang="es-ES_tradnl" smtClean="0"/>
              <a:t>White </a:t>
            </a:r>
            <a:r>
              <a:rPr lang="es-ES_tradnl" err="1"/>
              <a:t>Rabbit</a:t>
            </a:r>
            <a:r>
              <a:rPr lang="es-ES_tradnl"/>
              <a:t>:</a:t>
            </a:r>
          </a:p>
          <a:p>
            <a:pPr algn="ctr"/>
            <a:r>
              <a:rPr lang="es-ES_tradnl" err="1"/>
              <a:t>Tunable</a:t>
            </a:r>
            <a:r>
              <a:rPr lang="es-ES_tradnl"/>
              <a:t> </a:t>
            </a:r>
            <a:r>
              <a:rPr lang="es-ES_tradnl" err="1"/>
              <a:t>oscilators</a:t>
            </a:r>
            <a:endParaRPr lang="es-ES_tradnl"/>
          </a:p>
          <a:p>
            <a:pPr algn="ctr"/>
            <a:r>
              <a:rPr lang="es-ES_tradnl" err="1"/>
              <a:t>References</a:t>
            </a:r>
            <a:r>
              <a:rPr lang="es-ES_tradnl"/>
              <a:t>, </a:t>
            </a:r>
            <a:r>
              <a:rPr lang="es-ES_tradnl" err="1"/>
              <a:t>DACs</a:t>
            </a:r>
            <a:endParaRPr lang="en-US"/>
          </a:p>
          <a:p>
            <a:pPr algn="ctr"/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695268" y="3283722"/>
            <a:ext cx="2160666" cy="9018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 smtClean="0"/>
              <a:t>Configuration</a:t>
            </a:r>
            <a:r>
              <a:rPr lang="es-ES_tradnl" smtClean="0"/>
              <a:t>:</a:t>
            </a:r>
          </a:p>
          <a:p>
            <a:pPr algn="ctr"/>
            <a:r>
              <a:rPr lang="es-ES_tradnl" smtClean="0"/>
              <a:t>SPI Flash</a:t>
            </a:r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6336155" y="1603331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/>
              <a:t>Octopus</a:t>
            </a:r>
            <a:r>
              <a:rPr lang="es-ES_tradnl"/>
              <a:t>:</a:t>
            </a:r>
          </a:p>
          <a:p>
            <a:pPr algn="ctr"/>
            <a:r>
              <a:rPr lang="es-ES_tradnl"/>
              <a:t>PMT </a:t>
            </a:r>
            <a:r>
              <a:rPr lang="es-ES_tradnl" err="1"/>
              <a:t>signals</a:t>
            </a:r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6336155" y="3283722"/>
            <a:ext cx="2160666" cy="9018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  <a:p>
            <a:pPr algn="ctr"/>
            <a:r>
              <a:rPr lang="es-ES_tradnl" dirty="0" smtClean="0"/>
              <a:t>FMC LPC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4" name="23 Rectángulo"/>
          <p:cNvSpPr/>
          <p:nvPr/>
        </p:nvSpPr>
        <p:spPr>
          <a:xfrm>
            <a:off x="3490660" y="4958055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/>
              <a:t>Nanobeacon</a:t>
            </a:r>
            <a:r>
              <a:rPr lang="es-ES_tradnl"/>
              <a:t> LED &amp; </a:t>
            </a:r>
            <a:r>
              <a:rPr lang="es-ES_tradnl" err="1"/>
              <a:t>acoustic</a:t>
            </a:r>
            <a:endParaRPr lang="en-US"/>
          </a:p>
        </p:txBody>
      </p:sp>
      <p:sp>
        <p:nvSpPr>
          <p:cNvPr id="25" name="24 Rectángulo"/>
          <p:cNvSpPr/>
          <p:nvPr/>
        </p:nvSpPr>
        <p:spPr>
          <a:xfrm>
            <a:off x="6336155" y="4958055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Test and </a:t>
            </a:r>
            <a:r>
              <a:rPr lang="es-ES_tradnl" err="1" smtClean="0"/>
              <a:t>Debug</a:t>
            </a:r>
            <a:endParaRPr lang="en-US"/>
          </a:p>
        </p:txBody>
      </p:sp>
      <p:sp>
        <p:nvSpPr>
          <p:cNvPr id="26" name="25 Rectángulo"/>
          <p:cNvSpPr/>
          <p:nvPr/>
        </p:nvSpPr>
        <p:spPr>
          <a:xfrm>
            <a:off x="3490660" y="3056349"/>
            <a:ext cx="2160666" cy="1405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 smtClean="0"/>
              <a:t>Artix</a:t>
            </a:r>
            <a:endParaRPr lang="es-ES_tradnl" smtClean="0"/>
          </a:p>
          <a:p>
            <a:pPr algn="ctr"/>
            <a:r>
              <a:rPr lang="es-ES_tradnl" smtClean="0"/>
              <a:t>FPGA</a:t>
            </a:r>
            <a:endParaRPr lang="en-US"/>
          </a:p>
        </p:txBody>
      </p:sp>
      <p:sp>
        <p:nvSpPr>
          <p:cNvPr id="6" name="5 Flecha derecha"/>
          <p:cNvSpPr/>
          <p:nvPr/>
        </p:nvSpPr>
        <p:spPr>
          <a:xfrm>
            <a:off x="5713956" y="3584347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Flecha derecha"/>
          <p:cNvSpPr/>
          <p:nvPr/>
        </p:nvSpPr>
        <p:spPr>
          <a:xfrm rot="16200000">
            <a:off x="4294705" y="2608255"/>
            <a:ext cx="424933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Flecha derecha"/>
          <p:cNvSpPr/>
          <p:nvPr/>
        </p:nvSpPr>
        <p:spPr>
          <a:xfrm rot="5400000">
            <a:off x="4333474" y="4561279"/>
            <a:ext cx="424933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Flecha derecha"/>
          <p:cNvSpPr/>
          <p:nvPr/>
        </p:nvSpPr>
        <p:spPr>
          <a:xfrm rot="10800000">
            <a:off x="2880986" y="3574859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Flecha derecha"/>
          <p:cNvSpPr/>
          <p:nvPr/>
        </p:nvSpPr>
        <p:spPr>
          <a:xfrm rot="13402398">
            <a:off x="2961360" y="2672641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Flecha derecha"/>
          <p:cNvSpPr/>
          <p:nvPr/>
        </p:nvSpPr>
        <p:spPr>
          <a:xfrm rot="19442296">
            <a:off x="5644017" y="2695328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Flecha derecha"/>
          <p:cNvSpPr/>
          <p:nvPr/>
        </p:nvSpPr>
        <p:spPr>
          <a:xfrm rot="2693951">
            <a:off x="5661160" y="4497585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Flecha derecha"/>
          <p:cNvSpPr/>
          <p:nvPr/>
        </p:nvSpPr>
        <p:spPr>
          <a:xfrm rot="8460917">
            <a:off x="2939535" y="4513046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1 Rectángulo"/>
          <p:cNvSpPr/>
          <p:nvPr/>
        </p:nvSpPr>
        <p:spPr>
          <a:xfrm>
            <a:off x="695268" y="4958055"/>
            <a:ext cx="2160666" cy="9018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  <a:p>
            <a:pPr algn="ctr"/>
            <a:r>
              <a:rPr lang="es-ES_tradnl" dirty="0" err="1" smtClean="0"/>
              <a:t>Instrumentation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808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Spectrum analysis of CLBv3 and CLBv2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6980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0" y="833840"/>
            <a:ext cx="6451118" cy="569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"/>
          <p:cNvSpPr/>
          <p:nvPr/>
        </p:nvSpPr>
        <p:spPr>
          <a:xfrm>
            <a:off x="6590438" y="1064896"/>
            <a:ext cx="1443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smtClean="0"/>
              <a:t>CLBv3 </a:t>
            </a:r>
            <a:endParaRPr lang="es-ES_tradnl" sz="2800"/>
          </a:p>
        </p:txBody>
      </p:sp>
      <p:sp>
        <p:nvSpPr>
          <p:cNvPr id="19" name="Rectángulo 1"/>
          <p:cNvSpPr/>
          <p:nvPr/>
        </p:nvSpPr>
        <p:spPr>
          <a:xfrm>
            <a:off x="6590438" y="3822436"/>
            <a:ext cx="1443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smtClean="0"/>
              <a:t>CLBv2 </a:t>
            </a:r>
            <a:endParaRPr lang="es-ES_tradnl" sz="2800"/>
          </a:p>
        </p:txBody>
      </p:sp>
      <p:sp>
        <p:nvSpPr>
          <p:cNvPr id="13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322589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6553080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CLB upgrade: CLBv4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7"/>
          <p:cNvSpPr/>
          <p:nvPr/>
        </p:nvSpPr>
        <p:spPr>
          <a:xfrm>
            <a:off x="155520" y="2925360"/>
            <a:ext cx="85165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3776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2 Rectángulo"/>
          <p:cNvSpPr/>
          <p:nvPr/>
        </p:nvSpPr>
        <p:spPr>
          <a:xfrm>
            <a:off x="0" y="1340170"/>
            <a:ext cx="54613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endParaRPr lang="es-ES_tradnl" sz="20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/>
              <a:t>Power</a:t>
            </a:r>
            <a:r>
              <a:rPr lang="es-ES_tradnl" sz="2200" dirty="0"/>
              <a:t> </a:t>
            </a:r>
            <a:r>
              <a:rPr lang="es-ES_tradnl" sz="2200" dirty="0" err="1"/>
              <a:t>consumption</a:t>
            </a:r>
            <a:r>
              <a:rPr lang="es-ES_tradnl" sz="2200" dirty="0"/>
              <a:t>: no </a:t>
            </a:r>
            <a:r>
              <a:rPr lang="es-ES_tradnl" sz="2200" dirty="0" err="1"/>
              <a:t>big</a:t>
            </a:r>
            <a:r>
              <a:rPr lang="es-ES_tradnl" sz="2200" dirty="0"/>
              <a:t> </a:t>
            </a:r>
            <a:r>
              <a:rPr lang="es-ES_tradnl" sz="2200" dirty="0" err="1"/>
              <a:t>difference</a:t>
            </a:r>
            <a:endParaRPr lang="es-ES_tradnl" sz="2200" dirty="0"/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 smtClean="0"/>
              <a:t>Lower</a:t>
            </a:r>
            <a:r>
              <a:rPr lang="es-ES_tradnl" sz="2200" dirty="0" smtClean="0"/>
              <a:t> performance.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 smtClean="0"/>
              <a:t>Lower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switching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frequency</a:t>
            </a:r>
            <a:endParaRPr lang="es-ES_tradnl" sz="22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 smtClean="0"/>
              <a:t>Difficult</a:t>
            </a:r>
            <a:r>
              <a:rPr lang="es-ES_tradnl" sz="2200" dirty="0" smtClean="0"/>
              <a:t> to </a:t>
            </a:r>
            <a:r>
              <a:rPr lang="es-ES_tradnl" sz="2200" dirty="0" err="1" smtClean="0"/>
              <a:t>implement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optical</a:t>
            </a:r>
            <a:r>
              <a:rPr lang="es-ES_tradnl" sz="2200" dirty="0" smtClean="0"/>
              <a:t> </a:t>
            </a:r>
          </a:p>
          <a:p>
            <a:pPr algn="just"/>
            <a:r>
              <a:rPr lang="es-ES_tradnl" sz="2200" dirty="0" smtClean="0"/>
              <a:t>     </a:t>
            </a:r>
            <a:r>
              <a:rPr lang="es-ES_tradnl" sz="2200" dirty="0" err="1" smtClean="0"/>
              <a:t>front-end</a:t>
            </a:r>
            <a:r>
              <a:rPr lang="es-ES_tradnl" sz="2200" dirty="0" smtClean="0"/>
              <a:t> (250 MHz)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 smtClean="0"/>
              <a:t>Noisy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clocks</a:t>
            </a:r>
            <a:endParaRPr lang="es-ES_tradnl" sz="22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smtClean="0"/>
              <a:t>More </a:t>
            </a:r>
            <a:r>
              <a:rPr lang="es-ES_tradnl" sz="2200" dirty="0" err="1" smtClean="0"/>
              <a:t>or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less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same</a:t>
            </a:r>
            <a:r>
              <a:rPr lang="es-ES_tradnl" sz="2200" dirty="0"/>
              <a:t> </a:t>
            </a:r>
            <a:r>
              <a:rPr lang="es-ES_tradnl" sz="2200" dirty="0" err="1" smtClean="0"/>
              <a:t>price</a:t>
            </a:r>
            <a:r>
              <a:rPr lang="es-ES_tradnl" sz="2200" dirty="0" smtClean="0"/>
              <a:t>.</a:t>
            </a:r>
          </a:p>
          <a:p>
            <a:pPr marL="342900" indent="-342900" algn="just">
              <a:buFont typeface="Arial" charset="0"/>
              <a:buChar char="•"/>
            </a:pPr>
            <a:endParaRPr lang="es-ES_tradnl" sz="2200" dirty="0"/>
          </a:p>
          <a:p>
            <a:pPr algn="just"/>
            <a:r>
              <a:rPr lang="es-ES_tradnl" sz="2200" dirty="0" err="1" smtClean="0"/>
              <a:t>Conclusion</a:t>
            </a:r>
            <a:r>
              <a:rPr lang="es-ES_tradnl" sz="2200" dirty="0" smtClean="0"/>
              <a:t>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 smtClean="0"/>
              <a:t>Redesign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CLBv3.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 smtClean="0"/>
              <a:t>Move</a:t>
            </a:r>
            <a:r>
              <a:rPr lang="es-ES_tradnl" sz="2200" dirty="0" smtClean="0"/>
              <a:t> back to Kintex7-160T -2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ES_tradnl" sz="2200" dirty="0" err="1" smtClean="0"/>
              <a:t>Improve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clocks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layout</a:t>
            </a:r>
            <a:endParaRPr lang="es-ES_tradnl" sz="2200" dirty="0" smtClean="0"/>
          </a:p>
          <a:p>
            <a:pPr marL="342900" indent="-342900" algn="just">
              <a:buFont typeface="Arial" charset="0"/>
              <a:buChar char="•"/>
            </a:pPr>
            <a:endParaRPr lang="es-ES_tradnl" sz="2200" dirty="0" smtClean="0"/>
          </a:p>
          <a:p>
            <a:pPr lvl="1" algn="just"/>
            <a:endParaRPr lang="en-US" sz="2200" dirty="0" smtClean="0"/>
          </a:p>
          <a:p>
            <a:endParaRPr lang="en-US" sz="2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87" y="2018188"/>
            <a:ext cx="4518720" cy="427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75764" y="1079727"/>
            <a:ext cx="8758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err="1" smtClean="0"/>
              <a:t>After</a:t>
            </a:r>
            <a:r>
              <a:rPr lang="es-ES_tradnl" sz="2800" dirty="0" smtClean="0"/>
              <a:t> CLBv3 </a:t>
            </a:r>
            <a:r>
              <a:rPr lang="es-ES_tradnl" sz="2800" dirty="0" err="1" smtClean="0"/>
              <a:t>tests</a:t>
            </a:r>
            <a:r>
              <a:rPr lang="es-ES_tradnl" sz="2800" dirty="0" smtClean="0"/>
              <a:t>:</a:t>
            </a:r>
            <a:endParaRPr lang="es-ES_tradnl" sz="2800" dirty="0"/>
          </a:p>
        </p:txBody>
      </p:sp>
      <p:sp>
        <p:nvSpPr>
          <p:cNvPr id="14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KM3NeT 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Electronic meeting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02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-03-2018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178575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Third version of CLB (CLBv4)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5268" y="1603331"/>
            <a:ext cx="2160666" cy="9018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 smtClean="0"/>
              <a:t>Glenair</a:t>
            </a:r>
            <a:r>
              <a:rPr lang="es-ES_tradnl" smtClean="0"/>
              <a:t> </a:t>
            </a:r>
            <a:r>
              <a:rPr lang="es-ES_tradnl" err="1" smtClean="0"/>
              <a:t>Transceiver</a:t>
            </a:r>
            <a:endParaRPr lang="en-US"/>
          </a:p>
        </p:txBody>
      </p:sp>
      <p:sp>
        <p:nvSpPr>
          <p:cNvPr id="18" name="17 Rectángulo"/>
          <p:cNvSpPr/>
          <p:nvPr/>
        </p:nvSpPr>
        <p:spPr>
          <a:xfrm>
            <a:off x="3490660" y="1603331"/>
            <a:ext cx="2160666" cy="9018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White </a:t>
            </a:r>
            <a:r>
              <a:rPr lang="es-ES_tradnl" err="1"/>
              <a:t>Rabbit</a:t>
            </a:r>
            <a:r>
              <a:rPr lang="es-ES_tradnl"/>
              <a:t>:</a:t>
            </a:r>
          </a:p>
          <a:p>
            <a:pPr algn="ctr"/>
            <a:r>
              <a:rPr lang="es-ES_tradnl" err="1"/>
              <a:t>Tunable</a:t>
            </a:r>
            <a:r>
              <a:rPr lang="es-ES_tradnl"/>
              <a:t> </a:t>
            </a:r>
            <a:r>
              <a:rPr lang="es-ES_tradnl" err="1"/>
              <a:t>oscilators</a:t>
            </a:r>
            <a:endParaRPr lang="es-ES_tradnl"/>
          </a:p>
          <a:p>
            <a:pPr algn="ctr"/>
            <a:r>
              <a:rPr lang="es-ES_tradnl" err="1"/>
              <a:t>References</a:t>
            </a:r>
            <a:r>
              <a:rPr lang="es-ES_tradnl"/>
              <a:t>, </a:t>
            </a:r>
            <a:r>
              <a:rPr lang="es-ES_tradnl" err="1"/>
              <a:t>DACs</a:t>
            </a:r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695268" y="3283722"/>
            <a:ext cx="2160666" cy="9018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 smtClean="0"/>
              <a:t>Configuration</a:t>
            </a:r>
            <a:r>
              <a:rPr lang="es-ES_tradnl" smtClean="0"/>
              <a:t>:</a:t>
            </a:r>
          </a:p>
          <a:p>
            <a:pPr algn="ctr"/>
            <a:r>
              <a:rPr lang="es-ES_tradnl" smtClean="0"/>
              <a:t>SPI Flash</a:t>
            </a:r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6336155" y="1603331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/>
              <a:t>Octopus</a:t>
            </a:r>
            <a:r>
              <a:rPr lang="es-ES_tradnl"/>
              <a:t>:</a:t>
            </a:r>
          </a:p>
          <a:p>
            <a:pPr algn="ctr"/>
            <a:r>
              <a:rPr lang="es-ES_tradnl"/>
              <a:t>PMT </a:t>
            </a:r>
            <a:r>
              <a:rPr lang="es-ES_tradnl" err="1"/>
              <a:t>signals</a:t>
            </a:r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6336155" y="3283722"/>
            <a:ext cx="2160666" cy="90187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FMC HPC</a:t>
            </a:r>
            <a:endParaRPr lang="en-US"/>
          </a:p>
        </p:txBody>
      </p:sp>
      <p:sp>
        <p:nvSpPr>
          <p:cNvPr id="23" name="22 Rectángulo"/>
          <p:cNvSpPr/>
          <p:nvPr/>
        </p:nvSpPr>
        <p:spPr>
          <a:xfrm>
            <a:off x="695268" y="4958055"/>
            <a:ext cx="2160666" cy="9018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 smtClean="0"/>
              <a:t>Instrumentation</a:t>
            </a:r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3490660" y="4958055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mtClean="0"/>
          </a:p>
          <a:p>
            <a:pPr algn="ctr"/>
            <a:r>
              <a:rPr lang="es-ES_tradnl" err="1" smtClean="0"/>
              <a:t>Nanobeacon</a:t>
            </a:r>
            <a:r>
              <a:rPr lang="es-ES_tradnl" smtClean="0"/>
              <a:t> </a:t>
            </a:r>
            <a:r>
              <a:rPr lang="es-ES_tradnl"/>
              <a:t>LED &amp; </a:t>
            </a:r>
            <a:r>
              <a:rPr lang="es-ES_tradnl" err="1"/>
              <a:t>acoustic</a:t>
            </a:r>
            <a:endParaRPr lang="en-US"/>
          </a:p>
          <a:p>
            <a:pPr algn="ctr"/>
            <a:endParaRPr lang="en-US"/>
          </a:p>
        </p:txBody>
      </p:sp>
      <p:sp>
        <p:nvSpPr>
          <p:cNvPr id="25" name="24 Rectángulo"/>
          <p:cNvSpPr/>
          <p:nvPr/>
        </p:nvSpPr>
        <p:spPr>
          <a:xfrm>
            <a:off x="6336155" y="4958055"/>
            <a:ext cx="2160666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Test and </a:t>
            </a:r>
            <a:r>
              <a:rPr lang="es-ES_tradnl" err="1" smtClean="0"/>
              <a:t>Debug</a:t>
            </a:r>
            <a:endParaRPr lang="en-US"/>
          </a:p>
        </p:txBody>
      </p:sp>
      <p:sp>
        <p:nvSpPr>
          <p:cNvPr id="26" name="25 Rectángulo"/>
          <p:cNvSpPr/>
          <p:nvPr/>
        </p:nvSpPr>
        <p:spPr>
          <a:xfrm>
            <a:off x="3490660" y="3056349"/>
            <a:ext cx="2160666" cy="140530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 smtClean="0"/>
              <a:t>Kintex</a:t>
            </a:r>
            <a:endParaRPr lang="es-ES_tradnl" smtClean="0"/>
          </a:p>
          <a:p>
            <a:pPr algn="ctr"/>
            <a:r>
              <a:rPr lang="es-ES_tradnl" smtClean="0"/>
              <a:t>FPGA</a:t>
            </a:r>
            <a:endParaRPr lang="en-US"/>
          </a:p>
        </p:txBody>
      </p:sp>
      <p:sp>
        <p:nvSpPr>
          <p:cNvPr id="6" name="5 Flecha derecha"/>
          <p:cNvSpPr/>
          <p:nvPr/>
        </p:nvSpPr>
        <p:spPr>
          <a:xfrm>
            <a:off x="5713956" y="3584347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Flecha derecha"/>
          <p:cNvSpPr/>
          <p:nvPr/>
        </p:nvSpPr>
        <p:spPr>
          <a:xfrm rot="16200000">
            <a:off x="4294705" y="2608255"/>
            <a:ext cx="424933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Flecha derecha"/>
          <p:cNvSpPr/>
          <p:nvPr/>
        </p:nvSpPr>
        <p:spPr>
          <a:xfrm rot="5400000">
            <a:off x="4333474" y="4561279"/>
            <a:ext cx="424933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Flecha derecha"/>
          <p:cNvSpPr/>
          <p:nvPr/>
        </p:nvSpPr>
        <p:spPr>
          <a:xfrm rot="10800000">
            <a:off x="2880986" y="3574859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Flecha derecha"/>
          <p:cNvSpPr/>
          <p:nvPr/>
        </p:nvSpPr>
        <p:spPr>
          <a:xfrm rot="13402398">
            <a:off x="2961360" y="2672641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Flecha derecha"/>
          <p:cNvSpPr/>
          <p:nvPr/>
        </p:nvSpPr>
        <p:spPr>
          <a:xfrm rot="19442296">
            <a:off x="5644017" y="2695328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Flecha derecha"/>
          <p:cNvSpPr/>
          <p:nvPr/>
        </p:nvSpPr>
        <p:spPr>
          <a:xfrm rot="2693951">
            <a:off x="5661160" y="4497585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Flecha derecha"/>
          <p:cNvSpPr/>
          <p:nvPr/>
        </p:nvSpPr>
        <p:spPr>
          <a:xfrm rot="8460917">
            <a:off x="2939535" y="4513046"/>
            <a:ext cx="536531" cy="32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250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74496</TotalTime>
  <Words>531</Words>
  <Application>Microsoft Office PowerPoint</Application>
  <PresentationFormat>Presentación en pantalla (4:3)</PresentationFormat>
  <Paragraphs>220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DejaVu Sans</vt:lpstr>
      <vt:lpstr>Symbol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real</dc:creator>
  <cp:lastModifiedBy>dacaldia</cp:lastModifiedBy>
  <cp:revision>1291</cp:revision>
  <cp:lastPrinted>2017-12-18T11:01:15Z</cp:lastPrinted>
  <dcterms:created xsi:type="dcterms:W3CDTF">2015-02-21T17:22:37Z</dcterms:created>
  <dcterms:modified xsi:type="dcterms:W3CDTF">2018-10-02T11:49:48Z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IFIC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