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34" r:id="rId1"/>
    <p:sldMasterId id="2147484121" r:id="rId2"/>
  </p:sldMasterIdLst>
  <p:notesMasterIdLst>
    <p:notesMasterId r:id="rId6"/>
  </p:notesMasterIdLst>
  <p:handoutMasterIdLst>
    <p:handoutMasterId r:id="rId7"/>
  </p:handoutMasterIdLst>
  <p:sldIdLst>
    <p:sldId id="295" r:id="rId3"/>
    <p:sldId id="348" r:id="rId4"/>
    <p:sldId id="349" r:id="rId5"/>
  </p:sldIdLst>
  <p:sldSz cx="9144000" cy="6858000" type="screen4x3"/>
  <p:notesSz cx="6797675" cy="9928225"/>
  <p:custDataLst>
    <p:tags r:id="rId8"/>
  </p:custDataLst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619">
          <p15:clr>
            <a:srgbClr val="A4A3A4"/>
          </p15:clr>
        </p15:guide>
        <p15:guide id="2" pos="3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03865"/>
    <a:srgbClr val="002554"/>
    <a:srgbClr val="00254D"/>
    <a:srgbClr val="011C44"/>
    <a:srgbClr val="00306E"/>
    <a:srgbClr val="093265"/>
    <a:srgbClr val="042553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59"/>
    <p:restoredTop sz="94745"/>
  </p:normalViewPr>
  <p:slideViewPr>
    <p:cSldViewPr snapToGrid="0" snapToObjects="1" showGuides="1">
      <p:cViewPr varScale="1">
        <p:scale>
          <a:sx n="81" d="100"/>
          <a:sy n="81" d="100"/>
        </p:scale>
        <p:origin x="1306" y="62"/>
      </p:cViewPr>
      <p:guideLst>
        <p:guide orient="horz" pos="3619"/>
        <p:guide pos="39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 Neue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 Neue" charset="0"/>
              </a:defRPr>
            </a:lvl1pPr>
          </a:lstStyle>
          <a:p>
            <a:pPr>
              <a:defRPr/>
            </a:pPr>
            <a:fld id="{02B65EA6-BF5B-A140-8968-2802CBE5A98E}" type="datetime1">
              <a:rPr lang="de-DE"/>
              <a:pPr>
                <a:defRPr/>
              </a:pPr>
              <a:t>01.10.2018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 Neue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 Neue" charset="0"/>
              </a:defRPr>
            </a:lvl1pPr>
          </a:lstStyle>
          <a:p>
            <a:pPr>
              <a:defRPr/>
            </a:pPr>
            <a:fld id="{CDC65DEF-D2D9-8F47-B651-F9786E2D61A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17701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 Neue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 Neue" charset="0"/>
              </a:defRPr>
            </a:lvl1pPr>
          </a:lstStyle>
          <a:p>
            <a:pPr>
              <a:defRPr/>
            </a:pPr>
            <a:fld id="{33B8FD22-CA29-7343-8D69-4324C02B485A}" type="datetime1">
              <a:rPr lang="de-DE"/>
              <a:pPr>
                <a:defRPr/>
              </a:pPr>
              <a:t>01.10.2018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038" y="4716463"/>
            <a:ext cx="5435600" cy="44688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 Neue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 Neue" charset="0"/>
              </a:defRPr>
            </a:lvl1pPr>
          </a:lstStyle>
          <a:p>
            <a:pPr>
              <a:defRPr/>
            </a:pPr>
            <a:fld id="{E0F5DBF4-BDA5-704C-B0E0-DABACE4729B5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63552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 Neue" charset="0"/>
        <a:ea typeface="ＭＳ Ｐゴシック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 Neue" charset="0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 Neue" charset="0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 Neue" charset="0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 Neue" charset="0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F5DBF4-BDA5-704C-B0E0-DABACE4729B5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1071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8.png"/><Relationship Id="rId4" Type="http://schemas.openxmlformats.org/officeDocument/2006/relationships/image" Target="../media/image3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jpe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M3NeT_Title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17"/>
            <a:ext cx="9162000" cy="4880292"/>
          </a:xfrm>
          <a:prstGeom prst="rect">
            <a:avLst/>
          </a:prstGeom>
        </p:spPr>
      </p:pic>
      <p:pic>
        <p:nvPicPr>
          <p:cNvPr id="14" name="Picture 17" descr="Logo_FAU_DinA4_RGB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7700" y="5754688"/>
            <a:ext cx="275590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3" descr="ecap_logo_big.pdf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57770" y="5728499"/>
            <a:ext cx="1608344" cy="588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9" descr="HESS.png"/>
          <p:cNvPicPr>
            <a:picLocks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010" y="5733255"/>
            <a:ext cx="585175" cy="58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7944" y="888457"/>
            <a:ext cx="8135937" cy="1619794"/>
          </a:xfrm>
        </p:spPr>
        <p:txBody>
          <a:bodyPr/>
          <a:lstStyle>
            <a:lvl1pPr>
              <a:lnSpc>
                <a:spcPts val="4200"/>
              </a:lnSpc>
              <a:defRPr sz="3600">
                <a:solidFill>
                  <a:srgbClr val="FFFFFF"/>
                </a:solidFill>
                <a:latin typeface="Helvetica Neue"/>
                <a:cs typeface="Helvetica Neue"/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27944" y="3402013"/>
            <a:ext cx="4073470" cy="1079500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baseline="0">
                <a:solidFill>
                  <a:srgbClr val="FFFFFF"/>
                </a:solidFill>
                <a:latin typeface="Helvetica Neue"/>
                <a:cs typeface="Helvetica Neue"/>
              </a:defRPr>
            </a:lvl1pPr>
          </a:lstStyle>
          <a:p>
            <a:pPr lvl="0"/>
            <a:r>
              <a:rPr lang="en-US" dirty="0" smtClean="0"/>
              <a:t>Conference</a:t>
            </a:r>
          </a:p>
          <a:p>
            <a:pPr lvl="0"/>
            <a:r>
              <a:rPr lang="en-US" dirty="0" smtClean="0"/>
              <a:t>Name</a:t>
            </a:r>
          </a:p>
          <a:p>
            <a:pPr lvl="0"/>
            <a:r>
              <a:rPr lang="en-US" dirty="0" smtClean="0"/>
              <a:t>Address,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517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M3NeT_Titl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17"/>
            <a:ext cx="9162000" cy="4880292"/>
          </a:xfrm>
          <a:prstGeom prst="rect">
            <a:avLst/>
          </a:prstGeom>
        </p:spPr>
      </p:pic>
      <p:pic>
        <p:nvPicPr>
          <p:cNvPr id="14" name="Picture 17" descr="Logo_FAU_DinA4_RGB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7700" y="5754688"/>
            <a:ext cx="275590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3" descr="ecap_logo_big.pd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57770" y="5728499"/>
            <a:ext cx="1608344" cy="588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9" descr="HESS.png"/>
          <p:cNvPicPr>
            <a:picLocks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010" y="5733255"/>
            <a:ext cx="585175" cy="58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7944" y="888457"/>
            <a:ext cx="8135937" cy="1619794"/>
          </a:xfrm>
        </p:spPr>
        <p:txBody>
          <a:bodyPr/>
          <a:lstStyle>
            <a:lvl1pPr>
              <a:lnSpc>
                <a:spcPts val="4200"/>
              </a:lnSpc>
              <a:defRPr sz="3600">
                <a:solidFill>
                  <a:srgbClr val="FFFFFF"/>
                </a:solidFill>
                <a:latin typeface="Helvetica Neue"/>
                <a:cs typeface="Helvetica Neue"/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27944" y="3402013"/>
            <a:ext cx="4073470" cy="1079500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baseline="0">
                <a:solidFill>
                  <a:srgbClr val="FFFFFF"/>
                </a:solidFill>
                <a:latin typeface="Helvetica Neue"/>
                <a:cs typeface="Helvetica Neue"/>
              </a:defRPr>
            </a:lvl1pPr>
          </a:lstStyle>
          <a:p>
            <a:pPr lvl="0"/>
            <a:r>
              <a:rPr lang="en-US" dirty="0" smtClean="0"/>
              <a:t>Conference</a:t>
            </a:r>
          </a:p>
          <a:p>
            <a:pPr lvl="0"/>
            <a:r>
              <a:rPr lang="en-US" dirty="0" smtClean="0"/>
              <a:t>Name</a:t>
            </a:r>
          </a:p>
          <a:p>
            <a:pPr lvl="0"/>
            <a:r>
              <a:rPr lang="en-US" dirty="0" smtClean="0"/>
              <a:t>Address,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436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6"/>
          <p:cNvCxnSpPr/>
          <p:nvPr/>
        </p:nvCxnSpPr>
        <p:spPr>
          <a:xfrm flipH="1">
            <a:off x="627063" y="863600"/>
            <a:ext cx="8135937" cy="0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5" name="Picture 7" descr="ecap_logo_big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45350" y="207963"/>
            <a:ext cx="15128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x-none" smtClean="0"/>
              <a:t>Click to edit Master title style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7200">
              <a:defRPr/>
            </a:lvl1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de-DE" dirty="0" smtClean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VLVnT'18 – GNN Dissertation Prize –  Uli Katz – 2 Oct 2018</a:t>
            </a:r>
            <a:endParaRPr lang="en-GB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27488F-2420-2B42-9425-989B5A52E083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2" name="Picture 9" descr="HESS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37356" y="215407"/>
            <a:ext cx="551377" cy="551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3387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6400" y="3247200"/>
            <a:ext cx="8136000" cy="900000"/>
          </a:xfrm>
        </p:spPr>
        <p:txBody>
          <a:bodyPr>
            <a:normAutofit/>
          </a:bodyPr>
          <a:lstStyle>
            <a:lvl1pPr algn="l">
              <a:lnSpc>
                <a:spcPts val="3400"/>
              </a:lnSpc>
              <a:defRPr sz="2800" b="1" cap="none"/>
            </a:lvl1pPr>
          </a:lstStyle>
          <a:p>
            <a:r>
              <a:rPr lang="x-none" smtClean="0"/>
              <a:t>Click to edit Master title style</a:t>
            </a:r>
            <a:endParaRPr lang="de-DE" dirty="0"/>
          </a:p>
        </p:txBody>
      </p:sp>
      <p:pic>
        <p:nvPicPr>
          <p:cNvPr id="5" name="Picture 4" descr="Unterkapitel_KM3Ne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62000" cy="201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2617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6"/>
          <p:cNvCxnSpPr/>
          <p:nvPr/>
        </p:nvCxnSpPr>
        <p:spPr>
          <a:xfrm flipH="1">
            <a:off x="627063" y="863600"/>
            <a:ext cx="8135937" cy="0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de-DE"/>
          </a:p>
        </p:txBody>
      </p:sp>
      <p:sp>
        <p:nvSpPr>
          <p:cNvPr id="10" name="Inhaltsplatzhalter 2"/>
          <p:cNvSpPr>
            <a:spLocks noGrp="1"/>
          </p:cNvSpPr>
          <p:nvPr>
            <p:ph sz="half" idx="1"/>
          </p:nvPr>
        </p:nvSpPr>
        <p:spPr>
          <a:xfrm>
            <a:off x="626400" y="1701800"/>
            <a:ext cx="3960000" cy="4706200"/>
          </a:xfrm>
        </p:spPr>
        <p:txBody>
          <a:bodyPr/>
          <a:lstStyle>
            <a:lvl1pPr marL="277200">
              <a:lnSpc>
                <a:spcPts val="2400"/>
              </a:lnSpc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de-DE" dirty="0"/>
          </a:p>
        </p:txBody>
      </p:sp>
      <p:sp>
        <p:nvSpPr>
          <p:cNvPr id="11" name="Inhaltsplatzhalter 3"/>
          <p:cNvSpPr>
            <a:spLocks noGrp="1"/>
          </p:cNvSpPr>
          <p:nvPr>
            <p:ph sz="half" idx="2"/>
          </p:nvPr>
        </p:nvSpPr>
        <p:spPr>
          <a:xfrm>
            <a:off x="4802400" y="1701800"/>
            <a:ext cx="3960000" cy="4706200"/>
          </a:xfrm>
        </p:spPr>
        <p:txBody>
          <a:bodyPr/>
          <a:lstStyle>
            <a:lvl1pPr marL="27720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de-DE" dirty="0"/>
          </a:p>
        </p:txBody>
      </p:sp>
      <p:sp>
        <p:nvSpPr>
          <p:cNvPr id="7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VLVnT'18 – GNN Dissertation Prize –  Uli Katz – 2 Oct 2018</a:t>
            </a:r>
            <a:endParaRPr lang="en-GB" dirty="0"/>
          </a:p>
        </p:txBody>
      </p:sp>
      <p:sp>
        <p:nvSpPr>
          <p:cNvPr id="8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27488F-2420-2B42-9425-989B5A52E083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7" descr="ecap_logo_big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45350" y="207963"/>
            <a:ext cx="15128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9" descr="HESS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37356" y="215407"/>
            <a:ext cx="551377" cy="551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7822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6"/>
          <p:cNvCxnSpPr/>
          <p:nvPr/>
        </p:nvCxnSpPr>
        <p:spPr>
          <a:xfrm flipH="1">
            <a:off x="627063" y="863600"/>
            <a:ext cx="8135937" cy="0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676400"/>
            <a:ext cx="5486400" cy="42751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x-none" noProof="0" smtClean="0"/>
              <a:t>Drag picture to placeholder or click icon to add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951538"/>
            <a:ext cx="5486400" cy="457200"/>
          </a:xfrm>
        </p:spPr>
        <p:txBody>
          <a:bodyPr/>
          <a:lstStyle>
            <a:lvl1pPr marL="0" indent="0">
              <a:lnSpc>
                <a:spcPts val="17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27488F-2420-2B42-9425-989B5A52E0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VLVnT'18 – GNN Dissertation Prize –  Uli Katz – 2 Oct 2018</a:t>
            </a:r>
            <a:endParaRPr lang="en-GB" dirty="0"/>
          </a:p>
        </p:txBody>
      </p:sp>
      <p:pic>
        <p:nvPicPr>
          <p:cNvPr id="9" name="Picture 7" descr="ecap_logo_big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45350" y="207963"/>
            <a:ext cx="15128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9" descr="HESS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37356" y="215407"/>
            <a:ext cx="551377" cy="551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0987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Gerade Verbindung 6"/>
          <p:cNvCxnSpPr/>
          <p:nvPr/>
        </p:nvCxnSpPr>
        <p:spPr>
          <a:xfrm flipH="1">
            <a:off x="627063" y="863600"/>
            <a:ext cx="8135937" cy="0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de-DE" dirty="0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VLVnT'18 – GNN Dissertation Prize –  Uli Katz – 2 Oct 2018</a:t>
            </a:r>
            <a:endParaRPr lang="en-GB" dirty="0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27488F-2420-2B42-9425-989B5A52E083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7" descr="ecap_logo_big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45350" y="207963"/>
            <a:ext cx="15128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 descr="HESS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37356" y="215407"/>
            <a:ext cx="551377" cy="551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4523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Gerade Verbindung 6"/>
          <p:cNvCxnSpPr/>
          <p:nvPr/>
        </p:nvCxnSpPr>
        <p:spPr>
          <a:xfrm flipH="1">
            <a:off x="627063" y="863600"/>
            <a:ext cx="8135937" cy="0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Picture 7" descr="ecap_logo_big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45350" y="207963"/>
            <a:ext cx="15128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HESS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37356" y="215407"/>
            <a:ext cx="551377" cy="551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4163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Zusammenfass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6"/>
          <p:cNvCxnSpPr/>
          <p:nvPr/>
        </p:nvCxnSpPr>
        <p:spPr>
          <a:xfrm flipH="1">
            <a:off x="627063" y="863600"/>
            <a:ext cx="8135937" cy="0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5" name="Picture 7" descr="ecap_logo_big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45350" y="207963"/>
            <a:ext cx="15128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x-none" smtClean="0"/>
              <a:t>Click to edit Master title style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7063" y="1651000"/>
            <a:ext cx="8135937" cy="4757738"/>
          </a:xfrm>
        </p:spPr>
        <p:txBody>
          <a:bodyPr/>
          <a:lstStyle>
            <a:lvl1pPr marL="277200">
              <a:defRPr/>
            </a:lvl1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de-DE" dirty="0" smtClean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VLVnT'18 – GNN Dissertation Prize –  Uli Katz – 2 Oct 2018</a:t>
            </a:r>
            <a:endParaRPr lang="en-GB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27488F-2420-2B42-9425-989B5A52E083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2" name="Picture 9" descr="HESS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37356" y="215407"/>
            <a:ext cx="551377" cy="551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BMBF-Gef-Logo.bmp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7500" y="5445126"/>
            <a:ext cx="2095500" cy="96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65833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BMBF-Gef-Logo.bmp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6867" y="5508625"/>
            <a:ext cx="2095500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6" descr="Logo_FAU_DinA4_RGB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7700" y="5754688"/>
            <a:ext cx="275590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KM3NeT_Title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17"/>
            <a:ext cx="9162000" cy="4880292"/>
          </a:xfrm>
          <a:prstGeom prst="rect">
            <a:avLst/>
          </a:prstGeom>
        </p:spPr>
      </p:pic>
      <p:sp>
        <p:nvSpPr>
          <p:cNvPr id="10" name="Titel 1"/>
          <p:cNvSpPr txBox="1">
            <a:spLocks/>
          </p:cNvSpPr>
          <p:nvPr/>
        </p:nvSpPr>
        <p:spPr bwMode="auto">
          <a:xfrm>
            <a:off x="619125" y="887413"/>
            <a:ext cx="8135937" cy="162083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hangingPunct="1">
              <a:lnSpc>
                <a:spcPts val="4200"/>
              </a:lnSpc>
            </a:pPr>
            <a:r>
              <a:rPr lang="de-DE" sz="3600" b="1" dirty="0" smtClean="0">
                <a:solidFill>
                  <a:srgbClr val="FFFFFF"/>
                </a:solidFill>
                <a:latin typeface="Helvetica Neue" charset="0"/>
                <a:cs typeface="Arial" charset="0"/>
              </a:rPr>
              <a:t>Vielen Dank für </a:t>
            </a:r>
            <a:br>
              <a:rPr lang="de-DE" sz="3600" b="1" dirty="0" smtClean="0">
                <a:solidFill>
                  <a:srgbClr val="FFFFFF"/>
                </a:solidFill>
                <a:latin typeface="Helvetica Neue" charset="0"/>
                <a:cs typeface="Arial" charset="0"/>
              </a:rPr>
            </a:br>
            <a:r>
              <a:rPr lang="de-DE" sz="3600" b="1" dirty="0" smtClean="0">
                <a:solidFill>
                  <a:srgbClr val="FFFFFF"/>
                </a:solidFill>
                <a:latin typeface="Helvetica Neue" charset="0"/>
                <a:cs typeface="Arial" charset="0"/>
              </a:rPr>
              <a:t>Ihre Aufmerksamkeit</a:t>
            </a:r>
            <a:endParaRPr lang="de-DE" sz="3600" b="1" dirty="0">
              <a:solidFill>
                <a:srgbClr val="FFFFFF"/>
              </a:solidFill>
              <a:latin typeface="Helvetica Neue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8484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4406900"/>
            <a:ext cx="7052400" cy="1362075"/>
          </a:xfrm>
        </p:spPr>
        <p:txBody>
          <a:bodyPr/>
          <a:lstStyle>
            <a:lvl1pPr algn="l">
              <a:lnSpc>
                <a:spcPts val="4200"/>
              </a:lnSpc>
              <a:defRPr sz="3600" b="1" cap="all"/>
            </a:lvl1pPr>
          </a:lstStyle>
          <a:p>
            <a:r>
              <a:rPr lang="x-none" smtClean="0"/>
              <a:t>Click to edit Master title style</a:t>
            </a:r>
            <a:endParaRPr lang="de-DE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2"/>
          </p:nvPr>
        </p:nvSpPr>
        <p:spPr>
          <a:xfrm>
            <a:off x="1080000" y="2906713"/>
            <a:ext cx="7052400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VLVnT'18 – GNN Dissertation Prize –  Uli Katz – 2 Oct 2018</a:t>
            </a:r>
            <a:endParaRPr lang="de-DE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F27EBA-DC0E-714B-B6FA-50EF85B75F6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049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6"/>
          <p:cNvCxnSpPr/>
          <p:nvPr/>
        </p:nvCxnSpPr>
        <p:spPr>
          <a:xfrm flipH="1">
            <a:off x="627063" y="863600"/>
            <a:ext cx="8135937" cy="0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5" name="Picture 7" descr="ecap_logo_big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45350" y="207963"/>
            <a:ext cx="15128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x-none" smtClean="0"/>
              <a:t>Click to edit Master title style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7200">
              <a:defRPr/>
            </a:lvl1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de-DE" dirty="0" smtClean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VLVnT'18 – GNN Dissertation Prize –  Uli Katz – 2 Oct 2018</a:t>
            </a: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D1606-B9C1-D44E-A2C4-3729A0CF2AE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2" name="Picture 9" descr="HESS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37356" y="215407"/>
            <a:ext cx="551377" cy="551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3963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6400" y="3247200"/>
            <a:ext cx="8136000" cy="900000"/>
          </a:xfrm>
        </p:spPr>
        <p:txBody>
          <a:bodyPr>
            <a:normAutofit/>
          </a:bodyPr>
          <a:lstStyle>
            <a:lvl1pPr algn="l">
              <a:lnSpc>
                <a:spcPts val="3400"/>
              </a:lnSpc>
              <a:defRPr sz="2800" b="1" cap="none"/>
            </a:lvl1pPr>
          </a:lstStyle>
          <a:p>
            <a:r>
              <a:rPr lang="x-none" smtClean="0"/>
              <a:t>Click to edit Master title style</a:t>
            </a:r>
            <a:endParaRPr lang="de-DE" dirty="0"/>
          </a:p>
        </p:txBody>
      </p:sp>
      <p:pic>
        <p:nvPicPr>
          <p:cNvPr id="5" name="Picture 4" descr="Unterkapitel_KM3NeT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62000" cy="201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345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6"/>
          <p:cNvCxnSpPr/>
          <p:nvPr/>
        </p:nvCxnSpPr>
        <p:spPr>
          <a:xfrm flipH="1">
            <a:off x="627063" y="863600"/>
            <a:ext cx="8135937" cy="0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de-DE"/>
          </a:p>
        </p:txBody>
      </p:sp>
      <p:sp>
        <p:nvSpPr>
          <p:cNvPr id="10" name="Inhaltsplatzhalter 2"/>
          <p:cNvSpPr>
            <a:spLocks noGrp="1"/>
          </p:cNvSpPr>
          <p:nvPr>
            <p:ph sz="half" idx="1"/>
          </p:nvPr>
        </p:nvSpPr>
        <p:spPr>
          <a:xfrm>
            <a:off x="626400" y="1701800"/>
            <a:ext cx="3960000" cy="4706200"/>
          </a:xfrm>
        </p:spPr>
        <p:txBody>
          <a:bodyPr/>
          <a:lstStyle>
            <a:lvl1pPr marL="277200">
              <a:lnSpc>
                <a:spcPts val="2400"/>
              </a:lnSpc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de-DE" dirty="0"/>
          </a:p>
        </p:txBody>
      </p:sp>
      <p:sp>
        <p:nvSpPr>
          <p:cNvPr id="11" name="Inhaltsplatzhalter 3"/>
          <p:cNvSpPr>
            <a:spLocks noGrp="1"/>
          </p:cNvSpPr>
          <p:nvPr>
            <p:ph sz="half" idx="2"/>
          </p:nvPr>
        </p:nvSpPr>
        <p:spPr>
          <a:xfrm>
            <a:off x="4802400" y="1701800"/>
            <a:ext cx="3960000" cy="4706200"/>
          </a:xfrm>
        </p:spPr>
        <p:txBody>
          <a:bodyPr/>
          <a:lstStyle>
            <a:lvl1pPr marL="27720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de-DE" dirty="0"/>
          </a:p>
        </p:txBody>
      </p:sp>
      <p:sp>
        <p:nvSpPr>
          <p:cNvPr id="7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VLVnT'18 – GNN Dissertation Prize –  Uli Katz – 2 Oct 2018</a:t>
            </a:r>
            <a:endParaRPr lang="de-DE" dirty="0"/>
          </a:p>
        </p:txBody>
      </p:sp>
      <p:sp>
        <p:nvSpPr>
          <p:cNvPr id="8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8E2CC-F545-6D4A-9BB4-86E10266AA16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9" name="Picture 7" descr="ecap_logo_big.pd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45350" y="207963"/>
            <a:ext cx="15128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9" descr="HESS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37356" y="215407"/>
            <a:ext cx="551377" cy="551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315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6"/>
          <p:cNvCxnSpPr/>
          <p:nvPr/>
        </p:nvCxnSpPr>
        <p:spPr>
          <a:xfrm flipH="1">
            <a:off x="627063" y="863600"/>
            <a:ext cx="8135937" cy="0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676400"/>
            <a:ext cx="5486400" cy="42751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x-none" noProof="0" smtClean="0"/>
              <a:t>Drag picture to placeholder or click icon to add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951538"/>
            <a:ext cx="5486400" cy="457200"/>
          </a:xfrm>
        </p:spPr>
        <p:txBody>
          <a:bodyPr/>
          <a:lstStyle>
            <a:lvl1pPr marL="0" indent="0">
              <a:lnSpc>
                <a:spcPts val="17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46AAA-E222-CF4F-ABC6-85394CA4144B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8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VLVnT'18 – GNN Dissertation Prize –  Uli Katz – 2 Oct 2018</a:t>
            </a:r>
            <a:endParaRPr lang="de-DE" dirty="0"/>
          </a:p>
        </p:txBody>
      </p:sp>
      <p:pic>
        <p:nvPicPr>
          <p:cNvPr id="9" name="Picture 7" descr="ecap_logo_big.pd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45350" y="207963"/>
            <a:ext cx="15128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9" descr="HESS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37356" y="215407"/>
            <a:ext cx="551377" cy="551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3407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Gerade Verbindung 6"/>
          <p:cNvCxnSpPr/>
          <p:nvPr/>
        </p:nvCxnSpPr>
        <p:spPr>
          <a:xfrm flipH="1">
            <a:off x="627063" y="863600"/>
            <a:ext cx="8135937" cy="0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de-DE" dirty="0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VLVnT'18 – GNN Dissertation Prize –  Uli Katz – 2 Oct 2018</a:t>
            </a:r>
            <a:endParaRPr lang="de-DE" dirty="0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BF8EB-E541-DB4B-8809-0345F747949E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7" name="Picture 7" descr="ecap_logo_big.pd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45350" y="207963"/>
            <a:ext cx="15128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 descr="HESS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37356" y="215407"/>
            <a:ext cx="551377" cy="551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0005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Gerade Verbindung 6"/>
          <p:cNvCxnSpPr/>
          <p:nvPr/>
        </p:nvCxnSpPr>
        <p:spPr>
          <a:xfrm flipH="1">
            <a:off x="627063" y="863600"/>
            <a:ext cx="8135937" cy="0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Picture 7" descr="ecap_logo_big.pd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45350" y="207963"/>
            <a:ext cx="15128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HESS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37356" y="215407"/>
            <a:ext cx="551377" cy="551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1324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Zusammenfass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6"/>
          <p:cNvCxnSpPr/>
          <p:nvPr/>
        </p:nvCxnSpPr>
        <p:spPr>
          <a:xfrm flipH="1">
            <a:off x="627063" y="863600"/>
            <a:ext cx="8135937" cy="0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5" name="Picture 7" descr="ecap_logo_big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45350" y="207963"/>
            <a:ext cx="15128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x-none" smtClean="0"/>
              <a:t>Click to edit Master title style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7063" y="1651000"/>
            <a:ext cx="8135937" cy="4757738"/>
          </a:xfrm>
        </p:spPr>
        <p:txBody>
          <a:bodyPr/>
          <a:lstStyle>
            <a:lvl1pPr marL="277200">
              <a:defRPr/>
            </a:lvl1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de-DE" dirty="0" smtClean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VLVnT'18 – GNN Dissertation Prize –  Uli Katz – 2 Oct 2018</a:t>
            </a: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D1606-B9C1-D44E-A2C4-3729A0CF2AE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2" name="Picture 9" descr="HESS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37356" y="215407"/>
            <a:ext cx="551377" cy="551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BMBF-Gef-Logo.bmp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7500" y="5445126"/>
            <a:ext cx="2095500" cy="96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1415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BMBF-Gef-Logo.bmp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6867" y="5508625"/>
            <a:ext cx="2095500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6" descr="Logo_FAU_DinA4_RGB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7700" y="5754688"/>
            <a:ext cx="275590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KM3NeT_Title.jp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17"/>
            <a:ext cx="9162000" cy="4880292"/>
          </a:xfrm>
          <a:prstGeom prst="rect">
            <a:avLst/>
          </a:prstGeom>
        </p:spPr>
      </p:pic>
      <p:sp>
        <p:nvSpPr>
          <p:cNvPr id="10" name="Titel 1"/>
          <p:cNvSpPr txBox="1">
            <a:spLocks/>
          </p:cNvSpPr>
          <p:nvPr userDrawn="1"/>
        </p:nvSpPr>
        <p:spPr bwMode="auto">
          <a:xfrm>
            <a:off x="619125" y="887413"/>
            <a:ext cx="8135937" cy="162083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4200"/>
              </a:lnSpc>
            </a:pPr>
            <a:r>
              <a:rPr lang="de-DE" sz="3600" b="1" dirty="0" smtClean="0">
                <a:solidFill>
                  <a:schemeClr val="bg1"/>
                </a:solidFill>
                <a:latin typeface="Helvetica Neue" charset="0"/>
                <a:cs typeface="Arial" charset="0"/>
              </a:rPr>
              <a:t>Vielen Dank für </a:t>
            </a:r>
            <a:br>
              <a:rPr lang="de-DE" sz="3600" b="1" dirty="0" smtClean="0">
                <a:solidFill>
                  <a:schemeClr val="bg1"/>
                </a:solidFill>
                <a:latin typeface="Helvetica Neue" charset="0"/>
                <a:cs typeface="Arial" charset="0"/>
              </a:rPr>
            </a:br>
            <a:r>
              <a:rPr lang="de-DE" sz="3600" b="1" dirty="0" smtClean="0">
                <a:solidFill>
                  <a:schemeClr val="bg1"/>
                </a:solidFill>
                <a:latin typeface="Helvetica Neue" charset="0"/>
                <a:cs typeface="Arial" charset="0"/>
              </a:rPr>
              <a:t>Ihre Aufmerksamkeit</a:t>
            </a:r>
            <a:endParaRPr lang="de-DE" sz="3600" b="1" dirty="0">
              <a:solidFill>
                <a:schemeClr val="bg1"/>
              </a:solidFill>
              <a:latin typeface="Helvetica Neue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729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627063" y="1083198"/>
            <a:ext cx="8135937" cy="36036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7063" y="1651000"/>
            <a:ext cx="8135937" cy="475773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27063" y="6408738"/>
            <a:ext cx="6813550" cy="4492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rgbClr val="969696"/>
                </a:solidFill>
                <a:latin typeface="Helvetica Neue"/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r>
              <a:rPr lang="de-DE" smtClean="0"/>
              <a:t>VLVnT'18 – GNN Dissertation Prize –  Uli Katz – 2 Oct 2018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12150" y="6408738"/>
            <a:ext cx="450850" cy="449262"/>
          </a:xfrm>
          <a:prstGeom prst="rect">
            <a:avLst/>
          </a:prstGeom>
        </p:spPr>
        <p:txBody>
          <a:bodyPr vert="horz" wrap="square" lIns="9144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69696"/>
                </a:solidFill>
                <a:latin typeface="Helvetica Neue" charset="0"/>
                <a:cs typeface="Arial" charset="0"/>
              </a:defRPr>
            </a:lvl1pPr>
          </a:lstStyle>
          <a:p>
            <a:pPr>
              <a:defRPr/>
            </a:pPr>
            <a:fld id="{AAAA4870-6BA5-2240-82F3-AD56ED42D7C1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8" r:id="rId1"/>
    <p:sldLayoutId id="2147484102" r:id="rId2"/>
    <p:sldLayoutId id="2147484119" r:id="rId3"/>
    <p:sldLayoutId id="2147484106" r:id="rId4"/>
    <p:sldLayoutId id="2147484107" r:id="rId5"/>
    <p:sldLayoutId id="2147484108" r:id="rId6"/>
    <p:sldLayoutId id="2147484110" r:id="rId7"/>
    <p:sldLayoutId id="2147484120" r:id="rId8"/>
    <p:sldLayoutId id="2147484111" r:id="rId9"/>
  </p:sldLayoutIdLst>
  <p:hf hdr="0" dt="0"/>
  <p:txStyles>
    <p:titleStyle>
      <a:lvl1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 kern="1200">
          <a:solidFill>
            <a:srgbClr val="003366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charset="0"/>
          <a:ea typeface="ＭＳ Ｐゴシック" charset="0"/>
          <a:cs typeface="Arial" charset="0"/>
        </a:defRPr>
      </a:lvl5pPr>
      <a:lvl6pPr marL="4572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Helvetica Neue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Helvetica Neue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Helvetica Neue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Helvetica Neue" charset="0"/>
          <a:ea typeface="ＭＳ Ｐゴシック" charset="0"/>
          <a:cs typeface="ＭＳ Ｐゴシック" charset="0"/>
        </a:defRPr>
      </a:lvl9pPr>
    </p:titleStyle>
    <p:bodyStyle>
      <a:lvl1pPr marL="236538" indent="-276225" algn="l" defTabSz="457200" rtl="0" eaLnBrk="1" fontAlgn="base" hangingPunct="1">
        <a:lnSpc>
          <a:spcPts val="2400"/>
        </a:lnSpc>
        <a:spcBef>
          <a:spcPts val="475"/>
        </a:spcBef>
        <a:spcAft>
          <a:spcPct val="0"/>
        </a:spcAft>
        <a:buClr>
          <a:srgbClr val="003366"/>
        </a:buClr>
        <a:buSzPct val="100000"/>
        <a:buFont typeface="Lucida Grande" charset="0"/>
        <a:buChar char="●"/>
        <a:defRPr sz="20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50888" indent="-276225" algn="l" defTabSz="457200" rtl="0" eaLnBrk="1" fontAlgn="base" hangingPunct="1">
        <a:lnSpc>
          <a:spcPts val="2200"/>
        </a:lnSpc>
        <a:spcBef>
          <a:spcPts val="438"/>
        </a:spcBef>
        <a:spcAft>
          <a:spcPct val="0"/>
        </a:spcAft>
        <a:buClr>
          <a:srgbClr val="003366"/>
        </a:buClr>
        <a:buSzPct val="80000"/>
        <a:buFont typeface="Lucida Grande" charset="0"/>
        <a:buChar char="●"/>
        <a:defRPr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1201738" indent="-215900" algn="l" defTabSz="457200" rtl="0" eaLnBrk="1" fontAlgn="base" hangingPunct="1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 charset="0"/>
        <a:buChar char="●"/>
        <a:defRPr sz="16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1443038" indent="-215900" algn="l" defTabSz="457200" rtl="0" eaLnBrk="1" fontAlgn="base" hangingPunct="1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 charset="0"/>
        <a:buChar char="●"/>
        <a:defRPr sz="16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1655763" indent="-215900" algn="l" defTabSz="457200" rtl="0" eaLnBrk="1" fontAlgn="base" hangingPunct="1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 charset="0"/>
        <a:buChar char="●"/>
        <a:defRPr sz="16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627063" y="1083198"/>
            <a:ext cx="8135937" cy="36036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7063" y="1651000"/>
            <a:ext cx="8135937" cy="475773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27063" y="6408738"/>
            <a:ext cx="6813550" cy="4492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rgbClr val="969696"/>
                </a:solidFill>
                <a:latin typeface="Helvetica Neue"/>
                <a:ea typeface="ＭＳ Ｐゴシック" pitchFamily="34" charset="-128"/>
                <a:cs typeface="Arial" charset="0"/>
              </a:defRPr>
            </a:lvl1pPr>
          </a:lstStyle>
          <a:p>
            <a:pPr defTabSz="914400">
              <a:defRPr/>
            </a:pPr>
            <a:r>
              <a:rPr lang="en-GB" smtClean="0"/>
              <a:t>VLVnT'18 – GNN Dissertation Prize –  Uli Katz – 2 Oct 2018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12150" y="6408738"/>
            <a:ext cx="450850" cy="449262"/>
          </a:xfrm>
          <a:prstGeom prst="rect">
            <a:avLst/>
          </a:prstGeom>
        </p:spPr>
        <p:txBody>
          <a:bodyPr vert="horz" wrap="square" lIns="9144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69696"/>
                </a:solidFill>
                <a:latin typeface="Helvetica Neue" charset="0"/>
                <a:cs typeface="Arial" charset="0"/>
              </a:defRPr>
            </a:lvl1pPr>
          </a:lstStyle>
          <a:p>
            <a:pPr defTabSz="914400"/>
            <a:fld id="{1027488F-2420-2B42-9425-989B5A52E083}" type="slidenum">
              <a:rPr lang="en-GB" smtClean="0"/>
              <a:pPr defTabSz="91440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29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0" r:id="rId9"/>
    <p:sldLayoutId id="2147484131" r:id="rId10"/>
  </p:sldLayoutIdLst>
  <p:hf hdr="0" dt="0"/>
  <p:txStyles>
    <p:titleStyle>
      <a:lvl1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 kern="1200">
          <a:solidFill>
            <a:srgbClr val="003366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charset="0"/>
          <a:ea typeface="ＭＳ Ｐゴシック" charset="0"/>
          <a:cs typeface="Arial" charset="0"/>
        </a:defRPr>
      </a:lvl5pPr>
      <a:lvl6pPr marL="4572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Helvetica Neue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Helvetica Neue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Helvetica Neue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Helvetica Neue" charset="0"/>
          <a:ea typeface="ＭＳ Ｐゴシック" charset="0"/>
          <a:cs typeface="ＭＳ Ｐゴシック" charset="0"/>
        </a:defRPr>
      </a:lvl9pPr>
    </p:titleStyle>
    <p:bodyStyle>
      <a:lvl1pPr marL="236538" indent="-276225" algn="l" defTabSz="457200" rtl="0" eaLnBrk="1" fontAlgn="base" hangingPunct="1">
        <a:lnSpc>
          <a:spcPts val="2400"/>
        </a:lnSpc>
        <a:spcBef>
          <a:spcPts val="475"/>
        </a:spcBef>
        <a:spcAft>
          <a:spcPct val="0"/>
        </a:spcAft>
        <a:buClr>
          <a:srgbClr val="003366"/>
        </a:buClr>
        <a:buSzPct val="100000"/>
        <a:buFont typeface="Lucida Grande" charset="0"/>
        <a:buChar char="●"/>
        <a:defRPr sz="20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50888" indent="-276225" algn="l" defTabSz="457200" rtl="0" eaLnBrk="1" fontAlgn="base" hangingPunct="1">
        <a:lnSpc>
          <a:spcPts val="2200"/>
        </a:lnSpc>
        <a:spcBef>
          <a:spcPts val="438"/>
        </a:spcBef>
        <a:spcAft>
          <a:spcPct val="0"/>
        </a:spcAft>
        <a:buClr>
          <a:srgbClr val="003366"/>
        </a:buClr>
        <a:buSzPct val="80000"/>
        <a:buFont typeface="Lucida Grande" charset="0"/>
        <a:buChar char="●"/>
        <a:defRPr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1201738" indent="-215900" algn="l" defTabSz="457200" rtl="0" eaLnBrk="1" fontAlgn="base" hangingPunct="1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 charset="0"/>
        <a:buChar char="●"/>
        <a:defRPr sz="16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1443038" indent="-215900" algn="l" defTabSz="457200" rtl="0" eaLnBrk="1" fontAlgn="base" hangingPunct="1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 charset="0"/>
        <a:buChar char="●"/>
        <a:defRPr sz="16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1655763" indent="-215900" algn="l" defTabSz="457200" rtl="0" eaLnBrk="1" fontAlgn="base" hangingPunct="1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 charset="0"/>
        <a:buChar char="●"/>
        <a:defRPr sz="16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/>
          <p:cNvSpPr txBox="1">
            <a:spLocks/>
          </p:cNvSpPr>
          <p:nvPr/>
        </p:nvSpPr>
        <p:spPr bwMode="auto">
          <a:xfrm>
            <a:off x="634239" y="3402013"/>
            <a:ext cx="4067175" cy="10795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200"/>
              </a:lnSpc>
              <a:buClr>
                <a:srgbClr val="003366"/>
              </a:buClr>
              <a:buSzPct val="100000"/>
              <a:buFont typeface="Lucida Grande" charset="0"/>
              <a:buNone/>
            </a:pPr>
            <a:r>
              <a:rPr lang="de-DE" sz="1800" dirty="0" smtClean="0">
                <a:solidFill>
                  <a:schemeClr val="bg1"/>
                </a:solidFill>
                <a:latin typeface="Helvetica Neue" charset="0"/>
                <a:cs typeface="Arial" charset="0"/>
              </a:rPr>
              <a:t>Uli Katz</a:t>
            </a:r>
          </a:p>
          <a:p>
            <a:pPr eaLnBrk="1" hangingPunct="1">
              <a:lnSpc>
                <a:spcPts val="2200"/>
              </a:lnSpc>
              <a:buClr>
                <a:srgbClr val="003366"/>
              </a:buClr>
              <a:buSzPct val="100000"/>
              <a:buFont typeface="Lucida Grande" charset="0"/>
              <a:buNone/>
            </a:pPr>
            <a:r>
              <a:rPr lang="de-DE" sz="1800" dirty="0" err="1" smtClean="0">
                <a:solidFill>
                  <a:schemeClr val="bg1"/>
                </a:solidFill>
                <a:latin typeface="Helvetica Neue" charset="0"/>
                <a:cs typeface="Arial" charset="0"/>
              </a:rPr>
              <a:t>VLVnT</a:t>
            </a:r>
            <a:r>
              <a:rPr lang="de-DE" sz="1800" dirty="0" smtClean="0">
                <a:solidFill>
                  <a:schemeClr val="bg1"/>
                </a:solidFill>
                <a:latin typeface="Helvetica Neue" charset="0"/>
                <a:cs typeface="Arial" charset="0"/>
              </a:rPr>
              <a:t> 2018 - </a:t>
            </a:r>
            <a:r>
              <a:rPr lang="de-DE" sz="1800" dirty="0" err="1" smtClean="0">
                <a:solidFill>
                  <a:schemeClr val="bg1"/>
                </a:solidFill>
                <a:latin typeface="Helvetica Neue" charset="0"/>
                <a:cs typeface="Arial" charset="0"/>
              </a:rPr>
              <a:t>Dubna</a:t>
            </a:r>
            <a:endParaRPr lang="de-DE" sz="1800" dirty="0" smtClean="0">
              <a:solidFill>
                <a:schemeClr val="bg1"/>
              </a:solidFill>
              <a:latin typeface="Helvetica Neue" charset="0"/>
              <a:cs typeface="Arial" charset="0"/>
            </a:endParaRPr>
          </a:p>
          <a:p>
            <a:pPr eaLnBrk="1" hangingPunct="1">
              <a:lnSpc>
                <a:spcPts val="2200"/>
              </a:lnSpc>
              <a:buClr>
                <a:srgbClr val="003366"/>
              </a:buClr>
              <a:buSzPct val="100000"/>
              <a:buFont typeface="Lucida Grande" charset="0"/>
              <a:buNone/>
            </a:pPr>
            <a:r>
              <a:rPr lang="de-DE" sz="1800" dirty="0" smtClean="0">
                <a:solidFill>
                  <a:schemeClr val="bg1"/>
                </a:solidFill>
                <a:latin typeface="Helvetica Neue" charset="0"/>
                <a:cs typeface="Arial" charset="0"/>
              </a:rPr>
              <a:t>2 </a:t>
            </a:r>
            <a:r>
              <a:rPr lang="de-DE" sz="1800" dirty="0" err="1" smtClean="0">
                <a:solidFill>
                  <a:schemeClr val="bg1"/>
                </a:solidFill>
                <a:latin typeface="Helvetica Neue" charset="0"/>
                <a:cs typeface="Arial" charset="0"/>
              </a:rPr>
              <a:t>October</a:t>
            </a:r>
            <a:r>
              <a:rPr lang="de-DE" sz="1800" dirty="0" smtClean="0">
                <a:solidFill>
                  <a:schemeClr val="bg1"/>
                </a:solidFill>
                <a:latin typeface="Helvetica Neue" charset="0"/>
                <a:cs typeface="Arial" charset="0"/>
              </a:rPr>
              <a:t> </a:t>
            </a:r>
            <a:r>
              <a:rPr lang="de-DE" sz="1800" dirty="0" smtClean="0">
                <a:solidFill>
                  <a:schemeClr val="bg1"/>
                </a:solidFill>
                <a:latin typeface="Helvetica Neue" charset="0"/>
                <a:cs typeface="Arial" charset="0"/>
              </a:rPr>
              <a:t>2018</a:t>
            </a:r>
            <a:endParaRPr lang="de-DE" sz="1800" dirty="0">
              <a:solidFill>
                <a:schemeClr val="bg1"/>
              </a:solidFill>
              <a:latin typeface="Helvetica Neue" charset="0"/>
              <a:cs typeface="Arial" charset="0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626635" y="887413"/>
            <a:ext cx="8135937" cy="162083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4200"/>
              </a:lnSpc>
            </a:pPr>
            <a:r>
              <a:rPr lang="de-DE" sz="3600" b="1" dirty="0" smtClean="0">
                <a:solidFill>
                  <a:schemeClr val="bg1"/>
                </a:solidFill>
                <a:latin typeface="Helvetica Neue" charset="0"/>
                <a:cs typeface="Arial" charset="0"/>
              </a:rPr>
              <a:t>The GNN Dissertation </a:t>
            </a:r>
            <a:r>
              <a:rPr lang="de-DE" sz="3600" b="1" dirty="0" err="1" smtClean="0">
                <a:solidFill>
                  <a:schemeClr val="bg1"/>
                </a:solidFill>
                <a:latin typeface="Helvetica Neue" charset="0"/>
                <a:cs typeface="Arial" charset="0"/>
              </a:rPr>
              <a:t>Prize</a:t>
            </a:r>
            <a:endParaRPr lang="de-DE" sz="3600" b="1" dirty="0" smtClean="0">
              <a:solidFill>
                <a:schemeClr val="bg1"/>
              </a:solidFill>
              <a:latin typeface="Helvetica Neue" charset="0"/>
              <a:cs typeface="Arial" charset="0"/>
            </a:endParaRPr>
          </a:p>
          <a:p>
            <a:pPr eaLnBrk="1" hangingPunct="1">
              <a:lnSpc>
                <a:spcPts val="4200"/>
              </a:lnSpc>
            </a:pPr>
            <a:r>
              <a:rPr lang="de-DE" b="1" dirty="0" smtClean="0">
                <a:solidFill>
                  <a:schemeClr val="bg1"/>
                </a:solidFill>
                <a:latin typeface="Helvetica Neue" charset="0"/>
                <a:cs typeface="Arial" charset="0"/>
              </a:rPr>
              <a:t>(GNN = Global Neutrino Network)</a:t>
            </a:r>
            <a:endParaRPr lang="de-DE" b="1" dirty="0" smtClean="0">
              <a:solidFill>
                <a:schemeClr val="bg1"/>
              </a:solidFill>
              <a:latin typeface="Helvetica Neue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41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3" name="Rectangle 3"/>
          <p:cNvSpPr>
            <a:spLocks noGrp="1" noChangeArrowheads="1"/>
          </p:cNvSpPr>
          <p:nvPr>
            <p:ph type="title"/>
          </p:nvPr>
        </p:nvSpPr>
        <p:spPr>
          <a:xfrm>
            <a:off x="627061" y="3190083"/>
            <a:ext cx="8135937" cy="360362"/>
          </a:xfrm>
        </p:spPr>
        <p:txBody>
          <a:bodyPr/>
          <a:lstStyle/>
          <a:p>
            <a:r>
              <a:rPr lang="en-GB" dirty="0" smtClean="0">
                <a:latin typeface="Helvetica Neue"/>
                <a:cs typeface="Helvetica Neue"/>
              </a:rPr>
              <a:t>Since 2015:</a:t>
            </a:r>
            <a:endParaRPr lang="en-GB" dirty="0">
              <a:latin typeface="Helvetica Neue"/>
              <a:cs typeface="Helvetica Neue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ADC34-88A3-474C-A70A-101D519CFA7F}" type="slidenum">
              <a:rPr lang="en-US">
                <a:latin typeface="Helvetica Neue"/>
                <a:cs typeface="Helvetica Neue"/>
              </a:rPr>
              <a:pPr/>
              <a:t>2</a:t>
            </a:fld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cs typeface="Helvetica Neue"/>
              </a:rPr>
              <a:t>VLVnT'18 – GNN Dissertation Prize –  Uli Katz – 2 Oct 2018</a:t>
            </a:r>
            <a:endParaRPr lang="de-DE" dirty="0">
              <a:cs typeface="Helvetica Neu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7061" y="3550445"/>
            <a:ext cx="86744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  <a:tabLst>
                <a:tab pos="2508250" algn="l"/>
              </a:tabLst>
            </a:pPr>
            <a:r>
              <a:rPr lang="en-US" sz="2000" dirty="0" smtClean="0">
                <a:latin typeface="Helvetica Neue"/>
                <a:cs typeface="Helvetica Neue"/>
              </a:rPr>
              <a:t>2015: </a:t>
            </a:r>
            <a:r>
              <a:rPr lang="en-US" altLang="en-US" sz="2000" dirty="0">
                <a:latin typeface="Arial" panose="020B0604020202020204" pitchFamily="34" charset="0"/>
              </a:rPr>
              <a:t>Tri </a:t>
            </a:r>
            <a:r>
              <a:rPr lang="en-US" altLang="en-US" sz="2000" dirty="0" err="1" smtClean="0">
                <a:latin typeface="Arial" panose="020B0604020202020204" pitchFamily="34" charset="0"/>
              </a:rPr>
              <a:t>Astraatmadja</a:t>
            </a:r>
            <a:r>
              <a:rPr lang="en-US" altLang="en-US" sz="2000" dirty="0" smtClean="0">
                <a:latin typeface="Arial" panose="020B0604020202020204" pitchFamily="34" charset="0"/>
              </a:rPr>
              <a:t>, </a:t>
            </a:r>
            <a:r>
              <a:rPr lang="en-US" altLang="en-US" sz="2000" dirty="0" err="1">
                <a:latin typeface="Arial" panose="020B0604020202020204" pitchFamily="34" charset="0"/>
              </a:rPr>
              <a:t>Jakob</a:t>
            </a:r>
            <a:r>
              <a:rPr lang="en-US" altLang="en-US" sz="2000" dirty="0">
                <a:latin typeface="Arial" panose="020B0604020202020204" pitchFamily="34" charset="0"/>
              </a:rPr>
              <a:t> van </a:t>
            </a:r>
            <a:r>
              <a:rPr lang="en-US" altLang="en-US" sz="2000" dirty="0" smtClean="0">
                <a:latin typeface="Arial" panose="020B0604020202020204" pitchFamily="34" charset="0"/>
              </a:rPr>
              <a:t>Santen, </a:t>
            </a:r>
            <a:r>
              <a:rPr lang="en-US" altLang="en-US" sz="2000" dirty="0">
                <a:latin typeface="Arial" panose="020B0604020202020204" pitchFamily="34" charset="0"/>
              </a:rPr>
              <a:t>Juan Pablo </a:t>
            </a:r>
            <a:r>
              <a:rPr lang="en-US" altLang="en-US" sz="2000" dirty="0" err="1">
                <a:latin typeface="Arial" panose="020B0604020202020204" pitchFamily="34" charset="0"/>
              </a:rPr>
              <a:t>Yáñez</a:t>
            </a:r>
            <a:r>
              <a:rPr lang="en-US" altLang="en-US" sz="2000" dirty="0">
                <a:latin typeface="Arial" panose="020B0604020202020204" pitchFamily="34" charset="0"/>
              </a:rPr>
              <a:t> </a:t>
            </a:r>
          </a:p>
          <a:p>
            <a:pPr marL="342900" indent="-342900">
              <a:buFont typeface="Arial"/>
              <a:buChar char="•"/>
              <a:tabLst>
                <a:tab pos="2508250" algn="l"/>
              </a:tabLst>
            </a:pPr>
            <a:r>
              <a:rPr lang="en-US" sz="2000" dirty="0" smtClean="0">
                <a:latin typeface="Helvetica Neue"/>
                <a:cs typeface="Helvetica Neue"/>
              </a:rPr>
              <a:t>2016: Lars </a:t>
            </a:r>
            <a:r>
              <a:rPr lang="en-US" sz="2000" dirty="0" err="1" smtClean="0">
                <a:latin typeface="Helvetica Neue"/>
                <a:cs typeface="Helvetica Neue"/>
              </a:rPr>
              <a:t>Mohrmann</a:t>
            </a:r>
            <a:r>
              <a:rPr lang="en-US" sz="2000" dirty="0" smtClean="0">
                <a:latin typeface="Helvetica Neue"/>
                <a:cs typeface="Helvetica Neue"/>
              </a:rPr>
              <a:t>, </a:t>
            </a:r>
            <a:r>
              <a:rPr lang="en-GB" sz="2000" dirty="0" err="1" smtClean="0"/>
              <a:t>Agustín</a:t>
            </a:r>
            <a:r>
              <a:rPr lang="en-GB" sz="2000" dirty="0" smtClean="0"/>
              <a:t> </a:t>
            </a:r>
            <a:r>
              <a:rPr lang="en-GB" sz="2000" dirty="0"/>
              <a:t>Sánchez </a:t>
            </a:r>
            <a:r>
              <a:rPr lang="en-GB" sz="2000" dirty="0" err="1" smtClean="0"/>
              <a:t>Losa</a:t>
            </a:r>
            <a:r>
              <a:rPr lang="en-GB" sz="2000" dirty="0" smtClean="0"/>
              <a:t>, Chris Weaver</a:t>
            </a:r>
            <a:endParaRPr lang="en-US" sz="2000" dirty="0" smtClean="0">
              <a:latin typeface="Helvetica Neue"/>
              <a:cs typeface="Helvetica Neue"/>
            </a:endParaRPr>
          </a:p>
          <a:p>
            <a:pPr marL="342900" indent="-342900">
              <a:buFont typeface="Arial"/>
              <a:buChar char="•"/>
              <a:tabLst>
                <a:tab pos="2508250" algn="l"/>
              </a:tabLst>
            </a:pPr>
            <a:r>
              <a:rPr lang="en-US" sz="2000" dirty="0" smtClean="0">
                <a:latin typeface="Helvetica Neue"/>
                <a:cs typeface="Helvetica Neue"/>
              </a:rPr>
              <a:t>2017: </a:t>
            </a:r>
            <a:r>
              <a:rPr lang="en-GB" sz="2000" dirty="0"/>
              <a:t>Stefan </a:t>
            </a:r>
            <a:r>
              <a:rPr lang="en-GB" sz="2000" dirty="0" err="1" smtClean="0"/>
              <a:t>Coenders</a:t>
            </a:r>
            <a:r>
              <a:rPr lang="en-GB" sz="2000" dirty="0" smtClean="0"/>
              <a:t>, </a:t>
            </a:r>
            <a:r>
              <a:rPr lang="en-GB" sz="2000" dirty="0" err="1" smtClean="0"/>
              <a:t>Janik</a:t>
            </a:r>
            <a:r>
              <a:rPr lang="en-GB" sz="2000" dirty="0" smtClean="0"/>
              <a:t> </a:t>
            </a:r>
            <a:r>
              <a:rPr lang="en-GB" sz="2000" dirty="0" err="1" smtClean="0"/>
              <a:t>Hofestädt</a:t>
            </a:r>
            <a:r>
              <a:rPr lang="en-GB" sz="2000" dirty="0"/>
              <a:t>, Ryan </a:t>
            </a:r>
            <a:r>
              <a:rPr lang="en-GB" sz="2000" dirty="0" err="1"/>
              <a:t>Maunu</a:t>
            </a:r>
            <a:endParaRPr lang="en-US" sz="2000" dirty="0" smtClean="0">
              <a:latin typeface="Helvetica Neue"/>
              <a:cs typeface="Helvetica Neue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27063" y="338481"/>
            <a:ext cx="8135937" cy="36036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33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defTabSz="457200" rtl="0" eaLnBrk="1" fontAlgn="base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l" defTabSz="457200" rtl="0" eaLnBrk="1" fontAlgn="base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Helvetica Neue" charset="0"/>
                <a:ea typeface="ＭＳ Ｐゴシック" charset="0"/>
                <a:cs typeface="ＭＳ Ｐゴシック" charset="0"/>
              </a:defRPr>
            </a:lvl6pPr>
            <a:lvl7pPr marL="914400" algn="l" defTabSz="457200" rtl="0" eaLnBrk="1" fontAlgn="base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Helvetica Neue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eaLnBrk="1" fontAlgn="base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Helvetica Neue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eaLnBrk="1" fontAlgn="base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Helvetica Neue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GB" sz="2800" dirty="0" smtClean="0">
                <a:latin typeface="Helvetica Neue"/>
                <a:cs typeface="Helvetica Neue"/>
              </a:rPr>
              <a:t>GNN Dissertation Prize</a:t>
            </a:r>
            <a:endParaRPr lang="en-GB" sz="2800" dirty="0">
              <a:latin typeface="Helvetica Neue"/>
              <a:cs typeface="Helvetica Neue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27062" y="1263379"/>
            <a:ext cx="8135937" cy="36036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33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defTabSz="457200" rtl="0" eaLnBrk="1" fontAlgn="base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l" defTabSz="457200" rtl="0" eaLnBrk="1" fontAlgn="base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Helvetica Neue" charset="0"/>
                <a:ea typeface="ＭＳ Ｐゴシック" charset="0"/>
                <a:cs typeface="ＭＳ Ｐゴシック" charset="0"/>
              </a:defRPr>
            </a:lvl6pPr>
            <a:lvl7pPr marL="914400" algn="l" defTabSz="457200" rtl="0" eaLnBrk="1" fontAlgn="base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Helvetica Neue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eaLnBrk="1" fontAlgn="base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Helvetica Neue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eaLnBrk="1" fontAlgn="base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Helvetica Neue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GB" dirty="0" smtClean="0">
                <a:latin typeface="Helvetica Neue"/>
                <a:cs typeface="Helvetica Neue"/>
              </a:rPr>
              <a:t>Call</a:t>
            </a:r>
            <a:endParaRPr lang="en-GB" dirty="0">
              <a:latin typeface="Helvetica Neue"/>
              <a:cs typeface="Helvetica Neue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7063" y="1726438"/>
            <a:ext cx="8674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  <a:tabLst>
                <a:tab pos="2508250" algn="l"/>
              </a:tabLst>
            </a:pPr>
            <a:endParaRPr lang="en-US" sz="2000" dirty="0" smtClean="0">
              <a:latin typeface="Helvetica Neue"/>
              <a:cs typeface="Helvetica Neue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7061" y="1707815"/>
            <a:ext cx="86744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Helvetica Neue"/>
              </a:rPr>
              <a:t>F</a:t>
            </a:r>
            <a:r>
              <a:rPr lang="en-GB" sz="2000" dirty="0" smtClean="0"/>
              <a:t>or </a:t>
            </a:r>
            <a:r>
              <a:rPr lang="en-GB" sz="2000" dirty="0"/>
              <a:t>students who successfully completed an outstanding thesis in the broader area of neutrino </a:t>
            </a:r>
            <a:r>
              <a:rPr lang="en-GB" sz="2000" dirty="0" smtClean="0"/>
              <a:t>astronomy. Also for technical work or method development.</a:t>
            </a:r>
            <a:endParaRPr lang="en-US" sz="2000" dirty="0" smtClean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39899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ADC34-88A3-474C-A70A-101D519CFA7F}" type="slidenum">
              <a:rPr lang="en-US">
                <a:latin typeface="Helvetica Neue"/>
                <a:cs typeface="Helvetica Neue"/>
              </a:rPr>
              <a:pPr/>
              <a:t>3</a:t>
            </a:fld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cs typeface="Helvetica Neue"/>
              </a:rPr>
              <a:t>VLVnT'18 – GNN Dissertation Prize –  Uli Katz – 2 Oct 2018</a:t>
            </a:r>
            <a:endParaRPr lang="de-DE" dirty="0">
              <a:cs typeface="Helvetica Neue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27063" y="338481"/>
            <a:ext cx="8135937" cy="36036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33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defTabSz="457200" rtl="0" eaLnBrk="1" fontAlgn="base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l" defTabSz="457200" rtl="0" eaLnBrk="1" fontAlgn="base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Helvetica Neue" charset="0"/>
                <a:ea typeface="ＭＳ Ｐゴシック" charset="0"/>
                <a:cs typeface="ＭＳ Ｐゴシック" charset="0"/>
              </a:defRPr>
            </a:lvl6pPr>
            <a:lvl7pPr marL="914400" algn="l" defTabSz="457200" rtl="0" eaLnBrk="1" fontAlgn="base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Helvetica Neue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eaLnBrk="1" fontAlgn="base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Helvetica Neue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eaLnBrk="1" fontAlgn="base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Helvetica Neue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GB" sz="2800" dirty="0" smtClean="0">
                <a:latin typeface="Helvetica Neue"/>
                <a:cs typeface="Helvetica Neue"/>
              </a:rPr>
              <a:t>And the winners 2018 are …</a:t>
            </a:r>
            <a:endParaRPr lang="en-GB" sz="2800" dirty="0">
              <a:latin typeface="Helvetica Neue"/>
              <a:cs typeface="Helvetica Neue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7063" y="1726438"/>
            <a:ext cx="8674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  <a:tabLst>
                <a:tab pos="2508250" algn="l"/>
              </a:tabLst>
            </a:pPr>
            <a:endParaRPr lang="en-US" sz="2000" dirty="0" smtClean="0">
              <a:latin typeface="Helvetica Neue"/>
              <a:cs typeface="Helvetica Neue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79209" y="1002631"/>
            <a:ext cx="4406393" cy="5568492"/>
            <a:chOff x="620614" y="1002631"/>
            <a:chExt cx="4406393" cy="5568492"/>
          </a:xfrm>
        </p:grpSpPr>
        <p:sp>
          <p:nvSpPr>
            <p:cNvPr id="15" name="TextBox 14"/>
            <p:cNvSpPr txBox="1"/>
            <p:nvPr/>
          </p:nvSpPr>
          <p:spPr>
            <a:xfrm>
              <a:off x="620614" y="4878352"/>
              <a:ext cx="4406393" cy="1692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rgbClr val="003366"/>
                  </a:solidFill>
                  <a:latin typeface="Helvetica Neue"/>
                  <a:cs typeface="Helvetica Neue"/>
                </a:rPr>
                <a:t>Gary </a:t>
              </a:r>
              <a:r>
                <a:rPr lang="en-GB" b="1" dirty="0" smtClean="0">
                  <a:solidFill>
                    <a:srgbClr val="003366"/>
                  </a:solidFill>
                  <a:latin typeface="Helvetica Neue"/>
                  <a:cs typeface="Helvetica Neue"/>
                </a:rPr>
                <a:t>Binder (UC Berkeley):</a:t>
              </a:r>
              <a:r>
                <a:rPr lang="en-GB" sz="2000" dirty="0" smtClean="0">
                  <a:latin typeface="Helvetica Neue"/>
                  <a:cs typeface="Helvetica Neue"/>
                </a:rPr>
                <a:t/>
              </a:r>
              <a:br>
                <a:rPr lang="en-GB" sz="2000" dirty="0" smtClean="0">
                  <a:latin typeface="Helvetica Neue"/>
                  <a:cs typeface="Helvetica Neue"/>
                </a:rPr>
              </a:br>
              <a:r>
                <a:rPr lang="en-GB" sz="2000" dirty="0" smtClean="0"/>
                <a:t>Measurements </a:t>
              </a:r>
              <a:r>
                <a:rPr lang="en-GB" sz="2000" dirty="0"/>
                <a:t>of the </a:t>
              </a:r>
              <a:r>
                <a:rPr lang="en-GB" sz="2000" dirty="0" smtClean="0"/>
                <a:t>flavour</a:t>
              </a:r>
              <a:r>
                <a:rPr lang="en-GB" sz="2000" dirty="0"/>
                <a:t/>
              </a:r>
              <a:br>
                <a:rPr lang="en-GB" sz="2000" dirty="0"/>
              </a:br>
              <a:r>
                <a:rPr lang="en-GB" sz="2000" dirty="0" smtClean="0"/>
                <a:t>composition </a:t>
              </a:r>
              <a:r>
                <a:rPr lang="en-GB" sz="2000" dirty="0"/>
                <a:t>and </a:t>
              </a:r>
              <a:r>
                <a:rPr lang="en-GB" sz="2000" dirty="0" smtClean="0"/>
                <a:t>inelasticity distribution </a:t>
              </a:r>
              <a:r>
                <a:rPr lang="en-GB" sz="2000" dirty="0"/>
                <a:t>of </a:t>
              </a:r>
              <a:r>
                <a:rPr lang="en-GB" sz="2000" dirty="0" smtClean="0"/>
                <a:t>high-energy neutrino</a:t>
              </a:r>
              <a:r>
                <a:rPr lang="en-GB" sz="2000" dirty="0"/>
                <a:t/>
              </a:r>
              <a:br>
                <a:rPr lang="en-GB" sz="2000" dirty="0"/>
              </a:br>
              <a:r>
                <a:rPr lang="en-GB" sz="2000" dirty="0" smtClean="0"/>
                <a:t>interactions </a:t>
              </a:r>
              <a:r>
                <a:rPr lang="en-GB" sz="2000" dirty="0"/>
                <a:t>in IceCube</a:t>
              </a:r>
              <a:endParaRPr lang="en-US" sz="2000" dirty="0" smtClean="0">
                <a:latin typeface="Helvetica Neue"/>
                <a:cs typeface="Helvetica Neue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994" y="1002631"/>
              <a:ext cx="3304052" cy="3875721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/>
        </p:nvGrpSpPr>
        <p:grpSpPr>
          <a:xfrm>
            <a:off x="5058304" y="1002631"/>
            <a:ext cx="3972572" cy="5568491"/>
            <a:chOff x="5218563" y="1002631"/>
            <a:chExt cx="3972572" cy="556849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11944" y="1002631"/>
              <a:ext cx="3150141" cy="3875721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5218563" y="4878351"/>
              <a:ext cx="3972572" cy="1692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rgbClr val="003366"/>
                  </a:solidFill>
                  <a:latin typeface="Helvetica Neue"/>
                  <a:cs typeface="Helvetica Neue"/>
                </a:rPr>
                <a:t>Lew </a:t>
              </a:r>
              <a:r>
                <a:rPr lang="en-GB" b="1" dirty="0" err="1" smtClean="0">
                  <a:solidFill>
                    <a:srgbClr val="003366"/>
                  </a:solidFill>
                  <a:latin typeface="Helvetica Neue"/>
                  <a:cs typeface="Helvetica Neue"/>
                </a:rPr>
                <a:t>Classen</a:t>
              </a:r>
              <a:r>
                <a:rPr lang="en-GB" b="1" dirty="0" smtClean="0">
                  <a:solidFill>
                    <a:srgbClr val="003366"/>
                  </a:solidFill>
                  <a:latin typeface="Helvetica Neue"/>
                  <a:cs typeface="Helvetica Neue"/>
                </a:rPr>
                <a:t> (U </a:t>
              </a:r>
              <a:r>
                <a:rPr lang="en-GB" b="1" dirty="0" err="1" smtClean="0">
                  <a:solidFill>
                    <a:srgbClr val="003366"/>
                  </a:solidFill>
                  <a:latin typeface="Helvetica Neue"/>
                  <a:cs typeface="Helvetica Neue"/>
                </a:rPr>
                <a:t>Münster</a:t>
              </a:r>
              <a:r>
                <a:rPr lang="en-GB" b="1" dirty="0" smtClean="0">
                  <a:solidFill>
                    <a:srgbClr val="003366"/>
                  </a:solidFill>
                  <a:latin typeface="Helvetica Neue"/>
                  <a:cs typeface="Helvetica Neue"/>
                </a:rPr>
                <a:t>):</a:t>
              </a:r>
              <a:r>
                <a:rPr lang="en-GB" sz="2000" dirty="0" smtClean="0">
                  <a:latin typeface="Helvetica Neue"/>
                  <a:cs typeface="Helvetica Neue"/>
                </a:rPr>
                <a:t/>
              </a:r>
              <a:br>
                <a:rPr lang="en-GB" sz="2000" dirty="0" smtClean="0">
                  <a:latin typeface="Helvetica Neue"/>
                  <a:cs typeface="Helvetica Neue"/>
                </a:rPr>
              </a:br>
              <a:r>
                <a:rPr lang="en-GB" sz="2000" dirty="0" smtClean="0"/>
                <a:t>The </a:t>
              </a:r>
              <a:r>
                <a:rPr lang="en-GB" sz="2000" dirty="0" err="1"/>
                <a:t>mDOM</a:t>
              </a:r>
              <a:r>
                <a:rPr lang="en-GB" sz="2000" dirty="0"/>
                <a:t> – a multi-PMT</a:t>
              </a:r>
              <a:br>
                <a:rPr lang="en-GB" sz="2000" dirty="0"/>
              </a:br>
              <a:r>
                <a:rPr lang="en-GB" sz="2000" dirty="0"/>
                <a:t>digital optical module for the IceCube-Gen2 neutrino telescope</a:t>
              </a:r>
              <a:endParaRPr lang="en-US" sz="2000" dirty="0" smtClean="0">
                <a:latin typeface="Helvetica Neue"/>
                <a:cs typeface="Helvetica Neue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617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90e8870b-bc6e-49a4-97f7-b2ef899afc05"/>
</p:tagLst>
</file>

<file path=ppt/theme/theme1.xml><?xml version="1.0" encoding="utf-8"?>
<a:theme xmlns:a="http://schemas.openxmlformats.org/drawingml/2006/main" name="KM3NeT_CD">
  <a:themeElements>
    <a:clrScheme name="Custom 1">
      <a:dk1>
        <a:srgbClr val="000000"/>
      </a:dk1>
      <a:lt1>
        <a:srgbClr val="FFFFFF"/>
      </a:lt1>
      <a:dk2>
        <a:srgbClr val="003366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ronus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raesentation-natfak-4-3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3366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KM3NeT_CD.potx</Template>
  <TotalTime>42413</TotalTime>
  <Words>130</Words>
  <Application>Microsoft Office PowerPoint</Application>
  <PresentationFormat>On-screen Show (4:3)</PresentationFormat>
  <Paragraphs>20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ＭＳ Ｐゴシック</vt:lpstr>
      <vt:lpstr>Arial</vt:lpstr>
      <vt:lpstr>Helvetica Neue</vt:lpstr>
      <vt:lpstr>Lucida Grande</vt:lpstr>
      <vt:lpstr>KM3NeT_CD</vt:lpstr>
      <vt:lpstr>praesentation-natfak-4-3</vt:lpstr>
      <vt:lpstr>PowerPoint Presentation</vt:lpstr>
      <vt:lpstr>Since 2015:</vt:lpstr>
      <vt:lpstr>PowerPoint Presentation</vt:lpstr>
    </vt:vector>
  </TitlesOfParts>
  <Company>FAU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Präsentation auch zweizeilig  Untertitel der Präsentation</dc:title>
  <dc:creator>Lukas Walenciak</dc:creator>
  <cp:lastModifiedBy>ukatz</cp:lastModifiedBy>
  <cp:revision>184</cp:revision>
  <cp:lastPrinted>2011-07-19T13:40:57Z</cp:lastPrinted>
  <dcterms:created xsi:type="dcterms:W3CDTF">2013-03-15T11:11:15Z</dcterms:created>
  <dcterms:modified xsi:type="dcterms:W3CDTF">2018-10-02T08:16:27Z</dcterms:modified>
</cp:coreProperties>
</file>