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notesMasterIdLst>
    <p:notesMasterId r:id="rId60"/>
  </p:notesMasterIdLst>
  <p:sldIdLst>
    <p:sldId id="345" r:id="rId7"/>
    <p:sldId id="334" r:id="rId8"/>
    <p:sldId id="327" r:id="rId9"/>
    <p:sldId id="329" r:id="rId10"/>
    <p:sldId id="331" r:id="rId11"/>
    <p:sldId id="285" r:id="rId12"/>
    <p:sldId id="286" r:id="rId13"/>
    <p:sldId id="280" r:id="rId14"/>
    <p:sldId id="283" r:id="rId15"/>
    <p:sldId id="287" r:id="rId16"/>
    <p:sldId id="288" r:id="rId17"/>
    <p:sldId id="293" r:id="rId18"/>
    <p:sldId id="290" r:id="rId19"/>
    <p:sldId id="292" r:id="rId20"/>
    <p:sldId id="291" r:id="rId21"/>
    <p:sldId id="295" r:id="rId22"/>
    <p:sldId id="297" r:id="rId23"/>
    <p:sldId id="326" r:id="rId24"/>
    <p:sldId id="298" r:id="rId25"/>
    <p:sldId id="300" r:id="rId26"/>
    <p:sldId id="328" r:id="rId27"/>
    <p:sldId id="302" r:id="rId28"/>
    <p:sldId id="303" r:id="rId29"/>
    <p:sldId id="304" r:id="rId30"/>
    <p:sldId id="305" r:id="rId31"/>
    <p:sldId id="332" r:id="rId32"/>
    <p:sldId id="307" r:id="rId33"/>
    <p:sldId id="330" r:id="rId34"/>
    <p:sldId id="308" r:id="rId35"/>
    <p:sldId id="258" r:id="rId36"/>
    <p:sldId id="315" r:id="rId37"/>
    <p:sldId id="310" r:id="rId38"/>
    <p:sldId id="322" r:id="rId39"/>
    <p:sldId id="312" r:id="rId40"/>
    <p:sldId id="316" r:id="rId41"/>
    <p:sldId id="317" r:id="rId42"/>
    <p:sldId id="319" r:id="rId43"/>
    <p:sldId id="262" r:id="rId44"/>
    <p:sldId id="341" r:id="rId45"/>
    <p:sldId id="321" r:id="rId46"/>
    <p:sldId id="343" r:id="rId47"/>
    <p:sldId id="335" r:id="rId48"/>
    <p:sldId id="347" r:id="rId49"/>
    <p:sldId id="337" r:id="rId50"/>
    <p:sldId id="338" r:id="rId51"/>
    <p:sldId id="346" r:id="rId52"/>
    <p:sldId id="349" r:id="rId53"/>
    <p:sldId id="350" r:id="rId54"/>
    <p:sldId id="351" r:id="rId55"/>
    <p:sldId id="352" r:id="rId56"/>
    <p:sldId id="342" r:id="rId57"/>
    <p:sldId id="348" r:id="rId58"/>
    <p:sldId id="27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99CC"/>
    <a:srgbClr val="006600"/>
    <a:srgbClr val="D6009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51FC1-C708-4600-B834-DEF1FA66DB6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6A27-A7C4-4CCE-AE76-85EB34250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6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5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3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76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3320E-4749-48A3-A965-3C19933D1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3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6D87-C18A-4C22-8B02-DB7944CA4E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8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F9AAA-3100-43A9-BAB9-9D709885AA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1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232AC-BA13-426D-861F-B9E52F0F95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11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141B7-D4C5-4284-9B01-BC60A2369B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9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09525-387A-41EB-9BDC-6577E3F65C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2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74D9-32F0-4BB0-B3DA-06EEF81731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68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8E92-149E-4159-A9BC-EE02D20A58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5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21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EB110-F036-4390-9CF5-834F2BE57D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23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94F76-78F6-460D-A27F-DF7B3D86AA0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89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56164-B346-49BF-ABDA-6A55B6FC1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8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D984B-4122-46E3-9C72-1CCD550F6C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9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F5D03-F212-4614-805B-2A20930D7B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8D98F-DC4B-402F-B2CA-19FE42558BE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2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5395-1F4C-4B02-B221-8258C6902B6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06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C34B-4929-41D2-B4A7-22AB0A11398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8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CCFF6-122A-444C-80BD-4940C7C472D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35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E804-AC05-43BB-BBA2-659DA17C8F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1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6CFD3-7072-4D9E-BBFD-83F49B2BA4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78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B276-FAFF-407C-842E-F3E507A58DF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B5F05-26BC-4F7D-8F19-C7094577B5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21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9FF1C-E316-4E6E-85AF-3108BFAF86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88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11D13-83D7-45DB-8FA9-28BA79EFE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6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CBAB-5E83-47F9-8AA5-CF50EC06C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2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A536-EC28-4EF4-A118-586A93F55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38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1779C-57EE-44F8-940D-ED5FFF84B8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32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4D4F-233B-4019-80AE-0015A439F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59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55D3-80B9-4EDD-9D9D-989B55AFA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7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95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478C-F1A7-41D0-B18F-0EDF29854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9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EDE2-2733-460B-AFF5-10F6B861F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80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D9BD-105B-487D-9305-A432EA6B0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9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B8E-EFB2-4554-8453-914BD302E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71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D264-A374-4741-A0B9-EBE9D09FA0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66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30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6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5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75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7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22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4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2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1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22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5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22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43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00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74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0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95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42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97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05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49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08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22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6AE-6476-44D9-A8FA-63711886A7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8FBE-D4BB-49B7-A821-149AAFDF80B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0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4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2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DB6A-1F91-41EA-A64A-80D316F92D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B57B03-BFAA-4390-A05D-B049BF629A7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8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756DB-5D37-4EFE-967B-4AA74C70B86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7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9D2584-9FAB-479D-A7C7-9E7199E2EAD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56AE-6476-44D9-A8FA-63711886A7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8FBE-D4BB-49B7-A821-149AAFDF80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56AE-6476-44D9-A8FA-63711886A7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09.10.2018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8FBE-D4BB-49B7-A821-149AAFDF80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9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8592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Схема размещения элементов магнитопровода МЦД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>(в разобранном виде)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и статус их изготовления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296744" cy="769640"/>
          </a:xfrm>
        </p:spPr>
        <p:txBody>
          <a:bodyPr/>
          <a:lstStyle/>
          <a:p>
            <a:r>
              <a:rPr lang="ru-RU" dirty="0" err="1" smtClean="0">
                <a:solidFill>
                  <a:srgbClr val="008000"/>
                </a:solidFill>
              </a:rPr>
              <a:t>Н.Д.Топилин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026" name="Picture 2" descr="C:\Users\admin\Desktop\image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2369840" cy="15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2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2C2F2F-08AA-41AB-BBC3-68BCDC6E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91D01A-AD6D-42BC-94E1-010B9BB8D2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68" y="952585"/>
            <a:ext cx="8460432" cy="5656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079997"/>
            <a:ext cx="2230034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Surface control tool</a:t>
            </a:r>
            <a:endParaRPr lang="ru-RU" sz="20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347864" y="2480107"/>
            <a:ext cx="792088" cy="1668973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88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6DD3F1-3457-4028-A0CC-5DFFAF9A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 plates in place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E6C5309-C729-4B9A-90FE-108CA6354B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12" y="1272122"/>
            <a:ext cx="7956376" cy="53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A94FA6-0BA7-4EDA-8231-139B4A30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Shims calculation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D256276-05C5-4EDE-9E81-1409D461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052736"/>
            <a:ext cx="8388424" cy="489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3" y="1052736"/>
            <a:ext cx="199285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S=1.73 + (</a:t>
            </a:r>
            <a:r>
              <a:rPr lang="el-GR" dirty="0"/>
              <a:t>Δ</a:t>
            </a:r>
            <a:r>
              <a:rPr lang="en-US" dirty="0"/>
              <a:t>1+</a:t>
            </a:r>
            <a:r>
              <a:rPr lang="el-GR" dirty="0"/>
              <a:t>Δ</a:t>
            </a:r>
            <a:r>
              <a:rPr lang="en-US" dirty="0"/>
              <a:t>2)</a:t>
            </a:r>
            <a:r>
              <a:rPr lang="ru-RU" dirty="0"/>
              <a:t>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3248" y="2063726"/>
            <a:ext cx="19223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S=1.8 mm as usual</a:t>
            </a:r>
            <a:endParaRPr lang="ru-RU" dirty="0"/>
          </a:p>
        </p:txBody>
      </p:sp>
      <p:pic>
        <p:nvPicPr>
          <p:cNvPr id="3074" name="Picture 2" descr="Пли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329" y="642631"/>
            <a:ext cx="2188056" cy="179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Плита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625" y="2577876"/>
            <a:ext cx="62372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1537844"/>
            <a:ext cx="2816861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1, </a:t>
            </a:r>
            <a:r>
              <a:rPr lang="el-GR" dirty="0"/>
              <a:t>Δ</a:t>
            </a:r>
            <a:r>
              <a:rPr lang="en-US" dirty="0"/>
              <a:t>2 – plate passport data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9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72F672-0E56-46BC-B85B-8C54F3AA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Shims preparing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8061FF-D39E-4E38-9E03-7D7E58981B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7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4F151D-1B10-4898-9624-DCF97654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Plates preparing for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5EF42B-D945-4599-802A-EA424A45D1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23" y="1081550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6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3DAD21-914A-4404-8FF5-AF7B974C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Plates preparing for assembly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161717-52B9-4465-9318-4FE11218A7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1" y="1249404"/>
            <a:ext cx="7956376" cy="53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4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11FED-D457-4100-BE7B-C5D62273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73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#5 installation (7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71F584B-1904-485C-A318-11A0B55AFD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75370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5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E8CF0C-35B6-43B0-A5EB-02F70624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Top points flatness measurement of 7 plates 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28EB78E-6BE6-4141-BFFC-D76101C711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96752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8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9462" y="260648"/>
            <a:ext cx="3322712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7 plates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AppData\Local\Temp\Rar$DI06.324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" y="22578"/>
            <a:ext cx="4851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9795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15" y="219918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0.5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>
            <a:off x="3001478" y="2096852"/>
            <a:ext cx="1080120" cy="118813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75089" y="2164214"/>
            <a:ext cx="526389" cy="205687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3"/>
          </p:cNvCxnSpPr>
          <p:nvPr/>
        </p:nvCxnSpPr>
        <p:spPr>
          <a:xfrm flipH="1">
            <a:off x="2475092" y="2096852"/>
            <a:ext cx="526386" cy="621360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61090" y="2568515"/>
            <a:ext cx="171660" cy="100811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K:\ВИТКОВИЦЕ_2018_Июнь\8_June_VHM_control_ass_part_4\L107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352" y="3192651"/>
            <a:ext cx="4447508" cy="29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5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826FA0-EFE8-42D4-8EF9-C166B8A8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#13 installation (9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3D8C4C-8153-4C17-A4D0-616F5DE48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3239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229600" cy="649287"/>
          </a:xfrm>
        </p:spPr>
        <p:txBody>
          <a:bodyPr/>
          <a:lstStyle/>
          <a:p>
            <a:pPr eaLnBrk="1" hangingPunct="1"/>
            <a:r>
              <a:rPr lang="en-US" altLang="ru-RU" sz="3200">
                <a:solidFill>
                  <a:srgbClr val="CC0000"/>
                </a:solidFill>
              </a:rPr>
              <a:t>MPD Yoke </a:t>
            </a:r>
            <a:r>
              <a:rPr lang="en-US" altLang="ru-RU" sz="2400">
                <a:solidFill>
                  <a:srgbClr val="006600"/>
                </a:solidFill>
              </a:rPr>
              <a:t>(L=8970 mm, </a:t>
            </a:r>
            <a:r>
              <a:rPr lang="en-US" altLang="ru-RU" sz="2400">
                <a:solidFill>
                  <a:srgbClr val="006600"/>
                </a:solidFill>
                <a:cs typeface="Arial" pitchFamily="34" charset="0"/>
              </a:rPr>
              <a:t>Ø6625 mm)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68344" y="1628800"/>
            <a:ext cx="1384857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FF"/>
                </a:solidFill>
              </a:rPr>
              <a:t>28 plates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00"/>
                </a:solidFill>
              </a:rPr>
              <a:t>16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FF"/>
                </a:solidFill>
              </a:rPr>
              <a:t>2 support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00"/>
                </a:solidFill>
              </a:rPr>
              <a:t>42.5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FF"/>
                </a:solidFill>
              </a:rPr>
              <a:t>2 poles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00"/>
                </a:solidFill>
              </a:rPr>
              <a:t>44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000000"/>
                </a:solidFill>
              </a:rPr>
              <a:t> Total: 621 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CC3300"/>
                </a:solidFill>
              </a:rPr>
              <a:t>Material: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CC3300"/>
                </a:solidFill>
              </a:rPr>
              <a:t>Steel 10 (AISI 1010)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>
                <a:solidFill>
                  <a:srgbClr val="CC3300"/>
                </a:solidFill>
              </a:rPr>
              <a:t>forging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CC33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4213" y="5858367"/>
            <a:ext cx="8207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err="1">
                <a:solidFill>
                  <a:srgbClr val="000000"/>
                </a:solidFill>
              </a:rPr>
              <a:t>Lodgement</a:t>
            </a:r>
            <a:r>
              <a:rPr lang="en-US" altLang="ru-RU" sz="1600" dirty="0">
                <a:solidFill>
                  <a:srgbClr val="000000"/>
                </a:solidFill>
              </a:rPr>
              <a:t> (Yoke support) – </a:t>
            </a:r>
            <a:r>
              <a:rPr lang="en-US" altLang="ru-RU" sz="1600" dirty="0" smtClean="0">
                <a:solidFill>
                  <a:srgbClr val="000000"/>
                </a:solidFill>
              </a:rPr>
              <a:t>70 </a:t>
            </a:r>
            <a:r>
              <a:rPr lang="en-US" altLang="ru-RU" sz="1600" dirty="0">
                <a:solidFill>
                  <a:srgbClr val="000000"/>
                </a:solidFill>
              </a:rPr>
              <a:t>tons, ordinary steel St.3 (Fe 360</a:t>
            </a:r>
            <a:r>
              <a:rPr lang="en-US" altLang="ru-RU" sz="1600" dirty="0" smtClean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smtClean="0">
                <a:solidFill>
                  <a:srgbClr val="000000"/>
                </a:solidFill>
              </a:rPr>
              <a:t>2 pole transport supports (15 t construction, + ballast 15 t)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8194" name="Picture 2" descr="D:\Беляева\MP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" y="1340768"/>
            <a:ext cx="768423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05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ED287C-8A34-4B32-98B2-A8376D9C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13 plates in place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36C134C-AF36-4A80-8C67-8D1C54E6B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8388424" cy="56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4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1430" y="332656"/>
            <a:ext cx="3573058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13 plates in assembly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0</a:t>
            </a:r>
            <a:r>
              <a:rPr lang="en-US" dirty="0">
                <a:solidFill>
                  <a:srgbClr val="0000FF"/>
                </a:solidFill>
              </a:rPr>
              <a:t>0</a:t>
            </a:r>
            <a:endParaRPr lang="ru-RU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C:\Users\admin\AppData\Local\Temp\Rar$DI00.710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95" y="1334"/>
            <a:ext cx="4851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24121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0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878" y="1412776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+0.3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827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-0.2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4941168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+0.2</a:t>
            </a:r>
            <a:endParaRPr lang="ru-RU" sz="3200" dirty="0">
              <a:solidFill>
                <a:srgbClr val="0000FF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314475" y="3645024"/>
            <a:ext cx="1105397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06508" y="2335813"/>
            <a:ext cx="105427" cy="3687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771800" y="1935996"/>
            <a:ext cx="360040" cy="124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1"/>
          </p:cNvCxnSpPr>
          <p:nvPr/>
        </p:nvCxnSpPr>
        <p:spPr>
          <a:xfrm flipH="1">
            <a:off x="5004048" y="2704565"/>
            <a:ext cx="504056" cy="220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60" y="4077072"/>
            <a:ext cx="3907632" cy="26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16016" y="1827402"/>
            <a:ext cx="2214068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L=5888 (+1 mm)</a:t>
            </a:r>
            <a:endParaRPr lang="ru-RU" sz="24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211960" y="2335813"/>
            <a:ext cx="648072" cy="733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1628458" y="2312440"/>
            <a:ext cx="2880320" cy="467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44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56E62A-B964-40CB-8AE2-F89C9394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22" y="116632"/>
            <a:ext cx="8229600" cy="7109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manipulation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7A95A5-E8C7-4BE0-B4C1-B6C09084CD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908720"/>
            <a:ext cx="4200668" cy="2808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459B564-C957-4A7E-893B-6052C651F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2" y="908720"/>
            <a:ext cx="4200667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79CF710-1F5F-4B8B-B512-D115FD5B32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3740188"/>
            <a:ext cx="4273741" cy="28571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AF9FBE0-A342-4BA6-A5E1-DADAB8CD64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51279" y="3477711"/>
            <a:ext cx="3769831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2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4985F9-06E1-40C8-936F-34F5A866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#1 installation (12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502994-62CC-4628-9C77-FDCA9E62EC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7" y="908720"/>
            <a:ext cx="8660777" cy="57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D6112C-9554-4758-ADFE-F5339325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#1 on side W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EF5F74-032D-4571-B74E-C03B87A09D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0861"/>
            <a:ext cx="8229600" cy="5501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988840"/>
            <a:ext cx="1329210" cy="369332"/>
          </a:xfrm>
          <a:prstGeom prst="rect">
            <a:avLst/>
          </a:prstGeom>
          <a:solidFill>
            <a:srgbClr val="92D05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Gap 0.4 mm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852229" y="2358172"/>
            <a:ext cx="919571" cy="1453595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36296" y="2173506"/>
            <a:ext cx="1329210" cy="369332"/>
          </a:xfrm>
          <a:prstGeom prst="rect">
            <a:avLst/>
          </a:prstGeom>
          <a:solidFill>
            <a:srgbClr val="92D050"/>
          </a:solidFill>
          <a:ln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Gap 0.6 mm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444208" y="2358172"/>
            <a:ext cx="792088" cy="1453595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1960" y="4077072"/>
            <a:ext cx="11544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 0 mm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644008" y="4446404"/>
            <a:ext cx="72008" cy="85480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067944" y="4446404"/>
            <a:ext cx="648072" cy="710788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0" idx="2"/>
          </p:cNvCxnSpPr>
          <p:nvPr/>
        </p:nvCxnSpPr>
        <p:spPr>
          <a:xfrm flipH="1">
            <a:off x="3707904" y="4446404"/>
            <a:ext cx="1081298" cy="566772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347864" y="4446404"/>
            <a:ext cx="1441337" cy="355394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16016" y="4446404"/>
            <a:ext cx="360040" cy="710788"/>
          </a:xfrm>
          <a:prstGeom prst="straightConnector1">
            <a:avLst/>
          </a:prstGeom>
          <a:ln>
            <a:solidFill>
              <a:srgbClr val="CC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98914" y="58546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841952" y="557910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#3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995297" y="5150904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#6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999143" y="4005064"/>
            <a:ext cx="5341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#12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573191" y="3892406"/>
            <a:ext cx="5341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#13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432617" y="2996952"/>
            <a:ext cx="234929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Non-symmetry 0.1 mm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579101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25042" y="5854675"/>
            <a:ext cx="417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#2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95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E359A0-1FF2-4871-A56F-98820AF0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49" y="116632"/>
            <a:ext cx="8229600" cy="47023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Support ring #2 installation (13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3AFABA-E812-4E44-961C-4D7CD406A6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" y="744876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196752"/>
            <a:ext cx="283135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 for plate #12 – 0.1 mm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1006324"/>
            <a:ext cx="2799292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/>
              <a:t>Gap for plate #13 – 0.1 mm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2060848"/>
            <a:ext cx="215693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Non symmetry 0 mm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3140968"/>
            <a:ext cx="34874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contact on all bottom 11 plates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60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dmin\AppData\Local\Temp\Rar$DI00.725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88641"/>
            <a:ext cx="4648102" cy="65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AppData\Local\Temp\Rar$DI08.760\Page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949220" y="332656"/>
            <a:ext cx="420897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6881689" y="1003586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881689" y="1628800"/>
            <a:ext cx="97840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8475" y="871845"/>
            <a:ext cx="342382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Measurement Protocol (page 1</a:t>
            </a:r>
            <a:r>
              <a:rPr lang="ru-RU" dirty="0"/>
              <a:t>/</a:t>
            </a:r>
            <a:r>
              <a:rPr lang="en-US" dirty="0"/>
              <a:t>5</a:t>
            </a:r>
            <a:r>
              <a:rPr lang="ru-RU" dirty="0"/>
              <a:t>) </a:t>
            </a:r>
            <a:endParaRPr lang="en-US" dirty="0"/>
          </a:p>
          <a:p>
            <a:r>
              <a:rPr lang="en-US" dirty="0"/>
              <a:t>of Support ring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6165304"/>
            <a:ext cx="3230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5887</a:t>
            </a:r>
            <a:r>
              <a:rPr lang="en-US" b="1" dirty="0"/>
              <a:t> </a:t>
            </a:r>
            <a:r>
              <a:rPr lang="en-US" sz="1200" b="1" dirty="0">
                <a:solidFill>
                  <a:srgbClr val="FF0000"/>
                </a:solidFill>
              </a:rPr>
              <a:t>-0.1 </a:t>
            </a:r>
            <a:r>
              <a:rPr lang="en-US" sz="2000" dirty="0"/>
              <a:t>,  really it is </a:t>
            </a:r>
            <a:r>
              <a:rPr lang="en-US" sz="2000" dirty="0">
                <a:solidFill>
                  <a:srgbClr val="FF0000"/>
                </a:solidFill>
              </a:rPr>
              <a:t>&lt; </a:t>
            </a:r>
            <a:r>
              <a:rPr lang="en-US" dirty="0">
                <a:solidFill>
                  <a:srgbClr val="FF0000"/>
                </a:solidFill>
              </a:rPr>
              <a:t>0.05 mm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987824" y="4941168"/>
            <a:ext cx="2736304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8172400" y="1749958"/>
            <a:ext cx="0" cy="4415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367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8E3488-F0B2-4A9F-B6A8-FE50A1E7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Technology beam (8470 mm)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0C81C58-DF78-45B1-AE10-345470B86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73" y="908721"/>
            <a:ext cx="8694407" cy="58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2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117032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 support ring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AppData\Local\Temp\Rar$DI00.117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108"/>
            <a:ext cx="3875188" cy="547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3" t="10919" r="13114" b="11638"/>
          <a:stretch/>
        </p:blipFill>
        <p:spPr>
          <a:xfrm rot="5400000">
            <a:off x="4339670" y="769853"/>
            <a:ext cx="3744417" cy="5439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2008636"/>
            <a:ext cx="111921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0.53 mm out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1430542"/>
            <a:ext cx="1119217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0.66 mm out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162524"/>
            <a:ext cx="14157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Limit 0.5 mm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720046" y="1738320"/>
            <a:ext cx="1524362" cy="424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283968" y="1738320"/>
            <a:ext cx="2436078" cy="424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75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F71BF4-5F7E-4137-A6F0-8EBD670F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2DC9D3D-E1FB-4707-833D-9FA36F322E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86621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AppData\Local\Temp\Rar$DI00.240\Pag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594266"/>
            <a:ext cx="3431942" cy="48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5" y="33265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Floor flatness on area 7x7 m² 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K:\КОПИЯ_файлов_диск_D\ac_Vitkovice\21_декабря_2016_фото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758" y="1120534"/>
            <a:ext cx="5574232" cy="41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2633" y="17728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</a:t>
            </a:r>
            <a:endParaRPr lang="ru-RU" b="1" dirty="0">
              <a:solidFill>
                <a:srgbClr val="0000FF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683568" y="2142148"/>
            <a:ext cx="989065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547664" y="2142148"/>
            <a:ext cx="124970" cy="103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672633" y="2135107"/>
            <a:ext cx="1387199" cy="2137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672634" y="2142148"/>
            <a:ext cx="523102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672634" y="2142148"/>
            <a:ext cx="1387198" cy="8775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672633" y="2142148"/>
            <a:ext cx="1387199" cy="171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11560" y="2142148"/>
            <a:ext cx="1061073" cy="171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475656" y="2193831"/>
            <a:ext cx="196977" cy="1667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3527" y="263226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+0.2</a:t>
            </a:r>
            <a:endParaRPr lang="ru-RU" b="1" dirty="0">
              <a:solidFill>
                <a:srgbClr val="D60093"/>
              </a:solidFill>
            </a:endParaRPr>
          </a:p>
        </p:txBody>
      </p:sp>
      <p:cxnSp>
        <p:nvCxnSpPr>
          <p:cNvPr id="28" name="Прямая со стрелкой 27"/>
          <p:cNvCxnSpPr>
            <a:stCxn id="26" idx="2"/>
          </p:cNvCxnSpPr>
          <p:nvPr/>
        </p:nvCxnSpPr>
        <p:spPr>
          <a:xfrm flipH="1">
            <a:off x="683568" y="3001598"/>
            <a:ext cx="135874" cy="139370"/>
          </a:xfrm>
          <a:prstGeom prst="straightConnector1">
            <a:avLst/>
          </a:prstGeom>
          <a:ln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043608" y="3001598"/>
            <a:ext cx="288032" cy="139370"/>
          </a:xfrm>
          <a:prstGeom prst="straightConnector1">
            <a:avLst/>
          </a:prstGeom>
          <a:ln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0846" y="407707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-0.1</a:t>
            </a:r>
            <a:endParaRPr lang="ru-RU" b="1" dirty="0">
              <a:solidFill>
                <a:srgbClr val="7030A0"/>
              </a:solidFill>
            </a:endParaRPr>
          </a:p>
        </p:txBody>
      </p:sp>
      <p:cxnSp>
        <p:nvCxnSpPr>
          <p:cNvPr id="2049" name="Прямая со стрелкой 2048"/>
          <p:cNvCxnSpPr/>
          <p:nvPr/>
        </p:nvCxnSpPr>
        <p:spPr>
          <a:xfrm>
            <a:off x="2195736" y="4077072"/>
            <a:ext cx="520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xtBox 2050"/>
          <p:cNvSpPr txBox="1"/>
          <p:nvPr/>
        </p:nvSpPr>
        <p:spPr>
          <a:xfrm>
            <a:off x="1655962" y="300159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+0.1</a:t>
            </a:r>
            <a:endParaRPr lang="ru-RU" b="1" dirty="0"/>
          </a:p>
        </p:txBody>
      </p:sp>
      <p:sp>
        <p:nvSpPr>
          <p:cNvPr id="2052" name="TextBox 2051"/>
          <p:cNvSpPr txBox="1"/>
          <p:nvPr/>
        </p:nvSpPr>
        <p:spPr>
          <a:xfrm>
            <a:off x="1020487" y="5898681"/>
            <a:ext cx="32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Common non-flatness is 0.3 mm</a:t>
            </a:r>
            <a:endParaRPr lang="ru-RU" b="1" dirty="0">
              <a:solidFill>
                <a:srgbClr val="006600"/>
              </a:solidFill>
            </a:endParaRPr>
          </a:p>
        </p:txBody>
      </p:sp>
      <p:cxnSp>
        <p:nvCxnSpPr>
          <p:cNvPr id="2054" name="Прямая со стрелкой 2053"/>
          <p:cNvCxnSpPr/>
          <p:nvPr/>
        </p:nvCxnSpPr>
        <p:spPr>
          <a:xfrm flipV="1">
            <a:off x="2483768" y="4446404"/>
            <a:ext cx="504056" cy="1358860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203848" y="2245514"/>
            <a:ext cx="0" cy="1831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195736" y="2241993"/>
            <a:ext cx="1008112" cy="3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95736" y="2245514"/>
            <a:ext cx="0" cy="1831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95736" y="4077072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23527" y="4077072"/>
            <a:ext cx="10866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Прямая соединительная линия 7168"/>
          <p:cNvCxnSpPr/>
          <p:nvPr/>
        </p:nvCxnSpPr>
        <p:spPr>
          <a:xfrm flipV="1">
            <a:off x="523527" y="2241993"/>
            <a:ext cx="0" cy="18350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2" name="Прямая соединительная линия 7171"/>
          <p:cNvCxnSpPr/>
          <p:nvPr/>
        </p:nvCxnSpPr>
        <p:spPr>
          <a:xfrm>
            <a:off x="523527" y="2245514"/>
            <a:ext cx="1177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6" name="Прямая соединительная линия 7175"/>
          <p:cNvCxnSpPr/>
          <p:nvPr/>
        </p:nvCxnSpPr>
        <p:spPr>
          <a:xfrm flipH="1">
            <a:off x="1655962" y="2245514"/>
            <a:ext cx="448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0" name="Прямая соединительная линия 7179"/>
          <p:cNvCxnSpPr/>
          <p:nvPr/>
        </p:nvCxnSpPr>
        <p:spPr>
          <a:xfrm>
            <a:off x="1610149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2" name="Прямая соединительная линия 7181"/>
          <p:cNvCxnSpPr/>
          <p:nvPr/>
        </p:nvCxnSpPr>
        <p:spPr>
          <a:xfrm flipV="1">
            <a:off x="1610149" y="2245514"/>
            <a:ext cx="62484" cy="1831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5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0F739D-B87F-4023-8224-077347B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92696"/>
            <a:ext cx="7886700" cy="37660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Plates position on support rings (the similar situation for all bottom ones)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078914-14C3-4B18-B1A8-5178179D5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842" y="1756447"/>
            <a:ext cx="2641066" cy="2056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2A0483-D0BD-440C-BC2D-CD8EDA9A7BE2}"/>
              </a:ext>
            </a:extLst>
          </p:cNvPr>
          <p:cNvSpPr txBox="1"/>
          <p:nvPr/>
        </p:nvSpPr>
        <p:spPr>
          <a:xfrm>
            <a:off x="7628642" y="1832924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W side (base)</a:t>
            </a:r>
            <a:endParaRPr lang="ru-RU" sz="135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6C8120-94C4-411B-83BA-6CEB240970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01" y="1646068"/>
            <a:ext cx="3240626" cy="2166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6D43C2-A9F5-4A2F-BC23-4B3EC3FB8ECE}"/>
              </a:ext>
            </a:extLst>
          </p:cNvPr>
          <p:cNvSpPr txBox="1"/>
          <p:nvPr/>
        </p:nvSpPr>
        <p:spPr>
          <a:xfrm>
            <a:off x="1159497" y="1971424"/>
            <a:ext cx="63190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 side </a:t>
            </a:r>
            <a:endParaRPr lang="ru-RU" sz="135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D20ECA4-3779-498E-AC02-8CFA6C8F2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01" y="3950921"/>
            <a:ext cx="3174476" cy="201061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033963A-6C4E-42A4-9AB0-C6C0D5AC4B96}"/>
              </a:ext>
            </a:extLst>
          </p:cNvPr>
          <p:cNvSpPr/>
          <p:nvPr/>
        </p:nvSpPr>
        <p:spPr>
          <a:xfrm>
            <a:off x="1159498" y="4317619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W side (base)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1F205C-1ACF-48CE-83F5-74B6C68D46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326" y="4042176"/>
            <a:ext cx="2066405" cy="19193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452439A-74F9-4417-A556-DAE729D20F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922" y="4726618"/>
            <a:ext cx="658425" cy="3749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263F49-E215-4B53-BE72-6F3053CA12A6}"/>
              </a:ext>
            </a:extLst>
          </p:cNvPr>
          <p:cNvSpPr txBox="1"/>
          <p:nvPr/>
        </p:nvSpPr>
        <p:spPr>
          <a:xfrm>
            <a:off x="3224345" y="3695927"/>
            <a:ext cx="288021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 mm gaps for 8.5 mm shims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C879860D-A6D7-4255-9A07-FDFF160AC1A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2403911" y="3116781"/>
            <a:ext cx="820434" cy="763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DA45D1FC-803E-4A70-BDCF-2B82EA58871B}"/>
              </a:ext>
            </a:extLst>
          </p:cNvPr>
          <p:cNvCxnSpPr>
            <a:stCxn id="16" idx="3"/>
          </p:cNvCxnSpPr>
          <p:nvPr/>
        </p:nvCxnSpPr>
        <p:spPr>
          <a:xfrm>
            <a:off x="6104557" y="3880593"/>
            <a:ext cx="74862" cy="437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706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0F739D-B87F-4023-8224-077347B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25" y="620688"/>
            <a:ext cx="7886700" cy="37660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Plates position on support rings (the similar situation for all bottom ones)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2A0483-D0BD-440C-BC2D-CD8EDA9A7BE2}"/>
              </a:ext>
            </a:extLst>
          </p:cNvPr>
          <p:cNvSpPr txBox="1"/>
          <p:nvPr/>
        </p:nvSpPr>
        <p:spPr>
          <a:xfrm>
            <a:off x="7082241" y="4648171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W side (base)</a:t>
            </a:r>
            <a:endParaRPr lang="ru-RU" sz="135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6D43C2-A9F5-4A2F-BC23-4B3EC3FB8ECE}"/>
              </a:ext>
            </a:extLst>
          </p:cNvPr>
          <p:cNvSpPr txBox="1"/>
          <p:nvPr/>
        </p:nvSpPr>
        <p:spPr>
          <a:xfrm>
            <a:off x="159561" y="5045308"/>
            <a:ext cx="631904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 side </a:t>
            </a:r>
            <a:endParaRPr lang="ru-RU" sz="135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033963A-6C4E-42A4-9AB0-C6C0D5AC4B96}"/>
              </a:ext>
            </a:extLst>
          </p:cNvPr>
          <p:cNvSpPr/>
          <p:nvPr/>
        </p:nvSpPr>
        <p:spPr>
          <a:xfrm>
            <a:off x="453031" y="1713838"/>
            <a:ext cx="1135247" cy="30008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350" dirty="0"/>
              <a:t>W side (base)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452439A-74F9-4417-A556-DAE729D20F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582" y="2839485"/>
            <a:ext cx="658425" cy="374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C09C711-E498-4401-A858-0B5029A4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0"/>
          <a:stretch/>
        </p:blipFill>
        <p:spPr>
          <a:xfrm>
            <a:off x="315472" y="2049196"/>
            <a:ext cx="3279563" cy="1955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A624E7F-EFAB-4D5C-AD12-529721DFD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718" y="2315125"/>
            <a:ext cx="3398018" cy="16101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63146D8-2489-42F7-93A4-81EE2633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625" y="4187743"/>
            <a:ext cx="2553062" cy="17683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A417CF-1560-4590-A8E7-B00F8A6F82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717" y="4080215"/>
            <a:ext cx="2805958" cy="18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83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8699D3-E5AB-49A8-BB55-8DF4684B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#26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2EB91A0-9006-4A38-910D-B9F2604988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47" y="1124744"/>
            <a:ext cx="4033453" cy="2696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540BCD2-8AD0-4717-BB1B-3C623521D4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767" y="1566528"/>
            <a:ext cx="4033453" cy="2696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D556D94-8BA4-4E1F-9A4A-EAC2498196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81" y="4005064"/>
            <a:ext cx="4033453" cy="269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3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0E98E4-A8B2-4213-86D7-EE875ACB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361" y="116632"/>
            <a:ext cx="4716016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“Final” measurements report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(27 plates in assembly)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3074" name="Picture 2" descr="C:\Users\admin\Pictures\Мои сканированные изображения\2018-06 (июн)\сканирование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464496" cy="61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305634"/>
            <a:ext cx="226376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Side W – 0.55 mm out</a:t>
            </a:r>
          </a:p>
          <a:p>
            <a:r>
              <a:rPr lang="en-US" dirty="0"/>
              <a:t>Side E – 0.66 mm out</a:t>
            </a:r>
            <a:endParaRPr lang="ru-RU" dirty="0"/>
          </a:p>
        </p:txBody>
      </p:sp>
      <p:pic>
        <p:nvPicPr>
          <p:cNvPr id="3075" name="Picture 3" descr="K:\ВИТКОВИЦЕ_2018_Июнь\21_June_VHM_control_ass_28plates\L108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4797152"/>
            <a:ext cx="4055106" cy="16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ВИТКОВИЦЕ_2018_Июнь\20_June_VHM_control_ass\L108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12707"/>
            <a:ext cx="4055106" cy="27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91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F5C36E-73E4-48F7-BDE6-736F8EF1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Plate #28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C7AE277-F07C-4372-B925-E87BF7CA67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96752"/>
            <a:ext cx="4102036" cy="2742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77DDBA5-1340-4423-8E03-C695176707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115628"/>
            <a:ext cx="4102036" cy="2742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DC7389-A0EE-4EE0-80CC-46E7ACEFF7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2730" y="2652813"/>
            <a:ext cx="5040561" cy="33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9F2690-6A5B-4855-AEA2-8CB0C63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62" y="404664"/>
            <a:ext cx="7886700" cy="25554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333FF"/>
                </a:solidFill>
              </a:rPr>
              <a:t>Top plates positions</a:t>
            </a:r>
            <a:endParaRPr lang="ru-RU" sz="2800" dirty="0">
              <a:solidFill>
                <a:srgbClr val="3333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BD1A5B-9B59-4FCF-B530-61606E248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0843" y="3548340"/>
            <a:ext cx="2329164" cy="2090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C90944-D35F-4156-B3E1-655F5C331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00" t="-1380" b="-11018"/>
          <a:stretch/>
        </p:blipFill>
        <p:spPr>
          <a:xfrm rot="16200000">
            <a:off x="415657" y="1238686"/>
            <a:ext cx="2718002" cy="22920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4921878-C75B-48D9-B08A-D13D20949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05485" y="1257655"/>
            <a:ext cx="1791572" cy="17939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050DAF6-0793-4924-899B-2051E1B24F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62568" y="3522464"/>
            <a:ext cx="2679831" cy="17915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162AAB0-E554-4E02-9F92-631026153B47}"/>
              </a:ext>
            </a:extLst>
          </p:cNvPr>
          <p:cNvSpPr txBox="1"/>
          <p:nvPr/>
        </p:nvSpPr>
        <p:spPr>
          <a:xfrm>
            <a:off x="3750635" y="4351208"/>
            <a:ext cx="2376420" cy="5078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Gap between #27 and @28</a:t>
            </a:r>
          </a:p>
          <a:p>
            <a:r>
              <a:rPr lang="en-US" sz="1350" dirty="0"/>
              <a:t>Is 0.5 mm (fixed by steel shims)</a:t>
            </a:r>
            <a:endParaRPr lang="ru-RU" sz="1350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BCBE9662-33A7-4CF6-8559-216F79EEA6D4}"/>
              </a:ext>
            </a:extLst>
          </p:cNvPr>
          <p:cNvCxnSpPr>
            <a:stCxn id="29" idx="1"/>
          </p:cNvCxnSpPr>
          <p:nvPr/>
        </p:nvCxnSpPr>
        <p:spPr>
          <a:xfrm flipH="1">
            <a:off x="2671431" y="4605124"/>
            <a:ext cx="1079204" cy="462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="" xmlns:a16="http://schemas.microsoft.com/office/drawing/2014/main" id="{DE5A5486-8A19-4593-8D26-CDA01C84588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127055" y="4346761"/>
            <a:ext cx="468418" cy="258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4C4E773-6838-49E7-B510-D5FB2F3AFD8A}"/>
              </a:ext>
            </a:extLst>
          </p:cNvPr>
          <p:cNvSpPr txBox="1"/>
          <p:nvPr/>
        </p:nvSpPr>
        <p:spPr>
          <a:xfrm>
            <a:off x="5227858" y="2149669"/>
            <a:ext cx="953787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Gap is zero</a:t>
            </a:r>
            <a:endParaRPr lang="ru-RU" sz="1350" dirty="0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="" xmlns:a16="http://schemas.microsoft.com/office/drawing/2014/main" id="{C7C7E50D-C91D-4B1C-88CE-8A6DB4C7718B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1626781" y="1492044"/>
            <a:ext cx="3601077" cy="807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71E52570-7BEA-40EC-B856-D4D2CF7724B5}"/>
              </a:ext>
            </a:extLst>
          </p:cNvPr>
          <p:cNvCxnSpPr>
            <a:cxnSpLocks/>
          </p:cNvCxnSpPr>
          <p:nvPr/>
        </p:nvCxnSpPr>
        <p:spPr>
          <a:xfrm flipH="1">
            <a:off x="1690795" y="2522430"/>
            <a:ext cx="3628142" cy="3109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9E3AE43-9C98-4FE4-BF45-A2181788AB3F}"/>
              </a:ext>
            </a:extLst>
          </p:cNvPr>
          <p:cNvSpPr txBox="1"/>
          <p:nvPr/>
        </p:nvSpPr>
        <p:spPr>
          <a:xfrm flipH="1">
            <a:off x="2954956" y="2942867"/>
            <a:ext cx="1310653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Gap is 0.2 mm</a:t>
            </a:r>
            <a:endParaRPr lang="ru-RU" sz="1350" dirty="0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="" xmlns:a16="http://schemas.microsoft.com/office/drawing/2014/main" id="{F706AE8B-F573-4BBA-B95B-D1BC420DFC87}"/>
              </a:ext>
            </a:extLst>
          </p:cNvPr>
          <p:cNvCxnSpPr/>
          <p:nvPr/>
        </p:nvCxnSpPr>
        <p:spPr>
          <a:xfrm flipH="1">
            <a:off x="1690796" y="3219866"/>
            <a:ext cx="1264160" cy="930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="" xmlns:a16="http://schemas.microsoft.com/office/drawing/2014/main" id="{CFDCF03F-FBF4-4DAC-B987-C1CF6CBA50B0}"/>
              </a:ext>
            </a:extLst>
          </p:cNvPr>
          <p:cNvCxnSpPr/>
          <p:nvPr/>
        </p:nvCxnSpPr>
        <p:spPr>
          <a:xfrm flipH="1" flipV="1">
            <a:off x="1690796" y="3106993"/>
            <a:ext cx="1264160" cy="87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="" xmlns:a16="http://schemas.microsoft.com/office/drawing/2014/main" id="{C981A8C8-D071-4993-ACD4-B1CDC30D3DE2}"/>
              </a:ext>
            </a:extLst>
          </p:cNvPr>
          <p:cNvCxnSpPr/>
          <p:nvPr/>
        </p:nvCxnSpPr>
        <p:spPr>
          <a:xfrm flipV="1">
            <a:off x="6086035" y="1492043"/>
            <a:ext cx="1215236" cy="657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="" xmlns:a16="http://schemas.microsoft.com/office/drawing/2014/main" id="{37B805FD-83DC-41A8-BFB0-2818FC482F08}"/>
              </a:ext>
            </a:extLst>
          </p:cNvPr>
          <p:cNvCxnSpPr/>
          <p:nvPr/>
        </p:nvCxnSpPr>
        <p:spPr>
          <a:xfrm>
            <a:off x="5781454" y="2426668"/>
            <a:ext cx="1315779" cy="788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05972ABC-F629-4680-A539-BE2DEC4E540F}"/>
              </a:ext>
            </a:extLst>
          </p:cNvPr>
          <p:cNvCxnSpPr>
            <a:cxnSpLocks/>
          </p:cNvCxnSpPr>
          <p:nvPr/>
        </p:nvCxnSpPr>
        <p:spPr>
          <a:xfrm>
            <a:off x="5765505" y="2454562"/>
            <a:ext cx="1395523" cy="2911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286000" y="5365957"/>
            <a:ext cx="4572000" cy="92333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US" dirty="0"/>
              <a:t>Diameters have nominal dimensions</a:t>
            </a:r>
          </a:p>
          <a:p>
            <a:pPr algn="ctr"/>
            <a:r>
              <a:rPr lang="en-US" dirty="0"/>
              <a:t>6583 mm in vertical and horizontal directions</a:t>
            </a:r>
          </a:p>
          <a:p>
            <a:pPr algn="ctr"/>
            <a:r>
              <a:rPr lang="en-US" dirty="0"/>
              <a:t>on both sides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435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3CEE546-062C-4F1B-A9F2-2E42654E5B56}"/>
              </a:ext>
            </a:extLst>
          </p:cNvPr>
          <p:cNvSpPr txBox="1"/>
          <p:nvPr/>
        </p:nvSpPr>
        <p:spPr>
          <a:xfrm>
            <a:off x="253866" y="404664"/>
            <a:ext cx="727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60093"/>
                </a:solidFill>
              </a:rPr>
              <a:t>It is half way </a:t>
            </a:r>
            <a:r>
              <a:rPr lang="en-US" sz="2400" dirty="0">
                <a:solidFill>
                  <a:srgbClr val="D60093"/>
                </a:solidFill>
              </a:rPr>
              <a:t>of preassembly.</a:t>
            </a:r>
          </a:p>
          <a:p>
            <a:r>
              <a:rPr lang="en-US" sz="2400" dirty="0">
                <a:solidFill>
                  <a:srgbClr val="D60093"/>
                </a:solidFill>
              </a:rPr>
              <a:t>Next step is drilling of 544 holes </a:t>
            </a:r>
          </a:p>
          <a:p>
            <a:r>
              <a:rPr lang="en-US" sz="2400" dirty="0">
                <a:solidFill>
                  <a:srgbClr val="D60093"/>
                </a:solidFill>
              </a:rPr>
              <a:t>33H7 for pins 33p6.</a:t>
            </a:r>
            <a:endParaRPr lang="ru-RU" sz="2400" dirty="0">
              <a:solidFill>
                <a:srgbClr val="D6009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A491A5-AC5B-4008-B410-AAD1172C0F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65" y="4625066"/>
            <a:ext cx="3144611" cy="2102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D8172D-7BCE-4B37-ABD4-0DB7DB9194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65" y="2377852"/>
            <a:ext cx="3144612" cy="2102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409AFF-5E68-4D50-8CD4-718814B920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811" y="117048"/>
            <a:ext cx="3790158" cy="25338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4DA7F3-5C2D-4BDC-96AB-0262D694C7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7006" y="3430975"/>
            <a:ext cx="3967514" cy="2652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CD1DA9D-D11B-4F6C-A724-332D1006EB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80885" y="3430977"/>
            <a:ext cx="3967517" cy="2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6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A7D015-0BE4-4298-A6E7-7E03DD9D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260438"/>
            <a:ext cx="4278481" cy="6482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D60093"/>
                </a:solidFill>
              </a:rPr>
              <a:t>712 Holes drilling (in 5 steps):</a:t>
            </a:r>
            <a:endParaRPr lang="ru-RU" sz="2400" dirty="0">
              <a:solidFill>
                <a:srgbClr val="D60093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F9FCFF-0436-4668-818F-BEE99B7E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96" b="-8394"/>
          <a:stretch/>
        </p:blipFill>
        <p:spPr>
          <a:xfrm>
            <a:off x="3245" y="260439"/>
            <a:ext cx="4392488" cy="3379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D94F0C2-5BED-4BF6-8880-4B0E1B859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08104" y="2478191"/>
            <a:ext cx="3492539" cy="427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824E6A-E549-4281-B052-A25297B913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457803"/>
            <a:ext cx="4932040" cy="329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53B400-0F86-42F4-A50F-860B01932EDB}"/>
              </a:ext>
            </a:extLst>
          </p:cNvPr>
          <p:cNvSpPr txBox="1"/>
          <p:nvPr/>
        </p:nvSpPr>
        <p:spPr>
          <a:xfrm>
            <a:off x="4716016" y="2668270"/>
            <a:ext cx="359412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279 from 712 are ready (on 23 June)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908720"/>
            <a:ext cx="4134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– drill 28 mm</a:t>
            </a:r>
          </a:p>
          <a:p>
            <a:pPr lvl="0"/>
            <a:r>
              <a:rPr lang="en-US" dirty="0"/>
              <a:t>2 – mill 30 mm, </a:t>
            </a:r>
            <a:r>
              <a:rPr lang="en-US" dirty="0">
                <a:solidFill>
                  <a:prstClr val="black"/>
                </a:solidFill>
              </a:rPr>
              <a:t>h = 90 mm</a:t>
            </a:r>
            <a:endParaRPr lang="en-US" dirty="0"/>
          </a:p>
          <a:p>
            <a:pPr lvl="0"/>
            <a:r>
              <a:rPr lang="en-US" dirty="0"/>
              <a:t>3 – mill 32 mm, </a:t>
            </a:r>
            <a:r>
              <a:rPr lang="en-US" dirty="0">
                <a:solidFill>
                  <a:prstClr val="black"/>
                </a:solidFill>
              </a:rPr>
              <a:t>h = 90 mm</a:t>
            </a:r>
            <a:endParaRPr lang="en-US" dirty="0"/>
          </a:p>
          <a:p>
            <a:r>
              <a:rPr lang="en-US" dirty="0"/>
              <a:t>4 – mill 32.6 mm, h = 90 mm</a:t>
            </a:r>
          </a:p>
          <a:p>
            <a:r>
              <a:rPr lang="en-US" dirty="0"/>
              <a:t>5 – </a:t>
            </a:r>
            <a:r>
              <a:rPr lang="en-US" dirty="0" err="1"/>
              <a:t>rimmer</a:t>
            </a:r>
            <a:r>
              <a:rPr lang="en-US" dirty="0"/>
              <a:t> 33H7 (0+0.025), h = 80-85 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308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88640"/>
            <a:ext cx="22073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" y="2263011"/>
            <a:ext cx="4321082" cy="42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52295" y="1052736"/>
            <a:ext cx="54861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Выдвинуть шток домкрата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так, чтобы можно было убрать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одну дополнительную опору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из под стойки ложемента.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Убрать одну дополнительную опору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из под стойки ложемента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магнитопровода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MPD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Для удобства все дополнительные опоры можно сделать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составными из двух одинаковых пластин разной толщины.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 ходе испытаний убирать только тонкую пластину, как самую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легкую.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6.   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Плавно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опустить шток домкрата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до образования зазора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1-2 мм между стойкой ложемента и верхней плоскостью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поршня домкрата, либо до падения давления в домкрате до нуля.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 результате этих действий магнитопровод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MPD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будет опираться на 3 дополнительные опоры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2,3,4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Измерить величину получившегося зазора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между крайней точкой стойки ложемента и опорной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поверхностью цеха.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Вычислить величину отклонения крайней точки стойки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ложемента от своего первоначального положения.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l-GR" sz="10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= Н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доп.опоры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– 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мм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560187" y="5077244"/>
          <a:ext cx="4179525" cy="13304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77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5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2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0405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98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6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H="1">
            <a:off x="179512" y="6381328"/>
            <a:ext cx="42484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52295" y="636701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851920" y="6191644"/>
            <a:ext cx="657544" cy="1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221432" y="5929514"/>
            <a:ext cx="0" cy="241926"/>
          </a:xfrm>
          <a:prstGeom prst="straightConnector1">
            <a:avLst/>
          </a:prstGeom>
          <a:ln w="15875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229787" y="6407668"/>
            <a:ext cx="0" cy="288032"/>
          </a:xfrm>
          <a:prstGeom prst="straightConnector1">
            <a:avLst/>
          </a:prstGeom>
          <a:ln w="15875">
            <a:solidFill>
              <a:schemeClr val="accent6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2924" y="6468649"/>
            <a:ext cx="224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Опорная поверхность цеха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432401" y="6381328"/>
            <a:ext cx="281630" cy="2738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4572000" y="47667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3D9BD4E-F003-452D-BF9A-1B6476ECD398}"/>
              </a:ext>
            </a:extLst>
          </p:cNvPr>
          <p:cNvSpPr txBox="1"/>
          <p:nvPr/>
        </p:nvSpPr>
        <p:spPr>
          <a:xfrm>
            <a:off x="7695876" y="5868686"/>
            <a:ext cx="760414" cy="78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62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60929"/>
              </p:ext>
            </p:extLst>
          </p:nvPr>
        </p:nvGraphicFramePr>
        <p:xfrm>
          <a:off x="1907704" y="2060848"/>
          <a:ext cx="4896544" cy="2664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5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77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7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28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0941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Расчетная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оценка величины </a:t>
                      </a:r>
                      <a:r>
                        <a:rPr lang="el-GR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, мм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По результатам испытания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662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Нева-магнит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>
                          <a:latin typeface="Times New Roman" pitchFamily="18" charset="0"/>
                          <a:cs typeface="Times New Roman" pitchFamily="18" charset="0"/>
                        </a:rPr>
                        <a:t>Прогресстех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-Дубна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ЛФВЭ КО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4F6BBD-34A1-40FE-A4C6-0B7504998671}"/>
              </a:ext>
            </a:extLst>
          </p:cNvPr>
          <p:cNvSpPr txBox="1"/>
          <p:nvPr/>
        </p:nvSpPr>
        <p:spPr>
          <a:xfrm>
            <a:off x="2201863" y="476672"/>
            <a:ext cx="447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TEST on 24 July 2018 at VHM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1262" y="4252446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10.4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5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Stands shape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099" name="Picture 3" descr="C:\Users\admin\AppData\Local\Temp\Rar$DI07.996\Pag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9" t="4722" r="5295" b="6283"/>
          <a:stretch/>
        </p:blipFill>
        <p:spPr bwMode="auto">
          <a:xfrm>
            <a:off x="109763" y="349956"/>
            <a:ext cx="4441218" cy="62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34501A2F-8B4B-4B91-A392-386A9C823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981" y="1916832"/>
            <a:ext cx="4373110" cy="29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0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3F2311-09CA-48FB-A059-69490858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Conclusions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155119-B044-4EC3-8E6F-7959CDCB9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20506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100" b="1" dirty="0">
                <a:solidFill>
                  <a:srgbClr val="FF0000"/>
                </a:solidFill>
              </a:rPr>
              <a:t>We are on the right way: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1 - there is </a:t>
            </a:r>
            <a:r>
              <a:rPr lang="en-US" dirty="0">
                <a:solidFill>
                  <a:srgbClr val="008000"/>
                </a:solidFill>
              </a:rPr>
              <a:t>no mechanical hysteresis</a:t>
            </a:r>
            <a:endParaRPr lang="ru-RU" dirty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2 - All 4 support trolleys accept </a:t>
            </a:r>
            <a:r>
              <a:rPr lang="en-US" dirty="0">
                <a:solidFill>
                  <a:srgbClr val="008000"/>
                </a:solidFill>
              </a:rPr>
              <a:t>half of the standard load</a:t>
            </a:r>
            <a:endParaRPr lang="ru-RU" dirty="0">
              <a:solidFill>
                <a:srgbClr val="008000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3 - Local </a:t>
            </a:r>
            <a:r>
              <a:rPr lang="en-US" dirty="0">
                <a:solidFill>
                  <a:srgbClr val="008000"/>
                </a:solidFill>
              </a:rPr>
              <a:t>load on the concrete is 50% of the design</a:t>
            </a:r>
            <a:r>
              <a:rPr lang="en-US" dirty="0">
                <a:solidFill>
                  <a:srgbClr val="0000FF"/>
                </a:solidFill>
              </a:rPr>
              <a:t>: increases the  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durability of the foundation and reduces the chance of  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subsidence of rail tracks in the process of exploitation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>
                <a:solidFill>
                  <a:srgbClr val="D60093"/>
                </a:solidFill>
              </a:rPr>
              <a:t>(</a:t>
            </a:r>
            <a:r>
              <a:rPr lang="ru-RU" dirty="0">
                <a:solidFill>
                  <a:srgbClr val="D60093"/>
                </a:solidFill>
              </a:rPr>
              <a:t>локальные нагрузки на бетон составляют 50% от расчетных: </a:t>
            </a:r>
            <a:endParaRPr lang="en-US" dirty="0">
              <a:solidFill>
                <a:srgbClr val="D6009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D60093"/>
                </a:solidFill>
              </a:rPr>
              <a:t>           </a:t>
            </a:r>
            <a:r>
              <a:rPr lang="ru-RU" dirty="0">
                <a:solidFill>
                  <a:srgbClr val="D60093"/>
                </a:solidFill>
              </a:rPr>
              <a:t>повышается долговечность фундамента и уменьшается шанс </a:t>
            </a:r>
            <a:endParaRPr lang="en-US" dirty="0">
              <a:solidFill>
                <a:srgbClr val="D6009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D60093"/>
                </a:solidFill>
              </a:rPr>
              <a:t>           </a:t>
            </a:r>
            <a:r>
              <a:rPr lang="ru-RU" dirty="0">
                <a:solidFill>
                  <a:srgbClr val="D60093"/>
                </a:solidFill>
              </a:rPr>
              <a:t>просадки рельсовых путей в процессе эксплуатации</a:t>
            </a:r>
            <a:r>
              <a:rPr lang="en-US" dirty="0">
                <a:solidFill>
                  <a:srgbClr val="D60093"/>
                </a:solidFill>
              </a:rPr>
              <a:t>)</a:t>
            </a:r>
            <a:endParaRPr lang="ru-RU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4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</a:rPr>
              <a:t>Next steps: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3000" dirty="0">
                <a:solidFill>
                  <a:srgbClr val="006600"/>
                </a:solidFill>
                <a:ea typeface="+mn-ea"/>
                <a:cs typeface="+mn-cs"/>
              </a:rPr>
              <a:t>VHM: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- </a:t>
            </a:r>
            <a:r>
              <a:rPr lang="en-US" dirty="0">
                <a:solidFill>
                  <a:srgbClr val="006600"/>
                </a:solidFill>
              </a:rPr>
              <a:t>Manufacture finishing</a:t>
            </a:r>
          </a:p>
          <a:p>
            <a:r>
              <a:rPr lang="en-US" dirty="0">
                <a:solidFill>
                  <a:srgbClr val="006600"/>
                </a:solidFill>
              </a:rPr>
              <a:t>- </a:t>
            </a:r>
            <a:r>
              <a:rPr lang="en-US" dirty="0" smtClean="0">
                <a:solidFill>
                  <a:srgbClr val="006600"/>
                </a:solidFill>
              </a:rPr>
              <a:t>Checking</a:t>
            </a:r>
            <a:r>
              <a:rPr lang="ru-RU" dirty="0" smtClean="0">
                <a:solidFill>
                  <a:srgbClr val="006600"/>
                </a:solidFill>
              </a:rPr>
              <a:t> – </a:t>
            </a:r>
            <a:r>
              <a:rPr lang="ru-RU" dirty="0" smtClean="0">
                <a:solidFill>
                  <a:srgbClr val="0000FF"/>
                </a:solidFill>
              </a:rPr>
              <a:t>23 (30) </a:t>
            </a:r>
            <a:r>
              <a:rPr lang="en-US" dirty="0" smtClean="0">
                <a:solidFill>
                  <a:srgbClr val="0000FF"/>
                </a:solidFill>
              </a:rPr>
              <a:t>October 2018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6600"/>
                </a:solidFill>
              </a:rPr>
              <a:t>- </a:t>
            </a:r>
            <a:r>
              <a:rPr lang="en-US" dirty="0" smtClean="0">
                <a:solidFill>
                  <a:srgbClr val="006600"/>
                </a:solidFill>
              </a:rPr>
              <a:t>Packing, store </a:t>
            </a:r>
            <a:r>
              <a:rPr lang="en-US" dirty="0" smtClean="0">
                <a:solidFill>
                  <a:srgbClr val="0000FF"/>
                </a:solidFill>
              </a:rPr>
              <a:t>(March – April)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6600"/>
                </a:solidFill>
              </a:rPr>
              <a:t>- </a:t>
            </a:r>
            <a:r>
              <a:rPr lang="en-US" dirty="0" smtClean="0">
                <a:solidFill>
                  <a:srgbClr val="006600"/>
                </a:solidFill>
              </a:rPr>
              <a:t>Transportation </a:t>
            </a:r>
            <a:r>
              <a:rPr lang="en-US" dirty="0" smtClean="0">
                <a:solidFill>
                  <a:srgbClr val="0000FF"/>
                </a:solidFill>
              </a:rPr>
              <a:t>(April? - …)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66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Customs procedure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JINR:</a:t>
            </a:r>
            <a:endParaRPr lang="en-US" dirty="0">
              <a:solidFill>
                <a:srgbClr val="006600"/>
              </a:solidFill>
            </a:endParaRPr>
          </a:p>
          <a:p>
            <a:r>
              <a:rPr lang="en-US" dirty="0"/>
              <a:t>- Local store preparations </a:t>
            </a:r>
          </a:p>
          <a:p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Cranes installation and work permit </a:t>
            </a:r>
            <a:r>
              <a:rPr lang="en-US" dirty="0" smtClean="0">
                <a:solidFill>
                  <a:srgbClr val="FF0000"/>
                </a:solidFill>
              </a:rPr>
              <a:t>receiving</a:t>
            </a:r>
            <a:r>
              <a:rPr lang="ru-RU" dirty="0" smtClean="0">
                <a:solidFill>
                  <a:srgbClr val="FF0000"/>
                </a:solidFill>
              </a:rPr>
              <a:t> !!!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- </a:t>
            </a:r>
            <a:r>
              <a:rPr lang="en-US" dirty="0">
                <a:solidFill>
                  <a:srgbClr val="0000FF"/>
                </a:solidFill>
              </a:rPr>
              <a:t>Foundation plates</a:t>
            </a:r>
            <a:r>
              <a:rPr lang="en-US" dirty="0"/>
              <a:t>, </a:t>
            </a:r>
            <a:r>
              <a:rPr lang="en-US" dirty="0" err="1"/>
              <a:t>underrails</a:t>
            </a:r>
            <a:r>
              <a:rPr lang="en-US" dirty="0"/>
              <a:t> plates, rails installation</a:t>
            </a:r>
          </a:p>
          <a:p>
            <a:r>
              <a:rPr lang="en-US" dirty="0"/>
              <a:t>- Pre-assemble of magnet at JINR </a:t>
            </a:r>
            <a:r>
              <a:rPr lang="en-US" dirty="0">
                <a:solidFill>
                  <a:srgbClr val="C00000"/>
                </a:solidFill>
              </a:rPr>
              <a:t>(Spring 2019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r>
              <a:rPr lang="ru-RU" dirty="0" smtClean="0">
                <a:solidFill>
                  <a:srgbClr val="C00000"/>
                </a:solidFill>
              </a:rPr>
              <a:t> -???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85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465F40-51EC-4ACE-8705-4CBB72D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88" y="3212975"/>
            <a:ext cx="4176464" cy="504056"/>
          </a:xfrm>
        </p:spPr>
        <p:txBody>
          <a:bodyPr/>
          <a:lstStyle/>
          <a:p>
            <a:r>
              <a:rPr lang="en-US" sz="1800" dirty="0">
                <a:solidFill>
                  <a:srgbClr val="0000FF"/>
                </a:solidFill>
              </a:rPr>
              <a:t>Support rings: </a:t>
            </a:r>
            <a:r>
              <a:rPr lang="en-US" sz="1800" dirty="0">
                <a:solidFill>
                  <a:srgbClr val="660033"/>
                </a:solidFill>
              </a:rPr>
              <a:t>need to </a:t>
            </a:r>
            <a:r>
              <a:rPr lang="en-US" sz="1800" dirty="0" smtClean="0">
                <a:solidFill>
                  <a:srgbClr val="660033"/>
                </a:solidFill>
              </a:rPr>
              <a:t>have </a:t>
            </a:r>
            <a:r>
              <a:rPr lang="en-US" sz="1800" dirty="0">
                <a:solidFill>
                  <a:srgbClr val="660033"/>
                </a:solidFill>
              </a:rPr>
              <a:t>painting</a:t>
            </a:r>
            <a:endParaRPr lang="ru-RU" sz="1800" dirty="0">
              <a:solidFill>
                <a:srgbClr val="66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0041" y="172533"/>
            <a:ext cx="406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Yoke production status, </a:t>
            </a:r>
            <a:r>
              <a:rPr lang="en-US" dirty="0" smtClean="0">
                <a:solidFill>
                  <a:srgbClr val="0000FF"/>
                </a:solidFill>
              </a:rPr>
              <a:t>September </a:t>
            </a:r>
            <a:r>
              <a:rPr lang="en-US" dirty="0">
                <a:solidFill>
                  <a:srgbClr val="0000FF"/>
                </a:solidFill>
              </a:rPr>
              <a:t>- 2018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3289" y="6421978"/>
            <a:ext cx="1873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Yoke plates: </a:t>
            </a:r>
            <a:r>
              <a:rPr lang="en-US" dirty="0" smtClean="0">
                <a:solidFill>
                  <a:srgbClr val="0000FF"/>
                </a:solidFill>
              </a:rPr>
              <a:t>28 </a:t>
            </a:r>
            <a:r>
              <a:rPr lang="en-US" dirty="0" err="1" smtClean="0">
                <a:solidFill>
                  <a:srgbClr val="0000FF"/>
                </a:solidFill>
              </a:rPr>
              <a:t>ps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099" name="Picture 3" descr="J:\Витковице_сентябрь_2018\L109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8775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Витковице_сентябрь_2018\L109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0" y="622310"/>
            <a:ext cx="3875084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Витковице_сентябрь_2018\L1090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1" y="3717032"/>
            <a:ext cx="3915607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:\Витковице_сентябрь_2018\L1090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10" y="3717031"/>
            <a:ext cx="3915608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2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75856" y="172533"/>
            <a:ext cx="406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Yoke production status, </a:t>
            </a:r>
            <a:r>
              <a:rPr lang="en-US" dirty="0" smtClean="0">
                <a:solidFill>
                  <a:srgbClr val="0000FF"/>
                </a:solidFill>
              </a:rPr>
              <a:t>September </a:t>
            </a:r>
            <a:r>
              <a:rPr lang="en-US" dirty="0">
                <a:solidFill>
                  <a:srgbClr val="0000FF"/>
                </a:solidFill>
              </a:rPr>
              <a:t>- 2018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3059668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 poles: painting is finished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3794" y="63813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Lodgement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098" name="Picture 2" descr="J:\Витковице_сентябрь_2018\L109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1" y="3615499"/>
            <a:ext cx="3732604" cy="24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J:\Витковице_сентябрь_2018\L1090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4" y="564256"/>
            <a:ext cx="3732605" cy="24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Витковице_сентябрь_2018\L1090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64256"/>
            <a:ext cx="3732605" cy="24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Витковице_сентябрь_2018\L1090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62" y="3615499"/>
            <a:ext cx="3750277" cy="25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51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77E6B0-7004-408B-BEFF-10A5BB97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Poles transport supports (2 </a:t>
            </a:r>
            <a:r>
              <a:rPr lang="en-US" sz="2400" dirty="0" err="1">
                <a:solidFill>
                  <a:srgbClr val="0000FF"/>
                </a:solidFill>
              </a:rPr>
              <a:t>ps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8304" y="6369740"/>
            <a:ext cx="633507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33"/>
                </a:solidFill>
              </a:rPr>
              <a:t>Ring</a:t>
            </a:r>
            <a:endParaRPr lang="en-US" dirty="0">
              <a:solidFill>
                <a:srgbClr val="660033"/>
              </a:solidFill>
            </a:endParaRPr>
          </a:p>
        </p:txBody>
      </p:sp>
      <p:pic>
        <p:nvPicPr>
          <p:cNvPr id="6146" name="Picture 2" descr="J:\Витковице_сентябрь_2018\L1090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5351" r="26435"/>
          <a:stretch/>
        </p:blipFill>
        <p:spPr bwMode="auto">
          <a:xfrm>
            <a:off x="5580112" y="764704"/>
            <a:ext cx="2974546" cy="31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Витковице_сентябрь_2018\L109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8" y="764704"/>
            <a:ext cx="4663635" cy="31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Витковице_сентябрь_2018\L1090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34" y="4223173"/>
            <a:ext cx="3200402" cy="213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Витковице_сентябрь_2018\L1090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8" y="4293096"/>
            <a:ext cx="290813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:\Витковице_сентябрь_2018\L10906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15799"/>
          <a:stretch/>
        </p:blipFill>
        <p:spPr bwMode="auto">
          <a:xfrm rot="5400000">
            <a:off x="3389871" y="4342690"/>
            <a:ext cx="2152794" cy="18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57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9A064D-C5AA-49B7-A8BC-9021542A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536"/>
            <a:ext cx="7772400" cy="597168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Technological tool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60B9E7D-74D9-4827-9434-57464CC6E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210" y="1061434"/>
            <a:ext cx="3528394" cy="2358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8AE2AB-0659-4969-91D7-6D0FEA33775C}"/>
              </a:ext>
            </a:extLst>
          </p:cNvPr>
          <p:cNvSpPr txBox="1"/>
          <p:nvPr/>
        </p:nvSpPr>
        <p:spPr>
          <a:xfrm>
            <a:off x="1662720" y="746789"/>
            <a:ext cx="10983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Top beam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EEEEF45-A65C-44D7-B123-CBE88DD7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814" y="742732"/>
            <a:ext cx="4920628" cy="2485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9D6AB1-B0DB-4F69-8FD7-B4AB7F50CDE2}"/>
              </a:ext>
            </a:extLst>
          </p:cNvPr>
          <p:cNvSpPr txBox="1"/>
          <p:nvPr/>
        </p:nvSpPr>
        <p:spPr>
          <a:xfrm>
            <a:off x="3635896" y="2905396"/>
            <a:ext cx="437171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Lifting beams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and Base plate for face surface</a:t>
            </a:r>
          </a:p>
          <a:p>
            <a:r>
              <a:rPr lang="ru-RU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CCD3908D-7634-4F69-8295-8980751C58F0}"/>
              </a:ext>
            </a:extLst>
          </p:cNvPr>
          <p:cNvCxnSpPr>
            <a:cxnSpLocks/>
          </p:cNvCxnSpPr>
          <p:nvPr/>
        </p:nvCxnSpPr>
        <p:spPr>
          <a:xfrm flipV="1">
            <a:off x="5940152" y="2291285"/>
            <a:ext cx="144016" cy="684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4088110" cy="183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4866" y="5661092"/>
            <a:ext cx="4572000" cy="646331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660033"/>
                </a:solidFill>
              </a:rPr>
              <a:t>Lifting beam for plugs inserting-removing in vertical plates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454" y="3803645"/>
            <a:ext cx="3888432" cy="185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662106"/>
            <a:ext cx="7921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931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План размещения оборудования в павильоне МЦД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D:\Склад врем хран_03_апр_20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3499" r="11809" b="842"/>
          <a:stretch/>
        </p:blipFill>
        <p:spPr bwMode="auto">
          <a:xfrm>
            <a:off x="37746" y="908720"/>
            <a:ext cx="906625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8" t="5452" r="20978" b="10004"/>
          <a:stretch/>
        </p:blipFill>
        <p:spPr>
          <a:xfrm>
            <a:off x="6012160" y="908720"/>
            <a:ext cx="936104" cy="9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69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руглов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65"/>
            <a:ext cx="6898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403484"/>
            <a:ext cx="1076449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Монолит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1763688" y="1403484"/>
            <a:ext cx="1224136" cy="2253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1763688" y="1772816"/>
            <a:ext cx="79208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688008" y="1772816"/>
            <a:ext cx="1155800" cy="316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9784" y="5085184"/>
            <a:ext cx="84151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Вход/</a:t>
            </a:r>
          </a:p>
          <a:p>
            <a:r>
              <a:rPr lang="ru-RU" dirty="0" smtClean="0"/>
              <a:t>выход 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907704" y="5269850"/>
            <a:ext cx="936104" cy="391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99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руглова\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48"/>
          <a:stretch/>
        </p:blipFill>
        <p:spPr bwMode="auto">
          <a:xfrm>
            <a:off x="251520" y="116631"/>
            <a:ext cx="5692922" cy="52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руглова\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t="65073" b="1014"/>
          <a:stretch/>
        </p:blipFill>
        <p:spPr bwMode="auto">
          <a:xfrm>
            <a:off x="6156176" y="2924944"/>
            <a:ext cx="2757028" cy="22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48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руглова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962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руглова\2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13884"/>
          <a:stretch/>
        </p:blipFill>
        <p:spPr bwMode="auto">
          <a:xfrm>
            <a:off x="6300192" y="3098777"/>
            <a:ext cx="276307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36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390" y="260648"/>
            <a:ext cx="3573058" cy="15841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Measurement Protocol 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(page 1</a:t>
            </a:r>
            <a:r>
              <a:rPr lang="ru-RU" sz="2800" dirty="0">
                <a:solidFill>
                  <a:srgbClr val="0000FF"/>
                </a:solidFill>
              </a:rPr>
              <a:t>/5</a:t>
            </a:r>
            <a:r>
              <a:rPr lang="en-US" sz="2800" dirty="0">
                <a:solidFill>
                  <a:srgbClr val="0000FF"/>
                </a:solidFill>
              </a:rPr>
              <a:t>) of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Stand #1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65304"/>
            <a:ext cx="15436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C:\Users\admin\AppData\Local\Temp\Rar$DI00.254\Pag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3" t="5276" r="7374" b="9456"/>
          <a:stretch/>
        </p:blipFill>
        <p:spPr bwMode="auto">
          <a:xfrm>
            <a:off x="34084" y="64955"/>
            <a:ext cx="4825948" cy="67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991" y="3498892"/>
            <a:ext cx="3991990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Main deviations are </a:t>
            </a:r>
          </a:p>
          <a:p>
            <a:pPr algn="ctr"/>
            <a:r>
              <a:rPr lang="en-US" sz="3600" dirty="0"/>
              <a:t>“zero” !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2480098"/>
            <a:ext cx="361438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Drawing tolerances are </a:t>
            </a:r>
            <a:r>
              <a:rPr lang="ru-RU" b="1" dirty="0"/>
              <a:t>+/</a:t>
            </a:r>
            <a:r>
              <a:rPr lang="en-US" b="1" dirty="0"/>
              <a:t>- 0.05 mm</a:t>
            </a:r>
          </a:p>
          <a:p>
            <a:r>
              <a:rPr lang="en-US" b="1" dirty="0"/>
              <a:t>on the R=3655 mm and others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9240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Круглова\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814"/>
            <a:ext cx="7094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89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3F2311-09CA-48FB-A059-69490858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53955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MPD </a:t>
            </a:r>
            <a:r>
              <a:rPr lang="en-US" sz="2800" dirty="0" smtClean="0">
                <a:solidFill>
                  <a:srgbClr val="0000FF"/>
                </a:solidFill>
              </a:rPr>
              <a:t>Hall</a:t>
            </a:r>
            <a:r>
              <a:rPr lang="ru-RU" sz="2800" dirty="0" smtClean="0">
                <a:solidFill>
                  <a:srgbClr val="0000FF"/>
                </a:solidFill>
              </a:rPr>
              <a:t> (</a:t>
            </a:r>
            <a:r>
              <a:rPr lang="en-US" sz="2800" dirty="0" smtClean="0">
                <a:solidFill>
                  <a:srgbClr val="0000FF"/>
                </a:solidFill>
              </a:rPr>
              <a:t>Level -3.51 m) 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3074" name="Picture 2" descr="J:\Витковице_сентябрь_2018\IMG_20181004_100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62068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18 year\m_08_Oct_2018_MPD\IMG_20181008_09535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72" y="3601668"/>
            <a:ext cx="3875923" cy="29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2018 year\m_08_Oct_2018_MPD\IMG_20181008_09551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4" y="3645023"/>
            <a:ext cx="3818115" cy="28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2018 year\m_08_Oct_2018_MPD\IMG_20181004_100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72" y="620687"/>
            <a:ext cx="3744414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13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Pictures\Мои сканированные изображения\2018-10 (окт)\сканирование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3306" y="-984634"/>
            <a:ext cx="6604893" cy="90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548680"/>
            <a:ext cx="2642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 из 19 отъюстированы 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660232" y="918012"/>
            <a:ext cx="216024" cy="494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4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Витковице_сентябрь_2018\L1090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/>
          <a:stretch/>
        </p:blipFill>
        <p:spPr bwMode="auto">
          <a:xfrm>
            <a:off x="520520" y="1772816"/>
            <a:ext cx="8185858" cy="41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33" y="615211"/>
            <a:ext cx="62646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3896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DF446-B426-42A1-9E50-7E771582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08F1275-A950-4865-9A96-F7988EAD5D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08720"/>
            <a:ext cx="8229600" cy="5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8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5FDDB3-2625-4C41-9CD5-B8E6A08E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618F3EB-9883-4B48-9D6D-DC3425154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17638"/>
            <a:ext cx="4917932" cy="3287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9C11361-F31D-425D-9530-30677AA98B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40158"/>
            <a:ext cx="5004047" cy="3345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1804174"/>
            <a:ext cx="22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60093"/>
                </a:solidFill>
              </a:rPr>
              <a:t>Position pins Ø 50 mm</a:t>
            </a:r>
            <a:endParaRPr lang="ru-RU" dirty="0">
              <a:solidFill>
                <a:srgbClr val="D60093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854502" y="2173506"/>
            <a:ext cx="3445690" cy="9666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300192" y="2173506"/>
            <a:ext cx="341783" cy="263935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0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75DBD6-A163-410E-9FED-955C8AF4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51" y="44624"/>
            <a:ext cx="8229600" cy="56207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#1 installation (5 June 2018)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3A72E6-FEEE-4E72-8864-AE0DADCA81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88" y="692696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440B78-9589-4405-A0FE-46B06A41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Plate #2 installation (5 June 2018)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161760-BB25-4AB9-91BF-0E1E300DCB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08720"/>
            <a:ext cx="7668344" cy="5751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484783"/>
            <a:ext cx="2576988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Manipulator from</a:t>
            </a:r>
          </a:p>
          <a:p>
            <a:r>
              <a:rPr lang="en-US" dirty="0"/>
              <a:t>Tile Calorimeter </a:t>
            </a:r>
          </a:p>
          <a:p>
            <a:r>
              <a:rPr lang="en-US" dirty="0"/>
              <a:t>(ATLAS, CERN)</a:t>
            </a:r>
          </a:p>
          <a:p>
            <a:r>
              <a:rPr lang="en-US" dirty="0"/>
              <a:t>It was used in 2002-2006 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250467" y="2204864"/>
            <a:ext cx="2033501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DSCF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908720"/>
            <a:ext cx="1585953" cy="415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6814" y="3140968"/>
            <a:ext cx="249331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Second life in 2018-2019</a:t>
            </a:r>
          </a:p>
          <a:p>
            <a:r>
              <a:rPr lang="en-US" dirty="0"/>
              <a:t>(NICA-MPD, VHM-JINR)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084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9452</TotalTime>
  <Words>1073</Words>
  <Application>Microsoft Office PowerPoint</Application>
  <PresentationFormat>Экран (4:3)</PresentationFormat>
  <Paragraphs>219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Тема Office</vt:lpstr>
      <vt:lpstr>2_Оформление по умолчанию</vt:lpstr>
      <vt:lpstr>Оформление по умолчанию</vt:lpstr>
      <vt:lpstr>Default Design</vt:lpstr>
      <vt:lpstr>1_Тема Office</vt:lpstr>
      <vt:lpstr>2_Тема Office</vt:lpstr>
      <vt:lpstr>Схема размещения элементов магнитопровода МЦД  (в разобранном виде) и статус их изготовления</vt:lpstr>
      <vt:lpstr>MPD Yoke (L=8970 mm, Ø6625 mm)</vt:lpstr>
      <vt:lpstr> </vt:lpstr>
      <vt:lpstr>Stands shape</vt:lpstr>
      <vt:lpstr>Measurement Protocol  (page 1/5) of Stand #1</vt:lpstr>
      <vt:lpstr>Plate #1 installation (5 June 2018)</vt:lpstr>
      <vt:lpstr>Plate #1 installation (5 June 2018)</vt:lpstr>
      <vt:lpstr>Plate #1 installation (5 June 2018)</vt:lpstr>
      <vt:lpstr>Plate #2 installation (5 June 2018)</vt:lpstr>
      <vt:lpstr>Plate #2 installation</vt:lpstr>
      <vt:lpstr>2 plates in place</vt:lpstr>
      <vt:lpstr>Shims calculation</vt:lpstr>
      <vt:lpstr>Shims preparing</vt:lpstr>
      <vt:lpstr>Plates preparing for assembly</vt:lpstr>
      <vt:lpstr>Plates preparing for assembly</vt:lpstr>
      <vt:lpstr>Plate #5 installation (7 June 2018)</vt:lpstr>
      <vt:lpstr>Top points flatness measurement of 7 plates </vt:lpstr>
      <vt:lpstr>7 plates in assembly</vt:lpstr>
      <vt:lpstr>Plate #13 installation (9 June 2018)</vt:lpstr>
      <vt:lpstr>13 plates in place</vt:lpstr>
      <vt:lpstr>13 plates in assembly</vt:lpstr>
      <vt:lpstr>Support ring manipulation</vt:lpstr>
      <vt:lpstr>Support ring #1 installation (12 June 2018)</vt:lpstr>
      <vt:lpstr>Support ring #1 on side W</vt:lpstr>
      <vt:lpstr>Support ring #2 installation (13 June 2018)</vt:lpstr>
      <vt:lpstr>Презентация PowerPoint</vt:lpstr>
      <vt:lpstr>Technology beam (8470 mm) installation</vt:lpstr>
      <vt:lpstr>2 support ring in assembly</vt:lpstr>
      <vt:lpstr>Plate installation</vt:lpstr>
      <vt:lpstr>Plates position on support rings (the similar situation for all bottom ones)</vt:lpstr>
      <vt:lpstr>Plates position on support rings (the similar situation for all bottom ones)</vt:lpstr>
      <vt:lpstr>Plate #26 installation</vt:lpstr>
      <vt:lpstr>“Final” measurements report (27 plates in assembly)</vt:lpstr>
      <vt:lpstr>Plate #28</vt:lpstr>
      <vt:lpstr>Top plates positions</vt:lpstr>
      <vt:lpstr>Презентация PowerPoint</vt:lpstr>
      <vt:lpstr>712 Holes drilling (in 5 steps):</vt:lpstr>
      <vt:lpstr>Презентация PowerPoint</vt:lpstr>
      <vt:lpstr>Презентация PowerPoint</vt:lpstr>
      <vt:lpstr>Conclusions</vt:lpstr>
      <vt:lpstr>Next steps: VHM:</vt:lpstr>
      <vt:lpstr>Support rings: need to have painting</vt:lpstr>
      <vt:lpstr>Презентация PowerPoint</vt:lpstr>
      <vt:lpstr>Poles transport supports (2 ps)</vt:lpstr>
      <vt:lpstr>Technological tool</vt:lpstr>
      <vt:lpstr>План размещения оборудования в павильоне МЦД</vt:lpstr>
      <vt:lpstr>Презентация PowerPoint</vt:lpstr>
      <vt:lpstr>Презентация PowerPoint</vt:lpstr>
      <vt:lpstr>Презентация PowerPoint</vt:lpstr>
      <vt:lpstr>Презентация PowerPoint</vt:lpstr>
      <vt:lpstr>MPD Hall (Level -3.51 m)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Топилин Н. Д.</dc:creator>
  <cp:lastModifiedBy>Топилин Н. Д.</cp:lastModifiedBy>
  <cp:revision>107</cp:revision>
  <dcterms:created xsi:type="dcterms:W3CDTF">2016-12-21T06:55:43Z</dcterms:created>
  <dcterms:modified xsi:type="dcterms:W3CDTF">2018-10-09T08:59:55Z</dcterms:modified>
</cp:coreProperties>
</file>