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6"/>
  </p:notesMasterIdLst>
  <p:sldIdLst>
    <p:sldId id="487" r:id="rId2"/>
    <p:sldId id="260" r:id="rId3"/>
    <p:sldId id="326" r:id="rId4"/>
    <p:sldId id="421" r:id="rId5"/>
    <p:sldId id="488" r:id="rId6"/>
    <p:sldId id="378" r:id="rId7"/>
    <p:sldId id="444" r:id="rId8"/>
    <p:sldId id="468" r:id="rId9"/>
    <p:sldId id="455" r:id="rId10"/>
    <p:sldId id="478" r:id="rId11"/>
    <p:sldId id="452" r:id="rId12"/>
    <p:sldId id="454" r:id="rId13"/>
    <p:sldId id="479" r:id="rId14"/>
    <p:sldId id="457" r:id="rId15"/>
    <p:sldId id="458" r:id="rId16"/>
    <p:sldId id="476" r:id="rId17"/>
    <p:sldId id="456" r:id="rId18"/>
    <p:sldId id="484" r:id="rId19"/>
    <p:sldId id="492" r:id="rId20"/>
    <p:sldId id="447" r:id="rId21"/>
    <p:sldId id="482" r:id="rId22"/>
    <p:sldId id="402" r:id="rId23"/>
    <p:sldId id="451" r:id="rId24"/>
    <p:sldId id="450" r:id="rId25"/>
    <p:sldId id="449" r:id="rId26"/>
    <p:sldId id="477" r:id="rId27"/>
    <p:sldId id="480" r:id="rId28"/>
    <p:sldId id="408" r:id="rId29"/>
    <p:sldId id="409" r:id="rId30"/>
    <p:sldId id="410" r:id="rId31"/>
    <p:sldId id="411" r:id="rId32"/>
    <p:sldId id="481" r:id="rId33"/>
    <p:sldId id="446" r:id="rId34"/>
    <p:sldId id="483" r:id="rId35"/>
    <p:sldId id="413" r:id="rId36"/>
    <p:sldId id="489" r:id="rId37"/>
    <p:sldId id="486" r:id="rId38"/>
    <p:sldId id="485" r:id="rId39"/>
    <p:sldId id="435" r:id="rId40"/>
    <p:sldId id="469" r:id="rId41"/>
    <p:sldId id="325" r:id="rId42"/>
    <p:sldId id="490" r:id="rId43"/>
    <p:sldId id="491" r:id="rId44"/>
    <p:sldId id="493" r:id="rId45"/>
  </p:sldIdLst>
  <p:sldSz cx="9144000" cy="6858000" type="screen4x3"/>
  <p:notesSz cx="7772400" cy="10058400"/>
  <p:defaultTextStyle>
    <a:defPPr>
      <a:defRPr lang="en-GB"/>
    </a:defPPr>
    <a:lvl1pPr algn="l" defTabSz="457200" rtl="0" eaLnBrk="0" fontAlgn="base" hangingPunct="0">
      <a:lnSpc>
        <a:spcPct val="12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defTabSz="457200" rtl="0" eaLnBrk="0" fontAlgn="base" hangingPunct="0">
      <a:lnSpc>
        <a:spcPct val="12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defTabSz="457200" rtl="0" eaLnBrk="0" fontAlgn="base" hangingPunct="0">
      <a:lnSpc>
        <a:spcPct val="12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defTabSz="457200" rtl="0" eaLnBrk="0" fontAlgn="base" hangingPunct="0">
      <a:lnSpc>
        <a:spcPct val="12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defTabSz="457200" rtl="0" eaLnBrk="0" fontAlgn="base" hangingPunct="0">
      <a:lnSpc>
        <a:spcPct val="12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0FEFE"/>
    <a:srgbClr val="F6A20A"/>
    <a:srgbClr val="0000FF"/>
    <a:srgbClr val="000099"/>
    <a:srgbClr val="DBDBE1"/>
    <a:srgbClr val="DE9208"/>
    <a:srgbClr val="71DAFF"/>
    <a:srgbClr val="E6E6EA"/>
    <a:srgbClr val="0099CC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4" autoAdjust="0"/>
    <p:restoredTop sz="39276" autoAdjust="0"/>
  </p:normalViewPr>
  <p:slideViewPr>
    <p:cSldViewPr>
      <p:cViewPr varScale="1">
        <p:scale>
          <a:sx n="62" d="100"/>
          <a:sy n="62" d="100"/>
        </p:scale>
        <p:origin x="956" y="3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15213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6756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783388" cy="98567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/>
          </a:p>
        </p:txBody>
      </p:sp>
      <p:sp>
        <p:nvSpPr>
          <p:cNvPr id="30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27100" y="738188"/>
            <a:ext cx="4926013" cy="369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77863" y="4681538"/>
            <a:ext cx="5424487" cy="443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bg-BG" smtClean="0"/>
          </a:p>
        </p:txBody>
      </p:sp>
    </p:spTree>
    <p:extLst>
      <p:ext uri="{BB962C8B-B14F-4D97-AF65-F5344CB8AC3E}">
        <p14:creationId xmlns:p14="http://schemas.microsoft.com/office/powerpoint/2010/main" val="8243087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8A9547E-F831-42B6-BEFB-DAE1D77E4873}" type="slidenum">
              <a:rPr lang="ru-RU" smtClean="0">
                <a:solidFill>
                  <a:srgbClr val="000000"/>
                </a:solidFill>
              </a:rPr>
              <a:pPr/>
              <a:t>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682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/>
          <p:cNvSpPr>
            <a:spLocks noGrp="1" noChangeArrowheads="1"/>
          </p:cNvSpPr>
          <p:nvPr>
            <p:ph type="dt" sz="quarter"/>
          </p:nvPr>
        </p:nvSpPr>
        <p:spPr>
          <a:xfrm>
            <a:off x="3851275" y="0"/>
            <a:ext cx="2940050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03/29/18</a:t>
            </a:r>
          </a:p>
        </p:txBody>
      </p:sp>
      <p:sp>
        <p:nvSpPr>
          <p:cNvPr id="57347" name="Rectangle 9"/>
          <p:cNvSpPr>
            <a:spLocks noGrp="1" noChangeArrowheads="1"/>
          </p:cNvSpPr>
          <p:nvPr>
            <p:ph type="ftr" sz="quarter"/>
          </p:nvPr>
        </p:nvSpPr>
        <p:spPr>
          <a:xfrm>
            <a:off x="928688" y="3962400"/>
            <a:ext cx="4894262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A.P.Nagaytsev, SPIN-2010, October 1, Juelich </a:t>
            </a:r>
          </a:p>
        </p:txBody>
      </p:sp>
      <p:sp>
        <p:nvSpPr>
          <p:cNvPr id="57348" name="Rectangle 10"/>
          <p:cNvSpPr>
            <a:spLocks noGrp="1" noChangeArrowheads="1"/>
          </p:cNvSpPr>
          <p:nvPr>
            <p:ph type="sldNum" sz="quarter"/>
          </p:nvPr>
        </p:nvSpPr>
        <p:spPr>
          <a:xfrm>
            <a:off x="3851275" y="9428163"/>
            <a:ext cx="2940050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8377605-92F6-466F-93A6-A7FC45703CF0}" type="slidenum">
              <a:rPr lang="en-GB" altLang="en-US">
                <a:latin typeface="Arial" panose="020B0604020202020204" pitchFamily="34" charset="0"/>
                <a:ea typeface="Droid Sans Fallback" charset="0"/>
              </a:rPr>
              <a:pPr eaLnBrk="1" hangingPunct="1">
                <a:spcBef>
                  <a:spcPct val="0"/>
                </a:spcBef>
              </a:pPr>
              <a:t>31</a:t>
            </a:fld>
            <a:endParaRPr lang="en-GB" altLang="en-US">
              <a:latin typeface="Arial" panose="020B0604020202020204" pitchFamily="34" charset="0"/>
              <a:ea typeface="Droid Sans Fallback" charset="0"/>
            </a:endParaRPr>
          </a:p>
        </p:txBody>
      </p:sp>
      <p:sp>
        <p:nvSpPr>
          <p:cNvPr id="57349" name="Text Box 1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5286614-F6FB-4F51-B3D7-4D715D1FAF02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7350" name="Text Box 2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4E03713-4C20-488C-9020-8A604285D13F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7351" name="Text Box 3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FEF3F43-E8CD-41D9-ABAE-C55B3AC7DF9F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7352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solidFill>
            <a:srgbClr val="FFFFFF"/>
          </a:solidFill>
          <a:ln/>
        </p:spPr>
      </p:sp>
      <p:sp>
        <p:nvSpPr>
          <p:cNvPr id="57353" name="Text Box 5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405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en-US"/>
          </a:p>
        </p:txBody>
      </p:sp>
      <p:sp>
        <p:nvSpPr>
          <p:cNvPr id="57354" name="Text Box 6"/>
          <p:cNvSpPr txBox="1">
            <a:spLocks noChangeArrowheads="1"/>
          </p:cNvSpPr>
          <p:nvPr/>
        </p:nvSpPr>
        <p:spPr bwMode="auto">
          <a:xfrm>
            <a:off x="928688" y="3962400"/>
            <a:ext cx="48990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73816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"/>
          <p:cNvSpPr>
            <a:spLocks noGrp="1" noChangeArrowheads="1"/>
          </p:cNvSpPr>
          <p:nvPr>
            <p:ph type="dt" sz="quarter"/>
          </p:nvPr>
        </p:nvSpPr>
        <p:spPr>
          <a:xfrm>
            <a:off x="3851275" y="0"/>
            <a:ext cx="2940050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03/29/18</a:t>
            </a:r>
          </a:p>
        </p:txBody>
      </p:sp>
      <p:sp>
        <p:nvSpPr>
          <p:cNvPr id="59395" name="Rectangle 9"/>
          <p:cNvSpPr>
            <a:spLocks noGrp="1" noChangeArrowheads="1"/>
          </p:cNvSpPr>
          <p:nvPr>
            <p:ph type="ftr" sz="quarter"/>
          </p:nvPr>
        </p:nvSpPr>
        <p:spPr>
          <a:xfrm>
            <a:off x="928688" y="3962400"/>
            <a:ext cx="4894262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A.P.Nagaytsev, SPIN-2010, October 1, Juelich </a:t>
            </a:r>
          </a:p>
        </p:txBody>
      </p:sp>
      <p:sp>
        <p:nvSpPr>
          <p:cNvPr id="59396" name="Rectangle 10"/>
          <p:cNvSpPr>
            <a:spLocks noGrp="1" noChangeArrowheads="1"/>
          </p:cNvSpPr>
          <p:nvPr>
            <p:ph type="sldNum" sz="quarter"/>
          </p:nvPr>
        </p:nvSpPr>
        <p:spPr>
          <a:xfrm>
            <a:off x="3851275" y="9428163"/>
            <a:ext cx="2940050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EFEEE90-CBE1-4A82-873F-663EFF8D4533}" type="slidenum">
              <a:rPr lang="en-GB" altLang="en-US">
                <a:latin typeface="Arial" panose="020B0604020202020204" pitchFamily="34" charset="0"/>
                <a:ea typeface="Droid Sans Fallback" charset="0"/>
              </a:rPr>
              <a:pPr eaLnBrk="1" hangingPunct="1">
                <a:spcBef>
                  <a:spcPct val="0"/>
                </a:spcBef>
              </a:pPr>
              <a:t>35</a:t>
            </a:fld>
            <a:endParaRPr lang="en-GB" altLang="en-US">
              <a:latin typeface="Arial" panose="020B0604020202020204" pitchFamily="34" charset="0"/>
              <a:ea typeface="Droid Sans Fallback" charset="0"/>
            </a:endParaRPr>
          </a:p>
        </p:txBody>
      </p:sp>
      <p:sp>
        <p:nvSpPr>
          <p:cNvPr id="59397" name="Text Box 1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CE98432-9F3C-4E11-B6B5-16673396FBA9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93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</p:spPr>
      </p:sp>
      <p:sp>
        <p:nvSpPr>
          <p:cNvPr id="59399" name="Text Box 3"/>
          <p:cNvSpPr txBox="1">
            <a:spLocks noChangeArrowheads="1"/>
          </p:cNvSpPr>
          <p:nvPr/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en-US"/>
          </a:p>
        </p:txBody>
      </p:sp>
      <p:sp>
        <p:nvSpPr>
          <p:cNvPr id="59400" name="Text Box 4"/>
          <p:cNvSpPr txBox="1">
            <a:spLocks noChangeArrowheads="1"/>
          </p:cNvSpPr>
          <p:nvPr/>
        </p:nvSpPr>
        <p:spPr bwMode="auto">
          <a:xfrm>
            <a:off x="928688" y="3962400"/>
            <a:ext cx="48990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696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1"/>
          <p:cNvSpPr>
            <a:spLocks noGrp="1" noChangeArrowheads="1"/>
          </p:cNvSpPr>
          <p:nvPr>
            <p:ph type="sldNum" sz="quarter"/>
          </p:nvPr>
        </p:nvSpPr>
        <p:spPr>
          <a:xfrm>
            <a:off x="4278313" y="10156825"/>
            <a:ext cx="3271837" cy="525463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eaLnBrk="1"/>
            <a:fld id="{E277010C-839A-41AA-9080-0E812F6C7AE2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eaLnBrk="1"/>
              <a:t>6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638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3425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FE9A5897-01D2-446F-8C99-E5A0202E24AC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6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6388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75012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31EC59F0-41FC-4093-B14C-D56A971ABF98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6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6389" name="Text Box 3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60BBFAB0-1996-498E-99D3-0E123F515394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6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6390" name="Text Box 4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EDB3044C-143B-4806-A331-6671A7E101FD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6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6391" name="Rectangle 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92" name="Text Box 6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092004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4"/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</a:rPr>
              <a:t>10/24/17</a:t>
            </a:r>
          </a:p>
        </p:txBody>
      </p:sp>
      <p:sp>
        <p:nvSpPr>
          <p:cNvPr id="28675" name="Rectangle 17"/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</a:rPr>
              <a:t>A.P.Nagaytsev, SPIN-2010, October 1, Juelich </a:t>
            </a:r>
          </a:p>
        </p:txBody>
      </p:sp>
      <p:sp>
        <p:nvSpPr>
          <p:cNvPr id="28676" name="Rectangle 1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C48FC0F-28DB-46EE-85B2-B8FBE069AC7A}" type="slidenum">
              <a:rPr lang="en-GB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28677" name="Text Box 1"/>
          <p:cNvSpPr txBox="1">
            <a:spLocks noChangeArrowheads="1"/>
          </p:cNvSpPr>
          <p:nvPr/>
        </p:nvSpPr>
        <p:spPr bwMode="auto">
          <a:xfrm>
            <a:off x="3851275" y="0"/>
            <a:ext cx="2933700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  <a:cs typeface="DejaVu Sans" charset="0"/>
              </a:rPr>
              <a:t>10/24/17</a:t>
            </a:r>
          </a:p>
        </p:txBody>
      </p:sp>
      <p:sp>
        <p:nvSpPr>
          <p:cNvPr id="28678" name="Text Box 2"/>
          <p:cNvSpPr txBox="1">
            <a:spLocks noChangeArrowheads="1"/>
          </p:cNvSpPr>
          <p:nvPr/>
        </p:nvSpPr>
        <p:spPr bwMode="auto">
          <a:xfrm>
            <a:off x="928688" y="3962400"/>
            <a:ext cx="4887912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  <a:cs typeface="DejaVu Sans" charset="0"/>
              </a:rPr>
              <a:t>A.P.Nagaytsev, SPIN-2010, October 1, Juelich </a:t>
            </a:r>
          </a:p>
        </p:txBody>
      </p:sp>
      <p:sp>
        <p:nvSpPr>
          <p:cNvPr id="28679" name="Text Box 3"/>
          <p:cNvSpPr txBox="1">
            <a:spLocks noChangeArrowheads="1"/>
          </p:cNvSpPr>
          <p:nvPr/>
        </p:nvSpPr>
        <p:spPr bwMode="auto">
          <a:xfrm>
            <a:off x="3851275" y="9428163"/>
            <a:ext cx="2933700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8851CC0-27FA-4B17-97A1-8CBEDC6D938A}" type="slidenum">
              <a:rPr lang="en-GB" altLang="en-US" b="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GB" altLang="en-US" b="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28680" name="Text Box 4"/>
          <p:cNvSpPr txBox="1">
            <a:spLocks noChangeArrowheads="1"/>
          </p:cNvSpPr>
          <p:nvPr/>
        </p:nvSpPr>
        <p:spPr bwMode="auto">
          <a:xfrm>
            <a:off x="3851275" y="0"/>
            <a:ext cx="2935288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10/24/17</a:t>
            </a:r>
          </a:p>
        </p:txBody>
      </p:sp>
      <p:sp>
        <p:nvSpPr>
          <p:cNvPr id="28681" name="Text Box 5"/>
          <p:cNvSpPr txBox="1">
            <a:spLocks noChangeArrowheads="1"/>
          </p:cNvSpPr>
          <p:nvPr/>
        </p:nvSpPr>
        <p:spPr bwMode="auto">
          <a:xfrm>
            <a:off x="928688" y="3962400"/>
            <a:ext cx="48895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A.P.Nagaytsev, SPIN-2010, October 1, Juelich </a:t>
            </a:r>
          </a:p>
        </p:txBody>
      </p:sp>
      <p:sp>
        <p:nvSpPr>
          <p:cNvPr id="28682" name="Text Box 6"/>
          <p:cNvSpPr txBox="1">
            <a:spLocks noChangeArrowheads="1"/>
          </p:cNvSpPr>
          <p:nvPr/>
        </p:nvSpPr>
        <p:spPr bwMode="auto">
          <a:xfrm>
            <a:off x="3851275" y="9428163"/>
            <a:ext cx="2935288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4F0893D-EF6C-4112-A576-C4FF03673EA5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28683" name="Text Box 7"/>
          <p:cNvSpPr txBox="1">
            <a:spLocks noChangeArrowheads="1"/>
          </p:cNvSpPr>
          <p:nvPr/>
        </p:nvSpPr>
        <p:spPr bwMode="auto">
          <a:xfrm>
            <a:off x="3851275" y="0"/>
            <a:ext cx="2936875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10/24/17</a:t>
            </a:r>
          </a:p>
        </p:txBody>
      </p:sp>
      <p:sp>
        <p:nvSpPr>
          <p:cNvPr id="28684" name="Text Box 8"/>
          <p:cNvSpPr txBox="1">
            <a:spLocks noChangeArrowheads="1"/>
          </p:cNvSpPr>
          <p:nvPr/>
        </p:nvSpPr>
        <p:spPr bwMode="auto">
          <a:xfrm>
            <a:off x="928688" y="3962400"/>
            <a:ext cx="4891087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A.P.Nagaytsev, SPIN-2010, October 1, Juelich </a:t>
            </a:r>
          </a:p>
        </p:txBody>
      </p:sp>
      <p:sp>
        <p:nvSpPr>
          <p:cNvPr id="28685" name="Text Box 9"/>
          <p:cNvSpPr txBox="1">
            <a:spLocks noChangeArrowheads="1"/>
          </p:cNvSpPr>
          <p:nvPr/>
        </p:nvSpPr>
        <p:spPr bwMode="auto">
          <a:xfrm>
            <a:off x="3851275" y="9428163"/>
            <a:ext cx="293687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6F9DCEA-CAE9-4C88-84A2-8D9C571FBD93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28686" name="Text Box 10"/>
          <p:cNvSpPr txBox="1">
            <a:spLocks noChangeArrowheads="1"/>
          </p:cNvSpPr>
          <p:nvPr/>
        </p:nvSpPr>
        <p:spPr bwMode="auto">
          <a:xfrm>
            <a:off x="3851275" y="0"/>
            <a:ext cx="293846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10/24/17</a:t>
            </a:r>
          </a:p>
        </p:txBody>
      </p:sp>
      <p:sp>
        <p:nvSpPr>
          <p:cNvPr id="28687" name="Text Box 11"/>
          <p:cNvSpPr txBox="1">
            <a:spLocks noChangeArrowheads="1"/>
          </p:cNvSpPr>
          <p:nvPr/>
        </p:nvSpPr>
        <p:spPr bwMode="auto">
          <a:xfrm>
            <a:off x="928688" y="3962400"/>
            <a:ext cx="48926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A.P.Nagaytsev, SPIN-2010, October 1, Juelich </a:t>
            </a:r>
          </a:p>
        </p:txBody>
      </p:sp>
      <p:sp>
        <p:nvSpPr>
          <p:cNvPr id="28688" name="Text Box 12"/>
          <p:cNvSpPr txBox="1">
            <a:spLocks noChangeArrowheads="1"/>
          </p:cNvSpPr>
          <p:nvPr/>
        </p:nvSpPr>
        <p:spPr bwMode="auto">
          <a:xfrm>
            <a:off x="3851275" y="9428163"/>
            <a:ext cx="293846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89A76A58-2CB1-4D34-9B93-96FEDBD7E32C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28689" name="Text Box 13"/>
          <p:cNvSpPr txBox="1">
            <a:spLocks noChangeArrowheads="1"/>
          </p:cNvSpPr>
          <p:nvPr/>
        </p:nvSpPr>
        <p:spPr bwMode="auto">
          <a:xfrm>
            <a:off x="3851275" y="0"/>
            <a:ext cx="294005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10/24/17</a:t>
            </a:r>
          </a:p>
        </p:txBody>
      </p:sp>
      <p:sp>
        <p:nvSpPr>
          <p:cNvPr id="28690" name="Text Box 14"/>
          <p:cNvSpPr txBox="1">
            <a:spLocks noChangeArrowheads="1"/>
          </p:cNvSpPr>
          <p:nvPr/>
        </p:nvSpPr>
        <p:spPr bwMode="auto">
          <a:xfrm>
            <a:off x="928688" y="3962400"/>
            <a:ext cx="4894262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A.P.Nagaytsev, SPIN-2010, October 1, Juelich </a:t>
            </a:r>
          </a:p>
        </p:txBody>
      </p:sp>
      <p:sp>
        <p:nvSpPr>
          <p:cNvPr id="28691" name="Text Box 15"/>
          <p:cNvSpPr txBox="1">
            <a:spLocks noChangeArrowheads="1"/>
          </p:cNvSpPr>
          <p:nvPr/>
        </p:nvSpPr>
        <p:spPr bwMode="auto">
          <a:xfrm>
            <a:off x="3851275" y="9428163"/>
            <a:ext cx="294005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874EB5C1-5FE0-49B1-A359-D5348E9A48C9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28692" name="Text Box 16"/>
          <p:cNvSpPr txBox="1">
            <a:spLocks noChangeArrowheads="1"/>
          </p:cNvSpPr>
          <p:nvPr/>
        </p:nvSpPr>
        <p:spPr bwMode="auto">
          <a:xfrm>
            <a:off x="3851275" y="0"/>
            <a:ext cx="2941638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10/24/17</a:t>
            </a:r>
          </a:p>
        </p:txBody>
      </p:sp>
      <p:sp>
        <p:nvSpPr>
          <p:cNvPr id="28693" name="Text Box 17"/>
          <p:cNvSpPr txBox="1">
            <a:spLocks noChangeArrowheads="1"/>
          </p:cNvSpPr>
          <p:nvPr/>
        </p:nvSpPr>
        <p:spPr bwMode="auto">
          <a:xfrm>
            <a:off x="928688" y="3962400"/>
            <a:ext cx="489585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A.P.Nagaytsev, SPIN-2010, October 1, Juelich </a:t>
            </a:r>
          </a:p>
        </p:txBody>
      </p:sp>
      <p:sp>
        <p:nvSpPr>
          <p:cNvPr id="28694" name="Text Box 18"/>
          <p:cNvSpPr txBox="1">
            <a:spLocks noChangeArrowheads="1"/>
          </p:cNvSpPr>
          <p:nvPr/>
        </p:nvSpPr>
        <p:spPr bwMode="auto">
          <a:xfrm>
            <a:off x="3851275" y="9428163"/>
            <a:ext cx="2941638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3C94BD4-00C2-4369-9F6B-157647B71A64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28695" name="Text Box 19"/>
          <p:cNvSpPr txBox="1">
            <a:spLocks noChangeArrowheads="1"/>
          </p:cNvSpPr>
          <p:nvPr/>
        </p:nvSpPr>
        <p:spPr bwMode="auto">
          <a:xfrm>
            <a:off x="3851275" y="0"/>
            <a:ext cx="29432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10/24/17</a:t>
            </a:r>
          </a:p>
        </p:txBody>
      </p:sp>
      <p:sp>
        <p:nvSpPr>
          <p:cNvPr id="28696" name="Text Box 20"/>
          <p:cNvSpPr txBox="1">
            <a:spLocks noChangeArrowheads="1"/>
          </p:cNvSpPr>
          <p:nvPr/>
        </p:nvSpPr>
        <p:spPr bwMode="auto">
          <a:xfrm>
            <a:off x="928688" y="3962400"/>
            <a:ext cx="489743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A.P.Nagaytsev, SPIN-2010, October 1, Juelich </a:t>
            </a:r>
          </a:p>
        </p:txBody>
      </p:sp>
      <p:sp>
        <p:nvSpPr>
          <p:cNvPr id="28697" name="Text Box 21"/>
          <p:cNvSpPr txBox="1">
            <a:spLocks noChangeArrowheads="1"/>
          </p:cNvSpPr>
          <p:nvPr/>
        </p:nvSpPr>
        <p:spPr bwMode="auto">
          <a:xfrm>
            <a:off x="3851275" y="9428163"/>
            <a:ext cx="294322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4341BC8-B1B0-41F6-A6D2-E036B93B6DD7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28698" name="Text Box 22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13A3E68-3465-4F62-A66B-7510782C74EB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28699" name="Text Box 23"/>
          <p:cNvSpPr txBox="1">
            <a:spLocks noChangeArrowheads="1"/>
          </p:cNvSpPr>
          <p:nvPr/>
        </p:nvSpPr>
        <p:spPr bwMode="auto">
          <a:xfrm>
            <a:off x="928688" y="3962400"/>
            <a:ext cx="48990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A.P.Nagaytsev, SPIN-2010, October 1, Juelich </a:t>
            </a:r>
          </a:p>
        </p:txBody>
      </p:sp>
      <p:sp>
        <p:nvSpPr>
          <p:cNvPr id="28700" name="Text Box 24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5D1CBE0-EB9E-481A-B896-924259825319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28701" name="Text Box 25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00BB6C3-06F7-4046-9D79-AF2B7A412DE8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28702" name="Rectangle 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703" name="Text Box 27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405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8474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249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974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4AB364D5-897C-4ACD-BCB7-8522505D7018}" type="slidenum">
              <a:rPr lang="en-GB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17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370691" name="Rectangle 6"/>
          <p:cNvSpPr>
            <a:spLocks noGrp="1" noChangeArrowheads="1"/>
          </p:cNvSpPr>
          <p:nvPr>
            <p:ph type="ft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mtClean="0">
                <a:latin typeface="Arial" panose="020B0604020202020204" pitchFamily="34" charset="0"/>
              </a:rPr>
              <a:t>A.P.Nagaytsev, SPIN-2010, October 1, Juelich </a:t>
            </a:r>
          </a:p>
        </p:txBody>
      </p:sp>
      <p:sp>
        <p:nvSpPr>
          <p:cNvPr id="370692" name="Rectangle 7"/>
          <p:cNvSpPr txBox="1">
            <a:spLocks noGrp="1"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456" tIns="47037" rIns="90456" bIns="47037" anchor="b"/>
          <a:lstStyle>
            <a:lvl1pPr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169BD60-628D-4FDD-AD69-7053DA367712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17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370693" name="Rectangle 7"/>
          <p:cNvSpPr txBox="1">
            <a:spLocks noGrp="1"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456" tIns="47037" rIns="90456" bIns="47037" anchor="b"/>
          <a:lstStyle>
            <a:lvl1pPr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F5C9A2C6-8D97-4345-B6B3-D382B199A29D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17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3706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06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pPr eaLnBrk="1" hangingPunct="1"/>
            <a:endParaRPr lang="ru-RU" altLang="en-US" smtClean="0"/>
          </a:p>
        </p:txBody>
      </p:sp>
    </p:spTree>
    <p:extLst>
      <p:ext uri="{BB962C8B-B14F-4D97-AF65-F5344CB8AC3E}">
        <p14:creationId xmlns:p14="http://schemas.microsoft.com/office/powerpoint/2010/main" val="765660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/>
          <p:cNvSpPr>
            <a:spLocks noGrp="1" noChangeArrowheads="1"/>
          </p:cNvSpPr>
          <p:nvPr>
            <p:ph type="dt" sz="quarter"/>
          </p:nvPr>
        </p:nvSpPr>
        <p:spPr>
          <a:xfrm>
            <a:off x="3851275" y="0"/>
            <a:ext cx="2940050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03/29/18</a:t>
            </a:r>
          </a:p>
        </p:txBody>
      </p:sp>
      <p:sp>
        <p:nvSpPr>
          <p:cNvPr id="54275" name="Rectangle 9"/>
          <p:cNvSpPr>
            <a:spLocks noGrp="1" noChangeArrowheads="1"/>
          </p:cNvSpPr>
          <p:nvPr>
            <p:ph type="ftr" sz="quarter"/>
          </p:nvPr>
        </p:nvSpPr>
        <p:spPr>
          <a:xfrm>
            <a:off x="928688" y="3962400"/>
            <a:ext cx="4894262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A.P.Nagaytsev, SPIN-2010, October 1, Juelich </a:t>
            </a:r>
          </a:p>
        </p:txBody>
      </p:sp>
      <p:sp>
        <p:nvSpPr>
          <p:cNvPr id="54276" name="Rectangle 10"/>
          <p:cNvSpPr>
            <a:spLocks noGrp="1" noChangeArrowheads="1"/>
          </p:cNvSpPr>
          <p:nvPr>
            <p:ph type="sldNum" sz="quarter"/>
          </p:nvPr>
        </p:nvSpPr>
        <p:spPr>
          <a:xfrm>
            <a:off x="3851275" y="9428163"/>
            <a:ext cx="2940050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538A877-0BE4-4C44-8809-27ED2E9712F3}" type="slidenum">
              <a:rPr lang="en-GB" altLang="en-US">
                <a:latin typeface="Arial" panose="020B0604020202020204" pitchFamily="34" charset="0"/>
                <a:ea typeface="Droid Sans Fallback" charset="0"/>
              </a:rPr>
              <a:pPr eaLnBrk="1" hangingPunct="1">
                <a:spcBef>
                  <a:spcPct val="0"/>
                </a:spcBef>
              </a:pPr>
              <a:t>28</a:t>
            </a:fld>
            <a:endParaRPr lang="en-GB" altLang="en-US">
              <a:latin typeface="Arial" panose="020B0604020202020204" pitchFamily="34" charset="0"/>
              <a:ea typeface="Droid Sans Fallback" charset="0"/>
            </a:endParaRPr>
          </a:p>
        </p:txBody>
      </p:sp>
      <p:sp>
        <p:nvSpPr>
          <p:cNvPr id="54277" name="Text Box 1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7919056-2BD3-4462-8EC1-821F42FC1C54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42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</p:spPr>
      </p:sp>
      <p:sp>
        <p:nvSpPr>
          <p:cNvPr id="54279" name="Text Box 3"/>
          <p:cNvSpPr txBox="1">
            <a:spLocks noChangeArrowheads="1"/>
          </p:cNvSpPr>
          <p:nvPr/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en-US"/>
          </a:p>
        </p:txBody>
      </p:sp>
      <p:sp>
        <p:nvSpPr>
          <p:cNvPr id="54280" name="Text Box 4"/>
          <p:cNvSpPr txBox="1">
            <a:spLocks noChangeArrowheads="1"/>
          </p:cNvSpPr>
          <p:nvPr/>
        </p:nvSpPr>
        <p:spPr bwMode="auto">
          <a:xfrm>
            <a:off x="928688" y="3962400"/>
            <a:ext cx="48990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824640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/>
          <p:cNvSpPr>
            <a:spLocks noGrp="1" noChangeArrowheads="1"/>
          </p:cNvSpPr>
          <p:nvPr>
            <p:ph type="dt" sz="quarter"/>
          </p:nvPr>
        </p:nvSpPr>
        <p:spPr>
          <a:xfrm>
            <a:off x="3851275" y="0"/>
            <a:ext cx="2940050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03/29/18</a:t>
            </a:r>
          </a:p>
        </p:txBody>
      </p:sp>
      <p:sp>
        <p:nvSpPr>
          <p:cNvPr id="55299" name="Rectangle 9"/>
          <p:cNvSpPr>
            <a:spLocks noGrp="1" noChangeArrowheads="1"/>
          </p:cNvSpPr>
          <p:nvPr>
            <p:ph type="ftr" sz="quarter"/>
          </p:nvPr>
        </p:nvSpPr>
        <p:spPr>
          <a:xfrm>
            <a:off x="928688" y="3962400"/>
            <a:ext cx="4894262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A.P.Nagaytsev, SPIN-2010, October 1, Juelich </a:t>
            </a:r>
          </a:p>
        </p:txBody>
      </p:sp>
      <p:sp>
        <p:nvSpPr>
          <p:cNvPr id="55300" name="Rectangle 10"/>
          <p:cNvSpPr>
            <a:spLocks noGrp="1" noChangeArrowheads="1"/>
          </p:cNvSpPr>
          <p:nvPr>
            <p:ph type="sldNum" sz="quarter"/>
          </p:nvPr>
        </p:nvSpPr>
        <p:spPr>
          <a:xfrm>
            <a:off x="3851275" y="9428163"/>
            <a:ext cx="2940050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FFDA1C9-14D0-4822-84BB-6E1A4CDE3355}" type="slidenum">
              <a:rPr lang="en-GB" altLang="en-US">
                <a:latin typeface="Arial" panose="020B0604020202020204" pitchFamily="34" charset="0"/>
                <a:ea typeface="Droid Sans Fallback" charset="0"/>
              </a:rPr>
              <a:pPr eaLnBrk="1" hangingPunct="1">
                <a:spcBef>
                  <a:spcPct val="0"/>
                </a:spcBef>
              </a:pPr>
              <a:t>29</a:t>
            </a:fld>
            <a:endParaRPr lang="en-GB" altLang="en-US">
              <a:latin typeface="Arial" panose="020B0604020202020204" pitchFamily="34" charset="0"/>
              <a:ea typeface="Droid Sans Fallback" charset="0"/>
            </a:endParaRPr>
          </a:p>
        </p:txBody>
      </p:sp>
      <p:sp>
        <p:nvSpPr>
          <p:cNvPr id="55301" name="Text Box 1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BE9E0FA-151D-4FD3-AFFA-877EA6EBBBF4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5302" name="Text Box 2"/>
          <p:cNvSpPr txBox="1">
            <a:spLocks noChangeArrowheads="1"/>
          </p:cNvSpPr>
          <p:nvPr/>
        </p:nvSpPr>
        <p:spPr bwMode="auto">
          <a:xfrm>
            <a:off x="928688" y="3962400"/>
            <a:ext cx="48990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latin typeface="Arial" panose="020B0604020202020204" pitchFamily="34" charset="0"/>
              </a:rPr>
              <a:t>A.P.Nagaytsev, SPIN-2010, October 1, Juelich </a:t>
            </a:r>
          </a:p>
        </p:txBody>
      </p:sp>
      <p:sp>
        <p:nvSpPr>
          <p:cNvPr id="55303" name="Text Box 3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6FEAE0C-6047-40C7-A4ED-713AE28CD2CD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5304" name="Text Box 4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074268D-04CB-4E06-BD8C-B1A2E98BE34C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5305" name="Rectangle 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solidFill>
            <a:srgbClr val="FFFFFF"/>
          </a:solidFill>
          <a:ln/>
        </p:spPr>
      </p:sp>
      <p:sp>
        <p:nvSpPr>
          <p:cNvPr id="55306" name="Text Box 6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405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17797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6"/>
          <p:cNvSpPr>
            <a:spLocks noGrp="1" noChangeArrowheads="1"/>
          </p:cNvSpPr>
          <p:nvPr>
            <p:ph type="dt" sz="quarter"/>
          </p:nvPr>
        </p:nvSpPr>
        <p:spPr>
          <a:xfrm>
            <a:off x="3851275" y="0"/>
            <a:ext cx="2940050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03/29/18</a:t>
            </a:r>
          </a:p>
        </p:txBody>
      </p:sp>
      <p:sp>
        <p:nvSpPr>
          <p:cNvPr id="56323" name="Rectangle 9"/>
          <p:cNvSpPr>
            <a:spLocks noGrp="1" noChangeArrowheads="1"/>
          </p:cNvSpPr>
          <p:nvPr>
            <p:ph type="ftr" sz="quarter"/>
          </p:nvPr>
        </p:nvSpPr>
        <p:spPr>
          <a:xfrm>
            <a:off x="928688" y="3962400"/>
            <a:ext cx="4894262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A.P.Nagaytsev, SPIN-2010, October 1, Juelich </a:t>
            </a:r>
          </a:p>
        </p:txBody>
      </p:sp>
      <p:sp>
        <p:nvSpPr>
          <p:cNvPr id="56324" name="Rectangle 10"/>
          <p:cNvSpPr>
            <a:spLocks noGrp="1" noChangeArrowheads="1"/>
          </p:cNvSpPr>
          <p:nvPr>
            <p:ph type="sldNum" sz="quarter"/>
          </p:nvPr>
        </p:nvSpPr>
        <p:spPr>
          <a:xfrm>
            <a:off x="3851275" y="9428163"/>
            <a:ext cx="2940050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02F5E72-93DB-4B1F-AF04-07EEB70CAB2B}" type="slidenum">
              <a:rPr lang="en-GB" altLang="en-US">
                <a:latin typeface="Arial" panose="020B0604020202020204" pitchFamily="34" charset="0"/>
                <a:ea typeface="Droid Sans Fallback" charset="0"/>
              </a:rPr>
              <a:pPr eaLnBrk="1" hangingPunct="1">
                <a:spcBef>
                  <a:spcPct val="0"/>
                </a:spcBef>
              </a:pPr>
              <a:t>30</a:t>
            </a:fld>
            <a:endParaRPr lang="en-GB" altLang="en-US">
              <a:latin typeface="Arial" panose="020B0604020202020204" pitchFamily="34" charset="0"/>
              <a:ea typeface="Droid Sans Fallback" charset="0"/>
            </a:endParaRPr>
          </a:p>
        </p:txBody>
      </p:sp>
      <p:sp>
        <p:nvSpPr>
          <p:cNvPr id="56325" name="Text Box 1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B4F20CD-6F64-4FA9-851D-BE5EF6A96F4D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6326" name="Text Box 2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710B2E99-F6E7-4AE0-8AD5-6E8A7FAD016F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6327" name="Text Box 3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1E4790A-F204-4F40-BA65-3C690CE04C21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6328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solidFill>
            <a:srgbClr val="FFFFFF"/>
          </a:solidFill>
          <a:ln/>
        </p:spPr>
      </p:sp>
      <p:sp>
        <p:nvSpPr>
          <p:cNvPr id="56329" name="Text Box 5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405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en-US"/>
          </a:p>
        </p:txBody>
      </p:sp>
      <p:sp>
        <p:nvSpPr>
          <p:cNvPr id="56330" name="Text Box 6"/>
          <p:cNvSpPr txBox="1">
            <a:spLocks noChangeArrowheads="1"/>
          </p:cNvSpPr>
          <p:nvPr/>
        </p:nvSpPr>
        <p:spPr bwMode="auto">
          <a:xfrm>
            <a:off x="928688" y="3962400"/>
            <a:ext cx="48990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476711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8800" y="2420888"/>
            <a:ext cx="5686400" cy="556434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bg-B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99916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121947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268413"/>
            <a:ext cx="3990975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1268413"/>
            <a:ext cx="3992563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66547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83483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786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  <a:solidFill>
            <a:srgbClr val="DE9208">
              <a:alpha val="86000"/>
            </a:srgbClr>
          </a:solidFill>
        </p:spPr>
        <p:txBody>
          <a:bodyPr/>
          <a:lstStyle/>
          <a:p>
            <a:r>
              <a:rPr dirty="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40115160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331640" y="525527"/>
            <a:ext cx="5979865" cy="556434"/>
          </a:xfrm>
          <a:prstGeom prst="rect">
            <a:avLst/>
          </a:prstGeom>
          <a:solidFill>
            <a:srgbClr val="FF9933">
              <a:alpha val="8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altLang="bg-BG" dirty="0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8650" y="1264989"/>
            <a:ext cx="8135938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bg-BG" dirty="0" smtClean="0"/>
              <a:t>Click to edit the outline text format</a:t>
            </a:r>
          </a:p>
          <a:p>
            <a:pPr lvl="1"/>
            <a:r>
              <a:rPr lang="en-GB" altLang="bg-BG" dirty="0" smtClean="0"/>
              <a:t>Second Outline Level</a:t>
            </a:r>
          </a:p>
          <a:p>
            <a:pPr lvl="2"/>
            <a:r>
              <a:rPr lang="en-GB" altLang="bg-BG" dirty="0" smtClean="0"/>
              <a:t>Third Outline Level</a:t>
            </a:r>
          </a:p>
          <a:p>
            <a:pPr lvl="3"/>
            <a:r>
              <a:rPr lang="en-GB" altLang="bg-BG" dirty="0" smtClean="0"/>
              <a:t>Fourth Outline Level</a:t>
            </a:r>
          </a:p>
          <a:p>
            <a:pPr lvl="4"/>
            <a:r>
              <a:rPr lang="en-GB" altLang="bg-BG" dirty="0" smtClean="0"/>
              <a:t>Fifth Outline Level</a:t>
            </a:r>
          </a:p>
          <a:p>
            <a:pPr lvl="4"/>
            <a:r>
              <a:rPr lang="en-GB" altLang="bg-BG" dirty="0" smtClean="0"/>
              <a:t>Sixth Outline Level</a:t>
            </a:r>
          </a:p>
          <a:p>
            <a:pPr lvl="4"/>
            <a:r>
              <a:rPr lang="en-GB" altLang="bg-BG" dirty="0" smtClean="0"/>
              <a:t>Seventh Outline Level</a:t>
            </a:r>
          </a:p>
          <a:p>
            <a:pPr lvl="4"/>
            <a:r>
              <a:rPr lang="en-GB" altLang="bg-BG" dirty="0" smtClean="0"/>
              <a:t>Eighth Outline Level</a:t>
            </a:r>
          </a:p>
          <a:p>
            <a:pPr lvl="4"/>
            <a:r>
              <a:rPr lang="en-GB" altLang="bg-BG" dirty="0" smtClean="0"/>
              <a:t>Ninth Outline Level</a:t>
            </a: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8862584" y="6538554"/>
            <a:ext cx="208391" cy="265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/>
            <a:fld id="{F9538833-B3B2-4080-8E0B-591D3DF44420}" type="slidenum">
              <a:rPr lang="en-GB" altLang="bg-BG" sz="1400" u="none">
                <a:solidFill>
                  <a:schemeClr val="accent2"/>
                </a:solidFill>
              </a:rPr>
              <a:pPr algn="r"/>
              <a:t>‹#›</a:t>
            </a:fld>
            <a:endParaRPr lang="en-GB" altLang="bg-BG" sz="1400" u="none">
              <a:solidFill>
                <a:schemeClr val="accent2"/>
              </a:solidFill>
            </a:endParaRPr>
          </a:p>
        </p:txBody>
      </p:sp>
      <p:pic>
        <p:nvPicPr>
          <p:cNvPr id="7" name="Рисунок 4" descr="LHEP-emblema-trans.gif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38100" y="44624"/>
            <a:ext cx="856921" cy="480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 userDrawn="1"/>
        </p:nvSpPr>
        <p:spPr>
          <a:xfrm>
            <a:off x="8590" y="6538554"/>
            <a:ext cx="1080120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12 Oct. 2018</a:t>
            </a:r>
            <a:endParaRPr lang="en-US" sz="1200" dirty="0">
              <a:solidFill>
                <a:srgbClr val="00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202" y="11427"/>
            <a:ext cx="1028798" cy="53545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70" r:id="rId6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3333CC"/>
        </a:buClr>
        <a:buSzPct val="100000"/>
        <a:buFont typeface="Comic Sans MS" pitchFamily="66" charset="0"/>
        <a:defRPr sz="3200">
          <a:solidFill>
            <a:srgbClr val="002060"/>
          </a:solidFill>
          <a:latin typeface="+mj-lt"/>
          <a:ea typeface="+mj-ea"/>
          <a:cs typeface="+mj-cs"/>
        </a:defRPr>
      </a:lvl1pPr>
      <a:lvl2pPr marL="4318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2pPr>
      <a:lvl3pPr marL="6477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3pPr>
      <a:lvl4pPr marL="8636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4pPr>
      <a:lvl5pPr marL="10795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5pPr>
      <a:lvl6pPr marL="15367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6pPr>
      <a:lvl7pPr marL="19939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7pPr>
      <a:lvl8pPr marL="24511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8pPr>
      <a:lvl9pPr marL="29083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9pPr>
    </p:titleStyle>
    <p:bodyStyle>
      <a:lvl1pPr marL="341313" indent="-341313" algn="l" defTabSz="457200" rtl="0" eaLnBrk="0" fontAlgn="base" hangingPunct="0">
        <a:lnSpc>
          <a:spcPct val="105000"/>
        </a:lnSpc>
        <a:spcBef>
          <a:spcPts val="8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•"/>
        <a:defRPr sz="2200">
          <a:solidFill>
            <a:srgbClr val="000000"/>
          </a:solidFill>
          <a:latin typeface="+mj-lt"/>
          <a:ea typeface="+mn-ea"/>
          <a:cs typeface="+mn-cs"/>
        </a:defRPr>
      </a:lvl1pPr>
      <a:lvl2pPr marL="741363" indent="-284163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–"/>
        <a:defRPr sz="2000">
          <a:solidFill>
            <a:srgbClr val="000000"/>
          </a:solidFill>
          <a:latin typeface="+mj-lt"/>
        </a:defRPr>
      </a:lvl2pPr>
      <a:lvl3pPr marL="1143000" indent="-228600" algn="l" defTabSz="457200" rtl="0" eaLnBrk="0" fontAlgn="base" hangingPunct="0">
        <a:lnSpc>
          <a:spcPct val="105000"/>
        </a:lnSpc>
        <a:spcBef>
          <a:spcPts val="6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•"/>
        <a:defRPr sz="2000">
          <a:solidFill>
            <a:srgbClr val="000000"/>
          </a:solidFill>
          <a:latin typeface="+mj-lt"/>
        </a:defRPr>
      </a:lvl3pPr>
      <a:lvl4pPr marL="1600200" indent="-228600" algn="l" defTabSz="457200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–"/>
        <a:defRPr sz="2000">
          <a:solidFill>
            <a:srgbClr val="000000"/>
          </a:solidFill>
          <a:latin typeface="+mj-lt"/>
        </a:defRPr>
      </a:lvl4pPr>
      <a:lvl5pPr marL="2057400" indent="-228600" algn="l" defTabSz="457200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»"/>
        <a:defRPr sz="2000">
          <a:solidFill>
            <a:srgbClr val="000000"/>
          </a:solidFill>
          <a:latin typeface="+mj-lt"/>
        </a:defRPr>
      </a:lvl5pPr>
      <a:lvl6pPr marL="2514600" indent="-228600" algn="l" defTabSz="457200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defTabSz="457200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defTabSz="457200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defTabSz="457200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6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9.emf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2.png"/><Relationship Id="rId4" Type="http://schemas.openxmlformats.org/officeDocument/2006/relationships/image" Target="../media/image7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8277" y="3068960"/>
            <a:ext cx="7459451" cy="2439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Conceptual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and technical design of the Spin Physics Detector (SPD) at the NICA collider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2800" b="1" dirty="0">
              <a:solidFill>
                <a:srgbClr val="000099"/>
              </a:solidFill>
            </a:endParaRPr>
          </a:p>
          <a:p>
            <a:r>
              <a:rPr lang="ru-RU" b="1" dirty="0" smtClean="0"/>
              <a:t>Руководитель проекта</a:t>
            </a:r>
            <a:r>
              <a:rPr lang="en-US" b="1" dirty="0" smtClean="0"/>
              <a:t>:</a:t>
            </a:r>
            <a:r>
              <a:rPr lang="ru-RU" b="1" dirty="0" smtClean="0"/>
              <a:t> </a:t>
            </a:r>
            <a:r>
              <a:rPr lang="ru-RU" b="1" dirty="0"/>
              <a:t>проф. Румен Ценов</a:t>
            </a:r>
            <a:endParaRPr lang="en-US" b="1" dirty="0"/>
          </a:p>
          <a:p>
            <a:r>
              <a:rPr lang="ru-RU" dirty="0" smtClean="0"/>
              <a:t>ТЕМА</a:t>
            </a:r>
            <a:r>
              <a:rPr lang="ru-RU" dirty="0"/>
              <a:t>: </a:t>
            </a:r>
            <a:r>
              <a:rPr lang="ru-RU" dirty="0" smtClean="0"/>
              <a:t>02-0-1065-2007/2019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28972" y="918942"/>
            <a:ext cx="7358063" cy="1861986"/>
          </a:xfrm>
        </p:spPr>
        <p:txBody>
          <a:bodyPr/>
          <a:lstStyle/>
          <a:p>
            <a:pPr lvl="0">
              <a:lnSpc>
                <a:spcPct val="123000"/>
              </a:lnSpc>
            </a:pPr>
            <a:r>
              <a:rPr lang="ru-RU" sz="2800" b="1" kern="1200" dirty="0">
                <a:solidFill>
                  <a:srgbClr val="000099"/>
                </a:solidFill>
                <a:latin typeface="Times New Roman" pitchFamily="18" charset="0"/>
                <a:ea typeface="+mn-ea"/>
                <a:cs typeface="+mn-cs"/>
              </a:rPr>
              <a:t>Разработка концептуального и технического проектов для установки SPD на коллайдере </a:t>
            </a:r>
            <a:r>
              <a:rPr lang="ru-RU" sz="2800" b="1" kern="1200" dirty="0" smtClean="0">
                <a:solidFill>
                  <a:srgbClr val="000099"/>
                </a:solidFill>
                <a:latin typeface="Times New Roman" pitchFamily="18" charset="0"/>
                <a:ea typeface="+mn-ea"/>
                <a:cs typeface="+mn-cs"/>
              </a:rPr>
              <a:t>NICA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6675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5979865" cy="510781"/>
          </a:xfrm>
        </p:spPr>
        <p:txBody>
          <a:bodyPr/>
          <a:lstStyle/>
          <a:p>
            <a:r>
              <a:rPr lang="en-US" dirty="0" smtClean="0"/>
              <a:t>COMPASS data, pion beam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124744"/>
            <a:ext cx="7021546" cy="534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0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117238"/>
            <a:ext cx="5862852" cy="383054"/>
          </a:xfrm>
        </p:spPr>
        <p:txBody>
          <a:bodyPr/>
          <a:lstStyle/>
          <a:p>
            <a:r>
              <a:rPr lang="en-US" sz="2400" dirty="0" smtClean="0"/>
              <a:t>Asymmetries in DY pair production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41" y="865914"/>
            <a:ext cx="5510246" cy="24715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9987" y="5925616"/>
            <a:ext cx="1499128" cy="443968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s= 400 GeV</a:t>
            </a:r>
            <a:r>
              <a:rPr lang="en-US" sz="20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93" y="3457436"/>
            <a:ext cx="5439916" cy="23481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28184" y="1537221"/>
            <a:ext cx="954107" cy="505203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Sivers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28183" y="4437112"/>
            <a:ext cx="1904945" cy="505203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Boer-Mulders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46796" y="3188053"/>
            <a:ext cx="1749540" cy="546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 smtClean="0"/>
              <a:t>J.C.Collins</a:t>
            </a:r>
            <a:r>
              <a:rPr lang="en-US" sz="1200" i="1" dirty="0" smtClean="0"/>
              <a:t> et al., PRD73 </a:t>
            </a:r>
          </a:p>
          <a:p>
            <a:r>
              <a:rPr lang="en-US" sz="1200" i="1" dirty="0" smtClean="0"/>
              <a:t>(2006)014021</a:t>
            </a:r>
            <a:endParaRPr lang="en-US" sz="12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475656" y="613312"/>
            <a:ext cx="1165704" cy="373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en-US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= 4 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GeV</a:t>
            </a:r>
            <a:r>
              <a:rPr lang="en-US" sz="1600" b="1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1600" b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16148" y="645128"/>
            <a:ext cx="1269899" cy="373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en-US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15 GeV</a:t>
            </a:r>
            <a:r>
              <a:rPr lang="en-US" sz="1600" b="1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1600" b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04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luon Compton scattering - access to gluon content of proton"/>
          <p:cNvSpPr txBox="1"/>
          <p:nvPr/>
        </p:nvSpPr>
        <p:spPr>
          <a:xfrm>
            <a:off x="768488" y="614111"/>
            <a:ext cx="8325876" cy="345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g</a:t>
            </a:r>
            <a:r>
              <a:rPr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luon </a:t>
            </a:r>
            <a:r>
              <a:rPr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Compton scattering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gives</a:t>
            </a:r>
            <a:r>
              <a:rPr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access to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gluon </a:t>
            </a:r>
            <a:r>
              <a:rPr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 of </a:t>
            </a:r>
            <a:r>
              <a:rPr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proton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1" name="Section_sqrts.pdf" descr="Section_sqrts.pdf"/>
          <p:cNvPicPr>
            <a:picLocks noChangeAspect="1"/>
          </p:cNvPicPr>
          <p:nvPr/>
        </p:nvPicPr>
        <p:blipFill>
          <a:blip r:embed="rId2">
            <a:extLst/>
          </a:blip>
          <a:srcRect l="3094" r="3175"/>
          <a:stretch>
            <a:fillRect/>
          </a:stretch>
        </p:blipFill>
        <p:spPr>
          <a:xfrm>
            <a:off x="4989847" y="918276"/>
            <a:ext cx="3437930" cy="2484094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22" name="Rectangle"/>
          <p:cNvSpPr/>
          <p:nvPr/>
        </p:nvSpPr>
        <p:spPr>
          <a:xfrm>
            <a:off x="5311315" y="1218998"/>
            <a:ext cx="392907" cy="1884165"/>
          </a:xfrm>
          <a:prstGeom prst="rect">
            <a:avLst/>
          </a:prstGeom>
          <a:solidFill>
            <a:srgbClr val="FFA57D">
              <a:alpha val="30000"/>
            </a:srgbClr>
          </a:solidFill>
          <a:ln w="25400">
            <a:solidFill>
              <a:srgbClr val="3E231A">
                <a:alpha val="30000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000" b="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pPr>
            <a:endParaRPr sz="2109"/>
          </a:p>
        </p:txBody>
      </p:sp>
      <p:sp>
        <p:nvSpPr>
          <p:cNvPr id="123" name="NICA"/>
          <p:cNvSpPr/>
          <p:nvPr/>
        </p:nvSpPr>
        <p:spPr>
          <a:xfrm>
            <a:off x="5330731" y="1393699"/>
            <a:ext cx="545022" cy="364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200" i="1">
                <a:solidFill>
                  <a:srgbClr val="3E231A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sz="1547"/>
              <a:t>NICA</a:t>
            </a:r>
          </a:p>
        </p:txBody>
      </p:sp>
      <p:sp>
        <p:nvSpPr>
          <p:cNvPr id="124" name="Rectangle"/>
          <p:cNvSpPr/>
          <p:nvPr/>
        </p:nvSpPr>
        <p:spPr>
          <a:xfrm>
            <a:off x="6516823" y="1218998"/>
            <a:ext cx="392907" cy="1884165"/>
          </a:xfrm>
          <a:prstGeom prst="rect">
            <a:avLst/>
          </a:prstGeom>
          <a:solidFill>
            <a:srgbClr val="669C35">
              <a:alpha val="30000"/>
            </a:srgbClr>
          </a:solidFill>
          <a:ln w="25400">
            <a:solidFill>
              <a:srgbClr val="3E231A">
                <a:alpha val="30000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000" b="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pPr>
            <a:endParaRPr sz="2109"/>
          </a:p>
        </p:txBody>
      </p:sp>
      <p:sp>
        <p:nvSpPr>
          <p:cNvPr id="125" name="RHIC"/>
          <p:cNvSpPr/>
          <p:nvPr/>
        </p:nvSpPr>
        <p:spPr>
          <a:xfrm>
            <a:off x="6988811" y="1630241"/>
            <a:ext cx="554640" cy="364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200" i="1">
                <a:solidFill>
                  <a:srgbClr val="3E231A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sz="1547"/>
              <a:t>RHIC</a:t>
            </a:r>
          </a:p>
        </p:txBody>
      </p:sp>
      <p:pic>
        <p:nvPicPr>
          <p:cNvPr id="126" name="Screen Shot 2016-10-04 at 20.23.41.pdf" descr="Screen Shot 2016-10-04 at 20.23.4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8535" y="1164704"/>
            <a:ext cx="3788306" cy="2109844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Rectangle"/>
          <p:cNvSpPr/>
          <p:nvPr/>
        </p:nvSpPr>
        <p:spPr>
          <a:xfrm>
            <a:off x="553059" y="1089504"/>
            <a:ext cx="1683061" cy="2260244"/>
          </a:xfrm>
          <a:prstGeom prst="rect">
            <a:avLst/>
          </a:prstGeom>
          <a:ln w="88900">
            <a:solidFill>
              <a:srgbClr val="C82506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128" name="Transverse beam polarization: access to the Sivers function for gluons…"/>
          <p:cNvSpPr txBox="1"/>
          <p:nvPr/>
        </p:nvSpPr>
        <p:spPr>
          <a:xfrm>
            <a:off x="914329" y="3612418"/>
            <a:ext cx="6125459" cy="2626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687"/>
              <a:t>Transverse beam polarization: access to the Sivers function for gluons</a:t>
            </a:r>
          </a:p>
          <a:p>
            <a:endParaRPr sz="1687"/>
          </a:p>
          <a:p>
            <a:endParaRPr sz="1687"/>
          </a:p>
          <a:p>
            <a:endParaRPr sz="1687"/>
          </a:p>
          <a:p>
            <a:endParaRPr sz="1687"/>
          </a:p>
          <a:p>
            <a:endParaRPr sz="1687"/>
          </a:p>
          <a:p>
            <a:r>
              <a:rPr sz="1687"/>
              <a:t> Longitudinal beam polarization: access to gluon polarization ∆g/g</a:t>
            </a:r>
          </a:p>
          <a:p>
            <a:endParaRPr sz="1687"/>
          </a:p>
        </p:txBody>
      </p:sp>
      <p:pic>
        <p:nvPicPr>
          <p:cNvPr id="129" name="Screen Shot 2013-07-01 at 12.29.32 PM.PNG" descr="Screen Shot 2013-07-01 at 12.29.32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5136" y="5596239"/>
            <a:ext cx="5884665" cy="1049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Screen Shot 2013-07-02 at 12.45.26 PM.PNG" descr="Screen Shot 2013-07-02 at 12.45.26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72591" y="5597892"/>
            <a:ext cx="1616274" cy="1045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Screen Shot 2013-07-01 at 1.22.42 PM.PNG" descr="Screen Shot 2013-07-01 at 1.22.42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90320" y="3981961"/>
            <a:ext cx="7974212" cy="1358488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Rounded Rectangle"/>
          <p:cNvSpPr/>
          <p:nvPr/>
        </p:nvSpPr>
        <p:spPr>
          <a:xfrm>
            <a:off x="7354266" y="4149080"/>
            <a:ext cx="1410266" cy="393284"/>
          </a:xfrm>
          <a:prstGeom prst="roundRect">
            <a:avLst>
              <a:gd name="adj" fmla="val 37500"/>
            </a:avLst>
          </a:prstGeom>
          <a:ln w="50800">
            <a:solidFill>
              <a:srgbClr val="E324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000" b="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pPr>
            <a:endParaRPr sz="2109"/>
          </a:p>
        </p:txBody>
      </p:sp>
      <p:sp>
        <p:nvSpPr>
          <p:cNvPr id="133" name="Rounded Rectangle"/>
          <p:cNvSpPr/>
          <p:nvPr/>
        </p:nvSpPr>
        <p:spPr>
          <a:xfrm>
            <a:off x="1814031" y="5698133"/>
            <a:ext cx="1022126" cy="845343"/>
          </a:xfrm>
          <a:prstGeom prst="roundRect">
            <a:avLst>
              <a:gd name="adj" fmla="val 15845"/>
            </a:avLst>
          </a:prstGeom>
          <a:ln w="50800">
            <a:solidFill>
              <a:srgbClr val="E324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000" b="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pPr>
            <a:endParaRPr sz="2109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726885" y="121879"/>
            <a:ext cx="3990644" cy="383054"/>
          </a:xfrm>
        </p:spPr>
        <p:txBody>
          <a:bodyPr/>
          <a:lstStyle/>
          <a:p>
            <a:r>
              <a:rPr lang="en-US" sz="2400" dirty="0" smtClean="0"/>
              <a:t>Prompt photons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914329" y="5200616"/>
            <a:ext cx="7645873" cy="845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Longitudinal beam polarization: access to gluon polarization ∆g/g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4815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3608" y="531781"/>
            <a:ext cx="7200799" cy="664971"/>
          </a:xfrm>
        </p:spPr>
        <p:txBody>
          <a:bodyPr/>
          <a:lstStyle/>
          <a:p>
            <a:r>
              <a:rPr lang="en-US" dirty="0" smtClean="0"/>
              <a:t>Prompt photon production cross section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628800"/>
            <a:ext cx="7200800" cy="492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2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1124744"/>
            <a:ext cx="8807563" cy="439248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39752" y="188640"/>
            <a:ext cx="4539705" cy="446982"/>
          </a:xfrm>
        </p:spPr>
        <p:txBody>
          <a:bodyPr/>
          <a:lstStyle/>
          <a:p>
            <a:r>
              <a:rPr lang="en-US" sz="2800" dirty="0" smtClean="0"/>
              <a:t>Expected asymmetries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556792"/>
            <a:ext cx="1737941" cy="3954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548" y="1700808"/>
            <a:ext cx="2137817" cy="32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2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784" y="165814"/>
            <a:ext cx="4395689" cy="556434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Charmonium production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147" y="3284984"/>
            <a:ext cx="3570805" cy="32971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2875571"/>
            <a:ext cx="2448272" cy="402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NRQCD            CEM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3727612"/>
            <a:ext cx="5095226" cy="2982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1" b="-3687"/>
          <a:stretch/>
        </p:blipFill>
        <p:spPr>
          <a:xfrm>
            <a:off x="107504" y="1081991"/>
            <a:ext cx="5859043" cy="14109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1960" y="2555278"/>
            <a:ext cx="4679628" cy="12372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59786" y="2040705"/>
            <a:ext cx="1922321" cy="4020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Quark annihilation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755576" y="548681"/>
            <a:ext cx="1435161" cy="402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Gluon fusion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1857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67" y="143632"/>
            <a:ext cx="3528392" cy="1388980"/>
          </a:xfrm>
        </p:spPr>
        <p:txBody>
          <a:bodyPr/>
          <a:lstStyle/>
          <a:p>
            <a:r>
              <a:rPr lang="en-US" sz="2800" dirty="0" smtClean="0"/>
              <a:t>GPD through vector meson exclusive production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90" y="1856617"/>
            <a:ext cx="4474050" cy="38812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" r="71389" b="-42641"/>
          <a:stretch/>
        </p:blipFill>
        <p:spPr>
          <a:xfrm>
            <a:off x="258491" y="5545208"/>
            <a:ext cx="2369293" cy="404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1484784"/>
            <a:ext cx="3945222" cy="412180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292080" y="812793"/>
            <a:ext cx="3168352" cy="556434"/>
          </a:xfrm>
          <a:prstGeom prst="rect">
            <a:avLst/>
          </a:prstGeom>
          <a:solidFill>
            <a:srgbClr val="FF9933">
              <a:alpha val="8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Comic Sans MS" pitchFamily="66" charset="0"/>
              <a:defRPr sz="3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marL="4318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2pPr>
            <a:lvl3pPr marL="6477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3pPr>
            <a:lvl4pPr marL="8636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4pPr>
            <a:lvl5pPr marL="10795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5pPr>
            <a:lvl6pPr marL="15367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6pPr>
            <a:lvl7pPr marL="19939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7pPr>
            <a:lvl8pPr marL="24511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8pPr>
            <a:lvl9pPr marL="29083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r>
              <a:rPr lang="en-US" kern="0" dirty="0" smtClean="0"/>
              <a:t>Exclusive DY</a:t>
            </a:r>
            <a:endParaRPr lang="en-US" kern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8642" t="8827"/>
          <a:stretch/>
        </p:blipFill>
        <p:spPr>
          <a:xfrm>
            <a:off x="223584" y="5916214"/>
            <a:ext cx="5169358" cy="2582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240" y="1988840"/>
            <a:ext cx="1872208" cy="3873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5176" y="1677313"/>
            <a:ext cx="2331087" cy="505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p+p</a:t>
            </a:r>
            <a:r>
              <a:rPr lang="en-US" i="1" dirty="0" smtClean="0"/>
              <a:t> → </a:t>
            </a:r>
            <a:r>
              <a:rPr lang="en-US" i="1" dirty="0" err="1" smtClean="0"/>
              <a:t>p+p+VM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7060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5"/>
          <p:cNvSpPr>
            <a:spLocks noGrp="1" noChangeArrowheads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FFFFFF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FFFFFF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FFFFFF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FF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FF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FF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FF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FF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FFFF00"/>
              </a:buClr>
              <a:buFont typeface="Copperplate Gothic Bold" panose="020E0705020206020404" pitchFamily="34" charset="0"/>
              <a:buNone/>
            </a:pPr>
            <a:r>
              <a:rPr lang="en-GB" altLang="en-US" sz="1400" dirty="0" smtClean="0">
                <a:solidFill>
                  <a:srgbClr val="3333CC"/>
                </a:solidFill>
                <a:latin typeface="Copperplate Gothic Bold" panose="020E0705020206020404" pitchFamily="34" charset="0"/>
              </a:rPr>
              <a:t> </a:t>
            </a:r>
            <a:endParaRPr lang="en-GB" altLang="en-US" sz="1400" dirty="0">
              <a:solidFill>
                <a:srgbClr val="3333CC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8" name="Text Box 1051"/>
          <p:cNvSpPr txBox="1">
            <a:spLocks noChangeArrowheads="1"/>
          </p:cNvSpPr>
          <p:nvPr/>
        </p:nvSpPr>
        <p:spPr bwMode="auto">
          <a:xfrm>
            <a:off x="1362457" y="177789"/>
            <a:ext cx="6408230" cy="584647"/>
          </a:xfrm>
          <a:prstGeom prst="rect">
            <a:avLst/>
          </a:prstGeom>
          <a:solidFill>
            <a:srgbClr val="F6A20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Asymmetries in 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ru-RU" sz="2800" dirty="0" err="1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igh</a:t>
            </a:r>
            <a:r>
              <a:rPr lang="ru-RU" sz="280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dirty="0" err="1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ru-RU" sz="2800" baseline="-25000" dirty="0" err="1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800" baseline="-250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hadron production</a:t>
            </a:r>
            <a:endParaRPr lang="en-US" sz="2800" b="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1543" name="Рисунок 8" descr="boy-p2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48" t="14656" b="58158"/>
          <a:stretch/>
        </p:blipFill>
        <p:spPr bwMode="auto">
          <a:xfrm>
            <a:off x="6007608" y="1124141"/>
            <a:ext cx="2750630" cy="1436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547" y="4086309"/>
            <a:ext cx="5545137" cy="243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3695539" y="933771"/>
            <a:ext cx="2125158" cy="296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7950" y="1444311"/>
            <a:ext cx="3400678" cy="4288945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45720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cs typeface="Times New Roman" panose="02020603050405020304" pitchFamily="18" charset="0"/>
              </a:rPr>
              <a:t>Diquark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cs typeface="Times New Roman" panose="02020603050405020304" pitchFamily="18" charset="0"/>
              </a:rPr>
              <a:t>properties;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45720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cs typeface="Times New Roman" panose="02020603050405020304" pitchFamily="18" charset="0"/>
              </a:rPr>
              <a:t>Confinement laws;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45720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cs typeface="Times New Roman" panose="02020603050405020304" pitchFamily="18" charset="0"/>
              </a:rPr>
              <a:t>Nature of the huge spin </a:t>
            </a:r>
            <a:r>
              <a:rPr lang="en-US" sz="2000" dirty="0" smtClean="0">
                <a:cs typeface="Times New Roman" panose="02020603050405020304" pitchFamily="18" charset="0"/>
              </a:rPr>
              <a:t>effects;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45720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cs typeface="Times New Roman" panose="02020603050405020304" pitchFamily="18" charset="0"/>
              </a:rPr>
              <a:t>Deuteron </a:t>
            </a:r>
            <a:r>
              <a:rPr lang="en-US" sz="2000" dirty="0">
                <a:cs typeface="Times New Roman" panose="02020603050405020304" pitchFamily="18" charset="0"/>
              </a:rPr>
              <a:t>spin </a:t>
            </a:r>
            <a:r>
              <a:rPr lang="en-US" sz="2000" dirty="0" smtClean="0">
                <a:cs typeface="Times New Roman" panose="02020603050405020304" pitchFamily="18" charset="0"/>
              </a:rPr>
              <a:t>structure;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45720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cs typeface="Times New Roman" panose="02020603050405020304" pitchFamily="18" charset="0"/>
              </a:rPr>
              <a:t>P</a:t>
            </a:r>
            <a:r>
              <a:rPr lang="en-US" sz="2000" dirty="0" smtClean="0">
                <a:cs typeface="Times New Roman" panose="02020603050405020304" pitchFamily="18" charset="0"/>
              </a:rPr>
              <a:t>roperties </a:t>
            </a:r>
            <a:r>
              <a:rPr lang="en-US" sz="2000" dirty="0">
                <a:cs typeface="Times New Roman" panose="02020603050405020304" pitchFamily="18" charset="0"/>
              </a:rPr>
              <a:t>of the </a:t>
            </a:r>
            <a:r>
              <a:rPr lang="en-US" sz="2000" dirty="0" smtClean="0">
                <a:cs typeface="Times New Roman" panose="02020603050405020304" pitchFamily="18" charset="0"/>
              </a:rPr>
              <a:t>bare </a:t>
            </a:r>
            <a:r>
              <a:rPr lang="en-US" sz="2000" dirty="0">
                <a:cs typeface="Times New Roman" panose="02020603050405020304" pitchFamily="18" charset="0"/>
              </a:rPr>
              <a:t>N</a:t>
            </a:r>
            <a:r>
              <a:rPr lang="en-US" sz="2000" dirty="0">
                <a:cs typeface="Times New Roman" panose="02020603050405020304" pitchFamily="18" charset="0"/>
                <a:sym typeface="Symbol"/>
              </a:rPr>
              <a:t>- and </a:t>
            </a:r>
            <a:r>
              <a:rPr lang="en-US" sz="2000" dirty="0" smtClean="0">
                <a:cs typeface="Times New Roman" panose="02020603050405020304" pitchFamily="18" charset="0"/>
                <a:sym typeface="Symbol"/>
              </a:rPr>
              <a:t>NK-i</a:t>
            </a:r>
            <a:r>
              <a:rPr lang="en-US" sz="2000" dirty="0" smtClean="0">
                <a:cs typeface="Times New Roman" panose="02020603050405020304" pitchFamily="18" charset="0"/>
              </a:rPr>
              <a:t>nteractions</a:t>
            </a:r>
            <a:r>
              <a:rPr lang="en-US" sz="2000" dirty="0">
                <a:cs typeface="Times New Roman" panose="02020603050405020304" pitchFamily="18" charset="0"/>
              </a:rPr>
              <a:t>;</a:t>
            </a:r>
          </a:p>
          <a:p>
            <a:pPr marL="45720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cs typeface="Times New Roman" panose="02020603050405020304" pitchFamily="18" charset="0"/>
              </a:rPr>
              <a:t>Nature </a:t>
            </a:r>
            <a:r>
              <a:rPr lang="en-US" sz="2000" dirty="0">
                <a:cs typeface="Times New Roman" panose="02020603050405020304" pitchFamily="18" charset="0"/>
              </a:rPr>
              <a:t>and properties of </a:t>
            </a:r>
            <a:r>
              <a:rPr lang="en-US" sz="2000" dirty="0" smtClean="0">
                <a:cs typeface="Times New Roman" panose="02020603050405020304" pitchFamily="18" charset="0"/>
              </a:rPr>
              <a:t> the cold super dense baryonic matter (</a:t>
            </a:r>
            <a:r>
              <a:rPr lang="en-US" sz="2000" dirty="0" err="1" smtClean="0">
                <a:cs typeface="Times New Roman" panose="02020603050405020304" pitchFamily="18" charset="0"/>
              </a:rPr>
              <a:t>CsDBM</a:t>
            </a:r>
            <a:r>
              <a:rPr lang="en-US" sz="2000" dirty="0" smtClean="0">
                <a:cs typeface="Times New Roman" panose="02020603050405020304" pitchFamily="18" charset="0"/>
              </a:rPr>
              <a:t>) (</a:t>
            </a:r>
            <a:r>
              <a:rPr lang="en-US" sz="2000" dirty="0" err="1">
                <a:cs typeface="Times New Roman" panose="02020603050405020304" pitchFamily="18" charset="0"/>
              </a:rPr>
              <a:t>pA</a:t>
            </a:r>
            <a:r>
              <a:rPr lang="en-US" sz="2000" dirty="0">
                <a:cs typeface="Times New Roman" panose="02020603050405020304" pitchFamily="18" charset="0"/>
              </a:rPr>
              <a:t> and AA</a:t>
            </a:r>
            <a:r>
              <a:rPr lang="en-US" sz="2000" dirty="0" smtClean="0">
                <a:cs typeface="Times New Roman" panose="02020603050405020304" pitchFamily="18" charset="0"/>
              </a:rPr>
              <a:t>);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45720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cs typeface="Times New Roman" panose="02020603050405020304" pitchFamily="18" charset="0"/>
              </a:rPr>
              <a:t>D</a:t>
            </a:r>
            <a:r>
              <a:rPr lang="en-US" sz="2000" dirty="0" err="1" smtClean="0">
                <a:cs typeface="Times New Roman" panose="02020603050405020304" pitchFamily="18" charset="0"/>
              </a:rPr>
              <a:t>ilepton</a:t>
            </a:r>
            <a:r>
              <a:rPr lang="en-US" sz="2000" dirty="0" smtClean="0">
                <a:cs typeface="Times New Roman" panose="02020603050405020304" pitchFamily="18" charset="0"/>
              </a:rPr>
              <a:t> </a:t>
            </a:r>
            <a:r>
              <a:rPr lang="en-US" sz="2000" dirty="0">
                <a:cs typeface="Times New Roman" panose="02020603050405020304" pitchFamily="18" charset="0"/>
              </a:rPr>
              <a:t>production puzzle </a:t>
            </a:r>
            <a:r>
              <a:rPr lang="en-US" sz="2000" dirty="0" smtClean="0">
                <a:cs typeface="Times New Roman" panose="02020603050405020304" pitchFamily="18" charset="0"/>
              </a:rPr>
              <a:t>in np-interaction.</a:t>
            </a:r>
            <a:endParaRPr lang="en-US" sz="2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384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0" y="1556792"/>
            <a:ext cx="9035480" cy="421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712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253799"/>
            <a:ext cx="7667410" cy="6452407"/>
          </a:xfrm>
          <a:prstGeom prst="rect">
            <a:avLst/>
          </a:prstGeom>
          <a:solidFill>
            <a:srgbClr val="FFFE98"/>
          </a:solidFill>
          <a:ln w="28575"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SPD advantages: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measurements </a:t>
            </a:r>
            <a:r>
              <a:rPr lang="en-US" dirty="0"/>
              <a:t>with pp, </a:t>
            </a:r>
            <a:r>
              <a:rPr lang="en-US" dirty="0" err="1"/>
              <a:t>pd</a:t>
            </a:r>
            <a:r>
              <a:rPr lang="en-US" dirty="0"/>
              <a:t> and </a:t>
            </a:r>
            <a:r>
              <a:rPr lang="en-US" dirty="0" err="1"/>
              <a:t>dd</a:t>
            </a:r>
            <a:r>
              <a:rPr lang="en-US" dirty="0"/>
              <a:t> </a:t>
            </a:r>
            <a:r>
              <a:rPr lang="en-US" dirty="0" smtClean="0"/>
              <a:t>beams,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possibility </a:t>
            </a:r>
            <a:r>
              <a:rPr lang="en-US" dirty="0"/>
              <a:t>to perform </a:t>
            </a:r>
            <a:r>
              <a:rPr lang="en-US" dirty="0" smtClean="0"/>
              <a:t>energy scan with small steps,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measurements via muon</a:t>
            </a:r>
          </a:p>
          <a:p>
            <a:r>
              <a:rPr lang="en-US" dirty="0" smtClean="0"/>
              <a:t>and </a:t>
            </a:r>
            <a:r>
              <a:rPr lang="en-US" dirty="0"/>
              <a:t>electron-positron </a:t>
            </a:r>
            <a:r>
              <a:rPr lang="en-US" dirty="0" smtClean="0"/>
              <a:t>pairs,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operations </a:t>
            </a:r>
            <a:r>
              <a:rPr lang="en-US" dirty="0"/>
              <a:t>with </a:t>
            </a:r>
            <a:endParaRPr lang="en-US" dirty="0" smtClean="0"/>
          </a:p>
          <a:p>
            <a:r>
              <a:rPr lang="en-US" dirty="0" smtClean="0"/>
              <a:t>non-polarized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transverse </a:t>
            </a:r>
            <a:r>
              <a:rPr lang="en-US" dirty="0"/>
              <a:t>and </a:t>
            </a:r>
            <a:endParaRPr lang="en-US" dirty="0" smtClean="0"/>
          </a:p>
          <a:p>
            <a:r>
              <a:rPr lang="en-US" dirty="0" smtClean="0"/>
              <a:t>longitudinally </a:t>
            </a:r>
          </a:p>
          <a:p>
            <a:r>
              <a:rPr lang="en-US" dirty="0" smtClean="0"/>
              <a:t>polarized </a:t>
            </a:r>
            <a:r>
              <a:rPr lang="en-US" dirty="0"/>
              <a:t>beams </a:t>
            </a:r>
            <a:endParaRPr lang="en-US" dirty="0" smtClean="0"/>
          </a:p>
          <a:p>
            <a:r>
              <a:rPr lang="en-US" dirty="0" smtClean="0"/>
              <a:t>and their combinations,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</a:t>
            </a:r>
            <a:r>
              <a:rPr lang="en-US" dirty="0" smtClean="0"/>
              <a:t>ossibility to extract all</a:t>
            </a:r>
          </a:p>
          <a:p>
            <a:r>
              <a:rPr lang="en-US" dirty="0"/>
              <a:t>f</a:t>
            </a:r>
            <a:r>
              <a:rPr lang="en-US" dirty="0" smtClean="0"/>
              <a:t>irst order PDFs in one </a:t>
            </a:r>
          </a:p>
          <a:p>
            <a:r>
              <a:rPr lang="en-US" dirty="0">
                <a:ea typeface="ＭＳ Ｐゴシック" pitchFamily="34" charset="-128"/>
                <a:cs typeface="Times New Roman" panose="02020603050405020304" pitchFamily="18" charset="0"/>
              </a:rPr>
              <a:t>e</a:t>
            </a:r>
            <a:r>
              <a:rPr lang="en-US" dirty="0" smtClean="0">
                <a:ea typeface="ＭＳ Ｐゴシック" pitchFamily="34" charset="-128"/>
                <a:cs typeface="Times New Roman" panose="02020603050405020304" pitchFamily="18" charset="0"/>
              </a:rPr>
              <a:t>xperiment.</a:t>
            </a:r>
            <a:endParaRPr lang="en-US" dirty="0"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094161"/>
              </p:ext>
            </p:extLst>
          </p:nvPr>
        </p:nvGraphicFramePr>
        <p:xfrm>
          <a:off x="3779912" y="1772816"/>
          <a:ext cx="5256583" cy="4848829"/>
        </p:xfrm>
        <a:graphic>
          <a:graphicData uri="http://schemas.openxmlformats.org/drawingml/2006/table">
            <a:tbl>
              <a:tblPr firstRow="1" firstCol="1" bandRow="1"/>
              <a:tblGrid>
                <a:gridCol w="2376264">
                  <a:extLst>
                    <a:ext uri="{9D8B030D-6E8A-4147-A177-3AD203B41FA5}">
                      <a16:colId xmlns:a16="http://schemas.microsoft.com/office/drawing/2014/main" val="3430748105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239117845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421841116"/>
                    </a:ext>
                  </a:extLst>
                </a:gridCol>
                <a:gridCol w="1152127">
                  <a:extLst>
                    <a:ext uri="{9D8B030D-6E8A-4147-A177-3AD203B41FA5}">
                      <a16:colId xmlns:a16="http://schemas.microsoft.com/office/drawing/2014/main" val="3558444925"/>
                    </a:ext>
                  </a:extLst>
                </a:gridCol>
              </a:tblGrid>
              <a:tr h="4739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HOME INSTITUTE, 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EXPERIMENT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RHIC,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RHIC,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fsPHENIX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NICA,     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362063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Beams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pp, pA, pHe</a:t>
                      </a:r>
                      <a:r>
                        <a:rPr lang="en-US" sz="1100" b="1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pp pA, pHe</a:t>
                      </a:r>
                      <a:r>
                        <a:rPr lang="en-US" sz="1100" b="1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pp,pd, dd, pHe</a:t>
                      </a:r>
                      <a:r>
                        <a:rPr lang="en-US" sz="1100" b="1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dHe</a:t>
                      </a:r>
                      <a:r>
                        <a:rPr lang="en-US" sz="1100" b="1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406054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Polarisation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</a:t>
                      </a: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</a:t>
                      </a: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0.6-0.8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4252308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Luminosity, cm</a:t>
                      </a:r>
                      <a:r>
                        <a:rPr lang="en-US" sz="1200" b="1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</a:t>
                      </a:r>
                      <a:r>
                        <a:rPr lang="en-US" sz="1200" b="1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5∙10</a:t>
                      </a:r>
                      <a:r>
                        <a:rPr lang="en-US" sz="1100" b="1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(0.8-6)</a:t>
                      </a: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∙10</a:t>
                      </a:r>
                      <a:r>
                        <a:rPr lang="ru-RU" sz="1100" b="1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100" b="1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146873"/>
                  </a:ext>
                </a:extLst>
              </a:tr>
              <a:tr h="4344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√</a:t>
                      </a: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 , GeV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160,200, 500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160,200, 500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10-26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303123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200" b="1" baseline="-25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range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0.3-1.0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0.3-1.0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0.1-0.8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619062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 </a:t>
                      </a:r>
                      <a:r>
                        <a:rPr lang="en-US" sz="1200" b="1" baseline="-25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GeV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0.5-6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010060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Lepton pairs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µ+µ-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µ+µ-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µ+µ-, e+e-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696261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Start of data taking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&gt;2020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&gt;2021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052106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Measurements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519455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Transversity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8849934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Boer-Mulders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108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Sivers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6018368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Predzelosity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130482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Worm-Gear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048048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Flavour separation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930322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Exclusive DY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697726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Deuteron quadrupole structure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5140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397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3"/>
          <p:cNvSpPr txBox="1">
            <a:spLocks noChangeArrowheads="1"/>
          </p:cNvSpPr>
          <p:nvPr/>
        </p:nvSpPr>
        <p:spPr bwMode="auto">
          <a:xfrm>
            <a:off x="491108" y="1450145"/>
            <a:ext cx="8305800" cy="1954123"/>
          </a:xfrm>
          <a:prstGeom prst="rect">
            <a:avLst/>
          </a:prstGeom>
          <a:solidFill>
            <a:srgbClr val="00009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914400" eaLnBrk="1" hangingPunct="1">
              <a:lnSpc>
                <a:spcPct val="110000"/>
              </a:lnSpc>
              <a:spcBef>
                <a:spcPct val="20000"/>
              </a:spcBef>
              <a:buClr>
                <a:srgbClr val="FDF520"/>
              </a:buClr>
              <a:buSzTx/>
              <a:buFont typeface="Times" charset="0"/>
              <a:buNone/>
            </a:pPr>
            <a:r>
              <a:rPr lang="en-US" b="1">
                <a:solidFill>
                  <a:srgbClr val="FFFFFF"/>
                </a:solidFill>
                <a:latin typeface="Arial"/>
                <a:ea typeface="ＭＳ Ｐゴシック" pitchFamily="34" charset="-128"/>
              </a:rPr>
              <a:t>Main targets of  </a:t>
            </a:r>
            <a:r>
              <a:rPr lang="en-US" b="1" smtClean="0">
                <a:solidFill>
                  <a:srgbClr val="FFFFFF"/>
                </a:solidFill>
                <a:latin typeface="Arial"/>
                <a:ea typeface="ＭＳ Ｐゴシック" pitchFamily="34" charset="-128"/>
              </a:rPr>
              <a:t>the NICA project</a:t>
            </a:r>
            <a:r>
              <a:rPr lang="ru-RU" altLang="ja-JP" b="1" smtClean="0">
                <a:solidFill>
                  <a:srgbClr val="FFFFFF"/>
                </a:solidFill>
                <a:latin typeface="Arial"/>
                <a:ea typeface="ＭＳ Ｐゴシック" pitchFamily="34" charset="-128"/>
              </a:rPr>
              <a:t>:</a:t>
            </a:r>
            <a:endParaRPr lang="en-US" altLang="ja-JP" b="1">
              <a:solidFill>
                <a:srgbClr val="FFFFFF"/>
              </a:solidFill>
              <a:latin typeface="Arial"/>
              <a:ea typeface="ＭＳ Ｐゴシック" pitchFamily="34" charset="-128"/>
            </a:endParaRPr>
          </a:p>
          <a:p>
            <a:pPr marL="342900" indent="-342900" defTabSz="914400" eaLnBrk="1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FDF520"/>
              </a:buClr>
              <a:buSzTx/>
              <a:buFont typeface="Wingdings" pitchFamily="2" charset="2"/>
              <a:buNone/>
            </a:pPr>
            <a:r>
              <a:rPr lang="en-US">
                <a:solidFill>
                  <a:srgbClr val="FFFFFF"/>
                </a:solidFill>
                <a:ea typeface="ＭＳ Ｐゴシック" pitchFamily="34" charset="-128"/>
              </a:rPr>
              <a:t>	</a:t>
            </a:r>
            <a:r>
              <a:rPr lang="ru-RU">
                <a:solidFill>
                  <a:srgbClr val="FFFFFF"/>
                </a:solidFill>
                <a:ea typeface="ＭＳ Ｐゴシック" pitchFamily="34" charset="-128"/>
              </a:rPr>
              <a:t>- </a:t>
            </a:r>
            <a:r>
              <a:rPr lang="en-US" b="1" i="1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rPr>
              <a:t>study of hot and  dense baryonic matter</a:t>
            </a:r>
          </a:p>
          <a:p>
            <a:pPr marL="342900" indent="-342900" defTabSz="914400" eaLnBrk="1" hangingPunct="1">
              <a:lnSpc>
                <a:spcPct val="110000"/>
              </a:lnSpc>
              <a:buClr>
                <a:srgbClr val="FDF520"/>
              </a:buClr>
              <a:buSzTx/>
              <a:buFont typeface="Wingdings" pitchFamily="2" charset="2"/>
              <a:buNone/>
            </a:pPr>
            <a:r>
              <a:rPr lang="en-US" i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	</a:t>
            </a:r>
            <a:r>
              <a:rPr lang="en-US" i="1">
                <a:solidFill>
                  <a:srgbClr val="F6FF76"/>
                </a:solidFill>
                <a:latin typeface="Arial" pitchFamily="34" charset="0"/>
                <a:ea typeface="ＭＳ Ｐゴシック" pitchFamily="34" charset="-128"/>
              </a:rPr>
              <a:t>- </a:t>
            </a:r>
            <a:r>
              <a:rPr lang="en-US" b="1" i="1" smtClean="0">
                <a:solidFill>
                  <a:srgbClr val="F6FF76"/>
                </a:solidFill>
                <a:latin typeface="Arial" pitchFamily="34" charset="0"/>
                <a:ea typeface="ＭＳ Ｐゴシック" pitchFamily="34" charset="-128"/>
              </a:rPr>
              <a:t>investigation </a:t>
            </a:r>
            <a:r>
              <a:rPr lang="en-US" b="1" i="1">
                <a:solidFill>
                  <a:srgbClr val="F6FF76"/>
                </a:solidFill>
                <a:latin typeface="Arial" pitchFamily="34" charset="0"/>
                <a:ea typeface="ＭＳ Ｐゴシック" pitchFamily="34" charset="-128"/>
              </a:rPr>
              <a:t>of nucleon spin structure, </a:t>
            </a:r>
          </a:p>
          <a:p>
            <a:pPr marL="342900" indent="-342900" algn="r" defTabSz="914400" eaLnBrk="1" hangingPunct="1">
              <a:lnSpc>
                <a:spcPct val="110000"/>
              </a:lnSpc>
              <a:buClr>
                <a:srgbClr val="FDF520"/>
              </a:buClr>
              <a:buSzTx/>
              <a:buFont typeface="Wingdings" pitchFamily="2" charset="2"/>
              <a:buNone/>
            </a:pPr>
            <a:r>
              <a:rPr lang="en-US" b="1" i="1" smtClean="0">
                <a:solidFill>
                  <a:srgbClr val="F6FF76"/>
                </a:solidFill>
                <a:latin typeface="Arial" pitchFamily="34" charset="0"/>
                <a:ea typeface="ＭＳ Ｐゴシック" pitchFamily="34" charset="-128"/>
              </a:rPr>
              <a:t>polarization </a:t>
            </a:r>
            <a:r>
              <a:rPr lang="en-US" b="1" i="1">
                <a:solidFill>
                  <a:srgbClr val="F6FF76"/>
                </a:solidFill>
                <a:latin typeface="Arial" pitchFamily="34" charset="0"/>
                <a:ea typeface="ＭＳ Ｐゴシック" pitchFamily="34" charset="-128"/>
              </a:rPr>
              <a:t>phenomena</a:t>
            </a:r>
          </a:p>
          <a:p>
            <a:pPr marL="342900" indent="-342900" algn="r" defTabSz="914400" eaLnBrk="1" hangingPunct="1">
              <a:lnSpc>
                <a:spcPct val="100000"/>
              </a:lnSpc>
              <a:buClr>
                <a:srgbClr val="FDF520"/>
              </a:buClr>
              <a:buSzTx/>
              <a:buFont typeface="Wingdings" pitchFamily="2" charset="2"/>
              <a:buNone/>
            </a:pPr>
            <a:endParaRPr lang="en-US" i="1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9461" name="TextBox 2"/>
          <p:cNvSpPr txBox="1">
            <a:spLocks noChangeArrowheads="1"/>
          </p:cNvSpPr>
          <p:nvPr/>
        </p:nvSpPr>
        <p:spPr bwMode="auto">
          <a:xfrm>
            <a:off x="1115616" y="228601"/>
            <a:ext cx="7056784" cy="1200329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b="1" i="1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NICA </a:t>
            </a:r>
            <a:r>
              <a:rPr lang="en-US" b="1" i="1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(</a:t>
            </a:r>
            <a:r>
              <a:rPr lang="en-US" b="1" i="1" err="1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N</a:t>
            </a:r>
            <a:r>
              <a:rPr lang="en-US" b="1" i="1" err="1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uclotron</a:t>
            </a:r>
            <a:r>
              <a:rPr lang="en-US" b="1" i="1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based </a:t>
            </a:r>
            <a:r>
              <a:rPr lang="en-US" b="1" i="1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</a:t>
            </a:r>
            <a:r>
              <a:rPr lang="en-US" b="1" i="1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on </a:t>
            </a:r>
            <a:r>
              <a:rPr lang="en-US" b="1" i="1" err="1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</a:t>
            </a:r>
            <a:r>
              <a:rPr lang="en-US" b="1" i="1" err="1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olider</a:t>
            </a:r>
            <a:r>
              <a:rPr lang="en-US" b="1" i="1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b="1" i="1" err="1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f</a:t>
            </a:r>
            <a:r>
              <a:rPr lang="en-US" b="1" i="1" err="1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</a:t>
            </a:r>
            <a:r>
              <a:rPr lang="en-US" b="1" i="1" err="1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cility</a:t>
            </a:r>
            <a:r>
              <a:rPr lang="en-US" b="1" i="1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)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b="1" i="1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b="1" i="1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is the </a:t>
            </a:r>
            <a:r>
              <a:rPr lang="en-US" b="1" i="1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flagship project in </a:t>
            </a:r>
            <a:r>
              <a:rPr lang="en-US" b="1" i="1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high energy physics </a:t>
            </a:r>
            <a:endParaRPr lang="en-US" b="1" i="1">
              <a:solidFill>
                <a:srgbClr val="000090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b="1" i="1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of </a:t>
            </a:r>
            <a:r>
              <a:rPr lang="en-US" b="1" i="1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the Joint </a:t>
            </a:r>
            <a:r>
              <a:rPr lang="en-US" b="1" i="1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Institute for Nuclear </a:t>
            </a:r>
            <a:r>
              <a:rPr lang="en-US" b="1" i="1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Research</a:t>
            </a:r>
            <a:endParaRPr lang="en-US" b="1" i="1">
              <a:solidFill>
                <a:srgbClr val="000090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014368"/>
              </p:ext>
            </p:extLst>
          </p:nvPr>
        </p:nvGraphicFramePr>
        <p:xfrm>
          <a:off x="1475656" y="3474949"/>
          <a:ext cx="5976664" cy="3194413"/>
        </p:xfrm>
        <a:graphic>
          <a:graphicData uri="http://schemas.openxmlformats.org/drawingml/2006/table">
            <a:tbl>
              <a:tblPr/>
              <a:tblGrid>
                <a:gridCol w="45218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48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574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Ring circumference, m 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503.04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32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i="1" smtClean="0">
                          <a:solidFill>
                            <a:srgbClr val="000090"/>
                          </a:solidFill>
                        </a:rPr>
                        <a:t>heavy ions</a:t>
                      </a:r>
                      <a:endParaRPr lang="en-US" sz="2000" b="1" i="1">
                        <a:solidFill>
                          <a:srgbClr val="000090"/>
                        </a:solidFill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574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smtClean="0">
                          <a:solidFill>
                            <a:srgbClr val="000090"/>
                          </a:solidFill>
                        </a:rPr>
                        <a:t> energy range for </a:t>
                      </a:r>
                      <a:r>
                        <a:rPr lang="en-US" sz="2000" b="1" i="1" smtClean="0">
                          <a:solidFill>
                            <a:srgbClr val="000090"/>
                          </a:solidFill>
                        </a:rPr>
                        <a:t>Au</a:t>
                      </a:r>
                      <a:r>
                        <a:rPr lang="en-US" sz="2000" b="1" i="1" baseline="30000" smtClean="0">
                          <a:solidFill>
                            <a:srgbClr val="000090"/>
                          </a:solidFill>
                        </a:rPr>
                        <a:t>79</a:t>
                      </a:r>
                      <a:r>
                        <a:rPr lang="ru-RU" sz="2000" b="1" i="1" baseline="30000" smtClean="0">
                          <a:solidFill>
                            <a:srgbClr val="000090"/>
                          </a:solidFill>
                        </a:rPr>
                        <a:t>+</a:t>
                      </a:r>
                      <a:r>
                        <a:rPr lang="en-US" sz="2000" i="1" smtClean="0">
                          <a:solidFill>
                            <a:srgbClr val="000090"/>
                          </a:solidFill>
                        </a:rPr>
                        <a:t>:  </a:t>
                      </a:r>
                      <a:r>
                        <a:rPr lang="ru-RU" sz="2000" i="1" smtClean="0">
                          <a:solidFill>
                            <a:srgbClr val="000090"/>
                          </a:solidFill>
                        </a:rPr>
                        <a:t>√</a:t>
                      </a:r>
                      <a:r>
                        <a:rPr lang="en-US" sz="2000" i="1" smtClean="0">
                          <a:solidFill>
                            <a:srgbClr val="000090"/>
                          </a:solidFill>
                        </a:rPr>
                        <a:t>S</a:t>
                      </a:r>
                      <a:r>
                        <a:rPr lang="en-US" sz="2000" i="1" baseline="-25000" smtClean="0">
                          <a:solidFill>
                            <a:srgbClr val="000090"/>
                          </a:solidFill>
                        </a:rPr>
                        <a:t>NN</a:t>
                      </a:r>
                      <a:r>
                        <a:rPr lang="en-US" sz="2000" i="1" smtClean="0">
                          <a:solidFill>
                            <a:srgbClr val="000090"/>
                          </a:solidFill>
                        </a:rPr>
                        <a:t>,</a:t>
                      </a:r>
                      <a:r>
                        <a:rPr lang="en-US" sz="2000" i="1" baseline="0" smtClean="0">
                          <a:solidFill>
                            <a:srgbClr val="000090"/>
                          </a:solidFill>
                        </a:rPr>
                        <a:t> </a:t>
                      </a:r>
                      <a:r>
                        <a:rPr lang="en-US" sz="2000" i="1" err="1" smtClean="0">
                          <a:solidFill>
                            <a:srgbClr val="000090"/>
                          </a:solidFill>
                        </a:rPr>
                        <a:t>GeV</a:t>
                      </a:r>
                      <a:endParaRPr kumimoji="0" lang="en-US" sz="2000" b="0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4 - 11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094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2000" b="0" i="1" u="none" strike="noStrike" cap="none" normalizeH="0" baseline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r.m.s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. </a:t>
                      </a:r>
                      <a:r>
                        <a:rPr kumimoji="0" lang="en-US" sz="2000" b="0" i="1" u="none" strike="noStrike" cap="none" normalizeH="0" baseline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D</a:t>
                      </a:r>
                      <a:r>
                        <a:rPr kumimoji="0" lang="en-US" sz="2000" b="0" i="1" u="none" strike="noStrike" cap="none" normalizeH="0" baseline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/p, 10</a:t>
                      </a:r>
                      <a:r>
                        <a:rPr kumimoji="0" lang="en-US" sz="2000" b="0" i="1" u="none" strike="noStrike" cap="none" normalizeH="0" baseline="3000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-3</a:t>
                      </a:r>
                      <a:endParaRPr kumimoji="0" lang="en-US" sz="2000" b="0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1.6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211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Luminosity for </a:t>
                      </a:r>
                      <a:r>
                        <a:rPr lang="en-US" sz="2000" b="1" i="1" smtClean="0">
                          <a:solidFill>
                            <a:srgbClr val="000090"/>
                          </a:solidFill>
                        </a:rPr>
                        <a:t>Au</a:t>
                      </a:r>
                      <a:r>
                        <a:rPr lang="en-US" sz="2000" b="1" i="1" baseline="30000" smtClean="0">
                          <a:solidFill>
                            <a:srgbClr val="000090"/>
                          </a:solidFill>
                        </a:rPr>
                        <a:t>79</a:t>
                      </a:r>
                      <a:r>
                        <a:rPr lang="ru-RU" sz="2000" b="1" i="1" baseline="30000" smtClean="0">
                          <a:solidFill>
                            <a:srgbClr val="000090"/>
                          </a:solidFill>
                        </a:rPr>
                        <a:t>+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cm</a:t>
                      </a:r>
                      <a:r>
                        <a:rPr kumimoji="0" lang="en-US" sz="2000" b="0" i="1" u="none" strike="noStrike" cap="none" normalizeH="0" baseline="3000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-2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s</a:t>
                      </a:r>
                      <a:r>
                        <a:rPr kumimoji="0" lang="en-US" sz="2000" b="0" i="1" u="none" strike="noStrike" cap="none" normalizeH="0" baseline="3000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-1</a:t>
                      </a:r>
                      <a:endParaRPr kumimoji="0" lang="en-US" sz="2000" b="0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</a:t>
                      </a:r>
                      <a:r>
                        <a:rPr kumimoji="0" lang="en-US" sz="2000" b="1" i="0" u="none" strike="noStrike" cap="none" normalizeH="0" baseline="5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27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211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polarized particles</a:t>
                      </a:r>
                      <a:endParaRPr kumimoji="0" lang="en-US" sz="2000" b="1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211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max. </a:t>
                      </a:r>
                      <a:r>
                        <a:rPr lang="ru-RU" sz="2000" i="1" smtClean="0">
                          <a:solidFill>
                            <a:srgbClr val="000090"/>
                          </a:solidFill>
                        </a:rPr>
                        <a:t>√</a:t>
                      </a:r>
                      <a:r>
                        <a:rPr lang="en-US" sz="2000" i="1" smtClean="0">
                          <a:solidFill>
                            <a:srgbClr val="000090"/>
                          </a:solidFill>
                        </a:rPr>
                        <a:t>S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for polarized </a:t>
                      </a: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lang="en-US" sz="2000" baseline="-25000" smtClean="0">
                          <a:solidFill>
                            <a:srgbClr val="161645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  <a:sym typeface="SymbolPS" charset="0"/>
                        </a:rPr>
                        <a:t>, 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2000" b="0" i="1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Gev</a:t>
                      </a:r>
                      <a:endParaRPr kumimoji="0" lang="en-US" sz="2000" b="0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27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5211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Luminosity for </a:t>
                      </a: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cm</a:t>
                      </a:r>
                      <a:r>
                        <a:rPr kumimoji="0" lang="en-US" sz="2000" b="0" i="1" u="none" strike="noStrike" cap="none" normalizeH="0" baseline="3000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-2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s</a:t>
                      </a:r>
                      <a:r>
                        <a:rPr kumimoji="0" lang="en-US" sz="2000" b="0" i="1" u="none" strike="noStrike" cap="none" normalizeH="0" baseline="3000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-1</a:t>
                      </a:r>
                      <a:endParaRPr kumimoji="0" lang="en-US" sz="2000" b="0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</a:t>
                      </a:r>
                      <a:r>
                        <a:rPr kumimoji="0" lang="en-US" sz="2000" b="1" i="0" u="none" strike="noStrike" cap="none" normalizeH="0" baseline="5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32</a:t>
                      </a:r>
                      <a:endParaRPr kumimoji="0" lang="en-US" sz="2000" b="1" i="0" u="none" strike="noStrike" cap="none" normalizeH="0" baseline="500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81131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5835849" cy="660952"/>
          </a:xfrm>
          <a:solidFill>
            <a:srgbClr val="F6A20A">
              <a:alpha val="86000"/>
            </a:srgbClr>
          </a:solidFill>
        </p:spPr>
        <p:txBody>
          <a:bodyPr>
            <a:normAutofit/>
          </a:bodyPr>
          <a:lstStyle/>
          <a:p>
            <a:r>
              <a:rPr lang="en-US" dirty="0" smtClean="0"/>
              <a:t>Minimum biased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623" y="996588"/>
            <a:ext cx="8135938" cy="144016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PYTHIA 6, √</a:t>
            </a:r>
            <a:r>
              <a:rPr lang="en-US" dirty="0" err="1" smtClean="0"/>
              <a:t>s</a:t>
            </a:r>
            <a:r>
              <a:rPr lang="en-US" baseline="-25000" dirty="0" err="1" smtClean="0"/>
              <a:t>pp</a:t>
            </a:r>
            <a:r>
              <a:rPr lang="en-US" dirty="0" smtClean="0"/>
              <a:t> = 26 GeV; 4 MHz event rate</a:t>
            </a:r>
          </a:p>
          <a:p>
            <a:r>
              <a:rPr lang="en-US" dirty="0" smtClean="0"/>
              <a:t>Average charged particle multiplicity ≈ 7.8</a:t>
            </a:r>
          </a:p>
          <a:p>
            <a:r>
              <a:rPr lang="en-US" dirty="0" smtClean="0"/>
              <a:t>Average neutral particle multiplicity </a:t>
            </a:r>
            <a:r>
              <a:rPr lang="en-US" dirty="0"/>
              <a:t>≈ </a:t>
            </a:r>
            <a:r>
              <a:rPr lang="en-US" dirty="0" smtClean="0"/>
              <a:t>6.5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36541"/>
            <a:ext cx="3707904" cy="30560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165304"/>
            <a:ext cx="1346587" cy="357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</a:t>
            </a:r>
            <a:r>
              <a:rPr lang="en-US" sz="1400" dirty="0" smtClean="0"/>
              <a:t>rom A. </a:t>
            </a:r>
            <a:r>
              <a:rPr lang="en-US" sz="1400" dirty="0" err="1" smtClean="0"/>
              <a:t>Guskov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2343656"/>
            <a:ext cx="3240360" cy="26219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878" y="4095912"/>
            <a:ext cx="3351238" cy="27620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2832" y="1177016"/>
            <a:ext cx="2634588" cy="25194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07469" y="3517809"/>
            <a:ext cx="352982" cy="357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√s</a:t>
            </a:r>
          </a:p>
        </p:txBody>
      </p:sp>
    </p:spTree>
    <p:extLst>
      <p:ext uri="{BB962C8B-B14F-4D97-AF65-F5344CB8AC3E}">
        <p14:creationId xmlns:p14="http://schemas.microsoft.com/office/powerpoint/2010/main" val="301488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188640"/>
            <a:ext cx="4755729" cy="510781"/>
          </a:xfrm>
        </p:spPr>
        <p:txBody>
          <a:bodyPr/>
          <a:lstStyle/>
          <a:p>
            <a:r>
              <a:rPr lang="en-US" dirty="0" smtClean="0"/>
              <a:t>Local polarimetry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54" y="934583"/>
            <a:ext cx="6912767" cy="3804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54" y="1423586"/>
            <a:ext cx="8181578" cy="509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298" y="2065080"/>
            <a:ext cx="5310100" cy="4244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7573" y="2088375"/>
            <a:ext cx="3565494" cy="5485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4168" y="2795621"/>
            <a:ext cx="287647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5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6" descr="hall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887686"/>
            <a:ext cx="3500437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39" y="963699"/>
            <a:ext cx="2956397" cy="146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2658467"/>
            <a:ext cx="9144000" cy="388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339725" indent="-339725" eaLnBrk="0" hangingPunct="0">
              <a:spcBef>
                <a:spcPts val="800"/>
              </a:spcBef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close to </a:t>
            </a:r>
            <a:r>
              <a:rPr lang="ru-RU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 4</a:t>
            </a:r>
            <a:r>
              <a:rPr lang="el-GR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π</a:t>
            </a: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 geometrical acceptance</a:t>
            </a:r>
            <a:r>
              <a:rPr lang="ru-RU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high-precision (~50 µm) and fast vertex detector</a:t>
            </a:r>
            <a:r>
              <a:rPr lang="ru-RU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high-precision (~100 µm) and fast </a:t>
            </a:r>
            <a:r>
              <a:rPr lang="en-US" altLang="en-US" sz="2000" b="0" smtClean="0">
                <a:solidFill>
                  <a:srgbClr val="002060"/>
                </a:solidFill>
                <a:latin typeface="Calibri" panose="020F0502020204030204" pitchFamily="34" charset="0"/>
              </a:rPr>
              <a:t>tracker</a:t>
            </a:r>
            <a:r>
              <a:rPr lang="ru-RU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good particle ID capabilities;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efficient muon range system,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good electromagnetic calorimeter,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low material budget over the track paths,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 smtClean="0">
                <a:solidFill>
                  <a:srgbClr val="002060"/>
                </a:solidFill>
                <a:latin typeface="Calibri" panose="020F0502020204030204" pitchFamily="34" charset="0"/>
              </a:rPr>
              <a:t>trigger </a:t>
            </a: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and DAQ system able to cope with event rates </a:t>
            </a:r>
            <a:r>
              <a:rPr lang="en-US" altLang="en-US" sz="2000" b="0" smtClean="0">
                <a:solidFill>
                  <a:srgbClr val="002060"/>
                </a:solidFill>
                <a:latin typeface="Calibri" panose="020F0502020204030204" pitchFamily="34" charset="0"/>
              </a:rPr>
              <a:t>at </a:t>
            </a: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luminosity of</a:t>
            </a:r>
            <a:r>
              <a:rPr lang="ru-RU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 10</a:t>
            </a:r>
            <a:r>
              <a:rPr lang="ru-RU" altLang="en-US" sz="2000" b="0" baseline="30000">
                <a:solidFill>
                  <a:srgbClr val="002060"/>
                </a:solidFill>
                <a:latin typeface="Calibri" panose="020F0502020204030204" pitchFamily="34" charset="0"/>
              </a:rPr>
              <a:t>32</a:t>
            </a:r>
            <a:r>
              <a:rPr lang="ru-RU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(</a:t>
            </a:r>
            <a:r>
              <a:rPr lang="en-US" altLang="en-US" sz="2000" b="0" err="1">
                <a:solidFill>
                  <a:srgbClr val="002060"/>
                </a:solidFill>
                <a:latin typeface="Calibri" panose="020F0502020204030204" pitchFamily="34" charset="0"/>
              </a:rPr>
              <a:t>cm.s</a:t>
            </a: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)</a:t>
            </a:r>
            <a:r>
              <a:rPr lang="en-US" altLang="en-US" sz="2000" b="0" baseline="30000">
                <a:solidFill>
                  <a:srgbClr val="002060"/>
                </a:solidFill>
                <a:latin typeface="Calibri" panose="020F0502020204030204" pitchFamily="34" charset="0"/>
              </a:rPr>
              <a:t>-1</a:t>
            </a:r>
            <a:r>
              <a:rPr lang="ru-RU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modularity and easy access to </a:t>
            </a:r>
            <a:r>
              <a:rPr lang="en-US" altLang="en-US" sz="2000" b="0" smtClean="0">
                <a:solidFill>
                  <a:srgbClr val="002060"/>
                </a:solidFill>
                <a:latin typeface="Calibri" panose="020F0502020204030204" pitchFamily="34" charset="0"/>
              </a:rPr>
              <a:t>the detector </a:t>
            </a: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elements, that makes possible further reconfiguration and upgrade of the facility.</a:t>
            </a:r>
          </a:p>
        </p:txBody>
      </p:sp>
      <p:sp>
        <p:nvSpPr>
          <p:cNvPr id="7" name="Text Box 1051"/>
          <p:cNvSpPr txBox="1">
            <a:spLocks noChangeArrowheads="1"/>
          </p:cNvSpPr>
          <p:nvPr/>
        </p:nvSpPr>
        <p:spPr bwMode="auto">
          <a:xfrm>
            <a:off x="1619672" y="53336"/>
            <a:ext cx="5814822" cy="707886"/>
          </a:xfrm>
          <a:prstGeom prst="rect">
            <a:avLst/>
          </a:prstGeom>
          <a:solidFill>
            <a:srgbClr val="F6A20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equirements</a:t>
            </a:r>
            <a: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for the SPD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149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3747617" cy="510781"/>
          </a:xfrm>
        </p:spPr>
        <p:txBody>
          <a:bodyPr/>
          <a:lstStyle/>
          <a:p>
            <a:r>
              <a:rPr lang="en-US" dirty="0" smtClean="0"/>
              <a:t>General view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8761" r="12201" b="14334"/>
          <a:stretch/>
        </p:blipFill>
        <p:spPr>
          <a:xfrm>
            <a:off x="1081212" y="908720"/>
            <a:ext cx="6552728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3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760" y="188640"/>
            <a:ext cx="4251673" cy="510781"/>
          </a:xfrm>
        </p:spPr>
        <p:txBody>
          <a:bodyPr/>
          <a:lstStyle/>
          <a:p>
            <a:r>
              <a:rPr lang="en-US" dirty="0" smtClean="0"/>
              <a:t>Dimensions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t="11035" r="8263" b="24394"/>
          <a:stretch/>
        </p:blipFill>
        <p:spPr>
          <a:xfrm>
            <a:off x="323528" y="1124744"/>
            <a:ext cx="8653375" cy="482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4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28250"/>
            <a:ext cx="4680520" cy="556434"/>
          </a:xfrm>
          <a:solidFill>
            <a:srgbClr val="F6A20A">
              <a:alpha val="86000"/>
            </a:srgbClr>
          </a:solidFill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Hybrid magnetic system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221088"/>
            <a:ext cx="3715697" cy="23316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3861048"/>
            <a:ext cx="4814506" cy="2814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710496"/>
            <a:ext cx="5037120" cy="3150552"/>
          </a:xfrm>
          <a:prstGeom prst="rect">
            <a:avLst/>
          </a:prstGeom>
        </p:spPr>
      </p:pic>
      <p:pic>
        <p:nvPicPr>
          <p:cNvPr id="7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3" t="-258" r="-855" b="258"/>
          <a:stretch/>
        </p:blipFill>
        <p:spPr bwMode="auto">
          <a:xfrm>
            <a:off x="5619920" y="710496"/>
            <a:ext cx="3084165" cy="27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36296" y="1195663"/>
            <a:ext cx="1739579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dirty="0"/>
              <a:t>s</a:t>
            </a:r>
            <a:r>
              <a:rPr lang="en-US" sz="1200" dirty="0" smtClean="0"/>
              <a:t>tainless steel tube</a:t>
            </a:r>
          </a:p>
          <a:p>
            <a:pPr>
              <a:lnSpc>
                <a:spcPct val="100000"/>
              </a:lnSpc>
            </a:pPr>
            <a:endParaRPr lang="en-US" sz="800" dirty="0" smtClean="0"/>
          </a:p>
          <a:p>
            <a:pPr>
              <a:lnSpc>
                <a:spcPct val="100000"/>
              </a:lnSpc>
            </a:pPr>
            <a:r>
              <a:rPr lang="en-US" sz="1200" dirty="0" smtClean="0"/>
              <a:t>insulation epoxy </a:t>
            </a:r>
          </a:p>
          <a:p>
            <a:pPr>
              <a:lnSpc>
                <a:spcPct val="100000"/>
              </a:lnSpc>
            </a:pPr>
            <a:r>
              <a:rPr lang="en-US" sz="1200" dirty="0" smtClean="0"/>
              <a:t>layer, 0.3 mm</a:t>
            </a:r>
          </a:p>
          <a:p>
            <a:pPr>
              <a:lnSpc>
                <a:spcPct val="100000"/>
              </a:lnSpc>
            </a:pPr>
            <a:endParaRPr lang="en-US" sz="400" dirty="0" smtClean="0"/>
          </a:p>
          <a:p>
            <a:pPr>
              <a:lnSpc>
                <a:spcPct val="100000"/>
              </a:lnSpc>
            </a:pPr>
            <a:r>
              <a:rPr lang="en-US" sz="1200" dirty="0"/>
              <a:t>c</a:t>
            </a:r>
            <a:r>
              <a:rPr lang="en-US" sz="1200" dirty="0" smtClean="0"/>
              <a:t>opper shield</a:t>
            </a:r>
          </a:p>
          <a:p>
            <a:pPr>
              <a:lnSpc>
                <a:spcPct val="100000"/>
              </a:lnSpc>
            </a:pPr>
            <a:endParaRPr lang="en-US" sz="1200" dirty="0" smtClean="0"/>
          </a:p>
          <a:p>
            <a:pPr>
              <a:lnSpc>
                <a:spcPct val="100000"/>
              </a:lnSpc>
            </a:pPr>
            <a:r>
              <a:rPr lang="en-US" sz="1200" dirty="0" smtClean="0"/>
              <a:t>multilayer thermal shield</a:t>
            </a:r>
          </a:p>
          <a:p>
            <a:pPr>
              <a:lnSpc>
                <a:spcPct val="100000"/>
              </a:lnSpc>
            </a:pPr>
            <a:endParaRPr lang="en-US" sz="600" dirty="0" smtClean="0"/>
          </a:p>
          <a:p>
            <a:pPr>
              <a:lnSpc>
                <a:spcPct val="100000"/>
              </a:lnSpc>
            </a:pPr>
            <a:endParaRPr lang="en-US" sz="1200" dirty="0" smtClean="0"/>
          </a:p>
          <a:p>
            <a:pPr>
              <a:lnSpc>
                <a:spcPct val="100000"/>
              </a:lnSpc>
            </a:pPr>
            <a:r>
              <a:rPr lang="en-US" sz="1200" dirty="0" smtClean="0"/>
              <a:t>outer cover, </a:t>
            </a:r>
          </a:p>
          <a:p>
            <a:pPr>
              <a:lnSpc>
                <a:spcPct val="100000"/>
              </a:lnSpc>
            </a:pPr>
            <a:r>
              <a:rPr lang="en-US" sz="1200" dirty="0" smtClean="0"/>
              <a:t>1mm </a:t>
            </a:r>
            <a:r>
              <a:rPr lang="en-US" sz="1200" dirty="0" err="1" smtClean="0"/>
              <a:t>stailess</a:t>
            </a:r>
            <a:r>
              <a:rPr lang="en-US" sz="1200" dirty="0" smtClean="0"/>
              <a:t> steel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6037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211466"/>
            <a:ext cx="5979865" cy="510781"/>
          </a:xfrm>
        </p:spPr>
        <p:txBody>
          <a:bodyPr/>
          <a:lstStyle/>
          <a:p>
            <a:r>
              <a:rPr lang="en-US" dirty="0" smtClean="0"/>
              <a:t>Reconfigurable design</a:t>
            </a:r>
            <a:endParaRPr lang="en-US" dirty="0"/>
          </a:p>
        </p:txBody>
      </p:sp>
      <p:pic>
        <p:nvPicPr>
          <p:cNvPr id="5" name="SPD Assembly Joint Mov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856" y="1904492"/>
            <a:ext cx="5832648" cy="43744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11151" r="8263" b="11151"/>
          <a:stretch/>
        </p:blipFill>
        <p:spPr>
          <a:xfrm>
            <a:off x="107504" y="764704"/>
            <a:ext cx="3468061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4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696744" cy="1112869"/>
          </a:xfrm>
        </p:spPr>
        <p:txBody>
          <a:bodyPr/>
          <a:lstStyle/>
          <a:p>
            <a:r>
              <a:rPr lang="en-US" dirty="0" smtClean="0"/>
              <a:t>Beam-beam interaction and t0 counters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360" y="3356992"/>
            <a:ext cx="5716687" cy="30639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484784"/>
            <a:ext cx="2770022" cy="331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2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23" y="3448605"/>
            <a:ext cx="4052689" cy="1988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22910"/>
            <a:ext cx="3625642" cy="1907922"/>
          </a:xfrm>
          <a:prstGeom prst="rect">
            <a:avLst/>
          </a:prstGeom>
        </p:spPr>
      </p:pic>
      <p:sp>
        <p:nvSpPr>
          <p:cNvPr id="30725" name="Text Box 8"/>
          <p:cNvSpPr txBox="1">
            <a:spLocks noChangeArrowheads="1"/>
          </p:cNvSpPr>
          <p:nvPr/>
        </p:nvSpPr>
        <p:spPr bwMode="auto">
          <a:xfrm>
            <a:off x="3635896" y="582211"/>
            <a:ext cx="5623606" cy="2487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no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 u="sng" dirty="0">
                <a:solidFill>
                  <a:srgbClr val="000066"/>
                </a:solidFill>
                <a:cs typeface="Arial" panose="020B0604020202020204" pitchFamily="34" charset="0"/>
              </a:rPr>
              <a:t>Silicon </a:t>
            </a:r>
            <a:r>
              <a:rPr lang="en-US" altLang="en-US" sz="1800" u="sng" dirty="0">
                <a:solidFill>
                  <a:srgbClr val="000066"/>
                </a:solidFill>
                <a:cs typeface="Arial" panose="020B0604020202020204" pitchFamily="34" charset="0"/>
              </a:rPr>
              <a:t>V</a:t>
            </a:r>
            <a:r>
              <a:rPr lang="en-US" altLang="en-US" sz="1800" b="0" u="sng" dirty="0" smtClean="0">
                <a:solidFill>
                  <a:srgbClr val="000066"/>
                </a:solidFill>
                <a:cs typeface="Arial" panose="020B0604020202020204" pitchFamily="34" charset="0"/>
              </a:rPr>
              <a:t>ertex </a:t>
            </a:r>
            <a:r>
              <a:rPr lang="en-US" altLang="en-US" sz="1800" b="0" u="sng" dirty="0">
                <a:solidFill>
                  <a:srgbClr val="000066"/>
                </a:solidFill>
                <a:cs typeface="Arial" panose="020B0604020202020204" pitchFamily="34" charset="0"/>
              </a:rPr>
              <a:t>Detector</a:t>
            </a:r>
          </a:p>
          <a:p>
            <a:pPr marL="285750" indent="-285750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en-US" sz="18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Silicon vertex detector around the beam pipe;</a:t>
            </a:r>
          </a:p>
          <a:p>
            <a:pPr marL="285750" indent="-285750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GB" altLang="en-US" sz="18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Several </a:t>
            </a:r>
            <a:r>
              <a:rPr lang="en-GB" altLang="en-US" sz="1800" b="0" dirty="0">
                <a:solidFill>
                  <a:srgbClr val="000066"/>
                </a:solidFill>
                <a:cs typeface="Arial" panose="020B0604020202020204" pitchFamily="34" charset="0"/>
              </a:rPr>
              <a:t>layers of double ­sided silicon </a:t>
            </a:r>
            <a:r>
              <a:rPr lang="en-GB" altLang="en-US" sz="18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strips </a:t>
            </a:r>
            <a:r>
              <a:rPr lang="en-GB" altLang="en-US" sz="1800" dirty="0" smtClean="0">
                <a:solidFill>
                  <a:srgbClr val="000066"/>
                </a:solidFill>
                <a:cs typeface="Arial" panose="020B0604020202020204" pitchFamily="34" charset="0"/>
              </a:rPr>
              <a:t>and</a:t>
            </a:r>
            <a:r>
              <a:rPr lang="en-GB" altLang="en-US" sz="18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 MAPS;</a:t>
            </a:r>
          </a:p>
          <a:p>
            <a:pPr marL="285750" indent="-285750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GB" altLang="en-US" sz="18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Optimized number of layers w.r.t. material budget;</a:t>
            </a:r>
          </a:p>
          <a:p>
            <a:pPr marL="285750" indent="-285750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GB" altLang="en-US" sz="1800" dirty="0" smtClean="0">
                <a:solidFill>
                  <a:srgbClr val="000066"/>
                </a:solidFill>
                <a:cs typeface="Arial" panose="020B0604020202020204" pitchFamily="34" charset="0"/>
              </a:rPr>
              <a:t>Goal: few tens of </a:t>
            </a:r>
            <a:r>
              <a:rPr lang="en-GB" altLang="en-US" sz="1800" dirty="0">
                <a:solidFill>
                  <a:srgbClr val="000066"/>
                </a:solidFill>
                <a:cs typeface="Arial" panose="020B0604020202020204" pitchFamily="34" charset="0"/>
              </a:rPr>
              <a:t>µm </a:t>
            </a:r>
            <a:r>
              <a:rPr lang="en-GB" altLang="en-US" sz="1800" dirty="0" smtClean="0">
                <a:solidFill>
                  <a:srgbClr val="000066"/>
                </a:solidFill>
                <a:cs typeface="Arial" panose="020B0604020202020204" pitchFamily="34" charset="0"/>
              </a:rPr>
              <a:t>resolution for the  </a:t>
            </a:r>
            <a:r>
              <a:rPr lang="en-GB" altLang="en-US" sz="1800" dirty="0">
                <a:solidFill>
                  <a:srgbClr val="000066"/>
                </a:solidFill>
                <a:cs typeface="Arial" panose="020B0604020202020204" pitchFamily="34" charset="0"/>
              </a:rPr>
              <a:t>vertex </a:t>
            </a:r>
            <a:r>
              <a:rPr lang="en-GB" altLang="en-US" sz="1800" dirty="0" smtClean="0">
                <a:solidFill>
                  <a:srgbClr val="000066"/>
                </a:solidFill>
                <a:cs typeface="Arial" panose="020B0604020202020204" pitchFamily="34" charset="0"/>
              </a:rPr>
              <a:t>reconstruction </a:t>
            </a:r>
            <a:r>
              <a:rPr lang="en-GB" altLang="en-US" sz="1800" dirty="0" smtClean="0">
                <a:solidFill>
                  <a:srgbClr val="00006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→ </a:t>
            </a:r>
            <a:r>
              <a:rPr lang="en-GB" altLang="en-US" sz="1800" dirty="0" smtClean="0">
                <a:solidFill>
                  <a:srgbClr val="000066"/>
                </a:solidFill>
                <a:ea typeface="Arial Unicode MS" panose="020B0604020202020204" pitchFamily="34" charset="-128"/>
                <a:cs typeface="Times New Roman" panose="02020603050405020304" pitchFamily="18" charset="0"/>
              </a:rPr>
              <a:t>detection of particles with open charm and rejection of (</a:t>
            </a:r>
            <a:r>
              <a:rPr lang="el-GR" altLang="en-US" sz="1800" dirty="0" smtClean="0">
                <a:solidFill>
                  <a:srgbClr val="000066"/>
                </a:solidFill>
                <a:ea typeface="Arial Unicode MS" panose="020B0604020202020204" pitchFamily="34" charset="-128"/>
                <a:cs typeface="Times New Roman" panose="02020603050405020304" pitchFamily="18" charset="0"/>
              </a:rPr>
              <a:t>π</a:t>
            </a:r>
            <a:r>
              <a:rPr lang="en-US" altLang="en-US" sz="1800" dirty="0" smtClean="0">
                <a:solidFill>
                  <a:srgbClr val="000066"/>
                </a:solidFill>
                <a:ea typeface="Arial Unicode MS" panose="020B0604020202020204" pitchFamily="34" charset="-128"/>
                <a:cs typeface="Times New Roman" panose="02020603050405020304" pitchFamily="18" charset="0"/>
              </a:rPr>
              <a:t>) </a:t>
            </a:r>
            <a:r>
              <a:rPr lang="en-GB" altLang="en-US" sz="1800" dirty="0" smtClean="0">
                <a:solidFill>
                  <a:srgbClr val="000066"/>
                </a:solidFill>
                <a:ea typeface="Arial Unicode MS" panose="020B0604020202020204" pitchFamily="34" charset="-128"/>
                <a:cs typeface="Times New Roman" panose="02020603050405020304" pitchFamily="18" charset="0"/>
              </a:rPr>
              <a:t>decay muons. </a:t>
            </a:r>
            <a:endParaRPr lang="en-GB" altLang="en-US" sz="1800" b="0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</p:txBody>
      </p:sp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2009316" y="80606"/>
            <a:ext cx="4722924" cy="624531"/>
          </a:xfrm>
          <a:prstGeom prst="rect">
            <a:avLst/>
          </a:prstGeom>
          <a:solidFill>
            <a:srgbClr val="F6A20A"/>
          </a:solidFill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Vertex detector / Inner tracker</a:t>
            </a:r>
            <a:endParaRPr lang="en-US" altLang="en-US" sz="2800" b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3070080"/>
            <a:ext cx="2897550" cy="359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16131" y="3484788"/>
            <a:ext cx="1878766" cy="1303690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From A. </a:t>
            </a:r>
            <a:r>
              <a:rPr lang="en-US" sz="1600" dirty="0" err="1" smtClean="0"/>
              <a:t>Zinchenko</a:t>
            </a:r>
            <a:r>
              <a:rPr lang="en-US" sz="1600" dirty="0" smtClean="0"/>
              <a:t>, MPD ITS with MAPS </a:t>
            </a:r>
            <a:r>
              <a:rPr lang="en-US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→ </a:t>
            </a:r>
            <a:r>
              <a:rPr lang="en-US" sz="1600" dirty="0" smtClean="0"/>
              <a:t>open charm registration</a:t>
            </a:r>
            <a:endParaRPr lang="en-US" sz="1600" dirty="0"/>
          </a:p>
        </p:txBody>
      </p:sp>
      <p:cxnSp>
        <p:nvCxnSpPr>
          <p:cNvPr id="7" name="Straight Arrow Connector 6"/>
          <p:cNvCxnSpPr>
            <a:stCxn id="5" idx="3"/>
          </p:cNvCxnSpPr>
          <p:nvPr/>
        </p:nvCxnSpPr>
        <p:spPr bwMode="auto">
          <a:xfrm>
            <a:off x="5894897" y="4136633"/>
            <a:ext cx="477303" cy="731947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Rectangle 7"/>
          <p:cNvSpPr/>
          <p:nvPr/>
        </p:nvSpPr>
        <p:spPr bwMode="auto">
          <a:xfrm>
            <a:off x="8012579" y="4653136"/>
            <a:ext cx="353457" cy="21544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800" b="1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mm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15616" y="5648160"/>
            <a:ext cx="1773242" cy="84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DSSD: 19.5 m</a:t>
            </a:r>
            <a:r>
              <a:rPr lang="en-US" sz="2000" baseline="30000" dirty="0" smtClean="0"/>
              <a:t>2</a:t>
            </a:r>
          </a:p>
          <a:p>
            <a:r>
              <a:rPr lang="en-US" sz="2000" dirty="0" smtClean="0"/>
              <a:t>MAPS:  3.5 m</a:t>
            </a:r>
            <a:r>
              <a:rPr lang="en-US" sz="2000" baseline="30000" dirty="0" smtClean="0"/>
              <a:t>2</a:t>
            </a:r>
            <a:endParaRPr lang="en-US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25372918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1" t="25830" r="10864" b="25198"/>
          <a:stretch>
            <a:fillRect/>
          </a:stretch>
        </p:blipFill>
        <p:spPr bwMode="auto">
          <a:xfrm>
            <a:off x="183237" y="836712"/>
            <a:ext cx="3941088" cy="208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750" name="Rectangle 5"/>
          <p:cNvSpPr>
            <a:spLocks noChangeArrowheads="1"/>
          </p:cNvSpPr>
          <p:nvPr/>
        </p:nvSpPr>
        <p:spPr bwMode="auto">
          <a:xfrm>
            <a:off x="4197625" y="1052736"/>
            <a:ext cx="4946375" cy="160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marL="285750" indent="-285750" algn="just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en-US" sz="1600" b="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Minimum material on the particle tracks (X</a:t>
            </a:r>
            <a:r>
              <a:rPr lang="en-US" altLang="en-US" sz="1600" b="0" baseline="-3000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1600" b="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~ 0.1);</a:t>
            </a:r>
          </a:p>
          <a:p>
            <a:pPr marL="285750" indent="-285750" algn="just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en-US" sz="160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sz="1600" b="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ime (~ </a:t>
            </a:r>
            <a:r>
              <a:rPr lang="en-US" altLang="en-US" sz="1600" dirty="0">
                <a:solidFill>
                  <a:srgbClr val="000066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sz="1600" b="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00 ns) and spatial resolution (~100 </a:t>
            </a:r>
            <a:r>
              <a:rPr lang="en-US" altLang="en-US" sz="1600" b="0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μm</a:t>
            </a:r>
            <a:r>
              <a:rPr lang="en-US" altLang="en-US" sz="1600" b="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);</a:t>
            </a:r>
          </a:p>
          <a:p>
            <a:pPr marL="285750" indent="-285750" algn="just">
              <a:spcBef>
                <a:spcPct val="0"/>
              </a:spcBef>
              <a:buClr>
                <a:srgbClr val="000066"/>
              </a:buClr>
              <a:buFont typeface="Wingdings" panose="05000000000000000000" pitchFamily="2" charset="2"/>
              <a:buChar char="Ø"/>
            </a:pPr>
            <a:r>
              <a:rPr lang="en-US" altLang="en-US" sz="160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 sz="1600" b="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xpected particle rates  (DAQ rates) ~ </a:t>
            </a:r>
            <a:r>
              <a:rPr lang="en-US" altLang="en-US" sz="160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MH</a:t>
            </a:r>
            <a:r>
              <a:rPr lang="en-US" altLang="en-US" sz="1600" b="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z;</a:t>
            </a:r>
          </a:p>
          <a:p>
            <a:pPr marL="285750" indent="-285750" algn="just">
              <a:spcBef>
                <a:spcPct val="0"/>
              </a:spcBef>
              <a:buClr>
                <a:srgbClr val="000066"/>
              </a:buClr>
              <a:buFont typeface="Wingdings" panose="05000000000000000000" pitchFamily="2" charset="2"/>
              <a:buChar char="Ø"/>
            </a:pPr>
            <a:r>
              <a:rPr lang="en-US" altLang="en-US" sz="160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Technology </a:t>
            </a:r>
            <a:r>
              <a:rPr lang="en-US" altLang="en-US" sz="1600" b="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developed also </a:t>
            </a:r>
            <a:r>
              <a:rPr lang="en-US" altLang="en-US" sz="160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in JINR, </a:t>
            </a:r>
            <a:r>
              <a:rPr lang="en-US" altLang="en-US" sz="1600" b="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production workshops available </a:t>
            </a:r>
          </a:p>
        </p:txBody>
      </p:sp>
      <p:sp>
        <p:nvSpPr>
          <p:cNvPr id="31751" name="Text Box 8"/>
          <p:cNvSpPr txBox="1">
            <a:spLocks noChangeArrowheads="1"/>
          </p:cNvSpPr>
          <p:nvPr/>
        </p:nvSpPr>
        <p:spPr bwMode="auto">
          <a:xfrm>
            <a:off x="2568250" y="76234"/>
            <a:ext cx="4248472" cy="624531"/>
          </a:xfrm>
          <a:prstGeom prst="rect">
            <a:avLst/>
          </a:prstGeom>
          <a:solidFill>
            <a:srgbClr val="F6A20A"/>
          </a:solidFill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Central tracker: straw tubes</a:t>
            </a:r>
            <a:endParaRPr lang="en-US" altLang="en-US" sz="2800" b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-566" t="23908" r="566" b="4369"/>
          <a:stretch/>
        </p:blipFill>
        <p:spPr>
          <a:xfrm>
            <a:off x="183237" y="3061338"/>
            <a:ext cx="5169406" cy="26121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804" y="3911664"/>
            <a:ext cx="4716016" cy="265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242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NICA_GSPI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281" y="1294495"/>
            <a:ext cx="9058223" cy="4032447"/>
          </a:xfrm>
          <a:solidFill>
            <a:schemeClr val="bg1"/>
          </a:solidFill>
          <a:ln>
            <a:noFill/>
          </a:ln>
        </p:spPr>
      </p:pic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179512" y="3672500"/>
            <a:ext cx="17960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 defTabSz="914400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18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NUCLOTRON 0</a:t>
            </a:r>
            <a:r>
              <a:rPr lang="ru-RU" sz="18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.</a:t>
            </a:r>
            <a:r>
              <a:rPr lang="en-US" sz="18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6-4</a:t>
            </a:r>
            <a:r>
              <a:rPr lang="ru-RU" sz="18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.</a:t>
            </a:r>
            <a:r>
              <a:rPr lang="en-US" sz="18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5 </a:t>
            </a:r>
            <a:r>
              <a:rPr lang="en-US" sz="1800" b="1" err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GeV</a:t>
            </a:r>
            <a:r>
              <a:rPr lang="en-US" sz="18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/u</a:t>
            </a:r>
            <a:endParaRPr lang="ru-RU" sz="1800" b="1">
              <a:solidFill>
                <a:srgbClr val="FFFFFF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314500" y="1569065"/>
            <a:ext cx="11575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0" tIns="0" rIns="0" bIns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400" b="1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PS </a:t>
            </a:r>
            <a:r>
              <a:rPr lang="en-US" sz="1400" b="1" smtClean="0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&amp;</a:t>
            </a:r>
            <a:r>
              <a:rPr lang="en-US" sz="1400" b="1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 </a:t>
            </a:r>
            <a:r>
              <a:rPr lang="en-US" sz="1400" b="1" smtClean="0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LU</a:t>
            </a:r>
            <a:r>
              <a:rPr lang="en-US" sz="1400" b="1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-20 (5MeV/u)</a:t>
            </a:r>
            <a:endParaRPr lang="ru-RU" sz="1400" b="1">
              <a:solidFill>
                <a:srgbClr val="000090"/>
              </a:solidFill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1" name="Pentagon 10"/>
          <p:cNvSpPr/>
          <p:nvPr/>
        </p:nvSpPr>
        <p:spPr bwMode="auto">
          <a:xfrm>
            <a:off x="1126077" y="1879655"/>
            <a:ext cx="404813" cy="93071"/>
          </a:xfrm>
          <a:prstGeom prst="homePlate">
            <a:avLst/>
          </a:prstGeom>
          <a:solidFill>
            <a:srgbClr val="000090"/>
          </a:solidFill>
          <a:ln>
            <a:solidFill>
              <a:srgbClr val="000090"/>
            </a:solidFill>
          </a:ln>
          <a:scene3d>
            <a:camera prst="orthographicFront">
              <a:rot lat="0" lon="0" rev="1458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9274" y="1506921"/>
            <a:ext cx="216212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/>
              </a:rPr>
              <a:t>h</a:t>
            </a:r>
            <a:r>
              <a:rPr lang="en-US" sz="1600" smtClean="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/>
              </a:rPr>
              <a:t>all for </a:t>
            </a:r>
            <a:r>
              <a:rPr lang="en-US" sz="160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/>
              </a:rPr>
              <a:t>fixed target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/>
              </a:rPr>
              <a:t>e</a:t>
            </a:r>
            <a:r>
              <a:rPr lang="en-US" sz="1600" smtClean="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/>
              </a:rPr>
              <a:t>xperiments </a:t>
            </a:r>
          </a:p>
        </p:txBody>
      </p:sp>
      <p:cxnSp>
        <p:nvCxnSpPr>
          <p:cNvPr id="14" name="Straight Arrow Connector 35"/>
          <p:cNvCxnSpPr>
            <a:cxnSpLocks noChangeShapeType="1"/>
          </p:cNvCxnSpPr>
          <p:nvPr/>
        </p:nvCxnSpPr>
        <p:spPr bwMode="auto">
          <a:xfrm flipV="1">
            <a:off x="2476500" y="2040471"/>
            <a:ext cx="876300" cy="520700"/>
          </a:xfrm>
          <a:prstGeom prst="straightConnector1">
            <a:avLst/>
          </a:prstGeom>
          <a:noFill/>
          <a:ln w="38100">
            <a:solidFill>
              <a:srgbClr val="00009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scene3d>
            <a:camera prst="orthographicFront">
              <a:rot lat="0" lon="0" rev="20280000"/>
            </a:camera>
            <a:lightRig rig="threePt" dir="t"/>
          </a:scene3d>
        </p:spPr>
      </p:cxnSp>
      <p:cxnSp>
        <p:nvCxnSpPr>
          <p:cNvPr id="6" name="Straight Arrow Connector 5"/>
          <p:cNvCxnSpPr/>
          <p:nvPr/>
        </p:nvCxnSpPr>
        <p:spPr>
          <a:xfrm flipV="1">
            <a:off x="1167740" y="2374615"/>
            <a:ext cx="807816" cy="1297885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27"/>
          <p:cNvSpPr>
            <a:spLocks noChangeArrowheads="1"/>
          </p:cNvSpPr>
          <p:nvPr/>
        </p:nvSpPr>
        <p:spPr bwMode="auto">
          <a:xfrm rot="20973158">
            <a:off x="1193127" y="1949306"/>
            <a:ext cx="1633877" cy="42937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scene3d>
            <a:camera prst="orthographicFront">
              <a:rot lat="0" lon="0" rev="21180000"/>
            </a:camera>
            <a:lightRig rig="threePt" dir="t"/>
          </a:scene3d>
        </p:spPr>
        <p:txBody>
          <a:bodyPr wrap="none" anchor="ctr"/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sz="180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209663" y="1160460"/>
            <a:ext cx="2822255" cy="1067632"/>
            <a:chOff x="4572000" y="1097846"/>
            <a:chExt cx="2822255" cy="1067632"/>
          </a:xfrm>
        </p:grpSpPr>
        <p:grpSp>
          <p:nvGrpSpPr>
            <p:cNvPr id="35" name="Group 34"/>
            <p:cNvGrpSpPr/>
            <p:nvPr/>
          </p:nvGrpSpPr>
          <p:grpSpPr>
            <a:xfrm>
              <a:off x="4572000" y="1100666"/>
              <a:ext cx="2383349" cy="1064812"/>
              <a:chOff x="4572000" y="1100666"/>
              <a:chExt cx="2383349" cy="1064812"/>
            </a:xfrm>
          </p:grpSpPr>
          <p:pic>
            <p:nvPicPr>
              <p:cNvPr id="37" name="Picture 12" descr="C:\Users\Yury\Documents\Suzdal\BMN.jp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247923" y="1100666"/>
                <a:ext cx="1707426" cy="10648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38" name="Straight Arrow Connector 37"/>
              <p:cNvCxnSpPr/>
              <p:nvPr/>
            </p:nvCxnSpPr>
            <p:spPr>
              <a:xfrm flipH="1">
                <a:off x="4572000" y="1618544"/>
                <a:ext cx="690034" cy="134056"/>
              </a:xfrm>
              <a:prstGeom prst="straightConnector1">
                <a:avLst/>
              </a:prstGeom>
              <a:ln w="76200" cmpd="sng">
                <a:solidFill>
                  <a:schemeClr val="accent5">
                    <a:lumMod val="5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TextBox 35"/>
            <p:cNvSpPr txBox="1"/>
            <p:nvPr/>
          </p:nvSpPr>
          <p:spPr>
            <a:xfrm>
              <a:off x="6375401" y="1097846"/>
              <a:ext cx="1018854" cy="400110"/>
            </a:xfrm>
            <a:prstGeom prst="rect">
              <a:avLst/>
            </a:prstGeom>
            <a:solidFill>
              <a:srgbClr val="DAEDEF"/>
            </a:solidFill>
          </p:spPr>
          <p:txBody>
            <a:bodyPr wrap="none" rtlCol="0">
              <a:spAutoFit/>
            </a:bodyPr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2000" b="1" smtClean="0">
                  <a:solidFill>
                    <a:srgbClr val="000090"/>
                  </a:solidFill>
                  <a:latin typeface="Arial" pitchFamily="34" charset="0"/>
                  <a:ea typeface="ＭＳ Ｐゴシック" pitchFamily="34" charset="-128"/>
                </a:rPr>
                <a:t>BM@N</a:t>
              </a:r>
              <a:endParaRPr lang="en-US" sz="2000" b="1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828673" y="3908779"/>
            <a:ext cx="2748088" cy="2184407"/>
            <a:chOff x="1828673" y="3908779"/>
            <a:chExt cx="2748088" cy="2184407"/>
          </a:xfrm>
        </p:grpSpPr>
        <p:grpSp>
          <p:nvGrpSpPr>
            <p:cNvPr id="41" name="Group 40"/>
            <p:cNvGrpSpPr/>
            <p:nvPr/>
          </p:nvGrpSpPr>
          <p:grpSpPr>
            <a:xfrm>
              <a:off x="1828673" y="3908779"/>
              <a:ext cx="2748088" cy="2184407"/>
              <a:chOff x="1828673" y="3908779"/>
              <a:chExt cx="2748088" cy="2184407"/>
            </a:xfrm>
          </p:grpSpPr>
          <p:pic>
            <p:nvPicPr>
              <p:cNvPr id="43" name="Picture 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828673" y="4162779"/>
                <a:ext cx="2748088" cy="1930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47" name="Straight Arrow Connector 46"/>
              <p:cNvCxnSpPr/>
              <p:nvPr/>
            </p:nvCxnSpPr>
            <p:spPr>
              <a:xfrm flipV="1">
                <a:off x="3414889" y="3908779"/>
                <a:ext cx="508000" cy="338665"/>
              </a:xfrm>
              <a:prstGeom prst="straightConnector1">
                <a:avLst/>
              </a:prstGeom>
              <a:ln w="76200" cmpd="sng">
                <a:solidFill>
                  <a:srgbClr val="4597A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extBox 41"/>
            <p:cNvSpPr txBox="1"/>
            <p:nvPr/>
          </p:nvSpPr>
          <p:spPr>
            <a:xfrm>
              <a:off x="3753556" y="4219223"/>
              <a:ext cx="7546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2000" b="1" smtClean="0">
                  <a:solidFill>
                    <a:srgbClr val="000090"/>
                  </a:solidFill>
                  <a:latin typeface="Arial" pitchFamily="34" charset="0"/>
                  <a:ea typeface="ＭＳ Ｐゴシック" pitchFamily="34" charset="-128"/>
                </a:rPr>
                <a:t>MPD</a:t>
              </a:r>
              <a:endParaRPr lang="en-US" sz="2000" b="1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834726" y="165633"/>
            <a:ext cx="3181705" cy="523220"/>
          </a:xfrm>
          <a:prstGeom prst="rect">
            <a:avLst/>
          </a:prstGeom>
          <a:solidFill>
            <a:srgbClr val="F6A20A"/>
          </a:solidFill>
        </p:spPr>
        <p:txBody>
          <a:bodyPr wrap="none" rtlCol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</a:rPr>
              <a:t>The NICA complex</a:t>
            </a:r>
            <a:endParaRPr lang="en-US" sz="2800" dirty="0">
              <a:solidFill>
                <a:srgbClr val="00206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4500" y="762000"/>
            <a:ext cx="2316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b="1" i="1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e</a:t>
            </a:r>
            <a:r>
              <a:rPr lang="en-US" sz="2000" b="1" i="1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xisting facilities </a:t>
            </a:r>
            <a:endParaRPr lang="en-US" sz="2000" b="1" i="1">
              <a:solidFill>
                <a:srgbClr val="00009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0280" y="705939"/>
            <a:ext cx="8416390" cy="4441076"/>
            <a:chOff x="50280" y="705939"/>
            <a:chExt cx="8416390" cy="4441076"/>
          </a:xfrm>
        </p:grpSpPr>
        <p:grpSp>
          <p:nvGrpSpPr>
            <p:cNvPr id="13" name="Group 12"/>
            <p:cNvGrpSpPr/>
            <p:nvPr/>
          </p:nvGrpSpPr>
          <p:grpSpPr>
            <a:xfrm>
              <a:off x="50280" y="1286945"/>
              <a:ext cx="8416390" cy="3860070"/>
              <a:chOff x="50280" y="1286945"/>
              <a:chExt cx="8416390" cy="3860070"/>
            </a:xfrm>
          </p:grpSpPr>
          <p:sp>
            <p:nvSpPr>
              <p:cNvPr id="5" name="Oval 26"/>
              <p:cNvSpPr>
                <a:spLocks noChangeArrowheads="1"/>
              </p:cNvSpPr>
              <p:nvPr/>
            </p:nvSpPr>
            <p:spPr bwMode="auto">
              <a:xfrm rot="20973158">
                <a:off x="1297280" y="1998782"/>
                <a:ext cx="1436872" cy="247609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scene3d>
                <a:camera prst="orthographicFront">
                  <a:rot lat="0" lon="0" rev="2124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en-US" sz="1800">
                  <a:solidFill>
                    <a:srgbClr val="000000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49" name="Arc 48"/>
              <p:cNvSpPr/>
              <p:nvPr/>
            </p:nvSpPr>
            <p:spPr>
              <a:xfrm>
                <a:off x="2523062" y="2836332"/>
                <a:ext cx="1405459" cy="787396"/>
              </a:xfrm>
              <a:prstGeom prst="arc">
                <a:avLst>
                  <a:gd name="adj1" fmla="val 17528057"/>
                  <a:gd name="adj2" fmla="val 287252"/>
                </a:avLst>
              </a:prstGeom>
              <a:ln w="38100" cmpd="sng">
                <a:solidFill>
                  <a:srgbClr val="FF0000"/>
                </a:solidFill>
              </a:ln>
              <a:scene3d>
                <a:camera prst="orthographicFront">
                  <a:rot lat="0" lon="0" rev="989400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Text Box 23"/>
              <p:cNvSpPr txBox="1">
                <a:spLocks noChangeArrowheads="1"/>
              </p:cNvSpPr>
              <p:nvPr/>
            </p:nvSpPr>
            <p:spPr bwMode="auto">
              <a:xfrm>
                <a:off x="1330373" y="1286945"/>
                <a:ext cx="2337443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rIns="0">
                <a:spAutoFit/>
              </a:bodyPr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en-US" sz="1400" b="1">
                    <a:solidFill>
                      <a:srgbClr val="000090"/>
                    </a:solidFill>
                    <a:latin typeface="Arial"/>
                    <a:ea typeface="ＭＳ Ｐゴシック" pitchFamily="34" charset="-128"/>
                    <a:cs typeface="Arial"/>
                  </a:rPr>
                  <a:t>KRION-</a:t>
                </a:r>
                <a:r>
                  <a:rPr lang="en-US" sz="1400" b="1" smtClean="0">
                    <a:solidFill>
                      <a:srgbClr val="000090"/>
                    </a:solidFill>
                    <a:latin typeface="Arial"/>
                    <a:ea typeface="ＭＳ Ｐゴシック" pitchFamily="34" charset="-128"/>
                    <a:cs typeface="Arial"/>
                  </a:rPr>
                  <a:t>6T+ </a:t>
                </a:r>
                <a:r>
                  <a:rPr lang="en-US" sz="1400" b="1" err="1" smtClean="0">
                    <a:solidFill>
                      <a:srgbClr val="000090"/>
                    </a:solidFill>
                    <a:latin typeface="Arial"/>
                    <a:ea typeface="ＭＳ Ｐゴシック" pitchFamily="34" charset="-128"/>
                    <a:cs typeface="Arial"/>
                  </a:rPr>
                  <a:t>HILac</a:t>
                </a:r>
                <a:r>
                  <a:rPr lang="en-US" sz="1400" b="1" smtClean="0">
                    <a:solidFill>
                      <a:srgbClr val="000090"/>
                    </a:solidFill>
                    <a:latin typeface="Arial"/>
                    <a:ea typeface="ＭＳ Ｐゴシック" pitchFamily="34" charset="-128"/>
                    <a:cs typeface="Arial"/>
                  </a:rPr>
                  <a:t> </a:t>
                </a:r>
                <a:r>
                  <a:rPr lang="en-US" sz="1400" b="1">
                    <a:solidFill>
                      <a:srgbClr val="000090"/>
                    </a:solidFill>
                    <a:latin typeface="Arial"/>
                    <a:ea typeface="ＭＳ Ｐゴシック" pitchFamily="34" charset="-128"/>
                    <a:cs typeface="Arial"/>
                  </a:rPr>
                  <a:t>(3MeV/u)</a:t>
                </a:r>
                <a:endParaRPr lang="ru-RU" sz="1400" b="1">
                  <a:solidFill>
                    <a:srgbClr val="000090"/>
                  </a:solidFill>
                  <a:latin typeface="Arial"/>
                  <a:ea typeface="ＭＳ Ｐゴシック" pitchFamily="34" charset="-128"/>
                  <a:cs typeface="Arial"/>
                </a:endParaRPr>
              </a:p>
            </p:txBody>
          </p:sp>
          <p:sp>
            <p:nvSpPr>
              <p:cNvPr id="20" name="Text Box 26"/>
              <p:cNvSpPr txBox="1">
                <a:spLocks noChangeArrowheads="1"/>
              </p:cNvSpPr>
              <p:nvPr/>
            </p:nvSpPr>
            <p:spPr bwMode="auto">
              <a:xfrm>
                <a:off x="50280" y="2712398"/>
                <a:ext cx="1480609" cy="5540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tIns="0" bIns="0">
                <a:spAutoFit/>
              </a:bodyPr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en-US" sz="1800" b="1">
                    <a:solidFill>
                      <a:srgbClr val="FFFFFF"/>
                    </a:solidFill>
                    <a:latin typeface="Arial" pitchFamily="34" charset="0"/>
                    <a:ea typeface="ＭＳ Ｐゴシック" pitchFamily="34" charset="-128"/>
                    <a:cs typeface="Arial" pitchFamily="34" charset="0"/>
                  </a:rPr>
                  <a:t>Booster </a:t>
                </a:r>
                <a:endParaRPr lang="ru-RU" sz="1800" b="1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endParaRPr>
              </a:p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en-US" sz="1800" b="1">
                    <a:solidFill>
                      <a:srgbClr val="FFFFFF"/>
                    </a:solidFill>
                    <a:latin typeface="Arial" pitchFamily="34" charset="0"/>
                    <a:ea typeface="ＭＳ Ｐゴシック" pitchFamily="34" charset="-128"/>
                    <a:cs typeface="Arial" pitchFamily="34" charset="0"/>
                  </a:rPr>
                  <a:t>(600 MeV/u)</a:t>
                </a:r>
                <a:endParaRPr lang="ru-RU" sz="1800" b="1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endParaRPr>
              </a:p>
            </p:txBody>
          </p:sp>
          <p:sp>
            <p:nvSpPr>
              <p:cNvPr id="22" name="Pentagon 21"/>
              <p:cNvSpPr/>
              <p:nvPr/>
            </p:nvSpPr>
            <p:spPr bwMode="auto">
              <a:xfrm>
                <a:off x="1581455" y="1726543"/>
                <a:ext cx="495332" cy="101596"/>
              </a:xfrm>
              <a:prstGeom prst="homePlate">
                <a:avLst/>
              </a:prstGeom>
              <a:solidFill>
                <a:srgbClr val="FF0000"/>
              </a:solidFill>
              <a:scene3d>
                <a:camera prst="orthographicFront">
                  <a:rot lat="0" lon="0" rev="138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2267744" y="2374615"/>
                <a:ext cx="2075656" cy="148452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2267744" y="2374615"/>
                <a:ext cx="1516856" cy="935852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Arc 28"/>
              <p:cNvSpPr/>
              <p:nvPr/>
            </p:nvSpPr>
            <p:spPr>
              <a:xfrm>
                <a:off x="6307663" y="3344334"/>
                <a:ext cx="2159007" cy="1032934"/>
              </a:xfrm>
              <a:prstGeom prst="arc">
                <a:avLst>
                  <a:gd name="adj1" fmla="val 19226757"/>
                  <a:gd name="adj2" fmla="val 7917226"/>
                </a:avLst>
              </a:prstGeom>
              <a:ln w="38100" cmpd="sng">
                <a:solidFill>
                  <a:srgbClr val="FF0000"/>
                </a:solidFill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en-US" sz="180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4597400" y="2548467"/>
                <a:ext cx="3335867" cy="855133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3810000" y="3310466"/>
                <a:ext cx="3166533" cy="1032934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Arc 38"/>
              <p:cNvSpPr/>
              <p:nvPr/>
            </p:nvSpPr>
            <p:spPr>
              <a:xfrm>
                <a:off x="3454399" y="2506133"/>
                <a:ext cx="1515533" cy="660400"/>
              </a:xfrm>
              <a:prstGeom prst="arc">
                <a:avLst>
                  <a:gd name="adj1" fmla="val 11074613"/>
                  <a:gd name="adj2" fmla="val 19392505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en-US" sz="180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68" name="Straight Arrow Connector 67"/>
              <p:cNvCxnSpPr>
                <a:stCxn id="20" idx="0"/>
              </p:cNvCxnSpPr>
              <p:nvPr/>
            </p:nvCxnSpPr>
            <p:spPr>
              <a:xfrm flipV="1">
                <a:off x="790585" y="2277484"/>
                <a:ext cx="990406" cy="434914"/>
              </a:xfrm>
              <a:prstGeom prst="straightConnector1">
                <a:avLst/>
              </a:prstGeom>
              <a:ln>
                <a:solidFill>
                  <a:srgbClr val="FFFF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/>
              <p:cNvSpPr txBox="1"/>
              <p:nvPr/>
            </p:nvSpPr>
            <p:spPr>
              <a:xfrm>
                <a:off x="4019783" y="3143058"/>
                <a:ext cx="11552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en-US" sz="2000" b="1" smtClean="0">
                    <a:solidFill>
                      <a:srgbClr val="FFFFFF"/>
                    </a:solidFill>
                    <a:latin typeface="Arial" pitchFamily="34" charset="0"/>
                    <a:ea typeface="ＭＳ Ｐゴシック" pitchFamily="34" charset="-128"/>
                  </a:rPr>
                  <a:t>MPD hall</a:t>
                </a:r>
                <a:endParaRPr lang="en-US" sz="2000" b="1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709056" y="2369551"/>
                <a:ext cx="105229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en-US" sz="2000" b="1" smtClean="0">
                    <a:solidFill>
                      <a:srgbClr val="FFFFFF"/>
                    </a:solidFill>
                    <a:latin typeface="Arial" pitchFamily="34" charset="0"/>
                    <a:ea typeface="ＭＳ Ｐゴシック" pitchFamily="34" charset="-128"/>
                  </a:rPr>
                  <a:t>SPD hall</a:t>
                </a:r>
                <a:endParaRPr lang="en-US" sz="2000" b="1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8" name="Text Box 26"/>
              <p:cNvSpPr txBox="1">
                <a:spLocks noChangeArrowheads="1"/>
              </p:cNvSpPr>
              <p:nvPr/>
            </p:nvSpPr>
            <p:spPr bwMode="auto">
              <a:xfrm>
                <a:off x="5269280" y="4777683"/>
                <a:ext cx="14736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 wrap="square">
                <a:spAutoFit/>
              </a:bodyPr>
              <a:lstStyle/>
              <a:p>
                <a:pPr algn="ctr" defTabSz="914400" eaLnBrk="1" hangingPunct="1">
                  <a:lnSpc>
                    <a:spcPct val="100000"/>
                  </a:lnSpc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sz="1800" b="1" smtClean="0">
                    <a:solidFill>
                      <a:srgbClr val="FFFFFF"/>
                    </a:solidFill>
                    <a:latin typeface="Arial" pitchFamily="34" charset="0"/>
                    <a:ea typeface="ＭＳ Ｐゴシック" pitchFamily="34" charset="-128"/>
                    <a:cs typeface="Arial" pitchFamily="34" charset="0"/>
                  </a:rPr>
                  <a:t>Collider</a:t>
                </a:r>
                <a:endParaRPr lang="ru-RU" sz="1800" b="1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endParaRPr>
              </a:p>
            </p:txBody>
          </p:sp>
          <p:cxnSp>
            <p:nvCxnSpPr>
              <p:cNvPr id="30" name="Straight Arrow Connector 29"/>
              <p:cNvCxnSpPr/>
              <p:nvPr/>
            </p:nvCxnSpPr>
            <p:spPr>
              <a:xfrm flipV="1">
                <a:off x="6394945" y="4447201"/>
                <a:ext cx="581588" cy="434914"/>
              </a:xfrm>
              <a:prstGeom prst="straightConnector1">
                <a:avLst/>
              </a:prstGeom>
              <a:ln>
                <a:solidFill>
                  <a:srgbClr val="FFFF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TextBox 50"/>
            <p:cNvSpPr txBox="1"/>
            <p:nvPr/>
          </p:nvSpPr>
          <p:spPr>
            <a:xfrm>
              <a:off x="4980738" y="705939"/>
              <a:ext cx="24064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2000" b="1" i="1">
                  <a:solidFill>
                    <a:srgbClr val="FF0000"/>
                  </a:solidFill>
                  <a:latin typeface="Arial" pitchFamily="34" charset="0"/>
                  <a:ea typeface="ＭＳ Ｐゴシック" pitchFamily="34" charset="-128"/>
                </a:rPr>
                <a:t>t</a:t>
              </a:r>
              <a:r>
                <a:rPr lang="en-US" sz="2000" b="1" i="1" smtClean="0">
                  <a:solidFill>
                    <a:srgbClr val="FF0000"/>
                  </a:solidFill>
                  <a:latin typeface="Arial" pitchFamily="34" charset="0"/>
                  <a:ea typeface="ＭＳ Ｐゴシック" pitchFamily="34" charset="-128"/>
                </a:rPr>
                <a:t>o be constructed</a:t>
              </a:r>
              <a:endParaRPr lang="en-US" sz="2000" b="1" i="1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9" t="1" r="8595" b="2154"/>
          <a:stretch/>
        </p:blipFill>
        <p:spPr>
          <a:xfrm>
            <a:off x="7265353" y="1452628"/>
            <a:ext cx="1800200" cy="1535238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8062010" y="1304470"/>
            <a:ext cx="713657" cy="400110"/>
          </a:xfrm>
          <a:prstGeom prst="rect">
            <a:avLst/>
          </a:prstGeom>
          <a:solidFill>
            <a:srgbClr val="DAEDEF"/>
          </a:solidFill>
        </p:spPr>
        <p:txBody>
          <a:bodyPr wrap="none" rtlCol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b="1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SPD</a:t>
            </a:r>
            <a:endParaRPr lang="en-US" sz="2000" b="1">
              <a:solidFill>
                <a:srgbClr val="000090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318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5" name="Text Box 6"/>
          <p:cNvSpPr txBox="1">
            <a:spLocks noChangeArrowheads="1"/>
          </p:cNvSpPr>
          <p:nvPr/>
        </p:nvSpPr>
        <p:spPr bwMode="auto">
          <a:xfrm>
            <a:off x="4223297" y="3977483"/>
            <a:ext cx="4859337" cy="251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342900" indent="-341313" eaLnBrk="0" hangingPunct="0">
              <a:spcBef>
                <a:spcPts val="800"/>
              </a:spcBef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en-US" sz="1600" b="0" dirty="0">
                <a:solidFill>
                  <a:srgbClr val="000066"/>
                </a:solidFill>
                <a:cs typeface="Arial" panose="020B0604020202020204" pitchFamily="34" charset="0"/>
              </a:rPr>
              <a:t>Photon energy range </a:t>
            </a:r>
            <a:r>
              <a:rPr lang="en-US" altLang="en-US" sz="16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0.1 - 10 GeV</a:t>
            </a:r>
            <a:r>
              <a:rPr lang="en-US" altLang="en-US" sz="1600" dirty="0">
                <a:solidFill>
                  <a:srgbClr val="000066"/>
                </a:solidFill>
                <a:cs typeface="Arial" panose="020B0604020202020204" pitchFamily="34" charset="0"/>
              </a:rPr>
              <a:t>;</a:t>
            </a:r>
            <a:endParaRPr lang="en-US" altLang="en-US" sz="1600" b="0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en-US" sz="16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Due to space limitations the </a:t>
            </a:r>
            <a:r>
              <a:rPr lang="en-US" altLang="en-US" sz="1600" b="0" dirty="0">
                <a:solidFill>
                  <a:srgbClr val="000066"/>
                </a:solidFill>
                <a:cs typeface="Arial" panose="020B0604020202020204" pitchFamily="34" charset="0"/>
              </a:rPr>
              <a:t>total length </a:t>
            </a:r>
            <a:r>
              <a:rPr lang="en-US" altLang="en-US" sz="1600" dirty="0" smtClean="0">
                <a:solidFill>
                  <a:srgbClr val="000066"/>
                </a:solidFill>
                <a:cs typeface="Arial" panose="020B0604020202020204" pitchFamily="34" charset="0"/>
              </a:rPr>
              <a:t>of the </a:t>
            </a:r>
            <a:r>
              <a:rPr lang="en-US" altLang="en-US" sz="1600" dirty="0">
                <a:solidFill>
                  <a:srgbClr val="000066"/>
                </a:solidFill>
                <a:cs typeface="Arial" panose="020B0604020202020204" pitchFamily="34" charset="0"/>
              </a:rPr>
              <a:t>ECAL  </a:t>
            </a:r>
            <a:r>
              <a:rPr lang="en-US" altLang="en-US" sz="16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module should </a:t>
            </a:r>
            <a:r>
              <a:rPr lang="en-US" altLang="en-US" sz="1600" b="0" dirty="0">
                <a:solidFill>
                  <a:srgbClr val="000066"/>
                </a:solidFill>
                <a:cs typeface="Arial" panose="020B0604020202020204" pitchFamily="34" charset="0"/>
              </a:rPr>
              <a:t>be less than </a:t>
            </a:r>
            <a:r>
              <a:rPr lang="en-US" altLang="en-US" sz="16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50 cm</a:t>
            </a:r>
            <a:r>
              <a:rPr lang="en-US" altLang="en-US" sz="1600" dirty="0">
                <a:solidFill>
                  <a:srgbClr val="000066"/>
                </a:solidFill>
                <a:cs typeface="Times New Roman" panose="02020603050405020304" pitchFamily="18" charset="0"/>
              </a:rPr>
              <a:t>;</a:t>
            </a:r>
            <a:endParaRPr lang="en-US" altLang="en-US" sz="1600" b="0" dirty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en-US" sz="1600" dirty="0">
                <a:solidFill>
                  <a:srgbClr val="000066"/>
                </a:solidFill>
                <a:cs typeface="Arial" panose="020B0604020202020204" pitchFamily="34" charset="0"/>
              </a:rPr>
              <a:t>R</a:t>
            </a:r>
            <a:r>
              <a:rPr lang="en-US" altLang="en-US" sz="16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equired </a:t>
            </a:r>
            <a:r>
              <a:rPr lang="en-US" altLang="en-US" sz="1600" b="0" dirty="0">
                <a:solidFill>
                  <a:srgbClr val="000066"/>
                </a:solidFill>
                <a:cs typeface="Arial" panose="020B0604020202020204" pitchFamily="34" charset="0"/>
              </a:rPr>
              <a:t>energy </a:t>
            </a:r>
            <a:r>
              <a:rPr lang="en-US" altLang="en-US" sz="16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resolution &lt;10.0</a:t>
            </a:r>
            <a:r>
              <a:rPr lang="en-US" altLang="en-US" sz="1600" b="0" dirty="0">
                <a:solidFill>
                  <a:srgbClr val="000066"/>
                </a:solidFill>
                <a:cs typeface="Arial" panose="020B0604020202020204" pitchFamily="34" charset="0"/>
              </a:rPr>
              <a:t>%/√E (GeV</a:t>
            </a:r>
            <a:r>
              <a:rPr lang="en-US" altLang="en-US" sz="16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) and energy threshold below 100 MeV. </a:t>
            </a:r>
            <a:endParaRPr lang="en-US" altLang="en-US" sz="1600" b="0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GB" altLang="en-US" sz="16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Design ("shashlik") similar of that for KOPIO </a:t>
            </a:r>
          </a:p>
          <a:p>
            <a:pPr marL="1587" indent="0" algn="just" eaLnBrk="1" hangingPunct="1">
              <a:spcBef>
                <a:spcPct val="0"/>
              </a:spcBef>
              <a:buClrTx/>
              <a:buNone/>
            </a:pPr>
            <a:r>
              <a:rPr lang="en-GB" altLang="en-US" sz="1600" dirty="0">
                <a:solidFill>
                  <a:srgbClr val="000066"/>
                </a:solidFill>
                <a:cs typeface="Arial" panose="020B0604020202020204" pitchFamily="34" charset="0"/>
              </a:rPr>
              <a:t>c</a:t>
            </a:r>
            <a:r>
              <a:rPr lang="en-GB" altLang="en-US" sz="1600" dirty="0" smtClean="0">
                <a:solidFill>
                  <a:srgbClr val="000066"/>
                </a:solidFill>
                <a:cs typeface="Arial" panose="020B0604020202020204" pitchFamily="34" charset="0"/>
              </a:rPr>
              <a:t>alorimeter, </a:t>
            </a:r>
            <a:endParaRPr lang="en-GB" altLang="en-US" sz="1600" b="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GB" altLang="en-US" sz="1600" dirty="0" smtClean="0">
                <a:solidFill>
                  <a:srgbClr val="000066"/>
                </a:solidFill>
                <a:cs typeface="Arial" panose="020B0604020202020204" pitchFamily="34" charset="0"/>
              </a:rPr>
              <a:t>Crystal variant is being considered, too.</a:t>
            </a:r>
            <a:endParaRPr lang="en-GB" altLang="en-US" sz="1600" b="0" dirty="0" smtClean="0">
              <a:solidFill>
                <a:srgbClr val="000066"/>
              </a:solidFill>
              <a:cs typeface="Arial" panose="020B0604020202020204" pitchFamily="34" charset="0"/>
            </a:endParaRP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1763688" y="138296"/>
            <a:ext cx="6264696" cy="775919"/>
          </a:xfrm>
          <a:prstGeom prst="rect">
            <a:avLst/>
          </a:prstGeom>
          <a:solidFill>
            <a:srgbClr val="F6A20A"/>
          </a:solidFill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600" b="0" dirty="0" smtClean="0">
                <a:solidFill>
                  <a:srgbClr val="002060"/>
                </a:solidFill>
              </a:rPr>
              <a:t>Electromagnetic calorimeter</a:t>
            </a:r>
            <a:endParaRPr lang="en-US" altLang="en-US" sz="3600" b="0" dirty="0">
              <a:solidFill>
                <a:srgbClr val="002060"/>
              </a:solidFill>
            </a:endParaRPr>
          </a:p>
        </p:txBody>
      </p:sp>
      <p:pic>
        <p:nvPicPr>
          <p:cNvPr id="327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144145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26" y="4509120"/>
            <a:ext cx="3812902" cy="19011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25" y="1124744"/>
            <a:ext cx="6606841" cy="271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6096" y="5877272"/>
            <a:ext cx="3470339" cy="2105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24520" y="1625911"/>
            <a:ext cx="2085827" cy="5466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~6500 modules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5804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3"/>
          <p:cNvSpPr>
            <a:spLocks noChangeArrowheads="1"/>
          </p:cNvSpPr>
          <p:nvPr/>
        </p:nvSpPr>
        <p:spPr bwMode="auto">
          <a:xfrm>
            <a:off x="4860032" y="3501008"/>
            <a:ext cx="4429125" cy="3009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en-US" sz="1600" b="0" dirty="0" smtClean="0">
                <a:solidFill>
                  <a:srgbClr val="2D2DB9"/>
                </a:solidFill>
                <a:cs typeface="Times New Roman" panose="02020603050405020304" pitchFamily="18" charset="0"/>
              </a:rPr>
              <a:t>It should provide good (&gt;</a:t>
            </a:r>
            <a:r>
              <a:rPr lang="en-US" altLang="en-US" sz="1600" b="0" dirty="0">
                <a:solidFill>
                  <a:srgbClr val="2D2DB9"/>
                </a:solidFill>
                <a:cs typeface="Times New Roman" panose="02020603050405020304" pitchFamily="18" charset="0"/>
              </a:rPr>
              <a:t>95%)  muon identification for </a:t>
            </a:r>
            <a:r>
              <a:rPr lang="en-US" altLang="en-US" sz="1600" b="0" dirty="0" smtClean="0">
                <a:solidFill>
                  <a:srgbClr val="2D2DB9"/>
                </a:solidFill>
                <a:cs typeface="Times New Roman" panose="02020603050405020304" pitchFamily="18" charset="0"/>
              </a:rPr>
              <a:t>momenta above 1 </a:t>
            </a:r>
            <a:r>
              <a:rPr lang="en-US" altLang="en-US" sz="1600" b="0" dirty="0">
                <a:solidFill>
                  <a:srgbClr val="2D2DB9"/>
                </a:solidFill>
                <a:cs typeface="Times New Roman" panose="02020603050405020304" pitchFamily="18" charset="0"/>
              </a:rPr>
              <a:t>GeV. </a:t>
            </a:r>
          </a:p>
          <a:p>
            <a:pPr marL="285750" indent="-285750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en-US" sz="1600" dirty="0">
                <a:solidFill>
                  <a:srgbClr val="2D2DB9"/>
                </a:solidFill>
                <a:cs typeface="Times New Roman" panose="02020603050405020304" pitchFamily="18" charset="0"/>
              </a:rPr>
              <a:t>C</a:t>
            </a:r>
            <a:r>
              <a:rPr lang="en-US" altLang="en-US" sz="1600" b="0" dirty="0" smtClean="0">
                <a:solidFill>
                  <a:srgbClr val="2D2DB9"/>
                </a:solidFill>
                <a:cs typeface="Times New Roman" panose="02020603050405020304" pitchFamily="18" charset="0"/>
              </a:rPr>
              <a:t>ombination </a:t>
            </a:r>
            <a:r>
              <a:rPr lang="en-US" altLang="en-US" sz="1600" b="0" dirty="0">
                <a:solidFill>
                  <a:srgbClr val="2D2DB9"/>
                </a:solidFill>
                <a:cs typeface="Times New Roman" panose="02020603050405020304" pitchFamily="18" charset="0"/>
              </a:rPr>
              <a:t>of responses </a:t>
            </a:r>
            <a:r>
              <a:rPr lang="en-US" altLang="en-US" sz="1600" b="0" dirty="0" smtClean="0">
                <a:solidFill>
                  <a:srgbClr val="2D2DB9"/>
                </a:solidFill>
                <a:cs typeface="Times New Roman" panose="02020603050405020304" pitchFamily="18" charset="0"/>
              </a:rPr>
              <a:t>from the </a:t>
            </a:r>
            <a:r>
              <a:rPr lang="en-US" altLang="en-US" sz="1600" b="0" dirty="0" err="1" smtClean="0">
                <a:solidFill>
                  <a:srgbClr val="2D2DB9"/>
                </a:solidFill>
                <a:cs typeface="Times New Roman" panose="02020603050405020304" pitchFamily="18" charset="0"/>
              </a:rPr>
              <a:t>ECal</a:t>
            </a:r>
            <a:r>
              <a:rPr lang="en-US" altLang="en-US" sz="1600" b="0" dirty="0" smtClean="0">
                <a:solidFill>
                  <a:srgbClr val="2D2DB9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1600" b="0" dirty="0">
                <a:solidFill>
                  <a:srgbClr val="2D2DB9"/>
                </a:solidFill>
                <a:cs typeface="Times New Roman" panose="02020603050405020304" pitchFamily="18" charset="0"/>
              </a:rPr>
              <a:t>and RS </a:t>
            </a:r>
            <a:r>
              <a:rPr lang="en-US" altLang="en-US" sz="1600" b="0" dirty="0" smtClean="0">
                <a:solidFill>
                  <a:srgbClr val="2D2DB9"/>
                </a:solidFill>
                <a:cs typeface="Times New Roman" panose="02020603050405020304" pitchFamily="18" charset="0"/>
              </a:rPr>
              <a:t>could give additional lever for </a:t>
            </a:r>
            <a:r>
              <a:rPr lang="en-US" altLang="en-US" sz="1600" b="0" dirty="0" err="1" smtClean="0">
                <a:solidFill>
                  <a:srgbClr val="2D2DB9"/>
                </a:solidFill>
                <a:cs typeface="Times New Roman" panose="02020603050405020304" pitchFamily="18" charset="0"/>
              </a:rPr>
              <a:t>regecting</a:t>
            </a:r>
            <a:r>
              <a:rPr lang="en-US" altLang="en-US" sz="1600" b="0" dirty="0" smtClean="0">
                <a:solidFill>
                  <a:srgbClr val="2D2DB9"/>
                </a:solidFill>
                <a:cs typeface="Times New Roman" panose="02020603050405020304" pitchFamily="18" charset="0"/>
              </a:rPr>
              <a:t> of </a:t>
            </a:r>
            <a:r>
              <a:rPr lang="en-US" altLang="en-US" sz="1600" b="0" dirty="0" err="1">
                <a:solidFill>
                  <a:srgbClr val="2D2DB9"/>
                </a:solidFill>
                <a:cs typeface="Times New Roman" panose="02020603050405020304" pitchFamily="18" charset="0"/>
              </a:rPr>
              <a:t>pions</a:t>
            </a:r>
            <a:r>
              <a:rPr lang="en-US" altLang="en-US" sz="1600" b="0" dirty="0">
                <a:solidFill>
                  <a:srgbClr val="2D2DB9"/>
                </a:solidFill>
                <a:cs typeface="Times New Roman" panose="02020603050405020304" pitchFamily="18" charset="0"/>
              </a:rPr>
              <a:t> and protons  in </a:t>
            </a:r>
            <a:r>
              <a:rPr lang="en-US" altLang="en-US" sz="1600" dirty="0" smtClean="0">
                <a:solidFill>
                  <a:srgbClr val="2D2DB9"/>
                </a:solidFill>
                <a:cs typeface="Times New Roman" panose="02020603050405020304" pitchFamily="18" charset="0"/>
              </a:rPr>
              <a:t>a </a:t>
            </a:r>
            <a:r>
              <a:rPr lang="en-US" altLang="en-US" sz="1600" b="0" dirty="0" smtClean="0">
                <a:solidFill>
                  <a:srgbClr val="2D2DB9"/>
                </a:solidFill>
                <a:cs typeface="Times New Roman" panose="02020603050405020304" pitchFamily="18" charset="0"/>
              </a:rPr>
              <a:t>wide </a:t>
            </a:r>
            <a:r>
              <a:rPr lang="en-US" altLang="en-US" sz="1600" b="0" dirty="0">
                <a:solidFill>
                  <a:srgbClr val="2D2DB9"/>
                </a:solidFill>
                <a:cs typeface="Times New Roman" panose="02020603050405020304" pitchFamily="18" charset="0"/>
              </a:rPr>
              <a:t>energy range.</a:t>
            </a:r>
            <a:r>
              <a:rPr lang="en-US" altLang="en-US" sz="1600" b="0" dirty="0">
                <a:solidFill>
                  <a:srgbClr val="FF0000"/>
                </a:solidFill>
              </a:rPr>
              <a:t> </a:t>
            </a:r>
          </a:p>
          <a:p>
            <a:pPr marL="285750" indent="-285750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en-US" sz="1600" b="0" dirty="0" smtClean="0">
                <a:solidFill>
                  <a:srgbClr val="2D2DB9"/>
                </a:solidFill>
              </a:rPr>
              <a:t>Th</a:t>
            </a:r>
            <a:r>
              <a:rPr lang="en-US" altLang="en-US" sz="1600" dirty="0" smtClean="0">
                <a:solidFill>
                  <a:srgbClr val="2D2DB9"/>
                </a:solidFill>
              </a:rPr>
              <a:t>e </a:t>
            </a:r>
            <a:r>
              <a:rPr lang="en-US" altLang="en-US" sz="1600" b="0" dirty="0" smtClean="0">
                <a:solidFill>
                  <a:srgbClr val="2D2DB9"/>
                </a:solidFill>
              </a:rPr>
              <a:t>RS  also provides </a:t>
            </a:r>
            <a:r>
              <a:rPr lang="en-US" altLang="en-US" sz="1600" dirty="0" smtClean="0">
                <a:solidFill>
                  <a:srgbClr val="2D2DB9"/>
                </a:solidFill>
              </a:rPr>
              <a:t>additional </a:t>
            </a:r>
            <a:r>
              <a:rPr lang="en-US" altLang="en-US" sz="1600" b="0" dirty="0" smtClean="0">
                <a:solidFill>
                  <a:srgbClr val="2D2DB9"/>
                </a:solidFill>
              </a:rPr>
              <a:t>coordinate measurement.</a:t>
            </a:r>
            <a:endParaRPr lang="en-US" altLang="en-US" sz="1600" b="0" dirty="0">
              <a:solidFill>
                <a:srgbClr val="2D2DB9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0" dirty="0" smtClean="0">
                <a:solidFill>
                  <a:srgbClr val="2D2DB9"/>
                </a:solidFill>
              </a:rPr>
              <a:t>Our design will follow closely the design of the PANDA experiment range system (at FAIR, GSI) being developed now at the DLNP of JINR</a:t>
            </a:r>
            <a:endParaRPr lang="en-US" altLang="en-US" sz="1400" b="0" dirty="0">
              <a:solidFill>
                <a:srgbClr val="2D2DB9"/>
              </a:solidFill>
            </a:endParaRPr>
          </a:p>
        </p:txBody>
      </p:sp>
      <p:sp>
        <p:nvSpPr>
          <p:cNvPr id="33798" name="Text Box 7"/>
          <p:cNvSpPr txBox="1">
            <a:spLocks noChangeArrowheads="1"/>
          </p:cNvSpPr>
          <p:nvPr/>
        </p:nvSpPr>
        <p:spPr bwMode="auto">
          <a:xfrm>
            <a:off x="3311860" y="141426"/>
            <a:ext cx="2376264" cy="576184"/>
          </a:xfrm>
          <a:prstGeom prst="rect">
            <a:avLst/>
          </a:prstGeom>
          <a:solidFill>
            <a:srgbClr val="F6A20A"/>
          </a:solidFill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0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0" dirty="0">
                <a:solidFill>
                  <a:srgbClr val="002060"/>
                </a:solidFill>
              </a:rPr>
              <a:t>Range </a:t>
            </a:r>
            <a:r>
              <a:rPr lang="en-US" altLang="en-US" sz="2800" b="0" dirty="0" smtClean="0">
                <a:solidFill>
                  <a:srgbClr val="002060"/>
                </a:solidFill>
              </a:rPr>
              <a:t>system </a:t>
            </a:r>
            <a:endParaRPr lang="en-US" altLang="en-US" sz="2800" b="0" dirty="0">
              <a:solidFill>
                <a:srgbClr val="002060"/>
              </a:solidFill>
            </a:endParaRPr>
          </a:p>
        </p:txBody>
      </p:sp>
      <p:pic>
        <p:nvPicPr>
          <p:cNvPr id="338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144145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8957" t="11068" r="3977" b="13204"/>
          <a:stretch/>
        </p:blipFill>
        <p:spPr>
          <a:xfrm>
            <a:off x="503671" y="833088"/>
            <a:ext cx="5472609" cy="18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" r="8019"/>
          <a:stretch/>
        </p:blipFill>
        <p:spPr>
          <a:xfrm>
            <a:off x="107504" y="3094818"/>
            <a:ext cx="4392488" cy="27742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5" t="13601" r="37601" b="63903"/>
          <a:stretch/>
        </p:blipFill>
        <p:spPr>
          <a:xfrm>
            <a:off x="5508104" y="2214196"/>
            <a:ext cx="3363333" cy="128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442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84784"/>
            <a:ext cx="8627713" cy="38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5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67361" y="476672"/>
            <a:ext cx="2592288" cy="516936"/>
          </a:xfrm>
        </p:spPr>
        <p:txBody>
          <a:bodyPr/>
          <a:lstStyle/>
          <a:p>
            <a:r>
              <a:rPr lang="en-US" dirty="0" smtClean="0"/>
              <a:t>DAQ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5536" y="1844824"/>
            <a:ext cx="8135938" cy="3528739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The </a:t>
            </a:r>
            <a:r>
              <a:rPr lang="en-US" dirty="0"/>
              <a:t>SPD DAQ </a:t>
            </a:r>
            <a:r>
              <a:rPr lang="en-US" dirty="0" smtClean="0"/>
              <a:t>may be </a:t>
            </a:r>
            <a:r>
              <a:rPr lang="en-US" dirty="0"/>
              <a:t>developed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la </a:t>
            </a:r>
            <a:r>
              <a:rPr lang="en-US" dirty="0" smtClean="0"/>
              <a:t>upgraded </a:t>
            </a:r>
            <a:r>
              <a:rPr lang="en-US" dirty="0"/>
              <a:t>DAQ of the COMPASS </a:t>
            </a:r>
            <a:r>
              <a:rPr lang="en-US" dirty="0" smtClean="0"/>
              <a:t>experiment</a:t>
            </a:r>
            <a:r>
              <a:rPr lang="en-US" dirty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Event rate ~3.0 </a:t>
            </a:r>
            <a:r>
              <a:rPr lang="en-US" dirty="0"/>
              <a:t>MHz </a:t>
            </a:r>
            <a:r>
              <a:rPr lang="en-US" dirty="0" smtClean="0"/>
              <a:t>(</a:t>
            </a:r>
            <a:r>
              <a:rPr lang="en-US" dirty="0"/>
              <a:t>at L=10</a:t>
            </a:r>
            <a:r>
              <a:rPr lang="en-US" b="1" baseline="30000" dirty="0"/>
              <a:t>32</a:t>
            </a:r>
            <a:r>
              <a:rPr lang="en-US" dirty="0"/>
              <a:t> cm</a:t>
            </a:r>
            <a:r>
              <a:rPr lang="en-US" baseline="30000" dirty="0"/>
              <a:t>-2</a:t>
            </a:r>
            <a:r>
              <a:rPr lang="en-US" dirty="0"/>
              <a:t>s</a:t>
            </a:r>
            <a:r>
              <a:rPr lang="en-US" baseline="30000" dirty="0"/>
              <a:t>-1</a:t>
            </a:r>
            <a:r>
              <a:rPr lang="en-US" dirty="0"/>
              <a:t>,  √</a:t>
            </a:r>
            <a:r>
              <a:rPr lang="en-US" dirty="0" smtClean="0"/>
              <a:t>s=27 </a:t>
            </a:r>
            <a:r>
              <a:rPr lang="en-US" dirty="0"/>
              <a:t>GeV</a:t>
            </a:r>
            <a:r>
              <a:rPr lang="en-US" dirty="0" smtClean="0"/>
              <a:t>);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Rough preliminary </a:t>
            </a:r>
            <a:r>
              <a:rPr lang="en-US" dirty="0"/>
              <a:t>estimation </a:t>
            </a:r>
            <a:r>
              <a:rPr lang="en-US" dirty="0" smtClean="0"/>
              <a:t>of </a:t>
            </a:r>
            <a:r>
              <a:rPr lang="en-US" dirty="0"/>
              <a:t>the total data flux </a:t>
            </a:r>
            <a:r>
              <a:rPr lang="en-US" dirty="0" smtClean="0"/>
              <a:t>from the </a:t>
            </a:r>
            <a:r>
              <a:rPr lang="en-US" dirty="0"/>
              <a:t>detectors (Si tracker + straw tracker + </a:t>
            </a:r>
            <a:r>
              <a:rPr lang="en-US" dirty="0" smtClean="0"/>
              <a:t>PID </a:t>
            </a:r>
            <a:r>
              <a:rPr lang="en-US" dirty="0"/>
              <a:t>+ </a:t>
            </a:r>
            <a:r>
              <a:rPr lang="en-US" dirty="0" err="1"/>
              <a:t>ECal</a:t>
            </a:r>
            <a:r>
              <a:rPr lang="en-US" dirty="0"/>
              <a:t> + range system</a:t>
            </a:r>
            <a:r>
              <a:rPr lang="en-US" dirty="0" smtClean="0"/>
              <a:t>): 10-20 </a:t>
            </a:r>
            <a:r>
              <a:rPr lang="en-US" dirty="0" err="1" smtClean="0"/>
              <a:t>GBytes</a:t>
            </a:r>
            <a:r>
              <a:rPr lang="en-US" dirty="0" smtClean="0"/>
              <a:t>/s (no </a:t>
            </a:r>
            <a:r>
              <a:rPr lang="en-US" dirty="0"/>
              <a:t>detailed simulation </a:t>
            </a:r>
            <a:r>
              <a:rPr lang="en-US" dirty="0" smtClean="0"/>
              <a:t>results available yet);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Triggered </a:t>
            </a:r>
            <a:r>
              <a:rPr lang="en-US" dirty="0"/>
              <a:t>or trigger-less </a:t>
            </a:r>
            <a:r>
              <a:rPr lang="en-US" dirty="0" smtClean="0"/>
              <a:t>DAQ: to </a:t>
            </a:r>
            <a:r>
              <a:rPr lang="en-US" dirty="0"/>
              <a:t>be decided.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36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5979865" cy="510781"/>
          </a:xfrm>
        </p:spPr>
        <p:txBody>
          <a:bodyPr/>
          <a:lstStyle/>
          <a:p>
            <a:r>
              <a:rPr lang="en-US" dirty="0" smtClean="0"/>
              <a:t>Software and computing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836712"/>
            <a:ext cx="7848872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9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586" y="1844824"/>
            <a:ext cx="8352928" cy="3888432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S</a:t>
            </a:r>
            <a:r>
              <a:rPr lang="en-US" sz="2800" dirty="0" smtClean="0"/>
              <a:t>ystem for particle ID </a:t>
            </a:r>
            <a:r>
              <a:rPr lang="en-US" sz="2000" dirty="0" smtClean="0"/>
              <a:t>(</a:t>
            </a:r>
            <a:r>
              <a:rPr lang="en-US" sz="2000" dirty="0" err="1" smtClean="0"/>
              <a:t>multigap</a:t>
            </a:r>
            <a:r>
              <a:rPr lang="en-US" sz="2000" dirty="0" smtClean="0"/>
              <a:t> glass RPCs, </a:t>
            </a:r>
            <a:r>
              <a:rPr lang="en-US" sz="2000" dirty="0" err="1" smtClean="0"/>
              <a:t>Micromegas</a:t>
            </a:r>
            <a:r>
              <a:rPr lang="en-US" sz="2000" dirty="0" smtClean="0"/>
              <a:t>, Aerogel Cherenkov?)</a:t>
            </a:r>
            <a:r>
              <a:rPr lang="en-US" sz="2800" dirty="0" smtClean="0"/>
              <a:t>;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smtClean="0"/>
              <a:t>"Zero degree" system (fine grained hadron calorimeter?)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smtClean="0"/>
              <a:t>Front-end electronics of the different subsystems;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800" dirty="0"/>
          </a:p>
        </p:txBody>
      </p:sp>
      <p:sp>
        <p:nvSpPr>
          <p:cNvPr id="35845" name="Text Box 6"/>
          <p:cNvSpPr txBox="1">
            <a:spLocks noChangeArrowheads="1"/>
          </p:cNvSpPr>
          <p:nvPr/>
        </p:nvSpPr>
        <p:spPr bwMode="auto">
          <a:xfrm>
            <a:off x="1187624" y="620688"/>
            <a:ext cx="6912768" cy="624531"/>
          </a:xfrm>
          <a:prstGeom prst="rect">
            <a:avLst/>
          </a:prstGeom>
          <a:solidFill>
            <a:srgbClr val="F6A20A"/>
          </a:solidFill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Systems that have not been thought out yet…</a:t>
            </a:r>
            <a:endParaRPr lang="en-US" altLang="en-US" sz="2800" b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4565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4179665" cy="510781"/>
          </a:xfrm>
        </p:spPr>
        <p:txBody>
          <a:bodyPr/>
          <a:lstStyle/>
          <a:p>
            <a:r>
              <a:rPr lang="en-US" dirty="0" smtClean="0"/>
              <a:t>Beam test facility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36712"/>
            <a:ext cx="5474924" cy="360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3933056"/>
            <a:ext cx="5706072" cy="218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7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84168" y="120089"/>
            <a:ext cx="1516377" cy="505203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99"/>
                </a:solidFill>
              </a:rPr>
              <a:t>Форма 29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79712" y="85472"/>
            <a:ext cx="1800200" cy="62235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Resources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533057"/>
              </p:ext>
            </p:extLst>
          </p:nvPr>
        </p:nvGraphicFramePr>
        <p:xfrm>
          <a:off x="611560" y="818718"/>
          <a:ext cx="7704854" cy="56855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3776">
                  <a:extLst>
                    <a:ext uri="{9D8B030D-6E8A-4147-A177-3AD203B41FA5}">
                      <a16:colId xmlns:a16="http://schemas.microsoft.com/office/drawing/2014/main" val="3528402239"/>
                    </a:ext>
                  </a:extLst>
                </a:gridCol>
                <a:gridCol w="2378610">
                  <a:extLst>
                    <a:ext uri="{9D8B030D-6E8A-4147-A177-3AD203B41FA5}">
                      <a16:colId xmlns:a16="http://schemas.microsoft.com/office/drawing/2014/main" val="1213947972"/>
                    </a:ext>
                  </a:extLst>
                </a:gridCol>
                <a:gridCol w="1210665">
                  <a:extLst>
                    <a:ext uri="{9D8B030D-6E8A-4147-A177-3AD203B41FA5}">
                      <a16:colId xmlns:a16="http://schemas.microsoft.com/office/drawing/2014/main" val="443575022"/>
                    </a:ext>
                  </a:extLst>
                </a:gridCol>
                <a:gridCol w="956913">
                  <a:extLst>
                    <a:ext uri="{9D8B030D-6E8A-4147-A177-3AD203B41FA5}">
                      <a16:colId xmlns:a16="http://schemas.microsoft.com/office/drawing/2014/main" val="3708392018"/>
                    </a:ext>
                  </a:extLst>
                </a:gridCol>
                <a:gridCol w="1402901">
                  <a:extLst>
                    <a:ext uri="{9D8B030D-6E8A-4147-A177-3AD203B41FA5}">
                      <a16:colId xmlns:a16="http://schemas.microsoft.com/office/drawing/2014/main" val="1209601046"/>
                    </a:ext>
                  </a:extLst>
                </a:gridCol>
                <a:gridCol w="1331989">
                  <a:extLst>
                    <a:ext uri="{9D8B030D-6E8A-4147-A177-3AD203B41FA5}">
                      <a16:colId xmlns:a16="http://schemas.microsoft.com/office/drawing/2014/main" val="1380018018"/>
                    </a:ext>
                  </a:extLst>
                </a:gridCol>
              </a:tblGrid>
              <a:tr h="550442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NN</a:t>
                      </a:r>
                      <a:endParaRPr lang="en-US" sz="1200" b="1" kern="50">
                        <a:effectLst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пп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50" dirty="0">
                          <a:effectLst/>
                        </a:rPr>
                        <a:t>Наименование статей затрат</a:t>
                      </a:r>
                      <a:endParaRPr lang="en-US" sz="1200" b="1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Полная стоимость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2019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2020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50" dirty="0">
                          <a:effectLst/>
                        </a:rPr>
                        <a:t>2021</a:t>
                      </a:r>
                      <a:endParaRPr lang="en-US" sz="1200" b="1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09689"/>
                  </a:ext>
                </a:extLst>
              </a:tr>
              <a:tr h="514482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1.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Ускоритель</a:t>
                      </a:r>
                      <a:r>
                        <a:rPr lang="en-US" sz="1200" b="1" kern="50">
                          <a:effectLst/>
                        </a:rPr>
                        <a:t>, </a:t>
                      </a:r>
                      <a:r>
                        <a:rPr lang="ru-RU" sz="1200" b="1" kern="50">
                          <a:effectLst/>
                        </a:rPr>
                        <a:t>часы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2100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-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700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dirty="0">
                          <a:effectLst/>
                        </a:rPr>
                        <a:t>1400</a:t>
                      </a:r>
                      <a:endParaRPr lang="en-US" sz="1200" b="1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627124"/>
                  </a:ext>
                </a:extLst>
              </a:tr>
              <a:tr h="4780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2.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Конструкт. бюро, нормо-часы, 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12250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4000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4000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4250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2697791"/>
                  </a:ext>
                </a:extLst>
              </a:tr>
              <a:tr h="4780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3.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Опытное пр-во, нормо-часы 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12700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4700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4000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4000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1546228"/>
                  </a:ext>
                </a:extLst>
              </a:tr>
              <a:tr h="2449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4.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Материалы, тыс. долл.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850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445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205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200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1195171"/>
                  </a:ext>
                </a:extLst>
              </a:tr>
              <a:tr h="2449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5.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Оборудование, тыс. долл.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920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465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235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220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53504"/>
                  </a:ext>
                </a:extLst>
              </a:tr>
              <a:tr h="450855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6.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 dirty="0">
                          <a:effectLst/>
                        </a:rPr>
                        <a:t>Оплата НИР, тыс. долл.</a:t>
                      </a:r>
                      <a:endParaRPr lang="en-US" sz="1200" b="1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280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105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105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70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8986594"/>
                  </a:ext>
                </a:extLst>
              </a:tr>
              <a:tr h="191206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7.</a:t>
                      </a:r>
                      <a:endParaRPr lang="en-US" sz="1200" b="1" kern="50">
                        <a:effectLst/>
                      </a:endParaRPr>
                    </a:p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8.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Команд. расходы, тыс. долл., в т. ч.</a:t>
                      </a:r>
                      <a:endParaRPr lang="en-US" sz="1200" b="1" kern="5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а) в страны не рублёвой зоны</a:t>
                      </a:r>
                      <a:endParaRPr lang="en-US" sz="1200" b="1" kern="5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б) в страны рублевой зоны</a:t>
                      </a:r>
                      <a:endParaRPr lang="en-US" sz="1200" b="1" kern="5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По протоколам о сотрудничестве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285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225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60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50">
                          <a:effectLst/>
                        </a:rPr>
                        <a:t>120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95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75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20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30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95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75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20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50">
                          <a:effectLst/>
                        </a:rPr>
                        <a:t>40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95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75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20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50">
                          <a:effectLst/>
                        </a:rPr>
                        <a:t>5</a:t>
                      </a:r>
                      <a:r>
                        <a:rPr lang="ru-RU" sz="1200" b="1" kern="50">
                          <a:effectLst/>
                        </a:rPr>
                        <a:t>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225859"/>
                  </a:ext>
                </a:extLst>
              </a:tr>
              <a:tr h="48998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50" dirty="0">
                          <a:effectLst/>
                        </a:rPr>
                        <a:t>Итого по прямым расходам, тыс. долл.</a:t>
                      </a:r>
                      <a:endParaRPr lang="en-US" sz="1200" b="1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 dirty="0">
                          <a:effectLst/>
                        </a:rPr>
                        <a:t>2</a:t>
                      </a:r>
                      <a:r>
                        <a:rPr lang="en-GB" sz="1600" b="1" kern="50" dirty="0">
                          <a:effectLst/>
                        </a:rPr>
                        <a:t>45</a:t>
                      </a:r>
                      <a:r>
                        <a:rPr lang="ru-RU" sz="1600" b="1" kern="50" dirty="0">
                          <a:effectLst/>
                        </a:rPr>
                        <a:t>5</a:t>
                      </a:r>
                      <a:endParaRPr lang="en-US" sz="1600" b="1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 dirty="0">
                          <a:effectLst/>
                        </a:rPr>
                        <a:t>1140</a:t>
                      </a:r>
                      <a:endParaRPr lang="en-US" sz="1600" b="1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 dirty="0">
                          <a:effectLst/>
                        </a:rPr>
                        <a:t>680</a:t>
                      </a:r>
                      <a:endParaRPr lang="en-US" sz="1600" b="1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 dirty="0">
                          <a:effectLst/>
                        </a:rPr>
                        <a:t>635</a:t>
                      </a:r>
                      <a:endParaRPr lang="en-US" sz="1600" b="1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1277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98533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0374" y="101516"/>
            <a:ext cx="5103953" cy="1067215"/>
          </a:xfrm>
        </p:spPr>
        <p:txBody>
          <a:bodyPr/>
          <a:lstStyle/>
          <a:p>
            <a:pPr algn="l"/>
            <a:r>
              <a:rPr lang="en-US" dirty="0" smtClean="0"/>
              <a:t>     JINR participation:</a:t>
            </a:r>
            <a:br>
              <a:rPr lang="en-US" dirty="0" smtClean="0"/>
            </a:br>
            <a:r>
              <a:rPr lang="en-US" dirty="0" smtClean="0"/>
              <a:t>    112 authors, 37.7 FTE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484784"/>
            <a:ext cx="8135938" cy="4968875"/>
          </a:xfrm>
        </p:spPr>
        <p:txBody>
          <a:bodyPr/>
          <a:lstStyle/>
          <a:p>
            <a:r>
              <a:rPr lang="en-US" sz="2800" dirty="0" smtClean="0">
                <a:solidFill>
                  <a:srgbClr val="000099"/>
                </a:solidFill>
              </a:rPr>
              <a:t>Laboratory of High-Energy Physics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uthors: 74</a:t>
            </a:r>
          </a:p>
          <a:p>
            <a:pPr lvl="1"/>
            <a:r>
              <a:rPr lang="en-US" dirty="0" smtClean="0"/>
              <a:t>FTE: 24.4</a:t>
            </a:r>
          </a:p>
          <a:p>
            <a:r>
              <a:rPr lang="en-US" sz="2800" dirty="0" smtClean="0">
                <a:solidFill>
                  <a:srgbClr val="000099"/>
                </a:solidFill>
              </a:rPr>
              <a:t>Laboratory of Nuclear Problems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uthors: 30</a:t>
            </a:r>
          </a:p>
          <a:p>
            <a:pPr lvl="1"/>
            <a:r>
              <a:rPr lang="en-US" dirty="0" smtClean="0"/>
              <a:t>FTE: 11.3</a:t>
            </a:r>
          </a:p>
          <a:p>
            <a:r>
              <a:rPr lang="en-US" sz="2800" dirty="0" smtClean="0">
                <a:solidFill>
                  <a:srgbClr val="000099"/>
                </a:solidFill>
              </a:rPr>
              <a:t>Laboratory of Theoretical Physics</a:t>
            </a:r>
          </a:p>
          <a:p>
            <a:pPr lvl="1"/>
            <a:r>
              <a:rPr lang="en-US" dirty="0" smtClean="0"/>
              <a:t>authors: 6</a:t>
            </a:r>
          </a:p>
          <a:p>
            <a:pPr lvl="1"/>
            <a:r>
              <a:rPr lang="en-US" dirty="0" smtClean="0"/>
              <a:t>FTE: 2</a:t>
            </a:r>
          </a:p>
          <a:p>
            <a:r>
              <a:rPr lang="en-US" sz="2800" dirty="0" smtClean="0">
                <a:solidFill>
                  <a:srgbClr val="000099"/>
                </a:solidFill>
              </a:rPr>
              <a:t>Directorate </a:t>
            </a:r>
            <a:r>
              <a:rPr lang="en-US" sz="2400" dirty="0" smtClean="0">
                <a:solidFill>
                  <a:schemeClr val="tx1"/>
                </a:solidFill>
              </a:rPr>
              <a:t>(1)</a:t>
            </a:r>
            <a:r>
              <a:rPr lang="en-US" sz="2800" dirty="0" smtClean="0">
                <a:solidFill>
                  <a:srgbClr val="000099"/>
                </a:solidFill>
              </a:rPr>
              <a:t>, Laboratory of Information Technologies </a:t>
            </a:r>
            <a:r>
              <a:rPr lang="en-US" sz="2400" dirty="0" smtClean="0">
                <a:solidFill>
                  <a:schemeClr val="tx1"/>
                </a:solidFill>
              </a:rPr>
              <a:t>(1)</a:t>
            </a:r>
          </a:p>
        </p:txBody>
      </p:sp>
    </p:spTree>
    <p:extLst>
      <p:ext uri="{BB962C8B-B14F-4D97-AF65-F5344CB8AC3E}">
        <p14:creationId xmlns:p14="http://schemas.microsoft.com/office/powerpoint/2010/main" val="184971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62927"/>
            <a:ext cx="4968552" cy="845793"/>
          </a:xfrm>
          <a:solidFill>
            <a:srgbClr val="F6A20A">
              <a:alpha val="86000"/>
            </a:srgbClr>
          </a:solidFill>
        </p:spPr>
        <p:txBody>
          <a:bodyPr/>
          <a:lstStyle/>
          <a:p>
            <a:r>
              <a:rPr lang="en-US" dirty="0" smtClean="0"/>
              <a:t>Collaborating institutions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52736"/>
            <a:ext cx="8568952" cy="5688632"/>
          </a:xfrm>
        </p:spPr>
        <p:txBody>
          <a:bodyPr>
            <a:normAutofit fontScale="92500" lnSpcReduction="2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0070C0"/>
                </a:solidFill>
              </a:rPr>
              <a:t>INFN section of Turin and University of Turin;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0070C0"/>
                </a:solidFill>
              </a:rPr>
              <a:t>Charles University, Prague;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0070C0"/>
                </a:solidFill>
              </a:rPr>
              <a:t>Technical University, Prague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Tomsk State University;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Tomsk Polytechnic University;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Institute of Applied Physics of the Belarus Academy of Sciences;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Gomel State Technical University, Belarus;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0070C0"/>
                </a:solidFill>
              </a:rPr>
              <a:t>Institute for High Energy Physics, </a:t>
            </a:r>
            <a:r>
              <a:rPr lang="en-US" sz="1900" b="1" dirty="0" err="1">
                <a:solidFill>
                  <a:srgbClr val="0070C0"/>
                </a:solidFill>
              </a:rPr>
              <a:t>Protvino</a:t>
            </a:r>
            <a:r>
              <a:rPr lang="en-US" sz="1900" b="1" dirty="0">
                <a:solidFill>
                  <a:srgbClr val="0070C0"/>
                </a:solidFill>
              </a:rPr>
              <a:t>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0070C0"/>
                </a:solidFill>
              </a:rPr>
              <a:t>Institute of Nuclear Physics of the Moscow State University;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 smtClean="0">
                <a:cs typeface="Times New Roman" panose="02020603050405020304" pitchFamily="18" charset="0"/>
              </a:rPr>
              <a:t>Institute for Nuclear Research of the RAS, </a:t>
            </a:r>
            <a:r>
              <a:rPr lang="en-US" sz="1900" dirty="0" err="1">
                <a:cs typeface="Times New Roman" panose="02020603050405020304" pitchFamily="18" charset="0"/>
              </a:rPr>
              <a:t>T</a:t>
            </a:r>
            <a:r>
              <a:rPr lang="en-US" sz="1900" dirty="0" err="1" smtClean="0">
                <a:cs typeface="Times New Roman" panose="02020603050405020304" pitchFamily="18" charset="0"/>
              </a:rPr>
              <a:t>roitsk</a:t>
            </a:r>
            <a:r>
              <a:rPr lang="en-US" sz="1900" dirty="0" smtClean="0">
                <a:cs typeface="Times New Roman" panose="02020603050405020304" pitchFamily="18" charset="0"/>
              </a:rPr>
              <a:t>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Lebedev Physics Institute of the RAS, Moscow;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 smtClean="0">
                <a:cs typeface="Times New Roman" panose="02020603050405020304" pitchFamily="18" charset="0"/>
              </a:rPr>
              <a:t>Institute for Theoretical and Experimental Physics, Moscow;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 smtClean="0">
                <a:cs typeface="Times New Roman" panose="02020603050405020304" pitchFamily="18" charset="0"/>
              </a:rPr>
              <a:t>St. Petersburg Nuclear Physics Institute, </a:t>
            </a:r>
            <a:r>
              <a:rPr lang="en-US" sz="1900" dirty="0" err="1" smtClean="0">
                <a:cs typeface="Times New Roman" panose="02020603050405020304" pitchFamily="18" charset="0"/>
              </a:rPr>
              <a:t>Gatchina</a:t>
            </a:r>
            <a:r>
              <a:rPr lang="en-US" sz="1900" dirty="0" smtClean="0">
                <a:cs typeface="Times New Roman" panose="02020603050405020304" pitchFamily="18" charset="0"/>
              </a:rPr>
              <a:t>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 smtClean="0">
                <a:cs typeface="Times New Roman" panose="02020603050405020304" pitchFamily="18" charset="0"/>
              </a:rPr>
              <a:t>St. Petersburg State University;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 smtClean="0">
                <a:cs typeface="Times New Roman" panose="02020603050405020304" pitchFamily="18" charset="0"/>
              </a:rPr>
              <a:t>St. Petersburg Polytechnic University;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dirty="0"/>
              <a:t>Instituto Superior de  Tecnologías y Ciencias </a:t>
            </a:r>
            <a:r>
              <a:rPr lang="es-ES" dirty="0" smtClean="0"/>
              <a:t>Aplicadas (</a:t>
            </a:r>
            <a:r>
              <a:rPr lang="es-ES" dirty="0" err="1" smtClean="0"/>
              <a:t>INsTEC</a:t>
            </a:r>
            <a:r>
              <a:rPr lang="es-ES" dirty="0" smtClean="0"/>
              <a:t>), </a:t>
            </a:r>
            <a:r>
              <a:rPr lang="en-US" dirty="0" smtClean="0"/>
              <a:t>Havana University</a:t>
            </a:r>
            <a:endParaRPr lang="en-US" sz="1900" dirty="0" smtClean="0"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20819469">
            <a:off x="5399118" y="1441827"/>
            <a:ext cx="2728728" cy="622350"/>
          </a:xfrm>
          <a:prstGeom prst="rect">
            <a:avLst/>
          </a:prstGeom>
          <a:solidFill>
            <a:schemeClr val="accent1">
              <a:lumMod val="60000"/>
              <a:lumOff val="40000"/>
              <a:alpha val="76000"/>
            </a:schemeClr>
          </a:solidFill>
          <a:ln w="158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Protocols for joint research </a:t>
            </a:r>
            <a:r>
              <a:rPr lang="en-US" sz="1400" smtClean="0"/>
              <a:t>within the SPD </a:t>
            </a:r>
            <a:r>
              <a:rPr lang="en-US" sz="1400" dirty="0" smtClean="0"/>
              <a:t>project signed.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 rot="20819469">
            <a:off x="6015988" y="5039738"/>
            <a:ext cx="2835878" cy="357342"/>
          </a:xfrm>
          <a:prstGeom prst="rect">
            <a:avLst/>
          </a:prstGeom>
          <a:solidFill>
            <a:srgbClr val="71DAFF">
              <a:alpha val="75686"/>
            </a:srgbClr>
          </a:solidFill>
          <a:ln w="158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Bilateral agreements on NICA exist.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3425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9" b="9460"/>
          <a:stretch/>
        </p:blipFill>
        <p:spPr bwMode="auto">
          <a:xfrm>
            <a:off x="539552" y="795782"/>
            <a:ext cx="6768752" cy="3918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861048"/>
            <a:ext cx="7128792" cy="278073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96008" y="116632"/>
            <a:ext cx="4683721" cy="516936"/>
          </a:xfrm>
        </p:spPr>
        <p:txBody>
          <a:bodyPr/>
          <a:lstStyle/>
          <a:p>
            <a:r>
              <a:rPr lang="en-US" dirty="0" smtClean="0"/>
              <a:t>Polarized beams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14144" y="3140968"/>
            <a:ext cx="2988319" cy="8494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Bunch crossing each 80 ns;</a:t>
            </a:r>
          </a:p>
          <a:p>
            <a:r>
              <a:rPr lang="en-US" sz="2000" dirty="0"/>
              <a:t>c</a:t>
            </a:r>
            <a:r>
              <a:rPr lang="en-US" sz="2000" dirty="0" smtClean="0"/>
              <a:t>rossing rate 12.5 MHz .</a:t>
            </a:r>
            <a:endParaRPr lang="en-US" sz="2000" dirty="0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455278" y="4380978"/>
            <a:ext cx="6365180" cy="1368709"/>
          </a:xfrm>
          <a:prstGeom prst="rect">
            <a:avLst/>
          </a:prstGeom>
          <a:solidFill>
            <a:schemeClr val="accent3">
              <a:lumMod val="95000"/>
            </a:schemeClr>
          </a:solidFill>
          <a:ln w="28575">
            <a:solidFill>
              <a:srgbClr val="0000FF"/>
            </a:solidFill>
          </a:ln>
          <a:effectLst/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FF0000"/>
              </a:buClr>
              <a:buNone/>
            </a:pPr>
            <a:r>
              <a:rPr lang="en-GB" altLang="ru-RU" sz="1800" b="1" dirty="0" smtClean="0">
                <a:solidFill>
                  <a:srgbClr val="C00000"/>
                </a:solidFill>
                <a:latin typeface="Verdana" pitchFamily="34" charset="0"/>
              </a:rPr>
              <a:t>Polarized beams</a:t>
            </a:r>
            <a:endParaRPr lang="en-GB" altLang="ru-RU" sz="1800" b="1" dirty="0">
              <a:solidFill>
                <a:srgbClr val="C00000"/>
              </a:solidFill>
              <a:latin typeface="Verdana" pitchFamily="34" charset="0"/>
            </a:endParaRPr>
          </a:p>
          <a:p>
            <a:pPr marL="228600" indent="-228600" eaLnBrk="1" hangingPunct="1">
              <a:lnSpc>
                <a:spcPct val="120000"/>
              </a:lnSpc>
              <a:spcBef>
                <a:spcPct val="0"/>
              </a:spcBef>
              <a:buClr>
                <a:srgbClr val="000099"/>
              </a:buClr>
              <a:buFont typeface="Wingdings" panose="05000000000000000000" pitchFamily="2" charset="2"/>
              <a:buChar char="§"/>
            </a:pP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GB" altLang="ru-RU" sz="1800" b="1" dirty="0" err="1">
                <a:solidFill>
                  <a:srgbClr val="000099"/>
                </a:solidFill>
                <a:latin typeface="Verdana" pitchFamily="34" charset="0"/>
              </a:rPr>
              <a:t>p</a:t>
            </a:r>
            <a:r>
              <a:rPr lang="en-GB" altLang="ru-RU" sz="1800" dirty="0" err="1">
                <a:solidFill>
                  <a:srgbClr val="000099"/>
                </a:solidFill>
                <a:latin typeface="Symbol" pitchFamily="18" charset="2"/>
              </a:rPr>
              <a:t></a:t>
            </a:r>
            <a:r>
              <a:rPr lang="en-GB" altLang="ru-RU" sz="1800" b="1" dirty="0" err="1">
                <a:solidFill>
                  <a:srgbClr val="000099"/>
                </a:solidFill>
                <a:latin typeface="Verdana" pitchFamily="34" charset="0"/>
              </a:rPr>
              <a:t>p</a:t>
            </a:r>
            <a:r>
              <a:rPr lang="en-GB" altLang="ru-RU" sz="1800" dirty="0" smtClean="0">
                <a:solidFill>
                  <a:srgbClr val="000099"/>
                </a:solidFill>
                <a:latin typeface="Symbol" pitchFamily="18" charset="2"/>
              </a:rPr>
              <a:t></a:t>
            </a:r>
            <a:r>
              <a:rPr lang="en-GB" altLang="ru-RU" sz="1800" dirty="0" smtClean="0">
                <a:solidFill>
                  <a:schemeClr val="bg1"/>
                </a:solidFill>
              </a:rPr>
              <a:t> </a:t>
            </a:r>
            <a:r>
              <a:rPr lang="en-GB" altLang="ru-RU" sz="1800" dirty="0">
                <a:solidFill>
                  <a:srgbClr val="000099"/>
                </a:solidFill>
                <a:latin typeface="Verdana" pitchFamily="34" charset="0"/>
              </a:rPr>
              <a:t>at  </a:t>
            </a:r>
            <a:r>
              <a:rPr lang="en-GB" altLang="ru-RU" sz="1800" dirty="0">
                <a:solidFill>
                  <a:srgbClr val="000099"/>
                </a:solidFill>
                <a:latin typeface="Symbol" pitchFamily="18" charset="2"/>
              </a:rPr>
              <a:t></a:t>
            </a:r>
            <a:r>
              <a:rPr lang="en-GB" altLang="ru-RU" sz="1800" dirty="0" err="1">
                <a:solidFill>
                  <a:srgbClr val="000099"/>
                </a:solidFill>
                <a:latin typeface="Verdana" pitchFamily="34" charset="0"/>
              </a:rPr>
              <a:t>s</a:t>
            </a:r>
            <a:r>
              <a:rPr lang="en-GB" altLang="ru-RU" sz="1800" baseline="-25000" dirty="0" err="1">
                <a:solidFill>
                  <a:srgbClr val="000099"/>
                </a:solidFill>
                <a:latin typeface="Verdana" pitchFamily="34" charset="0"/>
              </a:rPr>
              <a:t>pp</a:t>
            </a:r>
            <a:r>
              <a:rPr lang="en-GB" altLang="ru-RU" sz="1800" baseline="30000" dirty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= 12 </a:t>
            </a:r>
            <a:r>
              <a:rPr lang="en-GB" altLang="ru-RU" sz="1800" b="1" dirty="0" smtClean="0">
                <a:solidFill>
                  <a:srgbClr val="000099"/>
                </a:solidFill>
                <a:latin typeface="Verdana" pitchFamily="34" charset="0"/>
              </a:rPr>
              <a:t>- </a:t>
            </a: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27 </a:t>
            </a:r>
            <a:r>
              <a:rPr lang="en-GB" altLang="ru-RU" sz="1800" b="1" dirty="0" err="1" smtClean="0">
                <a:solidFill>
                  <a:srgbClr val="000099"/>
                </a:solidFill>
                <a:latin typeface="Verdana" pitchFamily="34" charset="0"/>
              </a:rPr>
              <a:t>GeV</a:t>
            </a:r>
            <a:r>
              <a:rPr lang="en-GB" altLang="ru-RU" sz="1800" b="1" dirty="0" smtClean="0">
                <a:solidFill>
                  <a:srgbClr val="000099"/>
                </a:solidFill>
                <a:latin typeface="Verdana" pitchFamily="34" charset="0"/>
              </a:rPr>
              <a:t>,  </a:t>
            </a:r>
            <a:r>
              <a:rPr lang="en-GB" altLang="ru-RU" sz="1800" b="1" dirty="0" err="1" smtClean="0">
                <a:solidFill>
                  <a:srgbClr val="000090"/>
                </a:solidFill>
                <a:latin typeface="Verdana" pitchFamily="34" charset="0"/>
              </a:rPr>
              <a:t>L</a:t>
            </a:r>
            <a:r>
              <a:rPr lang="en-GB" altLang="ru-RU" sz="1800" b="1" baseline="-25000" dirty="0" err="1" smtClean="0">
                <a:solidFill>
                  <a:srgbClr val="000090"/>
                </a:solidFill>
                <a:latin typeface="Verdana" pitchFamily="34" charset="0"/>
              </a:rPr>
              <a:t>av</a:t>
            </a:r>
            <a:r>
              <a:rPr lang="en-GB" altLang="ru-RU" sz="1800" b="1" dirty="0" smtClean="0">
                <a:solidFill>
                  <a:srgbClr val="000090"/>
                </a:solidFill>
                <a:latin typeface="Verdana" pitchFamily="34" charset="0"/>
              </a:rPr>
              <a:t> </a:t>
            </a:r>
            <a:r>
              <a:rPr lang="en-GB" altLang="ru-RU" sz="1800" dirty="0">
                <a:solidFill>
                  <a:srgbClr val="000090"/>
                </a:solidFill>
                <a:latin typeface="Verdana" pitchFamily="34" charset="0"/>
              </a:rPr>
              <a:t>≈  10</a:t>
            </a:r>
            <a:r>
              <a:rPr lang="en-GB" altLang="ru-RU" sz="1800" baseline="30000" dirty="0">
                <a:solidFill>
                  <a:srgbClr val="000090"/>
                </a:solidFill>
                <a:latin typeface="Verdana" pitchFamily="34" charset="0"/>
              </a:rPr>
              <a:t>32</a:t>
            </a:r>
            <a:r>
              <a:rPr lang="en-GB" altLang="ru-RU" sz="1800" dirty="0">
                <a:solidFill>
                  <a:srgbClr val="000090"/>
                </a:solidFill>
                <a:latin typeface="Verdana" pitchFamily="34" charset="0"/>
              </a:rPr>
              <a:t> cm</a:t>
            </a:r>
            <a:r>
              <a:rPr lang="en-GB" altLang="ru-RU" sz="1800" baseline="30000" dirty="0">
                <a:solidFill>
                  <a:srgbClr val="000090"/>
                </a:solidFill>
                <a:latin typeface="Verdana" pitchFamily="34" charset="0"/>
              </a:rPr>
              <a:t>-2</a:t>
            </a:r>
            <a:r>
              <a:rPr lang="en-GB" altLang="ru-RU" sz="1800" dirty="0">
                <a:solidFill>
                  <a:srgbClr val="000090"/>
                </a:solidFill>
                <a:latin typeface="Verdana" pitchFamily="34" charset="0"/>
              </a:rPr>
              <a:t>s</a:t>
            </a:r>
            <a:r>
              <a:rPr lang="en-GB" altLang="ru-RU" sz="1800" baseline="30000" dirty="0">
                <a:solidFill>
                  <a:srgbClr val="000090"/>
                </a:solidFill>
                <a:latin typeface="Verdana" pitchFamily="34" charset="0"/>
              </a:rPr>
              <a:t>-1</a:t>
            </a:r>
            <a:endParaRPr lang="en-GB" altLang="ru-RU" sz="1800" dirty="0">
              <a:solidFill>
                <a:srgbClr val="000090"/>
              </a:solidFill>
              <a:latin typeface="Tahoma" pitchFamily="34" charset="0"/>
            </a:endParaRPr>
          </a:p>
          <a:p>
            <a:pPr marL="228600" indent="-228600" eaLnBrk="1" hangingPunct="1">
              <a:lnSpc>
                <a:spcPct val="120000"/>
              </a:lnSpc>
              <a:spcBef>
                <a:spcPct val="0"/>
              </a:spcBef>
              <a:buClr>
                <a:srgbClr val="000099"/>
              </a:buClr>
              <a:buFont typeface="Wingdings" panose="05000000000000000000" pitchFamily="2" charset="2"/>
              <a:buChar char="§"/>
            </a:pPr>
            <a:r>
              <a:rPr lang="en-GB" altLang="ru-RU" sz="1800" b="1" dirty="0" err="1" smtClean="0">
                <a:solidFill>
                  <a:srgbClr val="000099"/>
                </a:solidFill>
                <a:latin typeface="Verdana" pitchFamily="34" charset="0"/>
              </a:rPr>
              <a:t>d</a:t>
            </a:r>
            <a:r>
              <a:rPr lang="en-GB" altLang="ru-RU" sz="1800" dirty="0" err="1">
                <a:solidFill>
                  <a:srgbClr val="000099"/>
                </a:solidFill>
                <a:latin typeface="Symbol" pitchFamily="18" charset="2"/>
              </a:rPr>
              <a:t></a:t>
            </a:r>
            <a:r>
              <a:rPr lang="en-GB" altLang="ru-RU" sz="1800" b="1" dirty="0" err="1">
                <a:solidFill>
                  <a:srgbClr val="000099"/>
                </a:solidFill>
                <a:latin typeface="Verdana" pitchFamily="34" charset="0"/>
              </a:rPr>
              <a:t>d</a:t>
            </a:r>
            <a:r>
              <a:rPr lang="en-GB" altLang="ru-RU" sz="1800" dirty="0" smtClean="0">
                <a:solidFill>
                  <a:srgbClr val="000099"/>
                </a:solidFill>
                <a:latin typeface="Symbol" pitchFamily="18" charset="2"/>
              </a:rPr>
              <a:t></a:t>
            </a:r>
            <a:r>
              <a:rPr lang="en-GB" altLang="ru-RU" sz="1800" dirty="0" smtClean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GB" altLang="ru-RU" sz="1800" dirty="0">
                <a:solidFill>
                  <a:srgbClr val="000099"/>
                </a:solidFill>
                <a:latin typeface="Verdana" pitchFamily="34" charset="0"/>
              </a:rPr>
              <a:t>at </a:t>
            </a:r>
            <a:r>
              <a:rPr lang="en-GB" altLang="ru-RU" sz="1800" dirty="0">
                <a:solidFill>
                  <a:srgbClr val="000099"/>
                </a:solidFill>
                <a:latin typeface="Symbol" pitchFamily="18" charset="2"/>
              </a:rPr>
              <a:t></a:t>
            </a:r>
            <a:r>
              <a:rPr lang="en-GB" altLang="ru-RU" sz="1800" dirty="0" err="1">
                <a:solidFill>
                  <a:srgbClr val="000099"/>
                </a:solidFill>
                <a:latin typeface="Verdana" pitchFamily="34" charset="0"/>
              </a:rPr>
              <a:t>s</a:t>
            </a:r>
            <a:r>
              <a:rPr lang="en-GB" altLang="ru-RU" sz="1800" baseline="-25000" dirty="0" err="1">
                <a:solidFill>
                  <a:srgbClr val="000099"/>
                </a:solidFill>
                <a:latin typeface="Verdana" pitchFamily="34" charset="0"/>
              </a:rPr>
              <a:t>NN</a:t>
            </a:r>
            <a:r>
              <a:rPr lang="en-GB" altLang="ru-RU" sz="1800" dirty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= </a:t>
            </a:r>
            <a:r>
              <a:rPr lang="en-GB" altLang="ru-RU" sz="1800" b="1" dirty="0" smtClean="0">
                <a:solidFill>
                  <a:srgbClr val="000099"/>
                </a:solidFill>
                <a:latin typeface="Verdana" pitchFamily="34" charset="0"/>
              </a:rPr>
              <a:t>  4 - </a:t>
            </a: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13 </a:t>
            </a:r>
            <a:r>
              <a:rPr lang="en-GB" altLang="ru-RU" sz="1800" b="1" dirty="0" err="1" smtClean="0">
                <a:solidFill>
                  <a:srgbClr val="000099"/>
                </a:solidFill>
                <a:latin typeface="Verdana" pitchFamily="34" charset="0"/>
              </a:rPr>
              <a:t>GeV</a:t>
            </a:r>
            <a:endParaRPr lang="en-GB" altLang="ru-RU" sz="1800" b="1" baseline="30000" dirty="0">
              <a:solidFill>
                <a:srgbClr val="C00000"/>
              </a:solidFill>
              <a:latin typeface="Verdana" pitchFamily="34" charset="0"/>
            </a:endParaRPr>
          </a:p>
          <a:p>
            <a:pPr marL="228600" indent="-228600" eaLnBrk="1" hangingPunct="1">
              <a:lnSpc>
                <a:spcPct val="100000"/>
              </a:lnSpc>
              <a:spcBef>
                <a:spcPct val="0"/>
              </a:spcBef>
              <a:buClr>
                <a:srgbClr val="000099"/>
              </a:buClr>
              <a:buFont typeface="Wingdings" panose="05000000000000000000" pitchFamily="2" charset="2"/>
              <a:buChar char="§"/>
            </a:pPr>
            <a:r>
              <a:rPr lang="en-GB" altLang="ru-RU" sz="1800" i="1" dirty="0" smtClean="0">
                <a:solidFill>
                  <a:srgbClr val="000099"/>
                </a:solidFill>
                <a:latin typeface="Tahoma" pitchFamily="34" charset="0"/>
              </a:rPr>
              <a:t>longitudinal </a:t>
            </a:r>
            <a:r>
              <a:rPr lang="en-GB" altLang="ru-RU" sz="1800" i="1" dirty="0">
                <a:solidFill>
                  <a:srgbClr val="000099"/>
                </a:solidFill>
                <a:latin typeface="Tahoma" pitchFamily="34" charset="0"/>
              </a:rPr>
              <a:t>and transverse polarization </a:t>
            </a:r>
            <a:r>
              <a:rPr lang="en-GB" altLang="ru-RU" sz="1800" i="1" dirty="0" smtClean="0">
                <a:solidFill>
                  <a:srgbClr val="000099"/>
                </a:solidFill>
                <a:latin typeface="Tahoma" pitchFamily="34" charset="0"/>
              </a:rPr>
              <a:t>at SPD and MPD</a:t>
            </a:r>
            <a:endParaRPr lang="en-GB" altLang="ru-RU" sz="1800" i="1" dirty="0">
              <a:solidFill>
                <a:srgbClr val="000099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04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8" y="260648"/>
            <a:ext cx="3324673" cy="510781"/>
          </a:xfrm>
          <a:solidFill>
            <a:srgbClr val="F6A20A">
              <a:alpha val="86000"/>
            </a:srgbClr>
          </a:solidFill>
        </p:spPr>
        <p:txBody>
          <a:bodyPr/>
          <a:lstStyle/>
          <a:p>
            <a:r>
              <a:rPr lang="en-US" dirty="0" smtClean="0"/>
              <a:t>Roadmap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196752"/>
            <a:ext cx="7734708" cy="518457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INR project for the SPD design (Jan. 2019);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Setting up of the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(2019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endParaRPr lang="en-US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Preparation of the Conceptual Design Report (2019);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Preparation of the Technical Design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Report, including prototyping (2020-2022).</a:t>
            </a:r>
            <a:endParaRPr lang="en-US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 would take at least three years 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2022-2025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and first measurements could be expected as early as close to the end of 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2025…</a:t>
            </a:r>
            <a:endParaRPr lang="en-US" sz="28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71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11560" y="548680"/>
            <a:ext cx="8204200" cy="2677656"/>
          </a:xfrm>
          <a:prstGeom prst="rect">
            <a:avLst/>
          </a:prstGeom>
          <a:solidFill>
            <a:srgbClr val="FFFE98"/>
          </a:solidFill>
          <a:ln w="28575"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SPD</a:t>
            </a:r>
            <a:r>
              <a:rPr lang="en-US" b="1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/NICA </a:t>
            </a: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will provide a unique opportunity 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i="1" dirty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n</a:t>
            </a:r>
            <a:r>
              <a:rPr lang="en-US" i="1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ot available at other facilit</a:t>
            </a: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ies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to study all of the PDFs in one experiment 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and obtain comprehensive information 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on the nucleon spin structure 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at high statistical level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with minimal systematic uncertainties  </a:t>
            </a:r>
            <a:endParaRPr lang="en-US" dirty="0">
              <a:solidFill>
                <a:srgbClr val="00009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628740" name="Picture 4" descr="http://fc01.deviantart.net/fs11/f/2007/119/0/d/Nike_by_jlnevelo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71340"/>
            <a:ext cx="3096344" cy="3931543"/>
          </a:xfrm>
          <a:prstGeom prst="rect">
            <a:avLst/>
          </a:prstGeom>
          <a:noFill/>
          <a:ln w="19050">
            <a:solidFill>
              <a:srgbClr val="0000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077072"/>
            <a:ext cx="4360986" cy="2269753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87586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2" y="3068960"/>
            <a:ext cx="4831160" cy="510781"/>
          </a:xfrm>
        </p:spPr>
        <p:txBody>
          <a:bodyPr/>
          <a:lstStyle/>
          <a:p>
            <a:r>
              <a:rPr lang="en-US" dirty="0" smtClean="0"/>
              <a:t>Back-ups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7883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2"/>
          <a:stretch/>
        </p:blipFill>
        <p:spPr>
          <a:xfrm>
            <a:off x="107504" y="1052736"/>
            <a:ext cx="8861581" cy="4680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645562">
            <a:off x="5868144" y="5949280"/>
            <a:ext cx="1444306" cy="5466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Year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39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6566001"/>
              </p:ext>
            </p:extLst>
          </p:nvPr>
        </p:nvGraphicFramePr>
        <p:xfrm>
          <a:off x="179512" y="836712"/>
          <a:ext cx="8568951" cy="39604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58262">
                  <a:extLst>
                    <a:ext uri="{9D8B030D-6E8A-4147-A177-3AD203B41FA5}">
                      <a16:colId xmlns:a16="http://schemas.microsoft.com/office/drawing/2014/main" val="1032364873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967017436"/>
                    </a:ext>
                  </a:extLst>
                </a:gridCol>
                <a:gridCol w="1012612">
                  <a:extLst>
                    <a:ext uri="{9D8B030D-6E8A-4147-A177-3AD203B41FA5}">
                      <a16:colId xmlns:a16="http://schemas.microsoft.com/office/drawing/2014/main" val="4077450562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4131326008"/>
                    </a:ext>
                  </a:extLst>
                </a:gridCol>
                <a:gridCol w="1147627">
                  <a:extLst>
                    <a:ext uri="{9D8B030D-6E8A-4147-A177-3AD203B41FA5}">
                      <a16:colId xmlns:a16="http://schemas.microsoft.com/office/drawing/2014/main" val="2906658897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14304309"/>
                    </a:ext>
                  </a:extLst>
                </a:gridCol>
                <a:gridCol w="674325">
                  <a:extLst>
                    <a:ext uri="{9D8B030D-6E8A-4147-A177-3AD203B41FA5}">
                      <a16:colId xmlns:a16="http://schemas.microsoft.com/office/drawing/2014/main" val="3803834338"/>
                    </a:ext>
                  </a:extLst>
                </a:gridCol>
                <a:gridCol w="810840">
                  <a:extLst>
                    <a:ext uri="{9D8B030D-6E8A-4147-A177-3AD203B41FA5}">
                      <a16:colId xmlns:a16="http://schemas.microsoft.com/office/drawing/2014/main" val="540637737"/>
                    </a:ext>
                  </a:extLst>
                </a:gridCol>
              </a:tblGrid>
              <a:tr h="56577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 </a:t>
                      </a:r>
                      <a:endParaRPr lang="en-US" sz="1200" kern="5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 </a:t>
                      </a:r>
                      <a:endParaRPr lang="en-US" sz="1200" kern="50" dirty="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 dirty="0" err="1" smtClean="0">
                          <a:effectLst/>
                        </a:rPr>
                        <a:t>Ускоритель,</a:t>
                      </a:r>
                      <a:r>
                        <a:rPr lang="ru-RU" sz="1200" kern="50" baseline="0" dirty="0" err="1" smtClean="0">
                          <a:effectLst/>
                        </a:rPr>
                        <a:t>ч</a:t>
                      </a:r>
                      <a:r>
                        <a:rPr lang="ru-RU" sz="1200" kern="50" dirty="0" err="1" smtClean="0">
                          <a:effectLst/>
                        </a:rPr>
                        <a:t>асы</a:t>
                      </a:r>
                      <a:endParaRPr lang="en-US" sz="1200" kern="50" dirty="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925"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КБ, часы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ОП, </a:t>
                      </a:r>
                      <a:endParaRPr lang="en-US" sz="1200" kern="5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часы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Материалы, k$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Оборуд., k$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НИР, k$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Итого,</a:t>
                      </a:r>
                      <a:endParaRPr lang="en-US" sz="1200" kern="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50">
                          <a:effectLst/>
                        </a:rPr>
                        <a:t>k$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193604"/>
                  </a:ext>
                </a:extLst>
              </a:tr>
              <a:tr h="2828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Калориметр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800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800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25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25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20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70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902398"/>
                  </a:ext>
                </a:extLst>
              </a:tr>
              <a:tr h="2828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Мюонная система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1000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1000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135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135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280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036836"/>
                  </a:ext>
                </a:extLst>
              </a:tr>
              <a:tr h="2828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Идентификация частиц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85825"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1000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1000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15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15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70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626171"/>
                  </a:ext>
                </a:extLst>
              </a:tr>
              <a:tr h="2828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Магнит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85825"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2000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2000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15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15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130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203592"/>
                  </a:ext>
                </a:extLst>
              </a:tr>
              <a:tr h="2828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Трекер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1000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170"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500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135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135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20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290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811878"/>
                  </a:ext>
                </a:extLst>
              </a:tr>
              <a:tr h="2828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Вершинный детектор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1500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1500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250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250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500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447314"/>
                  </a:ext>
                </a:extLst>
              </a:tr>
              <a:tr h="2828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Система сбора данных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70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70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716831"/>
                  </a:ext>
                </a:extLst>
              </a:tr>
              <a:tr h="2828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Компьютинг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30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30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5511619"/>
                  </a:ext>
                </a:extLst>
              </a:tr>
              <a:tr h="2828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Тестовая зона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1800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305"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3500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250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250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500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316165"/>
                  </a:ext>
                </a:extLst>
              </a:tr>
              <a:tr h="56577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Локальная поляриметрия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300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305"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1100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1100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105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105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50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260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159412"/>
                  </a:ext>
                </a:extLst>
              </a:tr>
              <a:tr h="2828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Станция мечения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 350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800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20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20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80</a:t>
                      </a:r>
                      <a:endParaRPr lang="en-US" sz="1200" kern="50" dirty="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555557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79512" y="4797152"/>
            <a:ext cx="10422904" cy="1606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50645" indent="450215">
              <a:spcAft>
                <a:spcPts val="0"/>
              </a:spcAft>
            </a:pPr>
            <a:r>
              <a:rPr lang="en-US" sz="1400" b="1" kern="50" dirty="0" smtClean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            </a:t>
            </a:r>
            <a:r>
              <a:rPr lang="ru-RU" sz="1400" b="1" kern="50" dirty="0" smtClean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2100 </a:t>
            </a:r>
            <a:r>
              <a:rPr lang="ru-RU" sz="1400" b="1" kern="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ч.    </a:t>
            </a:r>
            <a:r>
              <a:rPr lang="ru-RU" sz="1400" b="1" kern="50" dirty="0" smtClean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12250ч</a:t>
            </a:r>
            <a:r>
              <a:rPr lang="ru-RU" sz="1400" b="1" kern="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.     12700ч.  </a:t>
            </a:r>
            <a:r>
              <a:rPr lang="ru-RU" sz="1400" b="1" kern="50" dirty="0" smtClean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  </a:t>
            </a:r>
            <a:r>
              <a:rPr lang="ru-RU" sz="1400" b="1" kern="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850 k$              920 k$        280 k$      2050 </a:t>
            </a:r>
            <a:r>
              <a:rPr lang="en-GB" sz="1400" b="1" kern="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k$</a:t>
            </a:r>
            <a:endParaRPr lang="en-US" sz="1400" kern="50" dirty="0">
              <a:latin typeface="Liberation Serif"/>
              <a:ea typeface="Droid Sans Fallback"/>
              <a:cs typeface="FreeSans"/>
            </a:endParaRPr>
          </a:p>
          <a:p>
            <a:pPr>
              <a:spcAft>
                <a:spcPts val="0"/>
              </a:spcAft>
            </a:pPr>
            <a:r>
              <a:rPr lang="ru-RU" sz="1600" kern="50" dirty="0">
                <a:latin typeface="Liberation Serif"/>
                <a:ea typeface="Droid Sans Fallback"/>
                <a:cs typeface="FreeSans"/>
              </a:rPr>
              <a:t> </a:t>
            </a:r>
            <a:endParaRPr lang="en-US" sz="1600" kern="50" dirty="0">
              <a:latin typeface="Liberation Serif"/>
              <a:ea typeface="Droid Sans Fallback"/>
              <a:cs typeface="FreeSans"/>
            </a:endParaRPr>
          </a:p>
          <a:p>
            <a:pPr>
              <a:spcAft>
                <a:spcPts val="0"/>
              </a:spcAft>
            </a:pPr>
            <a:r>
              <a:rPr lang="ru-RU" sz="1600" b="1" kern="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ИТОГО из бюджета лаборатории: 2050 </a:t>
            </a:r>
            <a:r>
              <a:rPr lang="en-GB" sz="1600" b="1" kern="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k$ + 285 k$ </a:t>
            </a:r>
            <a:r>
              <a:rPr lang="ru-RU" sz="1600" b="1" kern="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(МНТС</a:t>
            </a:r>
            <a:r>
              <a:rPr lang="en-US" sz="1600" b="1" kern="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)</a:t>
            </a:r>
            <a:r>
              <a:rPr lang="ru-RU" sz="1600" b="1" kern="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 = 2335</a:t>
            </a:r>
            <a:r>
              <a:rPr lang="en-US" sz="1600" b="1" kern="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 k$</a:t>
            </a:r>
            <a:endParaRPr lang="en-US" sz="1600" kern="50" dirty="0">
              <a:latin typeface="Liberation Serif"/>
              <a:ea typeface="Droid Sans Fallback"/>
              <a:cs typeface="FreeSans"/>
            </a:endParaRPr>
          </a:p>
          <a:p>
            <a:pPr>
              <a:spcAft>
                <a:spcPts val="0"/>
              </a:spcAft>
            </a:pPr>
            <a:r>
              <a:rPr lang="ru-RU" sz="3200" b="1" kern="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 </a:t>
            </a:r>
            <a:endParaRPr lang="en-US" kern="50" dirty="0">
              <a:latin typeface="Liberation Serif"/>
              <a:ea typeface="Droid Sans Fallback"/>
              <a:cs typeface="FreeSans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63688" y="116632"/>
            <a:ext cx="4176464" cy="624531"/>
          </a:xfrm>
          <a:prstGeom prst="rect">
            <a:avLst/>
          </a:prstGeom>
          <a:solidFill>
            <a:srgbClr val="F6A20A"/>
          </a:solidFill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800" b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Ресурсы по подсистемам</a:t>
            </a:r>
            <a:endParaRPr lang="en-US" altLang="en-US" sz="2800" b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65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295545"/>
            <a:ext cx="5412474" cy="516936"/>
          </a:xfrm>
          <a:solidFill>
            <a:srgbClr val="F6A20A"/>
          </a:solidFill>
        </p:spPr>
        <p:txBody>
          <a:bodyPr/>
          <a:lstStyle/>
          <a:p>
            <a:r>
              <a:rPr lang="en-US" dirty="0" smtClean="0"/>
              <a:t>Start of the SPD project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130" y="1356421"/>
            <a:ext cx="4220430" cy="31081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83924" y="1726324"/>
            <a:ext cx="1786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err="1" smtClean="0">
                <a:solidFill>
                  <a:srgbClr val="C00000"/>
                </a:solidFill>
              </a:rPr>
              <a:t>arXiv</a:t>
            </a:r>
            <a:r>
              <a:rPr lang="en-US" b="1" smtClean="0">
                <a:solidFill>
                  <a:srgbClr val="C00000"/>
                </a:solidFill>
              </a:rPr>
              <a:t>: 1408.3959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997432"/>
            <a:ext cx="4627179" cy="614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Letter of Intent </a:t>
            </a:r>
            <a:r>
              <a:rPr lang="en-US" sz="1600" dirty="0" smtClean="0"/>
              <a:t>presented at </a:t>
            </a:r>
            <a:r>
              <a:rPr lang="en-US" sz="1600" dirty="0"/>
              <a:t>the JINR PAC </a:t>
            </a:r>
            <a:r>
              <a:rPr lang="en-US" sz="1600" dirty="0" smtClean="0"/>
              <a:t>in summer 2014, where</a:t>
            </a:r>
            <a:r>
              <a:rPr lang="ru-RU" sz="1600" dirty="0" smtClean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physics program of the experiment was developed</a:t>
            </a:r>
            <a:r>
              <a:rPr lang="ru-RU" sz="1600" dirty="0" smtClean="0"/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</a:t>
            </a:r>
            <a:r>
              <a:rPr lang="en-US" sz="1600" dirty="0" smtClean="0"/>
              <a:t>equirements to NICA polarized beams were formulated;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desired detector characteristics</a:t>
            </a:r>
            <a:r>
              <a:rPr lang="ru-RU" sz="1600" dirty="0" smtClean="0"/>
              <a:t> </a:t>
            </a:r>
            <a:r>
              <a:rPr lang="en-US" sz="1600" dirty="0" smtClean="0"/>
              <a:t>and sketch of the</a:t>
            </a:r>
            <a:r>
              <a:rPr lang="ru-RU" sz="1600" dirty="0" smtClean="0"/>
              <a:t> </a:t>
            </a:r>
            <a:r>
              <a:rPr lang="en-US" sz="1600" dirty="0" smtClean="0"/>
              <a:t>facility were given</a:t>
            </a:r>
            <a:r>
              <a:rPr lang="ru-RU" sz="1600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 few presentation at international conferences about the physics potential and program of the SPD were given</a:t>
            </a:r>
            <a:r>
              <a:rPr lang="ru-RU" sz="1600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Several workshops on spin physics at</a:t>
            </a:r>
            <a:r>
              <a:rPr lang="ru-RU" sz="1600" dirty="0" smtClean="0"/>
              <a:t> </a:t>
            </a:r>
            <a:r>
              <a:rPr lang="en-US" sz="1600" dirty="0" smtClean="0"/>
              <a:t>NICA were organized</a:t>
            </a:r>
            <a:r>
              <a:rPr lang="ru-RU" sz="1600" dirty="0" smtClean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NICA-SPIN-2013, </a:t>
            </a:r>
            <a:r>
              <a:rPr lang="ru-RU" sz="1600" dirty="0" smtClean="0"/>
              <a:t>Дубна, 17-19.03.2013</a:t>
            </a:r>
            <a:endParaRPr lang="en-US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SPIN-Praha-2013, 7-13.07.2013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NICA-SPIN-2014, Praha, 11-16.02.2014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SPIN-Praha-2015, 26-31.07.2015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DSPIN2013, DSPIN2015, DSPIN2017</a:t>
            </a:r>
            <a:endParaRPr lang="ru-RU" sz="1600" dirty="0" smtClean="0"/>
          </a:p>
          <a:p>
            <a:endParaRPr lang="en-US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572635" y="5877272"/>
            <a:ext cx="4479925" cy="6463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In 2017 </a:t>
            </a:r>
            <a:r>
              <a:rPr lang="en-US" altLang="en-US" sz="1800" smtClean="0"/>
              <a:t>a new </a:t>
            </a:r>
            <a:r>
              <a:rPr lang="en-US" altLang="en-US" sz="1800"/>
              <a:t>stage of the </a:t>
            </a:r>
            <a:r>
              <a:rPr lang="en-US" altLang="en-US" sz="1800" smtClean="0"/>
              <a:t>project </a:t>
            </a:r>
            <a:r>
              <a:rPr lang="en-US" altLang="en-US" sz="1800"/>
              <a:t>started: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i="1">
                <a:solidFill>
                  <a:schemeClr val="accent2">
                    <a:lumMod val="75000"/>
                  </a:schemeClr>
                </a:solidFill>
              </a:rPr>
              <a:t>From </a:t>
            </a:r>
            <a:r>
              <a:rPr lang="en-US" altLang="en-US" sz="1800" b="1" i="1" err="1" smtClean="0">
                <a:solidFill>
                  <a:schemeClr val="accent2">
                    <a:lumMod val="75000"/>
                  </a:schemeClr>
                </a:solidFill>
              </a:rPr>
              <a:t>LoI</a:t>
            </a:r>
            <a:r>
              <a:rPr lang="en-US" altLang="en-US" sz="1800" b="1" i="1" smtClean="0">
                <a:solidFill>
                  <a:schemeClr val="accent2">
                    <a:lumMod val="75000"/>
                  </a:schemeClr>
                </a:solidFill>
              </a:rPr>
              <a:t> to CDR </a:t>
            </a:r>
            <a:r>
              <a:rPr lang="en-US" altLang="en-US" sz="1800" b="1" i="1">
                <a:solidFill>
                  <a:schemeClr val="accent2">
                    <a:lumMod val="75000"/>
                  </a:schemeClr>
                </a:solidFill>
              </a:rPr>
              <a:t>(Conceptual Design Report) </a:t>
            </a:r>
            <a:endParaRPr lang="ru-RU" altLang="en-US" sz="1800" b="1" i="1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67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4788024" y="119696"/>
            <a:ext cx="2703143" cy="633447"/>
          </a:xfrm>
          <a:prstGeom prst="rect">
            <a:avLst/>
          </a:prstGeom>
          <a:solidFill>
            <a:srgbClr val="F6A20A"/>
          </a:solidFill>
          <a:ln>
            <a:noFill/>
          </a:ln>
          <a:effectLst/>
          <a:extLst/>
        </p:spPr>
        <p:txBody>
          <a:bodyPr wrap="square" lIns="81638" tIns="42452" rIns="81638" bIns="42452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3200" dirty="0" smtClean="0">
                <a:solidFill>
                  <a:srgbClr val="002060"/>
                </a:solidFill>
              </a:rPr>
              <a:t>Physics tasks</a:t>
            </a:r>
            <a:endParaRPr lang="en-US" altLang="en-US" sz="3200" dirty="0">
              <a:solidFill>
                <a:srgbClr val="002060"/>
              </a:solidFill>
            </a:endParaRP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611560" y="548680"/>
            <a:ext cx="7682795" cy="615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38" tIns="42452" rIns="81638" bIns="42452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marL="457200" indent="-457200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►"/>
            </a:pP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Nucleon spin structure studies </a:t>
            </a:r>
          </a:p>
          <a:p>
            <a:pPr eaLnBrk="1" hangingPunct="1">
              <a:lnSpc>
                <a:spcPct val="80000"/>
              </a:lnSpc>
              <a:buClrTx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914400" lvl="1" indent="-45720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r>
              <a:rPr lang="en-US" altLang="en-US" sz="1800" b="1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Drell</a:t>
            </a: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-Yan pair production; </a:t>
            </a: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800100" lvl="1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 Direct photons; </a:t>
            </a: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u="sng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u="sng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285750" indent="-28575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</a:p>
          <a:p>
            <a:pPr marL="800100" lvl="1" indent="-34290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r>
              <a:rPr lang="en-US" altLang="en-US" sz="1800" b="1" dirty="0" smtClean="0">
                <a:solidFill>
                  <a:srgbClr val="000066"/>
                </a:solidFill>
              </a:rPr>
              <a:t> </a:t>
            </a: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Nucleon PDFs by J/ψ production;</a:t>
            </a:r>
          </a:p>
          <a:p>
            <a:pPr marL="800100" lvl="1" indent="-34290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800100" lvl="1" indent="-34290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►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►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ClrTx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►"/>
            </a:pP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Spin-dependent effects in elastic pp, </a:t>
            </a:r>
            <a:r>
              <a:rPr lang="en-US" altLang="en-US" sz="1800" b="1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pd</a:t>
            </a: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and </a:t>
            </a:r>
            <a:r>
              <a:rPr lang="en-US" altLang="en-US" sz="1800" b="1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dd</a:t>
            </a: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scattering; </a:t>
            </a:r>
          </a:p>
          <a:p>
            <a:pPr marL="342900" indent="-342900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►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►"/>
            </a:pP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Spin effects in exclusive hadron production;</a:t>
            </a:r>
          </a:p>
          <a:p>
            <a:pPr marL="342900" indent="-342900" eaLnBrk="1" hangingPunct="1">
              <a:lnSpc>
                <a:spcPct val="70000"/>
              </a:lnSpc>
              <a:buClrTx/>
              <a:buFont typeface="Arial" panose="020B0604020202020204" pitchFamily="34" charset="0"/>
              <a:buChar char="►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70000"/>
              </a:lnSpc>
              <a:buClrTx/>
              <a:buFont typeface="Arial" panose="020B0604020202020204" pitchFamily="34" charset="0"/>
              <a:buChar char="►"/>
            </a:pP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Spin effects in production of hadrons with  high </a:t>
            </a:r>
            <a:r>
              <a:rPr lang="en-US" altLang="en-US" sz="1800" b="1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1800" b="1" baseline="-25000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;</a:t>
            </a:r>
          </a:p>
          <a:p>
            <a:pPr marL="342900" indent="-342900" eaLnBrk="1" hangingPunct="1">
              <a:lnSpc>
                <a:spcPct val="70000"/>
              </a:lnSpc>
              <a:buClrTx/>
              <a:buFont typeface="Arial" panose="020B0604020202020204" pitchFamily="34" charset="0"/>
              <a:buChar char="►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70000"/>
              </a:lnSpc>
              <a:buClrTx/>
              <a:buFont typeface="Arial" panose="020B0604020202020204" pitchFamily="34" charset="0"/>
              <a:buChar char="►"/>
            </a:pPr>
            <a:r>
              <a:rPr lang="en-US" altLang="en-US" sz="1800" b="1" dirty="0" smtClean="0">
                <a:solidFill>
                  <a:srgbClr val="000066"/>
                </a:solidFill>
              </a:rPr>
              <a:t> </a:t>
            </a:r>
            <a:r>
              <a:rPr lang="en-US" altLang="en-US" sz="1800" i="1" dirty="0" smtClean="0">
                <a:solidFill>
                  <a:srgbClr val="000066"/>
                </a:solidFill>
              </a:rPr>
              <a:t>etc….</a:t>
            </a:r>
            <a:endParaRPr lang="en-US" altLang="en-US" sz="1800" i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</p:txBody>
      </p:sp>
      <p:pic>
        <p:nvPicPr>
          <p:cNvPr id="717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00" y="1291389"/>
            <a:ext cx="3977280" cy="11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763" y="2617110"/>
            <a:ext cx="1298880" cy="11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84950"/>
            <a:ext cx="2875680" cy="62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7904" y="4080011"/>
            <a:ext cx="3957691" cy="93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228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2093" y="116632"/>
            <a:ext cx="4608512" cy="516936"/>
          </a:xfrm>
          <a:solidFill>
            <a:srgbClr val="F6A20A">
              <a:alpha val="86000"/>
            </a:srgbClr>
          </a:solidFill>
        </p:spPr>
        <p:txBody>
          <a:bodyPr/>
          <a:lstStyle/>
          <a:p>
            <a:r>
              <a:rPr lang="en-US" dirty="0" smtClean="0"/>
              <a:t>Spin dependent PDFs</a:t>
            </a:r>
            <a:endParaRPr lang="en-US" dirty="0"/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t="57562" r="36123" b="15576"/>
          <a:stretch/>
        </p:blipFill>
        <p:spPr bwMode="auto">
          <a:xfrm>
            <a:off x="128422" y="4581128"/>
            <a:ext cx="4176464" cy="138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939087"/>
            <a:ext cx="3244574" cy="621624"/>
          </a:xfrm>
          <a:prstGeom prst="rect">
            <a:avLst/>
          </a:prstGeom>
          <a:solidFill>
            <a:srgbClr val="DCE6F2"/>
          </a:solidFill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79"/>
          <a:stretch/>
        </p:blipFill>
        <p:spPr bwMode="auto">
          <a:xfrm>
            <a:off x="4433388" y="2204864"/>
            <a:ext cx="4678786" cy="4602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92696"/>
            <a:ext cx="4448402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00" y="980728"/>
            <a:ext cx="8784976" cy="2016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8785" y="131258"/>
            <a:ext cx="4896544" cy="510781"/>
          </a:xfrm>
        </p:spPr>
        <p:txBody>
          <a:bodyPr/>
          <a:lstStyle/>
          <a:p>
            <a:r>
              <a:rPr lang="en-US" dirty="0" smtClean="0"/>
              <a:t>Structure functions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41" y="3232606"/>
            <a:ext cx="8922033" cy="296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1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33"/>
          <a:stretch/>
        </p:blipFill>
        <p:spPr bwMode="auto">
          <a:xfrm>
            <a:off x="790478" y="812100"/>
            <a:ext cx="7341051" cy="1865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5936" y="1412776"/>
            <a:ext cx="1428596" cy="50520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l-GR" dirty="0" smtClean="0"/>
              <a:t>σ</a:t>
            </a:r>
            <a:r>
              <a:rPr lang="en-US" i="1" baseline="-25000" dirty="0" smtClean="0"/>
              <a:t>tot</a:t>
            </a:r>
            <a:r>
              <a:rPr lang="en-US" dirty="0" smtClean="0"/>
              <a:t> ~ 9 </a:t>
            </a:r>
            <a:r>
              <a:rPr lang="en-US" i="1" dirty="0" err="1" smtClean="0"/>
              <a:t>nb</a:t>
            </a:r>
            <a:endParaRPr lang="en-US" i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843808" y="116632"/>
            <a:ext cx="3456384" cy="498809"/>
          </a:xfrm>
          <a:prstGeom prst="rect">
            <a:avLst/>
          </a:prstGeom>
          <a:solidFill>
            <a:srgbClr val="F6A20A"/>
          </a:solidFill>
        </p:spPr>
        <p:txBody>
          <a:bodyPr/>
          <a:lstStyle>
            <a:lvl1pPr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Comic Sans MS" pitchFamily="66" charset="0"/>
              <a:defRPr sz="3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marL="4318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2pPr>
            <a:lvl3pPr marL="6477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3pPr>
            <a:lvl4pPr marL="8636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4pPr>
            <a:lvl5pPr marL="10795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5pPr>
            <a:lvl6pPr marL="15367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6pPr>
            <a:lvl7pPr marL="19939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7pPr>
            <a:lvl8pPr marL="24511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8pPr>
            <a:lvl9pPr marL="29083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r>
              <a:rPr lang="en-US" sz="2800" kern="0" dirty="0" err="1" smtClean="0"/>
              <a:t>Drell</a:t>
            </a:r>
            <a:r>
              <a:rPr lang="en-US" sz="2800" kern="0" dirty="0" smtClean="0"/>
              <a:t>-Yan pairs</a:t>
            </a:r>
            <a:endParaRPr lang="en-US" sz="2800" kern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676" y="2677477"/>
            <a:ext cx="5904656" cy="397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599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Unicode MS"/>
        <a:ea typeface="Arial Unicode MS"/>
        <a:cs typeface="Arial Unicode MS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2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bg-BG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2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bg-BG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12872</TotalTime>
  <Words>2032</Words>
  <Application>Microsoft Office PowerPoint</Application>
  <PresentationFormat>On-screen Show (4:3)</PresentationFormat>
  <Paragraphs>607</Paragraphs>
  <Slides>44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68" baseType="lpstr">
      <vt:lpstr>MS PGothic</vt:lpstr>
      <vt:lpstr>Arial</vt:lpstr>
      <vt:lpstr>Arial Unicode MS</vt:lpstr>
      <vt:lpstr>Baskerville</vt:lpstr>
      <vt:lpstr>Calibri</vt:lpstr>
      <vt:lpstr>Comic Sans MS</vt:lpstr>
      <vt:lpstr>Copperplate Gothic Bold</vt:lpstr>
      <vt:lpstr>DejaVu Sans</vt:lpstr>
      <vt:lpstr>Droid Sans Fallback</vt:lpstr>
      <vt:lpstr>FreeSans</vt:lpstr>
      <vt:lpstr>Helvetica</vt:lpstr>
      <vt:lpstr>Helvetica Light</vt:lpstr>
      <vt:lpstr>Liberation Serif</vt:lpstr>
      <vt:lpstr>Lohit Devanagari</vt:lpstr>
      <vt:lpstr>Papyrus</vt:lpstr>
      <vt:lpstr>Symbol</vt:lpstr>
      <vt:lpstr>SymbolPS</vt:lpstr>
      <vt:lpstr>Tahoma</vt:lpstr>
      <vt:lpstr>Times</vt:lpstr>
      <vt:lpstr>Times New Roman</vt:lpstr>
      <vt:lpstr>Verdana</vt:lpstr>
      <vt:lpstr>WenQuanYi Zen Hei</vt:lpstr>
      <vt:lpstr>Wingdings</vt:lpstr>
      <vt:lpstr>Default Design</vt:lpstr>
      <vt:lpstr>Разработка концептуального и технического проектов для установки SPD на коллайдере NICA</vt:lpstr>
      <vt:lpstr>PowerPoint Presentation</vt:lpstr>
      <vt:lpstr>PowerPoint Presentation</vt:lpstr>
      <vt:lpstr>Polarized beams</vt:lpstr>
      <vt:lpstr>Start of the SPD project</vt:lpstr>
      <vt:lpstr>PowerPoint Presentation</vt:lpstr>
      <vt:lpstr>Spin dependent PDFs</vt:lpstr>
      <vt:lpstr>Structure functions</vt:lpstr>
      <vt:lpstr>PowerPoint Presentation</vt:lpstr>
      <vt:lpstr>COMPASS data, pion beam</vt:lpstr>
      <vt:lpstr>Asymmetries in DY pair production</vt:lpstr>
      <vt:lpstr>Prompt photons</vt:lpstr>
      <vt:lpstr>Prompt photon production cross section</vt:lpstr>
      <vt:lpstr>Expected asymmetries</vt:lpstr>
      <vt:lpstr>Charmonium production</vt:lpstr>
      <vt:lpstr>GPD through vector meson exclusive production</vt:lpstr>
      <vt:lpstr>PowerPoint Presentation</vt:lpstr>
      <vt:lpstr>PowerPoint Presentation</vt:lpstr>
      <vt:lpstr>PowerPoint Presentation</vt:lpstr>
      <vt:lpstr>Minimum biased events</vt:lpstr>
      <vt:lpstr>Local polarimetry</vt:lpstr>
      <vt:lpstr>PowerPoint Presentation</vt:lpstr>
      <vt:lpstr>General view</vt:lpstr>
      <vt:lpstr>Dimensions</vt:lpstr>
      <vt:lpstr>Hybrid magnetic system</vt:lpstr>
      <vt:lpstr>Reconfigurable design</vt:lpstr>
      <vt:lpstr>Beam-beam interaction and t0 counters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DAQ</vt:lpstr>
      <vt:lpstr>Software and computing</vt:lpstr>
      <vt:lpstr>PowerPoint Presentation</vt:lpstr>
      <vt:lpstr>Beam test facility</vt:lpstr>
      <vt:lpstr>PowerPoint Presentation</vt:lpstr>
      <vt:lpstr>     JINR participation:     112 authors, 37.7 FTE</vt:lpstr>
      <vt:lpstr>Collaborating institutions</vt:lpstr>
      <vt:lpstr>Roadmap </vt:lpstr>
      <vt:lpstr>PowerPoint Presentation</vt:lpstr>
      <vt:lpstr>Back-ups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NICA</dc:title>
  <dc:creator>ROUMEN</dc:creator>
  <cp:lastModifiedBy>Roumen Tsenov</cp:lastModifiedBy>
  <cp:revision>602</cp:revision>
  <dcterms:modified xsi:type="dcterms:W3CDTF">2018-12-04T12:29:42Z</dcterms:modified>
</cp:coreProperties>
</file>