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78" r:id="rId2"/>
    <p:sldId id="257" r:id="rId3"/>
    <p:sldId id="260" r:id="rId4"/>
    <p:sldId id="270" r:id="rId5"/>
    <p:sldId id="259" r:id="rId6"/>
    <p:sldId id="256" r:id="rId7"/>
    <p:sldId id="269" r:id="rId8"/>
    <p:sldId id="274" r:id="rId9"/>
    <p:sldId id="275" r:id="rId10"/>
    <p:sldId id="273" r:id="rId11"/>
    <p:sldId id="262" r:id="rId12"/>
    <p:sldId id="263" r:id="rId13"/>
    <p:sldId id="264" r:id="rId14"/>
    <p:sldId id="267" r:id="rId15"/>
    <p:sldId id="266" r:id="rId16"/>
    <p:sldId id="261"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60"/>
  </p:normalViewPr>
  <p:slideViewPr>
    <p:cSldViewPr snapToGrid="0">
      <p:cViewPr varScale="1">
        <p:scale>
          <a:sx n="64" d="100"/>
          <a:sy n="64" d="100"/>
        </p:scale>
        <p:origin x="-108" y="-13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0A05C-EDBE-4B4D-864E-474B88A2F640}" type="datetimeFigureOut">
              <a:rPr lang="en-GB" smtClean="0"/>
              <a:pPr/>
              <a:t>08/11/2018</a:t>
            </a:fld>
            <a:endParaRPr lang="en-GB"/>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GB"/>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9E1DD-78DF-4EC2-8E61-3D8752D9C2DA}" type="slidenum">
              <a:rPr lang="en-GB" smtClean="0"/>
              <a:pPr/>
              <a:t>‹#›</a:t>
            </a:fld>
            <a:endParaRPr lang="en-GB"/>
          </a:p>
        </p:txBody>
      </p:sp>
    </p:spTree>
    <p:extLst>
      <p:ext uri="{BB962C8B-B14F-4D97-AF65-F5344CB8AC3E}">
        <p14:creationId xmlns:p14="http://schemas.microsoft.com/office/powerpoint/2010/main" xmlns="" val="231514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3A1E96A-1BBC-4605-A2C8-C5549453BE12}" type="slidenum">
              <a:rPr lang="en-US" altLang="en-US"/>
              <a:pPr/>
              <a:t>2</a:t>
            </a:fld>
            <a:endParaRPr lang="en-US" altLang="en-US"/>
          </a:p>
        </p:txBody>
      </p:sp>
      <p:sp>
        <p:nvSpPr>
          <p:cNvPr id="23553" name="Rectangle 1"/>
          <p:cNvSpPr txBox="1">
            <a:spLocks noGrp="1" noRot="1" noChangeAspect="1" noChangeArrowheads="1"/>
          </p:cNvSpPr>
          <p:nvPr>
            <p:ph type="sldImg"/>
          </p:nvPr>
        </p:nvSpPr>
        <p:spPr bwMode="auto">
          <a:xfrm>
            <a:off x="534988" y="763588"/>
            <a:ext cx="6699250" cy="3768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777875" y="4776788"/>
            <a:ext cx="6213475" cy="4521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bg-BG" altLang="en-US"/>
          </a:p>
        </p:txBody>
      </p:sp>
    </p:spTree>
    <p:extLst>
      <p:ext uri="{BB962C8B-B14F-4D97-AF65-F5344CB8AC3E}">
        <p14:creationId xmlns:p14="http://schemas.microsoft.com/office/powerpoint/2010/main" xmlns="" val="377815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a:xfrm>
            <a:off x="-17175163" y="-11988800"/>
            <a:ext cx="22544088" cy="12682538"/>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a:xfrm>
            <a:off x="685800" y="4414838"/>
            <a:ext cx="5448300" cy="41465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bg-BG" altLang="en-US" smtClean="0">
              <a:latin typeface="Times New Roman" panose="02020603050405020304" pitchFamily="18" charset="0"/>
            </a:endParaRPr>
          </a:p>
        </p:txBody>
      </p:sp>
    </p:spTree>
    <p:extLst>
      <p:ext uri="{BB962C8B-B14F-4D97-AF65-F5344CB8AC3E}">
        <p14:creationId xmlns:p14="http://schemas.microsoft.com/office/powerpoint/2010/main" xmlns="" val="122151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xmlns="" val="65795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bg-BG" smtClean="0"/>
              <a:t>Редакт. стил загл. образец</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225557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2584684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314726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bg-BG" smtClean="0"/>
              <a:t>Редакт. стил загл. образец</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47126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3870859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bg-BG" smtClean="0"/>
              <a:t>Редакт. стил загл. образец</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755255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bg-BG" smtClean="0"/>
              <a:t>Редакт. стил загл. образец</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1832181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37354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105925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24117" cy="1106487"/>
          </a:xfrm>
        </p:spPr>
        <p:txBody>
          <a:bodyPr/>
          <a:lstStyle/>
          <a:p>
            <a:r>
              <a:rPr lang="en-US" smtClean="0"/>
              <a:t>Click to edit Master title style</a:t>
            </a:r>
            <a:endParaRPr lang="bg-BG"/>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61B42A4-878A-4F5D-9B81-B9D765EC308B}" type="slidenum">
              <a:rPr lang="en-US" altLang="en-US"/>
              <a:pPr>
                <a:defRPr/>
              </a:pPr>
              <a:t>‹#›</a:t>
            </a:fld>
            <a:endParaRPr lang="en-US" altLang="en-US"/>
          </a:p>
        </p:txBody>
      </p:sp>
    </p:spTree>
    <p:extLst>
      <p:ext uri="{BB962C8B-B14F-4D97-AF65-F5344CB8AC3E}">
        <p14:creationId xmlns:p14="http://schemas.microsoft.com/office/powerpoint/2010/main" xmlns="" val="112161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idx="1"/>
          </p:nvPr>
        </p:nvSpPr>
        <p:spPr/>
        <p:txBody>
          <a:bodyPr anchor="ct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149769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164258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13711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265765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380387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112879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bg-BG" smtClean="0"/>
              <a:t>Редакт. стил загл. образец</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312970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bg-BG" smtClean="0"/>
              <a:t>Редакт. стил загл. образец</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5D891FA2-D81D-4B3E-8D61-1E3AFC15359C}" type="datetimeFigureOut">
              <a:rPr lang="en-GB" smtClean="0"/>
              <a:pPr/>
              <a:t>08/11/2018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261600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891FA2-D81D-4B3E-8D61-1E3AFC15359C}" type="datetimeFigureOut">
              <a:rPr lang="en-GB" smtClean="0"/>
              <a:pPr/>
              <a:t>08/11/2018</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8B16A7-DAAF-48F0-99B4-F4D01F502EB9}" type="slidenum">
              <a:rPr lang="en-GB" smtClean="0"/>
              <a:pPr/>
              <a:t>‹#›</a:t>
            </a:fld>
            <a:endParaRPr lang="en-GB"/>
          </a:p>
        </p:txBody>
      </p:sp>
    </p:spTree>
    <p:extLst>
      <p:ext uri="{BB962C8B-B14F-4D97-AF65-F5344CB8AC3E}">
        <p14:creationId xmlns:p14="http://schemas.microsoft.com/office/powerpoint/2010/main" xmlns="" val="1710157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382" y="442336"/>
            <a:ext cx="9144000" cy="1146591"/>
          </a:xfrm>
        </p:spPr>
        <p:txBody>
          <a:bodyPr>
            <a:normAutofit/>
          </a:bodyPr>
          <a:lstStyle/>
          <a:p>
            <a:pPr algn="ct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Energy Production and Transmutation of Nuclear Waste by Accelerator Driven Systems (ADS)</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589213" y="2844359"/>
            <a:ext cx="8915399" cy="1126283"/>
          </a:xfrm>
        </p:spPr>
        <p:txBody>
          <a:bodyPr>
            <a:normAutofit fontScale="92500" lnSpcReduction="20000"/>
          </a:bodyPr>
          <a:lstStyle/>
          <a:p>
            <a:r>
              <a:rPr lang="en-US" sz="2600" b="1" dirty="0" smtClean="0">
                <a:latin typeface="Times New Roman" panose="02020603050405020304" pitchFamily="18" charset="0"/>
                <a:cs typeface="Times New Roman" panose="02020603050405020304" pitchFamily="18" charset="0"/>
              </a:rPr>
              <a:t>P. </a:t>
            </a:r>
            <a:r>
              <a:rPr lang="en-US" sz="2600" b="1" dirty="0" err="1" smtClean="0">
                <a:latin typeface="Times New Roman" panose="02020603050405020304" pitchFamily="18" charset="0"/>
                <a:cs typeface="Times New Roman" panose="02020603050405020304" pitchFamily="18" charset="0"/>
              </a:rPr>
              <a:t>Zhivkov</a:t>
            </a:r>
            <a:endParaRPr lang="en-US" sz="2600"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Institute of Nuclear </a:t>
            </a:r>
            <a:r>
              <a:rPr lang="en-US" b="1" dirty="0">
                <a:latin typeface="Times New Roman" panose="02020603050405020304" pitchFamily="18" charset="0"/>
                <a:cs typeface="Times New Roman" panose="02020603050405020304" pitchFamily="18" charset="0"/>
              </a:rPr>
              <a:t>R</a:t>
            </a:r>
            <a:r>
              <a:rPr lang="en-US" b="1" dirty="0" smtClean="0">
                <a:latin typeface="Times New Roman" panose="02020603050405020304" pitchFamily="18" charset="0"/>
                <a:cs typeface="Times New Roman" panose="02020603050405020304" pitchFamily="18" charset="0"/>
              </a:rPr>
              <a:t>esearch and Nuclear Energy, BAS, Bulgaria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58345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568" y="2344070"/>
            <a:ext cx="10924117" cy="1106487"/>
          </a:xfrm>
        </p:spPr>
        <p:txBody>
          <a:bodyPr>
            <a:normAutofit fontScale="90000"/>
          </a:bodyPr>
          <a:lstStyle/>
          <a:p>
            <a:pPr algn="l">
              <a:lnSpc>
                <a:spcPct val="150000"/>
              </a:lnSpc>
            </a:pPr>
            <a:r>
              <a:rPr lang="en-US" sz="4000" b="1" dirty="0" smtClean="0">
                <a:latin typeface="Times New Roman" panose="02020603050405020304" pitchFamily="18" charset="0"/>
                <a:cs typeface="Times New Roman" panose="02020603050405020304" pitchFamily="18" charset="0"/>
              </a:rPr>
              <a:t>								Results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1. Calculations of total (</a:t>
            </a:r>
            <a:r>
              <a:rPr lang="en-US" sz="2700" b="1" dirty="0" err="1" smtClean="0">
                <a:latin typeface="Times New Roman" panose="02020603050405020304" pitchFamily="18" charset="0"/>
                <a:cs typeface="Times New Roman" panose="02020603050405020304" pitchFamily="18" charset="0"/>
              </a:rPr>
              <a:t>n,f</a:t>
            </a:r>
            <a:r>
              <a:rPr lang="en-US" sz="2700" b="1" dirty="0" smtClean="0">
                <a:latin typeface="Times New Roman" panose="02020603050405020304" pitchFamily="18" charset="0"/>
                <a:cs typeface="Times New Roman" panose="02020603050405020304" pitchFamily="18" charset="0"/>
              </a:rPr>
              <a:t>) reactions in ADS.</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2. Calculation of total (</a:t>
            </a:r>
            <a:r>
              <a:rPr lang="en-US" sz="2700" b="1" dirty="0" err="1" smtClean="0">
                <a:latin typeface="Times New Roman" panose="02020603050405020304" pitchFamily="18" charset="0"/>
                <a:cs typeface="Times New Roman" panose="02020603050405020304" pitchFamily="18" charset="0"/>
              </a:rPr>
              <a:t>n,</a:t>
            </a:r>
            <a:r>
              <a:rPr lang="en-US" sz="2700" b="1" dirty="0" err="1" smtClean="0">
                <a:latin typeface="Symbol" panose="05050102010706020507" pitchFamily="18" charset="2"/>
                <a:cs typeface="Times New Roman" panose="02020603050405020304" pitchFamily="18" charset="0"/>
              </a:rPr>
              <a:t>g</a:t>
            </a:r>
            <a:r>
              <a:rPr lang="en-US" sz="2700" b="1" dirty="0" smtClean="0">
                <a:latin typeface="Times New Roman" panose="02020603050405020304" pitchFamily="18" charset="0"/>
                <a:cs typeface="Times New Roman" panose="02020603050405020304" pitchFamily="18" charset="0"/>
              </a:rPr>
              <a:t>)</a:t>
            </a:r>
            <a:r>
              <a:rPr lang="en-US" sz="2700" b="1" baseline="30000" dirty="0" smtClean="0">
                <a:latin typeface="Times New Roman" panose="02020603050405020304" pitchFamily="18" charset="0"/>
                <a:cs typeface="Times New Roman" panose="02020603050405020304" pitchFamily="18" charset="0"/>
              </a:rPr>
              <a:t>238</a:t>
            </a:r>
            <a:r>
              <a:rPr lang="en-US" sz="2700" b="1" dirty="0" smtClean="0">
                <a:latin typeface="Times New Roman" panose="02020603050405020304" pitchFamily="18" charset="0"/>
                <a:cs typeface="Times New Roman" panose="02020603050405020304" pitchFamily="18" charset="0"/>
              </a:rPr>
              <a:t>U, </a:t>
            </a:r>
            <a:r>
              <a:rPr lang="en-US" sz="2700" b="1" dirty="0">
                <a:latin typeface="Times New Roman" panose="02020603050405020304" pitchFamily="18" charset="0"/>
                <a:cs typeface="Times New Roman" panose="02020603050405020304" pitchFamily="18" charset="0"/>
              </a:rPr>
              <a:t>(</a:t>
            </a:r>
            <a:r>
              <a:rPr lang="en-US" sz="2700" b="1" dirty="0" err="1">
                <a:latin typeface="Times New Roman" panose="02020603050405020304" pitchFamily="18" charset="0"/>
                <a:cs typeface="Times New Roman" panose="02020603050405020304" pitchFamily="18" charset="0"/>
              </a:rPr>
              <a:t>n,</a:t>
            </a:r>
            <a:r>
              <a:rPr lang="en-US" sz="2700" b="1" dirty="0" err="1">
                <a:latin typeface="Symbol" panose="05050102010706020507" pitchFamily="18" charset="2"/>
                <a:cs typeface="Times New Roman" panose="02020603050405020304" pitchFamily="18" charset="0"/>
              </a:rPr>
              <a:t>g</a:t>
            </a:r>
            <a:r>
              <a:rPr lang="en-US" sz="2700" b="1" dirty="0">
                <a:latin typeface="Times New Roman" panose="02020603050405020304" pitchFamily="18" charset="0"/>
                <a:cs typeface="Times New Roman" panose="02020603050405020304" pitchFamily="18" charset="0"/>
              </a:rPr>
              <a:t>)</a:t>
            </a:r>
            <a:r>
              <a:rPr lang="en-US" sz="2700" b="1" baseline="30000" dirty="0" smtClean="0">
                <a:latin typeface="Times New Roman" panose="02020603050405020304" pitchFamily="18" charset="0"/>
                <a:cs typeface="Times New Roman" panose="02020603050405020304" pitchFamily="18" charset="0"/>
              </a:rPr>
              <a:t>232</a:t>
            </a:r>
            <a:r>
              <a:rPr lang="en-US" sz="2700" b="1" dirty="0" smtClean="0">
                <a:latin typeface="Times New Roman" panose="02020603050405020304" pitchFamily="18" charset="0"/>
                <a:cs typeface="Times New Roman" panose="02020603050405020304" pitchFamily="18" charset="0"/>
              </a:rPr>
              <a:t>Th, </a:t>
            </a:r>
            <a:r>
              <a:rPr lang="en-US" sz="2700" b="1" dirty="0">
                <a:latin typeface="Times New Roman" panose="02020603050405020304" pitchFamily="18" charset="0"/>
                <a:cs typeface="Times New Roman" panose="02020603050405020304" pitchFamily="18" charset="0"/>
              </a:rPr>
              <a:t>(</a:t>
            </a:r>
            <a:r>
              <a:rPr lang="en-US" sz="2700" b="1" dirty="0" err="1">
                <a:latin typeface="Times New Roman" panose="02020603050405020304" pitchFamily="18" charset="0"/>
                <a:cs typeface="Times New Roman" panose="02020603050405020304" pitchFamily="18" charset="0"/>
              </a:rPr>
              <a:t>n,</a:t>
            </a:r>
            <a:r>
              <a:rPr lang="en-US" sz="2700" b="1" dirty="0" err="1">
                <a:latin typeface="Symbol" panose="05050102010706020507" pitchFamily="18" charset="2"/>
                <a:cs typeface="Times New Roman" panose="02020603050405020304" pitchFamily="18" charset="0"/>
              </a:rPr>
              <a:t>g</a:t>
            </a:r>
            <a:r>
              <a:rPr lang="en-US" sz="2700" b="1" dirty="0">
                <a:latin typeface="Times New Roman" panose="02020603050405020304" pitchFamily="18" charset="0"/>
                <a:cs typeface="Times New Roman" panose="02020603050405020304" pitchFamily="18" charset="0"/>
              </a:rPr>
              <a:t>)</a:t>
            </a:r>
            <a:r>
              <a:rPr lang="en-US" sz="2700" b="1" baseline="30000" dirty="0" smtClean="0">
                <a:latin typeface="Times New Roman" panose="02020603050405020304" pitchFamily="18" charset="0"/>
                <a:cs typeface="Times New Roman" panose="02020603050405020304" pitchFamily="18" charset="0"/>
              </a:rPr>
              <a:t>239</a:t>
            </a:r>
            <a:r>
              <a:rPr lang="en-US" sz="2700" b="1" dirty="0" smtClean="0">
                <a:latin typeface="Times New Roman" panose="02020603050405020304" pitchFamily="18" charset="0"/>
                <a:cs typeface="Times New Roman" panose="02020603050405020304" pitchFamily="18" charset="0"/>
              </a:rPr>
              <a:t>Pu reactions</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3. Calculation of ionization energy deposition in ADS.</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4. Calculation of BPG (Beam Power Gain).</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                     BPG=(E</a:t>
            </a:r>
            <a:r>
              <a:rPr lang="en-US" sz="2700" b="1" baseline="-25000" dirty="0" smtClean="0">
                <a:latin typeface="Times New Roman" panose="02020603050405020304" pitchFamily="18" charset="0"/>
                <a:cs typeface="Times New Roman" panose="02020603050405020304" pitchFamily="18" charset="0"/>
              </a:rPr>
              <a:t>fiss</a:t>
            </a:r>
            <a:r>
              <a:rPr lang="en-US" sz="2700" b="1" dirty="0" smtClean="0">
                <a:latin typeface="Times New Roman" panose="02020603050405020304" pitchFamily="18" charset="0"/>
                <a:cs typeface="Times New Roman" panose="02020603050405020304" pitchFamily="18" charset="0"/>
              </a:rPr>
              <a:t>+ E</a:t>
            </a:r>
            <a:r>
              <a:rPr lang="en-US" sz="2700" b="1" baseline="-25000" dirty="0" smtClean="0">
                <a:latin typeface="Times New Roman" panose="02020603050405020304" pitchFamily="18" charset="0"/>
                <a:cs typeface="Times New Roman" panose="02020603050405020304" pitchFamily="18" charset="0"/>
              </a:rPr>
              <a:t>ion</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E</a:t>
            </a:r>
            <a:r>
              <a:rPr lang="en-US" sz="2700" b="1" baseline="-25000" dirty="0" err="1" smtClean="0">
                <a:latin typeface="Times New Roman" panose="02020603050405020304" pitchFamily="18" charset="0"/>
                <a:cs typeface="Times New Roman" panose="02020603050405020304" pitchFamily="18" charset="0"/>
              </a:rPr>
              <a:t>capture</a:t>
            </a:r>
            <a:r>
              <a:rPr lang="en-US" sz="2700" b="1" dirty="0" smtClean="0">
                <a:latin typeface="Times New Roman" panose="02020603050405020304" pitchFamily="18" charset="0"/>
                <a:cs typeface="Times New Roman" panose="02020603050405020304" pitchFamily="18" charset="0"/>
              </a:rPr>
              <a:t>)/</a:t>
            </a:r>
            <a:r>
              <a:rPr lang="en-US" sz="2700" b="1" dirty="0" err="1" smtClean="0">
                <a:latin typeface="Times New Roman" panose="02020603050405020304" pitchFamily="18" charset="0"/>
                <a:cs typeface="Times New Roman" panose="02020603050405020304" pitchFamily="18" charset="0"/>
              </a:rPr>
              <a:t>E</a:t>
            </a:r>
            <a:r>
              <a:rPr lang="en-US" sz="2700" b="1" baseline="-25000" dirty="0" err="1" smtClean="0">
                <a:latin typeface="Times New Roman" panose="02020603050405020304" pitchFamily="18" charset="0"/>
                <a:cs typeface="Times New Roman" panose="02020603050405020304" pitchFamily="18" charset="0"/>
              </a:rPr>
              <a:t>beam</a:t>
            </a:r>
            <a:r>
              <a:rPr lang="en-US" sz="2700" b="1" dirty="0" smtClean="0">
                <a:latin typeface="Times New Roman" panose="02020603050405020304" pitchFamily="18" charset="0"/>
                <a:cs typeface="Times New Roman" panose="02020603050405020304" pitchFamily="18" charset="0"/>
              </a:rPr>
              <a:t>    </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21760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2854325" y="209551"/>
            <a:ext cx="6369050" cy="76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DejaVu Sans"/>
                <a:cs typeface="DejaVu Sans"/>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DejaVu Sans"/>
                <a:cs typeface="DejaVu Sans"/>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DejaVu Sans"/>
                <a:cs typeface="DejaVu Sans"/>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9pPr>
          </a:lstStyle>
          <a:p>
            <a:pPr algn="ctr" eaLnBrk="1" hangingPunct="1">
              <a:spcBef>
                <a:spcPct val="0"/>
              </a:spcBef>
              <a:buClrTx/>
              <a:buFontTx/>
              <a:buNone/>
            </a:pPr>
            <a:r>
              <a:rPr lang="en-US" altLang="en-US" sz="2600" b="1" dirty="0" smtClean="0">
                <a:solidFill>
                  <a:srgbClr val="000080"/>
                </a:solidFill>
                <a:latin typeface="Times New Roman" panose="02020603050405020304" pitchFamily="18" charset="0"/>
                <a:cs typeface="Times New Roman" panose="02020603050405020304" pitchFamily="18" charset="0"/>
              </a:rPr>
              <a:t>Parameters investigation of sub-critical ADS </a:t>
            </a:r>
          </a:p>
          <a:p>
            <a:pPr algn="ctr" eaLnBrk="1" hangingPunct="1">
              <a:spcBef>
                <a:spcPct val="0"/>
              </a:spcBef>
              <a:buClrTx/>
              <a:buFontTx/>
              <a:buNone/>
            </a:pPr>
            <a:r>
              <a:rPr lang="en-US" altLang="en-US" sz="2600" b="1" dirty="0" smtClean="0">
                <a:solidFill>
                  <a:srgbClr val="000080"/>
                </a:solidFill>
                <a:latin typeface="Times New Roman" panose="02020603050405020304" pitchFamily="18" charset="0"/>
                <a:cs typeface="Times New Roman" panose="02020603050405020304" pitchFamily="18" charset="0"/>
              </a:rPr>
              <a:t>with  </a:t>
            </a:r>
            <a:r>
              <a:rPr lang="en-US" altLang="en-US" sz="2600" b="1" dirty="0">
                <a:solidFill>
                  <a:srgbClr val="000080"/>
                </a:solidFill>
                <a:latin typeface="Times New Roman" panose="02020603050405020304" pitchFamily="18" charset="0"/>
                <a:cs typeface="Times New Roman" panose="02020603050405020304" pitchFamily="18" charset="0"/>
              </a:rPr>
              <a:t>0.95&lt; </a:t>
            </a:r>
            <a:r>
              <a:rPr lang="en-US" altLang="en-US" sz="2600" b="1" dirty="0" err="1">
                <a:solidFill>
                  <a:srgbClr val="000080"/>
                </a:solidFill>
                <a:latin typeface="Times New Roman" panose="02020603050405020304" pitchFamily="18" charset="0"/>
                <a:cs typeface="Times New Roman" panose="02020603050405020304" pitchFamily="18" charset="0"/>
              </a:rPr>
              <a:t>K</a:t>
            </a:r>
            <a:r>
              <a:rPr lang="en-US" altLang="en-US" sz="2600" b="1" baseline="-25000" dirty="0" err="1">
                <a:solidFill>
                  <a:srgbClr val="000080"/>
                </a:solidFill>
                <a:latin typeface="Times New Roman" panose="02020603050405020304" pitchFamily="18" charset="0"/>
                <a:cs typeface="Times New Roman" panose="02020603050405020304" pitchFamily="18" charset="0"/>
              </a:rPr>
              <a:t>eff</a:t>
            </a:r>
            <a:r>
              <a:rPr lang="en-US" altLang="en-US" sz="2600" b="1" dirty="0">
                <a:solidFill>
                  <a:srgbClr val="000080"/>
                </a:solidFill>
                <a:latin typeface="Times New Roman" panose="02020603050405020304" pitchFamily="18" charset="0"/>
                <a:cs typeface="Times New Roman" panose="02020603050405020304" pitchFamily="18" charset="0"/>
              </a:rPr>
              <a:t>&lt;1</a:t>
            </a:r>
          </a:p>
        </p:txBody>
      </p:sp>
      <p:sp>
        <p:nvSpPr>
          <p:cNvPr id="21508" name="Text Box 3"/>
          <p:cNvSpPr txBox="1">
            <a:spLocks noChangeArrowheads="1"/>
          </p:cNvSpPr>
          <p:nvPr/>
        </p:nvSpPr>
        <p:spPr bwMode="auto">
          <a:xfrm>
            <a:off x="2854325" y="1198563"/>
            <a:ext cx="649605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DejaVu Sans"/>
                <a:cs typeface="DejaVu Sans"/>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DejaVu Sans"/>
                <a:cs typeface="DejaVu Sans"/>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DejaVu Sans"/>
                <a:cs typeface="DejaVu Sans"/>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9pPr>
          </a:lstStyle>
          <a:p>
            <a:pPr algn="ctr" eaLnBrk="1" hangingPunct="1">
              <a:spcBef>
                <a:spcPct val="0"/>
              </a:spcBef>
              <a:buClrTx/>
              <a:buFontTx/>
              <a:buNone/>
            </a:pPr>
            <a:r>
              <a:rPr lang="en-US" altLang="en-US" sz="2000" b="1" dirty="0" smtClean="0">
                <a:latin typeface="Times New Roman" panose="02020603050405020304" pitchFamily="18" charset="0"/>
                <a:cs typeface="Times New Roman" panose="02020603050405020304" pitchFamily="18" charset="0"/>
              </a:rPr>
              <a:t>ADS without </a:t>
            </a:r>
            <a:r>
              <a:rPr lang="en-US" altLang="en-US" sz="2000" b="1" baseline="30000" dirty="0" err="1" smtClean="0">
                <a:latin typeface="Times New Roman" panose="02020603050405020304" pitchFamily="18" charset="0"/>
                <a:cs typeface="Times New Roman" panose="02020603050405020304" pitchFamily="18" charset="0"/>
              </a:rPr>
              <a:t>depl</a:t>
            </a:r>
            <a:r>
              <a:rPr lang="en-US" altLang="en-US" sz="2000" b="1" dirty="0" err="1" smtClean="0">
                <a:latin typeface="Times New Roman" panose="02020603050405020304" pitchFamily="18" charset="0"/>
                <a:cs typeface="Times New Roman" panose="02020603050405020304" pitchFamily="18" charset="0"/>
              </a:rPr>
              <a:t>U</a:t>
            </a:r>
            <a:r>
              <a:rPr lang="en-US" altLang="en-US" sz="2000" b="1" dirty="0" smtClean="0">
                <a:latin typeface="Times New Roman" panose="02020603050405020304" pitchFamily="18" charset="0"/>
                <a:cs typeface="Times New Roman" panose="02020603050405020304" pitchFamily="18" charset="0"/>
              </a:rPr>
              <a:t>/ </a:t>
            </a:r>
            <a:r>
              <a:rPr lang="en-US" altLang="en-US" sz="2000" b="1" baseline="30000" dirty="0" smtClean="0">
                <a:latin typeface="Times New Roman" panose="02020603050405020304" pitchFamily="18" charset="0"/>
                <a:cs typeface="Times New Roman" panose="02020603050405020304" pitchFamily="18" charset="0"/>
              </a:rPr>
              <a:t>232</a:t>
            </a:r>
            <a:r>
              <a:rPr lang="en-US" altLang="en-US" sz="2000" b="1" dirty="0" smtClean="0">
                <a:latin typeface="Times New Roman" panose="02020603050405020304" pitchFamily="18" charset="0"/>
                <a:cs typeface="Times New Roman" panose="02020603050405020304" pitchFamily="18" charset="0"/>
              </a:rPr>
              <a:t>Th protection shield</a:t>
            </a:r>
            <a:r>
              <a:rPr lang="bg-BG" altLang="en-US" sz="2000" b="1" dirty="0" smtClean="0">
                <a:latin typeface="Times New Roman" panose="02020603050405020304" pitchFamily="18" charset="0"/>
                <a:cs typeface="Times New Roman" panose="02020603050405020304" pitchFamily="18" charset="0"/>
              </a:rPr>
              <a:t>, </a:t>
            </a:r>
            <a:r>
              <a:rPr lang="en-US" altLang="en-US" sz="2000" b="1" dirty="0" smtClean="0">
                <a:latin typeface="Times New Roman" panose="02020603050405020304" pitchFamily="18" charset="0"/>
                <a:cs typeface="Times New Roman" panose="02020603050405020304" pitchFamily="18" charset="0"/>
              </a:rPr>
              <a:t>only biological</a:t>
            </a:r>
            <a:endParaRPr lang="en-US" altLang="en-US" sz="2000" b="1" dirty="0">
              <a:latin typeface="Times New Roman" panose="02020603050405020304" pitchFamily="18" charset="0"/>
              <a:cs typeface="Times New Roman" panose="02020603050405020304" pitchFamily="18" charset="0"/>
            </a:endParaRPr>
          </a:p>
        </p:txBody>
      </p:sp>
      <p:pic>
        <p:nvPicPr>
          <p:cNvPr id="2150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63126" y="1916114"/>
            <a:ext cx="8145013" cy="4213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 name="Rectangle 1"/>
          <p:cNvSpPr/>
          <p:nvPr/>
        </p:nvSpPr>
        <p:spPr>
          <a:xfrm>
            <a:off x="2517775" y="5734053"/>
            <a:ext cx="6705600" cy="400050"/>
          </a:xfrm>
          <a:prstGeom prst="rect">
            <a:avLst/>
          </a:prstGeom>
        </p:spPr>
        <p:txBody>
          <a:bodyPr wrap="none">
            <a:spAutoFit/>
          </a:bodyPr>
          <a:lstStyle/>
          <a:p>
            <a:pPr>
              <a:defRPr/>
            </a:pPr>
            <a:r>
              <a:rPr lang="en-US" sz="2000" b="1" dirty="0">
                <a:solidFill>
                  <a:schemeClr val="accent1">
                    <a:lumMod val="50000"/>
                  </a:schemeClr>
                </a:solidFill>
                <a:latin typeface="Times New Roman" panose="02020603050405020304" pitchFamily="18" charset="0"/>
                <a:ea typeface="Calibri" panose="020F0502020204030204" pitchFamily="34" charset="0"/>
              </a:rPr>
              <a:t>MOX (Mix Oxide Fuel concentration of </a:t>
            </a:r>
            <a:r>
              <a:rPr lang="bg-BG" sz="2000" b="1" dirty="0">
                <a:solidFill>
                  <a:schemeClr val="accent1">
                    <a:lumMod val="50000"/>
                  </a:schemeClr>
                </a:solidFill>
                <a:latin typeface="Times New Roman" panose="02020603050405020304" pitchFamily="18" charset="0"/>
                <a:ea typeface="Calibri" panose="020F0502020204030204" pitchFamily="34" charset="0"/>
              </a:rPr>
              <a:t>20-30 % </a:t>
            </a:r>
            <a:r>
              <a:rPr lang="bg-BG" sz="2000" b="1" baseline="30000" dirty="0">
                <a:solidFill>
                  <a:schemeClr val="accent1">
                    <a:lumMod val="50000"/>
                  </a:schemeClr>
                </a:solidFill>
                <a:latin typeface="Times New Roman" panose="02020603050405020304" pitchFamily="18" charset="0"/>
                <a:ea typeface="Calibri" panose="020F0502020204030204" pitchFamily="34" charset="0"/>
              </a:rPr>
              <a:t>239</a:t>
            </a:r>
            <a:r>
              <a:rPr lang="bg-BG" sz="2000" b="1" dirty="0">
                <a:solidFill>
                  <a:schemeClr val="accent1">
                    <a:lumMod val="50000"/>
                  </a:schemeClr>
                </a:solidFill>
                <a:latin typeface="Times New Roman" panose="02020603050405020304" pitchFamily="18" charset="0"/>
                <a:ea typeface="Calibri" panose="020F0502020204030204" pitchFamily="34" charset="0"/>
              </a:rPr>
              <a:t>Pu+</a:t>
            </a:r>
            <a:r>
              <a:rPr lang="bg-BG" sz="2000" b="1" baseline="30000" dirty="0">
                <a:solidFill>
                  <a:schemeClr val="accent1">
                    <a:lumMod val="50000"/>
                  </a:schemeClr>
                </a:solidFill>
                <a:latin typeface="Times New Roman" panose="02020603050405020304" pitchFamily="18" charset="0"/>
                <a:ea typeface="Calibri" panose="020F0502020204030204" pitchFamily="34" charset="0"/>
              </a:rPr>
              <a:t>235</a:t>
            </a:r>
            <a:r>
              <a:rPr lang="bg-BG" sz="2000" b="1" dirty="0">
                <a:solidFill>
                  <a:schemeClr val="accent1">
                    <a:lumMod val="50000"/>
                  </a:schemeClr>
                </a:solidFill>
                <a:latin typeface="Times New Roman" panose="02020603050405020304" pitchFamily="18" charset="0"/>
                <a:ea typeface="Calibri" panose="020F0502020204030204" pitchFamily="34" charset="0"/>
              </a:rPr>
              <a:t>U</a:t>
            </a:r>
            <a:endParaRPr lang="en-US" sz="2000" b="1" dirty="0">
              <a:solidFill>
                <a:schemeClr val="accent1">
                  <a:lumMod val="50000"/>
                </a:schemeClr>
              </a:solidFill>
              <a:ea typeface="DejaVu Sans" charset="0"/>
            </a:endParaRPr>
          </a:p>
        </p:txBody>
      </p:sp>
    </p:spTree>
    <p:extLst>
      <p:ext uri="{BB962C8B-B14F-4D97-AF65-F5344CB8AC3E}">
        <p14:creationId xmlns:p14="http://schemas.microsoft.com/office/powerpoint/2010/main" xmlns="" val="3290299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09600" y="0"/>
            <a:ext cx="10924117" cy="1106487"/>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Reaction balance in ADS</a:t>
            </a:r>
            <a:endParaRPr lang="bg-BG" sz="3600" b="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nvPr>
        </p:nvGraphicFramePr>
        <p:xfrm>
          <a:off x="356658" y="935037"/>
          <a:ext cx="11429999" cy="3848100"/>
        </p:xfrm>
        <a:graphic>
          <a:graphicData uri="http://schemas.openxmlformats.org/drawingml/2006/table">
            <a:tbl>
              <a:tblPr firstRow="1" firstCol="1" bandRow="1">
                <a:tableStyleId>{5C22544A-7EE6-4342-B048-85BDC9FD1C3A}</a:tableStyleId>
              </a:tblPr>
              <a:tblGrid>
                <a:gridCol w="1331602"/>
                <a:gridCol w="1163296"/>
                <a:gridCol w="1235074"/>
                <a:gridCol w="1334079"/>
                <a:gridCol w="1749893"/>
                <a:gridCol w="1850135"/>
                <a:gridCol w="1395954"/>
                <a:gridCol w="1369966"/>
              </a:tblGrid>
              <a:tr h="769620">
                <a:tc gridSpan="8">
                  <a:txBody>
                    <a:bodyPr/>
                    <a:lstStyle/>
                    <a:p>
                      <a:pPr algn="ctr">
                        <a:lnSpc>
                          <a:spcPct val="150000"/>
                        </a:lnSpc>
                        <a:spcAft>
                          <a:spcPts val="0"/>
                        </a:spcAft>
                      </a:pPr>
                      <a:r>
                        <a:rPr lang="en-US" sz="3000" b="1" dirty="0" smtClean="0">
                          <a:solidFill>
                            <a:schemeClr val="tx1"/>
                          </a:solidFill>
                          <a:effectLst/>
                          <a:latin typeface="Times New Roman" panose="02020603050405020304" pitchFamily="18" charset="0"/>
                          <a:cs typeface="Times New Roman" panose="02020603050405020304" pitchFamily="18" charset="0"/>
                        </a:rPr>
                        <a:t>Uranium target, cylinder </a:t>
                      </a:r>
                      <a:r>
                        <a:rPr lang="bg-BG" sz="3000" b="1" dirty="0" smtClean="0">
                          <a:solidFill>
                            <a:schemeClr val="tx1"/>
                          </a:solidFill>
                          <a:effectLst/>
                          <a:latin typeface="Times New Roman" panose="02020603050405020304" pitchFamily="18" charset="0"/>
                          <a:cs typeface="Times New Roman" panose="02020603050405020304" pitchFamily="18" charset="0"/>
                        </a:rPr>
                        <a:t>d=5 </a:t>
                      </a:r>
                      <a:r>
                        <a:rPr lang="bg-BG" sz="3000" b="1" dirty="0">
                          <a:solidFill>
                            <a:schemeClr val="tx1"/>
                          </a:solidFill>
                          <a:effectLst/>
                          <a:latin typeface="Times New Roman" panose="02020603050405020304" pitchFamily="18" charset="0"/>
                          <a:cs typeface="Times New Roman" panose="02020603050405020304" pitchFamily="18" charset="0"/>
                        </a:rPr>
                        <a:t>cm и l=50 cm</a:t>
                      </a:r>
                      <a:endParaRPr lang="bg-BG" sz="3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r>
              <a:tr h="769620">
                <a:tc>
                  <a:txBody>
                    <a:bodyPr/>
                    <a:lstStyle/>
                    <a:p>
                      <a:pPr algn="just">
                        <a:lnSpc>
                          <a:spcPct val="150000"/>
                        </a:lnSpc>
                        <a:spcAft>
                          <a:spcPts val="0"/>
                        </a:spcAft>
                      </a:pPr>
                      <a:r>
                        <a:rPr lang="bg-BG" sz="2600" b="1" dirty="0">
                          <a:solidFill>
                            <a:schemeClr val="tx1"/>
                          </a:solidFill>
                          <a:effectLst/>
                          <a:latin typeface="Times New Roman" panose="02020603050405020304" pitchFamily="18" charset="0"/>
                          <a:cs typeface="Times New Roman" panose="02020603050405020304" pitchFamily="18" charset="0"/>
                        </a:rPr>
                        <a:t>E</a:t>
                      </a:r>
                      <a:r>
                        <a:rPr lang="bg-BG" sz="2600" b="1" baseline="-25000" dirty="0">
                          <a:solidFill>
                            <a:schemeClr val="tx1"/>
                          </a:solidFill>
                          <a:effectLst/>
                          <a:latin typeface="Times New Roman" panose="02020603050405020304" pitchFamily="18" charset="0"/>
                          <a:cs typeface="Times New Roman" panose="02020603050405020304" pitchFamily="18" charset="0"/>
                        </a:rPr>
                        <a:t>p</a:t>
                      </a:r>
                      <a:r>
                        <a:rPr lang="bg-BG" sz="2600" b="1" dirty="0">
                          <a:solidFill>
                            <a:schemeClr val="tx1"/>
                          </a:solidFill>
                          <a:effectLst/>
                          <a:latin typeface="Times New Roman" panose="02020603050405020304" pitchFamily="18" charset="0"/>
                          <a:cs typeface="Times New Roman" panose="02020603050405020304" pitchFamily="18" charset="0"/>
                        </a:rPr>
                        <a:t> GeV</a:t>
                      </a:r>
                      <a:endParaRPr lang="bg-BG"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just">
                        <a:lnSpc>
                          <a:spcPct val="150000"/>
                        </a:lnSpc>
                        <a:spcAft>
                          <a:spcPts val="0"/>
                        </a:spcAft>
                      </a:pPr>
                      <a:r>
                        <a:rPr lang="bg-BG" sz="3000" b="1" dirty="0">
                          <a:effectLst/>
                          <a:latin typeface="Times New Roman" panose="02020603050405020304" pitchFamily="18" charset="0"/>
                          <a:cs typeface="Times New Roman" panose="02020603050405020304" pitchFamily="18" charset="0"/>
                        </a:rPr>
                        <a:t>N</a:t>
                      </a:r>
                      <a:r>
                        <a:rPr lang="bg-BG" sz="3000" b="1" baseline="-25000" dirty="0">
                          <a:effectLst/>
                          <a:latin typeface="Times New Roman" panose="02020603050405020304" pitchFamily="18" charset="0"/>
                          <a:cs typeface="Times New Roman" panose="02020603050405020304" pitchFamily="18" charset="0"/>
                        </a:rPr>
                        <a:t>total</a:t>
                      </a:r>
                      <a:endParaRPr lang="bg-BG"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bg-BG" sz="3000" b="1" dirty="0" err="1">
                          <a:effectLst/>
                          <a:latin typeface="Times New Roman" panose="02020603050405020304" pitchFamily="18" charset="0"/>
                          <a:cs typeface="Times New Roman" panose="02020603050405020304" pitchFamily="18" charset="0"/>
                        </a:rPr>
                        <a:t>N</a:t>
                      </a:r>
                      <a:r>
                        <a:rPr lang="bg-BG" sz="3000" b="1" baseline="-25000" dirty="0" err="1">
                          <a:effectLst/>
                          <a:latin typeface="Times New Roman" panose="02020603050405020304" pitchFamily="18" charset="0"/>
                          <a:cs typeface="Times New Roman" panose="02020603050405020304" pitchFamily="18" charset="0"/>
                        </a:rPr>
                        <a:t>escape</a:t>
                      </a:r>
                      <a:endParaRPr lang="bg-BG" sz="3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bg-BG" sz="2000" b="1" dirty="0">
                          <a:effectLst/>
                          <a:latin typeface="Times New Roman" panose="02020603050405020304" pitchFamily="18" charset="0"/>
                          <a:cs typeface="Times New Roman" panose="02020603050405020304" pitchFamily="18" charset="0"/>
                        </a:rPr>
                        <a:t> (n,f)</a:t>
                      </a:r>
                      <a:r>
                        <a:rPr lang="bg-BG" sz="2000" b="1" baseline="30000" dirty="0">
                          <a:effectLst/>
                          <a:latin typeface="Times New Roman" panose="02020603050405020304" pitchFamily="18" charset="0"/>
                          <a:cs typeface="Times New Roman" panose="02020603050405020304" pitchFamily="18" charset="0"/>
                        </a:rPr>
                        <a:t>235</a:t>
                      </a:r>
                      <a:r>
                        <a:rPr lang="bg-BG" sz="2000" b="1" dirty="0">
                          <a:effectLst/>
                          <a:latin typeface="Times New Roman" panose="02020603050405020304" pitchFamily="18" charset="0"/>
                          <a:cs typeface="Times New Roman" panose="02020603050405020304" pitchFamily="18" charset="0"/>
                        </a:rPr>
                        <a:t>U</a:t>
                      </a:r>
                      <a:endParaRPr lang="bg-BG"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bg-BG" sz="2000" b="1" dirty="0">
                          <a:effectLst/>
                          <a:latin typeface="Times New Roman" panose="02020603050405020304" pitchFamily="18" charset="0"/>
                          <a:cs typeface="Times New Roman" panose="02020603050405020304" pitchFamily="18" charset="0"/>
                        </a:rPr>
                        <a:t>(n,f)/(n</a:t>
                      </a:r>
                      <a:r>
                        <a:rPr lang="bg-BG" sz="2000" b="1" dirty="0" smtClean="0">
                          <a:effectLst/>
                          <a:latin typeface="Times New Roman" panose="02020603050405020304" pitchFamily="18" charset="0"/>
                          <a:cs typeface="Times New Roman" panose="02020603050405020304" pitchFamily="18" charset="0"/>
                        </a:rPr>
                        <a:t>,</a:t>
                      </a:r>
                      <a:r>
                        <a:rPr lang="en-US" sz="2000" b="1" dirty="0" smtClean="0">
                          <a:effectLst/>
                          <a:latin typeface="Symbol" panose="05050102010706020507" pitchFamily="18" charset="2"/>
                          <a:cs typeface="Times New Roman" panose="02020603050405020304" pitchFamily="18" charset="0"/>
                        </a:rPr>
                        <a:t> g</a:t>
                      </a:r>
                      <a:r>
                        <a:rPr lang="bg-BG" sz="2000" b="1" dirty="0" smtClean="0">
                          <a:effectLst/>
                          <a:latin typeface="Times New Roman" panose="02020603050405020304" pitchFamily="18" charset="0"/>
                          <a:cs typeface="Times New Roman" panose="02020603050405020304" pitchFamily="18" charset="0"/>
                        </a:rPr>
                        <a:t>)</a:t>
                      </a:r>
                      <a:r>
                        <a:rPr lang="bg-BG" sz="2000" b="1" baseline="30000" dirty="0" smtClean="0">
                          <a:effectLst/>
                          <a:latin typeface="Times New Roman" panose="02020603050405020304" pitchFamily="18" charset="0"/>
                          <a:cs typeface="Times New Roman" panose="02020603050405020304" pitchFamily="18" charset="0"/>
                        </a:rPr>
                        <a:t>238</a:t>
                      </a:r>
                      <a:r>
                        <a:rPr lang="bg-BG" sz="2000" b="1" dirty="0" smtClean="0">
                          <a:effectLst/>
                          <a:latin typeface="Times New Roman" panose="02020603050405020304" pitchFamily="18" charset="0"/>
                          <a:cs typeface="Times New Roman" panose="02020603050405020304" pitchFamily="18" charset="0"/>
                        </a:rPr>
                        <a:t>U</a:t>
                      </a:r>
                      <a:endParaRPr lang="bg-BG"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bg-BG" sz="2000" b="1" dirty="0">
                          <a:effectLst/>
                          <a:latin typeface="Times New Roman" panose="02020603050405020304" pitchFamily="18" charset="0"/>
                          <a:cs typeface="Times New Roman" panose="02020603050405020304" pitchFamily="18" charset="0"/>
                        </a:rPr>
                        <a:t>(n,f)/(</a:t>
                      </a:r>
                      <a:r>
                        <a:rPr lang="bg-BG" sz="2000" b="1" dirty="0" smtClean="0">
                          <a:effectLst/>
                          <a:latin typeface="Times New Roman" panose="02020603050405020304" pitchFamily="18" charset="0"/>
                          <a:cs typeface="Times New Roman" panose="02020603050405020304" pitchFamily="18" charset="0"/>
                        </a:rPr>
                        <a:t>n,</a:t>
                      </a:r>
                      <a:r>
                        <a:rPr lang="en-US" sz="2000" b="1" dirty="0" smtClean="0">
                          <a:effectLst/>
                          <a:latin typeface="Symbol" panose="05050102010706020507" pitchFamily="18" charset="2"/>
                          <a:cs typeface="Times New Roman" panose="02020603050405020304" pitchFamily="18" charset="0"/>
                        </a:rPr>
                        <a:t>g</a:t>
                      </a:r>
                      <a:r>
                        <a:rPr lang="bg-BG" sz="2000" b="1" dirty="0" smtClean="0">
                          <a:effectLst/>
                          <a:latin typeface="Times New Roman" panose="02020603050405020304" pitchFamily="18" charset="0"/>
                          <a:cs typeface="Times New Roman" panose="02020603050405020304" pitchFamily="18" charset="0"/>
                        </a:rPr>
                        <a:t>)</a:t>
                      </a:r>
                      <a:r>
                        <a:rPr lang="bg-BG" sz="2000" b="1" baseline="30000" dirty="0" smtClean="0">
                          <a:effectLst/>
                          <a:latin typeface="Times New Roman" panose="02020603050405020304" pitchFamily="18" charset="0"/>
                          <a:cs typeface="Times New Roman" panose="02020603050405020304" pitchFamily="18" charset="0"/>
                        </a:rPr>
                        <a:t>239</a:t>
                      </a:r>
                      <a:r>
                        <a:rPr lang="bg-BG" sz="2000" b="1" dirty="0" smtClean="0">
                          <a:effectLst/>
                          <a:latin typeface="Times New Roman" panose="02020603050405020304" pitchFamily="18" charset="0"/>
                          <a:cs typeface="Times New Roman" panose="02020603050405020304" pitchFamily="18" charset="0"/>
                        </a:rPr>
                        <a:t>Pu </a:t>
                      </a:r>
                      <a:endParaRPr lang="bg-BG"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bg-BG" sz="2000" b="1" dirty="0">
                          <a:effectLst/>
                          <a:latin typeface="Times New Roman" panose="02020603050405020304" pitchFamily="18" charset="0"/>
                          <a:cs typeface="Times New Roman" panose="02020603050405020304" pitchFamily="18" charset="0"/>
                        </a:rPr>
                        <a:t>(n</a:t>
                      </a:r>
                      <a:r>
                        <a:rPr lang="bg-BG" sz="2000" b="1" dirty="0" smtClean="0">
                          <a:effectLst/>
                          <a:latin typeface="Times New Roman" panose="02020603050405020304" pitchFamily="18" charset="0"/>
                          <a:cs typeface="Times New Roman" panose="02020603050405020304" pitchFamily="18" charset="0"/>
                        </a:rPr>
                        <a:t>,</a:t>
                      </a:r>
                      <a:r>
                        <a:rPr lang="en-US" sz="2000" b="1" dirty="0" smtClean="0">
                          <a:effectLst/>
                          <a:latin typeface="Symbol" panose="05050102010706020507" pitchFamily="18" charset="2"/>
                          <a:cs typeface="Times New Roman" panose="02020603050405020304" pitchFamily="18" charset="0"/>
                        </a:rPr>
                        <a:t> g</a:t>
                      </a:r>
                      <a:r>
                        <a:rPr lang="bg-BG" sz="2000" b="1" dirty="0" smtClean="0">
                          <a:effectLst/>
                          <a:latin typeface="Times New Roman" panose="02020603050405020304" pitchFamily="18" charset="0"/>
                          <a:cs typeface="Times New Roman" panose="02020603050405020304" pitchFamily="18" charset="0"/>
                        </a:rPr>
                        <a:t>)</a:t>
                      </a:r>
                      <a:r>
                        <a:rPr lang="bg-BG" sz="2000" b="1" baseline="30000" dirty="0" smtClean="0">
                          <a:effectLst/>
                          <a:latin typeface="Times New Roman" panose="02020603050405020304" pitchFamily="18" charset="0"/>
                          <a:cs typeface="Times New Roman" panose="02020603050405020304" pitchFamily="18" charset="0"/>
                        </a:rPr>
                        <a:t>240</a:t>
                      </a:r>
                      <a:r>
                        <a:rPr lang="bg-BG" sz="2000" b="1" dirty="0" smtClean="0">
                          <a:effectLst/>
                          <a:latin typeface="Times New Roman" panose="02020603050405020304" pitchFamily="18" charset="0"/>
                          <a:cs typeface="Times New Roman" panose="02020603050405020304" pitchFamily="18" charset="0"/>
                        </a:rPr>
                        <a:t>Pu</a:t>
                      </a:r>
                      <a:endParaRPr lang="bg-BG"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bg-BG" sz="2000" b="1" dirty="0">
                          <a:effectLst/>
                          <a:latin typeface="Times New Roman" panose="02020603050405020304" pitchFamily="18" charset="0"/>
                          <a:cs typeface="Times New Roman" panose="02020603050405020304" pitchFamily="18" charset="0"/>
                        </a:rPr>
                        <a:t>(n</a:t>
                      </a:r>
                      <a:r>
                        <a:rPr lang="bg-BG" sz="2000" b="1" dirty="0" smtClean="0">
                          <a:effectLst/>
                          <a:latin typeface="Times New Roman" panose="02020603050405020304" pitchFamily="18" charset="0"/>
                          <a:cs typeface="Times New Roman" panose="02020603050405020304" pitchFamily="18" charset="0"/>
                        </a:rPr>
                        <a:t>,</a:t>
                      </a:r>
                      <a:r>
                        <a:rPr lang="en-US" sz="2000" b="1" dirty="0" smtClean="0">
                          <a:effectLst/>
                          <a:latin typeface="Symbol" panose="05050102010706020507" pitchFamily="18" charset="2"/>
                          <a:cs typeface="Times New Roman" panose="02020603050405020304" pitchFamily="18" charset="0"/>
                        </a:rPr>
                        <a:t> g</a:t>
                      </a:r>
                      <a:r>
                        <a:rPr lang="bg-BG" sz="2000" b="1" dirty="0" smtClean="0">
                          <a:effectLst/>
                          <a:latin typeface="Times New Roman" panose="02020603050405020304" pitchFamily="18" charset="0"/>
                          <a:cs typeface="Times New Roman" panose="02020603050405020304" pitchFamily="18" charset="0"/>
                        </a:rPr>
                        <a:t>)</a:t>
                      </a:r>
                      <a:r>
                        <a:rPr lang="bg-BG" sz="2000" b="1" baseline="30000" dirty="0" smtClean="0">
                          <a:effectLst/>
                          <a:latin typeface="Times New Roman" panose="02020603050405020304" pitchFamily="18" charset="0"/>
                          <a:cs typeface="Times New Roman" panose="02020603050405020304" pitchFamily="18" charset="0"/>
                        </a:rPr>
                        <a:t>nat</a:t>
                      </a:r>
                      <a:r>
                        <a:rPr lang="bg-BG" sz="2000" b="1" dirty="0" smtClean="0">
                          <a:effectLst/>
                          <a:latin typeface="Times New Roman" panose="02020603050405020304" pitchFamily="18" charset="0"/>
                          <a:cs typeface="Times New Roman" panose="02020603050405020304" pitchFamily="18" charset="0"/>
                        </a:rPr>
                        <a:t>Pb</a:t>
                      </a:r>
                      <a:endParaRPr lang="bg-BG"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69620">
                <a:tc>
                  <a:txBody>
                    <a:bodyPr/>
                    <a:lstStyle/>
                    <a:p>
                      <a:pPr algn="ctr">
                        <a:lnSpc>
                          <a:spcPct val="150000"/>
                        </a:lnSpc>
                        <a:spcAft>
                          <a:spcPts val="0"/>
                        </a:spcAft>
                      </a:pPr>
                      <a:r>
                        <a:rPr lang="bg-BG" sz="3000" b="1" dirty="0">
                          <a:solidFill>
                            <a:schemeClr val="tx1"/>
                          </a:solidFill>
                          <a:effectLst/>
                          <a:latin typeface="Times New Roman" panose="02020603050405020304" pitchFamily="18" charset="0"/>
                          <a:cs typeface="Times New Roman" panose="02020603050405020304" pitchFamily="18" charset="0"/>
                        </a:rPr>
                        <a:t>0,66</a:t>
                      </a:r>
                      <a:endParaRPr lang="bg-BG" sz="3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50000"/>
                        </a:lnSpc>
                        <a:spcAft>
                          <a:spcPts val="0"/>
                        </a:spcAft>
                      </a:pPr>
                      <a:r>
                        <a:rPr lang="bg-BG" sz="2600" b="1" dirty="0">
                          <a:effectLst/>
                          <a:latin typeface="Times New Roman" panose="02020603050405020304" pitchFamily="18" charset="0"/>
                          <a:cs typeface="Times New Roman" panose="02020603050405020304" pitchFamily="18" charset="0"/>
                        </a:rPr>
                        <a:t>1350</a:t>
                      </a:r>
                      <a:endParaRPr lang="bg-BG"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bg-BG" sz="2600" b="1" dirty="0">
                          <a:solidFill>
                            <a:schemeClr val="accent2">
                              <a:lumMod val="75000"/>
                            </a:schemeClr>
                          </a:solidFill>
                          <a:effectLst/>
                          <a:latin typeface="Times New Roman" panose="02020603050405020304" pitchFamily="18" charset="0"/>
                          <a:cs typeface="Times New Roman" panose="02020603050405020304" pitchFamily="18" charset="0"/>
                        </a:rPr>
                        <a:t>363</a:t>
                      </a:r>
                      <a:endParaRPr lang="bg-BG" sz="26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bg-BG" sz="2600" b="1" dirty="0">
                          <a:solidFill>
                            <a:schemeClr val="accent6">
                              <a:lumMod val="75000"/>
                            </a:schemeClr>
                          </a:solidFill>
                          <a:effectLst/>
                          <a:latin typeface="Times New Roman" panose="02020603050405020304" pitchFamily="18" charset="0"/>
                          <a:cs typeface="Times New Roman" panose="02020603050405020304" pitchFamily="18" charset="0"/>
                        </a:rPr>
                        <a:t>6</a:t>
                      </a:r>
                      <a:endParaRPr lang="bg-BG" sz="26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bg-BG" sz="2600" b="1" dirty="0">
                          <a:solidFill>
                            <a:schemeClr val="accent6">
                              <a:lumMod val="75000"/>
                            </a:schemeClr>
                          </a:solidFill>
                          <a:effectLst/>
                          <a:latin typeface="Times New Roman" panose="02020603050405020304" pitchFamily="18" charset="0"/>
                          <a:cs typeface="Times New Roman" panose="02020603050405020304" pitchFamily="18" charset="0"/>
                        </a:rPr>
                        <a:t>37</a:t>
                      </a:r>
                      <a:r>
                        <a:rPr lang="bg-BG" sz="2600" b="1" dirty="0">
                          <a:effectLst/>
                          <a:latin typeface="Times New Roman" panose="02020603050405020304" pitchFamily="18" charset="0"/>
                          <a:cs typeface="Times New Roman" panose="02020603050405020304" pitchFamily="18" charset="0"/>
                        </a:rPr>
                        <a:t>/</a:t>
                      </a:r>
                      <a:r>
                        <a:rPr lang="bg-BG" sz="2600" b="1" dirty="0">
                          <a:solidFill>
                            <a:srgbClr val="C00000"/>
                          </a:solidFill>
                          <a:effectLst/>
                          <a:latin typeface="Times New Roman" panose="02020603050405020304" pitchFamily="18" charset="0"/>
                          <a:cs typeface="Times New Roman" panose="02020603050405020304" pitchFamily="18" charset="0"/>
                        </a:rPr>
                        <a:t>106</a:t>
                      </a:r>
                      <a:endParaRPr lang="bg-BG" sz="2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bg-BG" sz="2600" b="1" dirty="0">
                          <a:solidFill>
                            <a:schemeClr val="accent6">
                              <a:lumMod val="75000"/>
                            </a:schemeClr>
                          </a:solidFill>
                          <a:effectLst/>
                          <a:latin typeface="Times New Roman" panose="02020603050405020304" pitchFamily="18" charset="0"/>
                          <a:cs typeface="Times New Roman" panose="02020603050405020304" pitchFamily="18" charset="0"/>
                        </a:rPr>
                        <a:t>330</a:t>
                      </a:r>
                      <a:r>
                        <a:rPr lang="bg-BG" sz="2600" b="1" dirty="0">
                          <a:effectLst/>
                          <a:latin typeface="Times New Roman" panose="02020603050405020304" pitchFamily="18" charset="0"/>
                          <a:cs typeface="Times New Roman" panose="02020603050405020304" pitchFamily="18" charset="0"/>
                        </a:rPr>
                        <a:t>/62</a:t>
                      </a:r>
                      <a:endParaRPr lang="bg-BG"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bg-BG" sz="2600" b="1" dirty="0">
                          <a:solidFill>
                            <a:srgbClr val="C00000"/>
                          </a:solidFill>
                          <a:effectLst/>
                          <a:latin typeface="Times New Roman" panose="02020603050405020304" pitchFamily="18" charset="0"/>
                          <a:cs typeface="Times New Roman" panose="02020603050405020304" pitchFamily="18" charset="0"/>
                        </a:rPr>
                        <a:t>6</a:t>
                      </a:r>
                      <a:endParaRPr lang="bg-BG" sz="2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bg-BG" sz="2600" b="1">
                          <a:effectLst/>
                          <a:latin typeface="Times New Roman" panose="02020603050405020304" pitchFamily="18" charset="0"/>
                          <a:cs typeface="Times New Roman" panose="02020603050405020304" pitchFamily="18" charset="0"/>
                        </a:rPr>
                        <a:t>61</a:t>
                      </a:r>
                      <a:endParaRPr lang="bg-BG"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69620">
                <a:tc>
                  <a:txBody>
                    <a:bodyPr/>
                    <a:lstStyle/>
                    <a:p>
                      <a:pPr algn="ctr">
                        <a:lnSpc>
                          <a:spcPct val="150000"/>
                        </a:lnSpc>
                        <a:spcAft>
                          <a:spcPts val="0"/>
                        </a:spcAft>
                      </a:pPr>
                      <a:r>
                        <a:rPr lang="bg-BG" sz="3000" b="1" dirty="0">
                          <a:solidFill>
                            <a:schemeClr val="tx1"/>
                          </a:solidFill>
                          <a:effectLst/>
                          <a:latin typeface="Times New Roman" panose="02020603050405020304" pitchFamily="18" charset="0"/>
                          <a:cs typeface="Times New Roman" panose="02020603050405020304" pitchFamily="18" charset="0"/>
                        </a:rPr>
                        <a:t>1</a:t>
                      </a:r>
                      <a:endParaRPr lang="bg-BG" sz="3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50000"/>
                        </a:lnSpc>
                        <a:spcAft>
                          <a:spcPts val="0"/>
                        </a:spcAft>
                      </a:pPr>
                      <a:r>
                        <a:rPr lang="bg-BG" sz="2600" b="1" dirty="0">
                          <a:effectLst/>
                          <a:latin typeface="Times New Roman" panose="02020603050405020304" pitchFamily="18" charset="0"/>
                          <a:cs typeface="Times New Roman" panose="02020603050405020304" pitchFamily="18" charset="0"/>
                        </a:rPr>
                        <a:t>2630</a:t>
                      </a:r>
                      <a:endParaRPr lang="bg-BG"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bg-BG" sz="2600" b="1" dirty="0">
                          <a:solidFill>
                            <a:schemeClr val="accent2">
                              <a:lumMod val="75000"/>
                            </a:schemeClr>
                          </a:solidFill>
                          <a:effectLst/>
                          <a:latin typeface="Times New Roman" panose="02020603050405020304" pitchFamily="18" charset="0"/>
                          <a:cs typeface="Times New Roman" panose="02020603050405020304" pitchFamily="18" charset="0"/>
                        </a:rPr>
                        <a:t>706</a:t>
                      </a:r>
                      <a:endParaRPr lang="bg-BG" sz="26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bg-BG" sz="26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bg-BG" sz="26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bg-BG" sz="2600" b="1" dirty="0">
                          <a:solidFill>
                            <a:schemeClr val="accent6">
                              <a:lumMod val="75000"/>
                            </a:schemeClr>
                          </a:solidFill>
                          <a:effectLst/>
                          <a:latin typeface="Times New Roman" panose="02020603050405020304" pitchFamily="18" charset="0"/>
                          <a:cs typeface="Times New Roman" panose="02020603050405020304" pitchFamily="18" charset="0"/>
                        </a:rPr>
                        <a:t>70</a:t>
                      </a:r>
                      <a:r>
                        <a:rPr lang="bg-BG" sz="2600" b="1" dirty="0">
                          <a:effectLst/>
                          <a:latin typeface="Times New Roman" panose="02020603050405020304" pitchFamily="18" charset="0"/>
                          <a:cs typeface="Times New Roman" panose="02020603050405020304" pitchFamily="18" charset="0"/>
                        </a:rPr>
                        <a:t>/</a:t>
                      </a:r>
                      <a:r>
                        <a:rPr lang="bg-BG" sz="2600" b="1" dirty="0">
                          <a:solidFill>
                            <a:srgbClr val="C00000"/>
                          </a:solidFill>
                          <a:effectLst/>
                          <a:latin typeface="Times New Roman" panose="02020603050405020304" pitchFamily="18" charset="0"/>
                          <a:cs typeface="Times New Roman" panose="02020603050405020304" pitchFamily="18" charset="0"/>
                        </a:rPr>
                        <a:t>190</a:t>
                      </a:r>
                      <a:endParaRPr lang="bg-BG" sz="2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bg-BG" sz="2600" b="1" dirty="0">
                          <a:solidFill>
                            <a:schemeClr val="accent6">
                              <a:lumMod val="75000"/>
                            </a:schemeClr>
                          </a:solidFill>
                          <a:effectLst/>
                          <a:latin typeface="Times New Roman" panose="02020603050405020304" pitchFamily="18" charset="0"/>
                          <a:cs typeface="Times New Roman" panose="02020603050405020304" pitchFamily="18" charset="0"/>
                        </a:rPr>
                        <a:t>636</a:t>
                      </a:r>
                      <a:r>
                        <a:rPr lang="bg-BG" sz="2600" b="1" dirty="0">
                          <a:effectLst/>
                          <a:latin typeface="Times New Roman" panose="02020603050405020304" pitchFamily="18" charset="0"/>
                          <a:cs typeface="Times New Roman" panose="02020603050405020304" pitchFamily="18" charset="0"/>
                        </a:rPr>
                        <a:t>/134</a:t>
                      </a:r>
                      <a:endParaRPr lang="bg-BG"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bg-BG" sz="2600" b="1" dirty="0">
                          <a:solidFill>
                            <a:srgbClr val="C00000"/>
                          </a:solidFill>
                          <a:effectLst/>
                          <a:latin typeface="Times New Roman" panose="02020603050405020304" pitchFamily="18" charset="0"/>
                          <a:cs typeface="Times New Roman" panose="02020603050405020304" pitchFamily="18" charset="0"/>
                        </a:rPr>
                        <a:t>12</a:t>
                      </a:r>
                      <a:endParaRPr lang="bg-BG" sz="2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bg-BG" sz="2600" b="1">
                          <a:effectLst/>
                          <a:latin typeface="Times New Roman" panose="02020603050405020304" pitchFamily="18" charset="0"/>
                          <a:cs typeface="Times New Roman" panose="02020603050405020304" pitchFamily="18" charset="0"/>
                        </a:rPr>
                        <a:t>120</a:t>
                      </a:r>
                      <a:endParaRPr lang="bg-BG"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69620">
                <a:tc>
                  <a:txBody>
                    <a:bodyPr/>
                    <a:lstStyle/>
                    <a:p>
                      <a:pPr algn="ctr">
                        <a:lnSpc>
                          <a:spcPct val="150000"/>
                        </a:lnSpc>
                        <a:spcAft>
                          <a:spcPts val="0"/>
                        </a:spcAft>
                      </a:pPr>
                      <a:r>
                        <a:rPr lang="bg-BG" sz="3000" b="1" dirty="0">
                          <a:solidFill>
                            <a:schemeClr val="tx1"/>
                          </a:solidFill>
                          <a:effectLst/>
                          <a:latin typeface="Times New Roman" panose="02020603050405020304" pitchFamily="18" charset="0"/>
                          <a:cs typeface="Times New Roman" panose="02020603050405020304" pitchFamily="18" charset="0"/>
                        </a:rPr>
                        <a:t>2</a:t>
                      </a:r>
                      <a:endParaRPr lang="bg-BG" sz="3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50000"/>
                        </a:lnSpc>
                        <a:spcAft>
                          <a:spcPts val="0"/>
                        </a:spcAft>
                      </a:pPr>
                      <a:r>
                        <a:rPr lang="bg-BG" sz="2600" b="1" dirty="0">
                          <a:effectLst/>
                          <a:latin typeface="Times New Roman" panose="02020603050405020304" pitchFamily="18" charset="0"/>
                          <a:cs typeface="Times New Roman" panose="02020603050405020304" pitchFamily="18" charset="0"/>
                        </a:rPr>
                        <a:t>5540</a:t>
                      </a:r>
                      <a:endParaRPr lang="bg-BG"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1FBD1"/>
                    </a:solidFill>
                  </a:tcPr>
                </a:tc>
                <a:tc>
                  <a:txBody>
                    <a:bodyPr/>
                    <a:lstStyle/>
                    <a:p>
                      <a:pPr algn="ctr">
                        <a:lnSpc>
                          <a:spcPct val="150000"/>
                        </a:lnSpc>
                        <a:spcAft>
                          <a:spcPts val="0"/>
                        </a:spcAft>
                      </a:pPr>
                      <a:r>
                        <a:rPr lang="bg-BG" sz="2600" b="1" dirty="0">
                          <a:solidFill>
                            <a:schemeClr val="accent2">
                              <a:lumMod val="75000"/>
                            </a:schemeClr>
                          </a:solidFill>
                          <a:effectLst/>
                          <a:latin typeface="Times New Roman" panose="02020603050405020304" pitchFamily="18" charset="0"/>
                          <a:cs typeface="Times New Roman" panose="02020603050405020304" pitchFamily="18" charset="0"/>
                        </a:rPr>
                        <a:t>1490</a:t>
                      </a:r>
                      <a:endParaRPr lang="bg-BG" sz="26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1FBD1"/>
                    </a:solidFill>
                  </a:tcPr>
                </a:tc>
                <a:tc>
                  <a:txBody>
                    <a:bodyPr/>
                    <a:lstStyle/>
                    <a:p>
                      <a:pPr algn="ctr">
                        <a:lnSpc>
                          <a:spcPct val="150000"/>
                        </a:lnSpc>
                        <a:spcAft>
                          <a:spcPts val="0"/>
                        </a:spcAft>
                      </a:pPr>
                      <a:r>
                        <a:rPr lang="bg-BG" sz="2600" b="1" dirty="0">
                          <a:solidFill>
                            <a:schemeClr val="accent6">
                              <a:lumMod val="75000"/>
                            </a:schemeClr>
                          </a:solidFill>
                          <a:effectLst/>
                          <a:latin typeface="Times New Roman" panose="02020603050405020304" pitchFamily="18" charset="0"/>
                          <a:cs typeface="Times New Roman" panose="02020603050405020304" pitchFamily="18" charset="0"/>
                        </a:rPr>
                        <a:t>24</a:t>
                      </a:r>
                      <a:endParaRPr lang="bg-BG" sz="26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1FBD1"/>
                    </a:solidFill>
                  </a:tcPr>
                </a:tc>
                <a:tc>
                  <a:txBody>
                    <a:bodyPr/>
                    <a:lstStyle/>
                    <a:p>
                      <a:pPr algn="ctr">
                        <a:lnSpc>
                          <a:spcPct val="150000"/>
                        </a:lnSpc>
                        <a:spcAft>
                          <a:spcPts val="0"/>
                        </a:spcAft>
                      </a:pPr>
                      <a:r>
                        <a:rPr lang="bg-BG" sz="2600" b="1" dirty="0">
                          <a:solidFill>
                            <a:schemeClr val="accent6">
                              <a:lumMod val="75000"/>
                            </a:schemeClr>
                          </a:solidFill>
                          <a:effectLst/>
                          <a:latin typeface="Times New Roman" panose="02020603050405020304" pitchFamily="18" charset="0"/>
                          <a:cs typeface="Times New Roman" panose="02020603050405020304" pitchFamily="18" charset="0"/>
                        </a:rPr>
                        <a:t>140</a:t>
                      </a:r>
                      <a:r>
                        <a:rPr lang="bg-BG" sz="2600" b="1" dirty="0">
                          <a:effectLst/>
                          <a:latin typeface="Times New Roman" panose="02020603050405020304" pitchFamily="18" charset="0"/>
                          <a:cs typeface="Times New Roman" panose="02020603050405020304" pitchFamily="18" charset="0"/>
                        </a:rPr>
                        <a:t>/</a:t>
                      </a:r>
                      <a:r>
                        <a:rPr lang="bg-BG" sz="2600" b="1" dirty="0">
                          <a:solidFill>
                            <a:srgbClr val="C00000"/>
                          </a:solidFill>
                          <a:effectLst/>
                          <a:latin typeface="Times New Roman" panose="02020603050405020304" pitchFamily="18" charset="0"/>
                          <a:cs typeface="Times New Roman" panose="02020603050405020304" pitchFamily="18" charset="0"/>
                        </a:rPr>
                        <a:t>407</a:t>
                      </a:r>
                      <a:endParaRPr lang="bg-BG" sz="2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1FBD1"/>
                    </a:solidFill>
                  </a:tcPr>
                </a:tc>
                <a:tc>
                  <a:txBody>
                    <a:bodyPr/>
                    <a:lstStyle/>
                    <a:p>
                      <a:pPr algn="ctr">
                        <a:lnSpc>
                          <a:spcPct val="150000"/>
                        </a:lnSpc>
                        <a:spcAft>
                          <a:spcPts val="0"/>
                        </a:spcAft>
                      </a:pPr>
                      <a:r>
                        <a:rPr lang="bg-BG" sz="2600" b="1" dirty="0">
                          <a:solidFill>
                            <a:schemeClr val="accent6">
                              <a:lumMod val="75000"/>
                            </a:schemeClr>
                          </a:solidFill>
                          <a:effectLst/>
                          <a:latin typeface="Times New Roman" panose="02020603050405020304" pitchFamily="18" charset="0"/>
                          <a:cs typeface="Times New Roman" panose="02020603050405020304" pitchFamily="18" charset="0"/>
                        </a:rPr>
                        <a:t>1364</a:t>
                      </a:r>
                      <a:r>
                        <a:rPr lang="bg-BG" sz="2600" b="1" dirty="0">
                          <a:effectLst/>
                          <a:latin typeface="Times New Roman" panose="02020603050405020304" pitchFamily="18" charset="0"/>
                          <a:cs typeface="Times New Roman" panose="02020603050405020304" pitchFamily="18" charset="0"/>
                        </a:rPr>
                        <a:t>/255</a:t>
                      </a:r>
                      <a:endParaRPr lang="bg-BG"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1FBD1"/>
                    </a:solidFill>
                  </a:tcPr>
                </a:tc>
                <a:tc>
                  <a:txBody>
                    <a:bodyPr/>
                    <a:lstStyle/>
                    <a:p>
                      <a:pPr algn="ctr">
                        <a:lnSpc>
                          <a:spcPct val="150000"/>
                        </a:lnSpc>
                        <a:spcAft>
                          <a:spcPts val="0"/>
                        </a:spcAft>
                      </a:pPr>
                      <a:r>
                        <a:rPr lang="bg-BG" sz="2600" b="1" dirty="0">
                          <a:solidFill>
                            <a:srgbClr val="C00000"/>
                          </a:solidFill>
                          <a:effectLst/>
                          <a:latin typeface="Times New Roman" panose="02020603050405020304" pitchFamily="18" charset="0"/>
                          <a:cs typeface="Times New Roman" panose="02020603050405020304" pitchFamily="18" charset="0"/>
                        </a:rPr>
                        <a:t>23</a:t>
                      </a:r>
                      <a:endParaRPr lang="bg-BG" sz="2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1FBD1"/>
                    </a:solidFill>
                  </a:tcPr>
                </a:tc>
                <a:tc>
                  <a:txBody>
                    <a:bodyPr/>
                    <a:lstStyle/>
                    <a:p>
                      <a:pPr algn="ctr">
                        <a:lnSpc>
                          <a:spcPct val="150000"/>
                        </a:lnSpc>
                        <a:spcAft>
                          <a:spcPts val="0"/>
                        </a:spcAft>
                      </a:pPr>
                      <a:r>
                        <a:rPr lang="bg-BG" sz="2600" b="1" dirty="0">
                          <a:effectLst/>
                          <a:latin typeface="Times New Roman" panose="02020603050405020304" pitchFamily="18" charset="0"/>
                          <a:cs typeface="Times New Roman" panose="02020603050405020304" pitchFamily="18" charset="0"/>
                        </a:rPr>
                        <a:t>247</a:t>
                      </a:r>
                      <a:endParaRPr lang="bg-BG"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1FBD1"/>
                    </a:solidFill>
                  </a:tcPr>
                </a:tc>
              </a:tr>
            </a:tbl>
          </a:graphicData>
        </a:graphic>
      </p:graphicFrame>
      <p:sp>
        <p:nvSpPr>
          <p:cNvPr id="4" name="Текстово поле 3"/>
          <p:cNvSpPr txBox="1"/>
          <p:nvPr/>
        </p:nvSpPr>
        <p:spPr>
          <a:xfrm>
            <a:off x="2008415" y="4960257"/>
            <a:ext cx="9654181" cy="1446550"/>
          </a:xfrm>
          <a:prstGeom prst="rect">
            <a:avLst/>
          </a:prstGeom>
          <a:noFill/>
        </p:spPr>
        <p:txBody>
          <a:bodyPr wrap="none" rtlCol="0">
            <a:spAutoFit/>
          </a:bodyPr>
          <a:lstStyle/>
          <a:p>
            <a:r>
              <a:rPr lang="en-US" sz="2200" b="1" dirty="0" smtClean="0">
                <a:latin typeface="Times New Roman" panose="02020603050405020304" pitchFamily="18" charset="0"/>
                <a:cs typeface="Times New Roman" panose="02020603050405020304" pitchFamily="18" charset="0"/>
              </a:rPr>
              <a:t>E</a:t>
            </a:r>
            <a:r>
              <a:rPr lang="en-US" sz="2200" b="1" baseline="-25000" dirty="0" smtClean="0">
                <a:latin typeface="Times New Roman" panose="02020603050405020304" pitchFamily="18" charset="0"/>
                <a:cs typeface="Times New Roman" panose="02020603050405020304" pitchFamily="18" charset="0"/>
              </a:rPr>
              <a:t>p</a:t>
            </a:r>
            <a:r>
              <a:rPr lang="en-US" sz="2200" b="1" dirty="0" smtClean="0">
                <a:latin typeface="Times New Roman" panose="02020603050405020304" pitchFamily="18" charset="0"/>
                <a:cs typeface="Times New Roman" panose="02020603050405020304" pitchFamily="18" charset="0"/>
              </a:rPr>
              <a:t>=2 GeV</a:t>
            </a:r>
          </a:p>
          <a:p>
            <a:r>
              <a:rPr lang="en-US" sz="2200" b="1" dirty="0" err="1" smtClean="0">
                <a:solidFill>
                  <a:schemeClr val="accent1">
                    <a:lumMod val="75000"/>
                  </a:schemeClr>
                </a:solidFill>
                <a:latin typeface="Times New Roman" panose="02020603050405020304" pitchFamily="18" charset="0"/>
                <a:cs typeface="Times New Roman" panose="02020603050405020304" pitchFamily="18" charset="0"/>
              </a:rPr>
              <a:t>N</a:t>
            </a:r>
            <a:r>
              <a:rPr lang="en-US" sz="2200" b="1" baseline="-25000" dirty="0" err="1" smtClean="0">
                <a:solidFill>
                  <a:schemeClr val="accent1">
                    <a:lumMod val="75000"/>
                  </a:schemeClr>
                </a:solidFill>
                <a:latin typeface="Times New Roman" panose="02020603050405020304" pitchFamily="18" charset="0"/>
                <a:cs typeface="Times New Roman" panose="02020603050405020304" pitchFamily="18" charset="0"/>
              </a:rPr>
              <a:t>escape</a:t>
            </a:r>
            <a:r>
              <a:rPr lang="en-US" sz="2200" b="1" dirty="0" smtClean="0">
                <a:solidFill>
                  <a:schemeClr val="accent1">
                    <a:lumMod val="75000"/>
                  </a:schemeClr>
                </a:solidFill>
                <a:latin typeface="Times New Roman" panose="02020603050405020304" pitchFamily="18" charset="0"/>
                <a:cs typeface="Times New Roman" panose="02020603050405020304" pitchFamily="18" charset="0"/>
              </a:rPr>
              <a:t> = 1500 – total number of escaped neutrons (30% from total production) </a:t>
            </a:r>
          </a:p>
          <a:p>
            <a:r>
              <a:rPr lang="en-US" sz="2200" b="1" dirty="0" smtClean="0">
                <a:solidFill>
                  <a:srgbClr val="C00000"/>
                </a:solidFill>
                <a:latin typeface="Times New Roman" panose="02020603050405020304" pitchFamily="18" charset="0"/>
                <a:cs typeface="Times New Roman" panose="02020603050405020304" pitchFamily="18" charset="0"/>
              </a:rPr>
              <a:t>(</a:t>
            </a:r>
            <a:r>
              <a:rPr lang="en-US" sz="2200" b="1" dirty="0" err="1" smtClean="0">
                <a:solidFill>
                  <a:srgbClr val="C00000"/>
                </a:solidFill>
                <a:latin typeface="Times New Roman" panose="02020603050405020304" pitchFamily="18" charset="0"/>
                <a:cs typeface="Times New Roman" panose="02020603050405020304" pitchFamily="18" charset="0"/>
              </a:rPr>
              <a:t>n,</a:t>
            </a:r>
            <a:r>
              <a:rPr lang="en-US" sz="2200" b="1" dirty="0" err="1" smtClean="0">
                <a:solidFill>
                  <a:srgbClr val="C00000"/>
                </a:solidFill>
                <a:latin typeface="Symbol" panose="05050102010706020507" pitchFamily="18" charset="2"/>
                <a:cs typeface="Times New Roman" panose="02020603050405020304" pitchFamily="18" charset="0"/>
              </a:rPr>
              <a:t>g</a:t>
            </a:r>
            <a:r>
              <a:rPr lang="en-US" sz="2200" b="1" dirty="0" smtClean="0">
                <a:solidFill>
                  <a:srgbClr val="C00000"/>
                </a:solidFill>
                <a:latin typeface="Times New Roman" panose="02020603050405020304" pitchFamily="18" charset="0"/>
                <a:cs typeface="Times New Roman" panose="02020603050405020304" pitchFamily="18" charset="0"/>
              </a:rPr>
              <a:t>)</a:t>
            </a:r>
            <a:r>
              <a:rPr lang="en-US" sz="2200" b="1" baseline="30000" dirty="0" smtClean="0">
                <a:solidFill>
                  <a:srgbClr val="C00000"/>
                </a:solidFill>
                <a:latin typeface="Times New Roman" panose="02020603050405020304" pitchFamily="18" charset="0"/>
                <a:cs typeface="Times New Roman" panose="02020603050405020304" pitchFamily="18" charset="0"/>
              </a:rPr>
              <a:t>238</a:t>
            </a:r>
            <a:r>
              <a:rPr lang="en-US" sz="2200" b="1" dirty="0" smtClean="0">
                <a:solidFill>
                  <a:srgbClr val="C00000"/>
                </a:solidFill>
                <a:latin typeface="Times New Roman" panose="02020603050405020304" pitchFamily="18" charset="0"/>
                <a:cs typeface="Times New Roman" panose="02020603050405020304" pitchFamily="18" charset="0"/>
              </a:rPr>
              <a:t>U + (</a:t>
            </a:r>
            <a:r>
              <a:rPr lang="en-US" sz="2200" b="1" dirty="0" err="1" smtClean="0">
                <a:solidFill>
                  <a:srgbClr val="C00000"/>
                </a:solidFill>
                <a:latin typeface="Times New Roman" panose="02020603050405020304" pitchFamily="18" charset="0"/>
                <a:cs typeface="Times New Roman" panose="02020603050405020304" pitchFamily="18" charset="0"/>
              </a:rPr>
              <a:t>n,</a:t>
            </a:r>
            <a:r>
              <a:rPr lang="en-US" sz="2200" b="1" dirty="0" err="1" smtClean="0">
                <a:solidFill>
                  <a:srgbClr val="C00000"/>
                </a:solidFill>
                <a:latin typeface="Symbol" panose="05050102010706020507" pitchFamily="18" charset="2"/>
                <a:cs typeface="Times New Roman" panose="02020603050405020304" pitchFamily="18" charset="0"/>
              </a:rPr>
              <a:t>g</a:t>
            </a:r>
            <a:r>
              <a:rPr lang="en-US" sz="2200" b="1" dirty="0" smtClean="0">
                <a:solidFill>
                  <a:srgbClr val="C00000"/>
                </a:solidFill>
                <a:latin typeface="Times New Roman" panose="02020603050405020304" pitchFamily="18" charset="0"/>
                <a:cs typeface="Times New Roman" panose="02020603050405020304" pitchFamily="18" charset="0"/>
              </a:rPr>
              <a:t>)</a:t>
            </a:r>
            <a:r>
              <a:rPr lang="en-US" sz="2200" b="1" baseline="30000" dirty="0" smtClean="0">
                <a:solidFill>
                  <a:srgbClr val="C00000"/>
                </a:solidFill>
                <a:latin typeface="Times New Roman" panose="02020603050405020304" pitchFamily="18" charset="0"/>
                <a:cs typeface="Times New Roman" panose="02020603050405020304" pitchFamily="18" charset="0"/>
              </a:rPr>
              <a:t>240</a:t>
            </a:r>
            <a:r>
              <a:rPr lang="en-US" sz="2200" b="1" dirty="0" smtClean="0">
                <a:solidFill>
                  <a:srgbClr val="C00000"/>
                </a:solidFill>
                <a:latin typeface="Times New Roman" panose="02020603050405020304" pitchFamily="18" charset="0"/>
                <a:cs typeface="Times New Roman" panose="02020603050405020304" pitchFamily="18" charset="0"/>
              </a:rPr>
              <a:t>Pu = 430 – total fuel production in ADS</a:t>
            </a:r>
          </a:p>
          <a:p>
            <a:r>
              <a:rPr lang="en-US" sz="2200" b="1" dirty="0" smtClean="0">
                <a:solidFill>
                  <a:schemeClr val="accent6">
                    <a:lumMod val="75000"/>
                  </a:schemeClr>
                </a:solidFill>
                <a:latin typeface="Times New Roman" panose="02020603050405020304" pitchFamily="18" charset="0"/>
                <a:cs typeface="Times New Roman" panose="02020603050405020304" pitchFamily="18" charset="0"/>
              </a:rPr>
              <a:t>(n,f)</a:t>
            </a:r>
            <a:r>
              <a:rPr lang="en-US" sz="2200" b="1" baseline="30000" dirty="0" smtClean="0">
                <a:solidFill>
                  <a:schemeClr val="accent6">
                    <a:lumMod val="75000"/>
                  </a:schemeClr>
                </a:solidFill>
                <a:latin typeface="Times New Roman" panose="02020603050405020304" pitchFamily="18" charset="0"/>
                <a:cs typeface="Times New Roman" panose="02020603050405020304" pitchFamily="18" charset="0"/>
              </a:rPr>
              <a:t>235,238</a:t>
            </a:r>
            <a:r>
              <a:rPr lang="en-US" sz="2200" b="1" dirty="0" smtClean="0">
                <a:solidFill>
                  <a:schemeClr val="accent6">
                    <a:lumMod val="75000"/>
                  </a:schemeClr>
                </a:solidFill>
                <a:latin typeface="Times New Roman" panose="02020603050405020304" pitchFamily="18" charset="0"/>
                <a:cs typeface="Times New Roman" panose="02020603050405020304" pitchFamily="18" charset="0"/>
              </a:rPr>
              <a:t>U +(n,f)</a:t>
            </a:r>
            <a:r>
              <a:rPr lang="en-US" sz="2200" b="1" baseline="30000" dirty="0" smtClean="0">
                <a:solidFill>
                  <a:schemeClr val="accent6">
                    <a:lumMod val="75000"/>
                  </a:schemeClr>
                </a:solidFill>
                <a:latin typeface="Times New Roman" panose="02020603050405020304" pitchFamily="18" charset="0"/>
                <a:cs typeface="Times New Roman" panose="02020603050405020304" pitchFamily="18" charset="0"/>
              </a:rPr>
              <a:t>239</a:t>
            </a:r>
            <a:r>
              <a:rPr lang="en-US" sz="2200" b="1" dirty="0" smtClean="0">
                <a:solidFill>
                  <a:schemeClr val="accent6">
                    <a:lumMod val="75000"/>
                  </a:schemeClr>
                </a:solidFill>
                <a:latin typeface="Times New Roman" panose="02020603050405020304" pitchFamily="18" charset="0"/>
                <a:cs typeface="Times New Roman" panose="02020603050405020304" pitchFamily="18" charset="0"/>
              </a:rPr>
              <a:t>Pu =  1530 – total fission reaction</a:t>
            </a:r>
            <a:endParaRPr lang="bg-BG" sz="22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32936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378604692"/>
              </p:ext>
            </p:extLst>
          </p:nvPr>
        </p:nvGraphicFramePr>
        <p:xfrm>
          <a:off x="1703387" y="404813"/>
          <a:ext cx="9507407" cy="4009379"/>
        </p:xfrm>
        <a:graphic>
          <a:graphicData uri="http://schemas.openxmlformats.org/drawingml/2006/table">
            <a:tbl>
              <a:tblPr/>
              <a:tblGrid>
                <a:gridCol w="1192840"/>
                <a:gridCol w="765120"/>
                <a:gridCol w="940639"/>
                <a:gridCol w="1210091"/>
                <a:gridCol w="689932"/>
                <a:gridCol w="935526"/>
                <a:gridCol w="1192898"/>
                <a:gridCol w="676452"/>
                <a:gridCol w="928710"/>
                <a:gridCol w="975199"/>
              </a:tblGrid>
              <a:tr h="1355829">
                <a:tc gridSpan="10">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Energy deposition E</a:t>
                      </a:r>
                      <a:r>
                        <a:rPr kumimoji="0" lang="en-US" altLang="en-US" sz="2200" b="1" i="0"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rPr>
                        <a:t>fiss</a:t>
                      </a:r>
                      <a:r>
                        <a:rPr kumimoji="0" lang="bg-BG"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и </a:t>
                      </a:r>
                      <a:r>
                        <a:rPr kumimoji="0" lang="en-US" altLang="en-US" sz="2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a:t>
                      </a:r>
                      <a:r>
                        <a:rPr kumimoji="0" lang="en-US" altLang="en-US" sz="2200" b="1" i="0" u="none" strike="noStrike" cap="none" normalizeH="0" baseline="-25000" dirty="0" err="1" smtClean="0">
                          <a:ln>
                            <a:noFill/>
                          </a:ln>
                          <a:solidFill>
                            <a:schemeClr val="tx1"/>
                          </a:solidFill>
                          <a:effectLst/>
                          <a:latin typeface="Times New Roman" panose="02020603050405020304" pitchFamily="18" charset="0"/>
                          <a:cs typeface="Times New Roman" panose="02020603050405020304" pitchFamily="18" charset="0"/>
                        </a:rPr>
                        <a:t>ion</a:t>
                      </a:r>
                      <a:r>
                        <a:rPr kumimoji="0" lang="en-US"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bg-BG"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[х10</a:t>
                      </a:r>
                      <a:r>
                        <a:rPr kumimoji="0" lang="en-US"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GeV</a:t>
                      </a:r>
                      <a:r>
                        <a:rPr kumimoji="0" lang="bg-BG"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 ADS for different targets and energy of the proton beam</a:t>
                      </a:r>
                      <a:r>
                        <a:rPr kumimoji="0" lang="bg-BG"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Beam Power Gain (BPG), </a:t>
                      </a:r>
                      <a:r>
                        <a:rPr kumimoji="0" lang="bg-BG"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a:t>
                      </a:r>
                      <a:r>
                        <a:rPr kumimoji="0" lang="en-US" altLang="en-US" sz="2200" b="1" i="0" u="none" strike="noStrike" cap="none" normalizeH="0" baseline="-25000" dirty="0" err="1" smtClean="0">
                          <a:ln>
                            <a:noFill/>
                          </a:ln>
                          <a:solidFill>
                            <a:schemeClr val="tx1"/>
                          </a:solidFill>
                          <a:effectLst/>
                          <a:latin typeface="Times New Roman" panose="02020603050405020304" pitchFamily="18" charset="0"/>
                          <a:cs typeface="Times New Roman" panose="02020603050405020304" pitchFamily="18" charset="0"/>
                        </a:rPr>
                        <a:t>tot</a:t>
                      </a:r>
                      <a:r>
                        <a:rPr kumimoji="0" lang="bg-BG"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a:t>
                      </a:r>
                      <a:r>
                        <a:rPr kumimoji="0" lang="en-US" altLang="en-US" sz="2200" b="1" i="0"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rPr>
                        <a:t>p</a:t>
                      </a:r>
                      <a:r>
                        <a:rPr kumimoji="0" lang="en-US"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E</a:t>
                      </a:r>
                      <a:r>
                        <a:rPr kumimoji="0" lang="en-US" altLang="en-US" sz="2200" b="1" i="0"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rPr>
                        <a:t>tot</a:t>
                      </a:r>
                      <a:r>
                        <a:rPr kumimoji="0" lang="en-US"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a:t>
                      </a:r>
                      <a:r>
                        <a:rPr kumimoji="0" lang="en-US" altLang="en-US" sz="2200" b="1" i="0" u="none" strike="noStrike" cap="none" normalizeH="0" baseline="-25000" dirty="0" err="1" smtClean="0">
                          <a:ln>
                            <a:noFill/>
                          </a:ln>
                          <a:solidFill>
                            <a:schemeClr val="tx1"/>
                          </a:solidFill>
                          <a:effectLst/>
                          <a:latin typeface="Times New Roman" panose="02020603050405020304" pitchFamily="18" charset="0"/>
                          <a:cs typeface="Times New Roman" panose="02020603050405020304" pitchFamily="18" charset="0"/>
                        </a:rPr>
                        <a:t>fiss</a:t>
                      </a:r>
                      <a:r>
                        <a:rPr kumimoji="0" lang="en-US" altLang="en-US" sz="2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a:t>
                      </a:r>
                      <a:r>
                        <a:rPr kumimoji="0" lang="en-US" altLang="en-US" sz="2200" b="1" i="0" u="none" strike="noStrike" cap="none" normalizeH="0" baseline="-25000" dirty="0" err="1" smtClean="0">
                          <a:ln>
                            <a:noFill/>
                          </a:ln>
                          <a:solidFill>
                            <a:schemeClr val="tx1"/>
                          </a:solidFill>
                          <a:effectLst/>
                          <a:latin typeface="Times New Roman" panose="02020603050405020304" pitchFamily="18" charset="0"/>
                          <a:cs typeface="Times New Roman" panose="02020603050405020304" pitchFamily="18" charset="0"/>
                        </a:rPr>
                        <a:t>ion</a:t>
                      </a:r>
                      <a:r>
                        <a:rPr kumimoji="0" lang="en-US" altLang="en-US" sz="2200" b="1" i="0"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shows the coefficient of the energy multiplier.</a:t>
                      </a:r>
                      <a:endParaRPr kumimoji="0" lang="en-US" altLang="en-US" sz="2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958">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1200" b="1" i="0" u="none" strike="noStrike" cap="none" normalizeH="0" baseline="0" dirty="0" smtClean="0">
                          <a:ln>
                            <a:noFill/>
                          </a:ln>
                          <a:solidFill>
                            <a:srgbClr val="FFFFFF"/>
                          </a:solidFill>
                          <a:effectLst/>
                          <a:latin typeface="Times New Roman" panose="02020603050405020304" pitchFamily="18" charset="0"/>
                          <a:ea typeface="DejaVu Sans" charset="0"/>
                          <a:cs typeface="Times New Roman" panose="02020603050405020304" pitchFamily="18" charset="0"/>
                        </a:rPr>
                        <a:t> </a:t>
                      </a:r>
                      <a:endParaRPr kumimoji="0" lang="en-US" altLang="en-US" sz="1100" b="1" i="0" u="none" strike="noStrike" cap="none" normalizeH="0" baseline="0" dirty="0" smtClean="0">
                        <a:ln>
                          <a:noFill/>
                        </a:ln>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p</a:t>
                      </a:r>
                      <a:r>
                        <a:rPr kumimoji="0" lang="bg-BG" altLang="en-US" sz="2200" b="1" i="0" u="none" strike="noStrike" cap="none" normalizeH="0" baseline="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=0.66</a:t>
                      </a:r>
                      <a:r>
                        <a:rPr kumimoji="0" lang="en-US" altLang="en-US" sz="2200" b="1" i="0" u="none" strike="noStrike" cap="none" normalizeH="0" baseline="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GeV</a:t>
                      </a:r>
                      <a:endParaRPr kumimoji="0" lang="en-US" altLang="en-US" sz="2200" b="1" i="0" u="none" strike="noStrike" cap="none" normalizeH="0" baseline="0" dirty="0" smtClean="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n-US"/>
                    </a:p>
                  </a:txBody>
                  <a:tcPr/>
                </a:tc>
                <a:tc hMerge="1">
                  <a:txBody>
                    <a:bodyPr/>
                    <a:lstStyle/>
                    <a:p>
                      <a:endParaRPr lang="en-US"/>
                    </a:p>
                  </a:txBody>
                  <a:tcPr/>
                </a:tc>
                <a:tc gridSpan="3">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p</a:t>
                      </a:r>
                      <a:r>
                        <a:rPr kumimoji="0" lang="bg-BG" altLang="en-US" sz="2200" b="1" i="0" u="none" strike="noStrike" cap="none" normalizeH="0" baseline="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=1</a:t>
                      </a:r>
                      <a:r>
                        <a:rPr kumimoji="0" lang="en-US" altLang="en-US" sz="2200" b="1" i="0" u="none" strike="noStrike" cap="none" normalizeH="0" baseline="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GeV</a:t>
                      </a:r>
                      <a:endParaRPr kumimoji="0" lang="en-US" altLang="en-US" sz="2200" b="1" i="0" u="none" strike="noStrike" cap="none" normalizeH="0" baseline="0" dirty="0" smtClean="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n-US"/>
                    </a:p>
                  </a:txBody>
                  <a:tcPr/>
                </a:tc>
                <a:tc hMerge="1">
                  <a:txBody>
                    <a:bodyPr/>
                    <a:lstStyle/>
                    <a:p>
                      <a:endParaRPr lang="en-US"/>
                    </a:p>
                  </a:txBody>
                  <a:tcPr/>
                </a:tc>
                <a:tc gridSpan="3">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p</a:t>
                      </a:r>
                      <a:r>
                        <a:rPr kumimoji="0" lang="bg-BG" altLang="en-US" sz="2200" b="1" i="0" u="none" strike="noStrike" cap="none" normalizeH="0" baseline="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=2</a:t>
                      </a:r>
                      <a:r>
                        <a:rPr kumimoji="0" lang="en-US" altLang="en-US" sz="2200" b="1" i="0" u="none" strike="noStrike" cap="none" normalizeH="0" baseline="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GeV</a:t>
                      </a:r>
                      <a:endParaRPr kumimoji="0" lang="en-US" altLang="en-US" sz="2200" b="1" i="0" u="none" strike="noStrike" cap="none" normalizeH="0" baseline="0" dirty="0" smtClean="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n-US"/>
                    </a:p>
                  </a:txBody>
                  <a:tcPr/>
                </a:tc>
                <a:tc hMerge="1">
                  <a:txBody>
                    <a:bodyPr/>
                    <a:lstStyle/>
                    <a:p>
                      <a:endParaRPr lang="en-US"/>
                    </a:p>
                  </a:txBody>
                  <a:tcPr/>
                </a:tc>
              </a:tr>
              <a:tr h="641832">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Target</a:t>
                      </a:r>
                      <a:endParaRPr kumimoji="0" lang="en-US" altLang="en-US" sz="1800" b="1" i="0" u="none" strike="noStrike" cap="none" normalizeH="0" baseline="0" dirty="0" smtClean="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fiss</a:t>
                      </a:r>
                      <a:endPar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err="1" smtClean="0">
                          <a:ln>
                            <a:noFill/>
                          </a:ln>
                          <a:solidFill>
                            <a:srgbClr val="B66E0E"/>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err="1" smtClean="0">
                          <a:ln>
                            <a:noFill/>
                          </a:ln>
                          <a:solidFill>
                            <a:srgbClr val="B66E0E"/>
                          </a:solidFill>
                          <a:effectLst/>
                          <a:latin typeface="Times New Roman" panose="02020603050405020304" pitchFamily="18" charset="0"/>
                          <a:ea typeface="DejaVu Sans" charset="0"/>
                          <a:cs typeface="Times New Roman" panose="02020603050405020304" pitchFamily="18" charset="0"/>
                        </a:rPr>
                        <a:t>ion</a:t>
                      </a:r>
                      <a:endParaRPr kumimoji="0" lang="en-US" altLang="en-US" sz="2200" b="1" i="0" u="none" strike="noStrike" cap="none" normalizeH="0" baseline="0" dirty="0" smtClean="0">
                        <a:ln>
                          <a:noFill/>
                        </a:ln>
                        <a:solidFill>
                          <a:srgbClr val="B66E0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smtClean="0">
                          <a:ln>
                            <a:noFill/>
                          </a:ln>
                          <a:solidFill>
                            <a:srgbClr val="7030A0"/>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smtClean="0">
                          <a:ln>
                            <a:noFill/>
                          </a:ln>
                          <a:solidFill>
                            <a:srgbClr val="7030A0"/>
                          </a:solidFill>
                          <a:effectLst/>
                          <a:latin typeface="Times New Roman" panose="02020603050405020304" pitchFamily="18" charset="0"/>
                          <a:ea typeface="DejaVu Sans" charset="0"/>
                          <a:cs typeface="Times New Roman" panose="02020603050405020304" pitchFamily="18" charset="0"/>
                        </a:rPr>
                        <a:t>tot</a:t>
                      </a:r>
                      <a:r>
                        <a:rPr kumimoji="0" lang="bg-BG" altLang="en-US" sz="2200" b="1" i="0" u="none" strike="noStrike" cap="none" normalizeH="0" baseline="0" dirty="0" smtClean="0">
                          <a:ln>
                            <a:noFill/>
                          </a:ln>
                          <a:solidFill>
                            <a:srgbClr val="7030A0"/>
                          </a:solidFill>
                          <a:effectLst/>
                          <a:latin typeface="Times New Roman" panose="02020603050405020304" pitchFamily="18" charset="0"/>
                          <a:ea typeface="DejaVu Sans" charset="0"/>
                          <a:cs typeface="Times New Roman" panose="02020603050405020304" pitchFamily="18" charset="0"/>
                        </a:rPr>
                        <a:t>/</a:t>
                      </a:r>
                      <a:r>
                        <a:rPr kumimoji="0" lang="en-US" altLang="en-US" sz="2200" b="1" i="0" u="none" strike="noStrike" cap="none" normalizeH="0" baseline="0" dirty="0" smtClean="0">
                          <a:ln>
                            <a:noFill/>
                          </a:ln>
                          <a:solidFill>
                            <a:srgbClr val="7030A0"/>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smtClean="0">
                          <a:ln>
                            <a:noFill/>
                          </a:ln>
                          <a:solidFill>
                            <a:srgbClr val="7030A0"/>
                          </a:solidFill>
                          <a:effectLst/>
                          <a:latin typeface="Times New Roman" panose="02020603050405020304" pitchFamily="18" charset="0"/>
                          <a:ea typeface="DejaVu Sans" charset="0"/>
                          <a:cs typeface="Times New Roman" panose="02020603050405020304" pitchFamily="18" charset="0"/>
                        </a:rPr>
                        <a:t>p</a:t>
                      </a:r>
                      <a:endParaRPr kumimoji="0" lang="en-US" altLang="en-US" sz="2200" b="1" i="0" u="none" strike="noStrike" cap="none" normalizeH="0" baseline="0" dirty="0" smtClean="0">
                        <a:ln>
                          <a:noFill/>
                        </a:ln>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fiss</a:t>
                      </a:r>
                      <a:endPar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err="1" smtClean="0">
                          <a:ln>
                            <a:noFill/>
                          </a:ln>
                          <a:solidFill>
                            <a:srgbClr val="B66E0E"/>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err="1" smtClean="0">
                          <a:ln>
                            <a:noFill/>
                          </a:ln>
                          <a:solidFill>
                            <a:srgbClr val="B66E0E"/>
                          </a:solidFill>
                          <a:effectLst/>
                          <a:latin typeface="Times New Roman" panose="02020603050405020304" pitchFamily="18" charset="0"/>
                          <a:ea typeface="DejaVu Sans" charset="0"/>
                          <a:cs typeface="Times New Roman" panose="02020603050405020304" pitchFamily="18" charset="0"/>
                        </a:rPr>
                        <a:t>ion</a:t>
                      </a:r>
                      <a:endParaRPr kumimoji="0" lang="en-US" altLang="en-US" sz="2200" b="1" i="0" u="none" strike="noStrike" cap="none" normalizeH="0" baseline="0" dirty="0" smtClean="0">
                        <a:ln>
                          <a:noFill/>
                        </a:ln>
                        <a:solidFill>
                          <a:srgbClr val="B66E0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tot</a:t>
                      </a:r>
                      <a:r>
                        <a:rPr kumimoji="0" lang="bg-BG" altLang="en-US" sz="2200" b="1" i="0" u="none" strike="noStrike" cap="none" normalizeH="0" baseline="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a:t>
                      </a:r>
                      <a:r>
                        <a:rPr kumimoji="0" lang="en-US" altLang="en-US" sz="2200" b="1" i="0" u="none" strike="noStrike" cap="none" normalizeH="0" baseline="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p</a:t>
                      </a:r>
                      <a:endParaRPr kumimoji="0" lang="en-US" altLang="en-US" sz="2200" b="1" i="0" u="none" strike="noStrike" cap="none" normalizeH="0" baseline="0" dirty="0" smtClean="0">
                        <a:ln>
                          <a:noFill/>
                        </a:ln>
                        <a:solidFill>
                          <a:srgbClr val="22228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fiss</a:t>
                      </a:r>
                      <a:endPar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err="1" smtClean="0">
                          <a:ln>
                            <a:noFill/>
                          </a:ln>
                          <a:solidFill>
                            <a:srgbClr val="B66E0E"/>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err="1" smtClean="0">
                          <a:ln>
                            <a:noFill/>
                          </a:ln>
                          <a:solidFill>
                            <a:srgbClr val="B66E0E"/>
                          </a:solidFill>
                          <a:effectLst/>
                          <a:latin typeface="Times New Roman" panose="02020603050405020304" pitchFamily="18" charset="0"/>
                          <a:ea typeface="DejaVu Sans" charset="0"/>
                          <a:cs typeface="Times New Roman" panose="02020603050405020304" pitchFamily="18" charset="0"/>
                        </a:rPr>
                        <a:t>ion</a:t>
                      </a:r>
                      <a:endParaRPr kumimoji="0" lang="en-US" altLang="en-US" sz="2200" b="1" i="0" u="none" strike="noStrike" cap="none" normalizeH="0" baseline="0" dirty="0" smtClean="0">
                        <a:ln>
                          <a:noFill/>
                        </a:ln>
                        <a:solidFill>
                          <a:srgbClr val="B66E0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tot</a:t>
                      </a:r>
                      <a:r>
                        <a:rPr kumimoji="0" lang="bg-BG" altLang="en-US" sz="2200" b="1" i="0" u="none" strike="noStrike" cap="none" normalizeH="0" baseline="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a:t>
                      </a:r>
                      <a:r>
                        <a:rPr kumimoji="0" lang="en-US" altLang="en-US" sz="2200" b="1" i="0" u="none" strike="noStrike" cap="none" normalizeH="0" baseline="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E</a:t>
                      </a:r>
                      <a:r>
                        <a:rPr kumimoji="0" lang="en-US" altLang="en-US" sz="2200" b="1" i="0" u="none" strike="noStrike" cap="none" normalizeH="0" baseline="-2500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p</a:t>
                      </a:r>
                      <a:endParaRPr kumimoji="0" lang="en-US" altLang="en-US" sz="2200" b="1" i="0" u="none" strike="noStrike" cap="none" normalizeH="0" baseline="0" dirty="0" smtClean="0">
                        <a:ln>
                          <a:noFill/>
                        </a:ln>
                        <a:solidFill>
                          <a:srgbClr val="22228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57235">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000" b="1" i="0" u="none" strike="noStrike" cap="none" normalizeH="0" baseline="3000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nat</a:t>
                      </a:r>
                      <a:r>
                        <a:rPr kumimoji="0" lang="en-US" altLang="en-US" sz="2000" b="1" i="0" u="none" strike="noStrike" cap="none" normalizeH="0" baseline="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U</a:t>
                      </a:r>
                      <a:endParaRPr kumimoji="0" lang="en-US" altLang="en-US" sz="2000" b="1" i="0" u="none" strike="noStrike" cap="none" normalizeH="0" baseline="0" dirty="0" smtClean="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9.0</a:t>
                      </a:r>
                      <a:endPar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0.6</a:t>
                      </a:r>
                      <a:endParaRPr kumimoji="0" lang="en-US" altLang="en-US" sz="2200" b="1" i="0" u="none" strike="noStrike" cap="none" normalizeH="0" baseline="0" dirty="0" smtClean="0">
                        <a:ln>
                          <a:noFill/>
                        </a:ln>
                        <a:solidFill>
                          <a:srgbClr val="B66E0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rgbClr val="7030A0"/>
                          </a:solidFill>
                          <a:effectLst/>
                          <a:latin typeface="Times New Roman" panose="02020603050405020304" pitchFamily="18" charset="0"/>
                          <a:ea typeface="DejaVu Sans" charset="0"/>
                          <a:cs typeface="Times New Roman" panose="02020603050405020304" pitchFamily="18" charset="0"/>
                        </a:rPr>
                        <a:t>147</a:t>
                      </a:r>
                      <a:endParaRPr kumimoji="0" lang="en-US" altLang="en-US" sz="2200" b="1" i="0" u="none" strike="noStrike" cap="none" normalizeH="0" baseline="0" dirty="0" smtClean="0">
                        <a:ln>
                          <a:noFill/>
                        </a:ln>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15.5</a:t>
                      </a:r>
                      <a:endPar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1.1</a:t>
                      </a:r>
                      <a:endParaRPr kumimoji="0" lang="en-US" altLang="en-US" sz="2200" b="1" i="0" u="none" strike="noStrike" cap="none" normalizeH="0" baseline="0" dirty="0" smtClean="0">
                        <a:ln>
                          <a:noFill/>
                        </a:ln>
                        <a:solidFill>
                          <a:srgbClr val="B66E0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166</a:t>
                      </a:r>
                      <a:endParaRPr kumimoji="0" lang="en-US" altLang="en-US" sz="2200" b="1" i="0" u="none" strike="noStrike" cap="none" normalizeH="0" baseline="0" dirty="0" smtClean="0">
                        <a:ln>
                          <a:noFill/>
                        </a:ln>
                        <a:solidFill>
                          <a:srgbClr val="22228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35.5</a:t>
                      </a:r>
                      <a:endPar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2.5</a:t>
                      </a:r>
                      <a:endParaRPr kumimoji="0" lang="en-US" altLang="en-US" sz="2200" b="1" i="0" u="none" strike="noStrike" cap="none" normalizeH="0" baseline="0" dirty="0" smtClean="0">
                        <a:ln>
                          <a:noFill/>
                        </a:ln>
                        <a:solidFill>
                          <a:srgbClr val="B66E0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200" b="1" i="0" u="none" strike="noStrike" cap="none" normalizeH="0" baseline="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190</a:t>
                      </a:r>
                      <a:endParaRPr kumimoji="0" lang="en-US" altLang="en-US" sz="2200" b="1" i="0" u="none" strike="noStrike" cap="none" normalizeH="0" baseline="0" dirty="0" smtClean="0">
                        <a:ln>
                          <a:noFill/>
                        </a:ln>
                        <a:solidFill>
                          <a:srgbClr val="22228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57235">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000" b="1" i="0" u="none" strike="noStrike" cap="none" normalizeH="0" baseline="3000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nat</a:t>
                      </a:r>
                      <a:r>
                        <a:rPr kumimoji="0" lang="en-US" altLang="en-US" sz="2000" b="1" i="0" u="none" strike="noStrike" cap="none" normalizeH="0" baseline="0" dirty="0" smtClean="0">
                          <a:ln>
                            <a:noFill/>
                          </a:ln>
                          <a:solidFill>
                            <a:srgbClr val="C00000"/>
                          </a:solidFill>
                          <a:effectLst/>
                          <a:latin typeface="Times New Roman" panose="02020603050405020304" pitchFamily="18" charset="0"/>
                          <a:ea typeface="DejaVu Sans" charset="0"/>
                          <a:cs typeface="Times New Roman" panose="02020603050405020304" pitchFamily="18" charset="0"/>
                        </a:rPr>
                        <a:t>Pb</a:t>
                      </a:r>
                      <a:endParaRPr kumimoji="0" lang="en-US" altLang="en-US" sz="2000" b="1" i="0" u="none" strike="noStrike" cap="none" normalizeH="0" baseline="0" dirty="0" smtClean="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9</a:t>
                      </a:r>
                      <a:r>
                        <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a:t>
                      </a:r>
                      <a:r>
                        <a:rPr kumimoji="0" lang="bg-BG"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0</a:t>
                      </a:r>
                      <a:endPar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0</a:t>
                      </a:r>
                      <a:r>
                        <a:rPr kumimoji="0" lang="en-US"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a:t>
                      </a: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66</a:t>
                      </a:r>
                      <a:endParaRPr kumimoji="0" lang="en-US" altLang="en-US" sz="2200" b="1" i="0" u="none" strike="noStrike" cap="none" normalizeH="0" baseline="0" dirty="0" smtClean="0">
                        <a:ln>
                          <a:noFill/>
                        </a:ln>
                        <a:solidFill>
                          <a:srgbClr val="B66E0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smtClean="0">
                          <a:ln>
                            <a:noFill/>
                          </a:ln>
                          <a:solidFill>
                            <a:srgbClr val="7030A0"/>
                          </a:solidFill>
                          <a:effectLst/>
                          <a:latin typeface="Times New Roman" panose="02020603050405020304" pitchFamily="18" charset="0"/>
                          <a:ea typeface="DejaVu Sans" charset="0"/>
                          <a:cs typeface="Times New Roman" panose="02020603050405020304" pitchFamily="18" charset="0"/>
                        </a:rPr>
                        <a:t>145</a:t>
                      </a:r>
                      <a:endParaRPr kumimoji="0" lang="en-US" altLang="en-US" sz="2200" b="1" i="0" u="none" strike="noStrike" cap="none" normalizeH="0" baseline="0" smtClean="0">
                        <a:ln>
                          <a:noFill/>
                        </a:ln>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16</a:t>
                      </a:r>
                      <a:endPar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1</a:t>
                      </a:r>
                      <a:r>
                        <a:rPr kumimoji="0" lang="en-US"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a:t>
                      </a: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1</a:t>
                      </a:r>
                      <a:endParaRPr kumimoji="0" lang="en-US" altLang="en-US" sz="2200" b="1" i="0" u="none" strike="noStrike" cap="none" normalizeH="0" baseline="0" dirty="0" smtClean="0">
                        <a:ln>
                          <a:noFill/>
                        </a:ln>
                        <a:solidFill>
                          <a:srgbClr val="B66E0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smtClean="0">
                          <a:ln>
                            <a:noFill/>
                          </a:ln>
                          <a:solidFill>
                            <a:srgbClr val="22228B"/>
                          </a:solidFill>
                          <a:effectLst/>
                          <a:latin typeface="Times New Roman" panose="02020603050405020304" pitchFamily="18" charset="0"/>
                          <a:ea typeface="DejaVu Sans" charset="0"/>
                          <a:cs typeface="Times New Roman" panose="02020603050405020304" pitchFamily="18" charset="0"/>
                        </a:rPr>
                        <a:t>170</a:t>
                      </a:r>
                      <a:endParaRPr kumimoji="0" lang="en-US" altLang="en-US" sz="2200" b="1" i="0" u="none" strike="noStrike" cap="none" normalizeH="0" baseline="0" smtClean="0">
                        <a:ln>
                          <a:noFill/>
                        </a:ln>
                        <a:solidFill>
                          <a:srgbClr val="22228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36</a:t>
                      </a:r>
                      <a:r>
                        <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a:t>
                      </a:r>
                      <a:r>
                        <a:rPr kumimoji="0" lang="bg-BG"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2</a:t>
                      </a:r>
                      <a:endPar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2</a:t>
                      </a:r>
                      <a:r>
                        <a:rPr kumimoji="0" lang="en-US"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a:t>
                      </a: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5</a:t>
                      </a:r>
                      <a:endParaRPr kumimoji="0" lang="en-US" altLang="en-US" sz="2200" b="1" i="0" u="none" strike="noStrike" cap="none" normalizeH="0" baseline="0" dirty="0" smtClean="0">
                        <a:ln>
                          <a:noFill/>
                        </a:ln>
                        <a:solidFill>
                          <a:srgbClr val="B66E0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194</a:t>
                      </a:r>
                      <a:endParaRPr kumimoji="0" lang="en-US" altLang="en-US" sz="2200" b="1" i="0" u="none" strike="noStrike" cap="none" normalizeH="0" baseline="0" dirty="0" smtClean="0">
                        <a:ln>
                          <a:noFill/>
                        </a:ln>
                        <a:solidFill>
                          <a:srgbClr val="22228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57235">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sz="2000" b="1" i="0" u="none" strike="noStrike" cap="none" normalizeH="0" baseline="30000" dirty="0" err="1" smtClean="0">
                          <a:ln>
                            <a:noFill/>
                          </a:ln>
                          <a:solidFill>
                            <a:srgbClr val="C00000"/>
                          </a:solidFill>
                          <a:effectLst/>
                          <a:latin typeface="Times New Roman" panose="02020603050405020304" pitchFamily="18" charset="0"/>
                          <a:ea typeface="DejaVu Sans" charset="0"/>
                          <a:cs typeface="Times New Roman" panose="02020603050405020304" pitchFamily="18" charset="0"/>
                        </a:rPr>
                        <a:t>nat</a:t>
                      </a:r>
                      <a:r>
                        <a:rPr kumimoji="0" lang="en-US" altLang="en-US" sz="2000" b="1" i="0" u="none" strike="noStrike" cap="none" normalizeH="0" baseline="0" dirty="0" err="1" smtClean="0">
                          <a:ln>
                            <a:noFill/>
                          </a:ln>
                          <a:solidFill>
                            <a:srgbClr val="C00000"/>
                          </a:solidFill>
                          <a:effectLst/>
                          <a:latin typeface="Times New Roman" panose="02020603050405020304" pitchFamily="18" charset="0"/>
                          <a:ea typeface="DejaVu Sans" charset="0"/>
                          <a:cs typeface="Times New Roman" panose="02020603050405020304" pitchFamily="18" charset="0"/>
                        </a:rPr>
                        <a:t>P+W</a:t>
                      </a:r>
                      <a:endParaRPr kumimoji="0" lang="en-US" altLang="en-US" sz="2000" b="1" i="0" u="none" strike="noStrike" cap="none" normalizeH="0" baseline="0" dirty="0" smtClean="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6.8</a:t>
                      </a:r>
                      <a:endPar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0</a:t>
                      </a:r>
                      <a:r>
                        <a:rPr kumimoji="0" lang="en-US"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a:t>
                      </a: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5</a:t>
                      </a:r>
                      <a:endParaRPr kumimoji="0" lang="en-US" altLang="en-US" sz="2200" b="1" i="0" u="none" strike="noStrike" cap="none" normalizeH="0" baseline="0" dirty="0" smtClean="0">
                        <a:ln>
                          <a:noFill/>
                        </a:ln>
                        <a:solidFill>
                          <a:srgbClr val="B66E0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smtClean="0">
                          <a:ln>
                            <a:noFill/>
                          </a:ln>
                          <a:solidFill>
                            <a:srgbClr val="7030A0"/>
                          </a:solidFill>
                          <a:effectLst/>
                          <a:latin typeface="Times New Roman" panose="02020603050405020304" pitchFamily="18" charset="0"/>
                          <a:ea typeface="DejaVu Sans" charset="0"/>
                          <a:cs typeface="Times New Roman" panose="02020603050405020304" pitchFamily="18" charset="0"/>
                        </a:rPr>
                        <a:t>110</a:t>
                      </a:r>
                      <a:endParaRPr kumimoji="0" lang="en-US" altLang="en-US" sz="2200" b="1" i="0" u="none" strike="noStrike" cap="none" normalizeH="0" baseline="0" smtClean="0">
                        <a:ln>
                          <a:noFill/>
                        </a:ln>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12,8</a:t>
                      </a:r>
                      <a:endPar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0</a:t>
                      </a:r>
                      <a:r>
                        <a:rPr kumimoji="0" lang="en-US"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a:t>
                      </a: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92</a:t>
                      </a:r>
                      <a:endParaRPr kumimoji="0" lang="en-US" altLang="en-US" sz="2200" b="1" i="0" u="none" strike="noStrike" cap="none" normalizeH="0" baseline="0" dirty="0" smtClean="0">
                        <a:ln>
                          <a:noFill/>
                        </a:ln>
                        <a:solidFill>
                          <a:srgbClr val="B66E0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smtClean="0">
                          <a:ln>
                            <a:noFill/>
                          </a:ln>
                          <a:solidFill>
                            <a:srgbClr val="22228B"/>
                          </a:solidFill>
                          <a:effectLst/>
                          <a:latin typeface="Times New Roman" panose="02020603050405020304" pitchFamily="18" charset="0"/>
                          <a:ea typeface="DejaVu Sans" charset="0"/>
                          <a:cs typeface="Times New Roman" panose="02020603050405020304" pitchFamily="18" charset="0"/>
                        </a:rPr>
                        <a:t>127</a:t>
                      </a:r>
                      <a:endParaRPr kumimoji="0" lang="en-US" altLang="en-US" sz="2200" b="1" i="0" u="none" strike="noStrike" cap="none" normalizeH="0" baseline="0" smtClean="0">
                        <a:ln>
                          <a:noFill/>
                        </a:ln>
                        <a:solidFill>
                          <a:srgbClr val="22228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29</a:t>
                      </a:r>
                      <a:r>
                        <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a:t>
                      </a:r>
                      <a:r>
                        <a:rPr kumimoji="0" lang="bg-BG"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DejaVu Sans" charset="0"/>
                          <a:cs typeface="Times New Roman" panose="02020603050405020304" pitchFamily="18" charset="0"/>
                        </a:rPr>
                        <a:t>2</a:t>
                      </a:r>
                      <a:endParaRPr kumimoji="0" lang="en-US" altLang="en-US" sz="2200" b="1" i="0" u="none" strike="noStrike" cap="none" normalizeH="0" baseline="0" dirty="0" smtClean="0">
                        <a:ln>
                          <a:noFill/>
                        </a:ln>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2</a:t>
                      </a:r>
                      <a:r>
                        <a:rPr kumimoji="0" lang="en-US"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a:t>
                      </a:r>
                      <a:r>
                        <a:rPr kumimoji="0" lang="bg-BG" altLang="en-US" sz="2200" b="1" i="0" u="none" strike="noStrike" cap="none" normalizeH="0" baseline="0" dirty="0" smtClean="0">
                          <a:ln>
                            <a:noFill/>
                          </a:ln>
                          <a:solidFill>
                            <a:srgbClr val="B66E0E"/>
                          </a:solidFill>
                          <a:effectLst/>
                          <a:latin typeface="Times New Roman" panose="02020603050405020304" pitchFamily="18" charset="0"/>
                          <a:ea typeface="DejaVu Sans" charset="0"/>
                          <a:cs typeface="Times New Roman" panose="02020603050405020304" pitchFamily="18" charset="0"/>
                        </a:rPr>
                        <a:t>5</a:t>
                      </a:r>
                      <a:endParaRPr kumimoji="0" lang="en-US" altLang="en-US" sz="2200" b="1" i="0" u="none" strike="noStrike" cap="none" normalizeH="0" baseline="0" dirty="0" smtClean="0">
                        <a:ln>
                          <a:noFill/>
                        </a:ln>
                        <a:solidFill>
                          <a:srgbClr val="B66E0E"/>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ts val="8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DejaVu Sans" charset="0"/>
                          <a:cs typeface="DejaVu Sans" charset="0"/>
                        </a:defRPr>
                      </a:lvl1pPr>
                      <a:lvl2pPr marL="457200">
                        <a:spcBef>
                          <a:spcPts val="7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DejaVu Sans" charset="0"/>
                          <a:cs typeface="DejaVu Sans" charset="0"/>
                        </a:defRPr>
                      </a:lvl2pPr>
                      <a:lvl3pPr marL="914400">
                        <a:spcBef>
                          <a:spcPts val="6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DejaVu Sans" charset="0"/>
                          <a:cs typeface="DejaVu Sans" charset="0"/>
                        </a:defRPr>
                      </a:lvl3pPr>
                      <a:lvl4pPr marL="13716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4pPr>
                      <a:lvl5pPr marL="1828800">
                        <a:spcBef>
                          <a:spcPts val="500"/>
                        </a:spcBef>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5pPr>
                      <a:lvl6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6pPr>
                      <a:lvl7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7pPr>
                      <a:lvl8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8pPr>
                      <a:lvl9pPr indent="-228600"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charset="0"/>
                          <a:cs typeface="DejaVu Sans"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bg-BG" altLang="en-US" sz="2200" b="1" i="0" u="none" strike="noStrike" cap="none" normalizeH="0" baseline="0" dirty="0" smtClean="0">
                          <a:ln>
                            <a:noFill/>
                          </a:ln>
                          <a:solidFill>
                            <a:srgbClr val="22228B"/>
                          </a:solidFill>
                          <a:effectLst/>
                          <a:latin typeface="Times New Roman" panose="02020603050405020304" pitchFamily="18" charset="0"/>
                          <a:ea typeface="DejaVu Sans" charset="0"/>
                          <a:cs typeface="Times New Roman" panose="02020603050405020304" pitchFamily="18" charset="0"/>
                        </a:rPr>
                        <a:t>158</a:t>
                      </a:r>
                      <a:endParaRPr kumimoji="0" lang="en-US" altLang="en-US" sz="2200" b="1" i="0" u="none" strike="noStrike" cap="none" normalizeH="0" baseline="0" dirty="0" smtClean="0">
                        <a:ln>
                          <a:noFill/>
                        </a:ln>
                        <a:solidFill>
                          <a:srgbClr val="22228B"/>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31815" name="Rectangle 1"/>
          <p:cNvSpPr>
            <a:spLocks noChangeArrowheads="1"/>
          </p:cNvSpPr>
          <p:nvPr/>
        </p:nvSpPr>
        <p:spPr bwMode="auto">
          <a:xfrm>
            <a:off x="1831976" y="2787134"/>
            <a:ext cx="12309475" cy="369332"/>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ltLang="en-US"/>
          </a:p>
        </p:txBody>
      </p:sp>
      <p:sp>
        <p:nvSpPr>
          <p:cNvPr id="31816" name="TextBox 1"/>
          <p:cNvSpPr txBox="1">
            <a:spLocks noChangeArrowheads="1"/>
          </p:cNvSpPr>
          <p:nvPr/>
        </p:nvSpPr>
        <p:spPr bwMode="auto">
          <a:xfrm>
            <a:off x="1959825" y="5780437"/>
            <a:ext cx="83859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en-US" b="1" dirty="0" smtClean="0">
                <a:solidFill>
                  <a:srgbClr val="C00000"/>
                </a:solidFill>
                <a:latin typeface="Times New Roman" panose="02020603050405020304" pitchFamily="18" charset="0"/>
                <a:cs typeface="Times New Roman" panose="02020603050405020304" pitchFamily="18" charset="0"/>
              </a:rPr>
              <a:t>For targets </a:t>
            </a:r>
            <a:r>
              <a:rPr lang="en-US" altLang="en-US" b="1" baseline="30000" dirty="0" smtClean="0">
                <a:solidFill>
                  <a:srgbClr val="C00000"/>
                </a:solidFill>
                <a:latin typeface="Times New Roman" panose="02020603050405020304" pitchFamily="18" charset="0"/>
                <a:cs typeface="Times New Roman" panose="02020603050405020304" pitchFamily="18" charset="0"/>
              </a:rPr>
              <a:t>nat</a:t>
            </a:r>
            <a:r>
              <a:rPr lang="en-US" altLang="en-US" b="1" dirty="0" smtClean="0">
                <a:solidFill>
                  <a:srgbClr val="C00000"/>
                </a:solidFill>
                <a:latin typeface="Times New Roman" panose="02020603050405020304" pitchFamily="18" charset="0"/>
                <a:cs typeface="Times New Roman" panose="02020603050405020304" pitchFamily="18" charset="0"/>
              </a:rPr>
              <a:t>U</a:t>
            </a:r>
            <a:r>
              <a:rPr lang="bg-BG" altLang="en-US" b="1" dirty="0">
                <a:solidFill>
                  <a:srgbClr val="C00000"/>
                </a:solidFill>
                <a:latin typeface="Times New Roman" panose="02020603050405020304" pitchFamily="18" charset="0"/>
                <a:cs typeface="Times New Roman" panose="02020603050405020304" pitchFamily="18" charset="0"/>
              </a:rPr>
              <a:t>, </a:t>
            </a:r>
            <a:r>
              <a:rPr lang="en-US" altLang="en-US" b="1" dirty="0">
                <a:solidFill>
                  <a:srgbClr val="C00000"/>
                </a:solidFill>
                <a:latin typeface="Times New Roman" panose="02020603050405020304" pitchFamily="18" charset="0"/>
                <a:cs typeface="Times New Roman" panose="02020603050405020304" pitchFamily="18" charset="0"/>
              </a:rPr>
              <a:t>Pb</a:t>
            </a:r>
            <a:r>
              <a:rPr lang="bg-BG" altLang="en-US" b="1" dirty="0">
                <a:solidFill>
                  <a:srgbClr val="C00000"/>
                </a:solidFill>
                <a:latin typeface="Times New Roman" panose="02020603050405020304" pitchFamily="18" charset="0"/>
                <a:cs typeface="Times New Roman" panose="02020603050405020304" pitchFamily="18" charset="0"/>
              </a:rPr>
              <a:t> </a:t>
            </a:r>
            <a:r>
              <a:rPr lang="en-US" altLang="en-US" b="1" dirty="0" smtClean="0">
                <a:solidFill>
                  <a:srgbClr val="C00000"/>
                </a:solidFill>
                <a:latin typeface="Times New Roman" panose="02020603050405020304" pitchFamily="18" charset="0"/>
                <a:cs typeface="Times New Roman" panose="02020603050405020304" pitchFamily="18" charset="0"/>
              </a:rPr>
              <a:t>and</a:t>
            </a:r>
            <a:r>
              <a:rPr lang="bg-BG" altLang="en-US" b="1" dirty="0" smtClean="0">
                <a:solidFill>
                  <a:srgbClr val="C00000"/>
                </a:solidFill>
                <a:latin typeface="Times New Roman" panose="02020603050405020304" pitchFamily="18" charset="0"/>
                <a:cs typeface="Times New Roman" panose="02020603050405020304" pitchFamily="18" charset="0"/>
              </a:rPr>
              <a:t> </a:t>
            </a:r>
            <a:r>
              <a:rPr lang="bg-BG" altLang="en-US" b="1" dirty="0">
                <a:solidFill>
                  <a:srgbClr val="C00000"/>
                </a:solidFill>
                <a:latin typeface="Times New Roman" panose="02020603050405020304" pitchFamily="18" charset="0"/>
                <a:cs typeface="Times New Roman" panose="02020603050405020304" pitchFamily="18" charset="0"/>
              </a:rPr>
              <a:t>Е</a:t>
            </a:r>
            <a:r>
              <a:rPr lang="en-US" altLang="en-US" b="1" dirty="0">
                <a:solidFill>
                  <a:srgbClr val="C00000"/>
                </a:solidFill>
                <a:latin typeface="Times New Roman" panose="02020603050405020304" pitchFamily="18" charset="0"/>
                <a:cs typeface="Times New Roman" panose="02020603050405020304" pitchFamily="18" charset="0"/>
              </a:rPr>
              <a:t>p=2 </a:t>
            </a:r>
            <a:r>
              <a:rPr lang="en-US" altLang="en-US" b="1" dirty="0" smtClean="0">
                <a:solidFill>
                  <a:srgbClr val="C00000"/>
                </a:solidFill>
                <a:latin typeface="Times New Roman" panose="02020603050405020304" pitchFamily="18" charset="0"/>
                <a:cs typeface="Times New Roman" panose="02020603050405020304" pitchFamily="18" charset="0"/>
              </a:rPr>
              <a:t>GeV the </a:t>
            </a:r>
            <a:r>
              <a:rPr lang="en-US" altLang="en-US" b="1" dirty="0">
                <a:solidFill>
                  <a:srgbClr val="C00000"/>
                </a:solidFill>
                <a:latin typeface="Times New Roman" panose="02020603050405020304" pitchFamily="18" charset="0"/>
                <a:cs typeface="Times New Roman" panose="02020603050405020304" pitchFamily="18" charset="0"/>
              </a:rPr>
              <a:t>Beam Power Gain (BPG), </a:t>
            </a:r>
            <a:r>
              <a:rPr lang="bg-BG" altLang="en-US" b="1" dirty="0">
                <a:solidFill>
                  <a:srgbClr val="C00000"/>
                </a:solidFill>
                <a:latin typeface="Times New Roman" panose="02020603050405020304" pitchFamily="18" charset="0"/>
                <a:cs typeface="Times New Roman" panose="02020603050405020304" pitchFamily="18" charset="0"/>
              </a:rPr>
              <a:t> </a:t>
            </a:r>
            <a:r>
              <a:rPr lang="en-US" altLang="en-US" b="1" dirty="0">
                <a:solidFill>
                  <a:srgbClr val="C00000"/>
                </a:solidFill>
                <a:latin typeface="Times New Roman" panose="02020603050405020304" pitchFamily="18" charset="0"/>
                <a:cs typeface="Times New Roman" panose="02020603050405020304" pitchFamily="18" charset="0"/>
              </a:rPr>
              <a:t>E</a:t>
            </a:r>
            <a:r>
              <a:rPr lang="en-US" altLang="en-US" b="1" baseline="-25000" dirty="0">
                <a:solidFill>
                  <a:srgbClr val="C00000"/>
                </a:solidFill>
                <a:latin typeface="Times New Roman" panose="02020603050405020304" pitchFamily="18" charset="0"/>
                <a:cs typeface="Times New Roman" panose="02020603050405020304" pitchFamily="18" charset="0"/>
              </a:rPr>
              <a:t>tot</a:t>
            </a:r>
            <a:r>
              <a:rPr lang="bg-BG" altLang="en-US" b="1" dirty="0">
                <a:solidFill>
                  <a:srgbClr val="C00000"/>
                </a:solidFill>
                <a:latin typeface="Times New Roman" panose="02020603050405020304" pitchFamily="18" charset="0"/>
                <a:cs typeface="Times New Roman" panose="02020603050405020304" pitchFamily="18" charset="0"/>
              </a:rPr>
              <a:t>/</a:t>
            </a:r>
            <a:r>
              <a:rPr lang="en-US" altLang="en-US" b="1" dirty="0">
                <a:solidFill>
                  <a:srgbClr val="C00000"/>
                </a:solidFill>
                <a:latin typeface="Times New Roman" panose="02020603050405020304" pitchFamily="18" charset="0"/>
                <a:cs typeface="Times New Roman" panose="02020603050405020304" pitchFamily="18" charset="0"/>
              </a:rPr>
              <a:t>E</a:t>
            </a:r>
            <a:r>
              <a:rPr lang="en-US" altLang="en-US" b="1" baseline="-25000" dirty="0">
                <a:solidFill>
                  <a:srgbClr val="C00000"/>
                </a:solidFill>
                <a:latin typeface="Times New Roman" panose="02020603050405020304" pitchFamily="18" charset="0"/>
                <a:cs typeface="Times New Roman" panose="02020603050405020304" pitchFamily="18" charset="0"/>
              </a:rPr>
              <a:t>p </a:t>
            </a:r>
            <a:r>
              <a:rPr lang="en-US" altLang="en-US" b="1" baseline="-25000" dirty="0" smtClean="0">
                <a:solidFill>
                  <a:srgbClr val="C00000"/>
                </a:solidFill>
                <a:latin typeface="Times New Roman" panose="02020603050405020304" pitchFamily="18" charset="0"/>
                <a:cs typeface="Times New Roman" panose="02020603050405020304" pitchFamily="18" charset="0"/>
              </a:rPr>
              <a:t> </a:t>
            </a:r>
            <a:r>
              <a:rPr lang="en-US" altLang="en-US" b="1" dirty="0" smtClean="0">
                <a:solidFill>
                  <a:srgbClr val="C00000"/>
                </a:solidFill>
                <a:latin typeface="Times New Roman" panose="02020603050405020304" pitchFamily="18" charset="0"/>
                <a:cs typeface="Times New Roman" panose="02020603050405020304" pitchFamily="18" charset="0"/>
              </a:rPr>
              <a:t>is 1</a:t>
            </a:r>
            <a:r>
              <a:rPr lang="bg-BG" altLang="en-US" b="1" dirty="0" smtClean="0">
                <a:solidFill>
                  <a:srgbClr val="C00000"/>
                </a:solidFill>
                <a:latin typeface="Times New Roman" panose="02020603050405020304" pitchFamily="18" charset="0"/>
                <a:cs typeface="Times New Roman" panose="02020603050405020304" pitchFamily="18" charset="0"/>
              </a:rPr>
              <a:t>80-200</a:t>
            </a:r>
            <a:endParaRPr lang="en-US" altLang="en-US" b="1" dirty="0">
              <a:solidFill>
                <a:srgbClr val="C00000"/>
              </a:solidFill>
              <a:latin typeface="Times New Roman" panose="02020603050405020304" pitchFamily="18" charset="0"/>
              <a:cs typeface="Times New Roman" panose="02020603050405020304" pitchFamily="18" charset="0"/>
            </a:endParaRPr>
          </a:p>
        </p:txBody>
      </p:sp>
      <p:sp>
        <p:nvSpPr>
          <p:cNvPr id="31817" name="TextBox 3"/>
          <p:cNvSpPr txBox="1">
            <a:spLocks noChangeArrowheads="1"/>
          </p:cNvSpPr>
          <p:nvPr/>
        </p:nvSpPr>
        <p:spPr bwMode="auto">
          <a:xfrm>
            <a:off x="1017146" y="4618571"/>
            <a:ext cx="1117485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en-US" sz="2200" b="1" dirty="0" smtClean="0">
                <a:solidFill>
                  <a:schemeClr val="accent6">
                    <a:lumMod val="50000"/>
                  </a:schemeClr>
                </a:solidFill>
                <a:latin typeface="Times New Roman" panose="02020603050405020304" pitchFamily="18" charset="0"/>
                <a:cs typeface="Times New Roman" panose="02020603050405020304" pitchFamily="18" charset="0"/>
              </a:rPr>
              <a:t>The fissions produced by neutrons with energy En&gt;20 MeV, gammas and charged particles </a:t>
            </a:r>
          </a:p>
          <a:p>
            <a:r>
              <a:rPr lang="en-US" altLang="en-US" sz="2200" b="1" dirty="0" smtClean="0">
                <a:solidFill>
                  <a:schemeClr val="accent6">
                    <a:lumMod val="50000"/>
                  </a:schemeClr>
                </a:solidFill>
                <a:latin typeface="Times New Roman" panose="02020603050405020304" pitchFamily="18" charset="0"/>
                <a:cs typeface="Times New Roman" panose="02020603050405020304" pitchFamily="18" charset="0"/>
              </a:rPr>
              <a:t> is estimated to be 20% from fission induced by neutrons with energy En&lt;20 MeV</a:t>
            </a:r>
            <a:endParaRPr lang="en-US" altLang="en-US" sz="22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16242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2176" y="1973355"/>
            <a:ext cx="4849122" cy="3990974"/>
          </a:xfrm>
          <a:prstGeom prst="rect">
            <a:avLst/>
          </a:prstGeom>
        </p:spPr>
      </p:pic>
      <p:pic>
        <p:nvPicPr>
          <p:cNvPr id="7" name="Картина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90690" y="2012467"/>
            <a:ext cx="4381499" cy="3912750"/>
          </a:xfrm>
          <a:prstGeom prst="rect">
            <a:avLst/>
          </a:prstGeom>
        </p:spPr>
      </p:pic>
      <p:sp>
        <p:nvSpPr>
          <p:cNvPr id="4" name="Text Box 1"/>
          <p:cNvSpPr txBox="1">
            <a:spLocks noChangeArrowheads="1"/>
          </p:cNvSpPr>
          <p:nvPr/>
        </p:nvSpPr>
        <p:spPr bwMode="auto">
          <a:xfrm>
            <a:off x="2833632" y="172263"/>
            <a:ext cx="6369050" cy="76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DejaVu Sans"/>
                <a:cs typeface="DejaVu Sans"/>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DejaVu Sans"/>
                <a:cs typeface="DejaVu Sans"/>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DejaVu Sans"/>
                <a:cs typeface="DejaVu Sans"/>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9pPr>
          </a:lstStyle>
          <a:p>
            <a:pPr algn="ctr" eaLnBrk="1" hangingPunct="1">
              <a:spcBef>
                <a:spcPct val="0"/>
              </a:spcBef>
              <a:buClrTx/>
              <a:buFontTx/>
              <a:buNone/>
            </a:pPr>
            <a:r>
              <a:rPr lang="en-US" altLang="en-US" sz="2600" b="1" dirty="0" smtClean="0">
                <a:solidFill>
                  <a:srgbClr val="000080"/>
                </a:solidFill>
                <a:latin typeface="Times New Roman" panose="02020603050405020304" pitchFamily="18" charset="0"/>
                <a:cs typeface="Times New Roman" panose="02020603050405020304" pitchFamily="18" charset="0"/>
              </a:rPr>
              <a:t>Parameter investigation of sub-critical ADS </a:t>
            </a:r>
          </a:p>
          <a:p>
            <a:pPr algn="ctr" eaLnBrk="1" hangingPunct="1">
              <a:spcBef>
                <a:spcPct val="0"/>
              </a:spcBef>
              <a:buClrTx/>
              <a:buFontTx/>
              <a:buNone/>
            </a:pPr>
            <a:r>
              <a:rPr lang="en-US" altLang="en-US" sz="2600" b="1" dirty="0" smtClean="0">
                <a:solidFill>
                  <a:srgbClr val="000080"/>
                </a:solidFill>
                <a:latin typeface="Times New Roman" panose="02020603050405020304" pitchFamily="18" charset="0"/>
                <a:cs typeface="Times New Roman" panose="02020603050405020304" pitchFamily="18" charset="0"/>
              </a:rPr>
              <a:t>with  </a:t>
            </a:r>
            <a:r>
              <a:rPr lang="en-US" altLang="en-US" sz="2600" b="1" dirty="0">
                <a:solidFill>
                  <a:srgbClr val="000080"/>
                </a:solidFill>
                <a:latin typeface="Times New Roman" panose="02020603050405020304" pitchFamily="18" charset="0"/>
                <a:cs typeface="Times New Roman" panose="02020603050405020304" pitchFamily="18" charset="0"/>
              </a:rPr>
              <a:t>0.95&lt; </a:t>
            </a:r>
            <a:r>
              <a:rPr lang="en-US" altLang="en-US" sz="2600" b="1" dirty="0" err="1">
                <a:solidFill>
                  <a:srgbClr val="000080"/>
                </a:solidFill>
                <a:latin typeface="Times New Roman" panose="02020603050405020304" pitchFamily="18" charset="0"/>
                <a:cs typeface="Times New Roman" panose="02020603050405020304" pitchFamily="18" charset="0"/>
              </a:rPr>
              <a:t>K</a:t>
            </a:r>
            <a:r>
              <a:rPr lang="en-US" altLang="en-US" sz="2600" b="1" baseline="-25000" dirty="0" err="1">
                <a:solidFill>
                  <a:srgbClr val="000080"/>
                </a:solidFill>
                <a:latin typeface="Times New Roman" panose="02020603050405020304" pitchFamily="18" charset="0"/>
                <a:cs typeface="Times New Roman" panose="02020603050405020304" pitchFamily="18" charset="0"/>
              </a:rPr>
              <a:t>eff</a:t>
            </a:r>
            <a:r>
              <a:rPr lang="en-US" altLang="en-US" sz="2600" b="1" dirty="0">
                <a:solidFill>
                  <a:srgbClr val="000080"/>
                </a:solidFill>
                <a:latin typeface="Times New Roman" panose="02020603050405020304" pitchFamily="18" charset="0"/>
                <a:cs typeface="Times New Roman" panose="02020603050405020304" pitchFamily="18" charset="0"/>
              </a:rPr>
              <a:t>&lt;1</a:t>
            </a:r>
          </a:p>
        </p:txBody>
      </p:sp>
      <p:sp>
        <p:nvSpPr>
          <p:cNvPr id="5" name="Text Box 3"/>
          <p:cNvSpPr txBox="1">
            <a:spLocks noChangeArrowheads="1"/>
          </p:cNvSpPr>
          <p:nvPr/>
        </p:nvSpPr>
        <p:spPr bwMode="auto">
          <a:xfrm>
            <a:off x="2585390" y="1034052"/>
            <a:ext cx="649605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ea typeface="DejaVu Sans"/>
                <a:cs typeface="DejaVu Sans"/>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ea typeface="DejaVu Sans"/>
                <a:cs typeface="DejaVu Sans"/>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ea typeface="DejaVu Sans"/>
                <a:cs typeface="DejaVu Sans"/>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ea typeface="DejaVu Sans"/>
                <a:cs typeface="DejaVu Sans"/>
              </a:defRPr>
            </a:lvl9pPr>
          </a:lstStyle>
          <a:p>
            <a:pPr algn="ctr" eaLnBrk="1" hangingPunct="1">
              <a:spcBef>
                <a:spcPct val="0"/>
              </a:spcBef>
              <a:buClrTx/>
              <a:buFontTx/>
              <a:buNone/>
            </a:pPr>
            <a:r>
              <a:rPr lang="en-US" altLang="en-US" sz="2000" b="1" dirty="0" smtClean="0">
                <a:solidFill>
                  <a:srgbClr val="C00000"/>
                </a:solidFill>
                <a:latin typeface="Times New Roman" panose="02020603050405020304" pitchFamily="18" charset="0"/>
                <a:cs typeface="Times New Roman" panose="02020603050405020304" pitchFamily="18" charset="0"/>
              </a:rPr>
              <a:t>ADS with </a:t>
            </a:r>
            <a:r>
              <a:rPr lang="en-US" altLang="en-US" sz="2000" b="1" baseline="30000" dirty="0" err="1" smtClean="0">
                <a:solidFill>
                  <a:srgbClr val="C00000"/>
                </a:solidFill>
                <a:latin typeface="Times New Roman" panose="02020603050405020304" pitchFamily="18" charset="0"/>
                <a:cs typeface="Times New Roman" panose="02020603050405020304" pitchFamily="18" charset="0"/>
              </a:rPr>
              <a:t>depl</a:t>
            </a:r>
            <a:r>
              <a:rPr lang="en-US" altLang="en-US" sz="2000" b="1" dirty="0" err="1" smtClean="0">
                <a:solidFill>
                  <a:srgbClr val="C00000"/>
                </a:solidFill>
                <a:latin typeface="Times New Roman" panose="02020603050405020304" pitchFamily="18" charset="0"/>
                <a:cs typeface="Times New Roman" panose="02020603050405020304" pitchFamily="18" charset="0"/>
              </a:rPr>
              <a:t>U</a:t>
            </a:r>
            <a:r>
              <a:rPr lang="en-US" altLang="en-US" sz="2000" b="1" dirty="0" smtClean="0">
                <a:solidFill>
                  <a:srgbClr val="C00000"/>
                </a:solidFill>
                <a:latin typeface="Times New Roman" panose="02020603050405020304" pitchFamily="18" charset="0"/>
                <a:cs typeface="Times New Roman" panose="02020603050405020304" pitchFamily="18" charset="0"/>
              </a:rPr>
              <a:t>/ </a:t>
            </a:r>
            <a:r>
              <a:rPr lang="en-US" altLang="en-US" sz="2000" b="1" baseline="30000" dirty="0" smtClean="0">
                <a:solidFill>
                  <a:srgbClr val="C00000"/>
                </a:solidFill>
                <a:latin typeface="Times New Roman" panose="02020603050405020304" pitchFamily="18" charset="0"/>
                <a:cs typeface="Times New Roman" panose="02020603050405020304" pitchFamily="18" charset="0"/>
              </a:rPr>
              <a:t>232</a:t>
            </a:r>
            <a:r>
              <a:rPr lang="en-US" altLang="en-US" sz="2000" b="1" dirty="0" smtClean="0">
                <a:solidFill>
                  <a:srgbClr val="C00000"/>
                </a:solidFill>
                <a:latin typeface="Times New Roman" panose="02020603050405020304" pitchFamily="18" charset="0"/>
                <a:cs typeface="Times New Roman" panose="02020603050405020304" pitchFamily="18" charset="0"/>
              </a:rPr>
              <a:t>Th protection shield,</a:t>
            </a:r>
          </a:p>
          <a:p>
            <a:pPr algn="ctr" eaLnBrk="1" hangingPunct="1">
              <a:spcBef>
                <a:spcPct val="0"/>
              </a:spcBef>
              <a:buClrTx/>
              <a:buFontTx/>
              <a:buNone/>
            </a:pPr>
            <a:r>
              <a:rPr lang="en-US" altLang="en-US" sz="2000" b="1" dirty="0" smtClean="0">
                <a:solidFill>
                  <a:srgbClr val="C00000"/>
                </a:solidFill>
                <a:latin typeface="Times New Roman" panose="02020603050405020304" pitchFamily="18" charset="0"/>
                <a:cs typeface="Times New Roman" panose="02020603050405020304" pitchFamily="18" charset="0"/>
              </a:rPr>
              <a:t> i.e. production of nuclear fuel </a:t>
            </a:r>
            <a:r>
              <a:rPr lang="en-US" altLang="en-US" sz="2000" b="1" baseline="30000" dirty="0" smtClean="0">
                <a:solidFill>
                  <a:srgbClr val="C00000"/>
                </a:solidFill>
                <a:latin typeface="Times New Roman" panose="02020603050405020304" pitchFamily="18" charset="0"/>
                <a:cs typeface="Times New Roman" panose="02020603050405020304" pitchFamily="18" charset="0"/>
              </a:rPr>
              <a:t>239</a:t>
            </a:r>
            <a:r>
              <a:rPr lang="en-US" altLang="en-US" sz="2000" b="1" dirty="0" smtClean="0">
                <a:solidFill>
                  <a:srgbClr val="C00000"/>
                </a:solidFill>
                <a:latin typeface="Times New Roman" panose="02020603050405020304" pitchFamily="18" charset="0"/>
                <a:cs typeface="Times New Roman" panose="02020603050405020304" pitchFamily="18" charset="0"/>
              </a:rPr>
              <a:t>Pu and </a:t>
            </a:r>
            <a:r>
              <a:rPr lang="en-US" altLang="en-US" sz="2000" b="1" baseline="30000" dirty="0" smtClean="0">
                <a:solidFill>
                  <a:srgbClr val="C00000"/>
                </a:solidFill>
                <a:latin typeface="Times New Roman" panose="02020603050405020304" pitchFamily="18" charset="0"/>
                <a:cs typeface="Times New Roman" panose="02020603050405020304" pitchFamily="18" charset="0"/>
              </a:rPr>
              <a:t>233</a:t>
            </a:r>
            <a:r>
              <a:rPr lang="en-US" altLang="en-US" sz="2000" b="1" dirty="0" smtClean="0">
                <a:solidFill>
                  <a:srgbClr val="C00000"/>
                </a:solidFill>
                <a:latin typeface="Times New Roman" panose="02020603050405020304" pitchFamily="18" charset="0"/>
                <a:cs typeface="Times New Roman" panose="02020603050405020304" pitchFamily="18" charset="0"/>
              </a:rPr>
              <a:t>U</a:t>
            </a:r>
            <a:endParaRPr lang="en-US" altLang="en-US"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65354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 поле 2"/>
          <p:cNvSpPr txBox="1"/>
          <p:nvPr/>
        </p:nvSpPr>
        <p:spPr>
          <a:xfrm>
            <a:off x="4632157" y="589548"/>
            <a:ext cx="2257349"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S</a:t>
            </a:r>
            <a:r>
              <a:rPr lang="en-US" sz="3200" b="1" dirty="0" smtClean="0">
                <a:latin typeface="Times New Roman" panose="02020603050405020304" pitchFamily="18" charset="0"/>
                <a:cs typeface="Times New Roman" panose="02020603050405020304" pitchFamily="18" charset="0"/>
              </a:rPr>
              <a:t>imulations</a:t>
            </a:r>
            <a:endParaRPr lang="bg-BG" sz="3200" b="1" dirty="0">
              <a:latin typeface="Times New Roman" panose="02020603050405020304" pitchFamily="18" charset="0"/>
              <a:cs typeface="Times New Roman" panose="02020603050405020304" pitchFamily="18" charset="0"/>
            </a:endParaRPr>
          </a:p>
        </p:txBody>
      </p:sp>
      <p:sp>
        <p:nvSpPr>
          <p:cNvPr id="4" name="Текстово поле 3"/>
          <p:cNvSpPr txBox="1"/>
          <p:nvPr/>
        </p:nvSpPr>
        <p:spPr>
          <a:xfrm>
            <a:off x="1419726" y="1366496"/>
            <a:ext cx="7978403"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Targets:         </a:t>
            </a:r>
            <a:r>
              <a:rPr lang="en-US" sz="2400" b="1" dirty="0" smtClean="0">
                <a:latin typeface="Times New Roman" panose="02020603050405020304" pitchFamily="18" charset="0"/>
                <a:cs typeface="Times New Roman" panose="02020603050405020304" pitchFamily="18" charset="0"/>
              </a:rPr>
              <a:t>Pb   or       </a:t>
            </a:r>
            <a:r>
              <a:rPr lang="en-US" sz="2400" b="1" baseline="30000" dirty="0" smtClean="0">
                <a:latin typeface="Times New Roman" panose="02020603050405020304" pitchFamily="18" charset="0"/>
                <a:cs typeface="Times New Roman" panose="02020603050405020304" pitchFamily="18" charset="0"/>
              </a:rPr>
              <a:t>238</a:t>
            </a:r>
            <a:r>
              <a:rPr lang="en-US" sz="2400" b="1" dirty="0" smtClean="0">
                <a:latin typeface="Times New Roman" panose="02020603050405020304" pitchFamily="18" charset="0"/>
                <a:cs typeface="Times New Roman" panose="02020603050405020304" pitchFamily="18" charset="0"/>
              </a:rPr>
              <a:t>U (95-98 %) and </a:t>
            </a:r>
            <a:r>
              <a:rPr lang="en-US" sz="2400" b="1" baseline="30000" dirty="0" smtClean="0">
                <a:latin typeface="Times New Roman" panose="02020603050405020304" pitchFamily="18" charset="0"/>
                <a:cs typeface="Times New Roman" panose="02020603050405020304" pitchFamily="18" charset="0"/>
              </a:rPr>
              <a:t>239</a:t>
            </a:r>
            <a:r>
              <a:rPr lang="en-US" sz="2400" b="1" dirty="0" smtClean="0">
                <a:latin typeface="Times New Roman" panose="02020603050405020304" pitchFamily="18" charset="0"/>
                <a:cs typeface="Times New Roman" panose="02020603050405020304" pitchFamily="18" charset="0"/>
              </a:rPr>
              <a:t>Pu (5-2 %)</a:t>
            </a:r>
            <a:endParaRPr lang="bg-BG" sz="2400" b="1" dirty="0">
              <a:latin typeface="Times New Roman" panose="02020603050405020304" pitchFamily="18" charset="0"/>
              <a:cs typeface="Times New Roman" panose="02020603050405020304" pitchFamily="18" charset="0"/>
            </a:endParaRPr>
          </a:p>
        </p:txBody>
      </p:sp>
      <p:sp>
        <p:nvSpPr>
          <p:cNvPr id="5" name="Текстово поле 4"/>
          <p:cNvSpPr txBox="1"/>
          <p:nvPr/>
        </p:nvSpPr>
        <p:spPr>
          <a:xfrm>
            <a:off x="1419726" y="1944201"/>
            <a:ext cx="5343194"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Reflector:      </a:t>
            </a:r>
            <a:r>
              <a:rPr lang="en-US" sz="2400" b="1" dirty="0" smtClean="0">
                <a:latin typeface="Times New Roman" panose="02020603050405020304" pitchFamily="18" charset="0"/>
                <a:cs typeface="Times New Roman" panose="02020603050405020304" pitchFamily="18" charset="0"/>
              </a:rPr>
              <a:t>Pb, or Pb+H</a:t>
            </a:r>
            <a:r>
              <a:rPr lang="en-US" sz="2400" b="1" baseline="-25000"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O and air </a:t>
            </a:r>
            <a:endParaRPr lang="bg-BG" sz="2400" b="1" dirty="0">
              <a:latin typeface="Times New Roman" panose="02020603050405020304" pitchFamily="18" charset="0"/>
              <a:cs typeface="Times New Roman" panose="02020603050405020304" pitchFamily="18" charset="0"/>
            </a:endParaRPr>
          </a:p>
        </p:txBody>
      </p:sp>
      <p:sp>
        <p:nvSpPr>
          <p:cNvPr id="6" name="Текстово поле 5"/>
          <p:cNvSpPr txBox="1"/>
          <p:nvPr/>
        </p:nvSpPr>
        <p:spPr>
          <a:xfrm>
            <a:off x="1419726" y="2577433"/>
            <a:ext cx="10043327"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Shielding:      </a:t>
            </a:r>
            <a:r>
              <a:rPr lang="en-US" sz="2400" b="1" dirty="0" smtClean="0">
                <a:latin typeface="Times New Roman" panose="02020603050405020304" pitchFamily="18" charset="0"/>
                <a:cs typeface="Times New Roman" panose="02020603050405020304" pitchFamily="18" charset="0"/>
              </a:rPr>
              <a:t>protection from neutrons and nuclear fuel production area </a:t>
            </a:r>
            <a:endParaRPr lang="bg-BG" sz="2400" b="1" dirty="0">
              <a:latin typeface="Times New Roman" panose="02020603050405020304" pitchFamily="18" charset="0"/>
              <a:cs typeface="Times New Roman" panose="02020603050405020304" pitchFamily="18" charset="0"/>
            </a:endParaRPr>
          </a:p>
        </p:txBody>
      </p:sp>
      <p:sp>
        <p:nvSpPr>
          <p:cNvPr id="8" name="Текстово поле 7"/>
          <p:cNvSpPr txBox="1"/>
          <p:nvPr/>
        </p:nvSpPr>
        <p:spPr>
          <a:xfrm>
            <a:off x="1455665" y="3200822"/>
            <a:ext cx="3802644" cy="461665"/>
          </a:xfrm>
          <a:prstGeom prst="rect">
            <a:avLst/>
          </a:prstGeom>
          <a:noFill/>
        </p:spPr>
        <p:txBody>
          <a:bodyPr wrap="none" rtlCol="0">
            <a:spAutoFit/>
          </a:bodyPr>
          <a:lstStyle/>
          <a:p>
            <a:r>
              <a:rPr lang="en-US" sz="2400" b="1" dirty="0" err="1" smtClean="0">
                <a:latin typeface="Times New Roman" panose="02020603050405020304" pitchFamily="18" charset="0"/>
                <a:cs typeface="Times New Roman" panose="02020603050405020304" pitchFamily="18" charset="0"/>
              </a:rPr>
              <a:t>K</a:t>
            </a:r>
            <a:r>
              <a:rPr lang="en-US" sz="2400" b="1" baseline="-25000" dirty="0" err="1" smtClean="0">
                <a:latin typeface="Times New Roman" panose="02020603050405020304" pitchFamily="18" charset="0"/>
                <a:cs typeface="Times New Roman" panose="02020603050405020304" pitchFamily="18" charset="0"/>
              </a:rPr>
              <a:t>eff</a:t>
            </a:r>
            <a:r>
              <a:rPr lang="en-US" sz="2400" b="1" baseline="-25000"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                 0.98 – 0.997</a:t>
            </a:r>
            <a:endParaRPr lang="bg-BG" sz="2400" b="1" dirty="0">
              <a:latin typeface="Times New Roman" panose="02020603050405020304" pitchFamily="18" charset="0"/>
              <a:cs typeface="Times New Roman" panose="02020603050405020304" pitchFamily="18" charset="0"/>
            </a:endParaRPr>
          </a:p>
        </p:txBody>
      </p:sp>
      <p:sp>
        <p:nvSpPr>
          <p:cNvPr id="9" name="Текстово поле 8"/>
          <p:cNvSpPr txBox="1"/>
          <p:nvPr/>
        </p:nvSpPr>
        <p:spPr>
          <a:xfrm>
            <a:off x="3023177" y="4304564"/>
            <a:ext cx="6836423" cy="2923877"/>
          </a:xfrm>
          <a:prstGeom prst="rect">
            <a:avLst/>
          </a:prstGeom>
          <a:noFill/>
        </p:spPr>
        <p:txBody>
          <a:bodyPr wrap="none" rtlCol="0">
            <a:spAutoFit/>
          </a:bodyPr>
          <a:lstStyle/>
          <a:p>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Leakage of neutrons: 2% from generated neutrons</a:t>
            </a:r>
          </a:p>
          <a:p>
            <a:r>
              <a:rPr lang="en-US" sz="2400" b="1" dirty="0" smtClean="0">
                <a:solidFill>
                  <a:srgbClr val="FF0000"/>
                </a:solidFill>
                <a:latin typeface="Times New Roman" panose="02020603050405020304" pitchFamily="18" charset="0"/>
                <a:cs typeface="Times New Roman" panose="02020603050405020304" pitchFamily="18" charset="0"/>
              </a:rPr>
              <a:t>	N</a:t>
            </a:r>
            <a:r>
              <a:rPr lang="en-US" sz="2400" b="1" baseline="-25000" dirty="0" smtClean="0">
                <a:solidFill>
                  <a:srgbClr val="FF0000"/>
                </a:solidFill>
                <a:latin typeface="Times New Roman" panose="02020603050405020304" pitchFamily="18" charset="0"/>
                <a:cs typeface="Times New Roman" panose="02020603050405020304" pitchFamily="18" charset="0"/>
              </a:rPr>
              <a:t>(n,f) </a:t>
            </a:r>
            <a:r>
              <a:rPr lang="en-US" sz="2400" b="1" dirty="0" smtClean="0">
                <a:solidFill>
                  <a:srgbClr val="FF0000"/>
                </a:solidFill>
                <a:latin typeface="Times New Roman" panose="02020603050405020304" pitchFamily="18" charset="0"/>
                <a:cs typeface="Times New Roman" panose="02020603050405020304" pitchFamily="18" charset="0"/>
              </a:rPr>
              <a:t>= 0.6 N</a:t>
            </a:r>
            <a:r>
              <a:rPr lang="en-US" sz="2400" b="1" baseline="-25000" dirty="0" smtClean="0">
                <a:solidFill>
                  <a:srgbClr val="FF0000"/>
                </a:solidFill>
                <a:latin typeface="Times New Roman" panose="02020603050405020304" pitchFamily="18" charset="0"/>
                <a:cs typeface="Times New Roman" panose="02020603050405020304" pitchFamily="18" charset="0"/>
              </a:rPr>
              <a:t>(</a:t>
            </a:r>
            <a:r>
              <a:rPr lang="en-US" sz="2400" b="1" baseline="-25000" dirty="0" err="1" smtClean="0">
                <a:solidFill>
                  <a:srgbClr val="FF0000"/>
                </a:solidFill>
                <a:latin typeface="Times New Roman" panose="02020603050405020304" pitchFamily="18" charset="0"/>
                <a:cs typeface="Times New Roman" panose="02020603050405020304" pitchFamily="18" charset="0"/>
              </a:rPr>
              <a:t>n,</a:t>
            </a:r>
            <a:r>
              <a:rPr lang="en-US" sz="2400" b="1" baseline="-25000" dirty="0" err="1" smtClean="0">
                <a:solidFill>
                  <a:srgbClr val="FF0000"/>
                </a:solidFill>
                <a:latin typeface="Symbol" panose="05050102010706020507" pitchFamily="18" charset="2"/>
                <a:cs typeface="Times New Roman" panose="02020603050405020304" pitchFamily="18" charset="0"/>
              </a:rPr>
              <a:t>g</a:t>
            </a:r>
            <a:r>
              <a:rPr lang="en-US" sz="2400" b="1" baseline="-25000" dirty="0" smtClean="0">
                <a:solidFill>
                  <a:srgbClr val="FF0000"/>
                </a:solidFill>
                <a:latin typeface="Times New Roman" panose="02020603050405020304" pitchFamily="18" charset="0"/>
                <a:cs typeface="Times New Roman" panose="02020603050405020304" pitchFamily="18" charset="0"/>
              </a:rPr>
              <a:t>)</a:t>
            </a:r>
          </a:p>
          <a:p>
            <a:endParaRPr lang="en-US" sz="2400" b="1" baseline="-25000" dirty="0">
              <a:latin typeface="Times New Roman" panose="02020603050405020304" pitchFamily="18" charset="0"/>
              <a:cs typeface="Times New Roman" panose="02020603050405020304" pitchFamily="18" charset="0"/>
            </a:endParaRPr>
          </a:p>
          <a:p>
            <a:r>
              <a:rPr lang="en-US" sz="2400" b="1" dirty="0" smtClean="0">
                <a:solidFill>
                  <a:srgbClr val="FF0000"/>
                </a:solidFill>
                <a:latin typeface="Times New Roman" panose="02020603050405020304" pitchFamily="18" charset="0"/>
                <a:cs typeface="Times New Roman" panose="02020603050405020304" pitchFamily="18" charset="0"/>
              </a:rPr>
              <a:t>1).   </a:t>
            </a:r>
            <a:r>
              <a:rPr lang="bg-BG" sz="2400" b="1" dirty="0" smtClean="0">
                <a:solidFill>
                  <a:srgbClr val="FF0000"/>
                </a:solidFill>
                <a:latin typeface="Times New Roman" panose="02020603050405020304" pitchFamily="18" charset="0"/>
                <a:cs typeface="Times New Roman" panose="02020603050405020304" pitchFamily="18" charset="0"/>
              </a:rPr>
              <a:t>120 </a:t>
            </a:r>
            <a:r>
              <a:rPr lang="en-US" sz="2400" b="1" dirty="0" smtClean="0">
                <a:solidFill>
                  <a:srgbClr val="FF0000"/>
                </a:solidFill>
                <a:latin typeface="Times New Roman" panose="02020603050405020304" pitchFamily="18" charset="0"/>
                <a:cs typeface="Times New Roman" panose="02020603050405020304" pitchFamily="18" charset="0"/>
              </a:rPr>
              <a:t>&lt; BRG</a:t>
            </a:r>
            <a:r>
              <a:rPr lang="en-US" sz="2400" b="1" baseline="-25000" dirty="0" smtClean="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&lt; </a:t>
            </a:r>
            <a:r>
              <a:rPr lang="bg-BG" sz="2400" b="1" dirty="0" smtClean="0">
                <a:solidFill>
                  <a:srgbClr val="FF0000"/>
                </a:solidFill>
                <a:latin typeface="Times New Roman" panose="02020603050405020304" pitchFamily="18" charset="0"/>
                <a:cs typeface="Times New Roman" panose="02020603050405020304" pitchFamily="18" charset="0"/>
              </a:rPr>
              <a:t>1400</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        BPG=E</a:t>
            </a:r>
            <a:r>
              <a:rPr lang="en-US" sz="2400" b="1" baseline="-25000" dirty="0" smtClean="0">
                <a:solidFill>
                  <a:srgbClr val="FF0000"/>
                </a:solidFill>
                <a:latin typeface="Times New Roman" panose="02020603050405020304" pitchFamily="18" charset="0"/>
                <a:cs typeface="Times New Roman" panose="02020603050405020304" pitchFamily="18" charset="0"/>
              </a:rPr>
              <a:t>fiss</a:t>
            </a:r>
            <a:r>
              <a:rPr lang="en-US" sz="2400" b="1" baseline="-250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/E</a:t>
            </a:r>
            <a:r>
              <a:rPr lang="en-US" sz="2400" b="1" baseline="-25000" dirty="0">
                <a:solidFill>
                  <a:srgbClr val="FF0000"/>
                </a:solidFill>
                <a:latin typeface="Times New Roman" panose="02020603050405020304" pitchFamily="18" charset="0"/>
                <a:cs typeface="Times New Roman" panose="02020603050405020304" pitchFamily="18" charset="0"/>
              </a:rPr>
              <a:t>p</a:t>
            </a:r>
            <a:r>
              <a:rPr lang="en-US" sz="2400" b="1" dirty="0" smtClean="0">
                <a:solidFill>
                  <a:srgbClr val="FF0000"/>
                </a:solidFill>
                <a:latin typeface="Times New Roman" panose="02020603050405020304" pitchFamily="18" charset="0"/>
                <a:cs typeface="Times New Roman" panose="02020603050405020304" pitchFamily="18" charset="0"/>
              </a:rPr>
              <a:t>    </a:t>
            </a:r>
          </a:p>
          <a:p>
            <a:endParaRPr lang="en-US" sz="2400" b="1" dirty="0" smtClean="0">
              <a:solidFill>
                <a:srgbClr val="FF0000"/>
              </a:solidFill>
              <a:latin typeface="Times New Roman" panose="02020603050405020304" pitchFamily="18" charset="0"/>
              <a:cs typeface="Times New Roman" panose="02020603050405020304" pitchFamily="18" charset="0"/>
            </a:endParaRPr>
          </a:p>
          <a:p>
            <a:r>
              <a:rPr lang="en-US" sz="2400" b="1" dirty="0" smtClean="0">
                <a:solidFill>
                  <a:srgbClr val="FF0000"/>
                </a:solidFill>
                <a:latin typeface="Times New Roman" panose="02020603050405020304" pitchFamily="18" charset="0"/>
                <a:cs typeface="Times New Roman" panose="02020603050405020304" pitchFamily="18" charset="0"/>
              </a:rPr>
              <a:t>2).  </a:t>
            </a:r>
            <a:r>
              <a:rPr lang="bg-BG" sz="2400" b="1" dirty="0" smtClean="0">
                <a:solidFill>
                  <a:srgbClr val="FF0000"/>
                </a:solidFill>
                <a:latin typeface="Times New Roman" panose="02020603050405020304" pitchFamily="18" charset="0"/>
                <a:cs typeface="Times New Roman" panose="02020603050405020304" pitchFamily="18" charset="0"/>
              </a:rPr>
              <a:t>200</a:t>
            </a:r>
            <a:r>
              <a:rPr lang="en-US" sz="2400" b="1" dirty="0" smtClean="0">
                <a:solidFill>
                  <a:srgbClr val="FF0000"/>
                </a:solidFill>
                <a:latin typeface="Times New Roman" panose="02020603050405020304" pitchFamily="18" charset="0"/>
                <a:cs typeface="Times New Roman" panose="02020603050405020304" pitchFamily="18" charset="0"/>
              </a:rPr>
              <a:t> &lt; BPG</a:t>
            </a:r>
            <a:r>
              <a:rPr lang="en-US" sz="2400" b="1" baseline="-25000" dirty="0" smtClean="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&lt; </a:t>
            </a:r>
            <a:r>
              <a:rPr lang="bg-BG" sz="2400" b="1" dirty="0" smtClean="0">
                <a:solidFill>
                  <a:srgbClr val="FF0000"/>
                </a:solidFill>
                <a:latin typeface="Times New Roman" panose="02020603050405020304" pitchFamily="18" charset="0"/>
                <a:cs typeface="Times New Roman" panose="02020603050405020304" pitchFamily="18" charset="0"/>
              </a:rPr>
              <a:t>4000</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         BPG</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E</a:t>
            </a:r>
            <a:r>
              <a:rPr lang="en-US" sz="2400" b="1" baseline="-25000" dirty="0" err="1">
                <a:solidFill>
                  <a:srgbClr val="FF0000"/>
                </a:solidFill>
                <a:latin typeface="Times New Roman" panose="02020603050405020304" pitchFamily="18" charset="0"/>
                <a:cs typeface="Times New Roman" panose="02020603050405020304" pitchFamily="18" charset="0"/>
              </a:rPr>
              <a:t>fiss.</a:t>
            </a:r>
            <a:r>
              <a:rPr lang="en-US" sz="2400" b="1" dirty="0" err="1">
                <a:solidFill>
                  <a:srgbClr val="FF0000"/>
                </a:solidFill>
                <a:latin typeface="Times New Roman" panose="02020603050405020304" pitchFamily="18" charset="0"/>
                <a:cs typeface="Times New Roman" panose="02020603050405020304" pitchFamily="18" charset="0"/>
              </a:rPr>
              <a:t>+E</a:t>
            </a:r>
            <a:r>
              <a:rPr lang="en-US" sz="2400" b="1" baseline="-25000" dirty="0">
                <a:solidFill>
                  <a:srgbClr val="FF0000"/>
                </a:solidFill>
                <a:latin typeface="Times New Roman" panose="02020603050405020304" pitchFamily="18" charset="0"/>
                <a:cs typeface="Times New Roman" panose="02020603050405020304" pitchFamily="18" charset="0"/>
              </a:rPr>
              <a:t>(</a:t>
            </a:r>
            <a:r>
              <a:rPr lang="en-US" sz="2400" b="1" baseline="-25000" dirty="0" err="1">
                <a:solidFill>
                  <a:srgbClr val="FF0000"/>
                </a:solidFill>
                <a:latin typeface="Times New Roman" panose="02020603050405020304" pitchFamily="18" charset="0"/>
                <a:cs typeface="Times New Roman" panose="02020603050405020304" pitchFamily="18" charset="0"/>
              </a:rPr>
              <a:t>n,</a:t>
            </a:r>
            <a:r>
              <a:rPr lang="en-US" sz="2400" b="1" baseline="-25000" dirty="0" err="1">
                <a:solidFill>
                  <a:srgbClr val="FF0000"/>
                </a:solidFill>
                <a:latin typeface="Symbol" panose="05050102010706020507" pitchFamily="18" charset="2"/>
                <a:cs typeface="Times New Roman" panose="02020603050405020304" pitchFamily="18" charset="0"/>
              </a:rPr>
              <a:t>g</a:t>
            </a:r>
            <a:r>
              <a:rPr lang="en-US" sz="2400" b="1" baseline="-250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)/E</a:t>
            </a:r>
            <a:r>
              <a:rPr lang="en-US" sz="2400" b="1" baseline="-25000" dirty="0">
                <a:solidFill>
                  <a:srgbClr val="FF0000"/>
                </a:solidFill>
                <a:latin typeface="Times New Roman" panose="02020603050405020304" pitchFamily="18" charset="0"/>
                <a:cs typeface="Times New Roman" panose="02020603050405020304" pitchFamily="18" charset="0"/>
              </a:rPr>
              <a:t>p</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endParaRPr lang="bg-BG" sz="2400" b="1" dirty="0">
              <a:latin typeface="Times New Roman" panose="02020603050405020304" pitchFamily="18" charset="0"/>
              <a:cs typeface="Times New Roman" panose="02020603050405020304" pitchFamily="18" charset="0"/>
            </a:endParaRPr>
          </a:p>
        </p:txBody>
      </p:sp>
      <p:sp>
        <p:nvSpPr>
          <p:cNvPr id="7" name="Текстово поле 6"/>
          <p:cNvSpPr txBox="1"/>
          <p:nvPr/>
        </p:nvSpPr>
        <p:spPr>
          <a:xfrm>
            <a:off x="1419726" y="3742730"/>
            <a:ext cx="8138125" cy="461665"/>
          </a:xfrm>
          <a:prstGeom prst="rect">
            <a:avLst/>
          </a:prstGeom>
          <a:noFill/>
        </p:spPr>
        <p:txBody>
          <a:bodyPr wrap="none" rtlCol="0">
            <a:spAutoFit/>
          </a:bodyPr>
          <a:lstStyle/>
          <a:p>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Different cross sections for lead reflector and fission nuclides</a:t>
            </a:r>
            <a:endParaRPr lang="bg-BG" sz="2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22265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3255255" y="582707"/>
            <a:ext cx="6110199" cy="830997"/>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Equilibrium of fission  reaction rate and fuel </a:t>
            </a:r>
            <a:endParaRPr lang="bg-BG"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production  rate in the targets</a:t>
            </a:r>
            <a:endParaRPr lang="en-GB" sz="2400" b="1" dirty="0">
              <a:latin typeface="Times New Roman" panose="02020603050405020304" pitchFamily="18" charset="0"/>
              <a:cs typeface="Times New Roman" panose="02020603050405020304" pitchFamily="18" charset="0"/>
            </a:endParaRPr>
          </a:p>
        </p:txBody>
      </p:sp>
      <p:sp>
        <p:nvSpPr>
          <p:cNvPr id="4" name="Текстово поле 3"/>
          <p:cNvSpPr txBox="1"/>
          <p:nvPr/>
        </p:nvSpPr>
        <p:spPr>
          <a:xfrm>
            <a:off x="1991231" y="2449926"/>
            <a:ext cx="9548191" cy="2246769"/>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The (n,f) reaction in the reactor part depends on neutron flux induced in the target.</a:t>
            </a:r>
            <a:endParaRPr lang="bg-BG" sz="2000" b="1" dirty="0" smtClean="0">
              <a:latin typeface="Times New Roman" panose="02020603050405020304" pitchFamily="18" charset="0"/>
              <a:cs typeface="Times New Roman" panose="02020603050405020304" pitchFamily="18" charset="0"/>
            </a:endParaRPr>
          </a:p>
          <a:p>
            <a:endParaRPr lang="en-US" sz="2000" b="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The targets are made of U, Pb, Pu, Bi, Th, W and alloys. </a:t>
            </a:r>
            <a:endParaRPr lang="bg-BG" sz="2000" b="1" dirty="0" smtClean="0">
              <a:latin typeface="Times New Roman" panose="02020603050405020304" pitchFamily="18" charset="0"/>
              <a:cs typeface="Times New Roman" panose="02020603050405020304" pitchFamily="18" charset="0"/>
            </a:endParaRPr>
          </a:p>
          <a:p>
            <a:endParaRPr lang="en-US" sz="2000" b="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In the targets fuel production rate (</a:t>
            </a:r>
            <a:r>
              <a:rPr lang="en-US" sz="2000" b="1" dirty="0" err="1" smtClean="0">
                <a:latin typeface="Times New Roman" panose="02020603050405020304" pitchFamily="18" charset="0"/>
                <a:cs typeface="Times New Roman" panose="02020603050405020304" pitchFamily="18" charset="0"/>
              </a:rPr>
              <a:t>n,</a:t>
            </a:r>
            <a:r>
              <a:rPr lang="en-US" sz="2000" b="1" dirty="0" err="1" smtClean="0">
                <a:latin typeface="Symbol" panose="05050102010706020507" pitchFamily="18" charset="2"/>
                <a:cs typeface="Times New Roman" panose="02020603050405020304" pitchFamily="18" charset="0"/>
              </a:rPr>
              <a:t>g</a:t>
            </a:r>
            <a:r>
              <a:rPr lang="en-US" sz="2000" b="1" dirty="0" smtClean="0">
                <a:latin typeface="Times New Roman" panose="02020603050405020304" pitchFamily="18" charset="0"/>
                <a:cs typeface="Times New Roman" panose="02020603050405020304" pitchFamily="18" charset="0"/>
              </a:rPr>
              <a:t>) – reaction must be less than total fission rate.  </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35341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29" y="570061"/>
            <a:ext cx="10924117" cy="1106487"/>
          </a:xfrm>
        </p:spPr>
        <p:txBody>
          <a:bodyPr>
            <a:normAutofit/>
          </a:bodyPr>
          <a:lstStyle/>
          <a:p>
            <a:pPr algn="ctr"/>
            <a:r>
              <a:rPr lang="en-US" b="1" dirty="0" smtClean="0">
                <a:latin typeface="Times New Roman" panose="02020603050405020304" pitchFamily="18" charset="0"/>
                <a:cs typeface="Times New Roman" panose="02020603050405020304" pitchFamily="18" charset="0"/>
              </a:rPr>
              <a:t>C O N C L U T I O N </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07513" y="1547573"/>
            <a:ext cx="9153468" cy="4801314"/>
          </a:xfrm>
          <a:prstGeom prst="rect">
            <a:avLst/>
          </a:prstGeom>
          <a:noFill/>
        </p:spPr>
        <p:txBody>
          <a:bodyPr wrap="none" rtlCol="0">
            <a:spAutoFit/>
          </a:bodyPr>
          <a:lstStyle/>
          <a:p>
            <a:pPr marL="342900" indent="-342900">
              <a:lnSpc>
                <a:spcPct val="150000"/>
              </a:lnSpc>
              <a:buAutoNum type="arabicPeriod"/>
            </a:pPr>
            <a:r>
              <a:rPr lang="en-US" b="1" dirty="0" smtClean="0">
                <a:latin typeface="Times New Roman" panose="02020603050405020304" pitchFamily="18" charset="0"/>
                <a:cs typeface="Times New Roman" panose="02020603050405020304" pitchFamily="18" charset="0"/>
              </a:rPr>
              <a:t>Calculation of ADS system is not easy task. </a:t>
            </a:r>
          </a:p>
          <a:p>
            <a:pPr>
              <a:lnSpc>
                <a:spcPct val="150000"/>
              </a:lnSpc>
            </a:pPr>
            <a:r>
              <a:rPr lang="en-US" b="1" dirty="0" smtClean="0">
                <a:latin typeface="Times New Roman" panose="02020603050405020304" pitchFamily="18" charset="0"/>
                <a:cs typeface="Times New Roman" panose="02020603050405020304" pitchFamily="18" charset="0"/>
              </a:rPr>
              <a:t>      A) Cross sections for high energy neutron induced fissions, multiplicity and </a:t>
            </a:r>
          </a:p>
          <a:p>
            <a:pPr>
              <a:lnSpc>
                <a:spcPct val="150000"/>
              </a:lnSpc>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spectrum of the fissions are not well known. </a:t>
            </a:r>
          </a:p>
          <a:p>
            <a:pPr>
              <a:lnSpc>
                <a:spcPct val="150000"/>
              </a:lnSpc>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B) Cross sections files for incident neutrons with energy  up to 150 – 200 MeV were done</a:t>
            </a:r>
          </a:p>
          <a:p>
            <a:pPr>
              <a:lnSpc>
                <a:spcPct val="150000"/>
              </a:lnSpc>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with unacceptable approximation.</a:t>
            </a:r>
          </a:p>
          <a:p>
            <a:pPr>
              <a:lnSpc>
                <a:spcPct val="150000"/>
              </a:lnSpc>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C) Cross sections for thermal neutrons with </a:t>
            </a:r>
            <a:r>
              <a:rPr lang="en-US" b="1" baseline="30000" dirty="0" smtClean="0">
                <a:latin typeface="Times New Roman" panose="02020603050405020304" pitchFamily="18" charset="0"/>
                <a:cs typeface="Times New Roman" panose="02020603050405020304" pitchFamily="18" charset="0"/>
              </a:rPr>
              <a:t>206,207,208</a:t>
            </a:r>
            <a:r>
              <a:rPr lang="en-US" b="1" dirty="0" smtClean="0">
                <a:latin typeface="Times New Roman" panose="02020603050405020304" pitchFamily="18" charset="0"/>
                <a:cs typeface="Times New Roman" panose="02020603050405020304" pitchFamily="18" charset="0"/>
              </a:rPr>
              <a:t>Pb are very important </a:t>
            </a:r>
          </a:p>
          <a:p>
            <a:pPr>
              <a:lnSpc>
                <a:spcPct val="150000"/>
              </a:lnSpc>
            </a:pPr>
            <a:r>
              <a:rPr lang="en-US" b="1" dirty="0" smtClean="0">
                <a:latin typeface="Times New Roman" panose="02020603050405020304" pitchFamily="18" charset="0"/>
                <a:cs typeface="Times New Roman" panose="02020603050405020304" pitchFamily="18" charset="0"/>
              </a:rPr>
              <a:t>           because of to high amount  of MOX – fuel.</a:t>
            </a:r>
          </a:p>
          <a:p>
            <a:pPr>
              <a:lnSpc>
                <a:spcPct val="150000"/>
              </a:lnSpc>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D) Cross sections for reactions (</a:t>
            </a:r>
            <a:r>
              <a:rPr lang="en-US" b="1" dirty="0" err="1" smtClean="0">
                <a:latin typeface="Times New Roman" panose="02020603050405020304" pitchFamily="18" charset="0"/>
                <a:cs typeface="Times New Roman" panose="02020603050405020304" pitchFamily="18" charset="0"/>
              </a:rPr>
              <a:t>n,f</a:t>
            </a:r>
            <a:r>
              <a:rPr lang="en-US" b="1" dirty="0" smtClean="0">
                <a:latin typeface="Times New Roman" panose="02020603050405020304" pitchFamily="18" charset="0"/>
                <a:cs typeface="Times New Roman" panose="02020603050405020304" pitchFamily="18" charset="0"/>
              </a:rPr>
              <a:t>)</a:t>
            </a:r>
            <a:r>
              <a:rPr lang="en-US" b="1" baseline="30000" dirty="0" err="1" smtClean="0">
                <a:latin typeface="Times New Roman" panose="02020603050405020304" pitchFamily="18" charset="0"/>
                <a:cs typeface="Times New Roman" panose="02020603050405020304" pitchFamily="18" charset="0"/>
              </a:rPr>
              <a:t>nat</a:t>
            </a:r>
            <a:r>
              <a:rPr lang="en-US" b="1" dirty="0" err="1" smtClean="0">
                <a:latin typeface="Times New Roman" panose="02020603050405020304" pitchFamily="18" charset="0"/>
                <a:cs typeface="Times New Roman" panose="02020603050405020304" pitchFamily="18" charset="0"/>
              </a:rPr>
              <a:t>Pb</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n,f</a:t>
            </a:r>
            <a:r>
              <a:rPr lang="en-US" b="1" dirty="0" smtClean="0">
                <a:latin typeface="Times New Roman" panose="02020603050405020304" pitchFamily="18" charset="0"/>
                <a:cs typeface="Times New Roman" panose="02020603050405020304" pitchFamily="18" charset="0"/>
              </a:rPr>
              <a:t>)</a:t>
            </a:r>
            <a:r>
              <a:rPr lang="en-US" b="1" baseline="30000" dirty="0" smtClean="0">
                <a:latin typeface="Times New Roman" panose="02020603050405020304" pitchFamily="18" charset="0"/>
                <a:cs typeface="Times New Roman" panose="02020603050405020304" pitchFamily="18" charset="0"/>
              </a:rPr>
              <a:t>209</a:t>
            </a:r>
            <a:r>
              <a:rPr lang="en-US" b="1" dirty="0" smtClean="0">
                <a:latin typeface="Times New Roman" panose="02020603050405020304" pitchFamily="18" charset="0"/>
                <a:cs typeface="Times New Roman" panose="02020603050405020304" pitchFamily="18" charset="0"/>
              </a:rPr>
              <a:t>Bi do not exist in cross section file.</a:t>
            </a:r>
          </a:p>
          <a:p>
            <a:pPr>
              <a:lnSpc>
                <a:spcPct val="150000"/>
              </a:lnSpc>
            </a:pPr>
            <a:r>
              <a:rPr lang="en-US" b="1" dirty="0" smtClean="0">
                <a:latin typeface="Times New Roman" panose="02020603050405020304" pitchFamily="18" charset="0"/>
                <a:cs typeface="Times New Roman" panose="02020603050405020304" pitchFamily="18" charset="0"/>
              </a:rPr>
              <a:t>2. The design of the reactor part (dimension, beam power, quantity  of fission nucleus,</a:t>
            </a:r>
          </a:p>
          <a:p>
            <a:pPr>
              <a:lnSpc>
                <a:spcPct val="150000"/>
              </a:lnSpc>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type of the accelerator and cooling system) is not clear yet. </a:t>
            </a:r>
          </a:p>
          <a:p>
            <a:endParaRPr lang="en-US" dirty="0" smtClean="0"/>
          </a:p>
          <a:p>
            <a:r>
              <a:rPr lang="en-US" dirty="0" smtClean="0"/>
              <a:t> </a:t>
            </a:r>
            <a:endParaRPr lang="en-US" dirty="0"/>
          </a:p>
        </p:txBody>
      </p:sp>
    </p:spTree>
    <p:extLst>
      <p:ext uri="{BB962C8B-B14F-4D97-AF65-F5344CB8AC3E}">
        <p14:creationId xmlns:p14="http://schemas.microsoft.com/office/powerpoint/2010/main" xmlns="" val="2300806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94823" y="176592"/>
            <a:ext cx="9943377" cy="6585874"/>
          </a:xfrm>
          <a:prstGeom prst="rect">
            <a:avLst/>
          </a:prstGeom>
        </p:spPr>
      </p:pic>
      <p:sp>
        <p:nvSpPr>
          <p:cNvPr id="4" name="Title 3"/>
          <p:cNvSpPr>
            <a:spLocks noGrp="1"/>
          </p:cNvSpPr>
          <p:nvPr>
            <p:ph type="title"/>
          </p:nvPr>
        </p:nvSpPr>
        <p:spPr>
          <a:xfrm>
            <a:off x="2064689" y="620345"/>
            <a:ext cx="8383675" cy="1106487"/>
          </a:xfrm>
        </p:spPr>
        <p:txBody>
          <a:bodyPr>
            <a:noAutofit/>
          </a:bodyPr>
          <a:lstStyle/>
          <a:p>
            <a:r>
              <a:rPr lang="bg-BG" sz="6000" b="1" dirty="0" err="1" smtClean="0">
                <a:solidFill>
                  <a:srgbClr val="FF0000"/>
                </a:solidFill>
                <a:latin typeface="Times New Roman" panose="02020603050405020304" pitchFamily="18" charset="0"/>
                <a:cs typeface="Times New Roman" panose="02020603050405020304" pitchFamily="18" charset="0"/>
              </a:rPr>
              <a:t>Спасибо</a:t>
            </a:r>
            <a:r>
              <a:rPr lang="bg-BG" sz="6000" b="1" dirty="0" smtClean="0">
                <a:solidFill>
                  <a:srgbClr val="FF0000"/>
                </a:solidFill>
                <a:latin typeface="Times New Roman" panose="02020603050405020304" pitchFamily="18" charset="0"/>
                <a:cs typeface="Times New Roman" panose="02020603050405020304" pitchFamily="18" charset="0"/>
              </a:rPr>
              <a:t> за внимание</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82995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860703" y="303223"/>
            <a:ext cx="10142806" cy="58786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46" tIns="40823" rIns="81646" bIns="4082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defRPr>
            </a:lvl9pPr>
          </a:lstStyle>
          <a:p>
            <a:pPr algn="ctr">
              <a:buClrTx/>
              <a:buFontTx/>
              <a:buNone/>
            </a:pPr>
            <a:endParaRPr lang="en-US" altLang="en-US" sz="2177" b="1" dirty="0" smtClean="0">
              <a:solidFill>
                <a:srgbClr val="A50021"/>
              </a:solidFill>
              <a:latin typeface="ariel" charset="0"/>
            </a:endParaRPr>
          </a:p>
          <a:p>
            <a:pPr algn="ctr">
              <a:buClrTx/>
              <a:buFontTx/>
              <a:buNone/>
            </a:pPr>
            <a:r>
              <a:rPr lang="en-US" altLang="en-US" sz="3200" b="1" dirty="0" smtClean="0">
                <a:solidFill>
                  <a:srgbClr val="A50021"/>
                </a:solidFill>
                <a:latin typeface="ariel" charset="0"/>
              </a:rPr>
              <a:t>Motivation </a:t>
            </a:r>
          </a:p>
          <a:p>
            <a:pPr algn="ctr">
              <a:buClrTx/>
              <a:buFontTx/>
              <a:buNone/>
            </a:pPr>
            <a:endParaRPr lang="en-US" altLang="en-US" sz="2177" b="1" dirty="0">
              <a:solidFill>
                <a:srgbClr val="A50021"/>
              </a:solidFill>
              <a:latin typeface="ariel" charset="0"/>
            </a:endParaRPr>
          </a:p>
          <a:p>
            <a:pPr>
              <a:buClrTx/>
              <a:buFontTx/>
              <a:buNone/>
            </a:pPr>
            <a:endParaRPr lang="en-US" altLang="en-US" sz="1633" dirty="0">
              <a:latin typeface="ariel" charset="0"/>
            </a:endParaRPr>
          </a:p>
          <a:p>
            <a:pPr>
              <a:lnSpc>
                <a:spcPct val="150000"/>
              </a:lnSpc>
              <a:buClrTx/>
              <a:buFontTx/>
              <a:buNone/>
            </a:pPr>
            <a:r>
              <a:rPr lang="en-US" altLang="en-US" sz="2000" b="1" dirty="0">
                <a:solidFill>
                  <a:schemeClr val="accent6">
                    <a:lumMod val="75000"/>
                  </a:schemeClr>
                </a:solidFill>
                <a:latin typeface="ariel" charset="0"/>
              </a:rPr>
              <a:t>1. Energy production. Neutron induced </a:t>
            </a:r>
            <a:r>
              <a:rPr lang="en-US" altLang="en-US" sz="2000" b="1" dirty="0" smtClean="0">
                <a:solidFill>
                  <a:schemeClr val="accent6">
                    <a:lumMod val="75000"/>
                  </a:schemeClr>
                </a:solidFill>
                <a:latin typeface="ariel" charset="0"/>
              </a:rPr>
              <a:t>fission  of  </a:t>
            </a:r>
            <a:r>
              <a:rPr lang="en-US" altLang="en-US" sz="2000" b="1" baseline="30000" dirty="0">
                <a:solidFill>
                  <a:schemeClr val="accent6">
                    <a:lumMod val="75000"/>
                  </a:schemeClr>
                </a:solidFill>
                <a:latin typeface="ariel" charset="0"/>
              </a:rPr>
              <a:t>238</a:t>
            </a:r>
            <a:r>
              <a:rPr lang="en-US" altLang="en-US" sz="2000" b="1" dirty="0">
                <a:solidFill>
                  <a:schemeClr val="accent6">
                    <a:lumMod val="75000"/>
                  </a:schemeClr>
                </a:solidFill>
                <a:latin typeface="ariel" charset="0"/>
              </a:rPr>
              <a:t>U and </a:t>
            </a:r>
            <a:r>
              <a:rPr lang="en-US" altLang="en-US" sz="2000" b="1" baseline="30000" dirty="0">
                <a:solidFill>
                  <a:schemeClr val="accent6">
                    <a:lumMod val="75000"/>
                  </a:schemeClr>
                </a:solidFill>
                <a:latin typeface="ariel" charset="0"/>
              </a:rPr>
              <a:t>232</a:t>
            </a:r>
            <a:r>
              <a:rPr lang="en-US" altLang="en-US" sz="2000" b="1" dirty="0">
                <a:solidFill>
                  <a:schemeClr val="accent6">
                    <a:lumMod val="75000"/>
                  </a:schemeClr>
                </a:solidFill>
                <a:latin typeface="ariel" charset="0"/>
              </a:rPr>
              <a:t>Th.</a:t>
            </a:r>
            <a:r>
              <a:rPr lang="en-US" altLang="en-US" sz="2000" dirty="0">
                <a:solidFill>
                  <a:schemeClr val="accent6">
                    <a:lumMod val="75000"/>
                  </a:schemeClr>
                </a:solidFill>
                <a:latin typeface="ariel" charset="0"/>
              </a:rPr>
              <a:t>	</a:t>
            </a:r>
          </a:p>
          <a:p>
            <a:pPr>
              <a:buClrTx/>
              <a:buFontTx/>
              <a:buNone/>
            </a:pPr>
            <a:endParaRPr lang="en-US" altLang="en-US" sz="1814" b="1" dirty="0">
              <a:latin typeface="ariel" charset="0"/>
            </a:endParaRPr>
          </a:p>
          <a:p>
            <a:pPr>
              <a:buClrTx/>
              <a:buFontTx/>
              <a:buNone/>
            </a:pPr>
            <a:r>
              <a:rPr lang="en-US" altLang="en-US" sz="1814" b="1" dirty="0">
                <a:latin typeface="ariel" charset="0"/>
              </a:rPr>
              <a:t>♦ production of </a:t>
            </a:r>
            <a:r>
              <a:rPr lang="en-US" altLang="en-US" sz="1814" b="1" baseline="30000" dirty="0">
                <a:latin typeface="ariel" charset="0"/>
              </a:rPr>
              <a:t>239</a:t>
            </a:r>
            <a:r>
              <a:rPr lang="en-US" altLang="en-US" sz="1814" b="1" dirty="0">
                <a:latin typeface="ariel" charset="0"/>
              </a:rPr>
              <a:t>Pu  by radiation capture:</a:t>
            </a:r>
          </a:p>
          <a:p>
            <a:pPr>
              <a:buClrTx/>
              <a:buFontTx/>
              <a:buNone/>
            </a:pPr>
            <a:endParaRPr lang="en-US" altLang="en-US" sz="1814" b="1" dirty="0">
              <a:latin typeface="ariel" charset="0"/>
            </a:endParaRPr>
          </a:p>
          <a:p>
            <a:pPr>
              <a:buClrTx/>
              <a:buFontTx/>
              <a:buNone/>
            </a:pPr>
            <a:endParaRPr lang="en-US" altLang="en-US" sz="1814" b="1" dirty="0">
              <a:latin typeface="ariel" charset="0"/>
            </a:endParaRPr>
          </a:p>
          <a:p>
            <a:pPr>
              <a:buClrTx/>
              <a:buFontTx/>
              <a:buNone/>
            </a:pPr>
            <a:endParaRPr lang="en-US" altLang="en-US" sz="1814" b="1" dirty="0">
              <a:latin typeface="ariel" charset="0"/>
            </a:endParaRPr>
          </a:p>
          <a:p>
            <a:pPr>
              <a:buClrTx/>
              <a:buFontTx/>
              <a:buNone/>
            </a:pPr>
            <a:r>
              <a:rPr lang="en-US" altLang="en-US" sz="1814" b="1" dirty="0">
                <a:latin typeface="ariel" charset="0"/>
              </a:rPr>
              <a:t>	</a:t>
            </a:r>
          </a:p>
          <a:p>
            <a:pPr>
              <a:buClrTx/>
              <a:buFontTx/>
              <a:buNone/>
            </a:pPr>
            <a:r>
              <a:rPr lang="en-US" altLang="en-US" sz="1814" b="1" dirty="0" smtClean="0">
                <a:latin typeface="ariel" charset="0"/>
              </a:rPr>
              <a:t>♦ </a:t>
            </a:r>
            <a:r>
              <a:rPr lang="en-US" altLang="en-US" sz="1814" b="1" dirty="0">
                <a:latin typeface="ariel" charset="0"/>
              </a:rPr>
              <a:t>production of </a:t>
            </a:r>
            <a:r>
              <a:rPr lang="en-US" altLang="en-US" sz="1814" b="1" baseline="30000" dirty="0">
                <a:latin typeface="ariel" charset="0"/>
              </a:rPr>
              <a:t>233</a:t>
            </a:r>
            <a:r>
              <a:rPr lang="en-US" altLang="en-US" sz="1814" b="1" dirty="0">
                <a:latin typeface="ariel" charset="0"/>
              </a:rPr>
              <a:t>U  by radiation capture</a:t>
            </a:r>
            <a:r>
              <a:rPr lang="en-US" altLang="en-US" sz="1814" b="1" dirty="0" smtClean="0">
                <a:latin typeface="ariel" charset="0"/>
              </a:rPr>
              <a:t>:</a:t>
            </a:r>
            <a:endParaRPr lang="en-US" altLang="en-US" sz="1814" b="1" dirty="0">
              <a:latin typeface="ariel" charset="0"/>
            </a:endParaRPr>
          </a:p>
          <a:p>
            <a:pPr>
              <a:buClrTx/>
              <a:buFontTx/>
              <a:buNone/>
            </a:pPr>
            <a:endParaRPr lang="en-US" altLang="en-US" sz="1814" b="1" dirty="0" smtClean="0">
              <a:latin typeface="ariel" charset="0"/>
            </a:endParaRPr>
          </a:p>
          <a:p>
            <a:pPr>
              <a:buClrTx/>
              <a:buFontTx/>
              <a:buNone/>
            </a:pPr>
            <a:endParaRPr lang="en-US" altLang="en-US" sz="1814" b="1" dirty="0">
              <a:latin typeface="ariel" charset="0"/>
            </a:endParaRPr>
          </a:p>
          <a:p>
            <a:pPr>
              <a:lnSpc>
                <a:spcPct val="150000"/>
              </a:lnSpc>
              <a:buClrTx/>
              <a:buFontTx/>
              <a:buNone/>
            </a:pPr>
            <a:endParaRPr lang="en-US" altLang="en-US" sz="1814" b="1" dirty="0" smtClean="0">
              <a:solidFill>
                <a:schemeClr val="accent6">
                  <a:lumMod val="75000"/>
                </a:schemeClr>
              </a:solidFill>
              <a:latin typeface="ariel" charset="0"/>
            </a:endParaRPr>
          </a:p>
          <a:p>
            <a:pPr>
              <a:lnSpc>
                <a:spcPct val="150000"/>
              </a:lnSpc>
              <a:buClrTx/>
              <a:buFontTx/>
              <a:buNone/>
            </a:pPr>
            <a:endParaRPr lang="en-US" altLang="en-US" sz="1814" b="1" dirty="0">
              <a:solidFill>
                <a:schemeClr val="accent6">
                  <a:lumMod val="75000"/>
                </a:schemeClr>
              </a:solidFill>
              <a:latin typeface="ariel" charset="0"/>
            </a:endParaRPr>
          </a:p>
          <a:p>
            <a:pPr>
              <a:lnSpc>
                <a:spcPct val="150000"/>
              </a:lnSpc>
              <a:buClrTx/>
              <a:buFontTx/>
              <a:buNone/>
            </a:pPr>
            <a:r>
              <a:rPr lang="en-US" altLang="en-US" sz="2000" b="1" dirty="0" smtClean="0">
                <a:solidFill>
                  <a:schemeClr val="accent6">
                    <a:lumMod val="75000"/>
                  </a:schemeClr>
                </a:solidFill>
                <a:latin typeface="ariel" charset="0"/>
              </a:rPr>
              <a:t>2</a:t>
            </a:r>
            <a:r>
              <a:rPr lang="en-US" altLang="en-US" sz="2000" b="1" dirty="0">
                <a:solidFill>
                  <a:schemeClr val="accent6">
                    <a:lumMod val="75000"/>
                  </a:schemeClr>
                </a:solidFill>
                <a:latin typeface="ariel" charset="0"/>
              </a:rPr>
              <a:t>. Transmutation of nuclear waste and possibility to use </a:t>
            </a:r>
            <a:r>
              <a:rPr lang="en-US" altLang="en-US" sz="2000" b="1" dirty="0" smtClean="0">
                <a:solidFill>
                  <a:schemeClr val="accent6">
                    <a:lumMod val="75000"/>
                  </a:schemeClr>
                </a:solidFill>
                <a:latin typeface="ariel" charset="0"/>
              </a:rPr>
              <a:t>the waste </a:t>
            </a:r>
            <a:r>
              <a:rPr lang="en-US" altLang="en-US" sz="2000" b="1" dirty="0">
                <a:solidFill>
                  <a:schemeClr val="accent6">
                    <a:lumMod val="75000"/>
                  </a:schemeClr>
                </a:solidFill>
                <a:latin typeface="ariel" charset="0"/>
              </a:rPr>
              <a:t>as fuel for ADS</a:t>
            </a:r>
            <a:r>
              <a:rPr lang="en-US" altLang="en-US" sz="2000" b="1" dirty="0">
                <a:latin typeface="ariel" charset="0"/>
              </a:rPr>
              <a:t>.</a:t>
            </a:r>
          </a:p>
          <a:p>
            <a:pPr>
              <a:buClrTx/>
              <a:buFontTx/>
              <a:buNone/>
            </a:pPr>
            <a:endParaRPr lang="en-US" altLang="en-US" sz="1633" dirty="0"/>
          </a:p>
          <a:p>
            <a:pPr>
              <a:buClrTx/>
              <a:buFontTx/>
              <a:buNone/>
            </a:pPr>
            <a:r>
              <a:rPr lang="en-US" altLang="en-US" sz="1633" dirty="0"/>
              <a:t>	 </a:t>
            </a:r>
          </a:p>
        </p:txBody>
      </p:sp>
      <p:sp>
        <p:nvSpPr>
          <p:cNvPr id="7170" name="Text Box 2"/>
          <p:cNvSpPr txBox="1">
            <a:spLocks noChangeArrowheads="1"/>
          </p:cNvSpPr>
          <p:nvPr/>
        </p:nvSpPr>
        <p:spPr bwMode="auto">
          <a:xfrm>
            <a:off x="4219483" y="2924949"/>
            <a:ext cx="3940254" cy="8079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1633"/>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53743" y="4295481"/>
            <a:ext cx="4977163" cy="3729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55212" y="3100647"/>
            <a:ext cx="5599308" cy="45652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0067115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
          <p:cNvGraphicFramePr>
            <a:graphicFrameLocks noGrp="1"/>
          </p:cNvGraphicFramePr>
          <p:nvPr>
            <p:extLst>
              <p:ext uri="{D42A27DB-BD31-4B8C-83A1-F6EECF244321}">
                <p14:modId xmlns:p14="http://schemas.microsoft.com/office/powerpoint/2010/main" xmlns="" val="2562963773"/>
              </p:ext>
            </p:extLst>
          </p:nvPr>
        </p:nvGraphicFramePr>
        <p:xfrm>
          <a:off x="2169223" y="3009875"/>
          <a:ext cx="8054789" cy="1631483"/>
        </p:xfrm>
        <a:graphic>
          <a:graphicData uri="http://schemas.openxmlformats.org/drawingml/2006/table">
            <a:tbl>
              <a:tblPr/>
              <a:tblGrid>
                <a:gridCol w="943079"/>
                <a:gridCol w="943079"/>
                <a:gridCol w="1002021"/>
                <a:gridCol w="1089419"/>
                <a:gridCol w="1022347"/>
                <a:gridCol w="961371"/>
                <a:gridCol w="1060964"/>
                <a:gridCol w="1032509"/>
              </a:tblGrid>
              <a:tr h="724540">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23000" dirty="0" smtClean="0">
                          <a:ln>
                            <a:noFill/>
                          </a:ln>
                          <a:solidFill>
                            <a:srgbClr val="000000"/>
                          </a:solidFill>
                          <a:effectLst/>
                          <a:latin typeface="Times New Roman" pitchFamily="16" charset="0"/>
                          <a:ea typeface="DejaVu Sans" charset="0"/>
                          <a:cs typeface="DejaVu Sans" charset="0"/>
                        </a:rPr>
                        <a:t>79</a:t>
                      </a:r>
                      <a:r>
                        <a:rPr kumimoji="0" lang="en-US" sz="2400" b="1" i="0" u="none" strike="noStrike" cap="none" normalizeH="0" baseline="0" dirty="0" smtClean="0">
                          <a:ln>
                            <a:noFill/>
                          </a:ln>
                          <a:solidFill>
                            <a:srgbClr val="000000"/>
                          </a:solidFill>
                          <a:effectLst/>
                          <a:latin typeface="Times New Roman" pitchFamily="16" charset="0"/>
                          <a:ea typeface="DejaVu Sans" charset="0"/>
                          <a:cs typeface="DejaVu Sans" charset="0"/>
                        </a:rPr>
                        <a:t>Se</a:t>
                      </a:r>
                    </a:p>
                  </a:txBody>
                  <a:tcPr marL="90000" marR="90000" marT="89064" marB="46800" horzOverflow="overflow">
                    <a:lnL>
                      <a:noFill/>
                    </a:lnL>
                    <a:lnR>
                      <a:noFill/>
                    </a:lnR>
                    <a:lnT>
                      <a:noFill/>
                    </a:lnT>
                    <a:lnB>
                      <a:noFill/>
                    </a:lnB>
                    <a:lnTlToBr>
                      <a:noFill/>
                    </a:lnTlToBr>
                    <a:lnBlToTr>
                      <a:noFill/>
                    </a:lnBlToTr>
                    <a:solidFill>
                      <a:srgbClr val="E6E6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23000" dirty="0" smtClean="0">
                          <a:ln>
                            <a:noFill/>
                          </a:ln>
                          <a:solidFill>
                            <a:srgbClr val="000000"/>
                          </a:solidFill>
                          <a:effectLst/>
                          <a:latin typeface="Times New Roman" pitchFamily="16" charset="0"/>
                          <a:ea typeface="DejaVu Sans" charset="0"/>
                          <a:cs typeface="DejaVu Sans" charset="0"/>
                        </a:rPr>
                        <a:t>99</a:t>
                      </a:r>
                      <a:r>
                        <a:rPr kumimoji="0" lang="en-US" sz="2400" b="1" i="0" u="none" strike="noStrike" cap="none" normalizeH="0" baseline="0" dirty="0" smtClean="0">
                          <a:ln>
                            <a:noFill/>
                          </a:ln>
                          <a:solidFill>
                            <a:srgbClr val="000000"/>
                          </a:solidFill>
                          <a:effectLst/>
                          <a:latin typeface="Times New Roman" pitchFamily="16" charset="0"/>
                          <a:ea typeface="DejaVu Sans" charset="0"/>
                          <a:cs typeface="DejaVu Sans" charset="0"/>
                        </a:rPr>
                        <a:t>Tc</a:t>
                      </a:r>
                    </a:p>
                  </a:txBody>
                  <a:tcPr marL="90000" marR="90000" marT="89064" marB="46800" horzOverflow="overflow">
                    <a:lnL>
                      <a:noFill/>
                    </a:lnL>
                    <a:lnR>
                      <a:noFill/>
                    </a:lnR>
                    <a:lnT>
                      <a:noFill/>
                    </a:lnT>
                    <a:lnB>
                      <a:noFill/>
                    </a:lnB>
                    <a:lnTlToBr>
                      <a:noFill/>
                    </a:lnTlToBr>
                    <a:lnBlToTr>
                      <a:noFill/>
                    </a:lnBlToTr>
                    <a:solidFill>
                      <a:srgbClr val="E6E6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23000" dirty="0" smtClean="0">
                          <a:ln>
                            <a:noFill/>
                          </a:ln>
                          <a:solidFill>
                            <a:srgbClr val="000000"/>
                          </a:solidFill>
                          <a:effectLst/>
                          <a:latin typeface="Times New Roman" pitchFamily="16" charset="0"/>
                          <a:ea typeface="DejaVu Sans" charset="0"/>
                          <a:cs typeface="DejaVu Sans" charset="0"/>
                        </a:rPr>
                        <a:t>10</a:t>
                      </a:r>
                      <a:r>
                        <a:rPr kumimoji="0" lang="en-US" sz="2400" b="1" i="0" u="none" strike="noStrike" cap="none" normalizeH="0" baseline="30000" dirty="0" smtClean="0">
                          <a:ln>
                            <a:noFill/>
                          </a:ln>
                          <a:solidFill>
                            <a:srgbClr val="000000"/>
                          </a:solidFill>
                          <a:effectLst/>
                          <a:latin typeface="Times New Roman" pitchFamily="16" charset="0"/>
                          <a:ea typeface="DejaVu Sans" charset="0"/>
                          <a:cs typeface="DejaVu Sans" charset="0"/>
                        </a:rPr>
                        <a:t>7</a:t>
                      </a:r>
                      <a:r>
                        <a:rPr kumimoji="0" lang="en-US" sz="2400" b="1" i="0" u="none" strike="noStrike" cap="none" normalizeH="0" baseline="0" dirty="0" smtClean="0">
                          <a:ln>
                            <a:noFill/>
                          </a:ln>
                          <a:solidFill>
                            <a:srgbClr val="000000"/>
                          </a:solidFill>
                          <a:effectLst/>
                          <a:latin typeface="Times New Roman" pitchFamily="16" charset="0"/>
                          <a:ea typeface="DejaVu Sans" charset="0"/>
                          <a:cs typeface="DejaVu Sans" charset="0"/>
                        </a:rPr>
                        <a:t>Pd</a:t>
                      </a:r>
                    </a:p>
                  </a:txBody>
                  <a:tcPr marL="90000" marR="90000" marT="89064" marB="46800" horzOverflow="overflow">
                    <a:lnL>
                      <a:noFill/>
                    </a:lnL>
                    <a:lnR>
                      <a:noFill/>
                    </a:lnR>
                    <a:lnT>
                      <a:noFill/>
                    </a:lnT>
                    <a:lnB>
                      <a:noFill/>
                    </a:lnB>
                    <a:lnTlToBr>
                      <a:noFill/>
                    </a:lnTlToBr>
                    <a:lnBlToTr>
                      <a:noFill/>
                    </a:lnBlToTr>
                    <a:solidFill>
                      <a:srgbClr val="E6E6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23000" dirty="0" smtClean="0">
                          <a:ln>
                            <a:noFill/>
                          </a:ln>
                          <a:solidFill>
                            <a:srgbClr val="000000"/>
                          </a:solidFill>
                          <a:effectLst/>
                          <a:latin typeface="Times New Roman" pitchFamily="16" charset="0"/>
                          <a:ea typeface="DejaVu Sans" charset="0"/>
                          <a:cs typeface="DejaVu Sans" charset="0"/>
                        </a:rPr>
                        <a:t>126</a:t>
                      </a:r>
                      <a:r>
                        <a:rPr kumimoji="0" lang="en-US" sz="2400" b="1" i="0" u="none" strike="noStrike" cap="none" normalizeH="0" baseline="0" dirty="0" smtClean="0">
                          <a:ln>
                            <a:noFill/>
                          </a:ln>
                          <a:solidFill>
                            <a:srgbClr val="000000"/>
                          </a:solidFill>
                          <a:effectLst/>
                          <a:latin typeface="Times New Roman" pitchFamily="16" charset="0"/>
                          <a:ea typeface="DejaVu Sans" charset="0"/>
                          <a:cs typeface="DejaVu Sans" charset="0"/>
                        </a:rPr>
                        <a:t>Sn</a:t>
                      </a:r>
                    </a:p>
                  </a:txBody>
                  <a:tcPr marL="90000" marR="90000" marT="89064" marB="46800" horzOverflow="overflow">
                    <a:lnL>
                      <a:noFill/>
                    </a:lnL>
                    <a:lnR>
                      <a:noFill/>
                    </a:lnR>
                    <a:lnT>
                      <a:noFill/>
                    </a:lnT>
                    <a:lnB>
                      <a:noFill/>
                    </a:lnB>
                    <a:lnTlToBr>
                      <a:noFill/>
                    </a:lnTlToBr>
                    <a:lnBlToTr>
                      <a:noFill/>
                    </a:lnBlToTr>
                    <a:solidFill>
                      <a:srgbClr val="E6E6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23000" smtClean="0">
                          <a:ln>
                            <a:noFill/>
                          </a:ln>
                          <a:solidFill>
                            <a:srgbClr val="000000"/>
                          </a:solidFill>
                          <a:effectLst/>
                          <a:latin typeface="Times New Roman" pitchFamily="16" charset="0"/>
                          <a:ea typeface="DejaVu Sans" charset="0"/>
                          <a:cs typeface="DejaVu Sans" charset="0"/>
                        </a:rPr>
                        <a:t>129</a:t>
                      </a:r>
                      <a:r>
                        <a:rPr kumimoji="0" lang="en-US" sz="2400" b="1" i="0" u="none" strike="noStrike" cap="none" normalizeH="0" baseline="0" smtClean="0">
                          <a:ln>
                            <a:noFill/>
                          </a:ln>
                          <a:solidFill>
                            <a:srgbClr val="000000"/>
                          </a:solidFill>
                          <a:effectLst/>
                          <a:latin typeface="Times New Roman" pitchFamily="16" charset="0"/>
                          <a:ea typeface="DejaVu Sans" charset="0"/>
                          <a:cs typeface="DejaVu Sans" charset="0"/>
                        </a:rPr>
                        <a:t>I</a:t>
                      </a:r>
                    </a:p>
                  </a:txBody>
                  <a:tcPr marL="90000" marR="90000" marT="89064" marB="46800" horzOverflow="overflow">
                    <a:lnL>
                      <a:noFill/>
                    </a:lnL>
                    <a:lnR>
                      <a:noFill/>
                    </a:lnR>
                    <a:lnT>
                      <a:noFill/>
                    </a:lnT>
                    <a:lnB>
                      <a:noFill/>
                    </a:lnB>
                    <a:lnTlToBr>
                      <a:noFill/>
                    </a:lnTlToBr>
                    <a:lnBlToTr>
                      <a:noFill/>
                    </a:lnBlToTr>
                    <a:solidFill>
                      <a:srgbClr val="E6E6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23000" smtClean="0">
                          <a:ln>
                            <a:noFill/>
                          </a:ln>
                          <a:solidFill>
                            <a:srgbClr val="000000"/>
                          </a:solidFill>
                          <a:effectLst/>
                          <a:latin typeface="Times New Roman" pitchFamily="16" charset="0"/>
                          <a:ea typeface="DejaVu Sans" charset="0"/>
                          <a:cs typeface="DejaVu Sans" charset="0"/>
                        </a:rPr>
                        <a:t>135</a:t>
                      </a:r>
                      <a:r>
                        <a:rPr kumimoji="0" lang="en-US" sz="2400" b="1" i="0" u="none" strike="noStrike" cap="none" normalizeH="0" baseline="0" smtClean="0">
                          <a:ln>
                            <a:noFill/>
                          </a:ln>
                          <a:solidFill>
                            <a:srgbClr val="000000"/>
                          </a:solidFill>
                          <a:effectLst/>
                          <a:latin typeface="Times New Roman" pitchFamily="16" charset="0"/>
                          <a:ea typeface="DejaVu Sans" charset="0"/>
                          <a:cs typeface="DejaVu Sans" charset="0"/>
                        </a:rPr>
                        <a:t>Cs</a:t>
                      </a:r>
                    </a:p>
                  </a:txBody>
                  <a:tcPr marL="90000" marR="90000" marT="89064" marB="46800" horzOverflow="overflow">
                    <a:lnL>
                      <a:noFill/>
                    </a:lnL>
                    <a:lnR>
                      <a:noFill/>
                    </a:lnR>
                    <a:lnT>
                      <a:noFill/>
                    </a:lnT>
                    <a:lnB>
                      <a:noFill/>
                    </a:lnB>
                    <a:lnTlToBr>
                      <a:noFill/>
                    </a:lnTlToBr>
                    <a:lnBlToTr>
                      <a:noFill/>
                    </a:lnBlToTr>
                    <a:solidFill>
                      <a:srgbClr val="E6E6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23000" smtClean="0">
                          <a:ln>
                            <a:noFill/>
                          </a:ln>
                          <a:solidFill>
                            <a:srgbClr val="000000"/>
                          </a:solidFill>
                          <a:effectLst/>
                          <a:latin typeface="Times New Roman" pitchFamily="16" charset="0"/>
                          <a:ea typeface="DejaVu Sans" charset="0"/>
                          <a:cs typeface="DejaVu Sans" charset="0"/>
                        </a:rPr>
                        <a:t>247</a:t>
                      </a:r>
                      <a:r>
                        <a:rPr kumimoji="0" lang="en-US" sz="2400" b="1" i="0" u="none" strike="noStrike" cap="none" normalizeH="0" baseline="0" smtClean="0">
                          <a:ln>
                            <a:noFill/>
                          </a:ln>
                          <a:solidFill>
                            <a:srgbClr val="000000"/>
                          </a:solidFill>
                          <a:effectLst/>
                          <a:latin typeface="Times New Roman" pitchFamily="16" charset="0"/>
                          <a:ea typeface="DejaVu Sans" charset="0"/>
                          <a:cs typeface="DejaVu Sans" charset="0"/>
                        </a:rPr>
                        <a:t>Cm</a:t>
                      </a:r>
                    </a:p>
                  </a:txBody>
                  <a:tcPr marL="90000" marR="90000" marT="89064" marB="46800" horzOverflow="overflow">
                    <a:lnL>
                      <a:noFill/>
                    </a:lnL>
                    <a:lnR>
                      <a:noFill/>
                    </a:lnR>
                    <a:lnT>
                      <a:noFill/>
                    </a:lnT>
                    <a:lnB>
                      <a:noFill/>
                    </a:lnB>
                    <a:lnTlToBr>
                      <a:noFill/>
                    </a:lnTlToBr>
                    <a:lnBlToTr>
                      <a:noFill/>
                    </a:lnBlToTr>
                    <a:solidFill>
                      <a:srgbClr val="E6E6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23000" smtClean="0">
                          <a:ln>
                            <a:noFill/>
                          </a:ln>
                          <a:solidFill>
                            <a:srgbClr val="000000"/>
                          </a:solidFill>
                          <a:effectLst/>
                          <a:latin typeface="Times New Roman" pitchFamily="16" charset="0"/>
                          <a:ea typeface="DejaVu Sans" charset="0"/>
                          <a:cs typeface="DejaVu Sans" charset="0"/>
                        </a:rPr>
                        <a:t>240</a:t>
                      </a:r>
                      <a:r>
                        <a:rPr kumimoji="0" lang="en-US" sz="2400" b="1" i="0" u="none" strike="noStrike" cap="none" normalizeH="0" baseline="0" smtClean="0">
                          <a:ln>
                            <a:noFill/>
                          </a:ln>
                          <a:solidFill>
                            <a:srgbClr val="000000"/>
                          </a:solidFill>
                          <a:effectLst/>
                          <a:latin typeface="Times New Roman" pitchFamily="16" charset="0"/>
                          <a:ea typeface="DejaVu Sans" charset="0"/>
                          <a:cs typeface="DejaVu Sans" charset="0"/>
                        </a:rPr>
                        <a:t>Pu</a:t>
                      </a:r>
                    </a:p>
                  </a:txBody>
                  <a:tcPr marL="90000" marR="90000" marT="89064" marB="46800" horzOverflow="overflow">
                    <a:lnL>
                      <a:noFill/>
                    </a:lnL>
                    <a:lnR>
                      <a:noFill/>
                    </a:lnR>
                    <a:lnT>
                      <a:noFill/>
                    </a:lnT>
                    <a:lnB>
                      <a:noFill/>
                    </a:lnB>
                    <a:lnTlToBr>
                      <a:noFill/>
                    </a:lnTlToBr>
                    <a:lnBlToTr>
                      <a:noFill/>
                    </a:lnBlToTr>
                    <a:solidFill>
                      <a:srgbClr val="E6E6FF"/>
                    </a:solidFill>
                  </a:tcPr>
                </a:tc>
              </a:tr>
              <a:tr h="906943">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0" smtClean="0">
                          <a:ln>
                            <a:noFill/>
                          </a:ln>
                          <a:solidFill>
                            <a:srgbClr val="000000"/>
                          </a:solidFill>
                          <a:effectLst/>
                          <a:latin typeface="Times New Roman" pitchFamily="16" charset="0"/>
                          <a:ea typeface="DejaVu Sans" charset="0"/>
                          <a:cs typeface="DejaVu Sans" charset="0"/>
                        </a:rPr>
                        <a:t>1.E+6</a:t>
                      </a:r>
                    </a:p>
                  </a:txBody>
                  <a:tcPr marL="90000" marR="90000" marT="89064" marB="46800" horzOverflow="overflow">
                    <a:lnL>
                      <a:noFill/>
                    </a:lnL>
                    <a:lnR>
                      <a:noFill/>
                    </a:lnR>
                    <a:lnT>
                      <a:noFill/>
                    </a:lnT>
                    <a:lnB>
                      <a:noFill/>
                    </a:lnB>
                    <a:lnTlToBr>
                      <a:noFill/>
                    </a:lnTlToBr>
                    <a:lnBlToTr>
                      <a:noFill/>
                    </a:lnBlToTr>
                    <a:solidFill>
                      <a:srgbClr val="0099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0" smtClean="0">
                          <a:ln>
                            <a:noFill/>
                          </a:ln>
                          <a:solidFill>
                            <a:srgbClr val="000000"/>
                          </a:solidFill>
                          <a:effectLst/>
                          <a:latin typeface="Times New Roman" pitchFamily="16" charset="0"/>
                          <a:ea typeface="DejaVu Sans" charset="0"/>
                          <a:cs typeface="DejaVu Sans" charset="0"/>
                        </a:rPr>
                        <a:t>2.E+5</a:t>
                      </a:r>
                    </a:p>
                  </a:txBody>
                  <a:tcPr marL="90000" marR="90000" marT="89064" marB="46800" horzOverflow="overflow">
                    <a:lnL>
                      <a:noFill/>
                    </a:lnL>
                    <a:lnR>
                      <a:noFill/>
                    </a:lnR>
                    <a:lnT>
                      <a:noFill/>
                    </a:lnT>
                    <a:lnB>
                      <a:noFill/>
                    </a:lnB>
                    <a:lnTlToBr>
                      <a:noFill/>
                    </a:lnTlToBr>
                    <a:lnBlToTr>
                      <a:noFill/>
                    </a:lnBlToTr>
                    <a:solidFill>
                      <a:srgbClr val="0099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0" dirty="0" smtClean="0">
                          <a:ln>
                            <a:noFill/>
                          </a:ln>
                          <a:solidFill>
                            <a:srgbClr val="000000"/>
                          </a:solidFill>
                          <a:effectLst/>
                          <a:latin typeface="Times New Roman" pitchFamily="16" charset="0"/>
                          <a:ea typeface="DejaVu Sans" charset="0"/>
                          <a:cs typeface="DejaVu Sans" charset="0"/>
                        </a:rPr>
                        <a:t>7.E+6</a:t>
                      </a:r>
                    </a:p>
                  </a:txBody>
                  <a:tcPr marL="90000" marR="90000" marT="89064" marB="46800" horzOverflow="overflow">
                    <a:lnL>
                      <a:noFill/>
                    </a:lnL>
                    <a:lnR>
                      <a:noFill/>
                    </a:lnR>
                    <a:lnT>
                      <a:noFill/>
                    </a:lnT>
                    <a:lnB>
                      <a:noFill/>
                    </a:lnB>
                    <a:lnTlToBr>
                      <a:noFill/>
                    </a:lnTlToBr>
                    <a:lnBlToTr>
                      <a:noFill/>
                    </a:lnBlToTr>
                    <a:solidFill>
                      <a:srgbClr val="0099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0" dirty="0" smtClean="0">
                          <a:ln>
                            <a:noFill/>
                          </a:ln>
                          <a:solidFill>
                            <a:srgbClr val="000000"/>
                          </a:solidFill>
                          <a:effectLst/>
                          <a:latin typeface="Times New Roman" pitchFamily="16" charset="0"/>
                          <a:ea typeface="DejaVu Sans" charset="0"/>
                          <a:cs typeface="DejaVu Sans" charset="0"/>
                        </a:rPr>
                        <a:t>1.E+5</a:t>
                      </a:r>
                    </a:p>
                  </a:txBody>
                  <a:tcPr marL="90000" marR="90000" marT="89064" marB="46800" horzOverflow="overflow">
                    <a:lnL>
                      <a:noFill/>
                    </a:lnL>
                    <a:lnR>
                      <a:noFill/>
                    </a:lnR>
                    <a:lnT>
                      <a:noFill/>
                    </a:lnT>
                    <a:lnB>
                      <a:noFill/>
                    </a:lnB>
                    <a:lnTlToBr>
                      <a:noFill/>
                    </a:lnTlToBr>
                    <a:lnBlToTr>
                      <a:noFill/>
                    </a:lnBlToTr>
                    <a:solidFill>
                      <a:srgbClr val="0099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0" dirty="0" smtClean="0">
                          <a:ln>
                            <a:noFill/>
                          </a:ln>
                          <a:solidFill>
                            <a:srgbClr val="000000"/>
                          </a:solidFill>
                          <a:effectLst/>
                          <a:latin typeface="Times New Roman" pitchFamily="16" charset="0"/>
                          <a:ea typeface="DejaVu Sans" charset="0"/>
                          <a:cs typeface="DejaVu Sans" charset="0"/>
                        </a:rPr>
                        <a:t>2.E+7</a:t>
                      </a:r>
                    </a:p>
                  </a:txBody>
                  <a:tcPr marL="90000" marR="90000" marT="89064" marB="46800" horzOverflow="overflow">
                    <a:lnL>
                      <a:noFill/>
                    </a:lnL>
                    <a:lnR>
                      <a:noFill/>
                    </a:lnR>
                    <a:lnT>
                      <a:noFill/>
                    </a:lnT>
                    <a:lnB>
                      <a:noFill/>
                    </a:lnB>
                    <a:lnTlToBr>
                      <a:noFill/>
                    </a:lnTlToBr>
                    <a:lnBlToTr>
                      <a:noFill/>
                    </a:lnBlToTr>
                    <a:solidFill>
                      <a:srgbClr val="0099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0" dirty="0" smtClean="0">
                          <a:ln>
                            <a:noFill/>
                          </a:ln>
                          <a:solidFill>
                            <a:srgbClr val="000000"/>
                          </a:solidFill>
                          <a:effectLst/>
                          <a:latin typeface="Times New Roman" pitchFamily="16" charset="0"/>
                          <a:ea typeface="DejaVu Sans" charset="0"/>
                          <a:cs typeface="DejaVu Sans" charset="0"/>
                        </a:rPr>
                        <a:t>2.E+6</a:t>
                      </a:r>
                    </a:p>
                  </a:txBody>
                  <a:tcPr marL="90000" marR="90000" marT="89064" marB="46800" horzOverflow="overflow">
                    <a:lnL>
                      <a:noFill/>
                    </a:lnL>
                    <a:lnR>
                      <a:noFill/>
                    </a:lnR>
                    <a:lnT>
                      <a:noFill/>
                    </a:lnT>
                    <a:lnB>
                      <a:noFill/>
                    </a:lnB>
                    <a:lnTlToBr>
                      <a:noFill/>
                    </a:lnTlToBr>
                    <a:lnBlToTr>
                      <a:noFill/>
                    </a:lnBlToTr>
                    <a:solidFill>
                      <a:srgbClr val="0099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0" dirty="0" smtClean="0">
                          <a:ln>
                            <a:noFill/>
                          </a:ln>
                          <a:solidFill>
                            <a:srgbClr val="000000"/>
                          </a:solidFill>
                          <a:effectLst/>
                          <a:latin typeface="Times New Roman" pitchFamily="16" charset="0"/>
                          <a:ea typeface="DejaVu Sans" charset="0"/>
                          <a:cs typeface="DejaVu Sans" charset="0"/>
                        </a:rPr>
                        <a:t>2.E+7</a:t>
                      </a:r>
                    </a:p>
                  </a:txBody>
                  <a:tcPr marL="90000" marR="90000" marT="89064" marB="46800" horzOverflow="overflow">
                    <a:lnL>
                      <a:noFill/>
                    </a:lnL>
                    <a:lnR>
                      <a:noFill/>
                    </a:lnR>
                    <a:lnT>
                      <a:noFill/>
                    </a:lnT>
                    <a:lnB>
                      <a:noFill/>
                    </a:lnB>
                    <a:lnTlToBr>
                      <a:noFill/>
                    </a:lnTlToBr>
                    <a:lnBlToTr>
                      <a:noFill/>
                    </a:lnBlToTr>
                    <a:solidFill>
                      <a:srgbClr val="0099FF"/>
                    </a:solidFill>
                  </a:tcPr>
                </a:tc>
                <a:tc>
                  <a:txBody>
                    <a:bodyPr/>
                    <a:lstStyle/>
                    <a:p>
                      <a:pPr marL="0" marR="0" lvl="0" indent="0" algn="ctr"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400" b="1" i="0" u="none" strike="noStrike" cap="none" normalizeH="0" baseline="0" dirty="0" smtClean="0">
                          <a:ln>
                            <a:noFill/>
                          </a:ln>
                          <a:solidFill>
                            <a:srgbClr val="000000"/>
                          </a:solidFill>
                          <a:effectLst/>
                          <a:latin typeface="Times New Roman" pitchFamily="16" charset="0"/>
                          <a:ea typeface="DejaVu Sans" charset="0"/>
                          <a:cs typeface="DejaVu Sans" charset="0"/>
                        </a:rPr>
                        <a:t>7.E+7</a:t>
                      </a:r>
                    </a:p>
                  </a:txBody>
                  <a:tcPr marL="90000" marR="90000" marT="89064" marB="46800" horzOverflow="overflow">
                    <a:lnL>
                      <a:noFill/>
                    </a:lnL>
                    <a:lnR>
                      <a:noFill/>
                    </a:lnR>
                    <a:lnT>
                      <a:noFill/>
                    </a:lnT>
                    <a:lnB>
                      <a:noFill/>
                    </a:lnB>
                    <a:lnTlToBr>
                      <a:noFill/>
                    </a:lnTlToBr>
                    <a:lnBlToTr>
                      <a:noFill/>
                    </a:lnBlToTr>
                    <a:solidFill>
                      <a:srgbClr val="0099FF"/>
                    </a:solidFill>
                  </a:tcPr>
                </a:tc>
              </a:tr>
            </a:tbl>
          </a:graphicData>
        </a:graphic>
      </p:graphicFrame>
      <p:sp>
        <p:nvSpPr>
          <p:cNvPr id="3" name="Текстово поле 2"/>
          <p:cNvSpPr txBox="1"/>
          <p:nvPr/>
        </p:nvSpPr>
        <p:spPr>
          <a:xfrm>
            <a:off x="3622921" y="900246"/>
            <a:ext cx="5637441"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Long-lived nucleus product of NPP </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95151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87749" y="3657600"/>
            <a:ext cx="4478186" cy="2622176"/>
          </a:xfrm>
          <a:prstGeom prst="rect">
            <a:avLst/>
          </a:prstGeom>
        </p:spPr>
      </p:pic>
      <p:pic>
        <p:nvPicPr>
          <p:cNvPr id="3" name="Картина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53836" y="3657600"/>
            <a:ext cx="4571806" cy="2622176"/>
          </a:xfrm>
          <a:prstGeom prst="rect">
            <a:avLst/>
          </a:prstGeom>
        </p:spPr>
      </p:pic>
      <p:pic>
        <p:nvPicPr>
          <p:cNvPr id="4" name="Картина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37765" y="954741"/>
            <a:ext cx="4378154" cy="2444876"/>
          </a:xfrm>
          <a:prstGeom prst="rect">
            <a:avLst/>
          </a:prstGeom>
        </p:spPr>
      </p:pic>
      <p:pic>
        <p:nvPicPr>
          <p:cNvPr id="5" name="Картина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153836" y="954741"/>
            <a:ext cx="4571806" cy="2444876"/>
          </a:xfrm>
          <a:prstGeom prst="rect">
            <a:avLst/>
          </a:prstGeom>
        </p:spPr>
      </p:pic>
      <p:sp>
        <p:nvSpPr>
          <p:cNvPr id="6" name="Текстово поле 5"/>
          <p:cNvSpPr txBox="1"/>
          <p:nvPr/>
        </p:nvSpPr>
        <p:spPr>
          <a:xfrm>
            <a:off x="1523662" y="133252"/>
            <a:ext cx="10439974" cy="461665"/>
          </a:xfrm>
          <a:prstGeom prst="rect">
            <a:avLst/>
          </a:prstGeom>
          <a:noFill/>
        </p:spPr>
        <p:txBody>
          <a:bodyPr wrap="none" rtlCol="0">
            <a:spAutoFit/>
          </a:bodyPr>
          <a:lstStyle/>
          <a:p>
            <a:pPr algn="ctr"/>
            <a:r>
              <a:rPr lang="en-US" sz="2400" b="1" dirty="0" smtClean="0">
                <a:latin typeface="Times New Roman" panose="02020603050405020304" pitchFamily="18" charset="0"/>
                <a:cs typeface="Times New Roman" panose="02020603050405020304" pitchFamily="18" charset="0"/>
              </a:rPr>
              <a:t>Neutron induced (n,2n), (n,3n) and (</a:t>
            </a:r>
            <a:r>
              <a:rPr lang="en-US" sz="2400" b="1" dirty="0" err="1" smtClean="0">
                <a:latin typeface="Times New Roman" panose="02020603050405020304" pitchFamily="18" charset="0"/>
                <a:cs typeface="Times New Roman" panose="02020603050405020304" pitchFamily="18" charset="0"/>
              </a:rPr>
              <a:t>n,</a:t>
            </a:r>
            <a:r>
              <a:rPr lang="en-US" sz="2400" b="1" dirty="0" err="1" smtClean="0">
                <a:latin typeface="Symbol" panose="05050102010706020507" pitchFamily="18" charset="2"/>
                <a:cs typeface="Times New Roman" panose="02020603050405020304" pitchFamily="18" charset="0"/>
              </a:rPr>
              <a:t>g</a:t>
            </a:r>
            <a:r>
              <a:rPr lang="en-US" sz="2400" b="1" dirty="0" smtClean="0">
                <a:latin typeface="Times New Roman" panose="02020603050405020304" pitchFamily="18" charset="0"/>
                <a:cs typeface="Times New Roman" panose="02020603050405020304" pitchFamily="18" charset="0"/>
              </a:rPr>
              <a:t>) reactions for </a:t>
            </a:r>
            <a:r>
              <a:rPr lang="en-US" sz="2400" b="1" baseline="30000" dirty="0" smtClean="0">
                <a:latin typeface="Times New Roman" panose="02020603050405020304" pitchFamily="18" charset="0"/>
                <a:cs typeface="Times New Roman" panose="02020603050405020304" pitchFamily="18" charset="0"/>
              </a:rPr>
              <a:t>107</a:t>
            </a:r>
            <a:r>
              <a:rPr lang="en-US" sz="2400" b="1" dirty="0" smtClean="0">
                <a:latin typeface="Times New Roman" panose="02020603050405020304" pitchFamily="18" charset="0"/>
                <a:cs typeface="Times New Roman" panose="02020603050405020304" pitchFamily="18" charset="0"/>
              </a:rPr>
              <a:t>Pd, </a:t>
            </a:r>
            <a:r>
              <a:rPr lang="en-US" sz="2400" b="1" baseline="30000" dirty="0" smtClean="0">
                <a:latin typeface="Times New Roman" panose="02020603050405020304" pitchFamily="18" charset="0"/>
                <a:cs typeface="Times New Roman" panose="02020603050405020304" pitchFamily="18" charset="0"/>
              </a:rPr>
              <a:t>79</a:t>
            </a:r>
            <a:r>
              <a:rPr lang="en-US" sz="2400" b="1" dirty="0" smtClean="0">
                <a:latin typeface="Times New Roman" panose="02020603050405020304" pitchFamily="18" charset="0"/>
                <a:cs typeface="Times New Roman" panose="02020603050405020304" pitchFamily="18" charset="0"/>
              </a:rPr>
              <a:t>Se, </a:t>
            </a:r>
            <a:r>
              <a:rPr lang="en-US" sz="2400" b="1" baseline="30000" dirty="0" smtClean="0">
                <a:latin typeface="Times New Roman" panose="02020603050405020304" pitchFamily="18" charset="0"/>
                <a:cs typeface="Times New Roman" panose="02020603050405020304" pitchFamily="18" charset="0"/>
              </a:rPr>
              <a:t>135</a:t>
            </a:r>
            <a:r>
              <a:rPr lang="en-US" sz="2400" b="1" dirty="0" smtClean="0">
                <a:latin typeface="Times New Roman" panose="02020603050405020304" pitchFamily="18" charset="0"/>
                <a:cs typeface="Times New Roman" panose="02020603050405020304" pitchFamily="18" charset="0"/>
              </a:rPr>
              <a:t>Cs and </a:t>
            </a:r>
            <a:r>
              <a:rPr lang="en-US" sz="2400" b="1" baseline="30000" dirty="0" smtClean="0">
                <a:latin typeface="Times New Roman" panose="02020603050405020304" pitchFamily="18" charset="0"/>
                <a:cs typeface="Times New Roman" panose="02020603050405020304" pitchFamily="18" charset="0"/>
              </a:rPr>
              <a:t>129</a:t>
            </a:r>
            <a:r>
              <a:rPr lang="en-US" sz="2400" b="1" dirty="0" smtClean="0">
                <a:latin typeface="Times New Roman" panose="02020603050405020304" pitchFamily="18" charset="0"/>
                <a:cs typeface="Times New Roman" panose="02020603050405020304" pitchFamily="18" charset="0"/>
              </a:rPr>
              <a:t>I</a:t>
            </a: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86140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xmlns="" val="0"/>
              </a:ext>
            </a:extLst>
          </a:blip>
          <a:stretch>
            <a:fillRect/>
          </a:stretch>
        </p:blipFill>
        <p:spPr>
          <a:xfrm>
            <a:off x="6191250" y="1736571"/>
            <a:ext cx="6000750" cy="4459459"/>
          </a:xfrm>
          <a:prstGeom prst="rect">
            <a:avLst/>
          </a:prstGeom>
        </p:spPr>
      </p:pic>
      <p:pic>
        <p:nvPicPr>
          <p:cNvPr id="3" name="Picture 1"/>
          <p:cNvPicPr/>
          <p:nvPr/>
        </p:nvPicPr>
        <p:blipFill>
          <a:blip r:embed="rId3">
            <a:extLst>
              <a:ext uri="{28A0092B-C50C-407E-A947-70E740481C1C}">
                <a14:useLocalDpi xmlns:a14="http://schemas.microsoft.com/office/drawing/2010/main" xmlns="" val="0"/>
              </a:ext>
            </a:extLst>
          </a:blip>
          <a:stretch>
            <a:fillRect/>
          </a:stretch>
        </p:blipFill>
        <p:spPr>
          <a:xfrm>
            <a:off x="-1" y="1736572"/>
            <a:ext cx="6191251" cy="4459459"/>
          </a:xfrm>
          <a:prstGeom prst="rect">
            <a:avLst/>
          </a:prstGeom>
        </p:spPr>
      </p:pic>
      <p:sp>
        <p:nvSpPr>
          <p:cNvPr id="4" name="Текстово поле 3"/>
          <p:cNvSpPr txBox="1"/>
          <p:nvPr/>
        </p:nvSpPr>
        <p:spPr>
          <a:xfrm>
            <a:off x="1545529" y="533399"/>
            <a:ext cx="9722406" cy="523220"/>
          </a:xfrm>
          <a:prstGeom prst="rect">
            <a:avLst/>
          </a:prstGeom>
          <a:noFill/>
        </p:spPr>
        <p:txBody>
          <a:bodyPr wrap="none" rtlCol="0">
            <a:spAutoFit/>
          </a:bodyPr>
          <a:lstStyle/>
          <a:p>
            <a:pPr algn="ctr"/>
            <a:r>
              <a:rPr lang="en-US" sz="2800" b="1" dirty="0" smtClean="0">
                <a:latin typeface="Times New Roman" panose="02020603050405020304" pitchFamily="18" charset="0"/>
                <a:cs typeface="Times New Roman" panose="02020603050405020304" pitchFamily="18" charset="0"/>
              </a:rPr>
              <a:t>Cross sections  of neutron induced fission of U and Pu isotopes</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13801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85" y="1910872"/>
            <a:ext cx="5771147" cy="3888349"/>
          </a:xfrm>
          <a:prstGeom prst="rect">
            <a:avLst/>
          </a:prstGeom>
        </p:spPr>
      </p:pic>
      <p:pic>
        <p:nvPicPr>
          <p:cNvPr id="3" name="Картина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39062" y="1910871"/>
            <a:ext cx="6452937" cy="3888350"/>
          </a:xfrm>
          <a:prstGeom prst="rect">
            <a:avLst/>
          </a:prstGeom>
        </p:spPr>
      </p:pic>
      <p:sp>
        <p:nvSpPr>
          <p:cNvPr id="6" name="Правоъгълник 5"/>
          <p:cNvSpPr/>
          <p:nvPr/>
        </p:nvSpPr>
        <p:spPr>
          <a:xfrm>
            <a:off x="2406316" y="333370"/>
            <a:ext cx="8213558" cy="954107"/>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Cross sections  of neutron induced </a:t>
            </a:r>
            <a:r>
              <a:rPr lang="en-US" sz="2800" b="1" dirty="0" smtClean="0">
                <a:latin typeface="Times New Roman" panose="02020603050405020304" pitchFamily="18" charset="0"/>
                <a:cs typeface="Times New Roman" panose="02020603050405020304" pitchFamily="18" charset="0"/>
              </a:rPr>
              <a:t>radiative </a:t>
            </a:r>
            <a:r>
              <a:rPr lang="en-US" sz="2800" b="1" dirty="0">
                <a:latin typeface="Times New Roman" panose="02020603050405020304" pitchFamily="18" charset="0"/>
                <a:cs typeface="Times New Roman" panose="02020603050405020304" pitchFamily="18" charset="0"/>
              </a:rPr>
              <a:t>capture </a:t>
            </a:r>
          </a:p>
          <a:p>
            <a:pPr algn="ctr"/>
            <a:r>
              <a:rPr lang="en-US" sz="2800" b="1" dirty="0">
                <a:latin typeface="Times New Roman" panose="02020603050405020304" pitchFamily="18" charset="0"/>
                <a:cs typeface="Times New Roman" panose="02020603050405020304" pitchFamily="18" charset="0"/>
              </a:rPr>
              <a:t>for isotopes of U, </a:t>
            </a:r>
            <a:r>
              <a:rPr lang="en-US" sz="2800" b="1" dirty="0" smtClean="0">
                <a:latin typeface="Times New Roman" panose="02020603050405020304" pitchFamily="18" charset="0"/>
                <a:cs typeface="Times New Roman" panose="02020603050405020304" pitchFamily="18" charset="0"/>
              </a:rPr>
              <a:t>Pu, and Th isotopes</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23719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32448" y="2192490"/>
            <a:ext cx="5784739" cy="3642870"/>
          </a:xfrm>
          <a:prstGeom prst="rect">
            <a:avLst/>
          </a:prstGeom>
        </p:spPr>
      </p:pic>
      <p:sp>
        <p:nvSpPr>
          <p:cNvPr id="5" name="Правоъгълник 4"/>
          <p:cNvSpPr/>
          <p:nvPr/>
        </p:nvSpPr>
        <p:spPr>
          <a:xfrm>
            <a:off x="2775284" y="496851"/>
            <a:ext cx="7844589" cy="830997"/>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Cross sections  of neutron induced fission and </a:t>
            </a:r>
            <a:r>
              <a:rPr lang="en-US" sz="2400" b="1" dirty="0" smtClean="0">
                <a:latin typeface="Times New Roman" panose="02020603050405020304" pitchFamily="18" charset="0"/>
                <a:cs typeface="Times New Roman" panose="02020603050405020304" pitchFamily="18" charset="0"/>
              </a:rPr>
              <a:t>radiative capture for </a:t>
            </a:r>
            <a:r>
              <a:rPr lang="en-US" sz="2400" b="1" dirty="0">
                <a:latin typeface="Times New Roman" panose="02020603050405020304" pitchFamily="18" charset="0"/>
                <a:cs typeface="Times New Roman" panose="02020603050405020304" pitchFamily="18" charset="0"/>
              </a:rPr>
              <a:t>isotopes </a:t>
            </a:r>
            <a:r>
              <a:rPr lang="en-US" sz="2400" b="1" dirty="0" smtClean="0">
                <a:latin typeface="Times New Roman" panose="02020603050405020304" pitchFamily="18" charset="0"/>
                <a:cs typeface="Times New Roman" panose="02020603050405020304" pitchFamily="18" charset="0"/>
              </a:rPr>
              <a:t>of </a:t>
            </a:r>
            <a:r>
              <a:rPr lang="en-US" sz="2400" b="1" dirty="0">
                <a:latin typeface="Times New Roman" panose="02020603050405020304" pitchFamily="18" charset="0"/>
                <a:cs typeface="Times New Roman" panose="02020603050405020304" pitchFamily="18" charset="0"/>
              </a:rPr>
              <a:t>Am and Cm</a:t>
            </a:r>
            <a:endParaRPr lang="en-GB" sz="2400" b="1" dirty="0">
              <a:latin typeface="Times New Roman" panose="02020603050405020304" pitchFamily="18" charset="0"/>
              <a:cs typeface="Times New Roman" panose="02020603050405020304" pitchFamily="18" charset="0"/>
            </a:endParaRPr>
          </a:p>
        </p:txBody>
      </p:sp>
      <p:pic>
        <p:nvPicPr>
          <p:cNvPr id="6" name="Картина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77" y="2192490"/>
            <a:ext cx="6237925" cy="3642870"/>
          </a:xfrm>
          <a:prstGeom prst="rect">
            <a:avLst/>
          </a:prstGeom>
        </p:spPr>
      </p:pic>
    </p:spTree>
    <p:extLst>
      <p:ext uri="{BB962C8B-B14F-4D97-AF65-F5344CB8AC3E}">
        <p14:creationId xmlns:p14="http://schemas.microsoft.com/office/powerpoint/2010/main" xmlns="" val="3108313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ово поле 7"/>
          <p:cNvSpPr txBox="1"/>
          <p:nvPr/>
        </p:nvSpPr>
        <p:spPr>
          <a:xfrm>
            <a:off x="2149500" y="542855"/>
            <a:ext cx="9446753" cy="954107"/>
          </a:xfrm>
          <a:prstGeom prst="rect">
            <a:avLst/>
          </a:prstGeom>
          <a:noFill/>
        </p:spPr>
        <p:txBody>
          <a:bodyPr wrap="none" rtlCol="0">
            <a:spAutoFit/>
          </a:bodyPr>
          <a:lstStyle/>
          <a:p>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Balance of the neutron induced fission and radiative captive </a:t>
            </a:r>
          </a:p>
          <a:p>
            <a:pPr algn="ct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reactions in massive targets </a:t>
            </a:r>
            <a:endParaRPr lang="en-GB"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9" name="Текстово поле 8"/>
          <p:cNvSpPr txBox="1"/>
          <p:nvPr/>
        </p:nvSpPr>
        <p:spPr>
          <a:xfrm>
            <a:off x="2653425" y="2779857"/>
            <a:ext cx="7382342" cy="2862322"/>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I) U/Pb set up (</a:t>
            </a:r>
            <a:r>
              <a:rPr lang="en-US" sz="2000" b="1" dirty="0" err="1" smtClean="0">
                <a:latin typeface="Times New Roman" panose="02020603050405020304" pitchFamily="18" charset="0"/>
                <a:cs typeface="Times New Roman" panose="02020603050405020304" pitchFamily="18" charset="0"/>
              </a:rPr>
              <a:t>Vassilcov-Goldanski</a:t>
            </a:r>
            <a:r>
              <a:rPr lang="en-US" sz="2000" b="1" dirty="0" smtClean="0">
                <a:latin typeface="Times New Roman" panose="02020603050405020304" pitchFamily="18" charset="0"/>
                <a:cs typeface="Times New Roman" panose="02020603050405020304" pitchFamily="18" charset="0"/>
              </a:rPr>
              <a:t>)       1) </a:t>
            </a:r>
            <a:r>
              <a:rPr lang="en-US" sz="2000" b="1" baseline="30000" dirty="0" smtClean="0">
                <a:latin typeface="Times New Roman" panose="02020603050405020304" pitchFamily="18" charset="0"/>
                <a:cs typeface="Times New Roman" panose="02020603050405020304" pitchFamily="18" charset="0"/>
              </a:rPr>
              <a:t>nat</a:t>
            </a:r>
            <a:r>
              <a:rPr lang="en-US" sz="2000" b="1" dirty="0" smtClean="0">
                <a:latin typeface="Times New Roman" panose="02020603050405020304" pitchFamily="18" charset="0"/>
                <a:cs typeface="Times New Roman" panose="02020603050405020304" pitchFamily="18" charset="0"/>
              </a:rPr>
              <a:t>U      RRR=2,5</a:t>
            </a:r>
          </a:p>
          <a:p>
            <a:endParaRPr lang="en-US" sz="20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				           2) </a:t>
            </a:r>
            <a:r>
              <a:rPr lang="en-US" sz="2000" b="1" baseline="30000" dirty="0" err="1" smtClean="0">
                <a:latin typeface="Times New Roman" panose="02020603050405020304" pitchFamily="18" charset="0"/>
                <a:cs typeface="Times New Roman" panose="02020603050405020304" pitchFamily="18" charset="0"/>
              </a:rPr>
              <a:t>depl.</a:t>
            </a:r>
            <a:r>
              <a:rPr lang="en-US" sz="2000" b="1" dirty="0" err="1" smtClean="0">
                <a:latin typeface="Times New Roman" panose="02020603050405020304" pitchFamily="18" charset="0"/>
                <a:cs typeface="Times New Roman" panose="02020603050405020304" pitchFamily="18" charset="0"/>
              </a:rPr>
              <a:t>U</a:t>
            </a:r>
            <a:r>
              <a:rPr lang="en-US" sz="2000" b="1" dirty="0" smtClean="0">
                <a:latin typeface="Times New Roman" panose="02020603050405020304" pitchFamily="18" charset="0"/>
                <a:cs typeface="Times New Roman" panose="02020603050405020304" pitchFamily="18" charset="0"/>
              </a:rPr>
              <a:t>    RRR= 3</a:t>
            </a:r>
          </a:p>
          <a:p>
            <a:endParaRPr lang="en-US" sz="20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II) For Quinta set up:  1) Pb shield:                         RRR = 1,2 – 1,4</a:t>
            </a:r>
          </a:p>
          <a:p>
            <a:endParaRPr lang="en-US" sz="2000" b="1" dirty="0" smtClean="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2) w/o Pb shield:                   RRR </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0.8 </a:t>
            </a:r>
          </a:p>
          <a:p>
            <a:endParaRPr lang="en-US" sz="20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III) For Buran set up 			             RRR = 4.3-4.4</a:t>
            </a:r>
            <a:endParaRPr lang="en-GB" sz="2000" b="1" dirty="0">
              <a:latin typeface="Times New Roman" panose="02020603050405020304" pitchFamily="18" charset="0"/>
              <a:cs typeface="Times New Roman" panose="02020603050405020304" pitchFamily="18" charset="0"/>
            </a:endParaRPr>
          </a:p>
        </p:txBody>
      </p:sp>
      <p:sp>
        <p:nvSpPr>
          <p:cNvPr id="11" name="Текстово поле 10"/>
          <p:cNvSpPr txBox="1"/>
          <p:nvPr/>
        </p:nvSpPr>
        <p:spPr>
          <a:xfrm>
            <a:off x="2312507" y="1983478"/>
            <a:ext cx="8633838" cy="430887"/>
          </a:xfrm>
          <a:prstGeom prst="rect">
            <a:avLst/>
          </a:prstGeom>
          <a:noFill/>
        </p:spPr>
        <p:txBody>
          <a:bodyPr wrap="none" rtlCol="0">
            <a:spAutoFit/>
          </a:bodyPr>
          <a:lstStyle/>
          <a:p>
            <a:r>
              <a:rPr lang="en-US" sz="2200" b="1" dirty="0">
                <a:solidFill>
                  <a:srgbClr val="C00000"/>
                </a:solidFill>
                <a:latin typeface="Times New Roman" panose="02020603050405020304" pitchFamily="18" charset="0"/>
                <a:cs typeface="Times New Roman" panose="02020603050405020304" pitchFamily="18" charset="0"/>
              </a:rPr>
              <a:t>Reactions </a:t>
            </a:r>
            <a:r>
              <a:rPr lang="en-US" sz="2200" b="1" dirty="0" smtClean="0">
                <a:solidFill>
                  <a:srgbClr val="C00000"/>
                </a:solidFill>
                <a:latin typeface="Times New Roman" panose="02020603050405020304" pitchFamily="18" charset="0"/>
                <a:cs typeface="Times New Roman" panose="02020603050405020304" pitchFamily="18" charset="0"/>
              </a:rPr>
              <a:t>Rate Ratio (RRR) for fission nuclides:   </a:t>
            </a:r>
            <a:r>
              <a:rPr lang="en-US" sz="2200" b="1" dirty="0" smtClean="0">
                <a:solidFill>
                  <a:schemeClr val="accent1">
                    <a:lumMod val="75000"/>
                  </a:schemeClr>
                </a:solidFill>
                <a:latin typeface="Times New Roman" panose="02020603050405020304" pitchFamily="18" charset="0"/>
                <a:cs typeface="Times New Roman" panose="02020603050405020304" pitchFamily="18" charset="0"/>
              </a:rPr>
              <a:t>RRR = N(</a:t>
            </a:r>
            <a:r>
              <a:rPr lang="en-US" sz="2200" b="1" dirty="0" err="1" smtClean="0">
                <a:solidFill>
                  <a:schemeClr val="accent1">
                    <a:lumMod val="75000"/>
                  </a:schemeClr>
                </a:solidFill>
                <a:latin typeface="Times New Roman" panose="02020603050405020304" pitchFamily="18" charset="0"/>
                <a:cs typeface="Times New Roman" panose="02020603050405020304" pitchFamily="18" charset="0"/>
              </a:rPr>
              <a:t>n,</a:t>
            </a:r>
            <a:r>
              <a:rPr lang="en-US" sz="2200" b="1" dirty="0" err="1" smtClean="0">
                <a:solidFill>
                  <a:schemeClr val="accent1">
                    <a:lumMod val="75000"/>
                  </a:schemeClr>
                </a:solidFill>
                <a:latin typeface="Symbol" panose="05050102010706020507" pitchFamily="18" charset="2"/>
                <a:cs typeface="Times New Roman" panose="02020603050405020304" pitchFamily="18" charset="0"/>
              </a:rPr>
              <a:t>g</a:t>
            </a:r>
            <a:r>
              <a:rPr lang="en-US" sz="2200" b="1" dirty="0">
                <a:solidFill>
                  <a:schemeClr val="accent1">
                    <a:lumMod val="75000"/>
                  </a:schemeClr>
                </a:solidFill>
                <a:latin typeface="Times New Roman" panose="02020603050405020304" pitchFamily="18" charset="0"/>
                <a:cs typeface="Times New Roman" panose="02020603050405020304" pitchFamily="18" charset="0"/>
              </a:rPr>
              <a:t>)/N(n,f)</a:t>
            </a:r>
            <a:endParaRPr lang="en-GB" sz="2200" dirty="0">
              <a:solidFill>
                <a:schemeClr val="accent1">
                  <a:lumMod val="75000"/>
                </a:schemeClr>
              </a:solidFill>
            </a:endParaRPr>
          </a:p>
        </p:txBody>
      </p:sp>
    </p:spTree>
    <p:extLst>
      <p:ext uri="{BB962C8B-B14F-4D97-AF65-F5344CB8AC3E}">
        <p14:creationId xmlns:p14="http://schemas.microsoft.com/office/powerpoint/2010/main" xmlns="" val="1169838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4096011" y="701458"/>
            <a:ext cx="3782959" cy="584775"/>
          </a:xfrm>
          <a:prstGeom prst="rect">
            <a:avLst/>
          </a:prstGeom>
          <a:noFill/>
        </p:spPr>
        <p:txBody>
          <a:bodyPr wrap="none" rtlCol="0">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ADS </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 requirements </a:t>
            </a:r>
            <a:endParaRPr lang="en-GB"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Текстово поле 2"/>
          <p:cNvSpPr txBox="1"/>
          <p:nvPr/>
        </p:nvSpPr>
        <p:spPr>
          <a:xfrm>
            <a:off x="2120196" y="2046357"/>
            <a:ext cx="8676542" cy="2554545"/>
          </a:xfrm>
          <a:prstGeom prst="rect">
            <a:avLst/>
          </a:prstGeom>
          <a:noFill/>
        </p:spPr>
        <p:txBody>
          <a:bodyPr wrap="none" rtlCol="0">
            <a:spAutoFit/>
          </a:bodyPr>
          <a:lstStyle/>
          <a:p>
            <a:pPr marL="342900" indent="-342900">
              <a:buAutoNum type="arabicPeriod"/>
            </a:pPr>
            <a:r>
              <a:rPr lang="en-US" sz="2000" b="1" dirty="0" smtClean="0">
                <a:latin typeface="Times New Roman" panose="02020603050405020304" pitchFamily="18" charset="0"/>
                <a:cs typeface="Times New Roman" panose="02020603050405020304" pitchFamily="18" charset="0"/>
              </a:rPr>
              <a:t>0.98 &lt; K</a:t>
            </a:r>
            <a:r>
              <a:rPr lang="en-US" sz="2000" b="1" baseline="-25000" dirty="0" smtClean="0">
                <a:latin typeface="Times New Roman" panose="02020603050405020304" pitchFamily="18" charset="0"/>
                <a:cs typeface="Times New Roman" panose="02020603050405020304" pitchFamily="18" charset="0"/>
              </a:rPr>
              <a:t>eff </a:t>
            </a:r>
            <a:r>
              <a:rPr lang="en-US" sz="2000" b="1" dirty="0" smtClean="0">
                <a:latin typeface="Times New Roman" panose="02020603050405020304" pitchFamily="18" charset="0"/>
                <a:cs typeface="Times New Roman" panose="02020603050405020304" pitchFamily="18" charset="0"/>
              </a:rPr>
              <a:t>&lt; 1 during working. The fuel production rate in the reactor part</a:t>
            </a:r>
          </a:p>
          <a:p>
            <a:r>
              <a:rPr lang="en-US" sz="2000" b="1" dirty="0" smtClean="0">
                <a:latin typeface="Times New Roman" panose="02020603050405020304" pitchFamily="18" charset="0"/>
                <a:cs typeface="Times New Roman" panose="02020603050405020304" pitchFamily="18" charset="0"/>
              </a:rPr>
              <a:t> </a:t>
            </a:r>
          </a:p>
          <a:p>
            <a:r>
              <a:rPr lang="en-US" sz="2000" b="1" dirty="0" smtClean="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the  target </a:t>
            </a:r>
            <a:r>
              <a:rPr lang="en-US" sz="2000" b="1" dirty="0" smtClean="0">
                <a:latin typeface="Times New Roman" panose="02020603050405020304" pitchFamily="18" charset="0"/>
                <a:cs typeface="Times New Roman" panose="02020603050405020304" pitchFamily="18" charset="0"/>
              </a:rPr>
              <a:t>have to be less  than fission rate. </a:t>
            </a:r>
          </a:p>
          <a:p>
            <a:pPr marL="800100" lvl="1" indent="-342900">
              <a:buAutoNum type="arabicPeriod"/>
            </a:pP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2. Energy production  </a:t>
            </a:r>
          </a:p>
          <a:p>
            <a:pPr marL="342900" indent="-342900">
              <a:buAutoNum type="arabicPeriod"/>
            </a:pP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3. Transmutation of nuclear waste</a:t>
            </a:r>
          </a:p>
          <a:p>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501331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акс">
  <a:themeElements>
    <a:clrScheme name="Пара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TM03457496[[fn=Паралакс]]</Template>
  <TotalTime>5623</TotalTime>
  <Words>813</Words>
  <Application>Microsoft Office PowerPoint</Application>
  <PresentationFormat>Произвольный</PresentationFormat>
  <Paragraphs>196</Paragraphs>
  <Slides>18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Паралакс</vt:lpstr>
      <vt:lpstr>Energy Production and Transmutation of Nuclear Waste by Accelerator Driven Systems (ADS)</vt:lpstr>
      <vt:lpstr>Слайд 2</vt:lpstr>
      <vt:lpstr>Слайд 3</vt:lpstr>
      <vt:lpstr>Слайд 4</vt:lpstr>
      <vt:lpstr>Слайд 5</vt:lpstr>
      <vt:lpstr>Слайд 6</vt:lpstr>
      <vt:lpstr>Слайд 7</vt:lpstr>
      <vt:lpstr>Слайд 8</vt:lpstr>
      <vt:lpstr>Слайд 9</vt:lpstr>
      <vt:lpstr>        Results  1. Calculations of total (n,f) reactions in ADS. 2. Calculation of total (n,g)238U, (n,g)232Th, (n,g)239Pu reactions 3. Calculation of ionization energy deposition in ADS. 4. Calculation of BPG (Beam Power Gain).                      BPG=(Efiss+ Eion+ Ecapture)/Ebeam    </vt:lpstr>
      <vt:lpstr>Слайд 11</vt:lpstr>
      <vt:lpstr>Reaction balance in ADS</vt:lpstr>
      <vt:lpstr>Слайд 13</vt:lpstr>
      <vt:lpstr>Слайд 14</vt:lpstr>
      <vt:lpstr>Слайд 15</vt:lpstr>
      <vt:lpstr>Слайд 16</vt:lpstr>
      <vt:lpstr>C O N C L U T I O N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Petar</dc:creator>
  <cp:lastModifiedBy>User Windows</cp:lastModifiedBy>
  <cp:revision>68</cp:revision>
  <dcterms:created xsi:type="dcterms:W3CDTF">2018-10-30T12:53:00Z</dcterms:created>
  <dcterms:modified xsi:type="dcterms:W3CDTF">2018-11-08T08:45:50Z</dcterms:modified>
</cp:coreProperties>
</file>