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85" r:id="rId2"/>
    <p:sldId id="286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2" r:id="rId14"/>
    <p:sldId id="300" r:id="rId15"/>
    <p:sldId id="301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Roboto Slab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66FFFF"/>
    <a:srgbClr val="FF6D6D"/>
    <a:srgbClr val="FF6565"/>
    <a:srgbClr val="EFEFEF"/>
    <a:srgbClr val="8A8A8A"/>
    <a:srgbClr val="C9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6ACC11-63B4-4C4F-B3D8-40BB1315269A}">
  <a:tblStyle styleId="{376ACC11-63B4-4C4F-B3D8-40BB13152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9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4b42b6a_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94b42b6a_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18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759900" y="747600"/>
            <a:ext cx="7624200" cy="5362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21066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205250"/>
            <a:ext cx="51852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Char char="□"/>
              <a:defRPr sz="3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33409" y="606195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94000"/>
            <a:ext cx="432927" cy="579268"/>
          </a:xfrm>
          <a:prstGeom prst="rect">
            <a:avLst/>
          </a:prstGeom>
        </p:spPr>
      </p:pic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4297650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1</a:t>
            </a:r>
            <a:endParaRPr dirty="0"/>
          </a:p>
        </p:txBody>
      </p:sp>
      <p:sp>
        <p:nvSpPr>
          <p:cNvPr id="8" name="Google Shape;56;p11"/>
          <p:cNvSpPr txBox="1">
            <a:spLocks/>
          </p:cNvSpPr>
          <p:nvPr/>
        </p:nvSpPr>
        <p:spPr>
          <a:xfrm>
            <a:off x="2052000" y="945000"/>
            <a:ext cx="5040000" cy="3798447"/>
          </a:xfrm>
          <a:prstGeom prst="roundRect">
            <a:avLst>
              <a:gd name="adj" fmla="val 1101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lang="en-US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>
          <a:xfrm>
            <a:off x="1622688" y="963447"/>
            <a:ext cx="5639544" cy="3780000"/>
          </a:xfrm>
          <a:prstGeom prst="rect">
            <a:avLst/>
          </a:prstGeom>
        </p:spPr>
      </p:pic>
      <p:sp>
        <p:nvSpPr>
          <p:cNvPr id="10" name="Google Shape;56;p11"/>
          <p:cNvSpPr txBox="1">
            <a:spLocks/>
          </p:cNvSpPr>
          <p:nvPr/>
        </p:nvSpPr>
        <p:spPr>
          <a:xfrm>
            <a:off x="810710" y="4838826"/>
            <a:ext cx="7522580" cy="76579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BM@N SLOW CONTROL SYSTEM</a:t>
            </a:r>
            <a:endParaRPr lang="en-US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1" name="Google Shape;70;p13"/>
          <p:cNvSpPr txBox="1">
            <a:spLocks/>
          </p:cNvSpPr>
          <p:nvPr/>
        </p:nvSpPr>
        <p:spPr>
          <a:xfrm>
            <a:off x="810710" y="5505450"/>
            <a:ext cx="7522580" cy="552450"/>
          </a:xfrm>
          <a:prstGeom prst="rect">
            <a:avLst/>
          </a:prstGeom>
          <a:noFill/>
          <a:ln w="762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u="sng" dirty="0" smtClean="0">
                <a:solidFill>
                  <a:srgbClr val="8A8A8A"/>
                </a:solidFill>
              </a:rPr>
              <a:t>D. </a:t>
            </a:r>
            <a:r>
              <a:rPr lang="en-US" u="sng" dirty="0" err="1" smtClean="0">
                <a:solidFill>
                  <a:srgbClr val="8A8A8A"/>
                </a:solidFill>
              </a:rPr>
              <a:t>Egorov</a:t>
            </a:r>
            <a:r>
              <a:rPr lang="en-US" dirty="0" smtClean="0">
                <a:solidFill>
                  <a:srgbClr val="8A8A8A"/>
                </a:solidFill>
              </a:rPr>
              <a:t>, V. </a:t>
            </a:r>
            <a:r>
              <a:rPr lang="en-US" dirty="0" err="1" smtClean="0">
                <a:solidFill>
                  <a:srgbClr val="8A8A8A"/>
                </a:solidFill>
              </a:rPr>
              <a:t>Shutov</a:t>
            </a:r>
            <a:r>
              <a:rPr lang="en-US" dirty="0" smtClean="0">
                <a:solidFill>
                  <a:srgbClr val="8A8A8A"/>
                </a:solidFill>
              </a:rPr>
              <a:t>, R. </a:t>
            </a:r>
            <a:r>
              <a:rPr lang="en-US" dirty="0" err="1" smtClean="0">
                <a:solidFill>
                  <a:srgbClr val="8A8A8A"/>
                </a:solidFill>
              </a:rPr>
              <a:t>Nagdasev</a:t>
            </a:r>
            <a:r>
              <a:rPr lang="en-US" dirty="0" smtClean="0">
                <a:solidFill>
                  <a:srgbClr val="8A8A8A"/>
                </a:solidFill>
              </a:rPr>
              <a:t>, P. </a:t>
            </a:r>
            <a:r>
              <a:rPr lang="en-US" dirty="0" err="1" smtClean="0">
                <a:solidFill>
                  <a:srgbClr val="8A8A8A"/>
                </a:solidFill>
              </a:rPr>
              <a:t>Chumakov</a:t>
            </a:r>
            <a:endParaRPr lang="en-US" dirty="0">
              <a:solidFill>
                <a:srgbClr val="8A8A8A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20000" y="945000"/>
            <a:ext cx="432927" cy="0"/>
          </a:xfrm>
          <a:prstGeom prst="line">
            <a:avLst/>
          </a:prstGeom>
          <a:ln w="28575">
            <a:solidFill>
              <a:srgbClr val="EFE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Magnet field monitoring</a:t>
            </a:r>
            <a:endParaRPr lang="ru-RU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655"/>
            <a:ext cx="9144000" cy="407516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92001" y="909151"/>
            <a:ext cx="7560000" cy="106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Hall sensor measurements are read by ADC, implemented in BMN SCS.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 dirty="0" smtClean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11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1973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gem, </a:t>
            </a:r>
            <a:r>
              <a:rPr lang="en-US" sz="2400" cap="all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dch</a:t>
            </a:r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 and </a:t>
            </a:r>
            <a:r>
              <a:rPr lang="en-US" sz="2400" cap="all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si</a:t>
            </a:r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 tracker </a:t>
            </a:r>
            <a:r>
              <a:rPr lang="en-US" sz="24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HIGH Voltage</a:t>
            </a:r>
            <a:endParaRPr lang="ru-RU" sz="2400" cap="all" spc="-150" dirty="0" smtClean="0">
              <a:solidFill>
                <a:prstClr val="black">
                  <a:lumMod val="95000"/>
                  <a:lumOff val="5000"/>
                </a:prstClr>
              </a:solidFill>
              <a:latin typeface="Roboto Slab" panose="020B0604020202020204" charset="0"/>
              <a:ea typeface="Roboto Slab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en-US" sz="24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and </a:t>
            </a:r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low voltage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53" y="4071496"/>
            <a:ext cx="1228904" cy="1486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99" y="4466304"/>
            <a:ext cx="1864360" cy="696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9" y="3188371"/>
            <a:ext cx="2067513" cy="1486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8" y="4734140"/>
            <a:ext cx="2074382" cy="1646946"/>
          </a:xfrm>
          <a:prstGeom prst="rect">
            <a:avLst/>
          </a:prstGeom>
        </p:spPr>
      </p:pic>
      <p:sp>
        <p:nvSpPr>
          <p:cNvPr id="12" name="Google Shape;196;p27"/>
          <p:cNvSpPr/>
          <p:nvPr/>
        </p:nvSpPr>
        <p:spPr>
          <a:xfrm>
            <a:off x="5377900" y="4374683"/>
            <a:ext cx="1186755" cy="87973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3" name="Google Shape;196;p27"/>
          <p:cNvSpPr/>
          <p:nvPr/>
        </p:nvSpPr>
        <p:spPr>
          <a:xfrm>
            <a:off x="2812550" y="4374683"/>
            <a:ext cx="1186755" cy="87973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800" y="667856"/>
            <a:ext cx="7582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These detectors are using the same high voltage and low voltage hardware, made by Wiener and CAEN, and software, that is written in </a:t>
            </a:r>
            <a:r>
              <a:rPr lang="en-US" sz="2000" dirty="0" err="1" smtClean="0">
                <a:latin typeface="Roboto Slab" panose="020B0604020202020204" charset="0"/>
                <a:ea typeface="Roboto Slab" panose="020B0604020202020204" charset="0"/>
              </a:rPr>
              <a:t>Labview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Tango has bindings for </a:t>
            </a:r>
            <a:r>
              <a:rPr lang="en-US" sz="2000" dirty="0" err="1" smtClean="0">
                <a:latin typeface="Roboto Slab" panose="020B0604020202020204" charset="0"/>
                <a:ea typeface="Roboto Slab" panose="020B0604020202020204" charset="0"/>
              </a:rPr>
              <a:t>Labview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, so existing software were easily implemented into existing Slow Control System.</a:t>
            </a:r>
          </a:p>
        </p:txBody>
      </p:sp>
    </p:spTree>
    <p:extLst>
      <p:ext uri="{BB962C8B-B14F-4D97-AF65-F5344CB8AC3E}">
        <p14:creationId xmlns:p14="http://schemas.microsoft.com/office/powerpoint/2010/main" val="23004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12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atin typeface="Roboto Slab" panose="020B0604020202020204" charset="0"/>
                <a:ea typeface="Roboto Slab" panose="020B0604020202020204" charset="0"/>
              </a:rPr>
              <a:t>TOF400, TOF700, ZDC and </a:t>
            </a:r>
            <a:r>
              <a:rPr lang="en-US" sz="3200" dirty="0" err="1" smtClean="0">
                <a:latin typeface="Roboto Slab" panose="020B0604020202020204" charset="0"/>
                <a:ea typeface="Roboto Slab" panose="020B0604020202020204" charset="0"/>
              </a:rPr>
              <a:t>ECal</a:t>
            </a:r>
            <a:r>
              <a:rPr lang="en-US" sz="3200" dirty="0" smtClean="0">
                <a:latin typeface="Roboto Slab" panose="020B0604020202020204" charset="0"/>
                <a:ea typeface="Roboto Slab" panose="020B0604020202020204" charset="0"/>
              </a:rPr>
              <a:t> HV 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612" y="2062953"/>
            <a:ext cx="4328468" cy="3879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000" y="1087109"/>
            <a:ext cx="75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Both detectors are using </a:t>
            </a:r>
            <a:r>
              <a:rPr lang="en-US" sz="2000" dirty="0" err="1" smtClean="0">
                <a:latin typeface="Roboto Slab" panose="020B0604020202020204" charset="0"/>
                <a:ea typeface="Roboto Slab" panose="020B0604020202020204" charset="0"/>
              </a:rPr>
              <a:t>HVSys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 high voltage modules, with existing software.</a:t>
            </a:r>
            <a:endParaRPr lang="ru-RU" sz="20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000" y="2229720"/>
            <a:ext cx="31472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Implemented TCP-socket server send information on request about module to Tango JSON Parsing server.</a:t>
            </a:r>
            <a:endParaRPr lang="ru-RU" sz="20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13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Tof400 gas control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92000" y="744040"/>
            <a:ext cx="7290053" cy="212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Gas control application is used to control and monitor gas flow of system based on MKS PAC-100 modules</a:t>
            </a:r>
            <a:r>
              <a:rPr lang="en-US" sz="1800" dirty="0">
                <a:latin typeface="Roboto Slab" panose="020B0604020202020204" charset="0"/>
                <a:ea typeface="Roboto Slab" panose="020B0604020202020204" charset="0"/>
              </a:rPr>
              <a:t>;</a:t>
            </a:r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>
                <a:latin typeface="Roboto Slab" panose="020B0604020202020204" charset="0"/>
                <a:ea typeface="Roboto Slab" panose="020B0604020202020204" charset="0"/>
              </a:rPr>
              <a:t>Scales made by CAS with RS-232 interface is using for weight measurement of gas containers for TOF </a:t>
            </a: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detectors</a:t>
            </a:r>
            <a:r>
              <a:rPr lang="en-US" sz="1800" dirty="0">
                <a:latin typeface="Roboto Slab" panose="020B0604020202020204" charset="0"/>
                <a:ea typeface="Roboto Slab" panose="020B0604020202020204" charset="0"/>
              </a:rPr>
              <a:t>;</a:t>
            </a:r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>
                <a:latin typeface="Roboto Slab" panose="020B0604020202020204" charset="0"/>
                <a:ea typeface="Roboto Slab" panose="020B0604020202020204" charset="0"/>
              </a:rPr>
              <a:t>O</a:t>
            </a: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xygen and humidity sensors made by GE Measurement are used to control the quality of gas mixture.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52" y="4669314"/>
            <a:ext cx="2663983" cy="1762534"/>
          </a:xfrm>
          <a:prstGeom prst="rect">
            <a:avLst/>
          </a:prstGeom>
        </p:spPr>
      </p:pic>
      <p:pic>
        <p:nvPicPr>
          <p:cNvPr id="9" name="Picture 2" descr="https://www.mksinst.com/images/PAC100647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8625" r="100000">
                        <a14:foregroundMark x1="64500" y1="31925" x2="64500" y2="31925"/>
                        <a14:foregroundMark x1="63625" y1="10329" x2="63625" y2="10329"/>
                        <a14:foregroundMark x1="65500" y1="23005" x2="65500" y2="23005"/>
                        <a14:foregroundMark x1="65250" y1="11737" x2="65250" y2="11737"/>
                        <a14:foregroundMark x1="65625" y1="16901" x2="63750" y2="9390"/>
                        <a14:foregroundMark x1="64250" y1="24413" x2="64250" y2="24413"/>
                        <a14:foregroundMark x1="64875" y1="73709" x2="64875" y2="73709"/>
                        <a14:foregroundMark x1="65375" y1="70423" x2="65375" y2="70423"/>
                        <a14:foregroundMark x1="65375" y1="83568" x2="65375" y2="83568"/>
                        <a14:foregroundMark x1="62500" y1="77465" x2="62500" y2="77465"/>
                        <a14:foregroundMark x1="63625" y1="81690" x2="63625" y2="81690"/>
                        <a14:foregroundMark x1="62875" y1="89671" x2="62875" y2="89671"/>
                        <a14:foregroundMark x1="61875" y1="8920" x2="61875" y2="8920"/>
                        <a14:foregroundMark x1="62625" y1="4695" x2="62625" y2="4695"/>
                        <a14:foregroundMark x1="66250" y1="9859" x2="66250" y2="9859"/>
                        <a14:foregroundMark x1="72500" y1="14554" x2="72500" y2="14554"/>
                        <a14:foregroundMark x1="75625" y1="13615" x2="75625" y2="13615"/>
                        <a14:foregroundMark x1="64875" y1="5634" x2="64875" y2="5634"/>
                        <a14:foregroundMark x1="79500" y1="7042" x2="79500" y2="7042"/>
                        <a14:foregroundMark x1="93750" y1="7042" x2="93750" y2="7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73"/>
          <a:stretch/>
        </p:blipFill>
        <p:spPr bwMode="auto">
          <a:xfrm>
            <a:off x="683861" y="3003342"/>
            <a:ext cx="1986363" cy="1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lobalgrappling.hu/wp-content/uploads/2014/08/3euj_n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82" l="625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96" y="3522726"/>
            <a:ext cx="1494534" cy="11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тетрафторэтан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5000" l="9877" r="89506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09" y="2858795"/>
            <a:ext cx="859632" cy="1273529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33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61" y="3070604"/>
            <a:ext cx="1997043" cy="14950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1" y="2895358"/>
            <a:ext cx="1394281" cy="1736017"/>
          </a:xfrm>
          <a:prstGeom prst="rect">
            <a:avLst/>
          </a:prstGeom>
        </p:spPr>
      </p:pic>
      <p:sp>
        <p:nvSpPr>
          <p:cNvPr id="14" name="Google Shape;196;p27"/>
          <p:cNvSpPr/>
          <p:nvPr/>
        </p:nvSpPr>
        <p:spPr>
          <a:xfrm rot="5400000">
            <a:off x="1445931" y="4263733"/>
            <a:ext cx="462221" cy="34894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5" name="Google Shape;196;p27"/>
          <p:cNvSpPr/>
          <p:nvPr/>
        </p:nvSpPr>
        <p:spPr>
          <a:xfrm rot="5400000">
            <a:off x="5272118" y="4755123"/>
            <a:ext cx="919206" cy="1214921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132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Tof400 gas control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9" name="Picture 2" descr="https://pp.userapi.com/c834104/v834104318/111a34/GSb1N2U0lP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716"/>
          <a:stretch/>
        </p:blipFill>
        <p:spPr bwMode="auto">
          <a:xfrm>
            <a:off x="55930" y="1416051"/>
            <a:ext cx="9088070" cy="46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15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Tof400 preamplifier control  and monitoring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639" y="2171524"/>
            <a:ext cx="3840711" cy="40096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9249" y="3458768"/>
            <a:ext cx="9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X 20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9" name="Picture 2" descr="http://cs624625.vk.me/v624625298/37091/s7uTy6mgF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/>
          <a:stretch>
            <a:fillRect/>
          </a:stretch>
        </p:blipFill>
        <p:spPr bwMode="auto">
          <a:xfrm>
            <a:off x="628650" y="4407375"/>
            <a:ext cx="3227143" cy="15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" y="1883677"/>
            <a:ext cx="3360621" cy="1704269"/>
          </a:xfrm>
          <a:prstGeom prst="rect">
            <a:avLst/>
          </a:prstGeom>
        </p:spPr>
      </p:pic>
      <p:sp>
        <p:nvSpPr>
          <p:cNvPr id="11" name="Google Shape;196;p27"/>
          <p:cNvSpPr/>
          <p:nvPr/>
        </p:nvSpPr>
        <p:spPr>
          <a:xfrm rot="5400000">
            <a:off x="1955024" y="3693150"/>
            <a:ext cx="830922" cy="597528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2" name="Google Shape;196;p27"/>
          <p:cNvSpPr/>
          <p:nvPr/>
        </p:nvSpPr>
        <p:spPr>
          <a:xfrm>
            <a:off x="3882189" y="4912038"/>
            <a:ext cx="792450" cy="53632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000" y="842855"/>
            <a:ext cx="756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This application monitors preamplifiers’ parameters, like power voltage, thresholds, temperature, and can control its’ DAC.</a:t>
            </a:r>
          </a:p>
        </p:txBody>
      </p:sp>
    </p:spTree>
    <p:extLst>
      <p:ext uri="{BB962C8B-B14F-4D97-AF65-F5344CB8AC3E}">
        <p14:creationId xmlns:p14="http://schemas.microsoft.com/office/powerpoint/2010/main" val="41672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16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Network switch monitoring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1978" y="3433549"/>
            <a:ext cx="3029142" cy="2662626"/>
            <a:chOff x="467251" y="4041672"/>
            <a:chExt cx="3022366" cy="1982673"/>
          </a:xfrm>
        </p:grpSpPr>
        <p:pic>
          <p:nvPicPr>
            <p:cNvPr id="12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4041672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4537340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5033008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Объект 2"/>
          <p:cNvSpPr txBox="1">
            <a:spLocks/>
          </p:cNvSpPr>
          <p:nvPr/>
        </p:nvSpPr>
        <p:spPr>
          <a:xfrm>
            <a:off x="792000" y="843056"/>
            <a:ext cx="7560000" cy="301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Poe switch control the client application to control power over Ethernet (</a:t>
            </a:r>
            <a:r>
              <a:rPr lang="en-US" sz="1800" dirty="0" err="1" smtClean="0">
                <a:latin typeface="Roboto Slab" panose="020B0604020202020204" charset="0"/>
                <a:ea typeface="Roboto Slab" panose="020B0604020202020204" charset="0"/>
              </a:rPr>
              <a:t>PoE</a:t>
            </a: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) on a switch (particularly HP J9574A).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 Monitors power and network status on each port;</a:t>
            </a:r>
            <a:endParaRPr lang="ru-RU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 Lets user enable, disable and reset power and network connection of selected switch ports</a:t>
            </a:r>
            <a:r>
              <a:rPr lang="ru-RU" sz="1800" dirty="0" smtClean="0">
                <a:latin typeface="Roboto Slab" panose="020B0604020202020204" charset="0"/>
                <a:ea typeface="Roboto Slab" panose="020B0604020202020204" charset="0"/>
              </a:rPr>
              <a:t>;</a:t>
            </a:r>
            <a:endParaRPr lang="en-US" sz="18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 Supports multiple devices.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114" y="3171118"/>
            <a:ext cx="4796085" cy="3046612"/>
          </a:xfrm>
          <a:prstGeom prst="rect">
            <a:avLst/>
          </a:prstGeom>
        </p:spPr>
      </p:pic>
      <p:sp>
        <p:nvSpPr>
          <p:cNvPr id="17" name="Google Shape;196;p27"/>
          <p:cNvSpPr/>
          <p:nvPr/>
        </p:nvSpPr>
        <p:spPr>
          <a:xfrm>
            <a:off x="3419392" y="4423875"/>
            <a:ext cx="720722" cy="53632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23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17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DAQ VME crate control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91678" y="760384"/>
            <a:ext cx="7560322" cy="235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Crate Control is a desktop application that was developed for monitoring and control of crates made by Wiener and ELMA.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Main functions: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>
                <a:latin typeface="Roboto Slab" panose="020B0604020202020204" charset="0"/>
                <a:ea typeface="Roboto Slab" panose="020B0604020202020204" charset="0"/>
              </a:rPr>
              <a:t>Monitor state and detailed status of crates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Switch on/off one crate, or all at once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Reset</a:t>
            </a:r>
          </a:p>
        </p:txBody>
      </p:sp>
      <p:pic>
        <p:nvPicPr>
          <p:cNvPr id="8" name="Picture 2" descr="http://www.peo-radiation-technology.com/wp-content/uploads/2015/09/6U-VME-6023-Cr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7" y="3404101"/>
            <a:ext cx="1249747" cy="1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eo-radiation-technology.com/wp-content/uploads/2015/09/6U-VME-6023-Cr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77" y="3411668"/>
            <a:ext cx="1249747" cy="1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0"/>
          <a:stretch/>
        </p:blipFill>
        <p:spPr>
          <a:xfrm>
            <a:off x="791678" y="4866203"/>
            <a:ext cx="1600417" cy="1174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6"/>
          <a:stretch/>
        </p:blipFill>
        <p:spPr>
          <a:xfrm>
            <a:off x="2360113" y="4866306"/>
            <a:ext cx="1600417" cy="1157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"/>
          <a:stretch/>
        </p:blipFill>
        <p:spPr>
          <a:xfrm>
            <a:off x="5327418" y="2216152"/>
            <a:ext cx="3808800" cy="4383763"/>
          </a:xfrm>
          <a:prstGeom prst="rect">
            <a:avLst/>
          </a:prstGeom>
        </p:spPr>
      </p:pic>
      <p:sp>
        <p:nvSpPr>
          <p:cNvPr id="13" name="Google Shape;196;p27"/>
          <p:cNvSpPr/>
          <p:nvPr/>
        </p:nvSpPr>
        <p:spPr>
          <a:xfrm>
            <a:off x="3865830" y="4190643"/>
            <a:ext cx="1461588" cy="102547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7652" y="4332141"/>
            <a:ext cx="48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…</a:t>
            </a:r>
            <a:endParaRPr lang="ru-RU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18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Uninterruptible power supply monitoring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000" y="800942"/>
            <a:ext cx="75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Uninterruptable power supplies application shows information about power sources at BM@N: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Input and output voltage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Load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Battery info and remaining time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Additional info and load by port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95" y="2147695"/>
            <a:ext cx="3257143" cy="414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1" y="3210135"/>
            <a:ext cx="2838846" cy="1305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1" y="4659566"/>
            <a:ext cx="2838846" cy="1305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6706" y="4105805"/>
            <a:ext cx="48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…</a:t>
            </a:r>
            <a:endParaRPr lang="ru-RU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Google Shape;196;p27"/>
          <p:cNvSpPr/>
          <p:nvPr/>
        </p:nvSpPr>
        <p:spPr>
          <a:xfrm>
            <a:off x="3771657" y="4002503"/>
            <a:ext cx="1830137" cy="1025477"/>
          </a:xfrm>
          <a:prstGeom prst="rightArrow">
            <a:avLst>
              <a:gd name="adj1" fmla="val 39406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70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19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latin typeface="Roboto Slab" panose="020B0604020202020204" charset="0"/>
                <a:ea typeface="Roboto Slab" panose="020B0604020202020204" charset="0"/>
              </a:rPr>
              <a:t>STANDS DEVICES: DUST MONITORING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307" y="519374"/>
            <a:ext cx="1332462" cy="1332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87"/>
            <a:ext cx="9144000" cy="43736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30012" y="5350598"/>
            <a:ext cx="950614" cy="939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942"/>
            <a:ext cx="9144000" cy="4623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8454" y="868382"/>
            <a:ext cx="62343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MPD TOF assembling and testing stand requires clean room.</a:t>
            </a:r>
          </a:p>
          <a:p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We use </a:t>
            </a:r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Dylos</a:t>
            </a:r>
            <a:r>
              <a:rPr lang="en-US" dirty="0">
                <a:latin typeface="Roboto Slab" panose="020B0604020202020204" charset="0"/>
                <a:ea typeface="Roboto Slab" panose="020B0604020202020204" charset="0"/>
              </a:rPr>
              <a:t> DC1100 Pro Air Quality 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Monitor to control number of dust </a:t>
            </a:r>
          </a:p>
          <a:p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particles.</a:t>
            </a:r>
            <a:endParaRPr lang="en-US" dirty="0">
              <a:latin typeface="Roboto Slab" panose="020B0604020202020204" charset="0"/>
              <a:ea typeface="Roboto Slab" panose="020B0604020202020204" charset="0"/>
            </a:endParaRPr>
          </a:p>
          <a:p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2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NICA</a:t>
            </a:r>
            <a:endParaRPr lang="ru-RU" sz="3200" dirty="0"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7218"/>
          <a:stretch/>
        </p:blipFill>
        <p:spPr>
          <a:xfrm>
            <a:off x="814387" y="894985"/>
            <a:ext cx="7515226" cy="49868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2986683" y="2435746"/>
            <a:ext cx="216024" cy="216024"/>
          </a:xfrm>
          <a:prstGeom prst="rect">
            <a:avLst/>
          </a:prstGeom>
          <a:noFill/>
          <a:ln w="44450" cmpd="sng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90539" y="2579762"/>
            <a:ext cx="1224136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75" y="2492945"/>
            <a:ext cx="155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 panose="020B0604020202020204" charset="0"/>
                <a:ea typeface="Roboto Slab" panose="020B0604020202020204" charset="0"/>
                <a:cs typeface="Times New Roman" panose="02020603050405020304" pitchFamily="18" charset="0"/>
              </a:rPr>
              <a:t>BM@N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Slab" panose="020B0604020202020204" charset="0"/>
              <a:ea typeface="Roboto Slab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-446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20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8000" y="117054"/>
            <a:ext cx="7668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STANDS DEVICES: 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TEMPERATURE AND HUMIDITY</a:t>
            </a:r>
            <a:endParaRPr lang="ru-RU" sz="28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045"/>
            <a:ext cx="9144000" cy="4303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55" y="681721"/>
            <a:ext cx="1260871" cy="12608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54725" y="2163778"/>
            <a:ext cx="3956364" cy="3974472"/>
          </a:xfrm>
          <a:prstGeom prst="rect">
            <a:avLst/>
          </a:prstGeom>
          <a:noFill/>
          <a:ln w="38100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204"/>
            <a:ext cx="9144000" cy="4317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3012" y="778783"/>
            <a:ext cx="6584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Temperature and humidity are important for proper detector functioning.</a:t>
            </a:r>
          </a:p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PIR-230-E temperature</a:t>
            </a:r>
            <a:r>
              <a:rPr lang="en-US" sz="1600" dirty="0">
                <a:latin typeface="Roboto Slab" panose="020B0604020202020204" charset="0"/>
                <a:ea typeface="Roboto Slab" panose="020B0604020202020204" charset="0"/>
              </a:rPr>
              <a:t>, and </a:t>
            </a:r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humidity sensor modules are used for this task.</a:t>
            </a:r>
            <a:endParaRPr lang="en-US" sz="1600" dirty="0">
              <a:latin typeface="Roboto Slab" panose="020B0604020202020204" charset="0"/>
              <a:ea typeface="Roboto Slab" panose="020B0604020202020204" charset="0"/>
            </a:endParaRPr>
          </a:p>
          <a:p>
            <a:endParaRPr lang="ru-RU" sz="16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21</a:t>
            </a:fld>
            <a:endParaRPr lang="en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65238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CONCLUSION</a:t>
            </a:r>
            <a:endParaRPr lang="ru-RU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29855" y="604427"/>
            <a:ext cx="7284289" cy="542217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The system so far successfully worked during 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5 </a:t>
            </a:r>
            <a:r>
              <a:rPr lang="en-US" sz="2400" dirty="0" err="1" smtClean="0">
                <a:latin typeface="Roboto Slab" panose="020B0604020202020204" charset="0"/>
                <a:ea typeface="Roboto Slab" panose="020B0604020202020204" charset="0"/>
              </a:rPr>
              <a:t>Nuclotron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 runs;</a:t>
            </a:r>
          </a:p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Almost all </a:t>
            </a:r>
            <a:r>
              <a:rPr lang="en-US" sz="2400" dirty="0" err="1" smtClean="0">
                <a:latin typeface="Roboto Slab" panose="020B0604020202020204" charset="0"/>
                <a:ea typeface="Roboto Slab" panose="020B0604020202020204" charset="0"/>
              </a:rPr>
              <a:t>subdetectors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’ groups are involved in work and their devices are implemented in BMN Slow Control System;</a:t>
            </a:r>
          </a:p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About 1 month of data 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taking during 55</a:t>
            </a:r>
            <a:r>
              <a:rPr lang="en-US" sz="2400" baseline="30000" dirty="0" smtClean="0">
                <a:latin typeface="Roboto Slab" panose="020B0604020202020204" charset="0"/>
                <a:ea typeface="Roboto Slab" panose="020B0604020202020204" charset="0"/>
              </a:rPr>
              <a:t>th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sz="2400" dirty="0" err="1" smtClean="0">
                <a:latin typeface="Roboto Slab" panose="020B0604020202020204" charset="0"/>
                <a:ea typeface="Roboto Slab" panose="020B0604020202020204" charset="0"/>
              </a:rPr>
              <a:t>Nuclotron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 Run;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Slow Control system archived &gt; 30 Gb of 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data;</a:t>
            </a:r>
          </a:p>
          <a:p>
            <a:pPr marL="361950" indent="-3619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Existing BMN Slow Control System will be base for the future MPD Slow Control System.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ctrTitle" idx="4294967295"/>
          </p:nvPr>
        </p:nvSpPr>
        <p:spPr>
          <a:xfrm>
            <a:off x="781050" y="2350941"/>
            <a:ext cx="7581900" cy="78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thanks!</a:t>
            </a:r>
            <a:endParaRPr sz="4000" dirty="0"/>
          </a:p>
        </p:txBody>
      </p:sp>
      <p:sp>
        <p:nvSpPr>
          <p:cNvPr id="303" name="Google Shape;303;p34"/>
          <p:cNvSpPr txBox="1">
            <a:spLocks noGrp="1"/>
          </p:cNvSpPr>
          <p:nvPr>
            <p:ph type="subTitle" idx="4294967295"/>
          </p:nvPr>
        </p:nvSpPr>
        <p:spPr>
          <a:xfrm>
            <a:off x="781050" y="3211377"/>
            <a:ext cx="75819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highlight>
                  <a:srgbClr val="FF0000"/>
                </a:highlight>
              </a:rPr>
              <a:t>Any questions?</a:t>
            </a:r>
            <a:endParaRPr sz="4000" dirty="0">
              <a:solidFill>
                <a:srgbClr val="FFFFFF"/>
              </a:solidFill>
              <a:highlight>
                <a:srgbClr val="FF0000"/>
              </a:highlight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539122" y="5034921"/>
            <a:ext cx="1295700" cy="1295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?</a:t>
            </a:r>
            <a:endParaRPr sz="6000" b="1" dirty="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6" name="Google Shape;306;p34"/>
          <p:cNvSpPr txBox="1">
            <a:spLocks noGrp="1"/>
          </p:cNvSpPr>
          <p:nvPr>
            <p:ph type="sldNum" idx="12"/>
          </p:nvPr>
        </p:nvSpPr>
        <p:spPr>
          <a:xfrm>
            <a:off x="4297650" y="629055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5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3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99" y="2812938"/>
            <a:ext cx="594646" cy="101670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Baryonic matter at </a:t>
            </a:r>
            <a:r>
              <a:rPr lang="en-US" sz="32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nuclotron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1" y="3062350"/>
            <a:ext cx="594646" cy="1016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5" y="3311762"/>
            <a:ext cx="594646" cy="1016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42" y="3570704"/>
            <a:ext cx="594646" cy="1016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/>
          <a:stretch/>
        </p:blipFill>
        <p:spPr>
          <a:xfrm>
            <a:off x="828675" y="1340226"/>
            <a:ext cx="7548462" cy="47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What is slow </a:t>
            </a:r>
            <a:r>
              <a:rPr lang="en-US" sz="32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control SYSTEM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000" y="900000"/>
            <a:ext cx="7560000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45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ru-RU" sz="2400" dirty="0" smtClean="0">
                <a:latin typeface="Roboto Slab" panose="020B0604020202020204" charset="0"/>
                <a:ea typeface="Roboto Slab" panose="020B0604020202020204" charset="0"/>
              </a:rPr>
              <a:t>Monitoring of the experimental hardware </a:t>
            </a: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ru-RU" sz="2400" dirty="0" smtClean="0">
                <a:latin typeface="Roboto Slab" panose="020B0604020202020204" charset="0"/>
                <a:ea typeface="Roboto Slab" panose="020B0604020202020204" charset="0"/>
              </a:rPr>
              <a:t>Centralized control of the Slow Control equipment </a:t>
            </a: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(LV, HV, gas flow etc.)</a:t>
            </a:r>
            <a:endParaRPr lang="en-GB" alt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Archiving Slow Control data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Alarm system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SC Configuration database</a:t>
            </a:r>
          </a:p>
          <a:p>
            <a:pPr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800" b="1" u="sng" dirty="0" smtClean="0">
                <a:latin typeface="Roboto Slab" panose="020B0604020202020204" charset="0"/>
                <a:ea typeface="Roboto Slab" panose="020B0604020202020204" charset="0"/>
              </a:rPr>
              <a:t>Is not Slow Control:</a:t>
            </a: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Main data stream (data acquisition)</a:t>
            </a: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Event builder (reconstruction)/event display</a:t>
            </a: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Data quality</a:t>
            </a:r>
          </a:p>
          <a:p>
            <a:pPr marL="355600" indent="-3556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>
                <a:latin typeface="Roboto Slab" panose="020B0604020202020204" charset="0"/>
                <a:ea typeface="Roboto Slab" panose="020B0604020202020204" charset="0"/>
              </a:rPr>
              <a:t>Run control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5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kern="1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Main goals of </a:t>
            </a:r>
            <a:r>
              <a:rPr lang="en-US" sz="3200" kern="1200" cap="all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sc</a:t>
            </a:r>
            <a:r>
              <a:rPr lang="en-US" sz="3200" kern="12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 system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000" y="579268"/>
            <a:ext cx="7560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Roboto Slab" panose="020B0604020202020204" charset="0"/>
                <a:ea typeface="Roboto Slab" panose="020B0604020202020204" charset="0"/>
              </a:rPr>
              <a:t>Centralized control </a:t>
            </a: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of diverse </a:t>
            </a:r>
            <a:r>
              <a:rPr lang="en-US" sz="2200" dirty="0" smtClean="0">
                <a:latin typeface="Roboto Slab" panose="020B0604020202020204" charset="0"/>
                <a:ea typeface="Roboto Slab" panose="020B0604020202020204" charset="0"/>
              </a:rPr>
              <a:t>hardware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ru-RU" sz="2200" dirty="0">
                <a:latin typeface="Roboto Slab" panose="020B0604020202020204" charset="0"/>
                <a:ea typeface="Roboto Slab" panose="020B0604020202020204" charset="0"/>
              </a:rPr>
              <a:t>Scalability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Roboto Slab" panose="020B0604020202020204" charset="0"/>
                <a:ea typeface="Roboto Slab" panose="020B0604020202020204" charset="0"/>
              </a:rPr>
              <a:t>Reliability </a:t>
            </a: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– monitoring of hardware and software operation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Easy incorporation of existing subsystems and new hardware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Storage of Slow Control data in unified format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Common Slow Control configuration database for all subdetectors (HV, thresholds etc. 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Roboto Slab" panose="020B0604020202020204" charset="0"/>
                <a:ea typeface="Roboto Slab" panose="020B0604020202020204" charset="0"/>
              </a:rPr>
              <a:t>Access control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ru-RU" sz="2200" dirty="0" smtClean="0">
                <a:latin typeface="Roboto Slab" panose="020B0604020202020204" charset="0"/>
                <a:ea typeface="Roboto Slab" panose="020B0604020202020204" charset="0"/>
              </a:rPr>
              <a:t>Modern </a:t>
            </a:r>
            <a:r>
              <a:rPr lang="en-US" altLang="ru-RU" sz="2200" dirty="0">
                <a:latin typeface="Roboto Slab" panose="020B0604020202020204" charset="0"/>
                <a:ea typeface="Roboto Slab" panose="020B0604020202020204" charset="0"/>
              </a:rPr>
              <a:t>and easily customizable user </a:t>
            </a:r>
            <a:r>
              <a:rPr lang="en-US" altLang="ru-RU" sz="2200" dirty="0" smtClean="0">
                <a:latin typeface="Roboto Slab" panose="020B0604020202020204" charset="0"/>
                <a:ea typeface="Roboto Slab" panose="020B0604020202020204" charset="0"/>
              </a:rPr>
              <a:t>interface</a:t>
            </a:r>
            <a:endParaRPr lang="en-US" altLang="ru-RU" sz="22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6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atin typeface="Roboto Slab" panose="020B0604020202020204" charset="0"/>
                <a:ea typeface="Roboto Slab" panose="020B0604020202020204" charset="0"/>
              </a:rPr>
              <a:t>OPTIONS FOR BMN SC BACKBONE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61632"/>
              </p:ext>
            </p:extLst>
          </p:nvPr>
        </p:nvGraphicFramePr>
        <p:xfrm>
          <a:off x="792001" y="756000"/>
          <a:ext cx="7559999" cy="534315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310783">
                  <a:extLst>
                    <a:ext uri="{9D8B030D-6E8A-4147-A177-3AD203B41FA5}">
                      <a16:colId xmlns:a16="http://schemas.microsoft.com/office/drawing/2014/main" val="1060554340"/>
                    </a:ext>
                  </a:extLst>
                </a:gridCol>
                <a:gridCol w="1917476">
                  <a:extLst>
                    <a:ext uri="{9D8B030D-6E8A-4147-A177-3AD203B41FA5}">
                      <a16:colId xmlns:a16="http://schemas.microsoft.com/office/drawing/2014/main" val="1380066834"/>
                    </a:ext>
                  </a:extLst>
                </a:gridCol>
                <a:gridCol w="1507102">
                  <a:extLst>
                    <a:ext uri="{9D8B030D-6E8A-4147-A177-3AD203B41FA5}">
                      <a16:colId xmlns:a16="http://schemas.microsoft.com/office/drawing/2014/main" val="3151643616"/>
                    </a:ext>
                  </a:extLst>
                </a:gridCol>
                <a:gridCol w="1824638">
                  <a:extLst>
                    <a:ext uri="{9D8B030D-6E8A-4147-A177-3AD203B41FA5}">
                      <a16:colId xmlns:a16="http://schemas.microsoft.com/office/drawing/2014/main" val="1542113181"/>
                    </a:ext>
                  </a:extLst>
                </a:gridCol>
              </a:tblGrid>
              <a:tr h="812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Tango </a:t>
                      </a:r>
                      <a:r>
                        <a:rPr lang="en-US" sz="1800" dirty="0" smtClean="0">
                          <a:effectLst/>
                        </a:rPr>
                        <a:t>Controls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EPICS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WinCC</a:t>
                      </a:r>
                      <a:r>
                        <a:rPr lang="en-US" sz="1800" dirty="0">
                          <a:effectLst/>
                        </a:rPr>
                        <a:t> (PVSS)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73368"/>
                  </a:ext>
                </a:extLst>
              </a:tr>
              <a:tr h="6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Free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6029148"/>
                  </a:ext>
                </a:extLst>
              </a:tr>
              <a:tr h="812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Open-source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264607"/>
                  </a:ext>
                </a:extLst>
              </a:tr>
              <a:tr h="812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Crossplatform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</a:rPr>
                        <a:t>-</a:t>
                      </a:r>
                      <a:endParaRPr lang="ru-RU" sz="2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127916"/>
                  </a:ext>
                </a:extLst>
              </a:tr>
              <a:tr h="16477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Multiple</a:t>
                      </a:r>
                      <a:r>
                        <a:rPr lang="en-US" sz="2000" baseline="0" dirty="0" smtClean="0">
                          <a:effectLst/>
                        </a:rPr>
                        <a:t> language and commercial system bindings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300113"/>
                  </a:ext>
                </a:extLst>
              </a:tr>
              <a:tr h="62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Scalability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915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±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27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7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smtClean="0">
                <a:latin typeface="Roboto Slab" panose="020B0604020202020204" charset="0"/>
                <a:ea typeface="Roboto Slab" panose="020B0604020202020204" charset="0"/>
              </a:rPr>
              <a:t>TANGO-BASED SCS SCHEME</a:t>
            </a:r>
            <a:endParaRPr lang="ru-RU" sz="32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1999" y="2031790"/>
            <a:ext cx="7570869" cy="1548172"/>
          </a:xfrm>
          <a:prstGeom prst="rect">
            <a:avLst/>
          </a:prstGeom>
          <a:solidFill>
            <a:srgbClr val="FF6D6D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000" y="891180"/>
            <a:ext cx="7595228" cy="1022882"/>
          </a:xfrm>
          <a:prstGeom prst="rect">
            <a:avLst/>
          </a:prstGeom>
          <a:solidFill>
            <a:srgbClr val="8A8A8A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1905" y="1000975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762" y="1061802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9896" y="1119724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Roboto Slab" panose="020B0604020202020204" charset="0"/>
                <a:ea typeface="Roboto Slab" panose="020B0604020202020204" charset="0"/>
              </a:rPr>
              <a:t>PCs</a:t>
            </a:r>
            <a:endParaRPr lang="ru-RU" sz="1600" dirty="0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8900" y="21744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1300" y="23268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3700" y="24792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VMs</a:t>
            </a:r>
            <a:endParaRPr lang="ru-RU" sz="1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885096" y="3642254"/>
            <a:ext cx="5819612" cy="383272"/>
          </a:xfrm>
          <a:prstGeom prst="leftRightArrow">
            <a:avLst/>
          </a:prstGeom>
          <a:solidFill>
            <a:srgbClr val="66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Tango middleware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4460" y="4247642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5265" y="4315605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4045" y="4390587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PCs</a:t>
            </a:r>
            <a:endParaRPr lang="ru-RU" sz="1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7020" y="3595456"/>
            <a:ext cx="1707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boto Slab" panose="020B0604020202020204" charset="0"/>
                <a:ea typeface="Roboto Slab" panose="020B0604020202020204" charset="0"/>
              </a:rPr>
              <a:t>Front-end layer</a:t>
            </a:r>
            <a:endParaRPr lang="ru-RU" sz="1600" b="1" u="sng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3665" y="2051562"/>
            <a:ext cx="282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boto Slab" panose="020B0604020202020204" charset="0"/>
                <a:ea typeface="Roboto Slab" panose="020B0604020202020204" charset="0"/>
              </a:rPr>
              <a:t>Service layer - VMs (Linux)</a:t>
            </a:r>
            <a:endParaRPr lang="ru-RU" sz="1600" b="1" u="sng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8681" y="900000"/>
            <a:ext cx="3659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Roboto Slab" panose="020B0604020202020204" charset="0"/>
                <a:ea typeface="Roboto Slab" panose="020B0604020202020204" charset="0"/>
              </a:rPr>
              <a:t>Client layer – PСs (Linux, Windows)</a:t>
            </a:r>
            <a:endParaRPr lang="ru-RU" sz="1600" b="1" u="sng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6825" y="42409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59225" y="43933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1625" y="45457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Ethernet – serial bus convertors(RS485, RS232 …)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61904" y="1767796"/>
            <a:ext cx="0" cy="196570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36619" y="3923027"/>
            <a:ext cx="0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16621" y="3122586"/>
            <a:ext cx="0" cy="59167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31660" y="3923027"/>
            <a:ext cx="799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301438" y="3923027"/>
            <a:ext cx="0" cy="153245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Куб 32"/>
          <p:cNvSpPr/>
          <p:nvPr/>
        </p:nvSpPr>
        <p:spPr>
          <a:xfrm>
            <a:off x="1632702" y="5385590"/>
            <a:ext cx="690392" cy="356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4" name="Куб 33"/>
          <p:cNvSpPr/>
          <p:nvPr/>
        </p:nvSpPr>
        <p:spPr>
          <a:xfrm>
            <a:off x="1785102" y="5537990"/>
            <a:ext cx="690392" cy="356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5" name="Куб 34"/>
          <p:cNvSpPr/>
          <p:nvPr/>
        </p:nvSpPr>
        <p:spPr>
          <a:xfrm>
            <a:off x="4550589" y="5380723"/>
            <a:ext cx="286721" cy="480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4702989" y="5455480"/>
            <a:ext cx="286721" cy="480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7" name="Куб 36"/>
          <p:cNvSpPr/>
          <p:nvPr/>
        </p:nvSpPr>
        <p:spPr>
          <a:xfrm>
            <a:off x="6077202" y="5455480"/>
            <a:ext cx="1318176" cy="290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8" name="Куб 37"/>
          <p:cNvSpPr/>
          <p:nvPr/>
        </p:nvSpPr>
        <p:spPr>
          <a:xfrm>
            <a:off x="6229602" y="5607880"/>
            <a:ext cx="1318176" cy="290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734794" y="5067014"/>
            <a:ext cx="0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051972" y="5045918"/>
            <a:ext cx="0" cy="34571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71947" y="588799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devices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968100" y="2822546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968100" y="2974946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975604" y="2650910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62264" y="2324602"/>
            <a:ext cx="17684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Central Services:</a:t>
            </a:r>
          </a:p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- Tango DB</a:t>
            </a:r>
          </a:p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- Configuration DB</a:t>
            </a:r>
          </a:p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- Archiving</a:t>
            </a:r>
          </a:p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- ……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812432" y="3136690"/>
            <a:ext cx="87897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Цилиндр 46"/>
          <p:cNvSpPr/>
          <p:nvPr/>
        </p:nvSpPr>
        <p:spPr>
          <a:xfrm>
            <a:off x="6704708" y="2796160"/>
            <a:ext cx="914400" cy="504056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0137" y="3214084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storage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21908" y="2755488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Applications</a:t>
            </a:r>
          </a:p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Device servers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599230" y="2909377"/>
            <a:ext cx="28987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49" idx="1"/>
          </p:cNvCxnSpPr>
          <p:nvPr/>
        </p:nvCxnSpPr>
        <p:spPr>
          <a:xfrm>
            <a:off x="539136" y="3017098"/>
            <a:ext cx="882772" cy="0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39136" y="4416919"/>
            <a:ext cx="955560" cy="0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39136" y="3017098"/>
            <a:ext cx="0" cy="1376264"/>
          </a:xfrm>
          <a:prstGeom prst="line">
            <a:avLst/>
          </a:prstGeom>
          <a:ln w="158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oogle Shape;484;p37"/>
          <p:cNvGrpSpPr/>
          <p:nvPr/>
        </p:nvGrpSpPr>
        <p:grpSpPr>
          <a:xfrm>
            <a:off x="2449357" y="1147940"/>
            <a:ext cx="604343" cy="591640"/>
            <a:chOff x="2583100" y="2973775"/>
            <a:chExt cx="461550" cy="437200"/>
          </a:xfrm>
          <a:solidFill>
            <a:srgbClr val="EFEFEF"/>
          </a:solidFill>
        </p:grpSpPr>
        <p:sp>
          <p:nvSpPr>
            <p:cNvPr id="56" name="Google Shape;485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57" name="Google Shape;486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grpSp>
        <p:nvGrpSpPr>
          <p:cNvPr id="58" name="Google Shape;484;p37"/>
          <p:cNvGrpSpPr/>
          <p:nvPr/>
        </p:nvGrpSpPr>
        <p:grpSpPr>
          <a:xfrm>
            <a:off x="3158608" y="1146391"/>
            <a:ext cx="604343" cy="591640"/>
            <a:chOff x="2583100" y="2973775"/>
            <a:chExt cx="461550" cy="437200"/>
          </a:xfrm>
          <a:solidFill>
            <a:srgbClr val="EFEFEF"/>
          </a:solidFill>
        </p:grpSpPr>
        <p:sp>
          <p:nvSpPr>
            <p:cNvPr id="59" name="Google Shape;485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60" name="Google Shape;486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grpSp>
        <p:nvGrpSpPr>
          <p:cNvPr id="61" name="Google Shape;484;p37"/>
          <p:cNvGrpSpPr/>
          <p:nvPr/>
        </p:nvGrpSpPr>
        <p:grpSpPr>
          <a:xfrm>
            <a:off x="3867859" y="1146391"/>
            <a:ext cx="604343" cy="591640"/>
            <a:chOff x="2583100" y="2973775"/>
            <a:chExt cx="461550" cy="437200"/>
          </a:xfrm>
          <a:solidFill>
            <a:srgbClr val="EFEFEF"/>
          </a:solidFill>
        </p:grpSpPr>
        <p:sp>
          <p:nvSpPr>
            <p:cNvPr id="62" name="Google Shape;485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63" name="Google Shape;486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grpFill/>
            <a:ln w="121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grpSp>
        <p:nvGrpSpPr>
          <p:cNvPr id="64" name="Google Shape;484;p37"/>
          <p:cNvGrpSpPr/>
          <p:nvPr/>
        </p:nvGrpSpPr>
        <p:grpSpPr>
          <a:xfrm>
            <a:off x="810446" y="4599894"/>
            <a:ext cx="604343" cy="591640"/>
            <a:chOff x="2583100" y="2973775"/>
            <a:chExt cx="461550" cy="437200"/>
          </a:xfrm>
        </p:grpSpPr>
        <p:sp>
          <p:nvSpPr>
            <p:cNvPr id="65" name="Google Shape;485;p3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66" name="Google Shape;486;p3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342541" y="5887999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devices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39209" y="590029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boto Slab" panose="020B0604020202020204" charset="0"/>
                <a:ea typeface="Roboto Slab" panose="020B0604020202020204" charset="0"/>
              </a:rPr>
              <a:t>devices</a:t>
            </a:r>
            <a:endParaRPr lang="ru-RU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Status </a:t>
            </a:r>
            <a:r>
              <a:rPr lang="en-US" sz="28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monitoring </a:t>
            </a:r>
            <a:r>
              <a:rPr lang="en-US" sz="28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of</a:t>
            </a:r>
            <a:r>
              <a:rPr lang="ru-RU" sz="28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 </a:t>
            </a:r>
            <a:r>
              <a:rPr lang="en-US" sz="28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bmn</a:t>
            </a:r>
            <a:r>
              <a:rPr lang="en-US" sz="28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 </a:t>
            </a:r>
            <a:r>
              <a:rPr lang="en-US" sz="28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subsystems</a:t>
            </a:r>
            <a:endParaRPr lang="ru-RU" sz="28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736000"/>
            <a:ext cx="7167536" cy="320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6" y="2736000"/>
            <a:ext cx="7177852" cy="321370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13623" y="810000"/>
            <a:ext cx="7284289" cy="191907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Desktop application, that displays status of all </a:t>
            </a:r>
            <a:r>
              <a:rPr lang="en-US" sz="1800" dirty="0" err="1" smtClean="0">
                <a:latin typeface="Roboto Slab" panose="020B0604020202020204" charset="0"/>
                <a:ea typeface="Roboto Slab" panose="020B0604020202020204" charset="0"/>
              </a:rPr>
              <a:t>subdetectors</a:t>
            </a: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’ equipment, which is controlled by SCS. The color of detector show hardware state according to its priority (OFF&gt;ALARM&gt;WARNING&gt;ON). </a:t>
            </a:r>
          </a:p>
          <a:p>
            <a:pPr algn="just">
              <a:lnSpc>
                <a:spcPct val="110000"/>
              </a:lnSpc>
            </a:pPr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Also value from hall sensor and information from DAQ system are presented in the application window.</a:t>
            </a:r>
          </a:p>
        </p:txBody>
      </p:sp>
    </p:spTree>
    <p:extLst>
      <p:ext uri="{BB962C8B-B14F-4D97-AF65-F5344CB8AC3E}">
        <p14:creationId xmlns:p14="http://schemas.microsoft.com/office/powerpoint/2010/main" val="16543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latin typeface="Roboto Slab" panose="020B0604020202020204" charset="0"/>
                <a:ea typeface="Roboto Slab" panose="020B0604020202020204" charset="0"/>
              </a:rPr>
              <a:t>9</a:t>
            </a:fld>
            <a:endParaRPr lang="en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0"/>
            <a:ext cx="432927" cy="579268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0" y="2"/>
            <a:ext cx="1080000" cy="60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2000" y="108000"/>
            <a:ext cx="7560000" cy="7200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MWPC and tof400 </a:t>
            </a:r>
            <a:r>
              <a:rPr lang="en-US" sz="3600" cap="all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Roboto Slab" panose="020B0604020202020204" charset="0"/>
                <a:ea typeface="Roboto Slab" panose="020B0604020202020204" charset="0"/>
                <a:cs typeface="Arial" panose="020B0604020202020204" pitchFamily="34" charset="0"/>
              </a:rPr>
              <a:t>hv</a:t>
            </a:r>
            <a:endParaRPr lang="ru-RU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325" b="4284"/>
          <a:stretch/>
        </p:blipFill>
        <p:spPr>
          <a:xfrm>
            <a:off x="154992" y="3536118"/>
            <a:ext cx="2401368" cy="1939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1266" r="15044" b="16718"/>
          <a:stretch/>
        </p:blipFill>
        <p:spPr>
          <a:xfrm>
            <a:off x="2950754" y="4299889"/>
            <a:ext cx="1129818" cy="433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84" y="2837119"/>
            <a:ext cx="4595506" cy="3337383"/>
          </a:xfrm>
          <a:prstGeom prst="rect">
            <a:avLst/>
          </a:prstGeom>
        </p:spPr>
      </p:pic>
      <p:sp>
        <p:nvSpPr>
          <p:cNvPr id="10" name="Google Shape;196;p27"/>
          <p:cNvSpPr/>
          <p:nvPr/>
        </p:nvSpPr>
        <p:spPr>
          <a:xfrm>
            <a:off x="2634558" y="3787139"/>
            <a:ext cx="1860626" cy="1437347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11111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Roboto Slab" panose="020B0604020202020204" charset="0"/>
              <a:ea typeface="Roboto Slab" panose="020B0604020202020204" charset="0"/>
              <a:cs typeface="Georgia"/>
              <a:sym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00" y="1336186"/>
            <a:ext cx="7560000" cy="169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Both detectors are using Wiener MPOD power supplies. All data from crate</a:t>
            </a: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s</a:t>
            </a:r>
            <a:r>
              <a:rPr lang="en-US" sz="2400" dirty="0" smtClean="0">
                <a:latin typeface="Roboto Slab" panose="020B0604020202020204" charset="0"/>
                <a:ea typeface="Roboto Slab" panose="020B0604020202020204" charset="0"/>
              </a:rPr>
              <a:t> can be obtained by SNMP.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801</Words>
  <Application>Microsoft Office PowerPoint</Application>
  <PresentationFormat>Экран (4:3)</PresentationFormat>
  <Paragraphs>153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Georgia</vt:lpstr>
      <vt:lpstr>Roboto Slab</vt:lpstr>
      <vt:lpstr>Times New Roman</vt:lpstr>
      <vt:lpstr>Arial</vt:lpstr>
      <vt:lpstr>Lysander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SLOW CONTROL SYSTEM</dc:title>
  <dc:creator>Admin</dc:creator>
  <cp:lastModifiedBy>Пользователь Windows</cp:lastModifiedBy>
  <cp:revision>23</cp:revision>
  <dcterms:modified xsi:type="dcterms:W3CDTF">2018-12-04T07:05:37Z</dcterms:modified>
</cp:coreProperties>
</file>