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8" r:id="rId2"/>
    <p:sldMasterId id="2147483690" r:id="rId3"/>
    <p:sldMasterId id="2147483702" r:id="rId4"/>
    <p:sldMasterId id="2147483719" r:id="rId5"/>
    <p:sldMasterId id="2147483738" r:id="rId6"/>
  </p:sldMasterIdLst>
  <p:notesMasterIdLst>
    <p:notesMasterId r:id="rId21"/>
  </p:notesMasterIdLst>
  <p:sldIdLst>
    <p:sldId id="256" r:id="rId7"/>
    <p:sldId id="307" r:id="rId8"/>
    <p:sldId id="578" r:id="rId9"/>
    <p:sldId id="579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646D68-CC29-45D8-A3D9-58408B6E27EE}">
          <p14:sldIdLst>
            <p14:sldId id="256"/>
            <p14:sldId id="30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y Shvetsov" initials="VS" lastIdx="1" clrIdx="0">
    <p:extLst>
      <p:ext uri="{19B8F6BF-5375-455C-9EA6-DF929625EA0E}">
        <p15:presenceInfo xmlns:p15="http://schemas.microsoft.com/office/powerpoint/2012/main" userId="80da4f7ce544e8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6" autoAdjust="0"/>
  </p:normalViewPr>
  <p:slideViewPr>
    <p:cSldViewPr>
      <p:cViewPr varScale="1">
        <p:scale>
          <a:sx n="92" d="100"/>
          <a:sy n="92" d="100"/>
        </p:scale>
        <p:origin x="1224" y="64"/>
      </p:cViewPr>
      <p:guideLst/>
    </p:cSldViewPr>
  </p:slideViewPr>
  <p:outlineViewPr>
    <p:cViewPr>
      <p:scale>
        <a:sx n="33" d="100"/>
        <a:sy n="33" d="100"/>
      </p:scale>
      <p:origin x="0" y="-5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0BA1-1D75-4447-A259-6ED45497266F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EC564-8E3B-4CDA-AB67-BD3563A9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6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8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1D15F30A-6A57-4038-B242-301BC9592DC5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2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B82D46DC-958B-470D-A239-9496DB21F480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869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24417" y="1268413"/>
            <a:ext cx="5384800" cy="2227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417" y="3648075"/>
            <a:ext cx="5384800" cy="2228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212417" y="1268413"/>
            <a:ext cx="5384800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0F63C4-9DE0-4A82-9553-22F704D2DEC6}" type="datetime1">
              <a:rPr lang="ru-RU" smtClean="0"/>
              <a:t>24.01.2019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57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8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4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412875"/>
            <a:ext cx="5384800" cy="4713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412875"/>
            <a:ext cx="5384800" cy="2279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844925"/>
            <a:ext cx="5384800" cy="228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0FCDC5-F09C-4B33-9223-987CC4CA8877}" type="datetime1">
              <a:rPr lang="ru-RU" smtClean="0"/>
              <a:t>24.01.2019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00451" y="6245225"/>
            <a:ext cx="49911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2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412875"/>
            <a:ext cx="5384800" cy="4713288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412875"/>
            <a:ext cx="5384800" cy="4713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FB966B-CCFD-486E-8751-D4168EC943C3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00451" y="6245225"/>
            <a:ext cx="49911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53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41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757D-9222-4457-B330-5334C303684F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D7983-2209-4AED-B015-99513648AC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4A6F-7559-4C67-AC12-4074A6FF30CF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24F98-7FFF-4494-8708-B20707743E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14668" y="6432552"/>
            <a:ext cx="1966732" cy="365125"/>
          </a:xfrm>
          <a:prstGeom prst="rect">
            <a:avLst/>
          </a:prstGeom>
        </p:spPr>
        <p:txBody>
          <a:bodyPr/>
          <a:lstStyle/>
          <a:p>
            <a:fld id="{1F28375C-F30F-47FC-8D93-1AD0B70F0110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84814" y="6356350"/>
            <a:ext cx="6199416" cy="446527"/>
          </a:xfrm>
        </p:spPr>
        <p:txBody>
          <a:bodyPr/>
          <a:lstStyle/>
          <a:p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6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299D-AE66-4EFB-A69D-8A2423656676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4D0B5-5D2F-485B-BAD8-31C401FD19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0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EB7D-0F20-4605-9003-606C8FB251F9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F425-481A-42F8-903A-0B0078CA7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7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1287A-3C16-4052-9364-D7FCC87AC225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B0D6-4A45-4A1D-AB60-4E34EC6574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8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ED0DE-D243-4A81-91F6-17BCCB2428BD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00DB-2C1F-43DC-BAC0-109119555A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0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78DB8-44AD-4249-BE33-D2BE126564DA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F856-765E-480F-81FD-8A1B546309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0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E090-C141-4CA3-BB9D-A32D058C185E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7166-7E66-45C6-AA11-CD1FC33DD2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7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AFE4-8075-4040-A04D-F28EF3B8759C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2FAC-26AA-4612-81E8-75D54C82ED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8826B-EB74-4A68-B8CC-846C97387675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EEF7-2BF3-4FFC-98FA-69AF0797A0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7F59D-71CA-4286-BBE9-9A88E8073DB2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DB7F-5A43-41D8-A814-CF254AB0F6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AC615-E09B-4414-B9C4-E695614E3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8963CE-70F5-4524-9553-146C48038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67399-2B2A-42DB-9BA7-DBB01F5C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5361-40F9-41E2-82E4-27C80B4E7AD5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A8668-BD48-4357-95DC-A5CE2479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2943B-B891-447C-878B-97A50D66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4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582" y="1709738"/>
            <a:ext cx="93198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7582" y="4589463"/>
            <a:ext cx="9319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10A26149-DFEF-454B-BF8F-ED3727818907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13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422C0-BF21-44C5-BBAC-CCA155B0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A588CB-1778-4D41-993F-24EF6D14A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56AB92-C336-40F0-AF95-6BE54C5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F66F-0742-45AA-8BA8-F67F6502E35C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0C6A4B-E607-40A8-BA11-053F71BF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91D7A-B4F9-4D5B-9818-752E0B22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53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8196E-2E28-4597-B3DE-1521F7F5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8379B-A5A7-403F-8369-1CB359650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9D2964-F41D-4A5D-80B3-66C8EAF5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3E1B6-EA4D-4986-B404-A64CECFA939A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CBF08-51D5-4382-9A05-35C73A27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70226-08ED-4438-B3F0-B1D8719C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61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67F70-09E3-4C18-9FC2-3573FA92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E7E3C-0BDE-4CF3-946C-2C6F3C1CE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A18383-E64C-4862-90BF-B5406D1E6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82442-754A-4775-9100-AC135AA9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F561-3122-4A14-AF88-45C1CC4E8E55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974B69-01E4-45B3-ADEB-FD00ED26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28D871-1C20-4F1A-9901-F6784ED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76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AEA46-6D0E-450E-A68A-8BDACF63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079560-71D8-49DA-98B1-92E39F67E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8C9A07-3427-4B46-A0DE-BA7C74D62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EC0D03-6BED-462A-9822-7EAD17B0F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F68C9E-E4FA-49E5-9ED1-B94FA3DF0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0DC5A9-0098-4F1B-A4EB-6C986D7E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D110-47FD-4E5B-93CE-F486164AC0A8}" type="datetime1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FE8D95-0D94-4365-9A94-0DF01668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5DB81E-3EC3-4DCB-B9D7-9BFF2965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04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FAF9D-085F-468E-BDA6-391B0DF4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DFAC2D-5538-43C9-831A-B970FD93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6B3CF-78BD-48E8-BA3E-D2ADE6528A44}" type="datetime1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8B12B5-2F4C-4E25-B732-0FC668CB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0FC568-07F8-4EF5-95A8-00C41117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99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8F564E-B8EE-4D0B-92AF-8C09B3ED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51B1-264B-42F5-9759-677A9282FF43}" type="datetime1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AB18FD-4C06-415B-8105-43F228E2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248F9F-8106-445D-A073-023ECD8A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33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2204C-DF33-4820-8FD6-9ABCFFAE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A7F910-4F9A-4647-96C4-C765F0796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4E0CDB-F31E-404F-8E0E-02CAD2F56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165079-8195-45AE-8292-BA6B46DA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595D-E6B8-41A5-9876-52C3DA3964FB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50620-D716-463A-99C6-0DB0BD89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406170-2D8E-4CB6-AACA-3560E0AA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34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2A299-BAB3-4846-A93D-A1F9EE6B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60DEAA-1F79-410B-B760-01D3C8283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54DB57-F1EA-4481-857D-D11A815D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7736B4-261C-40D2-9C39-F42CBC9E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7D7C-FCF1-409C-B339-4F4A608E6471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BFD15-AF4C-4412-B836-029EE8BA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B50041-48F6-40CD-8E4F-DF54C96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69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B862C-C4D2-4E1B-99A6-F806CF13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4226EB-A5F9-4F5B-97D9-39B8EDB40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4D5AC-D85B-44FB-A3FB-E2199811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1137-CB2D-453B-97B6-2E661539F5FD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3E1FB-DB52-42EE-9046-5119770B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C8A72-EF3A-4C02-9AE3-7389EDF8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8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8538AF-66C1-49A9-BED4-0AE46828E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BE2A0-EA70-48C8-B9B3-C77FC5E7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1CDDC-45E5-4FE8-8F88-37CFAB84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8D30-0777-4CCC-9544-AD803AC0BE9F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341ABB-CCAB-4D80-84BC-416A601F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C09A8-D718-47CB-A1E3-2CD91B3E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3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BA10AC36-32D3-4E61-BA3A-708DA091870E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869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0080-AAEF-4EEF-8732-E499641C38B0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13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AFA2-8953-406F-A49F-5CFC4047BB13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5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E19D-4ECC-425A-BF82-0DE0F1A54683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8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9C32-D0E3-4162-ABF3-A8BB91A502D7}" type="datetime1">
              <a:rPr lang="ru-RU" smtClean="0"/>
              <a:t>24.01.2019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6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67A0-F1BC-4AA6-8332-0C6B55CE33AE}" type="datetime1">
              <a:rPr lang="ru-RU" smtClean="0"/>
              <a:t>24.01.2019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43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72A4-EDE4-4C23-B6B3-315B86A80F36}" type="datetime1">
              <a:rPr lang="ru-RU" smtClean="0"/>
              <a:t>24.01.2019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0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CEFD-81D5-4481-9A53-88D37BEFC6C1}" type="datetime1">
              <a:rPr lang="ru-RU" smtClean="0"/>
              <a:t>24.01.2019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5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1414-9FE4-4837-B0A1-0D731DD93C08}" type="datetime1">
              <a:rPr lang="ru-RU" smtClean="0"/>
              <a:t>24.01.2019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1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6E2D-6C6A-4539-8437-E8F89B037123}" type="datetime1">
              <a:rPr lang="ru-RU" smtClean="0"/>
              <a:t>24.01.2019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2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0396-7902-4AC9-990F-732360768FA7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4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6C41F82E-4629-4D4E-A222-95A297C2213D}" type="datetime1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49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5330-42B9-4FB1-96D7-A84A787520C5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82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24417" y="1268413"/>
            <a:ext cx="5384800" cy="2227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417" y="3648075"/>
            <a:ext cx="5384800" cy="2228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212417" y="1268413"/>
            <a:ext cx="5384800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738CC9-0232-4645-86F6-96BB62826226}" type="datetime1">
              <a:rPr lang="ru-RU" smtClean="0"/>
              <a:t>24.01.2019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8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</a:p>
        </p:txBody>
      </p:sp>
    </p:spTree>
    <p:extLst>
      <p:ext uri="{BB962C8B-B14F-4D97-AF65-F5344CB8AC3E}">
        <p14:creationId xmlns:p14="http://schemas.microsoft.com/office/powerpoint/2010/main" val="165037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</a:p>
        </p:txBody>
      </p:sp>
    </p:spTree>
    <p:extLst>
      <p:ext uri="{BB962C8B-B14F-4D97-AF65-F5344CB8AC3E}">
        <p14:creationId xmlns:p14="http://schemas.microsoft.com/office/powerpoint/2010/main" val="1267224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05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B26B59-F1B1-4421-88C3-92163169805F}" type="datetime1">
              <a:rPr lang="ru-RU" smtClean="0"/>
              <a:t>24.01.2019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D7451-6DDB-416D-B585-EA6A12E6D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680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DAC1-5844-4521-A5F4-49C4EBE1D89A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665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8C11-D350-4864-AC0C-71B46661D192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35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9F5A-1FD9-454E-9BAF-684C90DE7014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72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45D4-6BD1-4A2A-A3D0-74744D404D8C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5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B8B3FC86-8CF8-47D4-8A1F-BE7595BBDAD7}" type="datetime1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29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BCA4F-42DD-454A-9B17-8E4C57126D6B}" type="datetime1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62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236B7-095B-42EA-9AD6-DDA4693AC129}" type="datetime1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02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0DD6-5782-4329-8DD4-7E604BE73AD8}" type="datetime1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46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15D-AA83-4437-8D1F-6AB4CD266F7E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39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A693-37C4-4A84-B258-E8C2B2DF25EA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619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81E8-B92F-4E4B-B3BA-9A757684D575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503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A7795-C6B1-4121-8CC9-71F002607FA6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00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24417" y="1268413"/>
            <a:ext cx="5384800" cy="2227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417" y="3648075"/>
            <a:ext cx="5384800" cy="2228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212417" y="1268413"/>
            <a:ext cx="5384800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36BE91-4A81-4FC0-9213-FDB843A7E39B}" type="datetime1">
              <a:rPr lang="ru-RU" smtClean="0"/>
              <a:t>24.01.2019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72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921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9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8F8D54B3-753C-4C63-8261-E6E542541941}" type="datetime1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5049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F861B71-7368-46CD-895C-23CEC375D92E}" type="datetime1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790951" y="6237288"/>
            <a:ext cx="4800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300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412875"/>
            <a:ext cx="5384800" cy="4713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412875"/>
            <a:ext cx="5384800" cy="2279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844925"/>
            <a:ext cx="5384800" cy="228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E5EF62D-22D7-429D-9ABD-8CA1D3DB2DD3}" type="datetime1">
              <a:rPr lang="ru-RU" smtClean="0"/>
              <a:t>24.01.2019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00451" y="6245225"/>
            <a:ext cx="49911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78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412875"/>
            <a:ext cx="5384800" cy="4713288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412875"/>
            <a:ext cx="5384800" cy="4713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7F5DEEC-093A-42A7-8446-573366435C70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00451" y="6245225"/>
            <a:ext cx="49911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205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945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B441-D806-41C7-9D10-4F7B07CC8A5D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A4006-A5E4-4704-98BB-A46B118FB6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184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F5ECA-C4C4-4A9C-8F33-9B17C27748F5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BFC3F-A231-4662-8D7E-25401BE7A50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006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023B6-B8F2-4849-98C8-F9D5BB68784B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4FB4D-FAD5-4AA6-BB04-96DBE8990E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4740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AC960-D3DD-483B-B61D-1600C0E87A35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87FA-2188-4B79-B2E7-A9688F4E0E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5258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45AAA-81A5-4655-AF37-C67E180D6FC3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31FB-4CBA-49A6-8CFB-A9843FFA52F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7165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3D70-645E-4011-A760-77678AA321C2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BE67F-3BDE-4287-BD5A-338BF4DEC05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44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46047707-4E94-48A1-8295-CF4FDAF18983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312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3631F-2217-4C90-B6F6-7917F49939E8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34C-A1C4-4036-88F5-E60A45D8877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5860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9381-441B-434E-9FDE-822FC3A58C1A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926EE-92DA-4866-9EBC-135F5F04C4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884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AE4F-FC4D-43B9-A3FD-C2B422C85A87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AFFA1-5704-46ED-AB98-3F2C7D6B179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567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8F3A-8D24-40B5-B116-8D009753B311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FD985-E6F9-4D89-A038-62A98B4A87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0950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D879-C526-45B1-BF2D-DFA0B813A2A0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AE6A-E1E3-4EA8-ACE1-5AB1B40C0E1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64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14668" y="6356350"/>
            <a:ext cx="1966732" cy="365125"/>
          </a:xfrm>
          <a:prstGeom prst="rect">
            <a:avLst/>
          </a:prstGeom>
        </p:spPr>
        <p:txBody>
          <a:bodyPr/>
          <a:lstStyle/>
          <a:p>
            <a:fld id="{66F024E7-77B1-43C4-BBCA-7B282F63FD79}" type="datetime1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er_naglowek.pn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9"/>
          <a:stretch/>
        </p:blipFill>
        <p:spPr>
          <a:xfrm>
            <a:off x="0" y="0"/>
            <a:ext cx="12192000" cy="1201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448" y="731521"/>
            <a:ext cx="9518162" cy="783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29448" y="1515291"/>
            <a:ext cx="9518162" cy="482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9818" y="6356350"/>
            <a:ext cx="8139007" cy="446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6631" y="6399738"/>
            <a:ext cx="770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46C30-0AE9-4C95-BBB8-653B0361C4E6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48CBECED-B699-4AC2-9CC7-0669CD342B1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542" y="5704054"/>
            <a:ext cx="1622767" cy="1134629"/>
          </a:xfrm>
          <a:prstGeom prst="rect">
            <a:avLst/>
          </a:prstGeom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4B22D8C0-1AC4-43D4-9A5F-C15E4FEBAAC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" y="5705872"/>
            <a:ext cx="1271014" cy="11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j-ea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C9E6-25BA-46BD-809C-4EA488B1F757}" type="datetime1">
              <a:rPr lang="ru-RU" smtClean="0"/>
              <a:t>24.01.2019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523872-419A-4F93-993A-86AAFCB364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99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C3311-A175-4BB5-917E-CEAE307F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F890DB-C228-4B32-ADF5-68280F84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C9E6BF-D633-4E75-87FC-BF4996262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D8F09-375D-49BD-95C9-95D5B1087671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A3D3A-B69E-4AB4-8007-93AF387F7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F6FB4B-3A44-4FA8-8E17-7404413B5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F8D6-517C-437A-B869-750C5D02E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er_naglowek.png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9"/>
          <a:stretch/>
        </p:blipFill>
        <p:spPr>
          <a:xfrm>
            <a:off x="0" y="0"/>
            <a:ext cx="12192000" cy="120178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521"/>
            <a:ext cx="12186089" cy="61120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8334"/>
            <a:ext cx="10515600" cy="88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007644"/>
            <a:ext cx="10515600" cy="433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D2486-F1D6-483C-B3E8-8144DB56C63F}" type="datetime1">
              <a:rPr lang="ru-RU" smtClean="0"/>
              <a:t>24.01.2019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49th meeting of the PAC for Condensed Matter Physics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BC821-D4CF-448E-8710-803C01E5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ster_naglowek.png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9"/>
          <a:stretch/>
        </p:blipFill>
        <p:spPr>
          <a:xfrm>
            <a:off x="0" y="0"/>
            <a:ext cx="12192000" cy="1201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1521"/>
            <a:ext cx="10515600" cy="783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515291"/>
            <a:ext cx="10515600" cy="482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AFC7-22DC-4D70-9609-906F0F96E1F7}" type="datetime1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0EC5-1B17-488A-9BAA-73D0B732F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j-ea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35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715AAF-D954-44D8-8ACE-5FD8B2320E93}" type="datetime1">
              <a:rPr lang="ru-RU" altLang="ko-KR" smtClean="0"/>
              <a:t>24.01.2019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ko-KR"/>
              <a:t>49th meeting of the PAC for Condensed Matter Physics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04E05F-3AEB-4ECD-A883-973D90585EA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6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34" charset="-127"/>
          <a:ea typeface="맑은 고딕" pitchFamily="34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24AE8-C398-4814-91D2-AD89D10EB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5640" y="1124744"/>
            <a:ext cx="6264696" cy="338437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Information about an intent to open new themes: "Development of the critical design report for a new Dubna Neutron Source (DNS-IV)" and "Construction of the Laboratory for Structural Research of Macromolecules and New Materials at the SOLARIS National Synchrotron Radiation Centre of the Jagiellonian University (Kraków, Poland)"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A555F-9E0C-42D8-9A28-4F793241F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58" y="4725144"/>
            <a:ext cx="6105194" cy="682079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V. Shvetsov</a:t>
            </a:r>
          </a:p>
          <a:p>
            <a:r>
              <a:rPr lang="en-US" sz="1500" dirty="0">
                <a:solidFill>
                  <a:srgbClr val="FFFFFF"/>
                </a:solidFill>
              </a:rPr>
              <a:t>49th meeting of the PAC for Condensed Matter Physics</a:t>
            </a:r>
            <a:endParaRPr lang="ru-RU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99D903-E838-4518-B301-E4FEC5C3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E1F96-0BF4-4935-8B21-AE92CBD4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10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147F9-24CF-4F58-8CA4-E7955748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28BF3-EBBE-406B-9743-A08BC4D2C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627" y="3008363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67077-49C3-4E7B-B105-F1D7BBA77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1444811"/>
            <a:ext cx="4572396" cy="3429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1EE4E-F2AC-4435-BD75-92DE454E05DD}"/>
              </a:ext>
            </a:extLst>
          </p:cNvPr>
          <p:cNvSpPr txBox="1"/>
          <p:nvPr/>
        </p:nvSpPr>
        <p:spPr>
          <a:xfrm>
            <a:off x="2711624" y="5295115"/>
            <a:ext cx="2052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2017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80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121E41-93E6-49CF-9E05-343A2031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75861-64F3-466B-B0B6-ECE784B5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11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1113-4225-4726-B4B8-7533429C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CA59-30CC-4388-BEC1-1287F0FF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9" y="3368429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285CD-88AD-4C3B-8F58-F05482ADB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260648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4FC7A-056F-4438-B013-7C5D5677A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24" y="3248569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E27B8E-9C80-49DF-9A90-A709BB13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activity</a:t>
            </a: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642B3-63C6-49E3-BD01-8A0B83504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Two meetings of the international working subgroup on JINR Strategic Planning (June 2018 and January 2019);</a:t>
            </a:r>
          </a:p>
          <a:p>
            <a:pPr>
              <a:lnSpc>
                <a:spcPct val="150000"/>
              </a:lnSpc>
            </a:pPr>
            <a:r>
              <a:rPr lang="en-US" dirty="0"/>
              <a:t>Workshop "Advanced ideas and experiments for the new Dubna Neutron Source (DNS-IV). Related moderators and infrastructure.“ December 2018;</a:t>
            </a:r>
          </a:p>
          <a:p>
            <a:pPr>
              <a:lnSpc>
                <a:spcPct val="150000"/>
              </a:lnSpc>
            </a:pPr>
            <a:r>
              <a:rPr lang="en-US" dirty="0"/>
              <a:t>Contract to NIKIET for the preliminary design of the two options of the DNS-IV; </a:t>
            </a:r>
            <a:endParaRPr lang="ru-R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E4AF68-C1C0-47CE-BC79-F338A112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E0670-2912-4560-B3A4-DB946266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12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80B36-2A29-4537-955B-1D85487F8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54904"/>
            <a:ext cx="8165216" cy="65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5C96B5-C1E8-4644-B118-9F6D13FA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FEC62-3A7C-462C-8CBD-E4E9F262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13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C9A36-8FC7-47CB-AA24-7DD97CD16283}"/>
              </a:ext>
            </a:extLst>
          </p:cNvPr>
          <p:cNvSpPr txBox="1"/>
          <p:nvPr/>
        </p:nvSpPr>
        <p:spPr>
          <a:xfrm>
            <a:off x="191344" y="836712"/>
            <a:ext cx="118093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FLNP directorate appeals to the PAC on Condensed Matter Physics looking for support in our decision to open the new theme in JINR topical plan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"Development of the critical design report for a new Dubna Neutron Source (DNS-IV)"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period of 3 years.</a:t>
            </a:r>
          </a:p>
          <a:p>
            <a:pPr algn="just"/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of your support and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successive approval from the JINR Scientific Council, all necessary materials will be submitted at the 50-th meeting of PAC.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52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515E85-C273-431C-88E9-0819FC81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719323-37F9-4C77-A379-E083B9B3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85D4B187-10A7-4564-B6DA-6A75F09C4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617838"/>
            <a:ext cx="12191980" cy="6240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BCA54-BAF8-40E3-A1AF-60D98FB41791}"/>
              </a:ext>
            </a:extLst>
          </p:cNvPr>
          <p:cNvSpPr txBox="1"/>
          <p:nvPr/>
        </p:nvSpPr>
        <p:spPr>
          <a:xfrm rot="20149230">
            <a:off x="1810264" y="3107723"/>
            <a:ext cx="8670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64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7F155F-E84C-4147-934E-13C46AD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1268760"/>
            <a:ext cx="9319867" cy="3293715"/>
          </a:xfrm>
        </p:spPr>
        <p:txBody>
          <a:bodyPr>
            <a:noAutofit/>
          </a:bodyPr>
          <a:lstStyle/>
          <a:p>
            <a:r>
              <a:rPr lang="en-US" sz="3600" dirty="0"/>
              <a:t> "Construction of the Laboratory for Structural Research of Macromolecules and New Materials at the SOLARIS National Synchrotron Radiation Centre of the Jagiellonian University (Kraków, Poland)"</a:t>
            </a:r>
            <a:endParaRPr lang="ru-RU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030BA9-A5F4-4A4F-B9A9-0681D7799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D970F-2673-47EB-9AF6-BE6F7F0A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E666E-E937-4F9C-802C-4DB00DD8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0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82549-DD84-4FFB-9F05-F87106D4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C73ED-7B17-48F0-B6F1-8CBE83EC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3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94F4E-533C-4487-B2F9-B876C955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D07E1-4A35-4630-922D-CCEF5F62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1412776"/>
            <a:ext cx="4572396" cy="342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01409-CB5F-4C09-A5BF-2A85FC5A4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2780928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6D496F-73DB-4E6C-83C9-82B8F693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994B91-2F09-416D-8323-16AAB3AF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4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C5578-BFD2-4194-BEF9-8D610D87C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521" y="239840"/>
            <a:ext cx="9143999" cy="4482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5DAEE-92DE-49F3-836D-D443E3A1B0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519" y="4706909"/>
            <a:ext cx="9144001" cy="21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8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C1E5E4-CBC9-49BB-B1DB-2CD48465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9D675-5FC7-4D43-B128-06C744F00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5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FA055-EBDA-4D69-ABB5-E0298E39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17" y="908085"/>
            <a:ext cx="9668496" cy="54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03752-7C0A-40D0-8AE1-AF28296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20A82-F8D4-422D-942B-9F0FF11A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6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9D310-5C79-4162-9B17-7A86B0C61B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16632"/>
            <a:ext cx="4536504" cy="667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095F3-EC4D-468A-8DAF-9EC3D0E99D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23"/>
          <a:stretch/>
        </p:blipFill>
        <p:spPr>
          <a:xfrm>
            <a:off x="5886322" y="116632"/>
            <a:ext cx="4424646" cy="65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5C96B5-C1E8-4644-B118-9F6D13FA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FEC62-3A7C-462C-8CBD-E4E9F262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C9A36-8FC7-47CB-AA24-7DD97CD16283}"/>
              </a:ext>
            </a:extLst>
          </p:cNvPr>
          <p:cNvSpPr txBox="1"/>
          <p:nvPr/>
        </p:nvSpPr>
        <p:spPr>
          <a:xfrm>
            <a:off x="191344" y="836712"/>
            <a:ext cx="118093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FLNP directorate appeals to the PAC on Condensed Matter Physics looking for support in our decision to open the new theme in JINR topical plan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"Construction of the Laboratory for Structural Research of Macromolecules and New Materials at the SOLARIS National Synchrotron Radiation Centre of the Jagiellonian University (Kraków, Poland)“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period of 3 years.</a:t>
            </a:r>
          </a:p>
          <a:p>
            <a:pPr algn="just"/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of your support and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successive approval from the JINR Scientific Council, all necessary materials will be submitted at the 50-th meeting of PAC.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17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6D353F-A3F7-4117-82FD-F8798069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1268760"/>
            <a:ext cx="9319867" cy="3293715"/>
          </a:xfrm>
        </p:spPr>
        <p:txBody>
          <a:bodyPr>
            <a:normAutofit fontScale="90000"/>
          </a:bodyPr>
          <a:lstStyle/>
          <a:p>
            <a:r>
              <a:rPr lang="en-US" dirty="0"/>
              <a:t>"Development of the critical design report for a new Dubna Neutron Source (DNS-IV)" </a:t>
            </a:r>
            <a:endParaRPr lang="ru-R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1E671C-CCEB-4786-87F6-29DC1739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2B1B9-2E36-4506-879E-1ACB0539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7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C7E3B-726E-4FD1-BE42-05B718FA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49th meeting of the PAC for Condensed Matter Physics</a:t>
            </a: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E4583-FE89-4525-8323-7A1DFC67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6C30-0AE9-4C95-BBB8-653B0361C4E6}" type="slidenum">
              <a:rPr lang="ru-RU" smtClean="0"/>
              <a:t>9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25930-9B98-4DBC-ACFE-3F06986C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6096528" cy="3429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B3A84-CAB1-47AA-8815-79E88058DA91}"/>
              </a:ext>
            </a:extLst>
          </p:cNvPr>
          <p:cNvSpPr txBox="1"/>
          <p:nvPr/>
        </p:nvSpPr>
        <p:spPr>
          <a:xfrm>
            <a:off x="2207568" y="354997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2015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9289-CD58-49FB-95B7-A9CFB3047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989" y="915972"/>
            <a:ext cx="7758949" cy="4435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E25295-FCA8-4E82-B14E-139089FDF7CB}"/>
              </a:ext>
            </a:extLst>
          </p:cNvPr>
          <p:cNvSpPr txBox="1"/>
          <p:nvPr/>
        </p:nvSpPr>
        <p:spPr>
          <a:xfrm>
            <a:off x="6528048" y="5347067"/>
            <a:ext cx="367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preparation of the 7-years plan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EDF474-142D-44CF-9B32-AF9B0973715A}"/>
              </a:ext>
            </a:extLst>
          </p:cNvPr>
          <p:cNvSpPr/>
          <p:nvPr/>
        </p:nvSpPr>
        <p:spPr>
          <a:xfrm>
            <a:off x="4151784" y="2348880"/>
            <a:ext cx="7704856" cy="720080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8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nnual_report_2015_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nnual_report_2015_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nnual_report_2015_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Shvetsov_report</Template>
  <TotalTime>1624</TotalTime>
  <Words>480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맑은 고딕</vt:lpstr>
      <vt:lpstr>Arial</vt:lpstr>
      <vt:lpstr>Calibri</vt:lpstr>
      <vt:lpstr>Calibri Light</vt:lpstr>
      <vt:lpstr>Comic Sans MS</vt:lpstr>
      <vt:lpstr>Microsoft Sans Serif</vt:lpstr>
      <vt:lpstr>Times New Roman</vt:lpstr>
      <vt:lpstr>annual_report_2015_nts</vt:lpstr>
      <vt:lpstr>2_Тема Office</vt:lpstr>
      <vt:lpstr>Тема Office</vt:lpstr>
      <vt:lpstr>1_annual_report_2015_nts</vt:lpstr>
      <vt:lpstr>2_annual_report_2015_nts</vt:lpstr>
      <vt:lpstr>Office Theme</vt:lpstr>
      <vt:lpstr>Information about an intent to open new themes: "Development of the critical design report for a new Dubna Neutron Source (DNS-IV)" and "Construction of the Laboratory for Structural Research of Macromolecules and New Materials at the SOLARIS National Synchrotron Radiation Centre of the Jagiellonian University (Kraków, Poland)"</vt:lpstr>
      <vt:lpstr> "Construction of the Laboratory for Structural Research of Macromolecules and New Materials at the SOLARIS National Synchrotron Radiation Centre of the Jagiellonian University (Kraków, Poland)"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"Development of the critical design report for a new Dubna Neutron Source (DNS-IV)" </vt:lpstr>
      <vt:lpstr>Презентация PowerPoint</vt:lpstr>
      <vt:lpstr>Презентация PowerPoint</vt:lpstr>
      <vt:lpstr>Презентация PowerPoint</vt:lpstr>
      <vt:lpstr>Other activity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IBR-2 STATUS REPORT</dc:title>
  <dc:creator>Valery Shvetsov</dc:creator>
  <cp:lastModifiedBy>Valery Shvetsov</cp:lastModifiedBy>
  <cp:revision>115</cp:revision>
  <dcterms:created xsi:type="dcterms:W3CDTF">2019-01-22T06:57:46Z</dcterms:created>
  <dcterms:modified xsi:type="dcterms:W3CDTF">2019-01-24T11:10:44Z</dcterms:modified>
</cp:coreProperties>
</file>