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theme/themeOverride2.xml" ContentType="application/vnd.openxmlformats-officedocument.themeOverrid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heme/themeOverride3.xml" ContentType="application/vnd.openxmlformats-officedocument.themeOverrid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theme/themeOverride4.xml" ContentType="application/vnd.openxmlformats-officedocument.themeOverrid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11" r:id="rId1"/>
    <p:sldMasterId id="2147487623" r:id="rId2"/>
    <p:sldMasterId id="2147487635" r:id="rId3"/>
    <p:sldMasterId id="2147487647" r:id="rId4"/>
    <p:sldMasterId id="2147487659" r:id="rId5"/>
    <p:sldMasterId id="2147487671" r:id="rId6"/>
    <p:sldMasterId id="2147488067" r:id="rId7"/>
    <p:sldMasterId id="2147488407" r:id="rId8"/>
    <p:sldMasterId id="2147495286" r:id="rId9"/>
    <p:sldMasterId id="2147495306" r:id="rId10"/>
    <p:sldMasterId id="2147495326" r:id="rId11"/>
    <p:sldMasterId id="2147495346" r:id="rId12"/>
  </p:sldMasterIdLst>
  <p:notesMasterIdLst>
    <p:notesMasterId r:id="rId31"/>
  </p:notesMasterIdLst>
  <p:handoutMasterIdLst>
    <p:handoutMasterId r:id="rId32"/>
  </p:handoutMasterIdLst>
  <p:sldIdLst>
    <p:sldId id="787" r:id="rId13"/>
    <p:sldId id="845" r:id="rId14"/>
    <p:sldId id="992" r:id="rId15"/>
    <p:sldId id="993" r:id="rId16"/>
    <p:sldId id="994" r:id="rId17"/>
    <p:sldId id="996" r:id="rId18"/>
    <p:sldId id="997" r:id="rId19"/>
    <p:sldId id="998" r:id="rId20"/>
    <p:sldId id="999" r:id="rId21"/>
    <p:sldId id="1000" r:id="rId22"/>
    <p:sldId id="1001" r:id="rId23"/>
    <p:sldId id="1010" r:id="rId24"/>
    <p:sldId id="1005" r:id="rId25"/>
    <p:sldId id="1006" r:id="rId26"/>
    <p:sldId id="1007" r:id="rId27"/>
    <p:sldId id="1008" r:id="rId28"/>
    <p:sldId id="1009" r:id="rId29"/>
    <p:sldId id="991" r:id="rId30"/>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99"/>
    <a:srgbClr val="E4EDF8"/>
    <a:srgbClr val="FFFFCC"/>
    <a:srgbClr val="004176"/>
    <a:srgbClr val="00682F"/>
    <a:srgbClr val="DFF6F9"/>
    <a:srgbClr val="003399"/>
    <a:srgbClr val="FFFFE7"/>
    <a:srgbClr val="578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01" autoAdjust="0"/>
    <p:restoredTop sz="86578" autoAdjust="0"/>
  </p:normalViewPr>
  <p:slideViewPr>
    <p:cSldViewPr snapToGrid="0">
      <p:cViewPr varScale="1">
        <p:scale>
          <a:sx n="101" d="100"/>
          <a:sy n="101" d="100"/>
        </p:scale>
        <p:origin x="1290" y="96"/>
      </p:cViewPr>
      <p:guideLst>
        <p:guide orient="horz" pos="2160"/>
        <p:guide pos="3840"/>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p:cViewPr varScale="1">
        <p:scale>
          <a:sx n="81" d="100"/>
          <a:sy n="81" d="100"/>
        </p:scale>
        <p:origin x="-248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theme" Target="theme/theme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35CC3AD-BE77-4058-93E1-968FA19484EA}" type="datetimeFigureOut">
              <a:rPr lang="ru-RU"/>
              <a:pPr>
                <a:defRPr/>
              </a:pPr>
              <a:t>24.01.2019</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999DE92-8B3C-4CF0-93D4-337118085964}" type="slidenum">
              <a:rPr lang="ru-RU" altLang="hu-HU"/>
              <a:pPr/>
              <a:t>‹#›</a:t>
            </a:fld>
            <a:endParaRPr lang="ru-RU" altLang="hu-HU"/>
          </a:p>
        </p:txBody>
      </p:sp>
    </p:spTree>
    <p:extLst>
      <p:ext uri="{BB962C8B-B14F-4D97-AF65-F5344CB8AC3E}">
        <p14:creationId xmlns:p14="http://schemas.microsoft.com/office/powerpoint/2010/main" val="3245047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2744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Click to edit Master text styles</a:t>
            </a:r>
          </a:p>
          <a:p>
            <a:pPr lvl="1"/>
            <a:r>
              <a:rPr lang="ru-RU" noProof="0" smtClean="0"/>
              <a:t>Second level</a:t>
            </a:r>
          </a:p>
          <a:p>
            <a:pPr lvl="2"/>
            <a:r>
              <a:rPr lang="ru-RU" noProof="0" smtClean="0"/>
              <a:t>Third level</a:t>
            </a:r>
          </a:p>
          <a:p>
            <a:pPr lvl="3"/>
            <a:r>
              <a:rPr lang="ru-RU" noProof="0" smtClean="0"/>
              <a:t>Fourth level</a:t>
            </a:r>
          </a:p>
          <a:p>
            <a:pPr lvl="4"/>
            <a:r>
              <a:rPr lang="ru-RU" noProof="0" smtClean="0"/>
              <a:t>Fifth level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7DB37EC-C76D-4713-9379-AD017256D6F4}" type="slidenum">
              <a:rPr lang="ru-RU" altLang="hu-HU"/>
              <a:pPr/>
              <a:t>‹#›</a:t>
            </a:fld>
            <a:endParaRPr lang="ru-RU" altLang="hu-HU"/>
          </a:p>
        </p:txBody>
      </p:sp>
    </p:spTree>
    <p:extLst>
      <p:ext uri="{BB962C8B-B14F-4D97-AF65-F5344CB8AC3E}">
        <p14:creationId xmlns:p14="http://schemas.microsoft.com/office/powerpoint/2010/main" val="3462491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DB37EC-C76D-4713-9379-AD017256D6F4}" type="slidenum">
              <a:rPr lang="ru-RU" altLang="hu-HU" smtClean="0"/>
              <a:pPr/>
              <a:t>1</a:t>
            </a:fld>
            <a:endParaRPr lang="ru-RU" altLang="hu-HU"/>
          </a:p>
        </p:txBody>
      </p:sp>
    </p:spTree>
    <p:extLst>
      <p:ext uri="{BB962C8B-B14F-4D97-AF65-F5344CB8AC3E}">
        <p14:creationId xmlns:p14="http://schemas.microsoft.com/office/powerpoint/2010/main" val="261850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9503860-4979-43A5-9B0F-09D72875C399}" type="slidenum">
              <a:rPr lang="ru-RU" altLang="hu-HU"/>
              <a:pPr/>
              <a:t>‹#›</a:t>
            </a:fld>
            <a:endParaRPr lang="ru-RU" altLang="hu-HU"/>
          </a:p>
        </p:txBody>
      </p:sp>
    </p:spTree>
    <p:extLst>
      <p:ext uri="{BB962C8B-B14F-4D97-AF65-F5344CB8AC3E}">
        <p14:creationId xmlns:p14="http://schemas.microsoft.com/office/powerpoint/2010/main" val="30274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25967E4-1189-4A47-9583-7E797A2C7A05}" type="slidenum">
              <a:rPr lang="ru-RU" altLang="hu-HU"/>
              <a:pPr/>
              <a:t>‹#›</a:t>
            </a:fld>
            <a:endParaRPr lang="ru-RU" altLang="hu-HU"/>
          </a:p>
        </p:txBody>
      </p:sp>
    </p:spTree>
    <p:extLst>
      <p:ext uri="{BB962C8B-B14F-4D97-AF65-F5344CB8AC3E}">
        <p14:creationId xmlns:p14="http://schemas.microsoft.com/office/powerpoint/2010/main" val="4115883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4191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6241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7892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992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600894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553057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36716"/>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1450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830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25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731388B-1BA9-4E32-BCE1-E11676BB130B}" type="slidenum">
              <a:rPr lang="ru-RU" altLang="hu-HU"/>
              <a:pPr/>
              <a:t>‹#›</a:t>
            </a:fld>
            <a:endParaRPr lang="ru-RU" altLang="hu-HU"/>
          </a:p>
        </p:txBody>
      </p:sp>
    </p:spTree>
    <p:extLst>
      <p:ext uri="{BB962C8B-B14F-4D97-AF65-F5344CB8AC3E}">
        <p14:creationId xmlns:p14="http://schemas.microsoft.com/office/powerpoint/2010/main" val="1674715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053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1946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3944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3130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46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5376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373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2728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5428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779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5A2FEEC-B675-45C7-92C6-2DE5D897B1FE}" type="slidenum">
              <a:rPr lang="ru-RU" altLang="hu-HU"/>
              <a:pPr/>
              <a:t>‹#›</a:t>
            </a:fld>
            <a:endParaRPr lang="ru-RU" altLang="hu-HU"/>
          </a:p>
        </p:txBody>
      </p:sp>
    </p:spTree>
    <p:extLst>
      <p:ext uri="{BB962C8B-B14F-4D97-AF65-F5344CB8AC3E}">
        <p14:creationId xmlns:p14="http://schemas.microsoft.com/office/powerpoint/2010/main" val="41100505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832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9219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0812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19908998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7263578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91512"/>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2874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8031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2311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559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4612FA6-C4CB-4585-AF45-E2FFC0E45EA4}" type="slidenum">
              <a:rPr lang="ru-RU" altLang="hu-HU"/>
              <a:pPr/>
              <a:t>‹#›</a:t>
            </a:fld>
            <a:endParaRPr lang="ru-RU" altLang="hu-HU"/>
          </a:p>
        </p:txBody>
      </p:sp>
    </p:spTree>
    <p:extLst>
      <p:ext uri="{BB962C8B-B14F-4D97-AF65-F5344CB8AC3E}">
        <p14:creationId xmlns:p14="http://schemas.microsoft.com/office/powerpoint/2010/main" val="16314031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19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7464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7726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1068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9038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2879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3492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9423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1684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13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24175D8-4A12-4ADE-9E17-741AABE7A9F3}" type="slidenum">
              <a:rPr lang="ru-RU" altLang="hu-HU"/>
              <a:pPr/>
              <a:t>‹#›</a:t>
            </a:fld>
            <a:endParaRPr lang="ru-RU" altLang="hu-HU"/>
          </a:p>
        </p:txBody>
      </p:sp>
    </p:spTree>
    <p:extLst>
      <p:ext uri="{BB962C8B-B14F-4D97-AF65-F5344CB8AC3E}">
        <p14:creationId xmlns:p14="http://schemas.microsoft.com/office/powerpoint/2010/main" val="2067512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0794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1750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3581533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11600248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615504"/>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3275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5509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3217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2458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416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3E9E029-2D20-4A92-88AA-7310FFA0722B}" type="slidenum">
              <a:rPr lang="ru-RU" altLang="hu-HU"/>
              <a:pPr/>
              <a:t>‹#›</a:t>
            </a:fld>
            <a:endParaRPr lang="ru-RU" altLang="hu-HU"/>
          </a:p>
        </p:txBody>
      </p:sp>
    </p:spTree>
    <p:extLst>
      <p:ext uri="{BB962C8B-B14F-4D97-AF65-F5344CB8AC3E}">
        <p14:creationId xmlns:p14="http://schemas.microsoft.com/office/powerpoint/2010/main" val="12264572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1405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5021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828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2374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9604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5531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338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5258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6956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463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59F1F47D-1486-4EF5-8B86-6B48431BF2E3}" type="slidenum">
              <a:rPr lang="ru-RU" altLang="hu-HU"/>
              <a:pPr/>
              <a:t>‹#›</a:t>
            </a:fld>
            <a:endParaRPr lang="ru-RU" altLang="hu-HU"/>
          </a:p>
        </p:txBody>
      </p:sp>
    </p:spTree>
    <p:extLst>
      <p:ext uri="{BB962C8B-B14F-4D97-AF65-F5344CB8AC3E}">
        <p14:creationId xmlns:p14="http://schemas.microsoft.com/office/powerpoint/2010/main" val="7992416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3563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4474912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6150277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727563"/>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7544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0742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285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942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E0D10C1-3006-4582-8AA2-A86DE48F8583}" type="slidenum">
              <a:rPr lang="ru-RU" altLang="hu-HU"/>
              <a:pPr/>
              <a:t>‹#›</a:t>
            </a:fld>
            <a:endParaRPr lang="ru-RU" altLang="hu-HU"/>
          </a:p>
        </p:txBody>
      </p:sp>
    </p:spTree>
    <p:extLst>
      <p:ext uri="{BB962C8B-B14F-4D97-AF65-F5344CB8AC3E}">
        <p14:creationId xmlns:p14="http://schemas.microsoft.com/office/powerpoint/2010/main" val="346313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8B2FFD9-B265-4008-92D6-7BE83C0532DF}" type="slidenum">
              <a:rPr lang="ru-RU" altLang="hu-HU"/>
              <a:pPr/>
              <a:t>‹#›</a:t>
            </a:fld>
            <a:endParaRPr lang="ru-RU" altLang="hu-HU"/>
          </a:p>
        </p:txBody>
      </p:sp>
    </p:spTree>
    <p:extLst>
      <p:ext uri="{BB962C8B-B14F-4D97-AF65-F5344CB8AC3E}">
        <p14:creationId xmlns:p14="http://schemas.microsoft.com/office/powerpoint/2010/main" val="361149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6ED22D-F371-4F50-9EEF-DABE639C0F32}" type="slidenum">
              <a:rPr lang="ru-RU" altLang="hu-HU"/>
              <a:pPr/>
              <a:t>‹#›</a:t>
            </a:fld>
            <a:endParaRPr lang="ru-RU" altLang="hu-HU"/>
          </a:p>
        </p:txBody>
      </p:sp>
    </p:spTree>
    <p:extLst>
      <p:ext uri="{BB962C8B-B14F-4D97-AF65-F5344CB8AC3E}">
        <p14:creationId xmlns:p14="http://schemas.microsoft.com/office/powerpoint/2010/main" val="207498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87889FF-429C-4246-9AEB-4410F61D96C8}" type="slidenum">
              <a:rPr lang="ru-RU" altLang="hu-HU"/>
              <a:pPr/>
              <a:t>‹#›</a:t>
            </a:fld>
            <a:endParaRPr lang="ru-RU" altLang="hu-HU"/>
          </a:p>
        </p:txBody>
      </p:sp>
    </p:spTree>
    <p:extLst>
      <p:ext uri="{BB962C8B-B14F-4D97-AF65-F5344CB8AC3E}">
        <p14:creationId xmlns:p14="http://schemas.microsoft.com/office/powerpoint/2010/main" val="250123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951226-88F4-412E-8073-4BEA8E2F05A8}" type="slidenum">
              <a:rPr lang="ru-RU" altLang="hu-HU"/>
              <a:pPr/>
              <a:t>‹#›</a:t>
            </a:fld>
            <a:endParaRPr lang="ru-RU" altLang="hu-HU"/>
          </a:p>
        </p:txBody>
      </p:sp>
    </p:spTree>
    <p:extLst>
      <p:ext uri="{BB962C8B-B14F-4D97-AF65-F5344CB8AC3E}">
        <p14:creationId xmlns:p14="http://schemas.microsoft.com/office/powerpoint/2010/main" val="415975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FE429F6-22BD-460D-82C5-58B7FB1C7461}" type="slidenum">
              <a:rPr lang="ru-RU" altLang="hu-HU"/>
              <a:pPr/>
              <a:t>‹#›</a:t>
            </a:fld>
            <a:endParaRPr lang="ru-RU" altLang="hu-HU"/>
          </a:p>
        </p:txBody>
      </p:sp>
    </p:spTree>
    <p:extLst>
      <p:ext uri="{BB962C8B-B14F-4D97-AF65-F5344CB8AC3E}">
        <p14:creationId xmlns:p14="http://schemas.microsoft.com/office/powerpoint/2010/main" val="924361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E153D4F-D1B2-4337-84D2-49971AE2158F}" type="slidenum">
              <a:rPr lang="ru-RU" altLang="hu-HU"/>
              <a:pPr/>
              <a:t>‹#›</a:t>
            </a:fld>
            <a:endParaRPr lang="ru-RU" altLang="hu-HU"/>
          </a:p>
        </p:txBody>
      </p:sp>
    </p:spTree>
    <p:extLst>
      <p:ext uri="{BB962C8B-B14F-4D97-AF65-F5344CB8AC3E}">
        <p14:creationId xmlns:p14="http://schemas.microsoft.com/office/powerpoint/2010/main" val="3213549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0815DAF-3DB1-4168-A7E8-8A3FA54D4A57}" type="slidenum">
              <a:rPr lang="ru-RU" altLang="hu-HU"/>
              <a:pPr/>
              <a:t>‹#›</a:t>
            </a:fld>
            <a:endParaRPr lang="ru-RU" altLang="hu-HU"/>
          </a:p>
        </p:txBody>
      </p:sp>
    </p:spTree>
    <p:extLst>
      <p:ext uri="{BB962C8B-B14F-4D97-AF65-F5344CB8AC3E}">
        <p14:creationId xmlns:p14="http://schemas.microsoft.com/office/powerpoint/2010/main" val="215974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7B1B2FB-7291-4B0F-BB5D-0955A86F1995}" type="slidenum">
              <a:rPr lang="ru-RU" altLang="hu-HU"/>
              <a:pPr/>
              <a:t>‹#›</a:t>
            </a:fld>
            <a:endParaRPr lang="ru-RU" altLang="hu-HU"/>
          </a:p>
        </p:txBody>
      </p:sp>
    </p:spTree>
    <p:extLst>
      <p:ext uri="{BB962C8B-B14F-4D97-AF65-F5344CB8AC3E}">
        <p14:creationId xmlns:p14="http://schemas.microsoft.com/office/powerpoint/2010/main" val="2135329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453598F5-E602-42A3-B79C-4EFC07275E50}" type="slidenum">
              <a:rPr lang="ru-RU" altLang="hu-HU"/>
              <a:pPr/>
              <a:t>‹#›</a:t>
            </a:fld>
            <a:endParaRPr lang="ru-RU" altLang="hu-HU"/>
          </a:p>
        </p:txBody>
      </p:sp>
    </p:spTree>
    <p:extLst>
      <p:ext uri="{BB962C8B-B14F-4D97-AF65-F5344CB8AC3E}">
        <p14:creationId xmlns:p14="http://schemas.microsoft.com/office/powerpoint/2010/main" val="110222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584AE2D-2D2F-4ADC-86F3-726FE0930018}" type="slidenum">
              <a:rPr lang="ru-RU" altLang="hu-HU"/>
              <a:pPr/>
              <a:t>‹#›</a:t>
            </a:fld>
            <a:endParaRPr lang="ru-RU" altLang="hu-HU"/>
          </a:p>
        </p:txBody>
      </p:sp>
    </p:spTree>
    <p:extLst>
      <p:ext uri="{BB962C8B-B14F-4D97-AF65-F5344CB8AC3E}">
        <p14:creationId xmlns:p14="http://schemas.microsoft.com/office/powerpoint/2010/main" val="258070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2682357-24F0-4BB8-A6DC-064ADE9A0D2F}" type="slidenum">
              <a:rPr lang="ru-RU" altLang="hu-HU"/>
              <a:pPr/>
              <a:t>‹#›</a:t>
            </a:fld>
            <a:endParaRPr lang="ru-RU" altLang="hu-HU"/>
          </a:p>
        </p:txBody>
      </p:sp>
    </p:spTree>
    <p:extLst>
      <p:ext uri="{BB962C8B-B14F-4D97-AF65-F5344CB8AC3E}">
        <p14:creationId xmlns:p14="http://schemas.microsoft.com/office/powerpoint/2010/main" val="167895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257841F-0B41-4862-8988-716DD18F3A56}" type="slidenum">
              <a:rPr lang="ru-RU" altLang="hu-HU"/>
              <a:pPr/>
              <a:t>‹#›</a:t>
            </a:fld>
            <a:endParaRPr lang="ru-RU" altLang="hu-HU"/>
          </a:p>
        </p:txBody>
      </p:sp>
    </p:spTree>
    <p:extLst>
      <p:ext uri="{BB962C8B-B14F-4D97-AF65-F5344CB8AC3E}">
        <p14:creationId xmlns:p14="http://schemas.microsoft.com/office/powerpoint/2010/main" val="180046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1590FD36-45D4-43CA-AE2D-B7372E05813A}" type="slidenum">
              <a:rPr lang="ru-RU" altLang="hu-HU"/>
              <a:pPr/>
              <a:t>‹#›</a:t>
            </a:fld>
            <a:endParaRPr lang="ru-RU" altLang="hu-HU"/>
          </a:p>
        </p:txBody>
      </p:sp>
    </p:spTree>
    <p:extLst>
      <p:ext uri="{BB962C8B-B14F-4D97-AF65-F5344CB8AC3E}">
        <p14:creationId xmlns:p14="http://schemas.microsoft.com/office/powerpoint/2010/main" val="303024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5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983345F-1286-4497-9018-788142C20D24}" type="slidenum">
              <a:rPr lang="ru-RU" altLang="hu-HU"/>
              <a:pPr/>
              <a:t>‹#›</a:t>
            </a:fld>
            <a:endParaRPr lang="ru-RU" altLang="hu-HU"/>
          </a:p>
        </p:txBody>
      </p:sp>
    </p:spTree>
    <p:extLst>
      <p:ext uri="{BB962C8B-B14F-4D97-AF65-F5344CB8AC3E}">
        <p14:creationId xmlns:p14="http://schemas.microsoft.com/office/powerpoint/2010/main" val="1440433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CA5BF87-5963-449C-B8E0-B374D73C5D62}" type="slidenum">
              <a:rPr lang="ru-RU" altLang="hu-HU"/>
              <a:pPr/>
              <a:t>‹#›</a:t>
            </a:fld>
            <a:endParaRPr lang="ru-RU" altLang="hu-HU"/>
          </a:p>
        </p:txBody>
      </p:sp>
    </p:spTree>
    <p:extLst>
      <p:ext uri="{BB962C8B-B14F-4D97-AF65-F5344CB8AC3E}">
        <p14:creationId xmlns:p14="http://schemas.microsoft.com/office/powerpoint/2010/main" val="86828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D968E7B-4157-429C-BE56-42695CE122A9}" type="slidenum">
              <a:rPr lang="ru-RU" altLang="hu-HU"/>
              <a:pPr/>
              <a:t>‹#›</a:t>
            </a:fld>
            <a:endParaRPr lang="ru-RU" altLang="hu-HU"/>
          </a:p>
        </p:txBody>
      </p:sp>
    </p:spTree>
    <p:extLst>
      <p:ext uri="{BB962C8B-B14F-4D97-AF65-F5344CB8AC3E}">
        <p14:creationId xmlns:p14="http://schemas.microsoft.com/office/powerpoint/2010/main" val="4204786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290CE67-37D7-4EB6-9C15-18F52BF6B1FB}" type="slidenum">
              <a:rPr lang="ru-RU" altLang="hu-HU"/>
              <a:pPr/>
              <a:t>‹#›</a:t>
            </a:fld>
            <a:endParaRPr lang="ru-RU" altLang="hu-HU"/>
          </a:p>
        </p:txBody>
      </p:sp>
    </p:spTree>
    <p:extLst>
      <p:ext uri="{BB962C8B-B14F-4D97-AF65-F5344CB8AC3E}">
        <p14:creationId xmlns:p14="http://schemas.microsoft.com/office/powerpoint/2010/main" val="217353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1B47F6-999A-429F-85AA-278D4F694128}" type="slidenum">
              <a:rPr lang="ru-RU" altLang="hu-HU"/>
              <a:pPr/>
              <a:t>‹#›</a:t>
            </a:fld>
            <a:endParaRPr lang="ru-RU" altLang="hu-HU"/>
          </a:p>
        </p:txBody>
      </p:sp>
    </p:spTree>
    <p:extLst>
      <p:ext uri="{BB962C8B-B14F-4D97-AF65-F5344CB8AC3E}">
        <p14:creationId xmlns:p14="http://schemas.microsoft.com/office/powerpoint/2010/main" val="344686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3609EBF-D1AD-42DF-9812-AD7AE39EDB3E}" type="slidenum">
              <a:rPr lang="ru-RU" altLang="hu-HU"/>
              <a:pPr/>
              <a:t>‹#›</a:t>
            </a:fld>
            <a:endParaRPr lang="ru-RU" altLang="hu-HU"/>
          </a:p>
        </p:txBody>
      </p:sp>
    </p:spTree>
    <p:extLst>
      <p:ext uri="{BB962C8B-B14F-4D97-AF65-F5344CB8AC3E}">
        <p14:creationId xmlns:p14="http://schemas.microsoft.com/office/powerpoint/2010/main" val="681254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7EBB1C3-8A40-4B16-A1BC-ADFA782014DB}" type="slidenum">
              <a:rPr lang="ru-RU" altLang="hu-HU"/>
              <a:pPr/>
              <a:t>‹#›</a:t>
            </a:fld>
            <a:endParaRPr lang="ru-RU" altLang="hu-HU"/>
          </a:p>
        </p:txBody>
      </p:sp>
    </p:spTree>
    <p:extLst>
      <p:ext uri="{BB962C8B-B14F-4D97-AF65-F5344CB8AC3E}">
        <p14:creationId xmlns:p14="http://schemas.microsoft.com/office/powerpoint/2010/main" val="283667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0481CCA-1355-4A5D-AE3E-A7FF3D253401}" type="slidenum">
              <a:rPr lang="ru-RU" altLang="hu-HU"/>
              <a:pPr/>
              <a:t>‹#›</a:t>
            </a:fld>
            <a:endParaRPr lang="ru-RU" altLang="hu-HU"/>
          </a:p>
        </p:txBody>
      </p:sp>
    </p:spTree>
    <p:extLst>
      <p:ext uri="{BB962C8B-B14F-4D97-AF65-F5344CB8AC3E}">
        <p14:creationId xmlns:p14="http://schemas.microsoft.com/office/powerpoint/2010/main" val="3729697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7CA90DB-B68D-4924-AB64-76451ECAD23A}" type="slidenum">
              <a:rPr lang="ru-RU" altLang="hu-HU"/>
              <a:pPr/>
              <a:t>‹#›</a:t>
            </a:fld>
            <a:endParaRPr lang="ru-RU" altLang="hu-HU"/>
          </a:p>
        </p:txBody>
      </p:sp>
    </p:spTree>
    <p:extLst>
      <p:ext uri="{BB962C8B-B14F-4D97-AF65-F5344CB8AC3E}">
        <p14:creationId xmlns:p14="http://schemas.microsoft.com/office/powerpoint/2010/main" val="3582531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7ED38B7E-BB27-409D-9586-199D356A5407}" type="slidenum">
              <a:rPr lang="ru-RU" altLang="hu-HU"/>
              <a:pPr/>
              <a:t>‹#›</a:t>
            </a:fld>
            <a:endParaRPr lang="ru-RU" altLang="hu-HU"/>
          </a:p>
        </p:txBody>
      </p:sp>
    </p:spTree>
    <p:extLst>
      <p:ext uri="{BB962C8B-B14F-4D97-AF65-F5344CB8AC3E}">
        <p14:creationId xmlns:p14="http://schemas.microsoft.com/office/powerpoint/2010/main" val="4121813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AEEF9D0-BB73-4316-B507-1F328D426A30}" type="slidenum">
              <a:rPr lang="ru-RU" altLang="hu-HU"/>
              <a:pPr/>
              <a:t>‹#›</a:t>
            </a:fld>
            <a:endParaRPr lang="ru-RU" altLang="hu-HU"/>
          </a:p>
        </p:txBody>
      </p:sp>
    </p:spTree>
    <p:extLst>
      <p:ext uri="{BB962C8B-B14F-4D97-AF65-F5344CB8AC3E}">
        <p14:creationId xmlns:p14="http://schemas.microsoft.com/office/powerpoint/2010/main" val="409871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89FACAB1-85E5-494A-A70F-DEB83CC058DB}" type="slidenum">
              <a:rPr lang="ru-RU" altLang="hu-HU"/>
              <a:pPr/>
              <a:t>‹#›</a:t>
            </a:fld>
            <a:endParaRPr lang="ru-RU" altLang="hu-HU"/>
          </a:p>
        </p:txBody>
      </p:sp>
    </p:spTree>
    <p:extLst>
      <p:ext uri="{BB962C8B-B14F-4D97-AF65-F5344CB8AC3E}">
        <p14:creationId xmlns:p14="http://schemas.microsoft.com/office/powerpoint/2010/main" val="935079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43D61FB-6A35-4C72-9736-BAD7D9EC9AA6}" type="slidenum">
              <a:rPr lang="ru-RU" altLang="hu-HU"/>
              <a:pPr/>
              <a:t>‹#›</a:t>
            </a:fld>
            <a:endParaRPr lang="ru-RU" altLang="hu-HU"/>
          </a:p>
        </p:txBody>
      </p:sp>
    </p:spTree>
    <p:extLst>
      <p:ext uri="{BB962C8B-B14F-4D97-AF65-F5344CB8AC3E}">
        <p14:creationId xmlns:p14="http://schemas.microsoft.com/office/powerpoint/2010/main" val="163189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1B15343-8A5C-4CD8-BA2D-42EDEADF52D7}" type="slidenum">
              <a:rPr lang="ru-RU" altLang="hu-HU"/>
              <a:pPr/>
              <a:t>‹#›</a:t>
            </a:fld>
            <a:endParaRPr lang="ru-RU" altLang="hu-HU"/>
          </a:p>
        </p:txBody>
      </p:sp>
    </p:spTree>
    <p:extLst>
      <p:ext uri="{BB962C8B-B14F-4D97-AF65-F5344CB8AC3E}">
        <p14:creationId xmlns:p14="http://schemas.microsoft.com/office/powerpoint/2010/main" val="415825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C19D67-9FBC-42F5-A47A-A5E3E3906A43}" type="slidenum">
              <a:rPr lang="ru-RU" altLang="hu-HU"/>
              <a:pPr/>
              <a:t>‹#›</a:t>
            </a:fld>
            <a:endParaRPr lang="ru-RU" altLang="hu-HU"/>
          </a:p>
        </p:txBody>
      </p:sp>
    </p:spTree>
    <p:extLst>
      <p:ext uri="{BB962C8B-B14F-4D97-AF65-F5344CB8AC3E}">
        <p14:creationId xmlns:p14="http://schemas.microsoft.com/office/powerpoint/2010/main" val="1855433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3C766A5-689F-4094-BE7A-6C2541ED8FCE}" type="slidenum">
              <a:rPr lang="ru-RU" altLang="hu-HU"/>
              <a:pPr/>
              <a:t>‹#›</a:t>
            </a:fld>
            <a:endParaRPr lang="ru-RU" altLang="hu-HU"/>
          </a:p>
        </p:txBody>
      </p:sp>
    </p:spTree>
    <p:extLst>
      <p:ext uri="{BB962C8B-B14F-4D97-AF65-F5344CB8AC3E}">
        <p14:creationId xmlns:p14="http://schemas.microsoft.com/office/powerpoint/2010/main" val="1336608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7F29BB1-3807-4A19-9C67-D20F9DE65A6E}" type="slidenum">
              <a:rPr lang="ru-RU" altLang="hu-HU"/>
              <a:pPr/>
              <a:t>‹#›</a:t>
            </a:fld>
            <a:endParaRPr lang="ru-RU" altLang="hu-HU"/>
          </a:p>
        </p:txBody>
      </p:sp>
    </p:spTree>
    <p:extLst>
      <p:ext uri="{BB962C8B-B14F-4D97-AF65-F5344CB8AC3E}">
        <p14:creationId xmlns:p14="http://schemas.microsoft.com/office/powerpoint/2010/main" val="245926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AA4F99B-5B77-4451-9FDD-2CB621F7FCE1}" type="slidenum">
              <a:rPr lang="ru-RU" altLang="hu-HU"/>
              <a:pPr/>
              <a:t>‹#›</a:t>
            </a:fld>
            <a:endParaRPr lang="ru-RU" altLang="hu-HU"/>
          </a:p>
        </p:txBody>
      </p:sp>
    </p:spTree>
    <p:extLst>
      <p:ext uri="{BB962C8B-B14F-4D97-AF65-F5344CB8AC3E}">
        <p14:creationId xmlns:p14="http://schemas.microsoft.com/office/powerpoint/2010/main" val="250584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C17122B-085B-41D4-85CA-E520DA2FDE9C}" type="slidenum">
              <a:rPr lang="ru-RU" altLang="hu-HU"/>
              <a:pPr/>
              <a:t>‹#›</a:t>
            </a:fld>
            <a:endParaRPr lang="ru-RU" altLang="hu-HU"/>
          </a:p>
        </p:txBody>
      </p:sp>
    </p:spTree>
    <p:extLst>
      <p:ext uri="{BB962C8B-B14F-4D97-AF65-F5344CB8AC3E}">
        <p14:creationId xmlns:p14="http://schemas.microsoft.com/office/powerpoint/2010/main" val="3395185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9A70F65-9079-4600-98B3-749139A69472}" type="slidenum">
              <a:rPr lang="ru-RU" altLang="hu-HU"/>
              <a:pPr/>
              <a:t>‹#›</a:t>
            </a:fld>
            <a:endParaRPr lang="ru-RU" altLang="hu-HU"/>
          </a:p>
        </p:txBody>
      </p:sp>
    </p:spTree>
    <p:extLst>
      <p:ext uri="{BB962C8B-B14F-4D97-AF65-F5344CB8AC3E}">
        <p14:creationId xmlns:p14="http://schemas.microsoft.com/office/powerpoint/2010/main" val="1994893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B2FB4E5-D990-469B-9D20-984BB393AC8F}" type="slidenum">
              <a:rPr lang="ru-RU" altLang="hu-HU"/>
              <a:pPr/>
              <a:t>‹#›</a:t>
            </a:fld>
            <a:endParaRPr lang="ru-RU" altLang="hu-HU"/>
          </a:p>
        </p:txBody>
      </p:sp>
    </p:spTree>
    <p:extLst>
      <p:ext uri="{BB962C8B-B14F-4D97-AF65-F5344CB8AC3E}">
        <p14:creationId xmlns:p14="http://schemas.microsoft.com/office/powerpoint/2010/main" val="1259849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38345CE-8AC5-4395-AD79-5818271967F9}" type="slidenum">
              <a:rPr lang="ru-RU" altLang="hu-HU"/>
              <a:pPr/>
              <a:t>‹#›</a:t>
            </a:fld>
            <a:endParaRPr lang="ru-RU" altLang="hu-HU"/>
          </a:p>
        </p:txBody>
      </p:sp>
    </p:spTree>
    <p:extLst>
      <p:ext uri="{BB962C8B-B14F-4D97-AF65-F5344CB8AC3E}">
        <p14:creationId xmlns:p14="http://schemas.microsoft.com/office/powerpoint/2010/main" val="91134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03FE8239-9E6C-409A-B62F-FCE61E583E94}" type="slidenum">
              <a:rPr lang="ru-RU" altLang="hu-HU"/>
              <a:pPr/>
              <a:t>‹#›</a:t>
            </a:fld>
            <a:endParaRPr lang="ru-RU" altLang="hu-HU"/>
          </a:p>
        </p:txBody>
      </p:sp>
    </p:spTree>
    <p:extLst>
      <p:ext uri="{BB962C8B-B14F-4D97-AF65-F5344CB8AC3E}">
        <p14:creationId xmlns:p14="http://schemas.microsoft.com/office/powerpoint/2010/main" val="3895149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F40D8DB-BB74-402E-8E1D-98F1E1A7A42A}" type="slidenum">
              <a:rPr lang="ru-RU" altLang="hu-HU"/>
              <a:pPr/>
              <a:t>‹#›</a:t>
            </a:fld>
            <a:endParaRPr lang="ru-RU" altLang="hu-HU"/>
          </a:p>
        </p:txBody>
      </p:sp>
    </p:spTree>
    <p:extLst>
      <p:ext uri="{BB962C8B-B14F-4D97-AF65-F5344CB8AC3E}">
        <p14:creationId xmlns:p14="http://schemas.microsoft.com/office/powerpoint/2010/main" val="1988620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D0C2B34F-8A7B-499B-807C-37F489B49442}" type="slidenum">
              <a:rPr lang="ru-RU" altLang="hu-HU"/>
              <a:pPr/>
              <a:t>‹#›</a:t>
            </a:fld>
            <a:endParaRPr lang="ru-RU" altLang="hu-HU"/>
          </a:p>
        </p:txBody>
      </p:sp>
    </p:spTree>
    <p:extLst>
      <p:ext uri="{BB962C8B-B14F-4D97-AF65-F5344CB8AC3E}">
        <p14:creationId xmlns:p14="http://schemas.microsoft.com/office/powerpoint/2010/main" val="62732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41C3F0D-118F-4812-AA02-10EAC644FDF1}" type="slidenum">
              <a:rPr lang="ru-RU" altLang="hu-HU"/>
              <a:pPr/>
              <a:t>‹#›</a:t>
            </a:fld>
            <a:endParaRPr lang="ru-RU" altLang="hu-HU"/>
          </a:p>
        </p:txBody>
      </p:sp>
    </p:spTree>
    <p:extLst>
      <p:ext uri="{BB962C8B-B14F-4D97-AF65-F5344CB8AC3E}">
        <p14:creationId xmlns:p14="http://schemas.microsoft.com/office/powerpoint/2010/main" val="617710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69B38E7-A156-488D-A464-D18FE95DDBCB}" type="slidenum">
              <a:rPr lang="ru-RU" altLang="hu-HU"/>
              <a:pPr/>
              <a:t>‹#›</a:t>
            </a:fld>
            <a:endParaRPr lang="ru-RU" altLang="hu-HU"/>
          </a:p>
        </p:txBody>
      </p:sp>
    </p:spTree>
    <p:extLst>
      <p:ext uri="{BB962C8B-B14F-4D97-AF65-F5344CB8AC3E}">
        <p14:creationId xmlns:p14="http://schemas.microsoft.com/office/powerpoint/2010/main" val="3156980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ADBADC-3A2A-4954-8C4D-EEA78E13907E}" type="slidenum">
              <a:rPr lang="ru-RU" altLang="hu-HU"/>
              <a:pPr/>
              <a:t>‹#›</a:t>
            </a:fld>
            <a:endParaRPr lang="ru-RU" altLang="hu-HU"/>
          </a:p>
        </p:txBody>
      </p:sp>
    </p:spTree>
    <p:extLst>
      <p:ext uri="{BB962C8B-B14F-4D97-AF65-F5344CB8AC3E}">
        <p14:creationId xmlns:p14="http://schemas.microsoft.com/office/powerpoint/2010/main" val="3496696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770E2475-D888-4039-9333-B5962B2069B7}" type="slidenum">
              <a:rPr lang="ru-RU" altLang="hu-HU"/>
              <a:pPr/>
              <a:t>‹#›</a:t>
            </a:fld>
            <a:endParaRPr lang="ru-RU" altLang="hu-HU"/>
          </a:p>
        </p:txBody>
      </p:sp>
    </p:spTree>
    <p:extLst>
      <p:ext uri="{BB962C8B-B14F-4D97-AF65-F5344CB8AC3E}">
        <p14:creationId xmlns:p14="http://schemas.microsoft.com/office/powerpoint/2010/main" val="533932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D50E7D-6081-41C4-BC16-399ADA42AB8C}" type="slidenum">
              <a:rPr lang="ru-RU" altLang="hu-HU"/>
              <a:pPr/>
              <a:t>‹#›</a:t>
            </a:fld>
            <a:endParaRPr lang="ru-RU" altLang="hu-HU"/>
          </a:p>
        </p:txBody>
      </p:sp>
    </p:spTree>
    <p:extLst>
      <p:ext uri="{BB962C8B-B14F-4D97-AF65-F5344CB8AC3E}">
        <p14:creationId xmlns:p14="http://schemas.microsoft.com/office/powerpoint/2010/main" val="1195707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48A1B88-16CB-478C-9D37-B57EA78C91B3}" type="slidenum">
              <a:rPr lang="ru-RU" altLang="hu-HU"/>
              <a:pPr/>
              <a:t>‹#›</a:t>
            </a:fld>
            <a:endParaRPr lang="ru-RU" altLang="hu-HU"/>
          </a:p>
        </p:txBody>
      </p:sp>
    </p:spTree>
    <p:extLst>
      <p:ext uri="{BB962C8B-B14F-4D97-AF65-F5344CB8AC3E}">
        <p14:creationId xmlns:p14="http://schemas.microsoft.com/office/powerpoint/2010/main" val="2640418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E6E540A-E3C5-4783-B8DF-C52C6171A994}" type="slidenum">
              <a:rPr lang="ru-RU" altLang="hu-HU"/>
              <a:pPr/>
              <a:t>‹#›</a:t>
            </a:fld>
            <a:endParaRPr lang="ru-RU" altLang="hu-HU"/>
          </a:p>
        </p:txBody>
      </p:sp>
    </p:spTree>
    <p:extLst>
      <p:ext uri="{BB962C8B-B14F-4D97-AF65-F5344CB8AC3E}">
        <p14:creationId xmlns:p14="http://schemas.microsoft.com/office/powerpoint/2010/main" val="726155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17E603-FC17-452B-879E-4C6226DE2BE9}" type="slidenum">
              <a:rPr lang="ru-RU" altLang="hu-HU"/>
              <a:pPr/>
              <a:t>‹#›</a:t>
            </a:fld>
            <a:endParaRPr lang="ru-RU" altLang="hu-HU"/>
          </a:p>
        </p:txBody>
      </p:sp>
    </p:spTree>
    <p:extLst>
      <p:ext uri="{BB962C8B-B14F-4D97-AF65-F5344CB8AC3E}">
        <p14:creationId xmlns:p14="http://schemas.microsoft.com/office/powerpoint/2010/main" val="153284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BF24399-C23C-4FBA-A303-E23402274EF7}" type="slidenum">
              <a:rPr lang="ru-RU" altLang="hu-HU"/>
              <a:pPr/>
              <a:t>‹#›</a:t>
            </a:fld>
            <a:endParaRPr lang="ru-RU" altLang="hu-HU"/>
          </a:p>
        </p:txBody>
      </p:sp>
    </p:spTree>
    <p:extLst>
      <p:ext uri="{BB962C8B-B14F-4D97-AF65-F5344CB8AC3E}">
        <p14:creationId xmlns:p14="http://schemas.microsoft.com/office/powerpoint/2010/main" val="4143189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C2720085-A57E-499F-B1C7-F349D31A8B32}" type="slidenum">
              <a:rPr lang="ru-RU" altLang="hu-HU"/>
              <a:pPr/>
              <a:t>‹#›</a:t>
            </a:fld>
            <a:endParaRPr lang="ru-RU" altLang="hu-HU"/>
          </a:p>
        </p:txBody>
      </p:sp>
    </p:spTree>
    <p:extLst>
      <p:ext uri="{BB962C8B-B14F-4D97-AF65-F5344CB8AC3E}">
        <p14:creationId xmlns:p14="http://schemas.microsoft.com/office/powerpoint/2010/main" val="273835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0F76D7B-368C-4031-AC5E-9F38ABED344A}" type="slidenum">
              <a:rPr lang="ru-RU" altLang="hu-HU"/>
              <a:pPr/>
              <a:t>‹#›</a:t>
            </a:fld>
            <a:endParaRPr lang="ru-RU" altLang="hu-HU"/>
          </a:p>
        </p:txBody>
      </p:sp>
    </p:spTree>
    <p:extLst>
      <p:ext uri="{BB962C8B-B14F-4D97-AF65-F5344CB8AC3E}">
        <p14:creationId xmlns:p14="http://schemas.microsoft.com/office/powerpoint/2010/main" val="2342808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A072D55-5A19-49AB-AC9E-122B9DB2F889}" type="slidenum">
              <a:rPr lang="ru-RU" altLang="hu-HU"/>
              <a:pPr/>
              <a:t>‹#›</a:t>
            </a:fld>
            <a:endParaRPr lang="ru-RU" altLang="hu-HU"/>
          </a:p>
        </p:txBody>
      </p:sp>
    </p:spTree>
    <p:extLst>
      <p:ext uri="{BB962C8B-B14F-4D97-AF65-F5344CB8AC3E}">
        <p14:creationId xmlns:p14="http://schemas.microsoft.com/office/powerpoint/2010/main" val="110415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E3EAE57-6F79-46AE-AB11-C598B8B6513E}" type="slidenum">
              <a:rPr lang="ru-RU" altLang="hu-HU"/>
              <a:pPr/>
              <a:t>‹#›</a:t>
            </a:fld>
            <a:endParaRPr lang="ru-RU" altLang="hu-HU"/>
          </a:p>
        </p:txBody>
      </p:sp>
    </p:spTree>
    <p:extLst>
      <p:ext uri="{BB962C8B-B14F-4D97-AF65-F5344CB8AC3E}">
        <p14:creationId xmlns:p14="http://schemas.microsoft.com/office/powerpoint/2010/main" val="54491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397D967-B4A4-4176-B154-FFFA3F0A2F8B}" type="slidenum">
              <a:rPr lang="ru-RU" altLang="hu-HU"/>
              <a:pPr/>
              <a:t>‹#›</a:t>
            </a:fld>
            <a:endParaRPr lang="ru-RU" altLang="hu-HU"/>
          </a:p>
        </p:txBody>
      </p:sp>
    </p:spTree>
    <p:extLst>
      <p:ext uri="{BB962C8B-B14F-4D97-AF65-F5344CB8AC3E}">
        <p14:creationId xmlns:p14="http://schemas.microsoft.com/office/powerpoint/2010/main" val="2358159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BD1377-1AA4-4391-B3AF-4CB0EF04EE58}" type="slidenum">
              <a:rPr lang="ru-RU" altLang="hu-HU"/>
              <a:pPr/>
              <a:t>‹#›</a:t>
            </a:fld>
            <a:endParaRPr lang="ru-RU" altLang="hu-HU"/>
          </a:p>
        </p:txBody>
      </p:sp>
    </p:spTree>
    <p:extLst>
      <p:ext uri="{BB962C8B-B14F-4D97-AF65-F5344CB8AC3E}">
        <p14:creationId xmlns:p14="http://schemas.microsoft.com/office/powerpoint/2010/main" val="3820652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BED4CA9-809A-4E77-9984-4948A99526E4}" type="slidenum">
              <a:rPr lang="ru-RU" altLang="hu-HU"/>
              <a:pPr/>
              <a:t>‹#›</a:t>
            </a:fld>
            <a:endParaRPr lang="ru-RU" altLang="hu-HU"/>
          </a:p>
        </p:txBody>
      </p:sp>
    </p:spTree>
    <p:extLst>
      <p:ext uri="{BB962C8B-B14F-4D97-AF65-F5344CB8AC3E}">
        <p14:creationId xmlns:p14="http://schemas.microsoft.com/office/powerpoint/2010/main" val="4120823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03163B7D-FAEC-4701-B7C2-DFBD35843872}" type="slidenum">
              <a:rPr lang="en-US" altLang="ru-RU"/>
              <a:pPr/>
              <a:t>‹#›</a:t>
            </a:fld>
            <a:endParaRPr lang="en-US" altLang="ru-RU"/>
          </a:p>
        </p:txBody>
      </p:sp>
    </p:spTree>
    <p:extLst>
      <p:ext uri="{BB962C8B-B14F-4D97-AF65-F5344CB8AC3E}">
        <p14:creationId xmlns:p14="http://schemas.microsoft.com/office/powerpoint/2010/main" val="142803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smtClean="0"/>
              <a:t>Образец заголовка</a:t>
            </a:r>
            <a:endParaRPr lang="ru-RU" dirty="0"/>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5FB16EAF-C4BB-40FB-9A61-2E296FF9141F}" type="slidenum">
              <a:rPr lang="en-US" altLang="ru-RU"/>
              <a:pPr/>
              <a:t>‹#›</a:t>
            </a:fld>
            <a:endParaRPr lang="en-US" altLang="ru-RU"/>
          </a:p>
        </p:txBody>
      </p:sp>
    </p:spTree>
    <p:extLst>
      <p:ext uri="{BB962C8B-B14F-4D97-AF65-F5344CB8AC3E}">
        <p14:creationId xmlns:p14="http://schemas.microsoft.com/office/powerpoint/2010/main" val="944101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7BA6103B-AC58-469B-9BE3-26E92496F1F1}" type="slidenum">
              <a:rPr lang="en-US" altLang="ru-RU"/>
              <a:pPr/>
              <a:t>‹#›</a:t>
            </a:fld>
            <a:endParaRPr lang="en-US" altLang="ru-RU"/>
          </a:p>
        </p:txBody>
      </p:sp>
    </p:spTree>
    <p:extLst>
      <p:ext uri="{BB962C8B-B14F-4D97-AF65-F5344CB8AC3E}">
        <p14:creationId xmlns:p14="http://schemas.microsoft.com/office/powerpoint/2010/main" val="225411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2999D68-B07E-4DDC-BE51-E964BDBC5AEA}" type="slidenum">
              <a:rPr lang="ru-RU" altLang="hu-HU"/>
              <a:pPr/>
              <a:t>‹#›</a:t>
            </a:fld>
            <a:endParaRPr lang="ru-RU" altLang="hu-HU"/>
          </a:p>
        </p:txBody>
      </p:sp>
    </p:spTree>
    <p:extLst>
      <p:ext uri="{BB962C8B-B14F-4D97-AF65-F5344CB8AC3E}">
        <p14:creationId xmlns:p14="http://schemas.microsoft.com/office/powerpoint/2010/main" val="2501773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DBE83D4-BC04-4B26-947C-23131B7FE79E}" type="slidenum">
              <a:rPr lang="en-US" altLang="ru-RU"/>
              <a:pPr/>
              <a:t>‹#›</a:t>
            </a:fld>
            <a:endParaRPr lang="en-US" altLang="ru-RU"/>
          </a:p>
        </p:txBody>
      </p:sp>
    </p:spTree>
    <p:extLst>
      <p:ext uri="{BB962C8B-B14F-4D97-AF65-F5344CB8AC3E}">
        <p14:creationId xmlns:p14="http://schemas.microsoft.com/office/powerpoint/2010/main" val="2729258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fld id="{269AE1DB-9190-4DF5-9B1A-6062D9A14C78}" type="slidenum">
              <a:rPr lang="en-US" altLang="ru-RU"/>
              <a:pPr/>
              <a:t>‹#›</a:t>
            </a:fld>
            <a:endParaRPr lang="en-US" altLang="ru-RU"/>
          </a:p>
        </p:txBody>
      </p:sp>
    </p:spTree>
    <p:extLst>
      <p:ext uri="{BB962C8B-B14F-4D97-AF65-F5344CB8AC3E}">
        <p14:creationId xmlns:p14="http://schemas.microsoft.com/office/powerpoint/2010/main" val="3248292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FC8BA979-5FBB-4069-8111-2A64615051DC}" type="slidenum">
              <a:rPr lang="en-US" altLang="ru-RU"/>
              <a:pPr/>
              <a:t>‹#›</a:t>
            </a:fld>
            <a:endParaRPr lang="en-US" altLang="ru-RU"/>
          </a:p>
        </p:txBody>
      </p:sp>
    </p:spTree>
    <p:extLst>
      <p:ext uri="{BB962C8B-B14F-4D97-AF65-F5344CB8AC3E}">
        <p14:creationId xmlns:p14="http://schemas.microsoft.com/office/powerpoint/2010/main" val="168816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fld id="{0688CC42-52A8-469F-8C2E-44B66DC1AF95}" type="slidenum">
              <a:rPr lang="en-US" altLang="ru-RU"/>
              <a:pPr/>
              <a:t>‹#›</a:t>
            </a:fld>
            <a:endParaRPr lang="en-US" altLang="ru-RU"/>
          </a:p>
        </p:txBody>
      </p:sp>
    </p:spTree>
    <p:extLst>
      <p:ext uri="{BB962C8B-B14F-4D97-AF65-F5344CB8AC3E}">
        <p14:creationId xmlns:p14="http://schemas.microsoft.com/office/powerpoint/2010/main" val="3755181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BEB9795-3499-4C21-86AD-58EAA22FDB30}" type="slidenum">
              <a:rPr lang="en-US" altLang="ru-RU"/>
              <a:pPr/>
              <a:t>‹#›</a:t>
            </a:fld>
            <a:endParaRPr lang="en-US" altLang="ru-RU"/>
          </a:p>
        </p:txBody>
      </p:sp>
    </p:spTree>
    <p:extLst>
      <p:ext uri="{BB962C8B-B14F-4D97-AF65-F5344CB8AC3E}">
        <p14:creationId xmlns:p14="http://schemas.microsoft.com/office/powerpoint/2010/main" val="1226221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91B5F25F-C849-41E7-9B1D-1BF236A22780}" type="slidenum">
              <a:rPr lang="en-US" altLang="ru-RU"/>
              <a:pPr/>
              <a:t>‹#›</a:t>
            </a:fld>
            <a:endParaRPr lang="en-US" altLang="ru-RU"/>
          </a:p>
        </p:txBody>
      </p:sp>
    </p:spTree>
    <p:extLst>
      <p:ext uri="{BB962C8B-B14F-4D97-AF65-F5344CB8AC3E}">
        <p14:creationId xmlns:p14="http://schemas.microsoft.com/office/powerpoint/2010/main" val="3526636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A0007D2-D49A-4D6B-A118-D66EE434993F}" type="slidenum">
              <a:rPr lang="en-US" altLang="ru-RU"/>
              <a:pPr/>
              <a:t>‹#›</a:t>
            </a:fld>
            <a:endParaRPr lang="en-US" altLang="ru-RU"/>
          </a:p>
        </p:txBody>
      </p:sp>
    </p:spTree>
    <p:extLst>
      <p:ext uri="{BB962C8B-B14F-4D97-AF65-F5344CB8AC3E}">
        <p14:creationId xmlns:p14="http://schemas.microsoft.com/office/powerpoint/2010/main" val="4174560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6F3F4EE-9D4C-4C9D-BFBD-AD83653453A2}" type="slidenum">
              <a:rPr lang="en-US" altLang="ru-RU"/>
              <a:pPr/>
              <a:t>‹#›</a:t>
            </a:fld>
            <a:endParaRPr lang="en-US" altLang="ru-RU"/>
          </a:p>
        </p:txBody>
      </p:sp>
    </p:spTree>
    <p:extLst>
      <p:ext uri="{BB962C8B-B14F-4D97-AF65-F5344CB8AC3E}">
        <p14:creationId xmlns:p14="http://schemas.microsoft.com/office/powerpoint/2010/main" val="1985272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EC9C0B4D-A193-45C3-96F3-D92A8923D6A3}" type="slidenum">
              <a:rPr lang="en-US" altLang="ru-RU"/>
              <a:pPr/>
              <a:t>‹#›</a:t>
            </a:fld>
            <a:endParaRPr lang="en-US" altLang="ru-RU"/>
          </a:p>
        </p:txBody>
      </p:sp>
    </p:spTree>
    <p:extLst>
      <p:ext uri="{BB962C8B-B14F-4D97-AF65-F5344CB8AC3E}">
        <p14:creationId xmlns:p14="http://schemas.microsoft.com/office/powerpoint/2010/main" val="2011634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1" y="1604963"/>
            <a:ext cx="5262033" cy="21145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09601" y="3871914"/>
            <a:ext cx="5262033" cy="21161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074834" y="1604963"/>
            <a:ext cx="5262033" cy="43830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fld id="{A20E49F7-EB72-423C-A80C-BBC389EB97E3}" type="slidenum">
              <a:rPr lang="en-US" altLang="ru-RU"/>
              <a:pPr/>
              <a:t>‹#›</a:t>
            </a:fld>
            <a:endParaRPr lang="en-US" altLang="ru-RU"/>
          </a:p>
        </p:txBody>
      </p:sp>
    </p:spTree>
    <p:extLst>
      <p:ext uri="{BB962C8B-B14F-4D97-AF65-F5344CB8AC3E}">
        <p14:creationId xmlns:p14="http://schemas.microsoft.com/office/powerpoint/2010/main" val="31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CC665B29-CB3A-4942-8C05-723ECF07338F}" type="slidenum">
              <a:rPr lang="ru-RU" altLang="hu-HU"/>
              <a:pPr/>
              <a:t>‹#›</a:t>
            </a:fld>
            <a:endParaRPr lang="ru-RU" altLang="hu-HU"/>
          </a:p>
        </p:txBody>
      </p:sp>
    </p:spTree>
    <p:extLst>
      <p:ext uri="{BB962C8B-B14F-4D97-AF65-F5344CB8AC3E}">
        <p14:creationId xmlns:p14="http://schemas.microsoft.com/office/powerpoint/2010/main" val="2715277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smtClean="0"/>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9566800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7761052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58657087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2725216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8490519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115573282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137009874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72261693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58015193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2843614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42F0A7B-D9D7-46E9-844F-62BCA0407DEA}" type="slidenum">
              <a:rPr lang="ru-RU" altLang="hu-HU"/>
              <a:pPr/>
              <a:t>‹#›</a:t>
            </a:fld>
            <a:endParaRPr lang="ru-RU" altLang="hu-HU"/>
          </a:p>
        </p:txBody>
      </p:sp>
    </p:spTree>
    <p:extLst>
      <p:ext uri="{BB962C8B-B14F-4D97-AF65-F5344CB8AC3E}">
        <p14:creationId xmlns:p14="http://schemas.microsoft.com/office/powerpoint/2010/main" val="4015007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96290445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360958387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128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2588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5186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396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3128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76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765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0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image" Target="../media/image4.png"/><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theme" Target="../theme/theme1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image" Target="../media/image6.png"/><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image" Target="../media/image5.png"/><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microsoft.com/office/2007/relationships/hdphoto" Target="../media/hdphoto1.wdp"/></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21" Type="http://schemas.openxmlformats.org/officeDocument/2006/relationships/image" Target="../media/image4.png"/><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theme" Target="../theme/theme1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image" Target="../media/image6.png"/><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image" Target="../media/image5.png"/><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microsoft.com/office/2007/relationships/hdphoto" Target="../media/hdphoto1.wdp"/></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image" Target="../media/image4.png"/><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theme" Target="../theme/theme12.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image" Target="../media/image6.png"/><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image" Target="../media/image5.png"/><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image" Target="../media/image4.pn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theme" Target="../theme/theme9.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image" Target="../media/image6.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image" Target="../media/image5.png"/><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dirty="0"/>
              <a:t>42nd meeting of the PAC for </a:t>
            </a:r>
            <a:r>
              <a:rPr lang="en-US" dirty="0" err="1"/>
              <a:t>for</a:t>
            </a:r>
            <a:r>
              <a:rPr lang="en-US" dirty="0"/>
              <a:t> Condensed Matter Physics, June 22-23 2015, Dubna</a:t>
            </a:r>
            <a:endParaRPr lang="ru-RU" dirty="0"/>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7C18D72-307C-4295-8135-E6CC3D34BC96}" type="slidenum">
              <a:rPr lang="ru-RU" altLang="hu-HU"/>
              <a:pPr/>
              <a:t>‹#›</a:t>
            </a:fld>
            <a:endParaRPr lang="ru-RU" altLang="hu-HU"/>
          </a:p>
        </p:txBody>
      </p:sp>
      <p:pic>
        <p:nvPicPr>
          <p:cNvPr id="103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73" r:id="rId1"/>
    <p:sldLayoutId id="2147495074" r:id="rId2"/>
    <p:sldLayoutId id="2147495075" r:id="rId3"/>
    <p:sldLayoutId id="2147495076" r:id="rId4"/>
    <p:sldLayoutId id="2147495077" r:id="rId5"/>
    <p:sldLayoutId id="2147495078" r:id="rId6"/>
    <p:sldLayoutId id="2147495079" r:id="rId7"/>
    <p:sldLayoutId id="2147495080" r:id="rId8"/>
    <p:sldLayoutId id="2147495081" r:id="rId9"/>
    <p:sldLayoutId id="2147495082" r:id="rId10"/>
    <p:sldLayoutId id="2147495083"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1/24/2019</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164487135"/>
      </p:ext>
    </p:extLst>
  </p:cSld>
  <p:clrMap bg1="lt1" tx1="dk1" bg2="lt2" tx2="dk2" accent1="accent1" accent2="accent2" accent3="accent3" accent4="accent4" accent5="accent5" accent6="accent6" hlink="hlink" folHlink="folHlink"/>
  <p:sldLayoutIdLst>
    <p:sldLayoutId id="2147495307" r:id="rId1"/>
    <p:sldLayoutId id="2147495308" r:id="rId2"/>
    <p:sldLayoutId id="2147495309" r:id="rId3"/>
    <p:sldLayoutId id="2147495310" r:id="rId4"/>
    <p:sldLayoutId id="2147495311" r:id="rId5"/>
    <p:sldLayoutId id="2147495312" r:id="rId6"/>
    <p:sldLayoutId id="2147495313" r:id="rId7"/>
    <p:sldLayoutId id="2147495314" r:id="rId8"/>
    <p:sldLayoutId id="2147495315" r:id="rId9"/>
    <p:sldLayoutId id="2147495316" r:id="rId10"/>
    <p:sldLayoutId id="2147495317" r:id="rId11"/>
    <p:sldLayoutId id="2147495318" r:id="rId12"/>
    <p:sldLayoutId id="2147495319" r:id="rId13"/>
    <p:sldLayoutId id="2147495320" r:id="rId14"/>
    <p:sldLayoutId id="2147495321" r:id="rId15"/>
    <p:sldLayoutId id="2147495322" r:id="rId16"/>
    <p:sldLayoutId id="2147495323" r:id="rId17"/>
    <p:sldLayoutId id="2147495324" r:id="rId18"/>
    <p:sldLayoutId id="214749532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1/24/2019</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3799556034"/>
      </p:ext>
    </p:extLst>
  </p:cSld>
  <p:clrMap bg1="lt1" tx1="dk1" bg2="lt2" tx2="dk2" accent1="accent1" accent2="accent2" accent3="accent3" accent4="accent4" accent5="accent5" accent6="accent6" hlink="hlink" folHlink="folHlink"/>
  <p:sldLayoutIdLst>
    <p:sldLayoutId id="2147495327" r:id="rId1"/>
    <p:sldLayoutId id="2147495328" r:id="rId2"/>
    <p:sldLayoutId id="2147495329" r:id="rId3"/>
    <p:sldLayoutId id="2147495330" r:id="rId4"/>
    <p:sldLayoutId id="2147495331" r:id="rId5"/>
    <p:sldLayoutId id="2147495332" r:id="rId6"/>
    <p:sldLayoutId id="2147495333" r:id="rId7"/>
    <p:sldLayoutId id="2147495334" r:id="rId8"/>
    <p:sldLayoutId id="2147495335" r:id="rId9"/>
    <p:sldLayoutId id="2147495336" r:id="rId10"/>
    <p:sldLayoutId id="2147495337" r:id="rId11"/>
    <p:sldLayoutId id="2147495338" r:id="rId12"/>
    <p:sldLayoutId id="2147495339" r:id="rId13"/>
    <p:sldLayoutId id="2147495340" r:id="rId14"/>
    <p:sldLayoutId id="2147495341" r:id="rId15"/>
    <p:sldLayoutId id="2147495342" r:id="rId16"/>
    <p:sldLayoutId id="2147495343" r:id="rId17"/>
    <p:sldLayoutId id="2147495344" r:id="rId18"/>
    <p:sldLayoutId id="214749534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1/24/2019</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1011221327"/>
      </p:ext>
    </p:extLst>
  </p:cSld>
  <p:clrMap bg1="lt1" tx1="dk1" bg2="lt2" tx2="dk2" accent1="accent1" accent2="accent2" accent3="accent3" accent4="accent4" accent5="accent5" accent6="accent6" hlink="hlink" folHlink="folHlink"/>
  <p:sldLayoutIdLst>
    <p:sldLayoutId id="2147495347" r:id="rId1"/>
    <p:sldLayoutId id="2147495348" r:id="rId2"/>
    <p:sldLayoutId id="2147495349" r:id="rId3"/>
    <p:sldLayoutId id="2147495350" r:id="rId4"/>
    <p:sldLayoutId id="2147495351" r:id="rId5"/>
    <p:sldLayoutId id="2147495352" r:id="rId6"/>
    <p:sldLayoutId id="2147495353" r:id="rId7"/>
    <p:sldLayoutId id="2147495354" r:id="rId8"/>
    <p:sldLayoutId id="2147495355" r:id="rId9"/>
    <p:sldLayoutId id="2147495356" r:id="rId10"/>
    <p:sldLayoutId id="2147495357" r:id="rId11"/>
    <p:sldLayoutId id="2147495358" r:id="rId12"/>
    <p:sldLayoutId id="2147495359" r:id="rId13"/>
    <p:sldLayoutId id="2147495360" r:id="rId14"/>
    <p:sldLayoutId id="2147495361" r:id="rId15"/>
    <p:sldLayoutId id="2147495362" r:id="rId16"/>
    <p:sldLayoutId id="2147495363" r:id="rId17"/>
    <p:sldLayoutId id="2147495364" r:id="rId18"/>
    <p:sldLayoutId id="214749536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AFD9A7C-2457-4727-B7B9-C58292A53405}" type="slidenum">
              <a:rPr lang="ru-RU" altLang="hu-HU"/>
              <a:pPr/>
              <a:t>‹#›</a:t>
            </a:fld>
            <a:endParaRPr lang="ru-RU" altLang="hu-HU"/>
          </a:p>
        </p:txBody>
      </p:sp>
      <p:pic>
        <p:nvPicPr>
          <p:cNvPr id="2055"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84" r:id="rId1"/>
    <p:sldLayoutId id="2147495085" r:id="rId2"/>
    <p:sldLayoutId id="2147495086" r:id="rId3"/>
    <p:sldLayoutId id="2147495087" r:id="rId4"/>
    <p:sldLayoutId id="2147495088" r:id="rId5"/>
    <p:sldLayoutId id="2147495089" r:id="rId6"/>
    <p:sldLayoutId id="2147495090" r:id="rId7"/>
    <p:sldLayoutId id="2147495091" r:id="rId8"/>
    <p:sldLayoutId id="2147495092" r:id="rId9"/>
    <p:sldLayoutId id="2147495093" r:id="rId10"/>
    <p:sldLayoutId id="2147495094"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DD1EA87-538B-407A-8EB0-9CD592B471AB}" type="slidenum">
              <a:rPr lang="ru-RU" altLang="hu-HU"/>
              <a:pPr/>
              <a:t>‹#›</a:t>
            </a:fld>
            <a:endParaRPr lang="ru-RU" altLang="hu-HU"/>
          </a:p>
        </p:txBody>
      </p:sp>
      <p:pic>
        <p:nvPicPr>
          <p:cNvPr id="3079"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95" r:id="rId1"/>
    <p:sldLayoutId id="2147495096" r:id="rId2"/>
    <p:sldLayoutId id="2147495097" r:id="rId3"/>
    <p:sldLayoutId id="2147495098" r:id="rId4"/>
    <p:sldLayoutId id="2147495099" r:id="rId5"/>
    <p:sldLayoutId id="2147495100" r:id="rId6"/>
    <p:sldLayoutId id="2147495101" r:id="rId7"/>
    <p:sldLayoutId id="2147495102" r:id="rId8"/>
    <p:sldLayoutId id="2147495103" r:id="rId9"/>
    <p:sldLayoutId id="2147495104" r:id="rId10"/>
    <p:sldLayoutId id="2147495105"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9204161-784A-4E46-80F0-E362732D2A5A}" type="slidenum">
              <a:rPr lang="ru-RU" altLang="hu-HU"/>
              <a:pPr/>
              <a:t>‹#›</a:t>
            </a:fld>
            <a:endParaRPr lang="ru-RU" altLang="hu-HU"/>
          </a:p>
        </p:txBody>
      </p:sp>
      <p:pic>
        <p:nvPicPr>
          <p:cNvPr id="4103"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06" r:id="rId1"/>
    <p:sldLayoutId id="2147495107" r:id="rId2"/>
    <p:sldLayoutId id="2147495108" r:id="rId3"/>
    <p:sldLayoutId id="2147495109" r:id="rId4"/>
    <p:sldLayoutId id="2147495110" r:id="rId5"/>
    <p:sldLayoutId id="2147495111" r:id="rId6"/>
    <p:sldLayoutId id="2147495112" r:id="rId7"/>
    <p:sldLayoutId id="2147495113" r:id="rId8"/>
    <p:sldLayoutId id="2147495114" r:id="rId9"/>
    <p:sldLayoutId id="2147495115" r:id="rId10"/>
    <p:sldLayoutId id="2147495116"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F5F85BD-CE2A-4A32-A0FF-E1E14769F815}" type="slidenum">
              <a:rPr lang="ru-RU" altLang="hu-HU"/>
              <a:pPr/>
              <a:t>‹#›</a:t>
            </a:fld>
            <a:endParaRPr lang="ru-RU" altLang="hu-HU"/>
          </a:p>
        </p:txBody>
      </p:sp>
      <p:pic>
        <p:nvPicPr>
          <p:cNvPr id="5127"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17" r:id="rId1"/>
    <p:sldLayoutId id="2147495118" r:id="rId2"/>
    <p:sldLayoutId id="2147495119" r:id="rId3"/>
    <p:sldLayoutId id="2147495120" r:id="rId4"/>
    <p:sldLayoutId id="2147495121" r:id="rId5"/>
    <p:sldLayoutId id="2147495122" r:id="rId6"/>
    <p:sldLayoutId id="2147495123" r:id="rId7"/>
    <p:sldLayoutId id="2147495124" r:id="rId8"/>
    <p:sldLayoutId id="2147495125" r:id="rId9"/>
    <p:sldLayoutId id="2147495126" r:id="rId10"/>
    <p:sldLayoutId id="2147495127"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5029733-04EE-4877-B35D-E6C16548F165}" type="slidenum">
              <a:rPr lang="ru-RU" altLang="hu-HU"/>
              <a:pPr/>
              <a:t>‹#›</a:t>
            </a:fld>
            <a:endParaRPr lang="ru-RU" altLang="hu-HU"/>
          </a:p>
        </p:txBody>
      </p:sp>
      <p:pic>
        <p:nvPicPr>
          <p:cNvPr id="615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28" r:id="rId1"/>
    <p:sldLayoutId id="2147495129" r:id="rId2"/>
    <p:sldLayoutId id="2147495130" r:id="rId3"/>
    <p:sldLayoutId id="2147495131" r:id="rId4"/>
    <p:sldLayoutId id="2147495132" r:id="rId5"/>
    <p:sldLayoutId id="2147495133" r:id="rId6"/>
    <p:sldLayoutId id="2147495134" r:id="rId7"/>
    <p:sldLayoutId id="2147495135" r:id="rId8"/>
    <p:sldLayoutId id="2147495136" r:id="rId9"/>
    <p:sldLayoutId id="2147495137" r:id="rId10"/>
    <p:sldLayoutId id="2147495138"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ru-RU" smtClean="0"/>
              <a:t>Click to edit the title text format</a:t>
            </a:r>
          </a:p>
        </p:txBody>
      </p:sp>
      <p:sp>
        <p:nvSpPr>
          <p:cNvPr id="7172" name="Rectangle 3"/>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578" rIns="0" bIns="0" numCol="1" anchor="t" anchorCtr="0" compatLnSpc="1">
            <a:prstTxWarp prst="textNoShape">
              <a:avLst/>
            </a:prstTxWarp>
          </a:bodyPr>
          <a:lstStyle/>
          <a:p>
            <a:pPr lvl="0"/>
            <a:r>
              <a:rPr lang="en-GB" altLang="ru-RU" smtClean="0"/>
              <a:t>Click to edit the outline text format</a:t>
            </a:r>
          </a:p>
          <a:p>
            <a:pPr lvl="1"/>
            <a:r>
              <a:rPr lang="en-GB" altLang="ru-RU" smtClean="0"/>
              <a:t>Second Outline Level</a:t>
            </a:r>
          </a:p>
          <a:p>
            <a:pPr lvl="2"/>
            <a:r>
              <a:rPr lang="en-GB" altLang="ru-RU" smtClean="0"/>
              <a:t>Third Outline Level</a:t>
            </a:r>
          </a:p>
          <a:p>
            <a:pPr lvl="3"/>
            <a:r>
              <a:rPr lang="en-GB" altLang="ru-RU" smtClean="0"/>
              <a:t>Fourth Outline Level</a:t>
            </a:r>
          </a:p>
          <a:p>
            <a:pPr lvl="4"/>
            <a:r>
              <a:rPr lang="en-GB" altLang="ru-RU" smtClean="0"/>
              <a:t>Fifth Outline Level</a:t>
            </a:r>
          </a:p>
          <a:p>
            <a:pPr lvl="4"/>
            <a:r>
              <a:rPr lang="en-GB" altLang="ru-RU" smtClean="0"/>
              <a:t>Sixth Outline Level</a:t>
            </a:r>
          </a:p>
          <a:p>
            <a:pPr lvl="4"/>
            <a:r>
              <a:rPr lang="en-GB" altLang="ru-RU" smtClean="0"/>
              <a:t>Seventh Outline Level</a:t>
            </a:r>
          </a:p>
        </p:txBody>
      </p:sp>
      <p:sp>
        <p:nvSpPr>
          <p:cNvPr id="2" name="Rectangle 4"/>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anose="02020603050405020304" pitchFamily="18" charset="0"/>
              <a:buNone/>
              <a:defRPr sz="1400">
                <a:solidFill>
                  <a:srgbClr val="FFFFFF"/>
                </a:solidFill>
                <a:latin typeface="Times New Roman" panose="02020603050405020304" pitchFamily="18" charset="0"/>
                <a:cs typeface="Droid Sans Fallback"/>
              </a:defRPr>
            </a:lvl1pPr>
          </a:lstStyle>
          <a:p>
            <a:fld id="{818F3881-8502-4181-91F3-4563BC4405D1}"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5050" r:id="rId1"/>
    <p:sldLayoutId id="2147495051" r:id="rId2"/>
    <p:sldLayoutId id="2147495052" r:id="rId3"/>
    <p:sldLayoutId id="2147495053" r:id="rId4"/>
    <p:sldLayoutId id="2147495054" r:id="rId5"/>
    <p:sldLayoutId id="2147495055" r:id="rId6"/>
    <p:sldLayoutId id="2147495056" r:id="rId7"/>
    <p:sldLayoutId id="2147495057" r:id="rId8"/>
    <p:sldLayoutId id="2147495058" r:id="rId9"/>
    <p:sldLayoutId id="2147495059" r:id="rId10"/>
    <p:sldLayoutId id="2147495060" r:id="rId11"/>
    <p:sldLayoutId id="2147495061" r:id="rId12"/>
    <p:sldLayoutId id="2147495062" r:id="rId13"/>
  </p:sldLayoutIdLst>
  <p:timing>
    <p:tnLst>
      <p:par>
        <p:cTn id="1" dur="indefinite" restart="never" nodeType="tmRoot"/>
      </p:par>
    </p:tnLst>
  </p:timing>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cSld>
  <p:clrMap bg1="lt1" tx1="dk1" bg2="lt2" tx2="dk2" accent1="accent1" accent2="accent2" accent3="accent3" accent4="accent4" accent5="accent5" accent6="accent6" hlink="hlink" folHlink="folHlink"/>
  <p:sldLayoutIdLst>
    <p:sldLayoutId id="2147495140" r:id="rId1"/>
    <p:sldLayoutId id="2147495141" r:id="rId2"/>
    <p:sldLayoutId id="2147495142" r:id="rId3"/>
    <p:sldLayoutId id="2147495143" r:id="rId4"/>
    <p:sldLayoutId id="2147495144" r:id="rId5"/>
    <p:sldLayoutId id="2147495145" r:id="rId6"/>
    <p:sldLayoutId id="2147495146" r:id="rId7"/>
    <p:sldLayoutId id="2147495147" r:id="rId8"/>
    <p:sldLayoutId id="2147495148" r:id="rId9"/>
    <p:sldLayoutId id="2147495149" r:id="rId10"/>
    <p:sldLayoutId id="2147495150" r:id="rId11"/>
    <p:sldLayoutId id="2147495151"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a16="http://schemas.microsoft.com/office/drawing/2014/main" xmlns=""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1/24/2019</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xmlns=""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xmlns=""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808635620"/>
      </p:ext>
    </p:extLst>
  </p:cSld>
  <p:clrMap bg1="lt1" tx1="dk1" bg2="lt2" tx2="dk2" accent1="accent1" accent2="accent2" accent3="accent3" accent4="accent4" accent5="accent5" accent6="accent6" hlink="hlink" folHlink="folHlink"/>
  <p:sldLayoutIdLst>
    <p:sldLayoutId id="2147495287" r:id="rId1"/>
    <p:sldLayoutId id="2147495288" r:id="rId2"/>
    <p:sldLayoutId id="2147495289" r:id="rId3"/>
    <p:sldLayoutId id="2147495290" r:id="rId4"/>
    <p:sldLayoutId id="2147495291" r:id="rId5"/>
    <p:sldLayoutId id="2147495292" r:id="rId6"/>
    <p:sldLayoutId id="2147495293" r:id="rId7"/>
    <p:sldLayoutId id="2147495294" r:id="rId8"/>
    <p:sldLayoutId id="2147495295" r:id="rId9"/>
    <p:sldLayoutId id="2147495296" r:id="rId10"/>
    <p:sldLayoutId id="2147495297" r:id="rId11"/>
    <p:sldLayoutId id="2147495298" r:id="rId12"/>
    <p:sldLayoutId id="2147495299" r:id="rId13"/>
    <p:sldLayoutId id="2147495300" r:id="rId14"/>
    <p:sldLayoutId id="2147495301" r:id="rId15"/>
    <p:sldLayoutId id="2147495302" r:id="rId16"/>
    <p:sldLayoutId id="2147495303" r:id="rId17"/>
    <p:sldLayoutId id="2147495304" r:id="rId18"/>
    <p:sldLayoutId id="214749530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6.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86.xml"/><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Прямоугольник 5"/>
          <p:cNvSpPr>
            <a:spLocks noChangeArrowheads="1"/>
          </p:cNvSpPr>
          <p:nvPr/>
        </p:nvSpPr>
        <p:spPr bwMode="auto">
          <a:xfrm>
            <a:off x="1438728" y="4890305"/>
            <a:ext cx="914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hu-HU" sz="2500" b="1" dirty="0" err="1">
                <a:solidFill>
                  <a:srgbClr val="024674"/>
                </a:solidFill>
                <a:effectLst>
                  <a:outerShdw blurRad="38100" dist="38100" dir="2700000" algn="tl">
                    <a:srgbClr val="000000">
                      <a:alpha val="43137"/>
                    </a:srgbClr>
                  </a:outerShdw>
                </a:effectLst>
              </a:rPr>
              <a:t>Dénes</a:t>
            </a:r>
            <a:r>
              <a:rPr lang="en-GB" altLang="hu-HU" sz="2500" b="1" dirty="0">
                <a:solidFill>
                  <a:srgbClr val="024674"/>
                </a:solidFill>
                <a:effectLst>
                  <a:outerShdw blurRad="38100" dist="38100" dir="2700000" algn="tl">
                    <a:srgbClr val="000000">
                      <a:alpha val="43137"/>
                    </a:srgbClr>
                  </a:outerShdw>
                </a:effectLst>
              </a:rPr>
              <a:t> Lajos Nagy </a:t>
            </a:r>
          </a:p>
        </p:txBody>
      </p:sp>
      <p:sp>
        <p:nvSpPr>
          <p:cNvPr id="2" name="Прямоугольник 1"/>
          <p:cNvSpPr/>
          <p:nvPr/>
        </p:nvSpPr>
        <p:spPr>
          <a:xfrm>
            <a:off x="1076036" y="1213437"/>
            <a:ext cx="9869714" cy="2714589"/>
          </a:xfrm>
          <a:prstGeom prst="rect">
            <a:avLst/>
          </a:prstGeom>
        </p:spPr>
        <p:txBody>
          <a:bodyPr wrap="square">
            <a:spAutoFit/>
          </a:bodyPr>
          <a:lstStyle/>
          <a:p>
            <a:pPr algn="ctr" eaLnBrk="1" hangingPunct="1">
              <a:lnSpc>
                <a:spcPct val="120000"/>
              </a:lnSpc>
            </a:pPr>
            <a:r>
              <a:rPr lang="en-GB" altLang="hu-HU" sz="3800" b="1" dirty="0">
                <a:solidFill>
                  <a:srgbClr val="C00000"/>
                </a:solidFill>
                <a:effectLst>
                  <a:outerShdw blurRad="38100" dist="38100" dir="2700000" algn="tl">
                    <a:srgbClr val="000000">
                      <a:alpha val="43137"/>
                    </a:srgbClr>
                  </a:outerShdw>
                </a:effectLst>
              </a:rPr>
              <a:t>Programme Advisory Committee</a:t>
            </a:r>
          </a:p>
          <a:p>
            <a:pPr algn="ctr" eaLnBrk="1" hangingPunct="1">
              <a:lnSpc>
                <a:spcPct val="120000"/>
              </a:lnSpc>
            </a:pPr>
            <a:r>
              <a:rPr lang="en-GB" altLang="hu-HU" sz="3800" b="1" dirty="0">
                <a:solidFill>
                  <a:srgbClr val="C00000"/>
                </a:solidFill>
                <a:effectLst>
                  <a:outerShdw blurRad="38100" dist="38100" dir="2700000" algn="tl">
                    <a:srgbClr val="000000">
                      <a:alpha val="43137"/>
                    </a:srgbClr>
                  </a:outerShdw>
                </a:effectLst>
              </a:rPr>
              <a:t>for Condensed Matter </a:t>
            </a:r>
            <a:r>
              <a:rPr lang="en-GB" altLang="hu-HU" sz="3800" b="1" dirty="0" smtClean="0">
                <a:solidFill>
                  <a:srgbClr val="C00000"/>
                </a:solidFill>
                <a:effectLst>
                  <a:outerShdw blurRad="38100" dist="38100" dir="2700000" algn="tl">
                    <a:srgbClr val="000000">
                      <a:alpha val="43137"/>
                    </a:srgbClr>
                  </a:outerShdw>
                </a:effectLst>
              </a:rPr>
              <a:t>Physics</a:t>
            </a:r>
          </a:p>
          <a:p>
            <a:pPr algn="ctr">
              <a:lnSpc>
                <a:spcPct val="120000"/>
              </a:lnSpc>
            </a:pPr>
            <a:r>
              <a:rPr lang="en-GB" altLang="hu-HU" sz="3800" b="1" dirty="0" smtClean="0">
                <a:solidFill>
                  <a:srgbClr val="C00000"/>
                </a:solidFill>
                <a:effectLst>
                  <a:outerShdw blurRad="38100" dist="38100" dir="2700000" algn="tl">
                    <a:srgbClr val="000000">
                      <a:alpha val="43137"/>
                    </a:srgbClr>
                  </a:outerShdw>
                </a:effectLst>
              </a:rPr>
              <a:t>follow </a:t>
            </a:r>
            <a:r>
              <a:rPr lang="en-GB" altLang="hu-HU" sz="3800" b="1" dirty="0" smtClean="0">
                <a:solidFill>
                  <a:srgbClr val="C00000"/>
                </a:solidFill>
                <a:effectLst>
                  <a:outerShdw blurRad="38100" dist="38100" dir="2700000" algn="tl">
                    <a:srgbClr val="000000">
                      <a:alpha val="43137"/>
                    </a:srgbClr>
                  </a:outerShdw>
                </a:effectLst>
              </a:rPr>
              <a:t>up after</a:t>
            </a:r>
            <a:endParaRPr lang="en-GB" altLang="hu-HU" sz="3800" b="1" dirty="0">
              <a:solidFill>
                <a:srgbClr val="C00000"/>
              </a:solidFill>
              <a:effectLst>
                <a:outerShdw blurRad="38100" dist="38100" dir="2700000" algn="tl">
                  <a:srgbClr val="000000">
                    <a:alpha val="43137"/>
                  </a:srgbClr>
                </a:outerShdw>
              </a:effectLst>
            </a:endParaRPr>
          </a:p>
          <a:p>
            <a:pPr algn="ctr" eaLnBrk="1" hangingPunct="1">
              <a:lnSpc>
                <a:spcPct val="120000"/>
              </a:lnSpc>
            </a:pPr>
            <a:r>
              <a:rPr lang="en-GB" altLang="hu-HU" sz="2800" b="1" dirty="0" smtClean="0">
                <a:solidFill>
                  <a:srgbClr val="C00000"/>
                </a:solidFill>
                <a:effectLst>
                  <a:outerShdw blurRad="38100" dist="38100" dir="2700000" algn="tl">
                    <a:srgbClr val="000000">
                      <a:alpha val="43137"/>
                    </a:srgbClr>
                  </a:outerShdw>
                </a:effectLst>
              </a:rPr>
              <a:t>48th </a:t>
            </a:r>
            <a:r>
              <a:rPr lang="en-GB" altLang="hu-HU" sz="2800" b="1" dirty="0">
                <a:solidFill>
                  <a:srgbClr val="C00000"/>
                </a:solidFill>
                <a:effectLst>
                  <a:outerShdw blurRad="38100" dist="38100" dir="2700000" algn="tl">
                    <a:srgbClr val="000000">
                      <a:alpha val="43137"/>
                    </a:srgbClr>
                  </a:outerShdw>
                </a:effectLst>
              </a:rPr>
              <a:t>meeting (14 – 15 June 2018)</a:t>
            </a:r>
          </a:p>
        </p:txBody>
      </p:sp>
      <p:sp>
        <p:nvSpPr>
          <p:cNvPr id="5" name="Прямоугольник 5"/>
          <p:cNvSpPr>
            <a:spLocks noChangeArrowheads="1"/>
          </p:cNvSpPr>
          <p:nvPr/>
        </p:nvSpPr>
        <p:spPr bwMode="auto">
          <a:xfrm>
            <a:off x="116114" y="6203848"/>
            <a:ext cx="12075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hu-HU" b="1" dirty="0" smtClean="0">
                <a:solidFill>
                  <a:srgbClr val="024674"/>
                </a:solidFill>
                <a:effectLst>
                  <a:outerShdw blurRad="38100" dist="38100" dir="2700000" algn="tl">
                    <a:srgbClr val="000000">
                      <a:alpha val="43137"/>
                    </a:srgbClr>
                  </a:outerShdw>
                </a:effectLst>
              </a:rPr>
              <a:t>49th session of the PAC </a:t>
            </a:r>
            <a:r>
              <a:rPr lang="en-GB" altLang="hu-HU" b="1" dirty="0">
                <a:solidFill>
                  <a:srgbClr val="024674"/>
                </a:solidFill>
                <a:effectLst>
                  <a:outerShdw blurRad="38100" dist="38100" dir="2700000" algn="tl">
                    <a:srgbClr val="000000">
                      <a:alpha val="43137"/>
                    </a:srgbClr>
                  </a:outerShdw>
                </a:effectLst>
              </a:rPr>
              <a:t>for Condensed Matter </a:t>
            </a:r>
            <a:r>
              <a:rPr lang="en-GB" altLang="hu-HU" b="1" dirty="0" smtClean="0">
                <a:solidFill>
                  <a:srgbClr val="024674"/>
                </a:solidFill>
                <a:effectLst>
                  <a:outerShdw blurRad="38100" dist="38100" dir="2700000" algn="tl">
                    <a:srgbClr val="000000">
                      <a:alpha val="43137"/>
                    </a:srgbClr>
                  </a:outerShdw>
                </a:effectLst>
              </a:rPr>
              <a:t>Physics, </a:t>
            </a:r>
            <a:r>
              <a:rPr lang="en-GB" altLang="hu-HU" b="1" dirty="0" err="1" smtClean="0">
                <a:solidFill>
                  <a:srgbClr val="024674"/>
                </a:solidFill>
                <a:effectLst>
                  <a:outerShdw blurRad="38100" dist="38100" dir="2700000" algn="tl">
                    <a:srgbClr val="000000">
                      <a:alpha val="43137"/>
                    </a:srgbClr>
                  </a:outerShdw>
                </a:effectLst>
              </a:rPr>
              <a:t>Dubna</a:t>
            </a:r>
            <a:r>
              <a:rPr lang="en-GB" altLang="hu-HU" b="1" dirty="0">
                <a:solidFill>
                  <a:srgbClr val="024674"/>
                </a:solidFill>
                <a:effectLst>
                  <a:outerShdw blurRad="38100" dist="38100" dir="2700000" algn="tl">
                    <a:srgbClr val="000000">
                      <a:alpha val="43137"/>
                    </a:srgbClr>
                  </a:outerShdw>
                </a:effectLst>
              </a:rPr>
              <a:t>, </a:t>
            </a:r>
            <a:r>
              <a:rPr lang="en-GB" altLang="hu-HU" b="1" dirty="0" smtClean="0">
                <a:solidFill>
                  <a:srgbClr val="024674"/>
                </a:solidFill>
                <a:effectLst>
                  <a:outerShdw blurRad="38100" dist="38100" dir="2700000" algn="tl">
                    <a:srgbClr val="000000">
                      <a:alpha val="43137"/>
                    </a:srgbClr>
                  </a:outerShdw>
                </a:effectLst>
              </a:rPr>
              <a:t>24–25 January 2019</a:t>
            </a:r>
            <a:endParaRPr lang="en-GB" altLang="hu-HU" b="1" dirty="0">
              <a:solidFill>
                <a:srgbClr val="024674"/>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03199" y="1019388"/>
            <a:ext cx="6879772" cy="5185330"/>
          </a:xfrm>
          <a:prstGeom prst="rect">
            <a:avLst/>
          </a:prstGeom>
        </p:spPr>
        <p:txBody>
          <a:bodyPr wrap="square">
            <a:spAutoFit/>
          </a:bodyPr>
          <a:lstStyle/>
          <a:p>
            <a:pPr indent="261938" algn="just">
              <a:lnSpc>
                <a:spcPct val="140000"/>
              </a:lnSpc>
              <a:spcAft>
                <a:spcPts val="0"/>
              </a:spcAft>
            </a:pPr>
            <a:r>
              <a:rPr lang="en-GB" sz="1400" dirty="0">
                <a:solidFill>
                  <a:srgbClr val="000000"/>
                </a:solidFill>
                <a:ea typeface="Times New Roman" panose="02020603050405020304" pitchFamily="18" charset="0"/>
              </a:rPr>
              <a:t>The PAC took note of the report on the concluding theme</a:t>
            </a:r>
            <a:r>
              <a:rPr lang="en-GB" sz="1400" b="1" dirty="0">
                <a:solidFill>
                  <a:srgbClr val="0000FF"/>
                </a:solidFill>
                <a:ea typeface="Times New Roman" panose="02020603050405020304" pitchFamily="18" charset="0"/>
              </a:rPr>
              <a:t> “Organization, Support, and Development of JINR Educational Programmes”</a:t>
            </a:r>
            <a:r>
              <a:rPr lang="en-GB" sz="1400" dirty="0">
                <a:solidFill>
                  <a:srgbClr val="000000"/>
                </a:solidFill>
                <a:ea typeface="Times New Roman" panose="02020603050405020304" pitchFamily="18" charset="0"/>
              </a:rPr>
              <a:t> and considered a proposal for opening a new theme </a:t>
            </a:r>
            <a:r>
              <a:rPr lang="en-GB" sz="1400" b="1" dirty="0">
                <a:solidFill>
                  <a:srgbClr val="00682F"/>
                </a:solidFill>
                <a:ea typeface="Times New Roman" panose="02020603050405020304" pitchFamily="18" charset="0"/>
              </a:rPr>
              <a:t>“Organization, Support and Development of the JINR Human Resources Programme”, </a:t>
            </a:r>
            <a:r>
              <a:rPr lang="en-GB" sz="1400" dirty="0">
                <a:solidFill>
                  <a:srgbClr val="000000"/>
                </a:solidFill>
                <a:ea typeface="Times New Roman" panose="02020603050405020304" pitchFamily="18" charset="0"/>
              </a:rPr>
              <a:t>presented by </a:t>
            </a:r>
            <a:r>
              <a:rPr lang="en-GB" sz="1400" b="1" dirty="0">
                <a:solidFill>
                  <a:srgbClr val="0000FF"/>
                </a:solidFill>
                <a:ea typeface="Times New Roman" panose="02020603050405020304" pitchFamily="18" charset="0"/>
              </a:rPr>
              <a:t>S. </a:t>
            </a:r>
            <a:r>
              <a:rPr lang="en-GB" sz="1400" b="1" dirty="0" err="1" smtClean="0">
                <a:solidFill>
                  <a:srgbClr val="0000FF"/>
                </a:solidFill>
                <a:ea typeface="Times New Roman" panose="02020603050405020304" pitchFamily="18" charset="0"/>
              </a:rPr>
              <a:t>Pakuliak</a:t>
            </a:r>
            <a:r>
              <a:rPr lang="en-GB" sz="1400" b="1" dirty="0" smtClean="0">
                <a:solidFill>
                  <a:srgbClr val="0000FF"/>
                </a:solidFill>
                <a:ea typeface="Times New Roman" panose="02020603050405020304" pitchFamily="18" charset="0"/>
              </a:rPr>
              <a:t>.</a:t>
            </a:r>
          </a:p>
          <a:p>
            <a:pPr indent="261938" algn="just">
              <a:lnSpc>
                <a:spcPct val="140000"/>
              </a:lnSpc>
              <a:spcAft>
                <a:spcPts val="0"/>
              </a:spcAft>
            </a:pPr>
            <a:r>
              <a:rPr lang="en-GB" sz="1400" dirty="0" smtClean="0">
                <a:solidFill>
                  <a:srgbClr val="000000"/>
                </a:solidFill>
                <a:ea typeface="Times New Roman" panose="02020603050405020304" pitchFamily="18" charset="0"/>
              </a:rPr>
              <a:t>The </a:t>
            </a:r>
            <a:r>
              <a:rPr lang="en-GB" sz="1400" dirty="0">
                <a:solidFill>
                  <a:srgbClr val="000000"/>
                </a:solidFill>
                <a:ea typeface="Times New Roman" panose="02020603050405020304" pitchFamily="18" charset="0"/>
              </a:rPr>
              <a:t>PAC notes that the University Centre (UC) has been performing the overall coordination and support of the educational and human resource development programmes at JINR within the current theme. As part of the theme, one of the main issues and functions of JINR is being implemented –– attracting talented young people and partner scientific research organizations of the Member States to the Institute. In order to accomplish this, certain conditions are being created at JINR to assign Bachelor, Master, and </a:t>
            </a:r>
            <a:r>
              <a:rPr lang="en-GB" sz="1400" dirty="0" err="1">
                <a:solidFill>
                  <a:srgbClr val="000000"/>
                </a:solidFill>
                <a:ea typeface="Times New Roman" panose="02020603050405020304" pitchFamily="18" charset="0"/>
              </a:rPr>
              <a:t>Ph</a:t>
            </a:r>
            <a:r>
              <a:rPr lang="en-US" sz="1400" dirty="0">
                <a:solidFill>
                  <a:srgbClr val="000000"/>
                </a:solidFill>
                <a:ea typeface="Times New Roman" panose="02020603050405020304" pitchFamily="18" charset="0"/>
              </a:rPr>
              <a:t>D</a:t>
            </a:r>
            <a:r>
              <a:rPr lang="en-GB" sz="1400" dirty="0">
                <a:solidFill>
                  <a:srgbClr val="000000"/>
                </a:solidFill>
                <a:ea typeface="Times New Roman" panose="02020603050405020304" pitchFamily="18" charset="0"/>
              </a:rPr>
              <a:t> students from Member-State universities to work on their theses. Together with </a:t>
            </a:r>
            <a:r>
              <a:rPr lang="en-US" sz="1400" dirty="0">
                <a:solidFill>
                  <a:srgbClr val="000000"/>
                </a:solidFill>
                <a:ea typeface="Times New Roman" panose="02020603050405020304" pitchFamily="18" charset="0"/>
              </a:rPr>
              <a:t>JINR </a:t>
            </a:r>
            <a:r>
              <a:rPr lang="en-GB" sz="1400" dirty="0">
                <a:solidFill>
                  <a:srgbClr val="000000"/>
                </a:solidFill>
                <a:ea typeface="Times New Roman" panose="02020603050405020304" pitchFamily="18" charset="0"/>
              </a:rPr>
              <a:t>Laboratories, the UC organizes and runs student programmes of various levels, which allow </a:t>
            </a:r>
            <a:r>
              <a:rPr lang="en-US" sz="1400" dirty="0">
                <a:solidFill>
                  <a:srgbClr val="000000"/>
                </a:solidFill>
                <a:ea typeface="Times New Roman" panose="02020603050405020304" pitchFamily="18" charset="0"/>
              </a:rPr>
              <a:t>attracting</a:t>
            </a:r>
            <a:r>
              <a:rPr lang="en-GB" sz="1400" dirty="0">
                <a:solidFill>
                  <a:srgbClr val="000000"/>
                </a:solidFill>
                <a:ea typeface="Times New Roman" panose="02020603050405020304" pitchFamily="18" charset="0"/>
              </a:rPr>
              <a:t> talented young people and ensuring the continuity of JINR’s scientific schools. It is of utmost importance to continue the current activities within the framework of the proposed new theme, enhancing the cooperation with the leading universities of the Member States to attract young people to work on the JINR flagship projects.</a:t>
            </a:r>
            <a:endParaRPr lang="ru-RU" sz="1400" dirty="0">
              <a:solidFill>
                <a:srgbClr val="000000"/>
              </a:solidFill>
              <a:ea typeface="Times New Roman" panose="02020603050405020304" pitchFamily="18" charset="0"/>
            </a:endParaRPr>
          </a:p>
        </p:txBody>
      </p:sp>
      <p:sp>
        <p:nvSpPr>
          <p:cNvPr id="4" name="Прямоугольник 3"/>
          <p:cNvSpPr/>
          <p:nvPr/>
        </p:nvSpPr>
        <p:spPr>
          <a:xfrm>
            <a:off x="7199087" y="4898602"/>
            <a:ext cx="4934857" cy="1492716"/>
          </a:xfrm>
          <a:prstGeom prst="rect">
            <a:avLst/>
          </a:prstGeom>
        </p:spPr>
        <p:txBody>
          <a:bodyPr wrap="square">
            <a:spAutoFit/>
          </a:bodyPr>
          <a:lstStyle/>
          <a:p>
            <a:pPr algn="just">
              <a:lnSpc>
                <a:spcPct val="130000"/>
              </a:lnSpc>
              <a:spcAft>
                <a:spcPts val="0"/>
              </a:spcAft>
            </a:pPr>
            <a:r>
              <a:rPr lang="en-GB" sz="1400" u="sng" dirty="0">
                <a:solidFill>
                  <a:srgbClr val="C00000"/>
                </a:solidFill>
                <a:ea typeface="Times New Roman" panose="02020603050405020304" pitchFamily="18" charset="0"/>
              </a:rPr>
              <a:t>Recommendation.</a:t>
            </a:r>
            <a:r>
              <a:rPr lang="en-GB" sz="1400" dirty="0">
                <a:solidFill>
                  <a:srgbClr val="C00000"/>
                </a:solidFill>
                <a:ea typeface="Times New Roman" panose="02020603050405020304" pitchFamily="18" charset="0"/>
              </a:rPr>
              <a:t> The PAC recommends closure of the theme “Organization, Support, and Development of JINR Educational Programmes” and opening a new theme “Organization, Support and Development of the JINR Human Resources Programme” </a:t>
            </a:r>
            <a:r>
              <a:rPr lang="en-US" sz="1400" dirty="0">
                <a:solidFill>
                  <a:srgbClr val="C00000"/>
                </a:solidFill>
                <a:ea typeface="Times New Roman" panose="02020603050405020304" pitchFamily="18" charset="0"/>
              </a:rPr>
              <a:t>for the period 2019–2023.</a:t>
            </a:r>
            <a:endParaRPr lang="ru-RU" sz="1400" dirty="0">
              <a:solidFill>
                <a:srgbClr val="C00000"/>
              </a:solidFill>
              <a:ea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7319510" y="1137783"/>
            <a:ext cx="4707336" cy="1750560"/>
          </a:xfrm>
          <a:prstGeom prst="rect">
            <a:avLst/>
          </a:prstGeom>
        </p:spPr>
      </p:pic>
      <p:pic>
        <p:nvPicPr>
          <p:cNvPr id="7" name="Рисунок 6"/>
          <p:cNvPicPr>
            <a:picLocks noChangeAspect="1"/>
          </p:cNvPicPr>
          <p:nvPr/>
        </p:nvPicPr>
        <p:blipFill>
          <a:blip r:embed="rId3"/>
          <a:stretch>
            <a:fillRect/>
          </a:stretch>
        </p:blipFill>
        <p:spPr>
          <a:xfrm>
            <a:off x="7295242" y="3053214"/>
            <a:ext cx="4737101" cy="1726549"/>
          </a:xfrm>
          <a:prstGeom prst="rect">
            <a:avLst/>
          </a:prstGeom>
        </p:spPr>
      </p:pic>
      <p:sp>
        <p:nvSpPr>
          <p:cNvPr id="8" name="Прямоугольник 7"/>
          <p:cNvSpPr/>
          <p:nvPr/>
        </p:nvSpPr>
        <p:spPr>
          <a:xfrm>
            <a:off x="1811710" y="0"/>
            <a:ext cx="8800807" cy="699230"/>
          </a:xfrm>
          <a:prstGeom prst="rect">
            <a:avLst/>
          </a:prstGeom>
        </p:spPr>
        <p:txBody>
          <a:bodyPr wrap="none">
            <a:spAutoFit/>
          </a:bodyPr>
          <a:lstStyle/>
          <a:p>
            <a:pPr algn="just">
              <a:lnSpc>
                <a:spcPct val="150000"/>
              </a:lnSpc>
              <a:spcAft>
                <a:spcPts val="0"/>
              </a:spcAft>
            </a:pPr>
            <a:r>
              <a:rPr lang="en-GB" sz="3000" b="1" dirty="0">
                <a:solidFill>
                  <a:schemeClr val="bg1"/>
                </a:solidFill>
                <a:ea typeface="Times New Roman" panose="02020603050405020304" pitchFamily="18" charset="0"/>
              </a:rPr>
              <a:t>Reports and proposals on themes and projects</a:t>
            </a:r>
            <a:endParaRPr lang="ru-RU" sz="3000" dirty="0">
              <a:solidFill>
                <a:schemeClr val="bg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581114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811710" y="0"/>
            <a:ext cx="8800807" cy="699230"/>
          </a:xfrm>
          <a:prstGeom prst="rect">
            <a:avLst/>
          </a:prstGeom>
        </p:spPr>
        <p:txBody>
          <a:bodyPr wrap="none">
            <a:spAutoFit/>
          </a:bodyPr>
          <a:lstStyle/>
          <a:p>
            <a:pPr algn="just">
              <a:lnSpc>
                <a:spcPct val="150000"/>
              </a:lnSpc>
              <a:spcAft>
                <a:spcPts val="0"/>
              </a:spcAft>
            </a:pPr>
            <a:r>
              <a:rPr lang="en-GB" sz="3000" b="1" dirty="0">
                <a:solidFill>
                  <a:schemeClr val="bg1"/>
                </a:solidFill>
                <a:ea typeface="Times New Roman" panose="02020603050405020304" pitchFamily="18" charset="0"/>
              </a:rPr>
              <a:t>Reports and proposals on themes and projects</a:t>
            </a:r>
            <a:endParaRPr lang="ru-RU" sz="3000" dirty="0">
              <a:solidFill>
                <a:schemeClr val="bg1"/>
              </a:solidFill>
              <a:ea typeface="Times New Roman" panose="02020603050405020304" pitchFamily="18" charset="0"/>
              <a:cs typeface="Times New Roman" panose="02020603050405020304" pitchFamily="18" charset="0"/>
            </a:endParaRPr>
          </a:p>
        </p:txBody>
      </p:sp>
      <p:sp>
        <p:nvSpPr>
          <p:cNvPr id="4" name="Прямоугольник 3"/>
          <p:cNvSpPr/>
          <p:nvPr/>
        </p:nvSpPr>
        <p:spPr>
          <a:xfrm>
            <a:off x="391886" y="1051234"/>
            <a:ext cx="6516914" cy="5533823"/>
          </a:xfrm>
          <a:prstGeom prst="rect">
            <a:avLst/>
          </a:prstGeom>
        </p:spPr>
        <p:txBody>
          <a:bodyPr wrap="square">
            <a:spAutoFit/>
          </a:bodyPr>
          <a:lstStyle/>
          <a:p>
            <a:pPr algn="just">
              <a:lnSpc>
                <a:spcPct val="130000"/>
              </a:lnSpc>
              <a:spcAft>
                <a:spcPts val="0"/>
              </a:spcAft>
            </a:pPr>
            <a:r>
              <a:rPr lang="en-GB" sz="1700" dirty="0">
                <a:solidFill>
                  <a:srgbClr val="000000"/>
                </a:solidFill>
                <a:ea typeface="Times New Roman" panose="02020603050405020304" pitchFamily="18" charset="0"/>
              </a:rPr>
              <a:t>The PAC took note of the </a:t>
            </a:r>
            <a:r>
              <a:rPr lang="en-GB" sz="1700" b="1" dirty="0">
                <a:solidFill>
                  <a:srgbClr val="0000FF"/>
                </a:solidFill>
                <a:ea typeface="Times New Roman" panose="02020603050405020304" pitchFamily="18" charset="0"/>
              </a:rPr>
              <a:t>conceptual project of a Research Centre for Proton Therapy at JINR </a:t>
            </a:r>
            <a:r>
              <a:rPr lang="en-GB" sz="1700" dirty="0">
                <a:solidFill>
                  <a:srgbClr val="000000"/>
                </a:solidFill>
                <a:ea typeface="Times New Roman" panose="02020603050405020304" pitchFamily="18" charset="0"/>
              </a:rPr>
              <a:t>presented</a:t>
            </a:r>
            <a:r>
              <a:rPr lang="en-US" sz="1700" dirty="0">
                <a:solidFill>
                  <a:srgbClr val="000000"/>
                </a:solidFill>
                <a:ea typeface="Times New Roman" panose="02020603050405020304" pitchFamily="18" charset="0"/>
              </a:rPr>
              <a:t> by </a:t>
            </a:r>
            <a:r>
              <a:rPr lang="en-US" sz="1700" b="1" dirty="0">
                <a:solidFill>
                  <a:srgbClr val="0000FF"/>
                </a:solidFill>
                <a:ea typeface="Times New Roman" panose="02020603050405020304" pitchFamily="18" charset="0"/>
              </a:rPr>
              <a:t>N. </a:t>
            </a:r>
            <a:r>
              <a:rPr lang="en-US" sz="1700" b="1" dirty="0" err="1">
                <a:solidFill>
                  <a:srgbClr val="0000FF"/>
                </a:solidFill>
                <a:ea typeface="Times New Roman" panose="02020603050405020304" pitchFamily="18" charset="0"/>
              </a:rPr>
              <a:t>Russakovich</a:t>
            </a:r>
            <a:r>
              <a:rPr lang="en-US" sz="1700" b="1" dirty="0">
                <a:solidFill>
                  <a:srgbClr val="0000FF"/>
                </a:solidFill>
                <a:ea typeface="Times New Roman" panose="02020603050405020304" pitchFamily="18" charset="0"/>
              </a:rPr>
              <a:t>. </a:t>
            </a:r>
            <a:r>
              <a:rPr lang="en-US" sz="1700" dirty="0">
                <a:solidFill>
                  <a:srgbClr val="000000"/>
                </a:solidFill>
                <a:ea typeface="Times New Roman" panose="02020603050405020304" pitchFamily="18" charset="0"/>
              </a:rPr>
              <a:t>The PAC recognizes the importance of further development of instruments and methods for proton therapy at JINR and fully supports the idea of playing a leading role in disseminating the culture of proton therapy in JINR Member States</a:t>
            </a:r>
            <a:r>
              <a:rPr lang="en-US" sz="1700" dirty="0" smtClean="0">
                <a:solidFill>
                  <a:srgbClr val="000000"/>
                </a:solidFill>
                <a:ea typeface="Times New Roman" panose="02020603050405020304" pitchFamily="18" charset="0"/>
              </a:rPr>
              <a:t>.</a:t>
            </a:r>
            <a:endParaRPr lang="ru-RU" sz="1700" dirty="0">
              <a:solidFill>
                <a:srgbClr val="000000"/>
              </a:solidFill>
              <a:ea typeface="Times New Roman" panose="02020603050405020304" pitchFamily="18" charset="0"/>
            </a:endParaRPr>
          </a:p>
          <a:p>
            <a:pPr algn="just">
              <a:lnSpc>
                <a:spcPct val="130000"/>
              </a:lnSpc>
              <a:spcAft>
                <a:spcPts val="0"/>
              </a:spcAft>
            </a:pPr>
            <a:r>
              <a:rPr lang="en-US" sz="1700" dirty="0">
                <a:solidFill>
                  <a:srgbClr val="000000"/>
                </a:solidFill>
                <a:ea typeface="Times New Roman" panose="02020603050405020304" pitchFamily="18" charset="0"/>
              </a:rPr>
              <a:t> </a:t>
            </a:r>
            <a:endParaRPr lang="ru-RU" sz="1700" dirty="0">
              <a:solidFill>
                <a:srgbClr val="000000"/>
              </a:solidFill>
              <a:ea typeface="Times New Roman" panose="02020603050405020304" pitchFamily="18" charset="0"/>
            </a:endParaRPr>
          </a:p>
          <a:p>
            <a:pPr algn="just">
              <a:lnSpc>
                <a:spcPct val="130000"/>
              </a:lnSpc>
              <a:spcAft>
                <a:spcPts val="0"/>
              </a:spcAft>
            </a:pPr>
            <a:r>
              <a:rPr lang="en-US" sz="1700" u="sng" dirty="0">
                <a:solidFill>
                  <a:srgbClr val="C00000"/>
                </a:solidFill>
                <a:ea typeface="Times New Roman" panose="02020603050405020304" pitchFamily="18" charset="0"/>
              </a:rPr>
              <a:t>Recommendation.</a:t>
            </a:r>
            <a:r>
              <a:rPr lang="en-US" sz="1700" dirty="0">
                <a:solidFill>
                  <a:srgbClr val="C00000"/>
                </a:solidFill>
                <a:ea typeface="Times New Roman" panose="02020603050405020304" pitchFamily="18" charset="0"/>
              </a:rPr>
              <a:t> Taking into account the real state of the </a:t>
            </a:r>
            <a:r>
              <a:rPr lang="en-US" sz="1700" dirty="0" err="1">
                <a:solidFill>
                  <a:srgbClr val="C00000"/>
                </a:solidFill>
                <a:ea typeface="Times New Roman" panose="02020603050405020304" pitchFamily="18" charset="0"/>
              </a:rPr>
              <a:t>Phasotron</a:t>
            </a:r>
            <a:r>
              <a:rPr lang="en-US" sz="1700" dirty="0">
                <a:solidFill>
                  <a:srgbClr val="C00000"/>
                </a:solidFill>
                <a:ea typeface="Times New Roman" panose="02020603050405020304" pitchFamily="18" charset="0"/>
              </a:rPr>
              <a:t> and the ongoing work on the construction, together with Chinese colleagues, of the SC202 therapeutic cyclotron, the PAC invites the JINR Directorate to elaborate the project of a new, compact research infrastructure for therapy with proton beams which could serve also as a pilot facility for future use in JINR Member States as well as an educational tool for training specialists in proton therapy.</a:t>
            </a:r>
            <a:endParaRPr lang="ru-RU" sz="1700" dirty="0">
              <a:solidFill>
                <a:srgbClr val="C00000"/>
              </a:solidFill>
              <a:ea typeface="Times New Roman" panose="02020603050405020304" pitchFamily="18" charset="0"/>
            </a:endParaRPr>
          </a:p>
        </p:txBody>
      </p:sp>
      <p:pic>
        <p:nvPicPr>
          <p:cNvPr id="5" name="Рисунок 4"/>
          <p:cNvPicPr/>
          <p:nvPr/>
        </p:nvPicPr>
        <p:blipFill>
          <a:blip r:embed="rId2" cstate="print">
            <a:extLst>
              <a:ext uri="{28A0092B-C50C-407E-A947-70E740481C1C}">
                <a14:useLocalDpi xmlns:a14="http://schemas.microsoft.com/office/drawing/2010/main" val="0"/>
              </a:ext>
            </a:extLst>
          </a:blip>
          <a:stretch>
            <a:fillRect/>
          </a:stretch>
        </p:blipFill>
        <p:spPr>
          <a:xfrm>
            <a:off x="7244316" y="1087344"/>
            <a:ext cx="2930197" cy="1764199"/>
          </a:xfrm>
          <a:prstGeom prst="rect">
            <a:avLst/>
          </a:prstGeom>
        </p:spPr>
      </p:pic>
      <p:pic>
        <p:nvPicPr>
          <p:cNvPr id="6" name="Рисунок 5"/>
          <p:cNvPicPr/>
          <p:nvPr/>
        </p:nvPicPr>
        <p:blipFill rotWithShape="1">
          <a:blip r:embed="rId3" cstate="print">
            <a:extLst>
              <a:ext uri="{28A0092B-C50C-407E-A947-70E740481C1C}">
                <a14:useLocalDpi xmlns:a14="http://schemas.microsoft.com/office/drawing/2010/main" val="0"/>
              </a:ext>
            </a:extLst>
          </a:blip>
          <a:srcRect l="8551" t="19243" r="9516" b="24770"/>
          <a:stretch/>
        </p:blipFill>
        <p:spPr>
          <a:xfrm>
            <a:off x="9594594" y="1915886"/>
            <a:ext cx="2553864" cy="943427"/>
          </a:xfrm>
          <a:prstGeom prst="rect">
            <a:avLst/>
          </a:prstGeom>
        </p:spPr>
      </p:pic>
      <p:pic>
        <p:nvPicPr>
          <p:cNvPr id="7" name="Рисунок 6"/>
          <p:cNvPicPr/>
          <p:nvPr/>
        </p:nvPicPr>
        <p:blipFill>
          <a:blip r:embed="rId4" cstate="print">
            <a:extLst>
              <a:ext uri="{28A0092B-C50C-407E-A947-70E740481C1C}">
                <a14:useLocalDpi xmlns:a14="http://schemas.microsoft.com/office/drawing/2010/main" val="0"/>
              </a:ext>
            </a:extLst>
          </a:blip>
          <a:stretch>
            <a:fillRect/>
          </a:stretch>
        </p:blipFill>
        <p:spPr>
          <a:xfrm>
            <a:off x="6819359" y="2886050"/>
            <a:ext cx="4665944" cy="3688921"/>
          </a:xfrm>
          <a:prstGeom prst="rect">
            <a:avLst/>
          </a:prstGeom>
        </p:spPr>
      </p:pic>
      <p:sp>
        <p:nvSpPr>
          <p:cNvPr id="8" name="Прямоугольник 7"/>
          <p:cNvSpPr/>
          <p:nvPr/>
        </p:nvSpPr>
        <p:spPr>
          <a:xfrm>
            <a:off x="9594762" y="1096220"/>
            <a:ext cx="1915066" cy="461665"/>
          </a:xfrm>
          <a:prstGeom prst="rect">
            <a:avLst/>
          </a:prstGeom>
        </p:spPr>
        <p:txBody>
          <a:bodyPr wrap="square">
            <a:spAutoFit/>
          </a:bodyPr>
          <a:lstStyle/>
          <a:p>
            <a:r>
              <a:rPr lang="en-US" sz="1200" b="1" spc="100" dirty="0">
                <a:latin typeface="Times New Roman" panose="02020603050405020304" pitchFamily="18" charset="0"/>
                <a:ea typeface="Times New Roman" panose="02020603050405020304" pitchFamily="18" charset="0"/>
              </a:rPr>
              <a:t>Superconducting cyclotron SC202 </a:t>
            </a:r>
            <a:endParaRPr lang="ru-RU" sz="1200" dirty="0"/>
          </a:p>
        </p:txBody>
      </p:sp>
    </p:spTree>
    <p:extLst>
      <p:ext uri="{BB962C8B-B14F-4D97-AF65-F5344CB8AC3E}">
        <p14:creationId xmlns:p14="http://schemas.microsoft.com/office/powerpoint/2010/main" val="27015409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39900" y="1717824"/>
            <a:ext cx="9880600" cy="1338828"/>
          </a:xfrm>
          <a:prstGeom prst="rect">
            <a:avLst/>
          </a:prstGeom>
        </p:spPr>
        <p:txBody>
          <a:bodyPr wrap="square">
            <a:spAutoFit/>
          </a:bodyPr>
          <a:lstStyle/>
          <a:p>
            <a:pPr algn="just">
              <a:lnSpc>
                <a:spcPct val="150000"/>
              </a:lnSpc>
              <a:spcAft>
                <a:spcPts val="0"/>
              </a:spcAft>
            </a:pPr>
            <a:r>
              <a:rPr lang="en-US" dirty="0">
                <a:solidFill>
                  <a:srgbClr val="0000FF"/>
                </a:solidFill>
                <a:ea typeface="Times New Roman" panose="02020603050405020304" pitchFamily="18" charset="0"/>
              </a:rPr>
              <a:t>The Scientific Council emphasizes the importance of consolidating the scope of in-house experiments and of experiments within the framework of international partnership </a:t>
            </a:r>
            <a:r>
              <a:rPr lang="en-US" dirty="0" err="1">
                <a:solidFill>
                  <a:srgbClr val="0000FF"/>
                </a:solidFill>
                <a:ea typeface="Times New Roman" panose="02020603050405020304" pitchFamily="18" charset="0"/>
              </a:rPr>
              <a:t>programmes</a:t>
            </a:r>
            <a:r>
              <a:rPr lang="en-US" dirty="0">
                <a:solidFill>
                  <a:srgbClr val="0000FF"/>
                </a:solidFill>
                <a:ea typeface="Times New Roman" panose="02020603050405020304" pitchFamily="18" charset="0"/>
              </a:rPr>
              <a:t> with essential contribution being made by the JINR staff.</a:t>
            </a:r>
            <a:endParaRPr lang="ru-RU" dirty="0">
              <a:solidFill>
                <a:srgbClr val="0000FF"/>
              </a:solidFill>
              <a:effectLst/>
              <a:latin typeface="Times New Roman" panose="02020603050405020304" pitchFamily="18" charset="0"/>
              <a:ea typeface="Times New Roman" panose="02020603050405020304" pitchFamily="18" charset="0"/>
            </a:endParaRPr>
          </a:p>
        </p:txBody>
      </p:sp>
      <p:sp>
        <p:nvSpPr>
          <p:cNvPr id="4" name="Прямоугольник 3"/>
          <p:cNvSpPr/>
          <p:nvPr/>
        </p:nvSpPr>
        <p:spPr>
          <a:xfrm>
            <a:off x="0" y="72736"/>
            <a:ext cx="12191999" cy="632481"/>
          </a:xfrm>
          <a:prstGeom prst="rect">
            <a:avLst/>
          </a:prstGeom>
        </p:spPr>
        <p:txBody>
          <a:bodyPr wrap="square">
            <a:spAutoFit/>
          </a:bodyPr>
          <a:lstStyle/>
          <a:p>
            <a:pPr marL="381000" algn="ctr">
              <a:lnSpc>
                <a:spcPct val="130000"/>
              </a:lnSpc>
              <a:spcAft>
                <a:spcPts val="1200"/>
              </a:spcAft>
              <a:defRPr/>
            </a:pPr>
            <a:r>
              <a:rPr lang="en-US" sz="2700" b="1" dirty="0" smtClean="0">
                <a:solidFill>
                  <a:schemeClr val="bg1"/>
                </a:solidFill>
              </a:rPr>
              <a:t>General remarks by the JINR Scientific Council (124</a:t>
            </a:r>
            <a:r>
              <a:rPr lang="en-US" sz="2700" b="1" baseline="30000" dirty="0" smtClean="0">
                <a:solidFill>
                  <a:schemeClr val="bg1"/>
                </a:solidFill>
              </a:rPr>
              <a:t>th</a:t>
            </a:r>
            <a:r>
              <a:rPr lang="en-US" sz="2700" b="1" dirty="0" smtClean="0">
                <a:solidFill>
                  <a:schemeClr val="bg1"/>
                </a:solidFill>
              </a:rPr>
              <a:t> session)</a:t>
            </a:r>
            <a:endParaRPr lang="en-US" sz="2700" b="1" dirty="0">
              <a:solidFill>
                <a:schemeClr val="bg1"/>
              </a:solidFill>
            </a:endParaRPr>
          </a:p>
        </p:txBody>
      </p:sp>
      <p:sp>
        <p:nvSpPr>
          <p:cNvPr id="5" name="Прямоугольник 4"/>
          <p:cNvSpPr/>
          <p:nvPr/>
        </p:nvSpPr>
        <p:spPr>
          <a:xfrm>
            <a:off x="723900" y="3661286"/>
            <a:ext cx="10464800" cy="457754"/>
          </a:xfrm>
          <a:prstGeom prst="rect">
            <a:avLst/>
          </a:prstGeom>
        </p:spPr>
        <p:txBody>
          <a:bodyPr wrap="square">
            <a:spAutoFit/>
          </a:bodyPr>
          <a:lstStyle/>
          <a:p>
            <a:pPr algn="just">
              <a:lnSpc>
                <a:spcPct val="150000"/>
              </a:lnSpc>
              <a:spcAft>
                <a:spcPts val="0"/>
              </a:spcAft>
            </a:pPr>
            <a:r>
              <a:rPr lang="en-US" b="1" dirty="0" smtClean="0">
                <a:solidFill>
                  <a:srgbClr val="C00000"/>
                </a:solidFill>
                <a:ea typeface="Times New Roman" panose="02020603050405020304" pitchFamily="18" charset="0"/>
              </a:rPr>
              <a:t>On implementation </a:t>
            </a:r>
            <a:r>
              <a:rPr lang="en-US" b="1" dirty="0">
                <a:solidFill>
                  <a:srgbClr val="C00000"/>
                </a:solidFill>
                <a:ea typeface="Times New Roman" panose="02020603050405020304" pitchFamily="18" charset="0"/>
              </a:rPr>
              <a:t>of the Seven-year plan for the development of </a:t>
            </a:r>
            <a:r>
              <a:rPr lang="en-US" b="1" dirty="0" smtClean="0">
                <a:solidFill>
                  <a:srgbClr val="C00000"/>
                </a:solidFill>
                <a:ea typeface="Times New Roman" panose="02020603050405020304" pitchFamily="18" charset="0"/>
              </a:rPr>
              <a:t>JINR for </a:t>
            </a:r>
            <a:r>
              <a:rPr lang="en-US" b="1" dirty="0">
                <a:solidFill>
                  <a:srgbClr val="C00000"/>
                </a:solidFill>
                <a:ea typeface="Times New Roman" panose="02020603050405020304" pitchFamily="18" charset="0"/>
              </a:rPr>
              <a:t>2017–2023</a:t>
            </a:r>
            <a:endParaRPr lang="ru-RU" dirty="0">
              <a:solidFill>
                <a:srgbClr val="C00000"/>
              </a:solidFill>
              <a:effectLst/>
              <a:latin typeface="Times New Roman" panose="02020603050405020304" pitchFamily="18" charset="0"/>
              <a:ea typeface="Times New Roman" panose="02020603050405020304" pitchFamily="18" charset="0"/>
            </a:endParaRPr>
          </a:p>
        </p:txBody>
      </p:sp>
      <p:sp>
        <p:nvSpPr>
          <p:cNvPr id="6" name="Прямоугольник 5"/>
          <p:cNvSpPr/>
          <p:nvPr/>
        </p:nvSpPr>
        <p:spPr>
          <a:xfrm>
            <a:off x="1676400" y="4163790"/>
            <a:ext cx="9893300" cy="1754326"/>
          </a:xfrm>
          <a:prstGeom prst="rect">
            <a:avLst/>
          </a:prstGeom>
        </p:spPr>
        <p:txBody>
          <a:bodyPr wrap="square">
            <a:spAutoFit/>
          </a:bodyPr>
          <a:lstStyle/>
          <a:p>
            <a:pPr algn="just">
              <a:lnSpc>
                <a:spcPct val="150000"/>
              </a:lnSpc>
              <a:spcAft>
                <a:spcPts val="0"/>
              </a:spcAft>
            </a:pPr>
            <a:r>
              <a:rPr lang="en-US" dirty="0">
                <a:solidFill>
                  <a:srgbClr val="0000FF"/>
                </a:solidFill>
                <a:ea typeface="Times New Roman" panose="02020603050405020304" pitchFamily="18" charset="0"/>
                <a:cs typeface="Times New Roman" panose="02020603050405020304" pitchFamily="18" charset="0"/>
              </a:rPr>
              <a:t>On the whole, the Scientific Council highly appreciates the on-going efforts to implement the Seven-year plan. However, considering </a:t>
            </a:r>
            <a:r>
              <a:rPr lang="en-US" dirty="0">
                <a:solidFill>
                  <a:srgbClr val="0000FF"/>
                </a:solidFill>
                <a:ea typeface="Times New Roman" panose="02020603050405020304" pitchFamily="18" charset="0"/>
              </a:rPr>
              <a:t>the increasing number of new scientific themes and projects reported, the Scientific Council stresses that JINR needs to consolidate its research </a:t>
            </a:r>
            <a:r>
              <a:rPr lang="en-US" dirty="0" err="1">
                <a:solidFill>
                  <a:srgbClr val="0000FF"/>
                </a:solidFill>
                <a:ea typeface="Times New Roman" panose="02020603050405020304" pitchFamily="18" charset="0"/>
              </a:rPr>
              <a:t>programme</a:t>
            </a:r>
            <a:r>
              <a:rPr lang="en-US" dirty="0">
                <a:solidFill>
                  <a:srgbClr val="0000FF"/>
                </a:solidFill>
                <a:ea typeface="Times New Roman" panose="02020603050405020304" pitchFamily="18" charset="0"/>
              </a:rPr>
              <a:t> within the major objectives of the Seven-year development plan.</a:t>
            </a:r>
            <a:endParaRPr lang="ru-RU" dirty="0">
              <a:solidFill>
                <a:srgbClr val="0000FF"/>
              </a:solidFill>
              <a:effectLst/>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60400" y="1155422"/>
            <a:ext cx="10464800" cy="507831"/>
          </a:xfrm>
          <a:prstGeom prst="rect">
            <a:avLst/>
          </a:prstGeom>
        </p:spPr>
        <p:txBody>
          <a:bodyPr wrap="square">
            <a:spAutoFit/>
          </a:bodyPr>
          <a:lstStyle/>
          <a:p>
            <a:pPr algn="just">
              <a:lnSpc>
                <a:spcPct val="150000"/>
              </a:lnSpc>
              <a:spcAft>
                <a:spcPts val="0"/>
              </a:spcAft>
            </a:pPr>
            <a:r>
              <a:rPr lang="en-US" b="1" dirty="0" smtClean="0">
                <a:solidFill>
                  <a:srgbClr val="C00000"/>
                </a:solidFill>
                <a:ea typeface="Times New Roman" panose="02020603050405020304" pitchFamily="18" charset="0"/>
              </a:rPr>
              <a:t>On the priority goals of JINR’s scientific </a:t>
            </a:r>
            <a:r>
              <a:rPr lang="en-US" b="1" dirty="0" err="1" smtClean="0">
                <a:solidFill>
                  <a:srgbClr val="C00000"/>
                </a:solidFill>
                <a:ea typeface="Times New Roman" panose="02020603050405020304" pitchFamily="18" charset="0"/>
              </a:rPr>
              <a:t>programme</a:t>
            </a:r>
            <a:endParaRPr lang="ru-RU"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34248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72736"/>
            <a:ext cx="12191999" cy="632481"/>
          </a:xfrm>
          <a:prstGeom prst="rect">
            <a:avLst/>
          </a:prstGeom>
        </p:spPr>
        <p:txBody>
          <a:bodyPr wrap="square">
            <a:spAutoFit/>
          </a:bodyPr>
          <a:lstStyle/>
          <a:p>
            <a:pPr marL="381000" algn="ctr">
              <a:lnSpc>
                <a:spcPct val="130000"/>
              </a:lnSpc>
              <a:spcAft>
                <a:spcPts val="1200"/>
              </a:spcAft>
              <a:defRPr/>
            </a:pPr>
            <a:r>
              <a:rPr lang="en-US" sz="2700" b="1" dirty="0" smtClean="0">
                <a:solidFill>
                  <a:schemeClr val="bg1"/>
                </a:solidFill>
              </a:rPr>
              <a:t>CMP-issues noted by the JINR Scientific Council (124</a:t>
            </a:r>
            <a:r>
              <a:rPr lang="en-US" sz="2700" b="1" baseline="30000" dirty="0" smtClean="0">
                <a:solidFill>
                  <a:schemeClr val="bg1"/>
                </a:solidFill>
              </a:rPr>
              <a:t>th</a:t>
            </a:r>
            <a:r>
              <a:rPr lang="en-US" sz="2700" b="1" dirty="0" smtClean="0">
                <a:solidFill>
                  <a:schemeClr val="bg1"/>
                </a:solidFill>
              </a:rPr>
              <a:t> session)</a:t>
            </a:r>
            <a:endParaRPr lang="en-US" sz="2700" b="1" dirty="0">
              <a:solidFill>
                <a:schemeClr val="bg1"/>
              </a:solidFill>
            </a:endParaRPr>
          </a:p>
        </p:txBody>
      </p:sp>
      <p:sp>
        <p:nvSpPr>
          <p:cNvPr id="8" name="Прямоугольник 7"/>
          <p:cNvSpPr/>
          <p:nvPr/>
        </p:nvSpPr>
        <p:spPr>
          <a:xfrm>
            <a:off x="526473" y="1181135"/>
            <a:ext cx="10865427" cy="5078313"/>
          </a:xfrm>
          <a:prstGeom prst="rect">
            <a:avLst/>
          </a:prstGeom>
        </p:spPr>
        <p:txBody>
          <a:bodyPr wrap="square">
            <a:spAutoFit/>
          </a:bodyPr>
          <a:lstStyle/>
          <a:p>
            <a:pPr algn="just">
              <a:lnSpc>
                <a:spcPct val="150000"/>
              </a:lnSpc>
              <a:spcAft>
                <a:spcPts val="0"/>
              </a:spcAft>
            </a:pPr>
            <a:r>
              <a:rPr lang="en-US" dirty="0">
                <a:solidFill>
                  <a:srgbClr val="0000FF"/>
                </a:solidFill>
                <a:ea typeface="Times New Roman" panose="02020603050405020304" pitchFamily="18" charset="0"/>
                <a:cs typeface="Times New Roman" panose="02020603050405020304" pitchFamily="18" charset="0"/>
              </a:rPr>
              <a:t>The Scientific Council </a:t>
            </a:r>
            <a:r>
              <a:rPr lang="en-US" dirty="0" smtClean="0">
                <a:solidFill>
                  <a:srgbClr val="0000FF"/>
                </a:solidFill>
                <a:ea typeface="Times New Roman" panose="02020603050405020304" pitchFamily="18" charset="0"/>
                <a:cs typeface="Times New Roman" panose="02020603050405020304" pitchFamily="18" charset="0"/>
              </a:rPr>
              <a:t>took </a:t>
            </a:r>
            <a:r>
              <a:rPr lang="en-US" dirty="0">
                <a:solidFill>
                  <a:srgbClr val="0000FF"/>
                </a:solidFill>
                <a:ea typeface="Times New Roman" panose="02020603050405020304" pitchFamily="18" charset="0"/>
                <a:cs typeface="Times New Roman" panose="02020603050405020304" pitchFamily="18" charset="0"/>
              </a:rPr>
              <a:t>note with interest of an </a:t>
            </a:r>
            <a:r>
              <a:rPr lang="en-US" dirty="0">
                <a:solidFill>
                  <a:srgbClr val="CC0099"/>
                </a:solidFill>
                <a:ea typeface="Times New Roman" panose="02020603050405020304" pitchFamily="18" charset="0"/>
                <a:cs typeface="Times New Roman" panose="02020603050405020304" pitchFamily="18" charset="0"/>
              </a:rPr>
              <a:t>alternative option </a:t>
            </a:r>
            <a:r>
              <a:rPr lang="en-US" dirty="0">
                <a:solidFill>
                  <a:srgbClr val="0000FF"/>
                </a:solidFill>
                <a:ea typeface="Times New Roman" panose="02020603050405020304" pitchFamily="18" charset="0"/>
                <a:cs typeface="Times New Roman" panose="02020603050405020304" pitchFamily="18" charset="0"/>
              </a:rPr>
              <a:t>for the development </a:t>
            </a:r>
            <a:r>
              <a:rPr lang="en-US" dirty="0">
                <a:solidFill>
                  <a:srgbClr val="CC0099"/>
                </a:solidFill>
                <a:ea typeface="Times New Roman" panose="02020603050405020304" pitchFamily="18" charset="0"/>
                <a:cs typeface="Times New Roman" panose="02020603050405020304" pitchFamily="18" charset="0"/>
              </a:rPr>
              <a:t>of a new source of neutrons at JINR, </a:t>
            </a:r>
            <a:r>
              <a:rPr lang="en-US" dirty="0">
                <a:solidFill>
                  <a:srgbClr val="0000FF"/>
                </a:solidFill>
                <a:ea typeface="Times New Roman" panose="02020603050405020304" pitchFamily="18" charset="0"/>
                <a:cs typeface="Times New Roman" panose="02020603050405020304" pitchFamily="18" charset="0"/>
              </a:rPr>
              <a:t>submitted to the PAC for Condensed Matter </a:t>
            </a:r>
            <a:r>
              <a:rPr lang="en-US" dirty="0" smtClean="0">
                <a:solidFill>
                  <a:srgbClr val="0000FF"/>
                </a:solidFill>
                <a:ea typeface="Times New Roman" panose="02020603050405020304" pitchFamily="18" charset="0"/>
                <a:cs typeface="Times New Roman" panose="02020603050405020304" pitchFamily="18" charset="0"/>
              </a:rPr>
              <a:t>Physics. The </a:t>
            </a:r>
            <a:r>
              <a:rPr lang="en-US" dirty="0">
                <a:solidFill>
                  <a:srgbClr val="0000FF"/>
                </a:solidFill>
                <a:ea typeface="Times New Roman" panose="02020603050405020304" pitchFamily="18" charset="0"/>
                <a:cs typeface="Times New Roman" panose="02020603050405020304" pitchFamily="18" charset="0"/>
              </a:rPr>
              <a:t>Scientific Council </a:t>
            </a:r>
            <a:r>
              <a:rPr lang="en-US" dirty="0" smtClean="0">
                <a:solidFill>
                  <a:srgbClr val="0000FF"/>
                </a:solidFill>
                <a:ea typeface="Times New Roman" panose="02020603050405020304" pitchFamily="18" charset="0"/>
                <a:cs typeface="Times New Roman" panose="02020603050405020304" pitchFamily="18" charset="0"/>
              </a:rPr>
              <a:t>recommended </a:t>
            </a:r>
            <a:r>
              <a:rPr lang="en-US" dirty="0">
                <a:solidFill>
                  <a:srgbClr val="0000FF"/>
                </a:solidFill>
                <a:ea typeface="Times New Roman" panose="02020603050405020304" pitchFamily="18" charset="0"/>
                <a:cs typeface="Times New Roman" panose="02020603050405020304" pitchFamily="18" charset="0"/>
              </a:rPr>
              <a:t>that the suggested physical scheme based on a subcritical booster with a plutonium dioxide core and a non-multiplying tungsten target be thoroughly considered while elaborating the general concept of a new neutron </a:t>
            </a:r>
            <a:r>
              <a:rPr lang="en-US" dirty="0" smtClean="0">
                <a:solidFill>
                  <a:srgbClr val="0000FF"/>
                </a:solidFill>
                <a:ea typeface="Times New Roman" panose="02020603050405020304" pitchFamily="18" charset="0"/>
                <a:cs typeface="Times New Roman" panose="02020603050405020304" pitchFamily="18" charset="0"/>
              </a:rPr>
              <a:t>source.</a:t>
            </a:r>
          </a:p>
          <a:p>
            <a:pPr marL="285750" indent="-285750" algn="just">
              <a:lnSpc>
                <a:spcPct val="150000"/>
              </a:lnSpc>
              <a:spcAft>
                <a:spcPts val="0"/>
              </a:spcAft>
              <a:buFont typeface="Arial" panose="020B0604020202020204" pitchFamily="34" charset="0"/>
              <a:buChar char="•"/>
            </a:pPr>
            <a:endParaRPr lang="en-US" dirty="0">
              <a:solidFill>
                <a:srgbClr val="0000FF"/>
              </a:solidFill>
              <a:ea typeface="Times New Roman" panose="02020603050405020304" pitchFamily="18" charset="0"/>
              <a:cs typeface="Times New Roman" panose="02020603050405020304" pitchFamily="18" charset="0"/>
            </a:endParaRPr>
          </a:p>
          <a:p>
            <a:pPr algn="just">
              <a:lnSpc>
                <a:spcPct val="150000"/>
              </a:lnSpc>
              <a:spcAft>
                <a:spcPts val="0"/>
              </a:spcAft>
            </a:pPr>
            <a:r>
              <a:rPr lang="en-US" dirty="0" smtClean="0">
                <a:solidFill>
                  <a:srgbClr val="0000FF"/>
                </a:solidFill>
                <a:ea typeface="Times New Roman" panose="02020603050405020304" pitchFamily="18" charset="0"/>
                <a:cs typeface="Times New Roman" panose="02020603050405020304" pitchFamily="18" charset="0"/>
              </a:rPr>
              <a:t>The </a:t>
            </a:r>
            <a:r>
              <a:rPr lang="en-US" dirty="0">
                <a:solidFill>
                  <a:srgbClr val="0000FF"/>
                </a:solidFill>
                <a:ea typeface="Times New Roman" panose="02020603050405020304" pitchFamily="18" charset="0"/>
                <a:cs typeface="Times New Roman" panose="02020603050405020304" pitchFamily="18" charset="0"/>
              </a:rPr>
              <a:t>Scientific Council </a:t>
            </a:r>
            <a:r>
              <a:rPr lang="en-US" dirty="0" smtClean="0">
                <a:solidFill>
                  <a:srgbClr val="0000FF"/>
                </a:solidFill>
                <a:ea typeface="Times New Roman" panose="02020603050405020304" pitchFamily="18" charset="0"/>
                <a:cs typeface="Times New Roman" panose="02020603050405020304" pitchFamily="18" charset="0"/>
              </a:rPr>
              <a:t>welcomed </a:t>
            </a:r>
            <a:r>
              <a:rPr lang="en-US" dirty="0">
                <a:solidFill>
                  <a:srgbClr val="0000FF"/>
                </a:solidFill>
                <a:ea typeface="Times New Roman" panose="02020603050405020304" pitchFamily="18" charset="0"/>
                <a:cs typeface="Times New Roman" panose="02020603050405020304" pitchFamily="18" charset="0"/>
              </a:rPr>
              <a:t>the initiation of a discussion concerning the </a:t>
            </a:r>
            <a:r>
              <a:rPr lang="en-US" dirty="0">
                <a:solidFill>
                  <a:srgbClr val="CC0099"/>
                </a:solidFill>
                <a:ea typeface="Times New Roman" panose="02020603050405020304" pitchFamily="18" charset="0"/>
                <a:cs typeface="Times New Roman" panose="02020603050405020304" pitchFamily="18" charset="0"/>
              </a:rPr>
              <a:t>relevant scientific </a:t>
            </a:r>
            <a:r>
              <a:rPr lang="en-US" dirty="0" err="1">
                <a:solidFill>
                  <a:srgbClr val="CC0099"/>
                </a:solidFill>
                <a:ea typeface="Times New Roman" panose="02020603050405020304" pitchFamily="18" charset="0"/>
                <a:cs typeface="Times New Roman" panose="02020603050405020304" pitchFamily="18" charset="0"/>
              </a:rPr>
              <a:t>programme</a:t>
            </a:r>
            <a:r>
              <a:rPr lang="en-US" dirty="0">
                <a:solidFill>
                  <a:srgbClr val="CC0099"/>
                </a:solidFill>
                <a:ea typeface="Times New Roman" panose="02020603050405020304" pitchFamily="18" charset="0"/>
                <a:cs typeface="Times New Roman" panose="02020603050405020304" pitchFamily="18" charset="0"/>
              </a:rPr>
              <a:t> </a:t>
            </a:r>
            <a:r>
              <a:rPr lang="en-US" dirty="0">
                <a:solidFill>
                  <a:srgbClr val="0000FF"/>
                </a:solidFill>
                <a:ea typeface="Times New Roman" panose="02020603050405020304" pitchFamily="18" charset="0"/>
                <a:cs typeface="Times New Roman" panose="02020603050405020304" pitchFamily="18" charset="0"/>
              </a:rPr>
              <a:t>for a new source and, in particular, the development of a scientific rationale for the use of the moderators of </a:t>
            </a:r>
            <a:r>
              <a:rPr lang="en-US" dirty="0" err="1">
                <a:solidFill>
                  <a:srgbClr val="0000FF"/>
                </a:solidFill>
                <a:ea typeface="Times New Roman" panose="02020603050405020304" pitchFamily="18" charset="0"/>
                <a:cs typeface="Times New Roman" panose="02020603050405020304" pitchFamily="18" charset="0"/>
              </a:rPr>
              <a:t>ultracold</a:t>
            </a:r>
            <a:r>
              <a:rPr lang="en-US" dirty="0">
                <a:solidFill>
                  <a:srgbClr val="0000FF"/>
                </a:solidFill>
                <a:ea typeface="Times New Roman" panose="02020603050405020304" pitchFamily="18" charset="0"/>
                <a:cs typeface="Times New Roman" panose="02020603050405020304" pitchFamily="18" charset="0"/>
              </a:rPr>
              <a:t> and very cold neutrons at this </a:t>
            </a:r>
            <a:r>
              <a:rPr lang="en-US" dirty="0" smtClean="0">
                <a:solidFill>
                  <a:srgbClr val="0000FF"/>
                </a:solidFill>
                <a:ea typeface="Times New Roman" panose="02020603050405020304" pitchFamily="18" charset="0"/>
                <a:cs typeface="Times New Roman" panose="02020603050405020304" pitchFamily="18" charset="0"/>
              </a:rPr>
              <a:t>facility.</a:t>
            </a:r>
          </a:p>
          <a:p>
            <a:pPr marL="285750" indent="-285750" algn="just">
              <a:lnSpc>
                <a:spcPct val="150000"/>
              </a:lnSpc>
              <a:spcAft>
                <a:spcPts val="0"/>
              </a:spcAft>
              <a:buFont typeface="Arial" panose="020B0604020202020204" pitchFamily="34" charset="0"/>
              <a:buChar char="•"/>
            </a:pPr>
            <a:endParaRPr lang="en-US" dirty="0" smtClean="0">
              <a:solidFill>
                <a:srgbClr val="0000FF"/>
              </a:solidFill>
              <a:ea typeface="Times New Roman" panose="02020603050405020304" pitchFamily="18" charset="0"/>
              <a:cs typeface="Times New Roman" panose="02020603050405020304" pitchFamily="18" charset="0"/>
            </a:endParaRPr>
          </a:p>
          <a:p>
            <a:pPr algn="just">
              <a:lnSpc>
                <a:spcPct val="150000"/>
              </a:lnSpc>
              <a:spcAft>
                <a:spcPts val="0"/>
              </a:spcAft>
            </a:pPr>
            <a:r>
              <a:rPr lang="en-US" dirty="0" smtClean="0">
                <a:solidFill>
                  <a:srgbClr val="0000FF"/>
                </a:solidFill>
                <a:ea typeface="Times New Roman" panose="02020603050405020304" pitchFamily="18" charset="0"/>
                <a:cs typeface="Times New Roman" panose="02020603050405020304" pitchFamily="18" charset="0"/>
              </a:rPr>
              <a:t>The </a:t>
            </a:r>
            <a:r>
              <a:rPr lang="en-US" dirty="0">
                <a:solidFill>
                  <a:srgbClr val="0000FF"/>
                </a:solidFill>
                <a:ea typeface="Times New Roman" panose="02020603050405020304" pitchFamily="18" charset="0"/>
                <a:cs typeface="Times New Roman" panose="02020603050405020304" pitchFamily="18" charset="0"/>
              </a:rPr>
              <a:t>Scientific Council </a:t>
            </a:r>
            <a:r>
              <a:rPr lang="en-US" dirty="0" smtClean="0">
                <a:solidFill>
                  <a:srgbClr val="0000FF"/>
                </a:solidFill>
                <a:ea typeface="Times New Roman" panose="02020603050405020304" pitchFamily="18" charset="0"/>
                <a:cs typeface="Times New Roman" panose="02020603050405020304" pitchFamily="18" charset="0"/>
              </a:rPr>
              <a:t>expressed </a:t>
            </a:r>
            <a:r>
              <a:rPr lang="en-US" dirty="0">
                <a:solidFill>
                  <a:srgbClr val="0000FF"/>
                </a:solidFill>
                <a:ea typeface="Times New Roman" panose="02020603050405020304" pitchFamily="18" charset="0"/>
                <a:cs typeface="Times New Roman" panose="02020603050405020304" pitchFamily="18" charset="0"/>
              </a:rPr>
              <a:t>its intention to continue, together with this PAC, to </a:t>
            </a:r>
            <a:r>
              <a:rPr lang="en-US" dirty="0">
                <a:solidFill>
                  <a:srgbClr val="CC0099"/>
                </a:solidFill>
                <a:ea typeface="Times New Roman" panose="02020603050405020304" pitchFamily="18" charset="0"/>
                <a:cs typeface="Times New Roman" panose="02020603050405020304" pitchFamily="18" charset="0"/>
              </a:rPr>
              <a:t>follow up </a:t>
            </a:r>
            <a:r>
              <a:rPr lang="en-US" dirty="0">
                <a:solidFill>
                  <a:srgbClr val="0000FF"/>
                </a:solidFill>
                <a:ea typeface="Times New Roman" panose="02020603050405020304" pitchFamily="18" charset="0"/>
                <a:cs typeface="Times New Roman" panose="02020603050405020304" pitchFamily="18" charset="0"/>
              </a:rPr>
              <a:t>on the development of the general concept of a new neutron source and its scientific </a:t>
            </a:r>
            <a:r>
              <a:rPr lang="en-US" dirty="0" err="1">
                <a:solidFill>
                  <a:srgbClr val="0000FF"/>
                </a:solidFill>
                <a:ea typeface="Times New Roman" panose="02020603050405020304" pitchFamily="18" charset="0"/>
                <a:cs typeface="Times New Roman" panose="02020603050405020304" pitchFamily="18" charset="0"/>
              </a:rPr>
              <a:t>programme</a:t>
            </a:r>
            <a:r>
              <a:rPr lang="en-US" dirty="0">
                <a:solidFill>
                  <a:srgbClr val="0000FF"/>
                </a:solidFill>
                <a:ea typeface="Times New Roman" panose="02020603050405020304" pitchFamily="18" charset="0"/>
                <a:cs typeface="Times New Roman" panose="02020603050405020304" pitchFamily="18" charset="0"/>
              </a:rPr>
              <a:t>.</a:t>
            </a:r>
            <a:endParaRPr lang="ru-RU" sz="12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918361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34736" y="1149823"/>
            <a:ext cx="10491355" cy="5078313"/>
          </a:xfrm>
          <a:prstGeom prst="rect">
            <a:avLst/>
          </a:prstGeom>
        </p:spPr>
        <p:txBody>
          <a:bodyPr wrap="square">
            <a:spAutoFit/>
          </a:bodyPr>
          <a:lstStyle/>
          <a:p>
            <a:pPr algn="just">
              <a:lnSpc>
                <a:spcPct val="150000"/>
              </a:lnSpc>
              <a:spcAft>
                <a:spcPts val="0"/>
              </a:spcAft>
            </a:pPr>
            <a:r>
              <a:rPr lang="en-US" dirty="0">
                <a:solidFill>
                  <a:srgbClr val="0000FF"/>
                </a:solidFill>
                <a:ea typeface="Times New Roman" panose="02020603050405020304" pitchFamily="18" charset="0"/>
                <a:cs typeface="Times New Roman" panose="02020603050405020304" pitchFamily="18" charset="0"/>
              </a:rPr>
              <a:t>The Scientific Council </a:t>
            </a:r>
            <a:r>
              <a:rPr lang="en-US" dirty="0" smtClean="0">
                <a:solidFill>
                  <a:srgbClr val="0000FF"/>
                </a:solidFill>
                <a:ea typeface="Times New Roman" panose="02020603050405020304" pitchFamily="18" charset="0"/>
                <a:cs typeface="Times New Roman" panose="02020603050405020304" pitchFamily="18" charset="0"/>
              </a:rPr>
              <a:t>took </a:t>
            </a:r>
            <a:r>
              <a:rPr lang="en-US" dirty="0">
                <a:solidFill>
                  <a:srgbClr val="0000FF"/>
                </a:solidFill>
                <a:ea typeface="Times New Roman" panose="02020603050405020304" pitchFamily="18" charset="0"/>
                <a:cs typeface="Times New Roman" panose="02020603050405020304" pitchFamily="18" charset="0"/>
              </a:rPr>
              <a:t>note of the activities of the team coordinated by the FLNP Directorate concerning the development of the </a:t>
            </a:r>
            <a:r>
              <a:rPr lang="en-US" dirty="0">
                <a:solidFill>
                  <a:srgbClr val="CC0099"/>
                </a:solidFill>
                <a:ea typeface="Times New Roman" panose="02020603050405020304" pitchFamily="18" charset="0"/>
                <a:cs typeface="Times New Roman" panose="02020603050405020304" pitchFamily="18" charset="0"/>
              </a:rPr>
              <a:t>concept of a new laboratory for structural research of macromolecules and new materials </a:t>
            </a:r>
            <a:r>
              <a:rPr lang="en-US" dirty="0">
                <a:solidFill>
                  <a:srgbClr val="0000FF"/>
                </a:solidFill>
                <a:ea typeface="Times New Roman" panose="02020603050405020304" pitchFamily="18" charset="0"/>
                <a:cs typeface="Times New Roman" panose="02020603050405020304" pitchFamily="18" charset="0"/>
              </a:rPr>
              <a:t>at the National Synchrotron Radiation Centre </a:t>
            </a:r>
            <a:r>
              <a:rPr lang="en-US" dirty="0">
                <a:solidFill>
                  <a:srgbClr val="CC0099"/>
                </a:solidFill>
                <a:ea typeface="Times New Roman" panose="02020603050405020304" pitchFamily="18" charset="0"/>
                <a:cs typeface="Times New Roman" panose="02020603050405020304" pitchFamily="18" charset="0"/>
              </a:rPr>
              <a:t>SOLARIS</a:t>
            </a:r>
            <a:r>
              <a:rPr lang="en-US" dirty="0">
                <a:solidFill>
                  <a:srgbClr val="0000FF"/>
                </a:solidFill>
                <a:ea typeface="Times New Roman" panose="02020603050405020304" pitchFamily="18" charset="0"/>
                <a:cs typeface="Times New Roman" panose="02020603050405020304" pitchFamily="18" charset="0"/>
              </a:rPr>
              <a:t> of the </a:t>
            </a:r>
            <a:r>
              <a:rPr lang="en-US" dirty="0" err="1">
                <a:solidFill>
                  <a:srgbClr val="0000FF"/>
                </a:solidFill>
                <a:ea typeface="Times New Roman" panose="02020603050405020304" pitchFamily="18" charset="0"/>
                <a:cs typeface="Times New Roman" panose="02020603050405020304" pitchFamily="18" charset="0"/>
              </a:rPr>
              <a:t>Jagiellonian</a:t>
            </a:r>
            <a:r>
              <a:rPr lang="en-US" dirty="0">
                <a:solidFill>
                  <a:srgbClr val="0000FF"/>
                </a:solidFill>
                <a:ea typeface="Times New Roman" panose="02020603050405020304" pitchFamily="18" charset="0"/>
                <a:cs typeface="Times New Roman" panose="02020603050405020304" pitchFamily="18" charset="0"/>
              </a:rPr>
              <a:t> University in </a:t>
            </a:r>
            <a:r>
              <a:rPr lang="en-US" dirty="0" err="1">
                <a:solidFill>
                  <a:srgbClr val="0000FF"/>
                </a:solidFill>
                <a:ea typeface="Times New Roman" panose="02020603050405020304" pitchFamily="18" charset="0"/>
                <a:cs typeface="Times New Roman" panose="02020603050405020304" pitchFamily="18" charset="0"/>
              </a:rPr>
              <a:t>Kraków</a:t>
            </a:r>
            <a:r>
              <a:rPr lang="en-US" dirty="0">
                <a:solidFill>
                  <a:srgbClr val="0000FF"/>
                </a:solidFill>
                <a:ea typeface="Times New Roman" panose="02020603050405020304" pitchFamily="18" charset="0"/>
                <a:cs typeface="Times New Roman" panose="02020603050405020304" pitchFamily="18" charset="0"/>
              </a:rPr>
              <a:t> (Poland</a:t>
            </a:r>
            <a:r>
              <a:rPr lang="en-US" dirty="0" smtClean="0">
                <a:solidFill>
                  <a:srgbClr val="0000FF"/>
                </a:solidFill>
                <a:ea typeface="Times New Roman" panose="02020603050405020304" pitchFamily="18" charset="0"/>
                <a:cs typeface="Times New Roman" panose="02020603050405020304" pitchFamily="18" charset="0"/>
              </a:rPr>
              <a:t>).</a:t>
            </a:r>
          </a:p>
          <a:p>
            <a:pPr marL="285750" indent="-285750" algn="just">
              <a:lnSpc>
                <a:spcPct val="150000"/>
              </a:lnSpc>
              <a:spcAft>
                <a:spcPts val="0"/>
              </a:spcAft>
              <a:buFont typeface="Arial" panose="020B0604020202020204" pitchFamily="34" charset="0"/>
              <a:buChar char="•"/>
            </a:pPr>
            <a:endParaRPr lang="en-US" dirty="0">
              <a:solidFill>
                <a:srgbClr val="0000FF"/>
              </a:solidFill>
              <a:ea typeface="Times New Roman" panose="02020603050405020304" pitchFamily="18" charset="0"/>
              <a:cs typeface="Times New Roman" panose="02020603050405020304" pitchFamily="18" charset="0"/>
            </a:endParaRPr>
          </a:p>
          <a:p>
            <a:pPr algn="just">
              <a:lnSpc>
                <a:spcPct val="150000"/>
              </a:lnSpc>
              <a:spcAft>
                <a:spcPts val="0"/>
              </a:spcAft>
            </a:pPr>
            <a:r>
              <a:rPr lang="en-US" dirty="0" smtClean="0">
                <a:solidFill>
                  <a:srgbClr val="0000FF"/>
                </a:solidFill>
                <a:ea typeface="Times New Roman" panose="02020603050405020304" pitchFamily="18" charset="0"/>
                <a:cs typeface="Times New Roman" panose="02020603050405020304" pitchFamily="18" charset="0"/>
              </a:rPr>
              <a:t>The </a:t>
            </a:r>
            <a:r>
              <a:rPr lang="en-US" dirty="0">
                <a:solidFill>
                  <a:srgbClr val="0000FF"/>
                </a:solidFill>
                <a:ea typeface="Times New Roman" panose="02020603050405020304" pitchFamily="18" charset="0"/>
                <a:cs typeface="Times New Roman" panose="02020603050405020304" pitchFamily="18" charset="0"/>
              </a:rPr>
              <a:t>Scientific Council </a:t>
            </a:r>
            <a:r>
              <a:rPr lang="en-US" dirty="0" smtClean="0">
                <a:solidFill>
                  <a:srgbClr val="0000FF"/>
                </a:solidFill>
                <a:ea typeface="Times New Roman" panose="02020603050405020304" pitchFamily="18" charset="0"/>
                <a:cs typeface="Times New Roman" panose="02020603050405020304" pitchFamily="18" charset="0"/>
              </a:rPr>
              <a:t>agreed </a:t>
            </a:r>
            <a:r>
              <a:rPr lang="en-US" dirty="0">
                <a:solidFill>
                  <a:srgbClr val="0000FF"/>
                </a:solidFill>
                <a:ea typeface="Times New Roman" panose="02020603050405020304" pitchFamily="18" charset="0"/>
                <a:cs typeface="Times New Roman" panose="02020603050405020304" pitchFamily="18" charset="0"/>
              </a:rPr>
              <a:t>that such a laboratory would contribute to extending the JINR research tools, which is of considerable importance in terms of complementarity between existing neutron-based techniques and future X-ray </a:t>
            </a:r>
            <a:r>
              <a:rPr lang="en-US" dirty="0" smtClean="0">
                <a:solidFill>
                  <a:srgbClr val="0000FF"/>
                </a:solidFill>
                <a:ea typeface="Times New Roman" panose="02020603050405020304" pitchFamily="18" charset="0"/>
                <a:cs typeface="Times New Roman" panose="02020603050405020304" pitchFamily="18" charset="0"/>
              </a:rPr>
              <a:t>methods.</a:t>
            </a:r>
          </a:p>
          <a:p>
            <a:pPr marL="285750" indent="-285750" algn="just">
              <a:lnSpc>
                <a:spcPct val="150000"/>
              </a:lnSpc>
              <a:spcAft>
                <a:spcPts val="0"/>
              </a:spcAft>
              <a:buFont typeface="Arial" panose="020B0604020202020204" pitchFamily="34" charset="0"/>
              <a:buChar char="•"/>
            </a:pPr>
            <a:endParaRPr lang="en-US" dirty="0">
              <a:solidFill>
                <a:srgbClr val="0000FF"/>
              </a:solidFill>
              <a:ea typeface="Times New Roman" panose="02020603050405020304" pitchFamily="18" charset="0"/>
              <a:cs typeface="Times New Roman" panose="02020603050405020304" pitchFamily="18" charset="0"/>
            </a:endParaRPr>
          </a:p>
          <a:p>
            <a:pPr algn="just">
              <a:lnSpc>
                <a:spcPct val="150000"/>
              </a:lnSpc>
              <a:spcAft>
                <a:spcPts val="0"/>
              </a:spcAft>
            </a:pPr>
            <a:r>
              <a:rPr lang="en-US" dirty="0" smtClean="0">
                <a:solidFill>
                  <a:srgbClr val="0000FF"/>
                </a:solidFill>
                <a:ea typeface="Times New Roman" panose="02020603050405020304" pitchFamily="18" charset="0"/>
                <a:cs typeface="Times New Roman" panose="02020603050405020304" pitchFamily="18" charset="0"/>
              </a:rPr>
              <a:t>At </a:t>
            </a:r>
            <a:r>
              <a:rPr lang="en-US" dirty="0">
                <a:solidFill>
                  <a:srgbClr val="0000FF"/>
                </a:solidFill>
                <a:ea typeface="Times New Roman" panose="02020603050405020304" pitchFamily="18" charset="0"/>
                <a:cs typeface="Times New Roman" panose="02020603050405020304" pitchFamily="18" charset="0"/>
              </a:rPr>
              <a:t>the same time the Scientific Council concurs with the PAC’s recommendation to continue the analysis of the feasibility of the technical design and parameters required by future experiments in such a laboratory.</a:t>
            </a:r>
            <a:endParaRPr lang="ru-RU" sz="1200" dirty="0">
              <a:solidFill>
                <a:srgbClr val="0000FF"/>
              </a:solidFill>
              <a:effectLst/>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0" y="72736"/>
            <a:ext cx="12191999" cy="632481"/>
          </a:xfrm>
          <a:prstGeom prst="rect">
            <a:avLst/>
          </a:prstGeom>
        </p:spPr>
        <p:txBody>
          <a:bodyPr wrap="square">
            <a:spAutoFit/>
          </a:bodyPr>
          <a:lstStyle/>
          <a:p>
            <a:pPr marL="381000" algn="ctr">
              <a:lnSpc>
                <a:spcPct val="130000"/>
              </a:lnSpc>
              <a:spcAft>
                <a:spcPts val="1200"/>
              </a:spcAft>
              <a:defRPr/>
            </a:pPr>
            <a:r>
              <a:rPr lang="en-US" sz="2700" b="1" dirty="0" smtClean="0">
                <a:solidFill>
                  <a:schemeClr val="bg1"/>
                </a:solidFill>
              </a:rPr>
              <a:t>CMP-issues noted by the JINR Scientific Council (124</a:t>
            </a:r>
            <a:r>
              <a:rPr lang="en-US" sz="2700" b="1" baseline="30000" dirty="0" smtClean="0">
                <a:solidFill>
                  <a:schemeClr val="bg1"/>
                </a:solidFill>
              </a:rPr>
              <a:t>th</a:t>
            </a:r>
            <a:r>
              <a:rPr lang="en-US" sz="2700" b="1" dirty="0" smtClean="0">
                <a:solidFill>
                  <a:schemeClr val="bg1"/>
                </a:solidFill>
              </a:rPr>
              <a:t> session)</a:t>
            </a:r>
            <a:endParaRPr lang="en-US" sz="2700" b="1" dirty="0">
              <a:solidFill>
                <a:schemeClr val="bg1"/>
              </a:solidFill>
            </a:endParaRPr>
          </a:p>
        </p:txBody>
      </p:sp>
    </p:spTree>
    <p:extLst>
      <p:ext uri="{BB962C8B-B14F-4D97-AF65-F5344CB8AC3E}">
        <p14:creationId xmlns:p14="http://schemas.microsoft.com/office/powerpoint/2010/main" val="252741066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699657" y="983086"/>
            <a:ext cx="10906990" cy="5709896"/>
          </a:xfrm>
          <a:prstGeom prst="rect">
            <a:avLst/>
          </a:prstGeom>
        </p:spPr>
        <p:txBody>
          <a:bodyPr wrap="square">
            <a:spAutoFit/>
          </a:bodyPr>
          <a:lstStyle/>
          <a:p>
            <a:pPr algn="just">
              <a:lnSpc>
                <a:spcPct val="130000"/>
              </a:lnSpc>
              <a:spcAft>
                <a:spcPts val="0"/>
              </a:spcAft>
            </a:pPr>
            <a:r>
              <a:rPr lang="en-US" dirty="0">
                <a:solidFill>
                  <a:srgbClr val="0000FF"/>
                </a:solidFill>
                <a:ea typeface="Times New Roman" panose="02020603050405020304" pitchFamily="18" charset="0"/>
                <a:cs typeface="Times New Roman" panose="02020603050405020304" pitchFamily="18" charset="0"/>
              </a:rPr>
              <a:t>The Scientific Council supports the PAC’s recommendations on the reviewed themes and projects. In particular, the Scientific Council welcomes the successful completion of the project </a:t>
            </a:r>
            <a:r>
              <a:rPr lang="en-US" dirty="0">
                <a:solidFill>
                  <a:srgbClr val="CC0099"/>
                </a:solidFill>
                <a:ea typeface="Times New Roman" panose="02020603050405020304" pitchFamily="18" charset="0"/>
                <a:cs typeface="Times New Roman" panose="02020603050405020304" pitchFamily="18" charset="0"/>
              </a:rPr>
              <a:t>“Isotope identifying </a:t>
            </a:r>
            <a:r>
              <a:rPr lang="en-US" dirty="0" err="1">
                <a:solidFill>
                  <a:srgbClr val="CC0099"/>
                </a:solidFill>
                <a:ea typeface="Times New Roman" panose="02020603050405020304" pitchFamily="18" charset="0"/>
                <a:cs typeface="Times New Roman" panose="02020603050405020304" pitchFamily="18" charset="0"/>
              </a:rPr>
              <a:t>reflectometry</a:t>
            </a:r>
            <a:r>
              <a:rPr lang="en-US" dirty="0">
                <a:solidFill>
                  <a:srgbClr val="CC0099"/>
                </a:solidFill>
                <a:ea typeface="Times New Roman" panose="02020603050405020304" pitchFamily="18" charset="0"/>
                <a:cs typeface="Times New Roman" panose="02020603050405020304" pitchFamily="18" charset="0"/>
              </a:rPr>
              <a:t> at the IBR-2 </a:t>
            </a:r>
            <a:r>
              <a:rPr lang="en-US" dirty="0">
                <a:solidFill>
                  <a:srgbClr val="CC0099"/>
                </a:solidFill>
                <a:latin typeface="+mj-lt"/>
                <a:ea typeface="Times New Roman" panose="02020603050405020304" pitchFamily="18" charset="0"/>
                <a:cs typeface="Times New Roman" panose="02020603050405020304" pitchFamily="18" charset="0"/>
              </a:rPr>
              <a:t>reactor”, </a:t>
            </a:r>
            <a:r>
              <a:rPr lang="en-US" dirty="0">
                <a:solidFill>
                  <a:srgbClr val="0000FF"/>
                </a:solidFill>
                <a:latin typeface="+mj-lt"/>
                <a:ea typeface="Times New Roman" panose="02020603050405020304" pitchFamily="18" charset="0"/>
                <a:cs typeface="Times New Roman" panose="02020603050405020304" pitchFamily="18" charset="0"/>
              </a:rPr>
              <a:t>which resulted in implementing a principally new method to study diffuse processes in layered nanostructures at the IBR-2 facility, and concurs with the closure of this completed project</a:t>
            </a:r>
            <a:r>
              <a:rPr lang="en-US" dirty="0" smtClean="0">
                <a:solidFill>
                  <a:srgbClr val="0000FF"/>
                </a:solidFill>
                <a:latin typeface="+mj-lt"/>
                <a:ea typeface="Times New Roman" panose="02020603050405020304" pitchFamily="18" charset="0"/>
                <a:cs typeface="Times New Roman" panose="02020603050405020304" pitchFamily="18" charset="0"/>
              </a:rPr>
              <a:t>.</a:t>
            </a:r>
          </a:p>
          <a:p>
            <a:pPr algn="just">
              <a:lnSpc>
                <a:spcPct val="130000"/>
              </a:lnSpc>
              <a:spcAft>
                <a:spcPts val="0"/>
              </a:spcAft>
            </a:pPr>
            <a:endParaRPr lang="en-US" dirty="0">
              <a:solidFill>
                <a:srgbClr val="0000FF"/>
              </a:solidFill>
              <a:effectLst/>
              <a:latin typeface="+mj-lt"/>
              <a:ea typeface="Times New Roman" panose="02020603050405020304" pitchFamily="18" charset="0"/>
              <a:cs typeface="Times New Roman" panose="02020603050405020304" pitchFamily="18" charset="0"/>
            </a:endParaRPr>
          </a:p>
          <a:p>
            <a:pPr algn="just">
              <a:lnSpc>
                <a:spcPct val="130000"/>
              </a:lnSpc>
              <a:spcAft>
                <a:spcPts val="0"/>
              </a:spcAft>
            </a:pPr>
            <a:r>
              <a:rPr lang="en-US" dirty="0">
                <a:solidFill>
                  <a:srgbClr val="0000FF"/>
                </a:solidFill>
                <a:latin typeface="+mj-lt"/>
              </a:rPr>
              <a:t>The Scientific Council expects that the revised proposal of the project </a:t>
            </a:r>
            <a:r>
              <a:rPr lang="en-US" dirty="0">
                <a:solidFill>
                  <a:srgbClr val="CC0099"/>
                </a:solidFill>
                <a:latin typeface="+mj-lt"/>
              </a:rPr>
              <a:t>“Development of a facility for measurements with test electron beams at DLNP. LINAC-200” </a:t>
            </a:r>
            <a:r>
              <a:rPr lang="en-US" dirty="0">
                <a:solidFill>
                  <a:srgbClr val="0000FF"/>
                </a:solidFill>
                <a:latin typeface="+mj-lt"/>
              </a:rPr>
              <a:t>be reconsidered, assuming that the authors of the project will elaborate a detailed scientific proposal within the scope of the PAC for Condensed Matter Physics or, alternatively, will submit this proposal to another PAC</a:t>
            </a:r>
            <a:r>
              <a:rPr lang="en-US" dirty="0" smtClean="0">
                <a:solidFill>
                  <a:srgbClr val="0000FF"/>
                </a:solidFill>
                <a:latin typeface="+mj-lt"/>
              </a:rPr>
              <a:t>.</a:t>
            </a:r>
          </a:p>
          <a:p>
            <a:pPr algn="just">
              <a:lnSpc>
                <a:spcPct val="130000"/>
              </a:lnSpc>
              <a:spcAft>
                <a:spcPts val="0"/>
              </a:spcAft>
            </a:pPr>
            <a:endParaRPr lang="en-US" dirty="0">
              <a:solidFill>
                <a:srgbClr val="0000FF"/>
              </a:solidFill>
              <a:latin typeface="+mj-lt"/>
            </a:endParaRPr>
          </a:p>
          <a:p>
            <a:pPr algn="just">
              <a:lnSpc>
                <a:spcPct val="130000"/>
              </a:lnSpc>
              <a:spcAft>
                <a:spcPts val="0"/>
              </a:spcAft>
            </a:pPr>
            <a:r>
              <a:rPr lang="en-US" dirty="0">
                <a:solidFill>
                  <a:srgbClr val="0000FF"/>
                </a:solidFill>
              </a:rPr>
              <a:t>Appreciating the recent achievements within the concluding theme </a:t>
            </a:r>
            <a:r>
              <a:rPr lang="en-US" dirty="0">
                <a:solidFill>
                  <a:srgbClr val="CC0099"/>
                </a:solidFill>
              </a:rPr>
              <a:t>“Theory of Condensed Matter”, </a:t>
            </a:r>
            <a:r>
              <a:rPr lang="en-US" dirty="0">
                <a:solidFill>
                  <a:srgbClr val="0000FF"/>
                </a:solidFill>
              </a:rPr>
              <a:t>the Scientific Council agrees that a new theme </a:t>
            </a:r>
            <a:r>
              <a:rPr lang="en-US" dirty="0">
                <a:solidFill>
                  <a:srgbClr val="CC0099"/>
                </a:solidFill>
              </a:rPr>
              <a:t>“Theory of Complex Systems and Advanced Materials” </a:t>
            </a:r>
            <a:r>
              <a:rPr lang="en-US" dirty="0">
                <a:solidFill>
                  <a:srgbClr val="0000FF"/>
                </a:solidFill>
              </a:rPr>
              <a:t>be opened for the period 2019–2023. The Scientific Council especially appreciates the opportunity to achieve closer correlation between the on-going theoretical studies and experimental </a:t>
            </a:r>
            <a:r>
              <a:rPr lang="en-US" dirty="0" err="1">
                <a:solidFill>
                  <a:srgbClr val="0000FF"/>
                </a:solidFill>
              </a:rPr>
              <a:t>programmes</a:t>
            </a:r>
            <a:r>
              <a:rPr lang="en-US" dirty="0">
                <a:solidFill>
                  <a:srgbClr val="0000FF"/>
                </a:solidFill>
              </a:rPr>
              <a:t> at the JINR</a:t>
            </a:r>
            <a:r>
              <a:rPr lang="en-US" dirty="0" smtClean="0">
                <a:solidFill>
                  <a:srgbClr val="0000FF"/>
                </a:solidFill>
              </a:rPr>
              <a:t>.</a:t>
            </a:r>
            <a:endParaRPr lang="ru-RU" dirty="0">
              <a:solidFill>
                <a:srgbClr val="0000FF"/>
              </a:solidFill>
              <a:latin typeface="+mj-lt"/>
            </a:endParaRPr>
          </a:p>
          <a:p>
            <a:pPr algn="just">
              <a:lnSpc>
                <a:spcPct val="130000"/>
              </a:lnSpc>
              <a:spcAft>
                <a:spcPts val="0"/>
              </a:spcAft>
            </a:pPr>
            <a:endParaRPr lang="ru-RU" sz="1200" dirty="0">
              <a:solidFill>
                <a:srgbClr val="0000FF"/>
              </a:solidFill>
              <a:effectLst/>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0" y="72736"/>
            <a:ext cx="12191999" cy="632481"/>
          </a:xfrm>
          <a:prstGeom prst="rect">
            <a:avLst/>
          </a:prstGeom>
        </p:spPr>
        <p:txBody>
          <a:bodyPr wrap="square">
            <a:spAutoFit/>
          </a:bodyPr>
          <a:lstStyle/>
          <a:p>
            <a:pPr marL="381000" algn="ctr">
              <a:lnSpc>
                <a:spcPct val="130000"/>
              </a:lnSpc>
              <a:spcAft>
                <a:spcPts val="1200"/>
              </a:spcAft>
              <a:defRPr/>
            </a:pPr>
            <a:r>
              <a:rPr lang="en-US" sz="2700" b="1" dirty="0" smtClean="0">
                <a:solidFill>
                  <a:schemeClr val="bg1"/>
                </a:solidFill>
              </a:rPr>
              <a:t>CMP-issues noted by the JINR Scientific Council (124</a:t>
            </a:r>
            <a:r>
              <a:rPr lang="en-US" sz="2700" b="1" baseline="30000" dirty="0" smtClean="0">
                <a:solidFill>
                  <a:schemeClr val="bg1"/>
                </a:solidFill>
              </a:rPr>
              <a:t>th</a:t>
            </a:r>
            <a:r>
              <a:rPr lang="en-US" sz="2700" b="1" dirty="0" smtClean="0">
                <a:solidFill>
                  <a:schemeClr val="bg1"/>
                </a:solidFill>
              </a:rPr>
              <a:t> session)</a:t>
            </a:r>
            <a:endParaRPr lang="en-US" sz="2700" b="1" dirty="0">
              <a:solidFill>
                <a:schemeClr val="bg1"/>
              </a:solidFill>
            </a:endParaRPr>
          </a:p>
        </p:txBody>
      </p:sp>
    </p:spTree>
    <p:extLst>
      <p:ext uri="{BB962C8B-B14F-4D97-AF65-F5344CB8AC3E}">
        <p14:creationId xmlns:p14="http://schemas.microsoft.com/office/powerpoint/2010/main" val="260397224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834735" y="1762818"/>
            <a:ext cx="10241974" cy="3831818"/>
          </a:xfrm>
          <a:prstGeom prst="rect">
            <a:avLst/>
          </a:prstGeom>
        </p:spPr>
        <p:txBody>
          <a:bodyPr wrap="square">
            <a:spAutoFit/>
          </a:bodyPr>
          <a:lstStyle/>
          <a:p>
            <a:pPr algn="just">
              <a:lnSpc>
                <a:spcPct val="150000"/>
              </a:lnSpc>
              <a:spcAft>
                <a:spcPts val="0"/>
              </a:spcAft>
            </a:pPr>
            <a:r>
              <a:rPr lang="en-US" dirty="0" smtClean="0">
                <a:solidFill>
                  <a:srgbClr val="0000FF"/>
                </a:solidFill>
                <a:ea typeface="Times New Roman" panose="02020603050405020304" pitchFamily="18" charset="0"/>
                <a:cs typeface="Times New Roman" panose="02020603050405020304" pitchFamily="18" charset="0"/>
              </a:rPr>
              <a:t>With </a:t>
            </a:r>
            <a:r>
              <a:rPr lang="en-US" dirty="0">
                <a:solidFill>
                  <a:srgbClr val="0000FF"/>
                </a:solidFill>
                <a:ea typeface="Times New Roman" panose="02020603050405020304" pitchFamily="18" charset="0"/>
                <a:cs typeface="Times New Roman" panose="02020603050405020304" pitchFamily="18" charset="0"/>
              </a:rPr>
              <a:t>regard to the considered conceptual project of a research </a:t>
            </a:r>
            <a:r>
              <a:rPr lang="en-US" dirty="0" err="1">
                <a:solidFill>
                  <a:srgbClr val="CC0099"/>
                </a:solidFill>
                <a:ea typeface="Times New Roman" panose="02020603050405020304" pitchFamily="18" charset="0"/>
                <a:cs typeface="Times New Roman" panose="02020603050405020304" pitchFamily="18" charset="0"/>
              </a:rPr>
              <a:t>centre</a:t>
            </a:r>
            <a:r>
              <a:rPr lang="en-US" dirty="0">
                <a:solidFill>
                  <a:srgbClr val="CC0099"/>
                </a:solidFill>
                <a:ea typeface="Times New Roman" panose="02020603050405020304" pitchFamily="18" charset="0"/>
                <a:cs typeface="Times New Roman" panose="02020603050405020304" pitchFamily="18" charset="0"/>
              </a:rPr>
              <a:t> for proton therapy at JINR, </a:t>
            </a:r>
            <a:r>
              <a:rPr lang="en-US" dirty="0">
                <a:solidFill>
                  <a:srgbClr val="0000FF"/>
                </a:solidFill>
                <a:ea typeface="Times New Roman" panose="02020603050405020304" pitchFamily="18" charset="0"/>
                <a:cs typeface="Times New Roman" panose="02020603050405020304" pitchFamily="18" charset="0"/>
              </a:rPr>
              <a:t>the Scientific Council recognizes the importance of further development of instruments and methods for proton therapy at JINR and supports the idea of assuming a leading role in disseminating the culture of proton therapy in JINR Member </a:t>
            </a:r>
            <a:r>
              <a:rPr lang="en-US" dirty="0" smtClean="0">
                <a:solidFill>
                  <a:srgbClr val="0000FF"/>
                </a:solidFill>
                <a:ea typeface="Times New Roman" panose="02020603050405020304" pitchFamily="18" charset="0"/>
                <a:cs typeface="Times New Roman" panose="02020603050405020304" pitchFamily="18" charset="0"/>
              </a:rPr>
              <a:t>States.</a:t>
            </a:r>
          </a:p>
          <a:p>
            <a:pPr algn="just">
              <a:lnSpc>
                <a:spcPct val="150000"/>
              </a:lnSpc>
              <a:spcAft>
                <a:spcPts val="0"/>
              </a:spcAft>
            </a:pPr>
            <a:endParaRPr lang="en-US" dirty="0">
              <a:solidFill>
                <a:srgbClr val="0000FF"/>
              </a:solidFill>
              <a:ea typeface="Times New Roman" panose="02020603050405020304" pitchFamily="18" charset="0"/>
              <a:cs typeface="Times New Roman" panose="02020603050405020304" pitchFamily="18" charset="0"/>
            </a:endParaRPr>
          </a:p>
          <a:p>
            <a:pPr algn="just">
              <a:lnSpc>
                <a:spcPct val="150000"/>
              </a:lnSpc>
              <a:spcAft>
                <a:spcPts val="0"/>
              </a:spcAft>
            </a:pPr>
            <a:r>
              <a:rPr lang="en-US" dirty="0" smtClean="0">
                <a:solidFill>
                  <a:srgbClr val="0000FF"/>
                </a:solidFill>
                <a:ea typeface="Times New Roman" panose="02020603050405020304" pitchFamily="18" charset="0"/>
                <a:cs typeface="Times New Roman" panose="02020603050405020304" pitchFamily="18" charset="0"/>
              </a:rPr>
              <a:t>Considering </a:t>
            </a:r>
            <a:r>
              <a:rPr lang="en-US" dirty="0">
                <a:solidFill>
                  <a:srgbClr val="0000FF"/>
                </a:solidFill>
                <a:ea typeface="Times New Roman" panose="02020603050405020304" pitchFamily="18" charset="0"/>
                <a:cs typeface="Times New Roman" panose="02020603050405020304" pitchFamily="18" charset="0"/>
              </a:rPr>
              <a:t>the discussed on-going work on the construction, together with the Chinese colleagues, of the SC202 therapeutic cyclotron, and the current state of the </a:t>
            </a:r>
            <a:r>
              <a:rPr lang="en-US" dirty="0" err="1">
                <a:solidFill>
                  <a:srgbClr val="0000FF"/>
                </a:solidFill>
                <a:ea typeface="Times New Roman" panose="02020603050405020304" pitchFamily="18" charset="0"/>
                <a:cs typeface="Times New Roman" panose="02020603050405020304" pitchFamily="18" charset="0"/>
              </a:rPr>
              <a:t>Phasotron</a:t>
            </a:r>
            <a:r>
              <a:rPr lang="en-US" dirty="0">
                <a:solidFill>
                  <a:srgbClr val="0000FF"/>
                </a:solidFill>
                <a:ea typeface="Times New Roman" panose="02020603050405020304" pitchFamily="18" charset="0"/>
                <a:cs typeface="Times New Roman" panose="02020603050405020304" pitchFamily="18" charset="0"/>
              </a:rPr>
              <a:t>, the Scientific Council recommends that the JINR Directorate develop the possibility of implementing a project of a compact research infrastructure for proton therapy at JINR.</a:t>
            </a:r>
            <a:endParaRPr lang="ru-RU" sz="1200" dirty="0">
              <a:solidFill>
                <a:srgbClr val="0000FF"/>
              </a:solidFill>
              <a:effectLst/>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374073" y="1169707"/>
            <a:ext cx="7249391" cy="507831"/>
          </a:xfrm>
          <a:prstGeom prst="rect">
            <a:avLst/>
          </a:prstGeom>
        </p:spPr>
        <p:txBody>
          <a:bodyPr wrap="square">
            <a:spAutoFit/>
          </a:bodyPr>
          <a:lstStyle/>
          <a:p>
            <a:pPr algn="just">
              <a:lnSpc>
                <a:spcPct val="150000"/>
              </a:lnSpc>
              <a:spcAft>
                <a:spcPts val="0"/>
              </a:spcAft>
            </a:pPr>
            <a:r>
              <a:rPr lang="en-US" u="sng" dirty="0" smtClean="0">
                <a:solidFill>
                  <a:srgbClr val="C00000"/>
                </a:solidFill>
                <a:ea typeface="Times New Roman" panose="02020603050405020304" pitchFamily="18" charset="0"/>
                <a:cs typeface="Times New Roman" panose="02020603050405020304" pitchFamily="18" charset="0"/>
              </a:rPr>
              <a:t>Issues</a:t>
            </a:r>
            <a:r>
              <a:rPr lang="en-US" u="sng" dirty="0">
                <a:solidFill>
                  <a:srgbClr val="C00000"/>
                </a:solidFill>
                <a:ea typeface="Times New Roman" panose="02020603050405020304" pitchFamily="18" charset="0"/>
                <a:cs typeface="Times New Roman" panose="02020603050405020304" pitchFamily="18" charset="0"/>
              </a:rPr>
              <a:t>, related to the PAC for Condensed Matter Physics</a:t>
            </a:r>
            <a:endParaRPr lang="ru-RU" sz="1200" dirty="0">
              <a:solidFill>
                <a:srgbClr val="C00000"/>
              </a:solidFill>
              <a:latin typeface="Times New Roman" panose="02020603050405020304" pitchFamily="18" charset="0"/>
              <a:ea typeface="Times New Roman" panose="02020603050405020304" pitchFamily="18" charset="0"/>
            </a:endParaRPr>
          </a:p>
        </p:txBody>
      </p:sp>
      <p:sp>
        <p:nvSpPr>
          <p:cNvPr id="9" name="Прямоугольник 8"/>
          <p:cNvSpPr/>
          <p:nvPr/>
        </p:nvSpPr>
        <p:spPr>
          <a:xfrm>
            <a:off x="0" y="72736"/>
            <a:ext cx="12191999" cy="576248"/>
          </a:xfrm>
          <a:prstGeom prst="rect">
            <a:avLst/>
          </a:prstGeom>
        </p:spPr>
        <p:txBody>
          <a:bodyPr wrap="square">
            <a:spAutoFit/>
          </a:bodyPr>
          <a:lstStyle/>
          <a:p>
            <a:pPr marL="381000" algn="ctr">
              <a:lnSpc>
                <a:spcPct val="130000"/>
              </a:lnSpc>
              <a:spcAft>
                <a:spcPts val="1200"/>
              </a:spcAft>
              <a:defRPr/>
            </a:pPr>
            <a:r>
              <a:rPr lang="en-US" sz="2700" b="1" dirty="0" smtClean="0">
                <a:solidFill>
                  <a:schemeClr val="bg1"/>
                </a:solidFill>
              </a:rPr>
              <a:t>Other issues noted by the JINR Scientific Council (124</a:t>
            </a:r>
            <a:r>
              <a:rPr lang="en-US" sz="2700" b="1" baseline="30000" dirty="0" smtClean="0">
                <a:solidFill>
                  <a:schemeClr val="bg1"/>
                </a:solidFill>
              </a:rPr>
              <a:t>th</a:t>
            </a:r>
            <a:r>
              <a:rPr lang="en-US" sz="2700" b="1" dirty="0" smtClean="0">
                <a:solidFill>
                  <a:schemeClr val="bg1"/>
                </a:solidFill>
              </a:rPr>
              <a:t> session)</a:t>
            </a:r>
            <a:endParaRPr lang="en-US" sz="2700" b="1" dirty="0">
              <a:solidFill>
                <a:schemeClr val="bg1"/>
              </a:solidFill>
            </a:endParaRPr>
          </a:p>
        </p:txBody>
      </p:sp>
    </p:spTree>
    <p:extLst>
      <p:ext uri="{BB962C8B-B14F-4D97-AF65-F5344CB8AC3E}">
        <p14:creationId xmlns:p14="http://schemas.microsoft.com/office/powerpoint/2010/main" val="72793273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863600" y="1329690"/>
            <a:ext cx="10998200" cy="5262979"/>
          </a:xfrm>
          <a:prstGeom prst="rect">
            <a:avLst/>
          </a:prstGeom>
        </p:spPr>
        <p:txBody>
          <a:bodyPr wrap="square">
            <a:spAutoFit/>
          </a:bodyPr>
          <a:lstStyle/>
          <a:p>
            <a:pPr algn="just">
              <a:lnSpc>
                <a:spcPct val="150000"/>
              </a:lnSpc>
              <a:spcAft>
                <a:spcPts val="0"/>
              </a:spcAft>
            </a:pPr>
            <a:r>
              <a:rPr lang="en-US" sz="1600" dirty="0" smtClean="0">
                <a:solidFill>
                  <a:srgbClr val="0000FF"/>
                </a:solidFill>
                <a:ea typeface="Times New Roman" panose="02020603050405020304" pitchFamily="18" charset="0"/>
                <a:cs typeface="Times New Roman" panose="02020603050405020304" pitchFamily="18" charset="0"/>
              </a:rPr>
              <a:t>The </a:t>
            </a:r>
            <a:r>
              <a:rPr lang="en-US" sz="1600" dirty="0">
                <a:solidFill>
                  <a:srgbClr val="0000FF"/>
                </a:solidFill>
                <a:ea typeface="Times New Roman" panose="02020603050405020304" pitchFamily="18" charset="0"/>
                <a:cs typeface="Times New Roman" panose="02020603050405020304" pitchFamily="18" charset="0"/>
              </a:rPr>
              <a:t>Scientific Council notes the efforts by the University Centre (UC) in coordination and support of the educational and human resource development </a:t>
            </a:r>
            <a:r>
              <a:rPr lang="en-US" sz="1600" dirty="0" err="1">
                <a:solidFill>
                  <a:srgbClr val="0000FF"/>
                </a:solidFill>
                <a:ea typeface="Times New Roman" panose="02020603050405020304" pitchFamily="18" charset="0"/>
                <a:cs typeface="Times New Roman" panose="02020603050405020304" pitchFamily="18" charset="0"/>
              </a:rPr>
              <a:t>programmes</a:t>
            </a:r>
            <a:r>
              <a:rPr lang="en-US" sz="1600" dirty="0">
                <a:solidFill>
                  <a:srgbClr val="0000FF"/>
                </a:solidFill>
                <a:ea typeface="Times New Roman" panose="02020603050405020304" pitchFamily="18" charset="0"/>
                <a:cs typeface="Times New Roman" panose="02020603050405020304" pitchFamily="18" charset="0"/>
              </a:rPr>
              <a:t> at JINR within the concluding theme</a:t>
            </a:r>
            <a:r>
              <a:rPr lang="en-US" sz="1600" dirty="0">
                <a:solidFill>
                  <a:srgbClr val="CC0099"/>
                </a:solidFill>
                <a:ea typeface="Times New Roman" panose="02020603050405020304" pitchFamily="18" charset="0"/>
                <a:cs typeface="Times New Roman" panose="02020603050405020304" pitchFamily="18" charset="0"/>
              </a:rPr>
              <a:t> “Organization, Support, and Development of JINR Educational </a:t>
            </a:r>
            <a:r>
              <a:rPr lang="en-US" sz="1600" dirty="0" err="1">
                <a:solidFill>
                  <a:srgbClr val="CC0099"/>
                </a:solidFill>
                <a:ea typeface="Times New Roman" panose="02020603050405020304" pitchFamily="18" charset="0"/>
                <a:cs typeface="Times New Roman" panose="02020603050405020304" pitchFamily="18" charset="0"/>
              </a:rPr>
              <a:t>Programmes</a:t>
            </a:r>
            <a:r>
              <a:rPr lang="en-US" sz="1600" dirty="0" smtClean="0">
                <a:solidFill>
                  <a:srgbClr val="CC0099"/>
                </a:solidFill>
                <a:ea typeface="Times New Roman" panose="02020603050405020304" pitchFamily="18" charset="0"/>
                <a:cs typeface="Times New Roman" panose="02020603050405020304" pitchFamily="18" charset="0"/>
              </a:rPr>
              <a:t>”.</a:t>
            </a:r>
          </a:p>
          <a:p>
            <a:pPr algn="just">
              <a:lnSpc>
                <a:spcPct val="150000"/>
              </a:lnSpc>
              <a:spcAft>
                <a:spcPts val="0"/>
              </a:spcAft>
            </a:pPr>
            <a:endParaRPr lang="en-US" sz="1600" dirty="0">
              <a:solidFill>
                <a:srgbClr val="0000FF"/>
              </a:solidFill>
              <a:ea typeface="Times New Roman" panose="02020603050405020304" pitchFamily="18" charset="0"/>
              <a:cs typeface="Times New Roman" panose="02020603050405020304" pitchFamily="18" charset="0"/>
            </a:endParaRPr>
          </a:p>
          <a:p>
            <a:pPr algn="just">
              <a:lnSpc>
                <a:spcPct val="150000"/>
              </a:lnSpc>
              <a:spcAft>
                <a:spcPts val="0"/>
              </a:spcAft>
            </a:pPr>
            <a:r>
              <a:rPr lang="en-US" sz="1600" dirty="0" smtClean="0">
                <a:solidFill>
                  <a:srgbClr val="0000FF"/>
                </a:solidFill>
                <a:ea typeface="Times New Roman" panose="02020603050405020304" pitchFamily="18" charset="0"/>
                <a:cs typeface="Times New Roman" panose="02020603050405020304" pitchFamily="18" charset="0"/>
              </a:rPr>
              <a:t>As </a:t>
            </a:r>
            <a:r>
              <a:rPr lang="en-US" sz="1600" dirty="0">
                <a:solidFill>
                  <a:srgbClr val="0000FF"/>
                </a:solidFill>
                <a:ea typeface="Times New Roman" panose="02020603050405020304" pitchFamily="18" charset="0"/>
                <a:cs typeface="Times New Roman" panose="02020603050405020304" pitchFamily="18" charset="0"/>
              </a:rPr>
              <a:t>part of this theme, one of the main issues and functions of JINR is being implemented –– that of attracting talented young people and partner scientific research organizations of the Member States to JINR. In order to accomplish this, conditions are being created at JINR to assign Bachelor, Master, and PhD students from Member-State universities to work on their theses. Together with JINR Laboratories, the UC organizes and runs student </a:t>
            </a:r>
            <a:r>
              <a:rPr lang="en-US" sz="1600" dirty="0" err="1">
                <a:solidFill>
                  <a:srgbClr val="0000FF"/>
                </a:solidFill>
                <a:ea typeface="Times New Roman" panose="02020603050405020304" pitchFamily="18" charset="0"/>
                <a:cs typeface="Times New Roman" panose="02020603050405020304" pitchFamily="18" charset="0"/>
              </a:rPr>
              <a:t>programmes</a:t>
            </a:r>
            <a:r>
              <a:rPr lang="en-US" sz="1600" dirty="0">
                <a:solidFill>
                  <a:srgbClr val="0000FF"/>
                </a:solidFill>
                <a:ea typeface="Times New Roman" panose="02020603050405020304" pitchFamily="18" charset="0"/>
                <a:cs typeface="Times New Roman" panose="02020603050405020304" pitchFamily="18" charset="0"/>
              </a:rPr>
              <a:t> of various levels, which may attract talented young people and ensure the continuity of JINR’s scientific </a:t>
            </a:r>
            <a:r>
              <a:rPr lang="en-US" sz="1600" dirty="0" smtClean="0">
                <a:solidFill>
                  <a:srgbClr val="0000FF"/>
                </a:solidFill>
                <a:ea typeface="Times New Roman" panose="02020603050405020304" pitchFamily="18" charset="0"/>
                <a:cs typeface="Times New Roman" panose="02020603050405020304" pitchFamily="18" charset="0"/>
              </a:rPr>
              <a:t>schools.</a:t>
            </a:r>
          </a:p>
          <a:p>
            <a:pPr algn="just">
              <a:lnSpc>
                <a:spcPct val="150000"/>
              </a:lnSpc>
              <a:spcAft>
                <a:spcPts val="0"/>
              </a:spcAft>
            </a:pPr>
            <a:endParaRPr lang="en-US" sz="1600" dirty="0">
              <a:solidFill>
                <a:srgbClr val="0000FF"/>
              </a:solidFill>
              <a:ea typeface="Times New Roman" panose="02020603050405020304" pitchFamily="18" charset="0"/>
              <a:cs typeface="Times New Roman" panose="02020603050405020304" pitchFamily="18" charset="0"/>
            </a:endParaRPr>
          </a:p>
          <a:p>
            <a:pPr algn="just">
              <a:lnSpc>
                <a:spcPct val="150000"/>
              </a:lnSpc>
              <a:spcAft>
                <a:spcPts val="0"/>
              </a:spcAft>
            </a:pPr>
            <a:r>
              <a:rPr lang="en-US" sz="1600" dirty="0" smtClean="0">
                <a:solidFill>
                  <a:srgbClr val="0000FF"/>
                </a:solidFill>
                <a:ea typeface="Times New Roman" panose="02020603050405020304" pitchFamily="18" charset="0"/>
                <a:cs typeface="Times New Roman" panose="02020603050405020304" pitchFamily="18" charset="0"/>
              </a:rPr>
              <a:t>The </a:t>
            </a:r>
            <a:r>
              <a:rPr lang="en-US" sz="1600" dirty="0">
                <a:solidFill>
                  <a:srgbClr val="0000FF"/>
                </a:solidFill>
                <a:ea typeface="Times New Roman" panose="02020603050405020304" pitchFamily="18" charset="0"/>
                <a:cs typeface="Times New Roman" panose="02020603050405020304" pitchFamily="18" charset="0"/>
              </a:rPr>
              <a:t>Scientific Council considers it important to continue these activities within the framework of the new theme </a:t>
            </a:r>
            <a:r>
              <a:rPr lang="en-US" sz="1600" dirty="0">
                <a:solidFill>
                  <a:srgbClr val="CC0099"/>
                </a:solidFill>
                <a:ea typeface="Times New Roman" panose="02020603050405020304" pitchFamily="18" charset="0"/>
                <a:cs typeface="Times New Roman" panose="02020603050405020304" pitchFamily="18" charset="0"/>
              </a:rPr>
              <a:t>“Organization, Support and Development of the JINR Human Resources </a:t>
            </a:r>
            <a:r>
              <a:rPr lang="en-US" sz="1600" dirty="0" err="1">
                <a:solidFill>
                  <a:srgbClr val="CC0099"/>
                </a:solidFill>
                <a:ea typeface="Times New Roman" panose="02020603050405020304" pitchFamily="18" charset="0"/>
                <a:cs typeface="Times New Roman" panose="02020603050405020304" pitchFamily="18" charset="0"/>
              </a:rPr>
              <a:t>Programme</a:t>
            </a:r>
            <a:r>
              <a:rPr lang="en-US" sz="1600" dirty="0">
                <a:solidFill>
                  <a:srgbClr val="CC0099"/>
                </a:solidFill>
                <a:ea typeface="Times New Roman" panose="02020603050405020304" pitchFamily="18" charset="0"/>
                <a:cs typeface="Times New Roman" panose="02020603050405020304" pitchFamily="18" charset="0"/>
              </a:rPr>
              <a:t>” proposed for 2019–2023, </a:t>
            </a:r>
            <a:r>
              <a:rPr lang="en-US" sz="1600" dirty="0">
                <a:solidFill>
                  <a:srgbClr val="0000FF"/>
                </a:solidFill>
                <a:ea typeface="Times New Roman" panose="02020603050405020304" pitchFamily="18" charset="0"/>
                <a:cs typeface="Times New Roman" panose="02020603050405020304" pitchFamily="18" charset="0"/>
              </a:rPr>
              <a:t>enhancing the cooperation with leading universities of the Member States to attract young people to work on JINR’s flagship projects.</a:t>
            </a:r>
            <a:endParaRPr lang="ru-RU" sz="1100" dirty="0">
              <a:solidFill>
                <a:srgbClr val="0000FF"/>
              </a:solidFill>
              <a:effectLst/>
              <a:latin typeface="Times New Roman" panose="02020603050405020304" pitchFamily="18" charset="0"/>
              <a:ea typeface="Times New Roman" panose="02020603050405020304" pitchFamily="18" charset="0"/>
            </a:endParaRPr>
          </a:p>
        </p:txBody>
      </p:sp>
      <p:sp>
        <p:nvSpPr>
          <p:cNvPr id="6" name="Прямоугольник 5"/>
          <p:cNvSpPr/>
          <p:nvPr/>
        </p:nvSpPr>
        <p:spPr>
          <a:xfrm>
            <a:off x="401317" y="850985"/>
            <a:ext cx="1838965" cy="456535"/>
          </a:xfrm>
          <a:prstGeom prst="rect">
            <a:avLst/>
          </a:prstGeom>
        </p:spPr>
        <p:txBody>
          <a:bodyPr wrap="none">
            <a:spAutoFit/>
          </a:bodyPr>
          <a:lstStyle/>
          <a:p>
            <a:pPr algn="just">
              <a:lnSpc>
                <a:spcPct val="150000"/>
              </a:lnSpc>
              <a:spcAft>
                <a:spcPts val="0"/>
              </a:spcAft>
            </a:pPr>
            <a:r>
              <a:rPr lang="en-US" u="sng" dirty="0">
                <a:solidFill>
                  <a:srgbClr val="C00000"/>
                </a:solidFill>
                <a:ea typeface="Times New Roman" panose="02020603050405020304" pitchFamily="18" charset="0"/>
                <a:cs typeface="Times New Roman" panose="02020603050405020304" pitchFamily="18" charset="0"/>
              </a:rPr>
              <a:t>Common issues</a:t>
            </a:r>
            <a:endParaRPr lang="ru-RU" sz="1200" dirty="0">
              <a:solidFill>
                <a:srgbClr val="C00000"/>
              </a:solidFill>
              <a:latin typeface="Times New Roman" panose="02020603050405020304" pitchFamily="18" charset="0"/>
              <a:ea typeface="Times New Roman" panose="02020603050405020304" pitchFamily="18" charset="0"/>
            </a:endParaRPr>
          </a:p>
        </p:txBody>
      </p:sp>
      <p:sp>
        <p:nvSpPr>
          <p:cNvPr id="8" name="Прямоугольник 7"/>
          <p:cNvSpPr/>
          <p:nvPr/>
        </p:nvSpPr>
        <p:spPr>
          <a:xfrm>
            <a:off x="0" y="72736"/>
            <a:ext cx="12191999" cy="576248"/>
          </a:xfrm>
          <a:prstGeom prst="rect">
            <a:avLst/>
          </a:prstGeom>
        </p:spPr>
        <p:txBody>
          <a:bodyPr wrap="square">
            <a:spAutoFit/>
          </a:bodyPr>
          <a:lstStyle/>
          <a:p>
            <a:pPr marL="381000" algn="ctr">
              <a:lnSpc>
                <a:spcPct val="130000"/>
              </a:lnSpc>
              <a:spcAft>
                <a:spcPts val="1200"/>
              </a:spcAft>
              <a:defRPr/>
            </a:pPr>
            <a:r>
              <a:rPr lang="en-US" sz="2700" b="1" dirty="0" smtClean="0">
                <a:solidFill>
                  <a:schemeClr val="bg1"/>
                </a:solidFill>
              </a:rPr>
              <a:t>Other issues noted by the JINR Scientific Council (124</a:t>
            </a:r>
            <a:r>
              <a:rPr lang="en-US" sz="2700" b="1" baseline="30000" dirty="0" smtClean="0">
                <a:solidFill>
                  <a:schemeClr val="bg1"/>
                </a:solidFill>
              </a:rPr>
              <a:t>th</a:t>
            </a:r>
            <a:r>
              <a:rPr lang="en-US" sz="2700" b="1" dirty="0" smtClean="0">
                <a:solidFill>
                  <a:schemeClr val="bg1"/>
                </a:solidFill>
              </a:rPr>
              <a:t> session)</a:t>
            </a:r>
            <a:endParaRPr lang="en-US" sz="2700" b="1" dirty="0">
              <a:solidFill>
                <a:schemeClr val="bg1"/>
              </a:solidFill>
            </a:endParaRPr>
          </a:p>
        </p:txBody>
      </p:sp>
    </p:spTree>
    <p:extLst>
      <p:ext uri="{BB962C8B-B14F-4D97-AF65-F5344CB8AC3E}">
        <p14:creationId xmlns:p14="http://schemas.microsoft.com/office/powerpoint/2010/main" val="79606185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19807" y="2939534"/>
            <a:ext cx="5404043" cy="553998"/>
          </a:xfrm>
          <a:prstGeom prst="rect">
            <a:avLst/>
          </a:prstGeom>
        </p:spPr>
        <p:txBody>
          <a:bodyPr wrap="none">
            <a:spAutoFit/>
          </a:bodyPr>
          <a:lstStyle/>
          <a:p>
            <a:pPr algn="ctr" eaLnBrk="1" hangingPunct="1"/>
            <a:r>
              <a:rPr lang="en-GB" altLang="hu-HU" sz="3000" b="1" dirty="0">
                <a:solidFill>
                  <a:srgbClr val="C00000"/>
                </a:solidFill>
                <a:effectLst>
                  <a:outerShdw blurRad="38100" dist="38100" dir="2700000" algn="tl">
                    <a:srgbClr val="000000">
                      <a:alpha val="43137"/>
                    </a:srgbClr>
                  </a:outerShdw>
                </a:effectLst>
              </a:rPr>
              <a:t>Thank you for your attention</a:t>
            </a:r>
          </a:p>
        </p:txBody>
      </p:sp>
    </p:spTree>
    <p:extLst>
      <p:ext uri="{BB962C8B-B14F-4D97-AF65-F5344CB8AC3E}">
        <p14:creationId xmlns:p14="http://schemas.microsoft.com/office/powerpoint/2010/main" val="136582179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844800"/>
            <a:ext cx="12192000" cy="401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8" name="Рисунок 7"/>
          <p:cNvPicPr>
            <a:picLocks noChangeAspect="1"/>
          </p:cNvPicPr>
          <p:nvPr/>
        </p:nvPicPr>
        <p:blipFill>
          <a:blip r:embed="rId2"/>
          <a:stretch>
            <a:fillRect/>
          </a:stretch>
        </p:blipFill>
        <p:spPr>
          <a:xfrm rot="5400000">
            <a:off x="846901" y="1909869"/>
            <a:ext cx="5878552" cy="4017716"/>
          </a:xfrm>
          <a:prstGeom prst="rect">
            <a:avLst/>
          </a:prstGeom>
        </p:spPr>
      </p:pic>
      <p:pic>
        <p:nvPicPr>
          <p:cNvPr id="10" name="Рисунок 9"/>
          <p:cNvPicPr>
            <a:picLocks noChangeAspect="1"/>
          </p:cNvPicPr>
          <p:nvPr/>
        </p:nvPicPr>
        <p:blipFill rotWithShape="1">
          <a:blip r:embed="rId3"/>
          <a:srcRect r="6715"/>
          <a:stretch/>
        </p:blipFill>
        <p:spPr>
          <a:xfrm rot="5400000">
            <a:off x="5518498" y="1788775"/>
            <a:ext cx="5646051" cy="4100514"/>
          </a:xfrm>
          <a:prstGeom prst="rect">
            <a:avLst/>
          </a:prstGeom>
        </p:spPr>
      </p:pic>
      <p:sp>
        <p:nvSpPr>
          <p:cNvPr id="7" name="Rectangle 2"/>
          <p:cNvSpPr txBox="1">
            <a:spLocks noChangeArrowheads="1"/>
          </p:cNvSpPr>
          <p:nvPr/>
        </p:nvSpPr>
        <p:spPr>
          <a:xfrm>
            <a:off x="1616076" y="61913"/>
            <a:ext cx="8950325" cy="86995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GB" sz="3200" dirty="0">
                <a:solidFill>
                  <a:srgbClr val="FFFF00"/>
                </a:solidFill>
                <a:effectLst>
                  <a:outerShdw blurRad="38100" dist="38100" dir="2700000" algn="tl">
                    <a:srgbClr val="C0C0C0"/>
                  </a:outerShdw>
                </a:effectLst>
              </a:rPr>
              <a:t>Agenda of the 48th PAC meeting</a:t>
            </a:r>
          </a:p>
        </p:txBody>
      </p:sp>
      <p:sp>
        <p:nvSpPr>
          <p:cNvPr id="2" name="Прямоугольник 1"/>
          <p:cNvSpPr/>
          <p:nvPr/>
        </p:nvSpPr>
        <p:spPr>
          <a:xfrm>
            <a:off x="1616076" y="931863"/>
            <a:ext cx="8950325" cy="583469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4" name="Прямая соединительная линия 3"/>
          <p:cNvCxnSpPr>
            <a:stCxn id="2" idx="0"/>
            <a:endCxn id="2" idx="2"/>
          </p:cNvCxnSpPr>
          <p:nvPr/>
        </p:nvCxnSpPr>
        <p:spPr>
          <a:xfrm>
            <a:off x="6091238" y="931863"/>
            <a:ext cx="0" cy="5834697"/>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9" name="Прямоугольник 8"/>
          <p:cNvSpPr/>
          <p:nvPr/>
        </p:nvSpPr>
        <p:spPr>
          <a:xfrm>
            <a:off x="696686" y="1990594"/>
            <a:ext cx="10900227" cy="3348609"/>
          </a:xfrm>
          <a:prstGeom prst="rect">
            <a:avLst/>
          </a:prstGeom>
          <a:solidFill>
            <a:srgbClr val="FFFF00"/>
          </a:solidFill>
          <a:ln w="47625">
            <a:solidFill>
              <a:srgbClr val="FF9900"/>
            </a:solidFill>
          </a:ln>
        </p:spPr>
        <p:txBody>
          <a:bodyPr wrap="square">
            <a:spAutoFit/>
          </a:bodyPr>
          <a:lstStyle/>
          <a:p>
            <a:pPr algn="ctr">
              <a:lnSpc>
                <a:spcPct val="130000"/>
              </a:lnSpc>
              <a:spcAft>
                <a:spcPts val="1200"/>
              </a:spcAft>
              <a:defRPr/>
            </a:pPr>
            <a:r>
              <a:rPr lang="en-GB" sz="2200" b="1" dirty="0">
                <a:solidFill>
                  <a:srgbClr val="0000FF"/>
                </a:solidFill>
              </a:rPr>
              <a:t>Highlights of the PAC-CMP meeting: </a:t>
            </a:r>
          </a:p>
          <a:p>
            <a:pPr marL="723900" indent="-342900">
              <a:lnSpc>
                <a:spcPct val="130000"/>
              </a:lnSpc>
              <a:spcAft>
                <a:spcPts val="1200"/>
              </a:spcAft>
              <a:buFont typeface="Wingdings" pitchFamily="2" charset="2"/>
              <a:buChar char="ü"/>
              <a:defRPr/>
            </a:pPr>
            <a:r>
              <a:rPr lang="en-GB" sz="2200" b="1" dirty="0">
                <a:solidFill>
                  <a:srgbClr val="0000FF"/>
                </a:solidFill>
              </a:rPr>
              <a:t>Alternative option of</a:t>
            </a:r>
            <a:r>
              <a:rPr lang="en-US" sz="2200" b="1" dirty="0">
                <a:solidFill>
                  <a:srgbClr val="0000FF"/>
                </a:solidFill>
              </a:rPr>
              <a:t> a new </a:t>
            </a:r>
            <a:r>
              <a:rPr lang="en-US" sz="2200" b="1" dirty="0" smtClean="0">
                <a:solidFill>
                  <a:srgbClr val="0000FF"/>
                </a:solidFill>
              </a:rPr>
              <a:t>source of neutron </a:t>
            </a:r>
            <a:r>
              <a:rPr lang="en-US" sz="2200" b="1" dirty="0">
                <a:solidFill>
                  <a:srgbClr val="0000FF"/>
                </a:solidFill>
              </a:rPr>
              <a:t>at </a:t>
            </a:r>
            <a:r>
              <a:rPr lang="en-US" sz="2200" b="1" dirty="0" smtClean="0">
                <a:solidFill>
                  <a:srgbClr val="0000FF"/>
                </a:solidFill>
              </a:rPr>
              <a:t>JINR</a:t>
            </a:r>
          </a:p>
          <a:p>
            <a:pPr marL="723900" indent="-342900">
              <a:lnSpc>
                <a:spcPct val="130000"/>
              </a:lnSpc>
              <a:spcAft>
                <a:spcPts val="1200"/>
              </a:spcAft>
              <a:buFont typeface="Wingdings" pitchFamily="2" charset="2"/>
              <a:buChar char="ü"/>
              <a:defRPr/>
            </a:pPr>
            <a:r>
              <a:rPr lang="en-US" sz="2200" b="1" dirty="0" smtClean="0">
                <a:solidFill>
                  <a:srgbClr val="0000FF"/>
                </a:solidFill>
              </a:rPr>
              <a:t>The </a:t>
            </a:r>
            <a:r>
              <a:rPr lang="en-US" sz="2200" b="1" dirty="0">
                <a:solidFill>
                  <a:srgbClr val="0000FF"/>
                </a:solidFill>
              </a:rPr>
              <a:t>scientific case for JINR’s new </a:t>
            </a:r>
            <a:r>
              <a:rPr lang="en-US" sz="2200" b="1" dirty="0" smtClean="0">
                <a:solidFill>
                  <a:srgbClr val="0000FF"/>
                </a:solidFill>
              </a:rPr>
              <a:t>neutron source</a:t>
            </a:r>
          </a:p>
          <a:p>
            <a:pPr marL="723900" indent="-342900">
              <a:lnSpc>
                <a:spcPct val="130000"/>
              </a:lnSpc>
              <a:spcAft>
                <a:spcPts val="1200"/>
              </a:spcAft>
              <a:buFont typeface="Wingdings" pitchFamily="2" charset="2"/>
              <a:buChar char="ü"/>
              <a:defRPr/>
            </a:pPr>
            <a:r>
              <a:rPr lang="en-US" sz="2200" b="1" dirty="0" smtClean="0">
                <a:solidFill>
                  <a:srgbClr val="0000FF"/>
                </a:solidFill>
              </a:rPr>
              <a:t>Cooperation </a:t>
            </a:r>
            <a:r>
              <a:rPr lang="en-US" sz="2200" b="1" dirty="0">
                <a:solidFill>
                  <a:srgbClr val="0000FF"/>
                </a:solidFill>
              </a:rPr>
              <a:t>between JINR and the National Synchrotron </a:t>
            </a:r>
            <a:r>
              <a:rPr lang="en-US" sz="2200" b="1" dirty="0" smtClean="0">
                <a:solidFill>
                  <a:srgbClr val="0000FF"/>
                </a:solidFill>
              </a:rPr>
              <a:t>Radiation</a:t>
            </a:r>
            <a:br>
              <a:rPr lang="en-US" sz="2200" b="1" dirty="0" smtClean="0">
                <a:solidFill>
                  <a:srgbClr val="0000FF"/>
                </a:solidFill>
              </a:rPr>
            </a:br>
            <a:r>
              <a:rPr lang="en-US" sz="2200" b="1" dirty="0" smtClean="0">
                <a:solidFill>
                  <a:srgbClr val="0000FF"/>
                </a:solidFill>
              </a:rPr>
              <a:t>Centre </a:t>
            </a:r>
            <a:r>
              <a:rPr lang="en-US" sz="2200" b="1" dirty="0">
                <a:solidFill>
                  <a:srgbClr val="0000FF"/>
                </a:solidFill>
              </a:rPr>
              <a:t>SOLARIS</a:t>
            </a:r>
            <a:endParaRPr lang="en-GB" sz="2200" b="1" dirty="0">
              <a:solidFill>
                <a:srgbClr val="0000FF"/>
              </a:solidFill>
            </a:endParaRPr>
          </a:p>
          <a:p>
            <a:pPr marL="723900" indent="-342900">
              <a:lnSpc>
                <a:spcPct val="130000"/>
              </a:lnSpc>
              <a:spcAft>
                <a:spcPts val="1200"/>
              </a:spcAft>
              <a:buFont typeface="Wingdings" pitchFamily="2" charset="2"/>
              <a:buChar char="ü"/>
              <a:defRPr/>
            </a:pPr>
            <a:r>
              <a:rPr lang="en-US" sz="2200" b="1" dirty="0" smtClean="0">
                <a:solidFill>
                  <a:srgbClr val="0000FF"/>
                </a:solidFill>
              </a:rPr>
              <a:t>Reports </a:t>
            </a:r>
            <a:r>
              <a:rPr lang="en-US" sz="2200" b="1" dirty="0">
                <a:solidFill>
                  <a:srgbClr val="0000FF"/>
                </a:solidFill>
              </a:rPr>
              <a:t>and proposals on themes and projects</a:t>
            </a:r>
            <a:endParaRPr lang="en-GB" sz="2200" b="1" dirty="0">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1"/>
          <p:cNvPicPr>
            <a:picLocks noChangeAspect="1"/>
          </p:cNvPicPr>
          <p:nvPr/>
        </p:nvPicPr>
        <p:blipFill rotWithShape="1">
          <a:blip r:embed="rId2"/>
          <a:srcRect t="13248" r="10738" b="13248"/>
          <a:stretch/>
        </p:blipFill>
        <p:spPr bwMode="auto">
          <a:xfrm>
            <a:off x="5741987" y="1673225"/>
            <a:ext cx="6156117" cy="3584575"/>
          </a:xfrm>
          <a:prstGeom prst="rect">
            <a:avLst/>
          </a:prstGeom>
          <a:noFill/>
          <a:ln w="9525">
            <a:noFill/>
            <a:miter lim="800000"/>
            <a:headEnd/>
            <a:tailEnd/>
          </a:ln>
        </p:spPr>
      </p:pic>
      <p:sp>
        <p:nvSpPr>
          <p:cNvPr id="10" name="Прямоугольник 6"/>
          <p:cNvSpPr>
            <a:spLocks noChangeArrowheads="1"/>
          </p:cNvSpPr>
          <p:nvPr/>
        </p:nvSpPr>
        <p:spPr bwMode="auto">
          <a:xfrm>
            <a:off x="7224713" y="1035050"/>
            <a:ext cx="4525598" cy="461665"/>
          </a:xfrm>
          <a:prstGeom prst="rect">
            <a:avLst/>
          </a:prstGeom>
          <a:noFill/>
          <a:ln w="9525">
            <a:noFill/>
            <a:miter lim="800000"/>
            <a:headEnd/>
            <a:tailEnd/>
          </a:ln>
        </p:spPr>
        <p:txBody>
          <a:bodyPr wrap="none">
            <a:spAutoFit/>
          </a:bodyPr>
          <a:lstStyle/>
          <a:p>
            <a:r>
              <a:rPr lang="en-US" sz="2400" b="1" dirty="0">
                <a:solidFill>
                  <a:prstClr val="black"/>
                </a:solidFill>
                <a:latin typeface="+mj-lt"/>
                <a:cs typeface="Times New Roman" pitchFamily="18" charset="0"/>
              </a:rPr>
              <a:t> </a:t>
            </a:r>
            <a:r>
              <a:rPr lang="en-US" sz="2400" b="1" dirty="0">
                <a:solidFill>
                  <a:srgbClr val="002060"/>
                </a:solidFill>
                <a:latin typeface="+mj-lt"/>
                <a:cs typeface="Times New Roman" pitchFamily="18" charset="0"/>
              </a:rPr>
              <a:t>Optimal variant of the source</a:t>
            </a:r>
            <a:endParaRPr lang="ru-RU" sz="2400" b="1" dirty="0">
              <a:solidFill>
                <a:srgbClr val="002060"/>
              </a:solidFill>
              <a:latin typeface="+mj-lt"/>
              <a:cs typeface="Times New Roman" pitchFamily="18" charset="0"/>
            </a:endParaRPr>
          </a:p>
        </p:txBody>
      </p:sp>
      <p:sp>
        <p:nvSpPr>
          <p:cNvPr id="11" name="Прямоугольник 10"/>
          <p:cNvSpPr/>
          <p:nvPr/>
        </p:nvSpPr>
        <p:spPr>
          <a:xfrm>
            <a:off x="6610350" y="5601385"/>
            <a:ext cx="5448300" cy="646331"/>
          </a:xfrm>
          <a:prstGeom prst="rect">
            <a:avLst/>
          </a:prstGeom>
        </p:spPr>
        <p:txBody>
          <a:bodyPr wrap="square">
            <a:spAutoFit/>
          </a:bodyPr>
          <a:lstStyle/>
          <a:p>
            <a:pPr algn="ctr"/>
            <a:r>
              <a:rPr lang="en-US" dirty="0">
                <a:solidFill>
                  <a:srgbClr val="002060"/>
                </a:solidFill>
                <a:latin typeface="+mj-lt"/>
              </a:rPr>
              <a:t>Evaluation model of a booster with a rotating tungsten target and plutonium dioxide core.</a:t>
            </a:r>
            <a:endParaRPr lang="ru-RU" dirty="0">
              <a:solidFill>
                <a:srgbClr val="002060"/>
              </a:solidFill>
              <a:latin typeface="+mj-lt"/>
              <a:cs typeface="Times New Roman" pitchFamily="18" charset="0"/>
            </a:endParaRPr>
          </a:p>
        </p:txBody>
      </p:sp>
      <p:sp>
        <p:nvSpPr>
          <p:cNvPr id="12" name="Прямоугольник 11"/>
          <p:cNvSpPr/>
          <p:nvPr/>
        </p:nvSpPr>
        <p:spPr>
          <a:xfrm>
            <a:off x="323850" y="1012389"/>
            <a:ext cx="5505450" cy="3785652"/>
          </a:xfrm>
          <a:prstGeom prst="rect">
            <a:avLst/>
          </a:prstGeom>
        </p:spPr>
        <p:txBody>
          <a:bodyPr wrap="square">
            <a:spAutoFit/>
          </a:bodyPr>
          <a:lstStyle/>
          <a:p>
            <a:pPr>
              <a:lnSpc>
                <a:spcPct val="150000"/>
              </a:lnSpc>
              <a:spcAft>
                <a:spcPts val="0"/>
              </a:spcAft>
            </a:pPr>
            <a:r>
              <a:rPr lang="en-GB" sz="2000" dirty="0">
                <a:solidFill>
                  <a:srgbClr val="002060"/>
                </a:solidFill>
                <a:ea typeface="Times New Roman" panose="02020603050405020304" pitchFamily="18" charset="0"/>
              </a:rPr>
              <a:t>The PAC heard with interest the report on an alternative option for the development of a new source of neutrons at JINR, presented by </a:t>
            </a:r>
            <a:r>
              <a:rPr lang="en-GB" sz="2000" b="1" dirty="0">
                <a:solidFill>
                  <a:srgbClr val="0000FF"/>
                </a:solidFill>
                <a:ea typeface="Times New Roman" panose="02020603050405020304" pitchFamily="18" charset="0"/>
              </a:rPr>
              <a:t>Yu. </a:t>
            </a:r>
            <a:r>
              <a:rPr lang="en-GB" sz="2000" b="1" dirty="0" err="1">
                <a:solidFill>
                  <a:srgbClr val="0000FF"/>
                </a:solidFill>
                <a:ea typeface="Times New Roman" panose="02020603050405020304" pitchFamily="18" charset="0"/>
              </a:rPr>
              <a:t>Pepelyshev</a:t>
            </a:r>
            <a:r>
              <a:rPr lang="en-GB" sz="2000" b="1" dirty="0">
                <a:solidFill>
                  <a:srgbClr val="0000FF"/>
                </a:solidFill>
                <a:ea typeface="Times New Roman" panose="02020603050405020304" pitchFamily="18" charset="0"/>
              </a:rPr>
              <a:t>. </a:t>
            </a:r>
            <a:r>
              <a:rPr lang="en-GB" sz="2000" dirty="0">
                <a:solidFill>
                  <a:srgbClr val="002060"/>
                </a:solidFill>
                <a:ea typeface="Times New Roman" panose="02020603050405020304" pitchFamily="18" charset="0"/>
              </a:rPr>
              <a:t>The physical scheme of the source is based on a subcritical booster with a plutonium dioxide core giving a </a:t>
            </a:r>
            <a:r>
              <a:rPr lang="en-US" sz="2000" dirty="0">
                <a:solidFill>
                  <a:srgbClr val="002060"/>
                </a:solidFill>
                <a:ea typeface="Times New Roman" panose="02020603050405020304" pitchFamily="18" charset="0"/>
              </a:rPr>
              <a:t>criticality level</a:t>
            </a:r>
            <a:r>
              <a:rPr lang="en-GB" sz="2000" dirty="0">
                <a:solidFill>
                  <a:srgbClr val="002060"/>
                </a:solidFill>
                <a:ea typeface="Times New Roman" panose="02020603050405020304" pitchFamily="18" charset="0"/>
              </a:rPr>
              <a:t> of no more than 0.98 and a non-multiplying tungsten target.</a:t>
            </a:r>
            <a:endParaRPr lang="ru-RU" sz="2000" dirty="0">
              <a:solidFill>
                <a:srgbClr val="002060"/>
              </a:solidFill>
              <a:ea typeface="Times New Roman" panose="02020603050405020304" pitchFamily="18" charset="0"/>
              <a:cs typeface="Times New Roman" panose="02020603050405020304" pitchFamily="18" charset="0"/>
            </a:endParaRPr>
          </a:p>
        </p:txBody>
      </p:sp>
      <p:sp>
        <p:nvSpPr>
          <p:cNvPr id="13" name="Прямоугольник 12"/>
          <p:cNvSpPr/>
          <p:nvPr/>
        </p:nvSpPr>
        <p:spPr>
          <a:xfrm>
            <a:off x="285750" y="4780687"/>
            <a:ext cx="6096000" cy="1754326"/>
          </a:xfrm>
          <a:prstGeom prst="rect">
            <a:avLst/>
          </a:prstGeom>
        </p:spPr>
        <p:txBody>
          <a:bodyPr>
            <a:spAutoFit/>
          </a:bodyPr>
          <a:lstStyle/>
          <a:p>
            <a:pPr algn="just">
              <a:lnSpc>
                <a:spcPct val="150000"/>
              </a:lnSpc>
              <a:spcAft>
                <a:spcPts val="0"/>
              </a:spcAft>
            </a:pPr>
            <a:r>
              <a:rPr lang="en-GB" u="sng" dirty="0">
                <a:solidFill>
                  <a:srgbClr val="C00000"/>
                </a:solidFill>
                <a:ea typeface="Times New Roman" panose="02020603050405020304" pitchFamily="18" charset="0"/>
              </a:rPr>
              <a:t>Recommendation.</a:t>
            </a:r>
            <a:r>
              <a:rPr lang="en-GB" dirty="0">
                <a:solidFill>
                  <a:srgbClr val="C00000"/>
                </a:solidFill>
                <a:ea typeface="Times New Roman" panose="02020603050405020304" pitchFamily="18" charset="0"/>
              </a:rPr>
              <a:t> The PAC recommends that the work on the development of the general concept of a new neutron source on the basis of the presented physical models be continued.</a:t>
            </a:r>
            <a:endParaRPr lang="ru-RU" dirty="0">
              <a:solidFill>
                <a:srgbClr val="C00000"/>
              </a:solidFill>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876300" y="38100"/>
            <a:ext cx="10725150" cy="692497"/>
          </a:xfrm>
          <a:prstGeom prst="rect">
            <a:avLst/>
          </a:prstGeom>
        </p:spPr>
        <p:txBody>
          <a:bodyPr wrap="square">
            <a:spAutoFit/>
          </a:bodyPr>
          <a:lstStyle/>
          <a:p>
            <a:pPr marL="381000" algn="ctr">
              <a:lnSpc>
                <a:spcPct val="130000"/>
              </a:lnSpc>
              <a:spcAft>
                <a:spcPts val="1200"/>
              </a:spcAft>
              <a:defRPr/>
            </a:pPr>
            <a:r>
              <a:rPr lang="en-GB" sz="3000" b="1" dirty="0">
                <a:solidFill>
                  <a:schemeClr val="bg1"/>
                </a:solidFill>
              </a:rPr>
              <a:t>Alternative option of</a:t>
            </a:r>
            <a:r>
              <a:rPr lang="en-US" sz="3000" b="1" dirty="0">
                <a:solidFill>
                  <a:schemeClr val="bg1"/>
                </a:solidFill>
              </a:rPr>
              <a:t> a new source of neutron at JINR</a:t>
            </a:r>
          </a:p>
        </p:txBody>
      </p:sp>
    </p:spTree>
    <p:extLst>
      <p:ext uri="{BB962C8B-B14F-4D97-AF65-F5344CB8AC3E}">
        <p14:creationId xmlns:p14="http://schemas.microsoft.com/office/powerpoint/2010/main" val="292393222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6778170" y="1248227"/>
            <a:ext cx="5210629" cy="2931886"/>
          </a:xfrm>
          <a:prstGeom prst="rect">
            <a:avLst/>
          </a:prstGeom>
          <a:solidFill>
            <a:srgbClr val="E4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533400" y="134035"/>
            <a:ext cx="11296650" cy="523220"/>
          </a:xfrm>
          <a:prstGeom prst="rect">
            <a:avLst/>
          </a:prstGeom>
        </p:spPr>
        <p:txBody>
          <a:bodyPr wrap="square">
            <a:spAutoFit/>
          </a:bodyPr>
          <a:lstStyle/>
          <a:p>
            <a:pPr algn="ctr"/>
            <a:r>
              <a:rPr lang="en-GB" sz="2800" b="1" dirty="0">
                <a:solidFill>
                  <a:schemeClr val="bg1"/>
                </a:solidFill>
                <a:ea typeface="Times New Roman" panose="02020603050405020304" pitchFamily="18" charset="0"/>
              </a:rPr>
              <a:t>Development of the scientific case for JINR’s new neutron source</a:t>
            </a:r>
            <a:endParaRPr lang="ru-RU" sz="2800" dirty="0">
              <a:solidFill>
                <a:schemeClr val="bg1"/>
              </a:solidFill>
            </a:endParaRPr>
          </a:p>
        </p:txBody>
      </p:sp>
      <p:sp>
        <p:nvSpPr>
          <p:cNvPr id="4" name="Прямоугольник 3"/>
          <p:cNvSpPr/>
          <p:nvPr/>
        </p:nvSpPr>
        <p:spPr>
          <a:xfrm>
            <a:off x="299357" y="1223700"/>
            <a:ext cx="6096000" cy="4852034"/>
          </a:xfrm>
          <a:prstGeom prst="rect">
            <a:avLst/>
          </a:prstGeom>
        </p:spPr>
        <p:txBody>
          <a:bodyPr>
            <a:spAutoFit/>
          </a:bodyPr>
          <a:lstStyle/>
          <a:p>
            <a:pPr algn="just">
              <a:lnSpc>
                <a:spcPct val="130000"/>
              </a:lnSpc>
              <a:spcAft>
                <a:spcPts val="0"/>
              </a:spcAft>
            </a:pPr>
            <a:r>
              <a:rPr lang="en-GB" sz="2000" dirty="0">
                <a:solidFill>
                  <a:srgbClr val="002060"/>
                </a:solidFill>
                <a:ea typeface="Times New Roman" panose="02020603050405020304" pitchFamily="18" charset="0"/>
              </a:rPr>
              <a:t> </a:t>
            </a:r>
            <a:r>
              <a:rPr lang="en-GB" sz="2000" dirty="0" smtClean="0">
                <a:solidFill>
                  <a:srgbClr val="002060"/>
                </a:solidFill>
                <a:ea typeface="Times New Roman" panose="02020603050405020304" pitchFamily="18" charset="0"/>
              </a:rPr>
              <a:t>     The PAC took note of the report on a scientific programme in nuclear physics being proposed for a new JINR’s neutron source</a:t>
            </a:r>
            <a:r>
              <a:rPr lang="en-US" sz="2000" dirty="0" smtClean="0">
                <a:solidFill>
                  <a:srgbClr val="002060"/>
                </a:solidFill>
                <a:ea typeface="Times New Roman" panose="02020603050405020304" pitchFamily="18" charset="0"/>
              </a:rPr>
              <a:t> as presented by </a:t>
            </a:r>
            <a:r>
              <a:rPr lang="en-US" sz="2000" b="1" dirty="0" smtClean="0">
                <a:solidFill>
                  <a:srgbClr val="0000FF"/>
                </a:solidFill>
                <a:ea typeface="Times New Roman" panose="02020603050405020304" pitchFamily="18" charset="0"/>
              </a:rPr>
              <a:t>E. </a:t>
            </a:r>
            <a:r>
              <a:rPr lang="en-US" sz="2000" b="1" dirty="0" err="1" smtClean="0">
                <a:solidFill>
                  <a:srgbClr val="0000FF"/>
                </a:solidFill>
                <a:ea typeface="Times New Roman" panose="02020603050405020304" pitchFamily="18" charset="0"/>
              </a:rPr>
              <a:t>Lychagin</a:t>
            </a:r>
            <a:r>
              <a:rPr lang="en-GB" sz="2000" b="1" dirty="0" smtClean="0">
                <a:solidFill>
                  <a:srgbClr val="0000FF"/>
                </a:solidFill>
                <a:ea typeface="Times New Roman" panose="02020603050405020304" pitchFamily="18" charset="0"/>
              </a:rPr>
              <a:t>.</a:t>
            </a:r>
          </a:p>
          <a:p>
            <a:pPr algn="just">
              <a:lnSpc>
                <a:spcPct val="130000"/>
              </a:lnSpc>
              <a:spcAft>
                <a:spcPts val="0"/>
              </a:spcAft>
            </a:pPr>
            <a:r>
              <a:rPr lang="en-GB" sz="2000" dirty="0">
                <a:solidFill>
                  <a:srgbClr val="002060"/>
                </a:solidFill>
                <a:ea typeface="Times New Roman" panose="02020603050405020304" pitchFamily="18" charset="0"/>
              </a:rPr>
              <a:t> </a:t>
            </a:r>
            <a:r>
              <a:rPr lang="en-GB" sz="2000" dirty="0" smtClean="0">
                <a:solidFill>
                  <a:srgbClr val="002060"/>
                </a:solidFill>
                <a:ea typeface="Times New Roman" panose="02020603050405020304" pitchFamily="18" charset="0"/>
              </a:rPr>
              <a:t>      The PAC notes that very cold and </a:t>
            </a:r>
            <a:r>
              <a:rPr lang="en-GB" sz="2000" dirty="0" err="1" smtClean="0">
                <a:solidFill>
                  <a:srgbClr val="002060"/>
                </a:solidFill>
                <a:ea typeface="Times New Roman" panose="02020603050405020304" pitchFamily="18" charset="0"/>
              </a:rPr>
              <a:t>ultracold</a:t>
            </a:r>
            <a:r>
              <a:rPr lang="en-GB" sz="2000" dirty="0" smtClean="0">
                <a:solidFill>
                  <a:srgbClr val="002060"/>
                </a:solidFill>
                <a:ea typeface="Times New Roman" panose="02020603050405020304" pitchFamily="18" charset="0"/>
              </a:rPr>
              <a:t> neutrons are of great interest for fundamental physics research</a:t>
            </a:r>
            <a:r>
              <a:rPr lang="en-US" sz="2000" dirty="0" smtClean="0">
                <a:solidFill>
                  <a:srgbClr val="002060"/>
                </a:solidFill>
                <a:ea typeface="Times New Roman" panose="02020603050405020304" pitchFamily="18" charset="0"/>
              </a:rPr>
              <a:t>. At the same time, the scientific case for use of these neutrons for condensed matter studies should be elaborated.</a:t>
            </a:r>
            <a:r>
              <a:rPr lang="en-GB" sz="2000" dirty="0" smtClean="0">
                <a:solidFill>
                  <a:srgbClr val="002060"/>
                </a:solidFill>
                <a:ea typeface="Times New Roman" panose="02020603050405020304" pitchFamily="18" charset="0"/>
              </a:rPr>
              <a:t> In this regard, the PAC considers it necessary to</a:t>
            </a:r>
            <a:r>
              <a:rPr lang="en-US" sz="2000" dirty="0" smtClean="0">
                <a:solidFill>
                  <a:srgbClr val="002060"/>
                </a:solidFill>
                <a:ea typeface="Times New Roman" panose="02020603050405020304" pitchFamily="18" charset="0"/>
              </a:rPr>
              <a:t> continue discussions about </a:t>
            </a:r>
            <a:r>
              <a:rPr lang="en-US" sz="2000" dirty="0" err="1" smtClean="0">
                <a:solidFill>
                  <a:srgbClr val="002060"/>
                </a:solidFill>
                <a:ea typeface="Times New Roman" panose="02020603050405020304" pitchFamily="18" charset="0"/>
              </a:rPr>
              <a:t>ultracold</a:t>
            </a:r>
            <a:r>
              <a:rPr lang="en-US" sz="2000" dirty="0" smtClean="0">
                <a:solidFill>
                  <a:srgbClr val="002060"/>
                </a:solidFill>
                <a:ea typeface="Times New Roman" panose="02020603050405020304" pitchFamily="18" charset="0"/>
              </a:rPr>
              <a:t> and very cold moderators for a new neutron facility.</a:t>
            </a:r>
            <a:endParaRPr lang="ru-RU" sz="2000" dirty="0">
              <a:solidFill>
                <a:srgbClr val="002060"/>
              </a:solidFill>
              <a:ea typeface="Times New Roman" panose="02020603050405020304" pitchFamily="18" charset="0"/>
              <a:cs typeface="Times New Roman" panose="02020603050405020304" pitchFamily="18" charset="0"/>
            </a:endParaRPr>
          </a:p>
        </p:txBody>
      </p:sp>
      <p:sp>
        <p:nvSpPr>
          <p:cNvPr id="5" name="Прямоугольник 4"/>
          <p:cNvSpPr/>
          <p:nvPr/>
        </p:nvSpPr>
        <p:spPr>
          <a:xfrm>
            <a:off x="6806293" y="4405129"/>
            <a:ext cx="5067300" cy="2051267"/>
          </a:xfrm>
          <a:prstGeom prst="rect">
            <a:avLst/>
          </a:prstGeom>
        </p:spPr>
        <p:txBody>
          <a:bodyPr wrap="square">
            <a:spAutoFit/>
          </a:bodyPr>
          <a:lstStyle/>
          <a:p>
            <a:pPr algn="just">
              <a:lnSpc>
                <a:spcPct val="130000"/>
              </a:lnSpc>
              <a:spcAft>
                <a:spcPts val="0"/>
              </a:spcAft>
            </a:pPr>
            <a:r>
              <a:rPr lang="en-GB" sz="2000" u="sng" dirty="0" smtClean="0">
                <a:solidFill>
                  <a:srgbClr val="C00000"/>
                </a:solidFill>
                <a:ea typeface="Times New Roman" panose="02020603050405020304" pitchFamily="18" charset="0"/>
              </a:rPr>
              <a:t>Recommendation.</a:t>
            </a:r>
            <a:r>
              <a:rPr lang="en-GB" sz="2000" dirty="0" smtClean="0">
                <a:solidFill>
                  <a:srgbClr val="C00000"/>
                </a:solidFill>
                <a:ea typeface="Times New Roman" panose="02020603050405020304" pitchFamily="18" charset="0"/>
              </a:rPr>
              <a:t> The PAC recommends starting the development of a </a:t>
            </a:r>
            <a:r>
              <a:rPr lang="en-US" sz="2000" dirty="0" smtClean="0">
                <a:solidFill>
                  <a:srgbClr val="C00000"/>
                </a:solidFill>
                <a:ea typeface="Times New Roman" panose="02020603050405020304" pitchFamily="18" charset="0"/>
              </a:rPr>
              <a:t>scientific case for the moderators of </a:t>
            </a:r>
            <a:r>
              <a:rPr lang="en-US" sz="2000" dirty="0" err="1" smtClean="0">
                <a:solidFill>
                  <a:srgbClr val="C00000"/>
                </a:solidFill>
                <a:ea typeface="Times New Roman" panose="02020603050405020304" pitchFamily="18" charset="0"/>
              </a:rPr>
              <a:t>ultracold</a:t>
            </a:r>
            <a:r>
              <a:rPr lang="en-US" sz="2000" dirty="0" smtClean="0">
                <a:solidFill>
                  <a:srgbClr val="C00000"/>
                </a:solidFill>
                <a:ea typeface="Times New Roman" panose="02020603050405020304" pitchFamily="18" charset="0"/>
              </a:rPr>
              <a:t> and very cold neutrons at a new JINR neutron source.</a:t>
            </a:r>
            <a:endParaRPr lang="ru-RU" sz="2000" dirty="0">
              <a:solidFill>
                <a:srgbClr val="C00000"/>
              </a:solidFill>
              <a:ea typeface="Times New Roman" panose="02020603050405020304" pitchFamily="18" charset="0"/>
              <a:cs typeface="Times New Roman" panose="02020603050405020304" pitchFamily="18" charset="0"/>
            </a:endParaRPr>
          </a:p>
        </p:txBody>
      </p:sp>
      <p:sp>
        <p:nvSpPr>
          <p:cNvPr id="8" name="TextBox 12"/>
          <p:cNvSpPr txBox="1"/>
          <p:nvPr/>
        </p:nvSpPr>
        <p:spPr>
          <a:xfrm>
            <a:off x="6778171" y="1298699"/>
            <a:ext cx="5123543" cy="267765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b="1" dirty="0"/>
              <a:t>Reasons to discuss NUCLEAR PHYSICS PROGRAM </a:t>
            </a:r>
            <a:r>
              <a:rPr lang="en-US" b="1" dirty="0" smtClean="0"/>
              <a:t>at the  </a:t>
            </a:r>
            <a:r>
              <a:rPr lang="en-US" b="1" dirty="0"/>
              <a:t>PAC for CONDENSED MATTER PHYSICS:</a:t>
            </a:r>
          </a:p>
          <a:p>
            <a:pPr algn="ctr"/>
            <a:endParaRPr lang="en-US" sz="1600" dirty="0"/>
          </a:p>
          <a:p>
            <a:pPr marL="342900" indent="-255588">
              <a:buAutoNum type="arabicPeriod"/>
            </a:pPr>
            <a:r>
              <a:rPr lang="en-US" sz="1600" dirty="0"/>
              <a:t>The new source has been discussed here several times.</a:t>
            </a:r>
          </a:p>
          <a:p>
            <a:pPr marL="342900" indent="-255588">
              <a:buAutoNum type="arabicPeriod"/>
            </a:pPr>
            <a:r>
              <a:rPr lang="en-US" sz="1600" dirty="0"/>
              <a:t>To show that the nuclear researchers will need several neutron beams at a new source.</a:t>
            </a:r>
          </a:p>
          <a:p>
            <a:pPr marL="342900" indent="-255588">
              <a:buAutoNum type="arabicPeriod"/>
            </a:pPr>
            <a:r>
              <a:rPr lang="en-US" sz="1600" dirty="0">
                <a:solidFill>
                  <a:srgbClr val="FF0000"/>
                </a:solidFill>
              </a:rPr>
              <a:t> We hope that we are all interested in a very cold neutron source and we have to unite our </a:t>
            </a:r>
            <a:r>
              <a:rPr lang="en-US" dirty="0">
                <a:solidFill>
                  <a:srgbClr val="FF0000"/>
                </a:solidFill>
              </a:rPr>
              <a:t>efforts.</a:t>
            </a:r>
          </a:p>
        </p:txBody>
      </p:sp>
    </p:spTree>
    <p:extLst>
      <p:ext uri="{BB962C8B-B14F-4D97-AF65-F5344CB8AC3E}">
        <p14:creationId xmlns:p14="http://schemas.microsoft.com/office/powerpoint/2010/main" val="128571898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3">
            <a:extLst>
              <a:ext uri="{FF2B5EF4-FFF2-40B4-BE49-F238E27FC236}">
                <a16:creationId xmlns:a16="http://schemas.microsoft.com/office/drawing/2014/main" xmlns="" id="{867C246A-C4A2-466A-AD68-472DAE0E8BAA}"/>
              </a:ext>
            </a:extLst>
          </p:cNvPr>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p:blipFill>
        <p:spPr>
          <a:xfrm>
            <a:off x="292463" y="1352801"/>
            <a:ext cx="9144000" cy="5040560"/>
          </a:xfrm>
          <a:prstGeom prst="roundRect">
            <a:avLst>
              <a:gd name="adj" fmla="val 34279"/>
            </a:avLst>
          </a:prstGeom>
        </p:spPr>
      </p:pic>
      <p:pic>
        <p:nvPicPr>
          <p:cNvPr id="7" name="Picture 30">
            <a:extLst>
              <a:ext uri="{FF2B5EF4-FFF2-40B4-BE49-F238E27FC236}">
                <a16:creationId xmlns:a16="http://schemas.microsoft.com/office/drawing/2014/main" xmlns="" id="{4C30C24B-8CBC-4F59-904D-8AF9C6087865}"/>
              </a:ext>
            </a:extLst>
          </p:cNvPr>
          <p:cNvPicPr>
            <a:picLocks noChangeAspect="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503580" y="928891"/>
            <a:ext cx="2449500" cy="884729"/>
          </a:xfrm>
          <a:prstGeom prst="rect">
            <a:avLst/>
          </a:prstGeom>
        </p:spPr>
      </p:pic>
      <p:pic>
        <p:nvPicPr>
          <p:cNvPr id="8" name="Picture 32">
            <a:extLst>
              <a:ext uri="{FF2B5EF4-FFF2-40B4-BE49-F238E27FC236}">
                <a16:creationId xmlns:a16="http://schemas.microsoft.com/office/drawing/2014/main" xmlns="" id="{E4BA8287-1F03-4BA3-8329-7F9E6B8E8B37}"/>
              </a:ext>
            </a:extLst>
          </p:cNvPr>
          <p:cNvPicPr>
            <a:picLocks noChangeAspect="1"/>
          </p:cNvPicPr>
          <p:nvPr/>
        </p:nvPicPr>
        <p:blipFill>
          <a:blip r:embed="rId5"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4149846" y="840171"/>
            <a:ext cx="2024754" cy="885600"/>
          </a:xfrm>
          <a:prstGeom prst="rect">
            <a:avLst/>
          </a:prstGeom>
        </p:spPr>
      </p:pic>
      <p:sp>
        <p:nvSpPr>
          <p:cNvPr id="3" name="Прямоугольник 2"/>
          <p:cNvSpPr/>
          <p:nvPr/>
        </p:nvSpPr>
        <p:spPr>
          <a:xfrm>
            <a:off x="281940" y="989945"/>
            <a:ext cx="7387590" cy="1569660"/>
          </a:xfrm>
          <a:prstGeom prst="rect">
            <a:avLst/>
          </a:prstGeom>
        </p:spPr>
        <p:txBody>
          <a:bodyPr wrap="square">
            <a:spAutoFit/>
          </a:bodyPr>
          <a:lstStyle/>
          <a:p>
            <a:r>
              <a:rPr lang="en-US" sz="2400" dirty="0" smtClean="0">
                <a:solidFill>
                  <a:srgbClr val="004176"/>
                </a:solidFill>
              </a:rPr>
              <a:t>SOLCRYS — JINR's new laboratory for structural research at the National Synchrotron Radiation Centre SOLARIS of the </a:t>
            </a:r>
            <a:r>
              <a:rPr lang="en-US" sz="2400" dirty="0" err="1" smtClean="0">
                <a:solidFill>
                  <a:srgbClr val="004176"/>
                </a:solidFill>
              </a:rPr>
              <a:t>Jagiellonian</a:t>
            </a:r>
            <a:r>
              <a:rPr lang="en-US" sz="2400" dirty="0" smtClean="0">
                <a:solidFill>
                  <a:srgbClr val="004176"/>
                </a:solidFill>
              </a:rPr>
              <a:t> University in </a:t>
            </a:r>
            <a:r>
              <a:rPr lang="en-US" sz="2400" dirty="0" err="1" smtClean="0">
                <a:solidFill>
                  <a:srgbClr val="004176"/>
                </a:solidFill>
              </a:rPr>
              <a:t>Kraków</a:t>
            </a:r>
            <a:r>
              <a:rPr lang="en-US" sz="2400" dirty="0" smtClean="0">
                <a:solidFill>
                  <a:srgbClr val="004176"/>
                </a:solidFill>
              </a:rPr>
              <a:t> </a:t>
            </a:r>
            <a:endParaRPr lang="ru-RU" sz="2400" dirty="0">
              <a:solidFill>
                <a:srgbClr val="004176"/>
              </a:solidFill>
            </a:endParaRPr>
          </a:p>
        </p:txBody>
      </p:sp>
      <p:sp>
        <p:nvSpPr>
          <p:cNvPr id="4" name="Прямоугольник 3"/>
          <p:cNvSpPr/>
          <p:nvPr/>
        </p:nvSpPr>
        <p:spPr>
          <a:xfrm>
            <a:off x="281940" y="2583284"/>
            <a:ext cx="7067550" cy="3785652"/>
          </a:xfrm>
          <a:prstGeom prst="rect">
            <a:avLst/>
          </a:prstGeom>
        </p:spPr>
        <p:txBody>
          <a:bodyPr wrap="square">
            <a:spAutoFit/>
          </a:bodyPr>
          <a:lstStyle/>
          <a:p>
            <a:pPr>
              <a:lnSpc>
                <a:spcPct val="150000"/>
              </a:lnSpc>
              <a:spcAft>
                <a:spcPts val="0"/>
              </a:spcAft>
            </a:pPr>
            <a:r>
              <a:rPr lang="en-GB" sz="1600" dirty="0">
                <a:ea typeface="Times New Roman" panose="02020603050405020304" pitchFamily="18" charset="0"/>
              </a:rPr>
              <a:t>The PAC took note of the activities of the team coordinated by the FLNP Directorate concerning the development of the concept for a new laboratory for structural research of macromolecules and new materials at the National Synchrotron Radiation Centre SOLARIS, presented by </a:t>
            </a:r>
            <a:r>
              <a:rPr lang="en-GB" sz="1600" b="1" dirty="0">
                <a:solidFill>
                  <a:srgbClr val="0000FF"/>
                </a:solidFill>
                <a:ea typeface="Times New Roman" panose="02020603050405020304" pitchFamily="18" charset="0"/>
              </a:rPr>
              <a:t>N. </a:t>
            </a:r>
            <a:r>
              <a:rPr lang="en-GB" sz="1600" b="1" dirty="0" err="1">
                <a:solidFill>
                  <a:srgbClr val="0000FF"/>
                </a:solidFill>
                <a:ea typeface="Times New Roman" panose="02020603050405020304" pitchFamily="18" charset="0"/>
              </a:rPr>
              <a:t>Kučerka</a:t>
            </a:r>
            <a:r>
              <a:rPr lang="en-GB" sz="1600" b="1" dirty="0">
                <a:solidFill>
                  <a:srgbClr val="0000FF"/>
                </a:solidFill>
                <a:ea typeface="Times New Roman" panose="02020603050405020304" pitchFamily="18" charset="0"/>
              </a:rPr>
              <a:t>. </a:t>
            </a:r>
            <a:r>
              <a:rPr lang="en-GB" sz="1600" dirty="0">
                <a:ea typeface="Times New Roman" panose="02020603050405020304" pitchFamily="18" charset="0"/>
              </a:rPr>
              <a:t>The PAC acknowledges that the new capability to be provided by the new laboratory will become a part of the JINR research tools, especially in terms of complementarity between existing neutron-based techniques and future X-ray </a:t>
            </a:r>
            <a:r>
              <a:rPr lang="en-US" sz="1600" dirty="0">
                <a:ea typeface="Times New Roman" panose="02020603050405020304" pitchFamily="18" charset="0"/>
              </a:rPr>
              <a:t>methods</a:t>
            </a:r>
            <a:r>
              <a:rPr lang="en-GB" sz="1600" dirty="0">
                <a:ea typeface="Times New Roman" panose="02020603050405020304" pitchFamily="18" charset="0"/>
              </a:rPr>
              <a:t>. At the same time the PAC recommends continuing the analysis of the feasibility of the technical design and parameters required by future experiments.</a:t>
            </a:r>
            <a:endParaRPr lang="ru-RU" sz="1600" dirty="0">
              <a:ea typeface="Times New Roman" panose="02020603050405020304" pitchFamily="18" charset="0"/>
              <a:cs typeface="Times New Roman" panose="02020603050405020304" pitchFamily="18" charset="0"/>
            </a:endParaRPr>
          </a:p>
        </p:txBody>
      </p:sp>
      <p:sp>
        <p:nvSpPr>
          <p:cNvPr id="11" name="Прямоугольник 10"/>
          <p:cNvSpPr/>
          <p:nvPr/>
        </p:nvSpPr>
        <p:spPr>
          <a:xfrm>
            <a:off x="7634512" y="986970"/>
            <a:ext cx="4412345" cy="5442857"/>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Rectangle 3">
            <a:extLst>
              <a:ext uri="{FF2B5EF4-FFF2-40B4-BE49-F238E27FC236}">
                <a16:creationId xmlns:a16="http://schemas.microsoft.com/office/drawing/2014/main" xmlns="" id="{44EB2753-D7A8-4893-8806-F62F03D2B58D}"/>
              </a:ext>
            </a:extLst>
          </p:cNvPr>
          <p:cNvSpPr txBox="1">
            <a:spLocks noChangeArrowheads="1"/>
          </p:cNvSpPr>
          <p:nvPr/>
        </p:nvSpPr>
        <p:spPr>
          <a:xfrm>
            <a:off x="7636873" y="1137622"/>
            <a:ext cx="4584155" cy="5103961"/>
          </a:xfrm>
          <a:prstGeom prst="rect">
            <a:avLst/>
          </a:prstGeom>
        </p:spPr>
        <p:txBody>
          <a:bodyPr wrap="square">
            <a:spAutoFit/>
          </a:bodyPr>
          <a:lstStyle/>
          <a:p>
            <a:pPr marL="342900" indent="-342900" eaLnBrk="0" hangingPunct="0">
              <a:spcBef>
                <a:spcPts val="600"/>
              </a:spcBef>
              <a:spcAft>
                <a:spcPts val="400"/>
              </a:spcAft>
              <a:buFont typeface="Arial" panose="020B0604020202020204" pitchFamily="34" charset="0"/>
              <a:buChar char="•"/>
            </a:pPr>
            <a:r>
              <a:rPr lang="en-US" sz="2000" b="1" dirty="0">
                <a:solidFill>
                  <a:prstClr val="black"/>
                </a:solidFill>
                <a:latin typeface="Calibri"/>
                <a:ea typeface="ヒラギノ角ゴ Pro W3" pitchFamily="84" charset="-128"/>
                <a:cs typeface="+mn-cs"/>
              </a:rPr>
              <a:t>Materials science</a:t>
            </a:r>
          </a:p>
          <a:p>
            <a:pPr eaLnBrk="0" hangingPunct="0">
              <a:spcAft>
                <a:spcPts val="400"/>
              </a:spcAft>
            </a:pPr>
            <a:r>
              <a:rPr lang="ru-RU" sz="1600" b="1" dirty="0" smtClean="0">
                <a:solidFill>
                  <a:prstClr val="black"/>
                </a:solidFill>
                <a:latin typeface="Calibri"/>
                <a:ea typeface="ヒラギノ角ゴ Pro W3" pitchFamily="84" charset="-128"/>
                <a:cs typeface="+mn-cs"/>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structure of crystalline materials</a:t>
            </a:r>
          </a:p>
          <a:p>
            <a:pPr eaLnBrk="0" hangingPunct="0">
              <a:spcAft>
                <a:spcPts val="400"/>
              </a:spcAft>
            </a:pPr>
            <a:r>
              <a:rPr lang="ru-RU" sz="1600" b="1" dirty="0">
                <a:solidFill>
                  <a:prstClr val="black"/>
                </a:solidFill>
                <a:latin typeface="Calibri"/>
                <a:ea typeface="ヒラギノ角ゴ Pro W3" pitchFamily="84" charset="-128"/>
              </a:rPr>
              <a:t> </a:t>
            </a:r>
            <a:r>
              <a:rPr lang="ru-RU" sz="1600" b="1" dirty="0" smtClean="0">
                <a:solidFill>
                  <a:prstClr val="black"/>
                </a:solidFill>
                <a:latin typeface="Calibri"/>
                <a:ea typeface="ヒラギノ角ゴ Pro W3" pitchFamily="84" charset="-128"/>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semiconductors and new electronic materials</a:t>
            </a:r>
          </a:p>
          <a:p>
            <a:pPr eaLnBrk="0" hangingPunct="0">
              <a:spcAft>
                <a:spcPts val="400"/>
              </a:spcAft>
            </a:pPr>
            <a:r>
              <a:rPr lang="ru-RU" sz="1600" b="1" dirty="0">
                <a:solidFill>
                  <a:prstClr val="black"/>
                </a:solidFill>
                <a:latin typeface="Calibri"/>
                <a:ea typeface="ヒラギノ角ゴ Pro W3" pitchFamily="84" charset="-128"/>
              </a:rPr>
              <a:t> </a:t>
            </a:r>
            <a:r>
              <a:rPr lang="ru-RU" sz="1600" b="1" dirty="0" smtClean="0">
                <a:solidFill>
                  <a:prstClr val="black"/>
                </a:solidFill>
                <a:latin typeface="Calibri"/>
                <a:ea typeface="ヒラギノ角ゴ Pro W3" pitchFamily="84" charset="-128"/>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alloys and nanocomposites</a:t>
            </a:r>
          </a:p>
          <a:p>
            <a:pPr eaLnBrk="0" hangingPunct="0">
              <a:spcAft>
                <a:spcPts val="400"/>
              </a:spcAft>
            </a:pPr>
            <a:r>
              <a:rPr lang="ru-RU" sz="1600" b="1" dirty="0">
                <a:solidFill>
                  <a:prstClr val="black"/>
                </a:solidFill>
                <a:latin typeface="Calibri"/>
                <a:ea typeface="ヒラギノ角ゴ Pro W3" pitchFamily="84" charset="-128"/>
              </a:rPr>
              <a:t> </a:t>
            </a:r>
            <a:r>
              <a:rPr lang="ru-RU" sz="1600" b="1" dirty="0" smtClean="0">
                <a:solidFill>
                  <a:prstClr val="black"/>
                </a:solidFill>
                <a:latin typeface="Calibri"/>
                <a:ea typeface="ヒラギノ角ゴ Pro W3" pitchFamily="84" charset="-128"/>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polymers and fibers</a:t>
            </a:r>
          </a:p>
          <a:p>
            <a:pPr marL="342900" indent="-342900" eaLnBrk="0" hangingPunct="0">
              <a:spcBef>
                <a:spcPts val="600"/>
              </a:spcBef>
              <a:spcAft>
                <a:spcPts val="400"/>
              </a:spcAft>
              <a:buFont typeface="Arial" panose="020B0604020202020204" pitchFamily="34" charset="0"/>
              <a:buChar char="•"/>
            </a:pPr>
            <a:r>
              <a:rPr lang="en-US" sz="2000" b="1" dirty="0">
                <a:solidFill>
                  <a:prstClr val="black"/>
                </a:solidFill>
                <a:latin typeface="Calibri"/>
                <a:ea typeface="ヒラギノ角ゴ Pro W3" pitchFamily="84" charset="-128"/>
                <a:cs typeface="+mn-cs"/>
              </a:rPr>
              <a:t>Chemistry</a:t>
            </a:r>
          </a:p>
          <a:p>
            <a:pPr eaLnBrk="0" hangingPunct="0">
              <a:spcAft>
                <a:spcPts val="400"/>
              </a:spcAft>
            </a:pPr>
            <a:r>
              <a:rPr lang="ru-RU" sz="1600" b="1" dirty="0" smtClean="0">
                <a:solidFill>
                  <a:prstClr val="black"/>
                </a:solidFill>
                <a:latin typeface="Calibri"/>
                <a:ea typeface="ヒラギノ角ゴ Pro W3" pitchFamily="84" charset="-128"/>
                <a:cs typeface="+mn-cs"/>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catalysis</a:t>
            </a:r>
          </a:p>
          <a:p>
            <a:pPr eaLnBrk="0" hangingPunct="0">
              <a:spcAft>
                <a:spcPts val="400"/>
              </a:spcAft>
            </a:pPr>
            <a:r>
              <a:rPr lang="ru-RU" sz="1600" b="1" dirty="0" smtClean="0">
                <a:solidFill>
                  <a:prstClr val="black"/>
                </a:solidFill>
                <a:latin typeface="Calibri"/>
                <a:ea typeface="ヒラギノ角ゴ Pro W3" pitchFamily="84" charset="-128"/>
                <a:cs typeface="+mn-cs"/>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porous materials</a:t>
            </a:r>
          </a:p>
          <a:p>
            <a:pPr marL="342900" indent="-342900" eaLnBrk="0" hangingPunct="0">
              <a:spcBef>
                <a:spcPts val="600"/>
              </a:spcBef>
              <a:spcAft>
                <a:spcPts val="400"/>
              </a:spcAft>
              <a:buFont typeface="Arial" panose="020B0604020202020204" pitchFamily="34" charset="0"/>
              <a:buChar char="•"/>
            </a:pPr>
            <a:r>
              <a:rPr lang="en-US" sz="2000" b="1" dirty="0">
                <a:solidFill>
                  <a:prstClr val="black"/>
                </a:solidFill>
                <a:latin typeface="Calibri"/>
                <a:ea typeface="ヒラギノ角ゴ Pro W3" pitchFamily="84" charset="-128"/>
                <a:cs typeface="+mn-cs"/>
              </a:rPr>
              <a:t>Pharmacy</a:t>
            </a:r>
          </a:p>
          <a:p>
            <a:pPr eaLnBrk="0" hangingPunct="0">
              <a:spcAft>
                <a:spcPts val="400"/>
              </a:spcAft>
            </a:pPr>
            <a:r>
              <a:rPr lang="ru-RU" sz="1600" b="1" dirty="0" smtClean="0">
                <a:solidFill>
                  <a:prstClr val="black"/>
                </a:solidFill>
                <a:latin typeface="Calibri"/>
                <a:ea typeface="ヒラギノ角ゴ Pro W3" pitchFamily="84" charset="-128"/>
                <a:cs typeface="+mn-cs"/>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drug polymorphism</a:t>
            </a:r>
          </a:p>
          <a:p>
            <a:pPr eaLnBrk="0" hangingPunct="0">
              <a:spcAft>
                <a:spcPts val="400"/>
              </a:spcAft>
            </a:pPr>
            <a:r>
              <a:rPr lang="ru-RU" sz="1600" b="1" dirty="0" smtClean="0">
                <a:solidFill>
                  <a:prstClr val="black"/>
                </a:solidFill>
                <a:latin typeface="Calibri"/>
                <a:ea typeface="ヒラギノ角ゴ Pro W3" pitchFamily="84" charset="-128"/>
                <a:cs typeface="+mn-cs"/>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drug carriers</a:t>
            </a:r>
          </a:p>
          <a:p>
            <a:pPr eaLnBrk="0" hangingPunct="0">
              <a:spcAft>
                <a:spcPts val="400"/>
              </a:spcAft>
            </a:pPr>
            <a:r>
              <a:rPr lang="ru-RU" sz="1600" b="1" dirty="0" smtClean="0">
                <a:solidFill>
                  <a:prstClr val="black"/>
                </a:solidFill>
                <a:latin typeface="Calibri"/>
                <a:ea typeface="ヒラギノ角ゴ Pro W3" pitchFamily="84" charset="-128"/>
                <a:cs typeface="+mn-cs"/>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gels, lotions, creams</a:t>
            </a:r>
          </a:p>
          <a:p>
            <a:pPr marL="342900" indent="-342900" eaLnBrk="0" hangingPunct="0">
              <a:spcBef>
                <a:spcPts val="600"/>
              </a:spcBef>
              <a:spcAft>
                <a:spcPts val="400"/>
              </a:spcAft>
              <a:buFont typeface="Arial" panose="020B0604020202020204" pitchFamily="34" charset="0"/>
              <a:buChar char="•"/>
            </a:pPr>
            <a:r>
              <a:rPr lang="en-US" sz="2000" b="1" dirty="0">
                <a:solidFill>
                  <a:prstClr val="black"/>
                </a:solidFill>
                <a:latin typeface="Calibri"/>
                <a:ea typeface="ヒラギノ角ゴ Pro W3" pitchFamily="84" charset="-128"/>
                <a:cs typeface="+mn-cs"/>
              </a:rPr>
              <a:t>Structural biology</a:t>
            </a:r>
          </a:p>
          <a:p>
            <a:pPr eaLnBrk="0" hangingPunct="0">
              <a:spcAft>
                <a:spcPts val="400"/>
              </a:spcAft>
            </a:pPr>
            <a:r>
              <a:rPr lang="ru-RU" sz="1600" b="1" dirty="0" smtClean="0">
                <a:solidFill>
                  <a:prstClr val="black"/>
                </a:solidFill>
                <a:latin typeface="Calibri"/>
                <a:ea typeface="ヒラギノ角ゴ Pro W3" pitchFamily="84" charset="-128"/>
                <a:cs typeface="+mn-cs"/>
              </a:rPr>
              <a:t>        </a:t>
            </a:r>
            <a:r>
              <a:rPr lang="en-US" sz="1600" b="1" dirty="0" smtClean="0">
                <a:solidFill>
                  <a:prstClr val="black"/>
                </a:solidFill>
                <a:latin typeface="Calibri"/>
                <a:ea typeface="ヒラギノ角ゴ Pro W3" pitchFamily="84" charset="-128"/>
                <a:cs typeface="+mn-cs"/>
              </a:rPr>
              <a:t>- </a:t>
            </a:r>
            <a:r>
              <a:rPr lang="en-US" sz="1600" b="1" dirty="0">
                <a:solidFill>
                  <a:prstClr val="black"/>
                </a:solidFill>
                <a:latin typeface="Calibri"/>
                <a:ea typeface="ヒラギノ角ゴ Pro W3" pitchFamily="84" charset="-128"/>
                <a:cs typeface="+mn-cs"/>
              </a:rPr>
              <a:t>proteins and nucleic acids</a:t>
            </a:r>
          </a:p>
          <a:p>
            <a:pPr eaLnBrk="0" hangingPunct="0">
              <a:spcAft>
                <a:spcPts val="400"/>
              </a:spcAft>
            </a:pPr>
            <a:r>
              <a:rPr lang="ru-RU" sz="1600" b="1" dirty="0" smtClean="0">
                <a:solidFill>
                  <a:prstClr val="black"/>
                </a:solidFill>
                <a:latin typeface="Calibri"/>
                <a:ea typeface="ヒラギノ角ゴ Pro W3" pitchFamily="84" charset="-128"/>
                <a:cs typeface="+mn-cs"/>
              </a:rPr>
              <a:t>         </a:t>
            </a:r>
            <a:r>
              <a:rPr lang="en-US" sz="1600" b="1" dirty="0" smtClean="0">
                <a:solidFill>
                  <a:prstClr val="black"/>
                </a:solidFill>
                <a:latin typeface="Calibri"/>
                <a:ea typeface="ヒラギノ角ゴ Pro W3" pitchFamily="84" charset="-128"/>
                <a:cs typeface="+mn-cs"/>
              </a:rPr>
              <a:t>- </a:t>
            </a:r>
            <a:r>
              <a:rPr lang="en-US" sz="1600" b="1" dirty="0" err="1">
                <a:solidFill>
                  <a:prstClr val="black"/>
                </a:solidFill>
                <a:latin typeface="Calibri"/>
                <a:ea typeface="ヒラギノ角ゴ Pro W3" pitchFamily="84" charset="-128"/>
                <a:cs typeface="+mn-cs"/>
              </a:rPr>
              <a:t>biomacromolecular</a:t>
            </a:r>
            <a:r>
              <a:rPr lang="en-US" sz="1600" b="1" dirty="0">
                <a:solidFill>
                  <a:prstClr val="black"/>
                </a:solidFill>
                <a:latin typeface="Calibri"/>
                <a:ea typeface="ヒラギノ角ゴ Pro W3" pitchFamily="84" charset="-128"/>
                <a:cs typeface="+mn-cs"/>
              </a:rPr>
              <a:t> solutions</a:t>
            </a:r>
          </a:p>
        </p:txBody>
      </p:sp>
    </p:spTree>
    <p:extLst>
      <p:ext uri="{BB962C8B-B14F-4D97-AF65-F5344CB8AC3E}">
        <p14:creationId xmlns:p14="http://schemas.microsoft.com/office/powerpoint/2010/main" val="105208177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0"/>
          </p:nvPr>
        </p:nvSpPr>
        <p:spPr/>
        <p:txBody>
          <a:bodyPr/>
          <a:lstStyle/>
          <a:p>
            <a:fld id="{ECEF4312-8F74-4F24-A1F4-57138FF53D0A}" type="slidenum">
              <a:rPr lang="en-GB" altLang="fr-FR" smtClean="0"/>
              <a:pPr/>
              <a:t>6</a:t>
            </a:fld>
            <a:endParaRPr lang="en-GB" altLang="fr-FR"/>
          </a:p>
        </p:txBody>
      </p:sp>
      <p:sp>
        <p:nvSpPr>
          <p:cNvPr id="3" name="Прямоугольник 2"/>
          <p:cNvSpPr/>
          <p:nvPr/>
        </p:nvSpPr>
        <p:spPr>
          <a:xfrm>
            <a:off x="914399" y="1121204"/>
            <a:ext cx="10508344" cy="5101397"/>
          </a:xfrm>
          <a:prstGeom prst="rect">
            <a:avLst/>
          </a:prstGeom>
        </p:spPr>
        <p:txBody>
          <a:bodyPr wrap="square">
            <a:spAutoFit/>
          </a:bodyPr>
          <a:lstStyle/>
          <a:p>
            <a:pPr algn="ctr">
              <a:lnSpc>
                <a:spcPct val="150000"/>
              </a:lnSpc>
              <a:spcAft>
                <a:spcPts val="0"/>
              </a:spcAft>
            </a:pPr>
            <a:r>
              <a:rPr lang="en-US" sz="2400" b="1" dirty="0">
                <a:ea typeface="Times New Roman" panose="02020603050405020304" pitchFamily="18" charset="0"/>
              </a:rPr>
              <a:t> </a:t>
            </a:r>
            <a:r>
              <a:rPr lang="en-GB" sz="2400" b="1" dirty="0">
                <a:ea typeface="Times New Roman" panose="02020603050405020304" pitchFamily="18" charset="0"/>
              </a:rPr>
              <a:t>Information on the development of JINR’s </a:t>
            </a:r>
            <a:r>
              <a:rPr lang="en-GB" sz="2400" b="1" dirty="0" smtClean="0">
                <a:ea typeface="Times New Roman" panose="02020603050405020304" pitchFamily="18" charset="0"/>
              </a:rPr>
              <a:t>strategic</a:t>
            </a:r>
            <a:r>
              <a:rPr lang="ru-RU" sz="2400" b="1" dirty="0" smtClean="0">
                <a:ea typeface="Times New Roman" panose="02020603050405020304" pitchFamily="18" charset="0"/>
              </a:rPr>
              <a:t/>
            </a:r>
            <a:br>
              <a:rPr lang="ru-RU" sz="2400" b="1" dirty="0" smtClean="0">
                <a:ea typeface="Times New Roman" panose="02020603050405020304" pitchFamily="18" charset="0"/>
              </a:rPr>
            </a:br>
            <a:r>
              <a:rPr lang="en-GB" sz="2400" b="1" dirty="0" smtClean="0">
                <a:ea typeface="Times New Roman" panose="02020603050405020304" pitchFamily="18" charset="0"/>
              </a:rPr>
              <a:t>long-range plan</a:t>
            </a:r>
            <a:endParaRPr lang="ru-RU" sz="2400" b="1" dirty="0" smtClean="0">
              <a:ea typeface="Times New Roman" panose="02020603050405020304" pitchFamily="18" charset="0"/>
            </a:endParaRPr>
          </a:p>
          <a:p>
            <a:pPr algn="ctr">
              <a:lnSpc>
                <a:spcPct val="150000"/>
              </a:lnSpc>
              <a:spcAft>
                <a:spcPts val="0"/>
              </a:spcAft>
            </a:pPr>
            <a:endParaRPr lang="ru-RU" sz="500" b="1" dirty="0" smtClean="0">
              <a:ea typeface="Times New Roman" panose="02020603050405020304" pitchFamily="18" charset="0"/>
            </a:endParaRPr>
          </a:p>
          <a:p>
            <a:pPr algn="just">
              <a:lnSpc>
                <a:spcPct val="150000"/>
              </a:lnSpc>
              <a:spcAft>
                <a:spcPts val="0"/>
              </a:spcAft>
            </a:pPr>
            <a:endParaRPr lang="ru-RU" sz="400" dirty="0">
              <a:ea typeface="Times New Roman" panose="02020603050405020304" pitchFamily="18" charset="0"/>
              <a:cs typeface="Times New Roman" panose="02020603050405020304" pitchFamily="18" charset="0"/>
            </a:endParaRPr>
          </a:p>
          <a:p>
            <a:pPr algn="just">
              <a:lnSpc>
                <a:spcPct val="150000"/>
              </a:lnSpc>
              <a:spcAft>
                <a:spcPts val="0"/>
              </a:spcAft>
            </a:pPr>
            <a:r>
              <a:rPr lang="en-GB" sz="2000" dirty="0">
                <a:ea typeface="Times New Roman" panose="02020603050405020304" pitchFamily="18" charset="0"/>
              </a:rPr>
              <a:t>The PAC </a:t>
            </a:r>
            <a:r>
              <a:rPr lang="en-US" sz="2000" dirty="0">
                <a:ea typeface="Times New Roman" panose="02020603050405020304" pitchFamily="18" charset="0"/>
              </a:rPr>
              <a:t>was informed by Vice-Director </a:t>
            </a:r>
            <a:r>
              <a:rPr lang="en-US" sz="2000" b="1" dirty="0">
                <a:solidFill>
                  <a:srgbClr val="0000FF"/>
                </a:solidFill>
                <a:ea typeface="Times New Roman" panose="02020603050405020304" pitchFamily="18" charset="0"/>
              </a:rPr>
              <a:t>B. </a:t>
            </a:r>
            <a:r>
              <a:rPr lang="en-US" sz="2000" b="1" dirty="0" err="1">
                <a:solidFill>
                  <a:srgbClr val="0000FF"/>
                </a:solidFill>
                <a:ea typeface="Times New Roman" panose="02020603050405020304" pitchFamily="18" charset="0"/>
              </a:rPr>
              <a:t>Sharkov</a:t>
            </a:r>
            <a:r>
              <a:rPr lang="en-US" sz="2000" b="1" dirty="0">
                <a:solidFill>
                  <a:srgbClr val="0000FF"/>
                </a:solidFill>
                <a:ea typeface="Times New Roman" panose="02020603050405020304" pitchFamily="18" charset="0"/>
              </a:rPr>
              <a:t> </a:t>
            </a:r>
            <a:r>
              <a:rPr lang="en-US" sz="2000" dirty="0">
                <a:ea typeface="Times New Roman" panose="02020603050405020304" pitchFamily="18" charset="0"/>
              </a:rPr>
              <a:t>about the progress of the development of JINR’s strategic long-range plan up to 2030 and beyond. The PAC endorses the steps towards formation of the memberships of the subgroups for condensed matter physics and neutron physics, as well as for radiobiology and astrobiology and the work plans for 2018–2019</a:t>
            </a:r>
            <a:r>
              <a:rPr lang="en-US" sz="2000" dirty="0" smtClean="0">
                <a:ea typeface="Times New Roman" panose="02020603050405020304" pitchFamily="18" charset="0"/>
              </a:rPr>
              <a:t>.</a:t>
            </a:r>
            <a:endParaRPr lang="ru-RU" sz="2000" dirty="0" smtClean="0">
              <a:ea typeface="Times New Roman" panose="02020603050405020304" pitchFamily="18" charset="0"/>
            </a:endParaRPr>
          </a:p>
          <a:p>
            <a:pPr algn="just">
              <a:lnSpc>
                <a:spcPct val="150000"/>
              </a:lnSpc>
              <a:spcAft>
                <a:spcPts val="0"/>
              </a:spcAft>
            </a:pPr>
            <a:endParaRPr lang="ru-RU" sz="2000" dirty="0" smtClean="0">
              <a:ea typeface="Times New Roman" panose="02020603050405020304" pitchFamily="18" charset="0"/>
            </a:endParaRPr>
          </a:p>
          <a:p>
            <a:pPr algn="just">
              <a:lnSpc>
                <a:spcPct val="150000"/>
              </a:lnSpc>
              <a:spcAft>
                <a:spcPts val="0"/>
              </a:spcAft>
            </a:pPr>
            <a:r>
              <a:rPr lang="en-GB" sz="2000" u="sng" dirty="0">
                <a:solidFill>
                  <a:srgbClr val="C00000"/>
                </a:solidFill>
              </a:rPr>
              <a:t>Recommendation.</a:t>
            </a:r>
            <a:r>
              <a:rPr lang="en-GB" sz="2000" dirty="0">
                <a:solidFill>
                  <a:srgbClr val="C00000"/>
                </a:solidFill>
              </a:rPr>
              <a:t> The PAC recommends that the subgroups provide regular information on their work at its future meetings</a:t>
            </a:r>
            <a:r>
              <a:rPr lang="en-GB" sz="2000" dirty="0" smtClean="0">
                <a:solidFill>
                  <a:srgbClr val="C00000"/>
                </a:solidFill>
              </a:rPr>
              <a:t>.</a:t>
            </a:r>
            <a:endParaRPr lang="ru-RU" sz="2000" dirty="0">
              <a:solidFill>
                <a:srgbClr val="C00000"/>
              </a:solidFill>
            </a:endParaRPr>
          </a:p>
        </p:txBody>
      </p:sp>
    </p:spTree>
    <p:extLst>
      <p:ext uri="{BB962C8B-B14F-4D97-AF65-F5344CB8AC3E}">
        <p14:creationId xmlns:p14="http://schemas.microsoft.com/office/powerpoint/2010/main" val="34638393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811710" y="0"/>
            <a:ext cx="8800807" cy="699230"/>
          </a:xfrm>
          <a:prstGeom prst="rect">
            <a:avLst/>
          </a:prstGeom>
        </p:spPr>
        <p:txBody>
          <a:bodyPr wrap="none">
            <a:spAutoFit/>
          </a:bodyPr>
          <a:lstStyle/>
          <a:p>
            <a:pPr algn="just">
              <a:lnSpc>
                <a:spcPct val="150000"/>
              </a:lnSpc>
              <a:spcAft>
                <a:spcPts val="0"/>
              </a:spcAft>
            </a:pPr>
            <a:r>
              <a:rPr lang="en-GB" sz="3000" b="1" dirty="0">
                <a:solidFill>
                  <a:schemeClr val="bg1"/>
                </a:solidFill>
                <a:ea typeface="Times New Roman" panose="02020603050405020304" pitchFamily="18" charset="0"/>
              </a:rPr>
              <a:t>Reports and proposals on themes and projects</a:t>
            </a:r>
            <a:endParaRPr lang="ru-RU" sz="3000" dirty="0">
              <a:solidFill>
                <a:schemeClr val="bg1"/>
              </a:solidFill>
              <a:ea typeface="Times New Roman" panose="02020603050405020304" pitchFamily="18" charset="0"/>
              <a:cs typeface="Times New Roman" panose="02020603050405020304" pitchFamily="18" charset="0"/>
            </a:endParaRPr>
          </a:p>
        </p:txBody>
      </p:sp>
      <p:sp>
        <p:nvSpPr>
          <p:cNvPr id="4" name="Прямоугольник 3"/>
          <p:cNvSpPr/>
          <p:nvPr/>
        </p:nvSpPr>
        <p:spPr>
          <a:xfrm>
            <a:off x="420915" y="1136586"/>
            <a:ext cx="6096000" cy="5078313"/>
          </a:xfrm>
          <a:prstGeom prst="rect">
            <a:avLst/>
          </a:prstGeom>
        </p:spPr>
        <p:txBody>
          <a:bodyPr>
            <a:spAutoFit/>
          </a:bodyPr>
          <a:lstStyle/>
          <a:p>
            <a:pPr algn="just">
              <a:lnSpc>
                <a:spcPct val="150000"/>
              </a:lnSpc>
              <a:spcAft>
                <a:spcPts val="0"/>
              </a:spcAft>
            </a:pPr>
            <a:r>
              <a:rPr lang="en-GB" dirty="0">
                <a:solidFill>
                  <a:srgbClr val="000000"/>
                </a:solidFill>
                <a:ea typeface="Times New Roman" panose="02020603050405020304" pitchFamily="18" charset="0"/>
              </a:rPr>
              <a:t>The PAC took note of the report presented by </a:t>
            </a:r>
            <a:r>
              <a:rPr lang="en-GB" b="1" dirty="0">
                <a:solidFill>
                  <a:srgbClr val="0000FF"/>
                </a:solidFill>
                <a:ea typeface="Times New Roman" panose="02020603050405020304" pitchFamily="18" charset="0"/>
              </a:rPr>
              <a:t>Yu. </a:t>
            </a:r>
            <a:r>
              <a:rPr lang="en-GB" b="1" dirty="0" err="1">
                <a:solidFill>
                  <a:srgbClr val="0000FF"/>
                </a:solidFill>
                <a:ea typeface="Times New Roman" panose="02020603050405020304" pitchFamily="18" charset="0"/>
              </a:rPr>
              <a:t>Nikitenko</a:t>
            </a:r>
            <a:r>
              <a:rPr lang="en-GB" b="1" dirty="0">
                <a:solidFill>
                  <a:srgbClr val="0000FF"/>
                </a:solidFill>
                <a:ea typeface="Times New Roman" panose="02020603050405020304" pitchFamily="18" charset="0"/>
              </a:rPr>
              <a:t> </a:t>
            </a:r>
            <a:r>
              <a:rPr lang="en-GB" dirty="0">
                <a:solidFill>
                  <a:srgbClr val="000000"/>
                </a:solidFill>
                <a:ea typeface="Times New Roman" panose="02020603050405020304" pitchFamily="18" charset="0"/>
              </a:rPr>
              <a:t>on the concluding project </a:t>
            </a:r>
            <a:r>
              <a:rPr lang="en-GB" b="1" dirty="0">
                <a:solidFill>
                  <a:srgbClr val="0000FF"/>
                </a:solidFill>
                <a:ea typeface="Times New Roman" panose="02020603050405020304" pitchFamily="18" charset="0"/>
              </a:rPr>
              <a:t>“Isotope identifying </a:t>
            </a:r>
            <a:r>
              <a:rPr lang="en-GB" b="1" dirty="0" err="1">
                <a:solidFill>
                  <a:srgbClr val="0000FF"/>
                </a:solidFill>
                <a:ea typeface="Times New Roman" panose="02020603050405020304" pitchFamily="18" charset="0"/>
              </a:rPr>
              <a:t>reflectometry</a:t>
            </a:r>
            <a:r>
              <a:rPr lang="en-GB" b="1" dirty="0">
                <a:solidFill>
                  <a:srgbClr val="0000FF"/>
                </a:solidFill>
                <a:ea typeface="Times New Roman" panose="02020603050405020304" pitchFamily="18" charset="0"/>
              </a:rPr>
              <a:t> at IBR-2 reactor” </a:t>
            </a:r>
            <a:r>
              <a:rPr lang="en-GB" dirty="0">
                <a:solidFill>
                  <a:srgbClr val="000000"/>
                </a:solidFill>
                <a:ea typeface="Times New Roman" panose="02020603050405020304" pitchFamily="18" charset="0"/>
              </a:rPr>
              <a:t>within the theme “Investigations of Condensed Matter by Modern Neutron Scattering Methods”. The PAC is pleased to note that Isotope Identifying </a:t>
            </a:r>
            <a:r>
              <a:rPr lang="en-GB" dirty="0" err="1">
                <a:solidFill>
                  <a:srgbClr val="000000"/>
                </a:solidFill>
                <a:ea typeface="Times New Roman" panose="02020603050405020304" pitchFamily="18" charset="0"/>
              </a:rPr>
              <a:t>Reflectometry</a:t>
            </a:r>
            <a:r>
              <a:rPr lang="en-GB" dirty="0">
                <a:solidFill>
                  <a:srgbClr val="000000"/>
                </a:solidFill>
                <a:ea typeface="Times New Roman" panose="02020603050405020304" pitchFamily="18" charset="0"/>
              </a:rPr>
              <a:t> (IIR), a principally new method designed to study diffuse processes in layered nanostructures, has been successfully implemented at the IBR-2 reactor. The performance of the </a:t>
            </a:r>
            <a:r>
              <a:rPr lang="en-GB" dirty="0" err="1">
                <a:solidFill>
                  <a:srgbClr val="000000"/>
                </a:solidFill>
                <a:ea typeface="Times New Roman" panose="02020603050405020304" pitchFamily="18" charset="0"/>
              </a:rPr>
              <a:t>reflectometer</a:t>
            </a:r>
            <a:r>
              <a:rPr lang="en-GB" dirty="0">
                <a:solidFill>
                  <a:srgbClr val="000000"/>
                </a:solidFill>
                <a:ea typeface="Times New Roman" panose="02020603050405020304" pitchFamily="18" charset="0"/>
              </a:rPr>
              <a:t> which realizes this method corresponds to the one planned before. IIR is an important step in the modernization of the IBR-2 instruments.</a:t>
            </a:r>
            <a:endParaRPr lang="ru-RU" dirty="0">
              <a:solidFill>
                <a:srgbClr val="000000"/>
              </a:solidFill>
              <a:ea typeface="Times New Roman" panose="02020603050405020304" pitchFamily="18" charset="0"/>
            </a:endParaRPr>
          </a:p>
        </p:txBody>
      </p: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976" y="1054554"/>
            <a:ext cx="5075843" cy="433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6705598" y="5372157"/>
            <a:ext cx="5181600" cy="1154675"/>
          </a:xfrm>
          <a:prstGeom prst="rect">
            <a:avLst/>
          </a:prstGeom>
        </p:spPr>
        <p:txBody>
          <a:bodyPr wrap="square">
            <a:spAutoFit/>
          </a:bodyPr>
          <a:lstStyle/>
          <a:p>
            <a:pPr algn="just">
              <a:lnSpc>
                <a:spcPct val="150000"/>
              </a:lnSpc>
              <a:spcAft>
                <a:spcPts val="0"/>
              </a:spcAft>
            </a:pPr>
            <a:r>
              <a:rPr lang="en-GB" sz="1600" u="sng" dirty="0">
                <a:solidFill>
                  <a:srgbClr val="C00000"/>
                </a:solidFill>
                <a:ea typeface="Times New Roman" panose="02020603050405020304" pitchFamily="18" charset="0"/>
              </a:rPr>
              <a:t>Recommendation.</a:t>
            </a:r>
            <a:r>
              <a:rPr lang="en-GB" sz="1600" dirty="0">
                <a:solidFill>
                  <a:srgbClr val="C00000"/>
                </a:solidFill>
                <a:ea typeface="Times New Roman" panose="02020603050405020304" pitchFamily="18" charset="0"/>
              </a:rPr>
              <a:t> Given the successful completion of the project “Isotope identifying</a:t>
            </a:r>
            <a:r>
              <a:rPr lang="en-GB" sz="1400" dirty="0">
                <a:solidFill>
                  <a:srgbClr val="C00000"/>
                </a:solidFill>
                <a:ea typeface="Times New Roman" panose="02020603050405020304" pitchFamily="18" charset="0"/>
              </a:rPr>
              <a:t> </a:t>
            </a:r>
            <a:r>
              <a:rPr lang="en-GB" sz="1600" dirty="0" err="1">
                <a:solidFill>
                  <a:srgbClr val="C00000"/>
                </a:solidFill>
                <a:ea typeface="Times New Roman" panose="02020603050405020304" pitchFamily="18" charset="0"/>
              </a:rPr>
              <a:t>reflectometry</a:t>
            </a:r>
            <a:r>
              <a:rPr lang="en-GB" sz="1600" dirty="0">
                <a:solidFill>
                  <a:srgbClr val="C00000"/>
                </a:solidFill>
                <a:ea typeface="Times New Roman" panose="02020603050405020304" pitchFamily="18" charset="0"/>
              </a:rPr>
              <a:t> at the IBR-2 reactor”, the PAC recommends its closure.</a:t>
            </a:r>
            <a:endParaRPr lang="ru-RU" sz="1600" dirty="0">
              <a:solidFill>
                <a:srgbClr val="C00000"/>
              </a:solidFill>
              <a:ea typeface="Times New Roman" panose="02020603050405020304" pitchFamily="18" charset="0"/>
            </a:endParaRPr>
          </a:p>
        </p:txBody>
      </p:sp>
    </p:spTree>
    <p:extLst>
      <p:ext uri="{BB962C8B-B14F-4D97-AF65-F5344CB8AC3E}">
        <p14:creationId xmlns:p14="http://schemas.microsoft.com/office/powerpoint/2010/main" val="327206067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0286" y="976929"/>
            <a:ext cx="5936344" cy="5493812"/>
          </a:xfrm>
          <a:prstGeom prst="rect">
            <a:avLst/>
          </a:prstGeom>
        </p:spPr>
        <p:txBody>
          <a:bodyPr wrap="square">
            <a:spAutoFit/>
          </a:bodyPr>
          <a:lstStyle/>
          <a:p>
            <a:pPr algn="just">
              <a:lnSpc>
                <a:spcPct val="150000"/>
              </a:lnSpc>
              <a:spcAft>
                <a:spcPts val="0"/>
              </a:spcAft>
            </a:pPr>
            <a:r>
              <a:rPr lang="en-GB" dirty="0">
                <a:solidFill>
                  <a:srgbClr val="000000"/>
                </a:solidFill>
                <a:ea typeface="Times New Roman" panose="02020603050405020304" pitchFamily="18" charset="0"/>
              </a:rPr>
              <a:t>The PAC considered a proposal for opening a new project </a:t>
            </a:r>
            <a:r>
              <a:rPr lang="en-GB" b="1" dirty="0">
                <a:solidFill>
                  <a:srgbClr val="0000FF"/>
                </a:solidFill>
                <a:ea typeface="Times New Roman" panose="02020603050405020304" pitchFamily="18" charset="0"/>
              </a:rPr>
              <a:t>“Development of a facility for measurements with test electron beams at DLNP. LINAC-200”, </a:t>
            </a:r>
            <a:r>
              <a:rPr lang="en-GB" dirty="0">
                <a:solidFill>
                  <a:srgbClr val="000000"/>
                </a:solidFill>
                <a:ea typeface="Times New Roman" panose="02020603050405020304" pitchFamily="18" charset="0"/>
              </a:rPr>
              <a:t>presented by </a:t>
            </a:r>
            <a:r>
              <a:rPr lang="en-GB" b="1" dirty="0">
                <a:solidFill>
                  <a:srgbClr val="0000FF"/>
                </a:solidFill>
                <a:ea typeface="Times New Roman" panose="02020603050405020304" pitchFamily="18" charset="0"/>
              </a:rPr>
              <a:t>M. </a:t>
            </a:r>
            <a:r>
              <a:rPr lang="en-GB" b="1" dirty="0" err="1">
                <a:solidFill>
                  <a:srgbClr val="0000FF"/>
                </a:solidFill>
                <a:ea typeface="Times New Roman" panose="02020603050405020304" pitchFamily="18" charset="0"/>
              </a:rPr>
              <a:t>Gostkin</a:t>
            </a:r>
            <a:r>
              <a:rPr lang="en-GB" b="1" dirty="0">
                <a:solidFill>
                  <a:srgbClr val="0000FF"/>
                </a:solidFill>
                <a:ea typeface="Times New Roman" panose="02020603050405020304" pitchFamily="18" charset="0"/>
              </a:rPr>
              <a:t>. </a:t>
            </a:r>
            <a:r>
              <a:rPr lang="en-GB" dirty="0">
                <a:solidFill>
                  <a:srgbClr val="000000"/>
                </a:solidFill>
                <a:ea typeface="Times New Roman" panose="02020603050405020304" pitchFamily="18" charset="0"/>
              </a:rPr>
              <a:t>The PAC appreciates DLNP's efforts in developing new types of elementary particle detectors capable of operating under conditions of high rates and at the same time providing the performance, precision, and reliability of registration required for experiments at future accelerators. Nevertheless, it misses a </a:t>
            </a:r>
            <a:r>
              <a:rPr lang="en-US" dirty="0">
                <a:solidFill>
                  <a:srgbClr val="000000"/>
                </a:solidFill>
                <a:ea typeface="Times New Roman" panose="02020603050405020304" pitchFamily="18" charset="0"/>
              </a:rPr>
              <a:t>scientific</a:t>
            </a:r>
            <a:r>
              <a:rPr lang="en-GB" dirty="0">
                <a:solidFill>
                  <a:srgbClr val="000000"/>
                </a:solidFill>
                <a:ea typeface="Times New Roman" panose="02020603050405020304" pitchFamily="18" charset="0"/>
              </a:rPr>
              <a:t> case of the project within the competency of this PAC and feels that, on the basis of the presented information, no support to the initiative can be granted at this stage.</a:t>
            </a:r>
            <a:endParaRPr lang="ru-RU" dirty="0">
              <a:solidFill>
                <a:srgbClr val="000000"/>
              </a:solidFill>
              <a:ea typeface="Times New Roman" panose="02020603050405020304" pitchFamily="18" charset="0"/>
            </a:endParaRPr>
          </a:p>
        </p:txBody>
      </p:sp>
      <p:sp>
        <p:nvSpPr>
          <p:cNvPr id="4" name="Прямоугольник 3"/>
          <p:cNvSpPr/>
          <p:nvPr/>
        </p:nvSpPr>
        <p:spPr>
          <a:xfrm>
            <a:off x="6429832" y="4705367"/>
            <a:ext cx="5631541" cy="1708160"/>
          </a:xfrm>
          <a:prstGeom prst="rect">
            <a:avLst/>
          </a:prstGeom>
        </p:spPr>
        <p:txBody>
          <a:bodyPr wrap="square">
            <a:spAutoFit/>
          </a:bodyPr>
          <a:lstStyle/>
          <a:p>
            <a:pPr algn="just">
              <a:lnSpc>
                <a:spcPct val="150000"/>
              </a:lnSpc>
              <a:spcAft>
                <a:spcPts val="0"/>
              </a:spcAft>
            </a:pPr>
            <a:r>
              <a:rPr lang="en-GB" sz="1400" u="sng" dirty="0">
                <a:solidFill>
                  <a:srgbClr val="C00000"/>
                </a:solidFill>
                <a:ea typeface="Times New Roman" panose="02020603050405020304" pitchFamily="18" charset="0"/>
              </a:rPr>
              <a:t>Recommendation.</a:t>
            </a:r>
            <a:r>
              <a:rPr lang="en-GB" sz="1400" dirty="0">
                <a:solidFill>
                  <a:srgbClr val="C00000"/>
                </a:solidFill>
                <a:ea typeface="Times New Roman" panose="02020603050405020304" pitchFamily="18" charset="0"/>
              </a:rPr>
              <a:t> The PAC encourages the authors of the proposal “Development of a facility for measurements with test electron beams at DLNP. LINAC-200” to elaborate a detailed </a:t>
            </a:r>
            <a:r>
              <a:rPr lang="en-US" sz="1400" dirty="0">
                <a:solidFill>
                  <a:srgbClr val="C00000"/>
                </a:solidFill>
                <a:ea typeface="Times New Roman" panose="02020603050405020304" pitchFamily="18" charset="0"/>
              </a:rPr>
              <a:t>scientific</a:t>
            </a:r>
            <a:r>
              <a:rPr lang="en-GB" sz="1400" dirty="0">
                <a:solidFill>
                  <a:srgbClr val="C00000"/>
                </a:solidFill>
                <a:ea typeface="Times New Roman" panose="02020603050405020304" pitchFamily="18" charset="0"/>
              </a:rPr>
              <a:t> case within the scope of the PAC for Condensed Matter Physics or, alternatively, to consider submitting their proposal to another PAC.</a:t>
            </a:r>
            <a:endParaRPr lang="ru-RU" sz="1400" dirty="0">
              <a:solidFill>
                <a:srgbClr val="C00000"/>
              </a:solidFill>
              <a:ea typeface="Times New Roman" panose="02020603050405020304" pitchFamily="18"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8988"/>
          <a:stretch/>
        </p:blipFill>
        <p:spPr bwMode="auto">
          <a:xfrm>
            <a:off x="6458858" y="1159565"/>
            <a:ext cx="5573486" cy="3435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2"/>
          <p:cNvSpPr txBox="1"/>
          <p:nvPr/>
        </p:nvSpPr>
        <p:spPr>
          <a:xfrm>
            <a:off x="8360713" y="1091141"/>
            <a:ext cx="4252202" cy="861774"/>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i="1" dirty="0" smtClean="0">
                <a:solidFill>
                  <a:srgbClr val="FF0000"/>
                </a:solidFill>
              </a:rPr>
              <a:t>LINAC-200</a:t>
            </a:r>
            <a:endParaRPr lang="ru-RU" sz="5000" b="1" i="1" dirty="0">
              <a:solidFill>
                <a:srgbClr val="FF0000"/>
              </a:solidFill>
            </a:endParaRPr>
          </a:p>
        </p:txBody>
      </p:sp>
      <p:sp>
        <p:nvSpPr>
          <p:cNvPr id="8" name="Прямоугольник 7"/>
          <p:cNvSpPr/>
          <p:nvPr/>
        </p:nvSpPr>
        <p:spPr>
          <a:xfrm>
            <a:off x="1811710" y="0"/>
            <a:ext cx="8800807" cy="699230"/>
          </a:xfrm>
          <a:prstGeom prst="rect">
            <a:avLst/>
          </a:prstGeom>
        </p:spPr>
        <p:txBody>
          <a:bodyPr wrap="none">
            <a:spAutoFit/>
          </a:bodyPr>
          <a:lstStyle/>
          <a:p>
            <a:pPr algn="just">
              <a:lnSpc>
                <a:spcPct val="150000"/>
              </a:lnSpc>
              <a:spcAft>
                <a:spcPts val="0"/>
              </a:spcAft>
            </a:pPr>
            <a:r>
              <a:rPr lang="en-GB" sz="3000" b="1" dirty="0">
                <a:solidFill>
                  <a:schemeClr val="bg1"/>
                </a:solidFill>
                <a:ea typeface="Times New Roman" panose="02020603050405020304" pitchFamily="18" charset="0"/>
              </a:rPr>
              <a:t>Reports and proposals on themes and projects</a:t>
            </a:r>
            <a:endParaRPr lang="ru-RU" sz="3000" dirty="0">
              <a:solidFill>
                <a:schemeClr val="bg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121339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6744" y="1006747"/>
            <a:ext cx="6705600" cy="5543441"/>
          </a:xfrm>
          <a:prstGeom prst="rect">
            <a:avLst/>
          </a:prstGeom>
        </p:spPr>
        <p:txBody>
          <a:bodyPr wrap="square">
            <a:spAutoFit/>
          </a:bodyPr>
          <a:lstStyle/>
          <a:p>
            <a:pPr indent="261938">
              <a:lnSpc>
                <a:spcPct val="123000"/>
              </a:lnSpc>
              <a:spcAft>
                <a:spcPts val="0"/>
              </a:spcAft>
            </a:pPr>
            <a:r>
              <a:rPr lang="en-GB" sz="1600" dirty="0">
                <a:solidFill>
                  <a:srgbClr val="000000"/>
                </a:solidFill>
                <a:ea typeface="Times New Roman" panose="02020603050405020304" pitchFamily="18" charset="0"/>
              </a:rPr>
              <a:t>The PAC took note of the report on the concluding </a:t>
            </a:r>
            <a:r>
              <a:rPr lang="en-GB" sz="1600" dirty="0" smtClean="0">
                <a:solidFill>
                  <a:srgbClr val="000000"/>
                </a:solidFill>
                <a:ea typeface="Times New Roman" panose="02020603050405020304" pitchFamily="18" charset="0"/>
              </a:rPr>
              <a:t>theme</a:t>
            </a:r>
            <a:br>
              <a:rPr lang="en-GB" sz="1600" dirty="0" smtClean="0">
                <a:solidFill>
                  <a:srgbClr val="000000"/>
                </a:solidFill>
                <a:ea typeface="Times New Roman" panose="02020603050405020304" pitchFamily="18" charset="0"/>
              </a:rPr>
            </a:br>
            <a:r>
              <a:rPr lang="en-GB" sz="1600" b="1" dirty="0" smtClean="0">
                <a:solidFill>
                  <a:srgbClr val="0000FF"/>
                </a:solidFill>
                <a:ea typeface="Times New Roman" panose="02020603050405020304" pitchFamily="18" charset="0"/>
              </a:rPr>
              <a:t>“Theory </a:t>
            </a:r>
            <a:r>
              <a:rPr lang="en-GB" sz="1600" b="1" dirty="0">
                <a:solidFill>
                  <a:srgbClr val="0000FF"/>
                </a:solidFill>
                <a:ea typeface="Times New Roman" panose="02020603050405020304" pitchFamily="18" charset="0"/>
              </a:rPr>
              <a:t>of Condensed Matter”</a:t>
            </a:r>
            <a:r>
              <a:rPr lang="en-GB" sz="1600" dirty="0">
                <a:solidFill>
                  <a:srgbClr val="000000"/>
                </a:solidFill>
                <a:ea typeface="Times New Roman" panose="02020603050405020304" pitchFamily="18" charset="0"/>
              </a:rPr>
              <a:t> and considered a proposal for the opening of a new theme “Theory of Complex Systems and Advanced Materials” presented by </a:t>
            </a:r>
            <a:r>
              <a:rPr lang="en-GB" sz="1600" b="1" dirty="0">
                <a:solidFill>
                  <a:srgbClr val="0000FF"/>
                </a:solidFill>
                <a:ea typeface="Times New Roman" panose="02020603050405020304" pitchFamily="18" charset="0"/>
              </a:rPr>
              <a:t>M. </a:t>
            </a:r>
            <a:r>
              <a:rPr lang="en-GB" sz="1600" b="1" dirty="0" err="1" smtClean="0">
                <a:solidFill>
                  <a:srgbClr val="0000FF"/>
                </a:solidFill>
                <a:ea typeface="Times New Roman" panose="02020603050405020304" pitchFamily="18" charset="0"/>
              </a:rPr>
              <a:t>Hnatič</a:t>
            </a:r>
            <a:r>
              <a:rPr lang="en-GB" sz="1600" b="1" dirty="0" smtClean="0">
                <a:solidFill>
                  <a:srgbClr val="0000FF"/>
                </a:solidFill>
                <a:ea typeface="Times New Roman" panose="02020603050405020304" pitchFamily="18" charset="0"/>
              </a:rPr>
              <a:t>.</a:t>
            </a:r>
            <a:endParaRPr lang="ru-RU" sz="1600" b="1" dirty="0" smtClean="0">
              <a:solidFill>
                <a:srgbClr val="0000FF"/>
              </a:solidFill>
              <a:ea typeface="Times New Roman" panose="02020603050405020304" pitchFamily="18" charset="0"/>
            </a:endParaRPr>
          </a:p>
          <a:p>
            <a:pPr indent="261938">
              <a:lnSpc>
                <a:spcPct val="123000"/>
              </a:lnSpc>
              <a:spcAft>
                <a:spcPts val="0"/>
              </a:spcAft>
            </a:pPr>
            <a:r>
              <a:rPr lang="en-GB" sz="1600" dirty="0" smtClean="0">
                <a:solidFill>
                  <a:srgbClr val="000000"/>
                </a:solidFill>
                <a:ea typeface="Times New Roman" panose="02020603050405020304" pitchFamily="18" charset="0"/>
              </a:rPr>
              <a:t>The </a:t>
            </a:r>
            <a:r>
              <a:rPr lang="en-GB" sz="1600" dirty="0">
                <a:solidFill>
                  <a:srgbClr val="000000"/>
                </a:solidFill>
                <a:ea typeface="Times New Roman" panose="02020603050405020304" pitchFamily="18" charset="0"/>
              </a:rPr>
              <a:t>PAC highly appreciates the results obtained in the main research directions: complex materials and nanostructures, contemporary problems of statistical physics. It also appreciates the interrelation between the ongoing theoretical studies and the JINR experimental </a:t>
            </a:r>
            <a:r>
              <a:rPr lang="en-GB" sz="1600" dirty="0" smtClean="0">
                <a:solidFill>
                  <a:srgbClr val="000000"/>
                </a:solidFill>
                <a:ea typeface="Times New Roman" panose="02020603050405020304" pitchFamily="18" charset="0"/>
              </a:rPr>
              <a:t>programmes.</a:t>
            </a:r>
          </a:p>
          <a:p>
            <a:pPr indent="261938">
              <a:lnSpc>
                <a:spcPct val="123000"/>
              </a:lnSpc>
              <a:spcAft>
                <a:spcPts val="0"/>
              </a:spcAft>
            </a:pPr>
            <a:r>
              <a:rPr lang="en-GB" sz="1600" dirty="0" smtClean="0">
                <a:solidFill>
                  <a:srgbClr val="000000"/>
                </a:solidFill>
                <a:ea typeface="Times New Roman" panose="02020603050405020304" pitchFamily="18" charset="0"/>
              </a:rPr>
              <a:t>The PAC supports continuation of this research under a new theme that should incorporate the development of new theoretical methods and approaches for describing and predicting the properties of new materials and identification of universal laws of behaviour of equilibrium and non-equilibrium statistical systems which are of current interest in modern condensed matter physics. The PAC welcomes the deepening, within a new theme, of cooperation with the experimental groups of JINR and its Member States in order to raise it to a higher level. The PAC considers the requested funding reasonable.</a:t>
            </a:r>
            <a:endParaRPr lang="ru-RU" sz="1600" dirty="0">
              <a:solidFill>
                <a:srgbClr val="000000"/>
              </a:solidFill>
              <a:ea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7009949" y="1084945"/>
            <a:ext cx="5123996" cy="3632199"/>
          </a:xfrm>
          <a:prstGeom prst="rect">
            <a:avLst/>
          </a:prstGeom>
        </p:spPr>
      </p:pic>
      <p:sp>
        <p:nvSpPr>
          <p:cNvPr id="5" name="Прямоугольник 4"/>
          <p:cNvSpPr/>
          <p:nvPr/>
        </p:nvSpPr>
        <p:spPr>
          <a:xfrm>
            <a:off x="7097487" y="5091837"/>
            <a:ext cx="4891313" cy="1303690"/>
          </a:xfrm>
          <a:prstGeom prst="rect">
            <a:avLst/>
          </a:prstGeom>
        </p:spPr>
        <p:txBody>
          <a:bodyPr wrap="square">
            <a:spAutoFit/>
          </a:bodyPr>
          <a:lstStyle/>
          <a:p>
            <a:pPr algn="just">
              <a:lnSpc>
                <a:spcPct val="123000"/>
              </a:lnSpc>
              <a:spcAft>
                <a:spcPts val="0"/>
              </a:spcAft>
            </a:pPr>
            <a:r>
              <a:rPr lang="en-GB" sz="1600" u="sng" dirty="0">
                <a:solidFill>
                  <a:srgbClr val="C00000"/>
                </a:solidFill>
                <a:ea typeface="Times New Roman" panose="02020603050405020304" pitchFamily="18" charset="0"/>
              </a:rPr>
              <a:t>Recommendation.</a:t>
            </a:r>
            <a:r>
              <a:rPr lang="en-GB" sz="1600" dirty="0">
                <a:solidFill>
                  <a:srgbClr val="C00000"/>
                </a:solidFill>
                <a:ea typeface="Times New Roman" panose="02020603050405020304" pitchFamily="18" charset="0"/>
              </a:rPr>
              <a:t> The PAC recommends closure of the theme “Theory of Condensed Matter” and opening a new theme “Theory of Complex Systems and Advanced Materials” for the period 2019–2023.</a:t>
            </a:r>
            <a:endParaRPr lang="ru-RU" sz="1600" dirty="0">
              <a:solidFill>
                <a:srgbClr val="C00000"/>
              </a:solidFill>
              <a:ea typeface="Times New Roman" panose="02020603050405020304" pitchFamily="18" charset="0"/>
            </a:endParaRPr>
          </a:p>
        </p:txBody>
      </p:sp>
      <p:sp>
        <p:nvSpPr>
          <p:cNvPr id="7" name="Прямоугольник 6"/>
          <p:cNvSpPr/>
          <p:nvPr/>
        </p:nvSpPr>
        <p:spPr>
          <a:xfrm>
            <a:off x="1811710" y="0"/>
            <a:ext cx="8800807" cy="699230"/>
          </a:xfrm>
          <a:prstGeom prst="rect">
            <a:avLst/>
          </a:prstGeom>
        </p:spPr>
        <p:txBody>
          <a:bodyPr wrap="none">
            <a:spAutoFit/>
          </a:bodyPr>
          <a:lstStyle/>
          <a:p>
            <a:pPr algn="just">
              <a:lnSpc>
                <a:spcPct val="150000"/>
              </a:lnSpc>
              <a:spcAft>
                <a:spcPts val="0"/>
              </a:spcAft>
            </a:pPr>
            <a:r>
              <a:rPr lang="en-GB" sz="3000" b="1" dirty="0">
                <a:solidFill>
                  <a:schemeClr val="bg1"/>
                </a:solidFill>
                <a:ea typeface="Times New Roman" panose="02020603050405020304" pitchFamily="18" charset="0"/>
              </a:rPr>
              <a:t>Reports and proposals on themes and projects</a:t>
            </a:r>
            <a:endParaRPr lang="ru-RU" sz="3000" dirty="0">
              <a:solidFill>
                <a:schemeClr val="bg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05081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29057</TotalTime>
  <Words>1495</Words>
  <Application>Microsoft Office PowerPoint</Application>
  <PresentationFormat>Широкоэкранный</PresentationFormat>
  <Paragraphs>108</Paragraphs>
  <Slides>18</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12</vt:i4>
      </vt:variant>
      <vt:variant>
        <vt:lpstr>Заголовки слайдов</vt:lpstr>
      </vt:variant>
      <vt:variant>
        <vt:i4>18</vt:i4>
      </vt:variant>
    </vt:vector>
  </HeadingPairs>
  <TitlesOfParts>
    <vt:vector size="38" baseType="lpstr">
      <vt:lpstr>SimSun</vt:lpstr>
      <vt:lpstr>Arial</vt:lpstr>
      <vt:lpstr>Calibri</vt:lpstr>
      <vt:lpstr>Comic Sans MS</vt:lpstr>
      <vt:lpstr>Droid Sans Fallback</vt:lpstr>
      <vt:lpstr>Times New Roman</vt:lpstr>
      <vt:lpstr>Wingdings</vt:lpstr>
      <vt:lpstr>ヒラギノ角ゴ Pro W3</vt:lpstr>
      <vt:lpstr>ucansV_shvetsov</vt:lpstr>
      <vt:lpstr>1_ucansV_shvetsov</vt:lpstr>
      <vt:lpstr>2_ucansV_shvetsov</vt:lpstr>
      <vt:lpstr>3_ucansV_shvetsov</vt:lpstr>
      <vt:lpstr>4_ucansV_shvetsov</vt:lpstr>
      <vt:lpstr>5_ucansV_shvetsov</vt:lpstr>
      <vt:lpstr>10_Тема Office</vt:lpstr>
      <vt:lpstr>6_Оформление по умолчанию</vt:lpstr>
      <vt:lpstr>annual_report_2015_nts</vt:lpstr>
      <vt:lpstr>1_annual_report_2015_nts</vt:lpstr>
      <vt:lpstr>2_annual_report_2015_nts</vt:lpstr>
      <vt:lpstr>3_annual_report_2015_nts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PAA</dc:creator>
  <cp:lastModifiedBy>Пользователь Windows</cp:lastModifiedBy>
  <cp:revision>1215</cp:revision>
  <dcterms:created xsi:type="dcterms:W3CDTF">2006-12-22T14:39:55Z</dcterms:created>
  <dcterms:modified xsi:type="dcterms:W3CDTF">2019-01-24T06:51:58Z</dcterms:modified>
</cp:coreProperties>
</file>