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7" r:id="rId2"/>
    <p:sldId id="258" r:id="rId3"/>
    <p:sldId id="267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9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Средний стиль 2 —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E3FDE45-AF77-4B5C-9715-49D594BDF05E}" styleName="Светлый стиль 1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72833802-FEF1-4C79-8D5D-14CF1EAF98D9}" styleName="Светлый стиль 2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506"/>
    <p:restoredTop sz="94868" autoAdjust="0"/>
  </p:normalViewPr>
  <p:slideViewPr>
    <p:cSldViewPr>
      <p:cViewPr varScale="1">
        <p:scale>
          <a:sx n="80" d="100"/>
          <a:sy n="80" d="100"/>
        </p:scale>
        <p:origin x="1320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Relationship Id="rId14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9A84D8-6E01-4A09-B497-3D50BAAFF7BC}" type="datetimeFigureOut">
              <a:rPr lang="ru-RU" smtClean="0"/>
              <a:pPr/>
              <a:t>24.01.2019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1CAC25-3BB0-4DF6-BC96-11FD0607C37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65441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A5EB2-8FF9-4F75-AA18-99877E451AD7}" type="datetimeFigureOut">
              <a:rPr lang="ru-RU" smtClean="0"/>
              <a:pPr/>
              <a:t>24.01.2019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99ADB-B154-45E1-8F30-197FDE302F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A5EB2-8FF9-4F75-AA18-99877E451AD7}" type="datetimeFigureOut">
              <a:rPr lang="ru-RU" smtClean="0"/>
              <a:pPr/>
              <a:t>24.01.2019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99ADB-B154-45E1-8F30-197FDE302F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A5EB2-8FF9-4F75-AA18-99877E451AD7}" type="datetimeFigureOut">
              <a:rPr lang="ru-RU" smtClean="0"/>
              <a:pPr/>
              <a:t>24.01.2019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99ADB-B154-45E1-8F30-197FDE302F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A5EB2-8FF9-4F75-AA18-99877E451AD7}" type="datetimeFigureOut">
              <a:rPr lang="ru-RU" smtClean="0"/>
              <a:pPr/>
              <a:t>24.01.2019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99ADB-B154-45E1-8F30-197FDE302F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A5EB2-8FF9-4F75-AA18-99877E451AD7}" type="datetimeFigureOut">
              <a:rPr lang="ru-RU" smtClean="0"/>
              <a:pPr/>
              <a:t>24.01.2019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99ADB-B154-45E1-8F30-197FDE302F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A5EB2-8FF9-4F75-AA18-99877E451AD7}" type="datetimeFigureOut">
              <a:rPr lang="ru-RU" smtClean="0"/>
              <a:pPr/>
              <a:t>24.01.2019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99ADB-B154-45E1-8F30-197FDE302F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A5EB2-8FF9-4F75-AA18-99877E451AD7}" type="datetimeFigureOut">
              <a:rPr lang="ru-RU" smtClean="0"/>
              <a:pPr/>
              <a:t>24.01.2019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99ADB-B154-45E1-8F30-197FDE302F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A5EB2-8FF9-4F75-AA18-99877E451AD7}" type="datetimeFigureOut">
              <a:rPr lang="ru-RU" smtClean="0"/>
              <a:pPr/>
              <a:t>24.01.2019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99ADB-B154-45E1-8F30-197FDE302F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A5EB2-8FF9-4F75-AA18-99877E451AD7}" type="datetimeFigureOut">
              <a:rPr lang="ru-RU" smtClean="0"/>
              <a:pPr/>
              <a:t>24.01.2019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99ADB-B154-45E1-8F30-197FDE302F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A5EB2-8FF9-4F75-AA18-99877E451AD7}" type="datetimeFigureOut">
              <a:rPr lang="ru-RU" smtClean="0"/>
              <a:pPr/>
              <a:t>24.01.2019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99ADB-B154-45E1-8F30-197FDE302F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A5EB2-8FF9-4F75-AA18-99877E451AD7}" type="datetimeFigureOut">
              <a:rPr lang="ru-RU" smtClean="0"/>
              <a:pPr/>
              <a:t>24.01.2019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99ADB-B154-45E1-8F30-197FDE302F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AA5EB2-8FF9-4F75-AA18-99877E451AD7}" type="datetimeFigureOut">
              <a:rPr lang="ru-RU" smtClean="0"/>
              <a:pPr/>
              <a:t>24.01.2019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099ADB-B154-45E1-8F30-197FDE302F9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8933395"/>
              </p:ext>
            </p:extLst>
          </p:nvPr>
        </p:nvGraphicFramePr>
        <p:xfrm>
          <a:off x="971600" y="704693"/>
          <a:ext cx="7416824" cy="5460611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4475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65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3271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2004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err="1">
                          <a:solidFill>
                            <a:srgbClr val="003399"/>
                          </a:solidFill>
                          <a:effectLst/>
                        </a:rPr>
                        <a:t>Pavel</a:t>
                      </a:r>
                      <a:r>
                        <a:rPr lang="ru-RU" sz="2000" b="1" dirty="0">
                          <a:solidFill>
                            <a:srgbClr val="003399"/>
                          </a:solidFill>
                          <a:effectLst/>
                        </a:rPr>
                        <a:t> </a:t>
                      </a:r>
                      <a:r>
                        <a:rPr lang="ru-RU" sz="2000" b="1" dirty="0" err="1">
                          <a:solidFill>
                            <a:srgbClr val="003399"/>
                          </a:solidFill>
                          <a:effectLst/>
                        </a:rPr>
                        <a:t>Alekseev</a:t>
                      </a:r>
                      <a:endParaRPr lang="ru-RU" sz="2000" b="1" dirty="0">
                        <a:solidFill>
                          <a:srgbClr val="00339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175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3399"/>
                          </a:solidFill>
                          <a:effectLst/>
                        </a:rPr>
                        <a:t>—</a:t>
                      </a:r>
                      <a:endParaRPr lang="ru-RU" sz="2000" dirty="0">
                        <a:solidFill>
                          <a:srgbClr val="00339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175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solidFill>
                            <a:srgbClr val="003399"/>
                          </a:solidFill>
                          <a:effectLst/>
                        </a:rPr>
                        <a:t>Kurchatov</a:t>
                      </a:r>
                      <a:r>
                        <a:rPr lang="en-US" sz="2000" dirty="0">
                          <a:solidFill>
                            <a:srgbClr val="003399"/>
                          </a:solidFill>
                          <a:effectLst/>
                        </a:rPr>
                        <a:t> Institute, Moscow, Russia</a:t>
                      </a:r>
                      <a:endParaRPr lang="ru-RU" sz="2000" dirty="0">
                        <a:solidFill>
                          <a:srgbClr val="00339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175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004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err="1">
                          <a:solidFill>
                            <a:srgbClr val="003399"/>
                          </a:solidFill>
                          <a:effectLst/>
                        </a:rPr>
                        <a:t>Latchezar</a:t>
                      </a:r>
                      <a:r>
                        <a:rPr lang="ru-RU" sz="2000" b="1" dirty="0">
                          <a:solidFill>
                            <a:srgbClr val="003399"/>
                          </a:solidFill>
                          <a:effectLst/>
                        </a:rPr>
                        <a:t> </a:t>
                      </a:r>
                      <a:r>
                        <a:rPr lang="ru-RU" sz="2000" b="1" dirty="0" err="1">
                          <a:solidFill>
                            <a:srgbClr val="003399"/>
                          </a:solidFill>
                          <a:effectLst/>
                        </a:rPr>
                        <a:t>Avramov</a:t>
                      </a:r>
                      <a:endParaRPr lang="ru-RU" sz="2000" b="1" dirty="0">
                        <a:solidFill>
                          <a:srgbClr val="00339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175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3399"/>
                          </a:solidFill>
                          <a:effectLst/>
                        </a:rPr>
                        <a:t>—</a:t>
                      </a:r>
                      <a:endParaRPr lang="ru-RU" sz="2000" dirty="0">
                        <a:solidFill>
                          <a:srgbClr val="00339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175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3399"/>
                          </a:solidFill>
                          <a:effectLst/>
                        </a:rPr>
                        <a:t>IE, Sofia, Bulgaria</a:t>
                      </a:r>
                      <a:endParaRPr lang="ru-RU" sz="2000" dirty="0">
                        <a:solidFill>
                          <a:srgbClr val="00339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175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004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err="1">
                          <a:solidFill>
                            <a:srgbClr val="003399"/>
                          </a:solidFill>
                          <a:effectLst/>
                        </a:rPr>
                        <a:t>Martina</a:t>
                      </a:r>
                      <a:r>
                        <a:rPr lang="ru-RU" sz="2000" b="1" dirty="0">
                          <a:solidFill>
                            <a:srgbClr val="003399"/>
                          </a:solidFill>
                          <a:effectLst/>
                        </a:rPr>
                        <a:t> </a:t>
                      </a:r>
                      <a:r>
                        <a:rPr lang="ru-RU" sz="2000" b="1" dirty="0" err="1">
                          <a:solidFill>
                            <a:srgbClr val="003399"/>
                          </a:solidFill>
                          <a:effectLst/>
                        </a:rPr>
                        <a:t>Dubnickova</a:t>
                      </a:r>
                      <a:endParaRPr lang="ru-RU" sz="2000" b="1" dirty="0">
                        <a:solidFill>
                          <a:srgbClr val="00339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175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3399"/>
                          </a:solidFill>
                          <a:effectLst/>
                        </a:rPr>
                        <a:t>—</a:t>
                      </a:r>
                      <a:endParaRPr lang="ru-RU" sz="2000" dirty="0">
                        <a:solidFill>
                          <a:srgbClr val="00339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175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3399"/>
                          </a:solidFill>
                          <a:effectLst/>
                        </a:rPr>
                        <a:t>Comenius University, Bratislava, Slovakia</a:t>
                      </a:r>
                      <a:endParaRPr lang="ru-RU" sz="2000" dirty="0">
                        <a:solidFill>
                          <a:srgbClr val="00339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175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004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err="1">
                          <a:solidFill>
                            <a:srgbClr val="003399"/>
                          </a:solidFill>
                          <a:effectLst/>
                        </a:rPr>
                        <a:t>Hartmut</a:t>
                      </a:r>
                      <a:r>
                        <a:rPr lang="ru-RU" sz="2000" b="1" dirty="0">
                          <a:solidFill>
                            <a:srgbClr val="003399"/>
                          </a:solidFill>
                          <a:effectLst/>
                        </a:rPr>
                        <a:t> </a:t>
                      </a:r>
                      <a:r>
                        <a:rPr lang="ru-RU" sz="2000" b="1" dirty="0" err="1" smtClean="0">
                          <a:solidFill>
                            <a:srgbClr val="003399"/>
                          </a:solidFill>
                          <a:effectLst/>
                        </a:rPr>
                        <a:t>Fuess</a:t>
                      </a:r>
                      <a:endParaRPr lang="ru-RU" sz="2000" b="1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175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3399"/>
                          </a:solidFill>
                          <a:effectLst/>
                        </a:rPr>
                        <a:t>—</a:t>
                      </a:r>
                      <a:endParaRPr lang="ru-RU" sz="2000" dirty="0">
                        <a:solidFill>
                          <a:srgbClr val="00339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175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3399"/>
                          </a:solidFill>
                          <a:effectLst/>
                        </a:rPr>
                        <a:t>IMS, Darmstadt, Germany</a:t>
                      </a:r>
                      <a:endParaRPr lang="ru-RU" sz="2000" dirty="0">
                        <a:solidFill>
                          <a:srgbClr val="00339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175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004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err="1">
                          <a:solidFill>
                            <a:srgbClr val="003399"/>
                          </a:solidFill>
                          <a:effectLst/>
                        </a:rPr>
                        <a:t>Richard</a:t>
                      </a:r>
                      <a:r>
                        <a:rPr lang="ru-RU" sz="2000" b="1" dirty="0">
                          <a:solidFill>
                            <a:srgbClr val="003399"/>
                          </a:solidFill>
                          <a:effectLst/>
                        </a:rPr>
                        <a:t> </a:t>
                      </a:r>
                      <a:r>
                        <a:rPr lang="ru-RU" sz="2000" b="1" dirty="0" err="1">
                          <a:solidFill>
                            <a:srgbClr val="003399"/>
                          </a:solidFill>
                          <a:effectLst/>
                        </a:rPr>
                        <a:t>Hall-Wilton</a:t>
                      </a:r>
                      <a:endParaRPr lang="ru-RU" sz="2000" b="1" dirty="0">
                        <a:solidFill>
                          <a:srgbClr val="00339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175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3399"/>
                          </a:solidFill>
                          <a:effectLst/>
                        </a:rPr>
                        <a:t>—</a:t>
                      </a:r>
                      <a:endParaRPr lang="ru-RU" sz="2000">
                        <a:solidFill>
                          <a:srgbClr val="00339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175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3399"/>
                          </a:solidFill>
                          <a:effectLst/>
                        </a:rPr>
                        <a:t>ESS, Lund, Sweden</a:t>
                      </a:r>
                      <a:endParaRPr lang="ru-RU" sz="2000" dirty="0">
                        <a:solidFill>
                          <a:srgbClr val="00339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175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004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err="1">
                          <a:solidFill>
                            <a:srgbClr val="003399"/>
                          </a:solidFill>
                          <a:effectLst/>
                        </a:rPr>
                        <a:t>Nikolay</a:t>
                      </a:r>
                      <a:r>
                        <a:rPr lang="ru-RU" sz="2000" b="1" dirty="0">
                          <a:solidFill>
                            <a:srgbClr val="003399"/>
                          </a:solidFill>
                          <a:effectLst/>
                        </a:rPr>
                        <a:t> </a:t>
                      </a:r>
                      <a:r>
                        <a:rPr lang="ru-RU" sz="2000" b="1" dirty="0" err="1" smtClean="0">
                          <a:solidFill>
                            <a:srgbClr val="003399"/>
                          </a:solidFill>
                          <a:effectLst/>
                        </a:rPr>
                        <a:t>Kardjilov</a:t>
                      </a:r>
                      <a:endParaRPr lang="ru-RU" sz="2000" b="1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175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3399"/>
                          </a:solidFill>
                          <a:effectLst/>
                        </a:rPr>
                        <a:t>—</a:t>
                      </a:r>
                      <a:endParaRPr lang="ru-RU" sz="2000">
                        <a:solidFill>
                          <a:srgbClr val="00339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175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3399"/>
                          </a:solidFill>
                          <a:effectLst/>
                        </a:rPr>
                        <a:t>HZB ME, Berlin, Germany</a:t>
                      </a:r>
                      <a:endParaRPr lang="ru-RU" sz="2000" dirty="0">
                        <a:solidFill>
                          <a:srgbClr val="00339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175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004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err="1">
                          <a:solidFill>
                            <a:srgbClr val="003399"/>
                          </a:solidFill>
                          <a:effectLst/>
                        </a:rPr>
                        <a:t>Alexei</a:t>
                      </a:r>
                      <a:r>
                        <a:rPr lang="ru-RU" sz="2000" b="1" dirty="0">
                          <a:solidFill>
                            <a:srgbClr val="003399"/>
                          </a:solidFill>
                          <a:effectLst/>
                        </a:rPr>
                        <a:t> </a:t>
                      </a:r>
                      <a:r>
                        <a:rPr lang="ru-RU" sz="2000" b="1" dirty="0" err="1" smtClean="0">
                          <a:solidFill>
                            <a:srgbClr val="003399"/>
                          </a:solidFill>
                          <a:effectLst/>
                        </a:rPr>
                        <a:t>Kuzmin</a:t>
                      </a:r>
                      <a:endParaRPr lang="ru-RU" sz="2000" b="1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175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3399"/>
                          </a:solidFill>
                          <a:effectLst/>
                        </a:rPr>
                        <a:t>—</a:t>
                      </a:r>
                      <a:endParaRPr lang="ru-RU" sz="2000">
                        <a:solidFill>
                          <a:srgbClr val="00339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175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solidFill>
                            <a:srgbClr val="00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ISSP, Riga, Latvia</a:t>
                      </a:r>
                      <a:endParaRPr lang="ru-RU" sz="2000" kern="1200" dirty="0">
                        <a:solidFill>
                          <a:srgbClr val="003399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7175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004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err="1">
                          <a:solidFill>
                            <a:srgbClr val="003399"/>
                          </a:solidFill>
                          <a:effectLst/>
                        </a:rPr>
                        <a:t>Pavol</a:t>
                      </a:r>
                      <a:r>
                        <a:rPr lang="ru-RU" sz="2000" b="1" dirty="0">
                          <a:solidFill>
                            <a:srgbClr val="003399"/>
                          </a:solidFill>
                          <a:effectLst/>
                        </a:rPr>
                        <a:t> </a:t>
                      </a:r>
                      <a:r>
                        <a:rPr lang="ru-RU" sz="2000" b="1" dirty="0" err="1">
                          <a:solidFill>
                            <a:srgbClr val="003399"/>
                          </a:solidFill>
                          <a:effectLst/>
                        </a:rPr>
                        <a:t>Mikula</a:t>
                      </a:r>
                      <a:endParaRPr lang="ru-RU" sz="2000" b="1" dirty="0">
                        <a:solidFill>
                          <a:srgbClr val="00339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175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3399"/>
                          </a:solidFill>
                          <a:effectLst/>
                        </a:rPr>
                        <a:t>—</a:t>
                      </a:r>
                      <a:endParaRPr lang="ru-RU" sz="2000">
                        <a:solidFill>
                          <a:srgbClr val="00339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1755" marB="0" anchor="ctr"/>
                </a:tc>
                <a:tc>
                  <a:txBody>
                    <a:bodyPr/>
                    <a:lstStyle/>
                    <a:p>
                      <a:r>
                        <a:rPr lang="en-US" sz="2000" kern="1200" dirty="0" smtClean="0">
                          <a:solidFill>
                            <a:srgbClr val="00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INP, </a:t>
                      </a:r>
                      <a:r>
                        <a:rPr lang="en-US" sz="2000" kern="1200" dirty="0" err="1" smtClean="0">
                          <a:solidFill>
                            <a:srgbClr val="00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Řež</a:t>
                      </a:r>
                      <a:r>
                        <a:rPr lang="en-US" sz="2000" kern="1200" dirty="0" smtClean="0">
                          <a:solidFill>
                            <a:srgbClr val="00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Czech Republic</a:t>
                      </a:r>
                      <a:endParaRPr lang="ru-RU" sz="2000" kern="1200" dirty="0">
                        <a:solidFill>
                          <a:srgbClr val="003399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7175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2004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3399"/>
                          </a:solidFill>
                          <a:effectLst/>
                        </a:rPr>
                        <a:t>D</a:t>
                      </a:r>
                      <a:r>
                        <a:rPr lang="hu-HU" sz="2000" b="1" dirty="0" smtClean="0">
                          <a:solidFill>
                            <a:srgbClr val="003399"/>
                          </a:solidFill>
                          <a:effectLst/>
                        </a:rPr>
                        <a:t>é</a:t>
                      </a:r>
                      <a:r>
                        <a:rPr lang="ru-RU" sz="2000" b="1" dirty="0" smtClean="0">
                          <a:solidFill>
                            <a:srgbClr val="003399"/>
                          </a:solidFill>
                          <a:effectLst/>
                        </a:rPr>
                        <a:t>nes </a:t>
                      </a:r>
                      <a:r>
                        <a:rPr lang="ru-RU" sz="2000" b="1" dirty="0">
                          <a:solidFill>
                            <a:srgbClr val="003399"/>
                          </a:solidFill>
                          <a:effectLst/>
                        </a:rPr>
                        <a:t>Lajos Nagy</a:t>
                      </a:r>
                      <a:endParaRPr lang="ru-RU" sz="2000" b="1" dirty="0">
                        <a:solidFill>
                          <a:srgbClr val="00339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175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3399"/>
                          </a:solidFill>
                          <a:effectLst/>
                        </a:rPr>
                        <a:t>—</a:t>
                      </a:r>
                      <a:endParaRPr lang="ru-RU" sz="2000">
                        <a:solidFill>
                          <a:srgbClr val="00339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175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3399"/>
                          </a:solidFill>
                          <a:effectLst/>
                        </a:rPr>
                        <a:t>Wigner </a:t>
                      </a:r>
                      <a:r>
                        <a:rPr lang="en-US" sz="2000" dirty="0" smtClean="0">
                          <a:solidFill>
                            <a:srgbClr val="003399"/>
                          </a:solidFill>
                          <a:effectLst/>
                        </a:rPr>
                        <a:t>RCP, </a:t>
                      </a:r>
                      <a:r>
                        <a:rPr lang="en-US" sz="2000" dirty="0">
                          <a:solidFill>
                            <a:srgbClr val="003399"/>
                          </a:solidFill>
                          <a:effectLst/>
                        </a:rPr>
                        <a:t>Budapest, Hungary</a:t>
                      </a:r>
                      <a:endParaRPr lang="ru-RU" sz="2000" dirty="0">
                        <a:solidFill>
                          <a:srgbClr val="00339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175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2004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err="1">
                          <a:solidFill>
                            <a:srgbClr val="003399"/>
                          </a:solidFill>
                          <a:effectLst/>
                        </a:rPr>
                        <a:t>Toby</a:t>
                      </a:r>
                      <a:r>
                        <a:rPr lang="ru-RU" sz="2000" b="1" dirty="0">
                          <a:solidFill>
                            <a:srgbClr val="003399"/>
                          </a:solidFill>
                          <a:effectLst/>
                        </a:rPr>
                        <a:t> </a:t>
                      </a:r>
                      <a:r>
                        <a:rPr lang="ru-RU" sz="2000" b="1" dirty="0" err="1" smtClean="0">
                          <a:solidFill>
                            <a:srgbClr val="003399"/>
                          </a:solidFill>
                          <a:effectLst/>
                        </a:rPr>
                        <a:t>Perring</a:t>
                      </a:r>
                      <a:r>
                        <a:rPr lang="en-US" sz="2000" b="1" dirty="0" smtClean="0">
                          <a:solidFill>
                            <a:srgbClr val="FF0000"/>
                          </a:solidFill>
                          <a:effectLst/>
                        </a:rPr>
                        <a:t>*</a:t>
                      </a:r>
                      <a:endParaRPr lang="ru-RU" sz="2000" b="1" dirty="0">
                        <a:solidFill>
                          <a:srgbClr val="00339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175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3399"/>
                          </a:solidFill>
                          <a:effectLst/>
                        </a:rPr>
                        <a:t>—</a:t>
                      </a:r>
                      <a:endParaRPr lang="ru-RU" sz="2000" dirty="0">
                        <a:solidFill>
                          <a:srgbClr val="00339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175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3399"/>
                          </a:solidFill>
                          <a:effectLst/>
                        </a:rPr>
                        <a:t>RAL, </a:t>
                      </a:r>
                      <a:r>
                        <a:rPr lang="en-US" sz="2000" dirty="0" err="1">
                          <a:solidFill>
                            <a:srgbClr val="003399"/>
                          </a:solidFill>
                          <a:effectLst/>
                        </a:rPr>
                        <a:t>Didcot</a:t>
                      </a:r>
                      <a:r>
                        <a:rPr lang="en-US" sz="2000" dirty="0">
                          <a:solidFill>
                            <a:srgbClr val="003399"/>
                          </a:solidFill>
                          <a:effectLst/>
                        </a:rPr>
                        <a:t>, United Kingdom</a:t>
                      </a:r>
                      <a:endParaRPr lang="ru-RU" sz="2000" dirty="0">
                        <a:solidFill>
                          <a:srgbClr val="00339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175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2004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err="1">
                          <a:solidFill>
                            <a:srgbClr val="003399"/>
                          </a:solidFill>
                          <a:effectLst/>
                        </a:rPr>
                        <a:t>Raffaele</a:t>
                      </a:r>
                      <a:r>
                        <a:rPr lang="ru-RU" sz="2000" b="1" dirty="0">
                          <a:solidFill>
                            <a:srgbClr val="003399"/>
                          </a:solidFill>
                          <a:effectLst/>
                        </a:rPr>
                        <a:t> </a:t>
                      </a:r>
                      <a:r>
                        <a:rPr lang="ru-RU" sz="2000" b="1" dirty="0" err="1">
                          <a:solidFill>
                            <a:srgbClr val="003399"/>
                          </a:solidFill>
                          <a:effectLst/>
                        </a:rPr>
                        <a:t>Saladino</a:t>
                      </a:r>
                      <a:endParaRPr lang="ru-RU" sz="2000" b="1" dirty="0">
                        <a:solidFill>
                          <a:srgbClr val="00339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175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3399"/>
                          </a:solidFill>
                          <a:effectLst/>
                        </a:rPr>
                        <a:t>—</a:t>
                      </a:r>
                      <a:endParaRPr lang="ru-RU" sz="2000" dirty="0">
                        <a:solidFill>
                          <a:srgbClr val="00339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175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solidFill>
                            <a:srgbClr val="003399"/>
                          </a:solidFill>
                          <a:effectLst/>
                        </a:rPr>
                        <a:t>Tuscia</a:t>
                      </a:r>
                      <a:r>
                        <a:rPr lang="en-US" sz="2000" dirty="0">
                          <a:solidFill>
                            <a:srgbClr val="003399"/>
                          </a:solidFill>
                          <a:effectLst/>
                        </a:rPr>
                        <a:t> University, </a:t>
                      </a:r>
                      <a:r>
                        <a:rPr lang="en-US" sz="2000" dirty="0" err="1">
                          <a:solidFill>
                            <a:srgbClr val="003399"/>
                          </a:solidFill>
                          <a:effectLst/>
                        </a:rPr>
                        <a:t>Viterbo</a:t>
                      </a:r>
                      <a:r>
                        <a:rPr lang="en-US" sz="2000" dirty="0">
                          <a:solidFill>
                            <a:srgbClr val="003399"/>
                          </a:solidFill>
                          <a:effectLst/>
                        </a:rPr>
                        <a:t>, Italy</a:t>
                      </a:r>
                      <a:endParaRPr lang="ru-RU" sz="2000" dirty="0">
                        <a:solidFill>
                          <a:srgbClr val="00339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175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2004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 err="1">
                          <a:solidFill>
                            <a:srgbClr val="00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Deleg</a:t>
                      </a:r>
                      <a:r>
                        <a:rPr lang="ru-RU" sz="2000" b="1" kern="1200" dirty="0">
                          <a:solidFill>
                            <a:srgbClr val="00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b="1" kern="1200" dirty="0" err="1" smtClean="0">
                          <a:solidFill>
                            <a:srgbClr val="00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Sangaa</a:t>
                      </a:r>
                      <a:r>
                        <a:rPr lang="en-US" sz="2000" b="1" dirty="0" smtClean="0">
                          <a:solidFill>
                            <a:srgbClr val="FF0000"/>
                          </a:solidFill>
                          <a:effectLst/>
                        </a:rPr>
                        <a:t>*</a:t>
                      </a:r>
                      <a:endParaRPr lang="ru-RU" sz="2000" b="1" kern="1200" dirty="0">
                        <a:solidFill>
                          <a:srgbClr val="003399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7175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3399"/>
                          </a:solidFill>
                          <a:effectLst/>
                        </a:rPr>
                        <a:t>—</a:t>
                      </a:r>
                      <a:endParaRPr lang="ru-RU" sz="2000" dirty="0">
                        <a:solidFill>
                          <a:srgbClr val="00339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175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3399"/>
                          </a:solidFill>
                          <a:effectLst/>
                        </a:rPr>
                        <a:t>IPT, Ulaanbaatar, Mongolia</a:t>
                      </a:r>
                      <a:endParaRPr lang="ru-RU" sz="2000" dirty="0">
                        <a:solidFill>
                          <a:srgbClr val="00339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1755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2004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1200" dirty="0" smtClean="0">
                          <a:solidFill>
                            <a:srgbClr val="00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Jan </a:t>
                      </a:r>
                      <a:r>
                        <a:rPr lang="en-US" sz="2000" b="1" kern="1200" dirty="0" err="1" smtClean="0">
                          <a:solidFill>
                            <a:srgbClr val="00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Wąsicki</a:t>
                      </a:r>
                      <a:endParaRPr lang="ru-RU" sz="2000" b="1" kern="1200" dirty="0">
                        <a:solidFill>
                          <a:srgbClr val="003399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71755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rgbClr val="003399"/>
                          </a:solidFill>
                          <a:effectLst/>
                        </a:rPr>
                        <a:t>—</a:t>
                      </a:r>
                      <a:endParaRPr lang="ru-RU" sz="2000" dirty="0" smtClean="0">
                        <a:solidFill>
                          <a:srgbClr val="00339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175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3399"/>
                          </a:solidFill>
                          <a:effectLst/>
                        </a:rPr>
                        <a:t>IP, Poznan, </a:t>
                      </a:r>
                      <a:r>
                        <a:rPr lang="en-US" sz="2000" dirty="0" smtClean="0">
                          <a:solidFill>
                            <a:srgbClr val="003399"/>
                          </a:solidFill>
                          <a:effectLst/>
                        </a:rPr>
                        <a:t>Poland</a:t>
                      </a:r>
                      <a:endParaRPr lang="ru-RU" sz="2000" dirty="0">
                        <a:solidFill>
                          <a:srgbClr val="00339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1755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3707904" y="260648"/>
            <a:ext cx="200426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2000" b="1" dirty="0"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PAC members: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57052" y="6309320"/>
            <a:ext cx="342286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ja-JP" sz="2000" dirty="0">
                <a:solidFill>
                  <a:srgbClr val="FF0000"/>
                </a:solidFill>
                <a:ea typeface="Times New Roman" pitchFamily="18" charset="0"/>
                <a:cs typeface="Arial" pitchFamily="34" charset="0"/>
              </a:rPr>
              <a:t>* </a:t>
            </a:r>
            <a:r>
              <a:rPr lang="en-GB" altLang="ja-JP" sz="2000" dirty="0" smtClean="0">
                <a:solidFill>
                  <a:srgbClr val="FF0000"/>
                </a:solidFill>
                <a:ea typeface="Times New Roman" pitchFamily="18" charset="0"/>
                <a:cs typeface="Arial" pitchFamily="34" charset="0"/>
              </a:rPr>
              <a:t>is not present at </a:t>
            </a:r>
            <a:r>
              <a:rPr lang="en-GB" altLang="ja-JP" sz="2000" dirty="0">
                <a:solidFill>
                  <a:srgbClr val="FF0000"/>
                </a:solidFill>
                <a:ea typeface="Times New Roman" pitchFamily="18" charset="0"/>
                <a:cs typeface="Arial" pitchFamily="34" charset="0"/>
              </a:rPr>
              <a:t>this meeting</a:t>
            </a:r>
            <a:endParaRPr lang="en-GB" altLang="ja-JP" sz="2000" dirty="0"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6887900"/>
              </p:ext>
            </p:extLst>
          </p:nvPr>
        </p:nvGraphicFramePr>
        <p:xfrm>
          <a:off x="1057476" y="2780928"/>
          <a:ext cx="7416824" cy="2918173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4475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69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2623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803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solidFill>
                            <a:srgbClr val="003399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Gheorghe Adam</a:t>
                      </a:r>
                      <a:endParaRPr lang="ru-RU" sz="2000" b="1" dirty="0">
                        <a:solidFill>
                          <a:srgbClr val="003399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  <a:tabLst/>
                      </a:pPr>
                      <a:r>
                        <a:rPr lang="en-US" sz="2000" dirty="0">
                          <a:solidFill>
                            <a:srgbClr val="003399"/>
                          </a:solidFill>
                          <a:effectLst/>
                        </a:rPr>
                        <a:t>—</a:t>
                      </a:r>
                      <a:endParaRPr lang="ru-RU" sz="2000" dirty="0">
                        <a:solidFill>
                          <a:srgbClr val="00339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1755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3399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Deputy Director, LIT</a:t>
                      </a:r>
                      <a:endParaRPr lang="ru-RU" sz="2000" dirty="0">
                        <a:solidFill>
                          <a:srgbClr val="003399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004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solidFill>
                            <a:srgbClr val="003399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Pavel</a:t>
                      </a:r>
                      <a:r>
                        <a:rPr lang="en-US" sz="2000" b="1" dirty="0">
                          <a:solidFill>
                            <a:srgbClr val="003399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en-US" sz="2000" b="1" dirty="0" err="1">
                          <a:solidFill>
                            <a:srgbClr val="003399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Apel</a:t>
                      </a:r>
                      <a:endParaRPr lang="ru-RU" sz="2000" b="1" dirty="0">
                        <a:solidFill>
                          <a:srgbClr val="003399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3399"/>
                          </a:solidFill>
                          <a:effectLst/>
                        </a:rPr>
                        <a:t>—</a:t>
                      </a:r>
                      <a:endParaRPr lang="ru-RU" sz="2000" dirty="0">
                        <a:solidFill>
                          <a:srgbClr val="00339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1755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3399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Deputy Head of Department, FLNR</a:t>
                      </a:r>
                      <a:endParaRPr lang="ru-RU" sz="2000" dirty="0">
                        <a:solidFill>
                          <a:srgbClr val="003399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004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solidFill>
                            <a:srgbClr val="003399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Oleg</a:t>
                      </a:r>
                      <a:r>
                        <a:rPr lang="en-US" sz="2000" b="1" dirty="0">
                          <a:solidFill>
                            <a:srgbClr val="003399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en-US" sz="2000" b="1" dirty="0" err="1">
                          <a:solidFill>
                            <a:srgbClr val="003399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Belov</a:t>
                      </a:r>
                      <a:endParaRPr lang="ru-RU" sz="2000" b="1" dirty="0">
                        <a:solidFill>
                          <a:srgbClr val="003399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3399"/>
                          </a:solidFill>
                          <a:effectLst/>
                        </a:rPr>
                        <a:t>—</a:t>
                      </a:r>
                      <a:endParaRPr lang="ru-RU" sz="2000" dirty="0">
                        <a:solidFill>
                          <a:srgbClr val="00339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1755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3399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Scientific Secretary of the PAC</a:t>
                      </a:r>
                      <a:endParaRPr lang="ru-RU" sz="2000" dirty="0">
                        <a:solidFill>
                          <a:srgbClr val="003399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004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solidFill>
                            <a:srgbClr val="003399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Alexander</a:t>
                      </a:r>
                      <a:r>
                        <a:rPr lang="en-US" sz="2000" b="1" dirty="0">
                          <a:solidFill>
                            <a:srgbClr val="003399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en-US" sz="2000" b="1" dirty="0" err="1">
                          <a:solidFill>
                            <a:srgbClr val="003399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Belushkin</a:t>
                      </a:r>
                      <a:endParaRPr lang="ru-RU" sz="2000" b="1" dirty="0">
                        <a:solidFill>
                          <a:srgbClr val="003399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3399"/>
                          </a:solidFill>
                          <a:effectLst/>
                        </a:rPr>
                        <a:t>—</a:t>
                      </a:r>
                      <a:endParaRPr lang="ru-RU" sz="2000" dirty="0">
                        <a:solidFill>
                          <a:srgbClr val="00339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1755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3399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Head of Division, FLNP</a:t>
                      </a:r>
                      <a:endParaRPr lang="ru-RU" sz="2000" dirty="0">
                        <a:solidFill>
                          <a:srgbClr val="003399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004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solidFill>
                            <a:srgbClr val="003399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Michal</a:t>
                      </a:r>
                      <a:r>
                        <a:rPr lang="en-US" sz="2000" b="1" dirty="0">
                          <a:solidFill>
                            <a:srgbClr val="003399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2000" b="1" dirty="0" err="1">
                          <a:solidFill>
                            <a:srgbClr val="003399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Hnatič</a:t>
                      </a:r>
                      <a:endParaRPr lang="ru-RU" sz="2000" b="1" dirty="0">
                        <a:solidFill>
                          <a:srgbClr val="003399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3399"/>
                          </a:solidFill>
                          <a:effectLst/>
                        </a:rPr>
                        <a:t>—</a:t>
                      </a:r>
                      <a:endParaRPr lang="ru-RU" sz="2000" dirty="0">
                        <a:solidFill>
                          <a:srgbClr val="00339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1755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3399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Deputy Director, BLTP</a:t>
                      </a:r>
                      <a:endParaRPr lang="ru-RU" sz="2000" dirty="0">
                        <a:solidFill>
                          <a:srgbClr val="003399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004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3399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</a:t>
                      </a:r>
                      <a:r>
                        <a:rPr lang="en-US" sz="2000" b="1" dirty="0" err="1" smtClean="0">
                          <a:solidFill>
                            <a:srgbClr val="003399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ichail</a:t>
                      </a:r>
                      <a:r>
                        <a:rPr lang="en-US" sz="2000" b="1" dirty="0">
                          <a:solidFill>
                            <a:srgbClr val="003399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2000" b="1" dirty="0" err="1">
                          <a:solidFill>
                            <a:srgbClr val="003399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Itkis</a:t>
                      </a:r>
                      <a:endParaRPr lang="ru-RU" sz="2000" b="1" dirty="0">
                        <a:solidFill>
                          <a:srgbClr val="003399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3399"/>
                          </a:solidFill>
                          <a:effectLst/>
                        </a:rPr>
                        <a:t>—</a:t>
                      </a:r>
                      <a:endParaRPr lang="ru-RU" sz="2000" dirty="0">
                        <a:solidFill>
                          <a:srgbClr val="00339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1755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3399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Vice-Director, JINR</a:t>
                      </a:r>
                      <a:endParaRPr lang="ru-RU" sz="2000" dirty="0">
                        <a:solidFill>
                          <a:srgbClr val="003399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004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b="1" dirty="0" err="1" smtClean="0">
                          <a:solidFill>
                            <a:srgbClr val="003399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Evgeny</a:t>
                      </a:r>
                      <a:r>
                        <a:rPr lang="en-US" sz="2000" b="1" dirty="0">
                          <a:solidFill>
                            <a:srgbClr val="003399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en-US" sz="2000" b="1" dirty="0" err="1">
                          <a:solidFill>
                            <a:srgbClr val="003399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Krasavin</a:t>
                      </a:r>
                      <a:endParaRPr lang="ru-RU" sz="2000" b="1" dirty="0">
                        <a:solidFill>
                          <a:srgbClr val="003399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3399"/>
                          </a:solidFill>
                          <a:effectLst/>
                        </a:rPr>
                        <a:t>—</a:t>
                      </a:r>
                      <a:endParaRPr lang="ru-RU" sz="2000" dirty="0">
                        <a:solidFill>
                          <a:srgbClr val="00339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1755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3399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Director, LRB</a:t>
                      </a:r>
                      <a:endParaRPr lang="ru-RU" sz="2000" dirty="0">
                        <a:solidFill>
                          <a:srgbClr val="003399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187624" y="2348880"/>
            <a:ext cx="65527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ja-JP" b="1" dirty="0" smtClean="0"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Ex officio members appointed by the JINR:</a:t>
            </a:r>
            <a:endParaRPr lang="en-GB" altLang="ja-JP" b="1" dirty="0">
              <a:solidFill>
                <a:srgbClr val="C000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8274091"/>
              </p:ext>
            </p:extLst>
          </p:nvPr>
        </p:nvGraphicFramePr>
        <p:xfrm>
          <a:off x="1043608" y="980728"/>
          <a:ext cx="7416824" cy="397891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3762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204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803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solidFill>
                            <a:srgbClr val="003399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Alexander </a:t>
                      </a:r>
                      <a:r>
                        <a:rPr lang="en-US" sz="2000" b="1" dirty="0" err="1" smtClean="0">
                          <a:solidFill>
                            <a:srgbClr val="003399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Ioffe</a:t>
                      </a:r>
                      <a:endParaRPr lang="ru-RU" sz="2000" b="1" dirty="0">
                        <a:solidFill>
                          <a:srgbClr val="003399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3399"/>
                          </a:solidFill>
                          <a:effectLst/>
                        </a:rPr>
                        <a:t>—</a:t>
                      </a:r>
                      <a:endParaRPr lang="ru-RU" sz="2000" dirty="0">
                        <a:solidFill>
                          <a:srgbClr val="00339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1755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rgbClr val="003399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JCNS MLZ, </a:t>
                      </a:r>
                      <a:r>
                        <a:rPr lang="en-US" sz="2000" dirty="0" err="1" smtClean="0">
                          <a:solidFill>
                            <a:srgbClr val="003399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Jülich</a:t>
                      </a:r>
                      <a:r>
                        <a:rPr lang="en-US" sz="2000" dirty="0" smtClean="0">
                          <a:solidFill>
                            <a:srgbClr val="003399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, Germany</a:t>
                      </a:r>
                      <a:endParaRPr lang="ru-RU" sz="2000" dirty="0">
                        <a:solidFill>
                          <a:srgbClr val="003399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1043608" y="476673"/>
            <a:ext cx="65527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ja-JP" b="1" dirty="0" smtClean="0"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Invited expert</a:t>
            </a:r>
            <a:endParaRPr lang="en-GB" altLang="ja-JP" b="1" dirty="0">
              <a:solidFill>
                <a:srgbClr val="C000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8219373"/>
              </p:ext>
            </p:extLst>
          </p:nvPr>
        </p:nvGraphicFramePr>
        <p:xfrm>
          <a:off x="1043608" y="1340768"/>
          <a:ext cx="7416824" cy="397891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3762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204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803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b="1" dirty="0" err="1" smtClean="0">
                          <a:solidFill>
                            <a:srgbClr val="003399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Ferenc</a:t>
                      </a:r>
                      <a:r>
                        <a:rPr lang="en-US" sz="2000" b="1" baseline="0" dirty="0" smtClean="0">
                          <a:solidFill>
                            <a:srgbClr val="003399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b="1" baseline="0" dirty="0" err="1" smtClean="0">
                          <a:solidFill>
                            <a:srgbClr val="003399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Mezei</a:t>
                      </a:r>
                      <a:endParaRPr lang="ru-RU" sz="2000" b="1" dirty="0">
                        <a:solidFill>
                          <a:srgbClr val="003399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3399"/>
                          </a:solidFill>
                          <a:effectLst/>
                        </a:rPr>
                        <a:t>—</a:t>
                      </a:r>
                      <a:endParaRPr lang="ru-RU" sz="2000" dirty="0">
                        <a:solidFill>
                          <a:srgbClr val="00339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1755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rgbClr val="003399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ESS, Lund, </a:t>
                      </a:r>
                      <a:r>
                        <a:rPr lang="en-US" sz="2000" dirty="0" err="1" smtClean="0">
                          <a:solidFill>
                            <a:srgbClr val="003399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Sweeden</a:t>
                      </a:r>
                      <a:endParaRPr lang="ru-RU" sz="2000" dirty="0">
                        <a:solidFill>
                          <a:srgbClr val="003399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6190907"/>
              </p:ext>
            </p:extLst>
          </p:nvPr>
        </p:nvGraphicFramePr>
        <p:xfrm>
          <a:off x="1043608" y="1700808"/>
          <a:ext cx="7416824" cy="397891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3762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204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803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b="1" baseline="0" dirty="0" err="1" smtClean="0">
                          <a:solidFill>
                            <a:srgbClr val="003399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Mannab</a:t>
                      </a:r>
                      <a:r>
                        <a:rPr lang="en-US" sz="2000" b="1" baseline="0" dirty="0" smtClean="0">
                          <a:solidFill>
                            <a:srgbClr val="003399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b="1" baseline="0" dirty="0" err="1" smtClean="0">
                          <a:solidFill>
                            <a:srgbClr val="003399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Tashmetov</a:t>
                      </a:r>
                      <a:endParaRPr lang="ru-RU" sz="2000" b="1" dirty="0">
                        <a:solidFill>
                          <a:srgbClr val="003399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3399"/>
                          </a:solidFill>
                          <a:effectLst/>
                        </a:rPr>
                        <a:t>—</a:t>
                      </a:r>
                      <a:endParaRPr lang="ru-RU" sz="2000" dirty="0">
                        <a:solidFill>
                          <a:srgbClr val="00339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1755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rgbClr val="003399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INP, Tashkent, Uzbekistan 	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1" name="Прямоугольник 10"/>
          <p:cNvSpPr/>
          <p:nvPr/>
        </p:nvSpPr>
        <p:spPr>
          <a:xfrm>
            <a:off x="1024862" y="6084004"/>
            <a:ext cx="65527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ja-JP" b="1" dirty="0" smtClean="0"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M</a:t>
            </a:r>
            <a:r>
              <a:rPr lang="en-GB" altLang="ja-JP" b="1" dirty="0" smtClean="0"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embers </a:t>
            </a:r>
            <a:r>
              <a:rPr lang="ru-RU" altLang="ja-JP" b="1" dirty="0" err="1" smtClean="0"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of</a:t>
            </a:r>
            <a:r>
              <a:rPr lang="ru-RU" altLang="ja-JP" b="1" dirty="0" smtClean="0"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altLang="ja-JP" b="1" dirty="0" err="1" smtClean="0"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the</a:t>
            </a:r>
            <a:r>
              <a:rPr lang="ru-RU" altLang="ja-JP" b="1" dirty="0" smtClean="0"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JINR </a:t>
            </a:r>
            <a:r>
              <a:rPr lang="ru-RU" altLang="ja-JP" b="1" dirty="0" err="1" smtClean="0"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Directorate</a:t>
            </a:r>
            <a:endParaRPr lang="en-GB" altLang="ja-JP" b="1" dirty="0">
              <a:solidFill>
                <a:srgbClr val="C000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03927"/>
            <a:ext cx="4171082" cy="58333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260648"/>
            <a:ext cx="4171082" cy="6192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5683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389</TotalTime>
  <Words>213</Words>
  <Application>Microsoft Office PowerPoint</Application>
  <PresentationFormat>Экран (4:3)</PresentationFormat>
  <Paragraphs>74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8" baseType="lpstr">
      <vt:lpstr>ＭＳ Ｐゴシック</vt:lpstr>
      <vt:lpstr>Arial</vt:lpstr>
      <vt:lpstr>Calibri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Work</dc:creator>
  <cp:lastModifiedBy>Пользователь Windows</cp:lastModifiedBy>
  <cp:revision>54</cp:revision>
  <dcterms:created xsi:type="dcterms:W3CDTF">2017-05-29T13:31:35Z</dcterms:created>
  <dcterms:modified xsi:type="dcterms:W3CDTF">2019-01-24T06:45:57Z</dcterms:modified>
</cp:coreProperties>
</file>