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8" r:id="rId2"/>
    <p:sldMasterId id="2147483690" r:id="rId3"/>
    <p:sldMasterId id="2147483702" r:id="rId4"/>
    <p:sldMasterId id="2147483719" r:id="rId5"/>
    <p:sldMasterId id="2147483738" r:id="rId6"/>
  </p:sldMasterIdLst>
  <p:notesMasterIdLst>
    <p:notesMasterId r:id="rId33"/>
  </p:notesMasterIdLst>
  <p:sldIdLst>
    <p:sldId id="256" r:id="rId7"/>
    <p:sldId id="307" r:id="rId8"/>
    <p:sldId id="259" r:id="rId9"/>
    <p:sldId id="257" r:id="rId10"/>
    <p:sldId id="308" r:id="rId11"/>
    <p:sldId id="300" r:id="rId12"/>
    <p:sldId id="258" r:id="rId13"/>
    <p:sldId id="301" r:id="rId14"/>
    <p:sldId id="302" r:id="rId15"/>
    <p:sldId id="309" r:id="rId16"/>
    <p:sldId id="305" r:id="rId17"/>
    <p:sldId id="306" r:id="rId18"/>
    <p:sldId id="310" r:id="rId19"/>
    <p:sldId id="303" r:id="rId20"/>
    <p:sldId id="304" r:id="rId21"/>
    <p:sldId id="311" r:id="rId22"/>
    <p:sldId id="312" r:id="rId23"/>
    <p:sldId id="313" r:id="rId24"/>
    <p:sldId id="571" r:id="rId25"/>
    <p:sldId id="573" r:id="rId26"/>
    <p:sldId id="570" r:id="rId27"/>
    <p:sldId id="572" r:id="rId28"/>
    <p:sldId id="575" r:id="rId29"/>
    <p:sldId id="574" r:id="rId30"/>
    <p:sldId id="576" r:id="rId31"/>
    <p:sldId id="5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646D68-CC29-45D8-A3D9-58408B6E27EE}">
          <p14:sldIdLst>
            <p14:sldId id="256"/>
          </p14:sldIdLst>
        </p14:section>
        <p14:section name="Intro" id="{2743A646-1878-4562-B645-0F9FA19D6602}">
          <p14:sldIdLst>
            <p14:sldId id="307"/>
            <p14:sldId id="259"/>
            <p14:sldId id="257"/>
          </p14:sldIdLst>
        </p14:section>
        <p14:section name="ibr in 2018" id="{54D78181-6C12-4AE7-ADEB-FF7FD912114C}">
          <p14:sldIdLst>
            <p14:sldId id="308"/>
            <p14:sldId id="300"/>
            <p14:sldId id="258"/>
            <p14:sldId id="301"/>
            <p14:sldId id="302"/>
            <p14:sldId id="309"/>
            <p14:sldId id="305"/>
            <p14:sldId id="306"/>
          </p14:sldIdLst>
        </p14:section>
        <p14:section name="upgrade" id="{BF1B8A38-E18C-483F-8F2E-8B2B2D85CC43}">
          <p14:sldIdLst>
            <p14:sldId id="310"/>
            <p14:sldId id="303"/>
            <p14:sldId id="304"/>
          </p14:sldIdLst>
        </p14:section>
        <p14:section name="instability" id="{A76C28D7-571A-419B-99A8-7CECAD1B4A5F}">
          <p14:sldIdLst>
            <p14:sldId id="311"/>
            <p14:sldId id="312"/>
            <p14:sldId id="313"/>
            <p14:sldId id="571"/>
            <p14:sldId id="573"/>
            <p14:sldId id="570"/>
            <p14:sldId id="572"/>
          </p14:sldIdLst>
        </p14:section>
        <p14:section name="CONCLUSION" id="{FC47196E-826B-45DD-8D06-57385D085446}">
          <p14:sldIdLst>
            <p14:sldId id="575"/>
            <p14:sldId id="574"/>
            <p14:sldId id="576"/>
            <p14:sldId id="5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y Shvetsov" initials="VS" lastIdx="1" clrIdx="0">
    <p:extLst>
      <p:ext uri="{19B8F6BF-5375-455C-9EA6-DF929625EA0E}">
        <p15:presenceInfo xmlns:p15="http://schemas.microsoft.com/office/powerpoint/2012/main" userId="80da4f7ce544e8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6" autoAdjust="0"/>
  </p:normalViewPr>
  <p:slideViewPr>
    <p:cSldViewPr>
      <p:cViewPr varScale="1">
        <p:scale>
          <a:sx n="86" d="100"/>
          <a:sy n="86" d="100"/>
        </p:scale>
        <p:origin x="48" y="33"/>
      </p:cViewPr>
      <p:guideLst/>
    </p:cSldViewPr>
  </p:slideViewPr>
  <p:outlineViewPr>
    <p:cViewPr>
      <p:scale>
        <a:sx n="33" d="100"/>
        <a:sy n="33" d="100"/>
      </p:scale>
      <p:origin x="0" y="-5472"/>
    </p:cViewPr>
  </p:outlineViewPr>
  <p:notesTextViewPr>
    <p:cViewPr>
      <p:scale>
        <a:sx n="1" d="1"/>
        <a:sy n="1" d="1"/>
      </p:scale>
      <p:origin x="0" y="0"/>
    </p:cViewPr>
  </p:notesTextViewPr>
  <p:sorterViewPr>
    <p:cViewPr>
      <p:scale>
        <a:sx n="100" d="100"/>
        <a:sy n="100" d="100"/>
      </p:scale>
      <p:origin x="0" y="-953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40BA1-1D75-4447-A259-6ED45497266F}" type="datetimeFigureOut">
              <a:rPr lang="ru-RU" smtClean="0"/>
              <a:t>23.01.2019</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EC564-8E3B-4CDA-AB67-BD3563A9F7BC}" type="slidenum">
              <a:rPr lang="ru-RU" smtClean="0"/>
              <a:t>‹#›</a:t>
            </a:fld>
            <a:endParaRPr lang="ru-RU"/>
          </a:p>
        </p:txBody>
      </p:sp>
    </p:spTree>
    <p:extLst>
      <p:ext uri="{BB962C8B-B14F-4D97-AF65-F5344CB8AC3E}">
        <p14:creationId xmlns:p14="http://schemas.microsoft.com/office/powerpoint/2010/main" val="1378262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Образ слайда 1"/>
          <p:cNvSpPr>
            <a:spLocks noGrp="1" noRot="1" noChangeAspect="1" noTextEdit="1"/>
          </p:cNvSpPr>
          <p:nvPr>
            <p:ph type="sldImg"/>
          </p:nvPr>
        </p:nvSpPr>
        <p:spPr>
          <a:ln/>
        </p:spPr>
      </p:sp>
      <p:sp>
        <p:nvSpPr>
          <p:cNvPr id="10242" name="Заметки 2"/>
          <p:cNvSpPr>
            <a:spLocks noGrp="1"/>
          </p:cNvSpPr>
          <p:nvPr>
            <p:ph type="body" idx="1"/>
          </p:nvPr>
        </p:nvSpPr>
        <p:spPr>
          <a:noFill/>
          <a:ln/>
        </p:spPr>
        <p:txBody>
          <a:bodyPr/>
          <a:lstStyle/>
          <a:p>
            <a:endParaRPr lang="ru-RU" altLang="ru-RU"/>
          </a:p>
        </p:txBody>
      </p:sp>
      <p:sp>
        <p:nvSpPr>
          <p:cNvPr id="10243" name="Номер слайда 3"/>
          <p:cNvSpPr>
            <a:spLocks noGrp="1"/>
          </p:cNvSpPr>
          <p:nvPr>
            <p:ph type="sldNum" sz="quarter" idx="5"/>
          </p:nvPr>
        </p:nvSpPr>
        <p:spPr>
          <a:noFill/>
        </p:spPr>
        <p:txBody>
          <a:bodyPr/>
          <a:lstStyle/>
          <a:p>
            <a:pPr fontAlgn="base">
              <a:spcBef>
                <a:spcPct val="0"/>
              </a:spcBef>
              <a:spcAft>
                <a:spcPct val="0"/>
              </a:spcAft>
            </a:pPr>
            <a:fld id="{1FF1862E-C22D-4FC1-B2FE-5BDCA0C756C2}" type="slidenum">
              <a:rPr lang="ru-RU" altLang="ru-RU" smtClean="0"/>
              <a:pPr fontAlgn="base">
                <a:spcBef>
                  <a:spcPct val="0"/>
                </a:spcBef>
                <a:spcAft>
                  <a:spcPct val="0"/>
                </a:spcAft>
              </a:pPr>
              <a:t>20</a:t>
            </a:fld>
            <a:endParaRPr lang="ru-RU" altLang="ru-RU"/>
          </a:p>
        </p:txBody>
      </p:sp>
    </p:spTree>
    <p:extLst>
      <p:ext uri="{BB962C8B-B14F-4D97-AF65-F5344CB8AC3E}">
        <p14:creationId xmlns:p14="http://schemas.microsoft.com/office/powerpoint/2010/main" val="219402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Образ слайда 1"/>
          <p:cNvSpPr>
            <a:spLocks noGrp="1" noRot="1" noChangeAspect="1" noTextEdit="1"/>
          </p:cNvSpPr>
          <p:nvPr>
            <p:ph type="sldImg"/>
          </p:nvPr>
        </p:nvSpPr>
        <p:spPr>
          <a:ln/>
        </p:spPr>
      </p:sp>
      <p:sp>
        <p:nvSpPr>
          <p:cNvPr id="10242" name="Заметки 2"/>
          <p:cNvSpPr>
            <a:spLocks noGrp="1"/>
          </p:cNvSpPr>
          <p:nvPr>
            <p:ph type="body" idx="1"/>
          </p:nvPr>
        </p:nvSpPr>
        <p:spPr>
          <a:noFill/>
          <a:ln/>
        </p:spPr>
        <p:txBody>
          <a:bodyPr/>
          <a:lstStyle/>
          <a:p>
            <a:endParaRPr lang="ru-RU" altLang="ru-RU"/>
          </a:p>
        </p:txBody>
      </p:sp>
      <p:sp>
        <p:nvSpPr>
          <p:cNvPr id="10243" name="Номер слайда 3"/>
          <p:cNvSpPr>
            <a:spLocks noGrp="1"/>
          </p:cNvSpPr>
          <p:nvPr>
            <p:ph type="sldNum" sz="quarter" idx="5"/>
          </p:nvPr>
        </p:nvSpPr>
        <p:spPr>
          <a:noFill/>
        </p:spPr>
        <p:txBody>
          <a:bodyPr/>
          <a:lstStyle/>
          <a:p>
            <a:pPr fontAlgn="base">
              <a:spcBef>
                <a:spcPct val="0"/>
              </a:spcBef>
              <a:spcAft>
                <a:spcPct val="0"/>
              </a:spcAft>
            </a:pPr>
            <a:fld id="{1FF1862E-C22D-4FC1-B2FE-5BDCA0C756C2}" type="slidenum">
              <a:rPr lang="ru-RU" altLang="ru-RU" smtClean="0"/>
              <a:pPr fontAlgn="base">
                <a:spcBef>
                  <a:spcPct val="0"/>
                </a:spcBef>
                <a:spcAft>
                  <a:spcPct val="0"/>
                </a:spcAft>
              </a:pPr>
              <a:t>21</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29428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a:xfrm>
            <a:off x="1614668" y="6356350"/>
            <a:ext cx="1966732" cy="365125"/>
          </a:xfrm>
          <a:prstGeom prst="rect">
            <a:avLst/>
          </a:prstGeom>
        </p:spPr>
        <p:txBody>
          <a:bodyPr/>
          <a:lstStyle/>
          <a:p>
            <a:fld id="{1D15F30A-6A57-4038-B242-301BC9592DC5}"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34120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a:xfrm>
            <a:off x="1614668" y="6356350"/>
            <a:ext cx="1966732" cy="365125"/>
          </a:xfrm>
          <a:prstGeom prst="rect">
            <a:avLst/>
          </a:prstGeom>
        </p:spPr>
        <p:txBody>
          <a:bodyPr/>
          <a:lstStyle/>
          <a:p>
            <a:fld id="{B82D46DC-958B-470D-A239-9496DB21F480}"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746869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a:xfrm>
            <a:off x="1614668" y="6356350"/>
            <a:ext cx="1966732" cy="365125"/>
          </a:xfrm>
          <a:prstGeom prst="rect">
            <a:avLst/>
          </a:prstGeom>
        </p:spPr>
        <p:txBody>
          <a:bodyPr/>
          <a:lstStyle>
            <a:lvl1pPr>
              <a:defRPr/>
            </a:lvl1pPr>
          </a:lstStyle>
          <a:p>
            <a:fld id="{520F63C4-9DE0-4A82-9553-22F704D2DEC6}" type="datetime1">
              <a:rPr lang="ru-RU" smtClean="0"/>
              <a:t>23.01.2019</a:t>
            </a:fld>
            <a:endParaRPr lang="ru-RU"/>
          </a:p>
        </p:txBody>
      </p:sp>
      <p:sp>
        <p:nvSpPr>
          <p:cNvPr id="7" name="Rectangle 5"/>
          <p:cNvSpPr>
            <a:spLocks noGrp="1" noChangeArrowheads="1"/>
          </p:cNvSpPr>
          <p:nvPr>
            <p:ph type="ftr" sz="quarter" idx="11"/>
          </p:nvPr>
        </p:nvSpPr>
        <p:spPr/>
        <p:txBody>
          <a:bodyPr/>
          <a:lstStyle>
            <a:lvl1pPr>
              <a:defRPr/>
            </a:lvl1pPr>
          </a:lstStyle>
          <a:p>
            <a:r>
              <a:rPr lang="en-US"/>
              <a:t>49th meeting of the PAC for Condensed Matter Physics</a:t>
            </a:r>
            <a:endParaRPr lang="ru-RU"/>
          </a:p>
        </p:txBody>
      </p:sp>
      <p:sp>
        <p:nvSpPr>
          <p:cNvPr id="8" name="Rectangle 6"/>
          <p:cNvSpPr>
            <a:spLocks noGrp="1" noChangeArrowheads="1"/>
          </p:cNvSpPr>
          <p:nvPr>
            <p:ph type="sldNum" sz="quarter" idx="12"/>
          </p:nvPr>
        </p:nvSpPr>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328857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49th meeting of the PAC for Condensed Matter Physics</a:t>
            </a:r>
            <a:endParaRPr lang="ru-RU"/>
          </a:p>
        </p:txBody>
      </p:sp>
    </p:spTree>
    <p:extLst>
      <p:ext uri="{BB962C8B-B14F-4D97-AF65-F5344CB8AC3E}">
        <p14:creationId xmlns:p14="http://schemas.microsoft.com/office/powerpoint/2010/main" val="264648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49th meeting of the PAC for Condensed Matter Physics</a:t>
            </a:r>
            <a:endParaRPr lang="ru-RU"/>
          </a:p>
        </p:txBody>
      </p:sp>
    </p:spTree>
    <p:extLst>
      <p:ext uri="{BB962C8B-B14F-4D97-AF65-F5344CB8AC3E}">
        <p14:creationId xmlns:p14="http://schemas.microsoft.com/office/powerpoint/2010/main" val="271154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609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412875"/>
            <a:ext cx="5384800" cy="2279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197600" y="3844925"/>
            <a:ext cx="5384800" cy="2281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Дата 5"/>
          <p:cNvSpPr>
            <a:spLocks noGrp="1"/>
          </p:cNvSpPr>
          <p:nvPr>
            <p:ph type="dt" sz="half" idx="10"/>
          </p:nvPr>
        </p:nvSpPr>
        <p:spPr>
          <a:xfrm>
            <a:off x="609600" y="6245225"/>
            <a:ext cx="2844800" cy="476250"/>
          </a:xfrm>
          <a:prstGeom prst="rect">
            <a:avLst/>
          </a:prstGeom>
        </p:spPr>
        <p:txBody>
          <a:bodyPr/>
          <a:lstStyle>
            <a:lvl1pPr>
              <a:defRPr/>
            </a:lvl1pPr>
          </a:lstStyle>
          <a:p>
            <a:fld id="{590FCDC5-F09C-4B33-9223-987CC4CA8877}" type="datetime1">
              <a:rPr lang="ru-RU" smtClean="0"/>
              <a:t>23.01.2019</a:t>
            </a:fld>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49th meeting of the PAC for Condensed Matter Physics</a:t>
            </a:r>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2001822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en-US"/>
              <a:t>Click icon to add online image</a:t>
            </a:r>
            <a:endParaRPr lang="ru-RU"/>
          </a:p>
        </p:txBody>
      </p:sp>
      <p:sp>
        <p:nvSpPr>
          <p:cNvPr id="4" name="Текст 3"/>
          <p:cNvSpPr>
            <a:spLocks noGrp="1"/>
          </p:cNvSpPr>
          <p:nvPr>
            <p:ph type="body" sz="half" idx="2"/>
          </p:nvPr>
        </p:nvSpPr>
        <p:spPr>
          <a:xfrm>
            <a:off x="6197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609600" y="6245225"/>
            <a:ext cx="2844800" cy="476250"/>
          </a:xfrm>
          <a:prstGeom prst="rect">
            <a:avLst/>
          </a:prstGeom>
        </p:spPr>
        <p:txBody>
          <a:bodyPr/>
          <a:lstStyle>
            <a:lvl1pPr>
              <a:defRPr/>
            </a:lvl1pPr>
          </a:lstStyle>
          <a:p>
            <a:fld id="{C9FB966B-CCFD-486E-8751-D4168EC943C3}" type="datetime1">
              <a:rPr lang="ru-RU" smtClean="0"/>
              <a:t>23.01.2019</a:t>
            </a:fld>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49th meeting of the PAC for Condensed Matter Physics</a:t>
            </a:r>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221395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4149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u-RU"/>
          </a:p>
        </p:txBody>
      </p:sp>
      <p:sp>
        <p:nvSpPr>
          <p:cNvPr id="4" name="Дата 3"/>
          <p:cNvSpPr>
            <a:spLocks noGrp="1"/>
          </p:cNvSpPr>
          <p:nvPr>
            <p:ph type="dt" sz="half" idx="10"/>
          </p:nvPr>
        </p:nvSpPr>
        <p:spPr/>
        <p:txBody>
          <a:bodyPr/>
          <a:lstStyle>
            <a:lvl1pPr>
              <a:defRPr/>
            </a:lvl1pPr>
          </a:lstStyle>
          <a:p>
            <a:pPr>
              <a:defRPr/>
            </a:pPr>
            <a:fld id="{09DD757D-9222-4457-B330-5334C303684F}" type="datetime1">
              <a:rPr lang="ru-RU" smtClean="0"/>
              <a:t>23.01.2019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DE7D7983-2209-4AED-B015-99513648ACF9}" type="slidenum">
              <a:rPr lang="ru-RU"/>
              <a:pPr>
                <a:defRPr/>
              </a:pPr>
              <a:t>‹#›</a:t>
            </a:fld>
            <a:endParaRPr lang="ru-RU" dirty="0"/>
          </a:p>
        </p:txBody>
      </p:sp>
    </p:spTree>
    <p:extLst>
      <p:ext uri="{BB962C8B-B14F-4D97-AF65-F5344CB8AC3E}">
        <p14:creationId xmlns:p14="http://schemas.microsoft.com/office/powerpoint/2010/main" val="33466815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fld id="{7ED44A6F-7559-4C67-AC12-4074A6FF30CF}" type="datetime1">
              <a:rPr lang="ru-RU" smtClean="0"/>
              <a:t>23.01.2019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A4024F98-7FFF-4494-8708-B20707743E3C}" type="slidenum">
              <a:rPr lang="ru-RU"/>
              <a:pPr>
                <a:defRPr/>
              </a:pPr>
              <a:t>‹#›</a:t>
            </a:fld>
            <a:endParaRPr lang="ru-RU" dirty="0"/>
          </a:p>
        </p:txBody>
      </p:sp>
    </p:spTree>
    <p:extLst>
      <p:ext uri="{BB962C8B-B14F-4D97-AF65-F5344CB8AC3E}">
        <p14:creationId xmlns:p14="http://schemas.microsoft.com/office/powerpoint/2010/main" val="315581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a:xfrm>
            <a:off x="1614668" y="6432552"/>
            <a:ext cx="1966732" cy="365125"/>
          </a:xfrm>
          <a:prstGeom prst="rect">
            <a:avLst/>
          </a:prstGeom>
        </p:spPr>
        <p:txBody>
          <a:bodyPr/>
          <a:lstStyle/>
          <a:p>
            <a:fld id="{1F28375C-F30F-47FC-8D93-1AD0B70F0110}" type="datetime1">
              <a:rPr lang="ru-RU" smtClean="0"/>
              <a:t>23.01.2019</a:t>
            </a:fld>
            <a:endParaRPr lang="ru-RU" dirty="0"/>
          </a:p>
        </p:txBody>
      </p:sp>
      <p:sp>
        <p:nvSpPr>
          <p:cNvPr id="5" name="Нижний колонтитул 4"/>
          <p:cNvSpPr>
            <a:spLocks noGrp="1"/>
          </p:cNvSpPr>
          <p:nvPr>
            <p:ph type="ftr" sz="quarter" idx="11"/>
          </p:nvPr>
        </p:nvSpPr>
        <p:spPr>
          <a:xfrm>
            <a:off x="3684814" y="6356350"/>
            <a:ext cx="6199416" cy="446527"/>
          </a:xfrm>
        </p:spPr>
        <p:txBody>
          <a:bodyPr/>
          <a:lstStyle/>
          <a:p>
            <a:r>
              <a:rPr lang="en-US"/>
              <a:t>49th meeting of the PAC for Condensed Matter Physics</a:t>
            </a:r>
            <a:endParaRPr lang="ru-RU" dirty="0"/>
          </a:p>
        </p:txBody>
      </p:sp>
      <p:sp>
        <p:nvSpPr>
          <p:cNvPr id="6" name="Номер слайда 5"/>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7310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p:txBody>
          <a:bodyPr/>
          <a:lstStyle>
            <a:lvl1pPr>
              <a:defRPr/>
            </a:lvl1pPr>
          </a:lstStyle>
          <a:p>
            <a:pPr>
              <a:defRPr/>
            </a:pPr>
            <a:fld id="{1ED7299D-AE66-4EFB-A69D-8A2423656676}" type="datetime1">
              <a:rPr lang="ru-RU" smtClean="0"/>
              <a:t>23.01.2019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0C94D0B5-5D2F-485B-BAD8-31C401FD1929}" type="slidenum">
              <a:rPr lang="ru-RU"/>
              <a:pPr>
                <a:defRPr/>
              </a:pPr>
              <a:t>‹#›</a:t>
            </a:fld>
            <a:endParaRPr lang="ru-RU" dirty="0"/>
          </a:p>
        </p:txBody>
      </p:sp>
    </p:spTree>
    <p:extLst>
      <p:ext uri="{BB962C8B-B14F-4D97-AF65-F5344CB8AC3E}">
        <p14:creationId xmlns:p14="http://schemas.microsoft.com/office/powerpoint/2010/main" val="20880604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3"/>
          <p:cNvSpPr>
            <a:spLocks noGrp="1"/>
          </p:cNvSpPr>
          <p:nvPr>
            <p:ph type="dt" sz="half" idx="10"/>
          </p:nvPr>
        </p:nvSpPr>
        <p:spPr/>
        <p:txBody>
          <a:bodyPr/>
          <a:lstStyle>
            <a:lvl1pPr>
              <a:defRPr/>
            </a:lvl1pPr>
          </a:lstStyle>
          <a:p>
            <a:pPr>
              <a:defRPr/>
            </a:pPr>
            <a:fld id="{A52EEB7D-0F20-4605-9003-606C8FB251F9}" type="datetime1">
              <a:rPr lang="ru-RU" smtClean="0"/>
              <a:t>23.01.2019</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B347F425-481A-42F8-903A-0B0078CA77B9}" type="slidenum">
              <a:rPr lang="ru-RU"/>
              <a:pPr>
                <a:defRPr/>
              </a:pPr>
              <a:t>‹#›</a:t>
            </a:fld>
            <a:endParaRPr lang="ru-RU" dirty="0"/>
          </a:p>
        </p:txBody>
      </p:sp>
    </p:spTree>
    <p:extLst>
      <p:ext uri="{BB962C8B-B14F-4D97-AF65-F5344CB8AC3E}">
        <p14:creationId xmlns:p14="http://schemas.microsoft.com/office/powerpoint/2010/main" val="17867753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3"/>
          <p:cNvSpPr>
            <a:spLocks noGrp="1"/>
          </p:cNvSpPr>
          <p:nvPr>
            <p:ph type="dt" sz="half" idx="10"/>
          </p:nvPr>
        </p:nvSpPr>
        <p:spPr/>
        <p:txBody>
          <a:bodyPr/>
          <a:lstStyle>
            <a:lvl1pPr>
              <a:defRPr/>
            </a:lvl1pPr>
          </a:lstStyle>
          <a:p>
            <a:pPr>
              <a:defRPr/>
            </a:pPr>
            <a:fld id="{1CD1287A-3C16-4052-9364-D7FCC87AC225}" type="datetime1">
              <a:rPr lang="ru-RU" smtClean="0"/>
              <a:t>23.01.2019</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9" name="Номер слайда 5"/>
          <p:cNvSpPr>
            <a:spLocks noGrp="1"/>
          </p:cNvSpPr>
          <p:nvPr>
            <p:ph type="sldNum" sz="quarter" idx="12"/>
          </p:nvPr>
        </p:nvSpPr>
        <p:spPr/>
        <p:txBody>
          <a:bodyPr/>
          <a:lstStyle>
            <a:lvl1pPr>
              <a:defRPr/>
            </a:lvl1pPr>
          </a:lstStyle>
          <a:p>
            <a:pPr>
              <a:defRPr/>
            </a:pPr>
            <a:fld id="{46FEB0D6-4A45-4A1D-AB60-4E34EC65747E}" type="slidenum">
              <a:rPr lang="ru-RU"/>
              <a:pPr>
                <a:defRPr/>
              </a:pPr>
              <a:t>‹#›</a:t>
            </a:fld>
            <a:endParaRPr lang="ru-RU" dirty="0"/>
          </a:p>
        </p:txBody>
      </p:sp>
    </p:spTree>
    <p:extLst>
      <p:ext uri="{BB962C8B-B14F-4D97-AF65-F5344CB8AC3E}">
        <p14:creationId xmlns:p14="http://schemas.microsoft.com/office/powerpoint/2010/main" val="9758168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3"/>
          <p:cNvSpPr>
            <a:spLocks noGrp="1"/>
          </p:cNvSpPr>
          <p:nvPr>
            <p:ph type="dt" sz="half" idx="10"/>
          </p:nvPr>
        </p:nvSpPr>
        <p:spPr/>
        <p:txBody>
          <a:bodyPr/>
          <a:lstStyle>
            <a:lvl1pPr>
              <a:defRPr/>
            </a:lvl1pPr>
          </a:lstStyle>
          <a:p>
            <a:pPr>
              <a:defRPr/>
            </a:pPr>
            <a:fld id="{88DED0DE-D243-4A81-91F6-17BCCB2428BD}" type="datetime1">
              <a:rPr lang="ru-RU" smtClean="0"/>
              <a:t>23.01.2019</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5" name="Номер слайда 5"/>
          <p:cNvSpPr>
            <a:spLocks noGrp="1"/>
          </p:cNvSpPr>
          <p:nvPr>
            <p:ph type="sldNum" sz="quarter" idx="12"/>
          </p:nvPr>
        </p:nvSpPr>
        <p:spPr/>
        <p:txBody>
          <a:bodyPr/>
          <a:lstStyle>
            <a:lvl1pPr>
              <a:defRPr/>
            </a:lvl1pPr>
          </a:lstStyle>
          <a:p>
            <a:pPr>
              <a:defRPr/>
            </a:pPr>
            <a:fld id="{393400DB-2C1F-43DC-BAC0-109119555A9E}" type="slidenum">
              <a:rPr lang="ru-RU"/>
              <a:pPr>
                <a:defRPr/>
              </a:pPr>
              <a:t>‹#›</a:t>
            </a:fld>
            <a:endParaRPr lang="ru-RU" dirty="0"/>
          </a:p>
        </p:txBody>
      </p:sp>
    </p:spTree>
    <p:extLst>
      <p:ext uri="{BB962C8B-B14F-4D97-AF65-F5344CB8AC3E}">
        <p14:creationId xmlns:p14="http://schemas.microsoft.com/office/powerpoint/2010/main" val="10550629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B578DB8-44AD-4249-BE33-D2BE126564DA}" type="datetime1">
              <a:rPr lang="ru-RU" smtClean="0"/>
              <a:t>23.01.2019</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4" name="Номер слайда 5"/>
          <p:cNvSpPr>
            <a:spLocks noGrp="1"/>
          </p:cNvSpPr>
          <p:nvPr>
            <p:ph type="sldNum" sz="quarter" idx="12"/>
          </p:nvPr>
        </p:nvSpPr>
        <p:spPr/>
        <p:txBody>
          <a:bodyPr/>
          <a:lstStyle>
            <a:lvl1pPr>
              <a:defRPr/>
            </a:lvl1pPr>
          </a:lstStyle>
          <a:p>
            <a:pPr>
              <a:defRPr/>
            </a:pPr>
            <a:fld id="{B36DF856-765E-480F-81FD-8A1B546309CB}" type="slidenum">
              <a:rPr lang="ru-RU"/>
              <a:pPr>
                <a:defRPr/>
              </a:pPr>
              <a:t>‹#›</a:t>
            </a:fld>
            <a:endParaRPr lang="ru-RU" dirty="0"/>
          </a:p>
        </p:txBody>
      </p:sp>
    </p:spTree>
    <p:extLst>
      <p:ext uri="{BB962C8B-B14F-4D97-AF65-F5344CB8AC3E}">
        <p14:creationId xmlns:p14="http://schemas.microsoft.com/office/powerpoint/2010/main" val="6910267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Дата 3"/>
          <p:cNvSpPr>
            <a:spLocks noGrp="1"/>
          </p:cNvSpPr>
          <p:nvPr>
            <p:ph type="dt" sz="half" idx="10"/>
          </p:nvPr>
        </p:nvSpPr>
        <p:spPr/>
        <p:txBody>
          <a:bodyPr/>
          <a:lstStyle>
            <a:lvl1pPr>
              <a:defRPr/>
            </a:lvl1pPr>
          </a:lstStyle>
          <a:p>
            <a:pPr>
              <a:defRPr/>
            </a:pPr>
            <a:fld id="{72F9E090-C141-4CA3-BB9D-A32D058C185E}" type="datetime1">
              <a:rPr lang="ru-RU" smtClean="0"/>
              <a:t>23.01.2019</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E0F07166-7E66-45C6-AA11-CD1FC33DD23E}" type="slidenum">
              <a:rPr lang="ru-RU"/>
              <a:pPr>
                <a:defRPr/>
              </a:pPr>
              <a:t>‹#›</a:t>
            </a:fld>
            <a:endParaRPr lang="ru-RU" dirty="0"/>
          </a:p>
        </p:txBody>
      </p:sp>
    </p:spTree>
    <p:extLst>
      <p:ext uri="{BB962C8B-B14F-4D97-AF65-F5344CB8AC3E}">
        <p14:creationId xmlns:p14="http://schemas.microsoft.com/office/powerpoint/2010/main" val="23627221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Дата 3"/>
          <p:cNvSpPr>
            <a:spLocks noGrp="1"/>
          </p:cNvSpPr>
          <p:nvPr>
            <p:ph type="dt" sz="half" idx="10"/>
          </p:nvPr>
        </p:nvSpPr>
        <p:spPr/>
        <p:txBody>
          <a:bodyPr/>
          <a:lstStyle>
            <a:lvl1pPr>
              <a:defRPr/>
            </a:lvl1pPr>
          </a:lstStyle>
          <a:p>
            <a:pPr>
              <a:defRPr/>
            </a:pPr>
            <a:fld id="{22CCAFE4-8075-4040-A04D-F28EF3B8759C}" type="datetime1">
              <a:rPr lang="ru-RU" smtClean="0"/>
              <a:t>23.01.2019</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9C682FAC-26AA-4612-81E8-75D54C82ED6B}" type="slidenum">
              <a:rPr lang="ru-RU"/>
              <a:pPr>
                <a:defRPr/>
              </a:pPr>
              <a:t>‹#›</a:t>
            </a:fld>
            <a:endParaRPr lang="ru-RU" dirty="0"/>
          </a:p>
        </p:txBody>
      </p:sp>
    </p:spTree>
    <p:extLst>
      <p:ext uri="{BB962C8B-B14F-4D97-AF65-F5344CB8AC3E}">
        <p14:creationId xmlns:p14="http://schemas.microsoft.com/office/powerpoint/2010/main" val="502676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fld id="{C968826B-EB74-4A68-B8CC-846C97387675}" type="datetime1">
              <a:rPr lang="ru-RU" smtClean="0"/>
              <a:t>23.01.2019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7BDFEEF7-2BF3-4FFC-98FA-69AF0797A046}" type="slidenum">
              <a:rPr lang="ru-RU"/>
              <a:pPr>
                <a:defRPr/>
              </a:pPr>
              <a:t>‹#›</a:t>
            </a:fld>
            <a:endParaRPr lang="ru-RU" dirty="0"/>
          </a:p>
        </p:txBody>
      </p:sp>
    </p:spTree>
    <p:extLst>
      <p:ext uri="{BB962C8B-B14F-4D97-AF65-F5344CB8AC3E}">
        <p14:creationId xmlns:p14="http://schemas.microsoft.com/office/powerpoint/2010/main" val="4410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fld id="{75F7F59D-71CA-4286-BBE9-9A88E8073DB2}" type="datetime1">
              <a:rPr lang="ru-RU" smtClean="0"/>
              <a:t>23.01.2019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49th meeting of the PAC for Condensed Matter Physics</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3420DB7F-5A43-41D8-A814-CF254AB0F626}" type="slidenum">
              <a:rPr lang="ru-RU"/>
              <a:pPr>
                <a:defRPr/>
              </a:pPr>
              <a:t>‹#›</a:t>
            </a:fld>
            <a:endParaRPr lang="ru-RU" dirty="0"/>
          </a:p>
        </p:txBody>
      </p:sp>
    </p:spTree>
    <p:extLst>
      <p:ext uri="{BB962C8B-B14F-4D97-AF65-F5344CB8AC3E}">
        <p14:creationId xmlns:p14="http://schemas.microsoft.com/office/powerpoint/2010/main" val="7855301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CAC615-E09B-4414-B9C4-E695614E3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a:extLst>
              <a:ext uri="{FF2B5EF4-FFF2-40B4-BE49-F238E27FC236}">
                <a16:creationId xmlns:a16="http://schemas.microsoft.com/office/drawing/2014/main" id="{CA8963CE-70F5-4524-9553-146C48038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Дата 3">
            <a:extLst>
              <a:ext uri="{FF2B5EF4-FFF2-40B4-BE49-F238E27FC236}">
                <a16:creationId xmlns:a16="http://schemas.microsoft.com/office/drawing/2014/main" id="{2EB67399-2B2A-42DB-9BA7-DBB01F5C3FCE}"/>
              </a:ext>
            </a:extLst>
          </p:cNvPr>
          <p:cNvSpPr>
            <a:spLocks noGrp="1"/>
          </p:cNvSpPr>
          <p:nvPr>
            <p:ph type="dt" sz="half" idx="10"/>
          </p:nvPr>
        </p:nvSpPr>
        <p:spPr/>
        <p:txBody>
          <a:bodyPr/>
          <a:lstStyle/>
          <a:p>
            <a:fld id="{87CA5361-40F9-41E2-82E4-27C80B4E7AD5}" type="datetime1">
              <a:rPr lang="ru-RU" smtClean="0"/>
              <a:t>23.01.2019</a:t>
            </a:fld>
            <a:endParaRPr lang="ru-RU"/>
          </a:p>
        </p:txBody>
      </p:sp>
      <p:sp>
        <p:nvSpPr>
          <p:cNvPr id="5" name="Нижний колонтитул 4">
            <a:extLst>
              <a:ext uri="{FF2B5EF4-FFF2-40B4-BE49-F238E27FC236}">
                <a16:creationId xmlns:a16="http://schemas.microsoft.com/office/drawing/2014/main" id="{8E7A8668-BD48-4357-95DC-A5CE24797431}"/>
              </a:ext>
            </a:extLst>
          </p:cNvPr>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a:extLst>
              <a:ext uri="{FF2B5EF4-FFF2-40B4-BE49-F238E27FC236}">
                <a16:creationId xmlns:a16="http://schemas.microsoft.com/office/drawing/2014/main" id="{65F2943B-B891-447C-878B-97A50D66176B}"/>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321834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7582" y="1709738"/>
            <a:ext cx="9319867"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2027582" y="4589463"/>
            <a:ext cx="931986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a:xfrm>
            <a:off x="1614668" y="6356350"/>
            <a:ext cx="1966732" cy="365125"/>
          </a:xfrm>
          <a:prstGeom prst="rect">
            <a:avLst/>
          </a:prstGeom>
        </p:spPr>
        <p:txBody>
          <a:bodyPr/>
          <a:lstStyle/>
          <a:p>
            <a:fld id="{10A26149-DFEF-454B-BF8F-ED3727818907}"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3194013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6422C0-BF21-44C5-BBAC-CCA155B0AA31}"/>
              </a:ext>
            </a:extLst>
          </p:cNvPr>
          <p:cNvSpPr>
            <a:spLocks noGrp="1"/>
          </p:cNvSpPr>
          <p:nvPr>
            <p:ph type="title"/>
          </p:nvPr>
        </p:nvSpPr>
        <p:spPr/>
        <p:txBody>
          <a:bodyPr/>
          <a:lstStyle/>
          <a:p>
            <a:r>
              <a:rPr lang="en-US"/>
              <a:t>Click to edit Master title style</a:t>
            </a:r>
            <a:endParaRPr lang="ru-RU"/>
          </a:p>
        </p:txBody>
      </p:sp>
      <p:sp>
        <p:nvSpPr>
          <p:cNvPr id="3" name="Объект 2">
            <a:extLst>
              <a:ext uri="{FF2B5EF4-FFF2-40B4-BE49-F238E27FC236}">
                <a16:creationId xmlns:a16="http://schemas.microsoft.com/office/drawing/2014/main" id="{BEA588CB-1778-4D41-993F-24EF6D14A5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0D56AB92-C336-40F0-AF95-6BE54C5514AA}"/>
              </a:ext>
            </a:extLst>
          </p:cNvPr>
          <p:cNvSpPr>
            <a:spLocks noGrp="1"/>
          </p:cNvSpPr>
          <p:nvPr>
            <p:ph type="dt" sz="half" idx="10"/>
          </p:nvPr>
        </p:nvSpPr>
        <p:spPr/>
        <p:txBody>
          <a:bodyPr/>
          <a:lstStyle/>
          <a:p>
            <a:fld id="{D08AF66F-0742-45AA-8BA8-F67F6502E35C}" type="datetime1">
              <a:rPr lang="ru-RU" smtClean="0"/>
              <a:t>23.01.2019</a:t>
            </a:fld>
            <a:endParaRPr lang="ru-RU"/>
          </a:p>
        </p:txBody>
      </p:sp>
      <p:sp>
        <p:nvSpPr>
          <p:cNvPr id="5" name="Нижний колонтитул 4">
            <a:extLst>
              <a:ext uri="{FF2B5EF4-FFF2-40B4-BE49-F238E27FC236}">
                <a16:creationId xmlns:a16="http://schemas.microsoft.com/office/drawing/2014/main" id="{D50C6A4B-E607-40A8-BA11-053F71BF9C61}"/>
              </a:ext>
            </a:extLst>
          </p:cNvPr>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a:extLst>
              <a:ext uri="{FF2B5EF4-FFF2-40B4-BE49-F238E27FC236}">
                <a16:creationId xmlns:a16="http://schemas.microsoft.com/office/drawing/2014/main" id="{CFA91D7A-B4F9-4D5B-9818-752E0B22D175}"/>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2743153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48196E-2E28-4597-B3DE-1521F7F5C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Текст 2">
            <a:extLst>
              <a:ext uri="{FF2B5EF4-FFF2-40B4-BE49-F238E27FC236}">
                <a16:creationId xmlns:a16="http://schemas.microsoft.com/office/drawing/2014/main" id="{5C08379B-A5A7-403F-8369-1CB359650A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a:extLst>
              <a:ext uri="{FF2B5EF4-FFF2-40B4-BE49-F238E27FC236}">
                <a16:creationId xmlns:a16="http://schemas.microsoft.com/office/drawing/2014/main" id="{C29D2964-F41D-4A5D-80B3-66C8EAF55E7E}"/>
              </a:ext>
            </a:extLst>
          </p:cNvPr>
          <p:cNvSpPr>
            <a:spLocks noGrp="1"/>
          </p:cNvSpPr>
          <p:nvPr>
            <p:ph type="dt" sz="half" idx="10"/>
          </p:nvPr>
        </p:nvSpPr>
        <p:spPr/>
        <p:txBody>
          <a:bodyPr/>
          <a:lstStyle/>
          <a:p>
            <a:fld id="{2583E1B6-EA4D-4986-B404-A64CECFA939A}" type="datetime1">
              <a:rPr lang="ru-RU" smtClean="0"/>
              <a:t>23.01.2019</a:t>
            </a:fld>
            <a:endParaRPr lang="ru-RU"/>
          </a:p>
        </p:txBody>
      </p:sp>
      <p:sp>
        <p:nvSpPr>
          <p:cNvPr id="5" name="Нижний колонтитул 4">
            <a:extLst>
              <a:ext uri="{FF2B5EF4-FFF2-40B4-BE49-F238E27FC236}">
                <a16:creationId xmlns:a16="http://schemas.microsoft.com/office/drawing/2014/main" id="{1DDCBF08-51D5-4382-9A05-35C73A278F71}"/>
              </a:ext>
            </a:extLst>
          </p:cNvPr>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a:extLst>
              <a:ext uri="{FF2B5EF4-FFF2-40B4-BE49-F238E27FC236}">
                <a16:creationId xmlns:a16="http://schemas.microsoft.com/office/drawing/2014/main" id="{B9E70226-08ED-4438-B3F0-B1D8719CB092}"/>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211261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A67F70-09E3-4C18-9FC2-3573FA92E998}"/>
              </a:ext>
            </a:extLst>
          </p:cNvPr>
          <p:cNvSpPr>
            <a:spLocks noGrp="1"/>
          </p:cNvSpPr>
          <p:nvPr>
            <p:ph type="title"/>
          </p:nvPr>
        </p:nvSpPr>
        <p:spPr/>
        <p:txBody>
          <a:bodyPr/>
          <a:lstStyle/>
          <a:p>
            <a:r>
              <a:rPr lang="en-US"/>
              <a:t>Click to edit Master title style</a:t>
            </a:r>
            <a:endParaRPr lang="ru-RU"/>
          </a:p>
        </p:txBody>
      </p:sp>
      <p:sp>
        <p:nvSpPr>
          <p:cNvPr id="3" name="Объект 2">
            <a:extLst>
              <a:ext uri="{FF2B5EF4-FFF2-40B4-BE49-F238E27FC236}">
                <a16:creationId xmlns:a16="http://schemas.microsoft.com/office/drawing/2014/main" id="{035E7E3C-0BDE-4CF3-946C-2C6F3C1CEB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a:extLst>
              <a:ext uri="{FF2B5EF4-FFF2-40B4-BE49-F238E27FC236}">
                <a16:creationId xmlns:a16="http://schemas.microsoft.com/office/drawing/2014/main" id="{4EA18383-E64C-4862-90BF-B5406D1E6E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a:extLst>
              <a:ext uri="{FF2B5EF4-FFF2-40B4-BE49-F238E27FC236}">
                <a16:creationId xmlns:a16="http://schemas.microsoft.com/office/drawing/2014/main" id="{34D82442-754A-4775-9100-AC135AA9217D}"/>
              </a:ext>
            </a:extLst>
          </p:cNvPr>
          <p:cNvSpPr>
            <a:spLocks noGrp="1"/>
          </p:cNvSpPr>
          <p:nvPr>
            <p:ph type="dt" sz="half" idx="10"/>
          </p:nvPr>
        </p:nvSpPr>
        <p:spPr/>
        <p:txBody>
          <a:bodyPr/>
          <a:lstStyle/>
          <a:p>
            <a:fld id="{9554F561-3122-4A14-AF88-45C1CC4E8E55}" type="datetime1">
              <a:rPr lang="ru-RU" smtClean="0"/>
              <a:t>23.01.2019</a:t>
            </a:fld>
            <a:endParaRPr lang="ru-RU"/>
          </a:p>
        </p:txBody>
      </p:sp>
      <p:sp>
        <p:nvSpPr>
          <p:cNvPr id="6" name="Нижний колонтитул 5">
            <a:extLst>
              <a:ext uri="{FF2B5EF4-FFF2-40B4-BE49-F238E27FC236}">
                <a16:creationId xmlns:a16="http://schemas.microsoft.com/office/drawing/2014/main" id="{E8974B69-01E4-45B3-ADEB-FD00ED26953D}"/>
              </a:ext>
            </a:extLst>
          </p:cNvPr>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a:extLst>
              <a:ext uri="{FF2B5EF4-FFF2-40B4-BE49-F238E27FC236}">
                <a16:creationId xmlns:a16="http://schemas.microsoft.com/office/drawing/2014/main" id="{1C28D871-1C20-4F1A-9901-F6784EDF1AF1}"/>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459976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4AEA46-6D0E-450E-A68A-8BDACF636419}"/>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a:extLst>
              <a:ext uri="{FF2B5EF4-FFF2-40B4-BE49-F238E27FC236}">
                <a16:creationId xmlns:a16="http://schemas.microsoft.com/office/drawing/2014/main" id="{76079560-71D8-49DA-98B1-92E39F67E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a:extLst>
              <a:ext uri="{FF2B5EF4-FFF2-40B4-BE49-F238E27FC236}">
                <a16:creationId xmlns:a16="http://schemas.microsoft.com/office/drawing/2014/main" id="{E48C9A07-3427-4B46-A0DE-BA7C74D62D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a:extLst>
              <a:ext uri="{FF2B5EF4-FFF2-40B4-BE49-F238E27FC236}">
                <a16:creationId xmlns:a16="http://schemas.microsoft.com/office/drawing/2014/main" id="{F7EC0D03-6BED-462A-9822-7EAD17B0F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a:extLst>
              <a:ext uri="{FF2B5EF4-FFF2-40B4-BE49-F238E27FC236}">
                <a16:creationId xmlns:a16="http://schemas.microsoft.com/office/drawing/2014/main" id="{DEF68C9E-E4FA-49E5-9ED1-B94FA3DF08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a:extLst>
              <a:ext uri="{FF2B5EF4-FFF2-40B4-BE49-F238E27FC236}">
                <a16:creationId xmlns:a16="http://schemas.microsoft.com/office/drawing/2014/main" id="{D30DC5A9-0098-4F1B-A4EB-6C986D7E92FD}"/>
              </a:ext>
            </a:extLst>
          </p:cNvPr>
          <p:cNvSpPr>
            <a:spLocks noGrp="1"/>
          </p:cNvSpPr>
          <p:nvPr>
            <p:ph type="dt" sz="half" idx="10"/>
          </p:nvPr>
        </p:nvSpPr>
        <p:spPr/>
        <p:txBody>
          <a:bodyPr/>
          <a:lstStyle/>
          <a:p>
            <a:fld id="{E125D110-47FD-4E5B-93CE-F486164AC0A8}" type="datetime1">
              <a:rPr lang="ru-RU" smtClean="0"/>
              <a:t>23.01.2019</a:t>
            </a:fld>
            <a:endParaRPr lang="ru-RU"/>
          </a:p>
        </p:txBody>
      </p:sp>
      <p:sp>
        <p:nvSpPr>
          <p:cNvPr id="8" name="Нижний колонтитул 7">
            <a:extLst>
              <a:ext uri="{FF2B5EF4-FFF2-40B4-BE49-F238E27FC236}">
                <a16:creationId xmlns:a16="http://schemas.microsoft.com/office/drawing/2014/main" id="{58FE8D95-0D94-4365-9A94-0DF01668A888}"/>
              </a:ext>
            </a:extLst>
          </p:cNvPr>
          <p:cNvSpPr>
            <a:spLocks noGrp="1"/>
          </p:cNvSpPr>
          <p:nvPr>
            <p:ph type="ftr" sz="quarter" idx="11"/>
          </p:nvPr>
        </p:nvSpPr>
        <p:spPr/>
        <p:txBody>
          <a:bodyPr/>
          <a:lstStyle/>
          <a:p>
            <a:r>
              <a:rPr lang="en-US"/>
              <a:t>49th meeting of the PAC for Condensed Matter Physics</a:t>
            </a:r>
            <a:endParaRPr lang="ru-RU"/>
          </a:p>
        </p:txBody>
      </p:sp>
      <p:sp>
        <p:nvSpPr>
          <p:cNvPr id="9" name="Номер слайда 8">
            <a:extLst>
              <a:ext uri="{FF2B5EF4-FFF2-40B4-BE49-F238E27FC236}">
                <a16:creationId xmlns:a16="http://schemas.microsoft.com/office/drawing/2014/main" id="{9B5DB81E-3EC3-4DCB-B9D7-9BFF29656154}"/>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420104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7FAF9D-085F-468E-BDA6-391B0DF4DF04}"/>
              </a:ext>
            </a:extLst>
          </p:cNvPr>
          <p:cNvSpPr>
            <a:spLocks noGrp="1"/>
          </p:cNvSpPr>
          <p:nvPr>
            <p:ph type="title"/>
          </p:nvPr>
        </p:nvSpPr>
        <p:spPr/>
        <p:txBody>
          <a:bodyPr/>
          <a:lstStyle/>
          <a:p>
            <a:r>
              <a:rPr lang="en-US"/>
              <a:t>Click to edit Master title style</a:t>
            </a:r>
            <a:endParaRPr lang="ru-RU"/>
          </a:p>
        </p:txBody>
      </p:sp>
      <p:sp>
        <p:nvSpPr>
          <p:cNvPr id="3" name="Дата 2">
            <a:extLst>
              <a:ext uri="{FF2B5EF4-FFF2-40B4-BE49-F238E27FC236}">
                <a16:creationId xmlns:a16="http://schemas.microsoft.com/office/drawing/2014/main" id="{3ADFAC2D-5538-43C9-831A-B970FD9377F4}"/>
              </a:ext>
            </a:extLst>
          </p:cNvPr>
          <p:cNvSpPr>
            <a:spLocks noGrp="1"/>
          </p:cNvSpPr>
          <p:nvPr>
            <p:ph type="dt" sz="half" idx="10"/>
          </p:nvPr>
        </p:nvSpPr>
        <p:spPr/>
        <p:txBody>
          <a:bodyPr/>
          <a:lstStyle/>
          <a:p>
            <a:fld id="{F3D6B3CF-78BD-48E8-BA3E-D2ADE6528A44}" type="datetime1">
              <a:rPr lang="ru-RU" smtClean="0"/>
              <a:t>23.01.2019</a:t>
            </a:fld>
            <a:endParaRPr lang="ru-RU"/>
          </a:p>
        </p:txBody>
      </p:sp>
      <p:sp>
        <p:nvSpPr>
          <p:cNvPr id="4" name="Нижний колонтитул 3">
            <a:extLst>
              <a:ext uri="{FF2B5EF4-FFF2-40B4-BE49-F238E27FC236}">
                <a16:creationId xmlns:a16="http://schemas.microsoft.com/office/drawing/2014/main" id="{8B8B12B5-2F4C-4E25-B732-0FC668CB7D75}"/>
              </a:ext>
            </a:extLst>
          </p:cNvPr>
          <p:cNvSpPr>
            <a:spLocks noGrp="1"/>
          </p:cNvSpPr>
          <p:nvPr>
            <p:ph type="ftr" sz="quarter" idx="11"/>
          </p:nvPr>
        </p:nvSpPr>
        <p:spPr/>
        <p:txBody>
          <a:bodyPr/>
          <a:lstStyle/>
          <a:p>
            <a:r>
              <a:rPr lang="en-US"/>
              <a:t>49th meeting of the PAC for Condensed Matter Physics</a:t>
            </a:r>
            <a:endParaRPr lang="ru-RU"/>
          </a:p>
        </p:txBody>
      </p:sp>
      <p:sp>
        <p:nvSpPr>
          <p:cNvPr id="5" name="Номер слайда 4">
            <a:extLst>
              <a:ext uri="{FF2B5EF4-FFF2-40B4-BE49-F238E27FC236}">
                <a16:creationId xmlns:a16="http://schemas.microsoft.com/office/drawing/2014/main" id="{840FC568-07F8-4EF5-95A8-00C411171FF0}"/>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474699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E8F564E-B8EE-4D0B-92AF-8C09B3ED3CD8}"/>
              </a:ext>
            </a:extLst>
          </p:cNvPr>
          <p:cNvSpPr>
            <a:spLocks noGrp="1"/>
          </p:cNvSpPr>
          <p:nvPr>
            <p:ph type="dt" sz="half" idx="10"/>
          </p:nvPr>
        </p:nvSpPr>
        <p:spPr/>
        <p:txBody>
          <a:bodyPr/>
          <a:lstStyle/>
          <a:p>
            <a:fld id="{096B51B1-264B-42F5-9759-677A9282FF43}" type="datetime1">
              <a:rPr lang="ru-RU" smtClean="0"/>
              <a:t>23.01.2019</a:t>
            </a:fld>
            <a:endParaRPr lang="ru-RU"/>
          </a:p>
        </p:txBody>
      </p:sp>
      <p:sp>
        <p:nvSpPr>
          <p:cNvPr id="3" name="Нижний колонтитул 2">
            <a:extLst>
              <a:ext uri="{FF2B5EF4-FFF2-40B4-BE49-F238E27FC236}">
                <a16:creationId xmlns:a16="http://schemas.microsoft.com/office/drawing/2014/main" id="{D4AB18FD-4C06-415B-8105-43F228E2C5AD}"/>
              </a:ext>
            </a:extLst>
          </p:cNvPr>
          <p:cNvSpPr>
            <a:spLocks noGrp="1"/>
          </p:cNvSpPr>
          <p:nvPr>
            <p:ph type="ftr" sz="quarter" idx="11"/>
          </p:nvPr>
        </p:nvSpPr>
        <p:spPr/>
        <p:txBody>
          <a:bodyPr/>
          <a:lstStyle/>
          <a:p>
            <a:r>
              <a:rPr lang="en-US"/>
              <a:t>49th meeting of the PAC for Condensed Matter Physics</a:t>
            </a:r>
            <a:endParaRPr lang="ru-RU"/>
          </a:p>
        </p:txBody>
      </p:sp>
      <p:sp>
        <p:nvSpPr>
          <p:cNvPr id="4" name="Номер слайда 3">
            <a:extLst>
              <a:ext uri="{FF2B5EF4-FFF2-40B4-BE49-F238E27FC236}">
                <a16:creationId xmlns:a16="http://schemas.microsoft.com/office/drawing/2014/main" id="{2E248F9F-8106-445D-A073-023ECD8A4081}"/>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2349233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F2204C-DF33-4820-8FD6-9ABCFFAE4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a:extLst>
              <a:ext uri="{FF2B5EF4-FFF2-40B4-BE49-F238E27FC236}">
                <a16:creationId xmlns:a16="http://schemas.microsoft.com/office/drawing/2014/main" id="{31A7F910-4F9A-4647-96C4-C765F0796C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a:extLst>
              <a:ext uri="{FF2B5EF4-FFF2-40B4-BE49-F238E27FC236}">
                <a16:creationId xmlns:a16="http://schemas.microsoft.com/office/drawing/2014/main" id="{5A4E0CDB-F31E-404F-8E0E-02CAD2F56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a:extLst>
              <a:ext uri="{FF2B5EF4-FFF2-40B4-BE49-F238E27FC236}">
                <a16:creationId xmlns:a16="http://schemas.microsoft.com/office/drawing/2014/main" id="{91165079-8195-45AE-8292-BA6B46DAC329}"/>
              </a:ext>
            </a:extLst>
          </p:cNvPr>
          <p:cNvSpPr>
            <a:spLocks noGrp="1"/>
          </p:cNvSpPr>
          <p:nvPr>
            <p:ph type="dt" sz="half" idx="10"/>
          </p:nvPr>
        </p:nvSpPr>
        <p:spPr/>
        <p:txBody>
          <a:bodyPr/>
          <a:lstStyle/>
          <a:p>
            <a:fld id="{30BF595D-E6B8-41A5-9876-52C3DA3964FB}" type="datetime1">
              <a:rPr lang="ru-RU" smtClean="0"/>
              <a:t>23.01.2019</a:t>
            </a:fld>
            <a:endParaRPr lang="ru-RU"/>
          </a:p>
        </p:txBody>
      </p:sp>
      <p:sp>
        <p:nvSpPr>
          <p:cNvPr id="6" name="Нижний колонтитул 5">
            <a:extLst>
              <a:ext uri="{FF2B5EF4-FFF2-40B4-BE49-F238E27FC236}">
                <a16:creationId xmlns:a16="http://schemas.microsoft.com/office/drawing/2014/main" id="{29450620-D716-463A-99C6-0DB0BD89193D}"/>
              </a:ext>
            </a:extLst>
          </p:cNvPr>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a:extLst>
              <a:ext uri="{FF2B5EF4-FFF2-40B4-BE49-F238E27FC236}">
                <a16:creationId xmlns:a16="http://schemas.microsoft.com/office/drawing/2014/main" id="{D9406170-2D8E-4CB6-AACA-3560E0AAB4AA}"/>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197334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52A299-BAB3-4846-A93D-A1F9EE6B4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a:extLst>
              <a:ext uri="{FF2B5EF4-FFF2-40B4-BE49-F238E27FC236}">
                <a16:creationId xmlns:a16="http://schemas.microsoft.com/office/drawing/2014/main" id="{7860DEAA-1F79-410B-B760-01D3C8283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a:extLst>
              <a:ext uri="{FF2B5EF4-FFF2-40B4-BE49-F238E27FC236}">
                <a16:creationId xmlns:a16="http://schemas.microsoft.com/office/drawing/2014/main" id="{0C54DB57-F1EA-4481-857D-D11A815D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a:extLst>
              <a:ext uri="{FF2B5EF4-FFF2-40B4-BE49-F238E27FC236}">
                <a16:creationId xmlns:a16="http://schemas.microsoft.com/office/drawing/2014/main" id="{C77736B4-261C-40D2-9C39-F42CBC9EFAAB}"/>
              </a:ext>
            </a:extLst>
          </p:cNvPr>
          <p:cNvSpPr>
            <a:spLocks noGrp="1"/>
          </p:cNvSpPr>
          <p:nvPr>
            <p:ph type="dt" sz="half" idx="10"/>
          </p:nvPr>
        </p:nvSpPr>
        <p:spPr/>
        <p:txBody>
          <a:bodyPr/>
          <a:lstStyle/>
          <a:p>
            <a:fld id="{61A17D7C-FCF1-409C-B339-4F4A608E6471}" type="datetime1">
              <a:rPr lang="ru-RU" smtClean="0"/>
              <a:t>23.01.2019</a:t>
            </a:fld>
            <a:endParaRPr lang="ru-RU"/>
          </a:p>
        </p:txBody>
      </p:sp>
      <p:sp>
        <p:nvSpPr>
          <p:cNvPr id="6" name="Нижний колонтитул 5">
            <a:extLst>
              <a:ext uri="{FF2B5EF4-FFF2-40B4-BE49-F238E27FC236}">
                <a16:creationId xmlns:a16="http://schemas.microsoft.com/office/drawing/2014/main" id="{128BFD15-AF4C-4412-B836-029EE8BAA49B}"/>
              </a:ext>
            </a:extLst>
          </p:cNvPr>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a:extLst>
              <a:ext uri="{FF2B5EF4-FFF2-40B4-BE49-F238E27FC236}">
                <a16:creationId xmlns:a16="http://schemas.microsoft.com/office/drawing/2014/main" id="{2CB50041-48F6-40CD-8E4F-DF54C9663395}"/>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683569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1B862C-C4D2-4E1B-99A6-F806CF134CD7}"/>
              </a:ext>
            </a:extLst>
          </p:cNvPr>
          <p:cNvSpPr>
            <a:spLocks noGrp="1"/>
          </p:cNvSpPr>
          <p:nvPr>
            <p:ph type="title"/>
          </p:nvPr>
        </p:nvSpPr>
        <p:spPr/>
        <p:txBody>
          <a:bodyPr/>
          <a:lstStyle/>
          <a:p>
            <a:r>
              <a:rPr lang="en-US"/>
              <a:t>Click to edit Master title style</a:t>
            </a:r>
            <a:endParaRPr lang="ru-RU"/>
          </a:p>
        </p:txBody>
      </p:sp>
      <p:sp>
        <p:nvSpPr>
          <p:cNvPr id="3" name="Вертикальный текст 2">
            <a:extLst>
              <a:ext uri="{FF2B5EF4-FFF2-40B4-BE49-F238E27FC236}">
                <a16:creationId xmlns:a16="http://schemas.microsoft.com/office/drawing/2014/main" id="{B54226EB-A5F9-4F5B-97D9-39B8EDB401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43F4D5AC-D85B-44FB-A3FB-E21998110A1B}"/>
              </a:ext>
            </a:extLst>
          </p:cNvPr>
          <p:cNvSpPr>
            <a:spLocks noGrp="1"/>
          </p:cNvSpPr>
          <p:nvPr>
            <p:ph type="dt" sz="half" idx="10"/>
          </p:nvPr>
        </p:nvSpPr>
        <p:spPr/>
        <p:txBody>
          <a:bodyPr/>
          <a:lstStyle/>
          <a:p>
            <a:fld id="{BBDA1137-CB2D-453B-97B6-2E661539F5FD}" type="datetime1">
              <a:rPr lang="ru-RU" smtClean="0"/>
              <a:t>23.01.2019</a:t>
            </a:fld>
            <a:endParaRPr lang="ru-RU"/>
          </a:p>
        </p:txBody>
      </p:sp>
      <p:sp>
        <p:nvSpPr>
          <p:cNvPr id="5" name="Нижний колонтитул 4">
            <a:extLst>
              <a:ext uri="{FF2B5EF4-FFF2-40B4-BE49-F238E27FC236}">
                <a16:creationId xmlns:a16="http://schemas.microsoft.com/office/drawing/2014/main" id="{1383E1FB-DB52-42EE-9046-5119770BC1F8}"/>
              </a:ext>
            </a:extLst>
          </p:cNvPr>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a:extLst>
              <a:ext uri="{FF2B5EF4-FFF2-40B4-BE49-F238E27FC236}">
                <a16:creationId xmlns:a16="http://schemas.microsoft.com/office/drawing/2014/main" id="{469C8A72-EF3A-4C02-9AE3-7389EDF8A2ED}"/>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662088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98538AF-66C1-49A9-BED4-0AE46828E6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a:extLst>
              <a:ext uri="{FF2B5EF4-FFF2-40B4-BE49-F238E27FC236}">
                <a16:creationId xmlns:a16="http://schemas.microsoft.com/office/drawing/2014/main" id="{AECBE2A0-EA70-48C8-B9B3-C77FC5E743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53F1CDDC-45E5-4FE8-8F88-37CFAB84F6AB}"/>
              </a:ext>
            </a:extLst>
          </p:cNvPr>
          <p:cNvSpPr>
            <a:spLocks noGrp="1"/>
          </p:cNvSpPr>
          <p:nvPr>
            <p:ph type="dt" sz="half" idx="10"/>
          </p:nvPr>
        </p:nvSpPr>
        <p:spPr/>
        <p:txBody>
          <a:bodyPr/>
          <a:lstStyle/>
          <a:p>
            <a:fld id="{C6DE8D30-0777-4CCC-9544-AD803AC0BE9F}" type="datetime1">
              <a:rPr lang="ru-RU" smtClean="0"/>
              <a:t>23.01.2019</a:t>
            </a:fld>
            <a:endParaRPr lang="ru-RU"/>
          </a:p>
        </p:txBody>
      </p:sp>
      <p:sp>
        <p:nvSpPr>
          <p:cNvPr id="5" name="Нижний колонтитул 4">
            <a:extLst>
              <a:ext uri="{FF2B5EF4-FFF2-40B4-BE49-F238E27FC236}">
                <a16:creationId xmlns:a16="http://schemas.microsoft.com/office/drawing/2014/main" id="{E0341ABB-CCAB-4D80-84BC-416A601F16A4}"/>
              </a:ext>
            </a:extLst>
          </p:cNvPr>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a:extLst>
              <a:ext uri="{FF2B5EF4-FFF2-40B4-BE49-F238E27FC236}">
                <a16:creationId xmlns:a16="http://schemas.microsoft.com/office/drawing/2014/main" id="{0B6C09A8-D718-47CB-A1E3-2CD91B3E7293}"/>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327083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1614668" y="6356350"/>
            <a:ext cx="1966732" cy="365125"/>
          </a:xfrm>
          <a:prstGeom prst="rect">
            <a:avLst/>
          </a:prstGeom>
        </p:spPr>
        <p:txBody>
          <a:bodyPr/>
          <a:lstStyle/>
          <a:p>
            <a:fld id="{BA10AC36-32D3-4E61-BA3A-708DA091870E}" type="datetime1">
              <a:rPr lang="ru-RU" smtClean="0"/>
              <a:t>23.01.2019</a:t>
            </a:fld>
            <a:endParaRPr lang="ru-RU"/>
          </a:p>
        </p:txBody>
      </p:sp>
      <p:sp>
        <p:nvSpPr>
          <p:cNvPr id="6" name="Нижний колонтитул 5"/>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692869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Дата 3"/>
          <p:cNvSpPr>
            <a:spLocks noGrp="1"/>
          </p:cNvSpPr>
          <p:nvPr>
            <p:ph type="dt" sz="half" idx="10"/>
          </p:nvPr>
        </p:nvSpPr>
        <p:spPr/>
        <p:txBody>
          <a:bodyPr/>
          <a:lstStyle/>
          <a:p>
            <a:fld id="{6B420080-AAEF-4EEF-8732-E499641C38B0}" type="datetime1">
              <a:rPr lang="ru-RU" smtClean="0"/>
              <a:t>23.01.2019</a:t>
            </a:fld>
            <a:endParaRPr lang="en-US"/>
          </a:p>
        </p:txBody>
      </p:sp>
      <p:sp>
        <p:nvSpPr>
          <p:cNvPr id="5" name="Нижний колонтитул 4"/>
          <p:cNvSpPr>
            <a:spLocks noGrp="1"/>
          </p:cNvSpPr>
          <p:nvPr>
            <p:ph type="ftr" sz="quarter" idx="11"/>
          </p:nvPr>
        </p:nvSpPr>
        <p:spPr/>
        <p:txBody>
          <a:bodyPr/>
          <a:lstStyle/>
          <a:p>
            <a:r>
              <a:rPr lang="en-US"/>
              <a:t>49th meeting of the PAC for Condensed Matter Physics</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394813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fld id="{2CCBAFA2-8953-406F-A49F-5CFC4047BB13}" type="datetime1">
              <a:rPr lang="ru-RU" smtClean="0"/>
              <a:t>23.01.2019</a:t>
            </a:fld>
            <a:endParaRPr lang="en-US"/>
          </a:p>
        </p:txBody>
      </p:sp>
      <p:sp>
        <p:nvSpPr>
          <p:cNvPr id="5" name="Нижний колонтитул 4"/>
          <p:cNvSpPr>
            <a:spLocks noGrp="1"/>
          </p:cNvSpPr>
          <p:nvPr>
            <p:ph type="ftr" sz="quarter" idx="11"/>
          </p:nvPr>
        </p:nvSpPr>
        <p:spPr/>
        <p:txBody>
          <a:bodyPr/>
          <a:lstStyle/>
          <a:p>
            <a:r>
              <a:rPr lang="en-US"/>
              <a:t>49th meeting of the PAC for Condensed Matter Physics</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56485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p:txBody>
          <a:bodyPr/>
          <a:lstStyle/>
          <a:p>
            <a:fld id="{EA4AE19D-4ECC-425A-BF82-0DE0F1A54683}" type="datetime1">
              <a:rPr lang="ru-RU" smtClean="0"/>
              <a:t>23.01.2019</a:t>
            </a:fld>
            <a:endParaRPr lang="en-US"/>
          </a:p>
        </p:txBody>
      </p:sp>
      <p:sp>
        <p:nvSpPr>
          <p:cNvPr id="5" name="Нижний колонтитул 4"/>
          <p:cNvSpPr>
            <a:spLocks noGrp="1"/>
          </p:cNvSpPr>
          <p:nvPr>
            <p:ph type="ftr" sz="quarter" idx="11"/>
          </p:nvPr>
        </p:nvSpPr>
        <p:spPr/>
        <p:txBody>
          <a:bodyPr/>
          <a:lstStyle/>
          <a:p>
            <a:r>
              <a:rPr lang="en-US"/>
              <a:t>49th meeting of the PAC for Condensed Matter Physics</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147508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p:txBody>
          <a:bodyPr/>
          <a:lstStyle/>
          <a:p>
            <a:fld id="{93E39C32-D0E3-4162-ABF3-A8BB91A502D7}" type="datetime1">
              <a:rPr lang="ru-RU" smtClean="0"/>
              <a:t>23.01.2019</a:t>
            </a:fld>
            <a:endParaRPr lang="en-US"/>
          </a:p>
        </p:txBody>
      </p:sp>
      <p:sp>
        <p:nvSpPr>
          <p:cNvPr id="6" name="Нижний колонтитул 5"/>
          <p:cNvSpPr>
            <a:spLocks noGrp="1"/>
          </p:cNvSpPr>
          <p:nvPr>
            <p:ph type="ftr" sz="quarter" idx="11"/>
          </p:nvPr>
        </p:nvSpPr>
        <p:spPr/>
        <p:txBody>
          <a:bodyPr/>
          <a:lstStyle/>
          <a:p>
            <a:r>
              <a:rPr lang="en-US"/>
              <a:t>49th meeting of the PAC for Condensed Matter Physics</a:t>
            </a:r>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51406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p:txBody>
          <a:bodyPr/>
          <a:lstStyle/>
          <a:p>
            <a:fld id="{09BA67A0-F1BC-4AA6-8332-0C6B55CE33AE}" type="datetime1">
              <a:rPr lang="ru-RU" smtClean="0"/>
              <a:t>23.01.2019</a:t>
            </a:fld>
            <a:endParaRPr lang="en-US"/>
          </a:p>
        </p:txBody>
      </p:sp>
      <p:sp>
        <p:nvSpPr>
          <p:cNvPr id="8" name="Нижний колонтитул 7"/>
          <p:cNvSpPr>
            <a:spLocks noGrp="1"/>
          </p:cNvSpPr>
          <p:nvPr>
            <p:ph type="ftr" sz="quarter" idx="11"/>
          </p:nvPr>
        </p:nvSpPr>
        <p:spPr/>
        <p:txBody>
          <a:bodyPr/>
          <a:lstStyle/>
          <a:p>
            <a:r>
              <a:rPr lang="en-US"/>
              <a:t>49th meeting of the PAC for Condensed Matter Physics</a:t>
            </a:r>
          </a:p>
        </p:txBody>
      </p:sp>
      <p:sp>
        <p:nvSpPr>
          <p:cNvPr id="9" name="Номер слайда 8"/>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996743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p:txBody>
          <a:bodyPr/>
          <a:lstStyle/>
          <a:p>
            <a:fld id="{E6D272A4-EDE4-4C23-B6B3-315B86A80F36}" type="datetime1">
              <a:rPr lang="ru-RU" smtClean="0"/>
              <a:t>23.01.2019</a:t>
            </a:fld>
            <a:endParaRPr lang="en-US"/>
          </a:p>
        </p:txBody>
      </p:sp>
      <p:sp>
        <p:nvSpPr>
          <p:cNvPr id="4" name="Нижний колонтитул 3"/>
          <p:cNvSpPr>
            <a:spLocks noGrp="1"/>
          </p:cNvSpPr>
          <p:nvPr>
            <p:ph type="ftr" sz="quarter" idx="11"/>
          </p:nvPr>
        </p:nvSpPr>
        <p:spPr/>
        <p:txBody>
          <a:bodyPr/>
          <a:lstStyle/>
          <a:p>
            <a:r>
              <a:rPr lang="en-US"/>
              <a:t>49th meeting of the PAC for Condensed Matter Physics</a:t>
            </a:r>
          </a:p>
        </p:txBody>
      </p:sp>
      <p:sp>
        <p:nvSpPr>
          <p:cNvPr id="5" name="Номер слайда 4"/>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4280690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F7CEFD-81D5-4481-9A53-88D37BEFC6C1}" type="datetime1">
              <a:rPr lang="ru-RU" smtClean="0"/>
              <a:t>23.01.2019</a:t>
            </a:fld>
            <a:endParaRPr lang="en-US"/>
          </a:p>
        </p:txBody>
      </p:sp>
      <p:sp>
        <p:nvSpPr>
          <p:cNvPr id="3" name="Нижний колонтитул 2"/>
          <p:cNvSpPr>
            <a:spLocks noGrp="1"/>
          </p:cNvSpPr>
          <p:nvPr>
            <p:ph type="ftr" sz="quarter" idx="11"/>
          </p:nvPr>
        </p:nvSpPr>
        <p:spPr/>
        <p:txBody>
          <a:bodyPr/>
          <a:lstStyle/>
          <a:p>
            <a:r>
              <a:rPr lang="en-US"/>
              <a:t>49th meeting of the PAC for Condensed Matter Physics</a:t>
            </a:r>
          </a:p>
        </p:txBody>
      </p:sp>
      <p:sp>
        <p:nvSpPr>
          <p:cNvPr id="4" name="Номер слайда 3"/>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957405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fld id="{D2041414-9FE4-4837-B0A1-0D731DD93C08}" type="datetime1">
              <a:rPr lang="ru-RU" smtClean="0"/>
              <a:t>23.01.2019</a:t>
            </a:fld>
            <a:endParaRPr lang="en-US"/>
          </a:p>
        </p:txBody>
      </p:sp>
      <p:sp>
        <p:nvSpPr>
          <p:cNvPr id="6" name="Нижний колонтитул 5"/>
          <p:cNvSpPr>
            <a:spLocks noGrp="1"/>
          </p:cNvSpPr>
          <p:nvPr>
            <p:ph type="ftr" sz="quarter" idx="11"/>
          </p:nvPr>
        </p:nvSpPr>
        <p:spPr/>
        <p:txBody>
          <a:bodyPr/>
          <a:lstStyle/>
          <a:p>
            <a:r>
              <a:rPr lang="en-US"/>
              <a:t>49th meeting of the PAC for Condensed Matter Physics</a:t>
            </a:r>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371211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fld id="{60256E2D-6C6A-4539-8437-E8F89B037123}" type="datetime1">
              <a:rPr lang="ru-RU" smtClean="0"/>
              <a:t>23.01.2019</a:t>
            </a:fld>
            <a:endParaRPr lang="en-US"/>
          </a:p>
        </p:txBody>
      </p:sp>
      <p:sp>
        <p:nvSpPr>
          <p:cNvPr id="6" name="Нижний колонтитул 5"/>
          <p:cNvSpPr>
            <a:spLocks noGrp="1"/>
          </p:cNvSpPr>
          <p:nvPr>
            <p:ph type="ftr" sz="quarter" idx="11"/>
          </p:nvPr>
        </p:nvSpPr>
        <p:spPr/>
        <p:txBody>
          <a:bodyPr/>
          <a:lstStyle/>
          <a:p>
            <a:r>
              <a:rPr lang="en-US"/>
              <a:t>49th meeting of the PAC for Condensed Matter Physics</a:t>
            </a:r>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785772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fld id="{07DB0396-7902-4AC9-990F-732360768FA7}" type="datetime1">
              <a:rPr lang="ru-RU" smtClean="0"/>
              <a:t>23.01.2019</a:t>
            </a:fld>
            <a:endParaRPr lang="en-US"/>
          </a:p>
        </p:txBody>
      </p:sp>
      <p:sp>
        <p:nvSpPr>
          <p:cNvPr id="5" name="Нижний колонтитул 4"/>
          <p:cNvSpPr>
            <a:spLocks noGrp="1"/>
          </p:cNvSpPr>
          <p:nvPr>
            <p:ph type="ftr" sz="quarter" idx="11"/>
          </p:nvPr>
        </p:nvSpPr>
        <p:spPr/>
        <p:txBody>
          <a:bodyPr/>
          <a:lstStyle/>
          <a:p>
            <a:r>
              <a:rPr lang="en-US"/>
              <a:t>49th meeting of the PAC for Condensed Matter Physics</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625548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a:xfrm>
            <a:off x="1614668" y="6356350"/>
            <a:ext cx="1966732" cy="365125"/>
          </a:xfrm>
          <a:prstGeom prst="rect">
            <a:avLst/>
          </a:prstGeom>
        </p:spPr>
        <p:txBody>
          <a:bodyPr/>
          <a:lstStyle/>
          <a:p>
            <a:fld id="{6C41F82E-4629-4D4E-A222-95A297C2213D}" type="datetime1">
              <a:rPr lang="ru-RU" smtClean="0"/>
              <a:t>23.01.2019</a:t>
            </a:fld>
            <a:endParaRPr lang="ru-RU"/>
          </a:p>
        </p:txBody>
      </p:sp>
      <p:sp>
        <p:nvSpPr>
          <p:cNvPr id="8" name="Нижний колонтитул 7"/>
          <p:cNvSpPr>
            <a:spLocks noGrp="1"/>
          </p:cNvSpPr>
          <p:nvPr>
            <p:ph type="ftr" sz="quarter" idx="11"/>
          </p:nvPr>
        </p:nvSpPr>
        <p:spPr/>
        <p:txBody>
          <a:bodyPr/>
          <a:lstStyle/>
          <a:p>
            <a:r>
              <a:rPr lang="en-US"/>
              <a:t>49th meeting of the PAC for Condensed Matter Physics</a:t>
            </a:r>
            <a:endParaRPr lang="ru-RU"/>
          </a:p>
        </p:txBody>
      </p:sp>
      <p:sp>
        <p:nvSpPr>
          <p:cNvPr id="9" name="Номер слайда 8"/>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498449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fld id="{B08B5330-42B9-4FB1-96D7-A84A787520C5}" type="datetime1">
              <a:rPr lang="ru-RU" smtClean="0"/>
              <a:t>23.01.2019</a:t>
            </a:fld>
            <a:endParaRPr lang="en-US"/>
          </a:p>
        </p:txBody>
      </p:sp>
      <p:sp>
        <p:nvSpPr>
          <p:cNvPr id="5" name="Нижний колонтитул 4"/>
          <p:cNvSpPr>
            <a:spLocks noGrp="1"/>
          </p:cNvSpPr>
          <p:nvPr>
            <p:ph type="ftr" sz="quarter" idx="11"/>
          </p:nvPr>
        </p:nvSpPr>
        <p:spPr/>
        <p:txBody>
          <a:bodyPr/>
          <a:lstStyle/>
          <a:p>
            <a:r>
              <a:rPr lang="en-US"/>
              <a:t>49th meeting of the PAC for Condensed Matter Physics</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585282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p:txBody>
          <a:bodyPr/>
          <a:lstStyle>
            <a:lvl1pPr>
              <a:defRPr/>
            </a:lvl1pPr>
          </a:lstStyle>
          <a:p>
            <a:fld id="{D5738CC9-0232-4645-86F6-96BB62826226}" type="datetime1">
              <a:rPr lang="ru-RU" smtClean="0"/>
              <a:t>23.01.2019</a:t>
            </a:fld>
            <a:endParaRPr lang="en-US"/>
          </a:p>
        </p:txBody>
      </p:sp>
      <p:sp>
        <p:nvSpPr>
          <p:cNvPr id="7" name="Rectangle 5"/>
          <p:cNvSpPr>
            <a:spLocks noGrp="1" noChangeArrowheads="1"/>
          </p:cNvSpPr>
          <p:nvPr>
            <p:ph type="ftr" sz="quarter" idx="11"/>
          </p:nvPr>
        </p:nvSpPr>
        <p:spPr/>
        <p:txBody>
          <a:bodyPr/>
          <a:lstStyle>
            <a:lvl1pPr>
              <a:defRPr/>
            </a:lvl1pPr>
          </a:lstStyle>
          <a:p>
            <a:r>
              <a:rPr lang="en-US"/>
              <a:t>49th meeting of the PAC for Condensed Matter Physics</a:t>
            </a:r>
          </a:p>
        </p:txBody>
      </p:sp>
      <p:sp>
        <p:nvSpPr>
          <p:cNvPr id="8" name="Rectangle 6"/>
          <p:cNvSpPr>
            <a:spLocks noGrp="1" noChangeArrowheads="1"/>
          </p:cNvSpPr>
          <p:nvPr>
            <p:ph type="sldNum" sz="quarter" idx="12"/>
          </p:nvPr>
        </p:nvSpPr>
        <p:spPr/>
        <p:txBody>
          <a:bodyPr/>
          <a:lstStyle>
            <a:lvl1pPr>
              <a:defRPr/>
            </a:lvl1pPr>
          </a:lstStyle>
          <a:p>
            <a:fld id="{0D7BC821-D4CF-448E-8710-803C01E5560F}" type="slidenum">
              <a:rPr lang="en-US" smtClean="0"/>
              <a:t>‹#›</a:t>
            </a:fld>
            <a:endParaRPr lang="en-US"/>
          </a:p>
        </p:txBody>
      </p:sp>
    </p:spTree>
    <p:extLst>
      <p:ext uri="{BB962C8B-B14F-4D97-AF65-F5344CB8AC3E}">
        <p14:creationId xmlns:p14="http://schemas.microsoft.com/office/powerpoint/2010/main" val="2540138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49th meeting of the PAC for Condensed Matter Physics</a:t>
            </a:r>
          </a:p>
        </p:txBody>
      </p:sp>
    </p:spTree>
    <p:extLst>
      <p:ext uri="{BB962C8B-B14F-4D97-AF65-F5344CB8AC3E}">
        <p14:creationId xmlns:p14="http://schemas.microsoft.com/office/powerpoint/2010/main" val="165037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49th meeting of the PAC for Condensed Matter Physics</a:t>
            </a:r>
          </a:p>
        </p:txBody>
      </p:sp>
    </p:spTree>
    <p:extLst>
      <p:ext uri="{BB962C8B-B14F-4D97-AF65-F5344CB8AC3E}">
        <p14:creationId xmlns:p14="http://schemas.microsoft.com/office/powerpoint/2010/main" val="1267224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55362"/>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Rectangle 4"/>
          <p:cNvSpPr>
            <a:spLocks noGrp="1" noChangeArrowheads="1"/>
          </p:cNvSpPr>
          <p:nvPr>
            <p:ph type="dt" sz="half" idx="10"/>
          </p:nvPr>
        </p:nvSpPr>
        <p:spPr/>
        <p:txBody>
          <a:bodyPr/>
          <a:lstStyle>
            <a:lvl1pPr>
              <a:defRPr/>
            </a:lvl1pPr>
          </a:lstStyle>
          <a:p>
            <a:fld id="{58B26B59-F1B1-4421-88C3-92163169805F}" type="datetime1">
              <a:rPr lang="ru-RU" smtClean="0"/>
              <a:t>23.01.2019</a:t>
            </a:fld>
            <a:endParaRPr lang="ru-RU"/>
          </a:p>
        </p:txBody>
      </p:sp>
      <p:sp>
        <p:nvSpPr>
          <p:cNvPr id="4" name="Rectangle 5"/>
          <p:cNvSpPr>
            <a:spLocks noGrp="1" noChangeArrowheads="1"/>
          </p:cNvSpPr>
          <p:nvPr>
            <p:ph type="ftr" sz="quarter" idx="11"/>
          </p:nvPr>
        </p:nvSpPr>
        <p:spPr/>
        <p:txBody>
          <a:bodyPr/>
          <a:lstStyle>
            <a:lvl1pPr>
              <a:defRPr/>
            </a:lvl1pPr>
          </a:lstStyle>
          <a:p>
            <a:r>
              <a:rPr lang="en-US"/>
              <a:t>49th meeting of the PAC for Condensed Matter Physics</a:t>
            </a:r>
            <a:endParaRPr lang="ru-RU"/>
          </a:p>
        </p:txBody>
      </p:sp>
      <p:sp>
        <p:nvSpPr>
          <p:cNvPr id="5" name="Rectangle 6"/>
          <p:cNvSpPr>
            <a:spLocks noGrp="1" noChangeArrowheads="1"/>
          </p:cNvSpPr>
          <p:nvPr>
            <p:ph type="sldNum" sz="quarter" idx="12"/>
          </p:nvPr>
        </p:nvSpPr>
        <p:spPr/>
        <p:txBody>
          <a:bodyPr/>
          <a:lstStyle>
            <a:lvl1pPr>
              <a:defRPr/>
            </a:lvl1pPr>
          </a:lstStyle>
          <a:p>
            <a:fld id="{1F4D7451-6DDB-416D-B585-EA6A12E6D80F}" type="slidenum">
              <a:rPr lang="ru-RU" smtClean="0"/>
              <a:t>‹#›</a:t>
            </a:fld>
            <a:endParaRPr lang="ru-RU"/>
          </a:p>
        </p:txBody>
      </p:sp>
    </p:spTree>
    <p:extLst>
      <p:ext uri="{BB962C8B-B14F-4D97-AF65-F5344CB8AC3E}">
        <p14:creationId xmlns:p14="http://schemas.microsoft.com/office/powerpoint/2010/main" val="3970680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Дата 3"/>
          <p:cNvSpPr>
            <a:spLocks noGrp="1"/>
          </p:cNvSpPr>
          <p:nvPr>
            <p:ph type="dt" sz="half" idx="10"/>
          </p:nvPr>
        </p:nvSpPr>
        <p:spPr/>
        <p:txBody>
          <a:bodyPr/>
          <a:lstStyle/>
          <a:p>
            <a:fld id="{5871DAC1-5844-4521-A5F4-49C4EBE1D89A}"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185665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fld id="{0FE68C11-D350-4864-AC0C-71B46661D192}"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234935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p:txBody>
          <a:bodyPr/>
          <a:lstStyle/>
          <a:p>
            <a:fld id="{59EA9F5A-1FD9-454E-9BAF-684C90DE7014}"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57172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p:txBody>
          <a:bodyPr/>
          <a:lstStyle/>
          <a:p>
            <a:fld id="{B7B845D4-6BD1-4A2A-A3D0-74744D404D8C}" type="datetime1">
              <a:rPr lang="ru-RU" smtClean="0"/>
              <a:t>23.01.2019</a:t>
            </a:fld>
            <a:endParaRPr lang="ru-RU"/>
          </a:p>
        </p:txBody>
      </p:sp>
      <p:sp>
        <p:nvSpPr>
          <p:cNvPr id="6" name="Нижний колонтитул 5"/>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36615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a:xfrm>
            <a:off x="1614668" y="6356350"/>
            <a:ext cx="1966732" cy="365125"/>
          </a:xfrm>
          <a:prstGeom prst="rect">
            <a:avLst/>
          </a:prstGeom>
        </p:spPr>
        <p:txBody>
          <a:bodyPr/>
          <a:lstStyle/>
          <a:p>
            <a:fld id="{B8B3FC86-8CF8-47D4-8A1F-BE7595BBDAD7}" type="datetime1">
              <a:rPr lang="ru-RU" smtClean="0"/>
              <a:t>23.01.2019</a:t>
            </a:fld>
            <a:endParaRPr lang="ru-RU"/>
          </a:p>
        </p:txBody>
      </p:sp>
      <p:sp>
        <p:nvSpPr>
          <p:cNvPr id="4" name="Нижний колонтитул 3"/>
          <p:cNvSpPr>
            <a:spLocks noGrp="1"/>
          </p:cNvSpPr>
          <p:nvPr>
            <p:ph type="ftr" sz="quarter" idx="11"/>
          </p:nvPr>
        </p:nvSpPr>
        <p:spPr/>
        <p:txBody>
          <a:bodyPr/>
          <a:lstStyle/>
          <a:p>
            <a:r>
              <a:rPr lang="en-US"/>
              <a:t>49th meeting of the PAC for Condensed Matter Physics</a:t>
            </a:r>
            <a:endParaRPr lang="ru-RU"/>
          </a:p>
        </p:txBody>
      </p:sp>
      <p:sp>
        <p:nvSpPr>
          <p:cNvPr id="5" name="Номер слайда 4"/>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3526329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p:txBody>
          <a:bodyPr/>
          <a:lstStyle/>
          <a:p>
            <a:fld id="{33ABCA4F-42DD-454A-9B17-8E4C57126D6B}" type="datetime1">
              <a:rPr lang="ru-RU" smtClean="0"/>
              <a:t>23.01.2019</a:t>
            </a:fld>
            <a:endParaRPr lang="ru-RU"/>
          </a:p>
        </p:txBody>
      </p:sp>
      <p:sp>
        <p:nvSpPr>
          <p:cNvPr id="8" name="Нижний колонтитул 7"/>
          <p:cNvSpPr>
            <a:spLocks noGrp="1"/>
          </p:cNvSpPr>
          <p:nvPr>
            <p:ph type="ftr" sz="quarter" idx="11"/>
          </p:nvPr>
        </p:nvSpPr>
        <p:spPr/>
        <p:txBody>
          <a:bodyPr/>
          <a:lstStyle/>
          <a:p>
            <a:r>
              <a:rPr lang="en-US"/>
              <a:t>49th meeting of the PAC for Condensed Matter Physics</a:t>
            </a:r>
            <a:endParaRPr lang="ru-RU"/>
          </a:p>
        </p:txBody>
      </p:sp>
      <p:sp>
        <p:nvSpPr>
          <p:cNvPr id="9" name="Номер слайда 8"/>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2610962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p:txBody>
          <a:bodyPr/>
          <a:lstStyle/>
          <a:p>
            <a:fld id="{DF0236B7-095B-42EA-9AD6-DDA4693AC129}" type="datetime1">
              <a:rPr lang="ru-RU" smtClean="0"/>
              <a:t>23.01.2019</a:t>
            </a:fld>
            <a:endParaRPr lang="ru-RU"/>
          </a:p>
        </p:txBody>
      </p:sp>
      <p:sp>
        <p:nvSpPr>
          <p:cNvPr id="4" name="Нижний колонтитул 3"/>
          <p:cNvSpPr>
            <a:spLocks noGrp="1"/>
          </p:cNvSpPr>
          <p:nvPr>
            <p:ph type="ftr" sz="quarter" idx="11"/>
          </p:nvPr>
        </p:nvSpPr>
        <p:spPr/>
        <p:txBody>
          <a:bodyPr/>
          <a:lstStyle/>
          <a:p>
            <a:r>
              <a:rPr lang="en-US"/>
              <a:t>49th meeting of the PAC for Condensed Matter Physics</a:t>
            </a:r>
            <a:endParaRPr lang="ru-RU"/>
          </a:p>
        </p:txBody>
      </p:sp>
      <p:sp>
        <p:nvSpPr>
          <p:cNvPr id="5" name="Номер слайда 4"/>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1463602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D90DD6-5782-4329-8DD4-7E604BE73AD8}" type="datetime1">
              <a:rPr lang="ru-RU" smtClean="0"/>
              <a:t>23.01.2019</a:t>
            </a:fld>
            <a:endParaRPr lang="ru-RU"/>
          </a:p>
        </p:txBody>
      </p:sp>
      <p:sp>
        <p:nvSpPr>
          <p:cNvPr id="3" name="Нижний колонтитул 2"/>
          <p:cNvSpPr>
            <a:spLocks noGrp="1"/>
          </p:cNvSpPr>
          <p:nvPr>
            <p:ph type="ftr" sz="quarter" idx="11"/>
          </p:nvPr>
        </p:nvSpPr>
        <p:spPr/>
        <p:txBody>
          <a:bodyPr/>
          <a:lstStyle/>
          <a:p>
            <a:r>
              <a:rPr lang="en-US"/>
              <a:t>49th meeting of the PAC for Condensed Matter Physics</a:t>
            </a:r>
            <a:endParaRPr lang="ru-RU"/>
          </a:p>
        </p:txBody>
      </p:sp>
      <p:sp>
        <p:nvSpPr>
          <p:cNvPr id="4" name="Номер слайда 3"/>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570046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fld id="{6A86F15D-AA83-4437-8D1F-6AB4CD266F7E}" type="datetime1">
              <a:rPr lang="ru-RU" smtClean="0"/>
              <a:t>23.01.2019</a:t>
            </a:fld>
            <a:endParaRPr lang="ru-RU"/>
          </a:p>
        </p:txBody>
      </p:sp>
      <p:sp>
        <p:nvSpPr>
          <p:cNvPr id="6" name="Нижний колонтитул 5"/>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2972739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fld id="{B4A0A693-37C4-4A84-B258-E8C2B2DF25EA}" type="datetime1">
              <a:rPr lang="ru-RU" smtClean="0"/>
              <a:t>23.01.2019</a:t>
            </a:fld>
            <a:endParaRPr lang="ru-RU"/>
          </a:p>
        </p:txBody>
      </p:sp>
      <p:sp>
        <p:nvSpPr>
          <p:cNvPr id="6" name="Нижний колонтитул 5"/>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855619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fld id="{30D281E8-B92F-4E4B-B3BA-9A757684D575}"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760503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fld id="{2FAA7795-C6B1-4121-8CC9-71F002607FA6}" type="datetime1">
              <a:rPr lang="ru-RU" smtClean="0"/>
              <a:t>23.01.2019</a:t>
            </a:fld>
            <a:endParaRPr lang="ru-RU"/>
          </a:p>
        </p:txBody>
      </p:sp>
      <p:sp>
        <p:nvSpPr>
          <p:cNvPr id="5" name="Нижний колонтитул 4"/>
          <p:cNvSpPr>
            <a:spLocks noGrp="1"/>
          </p:cNvSpPr>
          <p:nvPr>
            <p:ph type="ftr" sz="quarter" idx="11"/>
          </p:nvPr>
        </p:nvSpPr>
        <p:spPr/>
        <p:txBody>
          <a:bodyPr/>
          <a:lstStyle/>
          <a:p>
            <a:r>
              <a:rPr lang="en-US"/>
              <a:t>49th meeting of the PAC for Condensed Matter Physics</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159900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p:txBody>
          <a:bodyPr/>
          <a:lstStyle>
            <a:lvl1pPr>
              <a:defRPr/>
            </a:lvl1pPr>
          </a:lstStyle>
          <a:p>
            <a:fld id="{2936BE91-4A81-4FC0-9213-FDB843A7E39B}" type="datetime1">
              <a:rPr lang="ru-RU" smtClean="0"/>
              <a:t>23.01.2019</a:t>
            </a:fld>
            <a:endParaRPr lang="ru-RU"/>
          </a:p>
        </p:txBody>
      </p:sp>
      <p:sp>
        <p:nvSpPr>
          <p:cNvPr id="7" name="Rectangle 5"/>
          <p:cNvSpPr>
            <a:spLocks noGrp="1" noChangeArrowheads="1"/>
          </p:cNvSpPr>
          <p:nvPr>
            <p:ph type="ftr" sz="quarter" idx="11"/>
          </p:nvPr>
        </p:nvSpPr>
        <p:spPr/>
        <p:txBody>
          <a:bodyPr/>
          <a:lstStyle>
            <a:lvl1pPr>
              <a:defRPr/>
            </a:lvl1pPr>
          </a:lstStyle>
          <a:p>
            <a:r>
              <a:rPr lang="en-US"/>
              <a:t>49th meeting of the PAC for Condensed Matter Physics</a:t>
            </a:r>
            <a:endParaRPr lang="ru-RU"/>
          </a:p>
        </p:txBody>
      </p:sp>
      <p:sp>
        <p:nvSpPr>
          <p:cNvPr id="8" name="Rectangle 6"/>
          <p:cNvSpPr>
            <a:spLocks noGrp="1" noChangeArrowheads="1"/>
          </p:cNvSpPr>
          <p:nvPr>
            <p:ph type="sldNum" sz="quarter" idx="12"/>
          </p:nvPr>
        </p:nvSpPr>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407272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49th meeting of the PAC for Condensed Matter Physics</a:t>
            </a:r>
            <a:endParaRPr lang="ru-RU"/>
          </a:p>
        </p:txBody>
      </p:sp>
    </p:spTree>
    <p:extLst>
      <p:ext uri="{BB962C8B-B14F-4D97-AF65-F5344CB8AC3E}">
        <p14:creationId xmlns:p14="http://schemas.microsoft.com/office/powerpoint/2010/main" val="960921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49th meeting of the PAC for Condensed Matter Physics</a:t>
            </a:r>
            <a:endParaRPr lang="ru-RU"/>
          </a:p>
        </p:txBody>
      </p:sp>
    </p:spTree>
    <p:extLst>
      <p:ext uri="{BB962C8B-B14F-4D97-AF65-F5344CB8AC3E}">
        <p14:creationId xmlns:p14="http://schemas.microsoft.com/office/powerpoint/2010/main" val="92239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1614668" y="6356350"/>
            <a:ext cx="1966732" cy="365125"/>
          </a:xfrm>
          <a:prstGeom prst="rect">
            <a:avLst/>
          </a:prstGeom>
        </p:spPr>
        <p:txBody>
          <a:bodyPr/>
          <a:lstStyle/>
          <a:p>
            <a:fld id="{8F8D54B3-753C-4C63-8261-E6E542541941}" type="datetime1">
              <a:rPr lang="ru-RU" smtClean="0"/>
              <a:t>23.01.2019</a:t>
            </a:fld>
            <a:endParaRPr lang="ru-RU"/>
          </a:p>
        </p:txBody>
      </p:sp>
      <p:sp>
        <p:nvSpPr>
          <p:cNvPr id="3" name="Нижний колонтитул 2"/>
          <p:cNvSpPr>
            <a:spLocks noGrp="1"/>
          </p:cNvSpPr>
          <p:nvPr>
            <p:ph type="ftr" sz="quarter" idx="11"/>
          </p:nvPr>
        </p:nvSpPr>
        <p:spPr/>
        <p:txBody>
          <a:bodyPr/>
          <a:lstStyle/>
          <a:p>
            <a:r>
              <a:rPr lang="en-US"/>
              <a:t>49th meeting of the PAC for Condensed Matter Physics</a:t>
            </a:r>
            <a:endParaRPr lang="ru-RU"/>
          </a:p>
        </p:txBody>
      </p:sp>
      <p:sp>
        <p:nvSpPr>
          <p:cNvPr id="4" name="Номер слайда 3"/>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0525049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115888"/>
            <a:ext cx="10972800" cy="1143000"/>
          </a:xfrm>
        </p:spPr>
        <p:txBody>
          <a:bodyPr/>
          <a:lstStyle/>
          <a:p>
            <a:r>
              <a:rPr lang="en-US"/>
              <a:t>Click to edit Master title style</a:t>
            </a:r>
            <a:endParaRPr lang="ru-RU"/>
          </a:p>
        </p:txBody>
      </p:sp>
      <p:sp>
        <p:nvSpPr>
          <p:cNvPr id="3" name="Объект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Объект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a:xfrm>
            <a:off x="609600" y="6245225"/>
            <a:ext cx="2844800" cy="476250"/>
          </a:xfrm>
        </p:spPr>
        <p:txBody>
          <a:bodyPr/>
          <a:lstStyle>
            <a:lvl1pPr>
              <a:defRPr/>
            </a:lvl1pPr>
          </a:lstStyle>
          <a:p>
            <a:fld id="{CF861B71-7368-46CD-895C-23CEC375D92E}" type="datetime1">
              <a:rPr lang="ru-RU" smtClean="0"/>
              <a:t>23.01.2019</a:t>
            </a:fld>
            <a:endParaRPr lang="ru-RU"/>
          </a:p>
        </p:txBody>
      </p:sp>
      <p:sp>
        <p:nvSpPr>
          <p:cNvPr id="8" name="Нижний колонтитул 7"/>
          <p:cNvSpPr>
            <a:spLocks noGrp="1"/>
          </p:cNvSpPr>
          <p:nvPr>
            <p:ph type="ftr" sz="quarter" idx="11"/>
          </p:nvPr>
        </p:nvSpPr>
        <p:spPr>
          <a:xfrm>
            <a:off x="3790951" y="6237288"/>
            <a:ext cx="4800600" cy="476250"/>
          </a:xfrm>
        </p:spPr>
        <p:txBody>
          <a:bodyPr/>
          <a:lstStyle>
            <a:lvl1pPr>
              <a:defRPr/>
            </a:lvl1pPr>
          </a:lstStyle>
          <a:p>
            <a:r>
              <a:rPr lang="en-US"/>
              <a:t>49th meeting of the PAC for Condensed Matter Physics</a:t>
            </a:r>
            <a:endParaRPr lang="ru-RU"/>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2874300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609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412875"/>
            <a:ext cx="5384800" cy="2279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197600" y="3844925"/>
            <a:ext cx="5384800" cy="2281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fld id="{2E5EF62D-22D7-429D-9ABD-8CA1D3DB2DD3}" type="datetime1">
              <a:rPr lang="ru-RU" smtClean="0"/>
              <a:t>23.01.2019</a:t>
            </a:fld>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49th meeting of the PAC for Condensed Matter Physics</a:t>
            </a:r>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4234878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en-US"/>
              <a:t>Click icon to add online image</a:t>
            </a:r>
            <a:endParaRPr lang="ru-RU"/>
          </a:p>
        </p:txBody>
      </p:sp>
      <p:sp>
        <p:nvSpPr>
          <p:cNvPr id="4" name="Текст 3"/>
          <p:cNvSpPr>
            <a:spLocks noGrp="1"/>
          </p:cNvSpPr>
          <p:nvPr>
            <p:ph type="body" sz="half" idx="2"/>
          </p:nvPr>
        </p:nvSpPr>
        <p:spPr>
          <a:xfrm>
            <a:off x="6197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fld id="{87F5DEEC-093A-42A7-8446-573366435C70}" type="datetime1">
              <a:rPr lang="ru-RU" smtClean="0"/>
              <a:t>23.01.2019</a:t>
            </a:fld>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49th meeting of the PAC for Condensed Matter Physics</a:t>
            </a:r>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2059720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945167"/>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ko-KR"/>
              <a:t>Click to edit Master title style</a:t>
            </a:r>
            <a:endParaRPr lang="ko-KR"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a:t>Click to edit Master subtitle style</a:t>
            </a:r>
            <a:endParaRPr lang="ko-KR" altLang="en-US"/>
          </a:p>
        </p:txBody>
      </p:sp>
      <p:sp>
        <p:nvSpPr>
          <p:cNvPr id="4" name="Date Placeholder 3"/>
          <p:cNvSpPr>
            <a:spLocks noGrp="1"/>
          </p:cNvSpPr>
          <p:nvPr>
            <p:ph type="dt" sz="half" idx="10"/>
          </p:nvPr>
        </p:nvSpPr>
        <p:spPr/>
        <p:txBody>
          <a:bodyPr/>
          <a:lstStyle>
            <a:lvl1pPr>
              <a:defRPr/>
            </a:lvl1pPr>
          </a:lstStyle>
          <a:p>
            <a:pPr>
              <a:defRPr/>
            </a:pPr>
            <a:fld id="{5FB4B441-D806-41C7-9D10-4F7B07CC8A5D}" type="datetime1">
              <a:rPr lang="ru-RU" altLang="ko-KR" smtClean="0"/>
              <a:t>23.01.2019</a:t>
            </a:fld>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271A4006-A5E4-4704-98BB-A46B118FB60F}" type="slidenum">
              <a:rPr lang="ko-KR" altLang="en-US"/>
              <a:pPr>
                <a:defRPr/>
              </a:pPr>
              <a:t>‹#›</a:t>
            </a:fld>
            <a:endParaRPr lang="ko-KR" altLang="en-US"/>
          </a:p>
        </p:txBody>
      </p:sp>
    </p:spTree>
    <p:extLst>
      <p:ext uri="{BB962C8B-B14F-4D97-AF65-F5344CB8AC3E}">
        <p14:creationId xmlns:p14="http://schemas.microsoft.com/office/powerpoint/2010/main" val="3262184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defRPr>
            </a:lvl1pPr>
          </a:lstStyle>
          <a:p>
            <a:r>
              <a:rPr lang="en-US" altLang="ko-KR"/>
              <a:t>Click to edit Master title style</a:t>
            </a:r>
            <a:endParaRPr lang="ko-KR" altLang="en-US" dirty="0"/>
          </a:p>
        </p:txBody>
      </p:sp>
      <p:sp>
        <p:nvSpPr>
          <p:cNvPr id="3" name="Content Placeholder 2"/>
          <p:cNvSpPr>
            <a:spLocks noGrp="1"/>
          </p:cNvSpPr>
          <p:nvPr>
            <p:ph idx="1"/>
          </p:nvPr>
        </p:nvSpPr>
        <p:spPr/>
        <p:txBody>
          <a:bodyPr/>
          <a:lstStyle>
            <a:lvl1pPr>
              <a:defRPr b="1">
                <a:solidFill>
                  <a:srgbClr val="0070C0"/>
                </a:solidFill>
                <a:effectLst>
                  <a:outerShdw blurRad="38100" dist="38100" dir="2700000" algn="tl">
                    <a:srgbClr val="000000">
                      <a:alpha val="43137"/>
                    </a:srgbClr>
                  </a:outerShdw>
                </a:effectLst>
              </a:defRPr>
            </a:lvl1pPr>
            <a:lvl2pPr>
              <a:defRPr b="1">
                <a:solidFill>
                  <a:srgbClr val="002060"/>
                </a:solidFill>
                <a:effectLst>
                  <a:outerShdw blurRad="38100" dist="38100" dir="2700000" algn="tl">
                    <a:srgbClr val="000000">
                      <a:alpha val="43137"/>
                    </a:srgbClr>
                  </a:outerShdw>
                </a:effectLst>
              </a:defRPr>
            </a:lvl2pPr>
            <a:lvl3pPr>
              <a:defRPr b="1">
                <a:solidFill>
                  <a:srgbClr val="0070C0"/>
                </a:solidFill>
                <a:effectLst>
                  <a:outerShdw blurRad="38100" dist="38100" dir="2700000" algn="tl">
                    <a:srgbClr val="000000">
                      <a:alpha val="43137"/>
                    </a:srgbClr>
                  </a:outerShdw>
                </a:effectLst>
              </a:defRPr>
            </a:lvl3pPr>
            <a:lvl4pPr>
              <a:defRPr b="1">
                <a:solidFill>
                  <a:srgbClr val="002060"/>
                </a:solidFill>
                <a:effectLst>
                  <a:outerShdw blurRad="38100" dist="38100" dir="2700000" algn="tl">
                    <a:srgbClr val="000000">
                      <a:alpha val="43137"/>
                    </a:srgbClr>
                  </a:outerShdw>
                </a:effectLst>
              </a:defRPr>
            </a:lvl4pPr>
            <a:lvl5pPr>
              <a:defRPr b="1">
                <a:solidFill>
                  <a:srgbClr val="0070C0"/>
                </a:solidFill>
                <a:effectLst>
                  <a:outerShdw blurRad="38100" dist="38100" dir="2700000" algn="tl">
                    <a:srgbClr val="000000">
                      <a:alpha val="43137"/>
                    </a:srgbClr>
                  </a:outerShdw>
                </a:effectLst>
              </a:defRPr>
            </a:lvl5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Date Placeholder 3"/>
          <p:cNvSpPr>
            <a:spLocks noGrp="1"/>
          </p:cNvSpPr>
          <p:nvPr>
            <p:ph type="dt" sz="half" idx="10"/>
          </p:nvPr>
        </p:nvSpPr>
        <p:spPr/>
        <p:txBody>
          <a:bodyPr/>
          <a:lstStyle>
            <a:lvl1pPr>
              <a:defRPr/>
            </a:lvl1pPr>
          </a:lstStyle>
          <a:p>
            <a:pPr>
              <a:defRPr/>
            </a:pPr>
            <a:fld id="{421F5ECA-C4C4-4A9C-8F33-9B17C27748F5}" type="datetime1">
              <a:rPr lang="ru-RU" altLang="ko-KR" smtClean="0"/>
              <a:t>23.01.2019</a:t>
            </a:fld>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DDBBFC3F-A231-4662-8D7E-25401BE7A508}" type="slidenum">
              <a:rPr lang="ko-KR" altLang="en-US"/>
              <a:pPr>
                <a:defRPr/>
              </a:pPr>
              <a:t>‹#›</a:t>
            </a:fld>
            <a:endParaRPr lang="ko-KR" altLang="en-US"/>
          </a:p>
        </p:txBody>
      </p:sp>
    </p:spTree>
    <p:extLst>
      <p:ext uri="{BB962C8B-B14F-4D97-AF65-F5344CB8AC3E}">
        <p14:creationId xmlns:p14="http://schemas.microsoft.com/office/powerpoint/2010/main" val="3215006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ko-KR"/>
              <a:t>Click to edit Master title style</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a:t>Edit Master text styles</a:t>
            </a:r>
          </a:p>
        </p:txBody>
      </p:sp>
      <p:sp>
        <p:nvSpPr>
          <p:cNvPr id="4" name="Date Placeholder 3"/>
          <p:cNvSpPr>
            <a:spLocks noGrp="1"/>
          </p:cNvSpPr>
          <p:nvPr>
            <p:ph type="dt" sz="half" idx="10"/>
          </p:nvPr>
        </p:nvSpPr>
        <p:spPr/>
        <p:txBody>
          <a:bodyPr/>
          <a:lstStyle>
            <a:lvl1pPr>
              <a:defRPr/>
            </a:lvl1pPr>
          </a:lstStyle>
          <a:p>
            <a:pPr>
              <a:defRPr/>
            </a:pPr>
            <a:fld id="{B22023B6-B8F2-4849-98C8-F9D5BB68784B}" type="datetime1">
              <a:rPr lang="ru-RU" altLang="ko-KR" smtClean="0"/>
              <a:t>23.01.2019</a:t>
            </a:fld>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8304FB4D-FAD5-4AA6-BB04-96DBE8990EEF}" type="slidenum">
              <a:rPr lang="ko-KR" altLang="en-US"/>
              <a:pPr>
                <a:defRPr/>
              </a:pPr>
              <a:t>‹#›</a:t>
            </a:fld>
            <a:endParaRPr lang="ko-KR" altLang="en-US"/>
          </a:p>
        </p:txBody>
      </p:sp>
    </p:spTree>
    <p:extLst>
      <p:ext uri="{BB962C8B-B14F-4D97-AF65-F5344CB8AC3E}">
        <p14:creationId xmlns:p14="http://schemas.microsoft.com/office/powerpoint/2010/main" val="25894740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3"/>
          <p:cNvSpPr>
            <a:spLocks noGrp="1"/>
          </p:cNvSpPr>
          <p:nvPr>
            <p:ph type="dt" sz="half" idx="10"/>
          </p:nvPr>
        </p:nvSpPr>
        <p:spPr/>
        <p:txBody>
          <a:bodyPr/>
          <a:lstStyle>
            <a:lvl1pPr>
              <a:defRPr/>
            </a:lvl1pPr>
          </a:lstStyle>
          <a:p>
            <a:pPr>
              <a:defRPr/>
            </a:pPr>
            <a:fld id="{A3BAC960-D3DD-483B-B61D-1600C0E87A35}" type="datetime1">
              <a:rPr lang="ru-RU" altLang="ko-KR" smtClean="0"/>
              <a:t>23.01.2019</a:t>
            </a:fld>
            <a:endParaRPr lang="ko-KR" altLang="en-US"/>
          </a:p>
        </p:txBody>
      </p:sp>
      <p:sp>
        <p:nvSpPr>
          <p:cNvPr id="6"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D49687FA-2188-4B79-B2E7-A9688F4E0E5D}" type="slidenum">
              <a:rPr lang="ko-KR" altLang="en-US"/>
              <a:pPr>
                <a:defRPr/>
              </a:pPr>
              <a:t>‹#›</a:t>
            </a:fld>
            <a:endParaRPr lang="ko-KR" altLang="en-US"/>
          </a:p>
        </p:txBody>
      </p:sp>
    </p:spTree>
    <p:extLst>
      <p:ext uri="{BB962C8B-B14F-4D97-AF65-F5344CB8AC3E}">
        <p14:creationId xmlns:p14="http://schemas.microsoft.com/office/powerpoint/2010/main" val="637525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a:t>Click to edit Master title style</a:t>
            </a:r>
            <a:endParaRPr lang="ko-KR"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3"/>
          <p:cNvSpPr>
            <a:spLocks noGrp="1"/>
          </p:cNvSpPr>
          <p:nvPr>
            <p:ph type="dt" sz="half" idx="10"/>
          </p:nvPr>
        </p:nvSpPr>
        <p:spPr/>
        <p:txBody>
          <a:bodyPr/>
          <a:lstStyle>
            <a:lvl1pPr>
              <a:defRPr/>
            </a:lvl1pPr>
          </a:lstStyle>
          <a:p>
            <a:pPr>
              <a:defRPr/>
            </a:pPr>
            <a:fld id="{FD745AAA-81A5-4655-AF37-C67E180D6FC3}" type="datetime1">
              <a:rPr lang="ru-RU" altLang="ko-KR" smtClean="0"/>
              <a:t>23.01.2019</a:t>
            </a:fld>
            <a:endParaRPr lang="ko-KR" altLang="en-US"/>
          </a:p>
        </p:txBody>
      </p:sp>
      <p:sp>
        <p:nvSpPr>
          <p:cNvPr id="8"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9" name="Slide Number Placeholder 5"/>
          <p:cNvSpPr>
            <a:spLocks noGrp="1"/>
          </p:cNvSpPr>
          <p:nvPr>
            <p:ph type="sldNum" sz="quarter" idx="12"/>
          </p:nvPr>
        </p:nvSpPr>
        <p:spPr/>
        <p:txBody>
          <a:bodyPr/>
          <a:lstStyle>
            <a:lvl1pPr>
              <a:defRPr/>
            </a:lvl1pPr>
          </a:lstStyle>
          <a:p>
            <a:pPr>
              <a:defRPr/>
            </a:pPr>
            <a:fld id="{465D31FB-4CBA-49A6-8CFB-A9843FFA52FB}" type="slidenum">
              <a:rPr lang="ko-KR" altLang="en-US"/>
              <a:pPr>
                <a:defRPr/>
              </a:pPr>
              <a:t>‹#›</a:t>
            </a:fld>
            <a:endParaRPr lang="ko-KR" altLang="en-US"/>
          </a:p>
        </p:txBody>
      </p:sp>
    </p:spTree>
    <p:extLst>
      <p:ext uri="{BB962C8B-B14F-4D97-AF65-F5344CB8AC3E}">
        <p14:creationId xmlns:p14="http://schemas.microsoft.com/office/powerpoint/2010/main" val="36867165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defRPr>
            </a:lvl1pPr>
          </a:lstStyle>
          <a:p>
            <a:r>
              <a:rPr lang="en-US" altLang="ko-KR"/>
              <a:t>Click to edit Master title style</a:t>
            </a:r>
            <a:endParaRPr lang="ko-KR" altLang="en-US" dirty="0"/>
          </a:p>
        </p:txBody>
      </p:sp>
      <p:sp>
        <p:nvSpPr>
          <p:cNvPr id="3" name="Date Placeholder 3"/>
          <p:cNvSpPr>
            <a:spLocks noGrp="1"/>
          </p:cNvSpPr>
          <p:nvPr>
            <p:ph type="dt" sz="half" idx="10"/>
          </p:nvPr>
        </p:nvSpPr>
        <p:spPr/>
        <p:txBody>
          <a:bodyPr/>
          <a:lstStyle>
            <a:lvl1pPr>
              <a:defRPr/>
            </a:lvl1pPr>
          </a:lstStyle>
          <a:p>
            <a:pPr>
              <a:defRPr/>
            </a:pPr>
            <a:fld id="{A33D3D70-645E-4011-A760-77678AA321C2}" type="datetime1">
              <a:rPr lang="ru-RU" altLang="ko-KR" smtClean="0"/>
              <a:t>23.01.2019</a:t>
            </a:fld>
            <a:endParaRPr lang="ko-KR" altLang="en-US"/>
          </a:p>
        </p:txBody>
      </p:sp>
      <p:sp>
        <p:nvSpPr>
          <p:cNvPr id="4"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5" name="Slide Number Placeholder 5"/>
          <p:cNvSpPr>
            <a:spLocks noGrp="1"/>
          </p:cNvSpPr>
          <p:nvPr>
            <p:ph type="sldNum" sz="quarter" idx="12"/>
          </p:nvPr>
        </p:nvSpPr>
        <p:spPr/>
        <p:txBody>
          <a:bodyPr/>
          <a:lstStyle>
            <a:lvl1pPr>
              <a:defRPr/>
            </a:lvl1pPr>
          </a:lstStyle>
          <a:p>
            <a:pPr>
              <a:defRPr/>
            </a:pPr>
            <a:fld id="{07EBE67F-3BDE-4287-BD5A-338BF4DEC05A}" type="slidenum">
              <a:rPr lang="ko-KR" altLang="en-US"/>
              <a:pPr>
                <a:defRPr/>
              </a:pPr>
              <a:t>‹#›</a:t>
            </a:fld>
            <a:endParaRPr lang="ko-KR" altLang="en-US"/>
          </a:p>
        </p:txBody>
      </p:sp>
    </p:spTree>
    <p:extLst>
      <p:ext uri="{BB962C8B-B14F-4D97-AF65-F5344CB8AC3E}">
        <p14:creationId xmlns:p14="http://schemas.microsoft.com/office/powerpoint/2010/main" val="2206440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a:xfrm>
            <a:off x="1614668" y="6356350"/>
            <a:ext cx="1966732" cy="365125"/>
          </a:xfrm>
          <a:prstGeom prst="rect">
            <a:avLst/>
          </a:prstGeom>
        </p:spPr>
        <p:txBody>
          <a:bodyPr/>
          <a:lstStyle/>
          <a:p>
            <a:fld id="{46047707-4E94-48A1-8295-CF4FDAF18983}" type="datetime1">
              <a:rPr lang="ru-RU" smtClean="0"/>
              <a:t>23.01.2019</a:t>
            </a:fld>
            <a:endParaRPr lang="ru-RU"/>
          </a:p>
        </p:txBody>
      </p:sp>
      <p:sp>
        <p:nvSpPr>
          <p:cNvPr id="6" name="Нижний колонтитул 5"/>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31963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43631F-2217-4C90-B6F6-7917F49939E8}" type="datetime1">
              <a:rPr lang="ru-RU" altLang="ko-KR" smtClean="0"/>
              <a:t>23.01.2019</a:t>
            </a:fld>
            <a:endParaRPr lang="ko-KR" altLang="en-US"/>
          </a:p>
        </p:txBody>
      </p:sp>
      <p:sp>
        <p:nvSpPr>
          <p:cNvPr id="3"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4" name="Slide Number Placeholder 5"/>
          <p:cNvSpPr>
            <a:spLocks noGrp="1"/>
          </p:cNvSpPr>
          <p:nvPr>
            <p:ph type="sldNum" sz="quarter" idx="12"/>
          </p:nvPr>
        </p:nvSpPr>
        <p:spPr/>
        <p:txBody>
          <a:bodyPr/>
          <a:lstStyle>
            <a:lvl1pPr>
              <a:defRPr/>
            </a:lvl1pPr>
          </a:lstStyle>
          <a:p>
            <a:pPr>
              <a:defRPr/>
            </a:pPr>
            <a:fld id="{E697E34C-A1C4-4036-88F5-E60A45D8877D}" type="slidenum">
              <a:rPr lang="ko-KR" altLang="en-US"/>
              <a:pPr>
                <a:defRPr/>
              </a:pPr>
              <a:t>‹#›</a:t>
            </a:fld>
            <a:endParaRPr lang="ko-KR" altLang="en-US"/>
          </a:p>
        </p:txBody>
      </p:sp>
    </p:spTree>
    <p:extLst>
      <p:ext uri="{BB962C8B-B14F-4D97-AF65-F5344CB8AC3E}">
        <p14:creationId xmlns:p14="http://schemas.microsoft.com/office/powerpoint/2010/main" val="19258607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Edit Master text styles</a:t>
            </a:r>
          </a:p>
        </p:txBody>
      </p:sp>
      <p:sp>
        <p:nvSpPr>
          <p:cNvPr id="5" name="Date Placeholder 3"/>
          <p:cNvSpPr>
            <a:spLocks noGrp="1"/>
          </p:cNvSpPr>
          <p:nvPr>
            <p:ph type="dt" sz="half" idx="10"/>
          </p:nvPr>
        </p:nvSpPr>
        <p:spPr/>
        <p:txBody>
          <a:bodyPr/>
          <a:lstStyle>
            <a:lvl1pPr>
              <a:defRPr/>
            </a:lvl1pPr>
          </a:lstStyle>
          <a:p>
            <a:pPr>
              <a:defRPr/>
            </a:pPr>
            <a:fld id="{83869381-441B-434E-9FDE-822FC3A58C1A}" type="datetime1">
              <a:rPr lang="ru-RU" altLang="ko-KR" smtClean="0"/>
              <a:t>23.01.2019</a:t>
            </a:fld>
            <a:endParaRPr lang="ko-KR" altLang="en-US"/>
          </a:p>
        </p:txBody>
      </p:sp>
      <p:sp>
        <p:nvSpPr>
          <p:cNvPr id="6"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9AE926EE-92DA-4866-9EBC-135F5F04C451}" type="slidenum">
              <a:rPr lang="ko-KR" altLang="en-US"/>
              <a:pPr>
                <a:defRPr/>
              </a:pPr>
              <a:t>‹#›</a:t>
            </a:fld>
            <a:endParaRPr lang="ko-KR" altLang="en-US"/>
          </a:p>
        </p:txBody>
      </p:sp>
    </p:spTree>
    <p:extLst>
      <p:ext uri="{BB962C8B-B14F-4D97-AF65-F5344CB8AC3E}">
        <p14:creationId xmlns:p14="http://schemas.microsoft.com/office/powerpoint/2010/main" val="280088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a:t>Click icon to add picture</a:t>
            </a:r>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Edit Master text styles</a:t>
            </a:r>
          </a:p>
        </p:txBody>
      </p:sp>
      <p:sp>
        <p:nvSpPr>
          <p:cNvPr id="5" name="Date Placeholder 3"/>
          <p:cNvSpPr>
            <a:spLocks noGrp="1"/>
          </p:cNvSpPr>
          <p:nvPr>
            <p:ph type="dt" sz="half" idx="10"/>
          </p:nvPr>
        </p:nvSpPr>
        <p:spPr/>
        <p:txBody>
          <a:bodyPr/>
          <a:lstStyle>
            <a:lvl1pPr>
              <a:defRPr/>
            </a:lvl1pPr>
          </a:lstStyle>
          <a:p>
            <a:pPr>
              <a:defRPr/>
            </a:pPr>
            <a:fld id="{CF45AE4F-FC4D-43B9-A3FD-C2B422C85A87}" type="datetime1">
              <a:rPr lang="ru-RU" altLang="ko-KR" smtClean="0"/>
              <a:t>23.01.2019</a:t>
            </a:fld>
            <a:endParaRPr lang="ko-KR" altLang="en-US"/>
          </a:p>
        </p:txBody>
      </p:sp>
      <p:sp>
        <p:nvSpPr>
          <p:cNvPr id="6"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1C2AFFA1-5704-46ED-AB98-3F2C7D6B179E}" type="slidenum">
              <a:rPr lang="ko-KR" altLang="en-US"/>
              <a:pPr>
                <a:defRPr/>
              </a:pPr>
              <a:t>‹#›</a:t>
            </a:fld>
            <a:endParaRPr lang="ko-KR" altLang="en-US"/>
          </a:p>
        </p:txBody>
      </p:sp>
    </p:spTree>
    <p:extLst>
      <p:ext uri="{BB962C8B-B14F-4D97-AF65-F5344CB8AC3E}">
        <p14:creationId xmlns:p14="http://schemas.microsoft.com/office/powerpoint/2010/main" val="2488567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lvl1pPr>
              <a:defRPr/>
            </a:lvl1pPr>
          </a:lstStyle>
          <a:p>
            <a:pPr>
              <a:defRPr/>
            </a:pPr>
            <a:fld id="{78188F3A-8D24-40B5-B116-8D009753B311}" type="datetime1">
              <a:rPr lang="ru-RU" altLang="ko-KR" smtClean="0"/>
              <a:t>23.01.2019</a:t>
            </a:fld>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4DCFD985-E6F9-4D89-A038-62A98B4A8736}" type="slidenum">
              <a:rPr lang="ko-KR" altLang="en-US"/>
              <a:pPr>
                <a:defRPr/>
              </a:pPr>
              <a:t>‹#›</a:t>
            </a:fld>
            <a:endParaRPr lang="ko-KR" altLang="en-US"/>
          </a:p>
        </p:txBody>
      </p:sp>
    </p:spTree>
    <p:extLst>
      <p:ext uri="{BB962C8B-B14F-4D97-AF65-F5344CB8AC3E}">
        <p14:creationId xmlns:p14="http://schemas.microsoft.com/office/powerpoint/2010/main" val="4241095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lvl1pPr>
              <a:defRPr/>
            </a:lvl1pPr>
          </a:lstStyle>
          <a:p>
            <a:pPr>
              <a:defRPr/>
            </a:pPr>
            <a:fld id="{6932D879-C526-45B1-BF2D-DFA0B813A2A0}" type="datetime1">
              <a:rPr lang="ru-RU" altLang="ko-KR" smtClean="0"/>
              <a:t>23.01.2019</a:t>
            </a:fld>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49th meeting of the PAC for Condensed Matter Physics</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A28CAE6A-E1E3-4EA8-ACE1-5AB1B40C0E18}" type="slidenum">
              <a:rPr lang="ko-KR" altLang="en-US"/>
              <a:pPr>
                <a:defRPr/>
              </a:pPr>
              <a:t>‹#›</a:t>
            </a:fld>
            <a:endParaRPr lang="ko-KR" altLang="en-US"/>
          </a:p>
        </p:txBody>
      </p:sp>
    </p:spTree>
    <p:extLst>
      <p:ext uri="{BB962C8B-B14F-4D97-AF65-F5344CB8AC3E}">
        <p14:creationId xmlns:p14="http://schemas.microsoft.com/office/powerpoint/2010/main" val="199764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a:xfrm>
            <a:off x="1614668" y="6356350"/>
            <a:ext cx="1966732" cy="365125"/>
          </a:xfrm>
          <a:prstGeom prst="rect">
            <a:avLst/>
          </a:prstGeom>
        </p:spPr>
        <p:txBody>
          <a:bodyPr/>
          <a:lstStyle/>
          <a:p>
            <a:fld id="{66F024E7-77B1-43C4-BBCA-7B282F63FD79}" type="datetime1">
              <a:rPr lang="ru-RU" smtClean="0"/>
              <a:t>23.01.2019</a:t>
            </a:fld>
            <a:endParaRPr lang="ru-RU"/>
          </a:p>
        </p:txBody>
      </p:sp>
      <p:sp>
        <p:nvSpPr>
          <p:cNvPr id="6" name="Нижний колонтитул 5"/>
          <p:cNvSpPr>
            <a:spLocks noGrp="1"/>
          </p:cNvSpPr>
          <p:nvPr>
            <p:ph type="ftr" sz="quarter" idx="11"/>
          </p:nvPr>
        </p:nvSpPr>
        <p:spPr/>
        <p:txBody>
          <a:bodyPr/>
          <a:lstStyle/>
          <a:p>
            <a:r>
              <a:rPr lang="en-US"/>
              <a:t>49th meeting of the PAC for Condensed Matter Physics</a:t>
            </a:r>
            <a:endParaRPr lang="ru-RU"/>
          </a:p>
        </p:txBody>
      </p:sp>
      <p:sp>
        <p:nvSpPr>
          <p:cNvPr id="7" name="Номер слайда 6"/>
          <p:cNvSpPr>
            <a:spLocks noGrp="1"/>
          </p:cNvSpPr>
          <p:nvPr>
            <p:ph type="sldNum" sz="quarter" idx="12"/>
          </p:nvPr>
        </p:nvSpPr>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8986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microsoft.com/office/2007/relationships/hdphoto" Target="../media/hdphoto1.wdp"/><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5.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1329448" y="731521"/>
            <a:ext cx="9518162"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329448" y="1515291"/>
            <a:ext cx="9518162"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Нижний колонтитул 4"/>
          <p:cNvSpPr>
            <a:spLocks noGrp="1"/>
          </p:cNvSpPr>
          <p:nvPr>
            <p:ph type="ftr" sz="quarter" idx="3"/>
          </p:nvPr>
        </p:nvSpPr>
        <p:spPr>
          <a:xfrm>
            <a:off x="1349818" y="6356350"/>
            <a:ext cx="8139007" cy="4465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49th meeting of the PAC for Condensed Matter Physics</a:t>
            </a:r>
            <a:endParaRPr lang="ru-RU" dirty="0"/>
          </a:p>
        </p:txBody>
      </p:sp>
      <p:sp>
        <p:nvSpPr>
          <p:cNvPr id="6" name="Номер слайда 5"/>
          <p:cNvSpPr>
            <a:spLocks noGrp="1"/>
          </p:cNvSpPr>
          <p:nvPr>
            <p:ph type="sldNum" sz="quarter" idx="4"/>
          </p:nvPr>
        </p:nvSpPr>
        <p:spPr>
          <a:xfrm>
            <a:off x="9636631" y="6399738"/>
            <a:ext cx="7701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46C30-0AE9-4C95-BBB8-653B0361C4E6}" type="slidenum">
              <a:rPr lang="ru-RU" smtClean="0"/>
              <a:t>‹#›</a:t>
            </a:fld>
            <a:endParaRPr lang="ru-RU"/>
          </a:p>
        </p:txBody>
      </p:sp>
      <p:pic>
        <p:nvPicPr>
          <p:cNvPr id="9" name="Рисунок 1">
            <a:extLst>
              <a:ext uri="{FF2B5EF4-FFF2-40B4-BE49-F238E27FC236}">
                <a16:creationId xmlns:a16="http://schemas.microsoft.com/office/drawing/2014/main" id="{48CBECED-B699-4AC2-9CC7-0669CD342B1F}"/>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554542" y="5704054"/>
            <a:ext cx="1622767" cy="1134629"/>
          </a:xfrm>
          <a:prstGeom prst="rect">
            <a:avLst/>
          </a:prstGeom>
        </p:spPr>
      </p:pic>
      <p:pic>
        <p:nvPicPr>
          <p:cNvPr id="10" name="Рисунок 3">
            <a:extLst>
              <a:ext uri="{FF2B5EF4-FFF2-40B4-BE49-F238E27FC236}">
                <a16:creationId xmlns:a16="http://schemas.microsoft.com/office/drawing/2014/main" id="{4B22D8C0-1AC4-43D4-9A5F-C15E4FEBAAC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8943" y="5705872"/>
            <a:ext cx="1271014" cy="1134629"/>
          </a:xfrm>
          <a:prstGeom prst="rect">
            <a:avLst/>
          </a:prstGeom>
        </p:spPr>
      </p:pic>
    </p:spTree>
    <p:extLst>
      <p:ext uri="{BB962C8B-B14F-4D97-AF65-F5344CB8AC3E}">
        <p14:creationId xmlns:p14="http://schemas.microsoft.com/office/powerpoint/2010/main" val="2765239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616C9E6-25BA-46BD-809C-4EA488B1F757}" type="datetime1">
              <a:rPr lang="ru-RU" smtClean="0"/>
              <a:t>23.01.2019</a:t>
            </a:fld>
            <a:endParaRPr lang="ru-RU" dirty="0"/>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49th meeting of the PAC for Condensed Matter Physics</a:t>
            </a:r>
            <a:endParaRPr lang="ru-RU" dirty="0"/>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523872-419A-4F93-993A-86AAFCB36430}" type="slidenum">
              <a:rPr lang="ru-RU"/>
              <a:pPr>
                <a:defRPr/>
              </a:pPr>
              <a:t>‹#›</a:t>
            </a:fld>
            <a:endParaRPr lang="ru-RU" dirty="0"/>
          </a:p>
        </p:txBody>
      </p:sp>
    </p:spTree>
    <p:extLst>
      <p:ext uri="{BB962C8B-B14F-4D97-AF65-F5344CB8AC3E}">
        <p14:creationId xmlns:p14="http://schemas.microsoft.com/office/powerpoint/2010/main" val="21139925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C3311-A175-4BB5-917E-CEAE307F8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9F890DB-C228-4B32-ADF5-68280F84E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3C9E6BF-D633-4E75-87FC-BF4996262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D8F09-375D-49BD-95C9-95D5B1087671}" type="datetime1">
              <a:rPr lang="ru-RU" smtClean="0"/>
              <a:t>23.01.2019</a:t>
            </a:fld>
            <a:endParaRPr lang="ru-RU"/>
          </a:p>
        </p:txBody>
      </p:sp>
      <p:sp>
        <p:nvSpPr>
          <p:cNvPr id="5" name="Нижний колонтитул 4">
            <a:extLst>
              <a:ext uri="{FF2B5EF4-FFF2-40B4-BE49-F238E27FC236}">
                <a16:creationId xmlns:a16="http://schemas.microsoft.com/office/drawing/2014/main" id="{4A3A3D3A-B69E-4AB4-8007-93AF387F7A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49th meeting of the PAC for Condensed Matter Physics</a:t>
            </a:r>
            <a:endParaRPr lang="ru-RU"/>
          </a:p>
        </p:txBody>
      </p:sp>
      <p:sp>
        <p:nvSpPr>
          <p:cNvPr id="6" name="Номер слайда 5">
            <a:extLst>
              <a:ext uri="{FF2B5EF4-FFF2-40B4-BE49-F238E27FC236}">
                <a16:creationId xmlns:a16="http://schemas.microsoft.com/office/drawing/2014/main" id="{EAF6FB4B-3A44-4FA8-8E17-7404413B5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2F8D6-517C-437A-B869-750C5D02E5DC}" type="slidenum">
              <a:rPr lang="ru-RU" smtClean="0"/>
              <a:t>‹#›</a:t>
            </a:fld>
            <a:endParaRPr lang="ru-RU"/>
          </a:p>
        </p:txBody>
      </p:sp>
    </p:spTree>
    <p:extLst>
      <p:ext uri="{BB962C8B-B14F-4D97-AF65-F5344CB8AC3E}">
        <p14:creationId xmlns:p14="http://schemas.microsoft.com/office/powerpoint/2010/main" val="90323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8"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pic>
        <p:nvPicPr>
          <p:cNvPr id="9" name="Рисунок 8"/>
          <p:cNvPicPr>
            <a:picLocks noChangeAspect="1"/>
          </p:cNvPicPr>
          <p:nvPr/>
        </p:nvPicPr>
        <p:blipFill rotWithShape="1">
          <a:blip r:embed="rId19" cstate="screen">
            <a:lum bright="70000" contrast="-70000"/>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a:ext>
            </a:extLst>
          </a:blip>
          <a:srcRect/>
          <a:stretch/>
        </p:blipFill>
        <p:spPr>
          <a:xfrm>
            <a:off x="0" y="731521"/>
            <a:ext cx="12186089" cy="6112052"/>
          </a:xfrm>
          <a:prstGeom prst="rect">
            <a:avLst/>
          </a:prstGeom>
        </p:spPr>
      </p:pic>
      <p:sp>
        <p:nvSpPr>
          <p:cNvPr id="2" name="Заголовок 1"/>
          <p:cNvSpPr>
            <a:spLocks noGrp="1"/>
          </p:cNvSpPr>
          <p:nvPr>
            <p:ph type="title"/>
          </p:nvPr>
        </p:nvSpPr>
        <p:spPr>
          <a:xfrm>
            <a:off x="838200" y="1098334"/>
            <a:ext cx="10515600"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2007644"/>
            <a:ext cx="10515600" cy="4334784"/>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D2486-F1D6-483C-B3E8-8144DB56C63F}" type="datetime1">
              <a:rPr lang="ru-RU" smtClean="0"/>
              <a:t>23.01.2019</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49th meeting of the PAC for Condensed Matter Physics</a:t>
            </a: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BC821-D4CF-448E-8710-803C01E5560F}" type="slidenum">
              <a:rPr lang="en-US" smtClean="0"/>
              <a:t>‹#›</a:t>
            </a:fld>
            <a:endParaRPr lang="en-US"/>
          </a:p>
        </p:txBody>
      </p:sp>
    </p:spTree>
    <p:extLst>
      <p:ext uri="{BB962C8B-B14F-4D97-AF65-F5344CB8AC3E}">
        <p14:creationId xmlns:p14="http://schemas.microsoft.com/office/powerpoint/2010/main" val="17622608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20"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1"/>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EAFC7-22DC-4D70-9609-906F0F96E1F7}" type="datetime1">
              <a:rPr lang="ru-RU" smtClean="0"/>
              <a:t>23.01.2019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49th meeting of the PAC for Condensed Matter Physics</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31129963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hf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9EFF"/>
            </a:gs>
            <a:gs pos="39999">
              <a:srgbClr val="85C2FF"/>
            </a:gs>
            <a:gs pos="35000">
              <a:srgbClr val="C4D6EB"/>
            </a:gs>
            <a:gs pos="100000">
              <a:srgbClr val="FFEBFA"/>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Click to edit Master title style</a:t>
            </a:r>
            <a:endParaRPr lang="ko-KR" alt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latinLnBrk="1">
              <a:spcBef>
                <a:spcPts val="0"/>
              </a:spcBef>
              <a:spcAft>
                <a:spcPts val="0"/>
              </a:spcAft>
              <a:defRPr sz="1200" smtClean="0">
                <a:solidFill>
                  <a:schemeClr val="tx1">
                    <a:tint val="75000"/>
                  </a:schemeClr>
                </a:solidFill>
                <a:latin typeface="+mn-lt"/>
                <a:ea typeface="+mn-ea"/>
              </a:defRPr>
            </a:lvl1pPr>
          </a:lstStyle>
          <a:p>
            <a:pPr>
              <a:defRPr/>
            </a:pPr>
            <a:fld id="{7C715AAF-D954-44D8-8ACE-5FD8B2320E93}" type="datetime1">
              <a:rPr lang="ru-RU" altLang="ko-KR" smtClean="0"/>
              <a:t>23.01.2019</a:t>
            </a:fld>
            <a:endParaRPr lang="ko-KR"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latinLnBrk="1">
              <a:spcBef>
                <a:spcPts val="0"/>
              </a:spcBef>
              <a:spcAft>
                <a:spcPts val="0"/>
              </a:spcAft>
              <a:defRPr sz="1200" smtClean="0">
                <a:solidFill>
                  <a:schemeClr val="tx1">
                    <a:tint val="75000"/>
                  </a:schemeClr>
                </a:solidFill>
                <a:latin typeface="+mn-lt"/>
                <a:ea typeface="+mn-ea"/>
              </a:defRPr>
            </a:lvl1pPr>
          </a:lstStyle>
          <a:p>
            <a:pPr>
              <a:defRPr/>
            </a:pPr>
            <a:r>
              <a:rPr lang="en-US" altLang="ko-KR"/>
              <a:t>49th meeting of the PAC for Condensed Matter Physics</a:t>
            </a:r>
            <a:endParaRPr lang="ko-KR"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latinLnBrk="1">
              <a:spcBef>
                <a:spcPts val="0"/>
              </a:spcBef>
              <a:spcAft>
                <a:spcPts val="0"/>
              </a:spcAft>
              <a:defRPr sz="1200" smtClean="0">
                <a:solidFill>
                  <a:schemeClr val="tx1">
                    <a:tint val="75000"/>
                  </a:schemeClr>
                </a:solidFill>
                <a:latin typeface="+mn-lt"/>
                <a:ea typeface="+mn-ea"/>
              </a:defRPr>
            </a:lvl1pPr>
          </a:lstStyle>
          <a:p>
            <a:pPr>
              <a:defRPr/>
            </a:pPr>
            <a:fld id="{6004E05F-3AEB-4ECD-A883-973D90585EA5}" type="slidenum">
              <a:rPr lang="ko-KR" altLang="en-US"/>
              <a:pPr>
                <a:defRPr/>
              </a:pPr>
              <a:t>‹#›</a:t>
            </a:fld>
            <a:endParaRPr lang="ko-KR" altLang="en-US"/>
          </a:p>
        </p:txBody>
      </p:sp>
    </p:spTree>
    <p:extLst>
      <p:ext uri="{BB962C8B-B14F-4D97-AF65-F5344CB8AC3E}">
        <p14:creationId xmlns:p14="http://schemas.microsoft.com/office/powerpoint/2010/main" val="2955636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dt="0"/>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2pPr>
      <a:lvl3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3pPr>
      <a:lvl4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4pPr>
      <a:lvl5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5pPr>
      <a:lvl6pPr marL="4572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6pPr>
      <a:lvl7pPr marL="9144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7pPr>
      <a:lvl8pPr marL="13716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8pPr>
      <a:lvl9pPr marL="18288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9pPr>
    </p:titleStyle>
    <p:bodyStyle>
      <a:lvl1pPr marL="342900" indent="-342900" algn="l" rtl="0" eaLnBrk="1" fontAlgn="base" latinLnBrk="1"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4.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6.wmf"/><Relationship Id="rId5" Type="http://schemas.openxmlformats.org/officeDocument/2006/relationships/oleObject" Target="../embeddings/oleObject4.bin"/><Relationship Id="rId4" Type="http://schemas.openxmlformats.org/officeDocument/2006/relationships/image" Target="../media/image25.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flnp.jinr.ru/ibr2/current.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C24AE8-C398-4814-91D2-AD89D10EB1EB}"/>
              </a:ext>
            </a:extLst>
          </p:cNvPr>
          <p:cNvSpPr>
            <a:spLocks noGrp="1"/>
          </p:cNvSpPr>
          <p:nvPr>
            <p:ph type="ctrTitle"/>
          </p:nvPr>
        </p:nvSpPr>
        <p:spPr>
          <a:xfrm>
            <a:off x="3045368" y="2043663"/>
            <a:ext cx="6105194" cy="2031055"/>
          </a:xfrm>
        </p:spPr>
        <p:txBody>
          <a:bodyPr>
            <a:normAutofit/>
          </a:bodyPr>
          <a:lstStyle/>
          <a:p>
            <a:r>
              <a:rPr lang="en-US" dirty="0">
                <a:solidFill>
                  <a:srgbClr val="FFFFFF"/>
                </a:solidFill>
              </a:rPr>
              <a:t>IBR-2 STATUS REPORT</a:t>
            </a:r>
            <a:endParaRPr lang="ru-RU" dirty="0">
              <a:solidFill>
                <a:srgbClr val="FFFFFF"/>
              </a:solidFill>
            </a:endParaRPr>
          </a:p>
        </p:txBody>
      </p:sp>
      <p:sp>
        <p:nvSpPr>
          <p:cNvPr id="3" name="Subtitle 2">
            <a:extLst>
              <a:ext uri="{FF2B5EF4-FFF2-40B4-BE49-F238E27FC236}">
                <a16:creationId xmlns:a16="http://schemas.microsoft.com/office/drawing/2014/main" id="{EF2A555F-9E0C-42D8-9A28-4F793241FCD7}"/>
              </a:ext>
            </a:extLst>
          </p:cNvPr>
          <p:cNvSpPr>
            <a:spLocks noGrp="1"/>
          </p:cNvSpPr>
          <p:nvPr>
            <p:ph type="subTitle" idx="1"/>
          </p:nvPr>
        </p:nvSpPr>
        <p:spPr>
          <a:xfrm>
            <a:off x="3045368" y="4074718"/>
            <a:ext cx="6105194" cy="682079"/>
          </a:xfrm>
        </p:spPr>
        <p:txBody>
          <a:bodyPr>
            <a:normAutofit/>
          </a:bodyPr>
          <a:lstStyle/>
          <a:p>
            <a:r>
              <a:rPr lang="en-US" sz="1500">
                <a:solidFill>
                  <a:srgbClr val="FFFFFF"/>
                </a:solidFill>
              </a:rPr>
              <a:t>V. Shvetsov</a:t>
            </a:r>
          </a:p>
          <a:p>
            <a:r>
              <a:rPr lang="en-US" sz="1500">
                <a:solidFill>
                  <a:srgbClr val="FFFFFF"/>
                </a:solidFill>
              </a:rPr>
              <a:t>49th meeting of the PAC for Condensed Matter Physics</a:t>
            </a:r>
            <a:endParaRPr lang="ru-RU" sz="1500">
              <a:solidFill>
                <a:srgbClr val="FFFFFF"/>
              </a:solidFill>
            </a:endParaRPr>
          </a:p>
        </p:txBody>
      </p:sp>
    </p:spTree>
    <p:extLst>
      <p:ext uri="{BB962C8B-B14F-4D97-AF65-F5344CB8AC3E}">
        <p14:creationId xmlns:p14="http://schemas.microsoft.com/office/powerpoint/2010/main" val="21074708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9868D8-7793-43F7-A931-EA2A04518082}"/>
              </a:ext>
            </a:extLst>
          </p:cNvPr>
          <p:cNvSpPr>
            <a:spLocks noGrp="1"/>
          </p:cNvSpPr>
          <p:nvPr>
            <p:ph type="title"/>
          </p:nvPr>
        </p:nvSpPr>
        <p:spPr/>
        <p:txBody>
          <a:bodyPr/>
          <a:lstStyle/>
          <a:p>
            <a:r>
              <a:rPr lang="en-US" dirty="0"/>
              <a:t>CRYOGENIC MODERATORS DEVELOPMENT</a:t>
            </a:r>
            <a:endParaRPr lang="ru-RU" dirty="0"/>
          </a:p>
        </p:txBody>
      </p:sp>
      <p:sp>
        <p:nvSpPr>
          <p:cNvPr id="7" name="Text Placeholder 6">
            <a:extLst>
              <a:ext uri="{FF2B5EF4-FFF2-40B4-BE49-F238E27FC236}">
                <a16:creationId xmlns:a16="http://schemas.microsoft.com/office/drawing/2014/main" id="{FF349AD6-8609-4AC0-AC15-75E32710D84E}"/>
              </a:ext>
            </a:extLst>
          </p:cNvPr>
          <p:cNvSpPr>
            <a:spLocks noGrp="1"/>
          </p:cNvSpPr>
          <p:nvPr>
            <p:ph type="body" idx="1"/>
          </p:nvPr>
        </p:nvSpPr>
        <p:spPr/>
        <p:txBody>
          <a:bodyPr/>
          <a:lstStyle/>
          <a:p>
            <a:endParaRPr lang="ru-RU"/>
          </a:p>
        </p:txBody>
      </p:sp>
      <p:sp>
        <p:nvSpPr>
          <p:cNvPr id="4" name="Footer Placeholder 3">
            <a:extLst>
              <a:ext uri="{FF2B5EF4-FFF2-40B4-BE49-F238E27FC236}">
                <a16:creationId xmlns:a16="http://schemas.microsoft.com/office/drawing/2014/main" id="{C25F4508-BC9C-4E0B-B053-626DD762D4A1}"/>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328F078F-4673-4158-B5B1-EB4016F509FC}"/>
              </a:ext>
            </a:extLst>
          </p:cNvPr>
          <p:cNvSpPr>
            <a:spLocks noGrp="1"/>
          </p:cNvSpPr>
          <p:nvPr>
            <p:ph type="sldNum" sz="quarter" idx="12"/>
          </p:nvPr>
        </p:nvSpPr>
        <p:spPr/>
        <p:txBody>
          <a:bodyPr/>
          <a:lstStyle/>
          <a:p>
            <a:fld id="{C8A46C30-0AE9-4C95-BBB8-653B0361C4E6}" type="slidenum">
              <a:rPr lang="ru-RU" smtClean="0"/>
              <a:t>10</a:t>
            </a:fld>
            <a:endParaRPr lang="ru-RU"/>
          </a:p>
        </p:txBody>
      </p:sp>
    </p:spTree>
    <p:extLst>
      <p:ext uri="{BB962C8B-B14F-4D97-AF65-F5344CB8AC3E}">
        <p14:creationId xmlns:p14="http://schemas.microsoft.com/office/powerpoint/2010/main" val="8082531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FF9039-DCEE-48C7-8FD1-B33064998155}"/>
              </a:ext>
            </a:extLst>
          </p:cNvPr>
          <p:cNvPicPr>
            <a:picLocks noChangeAspect="1"/>
          </p:cNvPicPr>
          <p:nvPr/>
        </p:nvPicPr>
        <p:blipFill>
          <a:blip r:embed="rId2"/>
          <a:stretch>
            <a:fillRect/>
          </a:stretch>
        </p:blipFill>
        <p:spPr>
          <a:xfrm>
            <a:off x="5442210" y="1898510"/>
            <a:ext cx="5921830" cy="4516649"/>
          </a:xfrm>
          <a:prstGeom prst="rect">
            <a:avLst/>
          </a:prstGeom>
        </p:spPr>
      </p:pic>
      <p:sp>
        <p:nvSpPr>
          <p:cNvPr id="2" name="Title 1">
            <a:extLst>
              <a:ext uri="{FF2B5EF4-FFF2-40B4-BE49-F238E27FC236}">
                <a16:creationId xmlns:a16="http://schemas.microsoft.com/office/drawing/2014/main" id="{45A92518-D48C-4419-A23F-7FC1EAB3087F}"/>
              </a:ext>
            </a:extLst>
          </p:cNvPr>
          <p:cNvSpPr>
            <a:spLocks noGrp="1"/>
          </p:cNvSpPr>
          <p:nvPr>
            <p:ph type="title"/>
          </p:nvPr>
        </p:nvSpPr>
        <p:spPr/>
        <p:txBody>
          <a:bodyPr>
            <a:normAutofit/>
          </a:bodyPr>
          <a:lstStyle/>
          <a:p>
            <a:r>
              <a:rPr lang="en-US" dirty="0"/>
              <a:t>Cryogenic moderators in 2018</a:t>
            </a:r>
            <a:endParaRPr lang="ru-RU" dirty="0"/>
          </a:p>
        </p:txBody>
      </p:sp>
      <p:sp>
        <p:nvSpPr>
          <p:cNvPr id="4" name="Footer Placeholder 3">
            <a:extLst>
              <a:ext uri="{FF2B5EF4-FFF2-40B4-BE49-F238E27FC236}">
                <a16:creationId xmlns:a16="http://schemas.microsoft.com/office/drawing/2014/main" id="{44BC3E03-597E-4882-8331-B5D99DECE3CA}"/>
              </a:ext>
            </a:extLst>
          </p:cNvPr>
          <p:cNvSpPr>
            <a:spLocks noGrp="1"/>
          </p:cNvSpPr>
          <p:nvPr>
            <p:ph type="ftr" sz="quarter" idx="11"/>
          </p:nvPr>
        </p:nvSpPr>
        <p:spPr/>
        <p:txBody>
          <a:bodyPr/>
          <a:lstStyle/>
          <a:p>
            <a:r>
              <a:rPr lang="en-US" dirty="0"/>
              <a:t>49th meeting of the PAC for Condensed Matter Physics</a:t>
            </a:r>
            <a:endParaRPr lang="ru-RU" dirty="0"/>
          </a:p>
        </p:txBody>
      </p:sp>
      <p:sp>
        <p:nvSpPr>
          <p:cNvPr id="5" name="Slide Number Placeholder 4">
            <a:extLst>
              <a:ext uri="{FF2B5EF4-FFF2-40B4-BE49-F238E27FC236}">
                <a16:creationId xmlns:a16="http://schemas.microsoft.com/office/drawing/2014/main" id="{F973D090-87BD-40E4-BBEE-D54CE5AE8C7D}"/>
              </a:ext>
            </a:extLst>
          </p:cNvPr>
          <p:cNvSpPr>
            <a:spLocks noGrp="1"/>
          </p:cNvSpPr>
          <p:nvPr>
            <p:ph type="sldNum" sz="quarter" idx="12"/>
          </p:nvPr>
        </p:nvSpPr>
        <p:spPr/>
        <p:txBody>
          <a:bodyPr/>
          <a:lstStyle/>
          <a:p>
            <a:fld id="{C8A46C30-0AE9-4C95-BBB8-653B0361C4E6}" type="slidenum">
              <a:rPr lang="ru-RU" smtClean="0"/>
              <a:t>11</a:t>
            </a:fld>
            <a:endParaRPr lang="ru-RU"/>
          </a:p>
        </p:txBody>
      </p:sp>
      <p:sp>
        <p:nvSpPr>
          <p:cNvPr id="7" name="TextBox 6">
            <a:extLst>
              <a:ext uri="{FF2B5EF4-FFF2-40B4-BE49-F238E27FC236}">
                <a16:creationId xmlns:a16="http://schemas.microsoft.com/office/drawing/2014/main" id="{709DA646-523B-4775-84BE-1CB14E54BF64}"/>
              </a:ext>
            </a:extLst>
          </p:cNvPr>
          <p:cNvSpPr txBox="1"/>
          <p:nvPr/>
        </p:nvSpPr>
        <p:spPr>
          <a:xfrm>
            <a:off x="358707" y="1801687"/>
            <a:ext cx="4792852"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CM-202 operation in 2 cycles with new Linde cryocooler</a:t>
            </a:r>
            <a:endParaRPr lang="ru-RU" b="1" dirty="0">
              <a:effectLst>
                <a:outerShdw blurRad="38100" dist="38100" dir="2700000" algn="tl">
                  <a:srgbClr val="000000">
                    <a:alpha val="43137"/>
                  </a:srgbClr>
                </a:outerShdw>
              </a:effectLst>
            </a:endParaRPr>
          </a:p>
        </p:txBody>
      </p:sp>
      <p:graphicFrame>
        <p:nvGraphicFramePr>
          <p:cNvPr id="8" name="Table 7">
            <a:extLst>
              <a:ext uri="{FF2B5EF4-FFF2-40B4-BE49-F238E27FC236}">
                <a16:creationId xmlns:a16="http://schemas.microsoft.com/office/drawing/2014/main" id="{02F9D03E-B1AA-44BC-8C3C-513845A6D606}"/>
              </a:ext>
            </a:extLst>
          </p:cNvPr>
          <p:cNvGraphicFramePr>
            <a:graphicFrameLocks noGrp="1"/>
          </p:cNvGraphicFramePr>
          <p:nvPr>
            <p:extLst>
              <p:ext uri="{D42A27DB-BD31-4B8C-83A1-F6EECF244321}">
                <p14:modId xmlns:p14="http://schemas.microsoft.com/office/powerpoint/2010/main" val="307300828"/>
              </p:ext>
            </p:extLst>
          </p:nvPr>
        </p:nvGraphicFramePr>
        <p:xfrm>
          <a:off x="403417" y="2602590"/>
          <a:ext cx="4740084" cy="2549591"/>
        </p:xfrm>
        <a:graphic>
          <a:graphicData uri="http://schemas.openxmlformats.org/drawingml/2006/table">
            <a:tbl>
              <a:tblPr firstRow="1" bandRow="1">
                <a:tableStyleId>{5C22544A-7EE6-4342-B048-85BDC9FD1C3A}</a:tableStyleId>
              </a:tblPr>
              <a:tblGrid>
                <a:gridCol w="1502433">
                  <a:extLst>
                    <a:ext uri="{9D8B030D-6E8A-4147-A177-3AD203B41FA5}">
                      <a16:colId xmlns:a16="http://schemas.microsoft.com/office/drawing/2014/main" val="291366076"/>
                    </a:ext>
                  </a:extLst>
                </a:gridCol>
                <a:gridCol w="1426109">
                  <a:extLst>
                    <a:ext uri="{9D8B030D-6E8A-4147-A177-3AD203B41FA5}">
                      <a16:colId xmlns:a16="http://schemas.microsoft.com/office/drawing/2014/main" val="1428263171"/>
                    </a:ext>
                  </a:extLst>
                </a:gridCol>
                <a:gridCol w="1811542">
                  <a:extLst>
                    <a:ext uri="{9D8B030D-6E8A-4147-A177-3AD203B41FA5}">
                      <a16:colId xmlns:a16="http://schemas.microsoft.com/office/drawing/2014/main" val="2111034394"/>
                    </a:ext>
                  </a:extLst>
                </a:gridCol>
              </a:tblGrid>
              <a:tr h="1341019">
                <a:tc>
                  <a:txBody>
                    <a:bodyPr/>
                    <a:lstStyle/>
                    <a:p>
                      <a:pPr algn="ctr"/>
                      <a:r>
                        <a:rPr lang="en-US" sz="1600" dirty="0">
                          <a:latin typeface="Times New Roman" panose="02020603050405020304" pitchFamily="18" charset="0"/>
                          <a:cs typeface="Times New Roman" panose="02020603050405020304" pitchFamily="18" charset="0"/>
                        </a:rPr>
                        <a:t>Date</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dirty="0">
                          <a:latin typeface="Times New Roman" panose="02020603050405020304" pitchFamily="18" charset="0"/>
                          <a:cs typeface="Times New Roman" panose="02020603050405020304" pitchFamily="18" charset="0"/>
                        </a:rPr>
                        <a:t>Power generation, MW*h</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dirty="0">
                          <a:latin typeface="Times New Roman" panose="02020603050405020304" pitchFamily="18" charset="0"/>
                          <a:cs typeface="Times New Roman" panose="02020603050405020304" pitchFamily="18" charset="0"/>
                        </a:rPr>
                        <a:t>Temperature in the moderator chamber, K </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459949036"/>
                  </a:ext>
                </a:extLst>
              </a:tr>
              <a:tr h="604286">
                <a:tc>
                  <a:txBody>
                    <a:bodyPr/>
                    <a:lstStyle/>
                    <a:p>
                      <a:pPr algn="ctr"/>
                      <a:r>
                        <a:rPr lang="en-US" sz="1600" dirty="0">
                          <a:latin typeface="Times New Roman" panose="02020603050405020304" pitchFamily="18" charset="0"/>
                          <a:cs typeface="Times New Roman" panose="02020603050405020304" pitchFamily="18" charset="0"/>
                        </a:rPr>
                        <a:t>06-16.02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490</a:t>
                      </a:r>
                      <a:endPar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tc>
                <a:tc>
                  <a:txBody>
                    <a:bodyPr/>
                    <a:lstStyle/>
                    <a:p>
                      <a:pPr algn="ctr"/>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a:t>
                      </a:r>
                      <a:endPar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91794096"/>
                  </a:ext>
                </a:extLst>
              </a:tr>
              <a:tr h="604286">
                <a:tc>
                  <a:txBody>
                    <a:bodyPr/>
                    <a:lstStyle/>
                    <a:p>
                      <a:pPr algn="ctr"/>
                      <a:r>
                        <a:rPr lang="en-US" sz="1600" dirty="0">
                          <a:latin typeface="Times New Roman" panose="02020603050405020304" pitchFamily="18" charset="0"/>
                          <a:cs typeface="Times New Roman" panose="02020603050405020304" pitchFamily="18" charset="0"/>
                        </a:rPr>
                        <a:t>09-20.04</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513</a:t>
                      </a:r>
                      <a:endPar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tc>
                <a:tc>
                  <a:txBody>
                    <a:bodyPr/>
                    <a:lstStyle/>
                    <a:p>
                      <a:pPr algn="ctr"/>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a:t>
                      </a:r>
                      <a:endPar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79584615"/>
                  </a:ext>
                </a:extLst>
              </a:tr>
            </a:tbl>
          </a:graphicData>
        </a:graphic>
      </p:graphicFrame>
      <p:sp>
        <p:nvSpPr>
          <p:cNvPr id="12" name="Speech Bubble: Rectangle 11">
            <a:extLst>
              <a:ext uri="{FF2B5EF4-FFF2-40B4-BE49-F238E27FC236}">
                <a16:creationId xmlns:a16="http://schemas.microsoft.com/office/drawing/2014/main" id="{47F71264-23A9-4B2A-B426-1B83A8B94B20}"/>
              </a:ext>
            </a:extLst>
          </p:cNvPr>
          <p:cNvSpPr/>
          <p:nvPr/>
        </p:nvSpPr>
        <p:spPr>
          <a:xfrm>
            <a:off x="8451273" y="1341082"/>
            <a:ext cx="2254827" cy="783770"/>
          </a:xfrm>
          <a:prstGeom prst="wedgeRectCallout">
            <a:avLst>
              <a:gd name="adj1" fmla="val 25958"/>
              <a:gd name="adj2" fmla="val 11943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rPr>
              <a:t>22% gain</a:t>
            </a:r>
          </a:p>
          <a:p>
            <a:pPr algn="ctr"/>
            <a:r>
              <a:rPr lang="en-US" sz="2400" b="1" dirty="0">
                <a:solidFill>
                  <a:schemeClr val="tx1"/>
                </a:solidFill>
                <a:effectLst>
                  <a:outerShdw blurRad="38100" dist="38100" dir="2700000" algn="tl">
                    <a:srgbClr val="000000">
                      <a:alpha val="43137"/>
                    </a:srgbClr>
                  </a:outerShdw>
                </a:effectLst>
              </a:rPr>
              <a:t>relative to 30 K</a:t>
            </a:r>
            <a:endParaRPr lang="ru-RU"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09744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C5C6-A8EA-4667-B0D4-0C163B460C56}"/>
              </a:ext>
            </a:extLst>
          </p:cNvPr>
          <p:cNvSpPr>
            <a:spLocks noGrp="1"/>
          </p:cNvSpPr>
          <p:nvPr>
            <p:ph type="title"/>
          </p:nvPr>
        </p:nvSpPr>
        <p:spPr>
          <a:xfrm>
            <a:off x="234044" y="731521"/>
            <a:ext cx="11636828" cy="783770"/>
          </a:xfrm>
        </p:spPr>
        <p:txBody>
          <a:bodyPr>
            <a:noAutofit/>
          </a:bodyPr>
          <a:lstStyle/>
          <a:p>
            <a:r>
              <a:rPr lang="en-US" sz="3600" dirty="0"/>
              <a:t>CM-201 for beams #1,9 and 4-6: plans for 2019</a:t>
            </a:r>
            <a:endParaRPr lang="ru-RU" sz="3600" dirty="0"/>
          </a:p>
        </p:txBody>
      </p:sp>
      <p:sp>
        <p:nvSpPr>
          <p:cNvPr id="4" name="Footer Placeholder 3">
            <a:extLst>
              <a:ext uri="{FF2B5EF4-FFF2-40B4-BE49-F238E27FC236}">
                <a16:creationId xmlns:a16="http://schemas.microsoft.com/office/drawing/2014/main" id="{7623CE08-B7CF-430F-AE33-59F1F19694EB}"/>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0636E2CF-D8CF-412A-9B30-46F62597581A}"/>
              </a:ext>
            </a:extLst>
          </p:cNvPr>
          <p:cNvSpPr>
            <a:spLocks noGrp="1"/>
          </p:cNvSpPr>
          <p:nvPr>
            <p:ph type="sldNum" sz="quarter" idx="12"/>
          </p:nvPr>
        </p:nvSpPr>
        <p:spPr/>
        <p:txBody>
          <a:bodyPr/>
          <a:lstStyle/>
          <a:p>
            <a:fld id="{C8A46C30-0AE9-4C95-BBB8-653B0361C4E6}" type="slidenum">
              <a:rPr lang="ru-RU" smtClean="0"/>
              <a:t>12</a:t>
            </a:fld>
            <a:endParaRPr lang="ru-RU"/>
          </a:p>
        </p:txBody>
      </p:sp>
      <p:pic>
        <p:nvPicPr>
          <p:cNvPr id="7" name="Picture 7" descr="D:\ОИЯИ\Проект КЗ\КЗ 201\Примерка\Фото примерки\20180228_105918.jpg">
            <a:extLst>
              <a:ext uri="{FF2B5EF4-FFF2-40B4-BE49-F238E27FC236}">
                <a16:creationId xmlns:a16="http://schemas.microsoft.com/office/drawing/2014/main" id="{2320B94C-335E-4321-BAD1-EEE2448947C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45970" y="1515291"/>
            <a:ext cx="2820243" cy="5013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ОИЯИ\Проект КЗ\КЗ 201\Примерка\Фото примерки\20180228_104539.jpg">
            <a:extLst>
              <a:ext uri="{FF2B5EF4-FFF2-40B4-BE49-F238E27FC236}">
                <a16:creationId xmlns:a16="http://schemas.microsoft.com/office/drawing/2014/main" id="{18FA84C4-5B13-48E0-9261-175614A2B1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1515293"/>
            <a:ext cx="2820242" cy="5013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B0DEE7-13AA-486D-A824-061F3D084873}"/>
              </a:ext>
            </a:extLst>
          </p:cNvPr>
          <p:cNvSpPr txBox="1"/>
          <p:nvPr/>
        </p:nvSpPr>
        <p:spPr>
          <a:xfrm>
            <a:off x="6225789" y="1515291"/>
            <a:ext cx="5775711" cy="3970318"/>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CM-201 is manufactured and in2018 fitted on site. The  results of the fitting with our remarks are transferred to manufacturer in order to correct the moderator design.</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CM-201 acceptance after corrections is scheduled for May 2019;</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CM-201 fitting – June-July 2019;</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CM-201 commissioning :</a:t>
            </a:r>
          </a:p>
          <a:p>
            <a:pPr lvl="1"/>
            <a:r>
              <a:rPr lang="en-US" b="1" dirty="0">
                <a:effectLst>
                  <a:outerShdw blurRad="38100" dist="38100" dir="2700000" algn="tl">
                    <a:srgbClr val="000000">
                      <a:alpha val="43137"/>
                    </a:srgbClr>
                  </a:outerShdw>
                </a:effectLst>
              </a:rPr>
              <a:t>without cryogenics – September – November 2019;</a:t>
            </a:r>
          </a:p>
          <a:p>
            <a:pPr lvl="1"/>
            <a:r>
              <a:rPr lang="en-US" b="1" dirty="0">
                <a:effectLst>
                  <a:outerShdw blurRad="38100" dist="38100" dir="2700000" algn="tl">
                    <a:srgbClr val="000000">
                      <a:alpha val="43137"/>
                    </a:srgbClr>
                  </a:outerShdw>
                </a:effectLst>
              </a:rPr>
              <a:t>with cryogenics – September – November 2019 (opt.);</a:t>
            </a:r>
          </a:p>
          <a:p>
            <a:pPr lvl="1"/>
            <a:r>
              <a:rPr lang="en-US" b="1" dirty="0">
                <a:effectLst>
                  <a:outerShdw blurRad="38100" dist="38100" dir="2700000" algn="tl">
                    <a:srgbClr val="000000">
                      <a:alpha val="43137"/>
                    </a:srgbClr>
                  </a:outerShdw>
                </a:effectLst>
              </a:rPr>
              <a:t>                                 2020 (real.)</a:t>
            </a:r>
          </a:p>
          <a:p>
            <a:pPr lvl="1"/>
            <a:r>
              <a:rPr lang="en-US" b="1" dirty="0">
                <a:effectLst>
                  <a:outerShdw blurRad="38100" dist="38100" dir="2700000" algn="tl">
                    <a:srgbClr val="000000">
                      <a:alpha val="43137"/>
                    </a:srgbClr>
                  </a:outerShdw>
                </a:effectLst>
              </a:rPr>
              <a:t> </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93580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DE3ECB-9211-463D-91A7-65742197F266}"/>
              </a:ext>
            </a:extLst>
          </p:cNvPr>
          <p:cNvSpPr>
            <a:spLocks noGrp="1"/>
          </p:cNvSpPr>
          <p:nvPr>
            <p:ph type="title"/>
          </p:nvPr>
        </p:nvSpPr>
        <p:spPr/>
        <p:txBody>
          <a:bodyPr/>
          <a:lstStyle/>
          <a:p>
            <a:r>
              <a:rPr lang="en-US" dirty="0"/>
              <a:t>MAJOR EQUIPMENT UPGRADE AND REPLACEMENT</a:t>
            </a:r>
            <a:endParaRPr lang="ru-RU" dirty="0"/>
          </a:p>
        </p:txBody>
      </p:sp>
      <p:sp>
        <p:nvSpPr>
          <p:cNvPr id="7" name="Text Placeholder 6">
            <a:extLst>
              <a:ext uri="{FF2B5EF4-FFF2-40B4-BE49-F238E27FC236}">
                <a16:creationId xmlns:a16="http://schemas.microsoft.com/office/drawing/2014/main" id="{616CE936-0C01-447B-BAD4-2E31DA04322F}"/>
              </a:ext>
            </a:extLst>
          </p:cNvPr>
          <p:cNvSpPr>
            <a:spLocks noGrp="1"/>
          </p:cNvSpPr>
          <p:nvPr>
            <p:ph type="body" idx="1"/>
          </p:nvPr>
        </p:nvSpPr>
        <p:spPr/>
        <p:txBody>
          <a:bodyPr/>
          <a:lstStyle/>
          <a:p>
            <a:endParaRPr lang="ru-RU"/>
          </a:p>
        </p:txBody>
      </p:sp>
      <p:sp>
        <p:nvSpPr>
          <p:cNvPr id="4" name="Footer Placeholder 3">
            <a:extLst>
              <a:ext uri="{FF2B5EF4-FFF2-40B4-BE49-F238E27FC236}">
                <a16:creationId xmlns:a16="http://schemas.microsoft.com/office/drawing/2014/main" id="{7D34E2A3-1218-4E52-B5D1-1F39AF5F84DE}"/>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35D8D802-4B1B-4E63-B6B8-845AB38169CE}"/>
              </a:ext>
            </a:extLst>
          </p:cNvPr>
          <p:cNvSpPr>
            <a:spLocks noGrp="1"/>
          </p:cNvSpPr>
          <p:nvPr>
            <p:ph type="sldNum" sz="quarter" idx="12"/>
          </p:nvPr>
        </p:nvSpPr>
        <p:spPr/>
        <p:txBody>
          <a:bodyPr/>
          <a:lstStyle/>
          <a:p>
            <a:fld id="{C8A46C30-0AE9-4C95-BBB8-653B0361C4E6}" type="slidenum">
              <a:rPr lang="ru-RU" smtClean="0"/>
              <a:t>13</a:t>
            </a:fld>
            <a:endParaRPr lang="ru-RU"/>
          </a:p>
        </p:txBody>
      </p:sp>
    </p:spTree>
    <p:extLst>
      <p:ext uri="{BB962C8B-B14F-4D97-AF65-F5344CB8AC3E}">
        <p14:creationId xmlns:p14="http://schemas.microsoft.com/office/powerpoint/2010/main" val="13442243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1629-BA48-437B-9B25-DA28A770B856}"/>
              </a:ext>
            </a:extLst>
          </p:cNvPr>
          <p:cNvSpPr>
            <a:spLocks noGrp="1"/>
          </p:cNvSpPr>
          <p:nvPr>
            <p:ph type="title"/>
          </p:nvPr>
        </p:nvSpPr>
        <p:spPr>
          <a:xfrm>
            <a:off x="761999" y="731521"/>
            <a:ext cx="10749643" cy="783770"/>
          </a:xfrm>
        </p:spPr>
        <p:txBody>
          <a:bodyPr>
            <a:noAutofit/>
          </a:bodyPr>
          <a:lstStyle/>
          <a:p>
            <a:r>
              <a:rPr lang="en-US" sz="3600" dirty="0"/>
              <a:t>Major equipment replacement plans for 2019</a:t>
            </a:r>
            <a:endParaRPr lang="ru-RU" sz="3600" dirty="0"/>
          </a:p>
        </p:txBody>
      </p:sp>
      <p:sp>
        <p:nvSpPr>
          <p:cNvPr id="3" name="Content Placeholder 2">
            <a:extLst>
              <a:ext uri="{FF2B5EF4-FFF2-40B4-BE49-F238E27FC236}">
                <a16:creationId xmlns:a16="http://schemas.microsoft.com/office/drawing/2014/main" id="{49125CA7-6BE3-46A5-BF92-9760F87AF774}"/>
              </a:ext>
            </a:extLst>
          </p:cNvPr>
          <p:cNvSpPr>
            <a:spLocks noGrp="1"/>
          </p:cNvSpPr>
          <p:nvPr>
            <p:ph idx="1"/>
          </p:nvPr>
        </p:nvSpPr>
        <p:spPr/>
        <p:txBody>
          <a:bodyPr/>
          <a:lstStyle/>
          <a:p>
            <a:r>
              <a:rPr lang="en-US" dirty="0"/>
              <a:t>Replacement of the sections III and IV of the SB-117 0.4 kV switchboard of the external power supply system;</a:t>
            </a:r>
          </a:p>
          <a:p>
            <a:r>
              <a:rPr lang="en-US" dirty="0">
                <a:solidFill>
                  <a:srgbClr val="002060"/>
                </a:solidFill>
              </a:rPr>
              <a:t>Technical specifications preparations and design works on replacement of the different switchboards and ventilation controls at the IBR-2 building;</a:t>
            </a:r>
          </a:p>
          <a:p>
            <a:r>
              <a:rPr lang="en-US" dirty="0"/>
              <a:t>Replacement of the filters in the special ventilation system (scheduled until 2022);</a:t>
            </a:r>
          </a:p>
          <a:p>
            <a:r>
              <a:rPr lang="en-US" dirty="0">
                <a:solidFill>
                  <a:srgbClr val="002060"/>
                </a:solidFill>
              </a:rPr>
              <a:t>Realization of the backup power supply system project;</a:t>
            </a:r>
          </a:p>
          <a:p>
            <a:r>
              <a:rPr lang="en-US" dirty="0"/>
              <a:t>Finances: 1.2 M$</a:t>
            </a:r>
          </a:p>
          <a:p>
            <a:endParaRPr lang="ru-RU" dirty="0"/>
          </a:p>
        </p:txBody>
      </p:sp>
      <p:sp>
        <p:nvSpPr>
          <p:cNvPr id="4" name="Footer Placeholder 3">
            <a:extLst>
              <a:ext uri="{FF2B5EF4-FFF2-40B4-BE49-F238E27FC236}">
                <a16:creationId xmlns:a16="http://schemas.microsoft.com/office/drawing/2014/main" id="{9A1B717D-8EF1-4404-8B5E-D521556E7E0C}"/>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323FA568-222A-424E-B495-F390686DE2EB}"/>
              </a:ext>
            </a:extLst>
          </p:cNvPr>
          <p:cNvSpPr>
            <a:spLocks noGrp="1"/>
          </p:cNvSpPr>
          <p:nvPr>
            <p:ph type="sldNum" sz="quarter" idx="12"/>
          </p:nvPr>
        </p:nvSpPr>
        <p:spPr/>
        <p:txBody>
          <a:bodyPr/>
          <a:lstStyle/>
          <a:p>
            <a:fld id="{C8A46C30-0AE9-4C95-BBB8-653B0361C4E6}" type="slidenum">
              <a:rPr lang="ru-RU" smtClean="0"/>
              <a:t>14</a:t>
            </a:fld>
            <a:endParaRPr lang="ru-RU"/>
          </a:p>
        </p:txBody>
      </p:sp>
    </p:spTree>
    <p:extLst>
      <p:ext uri="{BB962C8B-B14F-4D97-AF65-F5344CB8AC3E}">
        <p14:creationId xmlns:p14="http://schemas.microsoft.com/office/powerpoint/2010/main" val="6533970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1629-BA48-437B-9B25-DA28A770B856}"/>
              </a:ext>
            </a:extLst>
          </p:cNvPr>
          <p:cNvSpPr>
            <a:spLocks noGrp="1"/>
          </p:cNvSpPr>
          <p:nvPr>
            <p:ph type="title"/>
          </p:nvPr>
        </p:nvSpPr>
        <p:spPr>
          <a:xfrm>
            <a:off x="223157" y="731521"/>
            <a:ext cx="11838214" cy="783770"/>
          </a:xfrm>
        </p:spPr>
        <p:txBody>
          <a:bodyPr>
            <a:noAutofit/>
          </a:bodyPr>
          <a:lstStyle/>
          <a:p>
            <a:r>
              <a:rPr lang="en-US" sz="3600" dirty="0"/>
              <a:t>Major equipment replacement plans 2020 - 2026</a:t>
            </a:r>
            <a:endParaRPr lang="ru-RU" sz="3600" dirty="0"/>
          </a:p>
        </p:txBody>
      </p:sp>
      <p:sp>
        <p:nvSpPr>
          <p:cNvPr id="3" name="Content Placeholder 2">
            <a:extLst>
              <a:ext uri="{FF2B5EF4-FFF2-40B4-BE49-F238E27FC236}">
                <a16:creationId xmlns:a16="http://schemas.microsoft.com/office/drawing/2014/main" id="{49125CA7-6BE3-46A5-BF92-9760F87AF774}"/>
              </a:ext>
            </a:extLst>
          </p:cNvPr>
          <p:cNvSpPr>
            <a:spLocks noGrp="1"/>
          </p:cNvSpPr>
          <p:nvPr>
            <p:ph idx="1"/>
          </p:nvPr>
        </p:nvSpPr>
        <p:spPr/>
        <p:txBody>
          <a:bodyPr>
            <a:normAutofit/>
          </a:bodyPr>
          <a:lstStyle/>
          <a:p>
            <a:pPr>
              <a:lnSpc>
                <a:spcPct val="110000"/>
              </a:lnSpc>
              <a:spcAft>
                <a:spcPts val="600"/>
              </a:spcAft>
            </a:pPr>
            <a:r>
              <a:rPr lang="en-US" sz="2400" dirty="0"/>
              <a:t>Detailed annual plans for equipment replacement exists. It includes the electromagnetic sodium pumps (by 2024) and air heat exchangers of the secondary cooling loop (by 2023 loop A and by 2024 loop B);  </a:t>
            </a:r>
          </a:p>
          <a:p>
            <a:pPr>
              <a:lnSpc>
                <a:spcPct val="110000"/>
              </a:lnSpc>
              <a:spcAft>
                <a:spcPts val="600"/>
              </a:spcAft>
            </a:pPr>
            <a:endParaRPr lang="en-US" sz="2400" dirty="0"/>
          </a:p>
          <a:p>
            <a:pPr>
              <a:lnSpc>
                <a:spcPct val="110000"/>
              </a:lnSpc>
              <a:spcAft>
                <a:spcPts val="600"/>
              </a:spcAft>
            </a:pPr>
            <a:endParaRPr lang="en-US" sz="2400" dirty="0"/>
          </a:p>
          <a:p>
            <a:pPr>
              <a:lnSpc>
                <a:spcPct val="110000"/>
              </a:lnSpc>
              <a:spcAft>
                <a:spcPts val="600"/>
              </a:spcAft>
            </a:pPr>
            <a:endParaRPr lang="en-US" sz="2400" dirty="0"/>
          </a:p>
          <a:p>
            <a:pPr>
              <a:lnSpc>
                <a:spcPct val="110000"/>
              </a:lnSpc>
              <a:spcAft>
                <a:spcPts val="600"/>
              </a:spcAft>
            </a:pPr>
            <a:endParaRPr lang="en-US" sz="2400" dirty="0"/>
          </a:p>
          <a:p>
            <a:pPr>
              <a:lnSpc>
                <a:spcPct val="110000"/>
              </a:lnSpc>
              <a:spcAft>
                <a:spcPts val="600"/>
              </a:spcAft>
            </a:pPr>
            <a:r>
              <a:rPr lang="en-US" sz="2400" dirty="0"/>
              <a:t>Finances for years 2020-2026: 6.14 M$</a:t>
            </a:r>
          </a:p>
          <a:p>
            <a:pPr>
              <a:lnSpc>
                <a:spcPct val="110000"/>
              </a:lnSpc>
              <a:spcAft>
                <a:spcPts val="600"/>
              </a:spcAft>
            </a:pPr>
            <a:endParaRPr lang="ru-RU" sz="2400" dirty="0"/>
          </a:p>
        </p:txBody>
      </p:sp>
      <p:sp>
        <p:nvSpPr>
          <p:cNvPr id="4" name="Footer Placeholder 3">
            <a:extLst>
              <a:ext uri="{FF2B5EF4-FFF2-40B4-BE49-F238E27FC236}">
                <a16:creationId xmlns:a16="http://schemas.microsoft.com/office/drawing/2014/main" id="{9A1B717D-8EF1-4404-8B5E-D521556E7E0C}"/>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323FA568-222A-424E-B495-F390686DE2EB}"/>
              </a:ext>
            </a:extLst>
          </p:cNvPr>
          <p:cNvSpPr>
            <a:spLocks noGrp="1"/>
          </p:cNvSpPr>
          <p:nvPr>
            <p:ph type="sldNum" sz="quarter" idx="12"/>
          </p:nvPr>
        </p:nvSpPr>
        <p:spPr/>
        <p:txBody>
          <a:bodyPr/>
          <a:lstStyle/>
          <a:p>
            <a:fld id="{C8A46C30-0AE9-4C95-BBB8-653B0361C4E6}" type="slidenum">
              <a:rPr lang="ru-RU" smtClean="0"/>
              <a:t>15</a:t>
            </a:fld>
            <a:endParaRPr lang="ru-RU"/>
          </a:p>
        </p:txBody>
      </p:sp>
    </p:spTree>
    <p:extLst>
      <p:ext uri="{BB962C8B-B14F-4D97-AF65-F5344CB8AC3E}">
        <p14:creationId xmlns:p14="http://schemas.microsoft.com/office/powerpoint/2010/main" val="23099986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4A90F9-5992-490A-ACC5-DFD91F1FEE76}"/>
              </a:ext>
            </a:extLst>
          </p:cNvPr>
          <p:cNvSpPr>
            <a:spLocks noGrp="1"/>
          </p:cNvSpPr>
          <p:nvPr>
            <p:ph type="title"/>
          </p:nvPr>
        </p:nvSpPr>
        <p:spPr>
          <a:xfrm>
            <a:off x="468086" y="609600"/>
            <a:ext cx="10879363" cy="3952875"/>
          </a:xfrm>
        </p:spPr>
        <p:txBody>
          <a:bodyPr anchor="ctr">
            <a:normAutofit/>
          </a:bodyPr>
          <a:lstStyle/>
          <a:p>
            <a:r>
              <a:rPr lang="en-US" dirty="0"/>
              <a:t>INVESTIGATIONS OF THE DYNAMICS OF THE POWER FEEDBACK EFFECTS AT THE IBR-2</a:t>
            </a:r>
            <a:endParaRPr lang="ru-RU" dirty="0"/>
          </a:p>
        </p:txBody>
      </p:sp>
      <p:sp>
        <p:nvSpPr>
          <p:cNvPr id="7" name="Text Placeholder 6">
            <a:extLst>
              <a:ext uri="{FF2B5EF4-FFF2-40B4-BE49-F238E27FC236}">
                <a16:creationId xmlns:a16="http://schemas.microsoft.com/office/drawing/2014/main" id="{664A4269-77D4-4F23-BE22-7B7C94516A3F}"/>
              </a:ext>
            </a:extLst>
          </p:cNvPr>
          <p:cNvSpPr>
            <a:spLocks noGrp="1"/>
          </p:cNvSpPr>
          <p:nvPr>
            <p:ph type="body" idx="1"/>
          </p:nvPr>
        </p:nvSpPr>
        <p:spPr/>
        <p:txBody>
          <a:bodyPr/>
          <a:lstStyle/>
          <a:p>
            <a:r>
              <a:rPr lang="en-US" dirty="0"/>
              <a:t>COURTESY OF THE FLNP NUCLEAR SAFETY GROUP HEADED BY Y.N.PEPELYSHEV</a:t>
            </a:r>
            <a:endParaRPr lang="ru-RU" dirty="0"/>
          </a:p>
        </p:txBody>
      </p:sp>
      <p:sp>
        <p:nvSpPr>
          <p:cNvPr id="4" name="Footer Placeholder 3">
            <a:extLst>
              <a:ext uri="{FF2B5EF4-FFF2-40B4-BE49-F238E27FC236}">
                <a16:creationId xmlns:a16="http://schemas.microsoft.com/office/drawing/2014/main" id="{17002C29-153B-4181-A703-31A324C57822}"/>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6560D36A-2A9B-4DE8-BBED-B79EBC42B73B}"/>
              </a:ext>
            </a:extLst>
          </p:cNvPr>
          <p:cNvSpPr>
            <a:spLocks noGrp="1"/>
          </p:cNvSpPr>
          <p:nvPr>
            <p:ph type="sldNum" sz="quarter" idx="12"/>
          </p:nvPr>
        </p:nvSpPr>
        <p:spPr/>
        <p:txBody>
          <a:bodyPr/>
          <a:lstStyle/>
          <a:p>
            <a:fld id="{C8A46C30-0AE9-4C95-BBB8-653B0361C4E6}" type="slidenum">
              <a:rPr lang="ru-RU" smtClean="0"/>
              <a:t>16</a:t>
            </a:fld>
            <a:endParaRPr lang="ru-RU"/>
          </a:p>
        </p:txBody>
      </p:sp>
    </p:spTree>
    <p:extLst>
      <p:ext uri="{BB962C8B-B14F-4D97-AF65-F5344CB8AC3E}">
        <p14:creationId xmlns:p14="http://schemas.microsoft.com/office/powerpoint/2010/main" val="35321222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948AF6-98C3-4B0A-97B3-E58B570551E5}"/>
              </a:ext>
            </a:extLst>
          </p:cNvPr>
          <p:cNvSpPr>
            <a:spLocks noGrp="1"/>
          </p:cNvSpPr>
          <p:nvPr>
            <p:ph type="title"/>
          </p:nvPr>
        </p:nvSpPr>
        <p:spPr/>
        <p:txBody>
          <a:bodyPr/>
          <a:lstStyle/>
          <a:p>
            <a:r>
              <a:rPr lang="en-US" dirty="0"/>
              <a:t>IBR-2 Power Noise Sources</a:t>
            </a:r>
            <a:endParaRPr lang="ru-RU" dirty="0"/>
          </a:p>
        </p:txBody>
      </p:sp>
      <p:sp>
        <p:nvSpPr>
          <p:cNvPr id="4" name="Footer Placeholder 3">
            <a:extLst>
              <a:ext uri="{FF2B5EF4-FFF2-40B4-BE49-F238E27FC236}">
                <a16:creationId xmlns:a16="http://schemas.microsoft.com/office/drawing/2014/main" id="{13177324-A8EE-4D0A-A538-79671A162EE1}"/>
              </a:ext>
            </a:extLst>
          </p:cNvPr>
          <p:cNvSpPr>
            <a:spLocks noGrp="1"/>
          </p:cNvSpPr>
          <p:nvPr>
            <p:ph type="ftr" sz="quarter" idx="11"/>
          </p:nvPr>
        </p:nvSpPr>
        <p:spPr/>
        <p:txBody>
          <a:bodyPr/>
          <a:lstStyle/>
          <a:p>
            <a:r>
              <a:rPr lang="en-US"/>
              <a:t>49th meeting of the PAC for Condensed Matter Physics</a:t>
            </a:r>
            <a:endParaRPr lang="ru-RU"/>
          </a:p>
        </p:txBody>
      </p:sp>
      <p:sp>
        <p:nvSpPr>
          <p:cNvPr id="5" name="Slide Number Placeholder 4">
            <a:extLst>
              <a:ext uri="{FF2B5EF4-FFF2-40B4-BE49-F238E27FC236}">
                <a16:creationId xmlns:a16="http://schemas.microsoft.com/office/drawing/2014/main" id="{BF8C3244-D36F-4B75-9086-6AB124AAA00B}"/>
              </a:ext>
            </a:extLst>
          </p:cNvPr>
          <p:cNvSpPr>
            <a:spLocks noGrp="1"/>
          </p:cNvSpPr>
          <p:nvPr>
            <p:ph type="sldNum" sz="quarter" idx="12"/>
          </p:nvPr>
        </p:nvSpPr>
        <p:spPr/>
        <p:txBody>
          <a:bodyPr/>
          <a:lstStyle/>
          <a:p>
            <a:fld id="{C8A46C30-0AE9-4C95-BBB8-653B0361C4E6}" type="slidenum">
              <a:rPr lang="ru-RU" smtClean="0"/>
              <a:t>17</a:t>
            </a:fld>
            <a:endParaRPr lang="ru-RU"/>
          </a:p>
        </p:txBody>
      </p:sp>
      <p:pic>
        <p:nvPicPr>
          <p:cNvPr id="7" name="Рисунок 3">
            <a:extLst>
              <a:ext uri="{FF2B5EF4-FFF2-40B4-BE49-F238E27FC236}">
                <a16:creationId xmlns:a16="http://schemas.microsoft.com/office/drawing/2014/main" id="{F60BFA7D-A497-4922-97C8-62E1A2C78D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208" y="1585559"/>
            <a:ext cx="4490356" cy="4008523"/>
          </a:xfrm>
          <a:prstGeom prst="rect">
            <a:avLst/>
          </a:prstGeom>
        </p:spPr>
      </p:pic>
      <p:pic>
        <p:nvPicPr>
          <p:cNvPr id="8" name="Рисунок 26">
            <a:extLst>
              <a:ext uri="{FF2B5EF4-FFF2-40B4-BE49-F238E27FC236}">
                <a16:creationId xmlns:a16="http://schemas.microsoft.com/office/drawing/2014/main" id="{DB2746F1-B0EC-4B2D-98DA-67B966E3C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586" y="1585559"/>
            <a:ext cx="4544785" cy="3553710"/>
          </a:xfrm>
          <a:prstGeom prst="rect">
            <a:avLst/>
          </a:prstGeom>
        </p:spPr>
      </p:pic>
      <p:sp>
        <p:nvSpPr>
          <p:cNvPr id="9" name="TextBox 8">
            <a:extLst>
              <a:ext uri="{FF2B5EF4-FFF2-40B4-BE49-F238E27FC236}">
                <a16:creationId xmlns:a16="http://schemas.microsoft.com/office/drawing/2014/main" id="{715C7EB7-6633-4E54-802B-62DDD76FB2F4}"/>
              </a:ext>
            </a:extLst>
          </p:cNvPr>
          <p:cNvSpPr txBox="1"/>
          <p:nvPr/>
        </p:nvSpPr>
        <p:spPr>
          <a:xfrm>
            <a:off x="1432428" y="5594082"/>
            <a:ext cx="9132158" cy="923330"/>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1 – water moderators; 2 – stationary reflector; 3 – blocks of the RPS; 4 – fuel assemblies; 5- cold moderators; 6 – control rods; 7 – main movable reflector; 8 – auxiliary movable reflector; sodium coolant flow in the core; </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0171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CF9E-22D4-4607-A316-6C49F24B6162}"/>
              </a:ext>
            </a:extLst>
          </p:cNvPr>
          <p:cNvSpPr>
            <a:spLocks noGrp="1"/>
          </p:cNvSpPr>
          <p:nvPr>
            <p:ph type="title"/>
          </p:nvPr>
        </p:nvSpPr>
        <p:spPr>
          <a:xfrm>
            <a:off x="185057" y="961903"/>
            <a:ext cx="12006943" cy="783770"/>
          </a:xfrm>
        </p:spPr>
        <p:txBody>
          <a:bodyPr>
            <a:normAutofit/>
          </a:bodyPr>
          <a:lstStyle/>
          <a:p>
            <a:pPr algn="ctr"/>
            <a:r>
              <a:rPr lang="en-US" dirty="0"/>
              <a:t>IBR-2 power noise at 2 MW</a:t>
            </a:r>
            <a:endParaRPr lang="ru-RU" dirty="0"/>
          </a:p>
        </p:txBody>
      </p:sp>
      <p:sp>
        <p:nvSpPr>
          <p:cNvPr id="3" name="Footer Placeholder 2">
            <a:extLst>
              <a:ext uri="{FF2B5EF4-FFF2-40B4-BE49-F238E27FC236}">
                <a16:creationId xmlns:a16="http://schemas.microsoft.com/office/drawing/2014/main" id="{2DC6C226-0605-4E17-A54A-2245B01C66AE}"/>
              </a:ext>
            </a:extLst>
          </p:cNvPr>
          <p:cNvSpPr>
            <a:spLocks noGrp="1"/>
          </p:cNvSpPr>
          <p:nvPr>
            <p:ph type="ftr" sz="quarter" idx="11"/>
          </p:nvPr>
        </p:nvSpPr>
        <p:spPr/>
        <p:txBody>
          <a:bodyPr/>
          <a:lstStyle/>
          <a:p>
            <a:r>
              <a:rPr lang="en-US"/>
              <a:t>49th meeting of the PAC for Condensed Matter Physics</a:t>
            </a:r>
            <a:endParaRPr lang="ru-RU"/>
          </a:p>
        </p:txBody>
      </p:sp>
      <p:sp>
        <p:nvSpPr>
          <p:cNvPr id="4" name="Slide Number Placeholder 3">
            <a:extLst>
              <a:ext uri="{FF2B5EF4-FFF2-40B4-BE49-F238E27FC236}">
                <a16:creationId xmlns:a16="http://schemas.microsoft.com/office/drawing/2014/main" id="{1329D57C-AB31-4ED0-BDC2-493F25EAAAD3}"/>
              </a:ext>
            </a:extLst>
          </p:cNvPr>
          <p:cNvSpPr>
            <a:spLocks noGrp="1"/>
          </p:cNvSpPr>
          <p:nvPr>
            <p:ph type="sldNum" sz="quarter" idx="12"/>
          </p:nvPr>
        </p:nvSpPr>
        <p:spPr/>
        <p:txBody>
          <a:bodyPr/>
          <a:lstStyle/>
          <a:p>
            <a:fld id="{C8A46C30-0AE9-4C95-BBB8-653B0361C4E6}" type="slidenum">
              <a:rPr lang="ru-RU" smtClean="0"/>
              <a:t>18</a:t>
            </a:fld>
            <a:endParaRPr lang="ru-RU"/>
          </a:p>
        </p:txBody>
      </p:sp>
      <p:pic>
        <p:nvPicPr>
          <p:cNvPr id="5" name="Рисунок 16">
            <a:extLst>
              <a:ext uri="{FF2B5EF4-FFF2-40B4-BE49-F238E27FC236}">
                <a16:creationId xmlns:a16="http://schemas.microsoft.com/office/drawing/2014/main" id="{B3CD5F98-8B47-458F-AFF7-6A3DF4889ABE}"/>
              </a:ext>
            </a:extLst>
          </p:cNvPr>
          <p:cNvPicPr>
            <a:picLocks noChangeAspect="1"/>
          </p:cNvPicPr>
          <p:nvPr/>
        </p:nvPicPr>
        <p:blipFill>
          <a:blip r:embed="rId2" cstate="print">
            <a:extLst>
              <a:ext uri="{28A0092B-C50C-407E-A947-70E740481C1C}">
                <a14:useLocalDpi xmlns:a14="http://schemas.microsoft.com/office/drawing/2010/main" val="0"/>
              </a:ext>
            </a:extLst>
          </a:blip>
          <a:srcRect l="4686" r="11417"/>
          <a:stretch>
            <a:fillRect/>
          </a:stretch>
        </p:blipFill>
        <p:spPr>
          <a:xfrm>
            <a:off x="185057" y="1687860"/>
            <a:ext cx="5671457" cy="4744002"/>
          </a:xfrm>
          <a:prstGeom prst="rect">
            <a:avLst/>
          </a:prstGeom>
        </p:spPr>
      </p:pic>
      <p:pic>
        <p:nvPicPr>
          <p:cNvPr id="8" name="Picture 7">
            <a:extLst>
              <a:ext uri="{FF2B5EF4-FFF2-40B4-BE49-F238E27FC236}">
                <a16:creationId xmlns:a16="http://schemas.microsoft.com/office/drawing/2014/main" id="{47736872-B2E3-4C0A-8AE1-864C02A375A5}"/>
              </a:ext>
            </a:extLst>
          </p:cNvPr>
          <p:cNvPicPr>
            <a:picLocks noChangeAspect="1"/>
          </p:cNvPicPr>
          <p:nvPr/>
        </p:nvPicPr>
        <p:blipFill rotWithShape="1">
          <a:blip r:embed="rId3"/>
          <a:srcRect l="5635" t="6944" b="1775"/>
          <a:stretch/>
        </p:blipFill>
        <p:spPr>
          <a:xfrm>
            <a:off x="5419321" y="2060664"/>
            <a:ext cx="6534452" cy="4427222"/>
          </a:xfrm>
          <a:prstGeom prst="rect">
            <a:avLst/>
          </a:prstGeom>
        </p:spPr>
      </p:pic>
    </p:spTree>
    <p:extLst>
      <p:ext uri="{BB962C8B-B14F-4D97-AF65-F5344CB8AC3E}">
        <p14:creationId xmlns:p14="http://schemas.microsoft.com/office/powerpoint/2010/main" val="9695295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8E6D-04C5-43CA-A8F8-87E7D906FAA3}"/>
              </a:ext>
            </a:extLst>
          </p:cNvPr>
          <p:cNvSpPr>
            <a:spLocks noGrp="1"/>
          </p:cNvSpPr>
          <p:nvPr>
            <p:ph type="title"/>
          </p:nvPr>
        </p:nvSpPr>
        <p:spPr/>
        <p:txBody>
          <a:bodyPr/>
          <a:lstStyle/>
          <a:p>
            <a:r>
              <a:rPr lang="en-US" dirty="0"/>
              <a:t>IBR-2 noise spectral composition</a:t>
            </a:r>
            <a:endParaRPr lang="ru-RU" dirty="0"/>
          </a:p>
        </p:txBody>
      </p:sp>
      <p:sp>
        <p:nvSpPr>
          <p:cNvPr id="3" name="Footer Placeholder 2">
            <a:extLst>
              <a:ext uri="{FF2B5EF4-FFF2-40B4-BE49-F238E27FC236}">
                <a16:creationId xmlns:a16="http://schemas.microsoft.com/office/drawing/2014/main" id="{D8351ADF-8808-48F7-9976-7DDA67B8A184}"/>
              </a:ext>
            </a:extLst>
          </p:cNvPr>
          <p:cNvSpPr>
            <a:spLocks noGrp="1"/>
          </p:cNvSpPr>
          <p:nvPr>
            <p:ph type="ftr" sz="quarter" idx="11"/>
          </p:nvPr>
        </p:nvSpPr>
        <p:spPr/>
        <p:txBody>
          <a:bodyPr/>
          <a:lstStyle/>
          <a:p>
            <a:r>
              <a:rPr lang="en-US"/>
              <a:t>49th meeting of the PAC for Condensed Matter Physics</a:t>
            </a:r>
            <a:endParaRPr lang="ru-RU"/>
          </a:p>
        </p:txBody>
      </p:sp>
      <p:sp>
        <p:nvSpPr>
          <p:cNvPr id="4" name="Slide Number Placeholder 3">
            <a:extLst>
              <a:ext uri="{FF2B5EF4-FFF2-40B4-BE49-F238E27FC236}">
                <a16:creationId xmlns:a16="http://schemas.microsoft.com/office/drawing/2014/main" id="{D1FDD069-9DEF-447C-8487-545594DE4148}"/>
              </a:ext>
            </a:extLst>
          </p:cNvPr>
          <p:cNvSpPr>
            <a:spLocks noGrp="1"/>
          </p:cNvSpPr>
          <p:nvPr>
            <p:ph type="sldNum" sz="quarter" idx="12"/>
          </p:nvPr>
        </p:nvSpPr>
        <p:spPr/>
        <p:txBody>
          <a:bodyPr/>
          <a:lstStyle/>
          <a:p>
            <a:fld id="{C8A46C30-0AE9-4C95-BBB8-653B0361C4E6}" type="slidenum">
              <a:rPr lang="ru-RU" smtClean="0"/>
              <a:t>19</a:t>
            </a:fld>
            <a:endParaRPr lang="ru-RU"/>
          </a:p>
        </p:txBody>
      </p:sp>
      <p:pic>
        <p:nvPicPr>
          <p:cNvPr id="6" name="Picture 5">
            <a:extLst>
              <a:ext uri="{FF2B5EF4-FFF2-40B4-BE49-F238E27FC236}">
                <a16:creationId xmlns:a16="http://schemas.microsoft.com/office/drawing/2014/main" id="{2E88A528-644F-4073-BFEB-97F29BC3BA6C}"/>
              </a:ext>
            </a:extLst>
          </p:cNvPr>
          <p:cNvPicPr>
            <a:picLocks noChangeAspect="1"/>
          </p:cNvPicPr>
          <p:nvPr/>
        </p:nvPicPr>
        <p:blipFill rotWithShape="1">
          <a:blip r:embed="rId2"/>
          <a:srcRect t="8752" r="3210"/>
          <a:stretch/>
        </p:blipFill>
        <p:spPr>
          <a:xfrm>
            <a:off x="561703" y="1447800"/>
            <a:ext cx="6150824" cy="4876654"/>
          </a:xfrm>
          <a:prstGeom prst="rect">
            <a:avLst/>
          </a:prstGeom>
        </p:spPr>
      </p:pic>
      <p:sp>
        <p:nvSpPr>
          <p:cNvPr id="7" name="Rectangle 5">
            <a:extLst>
              <a:ext uri="{FF2B5EF4-FFF2-40B4-BE49-F238E27FC236}">
                <a16:creationId xmlns:a16="http://schemas.microsoft.com/office/drawing/2014/main" id="{4A0D5BAE-4CB9-4BE6-BC26-7C8971D53F11}"/>
              </a:ext>
            </a:extLst>
          </p:cNvPr>
          <p:cNvSpPr>
            <a:spLocks noChangeArrowheads="1"/>
          </p:cNvSpPr>
          <p:nvPr/>
        </p:nvSpPr>
        <p:spPr bwMode="auto">
          <a:xfrm>
            <a:off x="6954980" y="1447800"/>
            <a:ext cx="441618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Spectral density of the pulse energy fluctuations at 2 MW average power. </a:t>
            </a:r>
            <a:r>
              <a:rPr lang="en-US" sz="28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Shaded region – vibrations of the movable reflectors. Grey colored region from 0 to 0.26 Hz – result of the operation of automatic power controller.</a:t>
            </a:r>
            <a:endParaRPr kumimoji="0" lang="ru-RU" sz="2800" b="1"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Symbol" pitchFamily="18" charset="2"/>
            </a:endParaRPr>
          </a:p>
        </p:txBody>
      </p:sp>
    </p:spTree>
    <p:extLst>
      <p:ext uri="{BB962C8B-B14F-4D97-AF65-F5344CB8AC3E}">
        <p14:creationId xmlns:p14="http://schemas.microsoft.com/office/powerpoint/2010/main" val="40598456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7F155F-E84C-4147-934E-13C46ADF2ECE}"/>
              </a:ext>
            </a:extLst>
          </p:cNvPr>
          <p:cNvSpPr>
            <a:spLocks noGrp="1"/>
          </p:cNvSpPr>
          <p:nvPr>
            <p:ph type="title"/>
          </p:nvPr>
        </p:nvSpPr>
        <p:spPr/>
        <p:txBody>
          <a:bodyPr/>
          <a:lstStyle/>
          <a:p>
            <a:r>
              <a:rPr lang="en-US" dirty="0"/>
              <a:t>IBR-2 RIGHT NOW</a:t>
            </a:r>
            <a:endParaRPr lang="ru-RU" dirty="0"/>
          </a:p>
        </p:txBody>
      </p:sp>
      <p:sp>
        <p:nvSpPr>
          <p:cNvPr id="7" name="Text Placeholder 6">
            <a:extLst>
              <a:ext uri="{FF2B5EF4-FFF2-40B4-BE49-F238E27FC236}">
                <a16:creationId xmlns:a16="http://schemas.microsoft.com/office/drawing/2014/main" id="{52030BA9-A5F4-4A4F-B9A9-0681D77997F3}"/>
              </a:ext>
            </a:extLst>
          </p:cNvPr>
          <p:cNvSpPr>
            <a:spLocks noGrp="1"/>
          </p:cNvSpPr>
          <p:nvPr>
            <p:ph type="body" idx="1"/>
          </p:nvPr>
        </p:nvSpPr>
        <p:spPr/>
        <p:txBody>
          <a:bodyPr/>
          <a:lstStyle/>
          <a:p>
            <a:endParaRPr lang="ru-RU"/>
          </a:p>
        </p:txBody>
      </p:sp>
      <p:sp>
        <p:nvSpPr>
          <p:cNvPr id="4" name="Footer Placeholder 3">
            <a:extLst>
              <a:ext uri="{FF2B5EF4-FFF2-40B4-BE49-F238E27FC236}">
                <a16:creationId xmlns:a16="http://schemas.microsoft.com/office/drawing/2014/main" id="{BF8D970F-2673-47EB-9AF6-BE6F7F0AA641}"/>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3DCE666E-E937-4F9C-802C-4DB00DD8E8D5}"/>
              </a:ext>
            </a:extLst>
          </p:cNvPr>
          <p:cNvSpPr>
            <a:spLocks noGrp="1"/>
          </p:cNvSpPr>
          <p:nvPr>
            <p:ph type="sldNum" sz="quarter" idx="12"/>
          </p:nvPr>
        </p:nvSpPr>
        <p:spPr/>
        <p:txBody>
          <a:bodyPr/>
          <a:lstStyle/>
          <a:p>
            <a:fld id="{C8A46C30-0AE9-4C95-BBB8-653B0361C4E6}" type="slidenum">
              <a:rPr lang="ru-RU" smtClean="0"/>
              <a:t>2</a:t>
            </a:fld>
            <a:endParaRPr lang="ru-RU"/>
          </a:p>
        </p:txBody>
      </p:sp>
    </p:spTree>
    <p:extLst>
      <p:ext uri="{BB962C8B-B14F-4D97-AF65-F5344CB8AC3E}">
        <p14:creationId xmlns:p14="http://schemas.microsoft.com/office/powerpoint/2010/main" val="31888089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F3417-2400-4A09-AC80-15FA80F0CF6A}"/>
              </a:ext>
            </a:extLst>
          </p:cNvPr>
          <p:cNvSpPr>
            <a:spLocks noGrp="1"/>
          </p:cNvSpPr>
          <p:nvPr>
            <p:ph type="title"/>
          </p:nvPr>
        </p:nvSpPr>
        <p:spPr>
          <a:xfrm>
            <a:off x="8478982" y="1226126"/>
            <a:ext cx="3713017" cy="4287983"/>
          </a:xfrm>
          <a:solidFill>
            <a:schemeClr val="bg1"/>
          </a:solidFill>
        </p:spPr>
        <p:txBody>
          <a:bodyPr>
            <a:normAutofit/>
          </a:bodyPr>
          <a:lstStyle/>
          <a:p>
            <a:pPr algn="ctr"/>
            <a:r>
              <a:rPr lang="en-US" dirty="0"/>
              <a:t>IBR-2 noise spectral density evolution (short-term)</a:t>
            </a:r>
            <a:endParaRPr lang="ru-RU" dirty="0"/>
          </a:p>
        </p:txBody>
      </p:sp>
      <p:sp>
        <p:nvSpPr>
          <p:cNvPr id="9219" name="Slide Number Placeholder 11"/>
          <p:cNvSpPr>
            <a:spLocks noGrp="1"/>
          </p:cNvSpPr>
          <p:nvPr>
            <p:ph type="sldNum" sz="quarter" idx="12"/>
          </p:nvPr>
        </p:nvSpPr>
        <p:spPr/>
        <p:txBody>
          <a:bodyPr/>
          <a:lstStyle/>
          <a:p>
            <a:fld id="{9C8FEB6E-7C48-4EF6-8AD7-5AAE168FE965}" type="slidenum">
              <a:rPr lang="en-US" b="1" smtClean="0">
                <a:latin typeface="Times New Roman" pitchFamily="18" charset="0"/>
                <a:cs typeface="Times New Roman" pitchFamily="18" charset="0"/>
              </a:rPr>
              <a:pPr/>
              <a:t>20</a:t>
            </a:fld>
            <a:endParaRPr lang="en-US" b="1" dirty="0">
              <a:latin typeface="Times New Roman" pitchFamily="18" charset="0"/>
              <a:cs typeface="Times New Roman" pitchFamily="18" charset="0"/>
            </a:endParaRPr>
          </a:p>
        </p:txBody>
      </p:sp>
      <p:sp>
        <p:nvSpPr>
          <p:cNvPr id="126979" name="Rectangle 3"/>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6980" name="Rectangle 4"/>
          <p:cNvSpPr>
            <a:spLocks noChangeArrowheads="1"/>
          </p:cNvSpPr>
          <p:nvPr/>
        </p:nvSpPr>
        <p:spPr bwMode="auto">
          <a:xfrm>
            <a:off x="0" y="6012587"/>
            <a:ext cx="12192000" cy="83099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n-US" sz="24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Evolution of the spectral density of the pulse energy during cycle #9 in December 2018. Average power 1.7 MW, cycle duration 17.6 days, 927 spectra accumulated. </a:t>
            </a:r>
            <a:endParaRPr lang="ru-RU" sz="24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Symbol" pitchFamily="18" charset="2"/>
            </a:endParaRPr>
          </a:p>
        </p:txBody>
      </p:sp>
      <p:pic>
        <p:nvPicPr>
          <p:cNvPr id="8" name="Рисунок 26" descr="Copy of Graph2.png">
            <a:extLst>
              <a:ext uri="{FF2B5EF4-FFF2-40B4-BE49-F238E27FC236}">
                <a16:creationId xmlns:a16="http://schemas.microsoft.com/office/drawing/2014/main" id="{7EE22CC3-1791-4CC4-B210-6E8ADAFFA77E}"/>
              </a:ext>
            </a:extLst>
          </p:cNvPr>
          <p:cNvPicPr>
            <a:picLocks noChangeAspect="1"/>
          </p:cNvPicPr>
          <p:nvPr/>
        </p:nvPicPr>
        <p:blipFill rotWithShape="1">
          <a:blip r:embed="rId3" cstate="print"/>
          <a:srcRect l="4683" t="10781" r="10595" b="1643"/>
          <a:stretch/>
        </p:blipFill>
        <p:spPr>
          <a:xfrm>
            <a:off x="55419" y="48305"/>
            <a:ext cx="8221791" cy="5964282"/>
          </a:xfrm>
          <a:prstGeom prst="rect">
            <a:avLst/>
          </a:prstGeom>
        </p:spPr>
      </p:pic>
    </p:spTree>
    <p:extLst>
      <p:ext uri="{BB962C8B-B14F-4D97-AF65-F5344CB8AC3E}">
        <p14:creationId xmlns:p14="http://schemas.microsoft.com/office/powerpoint/2010/main" val="27924173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F3417-2400-4A09-AC80-15FA80F0CF6A}"/>
              </a:ext>
            </a:extLst>
          </p:cNvPr>
          <p:cNvSpPr>
            <a:spLocks noGrp="1"/>
          </p:cNvSpPr>
          <p:nvPr>
            <p:ph type="title"/>
          </p:nvPr>
        </p:nvSpPr>
        <p:spPr>
          <a:xfrm>
            <a:off x="471054" y="-15344"/>
            <a:ext cx="10848109" cy="1574170"/>
          </a:xfrm>
          <a:solidFill>
            <a:schemeClr val="bg1"/>
          </a:solidFill>
        </p:spPr>
        <p:txBody>
          <a:bodyPr>
            <a:normAutofit/>
          </a:bodyPr>
          <a:lstStyle/>
          <a:p>
            <a:pPr algn="ctr"/>
            <a:r>
              <a:rPr lang="en-US" dirty="0"/>
              <a:t>IBR-2 noise spectral density evolution</a:t>
            </a:r>
            <a:br>
              <a:rPr lang="en-US" dirty="0"/>
            </a:br>
            <a:r>
              <a:rPr lang="en-US" dirty="0"/>
              <a:t>(long-term)</a:t>
            </a:r>
            <a:endParaRPr lang="ru-RU" dirty="0"/>
          </a:p>
        </p:txBody>
      </p:sp>
      <p:sp>
        <p:nvSpPr>
          <p:cNvPr id="9219" name="Slide Number Placeholder 11"/>
          <p:cNvSpPr>
            <a:spLocks noGrp="1"/>
          </p:cNvSpPr>
          <p:nvPr>
            <p:ph type="sldNum" sz="quarter" idx="12"/>
          </p:nvPr>
        </p:nvSpPr>
        <p:spPr/>
        <p:txBody>
          <a:bodyPr/>
          <a:lstStyle/>
          <a:p>
            <a:fld id="{9C8FEB6E-7C48-4EF6-8AD7-5AAE168FE965}" type="slidenum">
              <a:rPr lang="en-US" b="1" smtClean="0">
                <a:latin typeface="Times New Roman" pitchFamily="18" charset="0"/>
                <a:cs typeface="Times New Roman" pitchFamily="18" charset="0"/>
              </a:rPr>
              <a:pPr/>
              <a:t>21</a:t>
            </a:fld>
            <a:endParaRPr lang="en-US" b="1" dirty="0">
              <a:latin typeface="Times New Roman" pitchFamily="18" charset="0"/>
              <a:cs typeface="Times New Roman" pitchFamily="18" charset="0"/>
            </a:endParaRPr>
          </a:p>
        </p:txBody>
      </p:sp>
      <p:graphicFrame>
        <p:nvGraphicFramePr>
          <p:cNvPr id="126978" name="Object 2"/>
          <p:cNvGraphicFramePr>
            <a:graphicFrameLocks noChangeAspect="1"/>
          </p:cNvGraphicFramePr>
          <p:nvPr>
            <p:extLst>
              <p:ext uri="{D42A27DB-BD31-4B8C-83A1-F6EECF244321}">
                <p14:modId xmlns:p14="http://schemas.microsoft.com/office/powerpoint/2010/main" val="2635056183"/>
              </p:ext>
            </p:extLst>
          </p:nvPr>
        </p:nvGraphicFramePr>
        <p:xfrm>
          <a:off x="855003" y="765754"/>
          <a:ext cx="5185171" cy="4823834"/>
        </p:xfrm>
        <a:graphic>
          <a:graphicData uri="http://schemas.openxmlformats.org/presentationml/2006/ole">
            <mc:AlternateContent xmlns:mc="http://schemas.openxmlformats.org/markup-compatibility/2006">
              <mc:Choice xmlns:v="urn:schemas-microsoft-com:vml" Requires="v">
                <p:oleObj spid="_x0000_s1122" name="Graph" r:id="rId4" imgW="2942018" imgH="2250720" progId="Origin50.Graph">
                  <p:embed/>
                </p:oleObj>
              </mc:Choice>
              <mc:Fallback>
                <p:oleObj name="Graph" r:id="rId4" imgW="2942018" imgH="2250720" progId="Origin50.Graph">
                  <p:embed/>
                  <p:pic>
                    <p:nvPicPr>
                      <p:cNvPr id="126978" name="Object 2"/>
                      <p:cNvPicPr>
                        <a:picLocks noChangeAspect="1" noChangeArrowheads="1"/>
                      </p:cNvPicPr>
                      <p:nvPr/>
                    </p:nvPicPr>
                    <p:blipFill>
                      <a:blip r:embed="rId5">
                        <a:extLst>
                          <a:ext uri="{28A0092B-C50C-407E-A947-70E740481C1C}">
                            <a14:useLocalDpi xmlns:a14="http://schemas.microsoft.com/office/drawing/2010/main" val="0"/>
                          </a:ext>
                        </a:extLst>
                      </a:blip>
                      <a:srcRect l="4895" r="12236"/>
                      <a:stretch>
                        <a:fillRect/>
                      </a:stretch>
                    </p:blipFill>
                    <p:spPr bwMode="auto">
                      <a:xfrm>
                        <a:off x="855003" y="765754"/>
                        <a:ext cx="5185171" cy="4823834"/>
                      </a:xfrm>
                      <a:prstGeom prst="rect">
                        <a:avLst/>
                      </a:prstGeom>
                      <a:noFill/>
                      <a:extLst/>
                    </p:spPr>
                  </p:pic>
                </p:oleObj>
              </mc:Fallback>
            </mc:AlternateContent>
          </a:graphicData>
        </a:graphic>
      </p:graphicFrame>
      <p:graphicFrame>
        <p:nvGraphicFramePr>
          <p:cNvPr id="126977" name="Object 1"/>
          <p:cNvGraphicFramePr>
            <a:graphicFrameLocks noChangeAspect="1"/>
          </p:cNvGraphicFramePr>
          <p:nvPr>
            <p:extLst>
              <p:ext uri="{D42A27DB-BD31-4B8C-83A1-F6EECF244321}">
                <p14:modId xmlns:p14="http://schemas.microsoft.com/office/powerpoint/2010/main" val="454047021"/>
              </p:ext>
            </p:extLst>
          </p:nvPr>
        </p:nvGraphicFramePr>
        <p:xfrm>
          <a:off x="6151827" y="825921"/>
          <a:ext cx="5340517" cy="4763667"/>
        </p:xfrm>
        <a:graphic>
          <a:graphicData uri="http://schemas.openxmlformats.org/presentationml/2006/ole">
            <mc:AlternateContent xmlns:mc="http://schemas.openxmlformats.org/markup-compatibility/2006">
              <mc:Choice xmlns:v="urn:schemas-microsoft-com:vml" Requires="v">
                <p:oleObj spid="_x0000_s1123" name="Graph" r:id="rId6" imgW="2942018" imgH="2250720" progId="Origin50.Graph">
                  <p:embed/>
                </p:oleObj>
              </mc:Choice>
              <mc:Fallback>
                <p:oleObj name="Graph" r:id="rId6" imgW="2942018" imgH="2250720" progId="Origin50.Graph">
                  <p:embed/>
                  <p:pic>
                    <p:nvPicPr>
                      <p:cNvPr id="126977" name="Object 1"/>
                      <p:cNvPicPr>
                        <a:picLocks noChangeAspect="1" noChangeArrowheads="1"/>
                      </p:cNvPicPr>
                      <p:nvPr/>
                    </p:nvPicPr>
                    <p:blipFill>
                      <a:blip r:embed="rId7">
                        <a:extLst>
                          <a:ext uri="{28A0092B-C50C-407E-A947-70E740481C1C}">
                            <a14:useLocalDpi xmlns:a14="http://schemas.microsoft.com/office/drawing/2010/main" val="0"/>
                          </a:ext>
                        </a:extLst>
                      </a:blip>
                      <a:srcRect l="2448" r="12236"/>
                      <a:stretch>
                        <a:fillRect/>
                      </a:stretch>
                    </p:blipFill>
                    <p:spPr bwMode="auto">
                      <a:xfrm>
                        <a:off x="6151827" y="825921"/>
                        <a:ext cx="5340517" cy="4763667"/>
                      </a:xfrm>
                      <a:prstGeom prst="rect">
                        <a:avLst/>
                      </a:prstGeom>
                      <a:noFill/>
                      <a:extLst/>
                    </p:spPr>
                  </p:pic>
                </p:oleObj>
              </mc:Fallback>
            </mc:AlternateContent>
          </a:graphicData>
        </a:graphic>
      </p:graphicFrame>
      <p:sp>
        <p:nvSpPr>
          <p:cNvPr id="126979" name="Rectangle 3"/>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6980" name="Rectangle 4"/>
          <p:cNvSpPr>
            <a:spLocks noChangeArrowheads="1"/>
          </p:cNvSpPr>
          <p:nvPr/>
        </p:nvSpPr>
        <p:spPr bwMode="auto">
          <a:xfrm>
            <a:off x="1371600" y="5299174"/>
            <a:ext cx="919213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n-US" sz="28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Evolution of the spectral density of the pulse energy in the full frequency region (left) and in the low frequency region (right) during 2011-2018</a:t>
            </a:r>
            <a:endParaRPr lang="ru-RU" sz="28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Symbol" pitchFamily="18" charset="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C026-D0E2-42E0-BA23-73362DCD6F58}"/>
              </a:ext>
            </a:extLst>
          </p:cNvPr>
          <p:cNvSpPr>
            <a:spLocks noGrp="1"/>
          </p:cNvSpPr>
          <p:nvPr>
            <p:ph type="title"/>
          </p:nvPr>
        </p:nvSpPr>
        <p:spPr>
          <a:xfrm>
            <a:off x="7861209" y="731521"/>
            <a:ext cx="4143755" cy="4782588"/>
          </a:xfrm>
        </p:spPr>
        <p:txBody>
          <a:bodyPr>
            <a:normAutofit/>
          </a:bodyPr>
          <a:lstStyle/>
          <a:p>
            <a:pPr algn="just">
              <a:lnSpc>
                <a:spcPct val="150000"/>
              </a:lnSpc>
            </a:pPr>
            <a:r>
              <a:rPr lang="en-US" sz="2400" dirty="0"/>
              <a:t>Dispersion of the maximal amplitude of the low frequency pulse power oscillations. Red and blue points corresponds to the different cycles.  </a:t>
            </a:r>
            <a:endParaRPr lang="ru-RU" sz="2400" dirty="0"/>
          </a:p>
        </p:txBody>
      </p:sp>
      <p:sp>
        <p:nvSpPr>
          <p:cNvPr id="3" name="Footer Placeholder 2">
            <a:extLst>
              <a:ext uri="{FF2B5EF4-FFF2-40B4-BE49-F238E27FC236}">
                <a16:creationId xmlns:a16="http://schemas.microsoft.com/office/drawing/2014/main" id="{8B339DBE-E8CE-4598-AE65-39634FD42930}"/>
              </a:ext>
            </a:extLst>
          </p:cNvPr>
          <p:cNvSpPr>
            <a:spLocks noGrp="1"/>
          </p:cNvSpPr>
          <p:nvPr>
            <p:ph type="ftr" sz="quarter" idx="11"/>
          </p:nvPr>
        </p:nvSpPr>
        <p:spPr/>
        <p:txBody>
          <a:bodyPr/>
          <a:lstStyle/>
          <a:p>
            <a:r>
              <a:rPr lang="en-US"/>
              <a:t>49th meeting of the PAC for Condensed Matter Physics</a:t>
            </a:r>
            <a:endParaRPr lang="ru-RU"/>
          </a:p>
        </p:txBody>
      </p:sp>
      <p:sp>
        <p:nvSpPr>
          <p:cNvPr id="4" name="Slide Number Placeholder 3">
            <a:extLst>
              <a:ext uri="{FF2B5EF4-FFF2-40B4-BE49-F238E27FC236}">
                <a16:creationId xmlns:a16="http://schemas.microsoft.com/office/drawing/2014/main" id="{4F18F7D2-BB3B-4F25-BB5D-18ADB867A5B8}"/>
              </a:ext>
            </a:extLst>
          </p:cNvPr>
          <p:cNvSpPr>
            <a:spLocks noGrp="1"/>
          </p:cNvSpPr>
          <p:nvPr>
            <p:ph type="sldNum" sz="quarter" idx="12"/>
          </p:nvPr>
        </p:nvSpPr>
        <p:spPr/>
        <p:txBody>
          <a:bodyPr/>
          <a:lstStyle/>
          <a:p>
            <a:fld id="{C8A46C30-0AE9-4C95-BBB8-653B0361C4E6}" type="slidenum">
              <a:rPr lang="ru-RU" smtClean="0"/>
              <a:t>22</a:t>
            </a:fld>
            <a:endParaRPr lang="ru-RU"/>
          </a:p>
        </p:txBody>
      </p:sp>
      <p:graphicFrame>
        <p:nvGraphicFramePr>
          <p:cNvPr id="7" name="Object 1">
            <a:extLst>
              <a:ext uri="{FF2B5EF4-FFF2-40B4-BE49-F238E27FC236}">
                <a16:creationId xmlns:a16="http://schemas.microsoft.com/office/drawing/2014/main" id="{0B0B6C7F-F370-4DE4-A950-B17A17DE0EBD}"/>
              </a:ext>
            </a:extLst>
          </p:cNvPr>
          <p:cNvGraphicFramePr>
            <a:graphicFrameLocks noChangeAspect="1"/>
          </p:cNvGraphicFramePr>
          <p:nvPr>
            <p:extLst>
              <p:ext uri="{D42A27DB-BD31-4B8C-83A1-F6EECF244321}">
                <p14:modId xmlns:p14="http://schemas.microsoft.com/office/powerpoint/2010/main" val="1964837859"/>
              </p:ext>
            </p:extLst>
          </p:nvPr>
        </p:nvGraphicFramePr>
        <p:xfrm>
          <a:off x="375156" y="628075"/>
          <a:ext cx="9261475" cy="5951538"/>
        </p:xfrm>
        <a:graphic>
          <a:graphicData uri="http://schemas.openxmlformats.org/presentationml/2006/ole">
            <mc:AlternateContent xmlns:mc="http://schemas.openxmlformats.org/markup-compatibility/2006">
              <mc:Choice xmlns:v="urn:schemas-microsoft-com:vml" Requires="v">
                <p:oleObj spid="_x0000_s2093" name="Graph" r:id="rId3" imgW="4132440" imgH="2901600" progId="Origin50.Graph">
                  <p:embed/>
                </p:oleObj>
              </mc:Choice>
              <mc:Fallback>
                <p:oleObj name="Graph" r:id="rId3" imgW="4132440" imgH="2901600" progId="Origin50.Graph">
                  <p:embed/>
                  <p:pic>
                    <p:nvPicPr>
                      <p:cNvPr id="118785" name="Object 1"/>
                      <p:cNvPicPr>
                        <a:picLocks noChangeAspect="1" noChangeArrowheads="1"/>
                      </p:cNvPicPr>
                      <p:nvPr/>
                    </p:nvPicPr>
                    <p:blipFill>
                      <a:blip r:embed="rId4"/>
                      <a:srcRect t="8272"/>
                      <a:stretch>
                        <a:fillRect/>
                      </a:stretch>
                    </p:blipFill>
                    <p:spPr bwMode="auto">
                      <a:xfrm>
                        <a:off x="375156" y="628075"/>
                        <a:ext cx="9261475" cy="5951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4">
            <a:extLst>
              <a:ext uri="{FF2B5EF4-FFF2-40B4-BE49-F238E27FC236}">
                <a16:creationId xmlns:a16="http://schemas.microsoft.com/office/drawing/2014/main" id="{FB5B81B5-C738-4143-B6AE-03FCAF179A34}"/>
              </a:ext>
            </a:extLst>
          </p:cNvPr>
          <p:cNvGraphicFramePr>
            <a:graphicFrameLocks noChangeAspect="1"/>
          </p:cNvGraphicFramePr>
          <p:nvPr>
            <p:extLst>
              <p:ext uri="{D42A27DB-BD31-4B8C-83A1-F6EECF244321}">
                <p14:modId xmlns:p14="http://schemas.microsoft.com/office/powerpoint/2010/main" val="4042869971"/>
              </p:ext>
            </p:extLst>
          </p:nvPr>
        </p:nvGraphicFramePr>
        <p:xfrm>
          <a:off x="220354" y="134415"/>
          <a:ext cx="9441497" cy="6630448"/>
        </p:xfrm>
        <a:graphic>
          <a:graphicData uri="http://schemas.openxmlformats.org/presentationml/2006/ole">
            <mc:AlternateContent xmlns:mc="http://schemas.openxmlformats.org/markup-compatibility/2006">
              <mc:Choice xmlns:v="urn:schemas-microsoft-com:vml" Requires="v">
                <p:oleObj spid="_x0000_s2094" name="Graph" r:id="rId5" imgW="4132440" imgH="2901600" progId="Origin95.Graph">
                  <p:embed/>
                </p:oleObj>
              </mc:Choice>
              <mc:Fallback>
                <p:oleObj name="Graph" r:id="rId5" imgW="4132440" imgH="2901600" progId="Origin95.Graph">
                  <p:embed/>
                  <p:pic>
                    <p:nvPicPr>
                      <p:cNvPr id="5" name="Объект 4">
                        <a:extLst>
                          <a:ext uri="{FF2B5EF4-FFF2-40B4-BE49-F238E27FC236}">
                            <a16:creationId xmlns:a16="http://schemas.microsoft.com/office/drawing/2014/main" id="{51A6177B-1413-4FCC-AF0B-AA97A4621C6D}"/>
                          </a:ext>
                        </a:extLst>
                      </p:cNvPr>
                      <p:cNvPicPr/>
                      <p:nvPr/>
                    </p:nvPicPr>
                    <p:blipFill>
                      <a:blip r:embed="rId6"/>
                      <a:stretch>
                        <a:fillRect/>
                      </a:stretch>
                    </p:blipFill>
                    <p:spPr>
                      <a:xfrm>
                        <a:off x="220354" y="134415"/>
                        <a:ext cx="9441497" cy="663044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2216946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4000" fill="hold"/>
                                        <p:tgtEl>
                                          <p:spTgt spid="6"/>
                                        </p:tgtEl>
                                        <p:attrNameLst>
                                          <p:attrName>ppt_w</p:attrName>
                                        </p:attrNameLst>
                                      </p:cBhvr>
                                      <p:tavLst>
                                        <p:tav tm="0">
                                          <p:val>
                                            <p:fltVal val="0"/>
                                          </p:val>
                                        </p:tav>
                                        <p:tav tm="100000">
                                          <p:val>
                                            <p:strVal val="#ppt_w"/>
                                          </p:val>
                                        </p:tav>
                                      </p:tavLst>
                                    </p:anim>
                                    <p:anim calcmode="lin" valueType="num">
                                      <p:cBhvr>
                                        <p:cTn id="8" dur="4000" fill="hold"/>
                                        <p:tgtEl>
                                          <p:spTgt spid="6"/>
                                        </p:tgtEl>
                                        <p:attrNameLst>
                                          <p:attrName>ppt_h</p:attrName>
                                        </p:attrNameLst>
                                      </p:cBhvr>
                                      <p:tavLst>
                                        <p:tav tm="0">
                                          <p:val>
                                            <p:fltVal val="0"/>
                                          </p:val>
                                        </p:tav>
                                        <p:tav tm="100000">
                                          <p:val>
                                            <p:strVal val="#ppt_h"/>
                                          </p:val>
                                        </p:tav>
                                      </p:tavLst>
                                    </p:anim>
                                    <p:anim calcmode="lin" valueType="num">
                                      <p:cBhvr>
                                        <p:cTn id="9" dur="4000" fill="hold"/>
                                        <p:tgtEl>
                                          <p:spTgt spid="6"/>
                                        </p:tgtEl>
                                        <p:attrNameLst>
                                          <p:attrName>style.rotation</p:attrName>
                                        </p:attrNameLst>
                                      </p:cBhvr>
                                      <p:tavLst>
                                        <p:tav tm="0">
                                          <p:val>
                                            <p:fltVal val="90"/>
                                          </p:val>
                                        </p:tav>
                                        <p:tav tm="100000">
                                          <p:val>
                                            <p:fltVal val="0"/>
                                          </p:val>
                                        </p:tav>
                                      </p:tavLst>
                                    </p:anim>
                                    <p:animEffect transition="in" filter="fade">
                                      <p:cBhvr>
                                        <p:cTn id="10"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67557B-CD22-433A-8478-6AF0E3021D6C}"/>
              </a:ext>
            </a:extLst>
          </p:cNvPr>
          <p:cNvSpPr>
            <a:spLocks noGrp="1"/>
          </p:cNvSpPr>
          <p:nvPr>
            <p:ph type="title"/>
          </p:nvPr>
        </p:nvSpPr>
        <p:spPr/>
        <p:txBody>
          <a:bodyPr/>
          <a:lstStyle/>
          <a:p>
            <a:r>
              <a:rPr lang="en-US" dirty="0"/>
              <a:t>CONCLUSION</a:t>
            </a:r>
            <a:endParaRPr lang="ru-RU" dirty="0"/>
          </a:p>
        </p:txBody>
      </p:sp>
      <p:sp>
        <p:nvSpPr>
          <p:cNvPr id="6" name="Text Placeholder 5">
            <a:extLst>
              <a:ext uri="{FF2B5EF4-FFF2-40B4-BE49-F238E27FC236}">
                <a16:creationId xmlns:a16="http://schemas.microsoft.com/office/drawing/2014/main" id="{188BA321-7E78-4204-BE50-51891E2331B8}"/>
              </a:ext>
            </a:extLst>
          </p:cNvPr>
          <p:cNvSpPr>
            <a:spLocks noGrp="1"/>
          </p:cNvSpPr>
          <p:nvPr>
            <p:ph type="body" idx="1"/>
          </p:nvPr>
        </p:nvSpPr>
        <p:spPr/>
        <p:txBody>
          <a:bodyPr/>
          <a:lstStyle/>
          <a:p>
            <a:endParaRPr lang="ru-RU"/>
          </a:p>
        </p:txBody>
      </p:sp>
      <p:sp>
        <p:nvSpPr>
          <p:cNvPr id="3" name="Footer Placeholder 2">
            <a:extLst>
              <a:ext uri="{FF2B5EF4-FFF2-40B4-BE49-F238E27FC236}">
                <a16:creationId xmlns:a16="http://schemas.microsoft.com/office/drawing/2014/main" id="{78402CEA-4F9D-46E0-A644-EA89778C1F6E}"/>
              </a:ext>
            </a:extLst>
          </p:cNvPr>
          <p:cNvSpPr>
            <a:spLocks noGrp="1"/>
          </p:cNvSpPr>
          <p:nvPr>
            <p:ph type="ftr" sz="quarter" idx="11"/>
          </p:nvPr>
        </p:nvSpPr>
        <p:spPr/>
        <p:txBody>
          <a:bodyPr/>
          <a:lstStyle/>
          <a:p>
            <a:r>
              <a:rPr lang="en-US"/>
              <a:t>49th meeting of the PAC for Condensed Matter Physics</a:t>
            </a:r>
            <a:endParaRPr lang="ru-RU"/>
          </a:p>
        </p:txBody>
      </p:sp>
      <p:sp>
        <p:nvSpPr>
          <p:cNvPr id="4" name="Slide Number Placeholder 3">
            <a:extLst>
              <a:ext uri="{FF2B5EF4-FFF2-40B4-BE49-F238E27FC236}">
                <a16:creationId xmlns:a16="http://schemas.microsoft.com/office/drawing/2014/main" id="{B8392F8E-CFE7-490D-8CE9-562E57467929}"/>
              </a:ext>
            </a:extLst>
          </p:cNvPr>
          <p:cNvSpPr>
            <a:spLocks noGrp="1"/>
          </p:cNvSpPr>
          <p:nvPr>
            <p:ph type="sldNum" sz="quarter" idx="12"/>
          </p:nvPr>
        </p:nvSpPr>
        <p:spPr/>
        <p:txBody>
          <a:bodyPr/>
          <a:lstStyle/>
          <a:p>
            <a:fld id="{C8A46C30-0AE9-4C95-BBB8-653B0361C4E6}" type="slidenum">
              <a:rPr lang="ru-RU" smtClean="0"/>
              <a:t>23</a:t>
            </a:fld>
            <a:endParaRPr lang="ru-RU"/>
          </a:p>
        </p:txBody>
      </p:sp>
    </p:spTree>
    <p:extLst>
      <p:ext uri="{BB962C8B-B14F-4D97-AF65-F5344CB8AC3E}">
        <p14:creationId xmlns:p14="http://schemas.microsoft.com/office/powerpoint/2010/main" val="14342217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5B2E5A-87F6-47F9-A490-0E3C4AB8DF3A}"/>
              </a:ext>
            </a:extLst>
          </p:cNvPr>
          <p:cNvSpPr>
            <a:spLocks noGrp="1"/>
          </p:cNvSpPr>
          <p:nvPr>
            <p:ph type="ftr" sz="quarter" idx="11"/>
          </p:nvPr>
        </p:nvSpPr>
        <p:spPr/>
        <p:txBody>
          <a:bodyPr/>
          <a:lstStyle/>
          <a:p>
            <a:r>
              <a:rPr lang="en-US"/>
              <a:t>49th meeting of the PAC for Condensed Matter Physics</a:t>
            </a:r>
            <a:endParaRPr lang="ru-RU"/>
          </a:p>
        </p:txBody>
      </p:sp>
      <p:sp>
        <p:nvSpPr>
          <p:cNvPr id="4" name="Slide Number Placeholder 3">
            <a:extLst>
              <a:ext uri="{FF2B5EF4-FFF2-40B4-BE49-F238E27FC236}">
                <a16:creationId xmlns:a16="http://schemas.microsoft.com/office/drawing/2014/main" id="{F55F09E3-C737-47A3-8C0F-0ED775FC2BA1}"/>
              </a:ext>
            </a:extLst>
          </p:cNvPr>
          <p:cNvSpPr>
            <a:spLocks noGrp="1"/>
          </p:cNvSpPr>
          <p:nvPr>
            <p:ph type="sldNum" sz="quarter" idx="12"/>
          </p:nvPr>
        </p:nvSpPr>
        <p:spPr/>
        <p:txBody>
          <a:bodyPr/>
          <a:lstStyle/>
          <a:p>
            <a:fld id="{C8A46C30-0AE9-4C95-BBB8-653B0361C4E6}" type="slidenum">
              <a:rPr lang="ru-RU" smtClean="0"/>
              <a:t>24</a:t>
            </a:fld>
            <a:endParaRPr lang="ru-RU"/>
          </a:p>
        </p:txBody>
      </p:sp>
      <p:sp>
        <p:nvSpPr>
          <p:cNvPr id="6" name="Content Placeholder 5">
            <a:extLst>
              <a:ext uri="{FF2B5EF4-FFF2-40B4-BE49-F238E27FC236}">
                <a16:creationId xmlns:a16="http://schemas.microsoft.com/office/drawing/2014/main" id="{56499A18-E082-410A-A0AC-7ECF6BE96631}"/>
              </a:ext>
            </a:extLst>
          </p:cNvPr>
          <p:cNvSpPr>
            <a:spLocks noGrp="1"/>
          </p:cNvSpPr>
          <p:nvPr>
            <p:ph idx="1"/>
          </p:nvPr>
        </p:nvSpPr>
        <p:spPr>
          <a:xfrm>
            <a:off x="47328" y="63728"/>
            <a:ext cx="11881320" cy="6624736"/>
          </a:xfrm>
          <a:solidFill>
            <a:schemeClr val="bg1"/>
          </a:solidFill>
        </p:spPr>
        <p:txBody>
          <a:bodyPr>
            <a:normAutofit fontScale="77500" lnSpcReduction="20000"/>
          </a:bodyPr>
          <a:lstStyle/>
          <a:p>
            <a:pPr marL="0" indent="0" algn="just">
              <a:lnSpc>
                <a:spcPct val="120000"/>
              </a:lnSpc>
              <a:buNone/>
            </a:pPr>
            <a:r>
              <a:rPr lang="en-US" dirty="0"/>
              <a:t>Since 2017 at the modernized IBR-2, as well as at the first version IBR-2, there is a noticeable increase in fluctuations of the pulse power. This effect starts at approximately 600 </a:t>
            </a:r>
            <a:r>
              <a:rPr lang="en-US" dirty="0" err="1"/>
              <a:t>MW</a:t>
            </a:r>
            <a:r>
              <a:rPr lang="en-US" dirty="0" err="1">
                <a:sym typeface="Symbol" panose="05050102010706020507" pitchFamily="18" charset="2"/>
              </a:rPr>
              <a:t>days</a:t>
            </a:r>
            <a:r>
              <a:rPr lang="en-US" dirty="0">
                <a:sym typeface="Symbol" panose="05050102010706020507" pitchFamily="18" charset="2"/>
              </a:rPr>
              <a:t> power generation and saturates at the level about 1300 </a:t>
            </a:r>
            <a:r>
              <a:rPr lang="en-US" dirty="0" err="1"/>
              <a:t>MW</a:t>
            </a:r>
            <a:r>
              <a:rPr lang="en-US" dirty="0" err="1">
                <a:sym typeface="Symbol" panose="05050102010706020507" pitchFamily="18" charset="2"/>
              </a:rPr>
              <a:t>days</a:t>
            </a:r>
            <a:r>
              <a:rPr lang="en-US" dirty="0">
                <a:sym typeface="Symbol" panose="05050102010706020507" pitchFamily="18" charset="2"/>
              </a:rPr>
              <a:t>;</a:t>
            </a:r>
          </a:p>
          <a:p>
            <a:pPr marL="0" indent="0" algn="just">
              <a:lnSpc>
                <a:spcPct val="120000"/>
              </a:lnSpc>
              <a:buNone/>
            </a:pPr>
            <a:endParaRPr lang="en-US" dirty="0">
              <a:sym typeface="Symbol" panose="05050102010706020507" pitchFamily="18" charset="2"/>
            </a:endParaRPr>
          </a:p>
          <a:p>
            <a:pPr marL="0" indent="0" algn="just">
              <a:lnSpc>
                <a:spcPct val="120000"/>
              </a:lnSpc>
              <a:buNone/>
            </a:pPr>
            <a:r>
              <a:rPr lang="en-US" dirty="0">
                <a:sym typeface="Symbol" panose="05050102010706020507" pitchFamily="18" charset="2"/>
              </a:rPr>
              <a:t>These fluctuations are totally within the limits, established for safe operation;</a:t>
            </a:r>
          </a:p>
          <a:p>
            <a:pPr marL="0" indent="0" algn="just">
              <a:lnSpc>
                <a:spcPct val="120000"/>
              </a:lnSpc>
              <a:buNone/>
            </a:pPr>
            <a:endParaRPr lang="en-US" dirty="0">
              <a:sym typeface="Symbol" panose="05050102010706020507" pitchFamily="18" charset="2"/>
            </a:endParaRPr>
          </a:p>
          <a:p>
            <a:pPr marL="0" indent="0" algn="just">
              <a:lnSpc>
                <a:spcPct val="120000"/>
              </a:lnSpc>
              <a:buNone/>
            </a:pPr>
            <a:r>
              <a:rPr lang="en-US" dirty="0">
                <a:sym typeface="Symbol" panose="05050102010706020507" pitchFamily="18" charset="2"/>
              </a:rPr>
              <a:t>Nevertheless, in order to ensure the long-term operation of the reactor the following safety measures are currently taken:</a:t>
            </a:r>
          </a:p>
          <a:p>
            <a:pPr lvl="1" algn="just">
              <a:lnSpc>
                <a:spcPct val="120000"/>
              </a:lnSpc>
              <a:buFont typeface="Wingdings" panose="05000000000000000000" pitchFamily="2" charset="2"/>
              <a:buChar char="Ø"/>
            </a:pPr>
            <a:r>
              <a:rPr lang="en-US" dirty="0">
                <a:sym typeface="Symbol" panose="05050102010706020507" pitchFamily="18" charset="2"/>
              </a:rPr>
              <a:t> An average power of the reactor during experimental cycles will be reduced to 1.7 MW;</a:t>
            </a:r>
          </a:p>
          <a:p>
            <a:pPr lvl="1" algn="just">
              <a:lnSpc>
                <a:spcPct val="120000"/>
              </a:lnSpc>
              <a:buFont typeface="Wingdings" panose="05000000000000000000" pitchFamily="2" charset="2"/>
              <a:buChar char="Ø"/>
            </a:pPr>
            <a:r>
              <a:rPr lang="en-US" dirty="0">
                <a:sym typeface="Symbol" panose="05050102010706020507" pitchFamily="18" charset="2"/>
              </a:rPr>
              <a:t> The flow rate of sodium coolant in the first loop is set to at least 100 m</a:t>
            </a:r>
            <a:r>
              <a:rPr lang="en-US" baseline="30000" dirty="0">
                <a:sym typeface="Symbol" panose="05050102010706020507" pitchFamily="18" charset="2"/>
              </a:rPr>
              <a:t>3</a:t>
            </a:r>
            <a:r>
              <a:rPr lang="en-US" dirty="0">
                <a:sym typeface="Symbol" panose="05050102010706020507" pitchFamily="18" charset="2"/>
              </a:rPr>
              <a:t>/hour;</a:t>
            </a:r>
          </a:p>
          <a:p>
            <a:pPr lvl="1" algn="just">
              <a:lnSpc>
                <a:spcPct val="120000"/>
              </a:lnSpc>
              <a:buFont typeface="Wingdings" panose="05000000000000000000" pitchFamily="2" charset="2"/>
              <a:buChar char="Ø"/>
            </a:pPr>
            <a:r>
              <a:rPr lang="en-US" dirty="0">
                <a:sym typeface="Symbol" panose="05050102010706020507" pitchFamily="18" charset="2"/>
              </a:rPr>
              <a:t> pulse power fluctuations and core dynamics will be monitored in every cycle in order to unhide the root causes of this phenomenon;</a:t>
            </a:r>
          </a:p>
          <a:p>
            <a:pPr lvl="1" algn="just">
              <a:lnSpc>
                <a:spcPct val="120000"/>
              </a:lnSpc>
              <a:buFont typeface="Wingdings" panose="05000000000000000000" pitchFamily="2" charset="2"/>
              <a:buChar char="Ø"/>
            </a:pPr>
            <a:r>
              <a:rPr lang="en-US" dirty="0">
                <a:sym typeface="Symbol" panose="05050102010706020507" pitchFamily="18" charset="2"/>
              </a:rPr>
              <a:t> FLNP will involve the IBR-2 chief designer NIKIET into these activity; </a:t>
            </a:r>
          </a:p>
          <a:p>
            <a:pPr marL="0" indent="0" algn="just">
              <a:lnSpc>
                <a:spcPct val="120000"/>
              </a:lnSpc>
              <a:buNone/>
            </a:pPr>
            <a:endParaRPr lang="en-US" dirty="0">
              <a:sym typeface="Symbol" panose="05050102010706020507" pitchFamily="18" charset="2"/>
            </a:endParaRPr>
          </a:p>
          <a:p>
            <a:pPr marL="0" indent="0" algn="just">
              <a:lnSpc>
                <a:spcPct val="120000"/>
              </a:lnSpc>
              <a:buNone/>
            </a:pPr>
            <a:r>
              <a:rPr lang="en-US" dirty="0">
                <a:sym typeface="Symbol" panose="05050102010706020507" pitchFamily="18" charset="2"/>
              </a:rPr>
              <a:t>Depending on the progress in the abovementioned investigations we’ll increase the duration of reactor cycles in order to fulfil the demands from the user community; </a:t>
            </a:r>
          </a:p>
          <a:p>
            <a:pPr marL="0" indent="0" algn="just">
              <a:lnSpc>
                <a:spcPct val="120000"/>
              </a:lnSpc>
              <a:buNone/>
            </a:pPr>
            <a:endParaRPr lang="ru-RU" dirty="0"/>
          </a:p>
        </p:txBody>
      </p:sp>
    </p:spTree>
    <p:extLst>
      <p:ext uri="{BB962C8B-B14F-4D97-AF65-F5344CB8AC3E}">
        <p14:creationId xmlns:p14="http://schemas.microsoft.com/office/powerpoint/2010/main" val="39423983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306428-2D8F-4E47-B048-C3563450D0AC}"/>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C56BC345-AD8E-4E53-8F24-96603776738F}"/>
              </a:ext>
            </a:extLst>
          </p:cNvPr>
          <p:cNvSpPr>
            <a:spLocks noGrp="1"/>
          </p:cNvSpPr>
          <p:nvPr>
            <p:ph type="sldNum" sz="quarter" idx="12"/>
          </p:nvPr>
        </p:nvSpPr>
        <p:spPr/>
        <p:txBody>
          <a:bodyPr/>
          <a:lstStyle/>
          <a:p>
            <a:fld id="{C8A46C30-0AE9-4C95-BBB8-653B0361C4E6}" type="slidenum">
              <a:rPr lang="ru-RU" smtClean="0"/>
              <a:t>25</a:t>
            </a:fld>
            <a:endParaRPr lang="ru-RU"/>
          </a:p>
        </p:txBody>
      </p:sp>
      <p:pic>
        <p:nvPicPr>
          <p:cNvPr id="9" name="Picture 8">
            <a:extLst>
              <a:ext uri="{FF2B5EF4-FFF2-40B4-BE49-F238E27FC236}">
                <a16:creationId xmlns:a16="http://schemas.microsoft.com/office/drawing/2014/main" id="{FEB9EF93-7DD7-4C69-BA42-0C681E4D0942}"/>
              </a:ext>
            </a:extLst>
          </p:cNvPr>
          <p:cNvPicPr>
            <a:picLocks noChangeAspect="1"/>
          </p:cNvPicPr>
          <p:nvPr/>
        </p:nvPicPr>
        <p:blipFill>
          <a:blip r:embed="rId2"/>
          <a:stretch>
            <a:fillRect/>
          </a:stretch>
        </p:blipFill>
        <p:spPr>
          <a:xfrm>
            <a:off x="952500" y="0"/>
            <a:ext cx="10287000" cy="6858000"/>
          </a:xfrm>
          <a:prstGeom prst="rect">
            <a:avLst/>
          </a:prstGeom>
        </p:spPr>
      </p:pic>
      <p:sp>
        <p:nvSpPr>
          <p:cNvPr id="10" name="Freeform: Shape 9">
            <a:extLst>
              <a:ext uri="{FF2B5EF4-FFF2-40B4-BE49-F238E27FC236}">
                <a16:creationId xmlns:a16="http://schemas.microsoft.com/office/drawing/2014/main" id="{5A73D179-6CEB-48B5-AE9B-8FC48AE23C79}"/>
              </a:ext>
            </a:extLst>
          </p:cNvPr>
          <p:cNvSpPr/>
          <p:nvPr/>
        </p:nvSpPr>
        <p:spPr>
          <a:xfrm>
            <a:off x="5310554" y="4979711"/>
            <a:ext cx="4121834" cy="1181938"/>
          </a:xfrm>
          <a:custGeom>
            <a:avLst/>
            <a:gdLst>
              <a:gd name="connsiteX0" fmla="*/ 0 w 4121834"/>
              <a:gd name="connsiteY0" fmla="*/ 1181938 h 1181938"/>
              <a:gd name="connsiteX1" fmla="*/ 42203 w 4121834"/>
              <a:gd name="connsiteY1" fmla="*/ 1167871 h 1181938"/>
              <a:gd name="connsiteX2" fmla="*/ 84406 w 4121834"/>
              <a:gd name="connsiteY2" fmla="*/ 1160837 h 1181938"/>
              <a:gd name="connsiteX3" fmla="*/ 112541 w 4121834"/>
              <a:gd name="connsiteY3" fmla="*/ 1153803 h 1181938"/>
              <a:gd name="connsiteX4" fmla="*/ 161778 w 4121834"/>
              <a:gd name="connsiteY4" fmla="*/ 1132701 h 1181938"/>
              <a:gd name="connsiteX5" fmla="*/ 182880 w 4121834"/>
              <a:gd name="connsiteY5" fmla="*/ 1118634 h 1181938"/>
              <a:gd name="connsiteX6" fmla="*/ 203981 w 4121834"/>
              <a:gd name="connsiteY6" fmla="*/ 1111600 h 1181938"/>
              <a:gd name="connsiteX7" fmla="*/ 267286 w 4121834"/>
              <a:gd name="connsiteY7" fmla="*/ 1083464 h 1181938"/>
              <a:gd name="connsiteX8" fmla="*/ 351692 w 4121834"/>
              <a:gd name="connsiteY8" fmla="*/ 1048295 h 1181938"/>
              <a:gd name="connsiteX9" fmla="*/ 457200 w 4121834"/>
              <a:gd name="connsiteY9" fmla="*/ 1006092 h 1181938"/>
              <a:gd name="connsiteX10" fmla="*/ 499403 w 4121834"/>
              <a:gd name="connsiteY10" fmla="*/ 992024 h 1181938"/>
              <a:gd name="connsiteX11" fmla="*/ 562708 w 4121834"/>
              <a:gd name="connsiteY11" fmla="*/ 977957 h 1181938"/>
              <a:gd name="connsiteX12" fmla="*/ 597877 w 4121834"/>
              <a:gd name="connsiteY12" fmla="*/ 963889 h 1181938"/>
              <a:gd name="connsiteX13" fmla="*/ 618978 w 4121834"/>
              <a:gd name="connsiteY13" fmla="*/ 956855 h 1181938"/>
              <a:gd name="connsiteX14" fmla="*/ 661181 w 4121834"/>
              <a:gd name="connsiteY14" fmla="*/ 928720 h 1181938"/>
              <a:gd name="connsiteX15" fmla="*/ 710418 w 4121834"/>
              <a:gd name="connsiteY15" fmla="*/ 907618 h 1181938"/>
              <a:gd name="connsiteX16" fmla="*/ 773723 w 4121834"/>
              <a:gd name="connsiteY16" fmla="*/ 872449 h 1181938"/>
              <a:gd name="connsiteX17" fmla="*/ 829994 w 4121834"/>
              <a:gd name="connsiteY17" fmla="*/ 865415 h 1181938"/>
              <a:gd name="connsiteX18" fmla="*/ 879231 w 4121834"/>
              <a:gd name="connsiteY18" fmla="*/ 837280 h 1181938"/>
              <a:gd name="connsiteX19" fmla="*/ 907366 w 4121834"/>
              <a:gd name="connsiteY19" fmla="*/ 830246 h 1181938"/>
              <a:gd name="connsiteX20" fmla="*/ 991772 w 4121834"/>
              <a:gd name="connsiteY20" fmla="*/ 809144 h 1181938"/>
              <a:gd name="connsiteX21" fmla="*/ 1062111 w 4121834"/>
              <a:gd name="connsiteY21" fmla="*/ 766941 h 1181938"/>
              <a:gd name="connsiteX22" fmla="*/ 1132449 w 4121834"/>
              <a:gd name="connsiteY22" fmla="*/ 738806 h 1181938"/>
              <a:gd name="connsiteX23" fmla="*/ 1244991 w 4121834"/>
              <a:gd name="connsiteY23" fmla="*/ 717704 h 1181938"/>
              <a:gd name="connsiteX24" fmla="*/ 1301261 w 4121834"/>
              <a:gd name="connsiteY24" fmla="*/ 703637 h 1181938"/>
              <a:gd name="connsiteX25" fmla="*/ 1378634 w 4121834"/>
              <a:gd name="connsiteY25" fmla="*/ 696603 h 1181938"/>
              <a:gd name="connsiteX26" fmla="*/ 1456006 w 4121834"/>
              <a:gd name="connsiteY26" fmla="*/ 675501 h 1181938"/>
              <a:gd name="connsiteX27" fmla="*/ 1491175 w 4121834"/>
              <a:gd name="connsiteY27" fmla="*/ 668467 h 1181938"/>
              <a:gd name="connsiteX28" fmla="*/ 1540412 w 4121834"/>
              <a:gd name="connsiteY28" fmla="*/ 647366 h 1181938"/>
              <a:gd name="connsiteX29" fmla="*/ 1589649 w 4121834"/>
              <a:gd name="connsiteY29" fmla="*/ 626264 h 1181938"/>
              <a:gd name="connsiteX30" fmla="*/ 1652954 w 4121834"/>
              <a:gd name="connsiteY30" fmla="*/ 584061 h 1181938"/>
              <a:gd name="connsiteX31" fmla="*/ 1737360 w 4121834"/>
              <a:gd name="connsiteY31" fmla="*/ 562960 h 1181938"/>
              <a:gd name="connsiteX32" fmla="*/ 1821766 w 4121834"/>
              <a:gd name="connsiteY32" fmla="*/ 534824 h 1181938"/>
              <a:gd name="connsiteX33" fmla="*/ 1878037 w 4121834"/>
              <a:gd name="connsiteY33" fmla="*/ 520757 h 1181938"/>
              <a:gd name="connsiteX34" fmla="*/ 1920240 w 4121834"/>
              <a:gd name="connsiteY34" fmla="*/ 506689 h 1181938"/>
              <a:gd name="connsiteX35" fmla="*/ 1997612 w 4121834"/>
              <a:gd name="connsiteY35" fmla="*/ 492621 h 1181938"/>
              <a:gd name="connsiteX36" fmla="*/ 2046849 w 4121834"/>
              <a:gd name="connsiteY36" fmla="*/ 471520 h 1181938"/>
              <a:gd name="connsiteX37" fmla="*/ 2307101 w 4121834"/>
              <a:gd name="connsiteY37" fmla="*/ 436351 h 1181938"/>
              <a:gd name="connsiteX38" fmla="*/ 2370406 w 4121834"/>
              <a:gd name="connsiteY38" fmla="*/ 422283 h 1181938"/>
              <a:gd name="connsiteX39" fmla="*/ 2412609 w 4121834"/>
              <a:gd name="connsiteY39" fmla="*/ 415249 h 1181938"/>
              <a:gd name="connsiteX40" fmla="*/ 2532184 w 4121834"/>
              <a:gd name="connsiteY40" fmla="*/ 387114 h 1181938"/>
              <a:gd name="connsiteX41" fmla="*/ 2567354 w 4121834"/>
              <a:gd name="connsiteY41" fmla="*/ 380080 h 1181938"/>
              <a:gd name="connsiteX42" fmla="*/ 2623624 w 4121834"/>
              <a:gd name="connsiteY42" fmla="*/ 358978 h 1181938"/>
              <a:gd name="connsiteX43" fmla="*/ 2672861 w 4121834"/>
              <a:gd name="connsiteY43" fmla="*/ 344911 h 1181938"/>
              <a:gd name="connsiteX44" fmla="*/ 2715064 w 4121834"/>
              <a:gd name="connsiteY44" fmla="*/ 323809 h 1181938"/>
              <a:gd name="connsiteX45" fmla="*/ 2862775 w 4121834"/>
              <a:gd name="connsiteY45" fmla="*/ 267538 h 1181938"/>
              <a:gd name="connsiteX46" fmla="*/ 2947181 w 4121834"/>
              <a:gd name="connsiteY46" fmla="*/ 239403 h 1181938"/>
              <a:gd name="connsiteX47" fmla="*/ 3073791 w 4121834"/>
              <a:gd name="connsiteY47" fmla="*/ 211267 h 1181938"/>
              <a:gd name="connsiteX48" fmla="*/ 3130061 w 4121834"/>
              <a:gd name="connsiteY48" fmla="*/ 197200 h 1181938"/>
              <a:gd name="connsiteX49" fmla="*/ 3151163 w 4121834"/>
              <a:gd name="connsiteY49" fmla="*/ 190166 h 1181938"/>
              <a:gd name="connsiteX50" fmla="*/ 3214468 w 4121834"/>
              <a:gd name="connsiteY50" fmla="*/ 183132 h 1181938"/>
              <a:gd name="connsiteX51" fmla="*/ 3404381 w 4121834"/>
              <a:gd name="connsiteY51" fmla="*/ 162031 h 1181938"/>
              <a:gd name="connsiteX52" fmla="*/ 3453618 w 4121834"/>
              <a:gd name="connsiteY52" fmla="*/ 147963 h 1181938"/>
              <a:gd name="connsiteX53" fmla="*/ 3566160 w 4121834"/>
              <a:gd name="connsiteY53" fmla="*/ 140929 h 1181938"/>
              <a:gd name="connsiteX54" fmla="*/ 3650566 w 4121834"/>
              <a:gd name="connsiteY54" fmla="*/ 112794 h 1181938"/>
              <a:gd name="connsiteX55" fmla="*/ 3756074 w 4121834"/>
              <a:gd name="connsiteY55" fmla="*/ 91692 h 1181938"/>
              <a:gd name="connsiteX56" fmla="*/ 3784209 w 4121834"/>
              <a:gd name="connsiteY56" fmla="*/ 77624 h 1181938"/>
              <a:gd name="connsiteX57" fmla="*/ 3875649 w 4121834"/>
              <a:gd name="connsiteY57" fmla="*/ 56523 h 1181938"/>
              <a:gd name="connsiteX58" fmla="*/ 3917852 w 4121834"/>
              <a:gd name="connsiteY58" fmla="*/ 49489 h 1181938"/>
              <a:gd name="connsiteX59" fmla="*/ 4030394 w 4121834"/>
              <a:gd name="connsiteY59" fmla="*/ 35421 h 1181938"/>
              <a:gd name="connsiteX60" fmla="*/ 4058529 w 4121834"/>
              <a:gd name="connsiteY60" fmla="*/ 28387 h 1181938"/>
              <a:gd name="connsiteX61" fmla="*/ 4114800 w 4121834"/>
              <a:gd name="connsiteY61" fmla="*/ 252 h 1181938"/>
              <a:gd name="connsiteX62" fmla="*/ 4121834 w 4121834"/>
              <a:gd name="connsiteY62" fmla="*/ 252 h 11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21834" h="1181938">
                <a:moveTo>
                  <a:pt x="0" y="1181938"/>
                </a:moveTo>
                <a:cubicBezTo>
                  <a:pt x="14068" y="1177249"/>
                  <a:pt x="27817" y="1171467"/>
                  <a:pt x="42203" y="1167871"/>
                </a:cubicBezTo>
                <a:cubicBezTo>
                  <a:pt x="56039" y="1164412"/>
                  <a:pt x="70421" y="1163634"/>
                  <a:pt x="84406" y="1160837"/>
                </a:cubicBezTo>
                <a:cubicBezTo>
                  <a:pt x="93885" y="1158941"/>
                  <a:pt x="103163" y="1156148"/>
                  <a:pt x="112541" y="1153803"/>
                </a:cubicBezTo>
                <a:cubicBezTo>
                  <a:pt x="165515" y="1118487"/>
                  <a:pt x="98194" y="1159951"/>
                  <a:pt x="161778" y="1132701"/>
                </a:cubicBezTo>
                <a:cubicBezTo>
                  <a:pt x="169548" y="1129371"/>
                  <a:pt x="175319" y="1122415"/>
                  <a:pt x="182880" y="1118634"/>
                </a:cubicBezTo>
                <a:cubicBezTo>
                  <a:pt x="189511" y="1115318"/>
                  <a:pt x="196947" y="1113945"/>
                  <a:pt x="203981" y="1111600"/>
                </a:cubicBezTo>
                <a:cubicBezTo>
                  <a:pt x="281104" y="1053758"/>
                  <a:pt x="180419" y="1122949"/>
                  <a:pt x="267286" y="1083464"/>
                </a:cubicBezTo>
                <a:cubicBezTo>
                  <a:pt x="361196" y="1040778"/>
                  <a:pt x="259205" y="1063710"/>
                  <a:pt x="351692" y="1048295"/>
                </a:cubicBezTo>
                <a:cubicBezTo>
                  <a:pt x="403073" y="1026275"/>
                  <a:pt x="402462" y="1025642"/>
                  <a:pt x="457200" y="1006092"/>
                </a:cubicBezTo>
                <a:cubicBezTo>
                  <a:pt x="471165" y="1001104"/>
                  <a:pt x="485097" y="995926"/>
                  <a:pt x="499403" y="992024"/>
                </a:cubicBezTo>
                <a:cubicBezTo>
                  <a:pt x="530077" y="983659"/>
                  <a:pt x="534274" y="987435"/>
                  <a:pt x="562708" y="977957"/>
                </a:cubicBezTo>
                <a:cubicBezTo>
                  <a:pt x="574686" y="973964"/>
                  <a:pt x="586055" y="968322"/>
                  <a:pt x="597877" y="963889"/>
                </a:cubicBezTo>
                <a:cubicBezTo>
                  <a:pt x="604819" y="961286"/>
                  <a:pt x="612497" y="960456"/>
                  <a:pt x="618978" y="956855"/>
                </a:cubicBezTo>
                <a:cubicBezTo>
                  <a:pt x="633758" y="948644"/>
                  <a:pt x="646295" y="936736"/>
                  <a:pt x="661181" y="928720"/>
                </a:cubicBezTo>
                <a:cubicBezTo>
                  <a:pt x="676903" y="920254"/>
                  <a:pt x="694742" y="916168"/>
                  <a:pt x="710418" y="907618"/>
                </a:cubicBezTo>
                <a:cubicBezTo>
                  <a:pt x="750509" y="885750"/>
                  <a:pt x="725672" y="883538"/>
                  <a:pt x="773723" y="872449"/>
                </a:cubicBezTo>
                <a:cubicBezTo>
                  <a:pt x="792142" y="868198"/>
                  <a:pt x="811237" y="867760"/>
                  <a:pt x="829994" y="865415"/>
                </a:cubicBezTo>
                <a:cubicBezTo>
                  <a:pt x="846406" y="856037"/>
                  <a:pt x="862022" y="845102"/>
                  <a:pt x="879231" y="837280"/>
                </a:cubicBezTo>
                <a:cubicBezTo>
                  <a:pt x="888032" y="833280"/>
                  <a:pt x="898107" y="833024"/>
                  <a:pt x="907366" y="830246"/>
                </a:cubicBezTo>
                <a:cubicBezTo>
                  <a:pt x="977031" y="809346"/>
                  <a:pt x="921542" y="820849"/>
                  <a:pt x="991772" y="809144"/>
                </a:cubicBezTo>
                <a:cubicBezTo>
                  <a:pt x="1030146" y="770771"/>
                  <a:pt x="995391" y="800301"/>
                  <a:pt x="1062111" y="766941"/>
                </a:cubicBezTo>
                <a:cubicBezTo>
                  <a:pt x="1122670" y="736661"/>
                  <a:pt x="1070636" y="751169"/>
                  <a:pt x="1132449" y="738806"/>
                </a:cubicBezTo>
                <a:cubicBezTo>
                  <a:pt x="1182463" y="705463"/>
                  <a:pt x="1132552" y="733766"/>
                  <a:pt x="1244991" y="717704"/>
                </a:cubicBezTo>
                <a:cubicBezTo>
                  <a:pt x="1264131" y="714970"/>
                  <a:pt x="1282164" y="706652"/>
                  <a:pt x="1301261" y="703637"/>
                </a:cubicBezTo>
                <a:cubicBezTo>
                  <a:pt x="1326841" y="699598"/>
                  <a:pt x="1352843" y="698948"/>
                  <a:pt x="1378634" y="696603"/>
                </a:cubicBezTo>
                <a:cubicBezTo>
                  <a:pt x="1402637" y="689745"/>
                  <a:pt x="1430867" y="681088"/>
                  <a:pt x="1456006" y="675501"/>
                </a:cubicBezTo>
                <a:cubicBezTo>
                  <a:pt x="1467676" y="672907"/>
                  <a:pt x="1479452" y="670812"/>
                  <a:pt x="1491175" y="668467"/>
                </a:cubicBezTo>
                <a:cubicBezTo>
                  <a:pt x="1507587" y="661433"/>
                  <a:pt x="1524156" y="654755"/>
                  <a:pt x="1540412" y="647366"/>
                </a:cubicBezTo>
                <a:cubicBezTo>
                  <a:pt x="1588222" y="625635"/>
                  <a:pt x="1549379" y="639688"/>
                  <a:pt x="1589649" y="626264"/>
                </a:cubicBezTo>
                <a:cubicBezTo>
                  <a:pt x="1609630" y="611278"/>
                  <a:pt x="1629996" y="594496"/>
                  <a:pt x="1652954" y="584061"/>
                </a:cubicBezTo>
                <a:cubicBezTo>
                  <a:pt x="1707609" y="559218"/>
                  <a:pt x="1681567" y="578459"/>
                  <a:pt x="1737360" y="562960"/>
                </a:cubicBezTo>
                <a:cubicBezTo>
                  <a:pt x="1765935" y="555022"/>
                  <a:pt x="1793359" y="543346"/>
                  <a:pt x="1821766" y="534824"/>
                </a:cubicBezTo>
                <a:cubicBezTo>
                  <a:pt x="1840285" y="529268"/>
                  <a:pt x="1859447" y="526068"/>
                  <a:pt x="1878037" y="520757"/>
                </a:cubicBezTo>
                <a:cubicBezTo>
                  <a:pt x="1892295" y="516683"/>
                  <a:pt x="1905934" y="510591"/>
                  <a:pt x="1920240" y="506689"/>
                </a:cubicBezTo>
                <a:cubicBezTo>
                  <a:pt x="1935689" y="502476"/>
                  <a:pt x="1983824" y="494919"/>
                  <a:pt x="1997612" y="492621"/>
                </a:cubicBezTo>
                <a:cubicBezTo>
                  <a:pt x="2014024" y="485587"/>
                  <a:pt x="2029622" y="476218"/>
                  <a:pt x="2046849" y="471520"/>
                </a:cubicBezTo>
                <a:cubicBezTo>
                  <a:pt x="2140632" y="445943"/>
                  <a:pt x="2206914" y="445458"/>
                  <a:pt x="2307101" y="436351"/>
                </a:cubicBezTo>
                <a:cubicBezTo>
                  <a:pt x="2328203" y="431662"/>
                  <a:pt x="2349209" y="426522"/>
                  <a:pt x="2370406" y="422283"/>
                </a:cubicBezTo>
                <a:cubicBezTo>
                  <a:pt x="2384391" y="419486"/>
                  <a:pt x="2398624" y="418046"/>
                  <a:pt x="2412609" y="415249"/>
                </a:cubicBezTo>
                <a:cubicBezTo>
                  <a:pt x="2489402" y="399890"/>
                  <a:pt x="2459760" y="403827"/>
                  <a:pt x="2532184" y="387114"/>
                </a:cubicBezTo>
                <a:cubicBezTo>
                  <a:pt x="2543833" y="384426"/>
                  <a:pt x="2555927" y="383596"/>
                  <a:pt x="2567354" y="380080"/>
                </a:cubicBezTo>
                <a:cubicBezTo>
                  <a:pt x="2586500" y="374189"/>
                  <a:pt x="2604620" y="365313"/>
                  <a:pt x="2623624" y="358978"/>
                </a:cubicBezTo>
                <a:cubicBezTo>
                  <a:pt x="2639817" y="353580"/>
                  <a:pt x="2656930" y="351038"/>
                  <a:pt x="2672861" y="344911"/>
                </a:cubicBezTo>
                <a:cubicBezTo>
                  <a:pt x="2687541" y="339265"/>
                  <a:pt x="2700811" y="330460"/>
                  <a:pt x="2715064" y="323809"/>
                </a:cubicBezTo>
                <a:cubicBezTo>
                  <a:pt x="2814571" y="277372"/>
                  <a:pt x="2744774" y="311012"/>
                  <a:pt x="2862775" y="267538"/>
                </a:cubicBezTo>
                <a:cubicBezTo>
                  <a:pt x="2944506" y="237427"/>
                  <a:pt x="2880104" y="252819"/>
                  <a:pt x="2947181" y="239403"/>
                </a:cubicBezTo>
                <a:cubicBezTo>
                  <a:pt x="3019725" y="203131"/>
                  <a:pt x="2918292" y="250140"/>
                  <a:pt x="3073791" y="211267"/>
                </a:cubicBezTo>
                <a:cubicBezTo>
                  <a:pt x="3092548" y="206578"/>
                  <a:pt x="3111408" y="202287"/>
                  <a:pt x="3130061" y="197200"/>
                </a:cubicBezTo>
                <a:cubicBezTo>
                  <a:pt x="3137214" y="195249"/>
                  <a:pt x="3143849" y="191385"/>
                  <a:pt x="3151163" y="190166"/>
                </a:cubicBezTo>
                <a:cubicBezTo>
                  <a:pt x="3172106" y="186676"/>
                  <a:pt x="3193366" y="185477"/>
                  <a:pt x="3214468" y="183132"/>
                </a:cubicBezTo>
                <a:cubicBezTo>
                  <a:pt x="3316300" y="149187"/>
                  <a:pt x="3199090" y="184026"/>
                  <a:pt x="3404381" y="162031"/>
                </a:cubicBezTo>
                <a:cubicBezTo>
                  <a:pt x="3421353" y="160213"/>
                  <a:pt x="3436692" y="150171"/>
                  <a:pt x="3453618" y="147963"/>
                </a:cubicBezTo>
                <a:cubicBezTo>
                  <a:pt x="3490889" y="143101"/>
                  <a:pt x="3528646" y="143274"/>
                  <a:pt x="3566160" y="140929"/>
                </a:cubicBezTo>
                <a:cubicBezTo>
                  <a:pt x="3682286" y="124339"/>
                  <a:pt x="3557183" y="148710"/>
                  <a:pt x="3650566" y="112794"/>
                </a:cubicBezTo>
                <a:cubicBezTo>
                  <a:pt x="3682634" y="100460"/>
                  <a:pt x="3722243" y="96525"/>
                  <a:pt x="3756074" y="91692"/>
                </a:cubicBezTo>
                <a:cubicBezTo>
                  <a:pt x="3765452" y="87003"/>
                  <a:pt x="3774571" y="81754"/>
                  <a:pt x="3784209" y="77624"/>
                </a:cubicBezTo>
                <a:cubicBezTo>
                  <a:pt x="3809441" y="66811"/>
                  <a:pt x="3857874" y="59856"/>
                  <a:pt x="3875649" y="56523"/>
                </a:cubicBezTo>
                <a:cubicBezTo>
                  <a:pt x="3889666" y="53895"/>
                  <a:pt x="3903721" y="51416"/>
                  <a:pt x="3917852" y="49489"/>
                </a:cubicBezTo>
                <a:cubicBezTo>
                  <a:pt x="3955311" y="44381"/>
                  <a:pt x="4030394" y="35421"/>
                  <a:pt x="4030394" y="35421"/>
                </a:cubicBezTo>
                <a:cubicBezTo>
                  <a:pt x="4039772" y="33076"/>
                  <a:pt x="4049695" y="32313"/>
                  <a:pt x="4058529" y="28387"/>
                </a:cubicBezTo>
                <a:cubicBezTo>
                  <a:pt x="4106351" y="7133"/>
                  <a:pt x="4077314" y="9623"/>
                  <a:pt x="4114800" y="252"/>
                </a:cubicBezTo>
                <a:cubicBezTo>
                  <a:pt x="4117075" y="-317"/>
                  <a:pt x="4119489" y="252"/>
                  <a:pt x="4121834" y="252"/>
                </a:cubicBezTo>
              </a:path>
            </a:pathLst>
          </a:custGeom>
          <a:noFill/>
          <a:ln w="666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6DBFF20C-8A30-4B1C-9409-BEA51D7324EE}"/>
              </a:ext>
            </a:extLst>
          </p:cNvPr>
          <p:cNvSpPr txBox="1"/>
          <p:nvPr/>
        </p:nvSpPr>
        <p:spPr>
          <a:xfrm>
            <a:off x="6312024" y="5839562"/>
            <a:ext cx="3467809" cy="461665"/>
          </a:xfrm>
          <a:prstGeom prst="rect">
            <a:avLst/>
          </a:prstGeom>
          <a:solidFill>
            <a:schemeClr val="bg1"/>
          </a:solidFill>
        </p:spPr>
        <p:txBody>
          <a:bodyPr wrap="none" rtlCol="0">
            <a:spAutoFit/>
          </a:bodyPr>
          <a:lstStyle/>
          <a:p>
            <a:r>
              <a:rPr lang="en-US" sz="2400" b="1" dirty="0">
                <a:effectLst>
                  <a:outerShdw blurRad="38100" dist="38100" dir="2700000" algn="tl">
                    <a:srgbClr val="000000">
                      <a:alpha val="43137"/>
                    </a:srgbClr>
                  </a:outerShdw>
                </a:effectLst>
              </a:rPr>
              <a:t>MORE THAN 3000 HOURS</a:t>
            </a:r>
            <a:endParaRPr lang="ru-RU"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67268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515E85-C273-431C-88E9-0819FC81DCEA}"/>
              </a:ext>
            </a:extLst>
          </p:cNvPr>
          <p:cNvSpPr>
            <a:spLocks noGrp="1"/>
          </p:cNvSpPr>
          <p:nvPr>
            <p:ph type="ftr" sz="quarter" idx="11"/>
          </p:nvPr>
        </p:nvSpPr>
        <p:spPr/>
        <p:txBody>
          <a:bodyPr/>
          <a:lstStyle/>
          <a:p>
            <a:r>
              <a:rPr lang="en-US"/>
              <a:t>49th meeting of the PAC for Condensed Matter Physics</a:t>
            </a:r>
            <a:endParaRPr lang="ru-RU"/>
          </a:p>
        </p:txBody>
      </p:sp>
      <p:sp>
        <p:nvSpPr>
          <p:cNvPr id="3" name="Slide Number Placeholder 2">
            <a:extLst>
              <a:ext uri="{FF2B5EF4-FFF2-40B4-BE49-F238E27FC236}">
                <a16:creationId xmlns:a16="http://schemas.microsoft.com/office/drawing/2014/main" id="{F2719323-37F9-4C77-A379-E083B9B39C12}"/>
              </a:ext>
            </a:extLst>
          </p:cNvPr>
          <p:cNvSpPr>
            <a:spLocks noGrp="1"/>
          </p:cNvSpPr>
          <p:nvPr>
            <p:ph type="sldNum" sz="quarter" idx="12"/>
          </p:nvPr>
        </p:nvSpPr>
        <p:spPr/>
        <p:txBody>
          <a:bodyPr/>
          <a:lstStyle/>
          <a:p>
            <a:fld id="{C8A46C30-0AE9-4C95-BBB8-653B0361C4E6}" type="slidenum">
              <a:rPr lang="ru-RU" smtClean="0"/>
              <a:t>26</a:t>
            </a:fld>
            <a:endParaRPr lang="ru-RU"/>
          </a:p>
        </p:txBody>
      </p:sp>
      <p:pic>
        <p:nvPicPr>
          <p:cNvPr id="4" name="Рисунок 7">
            <a:extLst>
              <a:ext uri="{FF2B5EF4-FFF2-40B4-BE49-F238E27FC236}">
                <a16:creationId xmlns:a16="http://schemas.microsoft.com/office/drawing/2014/main" id="{85D4B187-10A7-4564-B6DA-6A75F09C4C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617838"/>
            <a:ext cx="12191980" cy="6240162"/>
          </a:xfrm>
          <a:prstGeom prst="rect">
            <a:avLst/>
          </a:prstGeom>
        </p:spPr>
      </p:pic>
      <p:sp>
        <p:nvSpPr>
          <p:cNvPr id="5" name="TextBox 4">
            <a:extLst>
              <a:ext uri="{FF2B5EF4-FFF2-40B4-BE49-F238E27FC236}">
                <a16:creationId xmlns:a16="http://schemas.microsoft.com/office/drawing/2014/main" id="{2B6BCA54-BAF8-40E3-A1AF-60D98FB41791}"/>
              </a:ext>
            </a:extLst>
          </p:cNvPr>
          <p:cNvSpPr txBox="1"/>
          <p:nvPr/>
        </p:nvSpPr>
        <p:spPr>
          <a:xfrm rot="20149230">
            <a:off x="1810264" y="3107723"/>
            <a:ext cx="8670707"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rPr>
              <a:t>Thank you for your attention!</a:t>
            </a:r>
            <a:endParaRPr lang="ru-RU"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56411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style.rotation</p:attrName>
                                        </p:attrNameLst>
                                      </p:cBhvr>
                                      <p:tavLst>
                                        <p:tav tm="0">
                                          <p:val>
                                            <p:fltVal val="720"/>
                                          </p:val>
                                        </p:tav>
                                        <p:tav tm="100000">
                                          <p:val>
                                            <p:fltVal val="0"/>
                                          </p:val>
                                        </p:tav>
                                      </p:tavLst>
                                    </p:anim>
                                    <p:anim calcmode="lin" valueType="num">
                                      <p:cBhvr>
                                        <p:cTn id="9" dur="3000" fill="hold"/>
                                        <p:tgtEl>
                                          <p:spTgt spid="5"/>
                                        </p:tgtEl>
                                        <p:attrNameLst>
                                          <p:attrName>ppt_h</p:attrName>
                                        </p:attrNameLst>
                                      </p:cBhvr>
                                      <p:tavLst>
                                        <p:tav tm="0">
                                          <p:val>
                                            <p:fltVal val="0"/>
                                          </p:val>
                                        </p:tav>
                                        <p:tav tm="100000">
                                          <p:val>
                                            <p:strVal val="#ppt_h"/>
                                          </p:val>
                                        </p:tav>
                                      </p:tavLst>
                                    </p:anim>
                                    <p:anim calcmode="lin" valueType="num">
                                      <p:cBhvr>
                                        <p:cTn id="10" dur="3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087D-34D1-44E6-A84A-F80ACF5E45A2}"/>
              </a:ext>
            </a:extLst>
          </p:cNvPr>
          <p:cNvSpPr>
            <a:spLocks noGrp="1"/>
          </p:cNvSpPr>
          <p:nvPr>
            <p:ph type="title"/>
          </p:nvPr>
        </p:nvSpPr>
        <p:spPr/>
        <p:txBody>
          <a:bodyPr/>
          <a:lstStyle/>
          <a:p>
            <a:r>
              <a:rPr lang="en-US" dirty="0"/>
              <a:t>CURRENT STATE OF THE IBR-2</a:t>
            </a:r>
            <a:endParaRPr lang="ru-RU" dirty="0"/>
          </a:p>
        </p:txBody>
      </p:sp>
      <p:pic>
        <p:nvPicPr>
          <p:cNvPr id="4" name="Picture 3">
            <a:hlinkClick r:id="rId2"/>
            <a:extLst>
              <a:ext uri="{FF2B5EF4-FFF2-40B4-BE49-F238E27FC236}">
                <a16:creationId xmlns:a16="http://schemas.microsoft.com/office/drawing/2014/main" id="{7E015C6A-496E-4360-8E3A-B0DAE36DC726}"/>
              </a:ext>
            </a:extLst>
          </p:cNvPr>
          <p:cNvPicPr>
            <a:picLocks noChangeAspect="1"/>
          </p:cNvPicPr>
          <p:nvPr/>
        </p:nvPicPr>
        <p:blipFill rotWithShape="1">
          <a:blip r:embed="rId3"/>
          <a:srcRect l="794" t="22095" r="51852" b="11269"/>
          <a:stretch/>
        </p:blipFill>
        <p:spPr>
          <a:xfrm>
            <a:off x="3031670" y="1515291"/>
            <a:ext cx="5557159" cy="5213175"/>
          </a:xfrm>
          <a:prstGeom prst="rect">
            <a:avLst/>
          </a:prstGeom>
        </p:spPr>
      </p:pic>
      <p:sp>
        <p:nvSpPr>
          <p:cNvPr id="5" name="Footer Placeholder 4">
            <a:extLst>
              <a:ext uri="{FF2B5EF4-FFF2-40B4-BE49-F238E27FC236}">
                <a16:creationId xmlns:a16="http://schemas.microsoft.com/office/drawing/2014/main" id="{E97DFFA2-890E-4452-949B-E789F6054ED1}"/>
              </a:ext>
            </a:extLst>
          </p:cNvPr>
          <p:cNvSpPr>
            <a:spLocks noGrp="1"/>
          </p:cNvSpPr>
          <p:nvPr>
            <p:ph type="ftr" sz="quarter" idx="11"/>
          </p:nvPr>
        </p:nvSpPr>
        <p:spPr/>
        <p:txBody>
          <a:bodyPr/>
          <a:lstStyle/>
          <a:p>
            <a:r>
              <a:rPr lang="en-US"/>
              <a:t>49th meeting of the PAC for Condensed Matter Physics</a:t>
            </a:r>
            <a:endParaRPr lang="ru-RU" dirty="0"/>
          </a:p>
        </p:txBody>
      </p:sp>
      <p:sp>
        <p:nvSpPr>
          <p:cNvPr id="6" name="Slide Number Placeholder 5">
            <a:extLst>
              <a:ext uri="{FF2B5EF4-FFF2-40B4-BE49-F238E27FC236}">
                <a16:creationId xmlns:a16="http://schemas.microsoft.com/office/drawing/2014/main" id="{E81AEB43-BDB3-4D10-9852-9A2330A35B83}"/>
              </a:ext>
            </a:extLst>
          </p:cNvPr>
          <p:cNvSpPr>
            <a:spLocks noGrp="1"/>
          </p:cNvSpPr>
          <p:nvPr>
            <p:ph type="sldNum" sz="quarter" idx="12"/>
          </p:nvPr>
        </p:nvSpPr>
        <p:spPr/>
        <p:txBody>
          <a:bodyPr/>
          <a:lstStyle/>
          <a:p>
            <a:fld id="{C8A46C30-0AE9-4C95-BBB8-653B0361C4E6}" type="slidenum">
              <a:rPr lang="ru-RU" smtClean="0"/>
              <a:t>3</a:t>
            </a:fld>
            <a:endParaRPr lang="ru-RU"/>
          </a:p>
        </p:txBody>
      </p:sp>
    </p:spTree>
    <p:extLst>
      <p:ext uri="{BB962C8B-B14F-4D97-AF65-F5344CB8AC3E}">
        <p14:creationId xmlns:p14="http://schemas.microsoft.com/office/powerpoint/2010/main" val="33344743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D21B-8B47-4BDB-A36D-FB1476D080C5}"/>
              </a:ext>
            </a:extLst>
          </p:cNvPr>
          <p:cNvSpPr>
            <a:spLocks noGrp="1"/>
          </p:cNvSpPr>
          <p:nvPr>
            <p:ph type="title"/>
          </p:nvPr>
        </p:nvSpPr>
        <p:spPr/>
        <p:txBody>
          <a:bodyPr/>
          <a:lstStyle/>
          <a:p>
            <a:r>
              <a:rPr lang="en-US" dirty="0"/>
              <a:t>CONTENT</a:t>
            </a:r>
            <a:endParaRPr lang="ru-RU" dirty="0"/>
          </a:p>
        </p:txBody>
      </p:sp>
      <p:sp>
        <p:nvSpPr>
          <p:cNvPr id="3" name="Content Placeholder 2">
            <a:extLst>
              <a:ext uri="{FF2B5EF4-FFF2-40B4-BE49-F238E27FC236}">
                <a16:creationId xmlns:a16="http://schemas.microsoft.com/office/drawing/2014/main" id="{011E5376-2CD2-44A6-9458-F01444BD0184}"/>
              </a:ext>
            </a:extLst>
          </p:cNvPr>
          <p:cNvSpPr>
            <a:spLocks noGrp="1"/>
          </p:cNvSpPr>
          <p:nvPr>
            <p:ph idx="1"/>
          </p:nvPr>
        </p:nvSpPr>
        <p:spPr/>
        <p:txBody>
          <a:bodyPr/>
          <a:lstStyle/>
          <a:p>
            <a:pPr>
              <a:lnSpc>
                <a:spcPct val="150000"/>
              </a:lnSpc>
            </a:pPr>
            <a:r>
              <a:rPr lang="en-US" dirty="0"/>
              <a:t>IBR-2 OPERATION IN 2018;</a:t>
            </a:r>
          </a:p>
          <a:p>
            <a:pPr>
              <a:lnSpc>
                <a:spcPct val="150000"/>
              </a:lnSpc>
            </a:pPr>
            <a:r>
              <a:rPr lang="en-US" dirty="0"/>
              <a:t>LABORATORY PLANS ON UPGRADE OF THE MAJOR TECHNOLOGICAL COMPONENTS;</a:t>
            </a:r>
          </a:p>
          <a:p>
            <a:pPr>
              <a:lnSpc>
                <a:spcPct val="150000"/>
              </a:lnSpc>
            </a:pPr>
            <a:r>
              <a:rPr lang="en-US" dirty="0"/>
              <a:t>INVESTIGATION OF THE DYNAMICS OF THE POWER FEEDBACK EFFECTS AT THE IBR-2;</a:t>
            </a:r>
          </a:p>
          <a:p>
            <a:pPr>
              <a:lnSpc>
                <a:spcPct val="150000"/>
              </a:lnSpc>
            </a:pPr>
            <a:r>
              <a:rPr lang="en-US" dirty="0"/>
              <a:t>CONCLUSION;</a:t>
            </a:r>
          </a:p>
        </p:txBody>
      </p:sp>
      <p:sp>
        <p:nvSpPr>
          <p:cNvPr id="4" name="Footer Placeholder 3">
            <a:extLst>
              <a:ext uri="{FF2B5EF4-FFF2-40B4-BE49-F238E27FC236}">
                <a16:creationId xmlns:a16="http://schemas.microsoft.com/office/drawing/2014/main" id="{31E921C8-8C19-4A11-B6E4-844E29E54B4C}"/>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7897FFBE-14EE-4C6A-8AF7-F90868F2BE4F}"/>
              </a:ext>
            </a:extLst>
          </p:cNvPr>
          <p:cNvSpPr>
            <a:spLocks noGrp="1"/>
          </p:cNvSpPr>
          <p:nvPr>
            <p:ph type="sldNum" sz="quarter" idx="12"/>
          </p:nvPr>
        </p:nvSpPr>
        <p:spPr/>
        <p:txBody>
          <a:bodyPr/>
          <a:lstStyle/>
          <a:p>
            <a:fld id="{C8A46C30-0AE9-4C95-BBB8-653B0361C4E6}" type="slidenum">
              <a:rPr lang="ru-RU" smtClean="0"/>
              <a:t>4</a:t>
            </a:fld>
            <a:endParaRPr lang="ru-RU"/>
          </a:p>
        </p:txBody>
      </p:sp>
    </p:spTree>
    <p:extLst>
      <p:ext uri="{BB962C8B-B14F-4D97-AF65-F5344CB8AC3E}">
        <p14:creationId xmlns:p14="http://schemas.microsoft.com/office/powerpoint/2010/main" val="4412312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918A0-9524-4FCE-9222-97C10348B1E6}"/>
              </a:ext>
            </a:extLst>
          </p:cNvPr>
          <p:cNvSpPr>
            <a:spLocks noGrp="1"/>
          </p:cNvSpPr>
          <p:nvPr>
            <p:ph type="title"/>
          </p:nvPr>
        </p:nvSpPr>
        <p:spPr>
          <a:xfrm>
            <a:off x="195944" y="2726871"/>
            <a:ext cx="11691256" cy="1752600"/>
          </a:xfrm>
        </p:spPr>
        <p:txBody>
          <a:bodyPr/>
          <a:lstStyle/>
          <a:p>
            <a:pPr algn="ctr"/>
            <a:r>
              <a:rPr lang="en-US" dirty="0"/>
              <a:t>IBR-2 OPERATION IN 2018</a:t>
            </a:r>
            <a:endParaRPr lang="ru-RU" dirty="0"/>
          </a:p>
        </p:txBody>
      </p:sp>
      <p:sp>
        <p:nvSpPr>
          <p:cNvPr id="2" name="Footer Placeholder 1">
            <a:extLst>
              <a:ext uri="{FF2B5EF4-FFF2-40B4-BE49-F238E27FC236}">
                <a16:creationId xmlns:a16="http://schemas.microsoft.com/office/drawing/2014/main" id="{A62B524A-A412-49B4-9D12-B7C78F194E71}"/>
              </a:ext>
            </a:extLst>
          </p:cNvPr>
          <p:cNvSpPr>
            <a:spLocks noGrp="1"/>
          </p:cNvSpPr>
          <p:nvPr>
            <p:ph type="ftr" sz="quarter" idx="11"/>
          </p:nvPr>
        </p:nvSpPr>
        <p:spPr/>
        <p:txBody>
          <a:bodyPr/>
          <a:lstStyle/>
          <a:p>
            <a:r>
              <a:rPr lang="en-US"/>
              <a:t>49th meeting of the PAC for Condensed Matter Physics</a:t>
            </a:r>
            <a:endParaRPr lang="ru-RU"/>
          </a:p>
        </p:txBody>
      </p:sp>
      <p:sp>
        <p:nvSpPr>
          <p:cNvPr id="3" name="Slide Number Placeholder 2">
            <a:extLst>
              <a:ext uri="{FF2B5EF4-FFF2-40B4-BE49-F238E27FC236}">
                <a16:creationId xmlns:a16="http://schemas.microsoft.com/office/drawing/2014/main" id="{F5148824-6CFD-4D6F-BF27-C251C87C53FD}"/>
              </a:ext>
            </a:extLst>
          </p:cNvPr>
          <p:cNvSpPr>
            <a:spLocks noGrp="1"/>
          </p:cNvSpPr>
          <p:nvPr>
            <p:ph type="sldNum" sz="quarter" idx="12"/>
          </p:nvPr>
        </p:nvSpPr>
        <p:spPr/>
        <p:txBody>
          <a:bodyPr/>
          <a:lstStyle/>
          <a:p>
            <a:fld id="{C8A46C30-0AE9-4C95-BBB8-653B0361C4E6}" type="slidenum">
              <a:rPr lang="ru-RU" smtClean="0"/>
              <a:t>5</a:t>
            </a:fld>
            <a:endParaRPr lang="ru-RU"/>
          </a:p>
        </p:txBody>
      </p:sp>
    </p:spTree>
    <p:extLst>
      <p:ext uri="{BB962C8B-B14F-4D97-AF65-F5344CB8AC3E}">
        <p14:creationId xmlns:p14="http://schemas.microsoft.com/office/powerpoint/2010/main" val="27251069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2E8055F-F375-4794-B1BE-38E313175C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43" y="359246"/>
            <a:ext cx="2522706" cy="1966070"/>
          </a:xfrm>
          <a:prstGeom prst="rect">
            <a:avLst/>
          </a:prstGeom>
        </p:spPr>
      </p:pic>
      <p:pic>
        <p:nvPicPr>
          <p:cNvPr id="5" name="Рисунок 4">
            <a:extLst>
              <a:ext uri="{FF2B5EF4-FFF2-40B4-BE49-F238E27FC236}">
                <a16:creationId xmlns:a16="http://schemas.microsoft.com/office/drawing/2014/main" id="{461AC04F-F548-4D67-8F94-F5A53DB082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43" y="2426083"/>
            <a:ext cx="2522706" cy="1924395"/>
          </a:xfrm>
          <a:prstGeom prst="rect">
            <a:avLst/>
          </a:prstGeom>
        </p:spPr>
      </p:pic>
      <p:pic>
        <p:nvPicPr>
          <p:cNvPr id="7" name="Рисунок 6">
            <a:extLst>
              <a:ext uri="{FF2B5EF4-FFF2-40B4-BE49-F238E27FC236}">
                <a16:creationId xmlns:a16="http://schemas.microsoft.com/office/drawing/2014/main" id="{5AB01C37-2B57-436E-BA83-0B37FC8842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307" y="4552013"/>
            <a:ext cx="2522706" cy="2101043"/>
          </a:xfrm>
          <a:prstGeom prst="rect">
            <a:avLst/>
          </a:prstGeom>
        </p:spPr>
      </p:pic>
      <p:pic>
        <p:nvPicPr>
          <p:cNvPr id="8" name="Рисунок 7">
            <a:extLst>
              <a:ext uri="{FF2B5EF4-FFF2-40B4-BE49-F238E27FC236}">
                <a16:creationId xmlns:a16="http://schemas.microsoft.com/office/drawing/2014/main" id="{745938F9-29E2-4FDE-83BF-05BA30E1BC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50991" y="382621"/>
            <a:ext cx="2399490" cy="1962295"/>
          </a:xfrm>
          <a:prstGeom prst="rect">
            <a:avLst/>
          </a:prstGeom>
        </p:spPr>
      </p:pic>
      <p:pic>
        <p:nvPicPr>
          <p:cNvPr id="10" name="Рисунок 9">
            <a:extLst>
              <a:ext uri="{FF2B5EF4-FFF2-40B4-BE49-F238E27FC236}">
                <a16:creationId xmlns:a16="http://schemas.microsoft.com/office/drawing/2014/main" id="{276709C0-4760-4B91-B6A5-5A26FAB95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50992" y="2587558"/>
            <a:ext cx="2399490" cy="1964455"/>
          </a:xfrm>
          <a:prstGeom prst="rect">
            <a:avLst/>
          </a:prstGeom>
        </p:spPr>
      </p:pic>
      <p:pic>
        <p:nvPicPr>
          <p:cNvPr id="11" name="Рисунок 10">
            <a:extLst>
              <a:ext uri="{FF2B5EF4-FFF2-40B4-BE49-F238E27FC236}">
                <a16:creationId xmlns:a16="http://schemas.microsoft.com/office/drawing/2014/main" id="{ADEBDAAE-5E47-4D77-BA61-57575F6735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21684" y="382621"/>
            <a:ext cx="3287645" cy="2684834"/>
          </a:xfrm>
          <a:prstGeom prst="rect">
            <a:avLst/>
          </a:prstGeom>
        </p:spPr>
      </p:pic>
      <p:pic>
        <p:nvPicPr>
          <p:cNvPr id="2" name="Рисунок 1">
            <a:extLst>
              <a:ext uri="{FF2B5EF4-FFF2-40B4-BE49-F238E27FC236}">
                <a16:creationId xmlns:a16="http://schemas.microsoft.com/office/drawing/2014/main" id="{BA03876F-B9A2-45EB-9E5D-836849A239B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21684" y="3790546"/>
            <a:ext cx="3287645" cy="2852722"/>
          </a:xfrm>
          <a:prstGeom prst="rect">
            <a:avLst/>
          </a:prstGeom>
        </p:spPr>
      </p:pic>
      <p:sp>
        <p:nvSpPr>
          <p:cNvPr id="3" name="TextBox 2">
            <a:extLst>
              <a:ext uri="{FF2B5EF4-FFF2-40B4-BE49-F238E27FC236}">
                <a16:creationId xmlns:a16="http://schemas.microsoft.com/office/drawing/2014/main" id="{97F26067-0B2E-4578-821D-4C3F632A5340}"/>
              </a:ext>
            </a:extLst>
          </p:cNvPr>
          <p:cNvSpPr txBox="1"/>
          <p:nvPr/>
        </p:nvSpPr>
        <p:spPr>
          <a:xfrm>
            <a:off x="1208443" y="888460"/>
            <a:ext cx="27443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B57581F-A5A1-4FFF-872E-65FCFB936F52}"/>
              </a:ext>
            </a:extLst>
          </p:cNvPr>
          <p:cNvSpPr txBox="1"/>
          <p:nvPr/>
        </p:nvSpPr>
        <p:spPr>
          <a:xfrm>
            <a:off x="1166293" y="3122572"/>
            <a:ext cx="364202"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9B97530-E518-42C6-BF4C-1FEDDACF8F28}"/>
              </a:ext>
            </a:extLst>
          </p:cNvPr>
          <p:cNvSpPr txBox="1"/>
          <p:nvPr/>
        </p:nvSpPr>
        <p:spPr>
          <a:xfrm>
            <a:off x="1256061" y="5119992"/>
            <a:ext cx="453970"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DE64BA9-C812-4804-98AE-29DEEC3878DF}"/>
              </a:ext>
            </a:extLst>
          </p:cNvPr>
          <p:cNvSpPr txBox="1"/>
          <p:nvPr/>
        </p:nvSpPr>
        <p:spPr>
          <a:xfrm>
            <a:off x="5113519" y="852466"/>
            <a:ext cx="441146"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9501111-76A1-421D-B509-EDE1A6E49471}"/>
              </a:ext>
            </a:extLst>
          </p:cNvPr>
          <p:cNvSpPr txBox="1"/>
          <p:nvPr/>
        </p:nvSpPr>
        <p:spPr>
          <a:xfrm>
            <a:off x="5113519" y="2937906"/>
            <a:ext cx="35137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A04A89-67DA-4F67-8149-1721DFCF7BCA}"/>
              </a:ext>
            </a:extLst>
          </p:cNvPr>
          <p:cNvSpPr txBox="1"/>
          <p:nvPr/>
        </p:nvSpPr>
        <p:spPr>
          <a:xfrm>
            <a:off x="9239064" y="977897"/>
            <a:ext cx="620683"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VIII</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CF720E3-40E9-4B17-8A50-9E185C6A4423}"/>
              </a:ext>
            </a:extLst>
          </p:cNvPr>
          <p:cNvSpPr txBox="1"/>
          <p:nvPr/>
        </p:nvSpPr>
        <p:spPr>
          <a:xfrm>
            <a:off x="9101847" y="4627603"/>
            <a:ext cx="441146"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IX</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D988B9A-D3A1-40AB-B8DA-F2C1FE36CA05}"/>
              </a:ext>
            </a:extLst>
          </p:cNvPr>
          <p:cNvSpPr txBox="1"/>
          <p:nvPr/>
        </p:nvSpPr>
        <p:spPr>
          <a:xfrm>
            <a:off x="2705056" y="4996935"/>
            <a:ext cx="4652236" cy="1384995"/>
          </a:xfrm>
          <a:prstGeom prst="rect">
            <a:avLst/>
          </a:prstGeom>
          <a:noFill/>
        </p:spPr>
        <p:txBody>
          <a:bodyPr wrap="none" rtlCol="0">
            <a:spAutoFit/>
          </a:bodyPr>
          <a:lstStyle/>
          <a:p>
            <a:r>
              <a:rPr lang="en-US" sz="2800" b="1" dirty="0">
                <a:solidFill>
                  <a:srgbClr val="002060"/>
                </a:solidFill>
                <a:effectLst>
                  <a:outerShdw blurRad="38100" dist="38100" dir="2700000" algn="tl">
                    <a:srgbClr val="000000">
                      <a:alpha val="43137"/>
                    </a:srgbClr>
                  </a:outerShdw>
                </a:effectLst>
                <a:latin typeface="Comic Sans MS" panose="030F0702030302020204" pitchFamily="66" charset="0"/>
              </a:rPr>
              <a:t>IBR-2 CYCLES IN 2018</a:t>
            </a:r>
          </a:p>
          <a:p>
            <a:pPr algn="ctr"/>
            <a:r>
              <a:rPr lang="en-US" sz="2800" b="1" dirty="0">
                <a:solidFill>
                  <a:srgbClr val="002060"/>
                </a:solidFill>
                <a:effectLst>
                  <a:outerShdw blurRad="38100" dist="38100" dir="2700000" algn="tl">
                    <a:srgbClr val="000000">
                      <a:alpha val="43137"/>
                    </a:srgbClr>
                  </a:outerShdw>
                </a:effectLst>
                <a:latin typeface="Comic Sans MS" panose="030F0702030302020204" pitchFamily="66" charset="0"/>
              </a:rPr>
              <a:t>2+ CYCLES LOST</a:t>
            </a:r>
          </a:p>
          <a:p>
            <a:pPr algn="ctr"/>
            <a:r>
              <a:rPr lang="en-US" sz="2800" b="1" dirty="0">
                <a:solidFill>
                  <a:srgbClr val="002060"/>
                </a:solidFill>
                <a:effectLst>
                  <a:outerShdw blurRad="38100" dist="38100" dir="2700000" algn="tl">
                    <a:srgbClr val="000000">
                      <a:alpha val="43137"/>
                    </a:srgbClr>
                  </a:outerShdw>
                </a:effectLst>
                <a:latin typeface="Comic Sans MS" panose="030F0702030302020204" pitchFamily="66" charset="0"/>
                <a:sym typeface="Symbol" panose="05050102010706020507" pitchFamily="18" charset="2"/>
              </a:rPr>
              <a:t> 1500 HOURS OP.TIME</a:t>
            </a:r>
            <a:endParaRPr lang="ru-RU" sz="2800" b="1" dirty="0">
              <a:solidFill>
                <a:srgbClr val="00206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7009817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FA57-E4DE-4690-A213-1CC6725BEECE}"/>
              </a:ext>
            </a:extLst>
          </p:cNvPr>
          <p:cNvSpPr>
            <a:spLocks noGrp="1"/>
          </p:cNvSpPr>
          <p:nvPr>
            <p:ph type="title"/>
          </p:nvPr>
        </p:nvSpPr>
        <p:spPr>
          <a:xfrm>
            <a:off x="1336919" y="355964"/>
            <a:ext cx="9518162" cy="783770"/>
          </a:xfrm>
          <a:solidFill>
            <a:schemeClr val="bg1"/>
          </a:solidFill>
        </p:spPr>
        <p:txBody>
          <a:bodyPr>
            <a:noAutofit/>
          </a:bodyPr>
          <a:lstStyle/>
          <a:p>
            <a:r>
              <a:rPr lang="en-US" sz="3600" dirty="0"/>
              <a:t>IBR-2 2018 OPERATION STATISTICS</a:t>
            </a:r>
            <a:endParaRPr lang="ru-RU" sz="3600" dirty="0"/>
          </a:p>
        </p:txBody>
      </p:sp>
      <p:sp>
        <p:nvSpPr>
          <p:cNvPr id="4" name="Footer Placeholder 3">
            <a:extLst>
              <a:ext uri="{FF2B5EF4-FFF2-40B4-BE49-F238E27FC236}">
                <a16:creationId xmlns:a16="http://schemas.microsoft.com/office/drawing/2014/main" id="{4261ACA7-4717-4598-B9EC-2AC52B0A849F}"/>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7B6B822D-3DCB-4C3F-8381-A4DE9C28A194}"/>
              </a:ext>
            </a:extLst>
          </p:cNvPr>
          <p:cNvSpPr>
            <a:spLocks noGrp="1"/>
          </p:cNvSpPr>
          <p:nvPr>
            <p:ph type="sldNum" sz="quarter" idx="12"/>
          </p:nvPr>
        </p:nvSpPr>
        <p:spPr/>
        <p:txBody>
          <a:bodyPr/>
          <a:lstStyle/>
          <a:p>
            <a:fld id="{C8A46C30-0AE9-4C95-BBB8-653B0361C4E6}" type="slidenum">
              <a:rPr lang="ru-RU" smtClean="0"/>
              <a:t>7</a:t>
            </a:fld>
            <a:endParaRPr lang="ru-RU"/>
          </a:p>
        </p:txBody>
      </p:sp>
      <p:graphicFrame>
        <p:nvGraphicFramePr>
          <p:cNvPr id="6" name="Таблица 4">
            <a:extLst>
              <a:ext uri="{FF2B5EF4-FFF2-40B4-BE49-F238E27FC236}">
                <a16:creationId xmlns:a16="http://schemas.microsoft.com/office/drawing/2014/main" id="{8E9ACBD6-C8F0-4EEE-8941-D3C9E62B9827}"/>
              </a:ext>
            </a:extLst>
          </p:cNvPr>
          <p:cNvGraphicFramePr>
            <a:graphicFrameLocks noGrp="1"/>
          </p:cNvGraphicFramePr>
          <p:nvPr>
            <p:extLst>
              <p:ext uri="{D42A27DB-BD31-4B8C-83A1-F6EECF244321}">
                <p14:modId xmlns:p14="http://schemas.microsoft.com/office/powerpoint/2010/main" val="2507409484"/>
              </p:ext>
            </p:extLst>
          </p:nvPr>
        </p:nvGraphicFramePr>
        <p:xfrm>
          <a:off x="1121363" y="1258964"/>
          <a:ext cx="10189884" cy="5439033"/>
        </p:xfrm>
        <a:graphic>
          <a:graphicData uri="http://schemas.openxmlformats.org/drawingml/2006/table">
            <a:tbl>
              <a:tblPr firstRow="1" firstCol="1" bandRow="1">
                <a:tableStyleId>{5C22544A-7EE6-4342-B048-85BDC9FD1C3A}</a:tableStyleId>
              </a:tblPr>
              <a:tblGrid>
                <a:gridCol w="771947">
                  <a:extLst>
                    <a:ext uri="{9D8B030D-6E8A-4147-A177-3AD203B41FA5}">
                      <a16:colId xmlns:a16="http://schemas.microsoft.com/office/drawing/2014/main" val="20000"/>
                    </a:ext>
                  </a:extLst>
                </a:gridCol>
                <a:gridCol w="1647919">
                  <a:extLst>
                    <a:ext uri="{9D8B030D-6E8A-4147-A177-3AD203B41FA5}">
                      <a16:colId xmlns:a16="http://schemas.microsoft.com/office/drawing/2014/main" val="20001"/>
                    </a:ext>
                  </a:extLst>
                </a:gridCol>
                <a:gridCol w="1647919">
                  <a:extLst>
                    <a:ext uri="{9D8B030D-6E8A-4147-A177-3AD203B41FA5}">
                      <a16:colId xmlns:a16="http://schemas.microsoft.com/office/drawing/2014/main" val="20002"/>
                    </a:ext>
                  </a:extLst>
                </a:gridCol>
                <a:gridCol w="2167089">
                  <a:extLst>
                    <a:ext uri="{9D8B030D-6E8A-4147-A177-3AD203B41FA5}">
                      <a16:colId xmlns:a16="http://schemas.microsoft.com/office/drawing/2014/main" val="20003"/>
                    </a:ext>
                  </a:extLst>
                </a:gridCol>
                <a:gridCol w="2104867">
                  <a:extLst>
                    <a:ext uri="{9D8B030D-6E8A-4147-A177-3AD203B41FA5}">
                      <a16:colId xmlns:a16="http://schemas.microsoft.com/office/drawing/2014/main" val="20004"/>
                    </a:ext>
                  </a:extLst>
                </a:gridCol>
                <a:gridCol w="1850143">
                  <a:extLst>
                    <a:ext uri="{9D8B030D-6E8A-4147-A177-3AD203B41FA5}">
                      <a16:colId xmlns:a16="http://schemas.microsoft.com/office/drawing/2014/main" val="20005"/>
                    </a:ext>
                  </a:extLst>
                </a:gridCol>
              </a:tblGrid>
              <a:tr h="713818">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Cycle #</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Time period</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Power level, </a:t>
                      </a:r>
                      <a:r>
                        <a:rPr lang="en-US" sz="1600" dirty="0">
                          <a:solidFill>
                            <a:schemeClr val="tx1"/>
                          </a:solidFill>
                          <a:effectLst>
                            <a:outerShdw blurRad="38100" dist="38100" dir="2700000" algn="tl">
                              <a:srgbClr val="000000">
                                <a:alpha val="43137"/>
                              </a:srgbClr>
                            </a:outerShdw>
                          </a:effectLst>
                          <a:latin typeface="Times New Roman" panose="02020603050405020304" pitchFamily="18" charset="0"/>
                        </a:rPr>
                        <a:t>MW</a:t>
                      </a:r>
                      <a:endParaRPr lang="en-US" sz="1600" dirty="0">
                        <a:solidFill>
                          <a:schemeClr val="tx1"/>
                        </a:solidFill>
                        <a:effectLst>
                          <a:outerShdw blurRad="38100" dist="38100" dir="2700000" algn="tl">
                            <a:srgbClr val="000000">
                              <a:alpha val="43137"/>
                            </a:srgbClr>
                          </a:outerShdw>
                        </a:effectLst>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Time of operation</a:t>
                      </a:r>
                      <a:r>
                        <a:rPr lang="ru-RU" sz="1600" dirty="0">
                          <a:solidFill>
                            <a:schemeClr val="tx1"/>
                          </a:solidFill>
                          <a:effectLst>
                            <a:outerShdw blurRad="38100" dist="38100" dir="2700000" algn="tl">
                              <a:srgbClr val="000000">
                                <a:alpha val="43137"/>
                              </a:srgbClr>
                            </a:outerShdw>
                          </a:effectLst>
                        </a:rPr>
                        <a:t>, </a:t>
                      </a:r>
                      <a:r>
                        <a:rPr lang="en-US" sz="1600" dirty="0">
                          <a:solidFill>
                            <a:schemeClr val="tx1"/>
                          </a:solidFill>
                          <a:effectLst>
                            <a:outerShdw blurRad="38100" dist="38100" dir="2700000" algn="tl">
                              <a:srgbClr val="000000">
                                <a:alpha val="43137"/>
                              </a:srgbClr>
                            </a:outerShdw>
                          </a:effectLst>
                        </a:rPr>
                        <a:t>hours</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Power generation</a:t>
                      </a:r>
                      <a:r>
                        <a:rPr lang="ru-RU" sz="1600" dirty="0">
                          <a:solidFill>
                            <a:schemeClr val="tx1"/>
                          </a:solidFill>
                          <a:effectLst>
                            <a:outerShdw blurRad="38100" dist="38100" dir="2700000" algn="tl">
                              <a:srgbClr val="000000">
                                <a:alpha val="43137"/>
                              </a:srgbClr>
                            </a:outerShdw>
                          </a:effectLst>
                        </a:rPr>
                        <a:t>,</a:t>
                      </a:r>
                    </a:p>
                    <a:p>
                      <a:pPr algn="ctr">
                        <a:lnSpc>
                          <a:spcPct val="115000"/>
                        </a:lnSpc>
                        <a:spcAft>
                          <a:spcPts val="0"/>
                        </a:spcAft>
                      </a:pPr>
                      <a:r>
                        <a:rPr lang="en-US" sz="1400" dirty="0" err="1">
                          <a:solidFill>
                            <a:schemeClr val="tx1"/>
                          </a:solidFill>
                          <a:effectLst>
                            <a:outerShdw blurRad="38100" dist="38100" dir="2700000" algn="tl">
                              <a:srgbClr val="000000">
                                <a:alpha val="43137"/>
                              </a:srgbClr>
                            </a:outerShdw>
                          </a:effectLst>
                        </a:rPr>
                        <a:t>MW</a:t>
                      </a:r>
                      <a:r>
                        <a:rPr lang="en-US" sz="1400" dirty="0" err="1">
                          <a:solidFill>
                            <a:schemeClr val="tx1"/>
                          </a:solidFill>
                          <a:effectLst>
                            <a:outerShdw blurRad="38100" dist="38100" dir="2700000" algn="tl">
                              <a:srgbClr val="000000">
                                <a:alpha val="43137"/>
                              </a:srgbClr>
                            </a:outerShdw>
                          </a:effectLst>
                          <a:sym typeface="Symbol" panose="05050102010706020507" pitchFamily="18" charset="2"/>
                        </a:rPr>
                        <a:t>hour</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number of </a:t>
                      </a:r>
                      <a:r>
                        <a:rPr lang="en-US" sz="16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emergency shut-downs</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15.01.2018 г. ÷ 28.01.2018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2,0</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262</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551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06.02.2018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18.02.2018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1,8</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272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503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a:solidFill>
                            <a:schemeClr val="tx1"/>
                          </a:solidFill>
                          <a:effectLst>
                            <a:outerShdw blurRad="38100" dist="38100" dir="2700000" algn="tl">
                              <a:srgbClr val="000000">
                                <a:alpha val="43137"/>
                              </a:srgbClr>
                            </a:outerShdw>
                          </a:effectLst>
                        </a:rPr>
                        <a:t>-</a:t>
                      </a:r>
                      <a:endParaRPr lang="ru-RU" sz="14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3</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14.03.2018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17.03.2018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56</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103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4</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09.04.2018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21.04.2018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283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513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5</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a:t>
                      </a:r>
                      <a:r>
                        <a:rPr lang="en-US" sz="1400" b="1" dirty="0">
                          <a:solidFill>
                            <a:schemeClr val="tx1"/>
                          </a:solidFill>
                          <a:effectLst>
                            <a:outerShdw blurRad="38100" dist="38100" dir="2700000" algn="tl">
                              <a:srgbClr val="000000">
                                <a:alpha val="43137"/>
                              </a:srgbClr>
                            </a:outerShdw>
                          </a:effectLst>
                        </a:rPr>
                        <a:t>6</a:t>
                      </a:r>
                      <a:r>
                        <a:rPr lang="ru-RU" sz="1400" b="1" dirty="0">
                          <a:solidFill>
                            <a:schemeClr val="tx1"/>
                          </a:solidFill>
                          <a:effectLst>
                            <a:outerShdw blurRad="38100" dist="38100" dir="2700000" algn="tl">
                              <a:srgbClr val="000000">
                                <a:alpha val="43137"/>
                              </a:srgbClr>
                            </a:outerShdw>
                          </a:effectLst>
                        </a:rPr>
                        <a:t>.05.2018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45</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80</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6</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24.09.2018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05.10.2018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algn="ctr">
                        <a:lnSpc>
                          <a:spcPct val="115000"/>
                        </a:lnSpc>
                        <a:spcAft>
                          <a:spcPts val="0"/>
                        </a:spcAft>
                      </a:pPr>
                      <a:r>
                        <a:rPr lang="en-US" sz="1400" b="1" dirty="0">
                          <a:solidFill>
                            <a:schemeClr val="tx1"/>
                          </a:solidFill>
                          <a:effectLst>
                            <a:outerShdw blurRad="38100" dist="38100" dir="2700000" algn="tl">
                              <a:srgbClr val="000000">
                                <a:alpha val="43137"/>
                              </a:srgbClr>
                            </a:outerShdw>
                          </a:effectLst>
                        </a:rPr>
                        <a:t>cancelled</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7</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16.10.2018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02.11.2018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outerShdw blurRad="38100" dist="38100" dir="2700000" algn="tl">
                              <a:srgbClr val="000000">
                                <a:alpha val="43137"/>
                              </a:srgbClr>
                            </a:outerShdw>
                          </a:effectLst>
                        </a:rPr>
                        <a:t>cancelled</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19.11.2018 г.÷</a:t>
                      </a:r>
                    </a:p>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04.12.2018 г.</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247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454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408305">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9</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10.12.2018</a:t>
                      </a:r>
                      <a:r>
                        <a:rPr lang="ru-RU" sz="1400" b="1" kern="1200" baseline="0" dirty="0">
                          <a:solidFill>
                            <a:schemeClr val="tx1"/>
                          </a:solidFill>
                          <a:effectLst>
                            <a:outerShdw blurRad="38100" dist="38100" dir="2700000" algn="tl">
                              <a:srgbClr val="000000">
                                <a:alpha val="43137"/>
                              </a:srgbClr>
                            </a:outerShdw>
                          </a:effectLst>
                          <a:latin typeface="+mn-lt"/>
                          <a:ea typeface="+mn-ea"/>
                          <a:cs typeface="+mn-cs"/>
                        </a:rPr>
                        <a:t> </a:t>
                      </a:r>
                      <a:r>
                        <a:rPr lang="ru-RU" sz="1400" b="1" kern="1200" dirty="0">
                          <a:solidFill>
                            <a:schemeClr val="tx1"/>
                          </a:solidFill>
                          <a:effectLst>
                            <a:outerShdw blurRad="38100" dist="38100" dir="2700000" algn="tl">
                              <a:srgbClr val="000000">
                                <a:alpha val="43137"/>
                              </a:srgbClr>
                            </a:outerShdw>
                          </a:effectLst>
                          <a:latin typeface="+mn-lt"/>
                          <a:ea typeface="+mn-ea"/>
                          <a:cs typeface="+mn-cs"/>
                        </a:rPr>
                        <a:t>г.÷</a:t>
                      </a:r>
                    </a:p>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2</a:t>
                      </a:r>
                      <a:r>
                        <a:rPr lang="en-US" sz="1400" b="1" kern="1200" dirty="0">
                          <a:solidFill>
                            <a:schemeClr val="tx1"/>
                          </a:solidFill>
                          <a:effectLst>
                            <a:outerShdw blurRad="38100" dist="38100" dir="2700000" algn="tl">
                              <a:srgbClr val="000000">
                                <a:alpha val="43137"/>
                              </a:srgbClr>
                            </a:outerShdw>
                          </a:effectLst>
                          <a:latin typeface="+mn-lt"/>
                          <a:ea typeface="+mn-ea"/>
                          <a:cs typeface="+mn-cs"/>
                        </a:rPr>
                        <a:t>5</a:t>
                      </a:r>
                      <a:r>
                        <a:rPr lang="ru-RU" sz="1400" b="1" kern="1200" dirty="0">
                          <a:solidFill>
                            <a:schemeClr val="tx1"/>
                          </a:solidFill>
                          <a:effectLst>
                            <a:outerShdw blurRad="38100" dist="38100" dir="2700000" algn="tl">
                              <a:srgbClr val="000000">
                                <a:alpha val="43137"/>
                              </a:srgbClr>
                            </a:outerShdw>
                          </a:effectLst>
                          <a:latin typeface="+mn-lt"/>
                          <a:ea typeface="+mn-ea"/>
                          <a:cs typeface="+mn-cs"/>
                        </a:rPr>
                        <a:t>.12.2018 г.</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3</a:t>
                      </a:r>
                      <a:r>
                        <a:rPr lang="en-US" sz="1400" b="1" kern="1200" dirty="0">
                          <a:solidFill>
                            <a:schemeClr val="tx1"/>
                          </a:solidFill>
                          <a:effectLst>
                            <a:outerShdw blurRad="38100" dist="38100" dir="2700000" algn="tl">
                              <a:srgbClr val="000000">
                                <a:alpha val="43137"/>
                              </a:srgbClr>
                            </a:outerShdw>
                          </a:effectLst>
                          <a:latin typeface="+mn-lt"/>
                          <a:ea typeface="+mn-ea"/>
                          <a:cs typeface="+mn-cs"/>
                        </a:rPr>
                        <a:t>3</a:t>
                      </a:r>
                      <a:r>
                        <a:rPr lang="ru-RU" sz="1400" b="1" kern="1200" dirty="0">
                          <a:solidFill>
                            <a:schemeClr val="tx1"/>
                          </a:solidFill>
                          <a:effectLst>
                            <a:outerShdw blurRad="38100" dist="38100" dir="2700000" algn="tl">
                              <a:srgbClr val="000000">
                                <a:alpha val="43137"/>
                              </a:srgbClr>
                            </a:outerShdw>
                          </a:effectLst>
                          <a:latin typeface="+mn-lt"/>
                          <a:ea typeface="+mn-ea"/>
                          <a:cs typeface="+mn-cs"/>
                        </a:rPr>
                        <a:t>2</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5</a:t>
                      </a:r>
                      <a:r>
                        <a:rPr lang="en-US" sz="1400" b="1" kern="1200" dirty="0">
                          <a:solidFill>
                            <a:schemeClr val="tx1"/>
                          </a:solidFill>
                          <a:effectLst>
                            <a:outerShdw blurRad="38100" dist="38100" dir="2700000" algn="tl">
                              <a:srgbClr val="000000">
                                <a:alpha val="43137"/>
                              </a:srgbClr>
                            </a:outerShdw>
                          </a:effectLst>
                          <a:latin typeface="+mn-lt"/>
                          <a:ea typeface="+mn-ea"/>
                          <a:cs typeface="+mn-cs"/>
                        </a:rPr>
                        <a:t>6</a:t>
                      </a:r>
                      <a:r>
                        <a:rPr lang="ru-RU" sz="1400" b="1" kern="1200" dirty="0">
                          <a:solidFill>
                            <a:schemeClr val="tx1"/>
                          </a:solidFill>
                          <a:effectLst>
                            <a:outerShdw blurRad="38100" dist="38100" dir="2700000" algn="tl">
                              <a:srgbClr val="000000">
                                <a:alpha val="43137"/>
                              </a:srgbClr>
                            </a:outerShdw>
                          </a:effectLst>
                          <a:latin typeface="+mn-lt"/>
                          <a:ea typeface="+mn-ea"/>
                          <a:cs typeface="+mn-cs"/>
                        </a:rPr>
                        <a:t>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408305">
                <a:tc gridSpan="3">
                  <a:txBody>
                    <a:bodyPr/>
                    <a:lstStyle/>
                    <a:p>
                      <a:pPr algn="r">
                        <a:lnSpc>
                          <a:spcPct val="115000"/>
                        </a:lnSpc>
                        <a:spcAft>
                          <a:spcPts val="0"/>
                        </a:spcAft>
                      </a:pPr>
                      <a:r>
                        <a:rPr lang="ru-RU" sz="1400" b="1" dirty="0">
                          <a:solidFill>
                            <a:schemeClr val="tx1"/>
                          </a:solidFill>
                          <a:effectLst>
                            <a:outerShdw blurRad="38100" dist="38100" dir="2700000" algn="tl">
                              <a:srgbClr val="000000">
                                <a:alpha val="43137"/>
                              </a:srgbClr>
                            </a:outerShdw>
                          </a:effectLst>
                        </a:rPr>
                        <a:t>Σ</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800" b="1" dirty="0">
                          <a:solidFill>
                            <a:srgbClr val="FF0000"/>
                          </a:solidFill>
                          <a:effectLst>
                            <a:outerShdw blurRad="38100" dist="38100" dir="2700000" algn="tl">
                              <a:srgbClr val="000000">
                                <a:alpha val="43137"/>
                              </a:srgbClr>
                            </a:outerShdw>
                          </a:effectLst>
                        </a:rPr>
                        <a:t>14</a:t>
                      </a:r>
                      <a:r>
                        <a:rPr lang="en-US" sz="1800" b="1" dirty="0">
                          <a:solidFill>
                            <a:srgbClr val="FF0000"/>
                          </a:solidFill>
                          <a:effectLst>
                            <a:outerShdw blurRad="38100" dist="38100" dir="2700000" algn="tl">
                              <a:srgbClr val="000000">
                                <a:alpha val="43137"/>
                              </a:srgbClr>
                            </a:outerShdw>
                          </a:effectLst>
                        </a:rPr>
                        <a:t>9</a:t>
                      </a:r>
                      <a:r>
                        <a:rPr lang="ru-RU" sz="1800" b="1" dirty="0">
                          <a:solidFill>
                            <a:srgbClr val="FF0000"/>
                          </a:solidFill>
                          <a:effectLst>
                            <a:outerShdw blurRad="38100" dist="38100" dir="2700000" algn="tl">
                              <a:srgbClr val="000000">
                                <a:alpha val="43137"/>
                              </a:srgbClr>
                            </a:outerShdw>
                          </a:effectLst>
                        </a:rPr>
                        <a:t>7</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27</a:t>
                      </a:r>
                      <a:r>
                        <a:rPr lang="en-US" sz="1400" b="1" dirty="0">
                          <a:solidFill>
                            <a:schemeClr val="tx1"/>
                          </a:solidFill>
                          <a:effectLst>
                            <a:outerShdw blurRad="38100" dist="38100" dir="2700000" algn="tl">
                              <a:srgbClr val="000000">
                                <a:alpha val="43137"/>
                              </a:srgbClr>
                            </a:outerShdw>
                          </a:effectLst>
                        </a:rPr>
                        <a:t>6</a:t>
                      </a:r>
                      <a:r>
                        <a:rPr lang="ru-RU" sz="1400" b="1" dirty="0">
                          <a:solidFill>
                            <a:schemeClr val="tx1"/>
                          </a:solidFill>
                          <a:effectLst>
                            <a:outerShdw blurRad="38100" dist="38100" dir="2700000" algn="tl">
                              <a:srgbClr val="000000">
                                <a:alpha val="43137"/>
                              </a:srgbClr>
                            </a:outerShdw>
                          </a:effectLst>
                        </a:rPr>
                        <a:t>8</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rgbClr val="FF0000"/>
                          </a:solidFill>
                          <a:effectLst>
                            <a:outerShdw blurRad="38100" dist="38100" dir="2700000" algn="tl">
                              <a:srgbClr val="000000">
                                <a:alpha val="43137"/>
                              </a:srgbClr>
                            </a:outerShdw>
                          </a:effectLst>
                          <a:latin typeface="+mn-lt"/>
                          <a:ea typeface="+mn-ea"/>
                        </a:rPr>
                        <a:t>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746898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9">
            <a:extLst>
              <a:ext uri="{FF2B5EF4-FFF2-40B4-BE49-F238E27FC236}">
                <a16:creationId xmlns:a16="http://schemas.microsoft.com/office/drawing/2014/main" id="{8F7CFF9D-FCA7-4F89-9A17-A875968DE8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23181" y="3276599"/>
            <a:ext cx="1478741" cy="1790701"/>
          </a:xfrm>
          <a:prstGeom prst="rect">
            <a:avLst/>
          </a:prstGeom>
        </p:spPr>
      </p:pic>
      <p:sp>
        <p:nvSpPr>
          <p:cNvPr id="2" name="Title 1">
            <a:extLst>
              <a:ext uri="{FF2B5EF4-FFF2-40B4-BE49-F238E27FC236}">
                <a16:creationId xmlns:a16="http://schemas.microsoft.com/office/drawing/2014/main" id="{5668E153-2C4C-4DB9-997F-D6DBC851019F}"/>
              </a:ext>
            </a:extLst>
          </p:cNvPr>
          <p:cNvSpPr>
            <a:spLocks noGrp="1"/>
          </p:cNvSpPr>
          <p:nvPr>
            <p:ph type="title"/>
          </p:nvPr>
        </p:nvSpPr>
        <p:spPr/>
        <p:txBody>
          <a:bodyPr/>
          <a:lstStyle/>
          <a:p>
            <a:r>
              <a:rPr lang="en-US" dirty="0"/>
              <a:t>Shut-downs analysis</a:t>
            </a:r>
            <a:endParaRPr lang="ru-RU" dirty="0"/>
          </a:p>
        </p:txBody>
      </p:sp>
      <p:sp>
        <p:nvSpPr>
          <p:cNvPr id="3" name="Content Placeholder 2">
            <a:extLst>
              <a:ext uri="{FF2B5EF4-FFF2-40B4-BE49-F238E27FC236}">
                <a16:creationId xmlns:a16="http://schemas.microsoft.com/office/drawing/2014/main" id="{C527AEE8-AF4F-40D1-AA03-8D5B492D40BE}"/>
              </a:ext>
            </a:extLst>
          </p:cNvPr>
          <p:cNvSpPr>
            <a:spLocks noGrp="1"/>
          </p:cNvSpPr>
          <p:nvPr>
            <p:ph idx="1"/>
          </p:nvPr>
        </p:nvSpPr>
        <p:spPr/>
        <p:txBody>
          <a:bodyPr anchor="ctr">
            <a:normAutofit/>
          </a:bodyPr>
          <a:lstStyle/>
          <a:p>
            <a:pPr>
              <a:lnSpc>
                <a:spcPct val="114000"/>
              </a:lnSpc>
            </a:pPr>
            <a:r>
              <a:rPr lang="en-US" dirty="0"/>
              <a:t>Emergency shutdown 17</a:t>
            </a:r>
            <a:r>
              <a:rPr lang="ru-RU" dirty="0"/>
              <a:t>.03.2018 </a:t>
            </a:r>
            <a:r>
              <a:rPr lang="en-US" dirty="0"/>
              <a:t>at</a:t>
            </a:r>
            <a:r>
              <a:rPr lang="ru-RU" dirty="0"/>
              <a:t> 02:32: </a:t>
            </a:r>
            <a:r>
              <a:rPr lang="en-US" dirty="0"/>
              <a:t>malfunction of the control circuit of the electromagnetic sodium pump;</a:t>
            </a:r>
            <a:endParaRPr lang="ru-RU" dirty="0"/>
          </a:p>
          <a:p>
            <a:pPr>
              <a:lnSpc>
                <a:spcPct val="114000"/>
              </a:lnSpc>
            </a:pPr>
            <a:r>
              <a:rPr lang="en-US" dirty="0">
                <a:solidFill>
                  <a:srgbClr val="002060"/>
                </a:solidFill>
              </a:rPr>
              <a:t>Emergency shutdown </a:t>
            </a:r>
            <a:r>
              <a:rPr lang="ru-RU" dirty="0">
                <a:solidFill>
                  <a:srgbClr val="002060"/>
                </a:solidFill>
              </a:rPr>
              <a:t>16.05.2018 г. </a:t>
            </a:r>
            <a:r>
              <a:rPr lang="en-US" dirty="0">
                <a:solidFill>
                  <a:srgbClr val="002060"/>
                </a:solidFill>
              </a:rPr>
              <a:t>at</a:t>
            </a:r>
            <a:r>
              <a:rPr lang="ru-RU" dirty="0">
                <a:solidFill>
                  <a:srgbClr val="002060"/>
                </a:solidFill>
              </a:rPr>
              <a:t> 02:17</a:t>
            </a:r>
            <a:r>
              <a:rPr lang="en-US" dirty="0">
                <a:solidFill>
                  <a:srgbClr val="002060"/>
                </a:solidFill>
              </a:rPr>
              <a:t>: short term power failure outside of JINR;</a:t>
            </a:r>
            <a:r>
              <a:rPr lang="ru-RU" dirty="0">
                <a:solidFill>
                  <a:srgbClr val="002060"/>
                </a:solidFill>
              </a:rPr>
              <a:t> </a:t>
            </a:r>
          </a:p>
          <a:p>
            <a:pPr>
              <a:lnSpc>
                <a:spcPct val="114000"/>
              </a:lnSpc>
            </a:pPr>
            <a:r>
              <a:rPr lang="ru-RU" dirty="0"/>
              <a:t>16.05.2018 </a:t>
            </a:r>
            <a:r>
              <a:rPr lang="en-US" dirty="0"/>
              <a:t>at </a:t>
            </a:r>
            <a:r>
              <a:rPr lang="ru-RU" dirty="0"/>
              <a:t>23:19 </a:t>
            </a:r>
            <a:r>
              <a:rPr lang="en-US" dirty="0"/>
              <a:t>reactor stopped by personnel due to the leak of sodium in the second loop; </a:t>
            </a:r>
          </a:p>
          <a:p>
            <a:pPr>
              <a:lnSpc>
                <a:spcPct val="114000"/>
              </a:lnSpc>
            </a:pPr>
            <a:r>
              <a:rPr lang="en-US" dirty="0">
                <a:solidFill>
                  <a:srgbClr val="002060"/>
                </a:solidFill>
              </a:rPr>
              <a:t>Emergency shutdown </a:t>
            </a:r>
            <a:r>
              <a:rPr lang="ru-RU" dirty="0">
                <a:solidFill>
                  <a:srgbClr val="002060"/>
                </a:solidFill>
              </a:rPr>
              <a:t>12.12.2018 г. </a:t>
            </a:r>
            <a:r>
              <a:rPr lang="en-US" dirty="0">
                <a:solidFill>
                  <a:srgbClr val="002060"/>
                </a:solidFill>
              </a:rPr>
              <a:t>at</a:t>
            </a:r>
            <a:r>
              <a:rPr lang="ru-RU" dirty="0">
                <a:solidFill>
                  <a:srgbClr val="002060"/>
                </a:solidFill>
              </a:rPr>
              <a:t> 14:00</a:t>
            </a:r>
            <a:r>
              <a:rPr lang="en-US" dirty="0">
                <a:solidFill>
                  <a:srgbClr val="002060"/>
                </a:solidFill>
              </a:rPr>
              <a:t>:</a:t>
            </a:r>
            <a:r>
              <a:rPr lang="ru-RU" dirty="0">
                <a:solidFill>
                  <a:srgbClr val="002060"/>
                </a:solidFill>
              </a:rPr>
              <a:t> </a:t>
            </a:r>
            <a:r>
              <a:rPr lang="en-US" dirty="0">
                <a:solidFill>
                  <a:srgbClr val="002060"/>
                </a:solidFill>
              </a:rPr>
              <a:t>short term power failure outside of JINR; </a:t>
            </a:r>
            <a:endParaRPr lang="ru-RU" dirty="0">
              <a:solidFill>
                <a:srgbClr val="002060"/>
              </a:solidFill>
            </a:endParaRPr>
          </a:p>
        </p:txBody>
      </p:sp>
      <p:sp>
        <p:nvSpPr>
          <p:cNvPr id="4" name="Footer Placeholder 3">
            <a:extLst>
              <a:ext uri="{FF2B5EF4-FFF2-40B4-BE49-F238E27FC236}">
                <a16:creationId xmlns:a16="http://schemas.microsoft.com/office/drawing/2014/main" id="{C2E63F91-C0EE-498A-90C0-C3A7713DC8A4}"/>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1EA8BF5A-3109-4827-8BBF-6DDB9C72DD62}"/>
              </a:ext>
            </a:extLst>
          </p:cNvPr>
          <p:cNvSpPr>
            <a:spLocks noGrp="1"/>
          </p:cNvSpPr>
          <p:nvPr>
            <p:ph type="sldNum" sz="quarter" idx="12"/>
          </p:nvPr>
        </p:nvSpPr>
        <p:spPr/>
        <p:txBody>
          <a:bodyPr/>
          <a:lstStyle/>
          <a:p>
            <a:fld id="{C8A46C30-0AE9-4C95-BBB8-653B0361C4E6}" type="slidenum">
              <a:rPr lang="ru-RU" smtClean="0"/>
              <a:t>8</a:t>
            </a:fld>
            <a:endParaRPr lang="ru-RU"/>
          </a:p>
        </p:txBody>
      </p:sp>
      <p:pic>
        <p:nvPicPr>
          <p:cNvPr id="6" name="Рисунок 6">
            <a:extLst>
              <a:ext uri="{FF2B5EF4-FFF2-40B4-BE49-F238E27FC236}">
                <a16:creationId xmlns:a16="http://schemas.microsoft.com/office/drawing/2014/main" id="{5691399E-24DE-4727-9BBF-B67D038614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3181" y="1335329"/>
            <a:ext cx="1478741" cy="1231574"/>
          </a:xfrm>
          <a:prstGeom prst="rect">
            <a:avLst/>
          </a:prstGeom>
        </p:spPr>
      </p:pic>
      <p:pic>
        <p:nvPicPr>
          <p:cNvPr id="8" name="Рисунок 1">
            <a:extLst>
              <a:ext uri="{FF2B5EF4-FFF2-40B4-BE49-F238E27FC236}">
                <a16:creationId xmlns:a16="http://schemas.microsoft.com/office/drawing/2014/main" id="{B2458A9C-DD6E-422D-9A45-02C20E0A88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23181" y="5232633"/>
            <a:ext cx="1486392" cy="1289757"/>
          </a:xfrm>
          <a:prstGeom prst="rect">
            <a:avLst/>
          </a:prstGeom>
        </p:spPr>
      </p:pic>
    </p:spTree>
    <p:extLst>
      <p:ext uri="{BB962C8B-B14F-4D97-AF65-F5344CB8AC3E}">
        <p14:creationId xmlns:p14="http://schemas.microsoft.com/office/powerpoint/2010/main" val="15517584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A623-4874-45F0-94EE-50B3605019C4}"/>
              </a:ext>
            </a:extLst>
          </p:cNvPr>
          <p:cNvSpPr>
            <a:spLocks noGrp="1"/>
          </p:cNvSpPr>
          <p:nvPr>
            <p:ph type="title"/>
          </p:nvPr>
        </p:nvSpPr>
        <p:spPr>
          <a:xfrm>
            <a:off x="1199456" y="126321"/>
            <a:ext cx="9518162" cy="783770"/>
          </a:xfrm>
          <a:solidFill>
            <a:schemeClr val="bg1"/>
          </a:solidFill>
        </p:spPr>
        <p:txBody>
          <a:bodyPr>
            <a:noAutofit/>
          </a:bodyPr>
          <a:lstStyle/>
          <a:p>
            <a:r>
              <a:rPr lang="en-US" sz="4000" dirty="0"/>
              <a:t>IBR-2 RESULTS OF 2018</a:t>
            </a:r>
            <a:endParaRPr lang="ru-RU" sz="4000" dirty="0"/>
          </a:p>
        </p:txBody>
      </p:sp>
      <p:sp>
        <p:nvSpPr>
          <p:cNvPr id="4" name="Footer Placeholder 3">
            <a:extLst>
              <a:ext uri="{FF2B5EF4-FFF2-40B4-BE49-F238E27FC236}">
                <a16:creationId xmlns:a16="http://schemas.microsoft.com/office/drawing/2014/main" id="{182E8884-F56C-4C57-B8F5-A2CE2F90EC3C}"/>
              </a:ext>
            </a:extLst>
          </p:cNvPr>
          <p:cNvSpPr>
            <a:spLocks noGrp="1"/>
          </p:cNvSpPr>
          <p:nvPr>
            <p:ph type="ftr" sz="quarter" idx="11"/>
          </p:nvPr>
        </p:nvSpPr>
        <p:spPr/>
        <p:txBody>
          <a:bodyPr/>
          <a:lstStyle/>
          <a:p>
            <a:r>
              <a:rPr lang="en-US"/>
              <a:t>49th meeting of the PAC for Condensed Matter Physics</a:t>
            </a:r>
            <a:endParaRPr lang="ru-RU" dirty="0"/>
          </a:p>
        </p:txBody>
      </p:sp>
      <p:sp>
        <p:nvSpPr>
          <p:cNvPr id="5" name="Slide Number Placeholder 4">
            <a:extLst>
              <a:ext uri="{FF2B5EF4-FFF2-40B4-BE49-F238E27FC236}">
                <a16:creationId xmlns:a16="http://schemas.microsoft.com/office/drawing/2014/main" id="{7D6D53E4-42A8-4BC3-9519-A7B979372A31}"/>
              </a:ext>
            </a:extLst>
          </p:cNvPr>
          <p:cNvSpPr>
            <a:spLocks noGrp="1"/>
          </p:cNvSpPr>
          <p:nvPr>
            <p:ph type="sldNum" sz="quarter" idx="12"/>
          </p:nvPr>
        </p:nvSpPr>
        <p:spPr/>
        <p:txBody>
          <a:bodyPr/>
          <a:lstStyle/>
          <a:p>
            <a:fld id="{C8A46C30-0AE9-4C95-BBB8-653B0361C4E6}" type="slidenum">
              <a:rPr lang="ru-RU" smtClean="0"/>
              <a:t>9</a:t>
            </a:fld>
            <a:endParaRPr lang="ru-RU"/>
          </a:p>
        </p:txBody>
      </p:sp>
      <p:sp>
        <p:nvSpPr>
          <p:cNvPr id="3" name="Content Placeholder 2">
            <a:extLst>
              <a:ext uri="{FF2B5EF4-FFF2-40B4-BE49-F238E27FC236}">
                <a16:creationId xmlns:a16="http://schemas.microsoft.com/office/drawing/2014/main" id="{F86C6224-7D45-4E5D-BC81-6E817BCBFA19}"/>
              </a:ext>
            </a:extLst>
          </p:cNvPr>
          <p:cNvSpPr>
            <a:spLocks noGrp="1"/>
          </p:cNvSpPr>
          <p:nvPr>
            <p:ph idx="1"/>
          </p:nvPr>
        </p:nvSpPr>
        <p:spPr>
          <a:xfrm>
            <a:off x="119336" y="910091"/>
            <a:ext cx="11953328" cy="5892785"/>
          </a:xfrm>
          <a:solidFill>
            <a:schemeClr val="bg1"/>
          </a:solidFill>
        </p:spPr>
        <p:txBody>
          <a:bodyPr anchor="ctr">
            <a:normAutofit fontScale="92500" lnSpcReduction="20000"/>
          </a:bodyPr>
          <a:lstStyle/>
          <a:p>
            <a:pPr>
              <a:lnSpc>
                <a:spcPct val="120000"/>
              </a:lnSpc>
            </a:pPr>
            <a:r>
              <a:rPr lang="en-US" dirty="0"/>
              <a:t>IBR-2 operational time was about 1500 hours instead of 2500 consequences for the users program will be reported by Dorota </a:t>
            </a:r>
            <a:r>
              <a:rPr lang="en-US" dirty="0" err="1"/>
              <a:t>Chudoba</a:t>
            </a:r>
            <a:r>
              <a:rPr lang="en-US" dirty="0"/>
              <a:t>;</a:t>
            </a:r>
            <a:endParaRPr lang="ru-RU" dirty="0"/>
          </a:p>
          <a:p>
            <a:pPr>
              <a:lnSpc>
                <a:spcPct val="120000"/>
              </a:lnSpc>
            </a:pPr>
            <a:r>
              <a:rPr lang="en-US" dirty="0">
                <a:solidFill>
                  <a:srgbClr val="002060"/>
                </a:solidFill>
              </a:rPr>
              <a:t>2-nd and 4-th cycles were cryogenics ones;</a:t>
            </a:r>
            <a:endParaRPr lang="ru-RU" dirty="0">
              <a:solidFill>
                <a:srgbClr val="002060"/>
              </a:solidFill>
            </a:endParaRPr>
          </a:p>
          <a:p>
            <a:pPr>
              <a:lnSpc>
                <a:spcPct val="120000"/>
              </a:lnSpc>
            </a:pPr>
            <a:r>
              <a:rPr lang="en-US" dirty="0"/>
              <a:t>In December 2018 the spare movable reflector manufacturing was finished and now it’s transportation to JINR is under preparation. The total weight of the equipment is 69 tons. Until the end of 2019 it’ll be ready for installation at IBR-2 in case of necessity; </a:t>
            </a:r>
            <a:endParaRPr lang="ru-RU" dirty="0"/>
          </a:p>
          <a:p>
            <a:pPr>
              <a:lnSpc>
                <a:spcPct val="120000"/>
              </a:lnSpc>
            </a:pPr>
            <a:r>
              <a:rPr lang="en-US" dirty="0">
                <a:solidFill>
                  <a:srgbClr val="002060"/>
                </a:solidFill>
              </a:rPr>
              <a:t>Sections I and II of the SB-117 0.4 kV switchboard of the external power supply system</a:t>
            </a:r>
            <a:r>
              <a:rPr lang="ru-RU" dirty="0">
                <a:solidFill>
                  <a:srgbClr val="002060"/>
                </a:solidFill>
              </a:rPr>
              <a:t> </a:t>
            </a:r>
            <a:r>
              <a:rPr lang="en-US" dirty="0">
                <a:solidFill>
                  <a:srgbClr val="002060"/>
                </a:solidFill>
              </a:rPr>
              <a:t>were replaced;</a:t>
            </a:r>
          </a:p>
          <a:p>
            <a:pPr>
              <a:lnSpc>
                <a:spcPct val="120000"/>
              </a:lnSpc>
            </a:pPr>
            <a:r>
              <a:rPr lang="en-US" dirty="0"/>
              <a:t>The water recycling cooling system is under complex upgrade;</a:t>
            </a:r>
            <a:endParaRPr lang="ru-RU" dirty="0"/>
          </a:p>
          <a:p>
            <a:pPr>
              <a:lnSpc>
                <a:spcPct val="120000"/>
              </a:lnSpc>
            </a:pPr>
            <a:r>
              <a:rPr lang="en-US" dirty="0">
                <a:solidFill>
                  <a:srgbClr val="002060"/>
                </a:solidFill>
              </a:rPr>
              <a:t>Fresh fuel assembly was added to the IBR-2 core in order to compensate fuel burnup in the period 2011-2018;</a:t>
            </a:r>
            <a:endParaRPr lang="ru-RU" dirty="0">
              <a:solidFill>
                <a:srgbClr val="002060"/>
              </a:solidFill>
            </a:endParaRPr>
          </a:p>
        </p:txBody>
      </p:sp>
    </p:spTree>
    <p:extLst>
      <p:ext uri="{BB962C8B-B14F-4D97-AF65-F5344CB8AC3E}">
        <p14:creationId xmlns:p14="http://schemas.microsoft.com/office/powerpoint/2010/main" val="5904503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Shvetsov_report</Template>
  <TotalTime>1530</TotalTime>
  <Words>1321</Words>
  <Application>Microsoft Office PowerPoint</Application>
  <PresentationFormat>Widescreen</PresentationFormat>
  <Paragraphs>214</Paragraphs>
  <Slides>26</Slides>
  <Notes>2</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26</vt:i4>
      </vt:variant>
    </vt:vector>
  </HeadingPairs>
  <TitlesOfParts>
    <vt:vector size="41" baseType="lpstr">
      <vt:lpstr>맑은 고딕</vt:lpstr>
      <vt:lpstr>Arial</vt:lpstr>
      <vt:lpstr>Calibri</vt:lpstr>
      <vt:lpstr>Calibri Light</vt:lpstr>
      <vt:lpstr>Comic Sans MS</vt:lpstr>
      <vt:lpstr>Symbol</vt:lpstr>
      <vt:lpstr>Times New Roman</vt:lpstr>
      <vt:lpstr>Wingdings</vt:lpstr>
      <vt:lpstr>annual_report_2015_nts</vt:lpstr>
      <vt:lpstr>2_Тема Office</vt:lpstr>
      <vt:lpstr>Тема Office</vt:lpstr>
      <vt:lpstr>1_annual_report_2015_nts</vt:lpstr>
      <vt:lpstr>2_annual_report_2015_nts</vt:lpstr>
      <vt:lpstr>Office Theme</vt:lpstr>
      <vt:lpstr>Graph</vt:lpstr>
      <vt:lpstr>IBR-2 STATUS REPORT</vt:lpstr>
      <vt:lpstr>IBR-2 RIGHT NOW</vt:lpstr>
      <vt:lpstr>CURRENT STATE OF THE IBR-2</vt:lpstr>
      <vt:lpstr>CONTENT</vt:lpstr>
      <vt:lpstr>IBR-2 OPERATION IN 2018</vt:lpstr>
      <vt:lpstr>PowerPoint Presentation</vt:lpstr>
      <vt:lpstr>IBR-2 2018 OPERATION STATISTICS</vt:lpstr>
      <vt:lpstr>Shut-downs analysis</vt:lpstr>
      <vt:lpstr>IBR-2 RESULTS OF 2018</vt:lpstr>
      <vt:lpstr>CRYOGENIC MODERATORS DEVELOPMENT</vt:lpstr>
      <vt:lpstr>Cryogenic moderators in 2018</vt:lpstr>
      <vt:lpstr>CM-201 for beams #1,9 and 4-6: plans for 2019</vt:lpstr>
      <vt:lpstr>MAJOR EQUIPMENT UPGRADE AND REPLACEMENT</vt:lpstr>
      <vt:lpstr>Major equipment replacement plans for 2019</vt:lpstr>
      <vt:lpstr>Major equipment replacement plans 2020 - 2026</vt:lpstr>
      <vt:lpstr>INVESTIGATIONS OF THE DYNAMICS OF THE POWER FEEDBACK EFFECTS AT THE IBR-2</vt:lpstr>
      <vt:lpstr>IBR-2 Power Noise Sources</vt:lpstr>
      <vt:lpstr>IBR-2 power noise at 2 MW</vt:lpstr>
      <vt:lpstr>IBR-2 noise spectral composition</vt:lpstr>
      <vt:lpstr>IBR-2 noise spectral density evolution (short-term)</vt:lpstr>
      <vt:lpstr>IBR-2 noise spectral density evolution (long-term)</vt:lpstr>
      <vt:lpstr>Dispersion of the maximal amplitude of the low frequency pulse power oscillations. Red and blue points corresponds to the different cycles.  </vt:lpstr>
      <vt:lpstr>CONCLUSION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IBR-2 STATUS REPORT</dc:title>
  <dc:creator>Valery Shvetsov</dc:creator>
  <cp:lastModifiedBy>Valery Shvetsov</cp:lastModifiedBy>
  <cp:revision>94</cp:revision>
  <dcterms:created xsi:type="dcterms:W3CDTF">2019-01-22T06:57:46Z</dcterms:created>
  <dcterms:modified xsi:type="dcterms:W3CDTF">2019-01-23T13:24:28Z</dcterms:modified>
</cp:coreProperties>
</file>