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332" r:id="rId3"/>
    <p:sldId id="333" r:id="rId4"/>
    <p:sldId id="256" r:id="rId5"/>
    <p:sldId id="257" r:id="rId6"/>
    <p:sldId id="260" r:id="rId7"/>
    <p:sldId id="258" r:id="rId8"/>
    <p:sldId id="262" r:id="rId9"/>
    <p:sldId id="263" r:id="rId10"/>
    <p:sldId id="334" r:id="rId11"/>
    <p:sldId id="266" r:id="rId12"/>
    <p:sldId id="322" r:id="rId13"/>
    <p:sldId id="319" r:id="rId14"/>
    <p:sldId id="271" r:id="rId15"/>
    <p:sldId id="272" r:id="rId16"/>
    <p:sldId id="311" r:id="rId17"/>
    <p:sldId id="312" r:id="rId18"/>
    <p:sldId id="264" r:id="rId19"/>
    <p:sldId id="314" r:id="rId20"/>
    <p:sldId id="321" r:id="rId21"/>
    <p:sldId id="316" r:id="rId22"/>
    <p:sldId id="320" r:id="rId23"/>
    <p:sldId id="318" r:id="rId24"/>
    <p:sldId id="265"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90000"/>
    <a:srgbClr val="0000FF"/>
    <a:srgbClr val="FFCCFF"/>
    <a:srgbClr val="66FFFF"/>
    <a:srgbClr val="99FFCC"/>
    <a:srgbClr val="FFFF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0" d="100"/>
          <a:sy n="90" d="100"/>
        </p:scale>
        <p:origin x="940"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2E42-D8CA-4194-8C76-BE1774FC8ECB}" type="datetimeFigureOut">
              <a:rPr lang="ru-RU" smtClean="0"/>
              <a:t>16.01.2019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DAE75-F8D1-409E-98FE-11EA2A9AC1E5}" type="slidenum">
              <a:rPr lang="ru-RU" smtClean="0"/>
              <a:t>‹#›</a:t>
            </a:fld>
            <a:endParaRPr lang="ru-RU"/>
          </a:p>
        </p:txBody>
      </p:sp>
    </p:spTree>
    <p:extLst>
      <p:ext uri="{BB962C8B-B14F-4D97-AF65-F5344CB8AC3E}">
        <p14:creationId xmlns:p14="http://schemas.microsoft.com/office/powerpoint/2010/main" val="393003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miter lim="800000"/>
            <a:headEnd/>
            <a:tailEnd/>
          </a:ln>
        </p:spPr>
        <p:txBody>
          <a:bodyPr/>
          <a:lstStyle/>
          <a:p>
            <a:fld id="{98A1448C-582F-4B92-9687-8BAEE8C062CC}" type="slidenum">
              <a:rPr lang="ru-RU" smtClean="0">
                <a:latin typeface="Arial" pitchFamily="34" charset="0"/>
              </a:rPr>
              <a:pPr/>
              <a:t>5</a:t>
            </a:fld>
            <a:endParaRPr lang="ru-RU">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686121" y="4343364"/>
            <a:ext cx="5485759" cy="4113991"/>
          </a:xfrm>
          <a:noFill/>
        </p:spPr>
        <p:txBody>
          <a:bodyPr/>
          <a:lstStyle/>
          <a:p>
            <a:pPr algn="just" eaLnBrk="1" hangingPunct="1"/>
            <a:r>
              <a:rPr lang="en-US" sz="1600"/>
              <a:t>     </a:t>
            </a:r>
            <a:endParaRPr lang="ru-RU" sz="1600"/>
          </a:p>
        </p:txBody>
      </p:sp>
    </p:spTree>
    <p:extLst>
      <p:ext uri="{BB962C8B-B14F-4D97-AF65-F5344CB8AC3E}">
        <p14:creationId xmlns:p14="http://schemas.microsoft.com/office/powerpoint/2010/main" val="373115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E5CC3388-1D94-47B2-A956-46DA593E24A4}" type="slidenum">
              <a:rPr lang="en-US" smtClean="0"/>
              <a:t>7</a:t>
            </a:fld>
            <a:endParaRPr lang="en-US"/>
          </a:p>
        </p:txBody>
      </p:sp>
    </p:spTree>
    <p:extLst>
      <p:ext uri="{BB962C8B-B14F-4D97-AF65-F5344CB8AC3E}">
        <p14:creationId xmlns:p14="http://schemas.microsoft.com/office/powerpoint/2010/main" val="313380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b="1" kern="1200" dirty="0">
                <a:solidFill>
                  <a:schemeClr val="tx1"/>
                </a:solidFill>
                <a:latin typeface="+mn-lt"/>
                <a:ea typeface="+mn-ea"/>
                <a:cs typeface="+mn-cs"/>
              </a:rPr>
              <a:t>Introduction</a:t>
            </a:r>
            <a:endParaRPr lang="ru-RU" sz="1200" kern="1200" dirty="0">
              <a:solidFill>
                <a:schemeClr val="tx1"/>
              </a:solidFill>
              <a:latin typeface="+mn-lt"/>
              <a:ea typeface="+mn-ea"/>
              <a:cs typeface="+mn-cs"/>
            </a:endParaRPr>
          </a:p>
          <a:p>
            <a:r>
              <a:rPr lang="en-US" sz="1200" kern="1200" dirty="0">
                <a:solidFill>
                  <a:schemeClr val="tx1"/>
                </a:solidFill>
                <a:latin typeface="+mn-lt"/>
                <a:ea typeface="+mn-ea"/>
                <a:cs typeface="+mn-cs"/>
              </a:rPr>
              <a:t>Poly(2-oxazoline)s are </a:t>
            </a:r>
            <a:r>
              <a:rPr lang="en-GB" sz="1200" kern="1200" dirty="0">
                <a:solidFill>
                  <a:schemeClr val="tx1"/>
                </a:solidFill>
                <a:latin typeface="+mn-lt"/>
                <a:ea typeface="+mn-ea"/>
                <a:cs typeface="+mn-cs"/>
              </a:rPr>
              <a:t>a versatile tool for designing polymer objects with complex architecture and adjustable </a:t>
            </a:r>
            <a:r>
              <a:rPr lang="en-GB" sz="1200" kern="1200" dirty="0" err="1">
                <a:solidFill>
                  <a:schemeClr val="tx1"/>
                </a:solidFill>
                <a:latin typeface="+mn-lt"/>
                <a:ea typeface="+mn-ea"/>
                <a:cs typeface="+mn-cs"/>
              </a:rPr>
              <a:t>physico</a:t>
            </a:r>
            <a:r>
              <a:rPr lang="en-GB" sz="1200" kern="1200" dirty="0">
                <a:solidFill>
                  <a:schemeClr val="tx1"/>
                </a:solidFill>
                <a:latin typeface="+mn-lt"/>
                <a:ea typeface="+mn-ea"/>
                <a:cs typeface="+mn-cs"/>
              </a:rPr>
              <a:t>-chemical properties. Due to their biocompatibility, the obtained structures can be used in medicine and pharmaceutics </a:t>
            </a:r>
            <a:r>
              <a:rPr lang="en-US" sz="1200" kern="1200" dirty="0">
                <a:solidFill>
                  <a:schemeClr val="tx1"/>
                </a:solidFill>
                <a:latin typeface="+mn-lt"/>
                <a:ea typeface="+mn-ea"/>
                <a:cs typeface="+mn-cs"/>
              </a:rPr>
              <a:t>[1, 2].</a:t>
            </a:r>
            <a:r>
              <a:rPr lang="en-GB" sz="1200" kern="1200" dirty="0">
                <a:solidFill>
                  <a:schemeClr val="tx1"/>
                </a:solidFill>
                <a:latin typeface="+mn-lt"/>
                <a:ea typeface="+mn-ea"/>
                <a:cs typeface="+mn-cs"/>
              </a:rPr>
              <a:t> Great interest in </a:t>
            </a:r>
            <a:r>
              <a:rPr lang="en-GB" sz="1200" kern="1200" dirty="0" err="1">
                <a:solidFill>
                  <a:schemeClr val="tx1"/>
                </a:solidFill>
                <a:latin typeface="+mn-lt"/>
                <a:ea typeface="+mn-ea"/>
                <a:cs typeface="+mn-cs"/>
              </a:rPr>
              <a:t>oxazoline</a:t>
            </a:r>
            <a:r>
              <a:rPr lang="en-GB" sz="1200" kern="1200" dirty="0">
                <a:solidFill>
                  <a:schemeClr val="tx1"/>
                </a:solidFill>
                <a:latin typeface="+mn-lt"/>
                <a:ea typeface="+mn-ea"/>
                <a:cs typeface="+mn-cs"/>
              </a:rPr>
              <a:t> studies is related to the fact that these polymers can partially replace poly(ethylene glycol) (PEG) in medical applications. Besides, as compared with PEG, p</a:t>
            </a:r>
            <a:r>
              <a:rPr lang="en-US" sz="1200" kern="1200" dirty="0" err="1">
                <a:solidFill>
                  <a:schemeClr val="tx1"/>
                </a:solidFill>
                <a:latin typeface="+mn-lt"/>
                <a:ea typeface="+mn-ea"/>
                <a:cs typeface="+mn-cs"/>
              </a:rPr>
              <a:t>oly</a:t>
            </a:r>
            <a:r>
              <a:rPr lang="en-US" sz="1200" kern="1200" dirty="0">
                <a:solidFill>
                  <a:schemeClr val="tx1"/>
                </a:solidFill>
                <a:latin typeface="+mn-lt"/>
                <a:ea typeface="+mn-ea"/>
                <a:cs typeface="+mn-cs"/>
              </a:rPr>
              <a:t>(2-oxazoline)s</a:t>
            </a:r>
            <a:r>
              <a:rPr lang="en-GB" sz="1200" kern="1200" dirty="0">
                <a:solidFill>
                  <a:schemeClr val="tx1"/>
                </a:solidFill>
                <a:latin typeface="+mn-lt"/>
                <a:ea typeface="+mn-ea"/>
                <a:cs typeface="+mn-cs"/>
              </a:rPr>
              <a:t> possess additional useful </a:t>
            </a:r>
            <a:r>
              <a:rPr lang="en-GB" sz="1200" kern="1200" dirty="0" err="1">
                <a:solidFill>
                  <a:schemeClr val="tx1"/>
                </a:solidFill>
                <a:latin typeface="+mn-lt"/>
                <a:ea typeface="+mn-ea"/>
                <a:cs typeface="+mn-cs"/>
              </a:rPr>
              <a:t>physico</a:t>
            </a:r>
            <a:r>
              <a:rPr lang="en-GB" sz="1200" kern="1200" dirty="0">
                <a:solidFill>
                  <a:schemeClr val="tx1"/>
                </a:solidFill>
                <a:latin typeface="+mn-lt"/>
                <a:ea typeface="+mn-ea"/>
                <a:cs typeface="+mn-cs"/>
              </a:rPr>
              <a:t>-chemical properties, such as low viscosity and high stability. Furthermore, synthesis of poly(</a:t>
            </a:r>
            <a:r>
              <a:rPr lang="en-GB" sz="1200" kern="1200" dirty="0" err="1">
                <a:solidFill>
                  <a:schemeClr val="tx1"/>
                </a:solidFill>
                <a:latin typeface="+mn-lt"/>
                <a:ea typeface="+mn-ea"/>
                <a:cs typeface="+mn-cs"/>
              </a:rPr>
              <a:t>oxazolines</a:t>
            </a:r>
            <a:r>
              <a:rPr lang="en-GB" sz="1200" kern="1200" dirty="0">
                <a:solidFill>
                  <a:schemeClr val="tx1"/>
                </a:solidFill>
                <a:latin typeface="+mn-lt"/>
                <a:ea typeface="+mn-ea"/>
                <a:cs typeface="+mn-cs"/>
              </a:rPr>
              <a:t>) is easier than PEG preparation </a:t>
            </a:r>
            <a:r>
              <a:rPr lang="en-US" sz="1200" kern="1200" dirty="0">
                <a:solidFill>
                  <a:schemeClr val="tx1"/>
                </a:solidFill>
                <a:latin typeface="+mn-lt"/>
                <a:ea typeface="+mn-ea"/>
                <a:cs typeface="+mn-cs"/>
              </a:rPr>
              <a:t>[3].</a:t>
            </a:r>
            <a:r>
              <a:rPr lang="en-GB" sz="1200" kern="1200" dirty="0">
                <a:solidFill>
                  <a:schemeClr val="tx1"/>
                </a:solidFill>
                <a:latin typeface="+mn-lt"/>
                <a:ea typeface="+mn-ea"/>
                <a:cs typeface="+mn-cs"/>
              </a:rPr>
              <a:t> Recently [4]</a:t>
            </a:r>
            <a:r>
              <a:rPr lang="en-US" sz="1200" kern="1200" dirty="0">
                <a:solidFill>
                  <a:schemeClr val="tx1"/>
                </a:solidFill>
                <a:latin typeface="+mn-lt"/>
                <a:ea typeface="+mn-ea"/>
                <a:cs typeface="+mn-cs"/>
              </a:rPr>
              <a:t> it has been demonstrated that immune system may produce </a:t>
            </a:r>
            <a:r>
              <a:rPr lang="en-GB" sz="1200" kern="1200" dirty="0">
                <a:solidFill>
                  <a:schemeClr val="tx1"/>
                </a:solidFill>
                <a:latin typeface="+mn-lt"/>
                <a:ea typeface="+mn-ea"/>
                <a:cs typeface="+mn-cs"/>
              </a:rPr>
              <a:t>anti-</a:t>
            </a:r>
            <a:r>
              <a:rPr lang="en-US" sz="1200" kern="1200" dirty="0">
                <a:solidFill>
                  <a:schemeClr val="tx1"/>
                </a:solidFill>
                <a:latin typeface="+mn-lt"/>
                <a:ea typeface="+mn-ea"/>
                <a:cs typeface="+mn-cs"/>
              </a:rPr>
              <a:t>PEG antibodies, which results in accelerated blood clearance of PEG-containing medicinal preparations. This fact causes additional interest in the studies of poly(2-oxazoline)s as PEG substitutes.</a:t>
            </a:r>
          </a:p>
          <a:p>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Poly(2-oxazoline)s have already found applications in the synthesis of </a:t>
            </a:r>
            <a:r>
              <a:rPr lang="en-US" sz="1200" kern="1200" dirty="0" err="1">
                <a:solidFill>
                  <a:schemeClr val="tx1"/>
                </a:solidFill>
                <a:latin typeface="+mn-lt"/>
                <a:ea typeface="+mn-ea"/>
                <a:cs typeface="+mn-cs"/>
              </a:rPr>
              <a:t>hydrogels</a:t>
            </a:r>
            <a:r>
              <a:rPr lang="en-US" sz="1200" kern="1200" dirty="0">
                <a:solidFill>
                  <a:schemeClr val="tx1"/>
                </a:solidFill>
                <a:latin typeface="+mn-lt"/>
                <a:ea typeface="+mn-ea"/>
                <a:cs typeface="+mn-cs"/>
              </a:rPr>
              <a:t> [5], in development of biomedical devices [6–8].</a:t>
            </a:r>
            <a:endParaRPr lang="ru-RU" sz="1200" kern="1200">
              <a:solidFill>
                <a:schemeClr val="tx1"/>
              </a:solidFill>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C871210-3DE6-4039-B598-76176869DADB}" type="slidenum">
              <a:rPr lang="ru-RU" smtClean="0"/>
              <a:t>11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Методом</a:t>
            </a:r>
            <a:r>
              <a:rPr lang="ru-RU" baseline="0" dirty="0"/>
              <a:t> нейтронной томографии исследован древнеславянский топор, датируемый </a:t>
            </a:r>
            <a:r>
              <a:rPr lang="en-US" baseline="0" dirty="0"/>
              <a:t>X </a:t>
            </a:r>
            <a:r>
              <a:rPr lang="ru-RU" baseline="0" dirty="0"/>
              <a:t>веком нашей эры. В данный момент сотрудники Института Археологии РАН ведут работы по исследованию технологии изготовления этого топора и определяют степень сохранности этого объекта. Это связано с выяснением культурологического происхождения топора: </a:t>
            </a:r>
            <a:r>
              <a:rPr lang="ru-RU" baseline="0" dirty="0" err="1"/>
              <a:t>норманская</a:t>
            </a:r>
            <a:r>
              <a:rPr lang="ru-RU" baseline="0" dirty="0"/>
              <a:t> группа (викинги) или локальное, древнерусское происхождение. Нейтронная томография указывает на процессы распространения дефектов в толще топора, что может указывать как на сохранность объекта, так и на механические повреждения. </a:t>
            </a:r>
            <a:endParaRPr lang="ru-RU" dirty="0"/>
          </a:p>
        </p:txBody>
      </p:sp>
      <p:sp>
        <p:nvSpPr>
          <p:cNvPr id="4" name="Номер слайда 3"/>
          <p:cNvSpPr>
            <a:spLocks noGrp="1"/>
          </p:cNvSpPr>
          <p:nvPr>
            <p:ph type="sldNum" sz="quarter" idx="10"/>
          </p:nvPr>
        </p:nvSpPr>
        <p:spPr/>
        <p:txBody>
          <a:bodyPr/>
          <a:lstStyle/>
          <a:p>
            <a:fld id="{789EC435-ADEC-42F5-983C-2FB4FC28E310}" type="slidenum">
              <a:rPr lang="ru-RU" smtClean="0"/>
              <a:t>15</a:t>
            </a:fld>
            <a:endParaRPr lang="ru-RU"/>
          </a:p>
        </p:txBody>
      </p:sp>
    </p:spTree>
    <p:extLst>
      <p:ext uri="{BB962C8B-B14F-4D97-AF65-F5344CB8AC3E}">
        <p14:creationId xmlns:p14="http://schemas.microsoft.com/office/powerpoint/2010/main" val="157250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dirty="0"/>
              <a:t>At the FLNP JINR, the project “</a:t>
            </a:r>
            <a:r>
              <a:rPr lang="en-US" altLang="ru-RU" sz="1200" b="1" dirty="0">
                <a:solidFill>
                  <a:schemeClr val="hlink"/>
                </a:solidFill>
              </a:rPr>
              <a:t>Isotope</a:t>
            </a:r>
            <a:r>
              <a:rPr lang="ru-RU" altLang="ru-RU" sz="1200" b="1" dirty="0">
                <a:solidFill>
                  <a:schemeClr val="hlink"/>
                </a:solidFill>
              </a:rPr>
              <a:t>-</a:t>
            </a:r>
            <a:r>
              <a:rPr lang="en-US" altLang="ru-RU" sz="1200" b="1" dirty="0">
                <a:solidFill>
                  <a:schemeClr val="hlink"/>
                </a:solidFill>
              </a:rPr>
              <a:t>identifying neutron reflectometry (IINR) at IBR-2M reactor</a:t>
            </a:r>
            <a:r>
              <a:rPr lang="en-US" dirty="0"/>
              <a:t>” was realized during last years. In the framework of the project, three complementary channels for registration of the </a:t>
            </a:r>
            <a:r>
              <a:rPr lang="en-US" altLang="ru-RU" sz="1200" b="0" dirty="0">
                <a:solidFill>
                  <a:srgbClr val="C00000"/>
                </a:solidFill>
              </a:rPr>
              <a:t>spin-flipped neutrons, charge particles and gamma-quants have been created at the REMUR reflectometer. They allow obtaining detailed information about magnetic properties and isotope spatial distribution of </a:t>
            </a:r>
            <a:r>
              <a:rPr lang="en-US" altLang="ru-RU" sz="1200" b="0">
                <a:solidFill>
                  <a:srgbClr val="C00000"/>
                </a:solidFill>
              </a:rPr>
              <a:t>the complex </a:t>
            </a:r>
            <a:r>
              <a:rPr lang="en-US" altLang="ru-RU" sz="1200" b="0" dirty="0">
                <a:solidFill>
                  <a:srgbClr val="C00000"/>
                </a:solidFill>
              </a:rPr>
              <a:t>layered nanostructures, leading to better understanding of the physical properties of such systems. The necessary equipment has been developed and created and first test experiments were performed.</a:t>
            </a:r>
          </a:p>
          <a:p>
            <a:endParaRPr lang="ru-RU" dirty="0"/>
          </a:p>
        </p:txBody>
      </p:sp>
      <p:sp>
        <p:nvSpPr>
          <p:cNvPr id="4" name="Номер слайда 3"/>
          <p:cNvSpPr>
            <a:spLocks noGrp="1"/>
          </p:cNvSpPr>
          <p:nvPr>
            <p:ph type="sldNum" sz="quarter" idx="10"/>
          </p:nvPr>
        </p:nvSpPr>
        <p:spPr/>
        <p:txBody>
          <a:bodyPr/>
          <a:lstStyle/>
          <a:p>
            <a:fld id="{13FD10D0-4E74-4D6D-9E05-E38182182F00}" type="slidenum">
              <a:rPr lang="ru-RU" smtClean="0"/>
              <a:t>18</a:t>
            </a:fld>
            <a:endParaRPr lang="ru-RU"/>
          </a:p>
        </p:txBody>
      </p:sp>
    </p:spTree>
    <p:extLst>
      <p:ext uri="{BB962C8B-B14F-4D97-AF65-F5344CB8AC3E}">
        <p14:creationId xmlns:p14="http://schemas.microsoft.com/office/powerpoint/2010/main" val="416690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EBA660C-35FE-4A07-8B85-BFF55F58066B}" type="slidenum">
              <a:rPr lang="ru-RU"/>
              <a:pPr>
                <a:defRPr/>
              </a:pPr>
              <a:t>‹#›</a:t>
            </a:fld>
            <a:endParaRPr lang="ru-RU"/>
          </a:p>
        </p:txBody>
      </p:sp>
    </p:spTree>
    <p:extLst>
      <p:ext uri="{BB962C8B-B14F-4D97-AF65-F5344CB8AC3E}">
        <p14:creationId xmlns:p14="http://schemas.microsoft.com/office/powerpoint/2010/main" val="320741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64BA19F-E27A-42A2-BB88-23A83E18C5AC}" type="slidenum">
              <a:rPr lang="ru-RU"/>
              <a:pPr>
                <a:defRPr/>
              </a:pPr>
              <a:t>‹#›</a:t>
            </a:fld>
            <a:endParaRPr lang="ru-RU"/>
          </a:p>
        </p:txBody>
      </p:sp>
    </p:spTree>
    <p:extLst>
      <p:ext uri="{BB962C8B-B14F-4D97-AF65-F5344CB8AC3E}">
        <p14:creationId xmlns:p14="http://schemas.microsoft.com/office/powerpoint/2010/main" val="250617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0B413F5-6050-4810-A154-4868D8A5DD59}" type="slidenum">
              <a:rPr lang="ru-RU"/>
              <a:pPr>
                <a:defRPr/>
              </a:pPr>
              <a:t>‹#›</a:t>
            </a:fld>
            <a:endParaRPr lang="ru-RU"/>
          </a:p>
        </p:txBody>
      </p:sp>
    </p:spTree>
    <p:extLst>
      <p:ext uri="{BB962C8B-B14F-4D97-AF65-F5344CB8AC3E}">
        <p14:creationId xmlns:p14="http://schemas.microsoft.com/office/powerpoint/2010/main" val="195878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A4B460C-DEDA-4BD5-860E-4FBCFA91F1D2}" type="slidenum">
              <a:rPr lang="ru-RU"/>
              <a:pPr>
                <a:defRPr/>
              </a:pPr>
              <a:t>‹#›</a:t>
            </a:fld>
            <a:endParaRPr lang="ru-RU"/>
          </a:p>
        </p:txBody>
      </p:sp>
    </p:spTree>
    <p:extLst>
      <p:ext uri="{BB962C8B-B14F-4D97-AF65-F5344CB8AC3E}">
        <p14:creationId xmlns:p14="http://schemas.microsoft.com/office/powerpoint/2010/main" val="2323307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185857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0471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36035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D32CE75-F1B7-4427-B594-B1250DA768D1}" type="datetimeFigureOut">
              <a:rPr lang="ru-RU" smtClean="0"/>
              <a:t>16.01.2019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75881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D32CE75-F1B7-4427-B594-B1250DA768D1}" type="datetimeFigureOut">
              <a:rPr lang="ru-RU" smtClean="0"/>
              <a:t>16.01.2019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43130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D32CE75-F1B7-4427-B594-B1250DA768D1}" type="datetimeFigureOut">
              <a:rPr lang="ru-RU" smtClean="0"/>
              <a:t>16.01.2019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6955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D32CE75-F1B7-4427-B594-B1250DA768D1}" type="datetimeFigureOut">
              <a:rPr lang="ru-RU" smtClean="0"/>
              <a:t>16.01.2019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0267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C3D8C0C-BEE4-4804-99BA-834A16BC05AB}" type="slidenum">
              <a:rPr lang="ru-RU"/>
              <a:pPr>
                <a:defRPr/>
              </a:pPr>
              <a:t>‹#›</a:t>
            </a:fld>
            <a:endParaRPr lang="ru-RU"/>
          </a:p>
        </p:txBody>
      </p:sp>
    </p:spTree>
    <p:extLst>
      <p:ext uri="{BB962C8B-B14F-4D97-AF65-F5344CB8AC3E}">
        <p14:creationId xmlns:p14="http://schemas.microsoft.com/office/powerpoint/2010/main" val="378049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0D32CE75-F1B7-4427-B594-B1250DA768D1}" type="datetimeFigureOut">
              <a:rPr lang="ru-RU" smtClean="0"/>
              <a:t>16.01.2019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290577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0D32CE75-F1B7-4427-B594-B1250DA768D1}" type="datetimeFigureOut">
              <a:rPr lang="ru-RU" smtClean="0"/>
              <a:t>16.01.2019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3857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1582264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27249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9713348-5FB7-4183-A88A-D72E9B943EEC}" type="slidenum">
              <a:rPr lang="ru-RU"/>
              <a:pPr>
                <a:defRPr/>
              </a:pPr>
              <a:t>‹#›</a:t>
            </a:fld>
            <a:endParaRPr lang="ru-RU"/>
          </a:p>
        </p:txBody>
      </p:sp>
    </p:spTree>
    <p:extLst>
      <p:ext uri="{BB962C8B-B14F-4D97-AF65-F5344CB8AC3E}">
        <p14:creationId xmlns:p14="http://schemas.microsoft.com/office/powerpoint/2010/main" val="168823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568C6E3-CF3F-46E9-9444-454A083C10E5}" type="slidenum">
              <a:rPr lang="ru-RU"/>
              <a:pPr>
                <a:defRPr/>
              </a:pPr>
              <a:t>‹#›</a:t>
            </a:fld>
            <a:endParaRPr lang="ru-RU"/>
          </a:p>
        </p:txBody>
      </p:sp>
    </p:spTree>
    <p:extLst>
      <p:ext uri="{BB962C8B-B14F-4D97-AF65-F5344CB8AC3E}">
        <p14:creationId xmlns:p14="http://schemas.microsoft.com/office/powerpoint/2010/main" val="106696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E5E7E37-C5C5-4709-AC3F-C95C901A0DCF}" type="slidenum">
              <a:rPr lang="ru-RU"/>
              <a:pPr>
                <a:defRPr/>
              </a:pPr>
              <a:t>‹#›</a:t>
            </a:fld>
            <a:endParaRPr lang="ru-RU"/>
          </a:p>
        </p:txBody>
      </p:sp>
    </p:spTree>
    <p:extLst>
      <p:ext uri="{BB962C8B-B14F-4D97-AF65-F5344CB8AC3E}">
        <p14:creationId xmlns:p14="http://schemas.microsoft.com/office/powerpoint/2010/main" val="180032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030E848D-D957-441C-B89F-0C617F9BFD0F}" type="slidenum">
              <a:rPr lang="ru-RU"/>
              <a:pPr>
                <a:defRPr/>
              </a:pPr>
              <a:t>‹#›</a:t>
            </a:fld>
            <a:endParaRPr lang="ru-RU"/>
          </a:p>
        </p:txBody>
      </p:sp>
    </p:spTree>
    <p:extLst>
      <p:ext uri="{BB962C8B-B14F-4D97-AF65-F5344CB8AC3E}">
        <p14:creationId xmlns:p14="http://schemas.microsoft.com/office/powerpoint/2010/main" val="212534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815D4E51-3D2F-4D7E-BE3E-5924B66444EE}" type="slidenum">
              <a:rPr lang="ru-RU"/>
              <a:pPr>
                <a:defRPr/>
              </a:pPr>
              <a:t>‹#›</a:t>
            </a:fld>
            <a:endParaRPr lang="ru-RU"/>
          </a:p>
        </p:txBody>
      </p:sp>
    </p:spTree>
    <p:extLst>
      <p:ext uri="{BB962C8B-B14F-4D97-AF65-F5344CB8AC3E}">
        <p14:creationId xmlns:p14="http://schemas.microsoft.com/office/powerpoint/2010/main" val="133597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6F506DB-02A2-48FB-9121-10F8AD8CB744}" type="slidenum">
              <a:rPr lang="ru-RU"/>
              <a:pPr>
                <a:defRPr/>
              </a:pPr>
              <a:t>‹#›</a:t>
            </a:fld>
            <a:endParaRPr lang="ru-RU"/>
          </a:p>
        </p:txBody>
      </p:sp>
    </p:spTree>
    <p:extLst>
      <p:ext uri="{BB962C8B-B14F-4D97-AF65-F5344CB8AC3E}">
        <p14:creationId xmlns:p14="http://schemas.microsoft.com/office/powerpoint/2010/main" val="222249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F647AD7-22A1-4D7E-90C9-43D2DA165019}" type="slidenum">
              <a:rPr lang="ru-RU"/>
              <a:pPr>
                <a:defRPr/>
              </a:pPr>
              <a:t>‹#›</a:t>
            </a:fld>
            <a:endParaRPr lang="ru-RU"/>
          </a:p>
        </p:txBody>
      </p:sp>
    </p:spTree>
    <p:extLst>
      <p:ext uri="{BB962C8B-B14F-4D97-AF65-F5344CB8AC3E}">
        <p14:creationId xmlns:p14="http://schemas.microsoft.com/office/powerpoint/2010/main" val="354845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778E00E-A310-4620-B034-5923C7602C3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32CE75-F1B7-4427-B594-B1250DA768D1}" type="datetimeFigureOut">
              <a:rPr lang="ru-RU" smtClean="0"/>
              <a:t>16.01.2019</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20B416-9549-4708-8090-126C03ED277B}" type="slidenum">
              <a:rPr lang="ru-RU" smtClean="0"/>
              <a:t>‹#›</a:t>
            </a:fld>
            <a:endParaRPr lang="ru-RU"/>
          </a:p>
        </p:txBody>
      </p:sp>
    </p:spTree>
    <p:extLst>
      <p:ext uri="{BB962C8B-B14F-4D97-AF65-F5344CB8AC3E}">
        <p14:creationId xmlns:p14="http://schemas.microsoft.com/office/powerpoint/2010/main" val="32854794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w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9.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19.xml"/><Relationship Id="rId6" Type="http://schemas.openxmlformats.org/officeDocument/2006/relationships/image" Target="../media/image59.gif"/><Relationship Id="rId5" Type="http://schemas.openxmlformats.org/officeDocument/2006/relationships/image" Target="../media/image58.emf"/><Relationship Id="rId4" Type="http://schemas.openxmlformats.org/officeDocument/2006/relationships/image" Target="../media/image57.emf"/></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3.jpg"/><Relationship Id="rId5" Type="http://schemas.openxmlformats.org/officeDocument/2006/relationships/image" Target="../media/image62.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emf"/><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emf"/><Relationship Id="rId1" Type="http://schemas.openxmlformats.org/officeDocument/2006/relationships/slideLayout" Target="../slideLayouts/slideLayout19.xml"/><Relationship Id="rId4" Type="http://schemas.openxmlformats.org/officeDocument/2006/relationships/image" Target="../media/image88.wmf"/></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9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3.png"/><Relationship Id="rId4" Type="http://schemas.openxmlformats.org/officeDocument/2006/relationships/image" Target="../media/image90.png"/><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26.tif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1.bin"/><Relationship Id="rId4" Type="http://schemas.openxmlformats.org/officeDocument/2006/relationships/image" Target="../media/image2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07504" y="980728"/>
            <a:ext cx="8784431"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sz="2800" b="1" dirty="0">
                <a:solidFill>
                  <a:srgbClr val="990000"/>
                </a:solidFill>
              </a:rPr>
              <a:t>Condensed matter research at</a:t>
            </a:r>
            <a:r>
              <a:rPr lang="ru-RU" sz="2800" b="1" dirty="0">
                <a:solidFill>
                  <a:srgbClr val="990000"/>
                </a:solidFill>
              </a:rPr>
              <a:t> </a:t>
            </a:r>
            <a:r>
              <a:rPr lang="en-US" sz="2800" b="1" dirty="0">
                <a:solidFill>
                  <a:srgbClr val="990000"/>
                </a:solidFill>
              </a:rPr>
              <a:t>the IBR-2: overview of main scientific results and instrumentation developments in 201</a:t>
            </a:r>
            <a:r>
              <a:rPr lang="ru-RU" sz="2800" b="1" dirty="0">
                <a:solidFill>
                  <a:srgbClr val="990000"/>
                </a:solidFill>
              </a:rPr>
              <a:t>8</a:t>
            </a:r>
          </a:p>
        </p:txBody>
      </p:sp>
      <p:sp>
        <p:nvSpPr>
          <p:cNvPr id="2051" name="Rectangle 5"/>
          <p:cNvSpPr>
            <a:spLocks noChangeArrowheads="1"/>
          </p:cNvSpPr>
          <p:nvPr/>
        </p:nvSpPr>
        <p:spPr bwMode="auto">
          <a:xfrm>
            <a:off x="1476375" y="3181350"/>
            <a:ext cx="64420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b="1" dirty="0">
                <a:solidFill>
                  <a:srgbClr val="006600"/>
                </a:solidFill>
              </a:rPr>
              <a:t>D.P. </a:t>
            </a:r>
            <a:r>
              <a:rPr lang="en-US" sz="2000" b="1" dirty="0" err="1">
                <a:solidFill>
                  <a:srgbClr val="006600"/>
                </a:solidFill>
              </a:rPr>
              <a:t>Kozlenko</a:t>
            </a:r>
            <a:endParaRPr lang="ru-RU" sz="2000" b="1" dirty="0">
              <a:solidFill>
                <a:srgbClr val="006600"/>
              </a:solidFill>
            </a:endParaRPr>
          </a:p>
          <a:p>
            <a:pPr algn="ctr"/>
            <a:endParaRPr lang="en-US" sz="2000" b="1" i="1" dirty="0">
              <a:solidFill>
                <a:srgbClr val="006600"/>
              </a:solidFill>
            </a:endParaRPr>
          </a:p>
          <a:p>
            <a:pPr algn="ctr"/>
            <a:r>
              <a:rPr lang="en-US" sz="2000" b="1" i="1" dirty="0">
                <a:solidFill>
                  <a:srgbClr val="006600"/>
                </a:solidFill>
              </a:rPr>
              <a:t>Frank Laboratory of Neutron Physics,                                          Joint Institute for Nuclear Research, 141980 </a:t>
            </a:r>
            <a:r>
              <a:rPr lang="en-US" sz="2000" b="1" i="1" dirty="0" err="1">
                <a:solidFill>
                  <a:srgbClr val="006600"/>
                </a:solidFill>
              </a:rPr>
              <a:t>Dubna</a:t>
            </a:r>
            <a:r>
              <a:rPr lang="en-US" sz="2000" b="1" i="1" dirty="0">
                <a:solidFill>
                  <a:srgbClr val="006600"/>
                </a:solidFill>
              </a:rPr>
              <a:t>, Russia</a:t>
            </a:r>
            <a:r>
              <a:rPr lang="ru-RU" sz="2000" b="1" dirty="0">
                <a:solidFill>
                  <a:srgbClr val="006600"/>
                </a:solidFill>
              </a:rPr>
              <a:t> </a:t>
            </a:r>
          </a:p>
        </p:txBody>
      </p:sp>
    </p:spTree>
    <p:extLst>
      <p:ext uri="{BB962C8B-B14F-4D97-AF65-F5344CB8AC3E}">
        <p14:creationId xmlns:p14="http://schemas.microsoft.com/office/powerpoint/2010/main" val="238407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A900508-5B47-4ECB-9348-CD2F53BD4C04}"/>
              </a:ext>
            </a:extLst>
          </p:cNvPr>
          <p:cNvSpPr/>
          <p:nvPr/>
        </p:nvSpPr>
        <p:spPr>
          <a:xfrm>
            <a:off x="653995" y="84429"/>
            <a:ext cx="7836010" cy="707886"/>
          </a:xfrm>
          <a:prstGeom prst="rect">
            <a:avLst/>
          </a:prstGeom>
        </p:spPr>
        <p:txBody>
          <a:bodyPr wrap="square">
            <a:spAutoFit/>
          </a:bodyPr>
          <a:lstStyle/>
          <a:p>
            <a:pPr algn="ct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Magnetic and superconducting states in layered nanostructure </a:t>
            </a:r>
            <a:r>
              <a:rPr lang="en-US" sz="2000" b="1" dirty="0" err="1">
                <a:solidFill>
                  <a:srgbClr val="0000FF"/>
                </a:solidFill>
                <a:latin typeface="Arial" panose="020B0604020202020204" pitchFamily="34" charset="0"/>
                <a:cs typeface="Arial" panose="020B0604020202020204" pitchFamily="34" charset="0"/>
              </a:rPr>
              <a:t>Nb</a:t>
            </a:r>
            <a:r>
              <a:rPr lang="ru-RU" sz="2000" b="1" dirty="0">
                <a:solidFill>
                  <a:srgbClr val="0000FF"/>
                </a:solidFill>
                <a:latin typeface="Arial" panose="020B0604020202020204" pitchFamily="34" charset="0"/>
                <a:cs typeface="Arial" panose="020B0604020202020204" pitchFamily="34" charset="0"/>
              </a:rPr>
              <a:t>(70</a:t>
            </a:r>
            <a:r>
              <a:rPr lang="en-US" sz="2000" b="1" dirty="0">
                <a:solidFill>
                  <a:srgbClr val="0000FF"/>
                </a:solidFill>
                <a:latin typeface="Arial" panose="020B0604020202020204" pitchFamily="34" charset="0"/>
                <a:cs typeface="Arial" panose="020B0604020202020204" pitchFamily="34" charset="0"/>
              </a:rPr>
              <a:t>nm</a:t>
            </a:r>
            <a:r>
              <a:rPr lang="ru-RU" sz="2000" b="1" dirty="0">
                <a:solidFill>
                  <a:srgbClr val="0000FF"/>
                </a:solidFill>
                <a:latin typeface="Arial" panose="020B0604020202020204" pitchFamily="34" charset="0"/>
                <a:cs typeface="Arial" panose="020B0604020202020204" pitchFamily="34" charset="0"/>
              </a:rPr>
              <a:t>)/</a:t>
            </a:r>
            <a:r>
              <a:rPr lang="en-US" sz="2000" b="1" dirty="0">
                <a:solidFill>
                  <a:srgbClr val="0000FF"/>
                </a:solidFill>
                <a:latin typeface="Arial" panose="020B0604020202020204" pitchFamily="34" charset="0"/>
                <a:cs typeface="Arial" panose="020B0604020202020204" pitchFamily="34" charset="0"/>
              </a:rPr>
              <a:t>Ni</a:t>
            </a:r>
            <a:r>
              <a:rPr lang="ru-RU" sz="2000" b="1" baseline="-25000" dirty="0">
                <a:solidFill>
                  <a:srgbClr val="0000FF"/>
                </a:solidFill>
                <a:latin typeface="Arial" panose="020B0604020202020204" pitchFamily="34" charset="0"/>
                <a:cs typeface="Arial" panose="020B0604020202020204" pitchFamily="34" charset="0"/>
              </a:rPr>
              <a:t>0.65</a:t>
            </a:r>
            <a:r>
              <a:rPr lang="en-US" sz="2000" b="1" dirty="0">
                <a:solidFill>
                  <a:srgbClr val="0000FF"/>
                </a:solidFill>
                <a:latin typeface="Arial" panose="020B0604020202020204" pitchFamily="34" charset="0"/>
                <a:cs typeface="Arial" panose="020B0604020202020204" pitchFamily="34" charset="0"/>
              </a:rPr>
              <a:t>Cu</a:t>
            </a:r>
            <a:r>
              <a:rPr lang="ru-RU" sz="2000" b="1" baseline="-25000" dirty="0">
                <a:solidFill>
                  <a:srgbClr val="0000FF"/>
                </a:solidFill>
                <a:latin typeface="Arial" panose="020B0604020202020204" pitchFamily="34" charset="0"/>
                <a:cs typeface="Arial" panose="020B0604020202020204" pitchFamily="34" charset="0"/>
              </a:rPr>
              <a:t>0.35</a:t>
            </a:r>
            <a:r>
              <a:rPr lang="ru-RU" sz="2000" b="1" dirty="0">
                <a:solidFill>
                  <a:srgbClr val="0000FF"/>
                </a:solidFill>
                <a:latin typeface="Arial" panose="020B0604020202020204" pitchFamily="34" charset="0"/>
                <a:cs typeface="Arial" panose="020B0604020202020204" pitchFamily="34" charset="0"/>
              </a:rPr>
              <a:t>(6.5</a:t>
            </a:r>
            <a:r>
              <a:rPr lang="en-US" sz="2000" b="1" dirty="0">
                <a:solidFill>
                  <a:srgbClr val="0000FF"/>
                </a:solidFill>
                <a:latin typeface="Arial" panose="020B0604020202020204" pitchFamily="34" charset="0"/>
                <a:cs typeface="Arial" panose="020B0604020202020204" pitchFamily="34" charset="0"/>
              </a:rPr>
              <a:t>nm</a:t>
            </a:r>
            <a:r>
              <a:rPr lang="ru-RU" sz="2000" b="1" dirty="0">
                <a:solidFill>
                  <a:srgbClr val="0000FF"/>
                </a:solidFill>
                <a:latin typeface="Arial" panose="020B0604020202020204" pitchFamily="34" charset="0"/>
                <a:cs typeface="Arial" panose="020B0604020202020204" pitchFamily="34" charset="0"/>
              </a:rPr>
              <a:t>)</a:t>
            </a:r>
          </a:p>
        </p:txBody>
      </p:sp>
      <p:pic>
        <p:nvPicPr>
          <p:cNvPr id="3" name="Рисунок 2">
            <a:extLst>
              <a:ext uri="{FF2B5EF4-FFF2-40B4-BE49-F238E27FC236}">
                <a16:creationId xmlns:a16="http://schemas.microsoft.com/office/drawing/2014/main" id="{DAABB9E5-6162-4CE2-BD1A-D710956D46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8533" y="1052736"/>
            <a:ext cx="4176825" cy="4640313"/>
          </a:xfrm>
          <a:prstGeom prst="rect">
            <a:avLst/>
          </a:prstGeom>
          <a:noFill/>
          <a:ln>
            <a:noFill/>
          </a:ln>
        </p:spPr>
      </p:pic>
      <p:pic>
        <p:nvPicPr>
          <p:cNvPr id="4" name="Рисунок 23" descr="C:\Users\dadamax\Desktop\Graph2.jpg">
            <a:extLst>
              <a:ext uri="{FF2B5EF4-FFF2-40B4-BE49-F238E27FC236}">
                <a16:creationId xmlns:a16="http://schemas.microsoft.com/office/drawing/2014/main" id="{2BE0077F-C274-4A3C-9B0E-7D2A28072715}"/>
              </a:ext>
            </a:extLst>
          </p:cNvPr>
          <p:cNvPicPr>
            <a:picLocks noChangeAspect="1" noChangeArrowheads="1"/>
          </p:cNvPicPr>
          <p:nvPr/>
        </p:nvPicPr>
        <p:blipFill>
          <a:blip r:embed="rId3"/>
          <a:srcRect/>
          <a:stretch>
            <a:fillRect/>
          </a:stretch>
        </p:blipFill>
        <p:spPr bwMode="auto">
          <a:xfrm>
            <a:off x="611560" y="836712"/>
            <a:ext cx="3031243" cy="1945247"/>
          </a:xfrm>
          <a:prstGeom prst="rect">
            <a:avLst/>
          </a:prstGeom>
          <a:noFill/>
          <a:ln w="9525">
            <a:noFill/>
            <a:miter lim="800000"/>
            <a:headEnd/>
            <a:tailEnd/>
          </a:ln>
        </p:spPr>
      </p:pic>
      <p:pic>
        <p:nvPicPr>
          <p:cNvPr id="5" name="Рисунок 46" descr="C:\Users\dadamax\Desktop\Graph201.jpg">
            <a:extLst>
              <a:ext uri="{FF2B5EF4-FFF2-40B4-BE49-F238E27FC236}">
                <a16:creationId xmlns:a16="http://schemas.microsoft.com/office/drawing/2014/main" id="{A7963AB2-B885-4578-8334-8CE095E51803}"/>
              </a:ext>
            </a:extLst>
          </p:cNvPr>
          <p:cNvPicPr>
            <a:picLocks noChangeAspect="1" noChangeArrowheads="1"/>
          </p:cNvPicPr>
          <p:nvPr/>
        </p:nvPicPr>
        <p:blipFill>
          <a:blip r:embed="rId4"/>
          <a:srcRect/>
          <a:stretch>
            <a:fillRect/>
          </a:stretch>
        </p:blipFill>
        <p:spPr bwMode="auto">
          <a:xfrm>
            <a:off x="911720" y="2763076"/>
            <a:ext cx="2437324" cy="2125141"/>
          </a:xfrm>
          <a:prstGeom prst="rect">
            <a:avLst/>
          </a:prstGeom>
          <a:noFill/>
          <a:ln w="9525">
            <a:noFill/>
            <a:miter lim="800000"/>
            <a:headEnd/>
            <a:tailEnd/>
          </a:ln>
        </p:spPr>
      </p:pic>
      <p:sp>
        <p:nvSpPr>
          <p:cNvPr id="6" name="TextBox 5">
            <a:extLst>
              <a:ext uri="{FF2B5EF4-FFF2-40B4-BE49-F238E27FC236}">
                <a16:creationId xmlns:a16="http://schemas.microsoft.com/office/drawing/2014/main" id="{7B1D2890-4C39-4104-BCD4-EA15532079E9}"/>
              </a:ext>
            </a:extLst>
          </p:cNvPr>
          <p:cNvSpPr txBox="1"/>
          <p:nvPr/>
        </p:nvSpPr>
        <p:spPr>
          <a:xfrm>
            <a:off x="467544" y="5013176"/>
            <a:ext cx="3115451" cy="523220"/>
          </a:xfrm>
          <a:prstGeom prst="rect">
            <a:avLst/>
          </a:prstGeom>
          <a:noFill/>
        </p:spPr>
        <p:txBody>
          <a:bodyPr wrap="square" rtlCol="0">
            <a:spAutoFit/>
          </a:bodyPr>
          <a:lstStyle/>
          <a:p>
            <a:pPr algn="ctr"/>
            <a:r>
              <a:rPr lang="en-US" sz="1400" b="1" dirty="0">
                <a:solidFill>
                  <a:srgbClr val="C00000"/>
                </a:solidFill>
              </a:rPr>
              <a:t>Scattering intensity of neutrons with wavelengths </a:t>
            </a:r>
            <a:r>
              <a:rPr lang="en-US" sz="1400" b="1" dirty="0">
                <a:solidFill>
                  <a:srgbClr val="C00000"/>
                </a:solidFill>
                <a:sym typeface="Symbol" panose="05050102010706020507" pitchFamily="18" charset="2"/>
              </a:rPr>
              <a:t> = 5 and 1 </a:t>
            </a:r>
            <a:r>
              <a:rPr lang="en-US" sz="1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Å</a:t>
            </a:r>
            <a:endParaRPr lang="ru-RU" sz="1400" b="1" dirty="0">
              <a:solidFill>
                <a:srgbClr val="C00000"/>
              </a:solidFill>
            </a:endParaRPr>
          </a:p>
        </p:txBody>
      </p:sp>
    </p:spTree>
    <p:extLst>
      <p:ext uri="{BB962C8B-B14F-4D97-AF65-F5344CB8AC3E}">
        <p14:creationId xmlns:p14="http://schemas.microsoft.com/office/powerpoint/2010/main" val="409759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Овал 43"/>
          <p:cNvSpPr/>
          <p:nvPr/>
        </p:nvSpPr>
        <p:spPr>
          <a:xfrm>
            <a:off x="134838" y="12191"/>
            <a:ext cx="3429050" cy="2408514"/>
          </a:xfrm>
          <a:prstGeom prst="ellipse">
            <a:avLst/>
          </a:prstGeom>
          <a:solidFill>
            <a:schemeClr val="accent6">
              <a:lumMod val="20000"/>
              <a:lumOff val="80000"/>
            </a:schemeClr>
          </a:solidFill>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28" name="Rectangle 4"/>
          <p:cNvSpPr>
            <a:spLocks noChangeArrowheads="1"/>
          </p:cNvSpPr>
          <p:nvPr/>
        </p:nvSpPr>
        <p:spPr bwMode="auto">
          <a:xfrm>
            <a:off x="5474079" y="6301211"/>
            <a:ext cx="3669921" cy="500137"/>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prstTxWarp prst="textNoShape">
              <a:avLst/>
            </a:prstTxWarp>
            <a:spAutoFit/>
          </a:bodyPr>
          <a:lstStyle/>
          <a:p>
            <a:pPr lvl="0" algn="ctr" fontAlgn="base">
              <a:spcBef>
                <a:spcPct val="0"/>
              </a:spcBef>
              <a:spcAft>
                <a:spcPct val="0"/>
              </a:spcAft>
            </a:pPr>
            <a:r>
              <a:rPr lang="en-US" sz="1400" b="1" dirty="0">
                <a:solidFill>
                  <a:srgbClr val="0000FF"/>
                </a:solidFill>
                <a:latin typeface="Calibri" pitchFamily="34" charset="0"/>
                <a:ea typeface="Calibri" pitchFamily="34" charset="0"/>
                <a:cs typeface="Calibri" pitchFamily="34" charset="0"/>
              </a:rPr>
              <a:t>A.A. </a:t>
            </a:r>
            <a:r>
              <a:rPr lang="en-US" sz="1400" b="1" dirty="0" err="1">
                <a:solidFill>
                  <a:srgbClr val="0000FF"/>
                </a:solidFill>
                <a:latin typeface="Calibri" pitchFamily="34" charset="0"/>
                <a:ea typeface="Calibri" pitchFamily="34" charset="0"/>
                <a:cs typeface="Calibri" pitchFamily="34" charset="0"/>
              </a:rPr>
              <a:t>Lezov</a:t>
            </a:r>
            <a:r>
              <a:rPr lang="en-US" sz="1400" b="1" dirty="0">
                <a:solidFill>
                  <a:srgbClr val="0000FF"/>
                </a:solidFill>
                <a:latin typeface="Calibri" pitchFamily="34" charset="0"/>
                <a:ea typeface="Calibri" pitchFamily="34" charset="0"/>
                <a:cs typeface="Calibri" pitchFamily="34" charset="0"/>
              </a:rPr>
              <a:t>, A.S. </a:t>
            </a:r>
            <a:r>
              <a:rPr lang="en-US" sz="1400" b="1" dirty="0" err="1">
                <a:solidFill>
                  <a:srgbClr val="0000FF"/>
                </a:solidFill>
                <a:latin typeface="Calibri" pitchFamily="34" charset="0"/>
                <a:ea typeface="Calibri" pitchFamily="34" charset="0"/>
                <a:cs typeface="Calibri" pitchFamily="34" charset="0"/>
              </a:rPr>
              <a:t>Gubarev</a:t>
            </a:r>
            <a:r>
              <a:rPr lang="en-US" sz="1400" b="1" dirty="0">
                <a:solidFill>
                  <a:srgbClr val="0000FF"/>
                </a:solidFill>
                <a:latin typeface="Calibri" pitchFamily="34" charset="0"/>
                <a:ea typeface="Calibri" pitchFamily="34" charset="0"/>
                <a:cs typeface="Calibri" pitchFamily="34" charset="0"/>
              </a:rPr>
              <a:t>, </a:t>
            </a:r>
            <a:r>
              <a:rPr lang="ru-RU" sz="1400" b="1" dirty="0">
                <a:solidFill>
                  <a:srgbClr val="0000FF"/>
                </a:solidFill>
                <a:latin typeface="Calibri" pitchFamily="34" charset="0"/>
                <a:ea typeface="Calibri" pitchFamily="34" charset="0"/>
                <a:cs typeface="Calibri" pitchFamily="34" charset="0"/>
              </a:rPr>
              <a:t>…</a:t>
            </a:r>
            <a:r>
              <a:rPr lang="en-US" sz="1400" b="1" dirty="0">
                <a:solidFill>
                  <a:srgbClr val="0000FF"/>
                </a:solidFill>
                <a:latin typeface="Calibri" pitchFamily="34" charset="0"/>
                <a:ea typeface="Calibri" pitchFamily="34" charset="0"/>
                <a:cs typeface="Calibri" pitchFamily="34" charset="0"/>
              </a:rPr>
              <a:t>, </a:t>
            </a:r>
            <a:r>
              <a:rPr lang="en-US" sz="1400" b="1" dirty="0" err="1">
                <a:solidFill>
                  <a:srgbClr val="0000FF"/>
                </a:solidFill>
                <a:latin typeface="Calibri" pitchFamily="34" charset="0"/>
                <a:ea typeface="Calibri" pitchFamily="34" charset="0"/>
                <a:cs typeface="Calibri" pitchFamily="34" charset="0"/>
              </a:rPr>
              <a:t>Yu.E</a:t>
            </a:r>
            <a:r>
              <a:rPr lang="en-US" sz="1400" b="1" dirty="0">
                <a:solidFill>
                  <a:srgbClr val="0000FF"/>
                </a:solidFill>
                <a:latin typeface="Calibri" pitchFamily="34" charset="0"/>
                <a:ea typeface="Calibri" pitchFamily="34" charset="0"/>
                <a:cs typeface="Calibri" pitchFamily="34" charset="0"/>
              </a:rPr>
              <a:t>. </a:t>
            </a:r>
            <a:r>
              <a:rPr lang="en-US" sz="1400" b="1" dirty="0" err="1">
                <a:solidFill>
                  <a:srgbClr val="0000FF"/>
                </a:solidFill>
                <a:latin typeface="Calibri" pitchFamily="34" charset="0"/>
                <a:ea typeface="Calibri" pitchFamily="34" charset="0"/>
                <a:cs typeface="Calibri" pitchFamily="34" charset="0"/>
              </a:rPr>
              <a:t>Gorshkova</a:t>
            </a:r>
            <a:r>
              <a:rPr lang="en-US" sz="1400" b="1" dirty="0">
                <a:solidFill>
                  <a:srgbClr val="0000FF"/>
                </a:solidFill>
                <a:latin typeface="Calibri" pitchFamily="34" charset="0"/>
                <a:ea typeface="Calibri" pitchFamily="34" charset="0"/>
                <a:cs typeface="Calibri" pitchFamily="34" charset="0"/>
              </a:rPr>
              <a:t>, </a:t>
            </a:r>
          </a:p>
          <a:p>
            <a:pPr lvl="0" algn="ctr" fontAlgn="base">
              <a:spcBef>
                <a:spcPct val="0"/>
              </a:spcBef>
              <a:spcAft>
                <a:spcPct val="0"/>
              </a:spcAft>
            </a:pPr>
            <a:r>
              <a:rPr lang="en-US" sz="1400" b="1" dirty="0">
                <a:solidFill>
                  <a:srgbClr val="0000FF"/>
                </a:solidFill>
                <a:latin typeface="Calibri" pitchFamily="34" charset="0"/>
                <a:ea typeface="Calibri" pitchFamily="34" charset="0"/>
                <a:cs typeface="Calibri" pitchFamily="34" charset="0"/>
              </a:rPr>
              <a:t>Colloid and Polymer Science, 2019. </a:t>
            </a:r>
          </a:p>
        </p:txBody>
      </p:sp>
      <p:pic>
        <p:nvPicPr>
          <p:cNvPr id="1029" name="Picture 5" descr="D:\JULIA\Julia\articles_my_in work\2018\Smyslov\! FINALVERSION\Fig 8 SAN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60" y="3053611"/>
            <a:ext cx="2214246" cy="2802030"/>
          </a:xfrm>
          <a:prstGeom prst="rect">
            <a:avLst/>
          </a:prstGeom>
          <a:noFill/>
        </p:spPr>
      </p:pic>
      <p:grpSp>
        <p:nvGrpSpPr>
          <p:cNvPr id="17" name="Группа 16"/>
          <p:cNvGrpSpPr/>
          <p:nvPr/>
        </p:nvGrpSpPr>
        <p:grpSpPr>
          <a:xfrm>
            <a:off x="1131782" y="260648"/>
            <a:ext cx="1404156" cy="1869672"/>
            <a:chOff x="539552" y="260648"/>
            <a:chExt cx="1872208" cy="2492896"/>
          </a:xfrm>
        </p:grpSpPr>
        <p:grpSp>
          <p:nvGrpSpPr>
            <p:cNvPr id="10" name="Группа 9"/>
            <p:cNvGrpSpPr/>
            <p:nvPr/>
          </p:nvGrpSpPr>
          <p:grpSpPr>
            <a:xfrm>
              <a:off x="539552" y="260648"/>
              <a:ext cx="1872208" cy="2492896"/>
              <a:chOff x="467544" y="476672"/>
              <a:chExt cx="3259029" cy="5576300"/>
            </a:xfrm>
          </p:grpSpPr>
          <p:pic>
            <p:nvPicPr>
              <p:cNvPr id="1027" name="Picture 3"/>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lum bright="-30000"/>
              </a:blip>
              <a:srcRect r="81152"/>
              <a:stretch>
                <a:fillRect/>
              </a:stretch>
            </p:blipFill>
            <p:spPr bwMode="auto">
              <a:xfrm>
                <a:off x="467544" y="476672"/>
                <a:ext cx="3168352" cy="5576300"/>
              </a:xfrm>
              <a:prstGeom prst="rect">
                <a:avLst/>
              </a:prstGeom>
              <a:noFill/>
              <a:ln w="9525">
                <a:noFill/>
                <a:miter lim="800000"/>
                <a:headEnd/>
                <a:tailEnd/>
              </a:ln>
            </p:spPr>
          </p:pic>
          <p:sp>
            <p:nvSpPr>
              <p:cNvPr id="8" name="Прямоугольник 7"/>
              <p:cNvSpPr/>
              <p:nvPr/>
            </p:nvSpPr>
            <p:spPr>
              <a:xfrm>
                <a:off x="3275856" y="908720"/>
                <a:ext cx="432048" cy="453650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599920" y="4825643"/>
                <a:ext cx="126653" cy="93610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Прямоугольник 15"/>
            <p:cNvSpPr/>
            <p:nvPr/>
          </p:nvSpPr>
          <p:spPr>
            <a:xfrm>
              <a:off x="2339752" y="260648"/>
              <a:ext cx="72008" cy="23051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30" name="Picture 6" descr="D:\JULIA\Julia\articles_my_in work\2018\Smyslov\After review_3\Fig 4A.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46847" y="2996952"/>
            <a:ext cx="1961558" cy="1674186"/>
          </a:xfrm>
          <a:prstGeom prst="rect">
            <a:avLst/>
          </a:prstGeom>
          <a:noFill/>
        </p:spPr>
      </p:pic>
      <p:pic>
        <p:nvPicPr>
          <p:cNvPr id="19" name="Рисунок 18" descr="C:\Users\Julia\AppData\Local\Microsoft\Windows\INetCache\Content.Word\Diameter distribution_3.jpg"/>
          <p:cNvPicPr/>
          <p:nvPr/>
        </p:nvPicPr>
        <p:blipFill>
          <a:blip r:embed="rId6" cstate="print">
            <a:clrChange>
              <a:clrFrom>
                <a:srgbClr val="FFFFFF"/>
              </a:clrFrom>
              <a:clrTo>
                <a:srgbClr val="FFFFFF">
                  <a:alpha val="0"/>
                </a:srgbClr>
              </a:clrTo>
            </a:clrChange>
          </a:blip>
          <a:srcRect/>
          <a:stretch>
            <a:fillRect/>
          </a:stretch>
        </p:blipFill>
        <p:spPr bwMode="auto">
          <a:xfrm>
            <a:off x="6194287" y="4721968"/>
            <a:ext cx="2106234" cy="972107"/>
          </a:xfrm>
          <a:prstGeom prst="rect">
            <a:avLst/>
          </a:prstGeom>
          <a:noFill/>
          <a:ln w="9525">
            <a:noFill/>
            <a:miter lim="800000"/>
            <a:headEnd/>
            <a:tailEnd/>
          </a:ln>
        </p:spPr>
      </p:pic>
      <p:sp>
        <p:nvSpPr>
          <p:cNvPr id="22" name="Прямоугольник 21"/>
          <p:cNvSpPr/>
          <p:nvPr/>
        </p:nvSpPr>
        <p:spPr>
          <a:xfrm>
            <a:off x="6383758" y="2998315"/>
            <a:ext cx="1566174" cy="415498"/>
          </a:xfrm>
          <a:prstGeom prst="rect">
            <a:avLst/>
          </a:prstGeom>
        </p:spPr>
        <p:txBody>
          <a:bodyPr wrap="square">
            <a:spAutoFit/>
          </a:bodyPr>
          <a:lstStyle/>
          <a:p>
            <a:r>
              <a:rPr lang="en-US" sz="1050" b="1" dirty="0">
                <a:solidFill>
                  <a:schemeClr val="bg1"/>
                </a:solidFill>
              </a:rPr>
              <a:t>AFM image</a:t>
            </a:r>
            <a:r>
              <a:rPr lang="ru-RU" sz="1050" b="1" dirty="0">
                <a:solidFill>
                  <a:schemeClr val="bg1"/>
                </a:solidFill>
              </a:rPr>
              <a:t>: </a:t>
            </a:r>
            <a:r>
              <a:rPr lang="en-US" sz="1050" b="1" dirty="0">
                <a:solidFill>
                  <a:schemeClr val="bg1"/>
                </a:solidFill>
              </a:rPr>
              <a:t>star-ETOX</a:t>
            </a:r>
            <a:endParaRPr lang="ru-RU" sz="1050" b="1" dirty="0">
              <a:solidFill>
                <a:schemeClr val="bg1"/>
              </a:solidFill>
            </a:endParaRPr>
          </a:p>
        </p:txBody>
      </p:sp>
      <p:sp>
        <p:nvSpPr>
          <p:cNvPr id="23" name="Прямоугольник 22"/>
          <p:cNvSpPr/>
          <p:nvPr/>
        </p:nvSpPr>
        <p:spPr>
          <a:xfrm>
            <a:off x="1956612" y="2587296"/>
            <a:ext cx="580608" cy="523220"/>
          </a:xfrm>
          <a:prstGeom prst="rect">
            <a:avLst/>
          </a:prstGeom>
        </p:spPr>
        <p:txBody>
          <a:bodyPr wrap="none">
            <a:spAutoFit/>
          </a:bodyPr>
          <a:lstStyle/>
          <a:p>
            <a:r>
              <a:rPr lang="en-US" sz="1400" b="1" dirty="0">
                <a:latin typeface="+mn-lt"/>
              </a:rPr>
              <a:t>SANS</a:t>
            </a:r>
          </a:p>
          <a:p>
            <a:r>
              <a:rPr lang="en-US" sz="1400" b="1" dirty="0">
                <a:latin typeface="+mn-lt"/>
              </a:rPr>
              <a:t>IBR-2</a:t>
            </a:r>
            <a:endParaRPr lang="ru-RU" sz="1400" b="1" dirty="0">
              <a:latin typeface="+mn-lt"/>
            </a:endParaRPr>
          </a:p>
        </p:txBody>
      </p:sp>
      <p:sp>
        <p:nvSpPr>
          <p:cNvPr id="24" name="Прямоугольник 23"/>
          <p:cNvSpPr/>
          <p:nvPr/>
        </p:nvSpPr>
        <p:spPr>
          <a:xfrm>
            <a:off x="931827" y="2587296"/>
            <a:ext cx="796436" cy="523220"/>
          </a:xfrm>
          <a:prstGeom prst="rect">
            <a:avLst/>
          </a:prstGeom>
        </p:spPr>
        <p:txBody>
          <a:bodyPr wrap="none">
            <a:spAutoFit/>
          </a:bodyPr>
          <a:lstStyle/>
          <a:p>
            <a:r>
              <a:rPr lang="en-US" sz="1400" b="1" dirty="0">
                <a:solidFill>
                  <a:prstClr val="black"/>
                </a:solidFill>
                <a:latin typeface="+mn-lt"/>
              </a:rPr>
              <a:t> USANS </a:t>
            </a:r>
          </a:p>
          <a:p>
            <a:r>
              <a:rPr lang="en-US" sz="1400" b="1" dirty="0">
                <a:solidFill>
                  <a:prstClr val="black"/>
                </a:solidFill>
                <a:latin typeface="+mn-lt"/>
              </a:rPr>
              <a:t> FRM-II</a:t>
            </a:r>
            <a:endParaRPr lang="ru-RU" sz="1400" b="1" dirty="0">
              <a:latin typeface="+mn-lt"/>
            </a:endParaRPr>
          </a:p>
        </p:txBody>
      </p:sp>
      <p:cxnSp>
        <p:nvCxnSpPr>
          <p:cNvPr id="26" name="Прямая соединительная линия 25"/>
          <p:cNvCxnSpPr/>
          <p:nvPr/>
        </p:nvCxnSpPr>
        <p:spPr>
          <a:xfrm>
            <a:off x="1640936" y="2708920"/>
            <a:ext cx="0" cy="324036"/>
          </a:xfrm>
          <a:prstGeom prst="line">
            <a:avLst/>
          </a:prstGeom>
          <a:ln w="28575">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1054774" y="2833120"/>
            <a:ext cx="582900" cy="0"/>
          </a:xfrm>
          <a:prstGeom prst="straightConnector1">
            <a:avLst/>
          </a:prstGeom>
          <a:ln w="2222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1637932" y="2833595"/>
            <a:ext cx="1127769" cy="0"/>
          </a:xfrm>
          <a:prstGeom prst="straightConnector1">
            <a:avLst/>
          </a:prstGeom>
          <a:ln w="2222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Прямоугольник 36"/>
          <p:cNvSpPr/>
          <p:nvPr/>
        </p:nvSpPr>
        <p:spPr>
          <a:xfrm>
            <a:off x="3520326" y="1027393"/>
            <a:ext cx="2265365" cy="461665"/>
          </a:xfrm>
          <a:prstGeom prst="rect">
            <a:avLst/>
          </a:prstGeom>
        </p:spPr>
        <p:txBody>
          <a:bodyPr wrap="none">
            <a:spAutoFit/>
          </a:bodyPr>
          <a:lstStyle/>
          <a:p>
            <a:pPr lvl="0" algn="ctr" fontAlgn="base">
              <a:spcBef>
                <a:spcPct val="0"/>
              </a:spcBef>
              <a:spcAft>
                <a:spcPct val="0"/>
              </a:spcAft>
            </a:pPr>
            <a:r>
              <a:rPr lang="en-US" b="1" spc="225" dirty="0">
                <a:solidFill>
                  <a:schemeClr val="accent6">
                    <a:lumMod val="50000"/>
                  </a:schemeClr>
                </a:solidFill>
                <a:latin typeface="Comic Sans MS" pitchFamily="66" charset="0"/>
                <a:cs typeface="Arial" pitchFamily="34" charset="0"/>
              </a:rPr>
              <a:t>SPBU</a:t>
            </a:r>
            <a:r>
              <a:rPr lang="en-US" b="1" spc="225" dirty="0">
                <a:solidFill>
                  <a:prstClr val="black"/>
                </a:solidFill>
                <a:latin typeface="Comic Sans MS" pitchFamily="66" charset="0"/>
                <a:cs typeface="Arial" pitchFamily="34" charset="0"/>
              </a:rPr>
              <a:t>–</a:t>
            </a:r>
            <a:r>
              <a:rPr lang="en-US" b="1" spc="225" dirty="0">
                <a:solidFill>
                  <a:srgbClr val="0000FF"/>
                </a:solidFill>
                <a:latin typeface="Comic Sans MS" pitchFamily="66" charset="0"/>
                <a:cs typeface="Arial" pitchFamily="34" charset="0"/>
              </a:rPr>
              <a:t>JINR</a:t>
            </a:r>
            <a:r>
              <a:rPr lang="en-US" b="1" spc="225" dirty="0">
                <a:solidFill>
                  <a:prstClr val="black"/>
                </a:solidFill>
                <a:latin typeface="Comic Sans MS" pitchFamily="66" charset="0"/>
                <a:cs typeface="Arial" pitchFamily="34" charset="0"/>
              </a:rPr>
              <a:t>,RU</a:t>
            </a:r>
            <a:endParaRPr lang="en-US" sz="2400" spc="225" dirty="0">
              <a:solidFill>
                <a:prstClr val="black"/>
              </a:solidFill>
              <a:latin typeface="Comic Sans MS" pitchFamily="66" charset="0"/>
              <a:cs typeface="Arial" pitchFamily="34" charset="0"/>
            </a:endParaRPr>
          </a:p>
        </p:txBody>
      </p:sp>
      <p:grpSp>
        <p:nvGrpSpPr>
          <p:cNvPr id="45" name="Группа 44"/>
          <p:cNvGrpSpPr/>
          <p:nvPr/>
        </p:nvGrpSpPr>
        <p:grpSpPr>
          <a:xfrm>
            <a:off x="3487771" y="2624925"/>
            <a:ext cx="2430270" cy="3240360"/>
            <a:chOff x="3059832" y="2420888"/>
            <a:chExt cx="3240360" cy="4320480"/>
          </a:xfrm>
        </p:grpSpPr>
        <p:pic>
          <p:nvPicPr>
            <p:cNvPr id="12" name="Рисунок 11"/>
            <p:cNvPicPr/>
            <p:nvPr/>
          </p:nvPicPr>
          <p:blipFill>
            <a:blip r:embed="rId7" cstate="print"/>
            <a:srcRect/>
            <a:stretch>
              <a:fillRect/>
            </a:stretch>
          </p:blipFill>
          <p:spPr bwMode="auto">
            <a:xfrm>
              <a:off x="3059832" y="2420888"/>
              <a:ext cx="3240360" cy="4320480"/>
            </a:xfrm>
            <a:prstGeom prst="rect">
              <a:avLst/>
            </a:prstGeom>
            <a:noFill/>
            <a:ln w="9525">
              <a:noFill/>
              <a:miter lim="800000"/>
              <a:headEnd/>
              <a:tailEnd/>
            </a:ln>
          </p:spPr>
        </p:pic>
        <p:sp>
          <p:nvSpPr>
            <p:cNvPr id="38" name="Прямоугольник 37"/>
            <p:cNvSpPr/>
            <p:nvPr/>
          </p:nvSpPr>
          <p:spPr>
            <a:xfrm rot="1667478">
              <a:off x="4337976" y="5823077"/>
              <a:ext cx="432048" cy="615553"/>
            </a:xfrm>
            <a:prstGeom prst="rect">
              <a:avLst/>
            </a:prstGeom>
          </p:spPr>
          <p:txBody>
            <a:bodyPr wrap="square">
              <a:spAutoFit/>
            </a:bodyPr>
            <a:lstStyle/>
            <a:p>
              <a:r>
                <a:rPr lang="en-US" sz="1200" b="1" dirty="0">
                  <a:solidFill>
                    <a:srgbClr val="00B050"/>
                  </a:solidFill>
                </a:rPr>
                <a:t>19</a:t>
              </a:r>
              <a:endParaRPr lang="ru-RU" sz="1200" dirty="0">
                <a:solidFill>
                  <a:srgbClr val="00B050"/>
                </a:solidFill>
              </a:endParaRPr>
            </a:p>
          </p:txBody>
        </p:sp>
        <p:sp>
          <p:nvSpPr>
            <p:cNvPr id="39" name="Прямоугольник 38"/>
            <p:cNvSpPr/>
            <p:nvPr/>
          </p:nvSpPr>
          <p:spPr>
            <a:xfrm rot="1759209">
              <a:off x="4256923" y="3483856"/>
              <a:ext cx="447131" cy="338555"/>
            </a:xfrm>
            <a:prstGeom prst="rect">
              <a:avLst/>
            </a:prstGeom>
          </p:spPr>
          <p:txBody>
            <a:bodyPr wrap="none">
              <a:spAutoFit/>
            </a:bodyPr>
            <a:lstStyle/>
            <a:p>
              <a:r>
                <a:rPr lang="en-US" sz="1050" b="1" dirty="0">
                  <a:solidFill>
                    <a:srgbClr val="0000FF"/>
                  </a:solidFill>
                </a:rPr>
                <a:t>12</a:t>
              </a:r>
              <a:endParaRPr lang="ru-RU" sz="1050" b="1" dirty="0">
                <a:solidFill>
                  <a:srgbClr val="0000FF"/>
                </a:solidFill>
              </a:endParaRPr>
            </a:p>
          </p:txBody>
        </p:sp>
      </p:grpSp>
      <p:sp>
        <p:nvSpPr>
          <p:cNvPr id="40" name="Прямоугольник 39"/>
          <p:cNvSpPr/>
          <p:nvPr/>
        </p:nvSpPr>
        <p:spPr>
          <a:xfrm>
            <a:off x="5949613" y="2263250"/>
            <a:ext cx="2595582" cy="276999"/>
          </a:xfrm>
          <a:prstGeom prst="rect">
            <a:avLst/>
          </a:prstGeom>
        </p:spPr>
        <p:txBody>
          <a:bodyPr wrap="none">
            <a:spAutoFit/>
          </a:bodyPr>
          <a:lstStyle/>
          <a:p>
            <a:r>
              <a:rPr lang="en-US" sz="1200" b="1" i="1" dirty="0">
                <a:solidFill>
                  <a:srgbClr val="00B050"/>
                </a:solidFill>
              </a:rPr>
              <a:t>SANS &amp;DLS: ϱ</a:t>
            </a:r>
            <a:r>
              <a:rPr lang="ru-RU" sz="1200" b="1" i="1" dirty="0">
                <a:solidFill>
                  <a:srgbClr val="00B050"/>
                </a:solidFill>
              </a:rPr>
              <a:t> = </a:t>
            </a:r>
            <a:r>
              <a:rPr lang="en-US" sz="1200" b="1" i="1" dirty="0" err="1">
                <a:solidFill>
                  <a:srgbClr val="00B050"/>
                </a:solidFill>
              </a:rPr>
              <a:t>R</a:t>
            </a:r>
            <a:r>
              <a:rPr lang="en-US" sz="1200" b="1" i="1" baseline="-25000" dirty="0" err="1">
                <a:solidFill>
                  <a:srgbClr val="00B050"/>
                </a:solidFill>
              </a:rPr>
              <a:t>g</a:t>
            </a:r>
            <a:r>
              <a:rPr lang="ru-RU" sz="1200" b="1" i="1" dirty="0">
                <a:solidFill>
                  <a:srgbClr val="00B050"/>
                </a:solidFill>
              </a:rPr>
              <a:t>/</a:t>
            </a:r>
            <a:r>
              <a:rPr lang="en-US" sz="1200" b="1" i="1" dirty="0">
                <a:solidFill>
                  <a:srgbClr val="00B050"/>
                </a:solidFill>
              </a:rPr>
              <a:t>R</a:t>
            </a:r>
            <a:r>
              <a:rPr lang="en-US" sz="1200" b="1" i="1" baseline="-25000" dirty="0">
                <a:solidFill>
                  <a:srgbClr val="00B050"/>
                </a:solidFill>
              </a:rPr>
              <a:t>H</a:t>
            </a:r>
            <a:r>
              <a:rPr lang="en-US" sz="1200" b="1" i="1" dirty="0">
                <a:solidFill>
                  <a:srgbClr val="00B050"/>
                </a:solidFill>
              </a:rPr>
              <a:t> </a:t>
            </a:r>
            <a:r>
              <a:rPr lang="ru-RU" sz="1200" b="1" dirty="0">
                <a:solidFill>
                  <a:srgbClr val="00B050"/>
                </a:solidFill>
              </a:rPr>
              <a:t>= 1.4—1.8</a:t>
            </a:r>
            <a:endParaRPr lang="en-US" sz="1200" b="1" dirty="0">
              <a:solidFill>
                <a:srgbClr val="00B050"/>
              </a:solidFill>
            </a:endParaRPr>
          </a:p>
        </p:txBody>
      </p:sp>
      <p:sp>
        <p:nvSpPr>
          <p:cNvPr id="41" name="Прямоугольник 40"/>
          <p:cNvSpPr/>
          <p:nvPr/>
        </p:nvSpPr>
        <p:spPr>
          <a:xfrm>
            <a:off x="6009374" y="2498817"/>
            <a:ext cx="2390980" cy="461665"/>
          </a:xfrm>
          <a:prstGeom prst="rect">
            <a:avLst/>
          </a:prstGeom>
        </p:spPr>
        <p:txBody>
          <a:bodyPr wrap="square">
            <a:spAutoFit/>
          </a:bodyPr>
          <a:lstStyle/>
          <a:p>
            <a:pPr lvl="0" algn="ctr"/>
            <a:r>
              <a:rPr lang="en-US" sz="1200" b="1" dirty="0">
                <a:solidFill>
                  <a:srgbClr val="00B050"/>
                </a:solidFill>
              </a:rPr>
              <a:t>MOLECULAR-DISPERSITY STARS</a:t>
            </a:r>
            <a:r>
              <a:rPr lang="ru-RU" sz="1200" b="1" dirty="0">
                <a:solidFill>
                  <a:srgbClr val="00B050"/>
                </a:solidFill>
              </a:rPr>
              <a:t> </a:t>
            </a:r>
          </a:p>
        </p:txBody>
      </p:sp>
      <p:sp>
        <p:nvSpPr>
          <p:cNvPr id="28" name="Прямоугольник 27">
            <a:extLst>
              <a:ext uri="{FF2B5EF4-FFF2-40B4-BE49-F238E27FC236}">
                <a16:creationId xmlns:a16="http://schemas.microsoft.com/office/drawing/2014/main" id="{54386B11-0E71-4B0C-8EA3-817919539DCE}"/>
              </a:ext>
            </a:extLst>
          </p:cNvPr>
          <p:cNvSpPr/>
          <p:nvPr/>
        </p:nvSpPr>
        <p:spPr>
          <a:xfrm>
            <a:off x="3282127" y="37676"/>
            <a:ext cx="5747668" cy="923330"/>
          </a:xfrm>
          <a:prstGeom prst="rect">
            <a:avLst/>
          </a:prstGeom>
        </p:spPr>
        <p:txBody>
          <a:bodyPr wrap="square">
            <a:spAutoFit/>
          </a:bodyPr>
          <a:lstStyle/>
          <a:p>
            <a:pPr algn="ctr"/>
            <a:r>
              <a:rPr lang="en-US" b="1" dirty="0">
                <a:solidFill>
                  <a:srgbClr val="0000FF"/>
                </a:solidFill>
                <a:latin typeface="Arial" panose="020B0604020202020204" pitchFamily="34" charset="0"/>
                <a:ea typeface="Times New Roman" panose="02020603050405020304" pitchFamily="18" charset="0"/>
              </a:rPr>
              <a:t>Structural organization of star-shaped poly(2-ethyl-2-oxazoline) and poly(2-isopropyl-2-oxazoline) with central </a:t>
            </a:r>
            <a:r>
              <a:rPr lang="en-US" b="1" dirty="0" err="1">
                <a:solidFill>
                  <a:srgbClr val="0000FF"/>
                </a:solidFill>
                <a:latin typeface="Arial" panose="020B0604020202020204" pitchFamily="34" charset="0"/>
                <a:ea typeface="Times New Roman" panose="02020603050405020304" pitchFamily="18" charset="0"/>
              </a:rPr>
              <a:t>thiacalix</a:t>
            </a:r>
            <a:r>
              <a:rPr lang="en-US" b="1" dirty="0">
                <a:solidFill>
                  <a:srgbClr val="0000FF"/>
                </a:solidFill>
                <a:latin typeface="Arial" panose="020B0604020202020204" pitchFamily="34" charset="0"/>
                <a:ea typeface="Times New Roman" panose="02020603050405020304" pitchFamily="18" charset="0"/>
              </a:rPr>
              <a:t>[4]</a:t>
            </a:r>
            <a:r>
              <a:rPr lang="en-US" b="1" dirty="0" err="1">
                <a:solidFill>
                  <a:srgbClr val="0000FF"/>
                </a:solidFill>
                <a:latin typeface="Arial" panose="020B0604020202020204" pitchFamily="34" charset="0"/>
                <a:ea typeface="Times New Roman" panose="02020603050405020304" pitchFamily="18" charset="0"/>
              </a:rPr>
              <a:t>arene</a:t>
            </a:r>
            <a:r>
              <a:rPr lang="en-US" b="1" dirty="0">
                <a:solidFill>
                  <a:srgbClr val="0000FF"/>
                </a:solidFill>
                <a:latin typeface="Arial" panose="020B0604020202020204" pitchFamily="34" charset="0"/>
                <a:ea typeface="Times New Roman" panose="02020603050405020304" pitchFamily="18" charset="0"/>
              </a:rPr>
              <a:t> fragments</a:t>
            </a:r>
            <a:endParaRPr lang="ru-RU" b="1" dirty="0">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4BEBF-F0AA-4B1F-95D5-88B303CBAFBE}"/>
              </a:ext>
            </a:extLst>
          </p:cNvPr>
          <p:cNvSpPr txBox="1"/>
          <p:nvPr/>
        </p:nvSpPr>
        <p:spPr>
          <a:xfrm>
            <a:off x="1662909" y="201814"/>
            <a:ext cx="6035040" cy="400110"/>
          </a:xfrm>
          <a:prstGeom prst="rect">
            <a:avLst/>
          </a:prstGeom>
          <a:noFill/>
        </p:spPr>
        <p:txBody>
          <a:bodyPr wrap="square" rtlCol="0">
            <a:spAutoFit/>
          </a:bodyPr>
          <a:lstStyle/>
          <a:p>
            <a:pPr algn="ctr"/>
            <a:r>
              <a:rPr lang="en-US" sz="2000" b="1" dirty="0">
                <a:solidFill>
                  <a:srgbClr val="0000FF"/>
                </a:solidFill>
              </a:rPr>
              <a:t>Crystal field effects in </a:t>
            </a:r>
            <a:r>
              <a:rPr lang="en-GB" sz="2000" b="1" dirty="0">
                <a:solidFill>
                  <a:srgbClr val="0000FF"/>
                </a:solidFill>
              </a:rPr>
              <a:t>Ho</a:t>
            </a:r>
            <a:r>
              <a:rPr lang="en-GB" sz="2000" b="1" baseline="30000" dirty="0">
                <a:solidFill>
                  <a:srgbClr val="0000FF"/>
                </a:solidFill>
              </a:rPr>
              <a:t>11</a:t>
            </a:r>
            <a:r>
              <a:rPr lang="en-GB" sz="2000" b="1" dirty="0">
                <a:solidFill>
                  <a:srgbClr val="0000FF"/>
                </a:solidFill>
              </a:rPr>
              <a:t>B</a:t>
            </a:r>
            <a:r>
              <a:rPr lang="en-GB" sz="2000" b="1" baseline="-25000" dirty="0">
                <a:solidFill>
                  <a:srgbClr val="0000FF"/>
                </a:solidFill>
              </a:rPr>
              <a:t>12</a:t>
            </a:r>
            <a:endParaRPr lang="ru-RU" sz="2000" b="1" dirty="0">
              <a:solidFill>
                <a:srgbClr val="0000FF"/>
              </a:solidFill>
            </a:endParaRPr>
          </a:p>
        </p:txBody>
      </p:sp>
      <p:pic>
        <p:nvPicPr>
          <p:cNvPr id="5" name="Рисунок 4">
            <a:extLst>
              <a:ext uri="{FF2B5EF4-FFF2-40B4-BE49-F238E27FC236}">
                <a16:creationId xmlns:a16="http://schemas.microsoft.com/office/drawing/2014/main" id="{143D04CE-A57B-45BD-B27B-4BDD812EBE53}"/>
              </a:ext>
            </a:extLst>
          </p:cNvPr>
          <p:cNvPicPr>
            <a:picLocks noChangeAspect="1"/>
          </p:cNvPicPr>
          <p:nvPr/>
        </p:nvPicPr>
        <p:blipFill>
          <a:blip r:embed="rId2"/>
          <a:stretch>
            <a:fillRect/>
          </a:stretch>
        </p:blipFill>
        <p:spPr>
          <a:xfrm>
            <a:off x="1331640" y="949126"/>
            <a:ext cx="6286642" cy="3343970"/>
          </a:xfrm>
          <a:prstGeom prst="rect">
            <a:avLst/>
          </a:prstGeom>
        </p:spPr>
      </p:pic>
      <p:sp>
        <p:nvSpPr>
          <p:cNvPr id="6" name="Прямоугольник 5">
            <a:extLst>
              <a:ext uri="{FF2B5EF4-FFF2-40B4-BE49-F238E27FC236}">
                <a16:creationId xmlns:a16="http://schemas.microsoft.com/office/drawing/2014/main" id="{A6FDE9CF-E444-463D-9AC4-3A7140EF889D}"/>
              </a:ext>
            </a:extLst>
          </p:cNvPr>
          <p:cNvSpPr/>
          <p:nvPr/>
        </p:nvSpPr>
        <p:spPr>
          <a:xfrm>
            <a:off x="1016298" y="4437112"/>
            <a:ext cx="7111403" cy="1569660"/>
          </a:xfrm>
          <a:prstGeom prst="rect">
            <a:avLst/>
          </a:prstGeom>
        </p:spPr>
        <p:txBody>
          <a:bodyPr wrap="square">
            <a:spAutoFit/>
          </a:bodyPr>
          <a:lstStyle/>
          <a:p>
            <a:pPr algn="just"/>
            <a:r>
              <a:rPr lang="en-GB"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Ho</a:t>
            </a:r>
            <a:r>
              <a:rPr lang="en-GB" sz="1600" b="1" baseline="30000" dirty="0">
                <a:solidFill>
                  <a:srgbClr val="C00000"/>
                </a:solidFill>
                <a:latin typeface="Arial" panose="020B0604020202020204" pitchFamily="34" charset="0"/>
                <a:ea typeface="Times New Roman" panose="02020603050405020304" pitchFamily="18" charset="0"/>
                <a:cs typeface="Arial" panose="020B0604020202020204" pitchFamily="34" charset="0"/>
              </a:rPr>
              <a:t>11</a:t>
            </a:r>
            <a:r>
              <a:rPr lang="en-GB"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B</a:t>
            </a:r>
            <a:r>
              <a:rPr lang="en-GB" sz="1600" b="1"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12</a:t>
            </a:r>
            <a:r>
              <a:rPr lang="en-GB"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scattering law (grey circles) measured at DIN 2PI and NERA spectrometers at 3.5K. The initial energy at DIN 2PI spectrometer was 5meV and final energy at NERA 4.85meV. Solid red line is the S(ω) calculated with the crystal field model including mean field and blue dashed line is expected spectrum without magnetic order </a:t>
            </a:r>
            <a:r>
              <a:rPr lang="en-GB" sz="16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i.e. </a:t>
            </a:r>
            <a:r>
              <a:rPr lang="en-GB"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crystal field only.</a:t>
            </a:r>
            <a:endParaRPr lang="ru-RU" sz="1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87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6E2646-5EBA-4862-B3AE-D963505C7133}"/>
              </a:ext>
            </a:extLst>
          </p:cNvPr>
          <p:cNvSpPr/>
          <p:nvPr/>
        </p:nvSpPr>
        <p:spPr>
          <a:xfrm>
            <a:off x="611560" y="96037"/>
            <a:ext cx="8569233" cy="707886"/>
          </a:xfrm>
          <a:prstGeom prst="rect">
            <a:avLst/>
          </a:prstGeom>
        </p:spPr>
        <p:txBody>
          <a:bodyPr wrap="square">
            <a:spAutoFit/>
          </a:bodyPr>
          <a:lstStyle/>
          <a:p>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Mechanical properties and microstructure of 3D sample from austenitic steel</a:t>
            </a:r>
            <a:r>
              <a:rPr lang="ru-RU" sz="2000" b="1" dirty="0">
                <a:solidFill>
                  <a:srgbClr val="0000FF"/>
                </a:solidFill>
                <a:latin typeface="Arial" panose="020B0604020202020204" pitchFamily="34" charset="0"/>
                <a:cs typeface="Arial" panose="020B0604020202020204" pitchFamily="34" charset="0"/>
              </a:rPr>
              <a:t> 304 </a:t>
            </a:r>
            <a:r>
              <a:rPr lang="en-US" sz="2000" b="1" dirty="0">
                <a:solidFill>
                  <a:srgbClr val="0000FF"/>
                </a:solidFill>
                <a:latin typeface="Arial" panose="020B0604020202020204" pitchFamily="34" charset="0"/>
                <a:cs typeface="Arial" panose="020B0604020202020204" pitchFamily="34" charset="0"/>
              </a:rPr>
              <a:t>obtained by selective laser melting (SLM)</a:t>
            </a:r>
            <a:endParaRPr lang="ru-RU" sz="2000" b="1" dirty="0">
              <a:solidFill>
                <a:srgbClr val="0000FF"/>
              </a:solidFill>
              <a:latin typeface="Arial" panose="020B0604020202020204" pitchFamily="34" charset="0"/>
              <a:cs typeface="Arial" panose="020B0604020202020204" pitchFamily="34" charset="0"/>
            </a:endParaRPr>
          </a:p>
        </p:txBody>
      </p:sp>
      <p:grpSp>
        <p:nvGrpSpPr>
          <p:cNvPr id="7" name="Группа 6">
            <a:extLst>
              <a:ext uri="{FF2B5EF4-FFF2-40B4-BE49-F238E27FC236}">
                <a16:creationId xmlns:a16="http://schemas.microsoft.com/office/drawing/2014/main" id="{6398CEAB-0A57-41B0-88AA-CCD9BE47B563}"/>
              </a:ext>
            </a:extLst>
          </p:cNvPr>
          <p:cNvGrpSpPr/>
          <p:nvPr/>
        </p:nvGrpSpPr>
        <p:grpSpPr>
          <a:xfrm>
            <a:off x="179512" y="980729"/>
            <a:ext cx="6048672" cy="2735136"/>
            <a:chOff x="179512" y="980729"/>
            <a:chExt cx="6048672" cy="2735136"/>
          </a:xfrm>
        </p:grpSpPr>
        <p:pic>
          <p:nvPicPr>
            <p:cNvPr id="5" name="Рисунок 4">
              <a:extLst>
                <a:ext uri="{FF2B5EF4-FFF2-40B4-BE49-F238E27FC236}">
                  <a16:creationId xmlns:a16="http://schemas.microsoft.com/office/drawing/2014/main" id="{3F95D606-FE71-4959-AB4F-5C10ADB623F1}"/>
                </a:ext>
              </a:extLst>
            </p:cNvPr>
            <p:cNvPicPr>
              <a:picLocks noChangeAspect="1"/>
            </p:cNvPicPr>
            <p:nvPr/>
          </p:nvPicPr>
          <p:blipFill>
            <a:blip r:embed="rId2"/>
            <a:stretch>
              <a:fillRect/>
            </a:stretch>
          </p:blipFill>
          <p:spPr>
            <a:xfrm>
              <a:off x="179512" y="980729"/>
              <a:ext cx="6048672" cy="2735136"/>
            </a:xfrm>
            <a:prstGeom prst="rect">
              <a:avLst/>
            </a:prstGeom>
          </p:spPr>
        </p:pic>
        <p:sp>
          <p:nvSpPr>
            <p:cNvPr id="6" name="Прямоугольник 5">
              <a:extLst>
                <a:ext uri="{FF2B5EF4-FFF2-40B4-BE49-F238E27FC236}">
                  <a16:creationId xmlns:a16="http://schemas.microsoft.com/office/drawing/2014/main" id="{9494D4A2-5BF7-4717-AABA-080089A84066}"/>
                </a:ext>
              </a:extLst>
            </p:cNvPr>
            <p:cNvSpPr/>
            <p:nvPr/>
          </p:nvSpPr>
          <p:spPr>
            <a:xfrm>
              <a:off x="1526400" y="3393560"/>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TextBox 7">
            <a:extLst>
              <a:ext uri="{FF2B5EF4-FFF2-40B4-BE49-F238E27FC236}">
                <a16:creationId xmlns:a16="http://schemas.microsoft.com/office/drawing/2014/main" id="{97A57F2E-A66B-43A1-AB2A-881780FFE3B7}"/>
              </a:ext>
            </a:extLst>
          </p:cNvPr>
          <p:cNvSpPr txBox="1"/>
          <p:nvPr/>
        </p:nvSpPr>
        <p:spPr>
          <a:xfrm>
            <a:off x="323528" y="3429000"/>
            <a:ext cx="2659110" cy="523220"/>
          </a:xfrm>
          <a:prstGeom prst="rect">
            <a:avLst/>
          </a:prstGeom>
          <a:noFill/>
        </p:spPr>
        <p:txBody>
          <a:bodyPr wrap="square" rtlCol="0">
            <a:spAutoFit/>
          </a:bodyPr>
          <a:lstStyle/>
          <a:p>
            <a:pPr algn="ctr"/>
            <a:r>
              <a:rPr lang="en-US" sz="1400" b="1" dirty="0">
                <a:solidFill>
                  <a:srgbClr val="006600"/>
                </a:solidFill>
              </a:rPr>
              <a:t>The 3D sample manufactured by SLM method</a:t>
            </a:r>
            <a:endParaRPr lang="ru-RU" sz="1400" b="1" dirty="0">
              <a:solidFill>
                <a:srgbClr val="006600"/>
              </a:solidFill>
            </a:endParaRPr>
          </a:p>
        </p:txBody>
      </p:sp>
      <p:pic>
        <p:nvPicPr>
          <p:cNvPr id="9" name="Рисунок 8">
            <a:extLst>
              <a:ext uri="{FF2B5EF4-FFF2-40B4-BE49-F238E27FC236}">
                <a16:creationId xmlns:a16="http://schemas.microsoft.com/office/drawing/2014/main" id="{4BFD2641-9E5A-4E2E-A8F6-C865549A52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638" y="845134"/>
            <a:ext cx="2934121" cy="2504020"/>
          </a:xfrm>
          <a:prstGeom prst="rect">
            <a:avLst/>
          </a:prstGeom>
          <a:noFill/>
          <a:ln>
            <a:noFill/>
          </a:ln>
        </p:spPr>
      </p:pic>
      <p:pic>
        <p:nvPicPr>
          <p:cNvPr id="10" name="Рисунок 9">
            <a:extLst>
              <a:ext uri="{FF2B5EF4-FFF2-40B4-BE49-F238E27FC236}">
                <a16:creationId xmlns:a16="http://schemas.microsoft.com/office/drawing/2014/main" id="{725EC19C-02A1-4892-9CA4-0C36FF7F18C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7585" y="836712"/>
            <a:ext cx="2694895" cy="2504020"/>
          </a:xfrm>
          <a:prstGeom prst="rect">
            <a:avLst/>
          </a:prstGeom>
          <a:noFill/>
          <a:ln>
            <a:noFill/>
          </a:ln>
        </p:spPr>
      </p:pic>
      <p:sp>
        <p:nvSpPr>
          <p:cNvPr id="11" name="TextBox 10">
            <a:extLst>
              <a:ext uri="{FF2B5EF4-FFF2-40B4-BE49-F238E27FC236}">
                <a16:creationId xmlns:a16="http://schemas.microsoft.com/office/drawing/2014/main" id="{6D764777-B21B-4ECD-A7C5-4AFCDB677DDB}"/>
              </a:ext>
            </a:extLst>
          </p:cNvPr>
          <p:cNvSpPr txBox="1"/>
          <p:nvPr/>
        </p:nvSpPr>
        <p:spPr>
          <a:xfrm>
            <a:off x="3203848" y="3337828"/>
            <a:ext cx="5803168" cy="523220"/>
          </a:xfrm>
          <a:prstGeom prst="rect">
            <a:avLst/>
          </a:prstGeom>
          <a:noFill/>
        </p:spPr>
        <p:txBody>
          <a:bodyPr wrap="square" rtlCol="0">
            <a:spAutoFit/>
          </a:bodyPr>
          <a:lstStyle/>
          <a:p>
            <a:pPr algn="ctr"/>
            <a:r>
              <a:rPr lang="en-US" sz="1400" b="1" dirty="0">
                <a:solidFill>
                  <a:srgbClr val="990000"/>
                </a:solidFill>
              </a:rPr>
              <a:t>The texture effects at different sample sides  in neutron diffraction patterns compared to powdered material</a:t>
            </a:r>
            <a:endParaRPr lang="ru-RU" sz="1400" b="1" dirty="0">
              <a:solidFill>
                <a:srgbClr val="990000"/>
              </a:solidFill>
            </a:endParaRPr>
          </a:p>
        </p:txBody>
      </p:sp>
      <p:pic>
        <p:nvPicPr>
          <p:cNvPr id="12" name="Рисунок 11">
            <a:extLst>
              <a:ext uri="{FF2B5EF4-FFF2-40B4-BE49-F238E27FC236}">
                <a16:creationId xmlns:a16="http://schemas.microsoft.com/office/drawing/2014/main" id="{2B4690B1-91BD-4DFE-9591-52C3D13DC6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978078"/>
            <a:ext cx="3099435" cy="2519680"/>
          </a:xfrm>
          <a:prstGeom prst="rect">
            <a:avLst/>
          </a:prstGeom>
          <a:noFill/>
          <a:ln>
            <a:noFill/>
          </a:ln>
        </p:spPr>
      </p:pic>
      <p:pic>
        <p:nvPicPr>
          <p:cNvPr id="13" name="Рисунок 12">
            <a:extLst>
              <a:ext uri="{FF2B5EF4-FFF2-40B4-BE49-F238E27FC236}">
                <a16:creationId xmlns:a16="http://schemas.microsoft.com/office/drawing/2014/main" id="{5D95188E-DBE5-44A4-B0C0-32D7A4A25F6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9516" y="3970299"/>
            <a:ext cx="3130550" cy="2519680"/>
          </a:xfrm>
          <a:prstGeom prst="rect">
            <a:avLst/>
          </a:prstGeom>
          <a:noFill/>
          <a:ln>
            <a:noFill/>
          </a:ln>
        </p:spPr>
      </p:pic>
      <p:sp>
        <p:nvSpPr>
          <p:cNvPr id="14" name="TextBox 13">
            <a:extLst>
              <a:ext uri="{FF2B5EF4-FFF2-40B4-BE49-F238E27FC236}">
                <a16:creationId xmlns:a16="http://schemas.microsoft.com/office/drawing/2014/main" id="{8567505A-D45C-41CB-8619-26E1BE549010}"/>
              </a:ext>
            </a:extLst>
          </p:cNvPr>
          <p:cNvSpPr txBox="1"/>
          <p:nvPr/>
        </p:nvSpPr>
        <p:spPr>
          <a:xfrm>
            <a:off x="1384042" y="6460899"/>
            <a:ext cx="6552728" cy="307777"/>
          </a:xfrm>
          <a:prstGeom prst="rect">
            <a:avLst/>
          </a:prstGeom>
          <a:noFill/>
        </p:spPr>
        <p:txBody>
          <a:bodyPr wrap="square" rtlCol="0">
            <a:spAutoFit/>
          </a:bodyPr>
          <a:lstStyle/>
          <a:p>
            <a:pPr algn="ctr"/>
            <a:r>
              <a:rPr lang="en-US" sz="1400" b="1" dirty="0">
                <a:solidFill>
                  <a:srgbClr val="7030A0"/>
                </a:solidFill>
              </a:rPr>
              <a:t>The obtained residual strains and stresses in the studied 3D sample</a:t>
            </a:r>
            <a:endParaRPr lang="ru-RU" sz="1400" b="1" dirty="0">
              <a:solidFill>
                <a:srgbClr val="7030A0"/>
              </a:solidFill>
            </a:endParaRPr>
          </a:p>
        </p:txBody>
      </p:sp>
    </p:spTree>
    <p:extLst>
      <p:ext uri="{BB962C8B-B14F-4D97-AF65-F5344CB8AC3E}">
        <p14:creationId xmlns:p14="http://schemas.microsoft.com/office/powerpoint/2010/main" val="343057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3">
            <a:extLst>
              <a:ext uri="{FF2B5EF4-FFF2-40B4-BE49-F238E27FC236}">
                <a16:creationId xmlns:a16="http://schemas.microsoft.com/office/drawing/2014/main" id="{F22FD829-D559-4A0D-8F27-15D92A3C849C}"/>
              </a:ext>
            </a:extLst>
          </p:cNvPr>
          <p:cNvPicPr>
            <a:picLocks noChangeAspect="1"/>
          </p:cNvPicPr>
          <p:nvPr/>
        </p:nvPicPr>
        <p:blipFill>
          <a:blip r:embed="rId2"/>
          <a:stretch>
            <a:fillRect/>
          </a:stretch>
        </p:blipFill>
        <p:spPr>
          <a:xfrm>
            <a:off x="4167014" y="1669005"/>
            <a:ext cx="3016370" cy="1851769"/>
          </a:xfrm>
          <a:prstGeom prst="rect">
            <a:avLst/>
          </a:prstGeom>
        </p:spPr>
      </p:pic>
      <p:pic>
        <p:nvPicPr>
          <p:cNvPr id="12" name="Grafik 4">
            <a:extLst>
              <a:ext uri="{FF2B5EF4-FFF2-40B4-BE49-F238E27FC236}">
                <a16:creationId xmlns:a16="http://schemas.microsoft.com/office/drawing/2014/main" id="{33CCF271-0660-43E3-B58F-9AAAB1253962}"/>
              </a:ext>
            </a:extLst>
          </p:cNvPr>
          <p:cNvPicPr>
            <a:picLocks noChangeAspect="1"/>
          </p:cNvPicPr>
          <p:nvPr/>
        </p:nvPicPr>
        <p:blipFill>
          <a:blip r:embed="rId3"/>
          <a:stretch>
            <a:fillRect/>
          </a:stretch>
        </p:blipFill>
        <p:spPr>
          <a:xfrm>
            <a:off x="975944" y="1752332"/>
            <a:ext cx="2933050" cy="1613016"/>
          </a:xfrm>
          <a:prstGeom prst="rect">
            <a:avLst/>
          </a:prstGeom>
        </p:spPr>
      </p:pic>
      <p:pic>
        <p:nvPicPr>
          <p:cNvPr id="13" name="Grafik 5">
            <a:extLst>
              <a:ext uri="{FF2B5EF4-FFF2-40B4-BE49-F238E27FC236}">
                <a16:creationId xmlns:a16="http://schemas.microsoft.com/office/drawing/2014/main" id="{04DE7B91-137E-4ED6-9D35-7342B0F85EDC}"/>
              </a:ext>
            </a:extLst>
          </p:cNvPr>
          <p:cNvPicPr>
            <a:picLocks noChangeAspect="1"/>
          </p:cNvPicPr>
          <p:nvPr/>
        </p:nvPicPr>
        <p:blipFill>
          <a:blip r:embed="rId4"/>
          <a:stretch>
            <a:fillRect/>
          </a:stretch>
        </p:blipFill>
        <p:spPr>
          <a:xfrm>
            <a:off x="890952" y="3492652"/>
            <a:ext cx="2667761" cy="1958864"/>
          </a:xfrm>
          <a:prstGeom prst="rect">
            <a:avLst/>
          </a:prstGeom>
        </p:spPr>
      </p:pic>
      <p:pic>
        <p:nvPicPr>
          <p:cNvPr id="14" name="Grafik 6">
            <a:extLst>
              <a:ext uri="{FF2B5EF4-FFF2-40B4-BE49-F238E27FC236}">
                <a16:creationId xmlns:a16="http://schemas.microsoft.com/office/drawing/2014/main" id="{1FAE6907-0AEF-458C-804E-CC6E736B7B3B}"/>
              </a:ext>
            </a:extLst>
          </p:cNvPr>
          <p:cNvPicPr>
            <a:picLocks noChangeAspect="1"/>
          </p:cNvPicPr>
          <p:nvPr/>
        </p:nvPicPr>
        <p:blipFill>
          <a:blip r:embed="rId5"/>
          <a:stretch>
            <a:fillRect/>
          </a:stretch>
        </p:blipFill>
        <p:spPr>
          <a:xfrm>
            <a:off x="3925858" y="4101823"/>
            <a:ext cx="3825845" cy="1351026"/>
          </a:xfrm>
          <a:prstGeom prst="rect">
            <a:avLst/>
          </a:prstGeom>
        </p:spPr>
      </p:pic>
      <p:sp>
        <p:nvSpPr>
          <p:cNvPr id="15" name="Titel 1">
            <a:extLst>
              <a:ext uri="{FF2B5EF4-FFF2-40B4-BE49-F238E27FC236}">
                <a16:creationId xmlns:a16="http://schemas.microsoft.com/office/drawing/2014/main" id="{06F40272-9CB4-4DA8-A2C7-184768576033}"/>
              </a:ext>
            </a:extLst>
          </p:cNvPr>
          <p:cNvSpPr txBox="1">
            <a:spLocks/>
          </p:cNvSpPr>
          <p:nvPr/>
        </p:nvSpPr>
        <p:spPr>
          <a:xfrm>
            <a:off x="639427" y="292185"/>
            <a:ext cx="7310081" cy="298609"/>
          </a:xfrm>
          <a:prstGeom prst="rect">
            <a:avLst/>
          </a:prstGeom>
        </p:spPr>
        <p:txBody>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de-DE" sz="2000" kern="0" dirty="0" err="1">
                <a:solidFill>
                  <a:srgbClr val="0000FF"/>
                </a:solidFill>
                <a:latin typeface="Arial"/>
              </a:rPr>
              <a:t>Crystallographic</a:t>
            </a:r>
            <a:r>
              <a:rPr lang="de-DE" sz="2000" kern="0" dirty="0">
                <a:solidFill>
                  <a:srgbClr val="0000FF"/>
                </a:solidFill>
                <a:latin typeface="Arial"/>
              </a:rPr>
              <a:t> </a:t>
            </a:r>
            <a:r>
              <a:rPr lang="de-DE" sz="2000" kern="0" dirty="0" err="1">
                <a:solidFill>
                  <a:srgbClr val="0000FF"/>
                </a:solidFill>
                <a:latin typeface="Arial"/>
              </a:rPr>
              <a:t>Preferred</a:t>
            </a:r>
            <a:r>
              <a:rPr lang="de-DE" sz="2000" kern="0" dirty="0">
                <a:solidFill>
                  <a:srgbClr val="0000FF"/>
                </a:solidFill>
                <a:latin typeface="Arial"/>
              </a:rPr>
              <a:t> </a:t>
            </a:r>
            <a:r>
              <a:rPr lang="de-DE" sz="2000" kern="0" dirty="0" err="1">
                <a:solidFill>
                  <a:srgbClr val="0000FF"/>
                </a:solidFill>
                <a:latin typeface="Arial"/>
              </a:rPr>
              <a:t>Orientations</a:t>
            </a:r>
            <a:r>
              <a:rPr lang="de-DE" sz="2000" kern="0" dirty="0">
                <a:solidFill>
                  <a:srgbClr val="0000FF"/>
                </a:solidFill>
                <a:latin typeface="Arial"/>
              </a:rPr>
              <a:t> (CPO) in </a:t>
            </a:r>
            <a:r>
              <a:rPr lang="de-DE" sz="2000" kern="0" dirty="0" err="1">
                <a:solidFill>
                  <a:srgbClr val="0000FF"/>
                </a:solidFill>
                <a:latin typeface="Arial"/>
              </a:rPr>
              <a:t>eclogites</a:t>
            </a:r>
            <a:endParaRPr lang="de-DE" sz="2000" kern="0" dirty="0">
              <a:solidFill>
                <a:srgbClr val="0000FF"/>
              </a:solidFill>
              <a:latin typeface="Arial"/>
            </a:endParaRPr>
          </a:p>
        </p:txBody>
      </p:sp>
      <p:sp>
        <p:nvSpPr>
          <p:cNvPr id="16" name="Rechteck 8">
            <a:extLst>
              <a:ext uri="{FF2B5EF4-FFF2-40B4-BE49-F238E27FC236}">
                <a16:creationId xmlns:a16="http://schemas.microsoft.com/office/drawing/2014/main" id="{A4407C52-1C80-40EA-AFE2-242F6A0168F1}"/>
              </a:ext>
            </a:extLst>
          </p:cNvPr>
          <p:cNvSpPr/>
          <p:nvPr/>
        </p:nvSpPr>
        <p:spPr>
          <a:xfrm>
            <a:off x="5675199" y="6207737"/>
            <a:ext cx="3371436" cy="338554"/>
          </a:xfrm>
          <a:prstGeom prst="rect">
            <a:avLst/>
          </a:prstGeom>
        </p:spPr>
        <p:txBody>
          <a:bodyPr wrap="none">
            <a:spAutoFit/>
          </a:bodyPr>
          <a:lstStyle/>
          <a:p>
            <a:pPr fontAlgn="base">
              <a:spcBef>
                <a:spcPct val="0"/>
              </a:spcBef>
              <a:spcAft>
                <a:spcPct val="0"/>
              </a:spcAft>
            </a:pPr>
            <a:r>
              <a:rPr lang="de-DE" sz="1600" b="1" kern="0" dirty="0">
                <a:solidFill>
                  <a:srgbClr val="0000FF"/>
                </a:solidFill>
                <a:latin typeface="Arial" charset="0"/>
              </a:rPr>
              <a:t>R. Keppler, </a:t>
            </a:r>
            <a:r>
              <a:rPr lang="de-DE" sz="1600" b="1" kern="0" dirty="0" err="1">
                <a:solidFill>
                  <a:srgbClr val="0000FF"/>
                </a:solidFill>
                <a:latin typeface="Arial" charset="0"/>
              </a:rPr>
              <a:t>J.Struct</a:t>
            </a:r>
            <a:r>
              <a:rPr lang="de-DE" sz="1600" b="1" kern="0" dirty="0">
                <a:solidFill>
                  <a:srgbClr val="0000FF"/>
                </a:solidFill>
                <a:latin typeface="Arial" charset="0"/>
              </a:rPr>
              <a:t>.</a:t>
            </a:r>
            <a:r>
              <a:rPr lang="ru-RU" sz="1600" b="1" kern="0" dirty="0">
                <a:solidFill>
                  <a:srgbClr val="0000FF"/>
                </a:solidFill>
                <a:latin typeface="Arial" charset="0"/>
              </a:rPr>
              <a:t> </a:t>
            </a:r>
            <a:r>
              <a:rPr lang="de-DE" sz="1600" b="1" kern="0" dirty="0">
                <a:solidFill>
                  <a:srgbClr val="0000FF"/>
                </a:solidFill>
                <a:latin typeface="Arial" charset="0"/>
              </a:rPr>
              <a:t>Geol. (2018)</a:t>
            </a:r>
            <a:endParaRPr lang="de-DE" sz="1600" b="1" dirty="0">
              <a:solidFill>
                <a:srgbClr val="0000FF"/>
              </a:solidFill>
              <a:latin typeface="Arial" charset="0"/>
            </a:endParaRPr>
          </a:p>
        </p:txBody>
      </p:sp>
      <p:sp>
        <p:nvSpPr>
          <p:cNvPr id="17" name="Rechteck 9">
            <a:extLst>
              <a:ext uri="{FF2B5EF4-FFF2-40B4-BE49-F238E27FC236}">
                <a16:creationId xmlns:a16="http://schemas.microsoft.com/office/drawing/2014/main" id="{E963B20A-AE91-4242-B57F-C9123427D2C7}"/>
              </a:ext>
            </a:extLst>
          </p:cNvPr>
          <p:cNvSpPr/>
          <p:nvPr/>
        </p:nvSpPr>
        <p:spPr>
          <a:xfrm>
            <a:off x="1022926" y="859496"/>
            <a:ext cx="5834710" cy="523220"/>
          </a:xfrm>
          <a:prstGeom prst="rect">
            <a:avLst/>
          </a:prstGeom>
          <a:solidFill>
            <a:srgbClr val="3F5A9A">
              <a:lumMod val="20000"/>
              <a:lumOff val="80000"/>
            </a:srgbClr>
          </a:solidFill>
        </p:spPr>
        <p:txBody>
          <a:bodyPr wrap="square">
            <a:spAutoFit/>
          </a:bodyPr>
          <a:lstStyle/>
          <a:p>
            <a:pPr defTabSz="685800">
              <a:defRPr/>
            </a:pPr>
            <a:r>
              <a:rPr lang="de-DE" sz="1400" kern="0" dirty="0" err="1">
                <a:solidFill>
                  <a:srgbClr val="000000"/>
                </a:solidFill>
              </a:rPr>
              <a:t>Metamorphic</a:t>
            </a:r>
            <a:r>
              <a:rPr lang="de-DE" sz="1400" kern="0" dirty="0">
                <a:solidFill>
                  <a:srgbClr val="000000"/>
                </a:solidFill>
              </a:rPr>
              <a:t> </a:t>
            </a:r>
            <a:r>
              <a:rPr lang="de-DE" sz="1400" kern="0" dirty="0" err="1">
                <a:solidFill>
                  <a:srgbClr val="000000"/>
                </a:solidFill>
              </a:rPr>
              <a:t>rocks</a:t>
            </a:r>
            <a:r>
              <a:rPr lang="de-DE" sz="1400" kern="0" dirty="0">
                <a:solidFill>
                  <a:srgbClr val="000000"/>
                </a:solidFill>
              </a:rPr>
              <a:t>: </a:t>
            </a:r>
            <a:r>
              <a:rPr lang="de-DE" sz="1400" kern="0" dirty="0" err="1">
                <a:solidFill>
                  <a:srgbClr val="000000"/>
                </a:solidFill>
              </a:rPr>
              <a:t>ultrahigh</a:t>
            </a:r>
            <a:r>
              <a:rPr lang="de-DE" sz="1400" kern="0" dirty="0">
                <a:solidFill>
                  <a:srgbClr val="000000"/>
                </a:solidFill>
              </a:rPr>
              <a:t> </a:t>
            </a:r>
            <a:r>
              <a:rPr lang="de-DE" sz="1400" kern="0" dirty="0" err="1">
                <a:solidFill>
                  <a:srgbClr val="000000"/>
                </a:solidFill>
              </a:rPr>
              <a:t>pressure</a:t>
            </a:r>
            <a:r>
              <a:rPr lang="de-DE" sz="1400" kern="0" dirty="0">
                <a:solidFill>
                  <a:srgbClr val="000000"/>
                </a:solidFill>
              </a:rPr>
              <a:t> </a:t>
            </a:r>
            <a:r>
              <a:rPr lang="de-DE" sz="1400" kern="0" dirty="0" err="1">
                <a:solidFill>
                  <a:srgbClr val="000000"/>
                </a:solidFill>
              </a:rPr>
              <a:t>metamorphism</a:t>
            </a:r>
            <a:r>
              <a:rPr lang="de-DE" sz="1400" kern="0" dirty="0">
                <a:solidFill>
                  <a:srgbClr val="000000"/>
                </a:solidFill>
              </a:rPr>
              <a:t> </a:t>
            </a:r>
            <a:r>
              <a:rPr lang="de-DE" sz="1400" kern="0" dirty="0" err="1">
                <a:solidFill>
                  <a:srgbClr val="000000"/>
                </a:solidFill>
              </a:rPr>
              <a:t>of</a:t>
            </a:r>
            <a:r>
              <a:rPr lang="de-DE" sz="1400" kern="0" dirty="0">
                <a:solidFill>
                  <a:srgbClr val="000000"/>
                </a:solidFill>
              </a:rPr>
              <a:t> </a:t>
            </a:r>
            <a:r>
              <a:rPr lang="de-DE" sz="1400" kern="0" dirty="0" err="1">
                <a:solidFill>
                  <a:srgbClr val="000000"/>
                </a:solidFill>
              </a:rPr>
              <a:t>mafic</a:t>
            </a:r>
            <a:r>
              <a:rPr lang="de-DE" sz="1400" kern="0" dirty="0">
                <a:solidFill>
                  <a:srgbClr val="000000"/>
                </a:solidFill>
              </a:rPr>
              <a:t> </a:t>
            </a:r>
            <a:r>
              <a:rPr lang="de-DE" sz="1400" kern="0" dirty="0" err="1">
                <a:solidFill>
                  <a:srgbClr val="000000"/>
                </a:solidFill>
              </a:rPr>
              <a:t>rocks</a:t>
            </a:r>
            <a:r>
              <a:rPr lang="de-DE" sz="1400" kern="0" dirty="0">
                <a:solidFill>
                  <a:srgbClr val="000000"/>
                </a:solidFill>
              </a:rPr>
              <a:t>:</a:t>
            </a:r>
          </a:p>
          <a:p>
            <a:pPr defTabSz="685800">
              <a:defRPr/>
            </a:pPr>
            <a:r>
              <a:rPr lang="de-DE" sz="1400" kern="0" dirty="0">
                <a:solidFill>
                  <a:srgbClr val="000000"/>
                </a:solidFill>
              </a:rPr>
              <a:t>at p &gt; 1.2 </a:t>
            </a:r>
            <a:r>
              <a:rPr lang="de-DE" sz="1400" kern="0" dirty="0" err="1">
                <a:solidFill>
                  <a:srgbClr val="000000"/>
                </a:solidFill>
              </a:rPr>
              <a:t>GPa</a:t>
            </a:r>
            <a:r>
              <a:rPr lang="de-DE" sz="1400" kern="0" dirty="0">
                <a:solidFill>
                  <a:srgbClr val="000000"/>
                </a:solidFill>
              </a:rPr>
              <a:t> (45 km </a:t>
            </a:r>
            <a:r>
              <a:rPr lang="de-DE" sz="1400" kern="0" dirty="0" err="1">
                <a:solidFill>
                  <a:srgbClr val="000000"/>
                </a:solidFill>
              </a:rPr>
              <a:t>depth</a:t>
            </a:r>
            <a:r>
              <a:rPr lang="de-DE" sz="1400" kern="0" dirty="0">
                <a:solidFill>
                  <a:srgbClr val="000000"/>
                </a:solidFill>
              </a:rPr>
              <a:t>), T = 600-650°C</a:t>
            </a:r>
          </a:p>
        </p:txBody>
      </p:sp>
      <p:pic>
        <p:nvPicPr>
          <p:cNvPr id="18" name="Grafik 10">
            <a:extLst>
              <a:ext uri="{FF2B5EF4-FFF2-40B4-BE49-F238E27FC236}">
                <a16:creationId xmlns:a16="http://schemas.microsoft.com/office/drawing/2014/main" id="{AB8726F3-4052-4018-BF8D-278D6660A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5844" y="5169074"/>
            <a:ext cx="1119747" cy="629858"/>
          </a:xfrm>
          <a:prstGeom prst="rect">
            <a:avLst/>
          </a:prstGeom>
        </p:spPr>
      </p:pic>
      <p:pic>
        <p:nvPicPr>
          <p:cNvPr id="19" name="Grafik 11">
            <a:extLst>
              <a:ext uri="{FF2B5EF4-FFF2-40B4-BE49-F238E27FC236}">
                <a16:creationId xmlns:a16="http://schemas.microsoft.com/office/drawing/2014/main" id="{E885AAB9-1AEB-4D93-B8CA-800237D6F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8467" y="904491"/>
            <a:ext cx="857250" cy="330899"/>
          </a:xfrm>
          <a:prstGeom prst="rect">
            <a:avLst/>
          </a:prstGeom>
        </p:spPr>
      </p:pic>
    </p:spTree>
    <p:extLst>
      <p:ext uri="{BB962C8B-B14F-4D97-AF65-F5344CB8AC3E}">
        <p14:creationId xmlns:p14="http://schemas.microsoft.com/office/powerpoint/2010/main" val="1125490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3360" t="4036" r="36097" b="7444"/>
          <a:stretch/>
        </p:blipFill>
        <p:spPr>
          <a:xfrm>
            <a:off x="4568094" y="1418020"/>
            <a:ext cx="1686188" cy="4304722"/>
          </a:xfrm>
          <a:prstGeom prst="rect">
            <a:avLst/>
          </a:prstGeom>
        </p:spPr>
      </p:pic>
      <p:pic>
        <p:nvPicPr>
          <p:cNvPr id="15" name="Рисунок 14"/>
          <p:cNvPicPr>
            <a:picLocks noChangeAspect="1"/>
          </p:cNvPicPr>
          <p:nvPr/>
        </p:nvPicPr>
        <p:blipFill rotWithShape="1">
          <a:blip r:embed="rId5">
            <a:extLst>
              <a:ext uri="{28A0092B-C50C-407E-A947-70E740481C1C}">
                <a14:useLocalDpi xmlns:a14="http://schemas.microsoft.com/office/drawing/2010/main" val="0"/>
              </a:ext>
            </a:extLst>
          </a:blip>
          <a:srcRect l="27393" t="15303" r="31238" b="15146"/>
          <a:stretch/>
        </p:blipFill>
        <p:spPr>
          <a:xfrm>
            <a:off x="6075597" y="1777514"/>
            <a:ext cx="1807229" cy="2115766"/>
          </a:xfrm>
          <a:prstGeom prst="ellipse">
            <a:avLst/>
          </a:prstGeom>
          <a:ln>
            <a:noFill/>
          </a:ln>
          <a:effectLst>
            <a:softEdge rad="112500"/>
          </a:effectLst>
        </p:spPr>
      </p:pic>
      <p:pic>
        <p:nvPicPr>
          <p:cNvPr id="13" name="Рисунок 12"/>
          <p:cNvPicPr>
            <a:picLocks noChangeAspect="1"/>
          </p:cNvPicPr>
          <p:nvPr/>
        </p:nvPicPr>
        <p:blipFill rotWithShape="1">
          <a:blip r:embed="rId6">
            <a:extLst>
              <a:ext uri="{28A0092B-C50C-407E-A947-70E740481C1C}">
                <a14:useLocalDpi xmlns:a14="http://schemas.microsoft.com/office/drawing/2010/main" val="0"/>
              </a:ext>
            </a:extLst>
          </a:blip>
          <a:srcRect l="37706" t="3792" r="38257"/>
          <a:stretch/>
        </p:blipFill>
        <p:spPr>
          <a:xfrm>
            <a:off x="2615140" y="1414402"/>
            <a:ext cx="2083616" cy="4383740"/>
          </a:xfrm>
          <a:prstGeom prst="rect">
            <a:avLst/>
          </a:prstGeom>
        </p:spPr>
      </p:pic>
      <p:pic>
        <p:nvPicPr>
          <p:cNvPr id="1026" name="Picture 2" descr="ÐÐ°ÑÑÐ¸Ð½ÐºÐ¸ Ð¿Ð¾ Ð·Ð°Ð¿ÑÐ¾ÑÑ Ð ÑÑÐ¸Ðº ÑÐ¾Ð¿Ð¾Ñ"/>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469" r="28594"/>
          <a:stretch/>
        </p:blipFill>
        <p:spPr bwMode="auto">
          <a:xfrm>
            <a:off x="1187624" y="1196752"/>
            <a:ext cx="1508760" cy="210465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08538" y="212803"/>
            <a:ext cx="8918748" cy="400110"/>
          </a:xfrm>
          <a:prstGeom prst="rect">
            <a:avLst/>
          </a:prstGeom>
        </p:spPr>
        <p:txBody>
          <a:bodyPr wrap="square">
            <a:spAutoFit/>
          </a:bodyPr>
          <a:lstStyle/>
          <a:p>
            <a:pPr algn="ctr"/>
            <a:r>
              <a:rPr lang="en-US" sz="2000" b="1" dirty="0">
                <a:solidFill>
                  <a:srgbClr val="0000FF"/>
                </a:solidFill>
                <a:latin typeface="Arial" panose="020B0604020202020204" pitchFamily="34" charset="0"/>
                <a:cs typeface="Arial" panose="020B0604020202020204" pitchFamily="34" charset="0"/>
              </a:rPr>
              <a:t>The X</a:t>
            </a:r>
            <a:r>
              <a:rPr lang="ru-RU" sz="2000" b="1" dirty="0">
                <a:solidFill>
                  <a:srgbClr val="0000FF"/>
                </a:solidFill>
                <a:latin typeface="Arial" panose="020B0604020202020204" pitchFamily="34" charset="0"/>
                <a:cs typeface="Arial" panose="020B0604020202020204" pitchFamily="34" charset="0"/>
              </a:rPr>
              <a:t>-</a:t>
            </a:r>
            <a:r>
              <a:rPr lang="en-US" sz="2000" b="1" dirty="0">
                <a:solidFill>
                  <a:srgbClr val="0000FF"/>
                </a:solidFill>
                <a:latin typeface="Arial" panose="020B0604020202020204" pitchFamily="34" charset="0"/>
                <a:cs typeface="Arial" panose="020B0604020202020204" pitchFamily="34" charset="0"/>
              </a:rPr>
              <a:t>century</a:t>
            </a:r>
            <a:r>
              <a:rPr lang="ru-RU" sz="2000" b="1" dirty="0">
                <a:solidFill>
                  <a:srgbClr val="0000FF"/>
                </a:solidFill>
                <a:latin typeface="Arial" panose="020B0604020202020204" pitchFamily="34" charset="0"/>
                <a:cs typeface="Arial" panose="020B0604020202020204" pitchFamily="34" charset="0"/>
              </a:rPr>
              <a:t> </a:t>
            </a:r>
            <a:r>
              <a:rPr lang="en-US" sz="2000" b="1" dirty="0">
                <a:solidFill>
                  <a:srgbClr val="0000FF"/>
                </a:solidFill>
                <a:latin typeface="Arial" panose="020B0604020202020204" pitchFamily="34" charset="0"/>
                <a:cs typeface="Arial" panose="020B0604020202020204" pitchFamily="34" charset="0"/>
              </a:rPr>
              <a:t>ancient</a:t>
            </a:r>
            <a:r>
              <a:rPr lang="ru-RU" sz="2000" b="1" dirty="0">
                <a:solidFill>
                  <a:srgbClr val="0000FF"/>
                </a:solidFill>
                <a:latin typeface="Arial" panose="020B0604020202020204" pitchFamily="34" charset="0"/>
                <a:cs typeface="Arial" panose="020B0604020202020204" pitchFamily="34" charset="0"/>
              </a:rPr>
              <a:t> </a:t>
            </a:r>
            <a:r>
              <a:rPr lang="ru-RU" sz="2000" b="1" dirty="0" err="1">
                <a:solidFill>
                  <a:srgbClr val="0000FF"/>
                </a:solidFill>
                <a:latin typeface="Arial" panose="020B0604020202020204" pitchFamily="34" charset="0"/>
                <a:cs typeface="Arial" panose="020B0604020202020204" pitchFamily="34" charset="0"/>
              </a:rPr>
              <a:t>Slavic</a:t>
            </a:r>
            <a:r>
              <a:rPr lang="ru-RU" sz="2000" b="1" dirty="0">
                <a:solidFill>
                  <a:srgbClr val="0000FF"/>
                </a:solidFill>
                <a:latin typeface="Arial" panose="020B0604020202020204" pitchFamily="34" charset="0"/>
                <a:cs typeface="Arial" panose="020B0604020202020204" pitchFamily="34" charset="0"/>
              </a:rPr>
              <a:t> </a:t>
            </a:r>
            <a:r>
              <a:rPr lang="ru-RU" sz="2000" b="1" dirty="0" err="1">
                <a:solidFill>
                  <a:srgbClr val="0000FF"/>
                </a:solidFill>
                <a:latin typeface="Arial" panose="020B0604020202020204" pitchFamily="34" charset="0"/>
                <a:cs typeface="Arial" panose="020B0604020202020204" pitchFamily="34" charset="0"/>
              </a:rPr>
              <a:t>axe</a:t>
            </a:r>
            <a:r>
              <a:rPr lang="ru-RU" sz="2000" b="1" dirty="0">
                <a:solidFill>
                  <a:srgbClr val="0000FF"/>
                </a:solidFill>
                <a:latin typeface="Arial" panose="020B0604020202020204" pitchFamily="34" charset="0"/>
                <a:cs typeface="Arial" panose="020B0604020202020204" pitchFamily="34" charset="0"/>
              </a:rPr>
              <a:t> </a:t>
            </a:r>
            <a:r>
              <a:rPr lang="en-US" sz="2000" b="1" dirty="0">
                <a:solidFill>
                  <a:srgbClr val="0000FF"/>
                </a:solidFill>
                <a:latin typeface="Arial" panose="020B0604020202020204" pitchFamily="34" charset="0"/>
                <a:cs typeface="Arial" panose="020B0604020202020204" pitchFamily="34" charset="0"/>
              </a:rPr>
              <a:t>: the neutron tomography studies </a:t>
            </a:r>
            <a:endParaRPr lang="ru-RU" sz="2000" b="1" dirty="0">
              <a:solidFill>
                <a:srgbClr val="0000FF"/>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8"/>
          <a:stretch>
            <a:fillRect/>
          </a:stretch>
        </p:blipFill>
        <p:spPr>
          <a:xfrm rot="16200000">
            <a:off x="733149" y="4007815"/>
            <a:ext cx="2336465" cy="1086150"/>
          </a:xfrm>
          <a:prstGeom prst="rect">
            <a:avLst/>
          </a:prstGeom>
        </p:spPr>
      </p:pic>
      <p:sp>
        <p:nvSpPr>
          <p:cNvPr id="7" name="Овал 6"/>
          <p:cNvSpPr/>
          <p:nvPr/>
        </p:nvSpPr>
        <p:spPr>
          <a:xfrm>
            <a:off x="1358306" y="2399621"/>
            <a:ext cx="299472" cy="217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537376" y="2033149"/>
            <a:ext cx="299472" cy="2171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a:stCxn id="7" idx="4"/>
          </p:cNvCxnSpPr>
          <p:nvPr/>
        </p:nvCxnSpPr>
        <p:spPr>
          <a:xfrm>
            <a:off x="1508042" y="2616791"/>
            <a:ext cx="123066" cy="1116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1687112" y="2249081"/>
            <a:ext cx="84966" cy="15030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Стрелка вправо 15"/>
          <p:cNvSpPr/>
          <p:nvPr/>
        </p:nvSpPr>
        <p:spPr>
          <a:xfrm>
            <a:off x="3703857" y="4417935"/>
            <a:ext cx="1304873" cy="2659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a:off x="1886378" y="4399278"/>
            <a:ext cx="1304873" cy="2659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a:off x="5390135" y="2835397"/>
            <a:ext cx="1304873" cy="2659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4633953" y="2554748"/>
            <a:ext cx="777236" cy="9185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4869526" y="3976681"/>
            <a:ext cx="467262" cy="594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8266" b="99662" l="27743" r="99793"/>
                    </a14:imgEffect>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l="25567" t="33251" r="11469"/>
          <a:stretch/>
        </p:blipFill>
        <p:spPr>
          <a:xfrm>
            <a:off x="6204877" y="3990409"/>
            <a:ext cx="1677950" cy="1635201"/>
          </a:xfrm>
          <a:prstGeom prst="rect">
            <a:avLst/>
          </a:prstGeom>
        </p:spPr>
      </p:pic>
      <p:sp>
        <p:nvSpPr>
          <p:cNvPr id="23" name="Стрелка вправо 22"/>
          <p:cNvSpPr/>
          <p:nvPr/>
        </p:nvSpPr>
        <p:spPr>
          <a:xfrm>
            <a:off x="5334946" y="4239079"/>
            <a:ext cx="1680636" cy="265913"/>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3323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A0BDC6-0E51-42B0-9C48-D74C9429EAC2}"/>
              </a:ext>
            </a:extLst>
          </p:cNvPr>
          <p:cNvSpPr txBox="1"/>
          <p:nvPr/>
        </p:nvSpPr>
        <p:spPr>
          <a:xfrm>
            <a:off x="1420585" y="404664"/>
            <a:ext cx="6302829" cy="707886"/>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cs typeface="Arial" panose="020B0604020202020204" pitchFamily="34" charset="0"/>
              </a:rPr>
              <a:t>Development of the new Fourier-chopper for the FSD diffractometer</a:t>
            </a:r>
            <a:endParaRPr lang="ru-RU" sz="2000" b="1" dirty="0">
              <a:solidFill>
                <a:srgbClr val="0000FF"/>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8B7CEB33-7F9D-48E0-B020-E1AC31E50684}"/>
              </a:ext>
            </a:extLst>
          </p:cNvPr>
          <p:cNvPicPr>
            <a:picLocks noChangeAspect="1"/>
          </p:cNvPicPr>
          <p:nvPr/>
        </p:nvPicPr>
        <p:blipFill>
          <a:blip r:embed="rId2"/>
          <a:stretch>
            <a:fillRect/>
          </a:stretch>
        </p:blipFill>
        <p:spPr>
          <a:xfrm>
            <a:off x="539552" y="1556792"/>
            <a:ext cx="7818814" cy="2820344"/>
          </a:xfrm>
          <a:prstGeom prst="rect">
            <a:avLst/>
          </a:prstGeom>
        </p:spPr>
      </p:pic>
      <p:sp>
        <p:nvSpPr>
          <p:cNvPr id="6" name="TextBox 5">
            <a:extLst>
              <a:ext uri="{FF2B5EF4-FFF2-40B4-BE49-F238E27FC236}">
                <a16:creationId xmlns:a16="http://schemas.microsoft.com/office/drawing/2014/main" id="{FDB58315-2CB6-4E4C-B4F5-ED330880E3D8}"/>
              </a:ext>
            </a:extLst>
          </p:cNvPr>
          <p:cNvSpPr txBox="1"/>
          <p:nvPr/>
        </p:nvSpPr>
        <p:spPr>
          <a:xfrm>
            <a:off x="1113598" y="4978042"/>
            <a:ext cx="6916802" cy="646331"/>
          </a:xfrm>
          <a:prstGeom prst="rect">
            <a:avLst/>
          </a:prstGeom>
          <a:noFill/>
        </p:spPr>
        <p:txBody>
          <a:bodyPr wrap="square" rtlCol="0">
            <a:spAutoFit/>
          </a:bodyPr>
          <a:lstStyle/>
          <a:p>
            <a:pPr algn="ctr"/>
            <a:r>
              <a:rPr lang="en-US" b="1" dirty="0">
                <a:solidFill>
                  <a:srgbClr val="008000"/>
                </a:solidFill>
              </a:rPr>
              <a:t>The model design of the Fourier </a:t>
            </a:r>
            <a:r>
              <a:rPr lang="en-US" sz="1600" b="1" dirty="0">
                <a:solidFill>
                  <a:srgbClr val="008000"/>
                </a:solidFill>
              </a:rPr>
              <a:t>chopper</a:t>
            </a:r>
            <a:r>
              <a:rPr lang="en-US" b="1" dirty="0">
                <a:solidFill>
                  <a:srgbClr val="008000"/>
                </a:solidFill>
              </a:rPr>
              <a:t>: general view (left) and internal construction (right)</a:t>
            </a:r>
            <a:endParaRPr lang="ru-RU" b="1" dirty="0">
              <a:solidFill>
                <a:srgbClr val="008000"/>
              </a:solidFill>
            </a:endParaRPr>
          </a:p>
        </p:txBody>
      </p:sp>
    </p:spTree>
    <p:extLst>
      <p:ext uri="{BB962C8B-B14F-4D97-AF65-F5344CB8AC3E}">
        <p14:creationId xmlns:p14="http://schemas.microsoft.com/office/powerpoint/2010/main" val="3074237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26"/>
          <p:cNvSpPr>
            <a:spLocks noChangeArrowheads="1"/>
          </p:cNvSpPr>
          <p:nvPr/>
        </p:nvSpPr>
        <p:spPr bwMode="auto">
          <a:xfrm>
            <a:off x="2492513" y="6397896"/>
            <a:ext cx="6748988" cy="461665"/>
          </a:xfrm>
          <a:prstGeom prst="rect">
            <a:avLst/>
          </a:prstGeom>
          <a:noFill/>
          <a:ln w="9525">
            <a:noFill/>
            <a:miter lim="800000"/>
            <a:headEnd/>
            <a:tailEnd/>
          </a:ln>
        </p:spPr>
        <p:txBody>
          <a:bodyPr wrap="square">
            <a:spAutoFit/>
          </a:bodyPr>
          <a:lstStyle/>
          <a:p>
            <a:r>
              <a:rPr lang="en-US" altLang="ru-RU" sz="1200" b="1" dirty="0" err="1">
                <a:solidFill>
                  <a:srgbClr val="0000FF"/>
                </a:solidFill>
                <a:latin typeface="Arial" pitchFamily="34" charset="0"/>
                <a:cs typeface="Arial" pitchFamily="34" charset="0"/>
              </a:rPr>
              <a:t>Petrenko</a:t>
            </a:r>
            <a:r>
              <a:rPr lang="en-US" altLang="ru-RU" sz="1200" b="1" dirty="0">
                <a:solidFill>
                  <a:srgbClr val="0000FF"/>
                </a:solidFill>
                <a:latin typeface="Arial" pitchFamily="34" charset="0"/>
                <a:cs typeface="Arial" pitchFamily="34" charset="0"/>
              </a:rPr>
              <a:t> V.I., </a:t>
            </a:r>
            <a:r>
              <a:rPr lang="en-US" altLang="ru-RU" sz="1200" b="1" dirty="0" err="1">
                <a:solidFill>
                  <a:srgbClr val="0000FF"/>
                </a:solidFill>
                <a:latin typeface="Arial" pitchFamily="34" charset="0"/>
                <a:cs typeface="Arial" pitchFamily="34" charset="0"/>
              </a:rPr>
              <a:t>Kosiachkin</a:t>
            </a:r>
            <a:r>
              <a:rPr lang="en-US" altLang="ru-RU" sz="1200" b="1" dirty="0">
                <a:solidFill>
                  <a:srgbClr val="0000FF"/>
                </a:solidFill>
                <a:latin typeface="Arial" pitchFamily="34" charset="0"/>
                <a:cs typeface="Arial" pitchFamily="34" charset="0"/>
              </a:rPr>
              <a:t> </a:t>
            </a:r>
            <a:r>
              <a:rPr lang="en-US" altLang="ru-RU" sz="1200" b="1" dirty="0" err="1">
                <a:solidFill>
                  <a:srgbClr val="0000FF"/>
                </a:solidFill>
                <a:latin typeface="Arial" pitchFamily="34" charset="0"/>
                <a:cs typeface="Arial" pitchFamily="34" charset="0"/>
              </a:rPr>
              <a:t>Ye.N</a:t>
            </a:r>
            <a:r>
              <a:rPr lang="en-US" altLang="ru-RU" sz="1200" b="1" dirty="0">
                <a:solidFill>
                  <a:srgbClr val="0000FF"/>
                </a:solidFill>
                <a:latin typeface="Arial" pitchFamily="34" charset="0"/>
                <a:cs typeface="Arial" pitchFamily="34" charset="0"/>
              </a:rPr>
              <a:t>., </a:t>
            </a:r>
            <a:r>
              <a:rPr lang="en-US" altLang="ru-RU" sz="1200" b="1" dirty="0" err="1">
                <a:solidFill>
                  <a:srgbClr val="0000FF"/>
                </a:solidFill>
                <a:latin typeface="Arial" pitchFamily="34" charset="0"/>
                <a:cs typeface="Arial" pitchFamily="34" charset="0"/>
              </a:rPr>
              <a:t>Bulavin</a:t>
            </a:r>
            <a:r>
              <a:rPr lang="en-US" altLang="ru-RU" sz="1200" b="1" dirty="0">
                <a:solidFill>
                  <a:srgbClr val="0000FF"/>
                </a:solidFill>
                <a:latin typeface="Arial" pitchFamily="34" charset="0"/>
                <a:cs typeface="Arial" pitchFamily="34" charset="0"/>
              </a:rPr>
              <a:t> L.A., </a:t>
            </a:r>
            <a:r>
              <a:rPr lang="en-US" altLang="ru-RU" sz="1200" b="1" dirty="0" err="1">
                <a:solidFill>
                  <a:srgbClr val="0000FF"/>
                </a:solidFill>
                <a:latin typeface="Arial" pitchFamily="34" charset="0"/>
                <a:cs typeface="Arial" pitchFamily="34" charset="0"/>
              </a:rPr>
              <a:t>Avdeev</a:t>
            </a:r>
            <a:r>
              <a:rPr lang="en-US" altLang="ru-RU" sz="1200" b="1" dirty="0">
                <a:solidFill>
                  <a:srgbClr val="0000FF"/>
                </a:solidFill>
                <a:latin typeface="Arial" pitchFamily="34" charset="0"/>
                <a:cs typeface="Arial" pitchFamily="34" charset="0"/>
              </a:rPr>
              <a:t> M.V., </a:t>
            </a:r>
            <a:r>
              <a:rPr lang="en-US" altLang="ru-RU" sz="1200" b="1" i="1" dirty="0">
                <a:solidFill>
                  <a:srgbClr val="0000FF"/>
                </a:solidFill>
                <a:latin typeface="Arial" pitchFamily="34" charset="0"/>
                <a:cs typeface="Arial" pitchFamily="34" charset="0"/>
              </a:rPr>
              <a:t>J. Surf. Invest. </a:t>
            </a:r>
            <a:r>
              <a:rPr lang="en-US" altLang="ru-RU" sz="1200" b="1" dirty="0">
                <a:solidFill>
                  <a:srgbClr val="0000FF"/>
                </a:solidFill>
                <a:latin typeface="Arial" pitchFamily="34" charset="0"/>
                <a:cs typeface="Arial" pitchFamily="34" charset="0"/>
              </a:rPr>
              <a:t>(2018) </a:t>
            </a:r>
            <a:br>
              <a:rPr lang="ru-RU" altLang="ru-RU" sz="1200" b="1" dirty="0">
                <a:solidFill>
                  <a:srgbClr val="0000FF"/>
                </a:solidFill>
                <a:latin typeface="Arial" pitchFamily="34" charset="0"/>
                <a:cs typeface="Arial" pitchFamily="34" charset="0"/>
              </a:rPr>
            </a:br>
            <a:r>
              <a:rPr lang="en-US" altLang="ru-RU" sz="1200" b="1" dirty="0" err="1">
                <a:solidFill>
                  <a:srgbClr val="0000FF"/>
                </a:solidFill>
                <a:latin typeface="Arial" pitchFamily="34" charset="0"/>
                <a:cs typeface="Arial" pitchFamily="34" charset="0"/>
              </a:rPr>
              <a:t>Petrenko</a:t>
            </a:r>
            <a:r>
              <a:rPr lang="en-US" altLang="ru-RU" sz="1200" b="1" dirty="0">
                <a:solidFill>
                  <a:srgbClr val="0000FF"/>
                </a:solidFill>
                <a:latin typeface="Arial" pitchFamily="34" charset="0"/>
                <a:cs typeface="Arial" pitchFamily="34" charset="0"/>
              </a:rPr>
              <a:t> V.I., </a:t>
            </a:r>
            <a:r>
              <a:rPr lang="en-US" altLang="ru-RU" sz="1200" b="1" dirty="0" err="1">
                <a:solidFill>
                  <a:srgbClr val="0000FF"/>
                </a:solidFill>
                <a:latin typeface="Arial" pitchFamily="34" charset="0"/>
                <a:cs typeface="Arial" pitchFamily="34" charset="0"/>
              </a:rPr>
              <a:t>Kosiachkin</a:t>
            </a:r>
            <a:r>
              <a:rPr lang="en-US" altLang="ru-RU" sz="1200" b="1" dirty="0">
                <a:solidFill>
                  <a:srgbClr val="0000FF"/>
                </a:solidFill>
                <a:latin typeface="Arial" pitchFamily="34" charset="0"/>
                <a:cs typeface="Arial" pitchFamily="34" charset="0"/>
              </a:rPr>
              <a:t> </a:t>
            </a:r>
            <a:r>
              <a:rPr lang="en-US" altLang="ru-RU" sz="1200" b="1" dirty="0" err="1">
                <a:solidFill>
                  <a:srgbClr val="0000FF"/>
                </a:solidFill>
                <a:latin typeface="Arial" pitchFamily="34" charset="0"/>
                <a:cs typeface="Arial" pitchFamily="34" charset="0"/>
              </a:rPr>
              <a:t>Ye.N</a:t>
            </a:r>
            <a:r>
              <a:rPr lang="en-US" altLang="ru-RU" sz="1200" b="1" dirty="0">
                <a:solidFill>
                  <a:srgbClr val="0000FF"/>
                </a:solidFill>
                <a:latin typeface="Arial" pitchFamily="34" charset="0"/>
                <a:cs typeface="Arial" pitchFamily="34" charset="0"/>
              </a:rPr>
              <a:t>., </a:t>
            </a:r>
            <a:r>
              <a:rPr lang="en-US" altLang="ru-RU" sz="1200" b="1" dirty="0" err="1">
                <a:solidFill>
                  <a:srgbClr val="0000FF"/>
                </a:solidFill>
                <a:latin typeface="Arial" pitchFamily="34" charset="0"/>
                <a:cs typeface="Arial" pitchFamily="34" charset="0"/>
              </a:rPr>
              <a:t>Bulavin</a:t>
            </a:r>
            <a:r>
              <a:rPr lang="en-US" altLang="ru-RU" sz="1200" b="1" dirty="0">
                <a:solidFill>
                  <a:srgbClr val="0000FF"/>
                </a:solidFill>
                <a:latin typeface="Arial" pitchFamily="34" charset="0"/>
                <a:cs typeface="Arial" pitchFamily="34" charset="0"/>
              </a:rPr>
              <a:t> L.A., </a:t>
            </a:r>
            <a:r>
              <a:rPr lang="en-US" altLang="ru-RU" sz="1200" b="1" dirty="0" err="1">
                <a:solidFill>
                  <a:srgbClr val="0000FF"/>
                </a:solidFill>
                <a:latin typeface="Arial" pitchFamily="34" charset="0"/>
                <a:cs typeface="Arial" pitchFamily="34" charset="0"/>
              </a:rPr>
              <a:t>Avdeev</a:t>
            </a:r>
            <a:r>
              <a:rPr lang="en-US" altLang="ru-RU" sz="1200" b="1" dirty="0">
                <a:solidFill>
                  <a:srgbClr val="0000FF"/>
                </a:solidFill>
                <a:latin typeface="Arial" pitchFamily="34" charset="0"/>
                <a:cs typeface="Arial" pitchFamily="34" charset="0"/>
              </a:rPr>
              <a:t> M.V., </a:t>
            </a:r>
            <a:r>
              <a:rPr lang="en-US" altLang="ru-RU" sz="1200" b="1" i="1" dirty="0">
                <a:solidFill>
                  <a:srgbClr val="0000FF"/>
                </a:solidFill>
                <a:latin typeface="Arial" pitchFamily="34" charset="0"/>
                <a:cs typeface="Arial" pitchFamily="34" charset="0"/>
              </a:rPr>
              <a:t>J. Surf. Invest. </a:t>
            </a:r>
            <a:r>
              <a:rPr lang="en-US" altLang="ru-RU" sz="1200" b="1" dirty="0">
                <a:solidFill>
                  <a:srgbClr val="0000FF"/>
                </a:solidFill>
                <a:latin typeface="Arial" pitchFamily="34" charset="0"/>
                <a:cs typeface="Arial" pitchFamily="34" charset="0"/>
              </a:rPr>
              <a:t> (2018) in press.</a:t>
            </a:r>
          </a:p>
        </p:txBody>
      </p:sp>
      <p:sp>
        <p:nvSpPr>
          <p:cNvPr id="16" name="Rectangle 5"/>
          <p:cNvSpPr>
            <a:spLocks noChangeArrowheads="1"/>
          </p:cNvSpPr>
          <p:nvPr/>
        </p:nvSpPr>
        <p:spPr bwMode="auto">
          <a:xfrm>
            <a:off x="1169622" y="24837"/>
            <a:ext cx="6912767" cy="707886"/>
          </a:xfrm>
          <a:prstGeom prst="rect">
            <a:avLst/>
          </a:prstGeom>
          <a:noFill/>
          <a:ln>
            <a:noFill/>
          </a:ln>
          <a:effectLst/>
          <a:extLst/>
        </p:spPr>
        <p:txBody>
          <a:bodyPr wrap="square" anchor="ctr">
            <a:spAutoFit/>
          </a:bodyPr>
          <a:lstStyle/>
          <a:p>
            <a:pPr algn="ctr">
              <a:tabLst>
                <a:tab pos="1414463" algn="l"/>
              </a:tabLst>
              <a:defRPr/>
            </a:pPr>
            <a:r>
              <a:rPr lang="en-US" altLang="ru-RU" sz="2000" b="1" dirty="0">
                <a:solidFill>
                  <a:srgbClr val="0033CC"/>
                </a:solidFill>
                <a:latin typeface="Arial" pitchFamily="34" charset="0"/>
                <a:cs typeface="Arial" pitchFamily="34" charset="0"/>
              </a:rPr>
              <a:t>Electrochemical cell for neutron reflectometry and optimization procedure</a:t>
            </a:r>
          </a:p>
        </p:txBody>
      </p:sp>
      <p:sp>
        <p:nvSpPr>
          <p:cNvPr id="23" name="Прямоугольник 26"/>
          <p:cNvSpPr>
            <a:spLocks noChangeArrowheads="1"/>
          </p:cNvSpPr>
          <p:nvPr/>
        </p:nvSpPr>
        <p:spPr bwMode="auto">
          <a:xfrm>
            <a:off x="470652" y="2957322"/>
            <a:ext cx="6680036" cy="276999"/>
          </a:xfrm>
          <a:prstGeom prst="rect">
            <a:avLst/>
          </a:prstGeom>
          <a:noFill/>
          <a:ln w="9525">
            <a:noFill/>
            <a:miter lim="800000"/>
            <a:headEnd/>
            <a:tailEnd/>
          </a:ln>
        </p:spPr>
        <p:txBody>
          <a:bodyPr wrap="square">
            <a:spAutoFit/>
          </a:bodyPr>
          <a:lstStyle/>
          <a:p>
            <a:r>
              <a:rPr lang="en-US" altLang="ru-RU" sz="1200" b="1" dirty="0" err="1">
                <a:solidFill>
                  <a:srgbClr val="C00000"/>
                </a:solidFill>
                <a:latin typeface="Arial" pitchFamily="34" charset="0"/>
                <a:cs typeface="Arial" pitchFamily="34" charset="0"/>
              </a:rPr>
              <a:t>Kataev</a:t>
            </a:r>
            <a:r>
              <a:rPr lang="en-US" altLang="ru-RU" sz="1200" b="1" dirty="0">
                <a:solidFill>
                  <a:srgbClr val="C00000"/>
                </a:solidFill>
                <a:latin typeface="Arial" pitchFamily="34" charset="0"/>
                <a:cs typeface="Arial" pitchFamily="34" charset="0"/>
              </a:rPr>
              <a:t> </a:t>
            </a:r>
            <a:r>
              <a:rPr lang="en-US" altLang="ru-RU" sz="1200" b="1" dirty="0" err="1">
                <a:solidFill>
                  <a:srgbClr val="C00000"/>
                </a:solidFill>
                <a:latin typeface="Arial" pitchFamily="34" charset="0"/>
                <a:cs typeface="Arial" pitchFamily="34" charset="0"/>
              </a:rPr>
              <a:t>E.Yu</a:t>
            </a:r>
            <a:r>
              <a:rPr lang="en-US" altLang="ru-RU" sz="1200" b="1" dirty="0">
                <a:solidFill>
                  <a:srgbClr val="C00000"/>
                </a:solidFill>
                <a:latin typeface="Arial" pitchFamily="34" charset="0"/>
                <a:cs typeface="Arial" pitchFamily="34" charset="0"/>
              </a:rPr>
              <a:t>., </a:t>
            </a:r>
            <a:r>
              <a:rPr lang="en-US" altLang="ru-RU" sz="1200" b="1" dirty="0" err="1">
                <a:solidFill>
                  <a:srgbClr val="C00000"/>
                </a:solidFill>
                <a:latin typeface="Arial" pitchFamily="34" charset="0"/>
                <a:cs typeface="Arial" pitchFamily="34" charset="0"/>
              </a:rPr>
              <a:t>Gapon</a:t>
            </a:r>
            <a:r>
              <a:rPr lang="en-US" altLang="ru-RU" sz="1200" b="1" dirty="0">
                <a:solidFill>
                  <a:srgbClr val="C00000"/>
                </a:solidFill>
                <a:latin typeface="Arial" pitchFamily="34" charset="0"/>
                <a:cs typeface="Arial" pitchFamily="34" charset="0"/>
              </a:rPr>
              <a:t> I.V., </a:t>
            </a:r>
            <a:r>
              <a:rPr lang="en-US" altLang="ru-RU" sz="1200" b="1" dirty="0" err="1">
                <a:solidFill>
                  <a:srgbClr val="C00000"/>
                </a:solidFill>
                <a:latin typeface="Arial" pitchFamily="34" charset="0"/>
                <a:cs typeface="Arial" pitchFamily="34" charset="0"/>
              </a:rPr>
              <a:t>Itkis</a:t>
            </a:r>
            <a:r>
              <a:rPr lang="en-US" altLang="ru-RU" sz="1200" b="1" dirty="0">
                <a:solidFill>
                  <a:srgbClr val="C00000"/>
                </a:solidFill>
                <a:latin typeface="Arial" pitchFamily="34" charset="0"/>
                <a:cs typeface="Arial" pitchFamily="34" charset="0"/>
              </a:rPr>
              <a:t> D.M., </a:t>
            </a:r>
            <a:r>
              <a:rPr lang="en-US" altLang="ru-RU" sz="1200" b="1" dirty="0" err="1">
                <a:solidFill>
                  <a:srgbClr val="C00000"/>
                </a:solidFill>
                <a:latin typeface="Arial" pitchFamily="34" charset="0"/>
                <a:cs typeface="Arial" pitchFamily="34" charset="0"/>
              </a:rPr>
              <a:t>Belova</a:t>
            </a:r>
            <a:r>
              <a:rPr lang="en-US" altLang="ru-RU" sz="1200" b="1" dirty="0">
                <a:solidFill>
                  <a:srgbClr val="C00000"/>
                </a:solidFill>
                <a:latin typeface="Arial" pitchFamily="34" charset="0"/>
                <a:cs typeface="Arial" pitchFamily="34" charset="0"/>
              </a:rPr>
              <a:t> A.I., </a:t>
            </a:r>
            <a:r>
              <a:rPr lang="en-US" altLang="ru-RU" sz="1200" b="1" dirty="0" err="1">
                <a:solidFill>
                  <a:srgbClr val="C00000"/>
                </a:solidFill>
                <a:latin typeface="Arial" pitchFamily="34" charset="0"/>
                <a:cs typeface="Arial" pitchFamily="34" charset="0"/>
              </a:rPr>
              <a:t>Avdeev</a:t>
            </a:r>
            <a:r>
              <a:rPr lang="en-US" altLang="ru-RU" sz="1200" b="1" dirty="0">
                <a:solidFill>
                  <a:srgbClr val="C00000"/>
                </a:solidFill>
                <a:latin typeface="Arial" pitchFamily="34" charset="0"/>
                <a:cs typeface="Arial" pitchFamily="34" charset="0"/>
              </a:rPr>
              <a:t> M.V.</a:t>
            </a:r>
            <a:r>
              <a:rPr lang="ru-RU" altLang="ru-RU" sz="1200" b="1" dirty="0">
                <a:solidFill>
                  <a:srgbClr val="C00000"/>
                </a:solidFill>
                <a:latin typeface="Arial" pitchFamily="34" charset="0"/>
                <a:cs typeface="Arial" pitchFamily="34" charset="0"/>
              </a:rPr>
              <a:t>, </a:t>
            </a:r>
            <a:r>
              <a:rPr lang="en-US" altLang="ru-RU" sz="1200" b="1" i="1" dirty="0">
                <a:solidFill>
                  <a:srgbClr val="C00000"/>
                </a:solidFill>
                <a:latin typeface="Arial" pitchFamily="34" charset="0"/>
                <a:cs typeface="Arial" pitchFamily="34" charset="0"/>
              </a:rPr>
              <a:t>RF Patent</a:t>
            </a:r>
            <a:r>
              <a:rPr lang="en-US" altLang="ru-RU" sz="1200" b="1" dirty="0">
                <a:solidFill>
                  <a:srgbClr val="C00000"/>
                </a:solidFill>
                <a:latin typeface="Arial" pitchFamily="34" charset="0"/>
                <a:cs typeface="Arial" pitchFamily="34" charset="0"/>
              </a:rPr>
              <a:t> </a:t>
            </a:r>
            <a:r>
              <a:rPr lang="ru-RU" altLang="ru-RU" sz="1200" b="1" dirty="0">
                <a:solidFill>
                  <a:srgbClr val="C00000"/>
                </a:solidFill>
                <a:latin typeface="Arial" pitchFamily="34" charset="0"/>
                <a:cs typeface="Arial" pitchFamily="34" charset="0"/>
              </a:rPr>
              <a:t>2654317 (2018)</a:t>
            </a:r>
            <a:endParaRPr lang="en-US" altLang="ru-RU" sz="1200" b="1" dirty="0">
              <a:solidFill>
                <a:srgbClr val="C00000"/>
              </a:solidFill>
              <a:latin typeface="Arial" pitchFamily="34" charset="0"/>
              <a:cs typeface="Arial"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115" y="1189873"/>
            <a:ext cx="4241023" cy="171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68452" y="818106"/>
            <a:ext cx="4142755" cy="307777"/>
          </a:xfrm>
          <a:prstGeom prst="rect">
            <a:avLst/>
          </a:prstGeom>
        </p:spPr>
        <p:txBody>
          <a:bodyPr wrap="square">
            <a:spAutoFit/>
          </a:bodyPr>
          <a:lstStyle/>
          <a:p>
            <a:r>
              <a:rPr lang="en-US" sz="1400" b="1" dirty="0">
                <a:solidFill>
                  <a:srgbClr val="008000"/>
                </a:solidFill>
                <a:latin typeface="Arial" panose="020B0604020202020204" pitchFamily="34" charset="0"/>
                <a:cs typeface="Arial" panose="020B0604020202020204" pitchFamily="34" charset="0"/>
              </a:rPr>
              <a:t>Electrochemical cell for neutron reflectometry</a:t>
            </a:r>
            <a:endParaRPr lang="ru-RU" sz="1400" b="1" dirty="0">
              <a:solidFill>
                <a:srgbClr val="008000"/>
              </a:solidFill>
              <a:latin typeface="Arial" panose="020B0604020202020204" pitchFamily="34" charset="0"/>
              <a:cs typeface="Arial" panose="020B0604020202020204" pitchFamily="34" charset="0"/>
            </a:endParaRPr>
          </a:p>
        </p:txBody>
      </p:sp>
      <p:grpSp>
        <p:nvGrpSpPr>
          <p:cNvPr id="6" name="Группа 5"/>
          <p:cNvGrpSpPr/>
          <p:nvPr/>
        </p:nvGrpSpPr>
        <p:grpSpPr>
          <a:xfrm>
            <a:off x="179512" y="3957957"/>
            <a:ext cx="4062079" cy="2215606"/>
            <a:chOff x="-384023" y="3617788"/>
            <a:chExt cx="4903664" cy="2605531"/>
          </a:xfrm>
        </p:grpSpPr>
        <p:pic>
          <p:nvPicPr>
            <p:cNvPr id="17" name="Рисунок 16"/>
            <p:cNvPicPr>
              <a:picLocks noChangeAspect="1"/>
            </p:cNvPicPr>
            <p:nvPr/>
          </p:nvPicPr>
          <p:blipFill>
            <a:blip r:embed="rId3"/>
            <a:stretch>
              <a:fillRect/>
            </a:stretch>
          </p:blipFill>
          <p:spPr>
            <a:xfrm>
              <a:off x="297301" y="3617788"/>
              <a:ext cx="3420558" cy="2529787"/>
            </a:xfrm>
            <a:prstGeom prst="rect">
              <a:avLst/>
            </a:prstGeom>
          </p:spPr>
        </p:pic>
        <p:sp>
          <p:nvSpPr>
            <p:cNvPr id="18" name="TextBox 17"/>
            <p:cNvSpPr txBox="1"/>
            <p:nvPr/>
          </p:nvSpPr>
          <p:spPr>
            <a:xfrm>
              <a:off x="1002145" y="5946320"/>
              <a:ext cx="2808312" cy="276999"/>
            </a:xfrm>
            <a:prstGeom prst="rect">
              <a:avLst/>
            </a:prstGeom>
            <a:solidFill>
              <a:schemeClr val="bg1"/>
            </a:solidFill>
          </p:spPr>
          <p:txBody>
            <a:bodyPr wrap="square" rtlCol="0">
              <a:spAutoFit/>
            </a:bodyPr>
            <a:lstStyle/>
            <a:p>
              <a:r>
                <a:rPr lang="en-US" sz="750" b="1" dirty="0">
                  <a:solidFill>
                    <a:srgbClr val="C00000"/>
                  </a:solidFill>
                  <a:latin typeface="Times New Roman" pitchFamily="18" charset="0"/>
                  <a:cs typeface="Times New Roman" pitchFamily="18" charset="0"/>
                </a:rPr>
                <a:t>Thickness of the adsorption layer, nm</a:t>
              </a:r>
            </a:p>
          </p:txBody>
        </p:sp>
        <p:sp>
          <p:nvSpPr>
            <p:cNvPr id="19" name="TextBox 18"/>
            <p:cNvSpPr txBox="1"/>
            <p:nvPr/>
          </p:nvSpPr>
          <p:spPr>
            <a:xfrm>
              <a:off x="-384023" y="4475074"/>
              <a:ext cx="1402719"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750" b="1" dirty="0">
                  <a:solidFill>
                    <a:schemeClr val="tx2"/>
                  </a:solidFill>
                  <a:latin typeface="Times New Roman" pitchFamily="18" charset="0"/>
                  <a:cs typeface="Times New Roman" pitchFamily="18" charset="0"/>
                </a:rPr>
                <a:t>SLD, x10</a:t>
              </a:r>
              <a:r>
                <a:rPr lang="en-US" sz="750" b="1" baseline="30000" dirty="0">
                  <a:solidFill>
                    <a:schemeClr val="tx2"/>
                  </a:solidFill>
                  <a:latin typeface="Times New Roman" pitchFamily="18" charset="0"/>
                  <a:cs typeface="Times New Roman" pitchFamily="18" charset="0"/>
                </a:rPr>
                <a:t>-6</a:t>
              </a:r>
              <a:r>
                <a:rPr lang="en-US" sz="750" b="1" dirty="0">
                  <a:solidFill>
                    <a:schemeClr val="tx2"/>
                  </a:solidFill>
                  <a:latin typeface="Times New Roman" pitchFamily="18" charset="0"/>
                  <a:cs typeface="Times New Roman" pitchFamily="18" charset="0"/>
                </a:rPr>
                <a:t> A</a:t>
              </a:r>
              <a:r>
                <a:rPr lang="en-US" sz="750" b="1" baseline="30000" dirty="0">
                  <a:solidFill>
                    <a:schemeClr val="tx2"/>
                  </a:solidFill>
                  <a:latin typeface="Times New Roman" pitchFamily="18" charset="0"/>
                  <a:cs typeface="Times New Roman" pitchFamily="18" charset="0"/>
                </a:rPr>
                <a:t>-2</a:t>
              </a:r>
              <a:endParaRPr lang="ru-RU" sz="750" b="1" dirty="0">
                <a:solidFill>
                  <a:schemeClr val="tx2"/>
                </a:solidFill>
                <a:latin typeface="Times New Roman" pitchFamily="18" charset="0"/>
                <a:cs typeface="Times New Roman" pitchFamily="18" charset="0"/>
              </a:endParaRPr>
            </a:p>
          </p:txBody>
        </p:sp>
        <p:sp>
          <p:nvSpPr>
            <p:cNvPr id="20" name="TextBox 19"/>
            <p:cNvSpPr txBox="1"/>
            <p:nvPr/>
          </p:nvSpPr>
          <p:spPr>
            <a:xfrm>
              <a:off x="2594145" y="4464624"/>
              <a:ext cx="1925496"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750" b="1" dirty="0">
                  <a:solidFill>
                    <a:schemeClr val="tx2"/>
                  </a:solidFill>
                  <a:latin typeface="Times New Roman" pitchFamily="18" charset="0"/>
                  <a:cs typeface="Times New Roman" pitchFamily="18" charset="0"/>
                </a:rPr>
                <a:t>Thickness of the electrode, nm</a:t>
              </a:r>
              <a:endParaRPr lang="ru-RU" sz="750" b="1" dirty="0">
                <a:solidFill>
                  <a:schemeClr val="tx2"/>
                </a:solidFill>
                <a:latin typeface="Times New Roman" pitchFamily="18" charset="0"/>
                <a:cs typeface="Times New Roman" pitchFamily="18" charset="0"/>
              </a:endParaRPr>
            </a:p>
          </p:txBody>
        </p:sp>
      </p:grpSp>
      <p:sp>
        <p:nvSpPr>
          <p:cNvPr id="21" name="TextBox 8"/>
          <p:cNvSpPr txBox="1">
            <a:spLocks noChangeArrowheads="1"/>
          </p:cNvSpPr>
          <p:nvPr/>
        </p:nvSpPr>
        <p:spPr bwMode="auto">
          <a:xfrm>
            <a:off x="811895" y="3491401"/>
            <a:ext cx="2833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200" b="1" dirty="0">
                <a:solidFill>
                  <a:srgbClr val="008000"/>
                </a:solidFill>
                <a:latin typeface="Arial" charset="0"/>
                <a:cs typeface="Arial" charset="0"/>
              </a:rPr>
              <a:t>Optimal values of cell parameters for various regimes</a:t>
            </a:r>
          </a:p>
        </p:txBody>
      </p:sp>
      <p:grpSp>
        <p:nvGrpSpPr>
          <p:cNvPr id="10" name="Группа 9"/>
          <p:cNvGrpSpPr/>
          <p:nvPr/>
        </p:nvGrpSpPr>
        <p:grpSpPr>
          <a:xfrm>
            <a:off x="5054263" y="1262264"/>
            <a:ext cx="3321257" cy="1646325"/>
            <a:chOff x="5004048" y="794079"/>
            <a:chExt cx="3996294" cy="1873611"/>
          </a:xfrm>
        </p:grpSpPr>
        <p:pic>
          <p:nvPicPr>
            <p:cNvPr id="24" name="Рисунок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1259" y="908106"/>
              <a:ext cx="2822857" cy="1617571"/>
            </a:xfrm>
            <a:prstGeom prst="rect">
              <a:avLst/>
            </a:prstGeom>
            <a:noFill/>
            <a:ln>
              <a:noFill/>
            </a:ln>
          </p:spPr>
        </p:pic>
        <p:sp>
          <p:nvSpPr>
            <p:cNvPr id="25" name="TextBox 24"/>
            <p:cNvSpPr txBox="1"/>
            <p:nvPr/>
          </p:nvSpPr>
          <p:spPr>
            <a:xfrm>
              <a:off x="6406766" y="2390691"/>
              <a:ext cx="2448272" cy="276999"/>
            </a:xfrm>
            <a:prstGeom prst="rect">
              <a:avLst/>
            </a:prstGeom>
            <a:solidFill>
              <a:schemeClr val="bg1"/>
            </a:solidFill>
          </p:spPr>
          <p:txBody>
            <a:bodyPr wrap="square" rtlCol="0">
              <a:spAutoFit/>
            </a:bodyPr>
            <a:lstStyle/>
            <a:p>
              <a:r>
                <a:rPr lang="en-US" sz="750" b="1" dirty="0">
                  <a:solidFill>
                    <a:schemeClr val="tx2"/>
                  </a:solidFill>
                  <a:latin typeface="Times New Roman" pitchFamily="18" charset="0"/>
                  <a:cs typeface="Times New Roman" pitchFamily="18" charset="0"/>
                </a:rPr>
                <a:t>Distance from substrate</a:t>
              </a:r>
              <a:endParaRPr lang="ru-RU" sz="750" b="1" dirty="0">
                <a:solidFill>
                  <a:schemeClr val="tx2"/>
                </a:solidFill>
                <a:latin typeface="Times New Roman" pitchFamily="18" charset="0"/>
                <a:cs typeface="Times New Roman" pitchFamily="18" charset="0"/>
              </a:endParaRPr>
            </a:p>
          </p:txBody>
        </p:sp>
        <p:sp>
          <p:nvSpPr>
            <p:cNvPr id="26" name="TextBox 25"/>
            <p:cNvSpPr txBox="1"/>
            <p:nvPr/>
          </p:nvSpPr>
          <p:spPr>
            <a:xfrm>
              <a:off x="6046726" y="794079"/>
              <a:ext cx="1368152" cy="430886"/>
            </a:xfrm>
            <a:prstGeom prst="rect">
              <a:avLst/>
            </a:prstGeom>
            <a:solidFill>
              <a:schemeClr val="bg1"/>
            </a:solidFill>
          </p:spPr>
          <p:txBody>
            <a:bodyPr wrap="square" rtlCol="0">
              <a:spAutoFit/>
            </a:bodyPr>
            <a:lstStyle/>
            <a:p>
              <a:pPr algn="ctr"/>
              <a:r>
                <a:rPr lang="en-US" sz="750" b="1" dirty="0">
                  <a:solidFill>
                    <a:schemeClr val="tx2"/>
                  </a:solidFill>
                  <a:latin typeface="Times New Roman" pitchFamily="18" charset="0"/>
                  <a:cs typeface="Times New Roman" pitchFamily="18" charset="0"/>
                </a:rPr>
                <a:t>Support layer</a:t>
              </a:r>
            </a:p>
            <a:p>
              <a:pPr algn="ctr"/>
              <a:r>
                <a:rPr lang="en-US" sz="750" b="1" dirty="0">
                  <a:solidFill>
                    <a:schemeClr val="tx2"/>
                  </a:solidFill>
                  <a:latin typeface="Times New Roman" pitchFamily="18" charset="0"/>
                  <a:cs typeface="Times New Roman" pitchFamily="18" charset="0"/>
                </a:rPr>
                <a:t>(electrode)</a:t>
              </a:r>
              <a:endParaRPr lang="ru-RU" sz="750" b="1" dirty="0">
                <a:solidFill>
                  <a:schemeClr val="tx2"/>
                </a:solidFill>
                <a:latin typeface="Times New Roman" pitchFamily="18" charset="0"/>
                <a:cs typeface="Times New Roman" pitchFamily="18" charset="0"/>
              </a:endParaRPr>
            </a:p>
          </p:txBody>
        </p:sp>
        <p:sp>
          <p:nvSpPr>
            <p:cNvPr id="27" name="TextBox 26"/>
            <p:cNvSpPr txBox="1"/>
            <p:nvPr/>
          </p:nvSpPr>
          <p:spPr>
            <a:xfrm>
              <a:off x="7702912" y="1195929"/>
              <a:ext cx="1152128" cy="430886"/>
            </a:xfrm>
            <a:prstGeom prst="rect">
              <a:avLst/>
            </a:prstGeom>
            <a:solidFill>
              <a:schemeClr val="bg1"/>
            </a:solidFill>
          </p:spPr>
          <p:txBody>
            <a:bodyPr wrap="square" rtlCol="0">
              <a:spAutoFit/>
            </a:bodyPr>
            <a:lstStyle/>
            <a:p>
              <a:pPr algn="ctr"/>
              <a:r>
                <a:rPr lang="en-US" sz="750" b="1" dirty="0">
                  <a:solidFill>
                    <a:schemeClr val="tx2"/>
                  </a:solidFill>
                  <a:latin typeface="Times New Roman" pitchFamily="18" charset="0"/>
                  <a:cs typeface="Times New Roman" pitchFamily="18" charset="0"/>
                </a:rPr>
                <a:t>Liquid electrolyte</a:t>
              </a:r>
              <a:endParaRPr lang="ru-RU" sz="750" b="1" dirty="0">
                <a:solidFill>
                  <a:schemeClr val="tx2"/>
                </a:solidFill>
                <a:latin typeface="Times New Roman" pitchFamily="18" charset="0"/>
                <a:cs typeface="Times New Roman" pitchFamily="18" charset="0"/>
              </a:endParaRPr>
            </a:p>
          </p:txBody>
        </p:sp>
        <p:sp>
          <p:nvSpPr>
            <p:cNvPr id="28" name="TextBox 27"/>
            <p:cNvSpPr txBox="1"/>
            <p:nvPr/>
          </p:nvSpPr>
          <p:spPr>
            <a:xfrm>
              <a:off x="7307246" y="979906"/>
              <a:ext cx="1693096" cy="276999"/>
            </a:xfrm>
            <a:prstGeom prst="rect">
              <a:avLst/>
            </a:prstGeom>
            <a:solidFill>
              <a:schemeClr val="bg1"/>
            </a:solidFill>
          </p:spPr>
          <p:txBody>
            <a:bodyPr wrap="square" rtlCol="0">
              <a:spAutoFit/>
            </a:bodyPr>
            <a:lstStyle/>
            <a:p>
              <a:r>
                <a:rPr lang="en-US" sz="750" b="1" dirty="0">
                  <a:solidFill>
                    <a:srgbClr val="C00000"/>
                  </a:solidFill>
                  <a:latin typeface="Times New Roman" pitchFamily="18" charset="0"/>
                  <a:cs typeface="Times New Roman" pitchFamily="18" charset="0"/>
                </a:rPr>
                <a:t>Adsorption layer</a:t>
              </a:r>
            </a:p>
          </p:txBody>
        </p:sp>
        <p:sp>
          <p:nvSpPr>
            <p:cNvPr id="29" name="TextBox 28"/>
            <p:cNvSpPr txBox="1"/>
            <p:nvPr/>
          </p:nvSpPr>
          <p:spPr>
            <a:xfrm>
              <a:off x="5004048" y="1514159"/>
              <a:ext cx="1402718"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750" b="1" dirty="0">
                  <a:solidFill>
                    <a:schemeClr val="tx2"/>
                  </a:solidFill>
                  <a:latin typeface="Times New Roman" pitchFamily="18" charset="0"/>
                  <a:cs typeface="Times New Roman" pitchFamily="18" charset="0"/>
                </a:rPr>
                <a:t>SLD, x10</a:t>
              </a:r>
              <a:r>
                <a:rPr lang="en-US" sz="750" b="1" baseline="30000" dirty="0">
                  <a:solidFill>
                    <a:schemeClr val="tx2"/>
                  </a:solidFill>
                  <a:latin typeface="Times New Roman" pitchFamily="18" charset="0"/>
                  <a:cs typeface="Times New Roman" pitchFamily="18" charset="0"/>
                </a:rPr>
                <a:t>-6</a:t>
              </a:r>
              <a:r>
                <a:rPr lang="en-US" sz="750" b="1" dirty="0">
                  <a:solidFill>
                    <a:schemeClr val="tx2"/>
                  </a:solidFill>
                  <a:latin typeface="Times New Roman" pitchFamily="18" charset="0"/>
                  <a:cs typeface="Times New Roman" pitchFamily="18" charset="0"/>
                </a:rPr>
                <a:t> A</a:t>
              </a:r>
              <a:r>
                <a:rPr lang="en-US" sz="750" b="1" baseline="30000" dirty="0">
                  <a:solidFill>
                    <a:schemeClr val="tx2"/>
                  </a:solidFill>
                  <a:latin typeface="Times New Roman" pitchFamily="18" charset="0"/>
                  <a:cs typeface="Times New Roman" pitchFamily="18" charset="0"/>
                </a:rPr>
                <a:t>-2</a:t>
              </a:r>
              <a:endParaRPr lang="ru-RU" sz="750" b="1" dirty="0">
                <a:solidFill>
                  <a:schemeClr val="tx2"/>
                </a:solidFill>
                <a:latin typeface="Times New Roman" pitchFamily="18" charset="0"/>
                <a:cs typeface="Times New Roman" pitchFamily="18" charset="0"/>
              </a:endParaRPr>
            </a:p>
          </p:txBody>
        </p:sp>
      </p:grpSp>
      <p:sp>
        <p:nvSpPr>
          <p:cNvPr id="35" name="TextBox 8"/>
          <p:cNvSpPr txBox="1">
            <a:spLocks noChangeArrowheads="1"/>
          </p:cNvSpPr>
          <p:nvPr/>
        </p:nvSpPr>
        <p:spPr bwMode="auto">
          <a:xfrm>
            <a:off x="3995271" y="3514375"/>
            <a:ext cx="4270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200" b="1" dirty="0">
                <a:solidFill>
                  <a:srgbClr val="008000"/>
                </a:solidFill>
                <a:latin typeface="Arial" charset="0"/>
                <a:cs typeface="Arial" charset="0"/>
              </a:rPr>
              <a:t>Sensitivity of NR curves for various cell parameter sets</a:t>
            </a:r>
          </a:p>
        </p:txBody>
      </p:sp>
      <p:grpSp>
        <p:nvGrpSpPr>
          <p:cNvPr id="9" name="Группа 8"/>
          <p:cNvGrpSpPr/>
          <p:nvPr/>
        </p:nvGrpSpPr>
        <p:grpSpPr>
          <a:xfrm>
            <a:off x="6012160" y="3780761"/>
            <a:ext cx="2833509" cy="2509641"/>
            <a:chOff x="5652120" y="3609715"/>
            <a:chExt cx="3213684" cy="2991698"/>
          </a:xfrm>
        </p:grpSpPr>
        <p:grpSp>
          <p:nvGrpSpPr>
            <p:cNvPr id="7" name="Группа 6"/>
            <p:cNvGrpSpPr/>
            <p:nvPr/>
          </p:nvGrpSpPr>
          <p:grpSpPr>
            <a:xfrm>
              <a:off x="6876256" y="3609715"/>
              <a:ext cx="1989548" cy="2991698"/>
              <a:chOff x="6912480" y="3609715"/>
              <a:chExt cx="1989548" cy="2991698"/>
            </a:xfrm>
          </p:grpSpPr>
          <p:pic>
            <p:nvPicPr>
              <p:cNvPr id="36" name="Рисунок 35"/>
              <p:cNvPicPr>
                <a:picLocks noChangeAspect="1"/>
              </p:cNvPicPr>
              <p:nvPr/>
            </p:nvPicPr>
            <p:blipFill>
              <a:blip r:embed="rId5"/>
              <a:stretch>
                <a:fillRect/>
              </a:stretch>
            </p:blipFill>
            <p:spPr>
              <a:xfrm>
                <a:off x="6912480" y="4941168"/>
                <a:ext cx="1980000" cy="1660245"/>
              </a:xfrm>
              <a:prstGeom prst="rect">
                <a:avLst/>
              </a:prstGeom>
            </p:spPr>
          </p:pic>
          <p:pic>
            <p:nvPicPr>
              <p:cNvPr id="37" name="Рисунок 36"/>
              <p:cNvPicPr>
                <a:picLocks noChangeAspect="1"/>
              </p:cNvPicPr>
              <p:nvPr/>
            </p:nvPicPr>
            <p:blipFill>
              <a:blip r:embed="rId6"/>
              <a:stretch>
                <a:fillRect/>
              </a:stretch>
            </p:blipFill>
            <p:spPr>
              <a:xfrm>
                <a:off x="6922028" y="3720951"/>
                <a:ext cx="1980000" cy="1553537"/>
              </a:xfrm>
              <a:prstGeom prst="rect">
                <a:avLst/>
              </a:prstGeom>
            </p:spPr>
          </p:pic>
          <p:sp>
            <p:nvSpPr>
              <p:cNvPr id="39" name="TextBox 38"/>
              <p:cNvSpPr txBox="1"/>
              <p:nvPr/>
            </p:nvSpPr>
            <p:spPr>
              <a:xfrm>
                <a:off x="7304356" y="3609715"/>
                <a:ext cx="1402719" cy="246221"/>
              </a:xfrm>
              <a:prstGeom prst="rect">
                <a:avLst/>
              </a:prstGeom>
              <a:solidFill>
                <a:schemeClr val="bg1"/>
              </a:solidFill>
              <a:scene3d>
                <a:camera prst="orthographicFront">
                  <a:rot lat="0" lon="0" rev="0"/>
                </a:camera>
                <a:lightRig rig="threePt" dir="t"/>
              </a:scene3d>
            </p:spPr>
            <p:txBody>
              <a:bodyPr wrap="square" rtlCol="0">
                <a:spAutoFit/>
              </a:bodyPr>
              <a:lstStyle/>
              <a:p>
                <a:r>
                  <a:rPr lang="en-US" sz="600" b="1" dirty="0">
                    <a:solidFill>
                      <a:schemeClr val="tx2"/>
                    </a:solidFill>
                    <a:latin typeface="Times New Roman" pitchFamily="18" charset="0"/>
                    <a:cs typeface="Times New Roman" pitchFamily="18" charset="0"/>
                  </a:rPr>
                  <a:t>SLD, x10</a:t>
                </a:r>
                <a:r>
                  <a:rPr lang="en-US" sz="600" b="1" baseline="30000" dirty="0">
                    <a:solidFill>
                      <a:schemeClr val="tx2"/>
                    </a:solidFill>
                    <a:latin typeface="Times New Roman" pitchFamily="18" charset="0"/>
                    <a:cs typeface="Times New Roman" pitchFamily="18" charset="0"/>
                  </a:rPr>
                  <a:t>10</a:t>
                </a:r>
                <a:r>
                  <a:rPr lang="en-US" sz="600" b="1" dirty="0">
                    <a:solidFill>
                      <a:schemeClr val="tx2"/>
                    </a:solidFill>
                    <a:latin typeface="Times New Roman" pitchFamily="18" charset="0"/>
                    <a:cs typeface="Times New Roman" pitchFamily="18" charset="0"/>
                  </a:rPr>
                  <a:t> cm</a:t>
                </a:r>
                <a:r>
                  <a:rPr lang="en-US" sz="600" b="1" baseline="30000" dirty="0">
                    <a:solidFill>
                      <a:schemeClr val="tx2"/>
                    </a:solidFill>
                    <a:latin typeface="Times New Roman" pitchFamily="18" charset="0"/>
                    <a:cs typeface="Times New Roman" pitchFamily="18" charset="0"/>
                  </a:rPr>
                  <a:t>-2</a:t>
                </a:r>
                <a:endParaRPr lang="ru-RU" sz="600" b="1" dirty="0">
                  <a:solidFill>
                    <a:schemeClr val="tx2"/>
                  </a:solidFill>
                  <a:latin typeface="Times New Roman" pitchFamily="18" charset="0"/>
                  <a:cs typeface="Times New Roman" pitchFamily="18" charset="0"/>
                </a:endParaRPr>
              </a:p>
            </p:txBody>
          </p:sp>
        </p:grpSp>
        <p:sp>
          <p:nvSpPr>
            <p:cNvPr id="38" name="TextBox 37"/>
            <p:cNvSpPr txBox="1"/>
            <p:nvPr/>
          </p:nvSpPr>
          <p:spPr>
            <a:xfrm>
              <a:off x="5652120" y="4767713"/>
              <a:ext cx="2422707"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750" b="1" dirty="0">
                  <a:solidFill>
                    <a:schemeClr val="tx2"/>
                  </a:solidFill>
                  <a:latin typeface="Times New Roman" pitchFamily="18" charset="0"/>
                  <a:cs typeface="Times New Roman" pitchFamily="18" charset="0"/>
                </a:rPr>
                <a:t>            Thickness, nm</a:t>
              </a:r>
              <a:endParaRPr lang="ru-RU" sz="750" b="1" dirty="0">
                <a:solidFill>
                  <a:schemeClr val="tx2"/>
                </a:solidFill>
                <a:latin typeface="Times New Roman" pitchFamily="18" charset="0"/>
                <a:cs typeface="Times New Roman" pitchFamily="18" charset="0"/>
              </a:endParaRPr>
            </a:p>
          </p:txBody>
        </p:sp>
      </p:grpSp>
      <p:grpSp>
        <p:nvGrpSpPr>
          <p:cNvPr id="4" name="Группа 3"/>
          <p:cNvGrpSpPr/>
          <p:nvPr/>
        </p:nvGrpSpPr>
        <p:grpSpPr>
          <a:xfrm>
            <a:off x="3831137" y="3953066"/>
            <a:ext cx="2857650" cy="2269558"/>
            <a:chOff x="3810457" y="3861049"/>
            <a:chExt cx="3065800" cy="2190644"/>
          </a:xfrm>
        </p:grpSpPr>
        <p:pic>
          <p:nvPicPr>
            <p:cNvPr id="34" name="Рисунок 33"/>
            <p:cNvPicPr>
              <a:picLocks noChangeAspect="1"/>
            </p:cNvPicPr>
            <p:nvPr/>
          </p:nvPicPr>
          <p:blipFill>
            <a:blip r:embed="rId7"/>
            <a:stretch>
              <a:fillRect/>
            </a:stretch>
          </p:blipFill>
          <p:spPr>
            <a:xfrm>
              <a:off x="3810457" y="3861049"/>
              <a:ext cx="3065800" cy="2088232"/>
            </a:xfrm>
            <a:prstGeom prst="rect">
              <a:avLst/>
            </a:prstGeom>
          </p:spPr>
        </p:pic>
        <p:sp>
          <p:nvSpPr>
            <p:cNvPr id="40" name="TextBox 39"/>
            <p:cNvSpPr txBox="1"/>
            <p:nvPr/>
          </p:nvSpPr>
          <p:spPr>
            <a:xfrm>
              <a:off x="5094777" y="5805472"/>
              <a:ext cx="701359" cy="246221"/>
            </a:xfrm>
            <a:prstGeom prst="rect">
              <a:avLst/>
            </a:prstGeom>
            <a:solidFill>
              <a:schemeClr val="bg1"/>
            </a:solidFill>
            <a:scene3d>
              <a:camera prst="orthographicFront">
                <a:rot lat="0" lon="0" rev="0"/>
              </a:camera>
              <a:lightRig rig="threePt" dir="t"/>
            </a:scene3d>
          </p:spPr>
          <p:txBody>
            <a:bodyPr wrap="square" rtlCol="0">
              <a:spAutoFit/>
            </a:bodyPr>
            <a:lstStyle/>
            <a:p>
              <a:r>
                <a:rPr lang="en-US" sz="600" b="1" dirty="0">
                  <a:solidFill>
                    <a:schemeClr val="tx2"/>
                  </a:solidFill>
                  <a:latin typeface="Times New Roman" pitchFamily="18" charset="0"/>
                  <a:cs typeface="Times New Roman" pitchFamily="18" charset="0"/>
                </a:rPr>
                <a:t>d, nm</a:t>
              </a:r>
              <a:endParaRPr lang="ru-RU" sz="600" b="1" dirty="0">
                <a:solidFill>
                  <a:schemeClr val="tx2"/>
                </a:solidFill>
                <a:latin typeface="Times New Roman" pitchFamily="18" charset="0"/>
                <a:cs typeface="Times New Roman" pitchFamily="18" charset="0"/>
              </a:endParaRPr>
            </a:p>
          </p:txBody>
        </p:sp>
      </p:grpSp>
      <p:sp>
        <p:nvSpPr>
          <p:cNvPr id="41" name="TextBox 40"/>
          <p:cNvSpPr txBox="1"/>
          <p:nvPr/>
        </p:nvSpPr>
        <p:spPr>
          <a:xfrm>
            <a:off x="3445556" y="4464388"/>
            <a:ext cx="1052039" cy="230832"/>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750" b="1" dirty="0">
                <a:solidFill>
                  <a:schemeClr val="tx2"/>
                </a:solidFill>
                <a:latin typeface="Times New Roman" pitchFamily="18" charset="0"/>
                <a:cs typeface="Times New Roman" pitchFamily="18" charset="0"/>
              </a:rPr>
              <a:t>Ln</a:t>
            </a:r>
            <a:r>
              <a:rPr lang="el-GR" sz="900" b="1" dirty="0">
                <a:solidFill>
                  <a:schemeClr val="tx2"/>
                </a:solidFill>
                <a:latin typeface="Times New Roman" pitchFamily="18" charset="0"/>
                <a:cs typeface="Times New Roman" pitchFamily="18" charset="0"/>
              </a:rPr>
              <a:t>χ</a:t>
            </a:r>
            <a:r>
              <a:rPr lang="en-US" sz="900" b="1" baseline="30000" dirty="0">
                <a:solidFill>
                  <a:schemeClr val="tx2"/>
                </a:solidFill>
                <a:latin typeface="Times New Roman" pitchFamily="18" charset="0"/>
                <a:cs typeface="Times New Roman" pitchFamily="18" charset="0"/>
              </a:rPr>
              <a:t>2</a:t>
            </a:r>
            <a:endParaRPr lang="ru-RU" sz="750" b="1" dirty="0">
              <a:solidFill>
                <a:schemeClr val="tx2"/>
              </a:solidFill>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CCD75437-400E-47F0-A6F9-EC1F3C62D9F9}"/>
              </a:ext>
            </a:extLst>
          </p:cNvPr>
          <p:cNvSpPr/>
          <p:nvPr/>
        </p:nvSpPr>
        <p:spPr>
          <a:xfrm>
            <a:off x="5054263" y="754771"/>
            <a:ext cx="3976858" cy="338554"/>
          </a:xfrm>
          <a:prstGeom prst="rect">
            <a:avLst/>
          </a:prstGeom>
        </p:spPr>
        <p:txBody>
          <a:bodyPr wrap="none">
            <a:spAutoFit/>
          </a:bodyPr>
          <a:lstStyle/>
          <a:p>
            <a:pPr algn="r">
              <a:tabLst>
                <a:tab pos="1414463" algn="l"/>
              </a:tabLst>
              <a:defRPr/>
            </a:pPr>
            <a:r>
              <a:rPr lang="en-US" sz="1600" b="1" dirty="0">
                <a:solidFill>
                  <a:srgbClr val="7030A0"/>
                </a:solidFill>
                <a:latin typeface="Arial" pitchFamily="34" charset="0"/>
                <a:cs typeface="Arial" pitchFamily="34" charset="0"/>
              </a:rPr>
              <a:t>(FLNP JINR –  KNU – Chem. Dep. MSU)</a:t>
            </a:r>
            <a:endParaRPr lang="ru-RU" altLang="ru-RU" sz="1600" b="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2119373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F48058E-DBC3-4EA3-9538-7648AF1F28CB}"/>
              </a:ext>
            </a:extLst>
          </p:cNvPr>
          <p:cNvSpPr/>
          <p:nvPr/>
        </p:nvSpPr>
        <p:spPr>
          <a:xfrm>
            <a:off x="0" y="15809"/>
            <a:ext cx="9229985" cy="400110"/>
          </a:xfrm>
          <a:prstGeom prst="rect">
            <a:avLst/>
          </a:prstGeom>
        </p:spPr>
        <p:txBody>
          <a:bodyPr wrap="square">
            <a:spAutoFit/>
          </a:bodyPr>
          <a:lstStyle/>
          <a:p>
            <a:pPr algn="ctr"/>
            <a:r>
              <a:rPr lang="en-US" altLang="ru-RU" sz="2000" b="1" dirty="0">
                <a:solidFill>
                  <a:srgbClr val="0000FF"/>
                </a:solidFill>
              </a:rPr>
              <a:t>Development of Isotope</a:t>
            </a:r>
            <a:r>
              <a:rPr lang="ru-RU" altLang="ru-RU" sz="2000" b="1" dirty="0">
                <a:solidFill>
                  <a:srgbClr val="0000FF"/>
                </a:solidFill>
              </a:rPr>
              <a:t>-</a:t>
            </a:r>
            <a:r>
              <a:rPr lang="en-US" altLang="ru-RU" sz="2000" b="1" dirty="0">
                <a:solidFill>
                  <a:srgbClr val="0000FF"/>
                </a:solidFill>
              </a:rPr>
              <a:t>identifying neutron reflectometry at IBR-2 reactor</a:t>
            </a:r>
            <a:endParaRPr lang="ru-RU" sz="2000" dirty="0">
              <a:solidFill>
                <a:srgbClr val="0000FF"/>
              </a:solidFill>
            </a:endParaRPr>
          </a:p>
        </p:txBody>
      </p:sp>
      <p:pic>
        <p:nvPicPr>
          <p:cNvPr id="5" name="Picture 10">
            <a:extLst>
              <a:ext uri="{FF2B5EF4-FFF2-40B4-BE49-F238E27FC236}">
                <a16:creationId xmlns:a16="http://schemas.microsoft.com/office/drawing/2014/main" id="{A664298F-B69D-46E4-BB70-E4AA7F106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65" y="665170"/>
            <a:ext cx="1973616" cy="168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a:extLst>
              <a:ext uri="{FF2B5EF4-FFF2-40B4-BE49-F238E27FC236}">
                <a16:creationId xmlns:a16="http://schemas.microsoft.com/office/drawing/2014/main" id="{1EBFD7CB-E28E-4BCC-A98D-F6C77A05AF0B}"/>
              </a:ext>
            </a:extLst>
          </p:cNvPr>
          <p:cNvSpPr/>
          <p:nvPr/>
        </p:nvSpPr>
        <p:spPr>
          <a:xfrm>
            <a:off x="0" y="2367090"/>
            <a:ext cx="2845125" cy="830997"/>
          </a:xfrm>
          <a:prstGeom prst="rect">
            <a:avLst/>
          </a:prstGeom>
        </p:spPr>
        <p:txBody>
          <a:bodyPr wrap="square">
            <a:spAutoFit/>
          </a:bodyPr>
          <a:lstStyle/>
          <a:p>
            <a:pPr algn="ctr"/>
            <a:r>
              <a:rPr lang="en-US" altLang="ru-RU" sz="1200" b="1" dirty="0">
                <a:solidFill>
                  <a:srgbClr val="C00000"/>
                </a:solidFill>
              </a:rPr>
              <a:t>Creation of three registration channels of secondary radiation: spin-flipped neutrons,</a:t>
            </a:r>
          </a:p>
          <a:p>
            <a:pPr algn="ctr"/>
            <a:r>
              <a:rPr lang="en-US" altLang="ru-RU" sz="1200" b="1" dirty="0">
                <a:solidFill>
                  <a:srgbClr val="C00000"/>
                </a:solidFill>
              </a:rPr>
              <a:t>charge particles and gamma-quants</a:t>
            </a:r>
          </a:p>
        </p:txBody>
      </p:sp>
      <p:sp>
        <p:nvSpPr>
          <p:cNvPr id="8" name="Прямоугольник 7">
            <a:extLst>
              <a:ext uri="{FF2B5EF4-FFF2-40B4-BE49-F238E27FC236}">
                <a16:creationId xmlns:a16="http://schemas.microsoft.com/office/drawing/2014/main" id="{743621DA-01EB-48BC-ADBD-C426A0AD1556}"/>
              </a:ext>
            </a:extLst>
          </p:cNvPr>
          <p:cNvSpPr/>
          <p:nvPr/>
        </p:nvSpPr>
        <p:spPr>
          <a:xfrm>
            <a:off x="2747869" y="2457341"/>
            <a:ext cx="6396131" cy="738664"/>
          </a:xfrm>
          <a:prstGeom prst="rect">
            <a:avLst/>
          </a:prstGeom>
        </p:spPr>
        <p:txBody>
          <a:bodyPr wrap="square">
            <a:spAutoFit/>
          </a:bodyPr>
          <a:lstStyle/>
          <a:p>
            <a:pPr algn="ctr"/>
            <a:r>
              <a:rPr lang="en-US" altLang="ru-RU" sz="1400" b="1" dirty="0">
                <a:solidFill>
                  <a:srgbClr val="7030A0"/>
                </a:solidFill>
              </a:rPr>
              <a:t>The equipment of the spin-flipped neutrons (left),</a:t>
            </a:r>
          </a:p>
          <a:p>
            <a:pPr algn="ctr"/>
            <a:r>
              <a:rPr lang="en-US" altLang="ru-RU" sz="1400" b="1" dirty="0">
                <a:solidFill>
                  <a:srgbClr val="7030A0"/>
                </a:solidFill>
              </a:rPr>
              <a:t>charge particles (middle) and gamma-quants (right) registration channels</a:t>
            </a:r>
          </a:p>
          <a:p>
            <a:pPr algn="ctr"/>
            <a:endParaRPr lang="en-US" altLang="ru-RU" sz="1400" b="1" dirty="0">
              <a:solidFill>
                <a:srgbClr val="7030A0"/>
              </a:solidFill>
            </a:endParaRPr>
          </a:p>
        </p:txBody>
      </p:sp>
      <p:pic>
        <p:nvPicPr>
          <p:cNvPr id="9" name="Объект 3" descr="E:\Proekt s Nikitenko\Работа над проектом 2014--2017гг\Материалы к июньскому  ПАКУ для Никитенко\HPGE детектор.jpg">
            <a:extLst>
              <a:ext uri="{FF2B5EF4-FFF2-40B4-BE49-F238E27FC236}">
                <a16:creationId xmlns:a16="http://schemas.microsoft.com/office/drawing/2014/main" id="{80D08B4A-5BD1-478C-A148-E074D97476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097" y="814510"/>
            <a:ext cx="1969810" cy="1456509"/>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1">
            <a:extLst>
              <a:ext uri="{FF2B5EF4-FFF2-40B4-BE49-F238E27FC236}">
                <a16:creationId xmlns:a16="http://schemas.microsoft.com/office/drawing/2014/main" id="{13480A87-B976-4A69-BA9C-478506D31C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4756" y="814511"/>
            <a:ext cx="2246811" cy="141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a:extLst>
              <a:ext uri="{FF2B5EF4-FFF2-40B4-BE49-F238E27FC236}">
                <a16:creationId xmlns:a16="http://schemas.microsoft.com/office/drawing/2014/main" id="{107A0C45-2C09-4B6B-B584-B49F7E7129A3}"/>
              </a:ext>
            </a:extLst>
          </p:cNvPr>
          <p:cNvSpPr/>
          <p:nvPr/>
        </p:nvSpPr>
        <p:spPr>
          <a:xfrm>
            <a:off x="3968021" y="4221088"/>
            <a:ext cx="5148064" cy="1169551"/>
          </a:xfrm>
          <a:prstGeom prst="rect">
            <a:avLst/>
          </a:prstGeom>
        </p:spPr>
        <p:txBody>
          <a:bodyPr wrap="square">
            <a:spAutoFit/>
          </a:bodyPr>
          <a:lstStyle/>
          <a:p>
            <a:r>
              <a:rPr lang="en-US" altLang="ru-RU" sz="1400" b="1" dirty="0">
                <a:solidFill>
                  <a:srgbClr val="0000FF"/>
                </a:solidFill>
              </a:rPr>
              <a:t>Intensity dependencies for nanostructure</a:t>
            </a:r>
          </a:p>
          <a:p>
            <a:r>
              <a:rPr lang="en-US" altLang="ru-RU" sz="1400" b="1" dirty="0">
                <a:solidFill>
                  <a:srgbClr val="3366FF"/>
                </a:solidFill>
              </a:rPr>
              <a:t> </a:t>
            </a:r>
            <a:r>
              <a:rPr lang="en-US" altLang="ru-RU" sz="1400" b="1" dirty="0">
                <a:solidFill>
                  <a:srgbClr val="0000FF"/>
                </a:solidFill>
              </a:rPr>
              <a:t>Cu(10 nm)/V(55 nm)/</a:t>
            </a:r>
            <a:r>
              <a:rPr lang="en-US" altLang="ru-RU" sz="1400" b="1" dirty="0" err="1">
                <a:solidFill>
                  <a:srgbClr val="0000FF"/>
                </a:solidFill>
              </a:rPr>
              <a:t>CoFe</a:t>
            </a:r>
            <a:r>
              <a:rPr lang="en-US" altLang="ru-RU" sz="1400" b="1" dirty="0">
                <a:solidFill>
                  <a:srgbClr val="0000FF"/>
                </a:solidFill>
              </a:rPr>
              <a:t>(5nm)/ </a:t>
            </a:r>
            <a:r>
              <a:rPr lang="en-US" altLang="ru-RU" sz="1400" b="1" baseline="30000" dirty="0">
                <a:solidFill>
                  <a:srgbClr val="0000FF"/>
                </a:solidFill>
              </a:rPr>
              <a:t>6</a:t>
            </a:r>
            <a:r>
              <a:rPr lang="en-US" altLang="ru-RU" sz="1400" b="1" dirty="0">
                <a:solidFill>
                  <a:srgbClr val="0000FF"/>
                </a:solidFill>
              </a:rPr>
              <a:t>LiF(5 nm)/V(L nm)/glass, L = 5 (1), 15 (2)</a:t>
            </a:r>
            <a:br>
              <a:rPr lang="en-US" altLang="ru-RU" sz="1400" b="1" dirty="0">
                <a:solidFill>
                  <a:srgbClr val="0000FF"/>
                </a:solidFill>
              </a:rPr>
            </a:br>
            <a:r>
              <a:rPr lang="en-US" altLang="ru-RU" sz="1400" b="1" dirty="0">
                <a:solidFill>
                  <a:srgbClr val="3366FF"/>
                </a:solidFill>
              </a:rPr>
              <a:t>of </a:t>
            </a:r>
            <a:r>
              <a:rPr lang="en-US" altLang="ru-RU" sz="1400" b="1" dirty="0">
                <a:solidFill>
                  <a:srgbClr val="FF0000"/>
                </a:solidFill>
              </a:rPr>
              <a:t>reflected neutrons</a:t>
            </a:r>
            <a:r>
              <a:rPr lang="ru-RU" altLang="ru-RU" sz="1400" b="1" dirty="0">
                <a:solidFill>
                  <a:srgbClr val="FF0000"/>
                </a:solidFill>
              </a:rPr>
              <a:t> (</a:t>
            </a:r>
            <a:r>
              <a:rPr lang="en-US" altLang="ru-RU" sz="1400" b="1" dirty="0">
                <a:solidFill>
                  <a:srgbClr val="FF0000"/>
                </a:solidFill>
              </a:rPr>
              <a:t>red</a:t>
            </a:r>
            <a:r>
              <a:rPr lang="ru-RU" altLang="ru-RU" sz="1400" b="1" dirty="0">
                <a:solidFill>
                  <a:srgbClr val="FF0000"/>
                </a:solidFill>
              </a:rPr>
              <a:t>) </a:t>
            </a:r>
            <a:r>
              <a:rPr lang="en-US" altLang="ru-RU" sz="1400" b="1" dirty="0">
                <a:solidFill>
                  <a:srgbClr val="3366FF"/>
                </a:solidFill>
              </a:rPr>
              <a:t>and </a:t>
            </a:r>
            <a:r>
              <a:rPr lang="en-US" altLang="ru-RU" sz="1400" b="1" dirty="0"/>
              <a:t>charge particles </a:t>
            </a:r>
            <a:r>
              <a:rPr lang="ru-RU" altLang="ru-RU" sz="1400" b="1" dirty="0"/>
              <a:t>(</a:t>
            </a:r>
            <a:r>
              <a:rPr lang="en-US" altLang="ru-RU" sz="1400" b="1" dirty="0"/>
              <a:t>black</a:t>
            </a:r>
            <a:r>
              <a:rPr lang="ru-RU" altLang="ru-RU" sz="1400" b="1" dirty="0"/>
              <a:t>)</a:t>
            </a:r>
            <a:r>
              <a:rPr lang="ru-RU" altLang="ru-RU" sz="1400" b="1" dirty="0">
                <a:solidFill>
                  <a:srgbClr val="3366FF"/>
                </a:solidFill>
              </a:rPr>
              <a:t> </a:t>
            </a:r>
            <a:r>
              <a:rPr lang="en-US" altLang="ru-RU" sz="1400" b="1" dirty="0">
                <a:solidFill>
                  <a:srgbClr val="0000FF"/>
                </a:solidFill>
              </a:rPr>
              <a:t>from neutron wavelength at glancing angle 3 </a:t>
            </a:r>
            <a:r>
              <a:rPr lang="en-US" altLang="ru-RU" sz="1400" b="1" dirty="0" err="1">
                <a:solidFill>
                  <a:srgbClr val="0000FF"/>
                </a:solidFill>
              </a:rPr>
              <a:t>mrad</a:t>
            </a:r>
            <a:endParaRPr lang="ru-RU" sz="1400" dirty="0">
              <a:solidFill>
                <a:srgbClr val="0000FF"/>
              </a:solidFill>
            </a:endParaRPr>
          </a:p>
        </p:txBody>
      </p:sp>
      <p:pic>
        <p:nvPicPr>
          <p:cNvPr id="11" name="Рисунок 10">
            <a:extLst>
              <a:ext uri="{FF2B5EF4-FFF2-40B4-BE49-F238E27FC236}">
                <a16:creationId xmlns:a16="http://schemas.microsoft.com/office/drawing/2014/main" id="{903A8F5A-FF67-46A6-B371-DE90206103A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793211"/>
            <a:ext cx="2120315" cy="1477808"/>
          </a:xfrm>
          <a:prstGeom prst="rect">
            <a:avLst/>
          </a:prstGeom>
          <a:noFill/>
          <a:ln>
            <a:noFill/>
          </a:ln>
        </p:spPr>
      </p:pic>
      <p:pic>
        <p:nvPicPr>
          <p:cNvPr id="14" name="Рисунок 13" descr="E:\рисунки\17а.jpg">
            <a:extLst>
              <a:ext uri="{FF2B5EF4-FFF2-40B4-BE49-F238E27FC236}">
                <a16:creationId xmlns:a16="http://schemas.microsoft.com/office/drawing/2014/main" id="{FEDF2AC1-1795-4C14-AE9C-424B7033437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565" y="3587978"/>
            <a:ext cx="3810379" cy="2604852"/>
          </a:xfrm>
          <a:prstGeom prst="rect">
            <a:avLst/>
          </a:prstGeom>
          <a:noFill/>
          <a:ln>
            <a:noFill/>
          </a:ln>
        </p:spPr>
      </p:pic>
    </p:spTree>
    <p:extLst>
      <p:ext uri="{BB962C8B-B14F-4D97-AF65-F5344CB8AC3E}">
        <p14:creationId xmlns:p14="http://schemas.microsoft.com/office/powerpoint/2010/main" val="1289305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743781" y="108596"/>
            <a:ext cx="7656437" cy="307777"/>
          </a:xfrm>
          <a:prstGeom prst="rect">
            <a:avLst/>
          </a:prstGeom>
          <a:noFill/>
          <a:ln w="9525">
            <a:noFill/>
            <a:miter lim="800000"/>
            <a:headEnd/>
            <a:tailEnd/>
          </a:ln>
          <a:effectLst/>
        </p:spPr>
        <p:txBody>
          <a:bodyPr wrap="square" lIns="0" tIns="0" rIns="0" bIns="0" anchor="ctr">
            <a:spAutoFit/>
          </a:bodyPr>
          <a:lstStyle/>
          <a:p>
            <a:pPr algn="ctr"/>
            <a:r>
              <a:rPr lang="en-US" sz="2000" b="1" dirty="0">
                <a:solidFill>
                  <a:srgbClr val="0000FF"/>
                </a:solidFill>
                <a:effectLst>
                  <a:outerShdw blurRad="38100" dist="38100" dir="2700000" algn="tl">
                    <a:srgbClr val="000000">
                      <a:alpha val="43137"/>
                    </a:srgbClr>
                  </a:outerShdw>
                </a:effectLst>
              </a:rPr>
              <a:t>New neutron guide (m=2) at </a:t>
            </a:r>
            <a:r>
              <a:rPr lang="ru-RU" sz="2000" b="1" dirty="0">
                <a:solidFill>
                  <a:srgbClr val="0000FF"/>
                </a:solidFill>
                <a:effectLst>
                  <a:outerShdw blurRad="38100" dist="38100" dir="2700000" algn="tl">
                    <a:srgbClr val="000000">
                      <a:alpha val="43137"/>
                    </a:srgbClr>
                  </a:outerShdw>
                </a:effectLst>
              </a:rPr>
              <a:t>FSS</a:t>
            </a:r>
            <a:r>
              <a:rPr lang="en-US" sz="2000" b="1" dirty="0">
                <a:solidFill>
                  <a:srgbClr val="0000FF"/>
                </a:solidFill>
                <a:effectLst>
                  <a:outerShdw blurRad="38100" dist="38100" dir="2700000" algn="tl">
                    <a:srgbClr val="000000">
                      <a:alpha val="43137"/>
                    </a:srgbClr>
                  </a:outerShdw>
                </a:effectLst>
              </a:rPr>
              <a:t> diffractometer (beamline</a:t>
            </a:r>
            <a:r>
              <a:rPr lang="ru-RU" sz="2000" b="1" dirty="0">
                <a:solidFill>
                  <a:srgbClr val="0000FF"/>
                </a:solidFill>
                <a:effectLst>
                  <a:outerShdw blurRad="38100" dist="38100" dir="2700000" algn="tl">
                    <a:srgbClr val="000000">
                      <a:alpha val="43137"/>
                    </a:srgbClr>
                  </a:outerShdw>
                </a:effectLst>
              </a:rPr>
              <a:t> 13</a:t>
            </a:r>
            <a:r>
              <a:rPr lang="en-US" sz="2000" b="1" dirty="0">
                <a:solidFill>
                  <a:srgbClr val="0000FF"/>
                </a:solidFill>
                <a:effectLst>
                  <a:outerShdw blurRad="38100" dist="38100" dir="2700000" algn="tl">
                    <a:srgbClr val="000000">
                      <a:alpha val="43137"/>
                    </a:srgbClr>
                  </a:outerShdw>
                </a:effectLst>
              </a:rPr>
              <a:t>)</a:t>
            </a:r>
            <a:endParaRPr lang="en-US" sz="2000" b="1" dirty="0">
              <a:solidFill>
                <a:srgbClr val="0000FF"/>
              </a:solidFill>
              <a:effectLst>
                <a:outerShdw blurRad="38100" dist="38100" dir="2700000" algn="tl">
                  <a:srgbClr val="000000">
                    <a:alpha val="43137"/>
                  </a:srgbClr>
                </a:outerShdw>
              </a:effectLst>
              <a:cs typeface="Arial" pitchFamily="34" charset="0"/>
            </a:endParaRPr>
          </a:p>
        </p:txBody>
      </p:sp>
      <p:pic>
        <p:nvPicPr>
          <p:cNvPr id="7" name="Рисунок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716701"/>
            <a:ext cx="2663300" cy="1972256"/>
          </a:xfrm>
          <a:prstGeom prst="rect">
            <a:avLst/>
          </a:prstGeom>
          <a:noFill/>
          <a:ln>
            <a:noFill/>
          </a:ln>
        </p:spPr>
      </p:pic>
      <p:pic>
        <p:nvPicPr>
          <p:cNvPr id="3" name="Рисунок 2"/>
          <p:cNvPicPr>
            <a:picLocks noChangeAspect="1"/>
          </p:cNvPicPr>
          <p:nvPr/>
        </p:nvPicPr>
        <p:blipFill>
          <a:blip r:embed="rId3"/>
          <a:stretch>
            <a:fillRect/>
          </a:stretch>
        </p:blipFill>
        <p:spPr>
          <a:xfrm>
            <a:off x="5715041" y="4653136"/>
            <a:ext cx="2953606" cy="1789399"/>
          </a:xfrm>
          <a:prstGeom prst="rect">
            <a:avLst/>
          </a:prstGeom>
        </p:spPr>
      </p:pic>
      <p:pic>
        <p:nvPicPr>
          <p:cNvPr id="4" name="Рисунок 3"/>
          <p:cNvPicPr>
            <a:picLocks noChangeAspect="1"/>
          </p:cNvPicPr>
          <p:nvPr/>
        </p:nvPicPr>
        <p:blipFill rotWithShape="1">
          <a:blip r:embed="rId4"/>
          <a:srcRect r="14512"/>
          <a:stretch/>
        </p:blipFill>
        <p:spPr>
          <a:xfrm>
            <a:off x="7727803" y="5118468"/>
            <a:ext cx="855402" cy="1222333"/>
          </a:xfrm>
          <a:prstGeom prst="rect">
            <a:avLst/>
          </a:prstGeom>
        </p:spPr>
      </p:pic>
      <p:pic>
        <p:nvPicPr>
          <p:cNvPr id="11" name="Рисунок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3482" y="2639983"/>
            <a:ext cx="2312022" cy="1692523"/>
          </a:xfrm>
          <a:prstGeom prst="rect">
            <a:avLst/>
          </a:prstGeom>
          <a:noFill/>
          <a:ln>
            <a:noFill/>
          </a:ln>
        </p:spPr>
      </p:pic>
      <p:pic>
        <p:nvPicPr>
          <p:cNvPr id="14" name="Рисунок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734657"/>
            <a:ext cx="2406968" cy="1997869"/>
          </a:xfrm>
          <a:prstGeom prst="rect">
            <a:avLst/>
          </a:prstGeom>
          <a:noFill/>
          <a:ln>
            <a:noFill/>
          </a:ln>
        </p:spPr>
      </p:pic>
      <p:pic>
        <p:nvPicPr>
          <p:cNvPr id="15" name="Рисунок 1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893" y="4188291"/>
            <a:ext cx="2776009" cy="2198499"/>
          </a:xfrm>
          <a:prstGeom prst="rect">
            <a:avLst/>
          </a:prstGeom>
          <a:noFill/>
          <a:ln>
            <a:noFill/>
          </a:ln>
        </p:spPr>
      </p:pic>
      <p:sp>
        <p:nvSpPr>
          <p:cNvPr id="16" name="Rectangle 9"/>
          <p:cNvSpPr>
            <a:spLocks noChangeArrowheads="1"/>
          </p:cNvSpPr>
          <p:nvPr/>
        </p:nvSpPr>
        <p:spPr bwMode="auto">
          <a:xfrm>
            <a:off x="626669" y="2790110"/>
            <a:ext cx="24069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ru-RU" sz="1400" b="1" dirty="0">
                <a:solidFill>
                  <a:srgbClr val="990000"/>
                </a:solidFill>
                <a:ea typeface="Calibri" panose="020F0502020204030204" pitchFamily="34" charset="0"/>
                <a:cs typeface="Arial" panose="020B0604020202020204" pitchFamily="34" charset="0"/>
              </a:rPr>
              <a:t>FSS: spectra measured with </a:t>
            </a:r>
            <a:r>
              <a:rPr lang="en-US" altLang="ru-RU" sz="1400" b="1" u="sng" dirty="0">
                <a:solidFill>
                  <a:srgbClr val="990000"/>
                </a:solidFill>
                <a:ea typeface="Calibri" panose="020F0502020204030204" pitchFamily="34" charset="0"/>
                <a:cs typeface="Arial" panose="020B0604020202020204" pitchFamily="34" charset="0"/>
              </a:rPr>
              <a:t>old</a:t>
            </a:r>
            <a:r>
              <a:rPr lang="en-US" altLang="ru-RU" sz="1400" b="1" dirty="0">
                <a:solidFill>
                  <a:srgbClr val="990000"/>
                </a:solidFill>
                <a:ea typeface="Calibri" panose="020F0502020204030204" pitchFamily="34" charset="0"/>
                <a:cs typeface="Arial" panose="020B0604020202020204" pitchFamily="34" charset="0"/>
              </a:rPr>
              <a:t> and </a:t>
            </a:r>
            <a:r>
              <a:rPr lang="en-US" altLang="ru-RU" sz="1400" b="1" u="sng" dirty="0">
                <a:solidFill>
                  <a:srgbClr val="990000"/>
                </a:solidFill>
                <a:ea typeface="Calibri" panose="020F0502020204030204" pitchFamily="34" charset="0"/>
                <a:cs typeface="Arial" panose="020B0604020202020204" pitchFamily="34" charset="0"/>
              </a:rPr>
              <a:t>new</a:t>
            </a:r>
            <a:r>
              <a:rPr lang="en-US" altLang="ru-RU" sz="1400" b="1" dirty="0">
                <a:solidFill>
                  <a:srgbClr val="990000"/>
                </a:solidFill>
                <a:ea typeface="Calibri" panose="020F0502020204030204" pitchFamily="34" charset="0"/>
                <a:cs typeface="Arial" panose="020B0604020202020204" pitchFamily="34" charset="0"/>
              </a:rPr>
              <a:t> neutron guides</a:t>
            </a:r>
            <a:endParaRPr lang="ru-RU" altLang="ru-RU" sz="1400" b="1" dirty="0">
              <a:solidFill>
                <a:srgbClr val="990000"/>
              </a:solidFill>
              <a:ea typeface="Calibri" panose="020F0502020204030204" pitchFamily="34" charset="0"/>
              <a:cs typeface="Arial" panose="020B0604020202020204" pitchFamily="34" charset="0"/>
              <a:sym typeface="Symbol" panose="05050102010706020507" pitchFamily="18" charset="2"/>
            </a:endParaRPr>
          </a:p>
        </p:txBody>
      </p:sp>
      <p:sp>
        <p:nvSpPr>
          <p:cNvPr id="17" name="Rectangle 9"/>
          <p:cNvSpPr>
            <a:spLocks noChangeArrowheads="1"/>
          </p:cNvSpPr>
          <p:nvPr/>
        </p:nvSpPr>
        <p:spPr bwMode="auto">
          <a:xfrm>
            <a:off x="6228184" y="1097291"/>
            <a:ext cx="19273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ru-RU" sz="1400" b="1" dirty="0">
                <a:solidFill>
                  <a:srgbClr val="990000"/>
                </a:solidFill>
                <a:ea typeface="Calibri" panose="020F0502020204030204" pitchFamily="34" charset="0"/>
                <a:cs typeface="Arial" panose="020B0604020202020204" pitchFamily="34" charset="0"/>
              </a:rPr>
              <a:t>FSS: comparison of spectral distributions measured with old and new neutron guides.</a:t>
            </a:r>
            <a:endParaRPr lang="ru-RU" altLang="ru-RU" sz="1400" b="1" dirty="0">
              <a:solidFill>
                <a:srgbClr val="990000"/>
              </a:solidFill>
              <a:ea typeface="Calibri" panose="020F0502020204030204" pitchFamily="34" charset="0"/>
              <a:cs typeface="Arial" panose="020B0604020202020204" pitchFamily="34" charset="0"/>
              <a:sym typeface="Symbol" panose="05050102010706020507" pitchFamily="18" charset="2"/>
            </a:endParaRPr>
          </a:p>
        </p:txBody>
      </p:sp>
      <p:sp>
        <p:nvSpPr>
          <p:cNvPr id="18" name="Rectangle 9"/>
          <p:cNvSpPr>
            <a:spLocks noChangeArrowheads="1"/>
          </p:cNvSpPr>
          <p:nvPr/>
        </p:nvSpPr>
        <p:spPr bwMode="auto">
          <a:xfrm>
            <a:off x="743781" y="6436149"/>
            <a:ext cx="25399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n-US" altLang="ru-RU" sz="1400" b="1" dirty="0">
                <a:solidFill>
                  <a:srgbClr val="006600"/>
                </a:solidFill>
                <a:ea typeface="Calibri" panose="020F0502020204030204" pitchFamily="34" charset="0"/>
                <a:cs typeface="Arial" panose="020B0604020202020204" pitchFamily="34" charset="0"/>
              </a:rPr>
              <a:t>Comparison of FSD and FSS</a:t>
            </a:r>
            <a:endParaRPr lang="ru-RU" altLang="ru-RU" sz="1400" b="1" dirty="0">
              <a:solidFill>
                <a:srgbClr val="006600"/>
              </a:solidFill>
              <a:ea typeface="Calibri" panose="020F0502020204030204" pitchFamily="34" charset="0"/>
              <a:cs typeface="Arial" panose="020B0604020202020204" pitchFamily="34" charset="0"/>
              <a:sym typeface="Symbol" panose="05050102010706020507" pitchFamily="18" charset="2"/>
            </a:endParaRPr>
          </a:p>
        </p:txBody>
      </p:sp>
      <p:sp>
        <p:nvSpPr>
          <p:cNvPr id="19" name="Rectangle 9"/>
          <p:cNvSpPr>
            <a:spLocks noChangeArrowheads="1"/>
          </p:cNvSpPr>
          <p:nvPr/>
        </p:nvSpPr>
        <p:spPr bwMode="auto">
          <a:xfrm>
            <a:off x="4031310" y="5116948"/>
            <a:ext cx="137235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en-US" altLang="ru-RU" sz="1400" b="1" dirty="0">
                <a:solidFill>
                  <a:srgbClr val="006600"/>
                </a:solidFill>
                <a:ea typeface="Calibri" panose="020F0502020204030204" pitchFamily="34" charset="0"/>
                <a:cs typeface="Arial" panose="020B0604020202020204" pitchFamily="34" charset="0"/>
              </a:rPr>
              <a:t>FSS: new neutron guide</a:t>
            </a:r>
            <a:endParaRPr lang="ru-RU" altLang="ru-RU" sz="1400" b="1" dirty="0">
              <a:solidFill>
                <a:srgbClr val="006600"/>
              </a:solidFill>
              <a:ea typeface="Calibri" panose="020F0502020204030204" pitchFamily="34" charset="0"/>
              <a:cs typeface="Arial" panose="020B0604020202020204" pitchFamily="34" charset="0"/>
              <a:sym typeface="Symbol" panose="05050102010706020507" pitchFamily="18" charset="2"/>
            </a:endParaRPr>
          </a:p>
        </p:txBody>
      </p:sp>
      <p:sp>
        <p:nvSpPr>
          <p:cNvPr id="20" name="Rectangle 9"/>
          <p:cNvSpPr>
            <a:spLocks noChangeArrowheads="1"/>
          </p:cNvSpPr>
          <p:nvPr/>
        </p:nvSpPr>
        <p:spPr bwMode="auto">
          <a:xfrm>
            <a:off x="3907856" y="3121520"/>
            <a:ext cx="180463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hangingPunct="0"/>
            <a:r>
              <a:rPr lang="en-US" altLang="ru-RU" sz="1400" b="1" dirty="0">
                <a:solidFill>
                  <a:srgbClr val="006600"/>
                </a:solidFill>
                <a:ea typeface="Calibri" panose="020F0502020204030204" pitchFamily="34" charset="0"/>
                <a:cs typeface="Arial" panose="020B0604020202020204" pitchFamily="34" charset="0"/>
              </a:rPr>
              <a:t>FSS spectrum </a:t>
            </a:r>
            <a:r>
              <a:rPr lang="en-GB" sz="1400" b="1" dirty="0">
                <a:solidFill>
                  <a:srgbClr val="006600"/>
                </a:solidFill>
              </a:rPr>
              <a:t>fitted by Rietveld method</a:t>
            </a:r>
            <a:endParaRPr lang="ru-RU" altLang="ru-RU" sz="1400" b="1" dirty="0">
              <a:solidFill>
                <a:srgbClr val="006600"/>
              </a:solidFill>
              <a:ea typeface="Calibri" panose="020F0502020204030204" pitchFamily="34" charset="0"/>
              <a:cs typeface="Arial" panose="020B0604020202020204" pitchFamily="34" charset="0"/>
              <a:sym typeface="Symbol" panose="05050102010706020507" pitchFamily="18" charset="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7624" y="3974"/>
            <a:ext cx="7200800" cy="461665"/>
          </a:xfrm>
          <a:prstGeom prst="rect">
            <a:avLst/>
          </a:prstGeom>
        </p:spPr>
        <p:txBody>
          <a:bodyPr wrap="square">
            <a:spAutoFit/>
          </a:bodyPr>
          <a:lstStyle/>
          <a:p>
            <a:pPr algn="ctr" fontAlgn="auto">
              <a:spcBef>
                <a:spcPts val="0"/>
              </a:spcBef>
              <a:spcAft>
                <a:spcPts val="0"/>
              </a:spcAft>
              <a:tabLst>
                <a:tab pos="625475" algn="l"/>
              </a:tabLst>
              <a:defRPr/>
            </a:pPr>
            <a:r>
              <a:rPr lang="en-US" sz="2400" b="1" kern="0" dirty="0">
                <a:solidFill>
                  <a:srgbClr val="C00000"/>
                </a:solidFill>
              </a:rPr>
              <a:t>The priority directions of scientific research </a:t>
            </a:r>
            <a:r>
              <a:rPr lang="ru-RU" sz="2400" b="1" kern="0" dirty="0">
                <a:solidFill>
                  <a:srgbClr val="C00000"/>
                </a:solidFill>
              </a:rPr>
              <a:t>:</a:t>
            </a:r>
            <a:endParaRPr lang="en-US" sz="2400" b="1" kern="0" dirty="0">
              <a:solidFill>
                <a:srgbClr val="C00000"/>
              </a:solidFill>
            </a:endParaRPr>
          </a:p>
        </p:txBody>
      </p:sp>
      <p:sp>
        <p:nvSpPr>
          <p:cNvPr id="4" name="Rectangle 5"/>
          <p:cNvSpPr>
            <a:spLocks noChangeArrowheads="1"/>
          </p:cNvSpPr>
          <p:nvPr/>
        </p:nvSpPr>
        <p:spPr bwMode="auto">
          <a:xfrm>
            <a:off x="107504" y="548680"/>
            <a:ext cx="88201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2400" b="1" dirty="0">
                <a:solidFill>
                  <a:srgbClr val="0000FF"/>
                </a:solidFill>
              </a:rPr>
              <a:t>        </a:t>
            </a:r>
            <a:endParaRPr lang="en-US" sz="2000" b="1" dirty="0">
              <a:solidFill>
                <a:srgbClr val="0000FF"/>
              </a:solidFill>
            </a:endParaRPr>
          </a:p>
          <a:p>
            <a:pPr marL="457200" indent="-457200">
              <a:buFont typeface="+mj-lt"/>
              <a:buAutoNum type="arabicPeriod"/>
              <a:tabLst>
                <a:tab pos="625475" algn="l"/>
              </a:tabLst>
            </a:pPr>
            <a:endParaRPr lang="ru-RU" sz="2000" b="1" dirty="0">
              <a:solidFill>
                <a:srgbClr val="FF0066"/>
              </a:solidFill>
            </a:endParaRPr>
          </a:p>
          <a:p>
            <a:pPr marL="457200" lvl="0" indent="-457200">
              <a:buFont typeface="Arial" pitchFamily="34" charset="0"/>
              <a:buChar char="•"/>
            </a:pPr>
            <a:r>
              <a:rPr lang="en-US" sz="2000" b="1" dirty="0">
                <a:solidFill>
                  <a:srgbClr val="006600"/>
                </a:solidFill>
              </a:rPr>
              <a:t>Physics and chemistry of novel functional materials;</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of </a:t>
            </a:r>
            <a:r>
              <a:rPr lang="en-US" sz="2000" b="1" dirty="0" err="1">
                <a:solidFill>
                  <a:srgbClr val="006600"/>
                </a:solidFill>
              </a:rPr>
              <a:t>nanosystems</a:t>
            </a:r>
            <a:r>
              <a:rPr lang="en-US" sz="2000" b="1" dirty="0">
                <a:solidFill>
                  <a:srgbClr val="006600"/>
                </a:solidFill>
              </a:rPr>
              <a:t> and </a:t>
            </a:r>
            <a:r>
              <a:rPr lang="en-US" sz="2000" b="1" dirty="0" err="1">
                <a:solidFill>
                  <a:srgbClr val="006600"/>
                </a:solidFill>
              </a:rPr>
              <a:t>nanoscale</a:t>
            </a:r>
            <a:r>
              <a:rPr lang="en-US" sz="2000" b="1" dirty="0">
                <a:solidFill>
                  <a:srgbClr val="006600"/>
                </a:solidFill>
              </a:rPr>
              <a:t> phenomena;</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and Chemistry of Complex Liquids and Polymers;</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Molecular Biology and Pharmacology;</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indent="-457200">
              <a:buFont typeface="Arial" pitchFamily="34" charset="0"/>
              <a:buChar char="•"/>
            </a:pPr>
            <a:r>
              <a:rPr lang="en-US" sz="2000" b="1" dirty="0">
                <a:solidFill>
                  <a:srgbClr val="006600"/>
                </a:solidFill>
              </a:rPr>
              <a:t>Materials and Engineering Sciences.</a:t>
            </a:r>
            <a:endParaRPr lang="ru-RU" sz="2000" b="1" dirty="0">
              <a:solidFill>
                <a:srgbClr val="006600"/>
              </a:solidFill>
            </a:endParaRPr>
          </a:p>
        </p:txBody>
      </p:sp>
      <p:grpSp>
        <p:nvGrpSpPr>
          <p:cNvPr id="5" name="Группа 30"/>
          <p:cNvGrpSpPr>
            <a:grpSpLocks/>
          </p:cNvGrpSpPr>
          <p:nvPr/>
        </p:nvGrpSpPr>
        <p:grpSpPr bwMode="auto">
          <a:xfrm>
            <a:off x="7538093" y="2988615"/>
            <a:ext cx="1661319" cy="1686719"/>
            <a:chOff x="4139952" y="3308224"/>
            <a:chExt cx="2016224" cy="2012416"/>
          </a:xfrm>
        </p:grpSpPr>
        <p:pic>
          <p:nvPicPr>
            <p:cNvPr id="6" name="Picture 5" descr="fig29_s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 name="Прямоугольник 6"/>
            <p:cNvSpPr/>
            <p:nvPr/>
          </p:nvSpPr>
          <p:spPr>
            <a:xfrm>
              <a:off x="5270308" y="3308224"/>
              <a:ext cx="642970"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8" name="Прямоугольник 7"/>
            <p:cNvSpPr/>
            <p:nvPr/>
          </p:nvSpPr>
          <p:spPr>
            <a:xfrm>
              <a:off x="4173292" y="3466932"/>
              <a:ext cx="642969"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9" name="Прямоугольник 8"/>
            <p:cNvSpPr/>
            <p:nvPr/>
          </p:nvSpPr>
          <p:spPr>
            <a:xfrm>
              <a:off x="4654327" y="4960374"/>
              <a:ext cx="709648"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0" name="Прямоугольник 9"/>
            <p:cNvSpPr/>
            <p:nvPr/>
          </p:nvSpPr>
          <p:spPr>
            <a:xfrm>
              <a:off x="4913103" y="4814362"/>
              <a:ext cx="215911"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11" name="Группа 10"/>
          <p:cNvGrpSpPr/>
          <p:nvPr/>
        </p:nvGrpSpPr>
        <p:grpSpPr>
          <a:xfrm>
            <a:off x="7587590" y="1851357"/>
            <a:ext cx="3087050" cy="1656184"/>
            <a:chOff x="7380312" y="1412776"/>
            <a:chExt cx="3405188" cy="1872208"/>
          </a:xfrm>
        </p:grpSpPr>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36812"/>
              <a:ext cx="3405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8980497" y="1412776"/>
              <a:ext cx="1800200"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748464" y="2636912"/>
              <a:ext cx="6480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5" name="Содержимое 10" descr="597566107712982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879750"/>
            <a:ext cx="1285369" cy="94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5"/>
          <a:srcRect l="1676" t="25887" r="18437"/>
          <a:stretch>
            <a:fillRect/>
          </a:stretch>
        </p:blipFill>
        <p:spPr bwMode="auto">
          <a:xfrm>
            <a:off x="6619050" y="4940740"/>
            <a:ext cx="1368425" cy="8207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424" y="5874946"/>
            <a:ext cx="1468968" cy="93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442" y="715753"/>
            <a:ext cx="799311" cy="148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064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4A840BE-236B-4919-9341-322745E57C81}"/>
              </a:ext>
            </a:extLst>
          </p:cNvPr>
          <p:cNvSpPr/>
          <p:nvPr/>
        </p:nvSpPr>
        <p:spPr>
          <a:xfrm>
            <a:off x="1423849" y="116632"/>
            <a:ext cx="6635932" cy="707886"/>
          </a:xfrm>
          <a:prstGeom prst="rect">
            <a:avLst/>
          </a:prstGeom>
        </p:spPr>
        <p:txBody>
          <a:bodyPr wrap="square">
            <a:spAutoFit/>
          </a:bodyPr>
          <a:lstStyle/>
          <a:p>
            <a:pPr algn="ctr"/>
            <a:r>
              <a:rPr lang="en-US" sz="2000" b="1" dirty="0">
                <a:solidFill>
                  <a:srgbClr val="0000FF"/>
                </a:solidFill>
                <a:latin typeface="Arial" panose="020B0604020202020204" pitchFamily="34" charset="0"/>
                <a:ea typeface="Times New Roman" panose="02020603050405020304" pitchFamily="18" charset="0"/>
              </a:rPr>
              <a:t>Development of the water-cooled spin rotator coils for the SESANS instrument</a:t>
            </a:r>
            <a:endParaRPr lang="ru-RU" sz="2000" b="1" dirty="0">
              <a:solidFill>
                <a:srgbClr val="0000FF"/>
              </a:solidFill>
            </a:endParaRPr>
          </a:p>
        </p:txBody>
      </p:sp>
      <p:pic>
        <p:nvPicPr>
          <p:cNvPr id="3" name="Рисунок 2">
            <a:extLst>
              <a:ext uri="{FF2B5EF4-FFF2-40B4-BE49-F238E27FC236}">
                <a16:creationId xmlns:a16="http://schemas.microsoft.com/office/drawing/2014/main" id="{DA907514-ABFD-4722-B46D-CE026289806C}"/>
              </a:ext>
            </a:extLst>
          </p:cNvPr>
          <p:cNvPicPr>
            <a:picLocks noChangeAspect="1"/>
          </p:cNvPicPr>
          <p:nvPr/>
        </p:nvPicPr>
        <p:blipFill>
          <a:blip r:embed="rId2"/>
          <a:stretch>
            <a:fillRect/>
          </a:stretch>
        </p:blipFill>
        <p:spPr>
          <a:xfrm>
            <a:off x="1472810" y="953745"/>
            <a:ext cx="6198380" cy="3821785"/>
          </a:xfrm>
          <a:prstGeom prst="rect">
            <a:avLst/>
          </a:prstGeom>
        </p:spPr>
      </p:pic>
      <p:sp>
        <p:nvSpPr>
          <p:cNvPr id="4" name="Прямоугольник 3">
            <a:extLst>
              <a:ext uri="{FF2B5EF4-FFF2-40B4-BE49-F238E27FC236}">
                <a16:creationId xmlns:a16="http://schemas.microsoft.com/office/drawing/2014/main" id="{C175B1DA-C8D8-4EEA-8FB3-0B39C7FDCAF7}"/>
              </a:ext>
            </a:extLst>
          </p:cNvPr>
          <p:cNvSpPr/>
          <p:nvPr/>
        </p:nvSpPr>
        <p:spPr>
          <a:xfrm>
            <a:off x="323254" y="4904757"/>
            <a:ext cx="8497491" cy="584775"/>
          </a:xfrm>
          <a:prstGeom prst="rect">
            <a:avLst/>
          </a:prstGeom>
        </p:spPr>
        <p:txBody>
          <a:bodyPr wrap="square">
            <a:spAutoFit/>
          </a:bodyPr>
          <a:lstStyle/>
          <a:p>
            <a:pPr algn="just"/>
            <a:r>
              <a:rPr lang="en-US" sz="1600" b="1" dirty="0">
                <a:solidFill>
                  <a:srgbClr val="990000"/>
                </a:solidFill>
                <a:latin typeface="Arial" panose="020B0604020202020204" pitchFamily="34" charset="0"/>
                <a:ea typeface="Times New Roman" panose="02020603050405020304" pitchFamily="18" charset="0"/>
              </a:rPr>
              <a:t>The spin rotator coil design (a), the calculated temperature distribution (b), water cooling radiators of spin rotators (c) and air-water cooling   for electronics</a:t>
            </a:r>
            <a:r>
              <a:rPr lang="ru-RU" sz="1600" b="1" dirty="0">
                <a:solidFill>
                  <a:srgbClr val="990000"/>
                </a:solidFill>
                <a:latin typeface="Arial" panose="020B0604020202020204" pitchFamily="34" charset="0"/>
                <a:ea typeface="Times New Roman" panose="02020603050405020304" pitchFamily="18" charset="0"/>
              </a:rPr>
              <a:t> </a:t>
            </a:r>
            <a:r>
              <a:rPr lang="en-US" sz="1600" b="1" dirty="0">
                <a:solidFill>
                  <a:srgbClr val="990000"/>
                </a:solidFill>
                <a:latin typeface="Arial" panose="020B0604020202020204" pitchFamily="34" charset="0"/>
                <a:ea typeface="Times New Roman" panose="02020603050405020304" pitchFamily="18" charset="0"/>
              </a:rPr>
              <a:t>supply (d).</a:t>
            </a:r>
            <a:endParaRPr lang="ru-RU" sz="1600" b="1" dirty="0">
              <a:solidFill>
                <a:srgbClr val="990000"/>
              </a:solidFill>
            </a:endParaRPr>
          </a:p>
        </p:txBody>
      </p:sp>
    </p:spTree>
    <p:extLst>
      <p:ext uri="{BB962C8B-B14F-4D97-AF65-F5344CB8AC3E}">
        <p14:creationId xmlns:p14="http://schemas.microsoft.com/office/powerpoint/2010/main" val="371806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08210D-4B0D-45EE-B6E7-645A77A0F169}"/>
              </a:ext>
            </a:extLst>
          </p:cNvPr>
          <p:cNvSpPr txBox="1"/>
          <p:nvPr/>
        </p:nvSpPr>
        <p:spPr>
          <a:xfrm>
            <a:off x="256577" y="63399"/>
            <a:ext cx="8474849" cy="400110"/>
          </a:xfrm>
          <a:prstGeom prst="rect">
            <a:avLst/>
          </a:prstGeom>
          <a:noFill/>
        </p:spPr>
        <p:txBody>
          <a:bodyPr wrap="square" rtlCol="0">
            <a:spAutoFit/>
          </a:bodyPr>
          <a:lstStyle/>
          <a:p>
            <a:pPr algn="ctr"/>
            <a:r>
              <a:rPr lang="en-US" sz="2000" b="1" dirty="0">
                <a:solidFill>
                  <a:srgbClr val="0000FF"/>
                </a:solidFill>
              </a:rPr>
              <a:t>Development of the neutron guide system of the NERA spectrometer </a:t>
            </a:r>
            <a:endParaRPr lang="ru-RU" sz="2000" b="1" dirty="0">
              <a:solidFill>
                <a:srgbClr val="0000FF"/>
              </a:solidFill>
            </a:endParaRPr>
          </a:p>
        </p:txBody>
      </p:sp>
      <p:pic>
        <p:nvPicPr>
          <p:cNvPr id="6" name="Рисунок 5">
            <a:extLst>
              <a:ext uri="{FF2B5EF4-FFF2-40B4-BE49-F238E27FC236}">
                <a16:creationId xmlns:a16="http://schemas.microsoft.com/office/drawing/2014/main" id="{97B6B7E1-43BE-4E33-ABB5-3A1A98A0BC8A}"/>
              </a:ext>
            </a:extLst>
          </p:cNvPr>
          <p:cNvPicPr>
            <a:picLocks noChangeAspect="1"/>
          </p:cNvPicPr>
          <p:nvPr/>
        </p:nvPicPr>
        <p:blipFill>
          <a:blip r:embed="rId2"/>
          <a:stretch>
            <a:fillRect/>
          </a:stretch>
        </p:blipFill>
        <p:spPr>
          <a:xfrm>
            <a:off x="0" y="1268760"/>
            <a:ext cx="4752935" cy="1481279"/>
          </a:xfrm>
          <a:prstGeom prst="rect">
            <a:avLst/>
          </a:prstGeom>
        </p:spPr>
      </p:pic>
      <p:sp>
        <p:nvSpPr>
          <p:cNvPr id="12" name="TextBox 11">
            <a:extLst>
              <a:ext uri="{FF2B5EF4-FFF2-40B4-BE49-F238E27FC236}">
                <a16:creationId xmlns:a16="http://schemas.microsoft.com/office/drawing/2014/main" id="{B6309484-B047-4AF4-A20A-524023A09AD6}"/>
              </a:ext>
            </a:extLst>
          </p:cNvPr>
          <p:cNvSpPr txBox="1"/>
          <p:nvPr/>
        </p:nvSpPr>
        <p:spPr>
          <a:xfrm>
            <a:off x="209764" y="2617717"/>
            <a:ext cx="4133422" cy="584775"/>
          </a:xfrm>
          <a:prstGeom prst="rect">
            <a:avLst/>
          </a:prstGeom>
          <a:noFill/>
        </p:spPr>
        <p:txBody>
          <a:bodyPr wrap="square" rtlCol="0">
            <a:spAutoFit/>
          </a:bodyPr>
          <a:lstStyle/>
          <a:p>
            <a:pPr algn="ctr"/>
            <a:r>
              <a:rPr lang="en-US" sz="1600" b="1" dirty="0">
                <a:solidFill>
                  <a:srgbClr val="990000"/>
                </a:solidFill>
              </a:rPr>
              <a:t>Elements of the supermirror neutron guide with vertical focusing (m = 5)</a:t>
            </a:r>
            <a:endParaRPr lang="ru-RU" sz="1600" b="1" dirty="0">
              <a:solidFill>
                <a:srgbClr val="990000"/>
              </a:solidFill>
            </a:endParaRPr>
          </a:p>
        </p:txBody>
      </p:sp>
      <p:pic>
        <p:nvPicPr>
          <p:cNvPr id="8" name="Рисунок 7">
            <a:extLst>
              <a:ext uri="{FF2B5EF4-FFF2-40B4-BE49-F238E27FC236}">
                <a16:creationId xmlns:a16="http://schemas.microsoft.com/office/drawing/2014/main" id="{20F6AC3D-AF51-40C9-99A1-5D389E7DB3CA}"/>
              </a:ext>
            </a:extLst>
          </p:cNvPr>
          <p:cNvPicPr>
            <a:picLocks noChangeAspect="1"/>
          </p:cNvPicPr>
          <p:nvPr/>
        </p:nvPicPr>
        <p:blipFill>
          <a:blip r:embed="rId3"/>
          <a:stretch>
            <a:fillRect/>
          </a:stretch>
        </p:blipFill>
        <p:spPr>
          <a:xfrm>
            <a:off x="4572001" y="620688"/>
            <a:ext cx="4355333" cy="1624355"/>
          </a:xfrm>
          <a:prstGeom prst="rect">
            <a:avLst/>
          </a:prstGeom>
        </p:spPr>
      </p:pic>
      <p:pic>
        <p:nvPicPr>
          <p:cNvPr id="9" name="Рисунок 8">
            <a:extLst>
              <a:ext uri="{FF2B5EF4-FFF2-40B4-BE49-F238E27FC236}">
                <a16:creationId xmlns:a16="http://schemas.microsoft.com/office/drawing/2014/main" id="{40B3189B-62EF-4D40-B556-216E95A547C2}"/>
              </a:ext>
            </a:extLst>
          </p:cNvPr>
          <p:cNvPicPr>
            <a:picLocks noChangeAspect="1"/>
          </p:cNvPicPr>
          <p:nvPr/>
        </p:nvPicPr>
        <p:blipFill>
          <a:blip r:embed="rId4"/>
          <a:stretch>
            <a:fillRect/>
          </a:stretch>
        </p:blipFill>
        <p:spPr>
          <a:xfrm>
            <a:off x="4572001" y="2180714"/>
            <a:ext cx="4355333" cy="1715578"/>
          </a:xfrm>
          <a:prstGeom prst="rect">
            <a:avLst/>
          </a:prstGeom>
        </p:spPr>
      </p:pic>
      <p:sp>
        <p:nvSpPr>
          <p:cNvPr id="16" name="TextBox 15">
            <a:extLst>
              <a:ext uri="{FF2B5EF4-FFF2-40B4-BE49-F238E27FC236}">
                <a16:creationId xmlns:a16="http://schemas.microsoft.com/office/drawing/2014/main" id="{B09DFB9F-64E5-49BA-8990-50E53F80481D}"/>
              </a:ext>
            </a:extLst>
          </p:cNvPr>
          <p:cNvSpPr txBox="1"/>
          <p:nvPr/>
        </p:nvSpPr>
        <p:spPr>
          <a:xfrm>
            <a:off x="4494098" y="3907202"/>
            <a:ext cx="4470390" cy="830997"/>
          </a:xfrm>
          <a:prstGeom prst="rect">
            <a:avLst/>
          </a:prstGeom>
          <a:noFill/>
        </p:spPr>
        <p:txBody>
          <a:bodyPr wrap="square" rtlCol="0">
            <a:spAutoFit/>
          </a:bodyPr>
          <a:lstStyle/>
          <a:p>
            <a:pPr algn="ctr"/>
            <a:r>
              <a:rPr lang="en-US" sz="1600" b="1" dirty="0">
                <a:solidFill>
                  <a:srgbClr val="7030A0"/>
                </a:solidFill>
              </a:rPr>
              <a:t>Spectral distribution of the incident neutron beam at the sample position measured with the vanadium sample</a:t>
            </a:r>
            <a:endParaRPr lang="ru-RU" sz="1600" b="1" dirty="0">
              <a:solidFill>
                <a:srgbClr val="7030A0"/>
              </a:solidFill>
            </a:endParaRPr>
          </a:p>
        </p:txBody>
      </p:sp>
      <p:sp>
        <p:nvSpPr>
          <p:cNvPr id="10" name="TextBox 9">
            <a:extLst>
              <a:ext uri="{FF2B5EF4-FFF2-40B4-BE49-F238E27FC236}">
                <a16:creationId xmlns:a16="http://schemas.microsoft.com/office/drawing/2014/main" id="{21DFF42C-4800-4C88-8480-C8E0257AAE6B}"/>
              </a:ext>
            </a:extLst>
          </p:cNvPr>
          <p:cNvSpPr txBox="1"/>
          <p:nvPr/>
        </p:nvSpPr>
        <p:spPr>
          <a:xfrm>
            <a:off x="314267" y="5283925"/>
            <a:ext cx="8359471" cy="1077218"/>
          </a:xfrm>
          <a:prstGeom prst="rect">
            <a:avLst/>
          </a:prstGeom>
          <a:noFill/>
        </p:spPr>
        <p:txBody>
          <a:bodyPr wrap="square" rtlCol="0">
            <a:spAutoFit/>
          </a:bodyPr>
          <a:lstStyle/>
          <a:p>
            <a:pPr algn="just"/>
            <a:r>
              <a:rPr lang="en-US" sz="1600" b="1" dirty="0">
                <a:solidFill>
                  <a:srgbClr val="006600"/>
                </a:solidFill>
              </a:rPr>
              <a:t>The end part sections of the mirror neutron guide (m = 1) at the NERA spectrometer of 25 m length have been replaced by the supermirror sections ( m = 5) with vertical focusing, fabricated by </a:t>
            </a:r>
            <a:r>
              <a:rPr lang="en-US" sz="1600" b="1" dirty="0" err="1">
                <a:solidFill>
                  <a:srgbClr val="006600"/>
                </a:solidFill>
              </a:rPr>
              <a:t>SwissNeutronics</a:t>
            </a:r>
            <a:r>
              <a:rPr lang="en-US" sz="1600" b="1" dirty="0">
                <a:solidFill>
                  <a:srgbClr val="006600"/>
                </a:solidFill>
              </a:rPr>
              <a:t>. The average gain factor of 1.5 times has been achieved.</a:t>
            </a:r>
            <a:endParaRPr lang="ru-RU" sz="1600" b="1" dirty="0">
              <a:solidFill>
                <a:srgbClr val="006600"/>
              </a:solidFill>
            </a:endParaRPr>
          </a:p>
        </p:txBody>
      </p:sp>
    </p:spTree>
    <p:extLst>
      <p:ext uri="{BB962C8B-B14F-4D97-AF65-F5344CB8AC3E}">
        <p14:creationId xmlns:p14="http://schemas.microsoft.com/office/powerpoint/2010/main" val="217363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21A6C-9314-4C9C-BD6B-2740CBF07875}"/>
              </a:ext>
            </a:extLst>
          </p:cNvPr>
          <p:cNvSpPr txBox="1"/>
          <p:nvPr/>
        </p:nvSpPr>
        <p:spPr>
          <a:xfrm>
            <a:off x="592595" y="119712"/>
            <a:ext cx="7958810" cy="707886"/>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cs typeface="Arial" panose="020B0604020202020204" pitchFamily="34" charset="0"/>
              </a:rPr>
              <a:t>Development of the neutron radiography and tomography spectrometer at the stationary reactor WWR-K </a:t>
            </a:r>
            <a:r>
              <a:rPr lang="ru-RU" sz="2000" b="1" dirty="0">
                <a:solidFill>
                  <a:srgbClr val="0000FF"/>
                </a:solidFill>
                <a:latin typeface="Arial" panose="020B0604020202020204" pitchFamily="34" charset="0"/>
                <a:cs typeface="Arial" panose="020B0604020202020204" pitchFamily="34" charset="0"/>
              </a:rPr>
              <a:t>(</a:t>
            </a:r>
            <a:r>
              <a:rPr lang="en-US" sz="2000" b="1" dirty="0">
                <a:solidFill>
                  <a:srgbClr val="0000FF"/>
                </a:solidFill>
                <a:latin typeface="Arial" panose="020B0604020202020204" pitchFamily="34" charset="0"/>
                <a:cs typeface="Arial" panose="020B0604020202020204" pitchFamily="34" charset="0"/>
              </a:rPr>
              <a:t>INP</a:t>
            </a:r>
            <a:r>
              <a:rPr lang="ru-RU" sz="2000" b="1" dirty="0">
                <a:solidFill>
                  <a:srgbClr val="0000FF"/>
                </a:solidFill>
                <a:latin typeface="Arial" panose="020B0604020202020204" pitchFamily="34" charset="0"/>
                <a:cs typeface="Arial" panose="020B0604020202020204" pitchFamily="34" charset="0"/>
              </a:rPr>
              <a:t>, </a:t>
            </a:r>
            <a:r>
              <a:rPr lang="en-US" sz="2000" b="1" dirty="0">
                <a:solidFill>
                  <a:srgbClr val="0000FF"/>
                </a:solidFill>
                <a:latin typeface="Arial" panose="020B0604020202020204" pitchFamily="34" charset="0"/>
                <a:cs typeface="Arial" panose="020B0604020202020204" pitchFamily="34" charset="0"/>
              </a:rPr>
              <a:t>Kazakhstan</a:t>
            </a:r>
            <a:r>
              <a:rPr lang="ru-RU" sz="2000" b="1" dirty="0">
                <a:solidFill>
                  <a:srgbClr val="0000FF"/>
                </a:solidFill>
                <a:latin typeface="Arial" panose="020B0604020202020204" pitchFamily="34" charset="0"/>
                <a:cs typeface="Arial" panose="020B0604020202020204" pitchFamily="34" charset="0"/>
              </a:rPr>
              <a:t>)</a:t>
            </a:r>
          </a:p>
        </p:txBody>
      </p:sp>
      <p:pic>
        <p:nvPicPr>
          <p:cNvPr id="6" name="Рисунок 5">
            <a:extLst>
              <a:ext uri="{FF2B5EF4-FFF2-40B4-BE49-F238E27FC236}">
                <a16:creationId xmlns:a16="http://schemas.microsoft.com/office/drawing/2014/main" id="{12FBE856-0261-4F3F-945A-B0742764A43E}"/>
              </a:ext>
            </a:extLst>
          </p:cNvPr>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9458" y="836712"/>
            <a:ext cx="3043034" cy="1648301"/>
          </a:xfrm>
          <a:prstGeom prst="rect">
            <a:avLst/>
          </a:prstGeom>
        </p:spPr>
      </p:pic>
      <p:sp>
        <p:nvSpPr>
          <p:cNvPr id="4" name="TextBox 3">
            <a:extLst>
              <a:ext uri="{FF2B5EF4-FFF2-40B4-BE49-F238E27FC236}">
                <a16:creationId xmlns:a16="http://schemas.microsoft.com/office/drawing/2014/main" id="{2E4926ED-8914-44E5-85CF-2AB15259568F}"/>
              </a:ext>
            </a:extLst>
          </p:cNvPr>
          <p:cNvSpPr txBox="1"/>
          <p:nvPr/>
        </p:nvSpPr>
        <p:spPr>
          <a:xfrm>
            <a:off x="323528" y="2549504"/>
            <a:ext cx="3474720" cy="523220"/>
          </a:xfrm>
          <a:prstGeom prst="rect">
            <a:avLst/>
          </a:prstGeom>
          <a:noFill/>
        </p:spPr>
        <p:txBody>
          <a:bodyPr wrap="square" rtlCol="0">
            <a:spAutoFit/>
          </a:bodyPr>
          <a:lstStyle/>
          <a:p>
            <a:pPr algn="ctr"/>
            <a:r>
              <a:rPr lang="en-US" sz="1400" b="1" dirty="0">
                <a:solidFill>
                  <a:srgbClr val="008000"/>
                </a:solidFill>
              </a:rPr>
              <a:t>Design of the basic configuration of the instrument at the channel No. 1</a:t>
            </a:r>
            <a:endParaRPr lang="ru-RU" sz="1400" b="1" dirty="0">
              <a:solidFill>
                <a:srgbClr val="008000"/>
              </a:solidFill>
            </a:endParaRPr>
          </a:p>
        </p:txBody>
      </p:sp>
      <p:pic>
        <p:nvPicPr>
          <p:cNvPr id="8" name="Рисунок 7">
            <a:extLst>
              <a:ext uri="{FF2B5EF4-FFF2-40B4-BE49-F238E27FC236}">
                <a16:creationId xmlns:a16="http://schemas.microsoft.com/office/drawing/2014/main" id="{7A21FB42-196F-452B-BC4A-0999DBBF74E5}"/>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798060" y="1124744"/>
            <a:ext cx="2325189" cy="1648301"/>
          </a:xfrm>
          <a:prstGeom prst="rect">
            <a:avLst/>
          </a:prstGeom>
        </p:spPr>
      </p:pic>
      <p:sp>
        <p:nvSpPr>
          <p:cNvPr id="9" name="TextBox 8">
            <a:extLst>
              <a:ext uri="{FF2B5EF4-FFF2-40B4-BE49-F238E27FC236}">
                <a16:creationId xmlns:a16="http://schemas.microsoft.com/office/drawing/2014/main" id="{45AAF1B9-F04D-44FD-AD70-0D6ACCE83F47}"/>
              </a:ext>
            </a:extLst>
          </p:cNvPr>
          <p:cNvSpPr txBox="1"/>
          <p:nvPr/>
        </p:nvSpPr>
        <p:spPr>
          <a:xfrm>
            <a:off x="5004048" y="2726865"/>
            <a:ext cx="3474720" cy="523220"/>
          </a:xfrm>
          <a:prstGeom prst="rect">
            <a:avLst/>
          </a:prstGeom>
          <a:noFill/>
        </p:spPr>
        <p:txBody>
          <a:bodyPr wrap="square" rtlCol="0">
            <a:spAutoFit/>
          </a:bodyPr>
          <a:lstStyle/>
          <a:p>
            <a:pPr algn="ctr"/>
            <a:r>
              <a:rPr lang="en-US" sz="1400" b="1" dirty="0">
                <a:solidFill>
                  <a:srgbClr val="008000"/>
                </a:solidFill>
              </a:rPr>
              <a:t>Two mirror CCD camera-based detector system</a:t>
            </a:r>
            <a:endParaRPr lang="ru-RU" sz="1400" b="1" dirty="0">
              <a:solidFill>
                <a:srgbClr val="008000"/>
              </a:solidFill>
            </a:endParaRPr>
          </a:p>
        </p:txBody>
      </p:sp>
      <p:pic>
        <p:nvPicPr>
          <p:cNvPr id="11" name="Рисунок 10">
            <a:extLst>
              <a:ext uri="{FF2B5EF4-FFF2-40B4-BE49-F238E27FC236}">
                <a16:creationId xmlns:a16="http://schemas.microsoft.com/office/drawing/2014/main" id="{0C8B6071-7AF2-4B2B-B8FD-254EA3D62220}"/>
              </a:ext>
            </a:extLst>
          </p:cNvPr>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11842" y="3475632"/>
            <a:ext cx="1523899" cy="1964136"/>
          </a:xfrm>
          <a:prstGeom prst="rect">
            <a:avLst/>
          </a:prstGeom>
        </p:spPr>
      </p:pic>
      <p:pic>
        <p:nvPicPr>
          <p:cNvPr id="12" name="Рисунок 11">
            <a:extLst>
              <a:ext uri="{FF2B5EF4-FFF2-40B4-BE49-F238E27FC236}">
                <a16:creationId xmlns:a16="http://schemas.microsoft.com/office/drawing/2014/main" id="{E323689E-78FC-43AB-9D07-80B76D320E3E}"/>
              </a:ext>
            </a:extLst>
          </p:cNvPr>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3975746" y="3429000"/>
            <a:ext cx="1621631" cy="2057400"/>
          </a:xfrm>
          <a:prstGeom prst="rect">
            <a:avLst/>
          </a:prstGeom>
        </p:spPr>
      </p:pic>
      <p:pic>
        <p:nvPicPr>
          <p:cNvPr id="13" name="Рисунок 12">
            <a:extLst>
              <a:ext uri="{FF2B5EF4-FFF2-40B4-BE49-F238E27FC236}">
                <a16:creationId xmlns:a16="http://schemas.microsoft.com/office/drawing/2014/main" id="{C71EBD3D-C54A-4547-9279-308DD373D218}"/>
              </a:ext>
            </a:extLst>
          </p:cNvPr>
          <p:cNvPicPr/>
          <p:nvPr/>
        </p:nvPicPr>
        <p:blipFill>
          <a:blip r:embed="rId10" cstate="print">
            <a:extLst>
              <a:ext uri="{BEBA8EAE-BF5A-486C-A8C5-ECC9F3942E4B}">
                <a14:imgProps xmlns:a14="http://schemas.microsoft.com/office/drawing/2010/main">
                  <a14:imgLayer r:embed="rId11">
                    <a14:imgEffect>
                      <a14:backgroundRemoval t="1212" b="98485" l="4545" r="96667"/>
                    </a14:imgEffect>
                  </a14:imgLayer>
                </a14:imgProps>
              </a:ext>
              <a:ext uri="{28A0092B-C50C-407E-A947-70E740481C1C}">
                <a14:useLocalDpi xmlns:a14="http://schemas.microsoft.com/office/drawing/2010/main" val="0"/>
              </a:ext>
            </a:extLst>
          </a:blip>
          <a:stretch>
            <a:fillRect/>
          </a:stretch>
        </p:blipFill>
        <p:spPr>
          <a:xfrm>
            <a:off x="6603914" y="4233801"/>
            <a:ext cx="992422" cy="948455"/>
          </a:xfrm>
          <a:prstGeom prst="rect">
            <a:avLst/>
          </a:prstGeom>
        </p:spPr>
      </p:pic>
      <p:sp>
        <p:nvSpPr>
          <p:cNvPr id="14" name="TextBox 13">
            <a:extLst>
              <a:ext uri="{FF2B5EF4-FFF2-40B4-BE49-F238E27FC236}">
                <a16:creationId xmlns:a16="http://schemas.microsoft.com/office/drawing/2014/main" id="{8DBBEE8E-9234-4C9C-8086-24ECFF5CE507}"/>
              </a:ext>
            </a:extLst>
          </p:cNvPr>
          <p:cNvSpPr txBox="1"/>
          <p:nvPr/>
        </p:nvSpPr>
        <p:spPr>
          <a:xfrm>
            <a:off x="179512" y="5728900"/>
            <a:ext cx="8558904" cy="584775"/>
          </a:xfrm>
          <a:prstGeom prst="rect">
            <a:avLst/>
          </a:prstGeom>
          <a:noFill/>
        </p:spPr>
        <p:txBody>
          <a:bodyPr wrap="square" rtlCol="0">
            <a:spAutoFit/>
          </a:bodyPr>
          <a:lstStyle/>
          <a:p>
            <a:pPr algn="ctr"/>
            <a:r>
              <a:rPr lang="en-US" sz="1600" b="1" dirty="0">
                <a:solidFill>
                  <a:srgbClr val="C00000"/>
                </a:solidFill>
              </a:rPr>
              <a:t>First experimental results: neutron images of the alarm clock, padlock and rotor of small engine</a:t>
            </a:r>
            <a:endParaRPr lang="ru-RU" sz="1600" b="1" dirty="0">
              <a:solidFill>
                <a:srgbClr val="C00000"/>
              </a:solidFill>
            </a:endParaRPr>
          </a:p>
        </p:txBody>
      </p:sp>
      <p:sp>
        <p:nvSpPr>
          <p:cNvPr id="5" name="Прямоугольник 4">
            <a:extLst>
              <a:ext uri="{FF2B5EF4-FFF2-40B4-BE49-F238E27FC236}">
                <a16:creationId xmlns:a16="http://schemas.microsoft.com/office/drawing/2014/main" id="{DF2DAC9F-EE8A-4C23-BD54-1AC82282B7E5}"/>
              </a:ext>
            </a:extLst>
          </p:cNvPr>
          <p:cNvSpPr/>
          <p:nvPr/>
        </p:nvSpPr>
        <p:spPr>
          <a:xfrm>
            <a:off x="3345941" y="1292935"/>
            <a:ext cx="3043034" cy="738664"/>
          </a:xfrm>
          <a:prstGeom prst="rect">
            <a:avLst/>
          </a:prstGeom>
        </p:spPr>
        <p:txBody>
          <a:bodyPr wrap="square">
            <a:spAutoFit/>
          </a:bodyPr>
          <a:lstStyle/>
          <a:p>
            <a:pPr algn="ctr"/>
            <a:r>
              <a:rPr lang="en-US" sz="1400" b="1" dirty="0">
                <a:solidFill>
                  <a:srgbClr val="FF0000"/>
                </a:solidFill>
                <a:latin typeface="Arial" panose="020B0604020202020204" pitchFamily="34" charset="0"/>
                <a:ea typeface="Calibri" panose="020F0502020204030204" pitchFamily="34" charset="0"/>
                <a:cs typeface="Arial" panose="020B0604020202020204" pitchFamily="34" charset="0"/>
              </a:rPr>
              <a:t>Neutron flux at the sample position</a:t>
            </a:r>
          </a:p>
          <a:p>
            <a:pPr algn="ctr"/>
            <a:r>
              <a:rPr lang="ru-RU" sz="1400" b="1"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ru-RU" sz="1400" b="1" dirty="0">
                <a:solidFill>
                  <a:srgbClr val="FF0000"/>
                </a:solidFill>
                <a:latin typeface="Arial" panose="020B0604020202020204" pitchFamily="34" charset="0"/>
                <a:ea typeface="MS Mincho" panose="02020609040205080304" pitchFamily="49" charset="-128"/>
                <a:cs typeface="Arial" panose="020B0604020202020204" pitchFamily="34" charset="0"/>
              </a:rPr>
              <a:t>4.5×10</a:t>
            </a:r>
            <a:r>
              <a:rPr lang="ru-RU" sz="1400" b="1" baseline="30000" dirty="0">
                <a:solidFill>
                  <a:srgbClr val="FF0000"/>
                </a:solidFill>
                <a:latin typeface="Arial" panose="020B0604020202020204" pitchFamily="34" charset="0"/>
                <a:ea typeface="MS Mincho" panose="02020609040205080304" pitchFamily="49" charset="-128"/>
                <a:cs typeface="Arial" panose="020B0604020202020204" pitchFamily="34" charset="0"/>
              </a:rPr>
              <a:t>8 </a:t>
            </a:r>
            <a:r>
              <a:rPr lang="ru-RU" sz="1400" b="1" dirty="0">
                <a:solidFill>
                  <a:srgbClr val="FF0000"/>
                </a:solidFill>
                <a:latin typeface="Arial" panose="020B0604020202020204" pitchFamily="34" charset="0"/>
                <a:ea typeface="Calibri" panose="020F0502020204030204" pitchFamily="34" charset="0"/>
                <a:cs typeface="Arial" panose="020B0604020202020204" pitchFamily="34" charset="0"/>
              </a:rPr>
              <a:t>н/см</a:t>
            </a:r>
            <a:r>
              <a:rPr lang="ru-RU" sz="1400" b="1" baseline="30000"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ru-RU" sz="1400" b="1" dirty="0">
                <a:solidFill>
                  <a:srgbClr val="FF0000"/>
                </a:solidFill>
                <a:latin typeface="Arial" panose="020B0604020202020204" pitchFamily="34" charset="0"/>
                <a:ea typeface="Calibri" panose="020F0502020204030204" pitchFamily="34" charset="0"/>
                <a:cs typeface="Arial" panose="020B0604020202020204" pitchFamily="34" charset="0"/>
              </a:rPr>
              <a:t>/с</a:t>
            </a:r>
            <a:endParaRPr lang="ru-RU"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783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1187450" y="2565400"/>
            <a:ext cx="6913563" cy="13843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Thank You for Your Attention!</a:t>
            </a:r>
            <a:endPar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5246C-15E4-43A0-98DA-B91D5A11E232}"/>
              </a:ext>
            </a:extLst>
          </p:cNvPr>
          <p:cNvSpPr txBox="1"/>
          <p:nvPr/>
        </p:nvSpPr>
        <p:spPr>
          <a:xfrm>
            <a:off x="506145" y="114201"/>
            <a:ext cx="8131710" cy="400110"/>
          </a:xfrm>
          <a:prstGeom prst="rect">
            <a:avLst/>
          </a:prstGeom>
          <a:noFill/>
        </p:spPr>
        <p:txBody>
          <a:bodyPr wrap="square" rtlCol="0">
            <a:spAutoFit/>
          </a:bodyPr>
          <a:lstStyle/>
          <a:p>
            <a:pPr algn="ctr"/>
            <a:r>
              <a:rPr lang="en-US" sz="2000" b="1" dirty="0">
                <a:solidFill>
                  <a:srgbClr val="0000FF"/>
                </a:solidFill>
              </a:rPr>
              <a:t>Spin-induced multiferroicity in novel phase of binary oxide Mn</a:t>
            </a:r>
            <a:r>
              <a:rPr lang="en-US" sz="2000" b="1" baseline="-25000" dirty="0">
                <a:solidFill>
                  <a:srgbClr val="0000FF"/>
                </a:solidFill>
              </a:rPr>
              <a:t>2</a:t>
            </a:r>
            <a:r>
              <a:rPr lang="en-US" sz="2000" b="1" dirty="0">
                <a:solidFill>
                  <a:srgbClr val="0000FF"/>
                </a:solidFill>
              </a:rPr>
              <a:t>O</a:t>
            </a:r>
            <a:r>
              <a:rPr lang="en-US" sz="2000" b="1" baseline="-25000" dirty="0">
                <a:solidFill>
                  <a:srgbClr val="0000FF"/>
                </a:solidFill>
              </a:rPr>
              <a:t>3</a:t>
            </a:r>
            <a:endParaRPr lang="ru-RU" sz="2000" b="1" baseline="-25000" dirty="0">
              <a:solidFill>
                <a:srgbClr val="0000FF"/>
              </a:solidFill>
            </a:endParaRPr>
          </a:p>
        </p:txBody>
      </p:sp>
      <p:pic>
        <p:nvPicPr>
          <p:cNvPr id="6" name="Рисунок 5">
            <a:extLst>
              <a:ext uri="{FF2B5EF4-FFF2-40B4-BE49-F238E27FC236}">
                <a16:creationId xmlns:a16="http://schemas.microsoft.com/office/drawing/2014/main" id="{BBAA60E0-2A07-4669-9946-6760349E705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5896" y="3254396"/>
            <a:ext cx="3197665" cy="2273984"/>
          </a:xfrm>
          <a:prstGeom prst="rect">
            <a:avLst/>
          </a:prstGeom>
        </p:spPr>
      </p:pic>
      <p:pic>
        <p:nvPicPr>
          <p:cNvPr id="7" name="Рисунок 6">
            <a:extLst>
              <a:ext uri="{FF2B5EF4-FFF2-40B4-BE49-F238E27FC236}">
                <a16:creationId xmlns:a16="http://schemas.microsoft.com/office/drawing/2014/main" id="{7BF91390-F934-408A-AAEF-41ABFF98DD09}"/>
              </a:ext>
            </a:extLst>
          </p:cNvPr>
          <p:cNvPicPr/>
          <p:nvPr/>
        </p:nvPicPr>
        <p:blipFill>
          <a:blip r:embed="rId3"/>
          <a:stretch>
            <a:fillRect/>
          </a:stretch>
        </p:blipFill>
        <p:spPr>
          <a:xfrm>
            <a:off x="4091895" y="3141273"/>
            <a:ext cx="2737091" cy="2500230"/>
          </a:xfrm>
          <a:prstGeom prst="rect">
            <a:avLst/>
          </a:prstGeom>
        </p:spPr>
      </p:pic>
      <p:grpSp>
        <p:nvGrpSpPr>
          <p:cNvPr id="11" name="Группа 10">
            <a:extLst>
              <a:ext uri="{FF2B5EF4-FFF2-40B4-BE49-F238E27FC236}">
                <a16:creationId xmlns:a16="http://schemas.microsoft.com/office/drawing/2014/main" id="{6DAA0AA4-472B-4674-A5A7-AAE7DA12A42E}"/>
              </a:ext>
            </a:extLst>
          </p:cNvPr>
          <p:cNvGrpSpPr/>
          <p:nvPr/>
        </p:nvGrpSpPr>
        <p:grpSpPr>
          <a:xfrm>
            <a:off x="1356358" y="642545"/>
            <a:ext cx="1758866" cy="1794812"/>
            <a:chOff x="2170450" y="691575"/>
            <a:chExt cx="2345155" cy="2393082"/>
          </a:xfrm>
        </p:grpSpPr>
        <p:pic>
          <p:nvPicPr>
            <p:cNvPr id="5" name="Рисунок 4">
              <a:extLst>
                <a:ext uri="{FF2B5EF4-FFF2-40B4-BE49-F238E27FC236}">
                  <a16:creationId xmlns:a16="http://schemas.microsoft.com/office/drawing/2014/main" id="{5DCCE49B-314A-422F-98AE-B1B3C2557F00}"/>
                </a:ext>
              </a:extLst>
            </p:cNvPr>
            <p:cNvPicPr>
              <a:picLocks noChangeAspect="1"/>
            </p:cNvPicPr>
            <p:nvPr/>
          </p:nvPicPr>
          <p:blipFill>
            <a:blip r:embed="rId4"/>
            <a:stretch>
              <a:fillRect/>
            </a:stretch>
          </p:blipFill>
          <p:spPr>
            <a:xfrm>
              <a:off x="2170450" y="691575"/>
              <a:ext cx="2345155" cy="2393082"/>
            </a:xfrm>
            <a:prstGeom prst="rect">
              <a:avLst/>
            </a:prstGeom>
          </p:spPr>
        </p:pic>
        <p:sp>
          <p:nvSpPr>
            <p:cNvPr id="9" name="Прямоугольник 8">
              <a:extLst>
                <a:ext uri="{FF2B5EF4-FFF2-40B4-BE49-F238E27FC236}">
                  <a16:creationId xmlns:a16="http://schemas.microsoft.com/office/drawing/2014/main" id="{5F13EE2E-2CF6-4645-8236-0A3CC8E1AE5C}"/>
                </a:ext>
              </a:extLst>
            </p:cNvPr>
            <p:cNvSpPr/>
            <p:nvPr/>
          </p:nvSpPr>
          <p:spPr>
            <a:xfrm>
              <a:off x="2170450" y="691575"/>
              <a:ext cx="167233" cy="175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TextBox 9">
            <a:extLst>
              <a:ext uri="{FF2B5EF4-FFF2-40B4-BE49-F238E27FC236}">
                <a16:creationId xmlns:a16="http://schemas.microsoft.com/office/drawing/2014/main" id="{788E54D9-C711-4DBE-8FC5-63B6B1374C0E}"/>
              </a:ext>
            </a:extLst>
          </p:cNvPr>
          <p:cNvSpPr txBox="1"/>
          <p:nvPr/>
        </p:nvSpPr>
        <p:spPr>
          <a:xfrm>
            <a:off x="582247" y="2519503"/>
            <a:ext cx="3197665" cy="584775"/>
          </a:xfrm>
          <a:prstGeom prst="rect">
            <a:avLst/>
          </a:prstGeom>
          <a:noFill/>
        </p:spPr>
        <p:txBody>
          <a:bodyPr wrap="square" rtlCol="0">
            <a:spAutoFit/>
          </a:bodyPr>
          <a:lstStyle/>
          <a:p>
            <a:pPr algn="ctr"/>
            <a:r>
              <a:rPr lang="en-US" sz="1600" b="1" dirty="0">
                <a:solidFill>
                  <a:srgbClr val="C00000"/>
                </a:solidFill>
              </a:rPr>
              <a:t>Perovskite-like crystal structure of Mn</a:t>
            </a:r>
            <a:r>
              <a:rPr lang="en-US" sz="1600" b="1" baseline="-25000" dirty="0">
                <a:solidFill>
                  <a:srgbClr val="C00000"/>
                </a:solidFill>
              </a:rPr>
              <a:t>2</a:t>
            </a:r>
            <a:r>
              <a:rPr lang="en-US" sz="1600" b="1" dirty="0">
                <a:solidFill>
                  <a:srgbClr val="C00000"/>
                </a:solidFill>
              </a:rPr>
              <a:t>O</a:t>
            </a:r>
            <a:r>
              <a:rPr lang="en-US" sz="1600" b="1" baseline="-25000" dirty="0">
                <a:solidFill>
                  <a:srgbClr val="C00000"/>
                </a:solidFill>
              </a:rPr>
              <a:t>3</a:t>
            </a:r>
            <a:endParaRPr lang="ru-RU" sz="1600" b="1" baseline="-25000" dirty="0">
              <a:solidFill>
                <a:srgbClr val="C00000"/>
              </a:solidFill>
            </a:endParaRPr>
          </a:p>
        </p:txBody>
      </p:sp>
      <p:sp>
        <p:nvSpPr>
          <p:cNvPr id="12" name="TextBox 11">
            <a:extLst>
              <a:ext uri="{FF2B5EF4-FFF2-40B4-BE49-F238E27FC236}">
                <a16:creationId xmlns:a16="http://schemas.microsoft.com/office/drawing/2014/main" id="{06D8887B-DB45-4003-A4A8-952CA05307D4}"/>
              </a:ext>
            </a:extLst>
          </p:cNvPr>
          <p:cNvSpPr txBox="1"/>
          <p:nvPr/>
        </p:nvSpPr>
        <p:spPr>
          <a:xfrm>
            <a:off x="331595" y="5520914"/>
            <a:ext cx="3282134" cy="830997"/>
          </a:xfrm>
          <a:prstGeom prst="rect">
            <a:avLst/>
          </a:prstGeom>
          <a:noFill/>
        </p:spPr>
        <p:txBody>
          <a:bodyPr wrap="square" rtlCol="0">
            <a:spAutoFit/>
          </a:bodyPr>
          <a:lstStyle/>
          <a:p>
            <a:pPr algn="ctr"/>
            <a:r>
              <a:rPr lang="en-US" sz="1600" b="1" dirty="0">
                <a:solidFill>
                  <a:srgbClr val="C00000"/>
                </a:solidFill>
              </a:rPr>
              <a:t>Neutron diffraction patterns of Mn</a:t>
            </a:r>
            <a:r>
              <a:rPr lang="en-US" sz="1600" b="1" baseline="-25000" dirty="0">
                <a:solidFill>
                  <a:srgbClr val="C00000"/>
                </a:solidFill>
              </a:rPr>
              <a:t>2</a:t>
            </a:r>
            <a:r>
              <a:rPr lang="en-US" sz="1600" b="1" dirty="0">
                <a:solidFill>
                  <a:srgbClr val="C00000"/>
                </a:solidFill>
              </a:rPr>
              <a:t>O</a:t>
            </a:r>
            <a:r>
              <a:rPr lang="en-US" sz="1600" b="1" baseline="-25000" dirty="0">
                <a:solidFill>
                  <a:srgbClr val="C00000"/>
                </a:solidFill>
              </a:rPr>
              <a:t>3</a:t>
            </a:r>
            <a:r>
              <a:rPr lang="en-US" sz="1600" b="1" dirty="0">
                <a:solidFill>
                  <a:srgbClr val="C00000"/>
                </a:solidFill>
              </a:rPr>
              <a:t>, measured at the DN-12 diffractometer</a:t>
            </a:r>
            <a:endParaRPr lang="ru-RU" sz="1600" b="1" dirty="0">
              <a:solidFill>
                <a:srgbClr val="C00000"/>
              </a:solidFill>
            </a:endParaRPr>
          </a:p>
        </p:txBody>
      </p:sp>
      <p:grpSp>
        <p:nvGrpSpPr>
          <p:cNvPr id="14" name="Группа 13">
            <a:extLst>
              <a:ext uri="{FF2B5EF4-FFF2-40B4-BE49-F238E27FC236}">
                <a16:creationId xmlns:a16="http://schemas.microsoft.com/office/drawing/2014/main" id="{C20BFC52-3500-4258-B1E3-2DF8A0AA9523}"/>
              </a:ext>
            </a:extLst>
          </p:cNvPr>
          <p:cNvGrpSpPr/>
          <p:nvPr/>
        </p:nvGrpSpPr>
        <p:grpSpPr>
          <a:xfrm>
            <a:off x="4174704" y="836712"/>
            <a:ext cx="2439565" cy="1890391"/>
            <a:chOff x="6159608" y="675673"/>
            <a:chExt cx="3252753" cy="2520521"/>
          </a:xfrm>
        </p:grpSpPr>
        <p:pic>
          <p:nvPicPr>
            <p:cNvPr id="8" name="Рисунок 7">
              <a:extLst>
                <a:ext uri="{FF2B5EF4-FFF2-40B4-BE49-F238E27FC236}">
                  <a16:creationId xmlns:a16="http://schemas.microsoft.com/office/drawing/2014/main" id="{C8200DF8-2E50-4CE1-82CC-AD85B08F4FD6}"/>
                </a:ext>
              </a:extLst>
            </p:cNvPr>
            <p:cNvPicPr>
              <a:picLocks noChangeAspect="1"/>
            </p:cNvPicPr>
            <p:nvPr/>
          </p:nvPicPr>
          <p:blipFill>
            <a:blip r:embed="rId5"/>
            <a:stretch>
              <a:fillRect/>
            </a:stretch>
          </p:blipFill>
          <p:spPr>
            <a:xfrm>
              <a:off x="6200692" y="691575"/>
              <a:ext cx="3211669" cy="2504619"/>
            </a:xfrm>
            <a:prstGeom prst="rect">
              <a:avLst/>
            </a:prstGeom>
          </p:spPr>
        </p:pic>
        <p:sp>
          <p:nvSpPr>
            <p:cNvPr id="13" name="Прямоугольник 12">
              <a:extLst>
                <a:ext uri="{FF2B5EF4-FFF2-40B4-BE49-F238E27FC236}">
                  <a16:creationId xmlns:a16="http://schemas.microsoft.com/office/drawing/2014/main" id="{D93C6A06-8BFA-46D1-A56F-C3544089A4C9}"/>
                </a:ext>
              </a:extLst>
            </p:cNvPr>
            <p:cNvSpPr/>
            <p:nvPr/>
          </p:nvSpPr>
          <p:spPr>
            <a:xfrm>
              <a:off x="6159608" y="675673"/>
              <a:ext cx="209384" cy="32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endParaRPr lang="ru-RU" dirty="0"/>
            </a:p>
          </p:txBody>
        </p:sp>
      </p:grpSp>
      <p:sp>
        <p:nvSpPr>
          <p:cNvPr id="15" name="TextBox 14">
            <a:extLst>
              <a:ext uri="{FF2B5EF4-FFF2-40B4-BE49-F238E27FC236}">
                <a16:creationId xmlns:a16="http://schemas.microsoft.com/office/drawing/2014/main" id="{CE51A1A6-5C20-4353-95DB-459D60754346}"/>
              </a:ext>
            </a:extLst>
          </p:cNvPr>
          <p:cNvSpPr txBox="1"/>
          <p:nvPr/>
        </p:nvSpPr>
        <p:spPr>
          <a:xfrm>
            <a:off x="6948264" y="931069"/>
            <a:ext cx="1834909" cy="1323439"/>
          </a:xfrm>
          <a:prstGeom prst="rect">
            <a:avLst/>
          </a:prstGeom>
          <a:noFill/>
        </p:spPr>
        <p:txBody>
          <a:bodyPr wrap="square" rtlCol="0">
            <a:spAutoFit/>
          </a:bodyPr>
          <a:lstStyle/>
          <a:p>
            <a:pPr algn="ctr"/>
            <a:r>
              <a:rPr lang="en-US" sz="1600" b="1" dirty="0">
                <a:solidFill>
                  <a:srgbClr val="008000"/>
                </a:solidFill>
              </a:rPr>
              <a:t>Ferroelectric polarization as function of temperature and magnetic field</a:t>
            </a:r>
            <a:endParaRPr lang="ru-RU" sz="1600" b="1" dirty="0">
              <a:solidFill>
                <a:srgbClr val="008000"/>
              </a:solidFill>
            </a:endParaRPr>
          </a:p>
        </p:txBody>
      </p:sp>
      <p:sp>
        <p:nvSpPr>
          <p:cNvPr id="16" name="TextBox 15">
            <a:extLst>
              <a:ext uri="{FF2B5EF4-FFF2-40B4-BE49-F238E27FC236}">
                <a16:creationId xmlns:a16="http://schemas.microsoft.com/office/drawing/2014/main" id="{59648E69-8D23-472C-9820-8D4D74A28FD1}"/>
              </a:ext>
            </a:extLst>
          </p:cNvPr>
          <p:cNvSpPr txBox="1"/>
          <p:nvPr/>
        </p:nvSpPr>
        <p:spPr>
          <a:xfrm>
            <a:off x="7073439" y="3374659"/>
            <a:ext cx="1749287" cy="1815882"/>
          </a:xfrm>
          <a:prstGeom prst="rect">
            <a:avLst/>
          </a:prstGeom>
          <a:noFill/>
        </p:spPr>
        <p:txBody>
          <a:bodyPr wrap="square" rtlCol="0">
            <a:spAutoFit/>
          </a:bodyPr>
          <a:lstStyle/>
          <a:p>
            <a:pPr algn="ctr"/>
            <a:r>
              <a:rPr lang="en-US" sz="1600" b="1" dirty="0">
                <a:solidFill>
                  <a:srgbClr val="008000"/>
                </a:solidFill>
              </a:rPr>
              <a:t>Modulated magnetic structures formed in Mn</a:t>
            </a:r>
            <a:r>
              <a:rPr lang="en-US" sz="1600" b="1" baseline="-25000" dirty="0">
                <a:solidFill>
                  <a:srgbClr val="008000"/>
                </a:solidFill>
              </a:rPr>
              <a:t>2</a:t>
            </a:r>
            <a:r>
              <a:rPr lang="en-US" sz="1600" b="1" dirty="0">
                <a:solidFill>
                  <a:srgbClr val="008000"/>
                </a:solidFill>
              </a:rPr>
              <a:t>O</a:t>
            </a:r>
            <a:r>
              <a:rPr lang="en-US" sz="1600" b="1" baseline="-25000" dirty="0">
                <a:solidFill>
                  <a:srgbClr val="008000"/>
                </a:solidFill>
              </a:rPr>
              <a:t>3</a:t>
            </a:r>
            <a:r>
              <a:rPr lang="en-US" sz="1600" b="1" dirty="0">
                <a:solidFill>
                  <a:srgbClr val="008000"/>
                </a:solidFill>
              </a:rPr>
              <a:t> below            </a:t>
            </a:r>
            <a:r>
              <a:rPr lang="en-US" sz="1600" b="1" i="1" dirty="0">
                <a:solidFill>
                  <a:srgbClr val="008000"/>
                </a:solidFill>
              </a:rPr>
              <a:t>T</a:t>
            </a:r>
            <a:r>
              <a:rPr lang="en-US" sz="1600" b="1" baseline="-25000" dirty="0">
                <a:solidFill>
                  <a:srgbClr val="008000"/>
                </a:solidFill>
              </a:rPr>
              <a:t>N1</a:t>
            </a:r>
            <a:r>
              <a:rPr lang="en-US" sz="1600" b="1" dirty="0">
                <a:solidFill>
                  <a:srgbClr val="008000"/>
                </a:solidFill>
              </a:rPr>
              <a:t> = 100 K and           </a:t>
            </a:r>
            <a:r>
              <a:rPr lang="en-US" sz="1600" b="1" i="1" dirty="0">
                <a:solidFill>
                  <a:srgbClr val="008000"/>
                </a:solidFill>
              </a:rPr>
              <a:t>T</a:t>
            </a:r>
            <a:r>
              <a:rPr lang="en-US" sz="1600" b="1" baseline="-25000" dirty="0">
                <a:solidFill>
                  <a:srgbClr val="008000"/>
                </a:solidFill>
              </a:rPr>
              <a:t>N2</a:t>
            </a:r>
            <a:r>
              <a:rPr lang="en-US" sz="1600" b="1" dirty="0">
                <a:solidFill>
                  <a:srgbClr val="008000"/>
                </a:solidFill>
              </a:rPr>
              <a:t> = 50 K.</a:t>
            </a:r>
            <a:endParaRPr lang="ru-RU" sz="1600" b="1" dirty="0">
              <a:solidFill>
                <a:srgbClr val="008000"/>
              </a:solidFill>
            </a:endParaRPr>
          </a:p>
        </p:txBody>
      </p:sp>
      <p:sp>
        <p:nvSpPr>
          <p:cNvPr id="17" name="TextBox 16">
            <a:extLst>
              <a:ext uri="{FF2B5EF4-FFF2-40B4-BE49-F238E27FC236}">
                <a16:creationId xmlns:a16="http://schemas.microsoft.com/office/drawing/2014/main" id="{0F7EC1E7-C2E5-423C-8AE2-B750C6CCFB38}"/>
              </a:ext>
            </a:extLst>
          </p:cNvPr>
          <p:cNvSpPr txBox="1"/>
          <p:nvPr/>
        </p:nvSpPr>
        <p:spPr>
          <a:xfrm>
            <a:off x="5148064" y="6159024"/>
            <a:ext cx="4092873" cy="584775"/>
          </a:xfrm>
          <a:prstGeom prst="rect">
            <a:avLst/>
          </a:prstGeom>
          <a:noFill/>
        </p:spPr>
        <p:txBody>
          <a:bodyPr wrap="square" rtlCol="0">
            <a:spAutoFit/>
          </a:bodyPr>
          <a:lstStyle/>
          <a:p>
            <a:r>
              <a:rPr lang="en-US" sz="1600" b="1" dirty="0" err="1">
                <a:solidFill>
                  <a:srgbClr val="0000FF"/>
                </a:solidFill>
              </a:rPr>
              <a:t>J.Cong</a:t>
            </a:r>
            <a:r>
              <a:rPr lang="en-US" sz="1600" b="1" dirty="0">
                <a:solidFill>
                  <a:srgbClr val="0000FF"/>
                </a:solidFill>
              </a:rPr>
              <a:t>, … </a:t>
            </a:r>
            <a:r>
              <a:rPr lang="en-US" sz="1600" b="1" dirty="0" err="1">
                <a:solidFill>
                  <a:srgbClr val="0000FF"/>
                </a:solidFill>
              </a:rPr>
              <a:t>D.P.Kozlenko</a:t>
            </a:r>
            <a:r>
              <a:rPr lang="en-US" sz="1600" b="1" dirty="0">
                <a:solidFill>
                  <a:srgbClr val="0000FF"/>
                </a:solidFill>
              </a:rPr>
              <a:t>, </a:t>
            </a:r>
            <a:r>
              <a:rPr lang="en-US" sz="1600" b="1" dirty="0" err="1">
                <a:solidFill>
                  <a:srgbClr val="0000FF"/>
                </a:solidFill>
              </a:rPr>
              <a:t>S.E.Kichanov</a:t>
            </a:r>
            <a:r>
              <a:rPr lang="en-US" sz="1600" b="1" dirty="0">
                <a:solidFill>
                  <a:srgbClr val="0000FF"/>
                </a:solidFill>
              </a:rPr>
              <a:t> et al., Nature Communications (2018)</a:t>
            </a:r>
            <a:endParaRPr lang="ru-RU" sz="1600" b="1" dirty="0">
              <a:solidFill>
                <a:srgbClr val="0000FF"/>
              </a:solidFill>
            </a:endParaRPr>
          </a:p>
        </p:txBody>
      </p:sp>
    </p:spTree>
    <p:extLst>
      <p:ext uri="{BB962C8B-B14F-4D97-AF65-F5344CB8AC3E}">
        <p14:creationId xmlns:p14="http://schemas.microsoft.com/office/powerpoint/2010/main" val="242479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0FE09-532A-4BCB-AE9F-B7C0D44EBF71}"/>
              </a:ext>
            </a:extLst>
          </p:cNvPr>
          <p:cNvSpPr txBox="1"/>
          <p:nvPr/>
        </p:nvSpPr>
        <p:spPr>
          <a:xfrm>
            <a:off x="323528" y="107398"/>
            <a:ext cx="8567724" cy="400110"/>
          </a:xfrm>
          <a:prstGeom prst="rect">
            <a:avLst/>
          </a:prstGeom>
          <a:noFill/>
        </p:spPr>
        <p:txBody>
          <a:bodyPr wrap="square" rtlCol="0">
            <a:spAutoFit/>
          </a:bodyPr>
          <a:lstStyle/>
          <a:p>
            <a:pPr algn="ctr"/>
            <a:r>
              <a:rPr lang="en-US" sz="2000" b="1" dirty="0">
                <a:solidFill>
                  <a:srgbClr val="0000FF"/>
                </a:solidFill>
              </a:rPr>
              <a:t>Novel pressure-induced phase in the spin-chain compound Ca</a:t>
            </a:r>
            <a:r>
              <a:rPr lang="en-US" sz="2000" b="1" baseline="-25000" dirty="0">
                <a:solidFill>
                  <a:srgbClr val="0000FF"/>
                </a:solidFill>
              </a:rPr>
              <a:t>3</a:t>
            </a:r>
            <a:r>
              <a:rPr lang="en-US" sz="2000" b="1" dirty="0">
                <a:solidFill>
                  <a:srgbClr val="0000FF"/>
                </a:solidFill>
              </a:rPr>
              <a:t>Co</a:t>
            </a:r>
            <a:r>
              <a:rPr lang="en-US" sz="2000" b="1" baseline="-25000" dirty="0">
                <a:solidFill>
                  <a:srgbClr val="0000FF"/>
                </a:solidFill>
              </a:rPr>
              <a:t>2</a:t>
            </a:r>
            <a:r>
              <a:rPr lang="en-US" sz="2000" b="1" dirty="0">
                <a:solidFill>
                  <a:srgbClr val="0000FF"/>
                </a:solidFill>
              </a:rPr>
              <a:t>O</a:t>
            </a:r>
            <a:r>
              <a:rPr lang="en-US" sz="2000" b="1" baseline="-25000" dirty="0">
                <a:solidFill>
                  <a:srgbClr val="0000FF"/>
                </a:solidFill>
              </a:rPr>
              <a:t>6</a:t>
            </a:r>
            <a:r>
              <a:rPr lang="en-US" sz="2000" b="1" dirty="0">
                <a:solidFill>
                  <a:srgbClr val="0000FF"/>
                </a:solidFill>
              </a:rPr>
              <a:t> </a:t>
            </a:r>
            <a:endParaRPr lang="ru-RU" sz="2000" b="1" baseline="-25000" dirty="0">
              <a:solidFill>
                <a:srgbClr val="0000FF"/>
              </a:solidFill>
            </a:endParaRPr>
          </a:p>
        </p:txBody>
      </p:sp>
      <p:pic>
        <p:nvPicPr>
          <p:cNvPr id="5" name="Рисунок 4">
            <a:extLst>
              <a:ext uri="{FF2B5EF4-FFF2-40B4-BE49-F238E27FC236}">
                <a16:creationId xmlns:a16="http://schemas.microsoft.com/office/drawing/2014/main" id="{5E9C4F01-1D48-498C-A81C-9D7EAD31B5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702" y="730059"/>
            <a:ext cx="2152019" cy="1829733"/>
          </a:xfrm>
          <a:prstGeom prst="rect">
            <a:avLst/>
          </a:prstGeom>
          <a:noFill/>
          <a:ln>
            <a:noFill/>
          </a:ln>
        </p:spPr>
      </p:pic>
      <p:pic>
        <p:nvPicPr>
          <p:cNvPr id="6" name="Рисунок 5">
            <a:extLst>
              <a:ext uri="{FF2B5EF4-FFF2-40B4-BE49-F238E27FC236}">
                <a16:creationId xmlns:a16="http://schemas.microsoft.com/office/drawing/2014/main" id="{88B6222C-DE11-469B-ABB9-4F6F5C89F6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468" y="2704713"/>
            <a:ext cx="1631643" cy="1596148"/>
          </a:xfrm>
          <a:prstGeom prst="rect">
            <a:avLst/>
          </a:prstGeom>
          <a:noFill/>
          <a:ln>
            <a:noFill/>
          </a:ln>
        </p:spPr>
      </p:pic>
      <p:grpSp>
        <p:nvGrpSpPr>
          <p:cNvPr id="12" name="Группа 11">
            <a:extLst>
              <a:ext uri="{FF2B5EF4-FFF2-40B4-BE49-F238E27FC236}">
                <a16:creationId xmlns:a16="http://schemas.microsoft.com/office/drawing/2014/main" id="{3E2DC829-7451-439F-BEE0-92014979826F}"/>
              </a:ext>
            </a:extLst>
          </p:cNvPr>
          <p:cNvGrpSpPr/>
          <p:nvPr/>
        </p:nvGrpSpPr>
        <p:grpSpPr>
          <a:xfrm>
            <a:off x="5659339" y="1249110"/>
            <a:ext cx="2679938" cy="1506664"/>
            <a:chOff x="7553739" y="987424"/>
            <a:chExt cx="3573251" cy="2008885"/>
          </a:xfrm>
        </p:grpSpPr>
        <p:pic>
          <p:nvPicPr>
            <p:cNvPr id="8" name="Picture 1" descr="C:\Users\Admin\Desktop\Backup_of_Magnetic Structures.tif">
              <a:extLst>
                <a:ext uri="{FF2B5EF4-FFF2-40B4-BE49-F238E27FC236}">
                  <a16:creationId xmlns:a16="http://schemas.microsoft.com/office/drawing/2014/main" id="{FEEA9745-75F1-4470-8BD7-47423F6BF1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7878" y="1108673"/>
              <a:ext cx="3429112" cy="1744892"/>
            </a:xfrm>
            <a:prstGeom prst="rect">
              <a:avLst/>
            </a:prstGeom>
            <a:noFill/>
            <a:ln>
              <a:noFill/>
            </a:ln>
          </p:spPr>
        </p:pic>
        <p:sp>
          <p:nvSpPr>
            <p:cNvPr id="10" name="Прямоугольник 9">
              <a:extLst>
                <a:ext uri="{FF2B5EF4-FFF2-40B4-BE49-F238E27FC236}">
                  <a16:creationId xmlns:a16="http://schemas.microsoft.com/office/drawing/2014/main" id="{06A741C8-1F10-48C6-8FA6-EC8AAC277AE4}"/>
                </a:ext>
              </a:extLst>
            </p:cNvPr>
            <p:cNvSpPr/>
            <p:nvPr/>
          </p:nvSpPr>
          <p:spPr>
            <a:xfrm>
              <a:off x="7553739" y="987424"/>
              <a:ext cx="1908313" cy="200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a:extLst>
              <a:ext uri="{FF2B5EF4-FFF2-40B4-BE49-F238E27FC236}">
                <a16:creationId xmlns:a16="http://schemas.microsoft.com/office/drawing/2014/main" id="{A5D6C3C2-9147-46A8-A5AD-33A68B85C4DE}"/>
              </a:ext>
            </a:extLst>
          </p:cNvPr>
          <p:cNvGrpSpPr/>
          <p:nvPr/>
        </p:nvGrpSpPr>
        <p:grpSpPr>
          <a:xfrm>
            <a:off x="7139227" y="2852154"/>
            <a:ext cx="2717152" cy="1506664"/>
            <a:chOff x="9598482" y="3347460"/>
            <a:chExt cx="3622869" cy="2008885"/>
          </a:xfrm>
        </p:grpSpPr>
        <p:pic>
          <p:nvPicPr>
            <p:cNvPr id="9" name="Picture 1" descr="C:\Users\Admin\Desktop\Backup_of_Magnetic Structures.tif">
              <a:extLst>
                <a:ext uri="{FF2B5EF4-FFF2-40B4-BE49-F238E27FC236}">
                  <a16:creationId xmlns:a16="http://schemas.microsoft.com/office/drawing/2014/main" id="{558589D5-A4DE-4261-AE7E-4FCA1962A83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482" y="3510540"/>
              <a:ext cx="3429112" cy="1744892"/>
            </a:xfrm>
            <a:prstGeom prst="rect">
              <a:avLst/>
            </a:prstGeom>
            <a:noFill/>
            <a:ln>
              <a:noFill/>
            </a:ln>
          </p:spPr>
        </p:pic>
        <p:sp>
          <p:nvSpPr>
            <p:cNvPr id="11" name="Прямоугольник 10">
              <a:extLst>
                <a:ext uri="{FF2B5EF4-FFF2-40B4-BE49-F238E27FC236}">
                  <a16:creationId xmlns:a16="http://schemas.microsoft.com/office/drawing/2014/main" id="{F00B9650-8B8F-418E-B296-74CB1649D5E4}"/>
                </a:ext>
              </a:extLst>
            </p:cNvPr>
            <p:cNvSpPr/>
            <p:nvPr/>
          </p:nvSpPr>
          <p:spPr>
            <a:xfrm>
              <a:off x="11313038" y="3347460"/>
              <a:ext cx="1908313" cy="200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7" name="Рисунок 6">
            <a:extLst>
              <a:ext uri="{FF2B5EF4-FFF2-40B4-BE49-F238E27FC236}">
                <a16:creationId xmlns:a16="http://schemas.microsoft.com/office/drawing/2014/main" id="{37AB8322-0476-4BB9-8555-3944AF3A21C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865410" y="739604"/>
            <a:ext cx="2728601" cy="3662363"/>
          </a:xfrm>
          <a:prstGeom prst="rect">
            <a:avLst/>
          </a:prstGeom>
        </p:spPr>
      </p:pic>
      <p:sp>
        <p:nvSpPr>
          <p:cNvPr id="14" name="TextBox 13">
            <a:extLst>
              <a:ext uri="{FF2B5EF4-FFF2-40B4-BE49-F238E27FC236}">
                <a16:creationId xmlns:a16="http://schemas.microsoft.com/office/drawing/2014/main" id="{D4C7B642-F9E5-49ED-836A-9C20F54AA1F5}"/>
              </a:ext>
            </a:extLst>
          </p:cNvPr>
          <p:cNvSpPr txBox="1"/>
          <p:nvPr/>
        </p:nvSpPr>
        <p:spPr>
          <a:xfrm>
            <a:off x="141503" y="4612175"/>
            <a:ext cx="3524416" cy="830997"/>
          </a:xfrm>
          <a:prstGeom prst="rect">
            <a:avLst/>
          </a:prstGeom>
          <a:noFill/>
        </p:spPr>
        <p:txBody>
          <a:bodyPr wrap="square" rtlCol="0">
            <a:spAutoFit/>
          </a:bodyPr>
          <a:lstStyle/>
          <a:p>
            <a:pPr algn="ctr"/>
            <a:r>
              <a:rPr lang="en-US" sz="1600" b="1" dirty="0">
                <a:solidFill>
                  <a:srgbClr val="C00000"/>
                </a:solidFill>
              </a:rPr>
              <a:t>Crystal structure, in-chain (</a:t>
            </a:r>
            <a:r>
              <a:rPr lang="en-US" sz="1600" b="1" i="1" dirty="0">
                <a:solidFill>
                  <a:srgbClr val="C00000"/>
                </a:solidFill>
              </a:rPr>
              <a:t>J</a:t>
            </a:r>
            <a:r>
              <a:rPr lang="en-US" sz="1600" b="1" baseline="-25000" dirty="0">
                <a:solidFill>
                  <a:srgbClr val="C00000"/>
                </a:solidFill>
              </a:rPr>
              <a:t>1</a:t>
            </a:r>
            <a:r>
              <a:rPr lang="en-US" sz="1600" b="1" dirty="0">
                <a:solidFill>
                  <a:srgbClr val="C00000"/>
                </a:solidFill>
              </a:rPr>
              <a:t>) and inter-chain (</a:t>
            </a:r>
            <a:r>
              <a:rPr lang="en-US" sz="1600" b="1" i="1" dirty="0">
                <a:solidFill>
                  <a:srgbClr val="C00000"/>
                </a:solidFill>
              </a:rPr>
              <a:t>J</a:t>
            </a:r>
            <a:r>
              <a:rPr lang="en-US" sz="1600" b="1" baseline="-25000" dirty="0">
                <a:solidFill>
                  <a:srgbClr val="C00000"/>
                </a:solidFill>
              </a:rPr>
              <a:t>2</a:t>
            </a:r>
            <a:r>
              <a:rPr lang="en-US" sz="1600" b="1" dirty="0">
                <a:solidFill>
                  <a:srgbClr val="C00000"/>
                </a:solidFill>
              </a:rPr>
              <a:t>, </a:t>
            </a:r>
            <a:r>
              <a:rPr lang="en-US" sz="1600" b="1" i="1" dirty="0">
                <a:solidFill>
                  <a:srgbClr val="C00000"/>
                </a:solidFill>
              </a:rPr>
              <a:t>J</a:t>
            </a:r>
            <a:r>
              <a:rPr lang="en-US" sz="1600" b="1" baseline="-25000" dirty="0">
                <a:solidFill>
                  <a:srgbClr val="C00000"/>
                </a:solidFill>
              </a:rPr>
              <a:t>3</a:t>
            </a:r>
            <a:r>
              <a:rPr lang="en-US" sz="1600" b="1" dirty="0">
                <a:solidFill>
                  <a:srgbClr val="C00000"/>
                </a:solidFill>
              </a:rPr>
              <a:t>) magnetic interactions of Ca</a:t>
            </a:r>
            <a:r>
              <a:rPr lang="en-US" sz="1600" b="1" baseline="-25000" dirty="0">
                <a:solidFill>
                  <a:srgbClr val="C00000"/>
                </a:solidFill>
              </a:rPr>
              <a:t>3</a:t>
            </a:r>
            <a:r>
              <a:rPr lang="en-US" sz="1600" b="1" dirty="0">
                <a:solidFill>
                  <a:srgbClr val="C00000"/>
                </a:solidFill>
              </a:rPr>
              <a:t>Co</a:t>
            </a:r>
            <a:r>
              <a:rPr lang="en-US" sz="1600" b="1" baseline="-25000" dirty="0">
                <a:solidFill>
                  <a:srgbClr val="C00000"/>
                </a:solidFill>
              </a:rPr>
              <a:t>2</a:t>
            </a:r>
            <a:r>
              <a:rPr lang="en-US" sz="1600" b="1" dirty="0">
                <a:solidFill>
                  <a:srgbClr val="C00000"/>
                </a:solidFill>
              </a:rPr>
              <a:t>O</a:t>
            </a:r>
            <a:r>
              <a:rPr lang="en-US" sz="1600" b="1" baseline="-25000" dirty="0">
                <a:solidFill>
                  <a:srgbClr val="C00000"/>
                </a:solidFill>
              </a:rPr>
              <a:t>6</a:t>
            </a:r>
            <a:endParaRPr lang="ru-RU" sz="1600" b="1" baseline="-25000" dirty="0">
              <a:solidFill>
                <a:srgbClr val="C00000"/>
              </a:solidFill>
            </a:endParaRPr>
          </a:p>
        </p:txBody>
      </p:sp>
      <p:sp>
        <p:nvSpPr>
          <p:cNvPr id="15" name="TextBox 14">
            <a:extLst>
              <a:ext uri="{FF2B5EF4-FFF2-40B4-BE49-F238E27FC236}">
                <a16:creationId xmlns:a16="http://schemas.microsoft.com/office/drawing/2014/main" id="{C2FE3456-4AFF-4FA7-979E-72B24459C3DD}"/>
              </a:ext>
            </a:extLst>
          </p:cNvPr>
          <p:cNvSpPr txBox="1"/>
          <p:nvPr/>
        </p:nvSpPr>
        <p:spPr>
          <a:xfrm>
            <a:off x="3778499" y="4612175"/>
            <a:ext cx="3168704" cy="1077218"/>
          </a:xfrm>
          <a:prstGeom prst="rect">
            <a:avLst/>
          </a:prstGeom>
          <a:noFill/>
        </p:spPr>
        <p:txBody>
          <a:bodyPr wrap="square" rtlCol="0">
            <a:spAutoFit/>
          </a:bodyPr>
          <a:lstStyle/>
          <a:p>
            <a:pPr algn="ctr"/>
            <a:r>
              <a:rPr lang="en-US" sz="1600" b="1" dirty="0">
                <a:solidFill>
                  <a:srgbClr val="008000"/>
                </a:solidFill>
              </a:rPr>
              <a:t>Neutron diffraction patterns of Ca</a:t>
            </a:r>
            <a:r>
              <a:rPr lang="en-US" sz="1600" b="1" baseline="-25000" dirty="0">
                <a:solidFill>
                  <a:srgbClr val="008000"/>
                </a:solidFill>
              </a:rPr>
              <a:t>3</a:t>
            </a:r>
            <a:r>
              <a:rPr lang="en-US" sz="1600" b="1" dirty="0">
                <a:solidFill>
                  <a:srgbClr val="008000"/>
                </a:solidFill>
              </a:rPr>
              <a:t>Co</a:t>
            </a:r>
            <a:r>
              <a:rPr lang="en-US" sz="1600" b="1" baseline="-25000" dirty="0">
                <a:solidFill>
                  <a:srgbClr val="008000"/>
                </a:solidFill>
              </a:rPr>
              <a:t>2</a:t>
            </a:r>
            <a:r>
              <a:rPr lang="en-US" sz="1600" b="1" dirty="0">
                <a:solidFill>
                  <a:srgbClr val="008000"/>
                </a:solidFill>
              </a:rPr>
              <a:t>O</a:t>
            </a:r>
            <a:r>
              <a:rPr lang="en-US" sz="1600" b="1" baseline="-25000" dirty="0">
                <a:solidFill>
                  <a:srgbClr val="008000"/>
                </a:solidFill>
              </a:rPr>
              <a:t>6</a:t>
            </a:r>
            <a:r>
              <a:rPr lang="en-US" sz="1600" b="1" dirty="0">
                <a:solidFill>
                  <a:srgbClr val="008000"/>
                </a:solidFill>
              </a:rPr>
              <a:t>, measured at DN-6 diffractometer at different pressures and temperatures </a:t>
            </a:r>
            <a:endParaRPr lang="ru-RU" sz="1600" b="1" dirty="0">
              <a:solidFill>
                <a:srgbClr val="008000"/>
              </a:solidFill>
            </a:endParaRPr>
          </a:p>
        </p:txBody>
      </p:sp>
      <p:sp>
        <p:nvSpPr>
          <p:cNvPr id="16" name="TextBox 15">
            <a:extLst>
              <a:ext uri="{FF2B5EF4-FFF2-40B4-BE49-F238E27FC236}">
                <a16:creationId xmlns:a16="http://schemas.microsoft.com/office/drawing/2014/main" id="{8A60A466-9334-4ACD-B6EE-BED31C96B7EA}"/>
              </a:ext>
            </a:extLst>
          </p:cNvPr>
          <p:cNvSpPr txBox="1"/>
          <p:nvPr/>
        </p:nvSpPr>
        <p:spPr>
          <a:xfrm>
            <a:off x="6947203" y="4304148"/>
            <a:ext cx="1794260" cy="646331"/>
          </a:xfrm>
          <a:prstGeom prst="rect">
            <a:avLst/>
          </a:prstGeom>
          <a:noFill/>
        </p:spPr>
        <p:txBody>
          <a:bodyPr wrap="square" rtlCol="0">
            <a:spAutoFit/>
          </a:bodyPr>
          <a:lstStyle/>
          <a:p>
            <a:pPr algn="ctr"/>
            <a:r>
              <a:rPr lang="en-US" sz="1200" b="1" dirty="0">
                <a:solidFill>
                  <a:srgbClr val="C00000"/>
                </a:solidFill>
              </a:rPr>
              <a:t>Incommensurate spin density wave (SDW) phase, </a:t>
            </a:r>
            <a:r>
              <a:rPr lang="en-US" sz="1200" b="1" i="1" dirty="0">
                <a:solidFill>
                  <a:srgbClr val="C00000"/>
                </a:solidFill>
              </a:rPr>
              <a:t>T</a:t>
            </a:r>
            <a:r>
              <a:rPr lang="en-US" sz="1200" b="1" baseline="-25000" dirty="0">
                <a:solidFill>
                  <a:srgbClr val="C00000"/>
                </a:solidFill>
              </a:rPr>
              <a:t>N</a:t>
            </a:r>
            <a:r>
              <a:rPr lang="en-US" sz="1200" b="1" dirty="0">
                <a:solidFill>
                  <a:srgbClr val="C00000"/>
                </a:solidFill>
              </a:rPr>
              <a:t> = 25 K</a:t>
            </a:r>
            <a:endParaRPr lang="ru-RU" sz="1200" b="1" dirty="0">
              <a:solidFill>
                <a:srgbClr val="C00000"/>
              </a:solidFill>
            </a:endParaRPr>
          </a:p>
        </p:txBody>
      </p:sp>
      <p:sp>
        <p:nvSpPr>
          <p:cNvPr id="17" name="TextBox 16">
            <a:extLst>
              <a:ext uri="{FF2B5EF4-FFF2-40B4-BE49-F238E27FC236}">
                <a16:creationId xmlns:a16="http://schemas.microsoft.com/office/drawing/2014/main" id="{D4485D55-3C99-4CCD-8B32-3F4876E0313E}"/>
              </a:ext>
            </a:extLst>
          </p:cNvPr>
          <p:cNvSpPr txBox="1"/>
          <p:nvPr/>
        </p:nvSpPr>
        <p:spPr>
          <a:xfrm>
            <a:off x="6881180" y="764704"/>
            <a:ext cx="1794260" cy="646331"/>
          </a:xfrm>
          <a:prstGeom prst="rect">
            <a:avLst/>
          </a:prstGeom>
          <a:noFill/>
        </p:spPr>
        <p:txBody>
          <a:bodyPr wrap="square" rtlCol="0">
            <a:spAutoFit/>
          </a:bodyPr>
          <a:lstStyle/>
          <a:p>
            <a:pPr algn="ctr"/>
            <a:r>
              <a:rPr lang="en-US" sz="1200" b="1" dirty="0">
                <a:solidFill>
                  <a:srgbClr val="C00000"/>
                </a:solidFill>
              </a:rPr>
              <a:t>Commensurate AFM phase, </a:t>
            </a:r>
            <a:r>
              <a:rPr lang="en-US" sz="1200" b="1" i="1" dirty="0">
                <a:solidFill>
                  <a:srgbClr val="C00000"/>
                </a:solidFill>
              </a:rPr>
              <a:t>T</a:t>
            </a:r>
            <a:r>
              <a:rPr lang="en-US" sz="1200" b="1" baseline="-25000" dirty="0">
                <a:solidFill>
                  <a:srgbClr val="C00000"/>
                </a:solidFill>
              </a:rPr>
              <a:t>N</a:t>
            </a:r>
            <a:r>
              <a:rPr lang="en-US" sz="1200" b="1" dirty="0">
                <a:solidFill>
                  <a:srgbClr val="C00000"/>
                </a:solidFill>
              </a:rPr>
              <a:t> = 26 K at 2 </a:t>
            </a:r>
            <a:r>
              <a:rPr lang="en-US" sz="1200" b="1" dirty="0" err="1">
                <a:solidFill>
                  <a:srgbClr val="C00000"/>
                </a:solidFill>
              </a:rPr>
              <a:t>GPa</a:t>
            </a:r>
            <a:endParaRPr lang="ru-RU" sz="1200" b="1" dirty="0">
              <a:solidFill>
                <a:srgbClr val="C00000"/>
              </a:solidFill>
            </a:endParaRPr>
          </a:p>
        </p:txBody>
      </p:sp>
      <p:sp>
        <p:nvSpPr>
          <p:cNvPr id="18" name="Стрелка: вверх 17">
            <a:extLst>
              <a:ext uri="{FF2B5EF4-FFF2-40B4-BE49-F238E27FC236}">
                <a16:creationId xmlns:a16="http://schemas.microsoft.com/office/drawing/2014/main" id="{72AAB898-6164-4A9E-A1C1-A6B3569BFC38}"/>
              </a:ext>
            </a:extLst>
          </p:cNvPr>
          <p:cNvSpPr/>
          <p:nvPr/>
        </p:nvSpPr>
        <p:spPr>
          <a:xfrm>
            <a:off x="7694001" y="2668368"/>
            <a:ext cx="150332" cy="264594"/>
          </a:xfrm>
          <a:prstGeom prst="up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FCC93745-24AC-4947-82F9-736E9C70C812}"/>
              </a:ext>
            </a:extLst>
          </p:cNvPr>
          <p:cNvSpPr txBox="1"/>
          <p:nvPr/>
        </p:nvSpPr>
        <p:spPr>
          <a:xfrm>
            <a:off x="7875160" y="2670027"/>
            <a:ext cx="322028" cy="323165"/>
          </a:xfrm>
          <a:prstGeom prst="rect">
            <a:avLst/>
          </a:prstGeom>
          <a:noFill/>
        </p:spPr>
        <p:txBody>
          <a:bodyPr wrap="square" rtlCol="0">
            <a:spAutoFit/>
          </a:bodyPr>
          <a:lstStyle/>
          <a:p>
            <a:r>
              <a:rPr lang="en-US" sz="1500" b="1" i="1" dirty="0">
                <a:solidFill>
                  <a:srgbClr val="7030A0"/>
                </a:solidFill>
              </a:rPr>
              <a:t>P</a:t>
            </a:r>
            <a:endParaRPr lang="ru-RU" sz="1500" b="1" i="1" dirty="0">
              <a:solidFill>
                <a:srgbClr val="7030A0"/>
              </a:solidFill>
            </a:endParaRPr>
          </a:p>
        </p:txBody>
      </p:sp>
      <p:sp>
        <p:nvSpPr>
          <p:cNvPr id="20" name="TextBox 19">
            <a:extLst>
              <a:ext uri="{FF2B5EF4-FFF2-40B4-BE49-F238E27FC236}">
                <a16:creationId xmlns:a16="http://schemas.microsoft.com/office/drawing/2014/main" id="{FE8E4C3F-BD3C-4310-91B6-3279869BC735}"/>
              </a:ext>
            </a:extLst>
          </p:cNvPr>
          <p:cNvSpPr txBox="1"/>
          <p:nvPr/>
        </p:nvSpPr>
        <p:spPr>
          <a:xfrm>
            <a:off x="5148064" y="6014250"/>
            <a:ext cx="4195907" cy="338554"/>
          </a:xfrm>
          <a:prstGeom prst="rect">
            <a:avLst/>
          </a:prstGeom>
          <a:noFill/>
        </p:spPr>
        <p:txBody>
          <a:bodyPr wrap="square" rtlCol="0">
            <a:spAutoFit/>
          </a:bodyPr>
          <a:lstStyle/>
          <a:p>
            <a:r>
              <a:rPr lang="en-US" sz="1600" b="1" dirty="0" err="1">
                <a:solidFill>
                  <a:srgbClr val="0000FF"/>
                </a:solidFill>
              </a:rPr>
              <a:t>D.P.Kozlenko</a:t>
            </a:r>
            <a:r>
              <a:rPr lang="en-US" sz="1600" b="1" dirty="0">
                <a:solidFill>
                  <a:srgbClr val="0000FF"/>
                </a:solidFill>
              </a:rPr>
              <a:t> et al., Phys. Rev. B (2018)</a:t>
            </a:r>
            <a:endParaRPr lang="ru-RU" sz="1600" b="1" dirty="0">
              <a:solidFill>
                <a:srgbClr val="0000FF"/>
              </a:solidFill>
            </a:endParaRPr>
          </a:p>
        </p:txBody>
      </p:sp>
    </p:spTree>
    <p:extLst>
      <p:ext uri="{BB962C8B-B14F-4D97-AF65-F5344CB8AC3E}">
        <p14:creationId xmlns:p14="http://schemas.microsoft.com/office/powerpoint/2010/main" val="403821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ChangeArrowheads="1"/>
          </p:cNvSpPr>
          <p:nvPr/>
        </p:nvSpPr>
        <p:spPr bwMode="auto">
          <a:xfrm>
            <a:off x="4867028" y="6270562"/>
            <a:ext cx="4276972" cy="338554"/>
          </a:xfrm>
          <a:prstGeom prst="rect">
            <a:avLst/>
          </a:prstGeom>
          <a:solidFill>
            <a:schemeClr val="bg1"/>
          </a:solidFill>
          <a:ln w="9525">
            <a:noFill/>
            <a:miter lim="800000"/>
            <a:headEnd/>
            <a:tailEnd/>
          </a:ln>
        </p:spPr>
        <p:txBody>
          <a:bodyPr wrap="square">
            <a:spAutoFit/>
          </a:bodyPr>
          <a:lstStyle/>
          <a:p>
            <a:pPr algn="ctr"/>
            <a:r>
              <a:rPr lang="nl-NL" sz="1600" b="1" dirty="0">
                <a:solidFill>
                  <a:srgbClr val="0000FF"/>
                </a:solidFill>
              </a:rPr>
              <a:t>A.M.Balagurov et al., JETP Letters (2018)</a:t>
            </a:r>
            <a:endParaRPr lang="ru-RU" sz="1600" b="1" dirty="0">
              <a:solidFill>
                <a:srgbClr val="0000FF"/>
              </a:solidFill>
            </a:endParaRPr>
          </a:p>
        </p:txBody>
      </p:sp>
      <p:sp>
        <p:nvSpPr>
          <p:cNvPr id="112643" name="Rectangle 3"/>
          <p:cNvSpPr>
            <a:spLocks noChangeArrowheads="1"/>
          </p:cNvSpPr>
          <p:nvPr/>
        </p:nvSpPr>
        <p:spPr bwMode="auto">
          <a:xfrm>
            <a:off x="227629" y="67271"/>
            <a:ext cx="8688742" cy="646331"/>
          </a:xfrm>
          <a:prstGeom prst="rect">
            <a:avLst/>
          </a:prstGeom>
          <a:noFill/>
          <a:ln w="9525">
            <a:noFill/>
            <a:miter lim="800000"/>
            <a:headEnd/>
            <a:tailEnd/>
          </a:ln>
        </p:spPr>
        <p:txBody>
          <a:bodyPr wrap="square">
            <a:spAutoFit/>
          </a:bodyPr>
          <a:lstStyle/>
          <a:p>
            <a:pPr algn="ctr"/>
            <a:r>
              <a:rPr lang="en-US" b="1" i="1" dirty="0">
                <a:solidFill>
                  <a:srgbClr val="0000FF"/>
                </a:solidFill>
              </a:rPr>
              <a:t>In situ</a:t>
            </a:r>
            <a:r>
              <a:rPr lang="en-US" b="1" dirty="0">
                <a:solidFill>
                  <a:srgbClr val="0000FF"/>
                </a:solidFill>
              </a:rPr>
              <a:t> real-time study of </a:t>
            </a:r>
            <a:r>
              <a:rPr lang="en-US" b="1" dirty="0">
                <a:solidFill>
                  <a:srgbClr val="0000FF"/>
                </a:solidFill>
                <a:sym typeface="Symbol" panose="05050102010706020507" pitchFamily="18" charset="2"/>
              </a:rPr>
              <a:t>- </a:t>
            </a:r>
            <a:r>
              <a:rPr lang="el-GR" b="1" dirty="0">
                <a:solidFill>
                  <a:srgbClr val="0000FF"/>
                </a:solidFill>
                <a:sym typeface="Symbol" panose="05050102010706020507" pitchFamily="18" charset="2"/>
              </a:rPr>
              <a:t>γ</a:t>
            </a:r>
            <a:r>
              <a:rPr lang="en-US" b="1" dirty="0">
                <a:solidFill>
                  <a:srgbClr val="0000FF"/>
                </a:solidFill>
                <a:sym typeface="Symbol" panose="05050102010706020507" pitchFamily="18" charset="2"/>
              </a:rPr>
              <a:t> </a:t>
            </a:r>
            <a:r>
              <a:rPr lang="en-US" b="1" dirty="0">
                <a:solidFill>
                  <a:srgbClr val="0000FF"/>
                </a:solidFill>
              </a:rPr>
              <a:t>structural phase transition in bulk and powdered iron</a:t>
            </a:r>
            <a:endParaRPr lang="ru-RU" b="1" dirty="0">
              <a:solidFill>
                <a:srgbClr val="0000FF"/>
              </a:solidFill>
            </a:endParaRPr>
          </a:p>
        </p:txBody>
      </p:sp>
      <p:pic>
        <p:nvPicPr>
          <p:cNvPr id="10" name="Рисунок 9" descr="Fig-3-2D-2.png"/>
          <p:cNvPicPr>
            <a:picLocks noChangeAspect="1"/>
          </p:cNvPicPr>
          <p:nvPr/>
        </p:nvPicPr>
        <p:blipFill>
          <a:blip r:embed="rId3" cstate="print"/>
          <a:stretch>
            <a:fillRect/>
          </a:stretch>
        </p:blipFill>
        <p:spPr>
          <a:xfrm>
            <a:off x="27982" y="843165"/>
            <a:ext cx="6128194" cy="2561211"/>
          </a:xfrm>
          <a:prstGeom prst="rect">
            <a:avLst/>
          </a:prstGeom>
        </p:spPr>
      </p:pic>
      <p:sp>
        <p:nvSpPr>
          <p:cNvPr id="7" name="Rectangle 3"/>
          <p:cNvSpPr>
            <a:spLocks noChangeArrowheads="1"/>
          </p:cNvSpPr>
          <p:nvPr/>
        </p:nvSpPr>
        <p:spPr bwMode="auto">
          <a:xfrm>
            <a:off x="408695" y="620688"/>
            <a:ext cx="800100" cy="369332"/>
          </a:xfrm>
          <a:prstGeom prst="rect">
            <a:avLst/>
          </a:prstGeom>
          <a:solidFill>
            <a:schemeClr val="bg1"/>
          </a:solidFill>
          <a:ln w="9525">
            <a:noFill/>
            <a:miter lim="800000"/>
            <a:headEnd/>
            <a:tailEnd/>
          </a:ln>
        </p:spPr>
        <p:txBody>
          <a:bodyPr wrap="square">
            <a:spAutoFit/>
          </a:bodyPr>
          <a:lstStyle/>
          <a:p>
            <a:pPr algn="ctr"/>
            <a:r>
              <a:rPr lang="en-US" b="1" dirty="0">
                <a:solidFill>
                  <a:srgbClr val="192449"/>
                </a:solidFill>
              </a:rPr>
              <a:t>Bulk</a:t>
            </a:r>
            <a:endParaRPr lang="ru-RU" b="1" dirty="0">
              <a:solidFill>
                <a:srgbClr val="192449"/>
              </a:solidFill>
            </a:endParaRPr>
          </a:p>
        </p:txBody>
      </p:sp>
      <p:sp>
        <p:nvSpPr>
          <p:cNvPr id="8" name="Rectangle 3"/>
          <p:cNvSpPr>
            <a:spLocks noChangeArrowheads="1"/>
          </p:cNvSpPr>
          <p:nvPr/>
        </p:nvSpPr>
        <p:spPr bwMode="auto">
          <a:xfrm>
            <a:off x="3626557" y="620688"/>
            <a:ext cx="1132135" cy="369332"/>
          </a:xfrm>
          <a:prstGeom prst="rect">
            <a:avLst/>
          </a:prstGeom>
          <a:solidFill>
            <a:schemeClr val="bg1"/>
          </a:solidFill>
          <a:ln w="9525">
            <a:noFill/>
            <a:miter lim="800000"/>
            <a:headEnd/>
            <a:tailEnd/>
          </a:ln>
        </p:spPr>
        <p:txBody>
          <a:bodyPr wrap="square">
            <a:spAutoFit/>
          </a:bodyPr>
          <a:lstStyle/>
          <a:p>
            <a:pPr algn="ctr"/>
            <a:r>
              <a:rPr lang="en-US" b="1" dirty="0">
                <a:solidFill>
                  <a:srgbClr val="192449"/>
                </a:solidFill>
              </a:rPr>
              <a:t>Powder</a:t>
            </a:r>
            <a:endParaRPr lang="ru-RU" b="1" dirty="0">
              <a:solidFill>
                <a:srgbClr val="192449"/>
              </a:solidFill>
            </a:endParaRPr>
          </a:p>
        </p:txBody>
      </p:sp>
      <p:sp>
        <p:nvSpPr>
          <p:cNvPr id="9" name="Rectangle 3"/>
          <p:cNvSpPr>
            <a:spLocks noChangeArrowheads="1"/>
          </p:cNvSpPr>
          <p:nvPr/>
        </p:nvSpPr>
        <p:spPr bwMode="auto">
          <a:xfrm>
            <a:off x="4860032" y="4073720"/>
            <a:ext cx="4010631" cy="1169551"/>
          </a:xfrm>
          <a:prstGeom prst="rect">
            <a:avLst/>
          </a:prstGeom>
          <a:solidFill>
            <a:schemeClr val="bg1"/>
          </a:solidFill>
          <a:ln w="9525">
            <a:solidFill>
              <a:srgbClr val="0000FF"/>
            </a:solidFill>
            <a:miter lim="800000"/>
            <a:headEnd/>
            <a:tailEnd/>
          </a:ln>
        </p:spPr>
        <p:txBody>
          <a:bodyPr wrap="square">
            <a:spAutoFit/>
          </a:bodyPr>
          <a:lstStyle/>
          <a:p>
            <a:r>
              <a:rPr lang="el-GR" sz="1400" b="1" dirty="0">
                <a:solidFill>
                  <a:srgbClr val="192449"/>
                </a:solidFill>
              </a:rPr>
              <a:t>Δ</a:t>
            </a:r>
            <a:r>
              <a:rPr lang="en-US" sz="1400" b="1" i="1" dirty="0">
                <a:solidFill>
                  <a:srgbClr val="192449"/>
                </a:solidFill>
              </a:rPr>
              <a:t>d</a:t>
            </a:r>
            <a:r>
              <a:rPr lang="en-US" sz="1400" b="1" dirty="0">
                <a:solidFill>
                  <a:srgbClr val="192449"/>
                </a:solidFill>
              </a:rPr>
              <a:t> = (1.1 – 2.2) </a:t>
            </a:r>
            <a:r>
              <a:rPr lang="en-GB" sz="1400" b="1" dirty="0">
                <a:solidFill>
                  <a:srgbClr val="192449"/>
                </a:solidFill>
                <a:cs typeface="Times New Roman"/>
              </a:rPr>
              <a:t>Å	       </a:t>
            </a:r>
            <a:r>
              <a:rPr lang="el-GR" sz="1400" b="1" dirty="0">
                <a:solidFill>
                  <a:srgbClr val="192449"/>
                </a:solidFill>
              </a:rPr>
              <a:t>Δ</a:t>
            </a:r>
            <a:r>
              <a:rPr lang="en-US" sz="1400" b="1" i="1" dirty="0">
                <a:solidFill>
                  <a:srgbClr val="192449"/>
                </a:solidFill>
              </a:rPr>
              <a:t>T</a:t>
            </a:r>
            <a:r>
              <a:rPr lang="en-US" sz="1400" b="1" dirty="0">
                <a:solidFill>
                  <a:srgbClr val="192449"/>
                </a:solidFill>
              </a:rPr>
              <a:t> = (905 – 925)</a:t>
            </a:r>
            <a:r>
              <a:rPr lang="el-GR" sz="1400" b="1" dirty="0">
                <a:solidFill>
                  <a:srgbClr val="192449"/>
                </a:solidFill>
                <a:cs typeface="Times New Roman"/>
              </a:rPr>
              <a:t>°</a:t>
            </a:r>
            <a:r>
              <a:rPr lang="en-US" sz="1400" b="1" dirty="0">
                <a:solidFill>
                  <a:srgbClr val="192449"/>
                </a:solidFill>
                <a:cs typeface="Times New Roman"/>
              </a:rPr>
              <a:t>C	</a:t>
            </a:r>
            <a:r>
              <a:rPr lang="el-GR" sz="1400" b="1" dirty="0">
                <a:solidFill>
                  <a:srgbClr val="192449"/>
                </a:solidFill>
              </a:rPr>
              <a:t>Δ</a:t>
            </a:r>
            <a:r>
              <a:rPr lang="en-US" sz="1400" b="1" i="1" dirty="0">
                <a:solidFill>
                  <a:srgbClr val="192449"/>
                </a:solidFill>
              </a:rPr>
              <a:t>T</a:t>
            </a:r>
            <a:r>
              <a:rPr lang="en-US" sz="1400" b="1" dirty="0">
                <a:solidFill>
                  <a:srgbClr val="192449"/>
                </a:solidFill>
              </a:rPr>
              <a:t>/</a:t>
            </a:r>
            <a:r>
              <a:rPr lang="el-GR" sz="1400" b="1" dirty="0">
                <a:solidFill>
                  <a:srgbClr val="192449"/>
                </a:solidFill>
              </a:rPr>
              <a:t>Δ</a:t>
            </a:r>
            <a:r>
              <a:rPr lang="en-US" sz="1400" b="1" i="1" dirty="0">
                <a:solidFill>
                  <a:srgbClr val="192449"/>
                </a:solidFill>
              </a:rPr>
              <a:t>t </a:t>
            </a:r>
            <a:r>
              <a:rPr lang="en-US" sz="1400" b="1" dirty="0">
                <a:solidFill>
                  <a:srgbClr val="192449"/>
                </a:solidFill>
              </a:rPr>
              <a:t>= 0.5</a:t>
            </a:r>
            <a:r>
              <a:rPr lang="el-GR" sz="1400" b="1" dirty="0">
                <a:solidFill>
                  <a:srgbClr val="192449"/>
                </a:solidFill>
                <a:cs typeface="Times New Roman"/>
              </a:rPr>
              <a:t>°</a:t>
            </a:r>
            <a:r>
              <a:rPr lang="en-US" sz="1400" b="1" dirty="0">
                <a:solidFill>
                  <a:srgbClr val="192449"/>
                </a:solidFill>
                <a:cs typeface="Times New Roman"/>
              </a:rPr>
              <a:t>C/min</a:t>
            </a:r>
            <a:endParaRPr lang="ru-RU" sz="1400" b="1" dirty="0">
              <a:solidFill>
                <a:srgbClr val="192449"/>
              </a:solidFill>
            </a:endParaRPr>
          </a:p>
          <a:p>
            <a:endParaRPr lang="en-US" sz="1400" b="1" dirty="0">
              <a:solidFill>
                <a:srgbClr val="192449"/>
              </a:solidFill>
              <a:cs typeface="Times New Roman"/>
            </a:endParaRPr>
          </a:p>
          <a:p>
            <a:r>
              <a:rPr lang="el-GR" sz="1400" b="1" dirty="0">
                <a:solidFill>
                  <a:srgbClr val="192449"/>
                </a:solidFill>
              </a:rPr>
              <a:t>Δ</a:t>
            </a:r>
            <a:r>
              <a:rPr lang="en-US" sz="1400" b="1" i="1" dirty="0">
                <a:solidFill>
                  <a:srgbClr val="192449"/>
                </a:solidFill>
              </a:rPr>
              <a:t>t </a:t>
            </a:r>
            <a:r>
              <a:rPr lang="en-US" sz="1400" b="1" dirty="0">
                <a:solidFill>
                  <a:srgbClr val="192449"/>
                </a:solidFill>
              </a:rPr>
              <a:t>= 40 min	       </a:t>
            </a:r>
            <a:r>
              <a:rPr lang="en-US" sz="1400" b="1" i="1" dirty="0" err="1">
                <a:solidFill>
                  <a:srgbClr val="192449"/>
                </a:solidFill>
              </a:rPr>
              <a:t>t</a:t>
            </a:r>
            <a:r>
              <a:rPr lang="en-US" sz="1400" b="1" baseline="-25000" dirty="0" err="1">
                <a:solidFill>
                  <a:srgbClr val="192449"/>
                </a:solidFill>
              </a:rPr>
              <a:t>s</a:t>
            </a:r>
            <a:r>
              <a:rPr lang="en-US" sz="1400" b="1" i="1" dirty="0">
                <a:solidFill>
                  <a:srgbClr val="192449"/>
                </a:solidFill>
              </a:rPr>
              <a:t> </a:t>
            </a:r>
            <a:r>
              <a:rPr lang="en-US" sz="1400" b="1" dirty="0">
                <a:solidFill>
                  <a:srgbClr val="192449"/>
                </a:solidFill>
              </a:rPr>
              <a:t>= 1 sec		</a:t>
            </a:r>
            <a:r>
              <a:rPr lang="el-GR" sz="1400" b="1" dirty="0">
                <a:solidFill>
                  <a:srgbClr val="192449"/>
                </a:solidFill>
              </a:rPr>
              <a:t>Δ</a:t>
            </a:r>
            <a:r>
              <a:rPr lang="en-US" sz="1400" b="1" dirty="0">
                <a:solidFill>
                  <a:srgbClr val="192449"/>
                </a:solidFill>
              </a:rPr>
              <a:t>N </a:t>
            </a:r>
            <a:r>
              <a:rPr lang="en-US" sz="1400" b="1" dirty="0">
                <a:solidFill>
                  <a:srgbClr val="192449"/>
                </a:solidFill>
                <a:cs typeface="Times New Roman"/>
              </a:rPr>
              <a:t>≈</a:t>
            </a:r>
            <a:r>
              <a:rPr lang="en-US" sz="1400" b="1" dirty="0">
                <a:solidFill>
                  <a:srgbClr val="192449"/>
                </a:solidFill>
              </a:rPr>
              <a:t> 2400 patterns</a:t>
            </a:r>
            <a:endParaRPr lang="ru-RU" sz="1400" b="1" dirty="0">
              <a:solidFill>
                <a:srgbClr val="192449"/>
              </a:solidFill>
            </a:endParaRPr>
          </a:p>
        </p:txBody>
      </p:sp>
      <p:sp>
        <p:nvSpPr>
          <p:cNvPr id="12" name="Rectangle 3"/>
          <p:cNvSpPr>
            <a:spLocks noChangeArrowheads="1"/>
          </p:cNvSpPr>
          <p:nvPr/>
        </p:nvSpPr>
        <p:spPr bwMode="auto">
          <a:xfrm>
            <a:off x="6707456" y="884369"/>
            <a:ext cx="896294" cy="323165"/>
          </a:xfrm>
          <a:prstGeom prst="rect">
            <a:avLst/>
          </a:prstGeom>
          <a:noFill/>
          <a:ln w="9525">
            <a:noFill/>
            <a:miter lim="800000"/>
            <a:headEnd/>
            <a:tailEnd/>
          </a:ln>
        </p:spPr>
        <p:txBody>
          <a:bodyPr wrap="square">
            <a:spAutoFit/>
          </a:bodyPr>
          <a:lstStyle/>
          <a:p>
            <a:pPr algn="ctr"/>
            <a:r>
              <a:rPr lang="en-US" sz="1500" b="1" dirty="0">
                <a:solidFill>
                  <a:srgbClr val="192449"/>
                </a:solidFill>
              </a:rPr>
              <a:t>Powder</a:t>
            </a:r>
            <a:endParaRPr lang="ru-RU" sz="1500" b="1" dirty="0">
              <a:solidFill>
                <a:srgbClr val="192449"/>
              </a:solidFill>
            </a:endParaRPr>
          </a:p>
        </p:txBody>
      </p:sp>
      <p:pic>
        <p:nvPicPr>
          <p:cNvPr id="13" name="Рисунок 12" descr="Fe-Pow-up-Phase-N1.jpg"/>
          <p:cNvPicPr>
            <a:picLocks noChangeAspect="1"/>
          </p:cNvPicPr>
          <p:nvPr/>
        </p:nvPicPr>
        <p:blipFill>
          <a:blip r:embed="rId4" cstate="print"/>
          <a:stretch>
            <a:fillRect/>
          </a:stretch>
        </p:blipFill>
        <p:spPr>
          <a:xfrm>
            <a:off x="6750297" y="1155576"/>
            <a:ext cx="2120366" cy="2057400"/>
          </a:xfrm>
          <a:prstGeom prst="rect">
            <a:avLst/>
          </a:prstGeom>
        </p:spPr>
      </p:pic>
      <p:pic>
        <p:nvPicPr>
          <p:cNvPr id="14" name="Рисунок 13" descr="Fe-1-Phase-N-2.jpg"/>
          <p:cNvPicPr>
            <a:picLocks noChangeAspect="1"/>
          </p:cNvPicPr>
          <p:nvPr/>
        </p:nvPicPr>
        <p:blipFill>
          <a:blip r:embed="rId5" cstate="print"/>
          <a:stretch>
            <a:fillRect/>
          </a:stretch>
        </p:blipFill>
        <p:spPr>
          <a:xfrm>
            <a:off x="611560" y="4016432"/>
            <a:ext cx="1651075" cy="1602986"/>
          </a:xfrm>
          <a:prstGeom prst="rect">
            <a:avLst/>
          </a:prstGeom>
        </p:spPr>
      </p:pic>
      <p:pic>
        <p:nvPicPr>
          <p:cNvPr id="15" name="Рисунок 14" descr="Fe-B-up-Phase-N-2c.jpg"/>
          <p:cNvPicPr>
            <a:picLocks noChangeAspect="1"/>
          </p:cNvPicPr>
          <p:nvPr/>
        </p:nvPicPr>
        <p:blipFill>
          <a:blip r:embed="rId6" cstate="print"/>
          <a:stretch>
            <a:fillRect/>
          </a:stretch>
        </p:blipFill>
        <p:spPr>
          <a:xfrm>
            <a:off x="2922963" y="4001516"/>
            <a:ext cx="1668351" cy="1614900"/>
          </a:xfrm>
          <a:prstGeom prst="rect">
            <a:avLst/>
          </a:prstGeom>
        </p:spPr>
      </p:pic>
      <p:sp>
        <p:nvSpPr>
          <p:cNvPr id="16" name="Rectangle 3"/>
          <p:cNvSpPr>
            <a:spLocks noChangeArrowheads="1"/>
          </p:cNvSpPr>
          <p:nvPr/>
        </p:nvSpPr>
        <p:spPr bwMode="auto">
          <a:xfrm>
            <a:off x="689563" y="3715678"/>
            <a:ext cx="857250" cy="323165"/>
          </a:xfrm>
          <a:prstGeom prst="rect">
            <a:avLst/>
          </a:prstGeom>
          <a:noFill/>
          <a:ln w="9525">
            <a:noFill/>
            <a:miter lim="800000"/>
            <a:headEnd/>
            <a:tailEnd/>
          </a:ln>
        </p:spPr>
        <p:txBody>
          <a:bodyPr wrap="square">
            <a:spAutoFit/>
          </a:bodyPr>
          <a:lstStyle/>
          <a:p>
            <a:pPr algn="ctr"/>
            <a:r>
              <a:rPr lang="en-US" sz="1500" b="1" dirty="0">
                <a:solidFill>
                  <a:srgbClr val="192449"/>
                </a:solidFill>
              </a:rPr>
              <a:t>Bulk </a:t>
            </a:r>
            <a:endParaRPr lang="ru-RU" sz="1500" b="1" dirty="0">
              <a:solidFill>
                <a:srgbClr val="192449"/>
              </a:solidFill>
            </a:endParaRPr>
          </a:p>
        </p:txBody>
      </p:sp>
      <p:sp>
        <p:nvSpPr>
          <p:cNvPr id="17" name="Rectangle 3"/>
          <p:cNvSpPr>
            <a:spLocks noChangeArrowheads="1"/>
          </p:cNvSpPr>
          <p:nvPr/>
        </p:nvSpPr>
        <p:spPr bwMode="auto">
          <a:xfrm>
            <a:off x="2946625" y="3715678"/>
            <a:ext cx="1828800" cy="323165"/>
          </a:xfrm>
          <a:prstGeom prst="rect">
            <a:avLst/>
          </a:prstGeom>
          <a:noFill/>
          <a:ln w="9525">
            <a:noFill/>
            <a:miter lim="800000"/>
            <a:headEnd/>
            <a:tailEnd/>
          </a:ln>
        </p:spPr>
        <p:txBody>
          <a:bodyPr wrap="square">
            <a:spAutoFit/>
          </a:bodyPr>
          <a:lstStyle/>
          <a:p>
            <a:pPr algn="ctr"/>
            <a:r>
              <a:rPr lang="en-US" sz="1500" b="1" dirty="0">
                <a:solidFill>
                  <a:srgbClr val="192449"/>
                </a:solidFill>
              </a:rPr>
              <a:t>Bulk, 2</a:t>
            </a:r>
            <a:r>
              <a:rPr lang="en-US" sz="1500" b="1" baseline="30000" dirty="0">
                <a:solidFill>
                  <a:srgbClr val="192449"/>
                </a:solidFill>
              </a:rPr>
              <a:t>nd</a:t>
            </a:r>
            <a:r>
              <a:rPr lang="en-US" sz="1500" b="1" dirty="0">
                <a:solidFill>
                  <a:srgbClr val="192449"/>
                </a:solidFill>
              </a:rPr>
              <a:t> heating </a:t>
            </a:r>
            <a:endParaRPr lang="ru-RU" sz="1500" b="1" dirty="0">
              <a:solidFill>
                <a:srgbClr val="192449"/>
              </a:solidFill>
            </a:endParaRPr>
          </a:p>
        </p:txBody>
      </p:sp>
      <p:sp>
        <p:nvSpPr>
          <p:cNvPr id="18" name="TextBox 37"/>
          <p:cNvSpPr txBox="1">
            <a:spLocks noChangeArrowheads="1"/>
          </p:cNvSpPr>
          <p:nvPr/>
        </p:nvSpPr>
        <p:spPr bwMode="auto">
          <a:xfrm>
            <a:off x="7759351" y="828275"/>
            <a:ext cx="955711" cy="346249"/>
          </a:xfrm>
          <a:prstGeom prst="rect">
            <a:avLst/>
          </a:prstGeom>
          <a:solidFill>
            <a:schemeClr val="bg1"/>
          </a:solidFill>
          <a:ln w="9525">
            <a:solidFill>
              <a:srgbClr val="CC0000"/>
            </a:solidFill>
            <a:miter lim="800000"/>
            <a:headEnd/>
            <a:tailEnd/>
          </a:ln>
        </p:spPr>
        <p:txBody>
          <a:bodyPr wrap="none">
            <a:spAutoFit/>
          </a:bodyPr>
          <a:lstStyle/>
          <a:p>
            <a:pPr algn="ctr"/>
            <a:r>
              <a:rPr lang="el-GR" sz="1650" b="1" dirty="0">
                <a:latin typeface="Times New Roman"/>
                <a:cs typeface="Times New Roman"/>
              </a:rPr>
              <a:t>α</a:t>
            </a:r>
            <a:r>
              <a:rPr lang="en-US" sz="1650" b="1" dirty="0">
                <a:latin typeface="Times New Roman"/>
                <a:cs typeface="Times New Roman"/>
              </a:rPr>
              <a:t> + </a:t>
            </a:r>
            <a:r>
              <a:rPr lang="el-GR" sz="1650" b="1" dirty="0">
                <a:latin typeface="Times New Roman"/>
                <a:cs typeface="Times New Roman"/>
              </a:rPr>
              <a:t>γ</a:t>
            </a:r>
            <a:r>
              <a:rPr lang="en-US" sz="1650" b="1" dirty="0">
                <a:latin typeface="Times New Roman"/>
                <a:cs typeface="Times New Roman"/>
              </a:rPr>
              <a:t> ≈ 1</a:t>
            </a:r>
            <a:endParaRPr lang="ru-RU" sz="900" b="1" i="1" dirty="0"/>
          </a:p>
        </p:txBody>
      </p:sp>
      <p:sp>
        <p:nvSpPr>
          <p:cNvPr id="19" name="TextBox 37"/>
          <p:cNvSpPr txBox="1">
            <a:spLocks noChangeArrowheads="1"/>
          </p:cNvSpPr>
          <p:nvPr/>
        </p:nvSpPr>
        <p:spPr bwMode="auto">
          <a:xfrm>
            <a:off x="972462" y="5747047"/>
            <a:ext cx="1148702" cy="346249"/>
          </a:xfrm>
          <a:prstGeom prst="rect">
            <a:avLst/>
          </a:prstGeom>
          <a:solidFill>
            <a:schemeClr val="bg1"/>
          </a:solidFill>
          <a:ln w="9525">
            <a:solidFill>
              <a:srgbClr val="CC0000"/>
            </a:solidFill>
            <a:miter lim="800000"/>
            <a:headEnd/>
            <a:tailEnd/>
          </a:ln>
        </p:spPr>
        <p:txBody>
          <a:bodyPr wrap="square">
            <a:spAutoFit/>
          </a:bodyPr>
          <a:lstStyle/>
          <a:p>
            <a:pPr algn="ctr"/>
            <a:r>
              <a:rPr lang="el-GR" sz="1650" b="1" dirty="0">
                <a:latin typeface="Times New Roman"/>
                <a:cs typeface="Times New Roman"/>
              </a:rPr>
              <a:t>α</a:t>
            </a:r>
            <a:r>
              <a:rPr lang="en-US" sz="1650" b="1" dirty="0">
                <a:latin typeface="Times New Roman"/>
                <a:cs typeface="Times New Roman"/>
              </a:rPr>
              <a:t> + </a:t>
            </a:r>
            <a:r>
              <a:rPr lang="el-GR" sz="1650" b="1" dirty="0">
                <a:latin typeface="Times New Roman"/>
                <a:cs typeface="Times New Roman"/>
              </a:rPr>
              <a:t>γ</a:t>
            </a:r>
            <a:r>
              <a:rPr lang="en-US" sz="1650" b="1" dirty="0">
                <a:latin typeface="Times New Roman"/>
                <a:cs typeface="Times New Roman"/>
              </a:rPr>
              <a:t> &lt;&lt; 1</a:t>
            </a:r>
            <a:endParaRPr lang="ru-RU" sz="900" b="1" i="1" dirty="0"/>
          </a:p>
        </p:txBody>
      </p:sp>
      <p:sp>
        <p:nvSpPr>
          <p:cNvPr id="20" name="TextBox 37"/>
          <p:cNvSpPr txBox="1">
            <a:spLocks noChangeArrowheads="1"/>
          </p:cNvSpPr>
          <p:nvPr/>
        </p:nvSpPr>
        <p:spPr bwMode="auto">
          <a:xfrm>
            <a:off x="3377212" y="5712959"/>
            <a:ext cx="960520" cy="346249"/>
          </a:xfrm>
          <a:prstGeom prst="rect">
            <a:avLst/>
          </a:prstGeom>
          <a:solidFill>
            <a:schemeClr val="bg1"/>
          </a:solidFill>
          <a:ln w="9525">
            <a:solidFill>
              <a:srgbClr val="CC0000"/>
            </a:solidFill>
            <a:miter lim="800000"/>
            <a:headEnd/>
            <a:tailEnd/>
          </a:ln>
        </p:spPr>
        <p:txBody>
          <a:bodyPr wrap="none">
            <a:spAutoFit/>
          </a:bodyPr>
          <a:lstStyle/>
          <a:p>
            <a:pPr algn="ctr"/>
            <a:r>
              <a:rPr lang="el-GR" sz="1650" b="1" dirty="0">
                <a:latin typeface="Times New Roman"/>
                <a:cs typeface="Times New Roman"/>
              </a:rPr>
              <a:t>α</a:t>
            </a:r>
            <a:r>
              <a:rPr lang="en-US" sz="1650" b="1" dirty="0">
                <a:latin typeface="Times New Roman"/>
                <a:cs typeface="Times New Roman"/>
              </a:rPr>
              <a:t> + </a:t>
            </a:r>
            <a:r>
              <a:rPr lang="el-GR" sz="1650" b="1" dirty="0">
                <a:latin typeface="Times New Roman"/>
                <a:cs typeface="Times New Roman"/>
              </a:rPr>
              <a:t>γ</a:t>
            </a:r>
            <a:r>
              <a:rPr lang="en-US" sz="1650" b="1" dirty="0">
                <a:latin typeface="Times New Roman"/>
                <a:cs typeface="Times New Roman"/>
              </a:rPr>
              <a:t> &lt; 1</a:t>
            </a:r>
            <a:endParaRPr lang="ru-RU" sz="900" b="1" i="1" dirty="0"/>
          </a:p>
        </p:txBody>
      </p:sp>
    </p:spTree>
    <p:extLst>
      <p:ext uri="{BB962C8B-B14F-4D97-AF65-F5344CB8AC3E}">
        <p14:creationId xmlns:p14="http://schemas.microsoft.com/office/powerpoint/2010/main" val="1808715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3FC08BD-D5BE-404C-B428-8488A3832BC7}"/>
              </a:ext>
            </a:extLst>
          </p:cNvPr>
          <p:cNvSpPr>
            <a:spLocks noChangeArrowheads="1"/>
          </p:cNvSpPr>
          <p:nvPr/>
        </p:nvSpPr>
        <p:spPr bwMode="auto">
          <a:xfrm>
            <a:off x="90469" y="27236"/>
            <a:ext cx="8688742" cy="400110"/>
          </a:xfrm>
          <a:prstGeom prst="rect">
            <a:avLst/>
          </a:prstGeom>
          <a:noFill/>
          <a:ln w="9525">
            <a:noFill/>
            <a:miter lim="800000"/>
            <a:headEnd/>
            <a:tailEnd/>
          </a:ln>
        </p:spPr>
        <p:txBody>
          <a:bodyPr wrap="square">
            <a:spAutoFit/>
          </a:bodyPr>
          <a:lstStyle/>
          <a:p>
            <a:pPr algn="ctr"/>
            <a:r>
              <a:rPr lang="en-US" sz="2000" b="1" dirty="0">
                <a:solidFill>
                  <a:srgbClr val="0000FF"/>
                </a:solidFill>
              </a:rPr>
              <a:t>Structural study of Fe-Al-Cr </a:t>
            </a:r>
            <a:r>
              <a:rPr lang="en-US" sz="2000" b="1" dirty="0" err="1">
                <a:solidFill>
                  <a:srgbClr val="0000FF"/>
                </a:solidFill>
              </a:rPr>
              <a:t>intermetallics</a:t>
            </a:r>
            <a:endParaRPr lang="ru-RU" sz="2000" b="1" dirty="0">
              <a:solidFill>
                <a:srgbClr val="0000FF"/>
              </a:solidFill>
            </a:endParaRPr>
          </a:p>
        </p:txBody>
      </p:sp>
      <p:pic>
        <p:nvPicPr>
          <p:cNvPr id="3" name="Рисунок 2" descr="Fig04-picpic-celcius">
            <a:extLst>
              <a:ext uri="{FF2B5EF4-FFF2-40B4-BE49-F238E27FC236}">
                <a16:creationId xmlns:a16="http://schemas.microsoft.com/office/drawing/2014/main" id="{246EA2FA-BAF7-4C92-A55E-D25D9BB00BF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437" y="558104"/>
            <a:ext cx="3812547" cy="2595812"/>
          </a:xfrm>
          <a:prstGeom prst="rect">
            <a:avLst/>
          </a:prstGeom>
          <a:noFill/>
          <a:ln>
            <a:noFill/>
          </a:ln>
        </p:spPr>
      </p:pic>
      <p:pic>
        <p:nvPicPr>
          <p:cNvPr id="4" name="Рисунок 3" descr="Fig06b-Fe-Cr-Size-up">
            <a:extLst>
              <a:ext uri="{FF2B5EF4-FFF2-40B4-BE49-F238E27FC236}">
                <a16:creationId xmlns:a16="http://schemas.microsoft.com/office/drawing/2014/main" id="{2D5674CD-D32C-4C47-BBF9-275612538E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0154" y="668400"/>
            <a:ext cx="2096243" cy="2068364"/>
          </a:xfrm>
          <a:prstGeom prst="rect">
            <a:avLst/>
          </a:prstGeom>
          <a:noFill/>
          <a:ln>
            <a:noFill/>
          </a:ln>
        </p:spPr>
      </p:pic>
      <p:pic>
        <p:nvPicPr>
          <p:cNvPr id="5" name="Рисунок 4" descr="Fig08-S27-n-Fe-up-dw-T-2">
            <a:extLst>
              <a:ext uri="{FF2B5EF4-FFF2-40B4-BE49-F238E27FC236}">
                <a16:creationId xmlns:a16="http://schemas.microsoft.com/office/drawing/2014/main" id="{43A0B4DB-8127-4E9E-B5F9-97397A8245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045" y="2867000"/>
            <a:ext cx="2096243" cy="2074168"/>
          </a:xfrm>
          <a:prstGeom prst="rect">
            <a:avLst/>
          </a:prstGeom>
          <a:noFill/>
          <a:ln>
            <a:noFill/>
          </a:ln>
        </p:spPr>
      </p:pic>
      <p:pic>
        <p:nvPicPr>
          <p:cNvPr id="6" name="Рисунок 5" descr="S27-411s-d.jpg">
            <a:extLst>
              <a:ext uri="{FF2B5EF4-FFF2-40B4-BE49-F238E27FC236}">
                <a16:creationId xmlns:a16="http://schemas.microsoft.com/office/drawing/2014/main" id="{87445BB5-A429-4650-8201-34E318BE964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69" y="3386997"/>
            <a:ext cx="2354558" cy="1622985"/>
          </a:xfrm>
          <a:prstGeom prst="rect">
            <a:avLst/>
          </a:prstGeom>
          <a:noFill/>
          <a:ln>
            <a:noFill/>
          </a:ln>
        </p:spPr>
      </p:pic>
      <p:pic>
        <p:nvPicPr>
          <p:cNvPr id="7" name="Рисунок 6" descr="S27-413s-d.jpg">
            <a:extLst>
              <a:ext uri="{FF2B5EF4-FFF2-40B4-BE49-F238E27FC236}">
                <a16:creationId xmlns:a16="http://schemas.microsoft.com/office/drawing/2014/main" id="{2AA9D5AC-10BC-4752-954B-CFF29B34E0B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3902" y="3386997"/>
            <a:ext cx="2230552" cy="1626179"/>
          </a:xfrm>
          <a:prstGeom prst="rect">
            <a:avLst/>
          </a:prstGeom>
          <a:noFill/>
          <a:ln>
            <a:noFill/>
          </a:ln>
        </p:spPr>
      </p:pic>
      <p:sp>
        <p:nvSpPr>
          <p:cNvPr id="8" name="TextBox 7">
            <a:extLst>
              <a:ext uri="{FF2B5EF4-FFF2-40B4-BE49-F238E27FC236}">
                <a16:creationId xmlns:a16="http://schemas.microsoft.com/office/drawing/2014/main" id="{CE15E13E-AEAB-4EF6-98FA-7F469E45CB23}"/>
              </a:ext>
            </a:extLst>
          </p:cNvPr>
          <p:cNvSpPr txBox="1"/>
          <p:nvPr/>
        </p:nvSpPr>
        <p:spPr>
          <a:xfrm>
            <a:off x="13011" y="5230323"/>
            <a:ext cx="5221119" cy="830997"/>
          </a:xfrm>
          <a:prstGeom prst="rect">
            <a:avLst/>
          </a:prstGeom>
          <a:noFill/>
        </p:spPr>
        <p:txBody>
          <a:bodyPr wrap="square" rtlCol="0">
            <a:spAutoFit/>
          </a:bodyPr>
          <a:lstStyle/>
          <a:p>
            <a:pPr algn="ctr"/>
            <a:r>
              <a:rPr lang="en-US" sz="1600" b="1" dirty="0">
                <a:solidFill>
                  <a:srgbClr val="C00000"/>
                </a:solidFill>
              </a:rPr>
              <a:t>2D presentation of neutron diffraction patterns of Fe-25Al-15Cr and squared peak width dependence on squared peak position of Fe-25Al-9Cr</a:t>
            </a:r>
            <a:endParaRPr lang="ru-RU" sz="1600" b="1" dirty="0">
              <a:solidFill>
                <a:srgbClr val="C00000"/>
              </a:solidFill>
            </a:endParaRPr>
          </a:p>
        </p:txBody>
      </p:sp>
      <p:sp>
        <p:nvSpPr>
          <p:cNvPr id="9" name="TextBox 8">
            <a:extLst>
              <a:ext uri="{FF2B5EF4-FFF2-40B4-BE49-F238E27FC236}">
                <a16:creationId xmlns:a16="http://schemas.microsoft.com/office/drawing/2014/main" id="{10F9F7C7-B774-46A8-9EC1-9E14FF153E07}"/>
              </a:ext>
            </a:extLst>
          </p:cNvPr>
          <p:cNvSpPr txBox="1"/>
          <p:nvPr/>
        </p:nvSpPr>
        <p:spPr>
          <a:xfrm>
            <a:off x="7146398" y="668400"/>
            <a:ext cx="1907134" cy="2062103"/>
          </a:xfrm>
          <a:prstGeom prst="rect">
            <a:avLst/>
          </a:prstGeom>
          <a:noFill/>
        </p:spPr>
        <p:txBody>
          <a:bodyPr wrap="square" rtlCol="0">
            <a:spAutoFit/>
          </a:bodyPr>
          <a:lstStyle/>
          <a:p>
            <a:pPr algn="ctr"/>
            <a:r>
              <a:rPr lang="en-US" sz="1600" b="1" dirty="0">
                <a:solidFill>
                  <a:srgbClr val="008000"/>
                </a:solidFill>
              </a:rPr>
              <a:t>Temperature dependence of the average cluster size with ordered structure in compounds with 2.5, 9 and 15 at. % Cr</a:t>
            </a:r>
            <a:endParaRPr lang="ru-RU" sz="1600" b="1" dirty="0">
              <a:solidFill>
                <a:srgbClr val="008000"/>
              </a:solidFill>
            </a:endParaRPr>
          </a:p>
        </p:txBody>
      </p:sp>
      <p:sp>
        <p:nvSpPr>
          <p:cNvPr id="10" name="TextBox 9">
            <a:extLst>
              <a:ext uri="{FF2B5EF4-FFF2-40B4-BE49-F238E27FC236}">
                <a16:creationId xmlns:a16="http://schemas.microsoft.com/office/drawing/2014/main" id="{AAB0EA5B-86CC-4C26-B283-9E11333EDFC9}"/>
              </a:ext>
            </a:extLst>
          </p:cNvPr>
          <p:cNvSpPr txBox="1"/>
          <p:nvPr/>
        </p:nvSpPr>
        <p:spPr>
          <a:xfrm>
            <a:off x="7236866" y="2971557"/>
            <a:ext cx="1907134" cy="1569660"/>
          </a:xfrm>
          <a:prstGeom prst="rect">
            <a:avLst/>
          </a:prstGeom>
          <a:noFill/>
        </p:spPr>
        <p:txBody>
          <a:bodyPr wrap="square" rtlCol="0">
            <a:spAutoFit/>
          </a:bodyPr>
          <a:lstStyle/>
          <a:p>
            <a:pPr algn="ctr"/>
            <a:r>
              <a:rPr lang="en-US" sz="1600" b="1" dirty="0">
                <a:solidFill>
                  <a:srgbClr val="008000"/>
                </a:solidFill>
              </a:rPr>
              <a:t>Temperature dependence of the occupation factor of one of the iron positions in Fe-25Al-9Cr </a:t>
            </a:r>
            <a:endParaRPr lang="ru-RU" sz="1600" b="1" dirty="0">
              <a:solidFill>
                <a:srgbClr val="008000"/>
              </a:solidFill>
            </a:endParaRPr>
          </a:p>
        </p:txBody>
      </p:sp>
      <p:sp>
        <p:nvSpPr>
          <p:cNvPr id="11" name="Rectangle 3">
            <a:extLst>
              <a:ext uri="{FF2B5EF4-FFF2-40B4-BE49-F238E27FC236}">
                <a16:creationId xmlns:a16="http://schemas.microsoft.com/office/drawing/2014/main" id="{BBAA8B84-8E30-4F49-9B69-C48A99AC80F8}"/>
              </a:ext>
            </a:extLst>
          </p:cNvPr>
          <p:cNvSpPr>
            <a:spLocks noChangeArrowheads="1"/>
          </p:cNvSpPr>
          <p:nvPr/>
        </p:nvSpPr>
        <p:spPr bwMode="auto">
          <a:xfrm>
            <a:off x="5327165" y="6061320"/>
            <a:ext cx="3819402" cy="584775"/>
          </a:xfrm>
          <a:prstGeom prst="rect">
            <a:avLst/>
          </a:prstGeom>
          <a:solidFill>
            <a:schemeClr val="bg1"/>
          </a:solidFill>
          <a:ln w="9525">
            <a:noFill/>
            <a:miter lim="800000"/>
            <a:headEnd/>
            <a:tailEnd/>
          </a:ln>
        </p:spPr>
        <p:txBody>
          <a:bodyPr wrap="square">
            <a:spAutoFit/>
          </a:bodyPr>
          <a:lstStyle/>
          <a:p>
            <a:pPr algn="ctr"/>
            <a:r>
              <a:rPr lang="nl-NL" sz="1600" b="1" dirty="0">
                <a:solidFill>
                  <a:srgbClr val="0000FF"/>
                </a:solidFill>
              </a:rPr>
              <a:t>A.M.Balagurov et al, Phys. Rev. Materials, accepted  (2018)</a:t>
            </a:r>
            <a:endParaRPr lang="ru-RU" sz="1600" b="1" dirty="0">
              <a:solidFill>
                <a:srgbClr val="0000FF"/>
              </a:solidFill>
            </a:endParaRPr>
          </a:p>
        </p:txBody>
      </p:sp>
    </p:spTree>
    <p:extLst>
      <p:ext uri="{BB962C8B-B14F-4D97-AF65-F5344CB8AC3E}">
        <p14:creationId xmlns:p14="http://schemas.microsoft.com/office/powerpoint/2010/main" val="58181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1" name="Рисунок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3878088"/>
            <a:ext cx="2101183" cy="210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 name="Объект 33"/>
          <p:cNvGraphicFramePr>
            <a:graphicFrameLocks noChangeAspect="1"/>
          </p:cNvGraphicFramePr>
          <p:nvPr>
            <p:extLst>
              <p:ext uri="{D42A27DB-BD31-4B8C-83A1-F6EECF244321}">
                <p14:modId xmlns:p14="http://schemas.microsoft.com/office/powerpoint/2010/main" val="325646222"/>
              </p:ext>
            </p:extLst>
          </p:nvPr>
        </p:nvGraphicFramePr>
        <p:xfrm>
          <a:off x="4042001" y="1218264"/>
          <a:ext cx="2657880" cy="2426760"/>
        </p:xfrm>
        <a:graphic>
          <a:graphicData uri="http://schemas.openxmlformats.org/presentationml/2006/ole">
            <mc:AlternateContent xmlns:mc="http://schemas.openxmlformats.org/markup-compatibility/2006">
              <mc:Choice xmlns:v="urn:schemas-microsoft-com:vml" Requires="v">
                <p:oleObj spid="_x0000_s12312" name="Graph" r:id="rId5" imgW="3312000" imgH="3024000" progId="Origin50.Graph">
                  <p:embed/>
                </p:oleObj>
              </mc:Choice>
              <mc:Fallback>
                <p:oleObj name="Graph" r:id="rId5" imgW="3312000" imgH="3024000" progId="Origin50.Graph">
                  <p:embed/>
                  <p:pic>
                    <p:nvPicPr>
                      <p:cNvPr id="34" name="Объект 33"/>
                      <p:cNvPicPr/>
                      <p:nvPr/>
                    </p:nvPicPr>
                    <p:blipFill>
                      <a:blip r:embed="rId6"/>
                      <a:stretch>
                        <a:fillRect/>
                      </a:stretch>
                    </p:blipFill>
                    <p:spPr>
                      <a:xfrm>
                        <a:off x="4042001" y="1218264"/>
                        <a:ext cx="2657880" cy="2426760"/>
                      </a:xfrm>
                      <a:prstGeom prst="rect">
                        <a:avLst/>
                      </a:prstGeom>
                    </p:spPr>
                  </p:pic>
                </p:oleObj>
              </mc:Fallback>
            </mc:AlternateContent>
          </a:graphicData>
        </a:graphic>
      </p:graphicFrame>
      <p:sp>
        <p:nvSpPr>
          <p:cNvPr id="4" name="Text Box 2"/>
          <p:cNvSpPr txBox="1">
            <a:spLocks noChangeArrowheads="1"/>
          </p:cNvSpPr>
          <p:nvPr/>
        </p:nvSpPr>
        <p:spPr bwMode="auto">
          <a:xfrm>
            <a:off x="239344" y="-27912"/>
            <a:ext cx="8570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solidFill>
                  <a:srgbClr val="0033CC"/>
                </a:solidFill>
              </a:rPr>
              <a:t>Magnetic nanoparticle assembling induced by non-homogeneous magnetic field at interface by neutron reflectometry</a:t>
            </a:r>
          </a:p>
        </p:txBody>
      </p:sp>
      <p:sp>
        <p:nvSpPr>
          <p:cNvPr id="24" name="Rectangle 8"/>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sp>
        <p:nvSpPr>
          <p:cNvPr id="3" name="Rectangle 7"/>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sp>
        <p:nvSpPr>
          <p:cNvPr id="6" name="Rectangle 9"/>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sp>
        <p:nvSpPr>
          <p:cNvPr id="9" name="Rectangle 20"/>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sp>
        <p:nvSpPr>
          <p:cNvPr id="18" name="Прямоугольник 17"/>
          <p:cNvSpPr/>
          <p:nvPr/>
        </p:nvSpPr>
        <p:spPr>
          <a:xfrm>
            <a:off x="4540268" y="6446222"/>
            <a:ext cx="4812103" cy="338554"/>
          </a:xfrm>
          <a:prstGeom prst="rect">
            <a:avLst/>
          </a:prstGeom>
        </p:spPr>
        <p:txBody>
          <a:bodyPr wrap="square">
            <a:spAutoFit/>
          </a:bodyPr>
          <a:lstStyle/>
          <a:p>
            <a:r>
              <a:rPr lang="en-US" sz="1600" b="1" dirty="0" err="1">
                <a:solidFill>
                  <a:srgbClr val="0000FF"/>
                </a:solidFill>
                <a:latin typeface="Times New Roman" pitchFamily="18" charset="0"/>
                <a:cs typeface="Times New Roman" pitchFamily="18" charset="0"/>
              </a:rPr>
              <a:t>A.V.Nagornyi</a:t>
            </a:r>
            <a:r>
              <a:rPr lang="ru-RU" sz="1600" b="1" dirty="0">
                <a:solidFill>
                  <a:srgbClr val="0000FF"/>
                </a:solidFill>
                <a:latin typeface="Times New Roman" pitchFamily="18" charset="0"/>
                <a:cs typeface="Times New Roman" pitchFamily="18" charset="0"/>
              </a:rPr>
              <a:t> </a:t>
            </a:r>
            <a:r>
              <a:rPr lang="en-US" sz="1600" b="1" dirty="0">
                <a:solidFill>
                  <a:srgbClr val="0000FF"/>
                </a:solidFill>
                <a:latin typeface="Times New Roman" pitchFamily="18" charset="0"/>
                <a:cs typeface="Times New Roman" pitchFamily="18" charset="0"/>
              </a:rPr>
              <a:t> et al. Appl. Surf. Sci. (2018) in press</a:t>
            </a:r>
            <a:endParaRPr lang="ru-RU" sz="1600" b="1" dirty="0">
              <a:solidFill>
                <a:srgbClr val="0000FF"/>
              </a:solidFill>
              <a:latin typeface="Times New Roman" pitchFamily="18" charset="0"/>
              <a:cs typeface="Times New Roman" pitchFamily="18" charset="0"/>
            </a:endParaRPr>
          </a:p>
        </p:txBody>
      </p:sp>
      <p:pic>
        <p:nvPicPr>
          <p:cNvPr id="20" name="Рисунок 19"/>
          <p:cNvPicPr>
            <a:picLocks noChangeAspect="1"/>
          </p:cNvPicPr>
          <p:nvPr/>
        </p:nvPicPr>
        <p:blipFill rotWithShape="1">
          <a:blip r:embed="rId7" cstate="print">
            <a:extLst>
              <a:ext uri="{28A0092B-C50C-407E-A947-70E740481C1C}">
                <a14:useLocalDpi xmlns:a14="http://schemas.microsoft.com/office/drawing/2010/main" val="0"/>
              </a:ext>
            </a:extLst>
          </a:blip>
          <a:srcRect l="19480" t="11024" r="13950"/>
          <a:stretch/>
        </p:blipFill>
        <p:spPr>
          <a:xfrm>
            <a:off x="558078" y="836712"/>
            <a:ext cx="2160000" cy="1360224"/>
          </a:xfrm>
          <a:prstGeom prst="rect">
            <a:avLst/>
          </a:prstGeom>
        </p:spPr>
      </p:pic>
      <p:sp>
        <p:nvSpPr>
          <p:cNvPr id="2" name="Прямоугольник 1"/>
          <p:cNvSpPr/>
          <p:nvPr/>
        </p:nvSpPr>
        <p:spPr>
          <a:xfrm>
            <a:off x="35496" y="2076913"/>
            <a:ext cx="2952193" cy="577081"/>
          </a:xfrm>
          <a:prstGeom prst="rect">
            <a:avLst/>
          </a:prstGeom>
        </p:spPr>
        <p:txBody>
          <a:bodyPr wrap="square">
            <a:spAutoFit/>
          </a:bodyPr>
          <a:lstStyle/>
          <a:p>
            <a:pPr algn="ctr"/>
            <a:r>
              <a:rPr lang="en-US" sz="1050" b="1" dirty="0">
                <a:solidFill>
                  <a:srgbClr val="C00000"/>
                </a:solidFill>
                <a:latin typeface="Times New Roman" pitchFamily="18" charset="0"/>
                <a:cs typeface="Times New Roman" pitchFamily="18" charset="0"/>
              </a:rPr>
              <a:t>Principal scheme of a sample cell for NR experiments on the </a:t>
            </a:r>
            <a:r>
              <a:rPr lang="en-US" sz="1050" b="1" dirty="0" err="1">
                <a:solidFill>
                  <a:srgbClr val="C00000"/>
                </a:solidFill>
                <a:latin typeface="Times New Roman" pitchFamily="18" charset="0"/>
                <a:cs typeface="Times New Roman" pitchFamily="18" charset="0"/>
              </a:rPr>
              <a:t>ferrofluid</a:t>
            </a:r>
            <a:r>
              <a:rPr lang="en-US" sz="1050" b="1" dirty="0">
                <a:solidFill>
                  <a:srgbClr val="C00000"/>
                </a:solidFill>
                <a:latin typeface="Times New Roman" pitchFamily="18" charset="0"/>
                <a:cs typeface="Times New Roman" pitchFamily="18" charset="0"/>
              </a:rPr>
              <a:t>/silicon interface under an external magnetic field</a:t>
            </a:r>
            <a:endParaRPr lang="ru-RU" sz="1050" b="1" dirty="0">
              <a:solidFill>
                <a:srgbClr val="C00000"/>
              </a:solidFill>
              <a:latin typeface="Times New Roman" pitchFamily="18" charset="0"/>
              <a:cs typeface="Times New Roman" pitchFamily="18" charset="0"/>
            </a:endParaRPr>
          </a:p>
        </p:txBody>
      </p:sp>
      <p:cxnSp>
        <p:nvCxnSpPr>
          <p:cNvPr id="37" name="Прямая со стрелкой 36"/>
          <p:cNvCxnSpPr/>
          <p:nvPr/>
        </p:nvCxnSpPr>
        <p:spPr>
          <a:xfrm flipH="1">
            <a:off x="5752380" y="3279398"/>
            <a:ext cx="110712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flipV="1">
            <a:off x="5914398" y="3117380"/>
            <a:ext cx="945105" cy="1620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 Box 24"/>
          <p:cNvSpPr txBox="1">
            <a:spLocks noChangeArrowheads="1"/>
          </p:cNvSpPr>
          <p:nvPr/>
        </p:nvSpPr>
        <p:spPr bwMode="auto">
          <a:xfrm>
            <a:off x="6859503" y="1871730"/>
            <a:ext cx="1782198"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ru-RU" sz="1050" b="1" dirty="0">
                <a:solidFill>
                  <a:srgbClr val="00B050"/>
                </a:solidFill>
                <a:latin typeface="Comic Sans MS" pitchFamily="66" charset="0"/>
              </a:rPr>
              <a:t>no visible structural ordering of MNPs at near-interface region at low magnetic field   </a:t>
            </a:r>
            <a:endParaRPr lang="en-US" altLang="ru-RU" sz="1200" dirty="0">
              <a:solidFill>
                <a:srgbClr val="00B050"/>
              </a:solidFill>
              <a:latin typeface="Comic Sans MS" pitchFamily="66" charset="0"/>
            </a:endParaRPr>
          </a:p>
        </p:txBody>
      </p:sp>
      <p:sp>
        <p:nvSpPr>
          <p:cNvPr id="40" name="Прямоугольник 39"/>
          <p:cNvSpPr/>
          <p:nvPr/>
        </p:nvSpPr>
        <p:spPr>
          <a:xfrm>
            <a:off x="6685557" y="3194247"/>
            <a:ext cx="1342827" cy="392415"/>
          </a:xfrm>
          <a:prstGeom prst="rect">
            <a:avLst/>
          </a:prstGeom>
        </p:spPr>
        <p:txBody>
          <a:bodyPr wrap="square">
            <a:spAutoFit/>
          </a:bodyPr>
          <a:lstStyle/>
          <a:p>
            <a:pPr algn="ctr"/>
            <a:r>
              <a:rPr lang="en-US" sz="975" b="1" dirty="0">
                <a:solidFill>
                  <a:srgbClr val="C00000"/>
                </a:solidFill>
                <a:latin typeface="Tahoma" pitchFamily="34" charset="0"/>
                <a:ea typeface="Tahoma" pitchFamily="34" charset="0"/>
                <a:cs typeface="Tahoma" pitchFamily="34" charset="0"/>
              </a:rPr>
              <a:t>zero and weak magnetic fields</a:t>
            </a:r>
            <a:endParaRPr lang="ru-RU" sz="975" dirty="0">
              <a:solidFill>
                <a:srgbClr val="C00000"/>
              </a:solidFill>
            </a:endParaRPr>
          </a:p>
        </p:txBody>
      </p:sp>
      <p:sp>
        <p:nvSpPr>
          <p:cNvPr id="5" name="Овал 4"/>
          <p:cNvSpPr/>
          <p:nvPr/>
        </p:nvSpPr>
        <p:spPr>
          <a:xfrm rot="19685978">
            <a:off x="4822885" y="1515342"/>
            <a:ext cx="538152" cy="227744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41" name="Объект 40"/>
          <p:cNvGraphicFramePr>
            <a:graphicFrameLocks noChangeAspect="1"/>
          </p:cNvGraphicFramePr>
          <p:nvPr>
            <p:extLst>
              <p:ext uri="{D42A27DB-BD31-4B8C-83A1-F6EECF244321}">
                <p14:modId xmlns:p14="http://schemas.microsoft.com/office/powerpoint/2010/main" val="1909031472"/>
              </p:ext>
            </p:extLst>
          </p:nvPr>
        </p:nvGraphicFramePr>
        <p:xfrm>
          <a:off x="249316" y="3016820"/>
          <a:ext cx="2657880" cy="2426760"/>
        </p:xfrm>
        <a:graphic>
          <a:graphicData uri="http://schemas.openxmlformats.org/presentationml/2006/ole">
            <mc:AlternateContent xmlns:mc="http://schemas.openxmlformats.org/markup-compatibility/2006">
              <mc:Choice xmlns:v="urn:schemas-microsoft-com:vml" Requires="v">
                <p:oleObj spid="_x0000_s12313" name="Graph" r:id="rId8" imgW="3312000" imgH="3024000" progId="Origin50.Graph">
                  <p:embed/>
                </p:oleObj>
              </mc:Choice>
              <mc:Fallback>
                <p:oleObj name="Graph" r:id="rId8" imgW="3312000" imgH="3024000" progId="Origin50.Graph">
                  <p:embed/>
                  <p:pic>
                    <p:nvPicPr>
                      <p:cNvPr id="41" name="Объект 40"/>
                      <p:cNvPicPr/>
                      <p:nvPr/>
                    </p:nvPicPr>
                    <p:blipFill>
                      <a:blip r:embed="rId6"/>
                      <a:stretch>
                        <a:fillRect/>
                      </a:stretch>
                    </p:blipFill>
                    <p:spPr>
                      <a:xfrm>
                        <a:off x="249316" y="3016820"/>
                        <a:ext cx="2657880" cy="2426760"/>
                      </a:xfrm>
                      <a:prstGeom prst="rect">
                        <a:avLst/>
                      </a:prstGeom>
                    </p:spPr>
                  </p:pic>
                </p:oleObj>
              </mc:Fallback>
            </mc:AlternateContent>
          </a:graphicData>
        </a:graphic>
      </p:graphicFrame>
      <p:sp>
        <p:nvSpPr>
          <p:cNvPr id="42" name="Овал 41"/>
          <p:cNvSpPr/>
          <p:nvPr/>
        </p:nvSpPr>
        <p:spPr>
          <a:xfrm rot="14926697">
            <a:off x="1687481" y="3777152"/>
            <a:ext cx="549416" cy="1119367"/>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1779340" y="3409143"/>
            <a:ext cx="1640532" cy="392415"/>
          </a:xfrm>
          <a:prstGeom prst="rect">
            <a:avLst/>
          </a:prstGeom>
        </p:spPr>
        <p:txBody>
          <a:bodyPr wrap="square">
            <a:spAutoFit/>
          </a:bodyPr>
          <a:lstStyle/>
          <a:p>
            <a:pPr algn="ctr"/>
            <a:r>
              <a:rPr lang="en-US" sz="975" b="1" dirty="0">
                <a:solidFill>
                  <a:srgbClr val="C00000"/>
                </a:solidFill>
                <a:latin typeface="Tahoma" pitchFamily="34" charset="0"/>
                <a:ea typeface="Tahoma" pitchFamily="34" charset="0"/>
                <a:cs typeface="Tahoma" pitchFamily="34" charset="0"/>
              </a:rPr>
              <a:t>high magnetic flux density (35-75 </a:t>
            </a:r>
            <a:r>
              <a:rPr lang="en-US" sz="975" b="1" dirty="0" err="1">
                <a:solidFill>
                  <a:srgbClr val="C00000"/>
                </a:solidFill>
                <a:latin typeface="Tahoma" pitchFamily="34" charset="0"/>
                <a:ea typeface="Tahoma" pitchFamily="34" charset="0"/>
                <a:cs typeface="Tahoma" pitchFamily="34" charset="0"/>
              </a:rPr>
              <a:t>mT</a:t>
            </a:r>
            <a:r>
              <a:rPr lang="en-US" sz="975" b="1" dirty="0">
                <a:solidFill>
                  <a:srgbClr val="C00000"/>
                </a:solidFill>
                <a:latin typeface="Tahoma" pitchFamily="34" charset="0"/>
                <a:ea typeface="Tahoma" pitchFamily="34" charset="0"/>
                <a:cs typeface="Tahoma" pitchFamily="34" charset="0"/>
              </a:rPr>
              <a:t>)</a:t>
            </a:r>
            <a:endParaRPr lang="ru-RU" sz="975" dirty="0">
              <a:solidFill>
                <a:srgbClr val="C00000"/>
              </a:solidFill>
            </a:endParaRPr>
          </a:p>
        </p:txBody>
      </p:sp>
      <p:grpSp>
        <p:nvGrpSpPr>
          <p:cNvPr id="63" name="Группа 62"/>
          <p:cNvGrpSpPr/>
          <p:nvPr/>
        </p:nvGrpSpPr>
        <p:grpSpPr>
          <a:xfrm rot="11292259">
            <a:off x="2116436" y="3849906"/>
            <a:ext cx="428865" cy="800120"/>
            <a:chOff x="2281770" y="4810446"/>
            <a:chExt cx="571820" cy="1066826"/>
          </a:xfrm>
        </p:grpSpPr>
        <p:cxnSp>
          <p:nvCxnSpPr>
            <p:cNvPr id="50" name="Прямая со стрелкой 49"/>
            <p:cNvCxnSpPr/>
            <p:nvPr/>
          </p:nvCxnSpPr>
          <p:spPr>
            <a:xfrm flipV="1">
              <a:off x="2281770" y="5166054"/>
              <a:ext cx="137746" cy="7112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flipV="1">
              <a:off x="2281770" y="4960504"/>
              <a:ext cx="394280" cy="9167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V="1">
              <a:off x="2281770" y="4810446"/>
              <a:ext cx="571820" cy="10668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8"/>
          <p:cNvSpPr txBox="1">
            <a:spLocks noChangeArrowheads="1"/>
          </p:cNvSpPr>
          <p:nvPr/>
        </p:nvSpPr>
        <p:spPr bwMode="auto">
          <a:xfrm>
            <a:off x="723333" y="5479340"/>
            <a:ext cx="16307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050" b="1" dirty="0">
                <a:solidFill>
                  <a:srgbClr val="008000"/>
                </a:solidFill>
                <a:latin typeface="Arial" charset="0"/>
                <a:cs typeface="Arial" charset="0"/>
              </a:rPr>
              <a:t>Reflectivity curves</a:t>
            </a:r>
          </a:p>
        </p:txBody>
      </p:sp>
      <p:sp>
        <p:nvSpPr>
          <p:cNvPr id="26" name="TextBox 8"/>
          <p:cNvSpPr txBox="1">
            <a:spLocks noChangeArrowheads="1"/>
          </p:cNvSpPr>
          <p:nvPr/>
        </p:nvSpPr>
        <p:spPr bwMode="auto">
          <a:xfrm>
            <a:off x="4559729" y="1075635"/>
            <a:ext cx="16307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050" b="1" dirty="0">
                <a:solidFill>
                  <a:srgbClr val="008000"/>
                </a:solidFill>
                <a:latin typeface="Arial" charset="0"/>
                <a:cs typeface="Arial" charset="0"/>
              </a:rPr>
              <a:t>Reflectivity curves</a:t>
            </a:r>
          </a:p>
        </p:txBody>
      </p:sp>
      <p:pic>
        <p:nvPicPr>
          <p:cNvPr id="4202" name="Рисунок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6086" y="3706516"/>
            <a:ext cx="2101183" cy="210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FD89B5CF-6129-480D-BDCE-1981BD80920F}"/>
              </a:ext>
            </a:extLst>
          </p:cNvPr>
          <p:cNvSpPr/>
          <p:nvPr/>
        </p:nvSpPr>
        <p:spPr>
          <a:xfrm>
            <a:off x="5326320" y="737081"/>
            <a:ext cx="3081869" cy="338554"/>
          </a:xfrm>
          <a:prstGeom prst="rect">
            <a:avLst/>
          </a:prstGeom>
        </p:spPr>
        <p:txBody>
          <a:bodyPr wrap="none">
            <a:spAutoFit/>
          </a:bodyPr>
          <a:lstStyle/>
          <a:p>
            <a:pPr algn="ctr"/>
            <a:r>
              <a:rPr lang="en-US" sz="1600" b="1" dirty="0">
                <a:solidFill>
                  <a:srgbClr val="7030A0"/>
                </a:solidFill>
              </a:rPr>
              <a:t>(FLNP JINR – KNU – IEP SAS)</a:t>
            </a:r>
            <a:endParaRPr lang="en-US" sz="1600" b="1" baseline="-25000" dirty="0">
              <a:solidFill>
                <a:srgbClr val="7030A0"/>
              </a:solidFill>
            </a:endParaRPr>
          </a:p>
        </p:txBody>
      </p:sp>
    </p:spTree>
    <p:extLst>
      <p:ext uri="{BB962C8B-B14F-4D97-AF65-F5344CB8AC3E}">
        <p14:creationId xmlns:p14="http://schemas.microsoft.com/office/powerpoint/2010/main" val="328924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rotWithShape="1">
          <a:blip r:embed="rId2" cstate="print">
            <a:extLst>
              <a:ext uri="{28A0092B-C50C-407E-A947-70E740481C1C}">
                <a14:useLocalDpi xmlns:a14="http://schemas.microsoft.com/office/drawing/2010/main" val="0"/>
              </a:ext>
            </a:extLst>
          </a:blip>
          <a:srcRect l="2817" t="4741" r="9943" b="3493"/>
          <a:stretch/>
        </p:blipFill>
        <p:spPr>
          <a:xfrm>
            <a:off x="6223051" y="1556792"/>
            <a:ext cx="1786825" cy="2129214"/>
          </a:xfrm>
          <a:prstGeom prst="rect">
            <a:avLst/>
          </a:prstGeom>
        </p:spPr>
      </p:pic>
      <p:pic>
        <p:nvPicPr>
          <p:cNvPr id="33" name="Рисунок 32"/>
          <p:cNvPicPr>
            <a:picLocks noChangeAspect="1"/>
          </p:cNvPicPr>
          <p:nvPr/>
        </p:nvPicPr>
        <p:blipFill rotWithShape="1">
          <a:blip r:embed="rId3" cstate="print">
            <a:extLst>
              <a:ext uri="{28A0092B-C50C-407E-A947-70E740481C1C}">
                <a14:useLocalDpi xmlns:a14="http://schemas.microsoft.com/office/drawing/2010/main" val="0"/>
              </a:ext>
            </a:extLst>
          </a:blip>
          <a:srcRect t="4765" r="12319" b="3005"/>
          <a:stretch/>
        </p:blipFill>
        <p:spPr>
          <a:xfrm>
            <a:off x="4333825" y="1556792"/>
            <a:ext cx="1786826" cy="2129216"/>
          </a:xfrm>
          <a:prstGeom prst="rect">
            <a:avLst/>
          </a:prstGeom>
        </p:spPr>
      </p:pic>
      <p:sp>
        <p:nvSpPr>
          <p:cNvPr id="4" name="Text Box 2"/>
          <p:cNvSpPr txBox="1">
            <a:spLocks noChangeArrowheads="1"/>
          </p:cNvSpPr>
          <p:nvPr/>
        </p:nvSpPr>
        <p:spPr bwMode="auto">
          <a:xfrm>
            <a:off x="304240" y="-8033"/>
            <a:ext cx="85355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dirty="0">
                <a:solidFill>
                  <a:srgbClr val="0033CC"/>
                </a:solidFill>
              </a:rPr>
              <a:t>Effect of non-electroactive additives on electrochemical interfaces by neutron reflectometry</a:t>
            </a:r>
          </a:p>
        </p:txBody>
      </p:sp>
      <p:sp>
        <p:nvSpPr>
          <p:cNvPr id="9" name="Rectangle 13"/>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2" name="Прямоугольник 1"/>
          <p:cNvSpPr/>
          <p:nvPr/>
        </p:nvSpPr>
        <p:spPr>
          <a:xfrm>
            <a:off x="4726624" y="6482572"/>
            <a:ext cx="4572000" cy="338554"/>
          </a:xfrm>
          <a:prstGeom prst="rect">
            <a:avLst/>
          </a:prstGeom>
        </p:spPr>
        <p:txBody>
          <a:bodyPr wrap="square">
            <a:spAutoFit/>
          </a:bodyPr>
          <a:lstStyle/>
          <a:p>
            <a:r>
              <a:rPr lang="en-US" sz="1600" b="1" dirty="0" err="1">
                <a:solidFill>
                  <a:srgbClr val="0000FF"/>
                </a:solidFill>
                <a:latin typeface="Times New Roman" pitchFamily="18" charset="0"/>
                <a:cs typeface="Times New Roman" pitchFamily="18" charset="0"/>
              </a:rPr>
              <a:t>M.V.Avdeev</a:t>
            </a:r>
            <a:r>
              <a:rPr lang="en-US" sz="1600" b="1" dirty="0">
                <a:solidFill>
                  <a:srgbClr val="0000FF"/>
                </a:solidFill>
                <a:latin typeface="Times New Roman" pitchFamily="18" charset="0"/>
                <a:cs typeface="Times New Roman" pitchFamily="18" charset="0"/>
              </a:rPr>
              <a:t>, et al.  Coll. Surf. A (2018) submitted</a:t>
            </a:r>
            <a:endParaRPr lang="ru-RU" sz="1600" b="1" dirty="0">
              <a:solidFill>
                <a:srgbClr val="0000FF"/>
              </a:solidFill>
              <a:latin typeface="Times New Roman" pitchFamily="18" charset="0"/>
              <a:cs typeface="Times New Roman" pitchFamily="18" charset="0"/>
            </a:endParaRPr>
          </a:p>
        </p:txBody>
      </p:sp>
      <p:sp>
        <p:nvSpPr>
          <p:cNvPr id="12" name="Rectangle 3"/>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sp>
        <p:nvSpPr>
          <p:cNvPr id="13" name="Rectangle 4"/>
          <p:cNvSpPr>
            <a:spLocks noChangeArrowheads="1"/>
          </p:cNvSpPr>
          <p:nvPr/>
        </p:nvSpPr>
        <p:spPr bwMode="auto">
          <a:xfrm>
            <a:off x="1143001" y="7249232"/>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ru-RU">
              <a:latin typeface="Arial" pitchFamily="34" charset="0"/>
              <a:cs typeface="Arial" pitchFamily="34" charset="0"/>
            </a:endParaRPr>
          </a:p>
        </p:txBody>
      </p:sp>
      <p:sp>
        <p:nvSpPr>
          <p:cNvPr id="6" name="Прямоугольник 5"/>
          <p:cNvSpPr/>
          <p:nvPr/>
        </p:nvSpPr>
        <p:spPr>
          <a:xfrm>
            <a:off x="475207" y="969467"/>
            <a:ext cx="2737885" cy="523220"/>
          </a:xfrm>
          <a:prstGeom prst="rect">
            <a:avLst/>
          </a:prstGeom>
        </p:spPr>
        <p:txBody>
          <a:bodyPr wrap="square">
            <a:spAutoFit/>
          </a:bodyPr>
          <a:lstStyle/>
          <a:p>
            <a:pPr algn="ctr"/>
            <a:r>
              <a:rPr lang="en-US" sz="1400" b="1" dirty="0">
                <a:solidFill>
                  <a:srgbClr val="008000"/>
                </a:solidFill>
                <a:latin typeface="Arial" pitchFamily="34" charset="0"/>
                <a:cs typeface="Arial" pitchFamily="34" charset="0"/>
              </a:rPr>
              <a:t>Effect of Non-</a:t>
            </a:r>
            <a:r>
              <a:rPr lang="en-US" sz="1400" b="1" dirty="0" err="1">
                <a:solidFill>
                  <a:srgbClr val="008000"/>
                </a:solidFill>
                <a:latin typeface="Arial" pitchFamily="34" charset="0"/>
                <a:cs typeface="Arial" pitchFamily="34" charset="0"/>
              </a:rPr>
              <a:t>Electroactive</a:t>
            </a:r>
            <a:r>
              <a:rPr lang="en-US" sz="1400" b="1" dirty="0">
                <a:solidFill>
                  <a:srgbClr val="008000"/>
                </a:solidFill>
                <a:latin typeface="Arial" pitchFamily="34" charset="0"/>
                <a:cs typeface="Arial" pitchFamily="34" charset="0"/>
              </a:rPr>
              <a:t> Additive: Optical Microscopy</a:t>
            </a:r>
            <a:endParaRPr lang="ru-RU" sz="1400" dirty="0">
              <a:solidFill>
                <a:srgbClr val="008000"/>
              </a:solidFill>
              <a:latin typeface="Arial" pitchFamily="34" charset="0"/>
              <a:cs typeface="Arial" pitchFamily="34" charset="0"/>
            </a:endParaRPr>
          </a:p>
        </p:txBody>
      </p:sp>
      <p:sp>
        <p:nvSpPr>
          <p:cNvPr id="45" name="TextBox 8"/>
          <p:cNvSpPr txBox="1">
            <a:spLocks noChangeArrowheads="1"/>
          </p:cNvSpPr>
          <p:nvPr/>
        </p:nvSpPr>
        <p:spPr bwMode="auto">
          <a:xfrm>
            <a:off x="4517064" y="1283810"/>
            <a:ext cx="33823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400" b="1" dirty="0">
                <a:solidFill>
                  <a:srgbClr val="008000"/>
                </a:solidFill>
                <a:latin typeface="Arial" charset="0"/>
                <a:cs typeface="Arial" charset="0"/>
              </a:rPr>
              <a:t>NR Study of TBAP Effect on Li Plating</a:t>
            </a:r>
          </a:p>
        </p:txBody>
      </p:sp>
      <p:sp>
        <p:nvSpPr>
          <p:cNvPr id="17" name="TextBox 16"/>
          <p:cNvSpPr txBox="1"/>
          <p:nvPr/>
        </p:nvSpPr>
        <p:spPr>
          <a:xfrm>
            <a:off x="1060436" y="2802183"/>
            <a:ext cx="1057203" cy="461665"/>
          </a:xfrm>
          <a:prstGeom prst="rect">
            <a:avLst/>
          </a:prstGeom>
          <a:noFill/>
        </p:spPr>
        <p:txBody>
          <a:bodyPr wrap="square" rtlCol="0">
            <a:spAutoFit/>
          </a:bodyPr>
          <a:lstStyle/>
          <a:p>
            <a:pPr algn="r"/>
            <a:r>
              <a:rPr lang="en-US" sz="1200" b="1" dirty="0">
                <a:solidFill>
                  <a:srgbClr val="0033CC"/>
                </a:solidFill>
                <a:latin typeface="Times New Roman" pitchFamily="18" charset="0"/>
                <a:cs typeface="Times New Roman" pitchFamily="18" charset="0"/>
              </a:rPr>
              <a:t> TBAP</a:t>
            </a:r>
            <a:r>
              <a:rPr lang="en-US" sz="1200" dirty="0">
                <a:solidFill>
                  <a:srgbClr val="0033CC"/>
                </a:solidFill>
                <a:latin typeface="Times New Roman" pitchFamily="18" charset="0"/>
                <a:cs typeface="Times New Roman" pitchFamily="18" charset="0"/>
              </a:rPr>
              <a:t> addition</a:t>
            </a:r>
            <a:endParaRPr lang="ru-RU" sz="1200" b="1" dirty="0">
              <a:solidFill>
                <a:srgbClr val="0033CC"/>
              </a:solidFill>
              <a:latin typeface="Times New Roman" pitchFamily="18" charset="0"/>
              <a:cs typeface="Times New Roman" pitchFamily="18" charset="0"/>
            </a:endParaRP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73" y="2071442"/>
            <a:ext cx="999000" cy="749250"/>
          </a:xfrm>
          <a:prstGeom prst="rect">
            <a:avLst/>
          </a:prstGeom>
        </p:spPr>
      </p:pic>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2840" y="1628800"/>
            <a:ext cx="999000" cy="749250"/>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2840" y="2446324"/>
            <a:ext cx="999000" cy="749250"/>
          </a:xfrm>
          <a:prstGeom prst="rect">
            <a:avLst/>
          </a:prstGeom>
        </p:spPr>
      </p:pic>
      <p:cxnSp>
        <p:nvCxnSpPr>
          <p:cNvPr id="22" name="Прямая со стрелкой 21"/>
          <p:cNvCxnSpPr/>
          <p:nvPr/>
        </p:nvCxnSpPr>
        <p:spPr>
          <a:xfrm>
            <a:off x="1656773" y="2727051"/>
            <a:ext cx="448954" cy="94161"/>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80802" y="2281153"/>
            <a:ext cx="590226" cy="253916"/>
          </a:xfrm>
          <a:prstGeom prst="rect">
            <a:avLst/>
          </a:prstGeom>
          <a:noFill/>
        </p:spPr>
        <p:txBody>
          <a:bodyPr wrap="none" rtlCol="0">
            <a:spAutoFit/>
          </a:bodyPr>
          <a:lstStyle/>
          <a:p>
            <a:r>
              <a:rPr lang="ru-RU" sz="1050" b="1" dirty="0">
                <a:solidFill>
                  <a:srgbClr val="006600"/>
                </a:solidFill>
                <a:sym typeface="Symbol" panose="05050102010706020507" pitchFamily="18" charset="2"/>
              </a:rPr>
              <a:t></a:t>
            </a:r>
            <a:r>
              <a:rPr lang="en-US" sz="1050" b="1" dirty="0">
                <a:solidFill>
                  <a:srgbClr val="006600"/>
                </a:solidFill>
                <a:sym typeface="Symbol" panose="05050102010706020507" pitchFamily="18" charset="2"/>
              </a:rPr>
              <a:t> ~ 1 h</a:t>
            </a:r>
            <a:endParaRPr lang="ru-RU" sz="1050" b="1" dirty="0">
              <a:solidFill>
                <a:srgbClr val="006600"/>
              </a:solidFill>
            </a:endParaRPr>
          </a:p>
        </p:txBody>
      </p:sp>
      <p:cxnSp>
        <p:nvCxnSpPr>
          <p:cNvPr id="29" name="Прямая со стрелкой 28"/>
          <p:cNvCxnSpPr/>
          <p:nvPr/>
        </p:nvCxnSpPr>
        <p:spPr>
          <a:xfrm flipV="1">
            <a:off x="1619673" y="2065128"/>
            <a:ext cx="448954" cy="154404"/>
          </a:xfrm>
          <a:prstGeom prst="straightConnector1">
            <a:avLst/>
          </a:prstGeom>
          <a:ln w="571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16379" y="1583145"/>
            <a:ext cx="1057203" cy="461665"/>
          </a:xfrm>
          <a:prstGeom prst="rect">
            <a:avLst/>
          </a:prstGeom>
          <a:noFill/>
        </p:spPr>
        <p:txBody>
          <a:bodyPr wrap="square" rtlCol="0">
            <a:spAutoFit/>
          </a:bodyPr>
          <a:lstStyle/>
          <a:p>
            <a:pPr algn="r"/>
            <a:r>
              <a:rPr lang="en-US" sz="1200" b="1" dirty="0">
                <a:solidFill>
                  <a:srgbClr val="0033CC"/>
                </a:solidFill>
                <a:latin typeface="Times New Roman" pitchFamily="18" charset="0"/>
                <a:cs typeface="Times New Roman" pitchFamily="18" charset="0"/>
              </a:rPr>
              <a:t> without </a:t>
            </a:r>
            <a:r>
              <a:rPr lang="en-US" sz="1200" dirty="0">
                <a:solidFill>
                  <a:srgbClr val="0033CC"/>
                </a:solidFill>
                <a:latin typeface="Times New Roman" pitchFamily="18" charset="0"/>
                <a:cs typeface="Times New Roman" pitchFamily="18" charset="0"/>
              </a:rPr>
              <a:t>additives</a:t>
            </a:r>
            <a:endParaRPr lang="ru-RU" sz="1200" dirty="0">
              <a:solidFill>
                <a:srgbClr val="0033CC"/>
              </a:solidFill>
              <a:latin typeface="Times New Roman" pitchFamily="18" charset="0"/>
              <a:cs typeface="Times New Roman" pitchFamily="18" charset="0"/>
            </a:endParaRPr>
          </a:p>
        </p:txBody>
      </p:sp>
      <p:pic>
        <p:nvPicPr>
          <p:cNvPr id="36" name="Picture 2" descr="Rq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77" t="2199" r="4992" b="548"/>
          <a:stretch/>
        </p:blipFill>
        <p:spPr bwMode="auto">
          <a:xfrm>
            <a:off x="28723" y="3945112"/>
            <a:ext cx="3212812" cy="2518778"/>
          </a:xfrm>
          <a:prstGeom prst="rect">
            <a:avLst/>
          </a:prstGeom>
          <a:noFill/>
          <a:ln w="28575">
            <a:noFill/>
          </a:ln>
        </p:spPr>
      </p:pic>
      <p:pic>
        <p:nvPicPr>
          <p:cNvPr id="44" name="Рисунок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382" y="5049586"/>
            <a:ext cx="1458000" cy="1115718"/>
          </a:xfrm>
          <a:prstGeom prst="rect">
            <a:avLst/>
          </a:prstGeom>
        </p:spPr>
      </p:pic>
      <p:pic>
        <p:nvPicPr>
          <p:cNvPr id="46" name="Рисунок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5544" y="5022329"/>
            <a:ext cx="1458000" cy="1115717"/>
          </a:xfrm>
          <a:prstGeom prst="rect">
            <a:avLst/>
          </a:prstGeom>
        </p:spPr>
      </p:pic>
      <p:sp useBgFill="1">
        <p:nvSpPr>
          <p:cNvPr id="47" name="TextBox 46"/>
          <p:cNvSpPr txBox="1">
            <a:spLocks noChangeAspect="1"/>
          </p:cNvSpPr>
          <p:nvPr/>
        </p:nvSpPr>
        <p:spPr>
          <a:xfrm>
            <a:off x="3667927" y="4927502"/>
            <a:ext cx="790601" cy="276999"/>
          </a:xfrm>
          <a:prstGeom prst="rect">
            <a:avLst/>
          </a:prstGeom>
        </p:spPr>
        <p:txBody>
          <a:bodyPr wrap="none" rtlCol="0">
            <a:spAutoFit/>
          </a:bodyPr>
          <a:lstStyle/>
          <a:p>
            <a:r>
              <a:rPr lang="en-US" sz="1200" b="1" dirty="0">
                <a:solidFill>
                  <a:srgbClr val="0033CC"/>
                </a:solidFill>
                <a:latin typeface="Times New Roman" pitchFamily="18" charset="0"/>
                <a:cs typeface="Times New Roman" pitchFamily="18" charset="0"/>
              </a:rPr>
              <a:t>thickness</a:t>
            </a:r>
            <a:endParaRPr lang="ru-RU" sz="1200" b="1" dirty="0">
              <a:solidFill>
                <a:srgbClr val="0033CC"/>
              </a:solidFill>
              <a:latin typeface="Times New Roman" pitchFamily="18" charset="0"/>
              <a:cs typeface="Times New Roman" pitchFamily="18" charset="0"/>
            </a:endParaRPr>
          </a:p>
        </p:txBody>
      </p:sp>
      <p:sp useBgFill="1">
        <p:nvSpPr>
          <p:cNvPr id="48" name="TextBox 47"/>
          <p:cNvSpPr txBox="1">
            <a:spLocks noChangeAspect="1"/>
          </p:cNvSpPr>
          <p:nvPr/>
        </p:nvSpPr>
        <p:spPr>
          <a:xfrm>
            <a:off x="5125927" y="4911086"/>
            <a:ext cx="847155" cy="276999"/>
          </a:xfrm>
          <a:prstGeom prst="rect">
            <a:avLst/>
          </a:prstGeom>
        </p:spPr>
        <p:txBody>
          <a:bodyPr wrap="none" rtlCol="0">
            <a:spAutoFit/>
          </a:bodyPr>
          <a:lstStyle/>
          <a:p>
            <a:r>
              <a:rPr lang="en-US" sz="1200" b="1" dirty="0">
                <a:solidFill>
                  <a:srgbClr val="0033CC"/>
                </a:solidFill>
                <a:latin typeface="Times New Roman" pitchFamily="18" charset="0"/>
                <a:cs typeface="Times New Roman" pitchFamily="18" charset="0"/>
              </a:rPr>
              <a:t>roughness</a:t>
            </a:r>
            <a:endParaRPr lang="ru-RU" sz="1200" b="1" dirty="0">
              <a:solidFill>
                <a:srgbClr val="0033CC"/>
              </a:solidFill>
              <a:latin typeface="Times New Roman" pitchFamily="18" charset="0"/>
              <a:cs typeface="Times New Roman" pitchFamily="18" charset="0"/>
            </a:endParaRPr>
          </a:p>
        </p:txBody>
      </p:sp>
      <p:grpSp>
        <p:nvGrpSpPr>
          <p:cNvPr id="15" name="Группа 14"/>
          <p:cNvGrpSpPr/>
          <p:nvPr/>
        </p:nvGrpSpPr>
        <p:grpSpPr>
          <a:xfrm>
            <a:off x="3185247" y="3839175"/>
            <a:ext cx="3186953" cy="1165313"/>
            <a:chOff x="3563888" y="4084434"/>
            <a:chExt cx="4249271" cy="1553750"/>
          </a:xfrm>
        </p:grpSpPr>
        <p:pic>
          <p:nvPicPr>
            <p:cNvPr id="40" name="Picture 2" descr="C:\Users\Алексей\Documents\_ФНМ\FML\1 магистратура\reflectometry\reflect. summary\Layout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1020"/>
            <a:stretch/>
          </p:blipFill>
          <p:spPr bwMode="auto">
            <a:xfrm>
              <a:off x="3563888" y="4084434"/>
              <a:ext cx="4249271" cy="1553750"/>
            </a:xfrm>
            <a:prstGeom prst="rect">
              <a:avLst/>
            </a:prstGeom>
            <a:noFill/>
            <a:extLst>
              <a:ext uri="{909E8E84-426E-40DD-AFC4-6F175D3DCCD1}">
                <a14:hiddenFill xmlns:a14="http://schemas.microsoft.com/office/drawing/2010/main">
                  <a:solidFill>
                    <a:srgbClr val="FFFFFF"/>
                  </a:solidFill>
                </a14:hiddenFill>
              </a:ext>
            </a:extLst>
          </p:spPr>
        </p:pic>
        <p:sp>
          <p:nvSpPr>
            <p:cNvPr id="41" name="Прямоугольник 40"/>
            <p:cNvSpPr/>
            <p:nvPr/>
          </p:nvSpPr>
          <p:spPr>
            <a:xfrm>
              <a:off x="7327313" y="5393289"/>
              <a:ext cx="94130" cy="80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5413349" y="5393289"/>
              <a:ext cx="94130" cy="80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p:nvSpPr>
          <p:spPr>
            <a:xfrm>
              <a:off x="4776265" y="5393289"/>
              <a:ext cx="94130" cy="80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4" name="Picture 1275" descr="Fig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796" t="8425" r="10022" b="9060"/>
          <a:stretch/>
        </p:blipFill>
        <p:spPr bwMode="auto">
          <a:xfrm>
            <a:off x="6558422" y="4443057"/>
            <a:ext cx="2059996" cy="149005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558422" y="3926376"/>
            <a:ext cx="2191786" cy="461665"/>
          </a:xfrm>
          <a:prstGeom prst="rect">
            <a:avLst/>
          </a:prstGeom>
          <a:noFill/>
        </p:spPr>
        <p:txBody>
          <a:bodyPr wrap="square" rtlCol="0">
            <a:spAutoFit/>
          </a:bodyPr>
          <a:lstStyle/>
          <a:p>
            <a:pPr algn="ctr"/>
            <a:r>
              <a:rPr lang="en-US" sz="1200" b="1" dirty="0">
                <a:solidFill>
                  <a:srgbClr val="C00000"/>
                </a:solidFill>
                <a:latin typeface="Tahoma" pitchFamily="34" charset="0"/>
                <a:ea typeface="Tahoma" pitchFamily="34" charset="0"/>
                <a:cs typeface="Tahoma" pitchFamily="34" charset="0"/>
              </a:rPr>
              <a:t>Structure of Li-deposition Layer by NR</a:t>
            </a:r>
            <a:endParaRPr lang="ru-RU" sz="1200" b="1" dirty="0">
              <a:solidFill>
                <a:srgbClr val="C00000"/>
              </a:solidFill>
              <a:latin typeface="Tahoma" pitchFamily="34" charset="0"/>
              <a:ea typeface="Tahoma" pitchFamily="34" charset="0"/>
              <a:cs typeface="Tahoma" pitchFamily="34" charset="0"/>
            </a:endParaRPr>
          </a:p>
        </p:txBody>
      </p:sp>
      <p:sp>
        <p:nvSpPr>
          <p:cNvPr id="30" name="TextBox 29"/>
          <p:cNvSpPr txBox="1"/>
          <p:nvPr/>
        </p:nvSpPr>
        <p:spPr>
          <a:xfrm>
            <a:off x="197859" y="3378164"/>
            <a:ext cx="3018775" cy="276999"/>
          </a:xfrm>
          <a:prstGeom prst="rect">
            <a:avLst/>
          </a:prstGeom>
          <a:noFill/>
        </p:spPr>
        <p:txBody>
          <a:bodyPr wrap="none" rtlCol="0">
            <a:spAutoFit/>
          </a:bodyPr>
          <a:lstStyle/>
          <a:p>
            <a:r>
              <a:rPr lang="en-US" sz="1200" b="1" dirty="0">
                <a:solidFill>
                  <a:srgbClr val="C00000"/>
                </a:solidFill>
                <a:latin typeface="Tahoma" pitchFamily="34" charset="0"/>
                <a:ea typeface="Tahoma" pitchFamily="34" charset="0"/>
                <a:cs typeface="Tahoma" pitchFamily="34" charset="0"/>
              </a:rPr>
              <a:t>TBAP changes ‘dendrite’ morphology</a:t>
            </a:r>
            <a:endParaRPr lang="ru-RU" sz="1200" b="1" dirty="0">
              <a:solidFill>
                <a:srgbClr val="C00000"/>
              </a:solidFill>
              <a:latin typeface="Tahoma" pitchFamily="34" charset="0"/>
              <a:ea typeface="Tahoma" pitchFamily="34" charset="0"/>
              <a:cs typeface="Tahoma" pitchFamily="34" charset="0"/>
            </a:endParaRPr>
          </a:p>
        </p:txBody>
      </p:sp>
      <p:sp useBgFill="1">
        <p:nvSpPr>
          <p:cNvPr id="35" name="TextBox 34"/>
          <p:cNvSpPr txBox="1">
            <a:spLocks noChangeAspect="1"/>
          </p:cNvSpPr>
          <p:nvPr/>
        </p:nvSpPr>
        <p:spPr>
          <a:xfrm>
            <a:off x="4305589" y="3673417"/>
            <a:ext cx="1015471" cy="276999"/>
          </a:xfrm>
          <a:prstGeom prst="rect">
            <a:avLst/>
          </a:prstGeom>
        </p:spPr>
        <p:txBody>
          <a:bodyPr wrap="none" rtlCol="0">
            <a:spAutoFit/>
          </a:bodyPr>
          <a:lstStyle/>
          <a:p>
            <a:r>
              <a:rPr lang="en-US" sz="1200" b="1" dirty="0">
                <a:solidFill>
                  <a:srgbClr val="0033CC"/>
                </a:solidFill>
                <a:latin typeface="Times New Roman" pitchFamily="18" charset="0"/>
                <a:cs typeface="Times New Roman" pitchFamily="18" charset="0"/>
              </a:rPr>
              <a:t>SLD profiles</a:t>
            </a:r>
            <a:endParaRPr lang="ru-RU" sz="1200" b="1" dirty="0">
              <a:solidFill>
                <a:srgbClr val="0033CC"/>
              </a:solidFill>
              <a:latin typeface="Times New Roman" pitchFamily="18" charset="0"/>
              <a:cs typeface="Times New Roman" pitchFamily="18" charset="0"/>
            </a:endParaRPr>
          </a:p>
        </p:txBody>
      </p:sp>
      <p:sp>
        <p:nvSpPr>
          <p:cNvPr id="38" name="TextBox 8"/>
          <p:cNvSpPr txBox="1">
            <a:spLocks noChangeArrowheads="1"/>
          </p:cNvSpPr>
          <p:nvPr/>
        </p:nvSpPr>
        <p:spPr bwMode="auto">
          <a:xfrm>
            <a:off x="655363" y="3766455"/>
            <a:ext cx="2112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en-US" altLang="ru-RU" sz="1600" b="1" dirty="0">
                <a:solidFill>
                  <a:srgbClr val="008000"/>
                </a:solidFill>
                <a:latin typeface="Arial" charset="0"/>
                <a:cs typeface="Arial" charset="0"/>
              </a:rPr>
              <a:t>Reflectivity curves</a:t>
            </a:r>
          </a:p>
        </p:txBody>
      </p:sp>
      <p:sp>
        <p:nvSpPr>
          <p:cNvPr id="3" name="Прямоугольник 2">
            <a:extLst>
              <a:ext uri="{FF2B5EF4-FFF2-40B4-BE49-F238E27FC236}">
                <a16:creationId xmlns:a16="http://schemas.microsoft.com/office/drawing/2014/main" id="{05CB726A-3D8C-488F-829E-7E0F949BE310}"/>
              </a:ext>
            </a:extLst>
          </p:cNvPr>
          <p:cNvSpPr/>
          <p:nvPr/>
        </p:nvSpPr>
        <p:spPr>
          <a:xfrm>
            <a:off x="4144992" y="653454"/>
            <a:ext cx="4572000" cy="584775"/>
          </a:xfrm>
          <a:prstGeom prst="rect">
            <a:avLst/>
          </a:prstGeom>
        </p:spPr>
        <p:txBody>
          <a:bodyPr>
            <a:spAutoFit/>
          </a:bodyPr>
          <a:lstStyle/>
          <a:p>
            <a:pPr algn="r"/>
            <a:r>
              <a:rPr lang="en-US" sz="1600" b="1" dirty="0">
                <a:solidFill>
                  <a:srgbClr val="7030A0"/>
                </a:solidFill>
              </a:rPr>
              <a:t>(FLNP JINR – Chem. Dep. MSU – </a:t>
            </a:r>
            <a:r>
              <a:rPr lang="en-US" sz="1600" b="1" dirty="0" err="1">
                <a:solidFill>
                  <a:srgbClr val="7030A0"/>
                </a:solidFill>
              </a:rPr>
              <a:t>Dubna</a:t>
            </a:r>
            <a:r>
              <a:rPr lang="en-US" sz="1600" b="1" dirty="0">
                <a:solidFill>
                  <a:srgbClr val="7030A0"/>
                </a:solidFill>
              </a:rPr>
              <a:t> University - Engineering Incubator Ltd.)</a:t>
            </a:r>
            <a:endParaRPr lang="en-US" sz="1600" b="1" baseline="-25000" dirty="0">
              <a:solidFill>
                <a:srgbClr val="7030A0"/>
              </a:solidFill>
            </a:endParaRPr>
          </a:p>
        </p:txBody>
      </p:sp>
    </p:spTree>
    <p:extLst>
      <p:ext uri="{BB962C8B-B14F-4D97-AF65-F5344CB8AC3E}">
        <p14:creationId xmlns:p14="http://schemas.microsoft.com/office/powerpoint/2010/main" val="3749710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94865C8-3AD7-4E8F-8710-56C3C7DDAA80}"/>
              </a:ext>
            </a:extLst>
          </p:cNvPr>
          <p:cNvSpPr/>
          <p:nvPr/>
        </p:nvSpPr>
        <p:spPr>
          <a:xfrm>
            <a:off x="755576" y="95734"/>
            <a:ext cx="7836010" cy="707886"/>
          </a:xfrm>
          <a:prstGeom prst="rect">
            <a:avLst/>
          </a:prstGeom>
        </p:spPr>
        <p:txBody>
          <a:bodyPr wrap="square">
            <a:spAutoFit/>
          </a:bodyPr>
          <a:lstStyle/>
          <a:p>
            <a:pPr algn="ctr"/>
            <a:r>
              <a:rPr lang="en-US" sz="2000" b="1" dirty="0">
                <a:solidFill>
                  <a:srgbClr val="0000FF"/>
                </a:solidFill>
                <a:latin typeface="Arial" panose="020B0604020202020204" pitchFamily="34" charset="0"/>
                <a:ea typeface="Times New Roman" panose="02020603050405020304" pitchFamily="18" charset="0"/>
              </a:rPr>
              <a:t>Aggregation of diamond nanoparticles in </a:t>
            </a:r>
            <a:r>
              <a:rPr lang="en-US" sz="2000" b="1" dirty="0" err="1">
                <a:solidFill>
                  <a:srgbClr val="0000FF"/>
                </a:solidFill>
                <a:latin typeface="Arial" panose="020B0604020202020204" pitchFamily="34" charset="0"/>
                <a:ea typeface="Times New Roman" panose="02020603050405020304" pitchFamily="18" charset="0"/>
              </a:rPr>
              <a:t>nematic</a:t>
            </a:r>
            <a:r>
              <a:rPr lang="en-US" sz="2000" b="1" dirty="0">
                <a:solidFill>
                  <a:srgbClr val="0000FF"/>
                </a:solidFill>
                <a:latin typeface="Arial" panose="020B0604020202020204" pitchFamily="34" charset="0"/>
                <a:ea typeface="Times New Roman" panose="02020603050405020304" pitchFamily="18" charset="0"/>
              </a:rPr>
              <a:t> liquid crystal-based composites</a:t>
            </a:r>
            <a:endParaRPr lang="ru-RU" sz="2000" b="1" dirty="0">
              <a:solidFill>
                <a:srgbClr val="0000FF"/>
              </a:solidFill>
            </a:endParaRPr>
          </a:p>
        </p:txBody>
      </p:sp>
      <p:pic>
        <p:nvPicPr>
          <p:cNvPr id="3" name="Рисунок 2">
            <a:extLst>
              <a:ext uri="{FF2B5EF4-FFF2-40B4-BE49-F238E27FC236}">
                <a16:creationId xmlns:a16="http://schemas.microsoft.com/office/drawing/2014/main" id="{F0FEDA0A-01A7-425C-B00E-E69A29079B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967841"/>
            <a:ext cx="5616624" cy="1355628"/>
          </a:xfrm>
          <a:prstGeom prst="rect">
            <a:avLst/>
          </a:prstGeom>
          <a:noFill/>
          <a:ln>
            <a:noFill/>
          </a:ln>
        </p:spPr>
      </p:pic>
      <p:pic>
        <p:nvPicPr>
          <p:cNvPr id="4" name="Рисунок 3">
            <a:extLst>
              <a:ext uri="{FF2B5EF4-FFF2-40B4-BE49-F238E27FC236}">
                <a16:creationId xmlns:a16="http://schemas.microsoft.com/office/drawing/2014/main" id="{5CE05899-646E-446F-AFC0-2CFFD96899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487690"/>
            <a:ext cx="3744416" cy="2697107"/>
          </a:xfrm>
          <a:prstGeom prst="rect">
            <a:avLst/>
          </a:prstGeom>
          <a:noFill/>
          <a:ln>
            <a:noFill/>
          </a:ln>
        </p:spPr>
      </p:pic>
      <p:pic>
        <p:nvPicPr>
          <p:cNvPr id="5" name="Рисунок 4">
            <a:extLst>
              <a:ext uri="{FF2B5EF4-FFF2-40B4-BE49-F238E27FC236}">
                <a16:creationId xmlns:a16="http://schemas.microsoft.com/office/drawing/2014/main" id="{2FB3C79B-A072-4EFC-B098-E44621A4480C}"/>
              </a:ext>
            </a:extLst>
          </p:cNvPr>
          <p:cNvPicPr/>
          <p:nvPr/>
        </p:nvPicPr>
        <p:blipFill>
          <a:blip r:embed="rId4" cstate="print">
            <a:extLst>
              <a:ext uri="{28A0092B-C50C-407E-A947-70E740481C1C}">
                <a14:useLocalDpi xmlns:a14="http://schemas.microsoft.com/office/drawing/2010/main" val="0"/>
              </a:ext>
            </a:extLst>
          </a:blip>
          <a:srcRect r="54433"/>
          <a:stretch>
            <a:fillRect/>
          </a:stretch>
        </p:blipFill>
        <p:spPr bwMode="auto">
          <a:xfrm>
            <a:off x="5148064" y="2861845"/>
            <a:ext cx="2363525" cy="1740332"/>
          </a:xfrm>
          <a:prstGeom prst="rect">
            <a:avLst/>
          </a:prstGeom>
          <a:noFill/>
          <a:ln>
            <a:noFill/>
          </a:ln>
        </p:spPr>
      </p:pic>
      <p:sp>
        <p:nvSpPr>
          <p:cNvPr id="6" name="Прямоугольник 5">
            <a:extLst>
              <a:ext uri="{FF2B5EF4-FFF2-40B4-BE49-F238E27FC236}">
                <a16:creationId xmlns:a16="http://schemas.microsoft.com/office/drawing/2014/main" id="{1F6ACEA3-DB7F-4255-ABA8-BEE370B894A5}"/>
              </a:ext>
            </a:extLst>
          </p:cNvPr>
          <p:cNvSpPr/>
          <p:nvPr/>
        </p:nvSpPr>
        <p:spPr>
          <a:xfrm>
            <a:off x="1307461" y="5086925"/>
            <a:ext cx="6732240" cy="646331"/>
          </a:xfrm>
          <a:prstGeom prst="rect">
            <a:avLst/>
          </a:prstGeom>
        </p:spPr>
        <p:txBody>
          <a:bodyPr wrap="square">
            <a:spAutoFit/>
          </a:bodyPr>
          <a:lstStyle/>
          <a:p>
            <a:pPr algn="ctr"/>
            <a:r>
              <a:rPr lang="en-US" b="1" dirty="0">
                <a:solidFill>
                  <a:srgbClr val="C00000"/>
                </a:solidFill>
                <a:latin typeface="Arial" panose="020B0604020202020204" pitchFamily="34" charset="0"/>
                <a:ea typeface="Times New Roman" panose="02020603050405020304" pitchFamily="18" charset="0"/>
              </a:rPr>
              <a:t>SANS curves and structural organization of liquid crystal suspension with </a:t>
            </a:r>
            <a:r>
              <a:rPr lang="en-US" b="1" dirty="0" err="1">
                <a:solidFill>
                  <a:srgbClr val="C00000"/>
                </a:solidFill>
                <a:latin typeface="Arial" panose="020B0604020202020204" pitchFamily="34" charset="0"/>
                <a:ea typeface="Times New Roman" panose="02020603050405020304" pitchFamily="18" charset="0"/>
              </a:rPr>
              <a:t>nanodiamonds</a:t>
            </a:r>
            <a:endParaRPr lang="ru-RU" b="1" dirty="0">
              <a:solidFill>
                <a:srgbClr val="C00000"/>
              </a:solidFill>
            </a:endParaRPr>
          </a:p>
        </p:txBody>
      </p:sp>
      <p:sp>
        <p:nvSpPr>
          <p:cNvPr id="7" name="Прямоугольник 6">
            <a:extLst>
              <a:ext uri="{FF2B5EF4-FFF2-40B4-BE49-F238E27FC236}">
                <a16:creationId xmlns:a16="http://schemas.microsoft.com/office/drawing/2014/main" id="{9A9C8EF2-BECA-4BAB-A1CF-54992B268448}"/>
              </a:ext>
            </a:extLst>
          </p:cNvPr>
          <p:cNvSpPr/>
          <p:nvPr/>
        </p:nvSpPr>
        <p:spPr>
          <a:xfrm>
            <a:off x="2479675" y="6263892"/>
            <a:ext cx="6664325" cy="338554"/>
          </a:xfrm>
          <a:prstGeom prst="rect">
            <a:avLst/>
          </a:prstGeom>
        </p:spPr>
        <p:txBody>
          <a:bodyPr wrap="none">
            <a:spAutoFit/>
          </a:bodyPr>
          <a:lstStyle/>
          <a:p>
            <a:r>
              <a:rPr lang="en-GB" sz="1600" b="1" dirty="0">
                <a:solidFill>
                  <a:srgbClr val="0000FF"/>
                </a:solidFill>
                <a:ea typeface="Times New Roman" panose="02020603050405020304" pitchFamily="18" charset="0"/>
              </a:rPr>
              <a:t>S</a:t>
            </a:r>
            <a:r>
              <a:rPr lang="en-US" sz="1600" b="1" dirty="0">
                <a:solidFill>
                  <a:srgbClr val="0000FF"/>
                </a:solidFill>
                <a:ea typeface="Times New Roman" panose="02020603050405020304" pitchFamily="18" charset="0"/>
              </a:rPr>
              <a:t>.</a:t>
            </a:r>
            <a:r>
              <a:rPr lang="en-GB" sz="1600" b="1" dirty="0">
                <a:solidFill>
                  <a:srgbClr val="0000FF"/>
                </a:solidFill>
                <a:ea typeface="Times New Roman" panose="02020603050405020304" pitchFamily="18" charset="0"/>
              </a:rPr>
              <a:t>V</a:t>
            </a:r>
            <a:r>
              <a:rPr lang="en-US" sz="1600" b="1" dirty="0">
                <a:solidFill>
                  <a:srgbClr val="0000FF"/>
                </a:solidFill>
                <a:ea typeface="Times New Roman" panose="02020603050405020304" pitchFamily="18" charset="0"/>
              </a:rPr>
              <a:t>.</a:t>
            </a:r>
            <a:r>
              <a:rPr lang="en-GB" sz="1600" b="1" dirty="0">
                <a:solidFill>
                  <a:srgbClr val="0000FF"/>
                </a:solidFill>
                <a:ea typeface="Times New Roman" panose="02020603050405020304" pitchFamily="18" charset="0"/>
              </a:rPr>
              <a:t> </a:t>
            </a:r>
            <a:r>
              <a:rPr lang="en-GB" sz="1600" b="1" dirty="0" err="1">
                <a:solidFill>
                  <a:srgbClr val="0000FF"/>
                </a:solidFill>
                <a:ea typeface="Times New Roman" panose="02020603050405020304" pitchFamily="18" charset="0"/>
              </a:rPr>
              <a:t>Tomylko</a:t>
            </a:r>
            <a:r>
              <a:rPr lang="en-GB" sz="1600" b="1" dirty="0">
                <a:solidFill>
                  <a:srgbClr val="0000FF"/>
                </a:solidFill>
                <a:ea typeface="Times New Roman" panose="02020603050405020304" pitchFamily="18" charset="0"/>
              </a:rPr>
              <a:t> et al., </a:t>
            </a:r>
            <a:r>
              <a:rPr lang="en-US" sz="1600" b="1" dirty="0">
                <a:solidFill>
                  <a:srgbClr val="0000FF"/>
                </a:solidFill>
              </a:rPr>
              <a:t>Materials Today: Proceedings (2018) submitted</a:t>
            </a:r>
            <a:endParaRPr lang="ru-RU" sz="1600" b="1" dirty="0">
              <a:solidFill>
                <a:srgbClr val="0000FF"/>
              </a:solidFill>
            </a:endParaRPr>
          </a:p>
        </p:txBody>
      </p:sp>
    </p:spTree>
    <p:extLst>
      <p:ext uri="{BB962C8B-B14F-4D97-AF65-F5344CB8AC3E}">
        <p14:creationId xmlns:p14="http://schemas.microsoft.com/office/powerpoint/2010/main" val="2085556478"/>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1774</Words>
  <Application>Microsoft Office PowerPoint</Application>
  <PresentationFormat>Экран (4:3)</PresentationFormat>
  <Paragraphs>165</Paragraphs>
  <Slides>23</Slides>
  <Notes>5</Notes>
  <HiddenSlides>0</HiddenSlides>
  <MMClips>0</MMClips>
  <ScaleCrop>false</ScaleCrop>
  <HeadingPairs>
    <vt:vector size="8" baseType="variant">
      <vt:variant>
        <vt:lpstr>Использованные шрифты</vt:lpstr>
      </vt:variant>
      <vt:variant>
        <vt:i4>6</vt:i4>
      </vt:variant>
      <vt:variant>
        <vt:lpstr>Тема</vt:lpstr>
      </vt:variant>
      <vt:variant>
        <vt:i4>2</vt:i4>
      </vt:variant>
      <vt:variant>
        <vt:lpstr>Внедренные серверы OLE</vt:lpstr>
      </vt:variant>
      <vt:variant>
        <vt:i4>1</vt:i4>
      </vt:variant>
      <vt:variant>
        <vt:lpstr>Заголовки слайдов</vt:lpstr>
      </vt:variant>
      <vt:variant>
        <vt:i4>23</vt:i4>
      </vt:variant>
    </vt:vector>
  </HeadingPairs>
  <TitlesOfParts>
    <vt:vector size="32" baseType="lpstr">
      <vt:lpstr>Arial</vt:lpstr>
      <vt:lpstr>Calibri</vt:lpstr>
      <vt:lpstr>Calibri Light</vt:lpstr>
      <vt:lpstr>Comic Sans MS</vt:lpstr>
      <vt:lpstr>Tahoma</vt:lpstr>
      <vt:lpstr>Times New Roman</vt:lpstr>
      <vt:lpstr>Оформление по умолчанию</vt:lpstr>
      <vt:lpstr>Тема Office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 FLNP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D.P.Kozlenko</dc:creator>
  <cp:lastModifiedBy>Work</cp:lastModifiedBy>
  <cp:revision>218</cp:revision>
  <dcterms:created xsi:type="dcterms:W3CDTF">2012-01-11T07:32:10Z</dcterms:created>
  <dcterms:modified xsi:type="dcterms:W3CDTF">2019-01-16T09:38:57Z</dcterms:modified>
</cp:coreProperties>
</file>