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5" r:id="rId2"/>
  </p:sldMasterIdLst>
  <p:notesMasterIdLst>
    <p:notesMasterId r:id="rId51"/>
  </p:notesMasterIdLst>
  <p:sldIdLst>
    <p:sldId id="336" r:id="rId3"/>
    <p:sldId id="290" r:id="rId4"/>
    <p:sldId id="263" r:id="rId5"/>
    <p:sldId id="292" r:id="rId6"/>
    <p:sldId id="293" r:id="rId7"/>
    <p:sldId id="294" r:id="rId8"/>
    <p:sldId id="295" r:id="rId9"/>
    <p:sldId id="296" r:id="rId10"/>
    <p:sldId id="297" r:id="rId11"/>
    <p:sldId id="291" r:id="rId12"/>
    <p:sldId id="299" r:id="rId13"/>
    <p:sldId id="289" r:id="rId14"/>
    <p:sldId id="303" r:id="rId15"/>
    <p:sldId id="304" r:id="rId16"/>
    <p:sldId id="300" r:id="rId17"/>
    <p:sldId id="301" r:id="rId18"/>
    <p:sldId id="302" r:id="rId19"/>
    <p:sldId id="286" r:id="rId20"/>
    <p:sldId id="278" r:id="rId21"/>
    <p:sldId id="283" r:id="rId22"/>
    <p:sldId id="284" r:id="rId23"/>
    <p:sldId id="314" r:id="rId24"/>
    <p:sldId id="310" r:id="rId25"/>
    <p:sldId id="269" r:id="rId26"/>
    <p:sldId id="335" r:id="rId27"/>
    <p:sldId id="306" r:id="rId28"/>
    <p:sldId id="305" r:id="rId29"/>
    <p:sldId id="315" r:id="rId30"/>
    <p:sldId id="308" r:id="rId31"/>
    <p:sldId id="307" r:id="rId32"/>
    <p:sldId id="317" r:id="rId33"/>
    <p:sldId id="321" r:id="rId34"/>
    <p:sldId id="319" r:id="rId35"/>
    <p:sldId id="320" r:id="rId36"/>
    <p:sldId id="323" r:id="rId37"/>
    <p:sldId id="324" r:id="rId38"/>
    <p:sldId id="325" r:id="rId39"/>
    <p:sldId id="326" r:id="rId40"/>
    <p:sldId id="311" r:id="rId41"/>
    <p:sldId id="327" r:id="rId42"/>
    <p:sldId id="328" r:id="rId43"/>
    <p:sldId id="329" r:id="rId44"/>
    <p:sldId id="330" r:id="rId45"/>
    <p:sldId id="331" r:id="rId46"/>
    <p:sldId id="332" r:id="rId47"/>
    <p:sldId id="333" r:id="rId48"/>
    <p:sldId id="334" r:id="rId49"/>
    <p:sldId id="266"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C2"/>
    <a:srgbClr val="B00000"/>
    <a:srgbClr val="52602A"/>
    <a:srgbClr val="30B800"/>
    <a:srgbClr val="3BB564"/>
    <a:srgbClr val="0A800D"/>
    <a:srgbClr val="06EA3C"/>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3529" autoAdjust="0"/>
    <p:restoredTop sz="94434" autoAdjust="0"/>
  </p:normalViewPr>
  <p:slideViewPr>
    <p:cSldViewPr snapToGrid="0">
      <p:cViewPr>
        <p:scale>
          <a:sx n="100" d="100"/>
          <a:sy n="100" d="100"/>
        </p:scale>
        <p:origin x="516" y="72"/>
      </p:cViewPr>
      <p:guideLst>
        <p:guide orient="horz" pos="2228"/>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D8DE3E-72A9-4FE3-BD08-70EA8DDD991B}" type="datetimeFigureOut">
              <a:rPr lang="ru-RU" smtClean="0"/>
              <a:pPr/>
              <a:t>28.02.2016</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02A0C7-17B2-48FD-BEAA-A42E7997FE2A}" type="slidenum">
              <a:rPr lang="ru-RU" smtClean="0"/>
              <a:pPr/>
              <a:t>‹#›</a:t>
            </a:fld>
            <a:endParaRPr lang="ru-RU"/>
          </a:p>
        </p:txBody>
      </p:sp>
    </p:spTree>
    <p:extLst>
      <p:ext uri="{BB962C8B-B14F-4D97-AF65-F5344CB8AC3E}">
        <p14:creationId xmlns:p14="http://schemas.microsoft.com/office/powerpoint/2010/main" val="449296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ine-esf.org/" TargetMode="External"/><Relationship Id="rId7" Type="http://schemas.openxmlformats.org/officeDocument/2006/relationships/hyperlink" Target="http://icpvegetation.ceh.ac.uk/research/documents/ICPVegetationannualreport2005-2006web_001.pdf"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icpmapping.org/cms/zeigeBereich/11/manual-english.html" TargetMode="External"/><Relationship Id="rId5" Type="http://schemas.openxmlformats.org/officeDocument/2006/relationships/hyperlink" Target="http://cost729.ceh.ac.uk/" TargetMode="External"/><Relationship Id="rId4" Type="http://schemas.openxmlformats.org/officeDocument/2006/relationships/hyperlink" Target="http://www.nitroeurope.eu/"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r>
              <a:rPr lang="en-US" b="1" dirty="0" smtClean="0"/>
              <a:t>Thank you,  Dr. </a:t>
            </a:r>
            <a:r>
              <a:rPr lang="en-US" b="1" dirty="0" err="1" smtClean="0"/>
              <a:t>Harmens</a:t>
            </a:r>
            <a:r>
              <a:rPr lang="en-US" b="1" dirty="0" smtClean="0"/>
              <a:t>,  for introducing me to the audience.</a:t>
            </a:r>
          </a:p>
          <a:p>
            <a:endParaRPr lang="en-US" b="1" dirty="0" smtClean="0"/>
          </a:p>
          <a:p>
            <a:endParaRPr lang="en-US" b="0" dirty="0" smtClean="0"/>
          </a:p>
          <a:p>
            <a:endParaRPr lang="ru-RU" dirty="0"/>
          </a:p>
        </p:txBody>
      </p:sp>
      <p:sp>
        <p:nvSpPr>
          <p:cNvPr id="4" name="Номер слайда 3"/>
          <p:cNvSpPr>
            <a:spLocks noGrp="1"/>
          </p:cNvSpPr>
          <p:nvPr>
            <p:ph type="sldNum" sz="quarter" idx="10"/>
          </p:nvPr>
        </p:nvSpPr>
        <p:spPr/>
        <p:txBody>
          <a:bodyPr/>
          <a:lstStyle/>
          <a:p>
            <a:fld id="{DB02A0C7-17B2-48FD-BEAA-A42E7997FE2A}" type="slidenum">
              <a:rPr lang="ru-RU" smtClean="0"/>
              <a:pPr/>
              <a:t>1</a:t>
            </a:fld>
            <a:endParaRPr lang="ru-RU"/>
          </a:p>
        </p:txBody>
      </p:sp>
    </p:spTree>
    <p:extLst>
      <p:ext uri="{BB962C8B-B14F-4D97-AF65-F5344CB8AC3E}">
        <p14:creationId xmlns:p14="http://schemas.microsoft.com/office/powerpoint/2010/main" val="2055104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1" dirty="0" smtClean="0"/>
              <a:t>Eight Asian countries revealed interest </a:t>
            </a:r>
            <a:r>
              <a:rPr lang="en-US" b="1" baseline="0" dirty="0" smtClean="0"/>
              <a:t> in participation the moss surveys in their countries.  Besides China, India, and Uzbekistan, the other countries (see slide) are connected with JINR through long-term cooperation in moss-</a:t>
            </a:r>
            <a:r>
              <a:rPr lang="en-US" b="1" baseline="0" dirty="0" err="1" smtClean="0"/>
              <a:t>biomonitoring</a:t>
            </a:r>
            <a:r>
              <a:rPr lang="en-US" b="1" baseline="0" dirty="0" smtClean="0"/>
              <a:t> studies.</a:t>
            </a:r>
          </a:p>
          <a:p>
            <a:endParaRPr lang="en-US" b="1" baseline="0" dirty="0" smtClean="0"/>
          </a:p>
          <a:p>
            <a:r>
              <a:rPr lang="en-US" b="0" i="1" baseline="0" dirty="0" smtClean="0"/>
              <a:t>Is this for HMs only? If so, maybe add this to the title of the slide.</a:t>
            </a:r>
            <a:endParaRPr lang="ru-RU" b="0" i="1" dirty="0"/>
          </a:p>
        </p:txBody>
      </p:sp>
      <p:sp>
        <p:nvSpPr>
          <p:cNvPr id="4" name="Номер слайда 3"/>
          <p:cNvSpPr>
            <a:spLocks noGrp="1"/>
          </p:cNvSpPr>
          <p:nvPr>
            <p:ph type="sldNum" sz="quarter" idx="10"/>
          </p:nvPr>
        </p:nvSpPr>
        <p:spPr/>
        <p:txBody>
          <a:bodyPr/>
          <a:lstStyle/>
          <a:p>
            <a:fld id="{DB02A0C7-17B2-48FD-BEAA-A42E7997FE2A}" type="slidenum">
              <a:rPr lang="ru-RU" smtClean="0"/>
              <a:pPr/>
              <a:t>21</a:t>
            </a:fld>
            <a:endParaRPr lang="ru-RU"/>
          </a:p>
        </p:txBody>
      </p:sp>
    </p:spTree>
    <p:extLst>
      <p:ext uri="{BB962C8B-B14F-4D97-AF65-F5344CB8AC3E}">
        <p14:creationId xmlns:p14="http://schemas.microsoft.com/office/powerpoint/2010/main" val="1404600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1" dirty="0" smtClean="0"/>
              <a:t>The huge territory of RF is planned to be covered in the following areas:</a:t>
            </a:r>
            <a:r>
              <a:rPr lang="en-US" b="1" baseline="0" dirty="0" smtClean="0"/>
              <a:t> (shown in yellow circles)</a:t>
            </a:r>
          </a:p>
          <a:p>
            <a:r>
              <a:rPr lang="en-US" b="1" baseline="0" dirty="0" smtClean="0"/>
              <a:t>Three latter areas  [I show circles in the Far East) are connected with our project on assessment of radionuclide deposition in the Far East of RF and South Korea using mosses.</a:t>
            </a:r>
          </a:p>
          <a:p>
            <a:endParaRPr lang="en-US" b="1" baseline="0" dirty="0" smtClean="0"/>
          </a:p>
        </p:txBody>
      </p:sp>
      <p:sp>
        <p:nvSpPr>
          <p:cNvPr id="4" name="Номер слайда 3"/>
          <p:cNvSpPr>
            <a:spLocks noGrp="1"/>
          </p:cNvSpPr>
          <p:nvPr>
            <p:ph type="sldNum" sz="quarter" idx="10"/>
          </p:nvPr>
        </p:nvSpPr>
        <p:spPr/>
        <p:txBody>
          <a:bodyPr/>
          <a:lstStyle/>
          <a:p>
            <a:fld id="{DB02A0C7-17B2-48FD-BEAA-A42E7997FE2A}" type="slidenum">
              <a:rPr lang="ru-RU" smtClean="0"/>
              <a:pPr/>
              <a:t>24</a:t>
            </a:fld>
            <a:endParaRPr lang="ru-RU"/>
          </a:p>
        </p:txBody>
      </p:sp>
    </p:spTree>
    <p:extLst>
      <p:ext uri="{BB962C8B-B14F-4D97-AF65-F5344CB8AC3E}">
        <p14:creationId xmlns:p14="http://schemas.microsoft.com/office/powerpoint/2010/main" val="842987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Образ слайда 1"/>
          <p:cNvSpPr>
            <a:spLocks noGrp="1" noRot="1" noChangeAspect="1" noTextEdit="1"/>
          </p:cNvSpPr>
          <p:nvPr>
            <p:ph type="sldImg"/>
          </p:nvPr>
        </p:nvSpPr>
        <p:spPr>
          <a:ln/>
        </p:spPr>
      </p:sp>
      <p:sp>
        <p:nvSpPr>
          <p:cNvPr id="187395" name="Заметки 2"/>
          <p:cNvSpPr>
            <a:spLocks noGrp="1"/>
          </p:cNvSpPr>
          <p:nvPr>
            <p:ph type="body" idx="1"/>
          </p:nvPr>
        </p:nvSpPr>
        <p:spPr>
          <a:noFill/>
        </p:spPr>
        <p:txBody>
          <a:bodyPr/>
          <a:lstStyle/>
          <a:p>
            <a:r>
              <a:rPr lang="en-US" altLang="ru-RU" smtClean="0">
                <a:latin typeface="Arial" panose="020B0604020202020204" pitchFamily="34" charset="0"/>
              </a:rPr>
              <a:t>In addition to the countries of the Western Europe which intentions to participate in the Moss Survey 2015 we shall know by the end of The 27</a:t>
            </a:r>
            <a:r>
              <a:rPr lang="en-US" altLang="ru-RU" baseline="30000" smtClean="0">
                <a:latin typeface="Arial" panose="020B0604020202020204" pitchFamily="34" charset="0"/>
              </a:rPr>
              <a:t>th</a:t>
            </a:r>
            <a:r>
              <a:rPr lang="en-US" altLang="ru-RU" smtClean="0">
                <a:latin typeface="Arial" panose="020B0604020202020204" pitchFamily="34" charset="0"/>
              </a:rPr>
              <a:t> Task Force Meeting, the following countries will contribute to the Moss Survey 2015.  Three countries where we initiated moss sampling in the previous moss surveys, - Albania, Croatia, Macedonia – reported their results based on ICP-MS. They are welcome to our collaboration, too.</a:t>
            </a:r>
            <a:endParaRPr lang="ru-RU" altLang="ru-RU" smtClean="0">
              <a:latin typeface="Arial" panose="020B0604020202020204" pitchFamily="34" charset="0"/>
            </a:endParaRPr>
          </a:p>
        </p:txBody>
      </p:sp>
      <p:sp>
        <p:nvSpPr>
          <p:cNvPr id="187396" name="Номер слайда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84F014E-0BA0-4ABA-85BE-DB7D082706B6}" type="slidenum">
              <a:rPr lang="ru-RU" altLang="ru-RU" smtClean="0">
                <a:solidFill>
                  <a:srgbClr val="000000"/>
                </a:solidFill>
              </a:rPr>
              <a:pPr>
                <a:spcBef>
                  <a:spcPct val="0"/>
                </a:spcBef>
              </a:pPr>
              <a:t>25</a:t>
            </a:fld>
            <a:endParaRPr lang="ru-RU" altLang="ru-RU" smtClean="0">
              <a:solidFill>
                <a:srgbClr val="000000"/>
              </a:solidFill>
            </a:endParaRPr>
          </a:p>
        </p:txBody>
      </p:sp>
    </p:spTree>
    <p:extLst>
      <p:ext uri="{BB962C8B-B14F-4D97-AF65-F5344CB8AC3E}">
        <p14:creationId xmlns:p14="http://schemas.microsoft.com/office/powerpoint/2010/main" val="2995753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many groups within Europe studying the atmospheric nitrogen fluxes and its impact on vegetation (e.g. </a:t>
            </a:r>
            <a:r>
              <a:rPr lang="en-US" dirty="0" err="1" smtClean="0">
                <a:hlinkClick r:id="rId3"/>
              </a:rPr>
              <a:t>NinE</a:t>
            </a:r>
            <a:r>
              <a:rPr lang="en-US" dirty="0" smtClean="0"/>
              <a:t>, </a:t>
            </a:r>
            <a:r>
              <a:rPr lang="en-US" dirty="0" err="1" smtClean="0">
                <a:hlinkClick r:id="rId4"/>
              </a:rPr>
              <a:t>NitroEurope</a:t>
            </a:r>
            <a:r>
              <a:rPr lang="en-US" dirty="0" smtClean="0"/>
              <a:t>, </a:t>
            </a:r>
            <a:r>
              <a:rPr lang="en-US" dirty="0" smtClean="0">
                <a:hlinkClick r:id="rId5"/>
              </a:rPr>
              <a:t>COST 729</a:t>
            </a:r>
            <a:r>
              <a:rPr lang="en-US" dirty="0" smtClean="0"/>
              <a:t>).  Within the ICP Vegetation, we </a:t>
            </a:r>
            <a:r>
              <a:rPr lang="en-US" dirty="0" err="1" smtClean="0"/>
              <a:t>synthesise</a:t>
            </a:r>
            <a:r>
              <a:rPr lang="en-US" dirty="0" smtClean="0"/>
              <a:t> the main results on impacts of nitrogen on vegetation for the benefit of the LRTAP Convention. </a:t>
            </a:r>
          </a:p>
          <a:p>
            <a:r>
              <a:rPr lang="en-US" dirty="0" smtClean="0"/>
              <a:t>Examples of nitrogen effects on vegetation include (see annual report 2008/9):</a:t>
            </a:r>
          </a:p>
          <a:p>
            <a:r>
              <a:rPr lang="en-US" dirty="0" smtClean="0"/>
              <a:t>(1) Lichens and mosses contain species that are among the most sensitive to elevated atmospheric nitrogen deposition. Therefore, </a:t>
            </a:r>
            <a:r>
              <a:rPr lang="en-US" dirty="0" smtClean="0">
                <a:hlinkClick r:id="rId6"/>
              </a:rPr>
              <a:t>critical levels of ammonia</a:t>
            </a:r>
            <a:r>
              <a:rPr lang="en-US" dirty="0" smtClean="0"/>
              <a:t> have recently been set at a lower concentration (1 </a:t>
            </a:r>
            <a:r>
              <a:rPr lang="en-US" dirty="0" err="1" smtClean="0"/>
              <a:t>μg</a:t>
            </a:r>
            <a:r>
              <a:rPr lang="en-US" dirty="0" smtClean="0"/>
              <a:t> m-3) for lichens and mosses (and ecosystems where lichens and mosses are a key part of ecosystem integrity) than for higher plants (3 </a:t>
            </a:r>
            <a:r>
              <a:rPr lang="en-US" dirty="0" err="1" smtClean="0"/>
              <a:t>μg</a:t>
            </a:r>
            <a:r>
              <a:rPr lang="en-US" dirty="0" smtClean="0"/>
              <a:t> m-3).</a:t>
            </a:r>
          </a:p>
          <a:p>
            <a:r>
              <a:rPr lang="en-US" dirty="0" smtClean="0"/>
              <a:t>In a separate study, the ICP Vegetation </a:t>
            </a:r>
            <a:r>
              <a:rPr lang="en-US" dirty="0" err="1" smtClean="0"/>
              <a:t>Programme</a:t>
            </a:r>
            <a:r>
              <a:rPr lang="en-US" dirty="0" smtClean="0"/>
              <a:t> Centre investigated </a:t>
            </a:r>
            <a:r>
              <a:rPr lang="en-US" dirty="0" smtClean="0">
                <a:hlinkClick r:id="rId7"/>
              </a:rPr>
              <a:t>long-term temporal trends (ca. 1860-2000) in the nitrogen concentration in mosses</a:t>
            </a:r>
            <a:r>
              <a:rPr lang="en-US" dirty="0" smtClean="0"/>
              <a:t> by </a:t>
            </a:r>
            <a:r>
              <a:rPr lang="en-US" dirty="0" err="1" smtClean="0"/>
              <a:t>analysing</a:t>
            </a:r>
            <a:r>
              <a:rPr lang="en-US" dirty="0" smtClean="0"/>
              <a:t> herbarium material collected from selected European countries. In general, the total nitrogen concentration in mosses did not change before 1960, but increased after 1960, most likely due to the increased deposition of </a:t>
            </a:r>
            <a:r>
              <a:rPr lang="en-US" dirty="0" err="1" smtClean="0"/>
              <a:t>oxidised</a:t>
            </a:r>
            <a:r>
              <a:rPr lang="en-US" dirty="0" smtClean="0"/>
              <a:t> nitrogen</a:t>
            </a:r>
            <a:endParaRPr lang="ru-RU" dirty="0"/>
          </a:p>
        </p:txBody>
      </p:sp>
      <p:sp>
        <p:nvSpPr>
          <p:cNvPr id="4" name="Slide Number Placeholder 3"/>
          <p:cNvSpPr>
            <a:spLocks noGrp="1"/>
          </p:cNvSpPr>
          <p:nvPr>
            <p:ph type="sldNum" sz="quarter" idx="10"/>
          </p:nvPr>
        </p:nvSpPr>
        <p:spPr/>
        <p:txBody>
          <a:bodyPr/>
          <a:lstStyle/>
          <a:p>
            <a:fld id="{DB02A0C7-17B2-48FD-BEAA-A42E7997FE2A}" type="slidenum">
              <a:rPr lang="ru-RU" smtClean="0"/>
              <a:pPr/>
              <a:t>34</a:t>
            </a:fld>
            <a:endParaRPr lang="ru-RU"/>
          </a:p>
        </p:txBody>
      </p:sp>
    </p:spTree>
    <p:extLst>
      <p:ext uri="{BB962C8B-B14F-4D97-AF65-F5344CB8AC3E}">
        <p14:creationId xmlns:p14="http://schemas.microsoft.com/office/powerpoint/2010/main" val="4112378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fld id="{1DE4BEFF-E25A-4142-985F-DA658F90AAF4}" type="slidenum">
              <a:rPr lang="en-US" altLang="ru-RU" sz="1200" smtClean="0">
                <a:solidFill>
                  <a:schemeClr val="tx1"/>
                </a:solidFill>
              </a:rPr>
              <a:pPr/>
              <a:t>3</a:t>
            </a:fld>
            <a:endParaRPr lang="en-US" altLang="ru-RU" sz="1200" smtClean="0">
              <a:solidFill>
                <a:schemeClr val="tx1"/>
              </a:solidFill>
            </a:endParaRPr>
          </a:p>
        </p:txBody>
      </p:sp>
      <p:sp>
        <p:nvSpPr>
          <p:cNvPr id="51203" name="Rectangle 2"/>
          <p:cNvSpPr>
            <a:spLocks noGrp="1" noRot="1" noChangeAspect="1" noChangeArrowheads="1" noTextEdit="1"/>
          </p:cNvSpPr>
          <p:nvPr>
            <p:ph type="sldImg"/>
          </p:nvPr>
        </p:nvSpPr>
        <p:spPr>
          <a:xfrm>
            <a:off x="1371600" y="1143000"/>
            <a:ext cx="4114800" cy="3086100"/>
          </a:xfrm>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b="1" dirty="0" smtClean="0">
                <a:latin typeface="Arial" charset="0"/>
              </a:rPr>
              <a:t>The moss surveys, and the</a:t>
            </a:r>
            <a:r>
              <a:rPr lang="en-US" altLang="ru-RU" b="1" baseline="0" dirty="0" smtClean="0">
                <a:latin typeface="Arial" charset="0"/>
              </a:rPr>
              <a:t> moss survey in 2015/2016, will be coordinated from the Joint Institute for Nuclear Research which is an international  intergovernmental organization, registered by the United Nations Secretariat in 1957.  Direct access to 25 countries, besides, my 20 years experience in moss </a:t>
            </a:r>
            <a:r>
              <a:rPr lang="en-US" altLang="ru-RU" b="1" baseline="0" dirty="0" err="1" smtClean="0">
                <a:latin typeface="Arial" charset="0"/>
              </a:rPr>
              <a:t>biomonitoring</a:t>
            </a:r>
            <a:r>
              <a:rPr lang="en-US" altLang="ru-RU" b="1" baseline="0" dirty="0" smtClean="0">
                <a:latin typeface="Arial" charset="0"/>
              </a:rPr>
              <a:t>, probably, explained the choice of my candidature as a coordinator of moss survey in Europe and Asia. </a:t>
            </a:r>
          </a:p>
          <a:p>
            <a:pPr eaLnBrk="1" hangingPunct="1"/>
            <a:endParaRPr lang="en-US" altLang="ru-RU" b="1" baseline="0" dirty="0" smtClean="0">
              <a:latin typeface="Arial" charset="0"/>
            </a:endParaRPr>
          </a:p>
          <a:p>
            <a:r>
              <a:rPr lang="en-US" altLang="ru-RU" b="0" baseline="0" dirty="0" smtClean="0">
                <a:latin typeface="Arial" charset="0"/>
              </a:rPr>
              <a:t>Harry, </a:t>
            </a:r>
            <a:r>
              <a:rPr lang="en-US" dirty="0" smtClean="0">
                <a:effectLst/>
              </a:rPr>
              <a:t>such a preamble is quite appropriate, as I show the relevance of JINR to the UN, and this is </a:t>
            </a:r>
            <a:r>
              <a:rPr lang="en-US" dirty="0" err="1" smtClean="0">
                <a:effectLst/>
              </a:rPr>
              <a:t>a”bridge</a:t>
            </a:r>
            <a:r>
              <a:rPr lang="en-US" dirty="0" smtClean="0">
                <a:effectLst/>
              </a:rPr>
              <a:t>” to the next slide on the</a:t>
            </a:r>
            <a:r>
              <a:rPr lang="en-US" baseline="0" dirty="0" smtClean="0">
                <a:effectLst/>
              </a:rPr>
              <a:t> priorities of LRTAP</a:t>
            </a:r>
          </a:p>
          <a:p>
            <a:r>
              <a:rPr lang="en-US" baseline="0" dirty="0" smtClean="0">
                <a:effectLst/>
              </a:rPr>
              <a:t>Convention. </a:t>
            </a:r>
            <a:endParaRPr lang="en-US" dirty="0" smtClean="0">
              <a:effectLst/>
            </a:endParaRPr>
          </a:p>
          <a:p>
            <a:pPr eaLnBrk="1" hangingPunct="1"/>
            <a:endParaRPr lang="en-US" altLang="ru-RU" b="0" dirty="0" smtClean="0">
              <a:latin typeface="Arial" charset="0"/>
            </a:endParaRPr>
          </a:p>
          <a:p>
            <a:pPr eaLnBrk="1" hangingPunct="1"/>
            <a:r>
              <a:rPr lang="en-US" altLang="ru-RU" b="0" i="1" dirty="0" smtClean="0">
                <a:solidFill>
                  <a:srgbClr val="FF0000"/>
                </a:solidFill>
                <a:latin typeface="Arial" charset="0"/>
              </a:rPr>
              <a:t>Can we have this slide as a map with 18 member states and 7 associated</a:t>
            </a:r>
            <a:r>
              <a:rPr lang="en-US" altLang="ru-RU" b="0" i="1" baseline="0" dirty="0" smtClean="0">
                <a:solidFill>
                  <a:srgbClr val="FF0000"/>
                </a:solidFill>
                <a:latin typeface="Arial" charset="0"/>
              </a:rPr>
              <a:t> states (member states different </a:t>
            </a:r>
            <a:r>
              <a:rPr lang="en-US" altLang="ru-RU" b="0" i="1" baseline="0" dirty="0" err="1" smtClean="0">
                <a:solidFill>
                  <a:srgbClr val="FF0000"/>
                </a:solidFill>
                <a:latin typeface="Arial" charset="0"/>
              </a:rPr>
              <a:t>colour</a:t>
            </a:r>
            <a:r>
              <a:rPr lang="en-US" altLang="ru-RU" b="0" i="1" baseline="0" dirty="0" smtClean="0">
                <a:solidFill>
                  <a:srgbClr val="FF0000"/>
                </a:solidFill>
                <a:latin typeface="Arial" charset="0"/>
              </a:rPr>
              <a:t> from 7 associated states)?</a:t>
            </a:r>
            <a:endParaRPr lang="en-US" altLang="ru-RU" b="0" i="1" dirty="0" smtClean="0">
              <a:solidFill>
                <a:srgbClr val="FF0000"/>
              </a:solidFill>
              <a:latin typeface="Arial" charset="0"/>
            </a:endParaRPr>
          </a:p>
        </p:txBody>
      </p:sp>
    </p:spTree>
    <p:extLst>
      <p:ext uri="{BB962C8B-B14F-4D97-AF65-F5344CB8AC3E}">
        <p14:creationId xmlns:p14="http://schemas.microsoft.com/office/powerpoint/2010/main" val="3167421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Образ слайда 1"/>
          <p:cNvSpPr>
            <a:spLocks noGrp="1" noRot="1" noChangeAspect="1" noTextEdit="1"/>
          </p:cNvSpPr>
          <p:nvPr>
            <p:ph type="sldImg"/>
          </p:nvPr>
        </p:nvSpPr>
        <p:spPr>
          <a:ln/>
        </p:spPr>
      </p:sp>
      <p:sp>
        <p:nvSpPr>
          <p:cNvPr id="185347" name="Заметки 2"/>
          <p:cNvSpPr>
            <a:spLocks noGrp="1"/>
          </p:cNvSpPr>
          <p:nvPr>
            <p:ph type="body" idx="1"/>
          </p:nvPr>
        </p:nvSpPr>
        <p:spPr>
          <a:noFill/>
        </p:spPr>
        <p:txBody>
          <a:bodyPr/>
          <a:lstStyle/>
          <a:p>
            <a:r>
              <a:rPr lang="en-US" altLang="ru-RU" smtClean="0">
                <a:latin typeface="Arial" panose="020B0604020202020204" pitchFamily="34" charset="0"/>
              </a:rPr>
              <a:t>in 1987, the international cooperative programme on effects of air pollution on crops (icp crops) was established as a subsidiary body of the Working Group on effects of the</a:t>
            </a:r>
          </a:p>
          <a:p>
            <a:r>
              <a:rPr lang="en-US" altLang="ru-RU" smtClean="0">
                <a:latin typeface="Arial" panose="020B0604020202020204" pitchFamily="34" charset="0"/>
              </a:rPr>
              <a:t>Unece convention on long-range transboundary air pollution (ltrap), established in 1979. </a:t>
            </a:r>
            <a:endParaRPr lang="ru-RU" altLang="ru-RU" smtClean="0">
              <a:latin typeface="Arial" panose="020B0604020202020204" pitchFamily="34" charset="0"/>
            </a:endParaRPr>
          </a:p>
        </p:txBody>
      </p:sp>
      <p:sp>
        <p:nvSpPr>
          <p:cNvPr id="185348" name="Номер слайда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88B5B8B-6FAC-44BA-A1CB-E5F8B1DFCEBE}" type="slidenum">
              <a:rPr lang="ru-RU" altLang="en-US"/>
              <a:pPr>
                <a:spcBef>
                  <a:spcPct val="0"/>
                </a:spcBef>
              </a:pPr>
              <a:t>4</a:t>
            </a:fld>
            <a:endParaRPr lang="ru-RU" altLang="en-US"/>
          </a:p>
        </p:txBody>
      </p:sp>
    </p:spTree>
    <p:extLst>
      <p:ext uri="{BB962C8B-B14F-4D97-AF65-F5344CB8AC3E}">
        <p14:creationId xmlns:p14="http://schemas.microsoft.com/office/powerpoint/2010/main" val="1344873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Образ слайда 1"/>
          <p:cNvSpPr>
            <a:spLocks noGrp="1" noRot="1" noChangeAspect="1" noTextEdit="1"/>
          </p:cNvSpPr>
          <p:nvPr>
            <p:ph type="sldImg"/>
          </p:nvPr>
        </p:nvSpPr>
        <p:spPr>
          <a:ln/>
        </p:spPr>
      </p:sp>
      <p:sp>
        <p:nvSpPr>
          <p:cNvPr id="186371" name="Заметки 2"/>
          <p:cNvSpPr>
            <a:spLocks noGrp="1"/>
          </p:cNvSpPr>
          <p:nvPr>
            <p:ph type="body" idx="1"/>
          </p:nvPr>
        </p:nvSpPr>
        <p:spPr>
          <a:noFill/>
        </p:spPr>
        <p:txBody>
          <a:bodyPr/>
          <a:lstStyle/>
          <a:p>
            <a:r>
              <a:rPr lang="en-US" altLang="ru-RU" smtClean="0">
                <a:latin typeface="Arial" panose="020B0604020202020204" pitchFamily="34" charset="0"/>
              </a:rPr>
              <a:t>The survey on heavy metal concentrations in mosses was originally established in 1980 as a Swedish initiative under the leadership of Åke rühling, Sweden. The idea of using</a:t>
            </a:r>
          </a:p>
          <a:p>
            <a:r>
              <a:rPr lang="en-US" altLang="ru-RU" smtClean="0">
                <a:latin typeface="Arial" panose="020B0604020202020204" pitchFamily="34" charset="0"/>
              </a:rPr>
              <a:t>mosses to measure atmospheric heavy metal deposition was developed in the late 1960s by rühling and tyler (Rühling and Tyler, 1968). It is based on the fact that mosses,</a:t>
            </a:r>
          </a:p>
          <a:p>
            <a:r>
              <a:rPr lang="en-US" altLang="ru-RU" smtClean="0">
                <a:latin typeface="Arial" panose="020B0604020202020204" pitchFamily="34" charset="0"/>
              </a:rPr>
              <a:t>especially the carpet-forming species, obtain most of their nutrients directly from precipitation and dry deposition; there is little uptake of metals from the substrate as these mosses</a:t>
            </a:r>
          </a:p>
          <a:p>
            <a:r>
              <a:rPr lang="en-US" altLang="ru-RU" smtClean="0">
                <a:latin typeface="Arial" panose="020B0604020202020204" pitchFamily="34" charset="0"/>
              </a:rPr>
              <a:t>do not have a well-developed root system.</a:t>
            </a:r>
            <a:endParaRPr lang="ru-RU" altLang="ru-RU" smtClean="0">
              <a:latin typeface="Arial" panose="020B0604020202020204" pitchFamily="34" charset="0"/>
            </a:endParaRPr>
          </a:p>
        </p:txBody>
      </p:sp>
      <p:sp>
        <p:nvSpPr>
          <p:cNvPr id="186372" name="Номер слайда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5A322F6-5C1D-40B3-AC05-350D484AC442}" type="slidenum">
              <a:rPr lang="ru-RU" altLang="en-US"/>
              <a:pPr>
                <a:spcBef>
                  <a:spcPct val="0"/>
                </a:spcBef>
              </a:pPr>
              <a:t>9</a:t>
            </a:fld>
            <a:endParaRPr lang="ru-RU" altLang="en-US"/>
          </a:p>
        </p:txBody>
      </p:sp>
    </p:spTree>
    <p:extLst>
      <p:ext uri="{BB962C8B-B14F-4D97-AF65-F5344CB8AC3E}">
        <p14:creationId xmlns:p14="http://schemas.microsoft.com/office/powerpoint/2010/main" val="442594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1" dirty="0" smtClean="0"/>
              <a:t>As follows from the Long Range </a:t>
            </a:r>
            <a:r>
              <a:rPr lang="en-US" b="1" dirty="0" err="1" smtClean="0"/>
              <a:t>Transboundary</a:t>
            </a:r>
            <a:r>
              <a:rPr lang="en-US" b="1" dirty="0" smtClean="0"/>
              <a:t> Air Pollution</a:t>
            </a:r>
            <a:r>
              <a:rPr lang="en-US" b="1" baseline="0" dirty="0" smtClean="0"/>
              <a:t> Convention, priority areas of interest for the UN are Eastern Europe, the Caucasus, Central Asia and South-Eastern Europe.  Moreover, JINR  provides financial support of air pollution studies in the JINR member states through the system of grants. </a:t>
            </a:r>
            <a:endParaRPr lang="ru-RU" b="1" dirty="0"/>
          </a:p>
        </p:txBody>
      </p:sp>
      <p:sp>
        <p:nvSpPr>
          <p:cNvPr id="4" name="Номер слайда 3"/>
          <p:cNvSpPr>
            <a:spLocks noGrp="1"/>
          </p:cNvSpPr>
          <p:nvPr>
            <p:ph type="sldNum" sz="quarter" idx="10"/>
          </p:nvPr>
        </p:nvSpPr>
        <p:spPr/>
        <p:txBody>
          <a:bodyPr/>
          <a:lstStyle/>
          <a:p>
            <a:fld id="{DB02A0C7-17B2-48FD-BEAA-A42E7997FE2A}" type="slidenum">
              <a:rPr lang="ru-RU" smtClean="0">
                <a:solidFill>
                  <a:prstClr val="black"/>
                </a:solidFill>
              </a:rPr>
              <a:pPr/>
              <a:t>12</a:t>
            </a:fld>
            <a:endParaRPr lang="ru-RU">
              <a:solidFill>
                <a:prstClr val="black"/>
              </a:solidFill>
            </a:endParaRPr>
          </a:p>
        </p:txBody>
      </p:sp>
    </p:spTree>
    <p:extLst>
      <p:ext uri="{BB962C8B-B14F-4D97-AF65-F5344CB8AC3E}">
        <p14:creationId xmlns:p14="http://schemas.microsoft.com/office/powerpoint/2010/main" val="2669788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xfrm>
            <a:off x="685800" y="4341813"/>
            <a:ext cx="5486400" cy="4116387"/>
          </a:xfrm>
          <a:noFill/>
        </p:spPr>
        <p:txBody>
          <a:bodyPr/>
          <a:lstStyle/>
          <a:p>
            <a:endParaRPr lang="ru-RU" altLang="ru-RU" smtClean="0">
              <a:latin typeface="Arial" panose="020B0604020202020204" pitchFamily="34" charset="0"/>
            </a:endParaRPr>
          </a:p>
        </p:txBody>
      </p:sp>
      <p:sp>
        <p:nvSpPr>
          <p:cNvPr id="6758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FB32273-B91E-4AA3-B7B1-A3C498B6854D}" type="slidenum">
              <a:rPr lang="en-GB" altLang="ru-RU">
                <a:solidFill>
                  <a:srgbClr val="000000"/>
                </a:solidFill>
              </a:rPr>
              <a:pPr algn="r" eaLnBrk="1" hangingPunct="1">
                <a:spcBef>
                  <a:spcPct val="0"/>
                </a:spcBef>
              </a:pPr>
              <a:t>17</a:t>
            </a:fld>
            <a:endParaRPr lang="en-GB" altLang="ru-RU">
              <a:solidFill>
                <a:srgbClr val="000000"/>
              </a:solidFill>
            </a:endParaRPr>
          </a:p>
        </p:txBody>
      </p:sp>
    </p:spTree>
    <p:extLst>
      <p:ext uri="{BB962C8B-B14F-4D97-AF65-F5344CB8AC3E}">
        <p14:creationId xmlns:p14="http://schemas.microsoft.com/office/powerpoint/2010/main" val="2423155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1" dirty="0" smtClean="0"/>
              <a:t>This map shows the countries who revealed interest in Moss survey 2015/2016.  Certainly, the moss sampling will not cover the whole territories as marked in the map.  But still the expected outcome seems to be remarkable. In the right side of the slide the countries are enlisted for which JINR will provided analyses</a:t>
            </a:r>
            <a:r>
              <a:rPr lang="en-US" b="1" baseline="0" dirty="0" smtClean="0"/>
              <a:t> of Heavy Metals </a:t>
            </a:r>
            <a:r>
              <a:rPr lang="en-US" b="1" u="sng" baseline="0" dirty="0" smtClean="0"/>
              <a:t>using nuclear and related analytical techniques.</a:t>
            </a:r>
          </a:p>
          <a:p>
            <a:endParaRPr lang="en-US" u="sng" baseline="0" dirty="0" smtClean="0"/>
          </a:p>
          <a:p>
            <a:r>
              <a:rPr lang="en-US" baseline="0" dirty="0" smtClean="0"/>
              <a:t>Harry,  I mean NAA and AAS. I don’t think that it is necessary to focus on methodology. Enough  the general  statement: “nuclear and related analytical techniques”. </a:t>
            </a:r>
          </a:p>
          <a:p>
            <a:r>
              <a:rPr lang="en-US" baseline="0" dirty="0" smtClean="0"/>
              <a:t>If  questions arise, I shall answer.</a:t>
            </a:r>
          </a:p>
          <a:p>
            <a:endParaRPr lang="en-US" baseline="0" dirty="0" smtClean="0"/>
          </a:p>
          <a:p>
            <a:r>
              <a:rPr lang="en-US" i="1" baseline="0" dirty="0" smtClean="0"/>
              <a:t>We need to make clear that this is of moss participants who showed an interest, but it will depend on funding who will participate in the end. Can you make a map with countries showing ‘yes’ and ‘most ‘likely’ (as done for POPs)?  Maybe use a different </a:t>
            </a:r>
            <a:r>
              <a:rPr lang="en-US" i="1" baseline="0" dirty="0" err="1" smtClean="0"/>
              <a:t>colour</a:t>
            </a:r>
            <a:r>
              <a:rPr lang="en-US" i="1" baseline="0" dirty="0" smtClean="0"/>
              <a:t> than yellow for ‘most likely’ as yellow is a </a:t>
            </a:r>
            <a:r>
              <a:rPr lang="en-US" i="1" baseline="0" dirty="0" err="1" smtClean="0"/>
              <a:t>colour</a:t>
            </a:r>
            <a:r>
              <a:rPr lang="en-US" i="1" baseline="0" dirty="0" smtClean="0"/>
              <a:t> that does not show up well in projections in the UNECE building (maybe use blue or pink). Funding might not be always from the national government, for example for UK it will be initiative of individuals, also for Germany (will Schroeder take part?). What about Switzerland: I think Lotti will take part, Switzerland is included in the N  and POPs map? Have you heard anything from France?  You have included France in the N and POPs map.</a:t>
            </a:r>
            <a:endParaRPr lang="ru-RU" i="1" dirty="0"/>
          </a:p>
        </p:txBody>
      </p:sp>
      <p:sp>
        <p:nvSpPr>
          <p:cNvPr id="4" name="Номер слайда 3"/>
          <p:cNvSpPr>
            <a:spLocks noGrp="1"/>
          </p:cNvSpPr>
          <p:nvPr>
            <p:ph type="sldNum" sz="quarter" idx="10"/>
          </p:nvPr>
        </p:nvSpPr>
        <p:spPr/>
        <p:txBody>
          <a:bodyPr/>
          <a:lstStyle/>
          <a:p>
            <a:fld id="{DB02A0C7-17B2-48FD-BEAA-A42E7997FE2A}" type="slidenum">
              <a:rPr lang="ru-RU" smtClean="0"/>
              <a:pPr/>
              <a:t>18</a:t>
            </a:fld>
            <a:endParaRPr lang="ru-RU"/>
          </a:p>
        </p:txBody>
      </p:sp>
    </p:spTree>
    <p:extLst>
      <p:ext uri="{BB962C8B-B14F-4D97-AF65-F5344CB8AC3E}">
        <p14:creationId xmlns:p14="http://schemas.microsoft.com/office/powerpoint/2010/main" val="2103847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These are the countries which intend</a:t>
            </a:r>
            <a:r>
              <a:rPr lang="en-US" b="1" baseline="0" dirty="0" smtClean="0"/>
              <a:t> to determine nitrogen in the 2015/2016  moss survey.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In spite of great interest in pollution with  persistent organic pollutants, very few countries responded positively. Most probably, because of high price of analysis.  Nevertheless,  Germany suggested to focus on PAHs, PCBs,  </a:t>
            </a:r>
            <a:r>
              <a:rPr kumimoji="0" lang="en-US" sz="1200" b="1" i="0" u="none" strike="noStrike" kern="1200" cap="none" spc="0" normalizeH="0" baseline="0" noProof="0" dirty="0" err="1" smtClean="0">
                <a:ln>
                  <a:noFill/>
                </a:ln>
                <a:solidFill>
                  <a:prstClr val="black"/>
                </a:solidFill>
                <a:effectLst/>
                <a:uLnTx/>
                <a:uFillTx/>
                <a:latin typeface="+mn-lt"/>
                <a:ea typeface="+mn-ea"/>
                <a:cs typeface="+mn-cs"/>
              </a:rPr>
              <a:t>polybromodiphenylethers</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 (PBDEs), dioxins, and </a:t>
            </a:r>
            <a:r>
              <a:rPr kumimoji="0" lang="en-US" sz="1200" b="1" i="0" u="none" strike="noStrike" kern="1200" cap="none" spc="0" normalizeH="0" baseline="0" noProof="0" dirty="0" err="1" smtClean="0">
                <a:ln>
                  <a:noFill/>
                </a:ln>
                <a:solidFill>
                  <a:prstClr val="black"/>
                </a:solidFill>
                <a:effectLst/>
                <a:uLnTx/>
                <a:uFillTx/>
                <a:latin typeface="+mn-lt"/>
                <a:ea typeface="+mn-ea"/>
                <a:cs typeface="+mn-cs"/>
              </a:rPr>
              <a:t>perfluorooctane</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 sulfonic acid and its salts (PFOS), and other POPs could also be included if there is a national interest.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r>
              <a:rPr lang="en-US" b="0" i="1" baseline="0" dirty="0" smtClean="0"/>
              <a:t>Again, also show countries ‘most likely’ (in a different </a:t>
            </a:r>
            <a:r>
              <a:rPr lang="en-US" b="0" i="1" baseline="0" dirty="0" err="1" smtClean="0"/>
              <a:t>colour</a:t>
            </a:r>
            <a:r>
              <a:rPr lang="en-US" b="0" i="1" baseline="0" dirty="0" smtClean="0"/>
              <a:t> from ‘yes’). Also, I am sure Finland will do N if they participate as they have done since 1980.  Croatia and Macedonia also did N in previous years, so will they do it again in 2015?  France and Switzerland are not included in the HM map. Put the N and POPs maps on one slide, with ‘yes’ and ‘likely’ indicated on the same maps.</a:t>
            </a:r>
          </a:p>
          <a:p>
            <a:endParaRPr lang="ru-RU" b="1" dirty="0"/>
          </a:p>
        </p:txBody>
      </p:sp>
      <p:sp>
        <p:nvSpPr>
          <p:cNvPr id="4" name="Номер слайда 3"/>
          <p:cNvSpPr>
            <a:spLocks noGrp="1"/>
          </p:cNvSpPr>
          <p:nvPr>
            <p:ph type="sldNum" sz="quarter" idx="10"/>
          </p:nvPr>
        </p:nvSpPr>
        <p:spPr/>
        <p:txBody>
          <a:bodyPr/>
          <a:lstStyle/>
          <a:p>
            <a:fld id="{DB02A0C7-17B2-48FD-BEAA-A42E7997FE2A}" type="slidenum">
              <a:rPr lang="ru-RU" smtClean="0"/>
              <a:pPr/>
              <a:t>19</a:t>
            </a:fld>
            <a:endParaRPr lang="ru-RU"/>
          </a:p>
        </p:txBody>
      </p:sp>
    </p:spTree>
    <p:extLst>
      <p:ext uri="{BB962C8B-B14F-4D97-AF65-F5344CB8AC3E}">
        <p14:creationId xmlns:p14="http://schemas.microsoft.com/office/powerpoint/2010/main" val="2903679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2400" b="1" dirty="0" smtClean="0"/>
              <a:t>This was my initiative to suggest the radionuclide</a:t>
            </a:r>
            <a:r>
              <a:rPr lang="en-US" sz="2400" b="1" baseline="0" dirty="0" smtClean="0"/>
              <a:t> determination (</a:t>
            </a:r>
            <a:r>
              <a:rPr lang="en-US" sz="1200" b="1" i="0" u="none" strike="noStrike" kern="1200" baseline="0" dirty="0" smtClean="0">
                <a:solidFill>
                  <a:schemeClr val="tx1"/>
                </a:solidFill>
                <a:latin typeface="+mn-lt"/>
                <a:ea typeface="+mn-ea"/>
                <a:cs typeface="+mn-cs"/>
              </a:rPr>
              <a:t>Pb-210 and Cs-137), first of all, to trace the global mixing of man-made radionuclides from Fukushima, and to assess the  present-day situation in the European counties previously affected by the  Chernobyl accident.  One just need to collect more moss material (up to 10-12 g of dry weight).  There are four laboratories:  </a:t>
            </a:r>
          </a:p>
          <a:p>
            <a:r>
              <a:rPr lang="en-US" sz="1200" b="1" i="0" u="none" strike="noStrike" kern="1200" baseline="0" dirty="0" smtClean="0">
                <a:solidFill>
                  <a:schemeClr val="tx1"/>
                </a:solidFill>
                <a:latin typeface="+mn-lt"/>
                <a:ea typeface="+mn-ea"/>
                <a:cs typeface="+mn-cs"/>
              </a:rPr>
              <a:t>Russia (JINR), Kazakhstan (National Centre for Nuclear Physics), Serbia (University of Novi Sad) and Slovakia (low-level background laboratory in the Comenius University in Bratislava).</a:t>
            </a:r>
          </a:p>
          <a:p>
            <a:endParaRPr lang="en-US" sz="1200" b="1"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Can you also include countries that said ‘most likely’?</a:t>
            </a:r>
            <a:endParaRPr lang="ru-RU" sz="2400" b="0" i="1" dirty="0"/>
          </a:p>
        </p:txBody>
      </p:sp>
      <p:sp>
        <p:nvSpPr>
          <p:cNvPr id="4" name="Номер слайда 3"/>
          <p:cNvSpPr>
            <a:spLocks noGrp="1"/>
          </p:cNvSpPr>
          <p:nvPr>
            <p:ph type="sldNum" sz="quarter" idx="10"/>
          </p:nvPr>
        </p:nvSpPr>
        <p:spPr/>
        <p:txBody>
          <a:bodyPr/>
          <a:lstStyle/>
          <a:p>
            <a:fld id="{DB02A0C7-17B2-48FD-BEAA-A42E7997FE2A}" type="slidenum">
              <a:rPr lang="ru-RU" smtClean="0"/>
              <a:pPr/>
              <a:t>20</a:t>
            </a:fld>
            <a:endParaRPr lang="ru-RU"/>
          </a:p>
        </p:txBody>
      </p:sp>
    </p:spTree>
    <p:extLst>
      <p:ext uri="{BB962C8B-B14F-4D97-AF65-F5344CB8AC3E}">
        <p14:creationId xmlns:p14="http://schemas.microsoft.com/office/powerpoint/2010/main" val="2448075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941912" y="2514601"/>
            <a:ext cx="6686549" cy="2262781"/>
          </a:xfrm>
        </p:spPr>
        <p:txBody>
          <a:bodyPr anchor="b">
            <a:normAutofit/>
          </a:bodyPr>
          <a:lstStyle>
            <a:lvl1pPr>
              <a:defRPr sz="5400" b="1">
                <a:effectLst>
                  <a:outerShdw blurRad="38100" dist="38100" dir="2700000" algn="tl">
                    <a:srgbClr val="000000">
                      <a:alpha val="43137"/>
                    </a:srgbClr>
                  </a:outerShdw>
                </a:effectLst>
              </a:defRPr>
            </a:lvl1pPr>
          </a:lstStyle>
          <a:p>
            <a:r>
              <a:rPr lang="ru-RU" dirty="0" smtClean="0"/>
              <a:t>Образец заголовка</a:t>
            </a:r>
            <a:endParaRPr lang="en-US" dirty="0"/>
          </a:p>
        </p:txBody>
      </p:sp>
      <p:sp>
        <p:nvSpPr>
          <p:cNvPr id="3" name="Subtitle 2"/>
          <p:cNvSpPr>
            <a:spLocks noGrp="1"/>
          </p:cNvSpPr>
          <p:nvPr>
            <p:ph type="subTitle" idx="1"/>
          </p:nvPr>
        </p:nvSpPr>
        <p:spPr>
          <a:xfrm>
            <a:off x="1941912" y="4777383"/>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6E51072-3281-4EDA-B8C2-CADD86D46DF1}" type="datetime1">
              <a:rPr lang="en-US" smtClean="0"/>
              <a:pPr/>
              <a:t>2/28/2016</a:t>
            </a:fld>
            <a:endParaRPr lang="en-US" dirty="0"/>
          </a:p>
        </p:txBody>
      </p:sp>
      <p:sp>
        <p:nvSpPr>
          <p:cNvPr id="5" name="Footer Placeholder 4"/>
          <p:cNvSpPr>
            <a:spLocks noGrp="1"/>
          </p:cNvSpPr>
          <p:nvPr>
            <p:ph type="ftr" sz="quarter" idx="11"/>
          </p:nvPr>
        </p:nvSpPr>
        <p:spPr/>
        <p:txBody>
          <a:bodyPr/>
          <a:lstStyle/>
          <a:p>
            <a:r>
              <a:rPr lang="ru-RU" smtClean="0"/>
              <a:t>Научно-технический совет ОИЯИ 18 октября 2013 года</a:t>
            </a:r>
            <a:endParaRPr lang="en-US" dirty="0"/>
          </a:p>
        </p:txBody>
      </p:sp>
      <p:sp>
        <p:nvSpPr>
          <p:cNvPr id="7" name="Freeform 6"/>
          <p:cNvSpPr/>
          <p:nvPr/>
        </p:nvSpPr>
        <p:spPr bwMode="auto">
          <a:xfrm>
            <a:off x="2" y="4323813"/>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2" y="4529544"/>
            <a:ext cx="584825"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941911" y="609600"/>
            <a:ext cx="668654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1911" y="4354046"/>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ECB8F78-65E8-4AE0-9C5F-9517D827CBBD}" type="datetime1">
              <a:rPr lang="en-US" smtClean="0"/>
              <a:pPr/>
              <a:t>2/28/2016</a:t>
            </a:fld>
            <a:endParaRPr lang="en-US" dirty="0"/>
          </a:p>
        </p:txBody>
      </p:sp>
      <p:sp>
        <p:nvSpPr>
          <p:cNvPr id="5" name="Footer Placeholder 4"/>
          <p:cNvSpPr>
            <a:spLocks noGrp="1"/>
          </p:cNvSpPr>
          <p:nvPr>
            <p:ph type="ftr" sz="quarter" idx="11"/>
          </p:nvPr>
        </p:nvSpPr>
        <p:spPr/>
        <p:txBody>
          <a:bodyPr/>
          <a:lstStyle/>
          <a:p>
            <a:r>
              <a:rPr lang="ru-RU" smtClean="0"/>
              <a:t>Научно-технический совет ОИЯИ 18 октября 2013 года</a:t>
            </a:r>
            <a:endParaRPr lang="en-US" dirty="0"/>
          </a:p>
        </p:txBody>
      </p:sp>
      <p:sp>
        <p:nvSpPr>
          <p:cNvPr id="9"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2" y="3244143"/>
            <a:ext cx="584825"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137464" y="609601"/>
            <a:ext cx="6295444"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2456260" y="3505200"/>
            <a:ext cx="565241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941911" y="4354046"/>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56C66A6-9EE2-44A0-9E9D-EBA31BBDD7E1}" type="datetime1">
              <a:rPr lang="en-US" smtClean="0"/>
              <a:pPr/>
              <a:t>2/28/2016</a:t>
            </a:fld>
            <a:endParaRPr lang="en-US" dirty="0"/>
          </a:p>
        </p:txBody>
      </p:sp>
      <p:sp>
        <p:nvSpPr>
          <p:cNvPr id="5" name="Footer Placeholder 4"/>
          <p:cNvSpPr>
            <a:spLocks noGrp="1"/>
          </p:cNvSpPr>
          <p:nvPr>
            <p:ph type="ftr" sz="quarter" idx="11"/>
          </p:nvPr>
        </p:nvSpPr>
        <p:spPr/>
        <p:txBody>
          <a:bodyPr/>
          <a:lstStyle/>
          <a:p>
            <a:r>
              <a:rPr lang="ru-RU" smtClean="0"/>
              <a:t>Научно-технический совет ОИЯИ 18 октября 2013 года</a:t>
            </a:r>
            <a:endParaRPr lang="en-US" dirty="0"/>
          </a:p>
        </p:txBody>
      </p:sp>
      <p:sp>
        <p:nvSpPr>
          <p:cNvPr id="11"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2" y="3244143"/>
            <a:ext cx="584825" cy="365125"/>
          </a:xfrm>
        </p:spPr>
        <p:txBody>
          <a:bodyPr/>
          <a:lstStyle/>
          <a:p>
            <a:fld id="{D57F1E4F-1CFF-5643-939E-217C01CDF565}" type="slidenum">
              <a:rPr lang="en-US" dirty="0"/>
              <a:pPr/>
              <a:t>‹#›</a:t>
            </a:fld>
            <a:endParaRPr lang="en-US" dirty="0"/>
          </a:p>
        </p:txBody>
      </p:sp>
      <p:sp>
        <p:nvSpPr>
          <p:cNvPr id="14" name="TextBox 13"/>
          <p:cNvSpPr txBox="1"/>
          <p:nvPr/>
        </p:nvSpPr>
        <p:spPr>
          <a:xfrm>
            <a:off x="1850739" y="648005"/>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336139" y="2905306"/>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941911" y="2438403"/>
            <a:ext cx="6686551"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1941911" y="5181600"/>
            <a:ext cx="668655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872DEB82-40FB-471A-AE97-29538E37C8F5}" type="datetime1">
              <a:rPr lang="en-US" smtClean="0"/>
              <a:pPr/>
              <a:t>2/28/2016</a:t>
            </a:fld>
            <a:endParaRPr lang="en-US" dirty="0"/>
          </a:p>
        </p:txBody>
      </p:sp>
      <p:sp>
        <p:nvSpPr>
          <p:cNvPr id="6" name="Footer Placeholder 5"/>
          <p:cNvSpPr>
            <a:spLocks noGrp="1"/>
          </p:cNvSpPr>
          <p:nvPr>
            <p:ph type="ftr" sz="quarter" idx="11"/>
          </p:nvPr>
        </p:nvSpPr>
        <p:spPr/>
        <p:txBody>
          <a:bodyPr/>
          <a:lstStyle/>
          <a:p>
            <a:r>
              <a:rPr lang="ru-RU" smtClean="0"/>
              <a:t>Научно-технический совет ОИЯИ 18 октября 2013 года</a:t>
            </a:r>
            <a:endParaRPr lang="en-US" dirty="0"/>
          </a:p>
        </p:txBody>
      </p:sp>
      <p:sp>
        <p:nvSpPr>
          <p:cNvPr id="9" name="Freeform 11"/>
          <p:cNvSpPr/>
          <p:nvPr/>
        </p:nvSpPr>
        <p:spPr bwMode="auto">
          <a:xfrm flipV="1">
            <a:off x="-3141" y="491172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2" y="4983091"/>
            <a:ext cx="584825"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137464" y="609601"/>
            <a:ext cx="6295444"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1911" y="4343400"/>
            <a:ext cx="6686551"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1911" y="5181600"/>
            <a:ext cx="668655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DA223873-58F6-4766-BEFD-4409C87AC036}" type="datetime1">
              <a:rPr lang="en-US" smtClean="0"/>
              <a:pPr/>
              <a:t>2/28/2016</a:t>
            </a:fld>
            <a:endParaRPr lang="en-US" dirty="0"/>
          </a:p>
        </p:txBody>
      </p:sp>
      <p:sp>
        <p:nvSpPr>
          <p:cNvPr id="6" name="Footer Placeholder 5"/>
          <p:cNvSpPr>
            <a:spLocks noGrp="1"/>
          </p:cNvSpPr>
          <p:nvPr>
            <p:ph type="ftr" sz="quarter" idx="11"/>
          </p:nvPr>
        </p:nvSpPr>
        <p:spPr/>
        <p:txBody>
          <a:bodyPr/>
          <a:lstStyle/>
          <a:p>
            <a:r>
              <a:rPr lang="ru-RU" smtClean="0"/>
              <a:t>Научно-технический совет ОИЯИ 18 октября 2013 года</a:t>
            </a:r>
            <a:endParaRPr lang="en-US" dirty="0"/>
          </a:p>
        </p:txBody>
      </p:sp>
      <p:sp>
        <p:nvSpPr>
          <p:cNvPr id="11" name="Freeform 11"/>
          <p:cNvSpPr/>
          <p:nvPr/>
        </p:nvSpPr>
        <p:spPr bwMode="auto">
          <a:xfrm flipV="1">
            <a:off x="-3141" y="491172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2" y="4983091"/>
            <a:ext cx="584825" cy="365125"/>
          </a:xfrm>
        </p:spPr>
        <p:txBody>
          <a:bodyPr/>
          <a:lstStyle/>
          <a:p>
            <a:fld id="{D57F1E4F-1CFF-5643-939E-217C01CDF565}" type="slidenum">
              <a:rPr lang="en-US" dirty="0"/>
              <a:pPr/>
              <a:t>‹#›</a:t>
            </a:fld>
            <a:endParaRPr lang="en-US" dirty="0"/>
          </a:p>
        </p:txBody>
      </p:sp>
      <p:sp>
        <p:nvSpPr>
          <p:cNvPr id="17" name="TextBox 16"/>
          <p:cNvSpPr txBox="1"/>
          <p:nvPr/>
        </p:nvSpPr>
        <p:spPr>
          <a:xfrm>
            <a:off x="1850739" y="648005"/>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8336139" y="2905306"/>
            <a:ext cx="4572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941911" y="627407"/>
            <a:ext cx="668654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1911" y="4343400"/>
            <a:ext cx="6686551"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1911" y="5181600"/>
            <a:ext cx="668655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9EC22B46-1FAC-4FEA-A2C3-8946DBEA43CA}" type="datetime1">
              <a:rPr lang="en-US" smtClean="0"/>
              <a:pPr/>
              <a:t>2/28/2016</a:t>
            </a:fld>
            <a:endParaRPr lang="en-US" dirty="0"/>
          </a:p>
        </p:txBody>
      </p:sp>
      <p:sp>
        <p:nvSpPr>
          <p:cNvPr id="6" name="Footer Placeholder 5"/>
          <p:cNvSpPr>
            <a:spLocks noGrp="1"/>
          </p:cNvSpPr>
          <p:nvPr>
            <p:ph type="ftr" sz="quarter" idx="11"/>
          </p:nvPr>
        </p:nvSpPr>
        <p:spPr/>
        <p:txBody>
          <a:bodyPr/>
          <a:lstStyle/>
          <a:p>
            <a:r>
              <a:rPr lang="ru-RU" smtClean="0"/>
              <a:t>Научно-технический совет ОИЯИ 18 октября 2013 года</a:t>
            </a:r>
            <a:endParaRPr lang="en-US" dirty="0"/>
          </a:p>
        </p:txBody>
      </p:sp>
      <p:sp>
        <p:nvSpPr>
          <p:cNvPr id="9" name="Freeform 11"/>
          <p:cNvSpPr/>
          <p:nvPr/>
        </p:nvSpPr>
        <p:spPr bwMode="auto">
          <a:xfrm flipV="1">
            <a:off x="-3141" y="491172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2" y="4983091"/>
            <a:ext cx="584825"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725B03F-D14B-42F0-8C11-6569FDE4387E}" type="datetime1">
              <a:rPr lang="en-US" smtClean="0"/>
              <a:pPr/>
              <a:t>2/28/2016</a:t>
            </a:fld>
            <a:endParaRPr lang="en-US" dirty="0"/>
          </a:p>
        </p:txBody>
      </p:sp>
      <p:sp>
        <p:nvSpPr>
          <p:cNvPr id="5" name="Footer Placeholder 4"/>
          <p:cNvSpPr>
            <a:spLocks noGrp="1"/>
          </p:cNvSpPr>
          <p:nvPr>
            <p:ph type="ftr" sz="quarter" idx="11"/>
          </p:nvPr>
        </p:nvSpPr>
        <p:spPr/>
        <p:txBody>
          <a:bodyPr/>
          <a:lstStyle/>
          <a:p>
            <a:r>
              <a:rPr lang="ru-RU" smtClean="0"/>
              <a:t>Научно-технический совет ОИЯИ 18 октября 2013 года</a:t>
            </a:r>
            <a:endParaRPr lang="en-US" dirty="0"/>
          </a:p>
        </p:txBody>
      </p:sp>
      <p:sp>
        <p:nvSpPr>
          <p:cNvPr id="8"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10" y="627409"/>
            <a:ext cx="1655702"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941911" y="627409"/>
            <a:ext cx="4857751"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C6A9546-92FF-4CF2-98FA-7940B1D0EFE6}" type="datetime1">
              <a:rPr lang="en-US" smtClean="0"/>
              <a:pPr/>
              <a:t>2/28/2016</a:t>
            </a:fld>
            <a:endParaRPr lang="en-US" dirty="0"/>
          </a:p>
        </p:txBody>
      </p:sp>
      <p:sp>
        <p:nvSpPr>
          <p:cNvPr id="5" name="Footer Placeholder 4"/>
          <p:cNvSpPr>
            <a:spLocks noGrp="1"/>
          </p:cNvSpPr>
          <p:nvPr>
            <p:ph type="ftr" sz="quarter" idx="11"/>
          </p:nvPr>
        </p:nvSpPr>
        <p:spPr/>
        <p:txBody>
          <a:bodyPr/>
          <a:lstStyle/>
          <a:p>
            <a:r>
              <a:rPr lang="ru-RU" smtClean="0"/>
              <a:t>Научно-технический совет ОИЯИ 18 октября 2013 года</a:t>
            </a:r>
            <a:endParaRPr lang="en-US" dirty="0"/>
          </a:p>
        </p:txBody>
      </p:sp>
      <p:sp>
        <p:nvSpPr>
          <p:cNvPr id="8"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457200" y="274638"/>
            <a:ext cx="8229600" cy="585152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3" name="Dátum helye 2"/>
          <p:cNvSpPr>
            <a:spLocks noGrp="1"/>
          </p:cNvSpPr>
          <p:nvPr>
            <p:ph type="dt" sz="half" idx="10"/>
          </p:nvPr>
        </p:nvSpPr>
        <p:spPr>
          <a:xfrm>
            <a:off x="457200" y="6245225"/>
            <a:ext cx="2133600" cy="476250"/>
          </a:xfrm>
        </p:spPr>
        <p:txBody>
          <a:bodyPr/>
          <a:lstStyle>
            <a:lvl1pPr>
              <a:defRPr/>
            </a:lvl1pPr>
          </a:lstStyle>
          <a:p>
            <a:pPr>
              <a:defRPr/>
            </a:pPr>
            <a:endParaRPr lang="en-US" altLang="hu-HU"/>
          </a:p>
        </p:txBody>
      </p:sp>
      <p:sp>
        <p:nvSpPr>
          <p:cNvPr id="4" name="Élőláb helye 3"/>
          <p:cNvSpPr>
            <a:spLocks noGrp="1"/>
          </p:cNvSpPr>
          <p:nvPr>
            <p:ph type="ftr" sz="quarter" idx="11"/>
          </p:nvPr>
        </p:nvSpPr>
        <p:spPr>
          <a:xfrm>
            <a:off x="3124200" y="6245225"/>
            <a:ext cx="2895600" cy="476250"/>
          </a:xfrm>
        </p:spPr>
        <p:txBody>
          <a:bodyPr/>
          <a:lstStyle>
            <a:lvl1pPr>
              <a:defRPr/>
            </a:lvl1pPr>
          </a:lstStyle>
          <a:p>
            <a:pPr>
              <a:defRPr/>
            </a:pPr>
            <a:endParaRPr lang="en-US" altLang="hu-HU"/>
          </a:p>
        </p:txBody>
      </p:sp>
      <p:sp>
        <p:nvSpPr>
          <p:cNvPr id="5" name="Dia számának helye 4"/>
          <p:cNvSpPr>
            <a:spLocks noGrp="1"/>
          </p:cNvSpPr>
          <p:nvPr>
            <p:ph type="sldNum" sz="quarter" idx="12"/>
          </p:nvPr>
        </p:nvSpPr>
        <p:spPr>
          <a:xfrm>
            <a:off x="6553200" y="6245225"/>
            <a:ext cx="2133600" cy="476250"/>
          </a:xfrm>
        </p:spPr>
        <p:txBody>
          <a:bodyPr/>
          <a:lstStyle>
            <a:lvl1pPr>
              <a:defRPr smtClean="0"/>
            </a:lvl1pPr>
          </a:lstStyle>
          <a:p>
            <a:pPr>
              <a:defRPr/>
            </a:pPr>
            <a:fld id="{BF90BB53-9DF8-4C39-9CE7-73223B571816}" type="slidenum">
              <a:rPr lang="en-US" altLang="hu-HU"/>
              <a:pPr>
                <a:defRPr/>
              </a:pPr>
              <a:t>‹#›</a:t>
            </a:fld>
            <a:endParaRPr lang="en-US" altLang="hu-HU"/>
          </a:p>
        </p:txBody>
      </p:sp>
    </p:spTree>
    <p:extLst>
      <p:ext uri="{BB962C8B-B14F-4D97-AF65-F5344CB8AC3E}">
        <p14:creationId xmlns:p14="http://schemas.microsoft.com/office/powerpoint/2010/main" val="759170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941912" y="2514601"/>
            <a:ext cx="6686549" cy="2262781"/>
          </a:xfrm>
        </p:spPr>
        <p:txBody>
          <a:bodyPr anchor="b">
            <a:normAutofit/>
          </a:bodyPr>
          <a:lstStyle>
            <a:lvl1pPr>
              <a:defRPr sz="5400" b="1">
                <a:effectLst>
                  <a:outerShdw blurRad="38100" dist="38100" dir="2700000" algn="tl">
                    <a:srgbClr val="000000">
                      <a:alpha val="43137"/>
                    </a:srgbClr>
                  </a:outerShdw>
                </a:effectLst>
              </a:defRPr>
            </a:lvl1pPr>
          </a:lstStyle>
          <a:p>
            <a:r>
              <a:rPr lang="ru-RU" dirty="0" smtClean="0"/>
              <a:t>Образец заголовка</a:t>
            </a:r>
            <a:endParaRPr lang="en-US" dirty="0"/>
          </a:p>
        </p:txBody>
      </p:sp>
      <p:sp>
        <p:nvSpPr>
          <p:cNvPr id="3" name="Subtitle 2"/>
          <p:cNvSpPr>
            <a:spLocks noGrp="1"/>
          </p:cNvSpPr>
          <p:nvPr>
            <p:ph type="subTitle" idx="1"/>
          </p:nvPr>
        </p:nvSpPr>
        <p:spPr>
          <a:xfrm>
            <a:off x="1941912" y="4777383"/>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6E51072-3281-4EDA-B8C2-CADD86D46DF1}" type="datetime1">
              <a:rPr lang="en-US" smtClean="0">
                <a:solidFill>
                  <a:prstClr val="black">
                    <a:tint val="75000"/>
                  </a:prstClr>
                </a:solidFill>
              </a:rPr>
              <a:pPr/>
              <a:t>2/28/2016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ru-RU" smtClean="0">
                <a:solidFill>
                  <a:prstClr val="black">
                    <a:tint val="75000"/>
                  </a:prstClr>
                </a:solidFill>
              </a:rPr>
              <a:t>Научно-технический совет ОИЯИ 18 октября 2013 года</a:t>
            </a:r>
            <a:endParaRPr lang="en-US" dirty="0">
              <a:solidFill>
                <a:prstClr val="black">
                  <a:tint val="75000"/>
                </a:prstClr>
              </a:solidFill>
            </a:endParaRPr>
          </a:p>
        </p:txBody>
      </p:sp>
      <p:sp>
        <p:nvSpPr>
          <p:cNvPr id="7" name="Freeform 6"/>
          <p:cNvSpPr/>
          <p:nvPr/>
        </p:nvSpPr>
        <p:spPr bwMode="auto">
          <a:xfrm>
            <a:off x="2" y="4323813"/>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2" y="4529544"/>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92470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944696" y="624110"/>
            <a:ext cx="6683765"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41911" y="2133600"/>
            <a:ext cx="6686551"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DD2A6EC-042C-436D-B224-A9AAA7DD84DF}" type="datetime1">
              <a:rPr lang="en-US" smtClean="0">
                <a:solidFill>
                  <a:prstClr val="black">
                    <a:tint val="75000"/>
                  </a:prstClr>
                </a:solidFill>
              </a:rPr>
              <a:pPr/>
              <a:t>2/28/2016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ru-RU" smtClean="0">
                <a:solidFill>
                  <a:prstClr val="black">
                    <a:tint val="75000"/>
                  </a:prstClr>
                </a:solidFill>
              </a:rPr>
              <a:t>Научно-технический совет ОИЯИ 18 октября 2013 года</a:t>
            </a:r>
            <a:endParaRPr lang="en-US" dirty="0">
              <a:solidFill>
                <a:prstClr val="black">
                  <a:tint val="75000"/>
                </a:prstClr>
              </a:solidFill>
            </a:endParaRPr>
          </a:p>
        </p:txBody>
      </p:sp>
      <p:sp>
        <p:nvSpPr>
          <p:cNvPr id="8"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18169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944696" y="624110"/>
            <a:ext cx="6683765"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1941911" y="2133600"/>
            <a:ext cx="6686551"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DD2A6EC-042C-436D-B224-A9AAA7DD84DF}" type="datetime1">
              <a:rPr lang="en-US" smtClean="0"/>
              <a:pPr/>
              <a:t>2/28/2016</a:t>
            </a:fld>
            <a:endParaRPr lang="en-US" dirty="0"/>
          </a:p>
        </p:txBody>
      </p:sp>
      <p:sp>
        <p:nvSpPr>
          <p:cNvPr id="5" name="Footer Placeholder 4"/>
          <p:cNvSpPr>
            <a:spLocks noGrp="1"/>
          </p:cNvSpPr>
          <p:nvPr>
            <p:ph type="ftr" sz="quarter" idx="11"/>
          </p:nvPr>
        </p:nvSpPr>
        <p:spPr/>
        <p:txBody>
          <a:bodyPr/>
          <a:lstStyle/>
          <a:p>
            <a:r>
              <a:rPr lang="ru-RU" smtClean="0"/>
              <a:t>Научно-технический совет ОИЯИ 18 октября 2013 года</a:t>
            </a:r>
            <a:endParaRPr lang="en-US" dirty="0"/>
          </a:p>
        </p:txBody>
      </p:sp>
      <p:sp>
        <p:nvSpPr>
          <p:cNvPr id="8"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941911" y="2058750"/>
            <a:ext cx="668654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1911" y="3530129"/>
            <a:ext cx="668654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F8792DD-C158-4AC5-AFFB-A31C68D41EB4}" type="datetime1">
              <a:rPr lang="en-US" smtClean="0">
                <a:solidFill>
                  <a:prstClr val="black">
                    <a:tint val="75000"/>
                  </a:prstClr>
                </a:solidFill>
              </a:rPr>
              <a:pPr/>
              <a:t>2/28/2016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ru-RU" smtClean="0">
                <a:solidFill>
                  <a:prstClr val="black">
                    <a:tint val="75000"/>
                  </a:prstClr>
                </a:solidFill>
              </a:rPr>
              <a:t>Научно-технический совет ОИЯИ 18 октября 2013 года</a:t>
            </a:r>
            <a:endParaRPr lang="en-US" dirty="0">
              <a:solidFill>
                <a:prstClr val="black">
                  <a:tint val="75000"/>
                </a:prstClr>
              </a:solidFill>
            </a:endParaRPr>
          </a:p>
        </p:txBody>
      </p:sp>
      <p:sp>
        <p:nvSpPr>
          <p:cNvPr id="9"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2" y="3244143"/>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86976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941911" y="2133600"/>
            <a:ext cx="3235399"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393062" y="2126222"/>
            <a:ext cx="3235399"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6EEC2D13-52D1-4FA9-9FD7-D5A0893FDB9E}" type="datetime1">
              <a:rPr lang="en-US" smtClean="0">
                <a:solidFill>
                  <a:prstClr val="black">
                    <a:tint val="75000"/>
                  </a:prstClr>
                </a:solidFill>
              </a:rPr>
              <a:pPr/>
              <a:t>2/28/2016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ru-RU" smtClean="0">
                <a:solidFill>
                  <a:prstClr val="black">
                    <a:tint val="75000"/>
                  </a:prstClr>
                </a:solidFill>
              </a:rPr>
              <a:t>Научно-технический совет ОИЯИ 18 октября 2013 года</a:t>
            </a:r>
            <a:endParaRPr lang="en-US" dirty="0">
              <a:solidFill>
                <a:prstClr val="black">
                  <a:tint val="75000"/>
                </a:prstClr>
              </a:solidFill>
            </a:endParaRPr>
          </a:p>
        </p:txBody>
      </p:sp>
      <p:sp>
        <p:nvSpPr>
          <p:cNvPr id="10"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2" y="787785"/>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85747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204531" y="1972703"/>
            <a:ext cx="299454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941911" y="2548966"/>
            <a:ext cx="3257169"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29973" y="1969475"/>
            <a:ext cx="299925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375218" y="2545739"/>
            <a:ext cx="3254006"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20D94EFB-44C2-431B-8376-8788BA846B46}" type="datetime1">
              <a:rPr lang="en-US" smtClean="0">
                <a:solidFill>
                  <a:prstClr val="black">
                    <a:tint val="75000"/>
                  </a:prstClr>
                </a:solidFill>
              </a:rPr>
              <a:pPr/>
              <a:t>2/28/2016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ru-RU" smtClean="0">
                <a:solidFill>
                  <a:prstClr val="black">
                    <a:tint val="75000"/>
                  </a:prstClr>
                </a:solidFill>
              </a:rPr>
              <a:t>Научно-технический совет ОИЯИ 18 октября 2013 года</a:t>
            </a:r>
            <a:endParaRPr lang="en-US" dirty="0">
              <a:solidFill>
                <a:prstClr val="black">
                  <a:tint val="75000"/>
                </a:prstClr>
              </a:solidFill>
            </a:endParaRPr>
          </a:p>
        </p:txBody>
      </p:sp>
      <p:sp>
        <p:nvSpPr>
          <p:cNvPr id="12"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2" y="787785"/>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068927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AE89693-73FD-47A0-AC42-697F40C7EF51}" type="datetime1">
              <a:rPr lang="en-US" smtClean="0">
                <a:solidFill>
                  <a:prstClr val="black">
                    <a:tint val="75000"/>
                  </a:prstClr>
                </a:solidFill>
              </a:rPr>
              <a:pPr/>
              <a:t>2/28/2016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ru-RU" smtClean="0">
                <a:solidFill>
                  <a:prstClr val="black">
                    <a:tint val="75000"/>
                  </a:prstClr>
                </a:solidFill>
              </a:rPr>
              <a:t>Научно-технический совет ОИЯИ 18 октября 2013 года</a:t>
            </a:r>
            <a:endParaRPr lang="en-US" dirty="0">
              <a:solidFill>
                <a:prstClr val="black">
                  <a:tint val="75000"/>
                </a:prstClr>
              </a:solidFill>
            </a:endParaRPr>
          </a:p>
        </p:txBody>
      </p:sp>
      <p:sp>
        <p:nvSpPr>
          <p:cNvPr id="7"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52476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BFE24D-28B6-48F8-B972-07869374B276}" type="datetime1">
              <a:rPr lang="en-US" smtClean="0">
                <a:solidFill>
                  <a:prstClr val="black">
                    <a:tint val="75000"/>
                  </a:prstClr>
                </a:solidFill>
              </a:rPr>
              <a:pPr/>
              <a:t>2/28/2016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ru-RU" smtClean="0">
                <a:solidFill>
                  <a:prstClr val="black">
                    <a:tint val="75000"/>
                  </a:prstClr>
                </a:solidFill>
              </a:rPr>
              <a:t>Научно-технический совет ОИЯИ 18 октября 2013 года</a:t>
            </a:r>
            <a:endParaRPr lang="en-US" dirty="0">
              <a:solidFill>
                <a:prstClr val="black">
                  <a:tint val="75000"/>
                </a:prstClr>
              </a:solidFill>
            </a:endParaRPr>
          </a:p>
        </p:txBody>
      </p:sp>
      <p:sp>
        <p:nvSpPr>
          <p:cNvPr id="6"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76037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1911" y="446088"/>
            <a:ext cx="2628899" cy="976312"/>
          </a:xfrm>
        </p:spPr>
        <p:txBody>
          <a:bodyPr anchor="b"/>
          <a:lstStyle>
            <a:lvl1pPr algn="l">
              <a:defRPr sz="2000" b="1"/>
            </a:lvl1pPr>
          </a:lstStyle>
          <a:p>
            <a:r>
              <a:rPr lang="ru-RU" dirty="0" smtClean="0"/>
              <a:t>Образец заголовка</a:t>
            </a:r>
            <a:endParaRPr lang="en-US" dirty="0"/>
          </a:p>
        </p:txBody>
      </p:sp>
      <p:sp>
        <p:nvSpPr>
          <p:cNvPr id="3" name="Content Placeholder 2"/>
          <p:cNvSpPr>
            <a:spLocks noGrp="1"/>
          </p:cNvSpPr>
          <p:nvPr>
            <p:ph idx="1"/>
          </p:nvPr>
        </p:nvSpPr>
        <p:spPr>
          <a:xfrm>
            <a:off x="4742259" y="446092"/>
            <a:ext cx="38862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941911" y="1598613"/>
            <a:ext cx="26288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smtClean="0"/>
              <a:t>Образец текста</a:t>
            </a:r>
          </a:p>
        </p:txBody>
      </p:sp>
      <p:sp>
        <p:nvSpPr>
          <p:cNvPr id="5" name="Date Placeholder 4"/>
          <p:cNvSpPr>
            <a:spLocks noGrp="1"/>
          </p:cNvSpPr>
          <p:nvPr>
            <p:ph type="dt" sz="half" idx="10"/>
          </p:nvPr>
        </p:nvSpPr>
        <p:spPr/>
        <p:txBody>
          <a:bodyPr/>
          <a:lstStyle/>
          <a:p>
            <a:fld id="{2EA30B54-E361-4A96-BB43-9792FB860410}" type="datetime1">
              <a:rPr lang="en-US" smtClean="0">
                <a:solidFill>
                  <a:prstClr val="black">
                    <a:tint val="75000"/>
                  </a:prstClr>
                </a:solidFill>
              </a:rPr>
              <a:pPr/>
              <a:t>2/28/2016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ru-RU" smtClean="0">
                <a:solidFill>
                  <a:prstClr val="black">
                    <a:tint val="75000"/>
                  </a:prstClr>
                </a:solidFill>
              </a:rPr>
              <a:t>Научно-технический совет ОИЯИ 18 октября 2013 года</a:t>
            </a:r>
            <a:endParaRPr lang="en-US" dirty="0">
              <a:solidFill>
                <a:prstClr val="black">
                  <a:tint val="75000"/>
                </a:prstClr>
              </a:solidFill>
            </a:endParaRPr>
          </a:p>
        </p:txBody>
      </p:sp>
      <p:sp>
        <p:nvSpPr>
          <p:cNvPr id="9"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83456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1911" y="4800600"/>
            <a:ext cx="6686551"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41911" y="634965"/>
            <a:ext cx="668655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941911" y="5367338"/>
            <a:ext cx="668655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5B7B7A1-1862-45D1-B82D-3BC15BB77B54}" type="datetime1">
              <a:rPr lang="en-US" smtClean="0">
                <a:solidFill>
                  <a:prstClr val="black">
                    <a:tint val="75000"/>
                  </a:prstClr>
                </a:solidFill>
              </a:rPr>
              <a:pPr/>
              <a:t>2/28/2016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ru-RU" smtClean="0">
                <a:solidFill>
                  <a:prstClr val="black">
                    <a:tint val="75000"/>
                  </a:prstClr>
                </a:solidFill>
              </a:rPr>
              <a:t>Научно-технический совет ОИЯИ 18 октября 2013 года</a:t>
            </a:r>
            <a:endParaRPr lang="en-US" dirty="0">
              <a:solidFill>
                <a:prstClr val="black">
                  <a:tint val="75000"/>
                </a:prstClr>
              </a:solidFill>
            </a:endParaRPr>
          </a:p>
        </p:txBody>
      </p:sp>
      <p:sp>
        <p:nvSpPr>
          <p:cNvPr id="9" name="Freeform 11"/>
          <p:cNvSpPr/>
          <p:nvPr/>
        </p:nvSpPr>
        <p:spPr bwMode="auto">
          <a:xfrm flipV="1">
            <a:off x="-3141" y="491172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2" y="4983091"/>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3914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941911" y="609600"/>
            <a:ext cx="668654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1911" y="4354046"/>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ECB8F78-65E8-4AE0-9C5F-9517D827CBBD}" type="datetime1">
              <a:rPr lang="en-US" smtClean="0">
                <a:solidFill>
                  <a:prstClr val="black">
                    <a:tint val="75000"/>
                  </a:prstClr>
                </a:solidFill>
              </a:rPr>
              <a:pPr/>
              <a:t>2/28/2016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ru-RU" smtClean="0">
                <a:solidFill>
                  <a:prstClr val="black">
                    <a:tint val="75000"/>
                  </a:prstClr>
                </a:solidFill>
              </a:rPr>
              <a:t>Научно-технический совет ОИЯИ 18 октября 2013 года</a:t>
            </a:r>
            <a:endParaRPr lang="en-US" dirty="0">
              <a:solidFill>
                <a:prstClr val="black">
                  <a:tint val="75000"/>
                </a:prstClr>
              </a:solidFill>
            </a:endParaRPr>
          </a:p>
        </p:txBody>
      </p:sp>
      <p:sp>
        <p:nvSpPr>
          <p:cNvPr id="9"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2" y="3244143"/>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32825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137464" y="609601"/>
            <a:ext cx="6295444"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2456260" y="3505200"/>
            <a:ext cx="565241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941911" y="4354046"/>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56C66A6-9EE2-44A0-9E9D-EBA31BBDD7E1}" type="datetime1">
              <a:rPr lang="en-US" smtClean="0">
                <a:solidFill>
                  <a:prstClr val="black">
                    <a:tint val="75000"/>
                  </a:prstClr>
                </a:solidFill>
              </a:rPr>
              <a:pPr/>
              <a:t>2/28/2016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ru-RU" smtClean="0">
                <a:solidFill>
                  <a:prstClr val="black">
                    <a:tint val="75000"/>
                  </a:prstClr>
                </a:solidFill>
              </a:rPr>
              <a:t>Научно-технический совет ОИЯИ 18 октября 2013 года</a:t>
            </a:r>
            <a:endParaRPr lang="en-US" dirty="0">
              <a:solidFill>
                <a:prstClr val="black">
                  <a:tint val="75000"/>
                </a:prstClr>
              </a:solidFill>
            </a:endParaRPr>
          </a:p>
        </p:txBody>
      </p:sp>
      <p:sp>
        <p:nvSpPr>
          <p:cNvPr id="11"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2" y="3244143"/>
            <a:ext cx="584825" cy="365125"/>
          </a:xfrm>
        </p:spPr>
        <p:txBody>
          <a:bodyPr/>
          <a:lstStyle/>
          <a:p>
            <a:fld id="{D57F1E4F-1CFF-5643-939E-217C01CDF565}" type="slidenum">
              <a:rPr lang="en-US" dirty="0"/>
              <a:pPr/>
              <a:t>‹#›</a:t>
            </a:fld>
            <a:endParaRPr lang="en-US" dirty="0"/>
          </a:p>
        </p:txBody>
      </p:sp>
      <p:sp>
        <p:nvSpPr>
          <p:cNvPr id="14" name="TextBox 13"/>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5" name="TextBox 14"/>
          <p:cNvSpPr txBox="1"/>
          <p:nvPr/>
        </p:nvSpPr>
        <p:spPr>
          <a:xfrm>
            <a:off x="8336139" y="2905306"/>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2178549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941911" y="2438403"/>
            <a:ext cx="6686551"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1941911" y="5181600"/>
            <a:ext cx="668655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872DEB82-40FB-471A-AE97-29538E37C8F5}" type="datetime1">
              <a:rPr lang="en-US" smtClean="0">
                <a:solidFill>
                  <a:prstClr val="black">
                    <a:tint val="75000"/>
                  </a:prstClr>
                </a:solidFill>
              </a:rPr>
              <a:pPr/>
              <a:t>2/28/2016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ru-RU" smtClean="0">
                <a:solidFill>
                  <a:prstClr val="black">
                    <a:tint val="75000"/>
                  </a:prstClr>
                </a:solidFill>
              </a:rPr>
              <a:t>Научно-технический совет ОИЯИ 18 октября 2013 года</a:t>
            </a:r>
            <a:endParaRPr lang="en-US" dirty="0">
              <a:solidFill>
                <a:prstClr val="black">
                  <a:tint val="75000"/>
                </a:prstClr>
              </a:solidFill>
            </a:endParaRPr>
          </a:p>
        </p:txBody>
      </p:sp>
      <p:sp>
        <p:nvSpPr>
          <p:cNvPr id="9" name="Freeform 11"/>
          <p:cNvSpPr/>
          <p:nvPr/>
        </p:nvSpPr>
        <p:spPr bwMode="auto">
          <a:xfrm flipV="1">
            <a:off x="-3141" y="491172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2" y="4983091"/>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9224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941911" y="2058750"/>
            <a:ext cx="668654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1911" y="3530129"/>
            <a:ext cx="668654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F8792DD-C158-4AC5-AFFB-A31C68D41EB4}" type="datetime1">
              <a:rPr lang="en-US" smtClean="0"/>
              <a:pPr/>
              <a:t>2/28/2016</a:t>
            </a:fld>
            <a:endParaRPr lang="en-US" dirty="0"/>
          </a:p>
        </p:txBody>
      </p:sp>
      <p:sp>
        <p:nvSpPr>
          <p:cNvPr id="5" name="Footer Placeholder 4"/>
          <p:cNvSpPr>
            <a:spLocks noGrp="1"/>
          </p:cNvSpPr>
          <p:nvPr>
            <p:ph type="ftr" sz="quarter" idx="11"/>
          </p:nvPr>
        </p:nvSpPr>
        <p:spPr/>
        <p:txBody>
          <a:bodyPr/>
          <a:lstStyle/>
          <a:p>
            <a:r>
              <a:rPr lang="ru-RU" smtClean="0"/>
              <a:t>Научно-технический совет ОИЯИ 18 октября 2013 года</a:t>
            </a:r>
            <a:endParaRPr lang="en-US" dirty="0"/>
          </a:p>
        </p:txBody>
      </p:sp>
      <p:sp>
        <p:nvSpPr>
          <p:cNvPr id="9"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2" y="3244143"/>
            <a:ext cx="584825"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137464" y="609601"/>
            <a:ext cx="6295444"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1911" y="4343400"/>
            <a:ext cx="6686551"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1911" y="5181600"/>
            <a:ext cx="668655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DA223873-58F6-4766-BEFD-4409C87AC036}" type="datetime1">
              <a:rPr lang="en-US" smtClean="0">
                <a:solidFill>
                  <a:prstClr val="black">
                    <a:tint val="75000"/>
                  </a:prstClr>
                </a:solidFill>
              </a:rPr>
              <a:pPr/>
              <a:t>2/28/2016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ru-RU" smtClean="0">
                <a:solidFill>
                  <a:prstClr val="black">
                    <a:tint val="75000"/>
                  </a:prstClr>
                </a:solidFill>
              </a:rPr>
              <a:t>Научно-технический совет ОИЯИ 18 октября 2013 года</a:t>
            </a:r>
            <a:endParaRPr lang="en-US" dirty="0">
              <a:solidFill>
                <a:prstClr val="black">
                  <a:tint val="75000"/>
                </a:prstClr>
              </a:solidFill>
            </a:endParaRPr>
          </a:p>
        </p:txBody>
      </p:sp>
      <p:sp>
        <p:nvSpPr>
          <p:cNvPr id="11" name="Freeform 11"/>
          <p:cNvSpPr/>
          <p:nvPr/>
        </p:nvSpPr>
        <p:spPr bwMode="auto">
          <a:xfrm flipV="1">
            <a:off x="-3141" y="491172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2" y="4983091"/>
            <a:ext cx="584825" cy="365125"/>
          </a:xfrm>
        </p:spPr>
        <p:txBody>
          <a:bodyPr/>
          <a:lstStyle/>
          <a:p>
            <a:fld id="{D57F1E4F-1CFF-5643-939E-217C01CDF565}" type="slidenum">
              <a:rPr lang="en-US" dirty="0"/>
              <a:pPr/>
              <a:t>‹#›</a:t>
            </a:fld>
            <a:endParaRPr lang="en-US" dirty="0"/>
          </a:p>
        </p:txBody>
      </p:sp>
      <p:sp>
        <p:nvSpPr>
          <p:cNvPr id="17" name="TextBox 16"/>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8" name="TextBox 17"/>
          <p:cNvSpPr txBox="1"/>
          <p:nvPr/>
        </p:nvSpPr>
        <p:spPr>
          <a:xfrm>
            <a:off x="8336139" y="2905306"/>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856026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941911" y="627407"/>
            <a:ext cx="668654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1941911" y="4343400"/>
            <a:ext cx="6686551"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1941911" y="5181600"/>
            <a:ext cx="668655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9EC22B46-1FAC-4FEA-A2C3-8946DBEA43CA}" type="datetime1">
              <a:rPr lang="en-US" smtClean="0">
                <a:solidFill>
                  <a:prstClr val="black">
                    <a:tint val="75000"/>
                  </a:prstClr>
                </a:solidFill>
              </a:rPr>
              <a:pPr/>
              <a:t>2/28/2016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ru-RU" smtClean="0">
                <a:solidFill>
                  <a:prstClr val="black">
                    <a:tint val="75000"/>
                  </a:prstClr>
                </a:solidFill>
              </a:rPr>
              <a:t>Научно-технический совет ОИЯИ 18 октября 2013 года</a:t>
            </a:r>
            <a:endParaRPr lang="en-US" dirty="0">
              <a:solidFill>
                <a:prstClr val="black">
                  <a:tint val="75000"/>
                </a:prstClr>
              </a:solidFill>
            </a:endParaRPr>
          </a:p>
        </p:txBody>
      </p:sp>
      <p:sp>
        <p:nvSpPr>
          <p:cNvPr id="9" name="Freeform 11"/>
          <p:cNvSpPr/>
          <p:nvPr/>
        </p:nvSpPr>
        <p:spPr bwMode="auto">
          <a:xfrm flipV="1">
            <a:off x="-3141" y="491172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2" y="4983091"/>
            <a:ext cx="584825"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588046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725B03F-D14B-42F0-8C11-6569FDE4387E}" type="datetime1">
              <a:rPr lang="en-US" smtClean="0">
                <a:solidFill>
                  <a:prstClr val="black">
                    <a:tint val="75000"/>
                  </a:prstClr>
                </a:solidFill>
              </a:rPr>
              <a:pPr/>
              <a:t>2/28/2016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ru-RU" smtClean="0">
                <a:solidFill>
                  <a:prstClr val="black">
                    <a:tint val="75000"/>
                  </a:prstClr>
                </a:solidFill>
              </a:rPr>
              <a:t>Научно-технический совет ОИЯИ 18 октября 2013 года</a:t>
            </a:r>
            <a:endParaRPr lang="en-US" dirty="0">
              <a:solidFill>
                <a:prstClr val="black">
                  <a:tint val="75000"/>
                </a:prstClr>
              </a:solidFill>
            </a:endParaRPr>
          </a:p>
        </p:txBody>
      </p:sp>
      <p:sp>
        <p:nvSpPr>
          <p:cNvPr id="8"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39679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10" y="627409"/>
            <a:ext cx="1655702"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941911" y="627409"/>
            <a:ext cx="4857751"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C6A9546-92FF-4CF2-98FA-7940B1D0EFE6}" type="datetime1">
              <a:rPr lang="en-US" smtClean="0">
                <a:solidFill>
                  <a:prstClr val="black">
                    <a:tint val="75000"/>
                  </a:prstClr>
                </a:solidFill>
              </a:rPr>
              <a:pPr/>
              <a:t>2/28/2016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ru-RU" smtClean="0">
                <a:solidFill>
                  <a:prstClr val="black">
                    <a:tint val="75000"/>
                  </a:prstClr>
                </a:solidFill>
              </a:rPr>
              <a:t>Научно-технический совет ОИЯИ 18 октября 2013 года</a:t>
            </a:r>
            <a:endParaRPr lang="en-US" dirty="0">
              <a:solidFill>
                <a:prstClr val="black">
                  <a:tint val="75000"/>
                </a:prstClr>
              </a:solidFill>
            </a:endParaRPr>
          </a:p>
        </p:txBody>
      </p:sp>
      <p:sp>
        <p:nvSpPr>
          <p:cNvPr id="8"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2457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941911" y="2133600"/>
            <a:ext cx="3235399"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393062" y="2126222"/>
            <a:ext cx="3235399"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6EEC2D13-52D1-4FA9-9FD7-D5A0893FDB9E}" type="datetime1">
              <a:rPr lang="en-US" smtClean="0"/>
              <a:pPr/>
              <a:t>2/28/2016</a:t>
            </a:fld>
            <a:endParaRPr lang="en-US" dirty="0"/>
          </a:p>
        </p:txBody>
      </p:sp>
      <p:sp>
        <p:nvSpPr>
          <p:cNvPr id="6" name="Footer Placeholder 5"/>
          <p:cNvSpPr>
            <a:spLocks noGrp="1"/>
          </p:cNvSpPr>
          <p:nvPr>
            <p:ph type="ftr" sz="quarter" idx="11"/>
          </p:nvPr>
        </p:nvSpPr>
        <p:spPr/>
        <p:txBody>
          <a:bodyPr/>
          <a:lstStyle/>
          <a:p>
            <a:r>
              <a:rPr lang="ru-RU" smtClean="0"/>
              <a:t>Научно-технический совет ОИЯИ 18 октября 2013 года</a:t>
            </a:r>
            <a:endParaRPr lang="en-US" dirty="0"/>
          </a:p>
        </p:txBody>
      </p:sp>
      <p:sp>
        <p:nvSpPr>
          <p:cNvPr id="10"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2" y="787785"/>
            <a:ext cx="584825"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204531" y="1972703"/>
            <a:ext cx="299454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941911" y="2548966"/>
            <a:ext cx="3257169"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29973" y="1969475"/>
            <a:ext cx="299925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375218" y="2545739"/>
            <a:ext cx="3254006"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20D94EFB-44C2-431B-8376-8788BA846B46}" type="datetime1">
              <a:rPr lang="en-US" smtClean="0"/>
              <a:pPr/>
              <a:t>2/28/2016</a:t>
            </a:fld>
            <a:endParaRPr lang="en-US" dirty="0"/>
          </a:p>
        </p:txBody>
      </p:sp>
      <p:sp>
        <p:nvSpPr>
          <p:cNvPr id="8" name="Footer Placeholder 7"/>
          <p:cNvSpPr>
            <a:spLocks noGrp="1"/>
          </p:cNvSpPr>
          <p:nvPr>
            <p:ph type="ftr" sz="quarter" idx="11"/>
          </p:nvPr>
        </p:nvSpPr>
        <p:spPr/>
        <p:txBody>
          <a:bodyPr/>
          <a:lstStyle/>
          <a:p>
            <a:r>
              <a:rPr lang="ru-RU" smtClean="0"/>
              <a:t>Научно-технический совет ОИЯИ 18 октября 2013 года</a:t>
            </a:r>
            <a:endParaRPr lang="en-US" dirty="0"/>
          </a:p>
        </p:txBody>
      </p:sp>
      <p:sp>
        <p:nvSpPr>
          <p:cNvPr id="12"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2" y="787785"/>
            <a:ext cx="584825"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AE89693-73FD-47A0-AC42-697F40C7EF51}" type="datetime1">
              <a:rPr lang="en-US" smtClean="0"/>
              <a:pPr/>
              <a:t>2/28/2016</a:t>
            </a:fld>
            <a:endParaRPr lang="en-US" dirty="0"/>
          </a:p>
        </p:txBody>
      </p:sp>
      <p:sp>
        <p:nvSpPr>
          <p:cNvPr id="4" name="Footer Placeholder 3"/>
          <p:cNvSpPr>
            <a:spLocks noGrp="1"/>
          </p:cNvSpPr>
          <p:nvPr>
            <p:ph type="ftr" sz="quarter" idx="11"/>
          </p:nvPr>
        </p:nvSpPr>
        <p:spPr/>
        <p:txBody>
          <a:bodyPr/>
          <a:lstStyle/>
          <a:p>
            <a:r>
              <a:rPr lang="ru-RU" smtClean="0"/>
              <a:t>Научно-технический совет ОИЯИ 18 октября 2013 года</a:t>
            </a:r>
            <a:endParaRPr lang="en-US" dirty="0"/>
          </a:p>
        </p:txBody>
      </p:sp>
      <p:sp>
        <p:nvSpPr>
          <p:cNvPr id="7"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BFE24D-28B6-48F8-B972-07869374B276}" type="datetime1">
              <a:rPr lang="en-US" smtClean="0"/>
              <a:pPr/>
              <a:t>2/28/2016</a:t>
            </a:fld>
            <a:endParaRPr lang="en-US" dirty="0"/>
          </a:p>
        </p:txBody>
      </p:sp>
      <p:sp>
        <p:nvSpPr>
          <p:cNvPr id="3" name="Footer Placeholder 2"/>
          <p:cNvSpPr>
            <a:spLocks noGrp="1"/>
          </p:cNvSpPr>
          <p:nvPr>
            <p:ph type="ftr" sz="quarter" idx="11"/>
          </p:nvPr>
        </p:nvSpPr>
        <p:spPr/>
        <p:txBody>
          <a:bodyPr/>
          <a:lstStyle/>
          <a:p>
            <a:r>
              <a:rPr lang="ru-RU" smtClean="0"/>
              <a:t>Научно-технический совет ОИЯИ 18 октября 2013 года</a:t>
            </a:r>
            <a:endParaRPr lang="en-US" dirty="0"/>
          </a:p>
        </p:txBody>
      </p:sp>
      <p:sp>
        <p:nvSpPr>
          <p:cNvPr id="6"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1911" y="446088"/>
            <a:ext cx="2628899" cy="976312"/>
          </a:xfrm>
        </p:spPr>
        <p:txBody>
          <a:bodyPr anchor="b"/>
          <a:lstStyle>
            <a:lvl1pPr algn="l">
              <a:defRPr sz="2000" b="1"/>
            </a:lvl1pPr>
          </a:lstStyle>
          <a:p>
            <a:r>
              <a:rPr lang="ru-RU" dirty="0" smtClean="0"/>
              <a:t>Образец заголовка</a:t>
            </a:r>
            <a:endParaRPr lang="en-US" dirty="0"/>
          </a:p>
        </p:txBody>
      </p:sp>
      <p:sp>
        <p:nvSpPr>
          <p:cNvPr id="3" name="Content Placeholder 2"/>
          <p:cNvSpPr>
            <a:spLocks noGrp="1"/>
          </p:cNvSpPr>
          <p:nvPr>
            <p:ph idx="1"/>
          </p:nvPr>
        </p:nvSpPr>
        <p:spPr>
          <a:xfrm>
            <a:off x="4742259" y="446092"/>
            <a:ext cx="38862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941911" y="1598613"/>
            <a:ext cx="26288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dirty="0" smtClean="0"/>
              <a:t>Образец текста</a:t>
            </a:r>
          </a:p>
        </p:txBody>
      </p:sp>
      <p:sp>
        <p:nvSpPr>
          <p:cNvPr id="5" name="Date Placeholder 4"/>
          <p:cNvSpPr>
            <a:spLocks noGrp="1"/>
          </p:cNvSpPr>
          <p:nvPr>
            <p:ph type="dt" sz="half" idx="10"/>
          </p:nvPr>
        </p:nvSpPr>
        <p:spPr/>
        <p:txBody>
          <a:bodyPr/>
          <a:lstStyle/>
          <a:p>
            <a:fld id="{2EA30B54-E361-4A96-BB43-9792FB860410}" type="datetime1">
              <a:rPr lang="en-US" smtClean="0"/>
              <a:pPr/>
              <a:t>2/28/2016</a:t>
            </a:fld>
            <a:endParaRPr lang="en-US" dirty="0"/>
          </a:p>
        </p:txBody>
      </p:sp>
      <p:sp>
        <p:nvSpPr>
          <p:cNvPr id="6" name="Footer Placeholder 5"/>
          <p:cNvSpPr>
            <a:spLocks noGrp="1"/>
          </p:cNvSpPr>
          <p:nvPr>
            <p:ph type="ftr" sz="quarter" idx="11"/>
          </p:nvPr>
        </p:nvSpPr>
        <p:spPr/>
        <p:txBody>
          <a:bodyPr/>
          <a:lstStyle/>
          <a:p>
            <a:r>
              <a:rPr lang="ru-RU" smtClean="0"/>
              <a:t>Научно-технический совет ОИЯИ 18 октября 2013 года</a:t>
            </a:r>
            <a:endParaRPr lang="en-US" dirty="0"/>
          </a:p>
        </p:txBody>
      </p:sp>
      <p:sp>
        <p:nvSpPr>
          <p:cNvPr id="9"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1911" y="4800600"/>
            <a:ext cx="6686551"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941911" y="634965"/>
            <a:ext cx="668655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941911" y="5367338"/>
            <a:ext cx="668655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5B7B7A1-1862-45D1-B82D-3BC15BB77B54}" type="datetime1">
              <a:rPr lang="en-US" smtClean="0"/>
              <a:pPr/>
              <a:t>2/28/2016</a:t>
            </a:fld>
            <a:endParaRPr lang="en-US" dirty="0"/>
          </a:p>
        </p:txBody>
      </p:sp>
      <p:sp>
        <p:nvSpPr>
          <p:cNvPr id="6" name="Footer Placeholder 5"/>
          <p:cNvSpPr>
            <a:spLocks noGrp="1"/>
          </p:cNvSpPr>
          <p:nvPr>
            <p:ph type="ftr" sz="quarter" idx="11"/>
          </p:nvPr>
        </p:nvSpPr>
        <p:spPr/>
        <p:txBody>
          <a:bodyPr/>
          <a:lstStyle/>
          <a:p>
            <a:r>
              <a:rPr lang="ru-RU" smtClean="0"/>
              <a:t>Научно-технический совет ОИЯИ 18 октября 2013 года</a:t>
            </a:r>
            <a:endParaRPr lang="en-US" dirty="0"/>
          </a:p>
        </p:txBody>
      </p:sp>
      <p:sp>
        <p:nvSpPr>
          <p:cNvPr id="9" name="Freeform 11"/>
          <p:cNvSpPr/>
          <p:nvPr/>
        </p:nvSpPr>
        <p:spPr bwMode="auto">
          <a:xfrm flipV="1">
            <a:off x="-3141" y="491172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2" y="4983091"/>
            <a:ext cx="584825"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5"/>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5" y="624110"/>
            <a:ext cx="6683765" cy="1280890"/>
          </a:xfrm>
          <a:prstGeom prst="rect">
            <a:avLst/>
          </a:prstGeom>
        </p:spPr>
        <p:txBody>
          <a:bodyPr vert="horz" lIns="91440" tIns="45720" rIns="91440" bIns="45720" rtlCol="0" anchor="t">
            <a:normAutofit/>
          </a:bodyPr>
          <a:lstStyle/>
          <a:p>
            <a:r>
              <a:rPr lang="ru-RU" dirty="0" smtClean="0"/>
              <a:t>Образец заголовка</a:t>
            </a:r>
            <a:endParaRPr lang="en-US" dirty="0"/>
          </a:p>
        </p:txBody>
      </p:sp>
      <p:sp>
        <p:nvSpPr>
          <p:cNvPr id="3" name="Text Placeholder 2"/>
          <p:cNvSpPr>
            <a:spLocks noGrp="1"/>
          </p:cNvSpPr>
          <p:nvPr>
            <p:ph type="body" idx="1"/>
          </p:nvPr>
        </p:nvSpPr>
        <p:spPr>
          <a:xfrm>
            <a:off x="1941911" y="2133600"/>
            <a:ext cx="6686551" cy="3886200"/>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9DB3F70-33BB-4EB7-AAB8-2F85D75F7891}" type="datetime1">
              <a:rPr lang="en-US" smtClean="0"/>
              <a:pPr/>
              <a:t>2/28/2016</a:t>
            </a:fld>
            <a:endParaRPr lang="en-US" dirty="0"/>
          </a:p>
        </p:txBody>
      </p:sp>
      <p:sp>
        <p:nvSpPr>
          <p:cNvPr id="5" name="Footer Placeholder 4"/>
          <p:cNvSpPr>
            <a:spLocks noGrp="1"/>
          </p:cNvSpPr>
          <p:nvPr>
            <p:ph type="ftr" sz="quarter" idx="3"/>
          </p:nvPr>
        </p:nvSpPr>
        <p:spPr>
          <a:xfrm>
            <a:off x="1941911" y="6135812"/>
            <a:ext cx="5714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ru-RU" smtClean="0"/>
              <a:t>Научно-технический совет ОИЯИ 18 октября 2013 года</a:t>
            </a:r>
            <a:endParaRPr lang="en-US" dirty="0"/>
          </a:p>
        </p:txBody>
      </p:sp>
      <p:sp>
        <p:nvSpPr>
          <p:cNvPr id="6" name="Slide Number Placeholder 5"/>
          <p:cNvSpPr>
            <a:spLocks noGrp="1"/>
          </p:cNvSpPr>
          <p:nvPr>
            <p:ph type="sldNum" sz="quarter" idx="4"/>
          </p:nvPr>
        </p:nvSpPr>
        <p:spPr bwMode="gray">
          <a:xfrm>
            <a:off x="398862" y="787785"/>
            <a:ext cx="584825"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 id="2147483682" r:id="rId17"/>
  </p:sldLayoutIdLst>
  <p:hf sldNum="0" hdr="0" dt="0"/>
  <p:txStyles>
    <p:titleStyle>
      <a:lvl1pPr algn="l" defTabSz="457200" rtl="0" eaLnBrk="1" latinLnBrk="0" hangingPunct="1">
        <a:spcBef>
          <a:spcPct val="0"/>
        </a:spcBef>
        <a:buNone/>
        <a:defRPr sz="3600" b="1" kern="1200">
          <a:solidFill>
            <a:srgbClr val="002060"/>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5"/>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5" y="624110"/>
            <a:ext cx="6683765" cy="1280890"/>
          </a:xfrm>
          <a:prstGeom prst="rect">
            <a:avLst/>
          </a:prstGeom>
        </p:spPr>
        <p:txBody>
          <a:bodyPr vert="horz" lIns="91440" tIns="45720" rIns="91440" bIns="45720" rtlCol="0" anchor="t">
            <a:normAutofit/>
          </a:bodyPr>
          <a:lstStyle/>
          <a:p>
            <a:r>
              <a:rPr lang="ru-RU" dirty="0" smtClean="0"/>
              <a:t>Образец заголовка</a:t>
            </a:r>
            <a:endParaRPr lang="en-US" dirty="0"/>
          </a:p>
        </p:txBody>
      </p:sp>
      <p:sp>
        <p:nvSpPr>
          <p:cNvPr id="3" name="Text Placeholder 2"/>
          <p:cNvSpPr>
            <a:spLocks noGrp="1"/>
          </p:cNvSpPr>
          <p:nvPr>
            <p:ph type="body" idx="1"/>
          </p:nvPr>
        </p:nvSpPr>
        <p:spPr>
          <a:xfrm>
            <a:off x="1941911" y="2133600"/>
            <a:ext cx="6686551" cy="3886200"/>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9DB3F70-33BB-4EB7-AAB8-2F85D75F7891}" type="datetime1">
              <a:rPr lang="en-US" smtClean="0">
                <a:solidFill>
                  <a:prstClr val="black">
                    <a:tint val="75000"/>
                  </a:prstClr>
                </a:solidFill>
              </a:rPr>
              <a:pPr/>
              <a:t>2/28/2016</a:t>
            </a:fld>
            <a:endParaRPr lang="en-US" dirty="0">
              <a:solidFill>
                <a:prstClr val="black">
                  <a:tint val="75000"/>
                </a:prstClr>
              </a:solidFill>
            </a:endParaRPr>
          </a:p>
        </p:txBody>
      </p:sp>
      <p:sp>
        <p:nvSpPr>
          <p:cNvPr id="5" name="Footer Placeholder 4"/>
          <p:cNvSpPr>
            <a:spLocks noGrp="1"/>
          </p:cNvSpPr>
          <p:nvPr>
            <p:ph type="ftr" sz="quarter" idx="3"/>
          </p:nvPr>
        </p:nvSpPr>
        <p:spPr>
          <a:xfrm>
            <a:off x="1941911" y="6135812"/>
            <a:ext cx="5714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ru-RU" smtClean="0">
                <a:solidFill>
                  <a:prstClr val="black">
                    <a:tint val="75000"/>
                  </a:prstClr>
                </a:solidFill>
              </a:rPr>
              <a:t>Научно-технический совет ОИЯИ 18 октября 2013 года</a:t>
            </a:r>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398862" y="787785"/>
            <a:ext cx="584825"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82454350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sldNum="0" hdr="0" dt="0"/>
  <p:txStyles>
    <p:titleStyle>
      <a:lvl1pPr algn="l" defTabSz="457200" rtl="0" eaLnBrk="1" latinLnBrk="0" hangingPunct="1">
        <a:spcBef>
          <a:spcPct val="0"/>
        </a:spcBef>
        <a:buNone/>
        <a:defRPr sz="3600" b="1" kern="1200">
          <a:solidFill>
            <a:srgbClr val="002060"/>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b="1" kern="1200">
          <a:solidFill>
            <a:schemeClr val="accent6">
              <a:lumMod val="50000"/>
            </a:schemeClr>
          </a:solidFill>
          <a:effectLst>
            <a:outerShdw blurRad="38100" dist="38100" dir="2700000" algn="tl">
              <a:srgbClr val="000000">
                <a:alpha val="43137"/>
              </a:srgbClr>
            </a:outerShdw>
          </a:effectLst>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ina@nf.jinr.r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8" Type="http://schemas.openxmlformats.org/officeDocument/2006/relationships/image" Target="../media/image22.emf"/><Relationship Id="rId13" Type="http://schemas.openxmlformats.org/officeDocument/2006/relationships/image" Target="../media/image27.emf"/><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emf"/><Relationship Id="rId17" Type="http://schemas.openxmlformats.org/officeDocument/2006/relationships/image" Target="../media/image31.emf"/><Relationship Id="rId2" Type="http://schemas.openxmlformats.org/officeDocument/2006/relationships/notesSlide" Target="../notesSlides/notesSlide6.xml"/><Relationship Id="rId16" Type="http://schemas.openxmlformats.org/officeDocument/2006/relationships/image" Target="../media/image30.emf"/><Relationship Id="rId1" Type="http://schemas.openxmlformats.org/officeDocument/2006/relationships/slideLayout" Target="../slideLayouts/slideLayout24.xml"/><Relationship Id="rId6" Type="http://schemas.openxmlformats.org/officeDocument/2006/relationships/image" Target="../media/image20.jpeg"/><Relationship Id="rId11" Type="http://schemas.openxmlformats.org/officeDocument/2006/relationships/image" Target="../media/image25.emf"/><Relationship Id="rId5" Type="http://schemas.openxmlformats.org/officeDocument/2006/relationships/image" Target="../media/image19.jpeg"/><Relationship Id="rId15" Type="http://schemas.openxmlformats.org/officeDocument/2006/relationships/image" Target="../media/image29.emf"/><Relationship Id="rId10" Type="http://schemas.openxmlformats.org/officeDocument/2006/relationships/image" Target="../media/image24.emf"/><Relationship Id="rId4" Type="http://schemas.openxmlformats.org/officeDocument/2006/relationships/image" Target="../media/image18.jpeg"/><Relationship Id="rId9" Type="http://schemas.openxmlformats.org/officeDocument/2006/relationships/image" Target="../media/image23.emf"/><Relationship Id="rId14" Type="http://schemas.openxmlformats.org/officeDocument/2006/relationships/image" Target="../media/image28.em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hyperlink" Target="mailto:eiliv.steinnes@ntnu.no" TargetMode="External"/><Relationship Id="rId2" Type="http://schemas.openxmlformats.org/officeDocument/2006/relationships/hyperlink" Target="mailto:hh@ceh.ac.uk"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jp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0.xml"/><Relationship Id="rId5" Type="http://schemas.openxmlformats.org/officeDocument/2006/relationships/image" Target="../media/image69.jpeg"/><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jpeg"/></Relationships>
</file>

<file path=ppt/slides/_rels/slide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2163" y="1318410"/>
            <a:ext cx="9240253" cy="2844010"/>
          </a:xfrm>
        </p:spPr>
        <p:txBody>
          <a:bodyPr>
            <a:noAutofit/>
          </a:bodyPr>
          <a:lstStyle/>
          <a:p>
            <a:pPr algn="ctr">
              <a:spcBef>
                <a:spcPts val="600"/>
              </a:spcBef>
              <a:spcAft>
                <a:spcPts val="600"/>
              </a:spcAft>
            </a:pP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GB" sz="3600" dirty="0" smtClean="0">
                <a:effectLst/>
              </a:rPr>
              <a:t>Information </a:t>
            </a:r>
            <a:r>
              <a:rPr lang="en-GB" sz="3600" dirty="0">
                <a:effectLst/>
              </a:rPr>
              <a:t>on the moss </a:t>
            </a:r>
            <a:r>
              <a:rPr lang="en-GB" sz="3600" dirty="0" smtClean="0">
                <a:effectLst/>
              </a:rPr>
              <a:t>survey in 2015: </a:t>
            </a:r>
            <a:r>
              <a:rPr lang="en-GB" sz="3600" dirty="0" smtClean="0">
                <a:effectLst/>
              </a:rPr>
              <a:t/>
            </a:r>
            <a:br>
              <a:rPr lang="en-GB" sz="3600" dirty="0" smtClean="0">
                <a:effectLst/>
              </a:rPr>
            </a:br>
            <a:r>
              <a:rPr lang="en-GB" sz="3600" dirty="0" smtClean="0">
                <a:effectLst/>
              </a:rPr>
              <a:t>some </a:t>
            </a:r>
            <a:r>
              <a:rPr lang="en-GB" sz="3600" dirty="0">
                <a:effectLst/>
              </a:rPr>
              <a:t>preliminary </a:t>
            </a:r>
            <a:r>
              <a:rPr lang="en-GB" sz="3600" dirty="0" smtClean="0">
                <a:effectLst/>
              </a:rPr>
              <a:t>results</a:t>
            </a:r>
            <a:r>
              <a:rPr lang="en-US" sz="3600" dirty="0" smtClean="0"/>
              <a:t/>
            </a:r>
            <a:br>
              <a:rPr lang="en-US" sz="3600" dirty="0" smtClean="0"/>
            </a:br>
            <a:endParaRPr lang="ru-RU" sz="3600" dirty="0"/>
          </a:p>
        </p:txBody>
      </p:sp>
      <p:sp>
        <p:nvSpPr>
          <p:cNvPr id="3" name="Подзаголовок 2"/>
          <p:cNvSpPr>
            <a:spLocks noGrp="1"/>
          </p:cNvSpPr>
          <p:nvPr>
            <p:ph type="subTitle" idx="1"/>
          </p:nvPr>
        </p:nvSpPr>
        <p:spPr>
          <a:xfrm>
            <a:off x="1409701" y="4429950"/>
            <a:ext cx="6705599" cy="1513650"/>
          </a:xfrm>
        </p:spPr>
        <p:txBody>
          <a:bodyPr>
            <a:normAutofit/>
          </a:bodyPr>
          <a:lstStyle/>
          <a:p>
            <a:pPr lvl="0" algn="ctr" defTabSz="914400" fontAlgn="base">
              <a:lnSpc>
                <a:spcPct val="80000"/>
              </a:lnSpc>
              <a:spcBef>
                <a:spcPct val="0"/>
              </a:spcBef>
              <a:spcAft>
                <a:spcPct val="0"/>
              </a:spcAft>
              <a:buClr>
                <a:srgbClr val="00007D"/>
              </a:buClr>
              <a:buSzPct val="75000"/>
            </a:pPr>
            <a:r>
              <a:rPr lang="en-US" sz="2400" dirty="0" smtClean="0">
                <a:solidFill>
                  <a:srgbClr val="002060"/>
                </a:solidFill>
              </a:rPr>
              <a:t>Marina </a:t>
            </a:r>
            <a:r>
              <a:rPr lang="en-US" sz="2400" dirty="0" err="1" smtClean="0">
                <a:solidFill>
                  <a:srgbClr val="002060"/>
                </a:solidFill>
              </a:rPr>
              <a:t>Frontasyeva</a:t>
            </a:r>
            <a:endParaRPr lang="en-US" sz="2400" dirty="0" smtClean="0">
              <a:solidFill>
                <a:srgbClr val="002060"/>
              </a:solidFill>
            </a:endParaRPr>
          </a:p>
          <a:p>
            <a:pPr lvl="0" algn="ctr" defTabSz="914400" fontAlgn="base">
              <a:lnSpc>
                <a:spcPct val="80000"/>
              </a:lnSpc>
              <a:spcBef>
                <a:spcPct val="0"/>
              </a:spcBef>
              <a:spcAft>
                <a:spcPct val="0"/>
              </a:spcAft>
              <a:buClr>
                <a:srgbClr val="00007D"/>
              </a:buClr>
              <a:buSzPct val="75000"/>
            </a:pPr>
            <a:endParaRPr lang="en-US" sz="2400" dirty="0" smtClean="0">
              <a:solidFill>
                <a:srgbClr val="002060"/>
              </a:solidFill>
            </a:endParaRPr>
          </a:p>
          <a:p>
            <a:pPr lvl="0" algn="ctr" defTabSz="914400" fontAlgn="base">
              <a:lnSpc>
                <a:spcPct val="80000"/>
              </a:lnSpc>
              <a:spcBef>
                <a:spcPct val="0"/>
              </a:spcBef>
              <a:spcAft>
                <a:spcPct val="0"/>
              </a:spcAft>
              <a:buClr>
                <a:srgbClr val="00007D"/>
              </a:buClr>
              <a:buSzPct val="75000"/>
            </a:pPr>
            <a:r>
              <a:rPr lang="en-US" sz="2000" b="0" i="1" dirty="0" smtClean="0">
                <a:solidFill>
                  <a:srgbClr val="002060"/>
                </a:solidFill>
                <a:effectLst/>
              </a:rPr>
              <a:t>Sector of Neutron Activation Analysis and Applied Research, Frank Laboratory of Neutron Physics, </a:t>
            </a:r>
          </a:p>
          <a:p>
            <a:pPr lvl="0" algn="ctr" defTabSz="914400" fontAlgn="base">
              <a:lnSpc>
                <a:spcPct val="80000"/>
              </a:lnSpc>
              <a:spcBef>
                <a:spcPct val="0"/>
              </a:spcBef>
              <a:spcAft>
                <a:spcPct val="0"/>
              </a:spcAft>
              <a:buClr>
                <a:srgbClr val="00007D"/>
              </a:buClr>
              <a:buSzPct val="75000"/>
            </a:pPr>
            <a:r>
              <a:rPr lang="en-US" sz="2000" b="0" i="1" dirty="0" smtClean="0">
                <a:solidFill>
                  <a:srgbClr val="002060"/>
                </a:solidFill>
                <a:effectLst/>
              </a:rPr>
              <a:t>E-mail: </a:t>
            </a:r>
            <a:r>
              <a:rPr lang="en-US" sz="2000" b="0" i="1" dirty="0" smtClean="0">
                <a:solidFill>
                  <a:srgbClr val="002060"/>
                </a:solidFill>
                <a:effectLst/>
                <a:hlinkClick r:id="rId3"/>
              </a:rPr>
              <a:t>marina@nf.jinr.ru</a:t>
            </a:r>
            <a:endParaRPr lang="en-US" sz="2000" b="0" i="1" dirty="0" smtClean="0">
              <a:solidFill>
                <a:srgbClr val="002060"/>
              </a:solidFill>
              <a:effectLst/>
            </a:endParaRPr>
          </a:p>
          <a:p>
            <a:pPr lvl="0" algn="just" defTabSz="914400" fontAlgn="base">
              <a:lnSpc>
                <a:spcPct val="80000"/>
              </a:lnSpc>
              <a:spcBef>
                <a:spcPct val="0"/>
              </a:spcBef>
              <a:spcAft>
                <a:spcPct val="0"/>
              </a:spcAft>
              <a:buClr>
                <a:srgbClr val="00007D"/>
              </a:buClr>
              <a:buSzPct val="75000"/>
            </a:pPr>
            <a:endParaRPr lang="en-US" sz="2400" dirty="0">
              <a:solidFill>
                <a:srgbClr val="002060"/>
              </a:solidFill>
            </a:endParaRPr>
          </a:p>
          <a:p>
            <a:pPr lvl="0" defTabSz="914400" fontAlgn="base">
              <a:lnSpc>
                <a:spcPct val="80000"/>
              </a:lnSpc>
              <a:spcBef>
                <a:spcPct val="0"/>
              </a:spcBef>
              <a:spcAft>
                <a:spcPct val="0"/>
              </a:spcAft>
              <a:buClr>
                <a:srgbClr val="00007D"/>
              </a:buClr>
              <a:buSzPct val="75000"/>
            </a:pPr>
            <a:endParaRPr lang="en-US" altLang="ru-RU" sz="2400" kern="0" dirty="0" smtClean="0">
              <a:solidFill>
                <a:srgbClr val="002060"/>
              </a:solidFill>
            </a:endParaRPr>
          </a:p>
          <a:p>
            <a:endParaRPr lang="ru-RU" sz="2400" dirty="0">
              <a:solidFill>
                <a:srgbClr val="002060"/>
              </a:solidFill>
            </a:endParaRPr>
          </a:p>
        </p:txBody>
      </p:sp>
      <p:sp>
        <p:nvSpPr>
          <p:cNvPr id="4" name="Нижний колонтитул 3"/>
          <p:cNvSpPr>
            <a:spLocks noGrp="1"/>
          </p:cNvSpPr>
          <p:nvPr>
            <p:ph type="ftr" sz="quarter" idx="11"/>
          </p:nvPr>
        </p:nvSpPr>
        <p:spPr>
          <a:xfrm>
            <a:off x="2171835" y="6288388"/>
            <a:ext cx="5097524" cy="365125"/>
          </a:xfrm>
        </p:spPr>
        <p:txBody>
          <a:bodyPr/>
          <a:lstStyle/>
          <a:p>
            <a:pPr algn="ctr"/>
            <a:r>
              <a:rPr lang="en-GB" sz="1400" dirty="0" smtClean="0">
                <a:solidFill>
                  <a:srgbClr val="002060"/>
                </a:solidFill>
              </a:rPr>
              <a:t>The 29</a:t>
            </a:r>
            <a:r>
              <a:rPr lang="en-GB" sz="1400" baseline="30000" dirty="0" smtClean="0">
                <a:solidFill>
                  <a:srgbClr val="002060"/>
                </a:solidFill>
              </a:rPr>
              <a:t>th</a:t>
            </a:r>
            <a:r>
              <a:rPr lang="en-GB" sz="1400" dirty="0" smtClean="0">
                <a:solidFill>
                  <a:srgbClr val="002060"/>
                </a:solidFill>
              </a:rPr>
              <a:t> Task Force Meeting of UNECE ICP Vegetation</a:t>
            </a:r>
          </a:p>
          <a:p>
            <a:pPr algn="ctr"/>
            <a:r>
              <a:rPr lang="en-GB" sz="1400" dirty="0" smtClean="0">
                <a:solidFill>
                  <a:srgbClr val="002060"/>
                </a:solidFill>
              </a:rPr>
              <a:t>February 29 -  March 4m 2016, </a:t>
            </a:r>
            <a:r>
              <a:rPr lang="en-GB" sz="1400" dirty="0" err="1" smtClean="0">
                <a:solidFill>
                  <a:srgbClr val="002060"/>
                </a:solidFill>
              </a:rPr>
              <a:t>Dubna</a:t>
            </a:r>
            <a:r>
              <a:rPr lang="en-GB" sz="1400" dirty="0" smtClean="0">
                <a:solidFill>
                  <a:srgbClr val="002060"/>
                </a:solidFill>
              </a:rPr>
              <a:t>, Russia</a:t>
            </a:r>
            <a:endParaRPr lang="en-US" sz="1400" dirty="0">
              <a:solidFill>
                <a:srgbClr val="002060"/>
              </a:solidFill>
            </a:endParaRPr>
          </a:p>
        </p:txBody>
      </p:sp>
      <p:sp>
        <p:nvSpPr>
          <p:cNvPr id="5" name="Подзаголовок 2"/>
          <p:cNvSpPr txBox="1">
            <a:spLocks/>
          </p:cNvSpPr>
          <p:nvPr/>
        </p:nvSpPr>
        <p:spPr>
          <a:xfrm>
            <a:off x="1846844" y="368089"/>
            <a:ext cx="5565227" cy="1391408"/>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b="1" kern="1200">
                <a:solidFill>
                  <a:schemeClr val="tx1">
                    <a:lumMod val="65000"/>
                    <a:lumOff val="35000"/>
                  </a:schemeClr>
                </a:solidFill>
                <a:effectLst>
                  <a:outerShdw blurRad="38100" dist="38100" dir="2700000" algn="tl">
                    <a:srgbClr val="000000">
                      <a:alpha val="43137"/>
                    </a:srgbClr>
                  </a:outerShdw>
                </a:effectLst>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b="1" kern="1200">
                <a:solidFill>
                  <a:schemeClr val="tx1">
                    <a:tint val="75000"/>
                  </a:schemeClr>
                </a:solidFill>
                <a:effectLst>
                  <a:outerShdw blurRad="38100" dist="38100" dir="2700000" algn="tl">
                    <a:srgbClr val="000000">
                      <a:alpha val="43137"/>
                    </a:srgbClr>
                  </a:outerShdw>
                </a:effectLst>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b="1" kern="1200">
                <a:solidFill>
                  <a:schemeClr val="tx1">
                    <a:tint val="75000"/>
                  </a:schemeClr>
                </a:solidFill>
                <a:effectLst>
                  <a:outerShdw blurRad="38100" dist="38100" dir="2700000" algn="tl">
                    <a:srgbClr val="000000">
                      <a:alpha val="43137"/>
                    </a:srgbClr>
                  </a:outerShdw>
                </a:effectLst>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b="1" kern="1200">
                <a:solidFill>
                  <a:schemeClr val="tx1">
                    <a:tint val="75000"/>
                  </a:schemeClr>
                </a:solidFill>
                <a:effectLst>
                  <a:outerShdw blurRad="38100" dist="38100" dir="2700000" algn="tl">
                    <a:srgbClr val="000000">
                      <a:alpha val="43137"/>
                    </a:srgbClr>
                  </a:outerShdw>
                </a:effectLst>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b="1" kern="1200">
                <a:solidFill>
                  <a:schemeClr val="tx1">
                    <a:tint val="75000"/>
                  </a:schemeClr>
                </a:solidFill>
                <a:effectLst>
                  <a:outerShdw blurRad="38100" dist="38100" dir="2700000" algn="tl">
                    <a:srgbClr val="000000">
                      <a:alpha val="43137"/>
                    </a:srgbClr>
                  </a:outerShdw>
                </a:effectLst>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a:spcBef>
                <a:spcPts val="600"/>
              </a:spcBef>
            </a:pPr>
            <a:r>
              <a:rPr lang="en-US" b="0" dirty="0" smtClean="0">
                <a:solidFill>
                  <a:srgbClr val="002060"/>
                </a:solidFill>
              </a:rPr>
              <a:t>Intergovernmental International Organization</a:t>
            </a:r>
          </a:p>
          <a:p>
            <a:pPr algn="ctr">
              <a:spcBef>
                <a:spcPts val="600"/>
              </a:spcBef>
            </a:pPr>
            <a:r>
              <a:rPr lang="en-US" b="0" dirty="0" smtClean="0">
                <a:solidFill>
                  <a:srgbClr val="002060"/>
                </a:solidFill>
              </a:rPr>
              <a:t>Joint Institute for Nuclear Research</a:t>
            </a:r>
          </a:p>
          <a:p>
            <a:pPr algn="ctr">
              <a:spcBef>
                <a:spcPts val="600"/>
              </a:spcBef>
            </a:pPr>
            <a:r>
              <a:rPr lang="en-US" b="0" dirty="0" smtClean="0">
                <a:solidFill>
                  <a:srgbClr val="002060"/>
                </a:solidFill>
              </a:rPr>
              <a:t> </a:t>
            </a:r>
            <a:r>
              <a:rPr lang="en-US" b="0" dirty="0" err="1" smtClean="0">
                <a:solidFill>
                  <a:srgbClr val="002060"/>
                </a:solidFill>
              </a:rPr>
              <a:t>Dubna</a:t>
            </a:r>
            <a:r>
              <a:rPr lang="en-US" b="0" dirty="0" smtClean="0">
                <a:solidFill>
                  <a:srgbClr val="002060"/>
                </a:solidFill>
              </a:rPr>
              <a:t>, Moscow Region, Russian Federation</a:t>
            </a:r>
            <a:endParaRPr lang="ru-RU" b="0" dirty="0">
              <a:solidFill>
                <a:srgbClr val="002060"/>
              </a:solidFill>
            </a:endParaRPr>
          </a:p>
        </p:txBody>
      </p:sp>
      <p:pic>
        <p:nvPicPr>
          <p:cNvPr id="8" name="Picture 7" descr="http://www.jinr.ru/dimg/60anniv.png"/>
          <p:cNvPicPr/>
          <p:nvPr/>
        </p:nvPicPr>
        <p:blipFill>
          <a:blip r:embed="rId4">
            <a:extLst>
              <a:ext uri="{28A0092B-C50C-407E-A947-70E740481C1C}">
                <a14:useLocalDpi xmlns:a14="http://schemas.microsoft.com/office/drawing/2010/main" val="0"/>
              </a:ext>
            </a:extLst>
          </a:blip>
          <a:srcRect/>
          <a:stretch>
            <a:fillRect/>
          </a:stretch>
        </p:blipFill>
        <p:spPr bwMode="auto">
          <a:xfrm>
            <a:off x="342916" y="205009"/>
            <a:ext cx="1425924" cy="133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1323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0651" y="776510"/>
            <a:ext cx="7237811" cy="499840"/>
          </a:xfrm>
        </p:spPr>
        <p:txBody>
          <a:bodyPr>
            <a:noAutofit/>
          </a:bodyPr>
          <a:lstStyle/>
          <a:p>
            <a:r>
              <a:rPr lang="en-US" sz="2400" dirty="0">
                <a:effectLst/>
              </a:rPr>
              <a:t>History of moss biomonitoring surveys in Europe</a:t>
            </a:r>
            <a:r>
              <a:rPr lang="ru-RU" sz="2400" dirty="0">
                <a:effectLst/>
              </a:rPr>
              <a:t/>
            </a:r>
            <a:br>
              <a:rPr lang="ru-RU" sz="2400" dirty="0">
                <a:effectLst/>
              </a:rPr>
            </a:br>
            <a:endParaRPr lang="ru-RU" sz="2400" dirty="0"/>
          </a:p>
        </p:txBody>
      </p:sp>
      <p:sp>
        <p:nvSpPr>
          <p:cNvPr id="3" name="Content Placeholder 2"/>
          <p:cNvSpPr>
            <a:spLocks noGrp="1"/>
          </p:cNvSpPr>
          <p:nvPr>
            <p:ph idx="1"/>
          </p:nvPr>
        </p:nvSpPr>
        <p:spPr>
          <a:xfrm>
            <a:off x="495301" y="1400175"/>
            <a:ext cx="8715374" cy="5248275"/>
          </a:xfrm>
        </p:spPr>
        <p:txBody>
          <a:bodyPr>
            <a:normAutofit fontScale="85000" lnSpcReduction="20000"/>
          </a:bodyPr>
          <a:lstStyle/>
          <a:p>
            <a:r>
              <a:rPr lang="en-US" sz="2200" dirty="0" smtClean="0">
                <a:solidFill>
                  <a:srgbClr val="002060"/>
                </a:solidFill>
                <a:effectLst/>
              </a:rPr>
              <a:t>1968</a:t>
            </a:r>
            <a:r>
              <a:rPr lang="en-US" sz="2200" dirty="0">
                <a:solidFill>
                  <a:srgbClr val="002060"/>
                </a:solidFill>
                <a:effectLst/>
              </a:rPr>
              <a:t>: Moss technique was first proposed (</a:t>
            </a:r>
            <a:r>
              <a:rPr lang="en-US" sz="2200" dirty="0">
                <a:solidFill>
                  <a:schemeClr val="accent1"/>
                </a:solidFill>
                <a:effectLst/>
              </a:rPr>
              <a:t>Å. </a:t>
            </a:r>
            <a:r>
              <a:rPr lang="en-US" sz="2200" dirty="0" err="1">
                <a:solidFill>
                  <a:schemeClr val="accent1"/>
                </a:solidFill>
                <a:effectLst/>
              </a:rPr>
              <a:t>Rühling</a:t>
            </a:r>
            <a:r>
              <a:rPr lang="en-US" sz="2200" dirty="0">
                <a:solidFill>
                  <a:schemeClr val="accent1"/>
                </a:solidFill>
                <a:effectLst/>
              </a:rPr>
              <a:t> and G. Tyler</a:t>
            </a:r>
            <a:r>
              <a:rPr lang="en-US" sz="2200" dirty="0">
                <a:solidFill>
                  <a:srgbClr val="002060"/>
                </a:solidFill>
                <a:effectLst/>
              </a:rPr>
              <a:t>, </a:t>
            </a:r>
            <a:r>
              <a:rPr lang="en-US" sz="2200" dirty="0" smtClean="0">
                <a:solidFill>
                  <a:srgbClr val="002060"/>
                </a:solidFill>
                <a:effectLst/>
              </a:rPr>
              <a:t>Sweden</a:t>
            </a:r>
            <a:r>
              <a:rPr lang="en-US" sz="2200" dirty="0">
                <a:solidFill>
                  <a:srgbClr val="002060"/>
                </a:solidFill>
                <a:effectLst/>
              </a:rPr>
              <a:t>)</a:t>
            </a:r>
            <a:endParaRPr lang="ru-RU" sz="2200" dirty="0">
              <a:solidFill>
                <a:srgbClr val="002060"/>
              </a:solidFill>
              <a:effectLst/>
            </a:endParaRPr>
          </a:p>
          <a:p>
            <a:r>
              <a:rPr lang="en-US" sz="2200" dirty="0">
                <a:solidFill>
                  <a:srgbClr val="002060"/>
                </a:solidFill>
                <a:effectLst/>
              </a:rPr>
              <a:t>1975: First nationwide survey in Sweden (</a:t>
            </a:r>
            <a:r>
              <a:rPr lang="en-US" sz="2200" dirty="0" err="1">
                <a:solidFill>
                  <a:schemeClr val="accent1"/>
                </a:solidFill>
                <a:effectLst/>
              </a:rPr>
              <a:t>Åke</a:t>
            </a:r>
            <a:r>
              <a:rPr lang="en-US" sz="2200" dirty="0">
                <a:solidFill>
                  <a:schemeClr val="accent1"/>
                </a:solidFill>
                <a:effectLst/>
              </a:rPr>
              <a:t> </a:t>
            </a:r>
            <a:r>
              <a:rPr lang="en-US" sz="2200" dirty="0" err="1">
                <a:solidFill>
                  <a:schemeClr val="accent1"/>
                </a:solidFill>
                <a:effectLst/>
              </a:rPr>
              <a:t>Rühling</a:t>
            </a:r>
            <a:r>
              <a:rPr lang="en-US" sz="2200" dirty="0">
                <a:solidFill>
                  <a:srgbClr val="002060"/>
                </a:solidFill>
                <a:effectLst/>
              </a:rPr>
              <a:t>, coordinator)</a:t>
            </a:r>
            <a:endParaRPr lang="ru-RU" sz="2200" dirty="0">
              <a:solidFill>
                <a:srgbClr val="002060"/>
              </a:solidFill>
              <a:effectLst/>
            </a:endParaRPr>
          </a:p>
          <a:p>
            <a:r>
              <a:rPr lang="en-US" sz="2200" dirty="0">
                <a:solidFill>
                  <a:srgbClr val="002060"/>
                </a:solidFill>
                <a:effectLst/>
              </a:rPr>
              <a:t>1977: First nationwide survey in Norway (</a:t>
            </a:r>
            <a:r>
              <a:rPr lang="en-US" sz="2200" dirty="0" err="1">
                <a:solidFill>
                  <a:schemeClr val="accent1"/>
                </a:solidFill>
                <a:effectLst/>
              </a:rPr>
              <a:t>Eiliv</a:t>
            </a:r>
            <a:r>
              <a:rPr lang="en-US" sz="2200" dirty="0">
                <a:solidFill>
                  <a:schemeClr val="accent1"/>
                </a:solidFill>
                <a:effectLst/>
              </a:rPr>
              <a:t> </a:t>
            </a:r>
            <a:r>
              <a:rPr lang="en-US" sz="2200" dirty="0" err="1">
                <a:solidFill>
                  <a:schemeClr val="accent1"/>
                </a:solidFill>
                <a:effectLst/>
              </a:rPr>
              <a:t>Steinnes</a:t>
            </a:r>
            <a:r>
              <a:rPr lang="en-US" sz="2200" dirty="0">
                <a:solidFill>
                  <a:srgbClr val="002060"/>
                </a:solidFill>
                <a:effectLst/>
              </a:rPr>
              <a:t>, coordinator)</a:t>
            </a:r>
            <a:endParaRPr lang="ru-RU" sz="2200" dirty="0">
              <a:solidFill>
                <a:srgbClr val="002060"/>
              </a:solidFill>
              <a:effectLst/>
            </a:endParaRPr>
          </a:p>
          <a:p>
            <a:r>
              <a:rPr lang="en-US" sz="2200" dirty="0">
                <a:solidFill>
                  <a:srgbClr val="002060"/>
                </a:solidFill>
                <a:effectLst/>
              </a:rPr>
              <a:t>1985: First joint Nordic Survey (Denmark, Finland, Norway, Sweden</a:t>
            </a:r>
            <a:r>
              <a:rPr lang="en-US" sz="2200" dirty="0" smtClean="0">
                <a:solidFill>
                  <a:srgbClr val="002060"/>
                </a:solidFill>
                <a:effectLst/>
              </a:rPr>
              <a:t>)</a:t>
            </a:r>
            <a:endParaRPr lang="en-US" sz="2200" dirty="0">
              <a:solidFill>
                <a:srgbClr val="002060"/>
              </a:solidFill>
              <a:effectLst/>
            </a:endParaRPr>
          </a:p>
          <a:p>
            <a:pPr marL="0" indent="0">
              <a:buNone/>
            </a:pPr>
            <a:r>
              <a:rPr lang="en-US" sz="2200" dirty="0">
                <a:solidFill>
                  <a:srgbClr val="002060"/>
                </a:solidFill>
                <a:effectLst/>
              </a:rPr>
              <a:t> </a:t>
            </a:r>
            <a:r>
              <a:rPr lang="en-US" sz="2200" dirty="0" smtClean="0">
                <a:solidFill>
                  <a:srgbClr val="002060"/>
                </a:solidFill>
                <a:effectLst/>
              </a:rPr>
              <a:t>     (</a:t>
            </a:r>
            <a:r>
              <a:rPr lang="en-US" sz="2200" dirty="0" err="1">
                <a:solidFill>
                  <a:schemeClr val="accent1"/>
                </a:solidFill>
                <a:effectLst/>
              </a:rPr>
              <a:t>Åke</a:t>
            </a:r>
            <a:r>
              <a:rPr lang="en-US" sz="2200" dirty="0">
                <a:solidFill>
                  <a:schemeClr val="accent1"/>
                </a:solidFill>
                <a:effectLst/>
              </a:rPr>
              <a:t> </a:t>
            </a:r>
            <a:r>
              <a:rPr lang="en-US" sz="2200" dirty="0" err="1">
                <a:solidFill>
                  <a:schemeClr val="accent1"/>
                </a:solidFill>
                <a:effectLst/>
              </a:rPr>
              <a:t>Rühling</a:t>
            </a:r>
            <a:r>
              <a:rPr lang="en-US" sz="2200" dirty="0">
                <a:solidFill>
                  <a:srgbClr val="002060"/>
                </a:solidFill>
                <a:effectLst/>
              </a:rPr>
              <a:t>, coordinator, supported by Nordic Council of Ministers)</a:t>
            </a:r>
            <a:endParaRPr lang="ru-RU" sz="2200" dirty="0">
              <a:solidFill>
                <a:srgbClr val="002060"/>
              </a:solidFill>
              <a:effectLst/>
            </a:endParaRPr>
          </a:p>
          <a:p>
            <a:r>
              <a:rPr lang="en-US" sz="2200" dirty="0">
                <a:solidFill>
                  <a:srgbClr val="002060"/>
                </a:solidFill>
                <a:effectLst/>
              </a:rPr>
              <a:t>1990: First European survey (Joint Nordic/Baltic survey) (</a:t>
            </a:r>
            <a:r>
              <a:rPr lang="en-US" sz="2200" dirty="0" err="1">
                <a:solidFill>
                  <a:schemeClr val="accent1"/>
                </a:solidFill>
                <a:effectLst/>
              </a:rPr>
              <a:t>Åke</a:t>
            </a:r>
            <a:r>
              <a:rPr lang="en-US" sz="2200" dirty="0">
                <a:solidFill>
                  <a:schemeClr val="accent1"/>
                </a:solidFill>
                <a:effectLst/>
              </a:rPr>
              <a:t> </a:t>
            </a:r>
            <a:r>
              <a:rPr lang="en-US" sz="2200" dirty="0" err="1">
                <a:solidFill>
                  <a:schemeClr val="accent1"/>
                </a:solidFill>
                <a:effectLst/>
              </a:rPr>
              <a:t>Rühling</a:t>
            </a:r>
            <a:r>
              <a:rPr lang="en-US" sz="2200" dirty="0">
                <a:solidFill>
                  <a:srgbClr val="002060"/>
                </a:solidFill>
                <a:effectLst/>
              </a:rPr>
              <a:t>, coordinator)</a:t>
            </a:r>
            <a:endParaRPr lang="ru-RU" sz="2200" dirty="0">
              <a:solidFill>
                <a:srgbClr val="002060"/>
              </a:solidFill>
              <a:effectLst/>
            </a:endParaRPr>
          </a:p>
          <a:p>
            <a:r>
              <a:rPr lang="en-US" sz="2200" dirty="0">
                <a:solidFill>
                  <a:srgbClr val="002060"/>
                </a:solidFill>
                <a:effectLst/>
              </a:rPr>
              <a:t>1995: Second European survey, 28 countries </a:t>
            </a:r>
            <a:r>
              <a:rPr lang="en-US" sz="2200" dirty="0" smtClean="0">
                <a:solidFill>
                  <a:srgbClr val="002060"/>
                </a:solidFill>
                <a:effectLst/>
              </a:rPr>
              <a:t>(</a:t>
            </a:r>
            <a:r>
              <a:rPr lang="en-US" sz="2200" dirty="0" err="1">
                <a:solidFill>
                  <a:schemeClr val="accent1"/>
                </a:solidFill>
                <a:effectLst/>
              </a:rPr>
              <a:t>Åke</a:t>
            </a:r>
            <a:r>
              <a:rPr lang="en-US" sz="2200" dirty="0">
                <a:solidFill>
                  <a:schemeClr val="accent1"/>
                </a:solidFill>
                <a:effectLst/>
              </a:rPr>
              <a:t> </a:t>
            </a:r>
            <a:r>
              <a:rPr lang="en-US" sz="2200" dirty="0" err="1">
                <a:solidFill>
                  <a:schemeClr val="accent1"/>
                </a:solidFill>
                <a:effectLst/>
              </a:rPr>
              <a:t>Rühling</a:t>
            </a:r>
            <a:r>
              <a:rPr lang="en-US" sz="2200" dirty="0">
                <a:solidFill>
                  <a:schemeClr val="accent1"/>
                </a:solidFill>
                <a:effectLst/>
              </a:rPr>
              <a:t> and           </a:t>
            </a:r>
            <a:r>
              <a:rPr lang="en-US" sz="2200" dirty="0" err="1">
                <a:solidFill>
                  <a:schemeClr val="accent1"/>
                </a:solidFill>
                <a:effectLst/>
              </a:rPr>
              <a:t>Eiliv</a:t>
            </a:r>
            <a:r>
              <a:rPr lang="en-US" sz="2200" dirty="0">
                <a:solidFill>
                  <a:schemeClr val="accent1"/>
                </a:solidFill>
                <a:effectLst/>
              </a:rPr>
              <a:t> </a:t>
            </a:r>
            <a:r>
              <a:rPr lang="en-US" sz="2200" dirty="0" err="1">
                <a:solidFill>
                  <a:schemeClr val="accent1"/>
                </a:solidFill>
                <a:effectLst/>
              </a:rPr>
              <a:t>Steinnes</a:t>
            </a:r>
            <a:r>
              <a:rPr lang="en-US" sz="2200" dirty="0">
                <a:solidFill>
                  <a:schemeClr val="accent1"/>
                </a:solidFill>
                <a:effectLst/>
              </a:rPr>
              <a:t>, </a:t>
            </a:r>
            <a:r>
              <a:rPr lang="en-US" sz="2200" dirty="0">
                <a:solidFill>
                  <a:srgbClr val="002060"/>
                </a:solidFill>
                <a:effectLst/>
              </a:rPr>
              <a:t>coordinators)</a:t>
            </a:r>
            <a:endParaRPr lang="ru-RU" sz="2200" dirty="0">
              <a:solidFill>
                <a:srgbClr val="002060"/>
              </a:solidFill>
              <a:effectLst/>
            </a:endParaRPr>
          </a:p>
          <a:p>
            <a:r>
              <a:rPr lang="en-US" sz="2200" dirty="0">
                <a:solidFill>
                  <a:srgbClr val="002060"/>
                </a:solidFill>
                <a:effectLst/>
              </a:rPr>
              <a:t>2000: Third European survey, 28 countries (UNECE ICP Vegetation)</a:t>
            </a:r>
            <a:endParaRPr lang="ru-RU" sz="2200" dirty="0">
              <a:solidFill>
                <a:srgbClr val="002060"/>
              </a:solidFill>
              <a:effectLst/>
            </a:endParaRPr>
          </a:p>
          <a:p>
            <a:r>
              <a:rPr lang="en-US" sz="2200" dirty="0">
                <a:solidFill>
                  <a:srgbClr val="002060"/>
                </a:solidFill>
                <a:effectLst/>
              </a:rPr>
              <a:t>2005: Fourth European survey, 28 countries (UNECE ICP Vegetation)</a:t>
            </a:r>
            <a:endParaRPr lang="ru-RU" sz="2200" dirty="0">
              <a:solidFill>
                <a:srgbClr val="002060"/>
              </a:solidFill>
              <a:effectLst/>
            </a:endParaRPr>
          </a:p>
          <a:p>
            <a:r>
              <a:rPr lang="en-US" sz="2200" dirty="0">
                <a:solidFill>
                  <a:srgbClr val="002060"/>
                </a:solidFill>
                <a:effectLst/>
              </a:rPr>
              <a:t>2010: Fifth European survey, 27 countries (UNECE ICP Vegetation)</a:t>
            </a:r>
            <a:endParaRPr lang="ru-RU" sz="2200" dirty="0">
              <a:solidFill>
                <a:srgbClr val="002060"/>
              </a:solidFill>
              <a:effectLst/>
            </a:endParaRPr>
          </a:p>
          <a:p>
            <a:r>
              <a:rPr lang="en-US" sz="2200" dirty="0">
                <a:solidFill>
                  <a:srgbClr val="002060"/>
                </a:solidFill>
                <a:effectLst/>
              </a:rPr>
              <a:t>2015: Sixth European survey, 36 countries (UNECE ICP Vegetation) </a:t>
            </a:r>
            <a:endParaRPr lang="ru-RU" sz="2200" dirty="0">
              <a:solidFill>
                <a:srgbClr val="002060"/>
              </a:solidFill>
              <a:effectLst/>
            </a:endParaRPr>
          </a:p>
          <a:p>
            <a:pPr marL="0" indent="0">
              <a:spcBef>
                <a:spcPts val="0"/>
              </a:spcBef>
              <a:buNone/>
            </a:pPr>
            <a:r>
              <a:rPr lang="en-US" sz="2200" dirty="0">
                <a:solidFill>
                  <a:srgbClr val="002060"/>
                </a:solidFill>
                <a:effectLst/>
              </a:rPr>
              <a:t> </a:t>
            </a:r>
            <a:r>
              <a:rPr lang="en-US" sz="2200" dirty="0" smtClean="0">
                <a:solidFill>
                  <a:srgbClr val="002060"/>
                </a:solidFill>
                <a:effectLst/>
              </a:rPr>
              <a:t>    (</a:t>
            </a:r>
            <a:r>
              <a:rPr lang="en-US" sz="2200" dirty="0">
                <a:solidFill>
                  <a:schemeClr val="accent1"/>
                </a:solidFill>
                <a:effectLst/>
              </a:rPr>
              <a:t>Marina </a:t>
            </a:r>
            <a:r>
              <a:rPr lang="en-US" sz="2200" dirty="0" err="1">
                <a:solidFill>
                  <a:schemeClr val="accent1"/>
                </a:solidFill>
                <a:effectLst/>
              </a:rPr>
              <a:t>Frontasyeva</a:t>
            </a:r>
            <a:r>
              <a:rPr lang="en-US" sz="2200" dirty="0">
                <a:solidFill>
                  <a:srgbClr val="002060"/>
                </a:solidFill>
                <a:effectLst/>
              </a:rPr>
              <a:t>, JINR, coordinator)</a:t>
            </a:r>
            <a:endParaRPr lang="ru-RU" sz="2200" dirty="0">
              <a:solidFill>
                <a:srgbClr val="002060"/>
              </a:solidFill>
              <a:effectLst/>
            </a:endParaRPr>
          </a:p>
          <a:p>
            <a:endParaRPr lang="ru-RU" dirty="0"/>
          </a:p>
        </p:txBody>
      </p:sp>
    </p:spTree>
    <p:extLst>
      <p:ext uri="{BB962C8B-B14F-4D97-AF65-F5344CB8AC3E}">
        <p14:creationId xmlns:p14="http://schemas.microsoft.com/office/powerpoint/2010/main" val="3500286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6375" y="623888"/>
            <a:ext cx="7151688" cy="1281112"/>
          </a:xfrm>
        </p:spPr>
        <p:txBody>
          <a:bodyPr/>
          <a:lstStyle/>
          <a:p>
            <a:pPr>
              <a:defRPr/>
            </a:pPr>
            <a:r>
              <a:rPr lang="en-US" sz="2000" dirty="0" smtClean="0"/>
              <a:t>Number of experts and countries </a:t>
            </a:r>
            <a:r>
              <a:rPr lang="en-US" sz="2000" dirty="0" err="1" smtClean="0"/>
              <a:t>participatin</a:t>
            </a:r>
            <a:r>
              <a:rPr lang="en-US" sz="2000" dirty="0" smtClean="0"/>
              <a:t> in ICP Vegetation Task Force Meetings between 1987 and 2016</a:t>
            </a:r>
            <a:endParaRPr lang="ru-RU" sz="2000" dirty="0"/>
          </a:p>
        </p:txBody>
      </p:sp>
      <p:pic>
        <p:nvPicPr>
          <p:cNvPr id="5"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7100" y="1931895"/>
            <a:ext cx="7289800"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3"/>
          <p:cNvSpPr/>
          <p:nvPr/>
        </p:nvSpPr>
        <p:spPr>
          <a:xfrm>
            <a:off x="5342086" y="2259106"/>
            <a:ext cx="282388" cy="7126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905356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2096" y="547910"/>
            <a:ext cx="6683765" cy="1280890"/>
          </a:xfrm>
        </p:spPr>
        <p:txBody>
          <a:bodyPr>
            <a:normAutofit/>
          </a:bodyPr>
          <a:lstStyle/>
          <a:p>
            <a:r>
              <a:rPr lang="en-GB" dirty="0" smtClean="0"/>
              <a:t>Priority LRTAP Convention</a:t>
            </a:r>
            <a:br>
              <a:rPr lang="en-GB" dirty="0" smtClean="0"/>
            </a:br>
            <a:r>
              <a:rPr lang="en-GB" sz="2700" dirty="0" smtClean="0"/>
              <a:t>(see Decision 2010/18 and 2011/14)</a:t>
            </a:r>
            <a:endParaRPr lang="en-GB" sz="2700" dirty="0"/>
          </a:p>
        </p:txBody>
      </p:sp>
      <p:sp>
        <p:nvSpPr>
          <p:cNvPr id="3" name="Content Placeholder 2"/>
          <p:cNvSpPr>
            <a:spLocks noGrp="1"/>
          </p:cNvSpPr>
          <p:nvPr>
            <p:ph idx="1"/>
          </p:nvPr>
        </p:nvSpPr>
        <p:spPr>
          <a:xfrm>
            <a:off x="1154511" y="1930400"/>
            <a:ext cx="7036989" cy="4318000"/>
          </a:xfrm>
        </p:spPr>
        <p:txBody>
          <a:bodyPr>
            <a:noAutofit/>
          </a:bodyPr>
          <a:lstStyle/>
          <a:p>
            <a:pPr algn="just"/>
            <a:r>
              <a:rPr lang="en-GB" sz="2000" dirty="0" smtClean="0">
                <a:solidFill>
                  <a:srgbClr val="002060"/>
                </a:solidFill>
              </a:rPr>
              <a:t>Improve ratification and compliance of Protocols by countries in </a:t>
            </a:r>
            <a:r>
              <a:rPr lang="en-GB" sz="2000" dirty="0" smtClean="0">
                <a:solidFill>
                  <a:srgbClr val="C00000"/>
                </a:solidFill>
              </a:rPr>
              <a:t>Eastern Europe, the Caucasus and Central Asia and South-Eastern Europe</a:t>
            </a:r>
            <a:r>
              <a:rPr lang="en-GB" sz="2000" dirty="0" smtClean="0">
                <a:solidFill>
                  <a:srgbClr val="002060"/>
                </a:solidFill>
              </a:rPr>
              <a:t> to improve air quality</a:t>
            </a:r>
          </a:p>
          <a:p>
            <a:pPr algn="just"/>
            <a:r>
              <a:rPr lang="en-GB" sz="2000" dirty="0" smtClean="0">
                <a:solidFill>
                  <a:srgbClr val="002060"/>
                </a:solidFill>
              </a:rPr>
              <a:t>Increase participation and activities of all Convention Bodies (including ICP Vegetation) in those countries</a:t>
            </a:r>
          </a:p>
          <a:p>
            <a:pPr algn="just"/>
            <a:r>
              <a:rPr lang="en-GB" sz="2000" dirty="0" smtClean="0">
                <a:solidFill>
                  <a:srgbClr val="002060"/>
                </a:solidFill>
              </a:rPr>
              <a:t>Hence, decision to transfer coordination European moss survey to the Russian Federation to enhance network activities as supported by JINR</a:t>
            </a:r>
          </a:p>
          <a:p>
            <a:pPr algn="just"/>
            <a:r>
              <a:rPr lang="en-GB" sz="2000" dirty="0" smtClean="0">
                <a:solidFill>
                  <a:srgbClr val="002060"/>
                </a:solidFill>
              </a:rPr>
              <a:t>Results will be reported to ICP Vegetation Task Force</a:t>
            </a:r>
            <a:endParaRPr lang="en-GB" sz="2000" dirty="0">
              <a:solidFill>
                <a:srgbClr val="002060"/>
              </a:solidFill>
            </a:endParaRPr>
          </a:p>
        </p:txBody>
      </p:sp>
    </p:spTree>
    <p:extLst>
      <p:ext uri="{BB962C8B-B14F-4D97-AF65-F5344CB8AC3E}">
        <p14:creationId xmlns:p14="http://schemas.microsoft.com/office/powerpoint/2010/main" val="22571143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5"/>
          <p:cNvSpPr txBox="1">
            <a:spLocks noChangeArrowheads="1"/>
          </p:cNvSpPr>
          <p:nvPr/>
        </p:nvSpPr>
        <p:spPr bwMode="auto">
          <a:xfrm>
            <a:off x="1115218" y="528034"/>
            <a:ext cx="7777163"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nSpc>
                <a:spcPct val="130000"/>
              </a:lnSpc>
              <a:spcBef>
                <a:spcPct val="50000"/>
              </a:spcBef>
              <a:buClrTx/>
              <a:buSzTx/>
              <a:buFontTx/>
              <a:buNone/>
            </a:pPr>
            <a:r>
              <a:rPr lang="en-GB" altLang="ru-RU" sz="1800" dirty="0">
                <a:solidFill>
                  <a:srgbClr val="002060"/>
                </a:solidFill>
              </a:rPr>
              <a:t>M.V. </a:t>
            </a:r>
            <a:r>
              <a:rPr lang="en-GB" altLang="ru-RU" sz="1800" dirty="0" err="1">
                <a:solidFill>
                  <a:srgbClr val="002060"/>
                </a:solidFill>
              </a:rPr>
              <a:t>Frontasyeva</a:t>
            </a:r>
            <a:r>
              <a:rPr lang="en-GB" altLang="ru-RU" sz="1800" dirty="0">
                <a:solidFill>
                  <a:srgbClr val="002060"/>
                </a:solidFill>
              </a:rPr>
              <a:t>, V.M. </a:t>
            </a:r>
            <a:r>
              <a:rPr lang="en-GB" altLang="ru-RU" sz="1800" dirty="0" err="1">
                <a:solidFill>
                  <a:srgbClr val="002060"/>
                </a:solidFill>
              </a:rPr>
              <a:t>Nazarov</a:t>
            </a:r>
            <a:r>
              <a:rPr lang="en-GB" altLang="ru-RU" sz="1800" dirty="0">
                <a:solidFill>
                  <a:srgbClr val="002060"/>
                </a:solidFill>
              </a:rPr>
              <a:t> and </a:t>
            </a:r>
            <a:r>
              <a:rPr lang="en-GB" altLang="ru-RU" sz="1800" u="sng" dirty="0">
                <a:solidFill>
                  <a:srgbClr val="002060"/>
                </a:solidFill>
              </a:rPr>
              <a:t>E. </a:t>
            </a:r>
            <a:r>
              <a:rPr lang="en-GB" altLang="ru-RU" sz="1800" u="sng" dirty="0" err="1">
                <a:solidFill>
                  <a:srgbClr val="002060"/>
                </a:solidFill>
              </a:rPr>
              <a:t>Steinnes</a:t>
            </a:r>
            <a:r>
              <a:rPr lang="en-GB" altLang="ru-RU" sz="1800" dirty="0">
                <a:solidFill>
                  <a:srgbClr val="002060"/>
                </a:solidFill>
              </a:rPr>
              <a:t>. </a:t>
            </a:r>
            <a:r>
              <a:rPr lang="en-GB" altLang="ru-RU" sz="1800" b="1" dirty="0">
                <a:solidFill>
                  <a:srgbClr val="002060"/>
                </a:solidFill>
              </a:rPr>
              <a:t>Mosses as monitors of heavy metal deposition: Comparison of different multi-element analytical techniques.</a:t>
            </a:r>
            <a:r>
              <a:rPr lang="en-GB" altLang="ru-RU" sz="1800" dirty="0">
                <a:solidFill>
                  <a:srgbClr val="002060"/>
                </a:solidFill>
              </a:rPr>
              <a:t> In R.J. Allan and J.O. </a:t>
            </a:r>
            <a:r>
              <a:rPr lang="en-GB" altLang="ru-RU" sz="1800" dirty="0" err="1">
                <a:solidFill>
                  <a:srgbClr val="002060"/>
                </a:solidFill>
              </a:rPr>
              <a:t>Nriagu</a:t>
            </a:r>
            <a:r>
              <a:rPr lang="en-GB" altLang="ru-RU" sz="1800" dirty="0">
                <a:solidFill>
                  <a:srgbClr val="002060"/>
                </a:solidFill>
              </a:rPr>
              <a:t>, eds., </a:t>
            </a:r>
            <a:r>
              <a:rPr lang="en-GB" altLang="ru-RU" sz="1800" i="1" dirty="0">
                <a:solidFill>
                  <a:srgbClr val="002060"/>
                </a:solidFill>
              </a:rPr>
              <a:t>Heavy Metals in the Environment</a:t>
            </a:r>
            <a:r>
              <a:rPr lang="en-GB" altLang="ru-RU" sz="1800" dirty="0">
                <a:solidFill>
                  <a:srgbClr val="002060"/>
                </a:solidFill>
              </a:rPr>
              <a:t>, Vol.2, pp. 17-20. </a:t>
            </a:r>
            <a:r>
              <a:rPr lang="nb-NO" altLang="ru-RU" sz="1800" dirty="0">
                <a:solidFill>
                  <a:srgbClr val="002060"/>
                </a:solidFill>
              </a:rPr>
              <a:t>CEP Consultants, Edinburgh</a:t>
            </a:r>
            <a:r>
              <a:rPr lang="nb-NO" altLang="ru-RU" sz="1800" dirty="0"/>
              <a:t> </a:t>
            </a:r>
            <a:r>
              <a:rPr lang="nb-NO" altLang="ru-RU" sz="1800" b="1" dirty="0">
                <a:solidFill>
                  <a:srgbClr val="002060"/>
                </a:solidFill>
              </a:rPr>
              <a:t>1993</a:t>
            </a:r>
            <a:r>
              <a:rPr lang="nb-NO" altLang="ru-RU" sz="1800" dirty="0">
                <a:solidFill>
                  <a:srgbClr val="002060"/>
                </a:solidFill>
              </a:rPr>
              <a:t>.</a:t>
            </a:r>
            <a:r>
              <a:rPr lang="nb-NO" altLang="ru-RU" sz="1800" dirty="0"/>
              <a:t> </a:t>
            </a:r>
            <a:endParaRPr lang="ru-RU" altLang="ru-RU" sz="1800" dirty="0"/>
          </a:p>
        </p:txBody>
      </p:sp>
      <p:sp>
        <p:nvSpPr>
          <p:cNvPr id="63491" name="Text Box 6"/>
          <p:cNvSpPr txBox="1">
            <a:spLocks noChangeArrowheads="1"/>
          </p:cNvSpPr>
          <p:nvPr/>
        </p:nvSpPr>
        <p:spPr bwMode="auto">
          <a:xfrm>
            <a:off x="827088" y="44450"/>
            <a:ext cx="3744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ru-RU" sz="2400" b="1" dirty="0">
                <a:solidFill>
                  <a:srgbClr val="002060"/>
                </a:solidFill>
              </a:rPr>
              <a:t>1993: Biomonitoring…</a:t>
            </a:r>
            <a:endParaRPr lang="ru-RU" altLang="ru-RU" sz="2400" b="1" dirty="0">
              <a:solidFill>
                <a:srgbClr val="002060"/>
              </a:solidFill>
            </a:endParaRPr>
          </a:p>
        </p:txBody>
      </p:sp>
      <p:pic>
        <p:nvPicPr>
          <p:cNvPr id="634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276474"/>
            <a:ext cx="3327400"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3493" name="Group 6"/>
          <p:cNvGrpSpPr>
            <a:grpSpLocks/>
          </p:cNvGrpSpPr>
          <p:nvPr/>
        </p:nvGrpSpPr>
        <p:grpSpPr bwMode="auto">
          <a:xfrm>
            <a:off x="5003800" y="2349500"/>
            <a:ext cx="3200400" cy="3962400"/>
            <a:chOff x="3360" y="336"/>
            <a:chExt cx="2016" cy="2544"/>
          </a:xfrm>
        </p:grpSpPr>
        <p:pic>
          <p:nvPicPr>
            <p:cNvPr id="63495" name="Picture 7"/>
            <p:cNvPicPr>
              <a:picLocks noChangeAspect="1" noChangeArrowheads="1"/>
            </p:cNvPicPr>
            <p:nvPr/>
          </p:nvPicPr>
          <p:blipFill>
            <a:blip r:embed="rId3">
              <a:lum bright="20000" contrast="36000"/>
              <a:extLst>
                <a:ext uri="{28A0092B-C50C-407E-A947-70E740481C1C}">
                  <a14:useLocalDpi xmlns:a14="http://schemas.microsoft.com/office/drawing/2010/main" val="0"/>
                </a:ext>
              </a:extLst>
            </a:blip>
            <a:srcRect/>
            <a:stretch>
              <a:fillRect/>
            </a:stretch>
          </p:blipFill>
          <p:spPr bwMode="auto">
            <a:xfrm>
              <a:off x="3360" y="336"/>
              <a:ext cx="2016" cy="2544"/>
            </a:xfrm>
            <a:prstGeom prst="rect">
              <a:avLst/>
            </a:prstGeom>
            <a:noFill/>
            <a:ln w="57150" cmpd="thinThick">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6" name="Text Box 8"/>
            <p:cNvSpPr txBox="1">
              <a:spLocks noChangeArrowheads="1"/>
            </p:cNvSpPr>
            <p:nvPr/>
          </p:nvSpPr>
          <p:spPr bwMode="auto">
            <a:xfrm>
              <a:off x="4320" y="559"/>
              <a:ext cx="202" cy="261"/>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ru-RU" sz="2000" dirty="0" smtClean="0">
                  <a:solidFill>
                    <a:srgbClr val="002060"/>
                  </a:solidFill>
                  <a:latin typeface="Times New Roman" panose="02020603050405020304" pitchFamily="18" charset="0"/>
                </a:rPr>
                <a:t>1</a:t>
              </a:r>
              <a:endParaRPr lang="ru-RU" altLang="ru-RU" sz="2000" dirty="0">
                <a:solidFill>
                  <a:srgbClr val="002060"/>
                </a:solidFill>
                <a:latin typeface="Times New Roman" panose="02020603050405020304" pitchFamily="18" charset="0"/>
              </a:endParaRPr>
            </a:p>
          </p:txBody>
        </p:sp>
        <p:sp>
          <p:nvSpPr>
            <p:cNvPr id="63497" name="Text Box 9"/>
            <p:cNvSpPr txBox="1">
              <a:spLocks noChangeArrowheads="1"/>
            </p:cNvSpPr>
            <p:nvPr/>
          </p:nvSpPr>
          <p:spPr bwMode="auto">
            <a:xfrm>
              <a:off x="4224" y="991"/>
              <a:ext cx="202" cy="261"/>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ru-RU" altLang="ru-RU" sz="2000" dirty="0">
                  <a:solidFill>
                    <a:srgbClr val="002060"/>
                  </a:solidFill>
                  <a:latin typeface="Times New Roman" panose="02020603050405020304" pitchFamily="18" charset="0"/>
                </a:rPr>
                <a:t>2</a:t>
              </a:r>
            </a:p>
          </p:txBody>
        </p:sp>
        <p:sp>
          <p:nvSpPr>
            <p:cNvPr id="63498" name="Text Box 10"/>
            <p:cNvSpPr txBox="1">
              <a:spLocks noChangeArrowheads="1"/>
            </p:cNvSpPr>
            <p:nvPr/>
          </p:nvSpPr>
          <p:spPr bwMode="auto">
            <a:xfrm>
              <a:off x="4176" y="1471"/>
              <a:ext cx="202" cy="261"/>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ru-RU" altLang="ru-RU" sz="2000" dirty="0">
                  <a:solidFill>
                    <a:srgbClr val="002060"/>
                  </a:solidFill>
                  <a:latin typeface="Times New Roman" panose="02020603050405020304" pitchFamily="18" charset="0"/>
                </a:rPr>
                <a:t>3</a:t>
              </a:r>
            </a:p>
          </p:txBody>
        </p:sp>
        <p:sp>
          <p:nvSpPr>
            <p:cNvPr id="63499" name="Text Box 11"/>
            <p:cNvSpPr txBox="1">
              <a:spLocks noChangeArrowheads="1"/>
            </p:cNvSpPr>
            <p:nvPr/>
          </p:nvSpPr>
          <p:spPr bwMode="auto">
            <a:xfrm>
              <a:off x="4128" y="1920"/>
              <a:ext cx="202" cy="261"/>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ru-RU" altLang="ru-RU" sz="2000" dirty="0">
                  <a:solidFill>
                    <a:srgbClr val="002060"/>
                  </a:solidFill>
                  <a:latin typeface="Times New Roman" panose="02020603050405020304" pitchFamily="18" charset="0"/>
                </a:rPr>
                <a:t>4</a:t>
              </a:r>
            </a:p>
          </p:txBody>
        </p:sp>
        <p:sp>
          <p:nvSpPr>
            <p:cNvPr id="63500" name="Text Box 12"/>
            <p:cNvSpPr txBox="1">
              <a:spLocks noChangeArrowheads="1"/>
            </p:cNvSpPr>
            <p:nvPr/>
          </p:nvSpPr>
          <p:spPr bwMode="auto">
            <a:xfrm>
              <a:off x="4080" y="2431"/>
              <a:ext cx="202" cy="26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ru-RU" altLang="ru-RU" sz="2000" dirty="0">
                  <a:solidFill>
                    <a:srgbClr val="002060"/>
                  </a:solidFill>
                  <a:latin typeface="Times New Roman" panose="02020603050405020304" pitchFamily="18" charset="0"/>
                </a:rPr>
                <a:t>5</a:t>
              </a:r>
            </a:p>
          </p:txBody>
        </p:sp>
      </p:grpSp>
      <p:sp>
        <p:nvSpPr>
          <p:cNvPr id="63494" name="Rectangle 5"/>
          <p:cNvSpPr>
            <a:spLocks noChangeArrowheads="1"/>
          </p:cNvSpPr>
          <p:nvPr/>
        </p:nvSpPr>
        <p:spPr bwMode="auto">
          <a:xfrm>
            <a:off x="900113" y="2636838"/>
            <a:ext cx="30972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ru-RU" sz="1800" i="1">
                <a:solidFill>
                  <a:schemeClr val="bg1"/>
                </a:solidFill>
              </a:rPr>
              <a:t>Hylocomium splendens</a:t>
            </a:r>
          </a:p>
        </p:txBody>
      </p:sp>
    </p:spTree>
    <p:extLst>
      <p:ext uri="{BB962C8B-B14F-4D97-AF65-F5344CB8AC3E}">
        <p14:creationId xmlns:p14="http://schemas.microsoft.com/office/powerpoint/2010/main" val="136809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9"/>
          <p:cNvGrpSpPr>
            <a:grpSpLocks noChangeAspect="1"/>
          </p:cNvGrpSpPr>
          <p:nvPr/>
        </p:nvGrpSpPr>
        <p:grpSpPr bwMode="auto">
          <a:xfrm>
            <a:off x="-28970" y="0"/>
            <a:ext cx="4150250" cy="3106738"/>
            <a:chOff x="3198" y="2115"/>
            <a:chExt cx="2404" cy="1800"/>
          </a:xfrm>
        </p:grpSpPr>
        <p:sp>
          <p:nvSpPr>
            <p:cNvPr id="7" name="AutoShape 20"/>
            <p:cNvSpPr>
              <a:spLocks noChangeAspect="1" noChangeArrowheads="1" noTextEdit="1"/>
            </p:cNvSpPr>
            <p:nvPr/>
          </p:nvSpPr>
          <p:spPr bwMode="auto">
            <a:xfrm>
              <a:off x="3198" y="2115"/>
              <a:ext cx="2404"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ru-RU" sz="2000" smtClean="0">
                <a:solidFill>
                  <a:srgbClr val="FFFFFF"/>
                </a:solidFill>
                <a:latin typeface="Arial" panose="020B0604020202020204" pitchFamily="34" charset="0"/>
                <a:ea typeface="Batang" panose="02030600000101010101" pitchFamily="18" charset="-127"/>
              </a:endParaRPr>
            </a:p>
          </p:txBody>
        </p:sp>
        <p:sp>
          <p:nvSpPr>
            <p:cNvPr id="9" name="Rectangle 21"/>
            <p:cNvSpPr>
              <a:spLocks noChangeArrowheads="1"/>
            </p:cNvSpPr>
            <p:nvPr/>
          </p:nvSpPr>
          <p:spPr bwMode="auto">
            <a:xfrm>
              <a:off x="3198" y="2115"/>
              <a:ext cx="2417" cy="18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ru-RU" sz="2000" smtClean="0">
                <a:solidFill>
                  <a:srgbClr val="FFFFFF"/>
                </a:solidFill>
                <a:latin typeface="Arial" panose="020B0604020202020204" pitchFamily="34" charset="0"/>
                <a:ea typeface="Batang" panose="02030600000101010101" pitchFamily="18" charset="-127"/>
              </a:endParaRPr>
            </a:p>
          </p:txBody>
        </p:sp>
        <p:pic>
          <p:nvPicPr>
            <p:cNvPr id="10"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 y="2311"/>
              <a:ext cx="1813" cy="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 Box 3"/>
          <p:cNvSpPr txBox="1">
            <a:spLocks noGrp="1" noChangeArrowheads="1"/>
          </p:cNvSpPr>
          <p:nvPr>
            <p:ph type="title"/>
          </p:nvPr>
        </p:nvSpPr>
        <p:spPr bwMode="auto">
          <a:xfrm>
            <a:off x="4021996" y="1210590"/>
            <a:ext cx="5122004" cy="104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defRPr/>
            </a:pPr>
            <a:r>
              <a:rPr lang="en-US" sz="3200" b="1" dirty="0" smtClean="0">
                <a:solidFill>
                  <a:srgbClr val="002060"/>
                </a:solidFill>
                <a:effectLst>
                  <a:outerShdw blurRad="38100" dist="38100" dir="2700000" algn="tl">
                    <a:srgbClr val="C0C0C0"/>
                  </a:outerShdw>
                </a:effectLst>
              </a:rPr>
              <a:t>Project  REGATA</a:t>
            </a:r>
          </a:p>
          <a:p>
            <a:pPr algn="ctr">
              <a:spcBef>
                <a:spcPct val="50000"/>
              </a:spcBef>
              <a:defRPr/>
            </a:pPr>
            <a:r>
              <a:rPr lang="en-US" sz="2000" b="1" dirty="0" smtClean="0">
                <a:solidFill>
                  <a:srgbClr val="002060"/>
                </a:solidFill>
              </a:rPr>
              <a:t>(1995-2000-2005-2010-2015/2016)</a:t>
            </a:r>
          </a:p>
        </p:txBody>
      </p:sp>
      <p:sp>
        <p:nvSpPr>
          <p:cNvPr id="12" name="Text Box 4"/>
          <p:cNvSpPr txBox="1">
            <a:spLocks noChangeArrowheads="1"/>
          </p:cNvSpPr>
          <p:nvPr/>
        </p:nvSpPr>
        <p:spPr bwMode="auto">
          <a:xfrm>
            <a:off x="539750" y="3106738"/>
            <a:ext cx="82804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defTabSz="914400" eaLnBrk="0" fontAlgn="base" hangingPunct="0">
              <a:spcBef>
                <a:spcPct val="50000"/>
              </a:spcBef>
              <a:spcAft>
                <a:spcPct val="0"/>
              </a:spcAft>
              <a:buClrTx/>
              <a:buSzTx/>
              <a:buFontTx/>
              <a:buNone/>
            </a:pPr>
            <a:r>
              <a:rPr lang="en-US" altLang="ru-RU" sz="1800" i="1" dirty="0" smtClean="0">
                <a:solidFill>
                  <a:srgbClr val="00007D"/>
                </a:solidFill>
                <a:ea typeface="Batang" panose="02030600000101010101" pitchFamily="18" charset="-127"/>
              </a:rPr>
              <a:t>Title</a:t>
            </a:r>
          </a:p>
          <a:p>
            <a:pPr defTabSz="914400" eaLnBrk="0" fontAlgn="base" hangingPunct="0">
              <a:spcBef>
                <a:spcPct val="50000"/>
              </a:spcBef>
              <a:spcAft>
                <a:spcPct val="0"/>
              </a:spcAft>
              <a:buClrTx/>
              <a:buSzTx/>
              <a:buFontTx/>
              <a:buNone/>
            </a:pPr>
            <a:r>
              <a:rPr lang="en-US" altLang="ru-RU" sz="2400" b="1" dirty="0" smtClean="0">
                <a:solidFill>
                  <a:srgbClr val="00007D"/>
                </a:solidFill>
                <a:ea typeface="Batang" panose="02030600000101010101" pitchFamily="18" charset="-127"/>
              </a:rPr>
              <a:t>Heavy metal atmospheric</a:t>
            </a:r>
            <a:r>
              <a:rPr lang="en-US" altLang="ru-RU" sz="2400" b="1" dirty="0" smtClean="0">
                <a:solidFill>
                  <a:srgbClr val="0066FF"/>
                </a:solidFill>
                <a:ea typeface="Batang" panose="02030600000101010101" pitchFamily="18" charset="-127"/>
              </a:rPr>
              <a:t> </a:t>
            </a:r>
            <a:r>
              <a:rPr lang="en-US" altLang="ru-RU" sz="2400" b="1" dirty="0" smtClean="0">
                <a:solidFill>
                  <a:srgbClr val="00007D"/>
                </a:solidFill>
                <a:ea typeface="Batang" panose="02030600000101010101" pitchFamily="18" charset="-127"/>
              </a:rPr>
              <a:t>deposition study in selected European and Asian countries using nuclear and related analytical techniques</a:t>
            </a:r>
          </a:p>
        </p:txBody>
      </p:sp>
      <p:sp>
        <p:nvSpPr>
          <p:cNvPr id="13" name="Text Box 5"/>
          <p:cNvSpPr txBox="1">
            <a:spLocks noChangeArrowheads="1"/>
          </p:cNvSpPr>
          <p:nvPr/>
        </p:nvSpPr>
        <p:spPr bwMode="auto">
          <a:xfrm>
            <a:off x="810172" y="4931439"/>
            <a:ext cx="8351837"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defTabSz="914400" eaLnBrk="0" fontAlgn="base" hangingPunct="0">
              <a:spcBef>
                <a:spcPct val="50000"/>
              </a:spcBef>
              <a:spcAft>
                <a:spcPct val="0"/>
              </a:spcAft>
              <a:buClrTx/>
              <a:buSzTx/>
              <a:buFontTx/>
              <a:buNone/>
            </a:pPr>
            <a:r>
              <a:rPr lang="en-US" altLang="ru-RU" sz="1800" i="1" dirty="0" smtClean="0">
                <a:solidFill>
                  <a:srgbClr val="00007D"/>
                </a:solidFill>
                <a:ea typeface="Batang" panose="02030600000101010101" pitchFamily="18" charset="-127"/>
              </a:rPr>
              <a:t>Participating countries:</a:t>
            </a:r>
          </a:p>
          <a:p>
            <a:pPr defTabSz="914400" eaLnBrk="0" fontAlgn="base" hangingPunct="0">
              <a:spcBef>
                <a:spcPct val="50000"/>
              </a:spcBef>
              <a:spcAft>
                <a:spcPct val="0"/>
              </a:spcAft>
              <a:buClrTx/>
              <a:buSzTx/>
              <a:buFontTx/>
              <a:buNone/>
            </a:pPr>
            <a:r>
              <a:rPr lang="en-US" altLang="ru-RU" sz="2000" b="1" dirty="0" smtClean="0">
                <a:solidFill>
                  <a:srgbClr val="00007D"/>
                </a:solidFill>
                <a:ea typeface="Batang" panose="02030600000101010101" pitchFamily="18" charset="-127"/>
              </a:rPr>
              <a:t>Russia</a:t>
            </a:r>
            <a:r>
              <a:rPr lang="en-US" altLang="ru-RU" sz="2000" dirty="0" smtClean="0">
                <a:solidFill>
                  <a:srgbClr val="00007D"/>
                </a:solidFill>
                <a:ea typeface="Batang" panose="02030600000101010101" pitchFamily="18" charset="-127"/>
              </a:rPr>
              <a:t>, </a:t>
            </a:r>
            <a:r>
              <a:rPr lang="en-US" altLang="ru-RU" sz="2000" dirty="0" smtClean="0">
                <a:solidFill>
                  <a:srgbClr val="FF0000"/>
                </a:solidFill>
                <a:ea typeface="Batang" panose="02030600000101010101" pitchFamily="18" charset="-127"/>
              </a:rPr>
              <a:t>Azerbaijan, </a:t>
            </a:r>
            <a:r>
              <a:rPr lang="en-US" altLang="ru-RU" sz="2000" dirty="0" smtClean="0">
                <a:solidFill>
                  <a:srgbClr val="00007D"/>
                </a:solidFill>
                <a:ea typeface="Batang" panose="02030600000101010101" pitchFamily="18" charset="-127"/>
              </a:rPr>
              <a:t>Belarus, Bulgaria, Croatia, </a:t>
            </a:r>
            <a:r>
              <a:rPr lang="en-US" altLang="ru-RU" sz="2000" dirty="0" smtClean="0">
                <a:solidFill>
                  <a:srgbClr val="FF0000"/>
                </a:solidFill>
                <a:ea typeface="Batang" panose="02030600000101010101" pitchFamily="18" charset="-127"/>
              </a:rPr>
              <a:t>Georgia</a:t>
            </a:r>
            <a:r>
              <a:rPr lang="en-US" altLang="ru-RU" sz="2000" dirty="0" smtClean="0">
                <a:solidFill>
                  <a:srgbClr val="00007D"/>
                </a:solidFill>
                <a:ea typeface="Batang" panose="02030600000101010101" pitchFamily="18" charset="-127"/>
              </a:rPr>
              <a:t>, Poland, Romania, Slovakia, Greece, </a:t>
            </a:r>
            <a:r>
              <a:rPr lang="en-US" altLang="ru-RU" sz="2000" dirty="0" smtClean="0">
                <a:solidFill>
                  <a:srgbClr val="FF0000"/>
                </a:solidFill>
                <a:ea typeface="Batang" panose="02030600000101010101" pitchFamily="18" charset="-127"/>
              </a:rPr>
              <a:t>Kazakhstan</a:t>
            </a:r>
            <a:r>
              <a:rPr lang="en-US" altLang="ru-RU" sz="2000" dirty="0" smtClean="0">
                <a:solidFill>
                  <a:srgbClr val="00007D"/>
                </a:solidFill>
                <a:ea typeface="Batang" panose="02030600000101010101" pitchFamily="18" charset="-127"/>
              </a:rPr>
              <a:t>, Macedonia, </a:t>
            </a:r>
            <a:r>
              <a:rPr lang="en-US" altLang="ru-RU" sz="2000" dirty="0" smtClean="0">
                <a:solidFill>
                  <a:srgbClr val="FF0000"/>
                </a:solidFill>
                <a:ea typeface="Batang" panose="02030600000101010101" pitchFamily="18" charset="-127"/>
              </a:rPr>
              <a:t>Moldova,</a:t>
            </a:r>
            <a:r>
              <a:rPr lang="en-US" altLang="ru-RU" sz="2000" dirty="0" smtClean="0">
                <a:solidFill>
                  <a:srgbClr val="00007D"/>
                </a:solidFill>
                <a:ea typeface="Batang" panose="02030600000101010101" pitchFamily="18" charset="-127"/>
              </a:rPr>
              <a:t> Serbia, Croatia, </a:t>
            </a:r>
            <a:r>
              <a:rPr lang="en-US" altLang="ru-RU" sz="2000" dirty="0" smtClean="0">
                <a:solidFill>
                  <a:srgbClr val="002060"/>
                </a:solidFill>
                <a:ea typeface="Batang" panose="02030600000101010101" pitchFamily="18" charset="-127"/>
              </a:rPr>
              <a:t>Albania, </a:t>
            </a:r>
            <a:r>
              <a:rPr lang="en-US" altLang="ru-RU" sz="2000" dirty="0" smtClean="0">
                <a:solidFill>
                  <a:srgbClr val="00007D"/>
                </a:solidFill>
                <a:ea typeface="Batang" panose="02030600000101010101" pitchFamily="18" charset="-127"/>
              </a:rPr>
              <a:t>Turkey, Mongolia, Vietnam, South Korea, Thailand</a:t>
            </a:r>
          </a:p>
        </p:txBody>
      </p:sp>
    </p:spTree>
    <p:extLst>
      <p:ext uri="{BB962C8B-B14F-4D97-AF65-F5344CB8AC3E}">
        <p14:creationId xmlns:p14="http://schemas.microsoft.com/office/powerpoint/2010/main" val="7317360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SCN40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404813"/>
            <a:ext cx="4625975"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09623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0" y="892175"/>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ru-RU" altLang="ru-RU" sz="1200">
                <a:cs typeface="Times New Roman" panose="02020603050405020304" pitchFamily="18" charset="0"/>
              </a:rPr>
              <a:t> </a:t>
            </a:r>
          </a:p>
          <a:p>
            <a:pPr>
              <a:spcBef>
                <a:spcPct val="0"/>
              </a:spcBef>
              <a:buClrTx/>
              <a:buSzTx/>
              <a:buFontTx/>
              <a:buNone/>
            </a:pPr>
            <a:endParaRPr lang="ru-RU" altLang="ru-RU" sz="1800">
              <a:cs typeface="Times New Roman" panose="02020603050405020304" pitchFamily="18" charset="0"/>
            </a:endParaRPr>
          </a:p>
        </p:txBody>
      </p:sp>
      <p:grpSp>
        <p:nvGrpSpPr>
          <p:cNvPr id="65539" name="Group 3"/>
          <p:cNvGrpSpPr>
            <a:grpSpLocks/>
          </p:cNvGrpSpPr>
          <p:nvPr/>
        </p:nvGrpSpPr>
        <p:grpSpPr bwMode="auto">
          <a:xfrm>
            <a:off x="1524000" y="692150"/>
            <a:ext cx="7620000" cy="4641850"/>
            <a:chOff x="960" y="436"/>
            <a:chExt cx="4800" cy="2924"/>
          </a:xfrm>
        </p:grpSpPr>
        <p:sp>
          <p:nvSpPr>
            <p:cNvPr id="65550" name="Text Box 4"/>
            <p:cNvSpPr txBox="1">
              <a:spLocks noChangeArrowheads="1"/>
            </p:cNvSpPr>
            <p:nvPr/>
          </p:nvSpPr>
          <p:spPr bwMode="auto">
            <a:xfrm>
              <a:off x="3120" y="2209"/>
              <a:ext cx="2640" cy="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ru-RU" sz="1800" b="1">
                  <a:solidFill>
                    <a:srgbClr val="000099"/>
                  </a:solidFill>
                </a:rPr>
                <a:t> </a:t>
              </a:r>
            </a:p>
            <a:p>
              <a:pPr algn="ctr">
                <a:spcBef>
                  <a:spcPct val="0"/>
                </a:spcBef>
                <a:buClrTx/>
                <a:buSzTx/>
                <a:buFontTx/>
                <a:buNone/>
              </a:pPr>
              <a:r>
                <a:rPr lang="en-US" altLang="ru-RU" sz="2400" b="1">
                  <a:solidFill>
                    <a:srgbClr val="000099"/>
                  </a:solidFill>
                </a:rPr>
                <a:t>International Cooperative Programme on Effects of Air Pollution on Natural Vegetation and Crops</a:t>
              </a:r>
            </a:p>
          </p:txBody>
        </p:sp>
        <p:grpSp>
          <p:nvGrpSpPr>
            <p:cNvPr id="65551" name="Group 5"/>
            <p:cNvGrpSpPr>
              <a:grpSpLocks/>
            </p:cNvGrpSpPr>
            <p:nvPr/>
          </p:nvGrpSpPr>
          <p:grpSpPr bwMode="auto">
            <a:xfrm>
              <a:off x="960" y="436"/>
              <a:ext cx="4656" cy="2752"/>
              <a:chOff x="960" y="436"/>
              <a:chExt cx="4656" cy="2752"/>
            </a:xfrm>
          </p:grpSpPr>
          <p:grpSp>
            <p:nvGrpSpPr>
              <p:cNvPr id="65552" name="Group 6"/>
              <p:cNvGrpSpPr>
                <a:grpSpLocks/>
              </p:cNvGrpSpPr>
              <p:nvPr/>
            </p:nvGrpSpPr>
            <p:grpSpPr bwMode="auto">
              <a:xfrm>
                <a:off x="2448" y="436"/>
                <a:ext cx="3168" cy="2752"/>
                <a:chOff x="2448" y="436"/>
                <a:chExt cx="3168" cy="2752"/>
              </a:xfrm>
            </p:grpSpPr>
            <p:pic>
              <p:nvPicPr>
                <p:cNvPr id="6555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6" y="436"/>
                  <a:ext cx="672" cy="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8" name="Text Box 8"/>
                <p:cNvSpPr txBox="1">
                  <a:spLocks noChangeArrowheads="1"/>
                </p:cNvSpPr>
                <p:nvPr/>
              </p:nvSpPr>
              <p:spPr bwMode="auto">
                <a:xfrm>
                  <a:off x="3600" y="604"/>
                  <a:ext cx="1200" cy="404"/>
                </a:xfrm>
                <a:prstGeom prst="rect">
                  <a:avLst/>
                </a:prstGeom>
                <a:noFill/>
                <a:ln>
                  <a:noFill/>
                </a:ln>
                <a:effectLst/>
                <a:extLst/>
              </p:spPr>
              <p:txBody>
                <a:bodyPr>
                  <a:spAutoFit/>
                </a:bodyPr>
                <a:lstStyle/>
                <a:p>
                  <a:pPr>
                    <a:spcBef>
                      <a:spcPct val="50000"/>
                    </a:spcBef>
                    <a:defRPr/>
                  </a:pPr>
                  <a:r>
                    <a:rPr lang="en-US" sz="3600" b="1">
                      <a:solidFill>
                        <a:srgbClr val="000099"/>
                      </a:solidFill>
                      <a:effectLst>
                        <a:outerShdw blurRad="38100" dist="38100" dir="2700000" algn="tl">
                          <a:srgbClr val="C0C0C0"/>
                        </a:outerShdw>
                      </a:effectLst>
                      <a:latin typeface="Arial" charset="0"/>
                    </a:rPr>
                    <a:t>UNECE</a:t>
                  </a:r>
                </a:p>
              </p:txBody>
            </p:sp>
            <p:sp>
              <p:nvSpPr>
                <p:cNvPr id="65556" name="Text Box 9"/>
                <p:cNvSpPr txBox="1">
                  <a:spLocks noChangeArrowheads="1"/>
                </p:cNvSpPr>
                <p:nvPr/>
              </p:nvSpPr>
              <p:spPr bwMode="auto">
                <a:xfrm>
                  <a:off x="2448" y="2976"/>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endParaRPr lang="en-US" altLang="ru-RU" sz="1600" b="1" i="1">
                    <a:latin typeface="Times New Roman" panose="02020603050405020304" pitchFamily="18" charset="0"/>
                  </a:endParaRPr>
                </a:p>
              </p:txBody>
            </p:sp>
            <p:sp>
              <p:nvSpPr>
                <p:cNvPr id="337930" name="Text Box 10"/>
                <p:cNvSpPr txBox="1">
                  <a:spLocks noChangeArrowheads="1"/>
                </p:cNvSpPr>
                <p:nvPr/>
              </p:nvSpPr>
              <p:spPr bwMode="auto">
                <a:xfrm>
                  <a:off x="3072" y="1315"/>
                  <a:ext cx="2544" cy="749"/>
                </a:xfrm>
                <a:prstGeom prst="rect">
                  <a:avLst/>
                </a:prstGeom>
                <a:noFill/>
                <a:ln>
                  <a:noFill/>
                </a:ln>
                <a:effectLst/>
                <a:extLst/>
              </p:spPr>
              <p:txBody>
                <a:bodyPr>
                  <a:spAutoFit/>
                </a:bodyPr>
                <a:lstStyle/>
                <a:p>
                  <a:pPr algn="ctr">
                    <a:defRPr/>
                  </a:pPr>
                  <a:r>
                    <a:rPr lang="en-US" sz="2400" b="1" dirty="0">
                      <a:solidFill>
                        <a:srgbClr val="000099"/>
                      </a:solidFill>
                      <a:effectLst>
                        <a:outerShdw blurRad="38100" dist="38100" dir="2700000" algn="tl">
                          <a:srgbClr val="C0C0C0"/>
                        </a:outerShdw>
                      </a:effectLst>
                      <a:latin typeface="Arial" charset="0"/>
                    </a:rPr>
                    <a:t>United Nations Economic Commission for Europe</a:t>
                  </a:r>
                </a:p>
                <a:p>
                  <a:pPr>
                    <a:spcBef>
                      <a:spcPct val="50000"/>
                    </a:spcBef>
                    <a:defRPr/>
                  </a:pPr>
                  <a:endParaRPr lang="en-US" sz="1600" i="1" dirty="0">
                    <a:solidFill>
                      <a:srgbClr val="000099"/>
                    </a:solidFill>
                    <a:latin typeface="Arial" charset="0"/>
                  </a:endParaRPr>
                </a:p>
              </p:txBody>
            </p:sp>
          </p:grpSp>
          <p:sp>
            <p:nvSpPr>
              <p:cNvPr id="337931" name="Text Box 11"/>
              <p:cNvSpPr txBox="1">
                <a:spLocks noChangeArrowheads="1"/>
              </p:cNvSpPr>
              <p:nvPr/>
            </p:nvSpPr>
            <p:spPr bwMode="auto">
              <a:xfrm>
                <a:off x="960" y="1056"/>
                <a:ext cx="1968" cy="1730"/>
              </a:xfrm>
              <a:prstGeom prst="rect">
                <a:avLst/>
              </a:prstGeom>
              <a:noFill/>
              <a:ln>
                <a:noFill/>
              </a:ln>
              <a:effectLst/>
              <a:extLst/>
            </p:spPr>
            <p:txBody>
              <a:bodyPr>
                <a:spAutoFit/>
              </a:bodyPr>
              <a:lstStyle/>
              <a:p>
                <a:pPr algn="ctr">
                  <a:defRPr/>
                </a:pPr>
                <a:r>
                  <a:rPr lang="en-US" sz="1800" b="1">
                    <a:solidFill>
                      <a:srgbClr val="000099"/>
                    </a:solidFill>
                    <a:effectLst>
                      <a:outerShdw blurRad="38100" dist="38100" dir="2700000" algn="tl">
                        <a:srgbClr val="C0C0C0"/>
                      </a:outerShdw>
                    </a:effectLst>
                    <a:latin typeface="Arial" charset="0"/>
                  </a:rPr>
                  <a:t>CONVENTION ON</a:t>
                </a:r>
              </a:p>
              <a:p>
                <a:pPr algn="ctr">
                  <a:defRPr/>
                </a:pPr>
                <a:r>
                  <a:rPr lang="en-US" sz="1800" b="1">
                    <a:solidFill>
                      <a:srgbClr val="000099"/>
                    </a:solidFill>
                    <a:effectLst>
                      <a:outerShdw blurRad="38100" dist="38100" dir="2700000" algn="tl">
                        <a:srgbClr val="C0C0C0"/>
                      </a:outerShdw>
                    </a:effectLst>
                    <a:latin typeface="Arial" charset="0"/>
                  </a:rPr>
                  <a:t> LONG-RANGE  TRANSBOUNDARY </a:t>
                </a:r>
              </a:p>
              <a:p>
                <a:pPr algn="ctr">
                  <a:defRPr/>
                </a:pPr>
                <a:r>
                  <a:rPr lang="en-US" sz="1800" b="1">
                    <a:solidFill>
                      <a:srgbClr val="000099"/>
                    </a:solidFill>
                    <a:effectLst>
                      <a:outerShdw blurRad="38100" dist="38100" dir="2700000" algn="tl">
                        <a:srgbClr val="C0C0C0"/>
                      </a:outerShdw>
                    </a:effectLst>
                    <a:latin typeface="Arial" charset="0"/>
                  </a:rPr>
                  <a:t>AIR POLLUTION</a:t>
                </a:r>
              </a:p>
              <a:p>
                <a:pPr algn="ctr">
                  <a:defRPr/>
                </a:pPr>
                <a:endParaRPr lang="en-US" sz="1800" b="1">
                  <a:solidFill>
                    <a:srgbClr val="000099"/>
                  </a:solidFill>
                  <a:effectLst>
                    <a:outerShdw blurRad="38100" dist="38100" dir="2700000" algn="tl">
                      <a:srgbClr val="C0C0C0"/>
                    </a:outerShdw>
                  </a:effectLst>
                  <a:latin typeface="Arial" charset="0"/>
                </a:endParaRPr>
              </a:p>
              <a:p>
                <a:pPr algn="ctr">
                  <a:defRPr/>
                </a:pPr>
                <a:r>
                  <a:rPr lang="en-US" sz="1800" b="1">
                    <a:solidFill>
                      <a:srgbClr val="000099"/>
                    </a:solidFill>
                    <a:effectLst>
                      <a:outerShdw blurRad="38100" dist="38100" dir="2700000" algn="tl">
                        <a:srgbClr val="C0C0C0"/>
                      </a:outerShdw>
                    </a:effectLst>
                    <a:latin typeface="Arial" charset="0"/>
                  </a:rPr>
                  <a:t>adopted in 1979</a:t>
                </a:r>
              </a:p>
              <a:p>
                <a:pPr algn="ctr">
                  <a:defRPr/>
                </a:pPr>
                <a:r>
                  <a:rPr lang="en-US" sz="1800" b="1">
                    <a:solidFill>
                      <a:srgbClr val="000099"/>
                    </a:solidFill>
                    <a:effectLst>
                      <a:outerShdw blurRad="38100" dist="38100" dir="2700000" algn="tl">
                        <a:srgbClr val="C0C0C0"/>
                      </a:outerShdw>
                    </a:effectLst>
                    <a:latin typeface="Arial" charset="0"/>
                  </a:rPr>
                  <a:t>entered into force 1983</a:t>
                </a:r>
              </a:p>
              <a:p>
                <a:pPr algn="ctr">
                  <a:defRPr/>
                </a:pPr>
                <a:endParaRPr lang="en-US" sz="1800" b="1">
                  <a:solidFill>
                    <a:srgbClr val="000099"/>
                  </a:solidFill>
                  <a:effectLst>
                    <a:outerShdw blurRad="38100" dist="38100" dir="2700000" algn="tl">
                      <a:srgbClr val="C0C0C0"/>
                    </a:outerShdw>
                  </a:effectLst>
                  <a:latin typeface="Arial" charset="0"/>
                </a:endParaRPr>
              </a:p>
              <a:p>
                <a:pPr>
                  <a:spcBef>
                    <a:spcPct val="50000"/>
                  </a:spcBef>
                  <a:defRPr/>
                </a:pPr>
                <a:endParaRPr lang="en-US" sz="2000">
                  <a:latin typeface="Arial" charset="0"/>
                </a:endParaRPr>
              </a:p>
            </p:txBody>
          </p:sp>
        </p:grpSp>
      </p:grpSp>
      <p:pic>
        <p:nvPicPr>
          <p:cNvPr id="33793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913" y="239713"/>
            <a:ext cx="2605087"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13"/>
          <p:cNvSpPr txBox="1">
            <a:spLocks noChangeArrowheads="1"/>
          </p:cNvSpPr>
          <p:nvPr/>
        </p:nvSpPr>
        <p:spPr bwMode="auto">
          <a:xfrm>
            <a:off x="3779838" y="6021388"/>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SzTx/>
              <a:buFontTx/>
              <a:buNone/>
            </a:pPr>
            <a:r>
              <a:rPr lang="en-US" altLang="ru-RU" sz="2000" b="1">
                <a:solidFill>
                  <a:schemeClr val="bg2"/>
                </a:solidFill>
              </a:rPr>
              <a:t>W</a:t>
            </a:r>
            <a:r>
              <a:rPr lang="en-US" altLang="ru-RU" sz="2000">
                <a:solidFill>
                  <a:schemeClr val="bg2"/>
                </a:solidFill>
              </a:rPr>
              <a:t>orking </a:t>
            </a:r>
            <a:r>
              <a:rPr lang="en-US" altLang="ru-RU" sz="2000" b="1">
                <a:solidFill>
                  <a:schemeClr val="bg2"/>
                </a:solidFill>
              </a:rPr>
              <a:t>G</a:t>
            </a:r>
            <a:r>
              <a:rPr lang="en-US" altLang="ru-RU" sz="2000">
                <a:solidFill>
                  <a:schemeClr val="bg2"/>
                </a:solidFill>
              </a:rPr>
              <a:t>roup on </a:t>
            </a:r>
            <a:r>
              <a:rPr lang="en-US" altLang="ru-RU" sz="2000" b="1">
                <a:solidFill>
                  <a:schemeClr val="bg2"/>
                </a:solidFill>
              </a:rPr>
              <a:t>E</a:t>
            </a:r>
            <a:r>
              <a:rPr lang="en-US" altLang="ru-RU" sz="2000">
                <a:solidFill>
                  <a:schemeClr val="bg2"/>
                </a:solidFill>
              </a:rPr>
              <a:t>ffects - 1981</a:t>
            </a:r>
          </a:p>
        </p:txBody>
      </p:sp>
      <p:grpSp>
        <p:nvGrpSpPr>
          <p:cNvPr id="5" name="Group 14"/>
          <p:cNvGrpSpPr>
            <a:grpSpLocks/>
          </p:cNvGrpSpPr>
          <p:nvPr/>
        </p:nvGrpSpPr>
        <p:grpSpPr bwMode="auto">
          <a:xfrm>
            <a:off x="1489075" y="1116013"/>
            <a:ext cx="2447925" cy="3600450"/>
            <a:chOff x="2932" y="2115"/>
            <a:chExt cx="4930" cy="6825"/>
          </a:xfrm>
        </p:grpSpPr>
        <p:pic>
          <p:nvPicPr>
            <p:cNvPr id="65545"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0" y="2115"/>
              <a:ext cx="4832" cy="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6" name="Rectangle 16"/>
            <p:cNvSpPr>
              <a:spLocks noChangeArrowheads="1"/>
            </p:cNvSpPr>
            <p:nvPr/>
          </p:nvSpPr>
          <p:spPr bwMode="auto">
            <a:xfrm>
              <a:off x="3105" y="8835"/>
              <a:ext cx="4665" cy="83"/>
            </a:xfrm>
            <a:prstGeom prst="rect">
              <a:avLst/>
            </a:prstGeom>
            <a:solidFill>
              <a:srgbClr val="C0C0C0"/>
            </a:solidFill>
            <a:ln w="9525">
              <a:solidFill>
                <a:srgbClr val="969696"/>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ru-RU" altLang="ru-RU" sz="2000">
                <a:solidFill>
                  <a:schemeClr val="bg1"/>
                </a:solidFill>
              </a:endParaRPr>
            </a:p>
          </p:txBody>
        </p:sp>
        <p:sp>
          <p:nvSpPr>
            <p:cNvPr id="65547" name="Text Box 17"/>
            <p:cNvSpPr txBox="1">
              <a:spLocks noChangeArrowheads="1"/>
            </p:cNvSpPr>
            <p:nvPr/>
          </p:nvSpPr>
          <p:spPr bwMode="auto">
            <a:xfrm>
              <a:off x="7762" y="2115"/>
              <a:ext cx="71" cy="6825"/>
            </a:xfrm>
            <a:prstGeom prst="rect">
              <a:avLst/>
            </a:prstGeom>
            <a:solidFill>
              <a:srgbClr val="C0C0C0"/>
            </a:solidFill>
            <a:ln w="9525">
              <a:solidFill>
                <a:srgbClr val="C0C0C0"/>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ru-RU" sz="1200">
                <a:latin typeface="Times New Roman" panose="02020603050405020304" pitchFamily="18" charset="0"/>
              </a:endParaRPr>
            </a:p>
          </p:txBody>
        </p:sp>
        <p:sp>
          <p:nvSpPr>
            <p:cNvPr id="65548" name="Text Box 18"/>
            <p:cNvSpPr txBox="1">
              <a:spLocks noChangeArrowheads="1"/>
            </p:cNvSpPr>
            <p:nvPr/>
          </p:nvSpPr>
          <p:spPr bwMode="auto">
            <a:xfrm>
              <a:off x="2932" y="2130"/>
              <a:ext cx="143" cy="6765"/>
            </a:xfrm>
            <a:prstGeom prst="rect">
              <a:avLst/>
            </a:prstGeom>
            <a:solidFill>
              <a:srgbClr val="FFFFFF"/>
            </a:solidFill>
            <a:ln w="9525">
              <a:solidFill>
                <a:srgbClr val="FFFFFF"/>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ru-RU" sz="1200">
                <a:latin typeface="Times New Roman" panose="02020603050405020304" pitchFamily="18" charset="0"/>
              </a:endParaRPr>
            </a:p>
          </p:txBody>
        </p:sp>
        <p:sp>
          <p:nvSpPr>
            <p:cNvPr id="65549" name="Line 19"/>
            <p:cNvSpPr>
              <a:spLocks noChangeShapeType="1"/>
            </p:cNvSpPr>
            <p:nvPr/>
          </p:nvSpPr>
          <p:spPr bwMode="auto">
            <a:xfrm>
              <a:off x="7740" y="8820"/>
              <a:ext cx="75" cy="105"/>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endParaRPr lang="ru-RU"/>
            </a:p>
          </p:txBody>
        </p:sp>
      </p:grpSp>
      <p:pic>
        <p:nvPicPr>
          <p:cNvPr id="337940" name="Picture 20" descr="сканирование0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863" y="1933575"/>
            <a:ext cx="2408237"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388" y="3349625"/>
            <a:ext cx="2405062"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412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1000"/>
                                  </p:stCondLst>
                                  <p:childTnLst>
                                    <p:set>
                                      <p:cBhvr>
                                        <p:cTn id="6" dur="1" fill="hold">
                                          <p:stCondLst>
                                            <p:cond delay="0"/>
                                          </p:stCondLst>
                                        </p:cTn>
                                        <p:tgtEl>
                                          <p:spTgt spid="337932"/>
                                        </p:tgtEl>
                                        <p:attrNameLst>
                                          <p:attrName>style.visibility</p:attrName>
                                        </p:attrNameLst>
                                      </p:cBhvr>
                                      <p:to>
                                        <p:strVal val="visible"/>
                                      </p:to>
                                    </p:set>
                                    <p:anim calcmode="lin" valueType="num">
                                      <p:cBhvr additive="base">
                                        <p:cTn id="7" dur="2000" fill="hold"/>
                                        <p:tgtEl>
                                          <p:spTgt spid="337932"/>
                                        </p:tgtEl>
                                        <p:attrNameLst>
                                          <p:attrName>ppt_x</p:attrName>
                                        </p:attrNameLst>
                                      </p:cBhvr>
                                      <p:tavLst>
                                        <p:tav tm="0">
                                          <p:val>
                                            <p:strVal val="0-#ppt_w/2"/>
                                          </p:val>
                                        </p:tav>
                                        <p:tav tm="100000">
                                          <p:val>
                                            <p:strVal val="#ppt_x"/>
                                          </p:val>
                                        </p:tav>
                                      </p:tavLst>
                                    </p:anim>
                                    <p:anim calcmode="lin" valueType="num">
                                      <p:cBhvr additive="base">
                                        <p:cTn id="8" dur="2000" fill="hold"/>
                                        <p:tgtEl>
                                          <p:spTgt spid="33793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12" fill="hold" nodeType="afterEffect">
                                  <p:stCondLst>
                                    <p:cond delay="2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0-#ppt_w/2"/>
                                          </p:val>
                                        </p:tav>
                                        <p:tav tm="100000">
                                          <p:val>
                                            <p:strVal val="#ppt_x"/>
                                          </p:val>
                                        </p:tav>
                                      </p:tavLst>
                                    </p:anim>
                                    <p:anim calcmode="lin" valueType="num">
                                      <p:cBhvr additive="base">
                                        <p:cTn id="13" dur="2000" fill="hold"/>
                                        <p:tgtEl>
                                          <p:spTgt spid="5"/>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7000"/>
                            </p:stCondLst>
                            <p:childTnLst>
                              <p:par>
                                <p:cTn id="15" presetID="2" presetClass="entr" presetSubtype="12" fill="hold" nodeType="afterEffect">
                                  <p:stCondLst>
                                    <p:cond delay="2000"/>
                                  </p:stCondLst>
                                  <p:childTnLst>
                                    <p:set>
                                      <p:cBhvr>
                                        <p:cTn id="16" dur="1" fill="hold">
                                          <p:stCondLst>
                                            <p:cond delay="0"/>
                                          </p:stCondLst>
                                        </p:cTn>
                                        <p:tgtEl>
                                          <p:spTgt spid="337940"/>
                                        </p:tgtEl>
                                        <p:attrNameLst>
                                          <p:attrName>style.visibility</p:attrName>
                                        </p:attrNameLst>
                                      </p:cBhvr>
                                      <p:to>
                                        <p:strVal val="visible"/>
                                      </p:to>
                                    </p:set>
                                    <p:anim calcmode="lin" valueType="num">
                                      <p:cBhvr additive="base">
                                        <p:cTn id="17" dur="2000" fill="hold"/>
                                        <p:tgtEl>
                                          <p:spTgt spid="337940"/>
                                        </p:tgtEl>
                                        <p:attrNameLst>
                                          <p:attrName>ppt_x</p:attrName>
                                        </p:attrNameLst>
                                      </p:cBhvr>
                                      <p:tavLst>
                                        <p:tav tm="0">
                                          <p:val>
                                            <p:strVal val="0-#ppt_w/2"/>
                                          </p:val>
                                        </p:tav>
                                        <p:tav tm="100000">
                                          <p:val>
                                            <p:strVal val="#ppt_x"/>
                                          </p:val>
                                        </p:tav>
                                      </p:tavLst>
                                    </p:anim>
                                    <p:anim calcmode="lin" valueType="num">
                                      <p:cBhvr additive="base">
                                        <p:cTn id="18" dur="2000" fill="hold"/>
                                        <p:tgtEl>
                                          <p:spTgt spid="33794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1000"/>
                            </p:stCondLst>
                            <p:childTnLst>
                              <p:par>
                                <p:cTn id="20" presetID="2" presetClass="entr" presetSubtype="12" fill="hold" nodeType="afterEffect">
                                  <p:stCondLst>
                                    <p:cond delay="200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2000" fill="hold"/>
                                        <p:tgtEl>
                                          <p:spTgt spid="21"/>
                                        </p:tgtEl>
                                        <p:attrNameLst>
                                          <p:attrName>ppt_x</p:attrName>
                                        </p:attrNameLst>
                                      </p:cBhvr>
                                      <p:tavLst>
                                        <p:tav tm="0">
                                          <p:val>
                                            <p:strVal val="0-#ppt_w/2"/>
                                          </p:val>
                                        </p:tav>
                                        <p:tav tm="100000">
                                          <p:val>
                                            <p:strVal val="#ppt_x"/>
                                          </p:val>
                                        </p:tav>
                                      </p:tavLst>
                                    </p:anim>
                                    <p:anim calcmode="lin" valueType="num">
                                      <p:cBhvr additive="base">
                                        <p:cTn id="23" dur="2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
          <p:cNvGrpSpPr>
            <a:grpSpLocks/>
          </p:cNvGrpSpPr>
          <p:nvPr/>
        </p:nvGrpSpPr>
        <p:grpSpPr bwMode="auto">
          <a:xfrm>
            <a:off x="0" y="0"/>
            <a:ext cx="8956675" cy="6683375"/>
            <a:chOff x="-20" y="0"/>
            <a:chExt cx="5801" cy="4364"/>
          </a:xfrm>
        </p:grpSpPr>
        <p:sp>
          <p:nvSpPr>
            <p:cNvPr id="116739" name="Text Box 84"/>
            <p:cNvSpPr txBox="1">
              <a:spLocks noChangeArrowheads="1"/>
            </p:cNvSpPr>
            <p:nvPr/>
          </p:nvSpPr>
          <p:spPr bwMode="auto">
            <a:xfrm>
              <a:off x="703" y="3838"/>
              <a:ext cx="2562" cy="1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lgn="ctr" eaLnBrk="1" hangingPunct="1">
                <a:spcBef>
                  <a:spcPct val="0"/>
                </a:spcBef>
                <a:buClrTx/>
                <a:buSzTx/>
                <a:buFontTx/>
                <a:buNone/>
                <a:defRPr/>
              </a:pPr>
              <a:r>
                <a:rPr lang="en-GB" altLang="ru-RU" sz="1200" b="1" dirty="0" smtClean="0">
                  <a:solidFill>
                    <a:srgbClr val="002060"/>
                  </a:solidFill>
                  <a:effectLst>
                    <a:outerShdw blurRad="38100" dist="38100" dir="2700000" algn="tl">
                      <a:srgbClr val="000000">
                        <a:alpha val="43137"/>
                      </a:srgbClr>
                    </a:outerShdw>
                  </a:effectLst>
                  <a:cs typeface="Arial" charset="0"/>
                </a:rPr>
                <a:t>ICP Vegetation Programme Coordination Centre</a:t>
              </a:r>
            </a:p>
          </p:txBody>
        </p:sp>
        <p:pic>
          <p:nvPicPr>
            <p:cNvPr id="66564" name="Picture 90" descr="Wge_high"/>
            <p:cNvPicPr>
              <a:picLocks noChangeAspect="1" noChangeArrowheads="1"/>
            </p:cNvPicPr>
            <p:nvPr/>
          </p:nvPicPr>
          <p:blipFill>
            <a:blip r:embed="rId3">
              <a:extLst>
                <a:ext uri="{28A0092B-C50C-407E-A947-70E740481C1C}">
                  <a14:useLocalDpi xmlns:a14="http://schemas.microsoft.com/office/drawing/2010/main" val="0"/>
                </a:ext>
              </a:extLst>
            </a:blip>
            <a:srcRect t="9663"/>
            <a:stretch>
              <a:fillRect/>
            </a:stretch>
          </p:blipFill>
          <p:spPr bwMode="auto">
            <a:xfrm>
              <a:off x="-20" y="4080"/>
              <a:ext cx="193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95" descr="Wge_high"/>
            <p:cNvPicPr>
              <a:picLocks noChangeAspect="1" noChangeArrowheads="1"/>
            </p:cNvPicPr>
            <p:nvPr/>
          </p:nvPicPr>
          <p:blipFill>
            <a:blip r:embed="rId3">
              <a:extLst>
                <a:ext uri="{28A0092B-C50C-407E-A947-70E740481C1C}">
                  <a14:useLocalDpi xmlns:a14="http://schemas.microsoft.com/office/drawing/2010/main" val="0"/>
                </a:ext>
              </a:extLst>
            </a:blip>
            <a:srcRect t="9663"/>
            <a:stretch>
              <a:fillRect/>
            </a:stretch>
          </p:blipFill>
          <p:spPr bwMode="auto">
            <a:xfrm>
              <a:off x="1911" y="4080"/>
              <a:ext cx="193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96" descr="Wge_high"/>
            <p:cNvPicPr>
              <a:picLocks noChangeAspect="1" noChangeArrowheads="1"/>
            </p:cNvPicPr>
            <p:nvPr/>
          </p:nvPicPr>
          <p:blipFill>
            <a:blip r:embed="rId3">
              <a:extLst>
                <a:ext uri="{28A0092B-C50C-407E-A947-70E740481C1C}">
                  <a14:useLocalDpi xmlns:a14="http://schemas.microsoft.com/office/drawing/2010/main" val="0"/>
                </a:ext>
              </a:extLst>
            </a:blip>
            <a:srcRect t="9663"/>
            <a:stretch>
              <a:fillRect/>
            </a:stretch>
          </p:blipFill>
          <p:spPr bwMode="auto">
            <a:xfrm>
              <a:off x="3844" y="4080"/>
              <a:ext cx="193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38" descr="Cd2005with.jpg"/>
            <p:cNvPicPr>
              <a:picLocks noChangeAspect="1"/>
            </p:cNvPicPr>
            <p:nvPr/>
          </p:nvPicPr>
          <p:blipFill>
            <a:blip r:embed="rId4">
              <a:extLst>
                <a:ext uri="{28A0092B-C50C-407E-A947-70E740481C1C}">
                  <a14:useLocalDpi xmlns:a14="http://schemas.microsoft.com/office/drawing/2010/main" val="0"/>
                </a:ext>
              </a:extLst>
            </a:blip>
            <a:srcRect l="4752" t="2103" r="2663" b="16750"/>
            <a:stretch>
              <a:fillRect/>
            </a:stretch>
          </p:blipFill>
          <p:spPr bwMode="auto">
            <a:xfrm>
              <a:off x="793" y="1486"/>
              <a:ext cx="1115" cy="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39" descr="Cd1990Emep.jpg"/>
            <p:cNvPicPr>
              <a:picLocks noChangeAspect="1"/>
            </p:cNvPicPr>
            <p:nvPr/>
          </p:nvPicPr>
          <p:blipFill>
            <a:blip r:embed="rId5">
              <a:extLst>
                <a:ext uri="{28A0092B-C50C-407E-A947-70E740481C1C}">
                  <a14:useLocalDpi xmlns:a14="http://schemas.microsoft.com/office/drawing/2010/main" val="0"/>
                </a:ext>
              </a:extLst>
            </a:blip>
            <a:srcRect l="5145" t="2237" r="2269" b="16612"/>
            <a:stretch>
              <a:fillRect/>
            </a:stretch>
          </p:blipFill>
          <p:spPr bwMode="auto">
            <a:xfrm>
              <a:off x="793" y="0"/>
              <a:ext cx="1115" cy="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40" descr="Pb2005with.jpg"/>
            <p:cNvPicPr>
              <a:picLocks noChangeAspect="1"/>
            </p:cNvPicPr>
            <p:nvPr/>
          </p:nvPicPr>
          <p:blipFill>
            <a:blip r:embed="rId6">
              <a:extLst>
                <a:ext uri="{28A0092B-C50C-407E-A947-70E740481C1C}">
                  <a14:useLocalDpi xmlns:a14="http://schemas.microsoft.com/office/drawing/2010/main" val="0"/>
                </a:ext>
              </a:extLst>
            </a:blip>
            <a:srcRect l="5357" t="2069" r="1904" b="17012"/>
            <a:stretch>
              <a:fillRect/>
            </a:stretch>
          </p:blipFill>
          <p:spPr bwMode="auto">
            <a:xfrm>
              <a:off x="1945" y="1486"/>
              <a:ext cx="1119" cy="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41" descr="Pb1990Emep.jpg"/>
            <p:cNvPicPr>
              <a:picLocks noChangeAspect="1"/>
            </p:cNvPicPr>
            <p:nvPr/>
          </p:nvPicPr>
          <p:blipFill>
            <a:blip r:embed="rId7">
              <a:extLst>
                <a:ext uri="{28A0092B-C50C-407E-A947-70E740481C1C}">
                  <a14:useLocalDpi xmlns:a14="http://schemas.microsoft.com/office/drawing/2010/main" val="0"/>
                </a:ext>
              </a:extLst>
            </a:blip>
            <a:srcRect l="5199" t="2409" r="2542" b="16440"/>
            <a:stretch>
              <a:fillRect/>
            </a:stretch>
          </p:blipFill>
          <p:spPr bwMode="auto">
            <a:xfrm>
              <a:off x="1945" y="0"/>
              <a:ext cx="1111" cy="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4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2" y="204"/>
              <a:ext cx="711"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4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42" y="3084"/>
              <a:ext cx="78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3" name="Picture 4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094" y="3084"/>
              <a:ext cx="781"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4" name="Picture 4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2" y="1746"/>
              <a:ext cx="708"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5" name="Picture 5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2" y="975"/>
              <a:ext cx="708"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6" name="Picture 5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 y="2517"/>
              <a:ext cx="711"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7" name="TextBox 52"/>
            <p:cNvSpPr txBox="1">
              <a:spLocks noChangeArrowheads="1"/>
            </p:cNvSpPr>
            <p:nvPr/>
          </p:nvSpPr>
          <p:spPr bwMode="auto">
            <a:xfrm>
              <a:off x="406" y="344"/>
              <a:ext cx="318"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solidFill>
                    <a:srgbClr val="000000"/>
                  </a:solidFill>
                </a:rPr>
                <a:t>-72%</a:t>
              </a:r>
            </a:p>
          </p:txBody>
        </p:sp>
        <p:sp>
          <p:nvSpPr>
            <p:cNvPr id="66578" name="TextBox 53"/>
            <p:cNvSpPr txBox="1">
              <a:spLocks noChangeArrowheads="1"/>
            </p:cNvSpPr>
            <p:nvPr/>
          </p:nvSpPr>
          <p:spPr bwMode="auto">
            <a:xfrm>
              <a:off x="439" y="1342"/>
              <a:ext cx="31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200">
                  <a:solidFill>
                    <a:srgbClr val="000000"/>
                  </a:solidFill>
                </a:rPr>
                <a:t>-2%</a:t>
              </a:r>
            </a:p>
          </p:txBody>
        </p:sp>
        <p:sp>
          <p:nvSpPr>
            <p:cNvPr id="66579" name="TextBox 54"/>
            <p:cNvSpPr txBox="1">
              <a:spLocks noChangeArrowheads="1"/>
            </p:cNvSpPr>
            <p:nvPr/>
          </p:nvSpPr>
          <p:spPr bwMode="auto">
            <a:xfrm>
              <a:off x="408" y="2116"/>
              <a:ext cx="317"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solidFill>
                    <a:srgbClr val="000000"/>
                  </a:solidFill>
                </a:rPr>
                <a:t>-20%</a:t>
              </a:r>
            </a:p>
          </p:txBody>
        </p:sp>
        <p:sp>
          <p:nvSpPr>
            <p:cNvPr id="66580" name="TextBox 55"/>
            <p:cNvSpPr txBox="1">
              <a:spLocks noChangeArrowheads="1"/>
            </p:cNvSpPr>
            <p:nvPr/>
          </p:nvSpPr>
          <p:spPr bwMode="auto">
            <a:xfrm>
              <a:off x="401" y="2891"/>
              <a:ext cx="317"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solidFill>
                    <a:srgbClr val="000000"/>
                  </a:solidFill>
                </a:rPr>
                <a:t>-45%</a:t>
              </a:r>
            </a:p>
          </p:txBody>
        </p:sp>
        <p:sp>
          <p:nvSpPr>
            <p:cNvPr id="66581" name="TextBox 56"/>
            <p:cNvSpPr txBox="1">
              <a:spLocks noChangeArrowheads="1"/>
            </p:cNvSpPr>
            <p:nvPr/>
          </p:nvSpPr>
          <p:spPr bwMode="auto">
            <a:xfrm>
              <a:off x="1109" y="3520"/>
              <a:ext cx="317"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solidFill>
                    <a:srgbClr val="000000"/>
                  </a:solidFill>
                </a:rPr>
                <a:t>-52%</a:t>
              </a:r>
            </a:p>
          </p:txBody>
        </p:sp>
        <p:sp>
          <p:nvSpPr>
            <p:cNvPr id="66582" name="TextBox 57"/>
            <p:cNvSpPr txBox="1">
              <a:spLocks noChangeArrowheads="1"/>
            </p:cNvSpPr>
            <p:nvPr/>
          </p:nvSpPr>
          <p:spPr bwMode="auto">
            <a:xfrm>
              <a:off x="2252" y="3513"/>
              <a:ext cx="318"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solidFill>
                    <a:srgbClr val="000000"/>
                  </a:solidFill>
                </a:rPr>
                <a:t>-72%</a:t>
              </a:r>
            </a:p>
          </p:txBody>
        </p:sp>
        <p:pic>
          <p:nvPicPr>
            <p:cNvPr id="66583" name="Picture 5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078" y="204"/>
              <a:ext cx="708"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4" name="Picture 5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78" y="975"/>
              <a:ext cx="708"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5" name="Picture 60"/>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078" y="1746"/>
              <a:ext cx="707"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6" name="Picture 6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078" y="2517"/>
              <a:ext cx="707"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7" name="TextBox 62"/>
            <p:cNvSpPr txBox="1">
              <a:spLocks noChangeArrowheads="1"/>
            </p:cNvSpPr>
            <p:nvPr/>
          </p:nvSpPr>
          <p:spPr bwMode="auto">
            <a:xfrm>
              <a:off x="3238" y="437"/>
              <a:ext cx="318"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solidFill>
                    <a:srgbClr val="000000"/>
                  </a:solidFill>
                </a:rPr>
                <a:t>-12%</a:t>
              </a:r>
            </a:p>
          </p:txBody>
        </p:sp>
        <p:sp>
          <p:nvSpPr>
            <p:cNvPr id="66588" name="TextBox 63"/>
            <p:cNvSpPr txBox="1">
              <a:spLocks noChangeArrowheads="1"/>
            </p:cNvSpPr>
            <p:nvPr/>
          </p:nvSpPr>
          <p:spPr bwMode="auto">
            <a:xfrm>
              <a:off x="3437" y="1340"/>
              <a:ext cx="317"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solidFill>
                    <a:srgbClr val="000000"/>
                  </a:solidFill>
                </a:rPr>
                <a:t>-20%</a:t>
              </a:r>
            </a:p>
          </p:txBody>
        </p:sp>
        <p:sp>
          <p:nvSpPr>
            <p:cNvPr id="66589" name="TextBox 64"/>
            <p:cNvSpPr txBox="1">
              <a:spLocks noChangeArrowheads="1"/>
            </p:cNvSpPr>
            <p:nvPr/>
          </p:nvSpPr>
          <p:spPr bwMode="auto">
            <a:xfrm>
              <a:off x="3206" y="2105"/>
              <a:ext cx="317"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solidFill>
                    <a:srgbClr val="000000"/>
                  </a:solidFill>
                </a:rPr>
                <a:t>-62%</a:t>
              </a:r>
            </a:p>
          </p:txBody>
        </p:sp>
        <p:sp>
          <p:nvSpPr>
            <p:cNvPr id="66590" name="TextBox 65"/>
            <p:cNvSpPr txBox="1">
              <a:spLocks noChangeArrowheads="1"/>
            </p:cNvSpPr>
            <p:nvPr/>
          </p:nvSpPr>
          <p:spPr bwMode="auto">
            <a:xfrm>
              <a:off x="3437" y="2878"/>
              <a:ext cx="317"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100">
                  <a:solidFill>
                    <a:srgbClr val="000000"/>
                  </a:solidFill>
                </a:rPr>
                <a:t>-29%</a:t>
              </a:r>
            </a:p>
          </p:txBody>
        </p:sp>
        <p:sp>
          <p:nvSpPr>
            <p:cNvPr id="67" name="Down Arrow 66"/>
            <p:cNvSpPr/>
            <p:nvPr/>
          </p:nvSpPr>
          <p:spPr>
            <a:xfrm>
              <a:off x="1151" y="2971"/>
              <a:ext cx="63" cy="22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ndParaRPr>
            </a:p>
          </p:txBody>
        </p:sp>
        <p:sp>
          <p:nvSpPr>
            <p:cNvPr id="68" name="Down Arrow 67"/>
            <p:cNvSpPr/>
            <p:nvPr/>
          </p:nvSpPr>
          <p:spPr>
            <a:xfrm>
              <a:off x="2470" y="2971"/>
              <a:ext cx="63" cy="22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ndParaRPr>
            </a:p>
          </p:txBody>
        </p:sp>
        <p:sp>
          <p:nvSpPr>
            <p:cNvPr id="66593" name="Rectangle 8"/>
            <p:cNvSpPr>
              <a:spLocks noChangeArrowheads="1"/>
            </p:cNvSpPr>
            <p:nvPr/>
          </p:nvSpPr>
          <p:spPr bwMode="auto">
            <a:xfrm>
              <a:off x="3946" y="204"/>
              <a:ext cx="1814" cy="41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200">
                  <a:solidFill>
                    <a:srgbClr val="002060"/>
                  </a:solidFill>
                </a:rPr>
                <a:t>Mosses provide a complementary method to assess </a:t>
              </a:r>
              <a:r>
                <a:rPr lang="en-GB" altLang="ru-RU" sz="1200" b="1">
                  <a:solidFill>
                    <a:srgbClr val="002060"/>
                  </a:solidFill>
                </a:rPr>
                <a:t>spatial patterns </a:t>
              </a:r>
              <a:r>
                <a:rPr lang="en-GB" altLang="ru-RU" sz="1200">
                  <a:solidFill>
                    <a:srgbClr val="002060"/>
                  </a:solidFill>
                </a:rPr>
                <a:t>and </a:t>
              </a:r>
              <a:r>
                <a:rPr lang="en-GB" altLang="ru-RU" sz="1200" b="1">
                  <a:solidFill>
                    <a:srgbClr val="002060"/>
                  </a:solidFill>
                </a:rPr>
                <a:t>temporal trends </a:t>
              </a:r>
              <a:r>
                <a:rPr lang="en-GB" altLang="ru-RU" sz="1200">
                  <a:solidFill>
                    <a:srgbClr val="002060"/>
                  </a:solidFill>
                </a:rPr>
                <a:t>of atmospheric  heavy metal deposition: </a:t>
              </a:r>
            </a:p>
            <a:p>
              <a:pPr eaLnBrk="1" hangingPunct="1">
                <a:spcBef>
                  <a:spcPct val="0"/>
                </a:spcBef>
                <a:buClrTx/>
                <a:buSzTx/>
                <a:buFontTx/>
                <a:buNone/>
              </a:pPr>
              <a:endParaRPr lang="en-GB" altLang="ru-RU" sz="1200">
                <a:solidFill>
                  <a:srgbClr val="002060"/>
                </a:solidFill>
              </a:endParaRPr>
            </a:p>
            <a:p>
              <a:pPr eaLnBrk="1" hangingPunct="1">
                <a:spcBef>
                  <a:spcPct val="0"/>
                </a:spcBef>
                <a:buClr>
                  <a:srgbClr val="000000"/>
                </a:buClr>
                <a:buSzTx/>
                <a:buFont typeface="Wingdings" panose="05000000000000000000" pitchFamily="2" charset="2"/>
                <a:buChar char="q"/>
              </a:pPr>
              <a:r>
                <a:rPr lang="en-GB" altLang="ru-RU" sz="1200">
                  <a:solidFill>
                    <a:srgbClr val="002060"/>
                  </a:solidFill>
                </a:rPr>
                <a:t>  Carpet forming </a:t>
              </a:r>
              <a:r>
                <a:rPr lang="en-GB" altLang="ru-RU" sz="1200">
                  <a:solidFill>
                    <a:srgbClr val="003399"/>
                  </a:solidFill>
                </a:rPr>
                <a:t>mosses receive</a:t>
              </a:r>
            </a:p>
            <a:p>
              <a:pPr eaLnBrk="1" hangingPunct="1">
                <a:spcBef>
                  <a:spcPct val="0"/>
                </a:spcBef>
                <a:buClr>
                  <a:srgbClr val="000000"/>
                </a:buClr>
                <a:buSzTx/>
                <a:buFont typeface="Wingdings" panose="05000000000000000000" pitchFamily="2" charset="2"/>
                <a:buNone/>
              </a:pPr>
              <a:r>
                <a:rPr lang="en-GB" altLang="ru-RU" sz="1200">
                  <a:solidFill>
                    <a:srgbClr val="003399"/>
                  </a:solidFill>
                </a:rPr>
                <a:t>     trace elements and nutrients mainly</a:t>
              </a:r>
            </a:p>
            <a:p>
              <a:pPr eaLnBrk="1" hangingPunct="1">
                <a:spcBef>
                  <a:spcPct val="0"/>
                </a:spcBef>
                <a:buClr>
                  <a:srgbClr val="000000"/>
                </a:buClr>
                <a:buSzTx/>
                <a:buFont typeface="Wingdings" panose="05000000000000000000" pitchFamily="2" charset="2"/>
                <a:buNone/>
              </a:pPr>
              <a:r>
                <a:rPr lang="en-GB" altLang="ru-RU" sz="1200">
                  <a:solidFill>
                    <a:srgbClr val="003399"/>
                  </a:solidFill>
                </a:rPr>
                <a:t>     from the atmosphere.</a:t>
              </a:r>
            </a:p>
            <a:p>
              <a:pPr eaLnBrk="1" hangingPunct="1">
                <a:spcBef>
                  <a:spcPct val="0"/>
                </a:spcBef>
                <a:buClr>
                  <a:srgbClr val="000000"/>
                </a:buClr>
                <a:buSzTx/>
                <a:buFont typeface="Wingdings" panose="05000000000000000000" pitchFamily="2" charset="2"/>
                <a:buChar char="q"/>
              </a:pPr>
              <a:endParaRPr lang="en-GB" altLang="ru-RU" sz="1200">
                <a:solidFill>
                  <a:srgbClr val="002060"/>
                </a:solidFill>
              </a:endParaRPr>
            </a:p>
            <a:p>
              <a:pPr eaLnBrk="1" hangingPunct="1">
                <a:spcBef>
                  <a:spcPct val="0"/>
                </a:spcBef>
                <a:buClr>
                  <a:srgbClr val="000000"/>
                </a:buClr>
                <a:buSzTx/>
                <a:buFont typeface="Wingdings" panose="05000000000000000000" pitchFamily="2" charset="2"/>
                <a:buChar char="q"/>
              </a:pPr>
              <a:r>
                <a:rPr lang="en-GB" altLang="ru-RU" sz="1200">
                  <a:solidFill>
                    <a:srgbClr val="002060"/>
                  </a:solidFill>
                </a:rPr>
                <a:t>  In recent years, the lowest </a:t>
              </a:r>
            </a:p>
            <a:p>
              <a:pPr eaLnBrk="1" hangingPunct="1">
                <a:spcBef>
                  <a:spcPct val="0"/>
                </a:spcBef>
                <a:buClr>
                  <a:srgbClr val="000000"/>
                </a:buClr>
                <a:buSzTx/>
                <a:buFontTx/>
                <a:buNone/>
              </a:pPr>
              <a:r>
                <a:rPr lang="en-GB" altLang="ru-RU" sz="1200">
                  <a:solidFill>
                    <a:srgbClr val="002060"/>
                  </a:solidFill>
                </a:rPr>
                <a:t>     concentrations of heavy metals in</a:t>
              </a:r>
            </a:p>
            <a:p>
              <a:pPr eaLnBrk="1" hangingPunct="1">
                <a:spcBef>
                  <a:spcPct val="0"/>
                </a:spcBef>
                <a:buClr>
                  <a:srgbClr val="000000"/>
                </a:buClr>
                <a:buSzTx/>
                <a:buFontTx/>
                <a:buNone/>
              </a:pPr>
              <a:r>
                <a:rPr lang="en-GB" altLang="ru-RU" sz="1200">
                  <a:solidFill>
                    <a:srgbClr val="002060"/>
                  </a:solidFill>
                </a:rPr>
                <a:t>     mosses were found generally in</a:t>
              </a:r>
            </a:p>
            <a:p>
              <a:pPr eaLnBrk="1" hangingPunct="1">
                <a:spcBef>
                  <a:spcPct val="0"/>
                </a:spcBef>
                <a:buClr>
                  <a:srgbClr val="000000"/>
                </a:buClr>
                <a:buSzTx/>
                <a:buFontTx/>
                <a:buNone/>
              </a:pPr>
              <a:r>
                <a:rPr lang="en-GB" altLang="ru-RU" sz="1200">
                  <a:solidFill>
                    <a:srgbClr val="002060"/>
                  </a:solidFill>
                </a:rPr>
                <a:t>     northern Europe and the highest </a:t>
              </a:r>
            </a:p>
            <a:p>
              <a:pPr eaLnBrk="1" hangingPunct="1">
                <a:spcBef>
                  <a:spcPct val="0"/>
                </a:spcBef>
                <a:buClr>
                  <a:srgbClr val="000000"/>
                </a:buClr>
                <a:buSzTx/>
                <a:buFontTx/>
                <a:buNone/>
              </a:pPr>
              <a:r>
                <a:rPr lang="en-GB" altLang="ru-RU" sz="1200">
                  <a:solidFill>
                    <a:srgbClr val="002060"/>
                  </a:solidFill>
                </a:rPr>
                <a:t>     concentrations in Belgium and</a:t>
              </a:r>
            </a:p>
            <a:p>
              <a:pPr eaLnBrk="1" hangingPunct="1">
                <a:spcBef>
                  <a:spcPct val="0"/>
                </a:spcBef>
                <a:buClr>
                  <a:srgbClr val="000000"/>
                </a:buClr>
                <a:buSzTx/>
                <a:buFontTx/>
                <a:buNone/>
              </a:pPr>
              <a:r>
                <a:rPr lang="en-GB" altLang="ru-RU" sz="1200">
                  <a:solidFill>
                    <a:srgbClr val="002060"/>
                  </a:solidFill>
                </a:rPr>
                <a:t>     eastern Europe .</a:t>
              </a:r>
            </a:p>
            <a:p>
              <a:pPr eaLnBrk="1" hangingPunct="1">
                <a:spcBef>
                  <a:spcPct val="0"/>
                </a:spcBef>
                <a:buClr>
                  <a:srgbClr val="000000"/>
                </a:buClr>
                <a:buSzTx/>
                <a:buFont typeface="Wingdings" panose="05000000000000000000" pitchFamily="2" charset="2"/>
                <a:buChar char="q"/>
              </a:pPr>
              <a:endParaRPr lang="en-GB" altLang="ru-RU" sz="1200">
                <a:solidFill>
                  <a:srgbClr val="002060"/>
                </a:solidFill>
              </a:endParaRPr>
            </a:p>
            <a:p>
              <a:pPr eaLnBrk="1" hangingPunct="1">
                <a:spcBef>
                  <a:spcPct val="0"/>
                </a:spcBef>
                <a:buClr>
                  <a:srgbClr val="000000"/>
                </a:buClr>
                <a:buSzTx/>
                <a:buFont typeface="Wingdings" panose="05000000000000000000" pitchFamily="2" charset="2"/>
                <a:buChar char="q"/>
              </a:pPr>
              <a:r>
                <a:rPr lang="en-GB" altLang="ru-RU" sz="1200">
                  <a:solidFill>
                    <a:srgbClr val="002060"/>
                  </a:solidFill>
                </a:rPr>
                <a:t>  Europe-wide the concentration in </a:t>
              </a:r>
            </a:p>
            <a:p>
              <a:pPr eaLnBrk="1" hangingPunct="1">
                <a:spcBef>
                  <a:spcPct val="0"/>
                </a:spcBef>
                <a:buClr>
                  <a:srgbClr val="000000"/>
                </a:buClr>
                <a:buSzTx/>
                <a:buFontTx/>
                <a:buNone/>
              </a:pPr>
              <a:r>
                <a:rPr lang="en-GB" altLang="ru-RU" sz="1200">
                  <a:solidFill>
                    <a:srgbClr val="002060"/>
                  </a:solidFill>
                </a:rPr>
                <a:t>     mosses of </a:t>
              </a:r>
              <a:r>
                <a:rPr lang="en-GB" altLang="ru-RU" sz="1200" b="1">
                  <a:solidFill>
                    <a:srgbClr val="002060"/>
                  </a:solidFill>
                </a:rPr>
                <a:t>arsenic, cadmium,</a:t>
              </a:r>
            </a:p>
            <a:p>
              <a:pPr eaLnBrk="1" hangingPunct="1">
                <a:spcBef>
                  <a:spcPct val="0"/>
                </a:spcBef>
                <a:buClr>
                  <a:srgbClr val="000000"/>
                </a:buClr>
                <a:buSzTx/>
                <a:buFontTx/>
                <a:buNone/>
              </a:pPr>
              <a:r>
                <a:rPr lang="en-GB" altLang="ru-RU" sz="1200" b="1">
                  <a:solidFill>
                    <a:srgbClr val="002060"/>
                  </a:solidFill>
                </a:rPr>
                <a:t>     lead and vanadium has declined </a:t>
              </a:r>
            </a:p>
            <a:p>
              <a:pPr eaLnBrk="1" hangingPunct="1">
                <a:spcBef>
                  <a:spcPct val="0"/>
                </a:spcBef>
                <a:buClr>
                  <a:srgbClr val="000000"/>
                </a:buClr>
                <a:buSzTx/>
                <a:buFontTx/>
                <a:buNone/>
              </a:pPr>
              <a:r>
                <a:rPr lang="en-GB" altLang="ru-RU" sz="1200" b="1">
                  <a:solidFill>
                    <a:srgbClr val="002060"/>
                  </a:solidFill>
                </a:rPr>
                <a:t>     </a:t>
              </a:r>
              <a:r>
                <a:rPr lang="en-GB" altLang="ru-RU" sz="1200">
                  <a:solidFill>
                    <a:srgbClr val="002060"/>
                  </a:solidFill>
                </a:rPr>
                <a:t>the most between 1990 </a:t>
              </a:r>
              <a:r>
                <a:rPr lang="en-GB" altLang="ru-RU" sz="1200">
                  <a:solidFill>
                    <a:srgbClr val="003399"/>
                  </a:solidFill>
                </a:rPr>
                <a:t>and 2010,</a:t>
              </a:r>
            </a:p>
            <a:p>
              <a:pPr eaLnBrk="1" hangingPunct="1">
                <a:spcBef>
                  <a:spcPct val="0"/>
                </a:spcBef>
                <a:buClr>
                  <a:srgbClr val="000000"/>
                </a:buClr>
                <a:buSzTx/>
                <a:buFontTx/>
                <a:buNone/>
              </a:pPr>
              <a:r>
                <a:rPr lang="en-GB" altLang="ru-RU" sz="1200">
                  <a:solidFill>
                    <a:srgbClr val="002060"/>
                  </a:solidFill>
                </a:rPr>
                <a:t>     with hardly any reduction being </a:t>
              </a:r>
            </a:p>
            <a:p>
              <a:pPr eaLnBrk="1" hangingPunct="1">
                <a:spcBef>
                  <a:spcPct val="0"/>
                </a:spcBef>
                <a:buClr>
                  <a:srgbClr val="000000"/>
                </a:buClr>
                <a:buSzTx/>
                <a:buFontTx/>
                <a:buNone/>
              </a:pPr>
              <a:r>
                <a:rPr lang="en-GB" altLang="ru-RU" sz="1200">
                  <a:solidFill>
                    <a:srgbClr val="002060"/>
                  </a:solidFill>
                </a:rPr>
                <a:t>     observed for  </a:t>
              </a:r>
              <a:r>
                <a:rPr lang="en-GB" altLang="ru-RU" sz="1200" b="1">
                  <a:solidFill>
                    <a:srgbClr val="002060"/>
                  </a:solidFill>
                </a:rPr>
                <a:t>chromium and</a:t>
              </a:r>
            </a:p>
            <a:p>
              <a:pPr eaLnBrk="1" hangingPunct="1">
                <a:spcBef>
                  <a:spcPct val="0"/>
                </a:spcBef>
                <a:buClr>
                  <a:srgbClr val="000000"/>
                </a:buClr>
                <a:buSzTx/>
                <a:buFontTx/>
                <a:buNone/>
              </a:pPr>
              <a:r>
                <a:rPr lang="en-GB" altLang="ru-RU" sz="1200" b="1">
                  <a:solidFill>
                    <a:srgbClr val="002060"/>
                  </a:solidFill>
                </a:rPr>
                <a:t>     mercury.</a:t>
              </a:r>
            </a:p>
            <a:p>
              <a:pPr eaLnBrk="1" hangingPunct="1">
                <a:spcBef>
                  <a:spcPct val="0"/>
                </a:spcBef>
                <a:buClr>
                  <a:srgbClr val="000000"/>
                </a:buClr>
                <a:buSzTx/>
                <a:buFont typeface="Wingdings" panose="05000000000000000000" pitchFamily="2" charset="2"/>
                <a:buChar char="q"/>
              </a:pPr>
              <a:endParaRPr lang="en-GB" altLang="ru-RU" sz="1200">
                <a:solidFill>
                  <a:srgbClr val="002060"/>
                </a:solidFill>
              </a:endParaRPr>
            </a:p>
            <a:p>
              <a:pPr eaLnBrk="1" hangingPunct="1">
                <a:spcBef>
                  <a:spcPct val="0"/>
                </a:spcBef>
                <a:buClr>
                  <a:srgbClr val="000000"/>
                </a:buClr>
                <a:buSzTx/>
                <a:buFont typeface="Wingdings" panose="05000000000000000000" pitchFamily="2" charset="2"/>
                <a:buChar char="q"/>
              </a:pPr>
              <a:r>
                <a:rPr lang="en-GB" altLang="ru-RU" sz="1200">
                  <a:solidFill>
                    <a:srgbClr val="002060"/>
                  </a:solidFill>
                </a:rPr>
                <a:t> Temporal trends were country-  </a:t>
              </a:r>
            </a:p>
            <a:p>
              <a:pPr eaLnBrk="1" hangingPunct="1">
                <a:spcBef>
                  <a:spcPct val="0"/>
                </a:spcBef>
                <a:buClr>
                  <a:srgbClr val="000000"/>
                </a:buClr>
                <a:buSzTx/>
                <a:buFont typeface="Wingdings" panose="05000000000000000000" pitchFamily="2" charset="2"/>
                <a:buNone/>
              </a:pPr>
              <a:r>
                <a:rPr lang="en-GB" altLang="ru-RU" sz="1200">
                  <a:solidFill>
                    <a:srgbClr val="002060"/>
                  </a:solidFill>
                </a:rPr>
                <a:t>     specific.</a:t>
              </a:r>
            </a:p>
            <a:p>
              <a:pPr eaLnBrk="1" hangingPunct="1">
                <a:spcBef>
                  <a:spcPct val="0"/>
                </a:spcBef>
                <a:buClr>
                  <a:srgbClr val="000000"/>
                </a:buClr>
                <a:buSzTx/>
                <a:buFont typeface="Wingdings" panose="05000000000000000000" pitchFamily="2" charset="2"/>
                <a:buChar char="q"/>
              </a:pPr>
              <a:endParaRPr lang="en-GB" altLang="ru-RU" sz="1200">
                <a:solidFill>
                  <a:srgbClr val="002060"/>
                </a:solidFill>
              </a:endParaRPr>
            </a:p>
            <a:p>
              <a:pPr eaLnBrk="1" hangingPunct="1">
                <a:spcBef>
                  <a:spcPct val="0"/>
                </a:spcBef>
                <a:buClr>
                  <a:srgbClr val="000000"/>
                </a:buClr>
                <a:buSzTx/>
                <a:buFont typeface="Wingdings" panose="05000000000000000000" pitchFamily="2" charset="2"/>
                <a:buChar char="q"/>
              </a:pPr>
              <a:r>
                <a:rPr lang="en-GB" altLang="ru-RU" sz="1200">
                  <a:solidFill>
                    <a:srgbClr val="002060"/>
                  </a:solidFill>
                </a:rPr>
                <a:t>  Spatial patterns and temporal trends</a:t>
              </a:r>
            </a:p>
            <a:p>
              <a:pPr eaLnBrk="1" hangingPunct="1">
                <a:spcBef>
                  <a:spcPct val="0"/>
                </a:spcBef>
                <a:buClr>
                  <a:srgbClr val="000000"/>
                </a:buClr>
                <a:buSzTx/>
                <a:buFontTx/>
                <a:buNone/>
              </a:pPr>
              <a:r>
                <a:rPr lang="en-GB" altLang="ru-RU" sz="1200">
                  <a:solidFill>
                    <a:srgbClr val="002060"/>
                  </a:solidFill>
                </a:rPr>
                <a:t>     for cadmium and lead agree quite</a:t>
              </a:r>
            </a:p>
            <a:p>
              <a:pPr eaLnBrk="1" hangingPunct="1">
                <a:spcBef>
                  <a:spcPct val="0"/>
                </a:spcBef>
                <a:buClr>
                  <a:srgbClr val="000000"/>
                </a:buClr>
                <a:buSzTx/>
                <a:buFontTx/>
                <a:buNone/>
              </a:pPr>
              <a:r>
                <a:rPr lang="en-GB" altLang="ru-RU" sz="1200">
                  <a:solidFill>
                    <a:srgbClr val="002060"/>
                  </a:solidFill>
                </a:rPr>
                <a:t>     well with those modelled  by the </a:t>
              </a:r>
            </a:p>
            <a:p>
              <a:pPr eaLnBrk="1" hangingPunct="1">
                <a:spcBef>
                  <a:spcPct val="0"/>
                </a:spcBef>
                <a:buClr>
                  <a:srgbClr val="000000"/>
                </a:buClr>
                <a:buSzTx/>
                <a:buFontTx/>
                <a:buNone/>
              </a:pPr>
              <a:r>
                <a:rPr lang="en-GB" altLang="ru-RU" sz="1200">
                  <a:solidFill>
                    <a:srgbClr val="002060"/>
                  </a:solidFill>
                </a:rPr>
                <a:t>     </a:t>
              </a:r>
              <a:r>
                <a:rPr lang="en-GB" altLang="ru-RU" sz="1200" b="1">
                  <a:solidFill>
                    <a:srgbClr val="002060"/>
                  </a:solidFill>
                </a:rPr>
                <a:t>European Monitoring and </a:t>
              </a:r>
            </a:p>
            <a:p>
              <a:pPr eaLnBrk="1" hangingPunct="1">
                <a:spcBef>
                  <a:spcPct val="0"/>
                </a:spcBef>
                <a:buClr>
                  <a:srgbClr val="000000"/>
                </a:buClr>
                <a:buSzTx/>
                <a:buFontTx/>
                <a:buNone/>
              </a:pPr>
              <a:r>
                <a:rPr lang="en-GB" altLang="ru-RU" sz="1200" b="1">
                  <a:solidFill>
                    <a:srgbClr val="002060"/>
                  </a:solidFill>
                </a:rPr>
                <a:t>     Evaluation Programme (EMEP</a:t>
              </a:r>
              <a:r>
                <a:rPr lang="en-GB" altLang="ru-RU" sz="1200">
                  <a:solidFill>
                    <a:srgbClr val="002060"/>
                  </a:solidFill>
                </a:rPr>
                <a:t>).</a:t>
              </a:r>
            </a:p>
          </p:txBody>
        </p:sp>
        <p:sp>
          <p:nvSpPr>
            <p:cNvPr id="38" name="Down Arrow 37"/>
            <p:cNvSpPr/>
            <p:nvPr/>
          </p:nvSpPr>
          <p:spPr>
            <a:xfrm>
              <a:off x="1151" y="1451"/>
              <a:ext cx="63" cy="22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ndParaRPr>
            </a:p>
          </p:txBody>
        </p:sp>
        <p:sp>
          <p:nvSpPr>
            <p:cNvPr id="43" name="Down Arrow 42"/>
            <p:cNvSpPr/>
            <p:nvPr/>
          </p:nvSpPr>
          <p:spPr>
            <a:xfrm>
              <a:off x="2470" y="1451"/>
              <a:ext cx="63" cy="22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ndParaRPr>
            </a:p>
          </p:txBody>
        </p:sp>
        <p:sp>
          <p:nvSpPr>
            <p:cNvPr id="66596" name="TextBox 44"/>
            <p:cNvSpPr txBox="1">
              <a:spLocks noChangeArrowheads="1"/>
            </p:cNvSpPr>
            <p:nvPr/>
          </p:nvSpPr>
          <p:spPr bwMode="auto">
            <a:xfrm>
              <a:off x="1151" y="113"/>
              <a:ext cx="708"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300" b="1" dirty="0">
                  <a:solidFill>
                    <a:srgbClr val="002060"/>
                  </a:solidFill>
                </a:rPr>
                <a:t>Cadmium</a:t>
              </a:r>
            </a:p>
          </p:txBody>
        </p:sp>
        <p:sp>
          <p:nvSpPr>
            <p:cNvPr id="66597" name="TextBox 47"/>
            <p:cNvSpPr txBox="1">
              <a:spLocks noChangeArrowheads="1"/>
            </p:cNvSpPr>
            <p:nvPr/>
          </p:nvSpPr>
          <p:spPr bwMode="auto">
            <a:xfrm>
              <a:off x="1214" y="1587"/>
              <a:ext cx="645"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300" b="1" dirty="0">
                  <a:solidFill>
                    <a:srgbClr val="002060"/>
                  </a:solidFill>
                </a:rPr>
                <a:t>Cadmium</a:t>
              </a:r>
            </a:p>
          </p:txBody>
        </p:sp>
        <p:sp>
          <p:nvSpPr>
            <p:cNvPr id="66598" name="TextBox 68"/>
            <p:cNvSpPr txBox="1">
              <a:spLocks noChangeArrowheads="1"/>
            </p:cNvSpPr>
            <p:nvPr/>
          </p:nvSpPr>
          <p:spPr bwMode="auto">
            <a:xfrm>
              <a:off x="2554" y="136"/>
              <a:ext cx="46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300" b="1" dirty="0">
                  <a:solidFill>
                    <a:srgbClr val="002060"/>
                  </a:solidFill>
                </a:rPr>
                <a:t>Lead</a:t>
              </a:r>
            </a:p>
          </p:txBody>
        </p:sp>
        <p:sp>
          <p:nvSpPr>
            <p:cNvPr id="66599" name="TextBox 69"/>
            <p:cNvSpPr txBox="1">
              <a:spLocks noChangeArrowheads="1"/>
            </p:cNvSpPr>
            <p:nvPr/>
          </p:nvSpPr>
          <p:spPr bwMode="auto">
            <a:xfrm>
              <a:off x="2554" y="1587"/>
              <a:ext cx="507"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300" b="1" dirty="0">
                  <a:solidFill>
                    <a:srgbClr val="002060"/>
                  </a:solidFill>
                </a:rPr>
                <a:t>Lead</a:t>
              </a:r>
            </a:p>
          </p:txBody>
        </p:sp>
        <p:sp>
          <p:nvSpPr>
            <p:cNvPr id="66600" name="TextBox 70"/>
            <p:cNvSpPr txBox="1">
              <a:spLocks noChangeArrowheads="1"/>
            </p:cNvSpPr>
            <p:nvPr/>
          </p:nvSpPr>
          <p:spPr bwMode="auto">
            <a:xfrm>
              <a:off x="1477" y="1294"/>
              <a:ext cx="3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400" b="1">
                  <a:solidFill>
                    <a:srgbClr val="000000"/>
                  </a:solidFill>
                </a:rPr>
                <a:t>1990</a:t>
              </a:r>
            </a:p>
          </p:txBody>
        </p:sp>
        <p:sp>
          <p:nvSpPr>
            <p:cNvPr id="66601" name="TextBox 71"/>
            <p:cNvSpPr txBox="1">
              <a:spLocks noChangeArrowheads="1"/>
            </p:cNvSpPr>
            <p:nvPr/>
          </p:nvSpPr>
          <p:spPr bwMode="auto">
            <a:xfrm>
              <a:off x="2658" y="1288"/>
              <a:ext cx="38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400" b="1">
                  <a:solidFill>
                    <a:srgbClr val="000000"/>
                  </a:solidFill>
                </a:rPr>
                <a:t>1990</a:t>
              </a:r>
            </a:p>
          </p:txBody>
        </p:sp>
        <p:sp>
          <p:nvSpPr>
            <p:cNvPr id="66602" name="TextBox 72"/>
            <p:cNvSpPr txBox="1">
              <a:spLocks noChangeArrowheads="1"/>
            </p:cNvSpPr>
            <p:nvPr/>
          </p:nvSpPr>
          <p:spPr bwMode="auto">
            <a:xfrm>
              <a:off x="2658" y="2750"/>
              <a:ext cx="38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400" b="1">
                  <a:solidFill>
                    <a:srgbClr val="000000"/>
                  </a:solidFill>
                </a:rPr>
                <a:t>2005</a:t>
              </a:r>
            </a:p>
          </p:txBody>
        </p:sp>
        <p:sp>
          <p:nvSpPr>
            <p:cNvPr id="66603" name="TextBox 73"/>
            <p:cNvSpPr txBox="1">
              <a:spLocks noChangeArrowheads="1"/>
            </p:cNvSpPr>
            <p:nvPr/>
          </p:nvSpPr>
          <p:spPr bwMode="auto">
            <a:xfrm>
              <a:off x="1507" y="2750"/>
              <a:ext cx="38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ru-RU" sz="1400" b="1">
                  <a:solidFill>
                    <a:srgbClr val="000000"/>
                  </a:solidFill>
                </a:rPr>
                <a:t>2005</a:t>
              </a:r>
            </a:p>
          </p:txBody>
        </p:sp>
      </p:grpSp>
    </p:spTree>
    <p:extLst>
      <p:ext uri="{BB962C8B-B14F-4D97-AF65-F5344CB8AC3E}">
        <p14:creationId xmlns:p14="http://schemas.microsoft.com/office/powerpoint/2010/main" val="32200291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Объект 1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8639" y="2086099"/>
            <a:ext cx="3354734" cy="4130880"/>
          </a:xfrm>
        </p:spPr>
      </p:pic>
      <p:sp>
        <p:nvSpPr>
          <p:cNvPr id="6" name="Заголовок 1"/>
          <p:cNvSpPr>
            <a:spLocks noGrp="1"/>
          </p:cNvSpPr>
          <p:nvPr>
            <p:ph type="title"/>
          </p:nvPr>
        </p:nvSpPr>
        <p:spPr>
          <a:xfrm>
            <a:off x="1292772" y="529527"/>
            <a:ext cx="7441323" cy="668663"/>
          </a:xfrm>
        </p:spPr>
        <p:txBody>
          <a:bodyPr>
            <a:noAutofit/>
          </a:bodyPr>
          <a:lstStyle/>
          <a:p>
            <a:pPr algn="ctr">
              <a:spcBef>
                <a:spcPts val="0"/>
              </a:spcBef>
            </a:pPr>
            <a:r>
              <a:rPr lang="en-US" dirty="0" smtClean="0">
                <a:latin typeface="+mn-lt"/>
                <a:ea typeface="+mn-ea"/>
                <a:cs typeface="+mn-cs"/>
              </a:rPr>
              <a:t>INTEREST IN MOSS SURVEY 2015</a:t>
            </a:r>
            <a:r>
              <a:rPr lang="ru-RU" dirty="0" smtClean="0">
                <a:latin typeface="+mn-lt"/>
                <a:ea typeface="+mn-ea"/>
                <a:cs typeface="+mn-cs"/>
              </a:rPr>
              <a:t/>
            </a:r>
            <a:br>
              <a:rPr lang="ru-RU" dirty="0" smtClean="0">
                <a:latin typeface="+mn-lt"/>
                <a:ea typeface="+mn-ea"/>
                <a:cs typeface="+mn-cs"/>
              </a:rPr>
            </a:br>
            <a:endParaRPr lang="ru-RU" dirty="0">
              <a:latin typeface="+mn-lt"/>
              <a:ea typeface="+mn-ea"/>
              <a:cs typeface="+mn-cs"/>
            </a:endParaRPr>
          </a:p>
        </p:txBody>
      </p:sp>
      <p:sp>
        <p:nvSpPr>
          <p:cNvPr id="2" name="Прямоугольник 1"/>
          <p:cNvSpPr/>
          <p:nvPr/>
        </p:nvSpPr>
        <p:spPr>
          <a:xfrm>
            <a:off x="173421" y="1245475"/>
            <a:ext cx="4114800" cy="75674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567566" y="1245474"/>
            <a:ext cx="3105807" cy="584775"/>
          </a:xfrm>
          <a:prstGeom prst="rect">
            <a:avLst/>
          </a:prstGeom>
          <a:noFill/>
        </p:spPr>
        <p:txBody>
          <a:bodyPr wrap="square" rtlCol="0">
            <a:spAutoFit/>
          </a:bodyPr>
          <a:lstStyle/>
          <a:p>
            <a:r>
              <a:rPr lang="en-US" sz="3200" b="1" dirty="0" smtClean="0">
                <a:solidFill>
                  <a:srgbClr val="002060"/>
                </a:solidFill>
                <a:effectLst>
                  <a:outerShdw blurRad="38100" dist="38100" dir="2700000" algn="tl">
                    <a:srgbClr val="000000">
                      <a:alpha val="43137"/>
                    </a:srgbClr>
                  </a:outerShdw>
                </a:effectLst>
              </a:rPr>
              <a:t>Heavy Metals</a:t>
            </a:r>
            <a:endParaRPr lang="ru-RU" sz="3200" b="1" dirty="0">
              <a:solidFill>
                <a:srgbClr val="002060"/>
              </a:solidFill>
              <a:effectLst>
                <a:outerShdw blurRad="38100" dist="38100" dir="2700000" algn="tl">
                  <a:srgbClr val="000000">
                    <a:alpha val="43137"/>
                  </a:srgbClr>
                </a:outerShdw>
              </a:effectLst>
            </a:endParaRPr>
          </a:p>
        </p:txBody>
      </p:sp>
      <p:sp>
        <p:nvSpPr>
          <p:cNvPr id="8" name="TextBox 7"/>
          <p:cNvSpPr txBox="1"/>
          <p:nvPr/>
        </p:nvSpPr>
        <p:spPr>
          <a:xfrm>
            <a:off x="4099022" y="1637774"/>
            <a:ext cx="4840015" cy="461665"/>
          </a:xfrm>
          <a:prstGeom prst="rect">
            <a:avLst/>
          </a:prstGeom>
          <a:noFill/>
        </p:spPr>
        <p:txBody>
          <a:bodyPr wrap="square" rtlCol="0">
            <a:spAutoFit/>
          </a:bodyPr>
          <a:lstStyle/>
          <a:p>
            <a:r>
              <a:rPr lang="en-US" sz="2400" b="1" dirty="0" smtClean="0">
                <a:solidFill>
                  <a:srgbClr val="C00000"/>
                </a:solidFill>
              </a:rPr>
              <a:t>Analytics connected with JINR</a:t>
            </a:r>
            <a:endParaRPr lang="ru-RU" sz="2400" b="1" dirty="0">
              <a:solidFill>
                <a:srgbClr val="C00000"/>
              </a:solidFill>
            </a:endParaRPr>
          </a:p>
        </p:txBody>
      </p:sp>
      <p:sp>
        <p:nvSpPr>
          <p:cNvPr id="9" name="TextBox 8"/>
          <p:cNvSpPr txBox="1"/>
          <p:nvPr/>
        </p:nvSpPr>
        <p:spPr>
          <a:xfrm>
            <a:off x="3736411" y="2168125"/>
            <a:ext cx="5565240" cy="4247317"/>
          </a:xfrm>
          <a:prstGeom prst="rect">
            <a:avLst/>
          </a:prstGeom>
          <a:noFill/>
        </p:spPr>
        <p:txBody>
          <a:bodyPr wrap="square" rtlCol="0">
            <a:spAutoFit/>
          </a:bodyPr>
          <a:lstStyle/>
          <a:p>
            <a:pPr lvl="0"/>
            <a:r>
              <a:rPr lang="en-US" b="1" dirty="0" smtClean="0">
                <a:solidFill>
                  <a:srgbClr val="002060"/>
                </a:solidFill>
              </a:rPr>
              <a:t>Armenia</a:t>
            </a:r>
            <a:r>
              <a:rPr lang="en-US" b="1" dirty="0">
                <a:solidFill>
                  <a:srgbClr val="C00000"/>
                </a:solidFill>
              </a:rPr>
              <a:t>*</a:t>
            </a:r>
            <a:r>
              <a:rPr lang="en-US" b="1" dirty="0">
                <a:solidFill>
                  <a:srgbClr val="002060"/>
                </a:solidFill>
              </a:rPr>
              <a:t> - </a:t>
            </a:r>
            <a:r>
              <a:rPr lang="en-US" dirty="0">
                <a:solidFill>
                  <a:srgbClr val="C00000"/>
                </a:solidFill>
              </a:rPr>
              <a:t>(under negotiations)</a:t>
            </a:r>
          </a:p>
          <a:p>
            <a:r>
              <a:rPr lang="en-US" b="1" dirty="0">
                <a:solidFill>
                  <a:srgbClr val="002060"/>
                </a:solidFill>
              </a:rPr>
              <a:t>Azerbaijan</a:t>
            </a:r>
          </a:p>
          <a:p>
            <a:r>
              <a:rPr lang="en-US" b="1" dirty="0">
                <a:solidFill>
                  <a:srgbClr val="002060"/>
                </a:solidFill>
              </a:rPr>
              <a:t>Belarus </a:t>
            </a:r>
            <a:r>
              <a:rPr lang="en-US" dirty="0">
                <a:solidFill>
                  <a:srgbClr val="002060"/>
                </a:solidFill>
              </a:rPr>
              <a:t>(</a:t>
            </a:r>
            <a:r>
              <a:rPr lang="en-US" i="1" dirty="0">
                <a:solidFill>
                  <a:srgbClr val="002060"/>
                </a:solidFill>
              </a:rPr>
              <a:t>Minsk and Gomel Regions</a:t>
            </a:r>
            <a:r>
              <a:rPr lang="en-US" dirty="0">
                <a:solidFill>
                  <a:srgbClr val="002060"/>
                </a:solidFill>
              </a:rPr>
              <a:t>)</a:t>
            </a:r>
          </a:p>
          <a:p>
            <a:r>
              <a:rPr lang="en-US" b="1" dirty="0" smtClean="0">
                <a:solidFill>
                  <a:srgbClr val="002060"/>
                </a:solidFill>
              </a:rPr>
              <a:t>Bulgaria</a:t>
            </a:r>
          </a:p>
          <a:p>
            <a:r>
              <a:rPr lang="en-US" b="1" dirty="0">
                <a:solidFill>
                  <a:srgbClr val="002060"/>
                </a:solidFill>
              </a:rPr>
              <a:t>Georgia</a:t>
            </a:r>
          </a:p>
          <a:p>
            <a:r>
              <a:rPr lang="en-US" b="1" dirty="0" smtClean="0">
                <a:solidFill>
                  <a:srgbClr val="002060"/>
                </a:solidFill>
              </a:rPr>
              <a:t>Hungary </a:t>
            </a:r>
            <a:r>
              <a:rPr lang="en-US" dirty="0" smtClean="0">
                <a:solidFill>
                  <a:srgbClr val="002060"/>
                </a:solidFill>
              </a:rPr>
              <a:t>(territory adjacent to Croatia)</a:t>
            </a:r>
            <a:endParaRPr lang="en-US" dirty="0">
              <a:solidFill>
                <a:srgbClr val="002060"/>
              </a:solidFill>
            </a:endParaRPr>
          </a:p>
          <a:p>
            <a:r>
              <a:rPr lang="en-US" b="1" dirty="0">
                <a:solidFill>
                  <a:srgbClr val="002060"/>
                </a:solidFill>
              </a:rPr>
              <a:t>Kazakhstan </a:t>
            </a:r>
            <a:r>
              <a:rPr lang="en-US" sz="1400" dirty="0">
                <a:solidFill>
                  <a:srgbClr val="002060"/>
                </a:solidFill>
              </a:rPr>
              <a:t>(</a:t>
            </a:r>
            <a:r>
              <a:rPr lang="en-US" sz="1600" i="1" dirty="0">
                <a:solidFill>
                  <a:srgbClr val="002060"/>
                </a:solidFill>
              </a:rPr>
              <a:t>Alma-Ata, </a:t>
            </a:r>
            <a:r>
              <a:rPr lang="en-US" sz="1600" i="1" dirty="0" smtClean="0">
                <a:solidFill>
                  <a:srgbClr val="002060"/>
                </a:solidFill>
              </a:rPr>
              <a:t>Astana</a:t>
            </a:r>
            <a:r>
              <a:rPr lang="en-US" sz="1600" i="1" dirty="0">
                <a:solidFill>
                  <a:srgbClr val="002060"/>
                </a:solidFill>
              </a:rPr>
              <a:t>, </a:t>
            </a:r>
            <a:r>
              <a:rPr lang="en-US" sz="1600" i="1" dirty="0" err="1" smtClean="0">
                <a:solidFill>
                  <a:srgbClr val="002060"/>
                </a:solidFill>
              </a:rPr>
              <a:t>Ust</a:t>
            </a:r>
            <a:r>
              <a:rPr lang="en-US" sz="1600" i="1" dirty="0" smtClean="0">
                <a:solidFill>
                  <a:srgbClr val="002060"/>
                </a:solidFill>
              </a:rPr>
              <a:t>’-</a:t>
            </a:r>
            <a:r>
              <a:rPr lang="en-US" sz="1600" i="1" dirty="0" err="1" smtClean="0">
                <a:solidFill>
                  <a:srgbClr val="002060"/>
                </a:solidFill>
              </a:rPr>
              <a:t>Kamenogorsk</a:t>
            </a:r>
            <a:r>
              <a:rPr lang="en-US" sz="1600" dirty="0">
                <a:solidFill>
                  <a:srgbClr val="002060"/>
                </a:solidFill>
              </a:rPr>
              <a:t>)</a:t>
            </a:r>
          </a:p>
          <a:p>
            <a:r>
              <a:rPr lang="en-US" b="1" dirty="0" smtClean="0">
                <a:solidFill>
                  <a:srgbClr val="002060"/>
                </a:solidFill>
              </a:rPr>
              <a:t>Moldova</a:t>
            </a:r>
          </a:p>
          <a:p>
            <a:r>
              <a:rPr lang="en-US" b="1" dirty="0" err="1" smtClean="0">
                <a:solidFill>
                  <a:srgbClr val="002060"/>
                </a:solidFill>
              </a:rPr>
              <a:t>Montenego</a:t>
            </a:r>
            <a:r>
              <a:rPr lang="en-US" b="1" dirty="0">
                <a:solidFill>
                  <a:srgbClr val="C00000"/>
                </a:solidFill>
              </a:rPr>
              <a:t>*</a:t>
            </a:r>
            <a:r>
              <a:rPr lang="en-US" b="1" dirty="0">
                <a:solidFill>
                  <a:srgbClr val="002060"/>
                </a:solidFill>
              </a:rPr>
              <a:t> - </a:t>
            </a:r>
            <a:r>
              <a:rPr lang="en-US" dirty="0">
                <a:solidFill>
                  <a:srgbClr val="C00000"/>
                </a:solidFill>
              </a:rPr>
              <a:t>(under negotiations)</a:t>
            </a:r>
          </a:p>
          <a:p>
            <a:r>
              <a:rPr lang="en-US" b="1" dirty="0">
                <a:solidFill>
                  <a:srgbClr val="002060"/>
                </a:solidFill>
              </a:rPr>
              <a:t>Northern Serbia </a:t>
            </a:r>
          </a:p>
          <a:p>
            <a:r>
              <a:rPr lang="en-US" b="1" dirty="0" smtClean="0">
                <a:solidFill>
                  <a:srgbClr val="002060"/>
                </a:solidFill>
              </a:rPr>
              <a:t>Poland</a:t>
            </a:r>
            <a:endParaRPr lang="en-US" dirty="0" smtClean="0">
              <a:solidFill>
                <a:srgbClr val="002060"/>
              </a:solidFill>
            </a:endParaRPr>
          </a:p>
          <a:p>
            <a:r>
              <a:rPr lang="en-US" b="1" dirty="0">
                <a:solidFill>
                  <a:srgbClr val="002060"/>
                </a:solidFill>
              </a:rPr>
              <a:t>Romania</a:t>
            </a:r>
          </a:p>
          <a:p>
            <a:r>
              <a:rPr lang="en-US" b="1" dirty="0" smtClean="0">
                <a:solidFill>
                  <a:srgbClr val="C00000"/>
                </a:solidFill>
              </a:rPr>
              <a:t>Russia </a:t>
            </a:r>
            <a:r>
              <a:rPr lang="en-US" dirty="0" smtClean="0">
                <a:solidFill>
                  <a:srgbClr val="C00000"/>
                </a:solidFill>
              </a:rPr>
              <a:t>(extension </a:t>
            </a:r>
            <a:r>
              <a:rPr lang="en-US" dirty="0">
                <a:solidFill>
                  <a:srgbClr val="C00000"/>
                </a:solidFill>
              </a:rPr>
              <a:t>to the East and </a:t>
            </a:r>
            <a:r>
              <a:rPr lang="en-US" dirty="0" smtClean="0">
                <a:solidFill>
                  <a:srgbClr val="C00000"/>
                </a:solidFill>
              </a:rPr>
              <a:t>South)</a:t>
            </a:r>
            <a:endParaRPr lang="en-US" dirty="0">
              <a:solidFill>
                <a:srgbClr val="C00000"/>
              </a:solidFill>
            </a:endParaRPr>
          </a:p>
          <a:p>
            <a:r>
              <a:rPr lang="en-US" b="1" dirty="0" smtClean="0">
                <a:solidFill>
                  <a:srgbClr val="002060"/>
                </a:solidFill>
              </a:rPr>
              <a:t>Slovakia</a:t>
            </a:r>
          </a:p>
          <a:p>
            <a:r>
              <a:rPr lang="en-US" b="1" dirty="0" smtClean="0">
                <a:solidFill>
                  <a:srgbClr val="002060"/>
                </a:solidFill>
              </a:rPr>
              <a:t>UK </a:t>
            </a:r>
            <a:r>
              <a:rPr lang="en-US" i="1" dirty="0">
                <a:solidFill>
                  <a:srgbClr val="002060"/>
                </a:solidFill>
              </a:rPr>
              <a:t>(South)</a:t>
            </a:r>
          </a:p>
        </p:txBody>
      </p:sp>
      <p:sp>
        <p:nvSpPr>
          <p:cNvPr id="4" name="Овал 3"/>
          <p:cNvSpPr/>
          <p:nvPr/>
        </p:nvSpPr>
        <p:spPr>
          <a:xfrm>
            <a:off x="2765182" y="4952817"/>
            <a:ext cx="99205" cy="120769"/>
          </a:xfrm>
          <a:prstGeom prst="ellipse">
            <a:avLst/>
          </a:prstGeom>
          <a:solidFill>
            <a:srgbClr val="30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272955" y="6273225"/>
            <a:ext cx="1209011" cy="584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493275" y="6273222"/>
            <a:ext cx="3043451" cy="584775"/>
          </a:xfrm>
          <a:prstGeom prst="rect">
            <a:avLst/>
          </a:prstGeom>
          <a:noFill/>
        </p:spPr>
        <p:txBody>
          <a:bodyPr wrap="square" rtlCol="0">
            <a:spAutoFit/>
          </a:bodyPr>
          <a:lstStyle/>
          <a:p>
            <a:r>
              <a:rPr lang="en-US" sz="1600" dirty="0" err="1" smtClean="0">
                <a:solidFill>
                  <a:srgbClr val="002060"/>
                </a:solidFill>
              </a:rPr>
              <a:t>Geen</a:t>
            </a:r>
            <a:r>
              <a:rPr lang="en-US" sz="1600" dirty="0" smtClean="0">
                <a:solidFill>
                  <a:srgbClr val="002060"/>
                </a:solidFill>
              </a:rPr>
              <a:t> – intend to participate</a:t>
            </a:r>
          </a:p>
          <a:p>
            <a:r>
              <a:rPr lang="en-US" sz="1600" dirty="0" smtClean="0">
                <a:solidFill>
                  <a:srgbClr val="002060"/>
                </a:solidFill>
              </a:rPr>
              <a:t>Yellow – most likely</a:t>
            </a:r>
            <a:endParaRPr lang="ru-RU" sz="1600" dirty="0">
              <a:solidFill>
                <a:srgbClr val="002060"/>
              </a:solidFill>
            </a:endParaRPr>
          </a:p>
        </p:txBody>
      </p:sp>
    </p:spTree>
    <p:extLst>
      <p:ext uri="{BB962C8B-B14F-4D97-AF65-F5344CB8AC3E}">
        <p14:creationId xmlns:p14="http://schemas.microsoft.com/office/powerpoint/2010/main" val="19000673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53022" y="479486"/>
            <a:ext cx="2068099" cy="584775"/>
          </a:xfrm>
          <a:prstGeom prst="rect">
            <a:avLst/>
          </a:prstGeom>
          <a:noFill/>
        </p:spPr>
        <p:txBody>
          <a:bodyPr wrap="square" rtlCol="0">
            <a:spAutoFit/>
          </a:bodyPr>
          <a:lstStyle/>
          <a:p>
            <a:r>
              <a:rPr lang="en-US" sz="3200" b="1" dirty="0" smtClean="0">
                <a:solidFill>
                  <a:srgbClr val="002060"/>
                </a:solidFill>
                <a:effectLst>
                  <a:outerShdw blurRad="38100" dist="38100" dir="2700000" algn="tl">
                    <a:srgbClr val="000000">
                      <a:alpha val="43137"/>
                    </a:srgbClr>
                  </a:outerShdw>
                </a:effectLst>
              </a:rPr>
              <a:t>Nitrogen</a:t>
            </a:r>
            <a:endParaRPr lang="ru-RU" sz="3200" b="1" dirty="0">
              <a:solidFill>
                <a:srgbClr val="002060"/>
              </a:solidFill>
              <a:effectLst>
                <a:outerShdw blurRad="38100" dist="38100" dir="2700000" algn="tl">
                  <a:srgbClr val="000000">
                    <a:alpha val="43137"/>
                  </a:srgbClr>
                </a:outerShdw>
              </a:effectLst>
            </a:endParaRPr>
          </a:p>
        </p:txBody>
      </p:sp>
      <p:sp>
        <p:nvSpPr>
          <p:cNvPr id="4" name="Заголовок 1"/>
          <p:cNvSpPr>
            <a:spLocks noGrp="1"/>
          </p:cNvSpPr>
          <p:nvPr>
            <p:ph type="title"/>
          </p:nvPr>
        </p:nvSpPr>
        <p:spPr>
          <a:xfrm>
            <a:off x="6071921" y="339462"/>
            <a:ext cx="1460662" cy="637131"/>
          </a:xfrm>
        </p:spPr>
        <p:txBody>
          <a:bodyPr>
            <a:normAutofit fontScale="90000"/>
          </a:bodyPr>
          <a:lstStyle/>
          <a:p>
            <a:r>
              <a:rPr lang="en-US" dirty="0" smtClean="0"/>
              <a:t>POPs</a:t>
            </a:r>
            <a:endParaRPr lang="ru-RU" dirty="0"/>
          </a:p>
        </p:txBody>
      </p:sp>
      <p:pic>
        <p:nvPicPr>
          <p:cNvPr id="8" name="Объект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9434" y="1381575"/>
            <a:ext cx="3927259" cy="4802623"/>
          </a:xfrm>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1304" y="1381575"/>
            <a:ext cx="3893976" cy="4802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130025" y="6360611"/>
            <a:ext cx="5402558" cy="338554"/>
          </a:xfrm>
          <a:prstGeom prst="rect">
            <a:avLst/>
          </a:prstGeom>
          <a:noFill/>
        </p:spPr>
        <p:txBody>
          <a:bodyPr wrap="square" rtlCol="0">
            <a:spAutoFit/>
          </a:bodyPr>
          <a:lstStyle/>
          <a:p>
            <a:r>
              <a:rPr lang="en-US" sz="1600" dirty="0" err="1" smtClean="0">
                <a:solidFill>
                  <a:srgbClr val="002060"/>
                </a:solidFill>
              </a:rPr>
              <a:t>Geen</a:t>
            </a:r>
            <a:r>
              <a:rPr lang="en-US" sz="1600" dirty="0" smtClean="0">
                <a:solidFill>
                  <a:srgbClr val="002060"/>
                </a:solidFill>
              </a:rPr>
              <a:t> – intend to participate; Yellow – most likely</a:t>
            </a:r>
            <a:endParaRPr lang="ru-RU" sz="1600" dirty="0">
              <a:solidFill>
                <a:srgbClr val="002060"/>
              </a:solidFill>
            </a:endParaRPr>
          </a:p>
        </p:txBody>
      </p:sp>
      <p:sp>
        <p:nvSpPr>
          <p:cNvPr id="2" name="TextBox 1"/>
          <p:cNvSpPr txBox="1"/>
          <p:nvPr/>
        </p:nvSpPr>
        <p:spPr>
          <a:xfrm>
            <a:off x="4844960" y="908353"/>
            <a:ext cx="4080676" cy="369332"/>
          </a:xfrm>
          <a:prstGeom prst="rect">
            <a:avLst/>
          </a:prstGeom>
          <a:noFill/>
        </p:spPr>
        <p:txBody>
          <a:bodyPr wrap="square" rtlCol="0">
            <a:spAutoFit/>
          </a:bodyPr>
          <a:lstStyle/>
          <a:p>
            <a:pPr lvl="0" defTabSz="914400"/>
            <a:r>
              <a:rPr lang="en-US" b="1" dirty="0" smtClean="0">
                <a:solidFill>
                  <a:srgbClr val="002060"/>
                </a:solidFill>
                <a:latin typeface="Calibri"/>
              </a:rPr>
              <a:t>(PAHs</a:t>
            </a:r>
            <a:r>
              <a:rPr lang="en-US" b="1" dirty="0">
                <a:solidFill>
                  <a:srgbClr val="002060"/>
                </a:solidFill>
                <a:latin typeface="Calibri"/>
              </a:rPr>
              <a:t>, PCBs,  </a:t>
            </a:r>
            <a:r>
              <a:rPr lang="en-US" b="1" dirty="0" smtClean="0">
                <a:solidFill>
                  <a:srgbClr val="002060"/>
                </a:solidFill>
                <a:latin typeface="Calibri"/>
              </a:rPr>
              <a:t>PBDEs, </a:t>
            </a:r>
            <a:r>
              <a:rPr lang="en-US" b="1" dirty="0">
                <a:solidFill>
                  <a:srgbClr val="002060"/>
                </a:solidFill>
                <a:latin typeface="Calibri"/>
              </a:rPr>
              <a:t>dioxins, </a:t>
            </a:r>
            <a:r>
              <a:rPr lang="en-US" b="1" dirty="0" smtClean="0">
                <a:solidFill>
                  <a:srgbClr val="002060"/>
                </a:solidFill>
                <a:latin typeface="Calibri"/>
              </a:rPr>
              <a:t>PFOS, </a:t>
            </a:r>
            <a:r>
              <a:rPr lang="en-US" b="1" dirty="0" err="1" smtClean="0">
                <a:solidFill>
                  <a:srgbClr val="002060"/>
                </a:solidFill>
                <a:latin typeface="Calibri"/>
              </a:rPr>
              <a:t>etc</a:t>
            </a:r>
            <a:r>
              <a:rPr lang="en-US" b="1" dirty="0" smtClean="0">
                <a:solidFill>
                  <a:srgbClr val="002060"/>
                </a:solidFill>
                <a:latin typeface="Calibri"/>
              </a:rPr>
              <a:t>)</a:t>
            </a:r>
            <a:endParaRPr lang="en-US" b="1" dirty="0">
              <a:solidFill>
                <a:srgbClr val="002060"/>
              </a:solidFill>
              <a:latin typeface="Calibri"/>
            </a:endParaRPr>
          </a:p>
        </p:txBody>
      </p:sp>
    </p:spTree>
    <p:extLst>
      <p:ext uri="{BB962C8B-B14F-4D97-AF65-F5344CB8AC3E}">
        <p14:creationId xmlns:p14="http://schemas.microsoft.com/office/powerpoint/2010/main" val="28304465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3221" y="643160"/>
            <a:ext cx="6683765" cy="604615"/>
          </a:xfrm>
        </p:spPr>
        <p:txBody>
          <a:bodyPr>
            <a:normAutofit fontScale="90000"/>
          </a:bodyPr>
          <a:lstStyle/>
          <a:p>
            <a:r>
              <a:rPr lang="en-US" dirty="0" smtClean="0"/>
              <a:t>Coauthors:</a:t>
            </a:r>
            <a:endParaRPr lang="ru-RU" dirty="0"/>
          </a:p>
        </p:txBody>
      </p:sp>
      <p:sp>
        <p:nvSpPr>
          <p:cNvPr id="3" name="Content Placeholder 2"/>
          <p:cNvSpPr>
            <a:spLocks noGrp="1"/>
          </p:cNvSpPr>
          <p:nvPr>
            <p:ph idx="1"/>
          </p:nvPr>
        </p:nvSpPr>
        <p:spPr>
          <a:xfrm>
            <a:off x="715172" y="1730689"/>
            <a:ext cx="7466412" cy="3777622"/>
          </a:xfrm>
        </p:spPr>
        <p:txBody>
          <a:bodyPr>
            <a:normAutofit/>
          </a:bodyPr>
          <a:lstStyle/>
          <a:p>
            <a:pPr marL="0" lvl="0" indent="0" algn="ctr">
              <a:buClr>
                <a:srgbClr val="A53010"/>
              </a:buClr>
              <a:buNone/>
            </a:pPr>
            <a:r>
              <a:rPr lang="en-US" sz="2400" dirty="0">
                <a:solidFill>
                  <a:srgbClr val="002060"/>
                </a:solidFill>
              </a:rPr>
              <a:t>Harry </a:t>
            </a:r>
            <a:r>
              <a:rPr lang="en-US" sz="2400" dirty="0" err="1">
                <a:solidFill>
                  <a:srgbClr val="002060"/>
                </a:solidFill>
              </a:rPr>
              <a:t>Harmens</a:t>
            </a:r>
            <a:r>
              <a:rPr lang="en-US" sz="2400" dirty="0">
                <a:solidFill>
                  <a:srgbClr val="002060"/>
                </a:solidFill>
              </a:rPr>
              <a:t> </a:t>
            </a:r>
            <a:endParaRPr lang="en-US" sz="2000" b="0" i="1" dirty="0" smtClean="0">
              <a:solidFill>
                <a:srgbClr val="002060"/>
              </a:solidFill>
            </a:endParaRPr>
          </a:p>
          <a:p>
            <a:pPr marL="0" indent="0" algn="ctr">
              <a:spcBef>
                <a:spcPts val="600"/>
              </a:spcBef>
              <a:buNone/>
            </a:pPr>
            <a:r>
              <a:rPr lang="en-US" sz="2000" b="0" i="1" dirty="0" smtClean="0">
                <a:solidFill>
                  <a:srgbClr val="002060"/>
                </a:solidFill>
              </a:rPr>
              <a:t>ICP </a:t>
            </a:r>
            <a:r>
              <a:rPr lang="en-US" sz="2000" b="0" i="1" dirty="0">
                <a:solidFill>
                  <a:srgbClr val="002060"/>
                </a:solidFill>
              </a:rPr>
              <a:t>Vegetation </a:t>
            </a:r>
            <a:r>
              <a:rPr lang="en-US" sz="2000" b="0" i="1" dirty="0" err="1">
                <a:solidFill>
                  <a:srgbClr val="002060"/>
                </a:solidFill>
              </a:rPr>
              <a:t>Programme</a:t>
            </a:r>
            <a:r>
              <a:rPr lang="en-US" sz="2000" b="0" i="1" dirty="0">
                <a:solidFill>
                  <a:srgbClr val="002060"/>
                </a:solidFill>
              </a:rPr>
              <a:t> Coordination Centre, </a:t>
            </a:r>
            <a:endParaRPr lang="en-US" sz="2000" b="0" i="1" dirty="0" smtClean="0">
              <a:solidFill>
                <a:srgbClr val="002060"/>
              </a:solidFill>
            </a:endParaRPr>
          </a:p>
          <a:p>
            <a:pPr marL="0" indent="0" algn="ctr">
              <a:spcBef>
                <a:spcPts val="0"/>
              </a:spcBef>
              <a:buNone/>
            </a:pPr>
            <a:r>
              <a:rPr lang="en-US" sz="2000" b="0" i="1" dirty="0" smtClean="0">
                <a:solidFill>
                  <a:srgbClr val="002060"/>
                </a:solidFill>
              </a:rPr>
              <a:t>Centre </a:t>
            </a:r>
            <a:r>
              <a:rPr lang="en-US" sz="2000" b="0" i="1" dirty="0">
                <a:solidFill>
                  <a:srgbClr val="002060"/>
                </a:solidFill>
              </a:rPr>
              <a:t>for Ecology and Hydrology</a:t>
            </a:r>
            <a:r>
              <a:rPr lang="en-US" sz="2000" b="0" i="1" dirty="0" smtClean="0">
                <a:solidFill>
                  <a:srgbClr val="002060"/>
                </a:solidFill>
              </a:rPr>
              <a:t>,</a:t>
            </a:r>
            <a:r>
              <a:rPr lang="en-US" sz="2000" b="0" i="1" dirty="0">
                <a:solidFill>
                  <a:srgbClr val="002060"/>
                </a:solidFill>
              </a:rPr>
              <a:t> Bangor, </a:t>
            </a:r>
            <a:endParaRPr lang="en-US" sz="2000" b="0" i="1" dirty="0" smtClean="0">
              <a:solidFill>
                <a:srgbClr val="002060"/>
              </a:solidFill>
            </a:endParaRPr>
          </a:p>
          <a:p>
            <a:pPr marL="0" indent="0" algn="ctr">
              <a:spcBef>
                <a:spcPts val="0"/>
              </a:spcBef>
              <a:buNone/>
            </a:pPr>
            <a:r>
              <a:rPr lang="en-US" sz="2000" b="0" i="1" dirty="0" smtClean="0">
                <a:solidFill>
                  <a:srgbClr val="002060"/>
                </a:solidFill>
              </a:rPr>
              <a:t>United Kingdom, E-mail</a:t>
            </a:r>
            <a:r>
              <a:rPr lang="en-US" sz="2000" b="0" i="1" dirty="0">
                <a:solidFill>
                  <a:srgbClr val="002060"/>
                </a:solidFill>
              </a:rPr>
              <a:t>: </a:t>
            </a:r>
            <a:r>
              <a:rPr lang="en-US" sz="2000" b="0" i="1" dirty="0" smtClean="0">
                <a:solidFill>
                  <a:srgbClr val="002060"/>
                </a:solidFill>
                <a:hlinkClick r:id="rId2"/>
              </a:rPr>
              <a:t>hh@ceh.ac.uk</a:t>
            </a:r>
            <a:endParaRPr lang="en-US" sz="2000" b="0" i="1" dirty="0" smtClean="0">
              <a:solidFill>
                <a:srgbClr val="002060"/>
              </a:solidFill>
            </a:endParaRPr>
          </a:p>
          <a:p>
            <a:pPr marL="0" indent="0" algn="ctr">
              <a:spcBef>
                <a:spcPts val="600"/>
              </a:spcBef>
              <a:buNone/>
            </a:pPr>
            <a:endParaRPr lang="ru-RU" sz="2000" b="0" i="1" dirty="0">
              <a:solidFill>
                <a:srgbClr val="002060"/>
              </a:solidFill>
            </a:endParaRPr>
          </a:p>
          <a:p>
            <a:pPr marL="0" indent="0" algn="ctr">
              <a:buNone/>
            </a:pPr>
            <a:r>
              <a:rPr lang="en-US" sz="2400" dirty="0" err="1" smtClean="0">
                <a:solidFill>
                  <a:srgbClr val="002060"/>
                </a:solidFill>
              </a:rPr>
              <a:t>Eiliv</a:t>
            </a:r>
            <a:r>
              <a:rPr lang="en-US" sz="2400" dirty="0" smtClean="0">
                <a:solidFill>
                  <a:srgbClr val="002060"/>
                </a:solidFill>
              </a:rPr>
              <a:t> </a:t>
            </a:r>
            <a:r>
              <a:rPr lang="en-US" sz="2400" dirty="0" err="1" smtClean="0">
                <a:solidFill>
                  <a:srgbClr val="002060"/>
                </a:solidFill>
              </a:rPr>
              <a:t>Steinnes</a:t>
            </a:r>
            <a:r>
              <a:rPr lang="en-US" sz="2400" dirty="0" smtClean="0">
                <a:solidFill>
                  <a:srgbClr val="002060"/>
                </a:solidFill>
              </a:rPr>
              <a:t> </a:t>
            </a:r>
          </a:p>
          <a:p>
            <a:pPr marL="0" indent="0" algn="ctr">
              <a:spcBef>
                <a:spcPts val="600"/>
              </a:spcBef>
              <a:buNone/>
            </a:pPr>
            <a:r>
              <a:rPr lang="en-US" sz="2000" b="0" i="1" dirty="0">
                <a:solidFill>
                  <a:srgbClr val="002060"/>
                </a:solidFill>
              </a:rPr>
              <a:t>Norwegian University of Science and Technology, Trondheim, </a:t>
            </a:r>
            <a:r>
              <a:rPr lang="en-US" sz="2000" b="0" i="1" dirty="0" smtClean="0">
                <a:solidFill>
                  <a:srgbClr val="002060"/>
                </a:solidFill>
              </a:rPr>
              <a:t>Norway, E-mail</a:t>
            </a:r>
            <a:r>
              <a:rPr lang="en-US" sz="2000" b="0" i="1" dirty="0">
                <a:solidFill>
                  <a:srgbClr val="002060"/>
                </a:solidFill>
              </a:rPr>
              <a:t>: </a:t>
            </a:r>
            <a:r>
              <a:rPr lang="en-US" sz="2000" b="0" i="1" dirty="0">
                <a:solidFill>
                  <a:srgbClr val="002060"/>
                </a:solidFill>
                <a:hlinkClick r:id="rId3"/>
              </a:rPr>
              <a:t>eiliv.steinnes@ntnu.no</a:t>
            </a:r>
            <a:endParaRPr lang="ru-RU" sz="2000" b="0" i="1" dirty="0">
              <a:solidFill>
                <a:srgbClr val="002060"/>
              </a:solidFill>
            </a:endParaRPr>
          </a:p>
          <a:p>
            <a:pPr marL="0" indent="0">
              <a:buNone/>
            </a:pPr>
            <a:endParaRPr lang="ru-RU" dirty="0"/>
          </a:p>
        </p:txBody>
      </p:sp>
    </p:spTree>
    <p:extLst>
      <p:ext uri="{BB962C8B-B14F-4D97-AF65-F5344CB8AC3E}">
        <p14:creationId xmlns:p14="http://schemas.microsoft.com/office/powerpoint/2010/main" val="13964685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4445" y="678701"/>
            <a:ext cx="3473465" cy="617836"/>
          </a:xfrm>
        </p:spPr>
        <p:txBody>
          <a:bodyPr>
            <a:normAutofit fontScale="90000"/>
          </a:bodyPr>
          <a:lstStyle/>
          <a:p>
            <a:r>
              <a:rPr lang="en-US" dirty="0" smtClean="0"/>
              <a:t>Radionuclides</a:t>
            </a:r>
            <a:endParaRPr lang="ru-RU" dirty="0"/>
          </a:p>
        </p:txBody>
      </p:sp>
      <p:sp>
        <p:nvSpPr>
          <p:cNvPr id="6" name="TextBox 5"/>
          <p:cNvSpPr txBox="1"/>
          <p:nvPr/>
        </p:nvSpPr>
        <p:spPr>
          <a:xfrm>
            <a:off x="5312978" y="3453722"/>
            <a:ext cx="3436883" cy="1200329"/>
          </a:xfrm>
          <a:prstGeom prst="rect">
            <a:avLst/>
          </a:prstGeom>
          <a:noFill/>
        </p:spPr>
        <p:txBody>
          <a:bodyPr wrap="square" rtlCol="0">
            <a:spAutoFit/>
          </a:bodyPr>
          <a:lstStyle/>
          <a:p>
            <a:r>
              <a:rPr lang="en-US" b="1" dirty="0" smtClean="0">
                <a:solidFill>
                  <a:srgbClr val="002060"/>
                </a:solidFill>
              </a:rPr>
              <a:t>Russia </a:t>
            </a:r>
            <a:r>
              <a:rPr lang="en-US" dirty="0" smtClean="0">
                <a:solidFill>
                  <a:srgbClr val="002060"/>
                </a:solidFill>
              </a:rPr>
              <a:t>(JINR)</a:t>
            </a:r>
          </a:p>
          <a:p>
            <a:r>
              <a:rPr lang="en-US" b="1" dirty="0" smtClean="0">
                <a:solidFill>
                  <a:srgbClr val="002060"/>
                </a:solidFill>
              </a:rPr>
              <a:t>Kazakhstan</a:t>
            </a:r>
            <a:r>
              <a:rPr lang="en-US" dirty="0" smtClean="0">
                <a:solidFill>
                  <a:srgbClr val="002060"/>
                </a:solidFill>
              </a:rPr>
              <a:t> (Alma-Ata)</a:t>
            </a:r>
          </a:p>
          <a:p>
            <a:r>
              <a:rPr lang="en-US" b="1" dirty="0" smtClean="0">
                <a:solidFill>
                  <a:srgbClr val="002060"/>
                </a:solidFill>
              </a:rPr>
              <a:t>Serbia</a:t>
            </a:r>
            <a:r>
              <a:rPr lang="en-US" dirty="0" smtClean="0">
                <a:solidFill>
                  <a:srgbClr val="002060"/>
                </a:solidFill>
              </a:rPr>
              <a:t> (Novi Sad)</a:t>
            </a:r>
          </a:p>
          <a:p>
            <a:r>
              <a:rPr lang="en-US" b="1" dirty="0" smtClean="0">
                <a:solidFill>
                  <a:srgbClr val="002060"/>
                </a:solidFill>
              </a:rPr>
              <a:t>Slovakia </a:t>
            </a:r>
            <a:r>
              <a:rPr lang="en-US" dirty="0" smtClean="0">
                <a:solidFill>
                  <a:srgbClr val="002060"/>
                </a:solidFill>
              </a:rPr>
              <a:t>(Bratislava)</a:t>
            </a:r>
            <a:endParaRPr lang="ru-RU" dirty="0">
              <a:solidFill>
                <a:srgbClr val="002060"/>
              </a:solidFill>
            </a:endParaRPr>
          </a:p>
        </p:txBody>
      </p:sp>
      <p:sp>
        <p:nvSpPr>
          <p:cNvPr id="7" name="TextBox 6"/>
          <p:cNvSpPr txBox="1"/>
          <p:nvPr/>
        </p:nvSpPr>
        <p:spPr>
          <a:xfrm>
            <a:off x="4776951" y="2859206"/>
            <a:ext cx="4256690" cy="369332"/>
          </a:xfrm>
          <a:prstGeom prst="rect">
            <a:avLst/>
          </a:prstGeom>
          <a:noFill/>
        </p:spPr>
        <p:txBody>
          <a:bodyPr wrap="square" rtlCol="0">
            <a:spAutoFit/>
          </a:bodyPr>
          <a:lstStyle/>
          <a:p>
            <a:r>
              <a:rPr lang="en-US" b="1" dirty="0" smtClean="0">
                <a:solidFill>
                  <a:srgbClr val="C00000"/>
                </a:solidFill>
              </a:rPr>
              <a:t>Low-level background  laboratories</a:t>
            </a:r>
            <a:endParaRPr lang="ru-RU" b="1" dirty="0">
              <a:solidFill>
                <a:srgbClr val="C00000"/>
              </a:solidFill>
            </a:endParaRPr>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8439" y="1574040"/>
            <a:ext cx="3702618" cy="4554655"/>
          </a:xfrm>
        </p:spPr>
      </p:pic>
      <p:sp>
        <p:nvSpPr>
          <p:cNvPr id="3" name="TextBox 2"/>
          <p:cNvSpPr txBox="1"/>
          <p:nvPr/>
        </p:nvSpPr>
        <p:spPr>
          <a:xfrm>
            <a:off x="5131087" y="1678675"/>
            <a:ext cx="3548418" cy="369332"/>
          </a:xfrm>
          <a:prstGeom prst="rect">
            <a:avLst/>
          </a:prstGeom>
          <a:noFill/>
        </p:spPr>
        <p:txBody>
          <a:bodyPr wrap="square" rtlCol="0">
            <a:spAutoFit/>
          </a:bodyPr>
          <a:lstStyle/>
          <a:p>
            <a:r>
              <a:rPr lang="en-US" dirty="0" smtClean="0">
                <a:solidFill>
                  <a:srgbClr val="002060"/>
                </a:solidFill>
              </a:rPr>
              <a:t>Intend and most likely</a:t>
            </a:r>
            <a:endParaRPr lang="ru-RU" dirty="0">
              <a:solidFill>
                <a:srgbClr val="002060"/>
              </a:solidFill>
            </a:endParaRPr>
          </a:p>
        </p:txBody>
      </p:sp>
    </p:spTree>
    <p:extLst>
      <p:ext uri="{BB962C8B-B14F-4D97-AF65-F5344CB8AC3E}">
        <p14:creationId xmlns:p14="http://schemas.microsoft.com/office/powerpoint/2010/main" val="31724334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effectLst/>
              </a:rPr>
              <a:t>Asia  </a:t>
            </a:r>
            <a:r>
              <a:rPr lang="en-US" sz="2800" dirty="0" smtClean="0">
                <a:effectLst/>
              </a:rPr>
              <a:t>(</a:t>
            </a:r>
            <a:r>
              <a:rPr lang="en-US" sz="2800" dirty="0" smtClean="0"/>
              <a:t>Heavy metals</a:t>
            </a:r>
            <a:r>
              <a:rPr lang="en-US" sz="2800" dirty="0" smtClean="0">
                <a:effectLst/>
              </a:rPr>
              <a:t>)</a:t>
            </a:r>
            <a:endParaRPr lang="ru-RU" sz="2800" dirty="0">
              <a:effectLst/>
            </a:endParaRPr>
          </a:p>
        </p:txBody>
      </p:sp>
      <p:sp>
        <p:nvSpPr>
          <p:cNvPr id="3" name="Прямоугольник 2"/>
          <p:cNvSpPr/>
          <p:nvPr/>
        </p:nvSpPr>
        <p:spPr>
          <a:xfrm>
            <a:off x="5675587" y="2080119"/>
            <a:ext cx="3105806" cy="2585323"/>
          </a:xfrm>
          <a:prstGeom prst="rect">
            <a:avLst/>
          </a:prstGeom>
        </p:spPr>
        <p:txBody>
          <a:bodyPr wrap="square">
            <a:spAutoFit/>
          </a:bodyPr>
          <a:lstStyle/>
          <a:p>
            <a:pPr lvl="0"/>
            <a:r>
              <a:rPr lang="en-US" b="1" dirty="0" smtClean="0">
                <a:solidFill>
                  <a:srgbClr val="002060"/>
                </a:solidFill>
              </a:rPr>
              <a:t>China  </a:t>
            </a:r>
            <a:r>
              <a:rPr lang="en-US" dirty="0" smtClean="0">
                <a:solidFill>
                  <a:srgbClr val="002060"/>
                </a:solidFill>
              </a:rPr>
              <a:t>(Beijing province)</a:t>
            </a:r>
          </a:p>
          <a:p>
            <a:pPr lvl="0"/>
            <a:r>
              <a:rPr lang="en-US" b="1" dirty="0" smtClean="0">
                <a:solidFill>
                  <a:srgbClr val="002060"/>
                </a:solidFill>
              </a:rPr>
              <a:t>India</a:t>
            </a:r>
          </a:p>
          <a:p>
            <a:pPr lvl="0"/>
            <a:r>
              <a:rPr lang="en-US" b="1" dirty="0" smtClean="0">
                <a:solidFill>
                  <a:srgbClr val="002060"/>
                </a:solidFill>
              </a:rPr>
              <a:t>Kazakhstan </a:t>
            </a:r>
          </a:p>
          <a:p>
            <a:pPr lvl="0"/>
            <a:r>
              <a:rPr lang="en-US" b="1" dirty="0" smtClean="0">
                <a:solidFill>
                  <a:srgbClr val="002060"/>
                </a:solidFill>
              </a:rPr>
              <a:t>Mongolia </a:t>
            </a:r>
          </a:p>
          <a:p>
            <a:pPr lvl="0"/>
            <a:r>
              <a:rPr lang="en-US" b="1" dirty="0" smtClean="0">
                <a:solidFill>
                  <a:srgbClr val="002060"/>
                </a:solidFill>
              </a:rPr>
              <a:t>Vietnam </a:t>
            </a:r>
            <a:r>
              <a:rPr lang="en-US" dirty="0" smtClean="0">
                <a:solidFill>
                  <a:srgbClr val="002060"/>
                </a:solidFill>
              </a:rPr>
              <a:t>(Central)</a:t>
            </a:r>
            <a:endParaRPr lang="en-US" dirty="0">
              <a:solidFill>
                <a:srgbClr val="002060"/>
              </a:solidFill>
            </a:endParaRPr>
          </a:p>
          <a:p>
            <a:r>
              <a:rPr lang="en-US" b="1" dirty="0">
                <a:solidFill>
                  <a:srgbClr val="002060"/>
                </a:solidFill>
              </a:rPr>
              <a:t>South Korea</a:t>
            </a:r>
          </a:p>
          <a:p>
            <a:r>
              <a:rPr lang="en-US" b="1" dirty="0" smtClean="0">
                <a:solidFill>
                  <a:srgbClr val="002060"/>
                </a:solidFill>
              </a:rPr>
              <a:t>Thailand</a:t>
            </a:r>
          </a:p>
          <a:p>
            <a:pPr lvl="0"/>
            <a:r>
              <a:rPr lang="en-US" b="1" dirty="0">
                <a:solidFill>
                  <a:srgbClr val="002060"/>
                </a:solidFill>
              </a:rPr>
              <a:t>Uzbekistan</a:t>
            </a:r>
          </a:p>
          <a:p>
            <a:endParaRPr lang="en-US" b="1" dirty="0">
              <a:solidFill>
                <a:srgbClr val="002060"/>
              </a:solidFill>
            </a:endParaRPr>
          </a:p>
        </p:txBody>
      </p:sp>
      <p:pic>
        <p:nvPicPr>
          <p:cNvPr id="8" name="Объект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7016" y="1483655"/>
            <a:ext cx="5348571" cy="3778250"/>
          </a:xfrm>
        </p:spPr>
      </p:pic>
    </p:spTree>
    <p:extLst>
      <p:ext uri="{BB962C8B-B14F-4D97-AF65-F5344CB8AC3E}">
        <p14:creationId xmlns:p14="http://schemas.microsoft.com/office/powerpoint/2010/main" val="40716758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Macedonia 2015</a:t>
            </a:r>
            <a:endParaRPr lang="ru-RU"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799" y="1287824"/>
            <a:ext cx="8692201" cy="557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062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220" y="432174"/>
            <a:ext cx="3142208" cy="627641"/>
          </a:xfrm>
        </p:spPr>
        <p:txBody>
          <a:bodyPr>
            <a:normAutofit fontScale="90000"/>
          </a:bodyPr>
          <a:lstStyle/>
          <a:p>
            <a:r>
              <a:rPr lang="en-US" dirty="0" smtClean="0"/>
              <a:t>Albania 2015</a:t>
            </a:r>
            <a:endParaRPr lang="en-US" dirty="0"/>
          </a:p>
        </p:txBody>
      </p:sp>
      <p:pic>
        <p:nvPicPr>
          <p:cNvPr id="5" name="Content Placeholder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1194" y="1331651"/>
            <a:ext cx="3993254" cy="519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5078028" y="258319"/>
            <a:ext cx="3790765" cy="6479831"/>
          </a:xfrm>
          <a:prstGeom prst="rect">
            <a:avLst/>
          </a:prstGeom>
        </p:spPr>
        <p:txBody>
          <a:bodyPr vert="horz" lIns="91440" tIns="45720" rIns="91440" bIns="45720" rtlCol="0" anchor="ctr">
            <a:normAutofit fontScale="92500" lnSpcReduction="10000"/>
          </a:bodyPr>
          <a:lstStyle>
            <a:lvl1pPr algn="l" defTabSz="457200" rtl="0" eaLnBrk="1" latinLnBrk="0" hangingPunct="1">
              <a:spcBef>
                <a:spcPct val="0"/>
              </a:spcBef>
              <a:buNone/>
              <a:defRPr sz="3600" b="1" kern="1200">
                <a:solidFill>
                  <a:srgbClr val="002060"/>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altLang="ru-RU" sz="1400" dirty="0" smtClean="0">
                <a:effectLst/>
              </a:rPr>
              <a:t/>
            </a:r>
            <a:br>
              <a:rPr lang="en-US" altLang="ru-RU" sz="1400" dirty="0" smtClean="0">
                <a:effectLst/>
              </a:rPr>
            </a:br>
            <a:r>
              <a:rPr lang="en-US" altLang="ru-RU" sz="1800" dirty="0" smtClean="0">
                <a:effectLst/>
              </a:rPr>
              <a:t>Total: 57 sampling sites </a:t>
            </a:r>
          </a:p>
          <a:p>
            <a:pPr algn="ctr">
              <a:defRPr/>
            </a:pPr>
            <a:endParaRPr lang="en-US" altLang="ru-RU" sz="1800" i="1" dirty="0" smtClean="0">
              <a:effectLst/>
            </a:endParaRPr>
          </a:p>
          <a:p>
            <a:pPr algn="ctr">
              <a:defRPr/>
            </a:pPr>
            <a:r>
              <a:rPr lang="en-US" altLang="ru-RU" sz="1800" b="0" i="1" dirty="0" smtClean="0">
                <a:effectLst/>
              </a:rPr>
              <a:t>Hypnum </a:t>
            </a:r>
            <a:r>
              <a:rPr lang="en-US" altLang="ru-RU" sz="1800" b="0" i="1" dirty="0" err="1" smtClean="0">
                <a:effectLst/>
              </a:rPr>
              <a:t>cupressiforme</a:t>
            </a:r>
            <a:r>
              <a:rPr lang="en-US" altLang="ru-RU" sz="1800" b="0" i="1" dirty="0" smtClean="0">
                <a:effectLst/>
              </a:rPr>
              <a:t> </a:t>
            </a:r>
          </a:p>
          <a:p>
            <a:pPr algn="ctr">
              <a:defRPr/>
            </a:pPr>
            <a:endParaRPr lang="en-US" altLang="ru-RU" sz="1800" i="1" dirty="0">
              <a:effectLst/>
            </a:endParaRPr>
          </a:p>
          <a:p>
            <a:pPr algn="ctr">
              <a:defRPr/>
            </a:pPr>
            <a:endParaRPr lang="en-US" altLang="ru-RU" sz="1800" i="1" dirty="0" smtClean="0">
              <a:effectLst/>
            </a:endParaRPr>
          </a:p>
          <a:p>
            <a:pPr algn="ctr">
              <a:defRPr/>
            </a:pPr>
            <a:endParaRPr lang="en-US" altLang="ru-RU" sz="1800" i="1" dirty="0">
              <a:effectLst/>
            </a:endParaRPr>
          </a:p>
          <a:p>
            <a:pPr algn="ctr">
              <a:defRPr/>
            </a:pPr>
            <a:endParaRPr lang="en-US" altLang="ru-RU" sz="1800" i="1" dirty="0" smtClean="0">
              <a:effectLst/>
            </a:endParaRPr>
          </a:p>
          <a:p>
            <a:pPr algn="ctr">
              <a:defRPr/>
            </a:pPr>
            <a:endParaRPr lang="en-US" altLang="ru-RU" sz="1800" i="1" dirty="0">
              <a:effectLst/>
            </a:endParaRPr>
          </a:p>
          <a:p>
            <a:pPr algn="ctr">
              <a:defRPr/>
            </a:pPr>
            <a:endParaRPr lang="en-US" altLang="ru-RU" sz="1800" i="1" dirty="0" smtClean="0">
              <a:effectLst/>
            </a:endParaRPr>
          </a:p>
          <a:p>
            <a:pPr algn="ctr">
              <a:defRPr/>
            </a:pPr>
            <a:endParaRPr lang="en-US" altLang="ru-RU" sz="1800" i="1" dirty="0">
              <a:effectLst/>
            </a:endParaRPr>
          </a:p>
          <a:p>
            <a:pPr algn="ctr">
              <a:defRPr/>
            </a:pPr>
            <a:endParaRPr lang="en-US" altLang="ru-RU" sz="1800" b="0" i="1" dirty="0" smtClean="0">
              <a:effectLst/>
            </a:endParaRPr>
          </a:p>
          <a:p>
            <a:pPr algn="ctr">
              <a:defRPr/>
            </a:pPr>
            <a:endParaRPr lang="en-US" altLang="ru-RU" sz="1800" b="0" i="1" dirty="0">
              <a:effectLst/>
            </a:endParaRPr>
          </a:p>
          <a:p>
            <a:pPr algn="ctr">
              <a:defRPr/>
            </a:pPr>
            <a:endParaRPr lang="en-US" altLang="ru-RU" sz="1800" b="0" i="1" dirty="0" smtClean="0">
              <a:effectLst/>
            </a:endParaRPr>
          </a:p>
          <a:p>
            <a:pPr algn="ctr">
              <a:defRPr/>
            </a:pPr>
            <a:r>
              <a:rPr lang="en-US" altLang="ru-RU" sz="1800" b="0" i="1" dirty="0" err="1" smtClean="0">
                <a:effectLst/>
              </a:rPr>
              <a:t>Scleropodium</a:t>
            </a:r>
            <a:r>
              <a:rPr lang="en-US" altLang="ru-RU" sz="1800" b="0" i="1" dirty="0" smtClean="0">
                <a:effectLst/>
              </a:rPr>
              <a:t> </a:t>
            </a:r>
            <a:r>
              <a:rPr lang="en-US" altLang="ru-RU" sz="1800" b="0" i="1" dirty="0" err="1" smtClean="0">
                <a:effectLst/>
              </a:rPr>
              <a:t>Purum</a:t>
            </a:r>
            <a:endParaRPr lang="en-US" altLang="ru-RU" sz="1800" b="0" i="1" dirty="0" smtClean="0">
              <a:effectLst/>
            </a:endParaRPr>
          </a:p>
          <a:p>
            <a:pPr algn="ctr">
              <a:defRPr/>
            </a:pPr>
            <a:endParaRPr lang="en-US" altLang="ru-RU" sz="1800" dirty="0" smtClean="0">
              <a:effectLst/>
            </a:endParaRPr>
          </a:p>
          <a:p>
            <a:pPr algn="ctr">
              <a:defRPr/>
            </a:pPr>
            <a:endParaRPr lang="en-US" altLang="ru-RU" sz="1800" dirty="0">
              <a:effectLst/>
            </a:endParaRPr>
          </a:p>
          <a:p>
            <a:pPr algn="ctr">
              <a:defRPr/>
            </a:pPr>
            <a:endParaRPr lang="en-US" altLang="ru-RU" sz="1800" dirty="0" smtClean="0">
              <a:effectLst/>
            </a:endParaRPr>
          </a:p>
          <a:p>
            <a:pPr algn="ctr">
              <a:defRPr/>
            </a:pPr>
            <a:endParaRPr lang="en-US" altLang="ru-RU" sz="1800" dirty="0">
              <a:effectLst/>
            </a:endParaRPr>
          </a:p>
          <a:p>
            <a:pPr algn="ctr">
              <a:defRPr/>
            </a:pPr>
            <a:endParaRPr lang="en-US" altLang="ru-RU" sz="1800" dirty="0" smtClean="0">
              <a:effectLst/>
            </a:endParaRPr>
          </a:p>
          <a:p>
            <a:pPr algn="ctr">
              <a:defRPr/>
            </a:pPr>
            <a:endParaRPr lang="en-US" altLang="ru-RU" sz="1800" dirty="0">
              <a:effectLst/>
            </a:endParaRPr>
          </a:p>
          <a:p>
            <a:pPr algn="ctr">
              <a:defRPr/>
            </a:pPr>
            <a:endParaRPr lang="en-US" altLang="ru-RU" sz="1800" dirty="0" smtClean="0">
              <a:effectLst/>
            </a:endParaRPr>
          </a:p>
          <a:p>
            <a:pPr algn="ctr">
              <a:defRPr/>
            </a:pPr>
            <a:endParaRPr lang="en-US" altLang="ru-RU" sz="1800" dirty="0">
              <a:effectLst/>
            </a:endParaRPr>
          </a:p>
          <a:p>
            <a:pPr algn="ctr">
              <a:defRPr/>
            </a:pPr>
            <a:endParaRPr lang="en-US" altLang="ru-RU" sz="1800" dirty="0">
              <a:effectLst/>
            </a:endParaRPr>
          </a:p>
          <a:p>
            <a:pPr algn="ctr">
              <a:defRPr/>
            </a:pPr>
            <a:r>
              <a:rPr lang="en-US" altLang="ru-RU" sz="1800" b="0" dirty="0" smtClean="0">
                <a:effectLst/>
              </a:rPr>
              <a:t>At 15 sampling sites </a:t>
            </a:r>
            <a:r>
              <a:rPr lang="en-US" altLang="ru-RU" sz="1800" b="0" dirty="0">
                <a:effectLst/>
              </a:rPr>
              <a:t>both species </a:t>
            </a:r>
            <a:r>
              <a:rPr lang="en-US" altLang="ru-RU" sz="1800" b="0" dirty="0" smtClean="0">
                <a:effectLst/>
              </a:rPr>
              <a:t>were sampled</a:t>
            </a:r>
          </a:p>
        </p:txBody>
      </p:sp>
      <p:pic>
        <p:nvPicPr>
          <p:cNvPr id="9" name="Picture 2" descr="http://www.aphotoflora.com/images/bryophyta_mosses/moss_hypnum_cupressiforme_02-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2844" y="1506501"/>
            <a:ext cx="1971791" cy="1478843"/>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4" descr="&amp;Kcy;&amp;acy;&amp;rcy;&amp;tcy;&amp;icy;&amp;ncy;&amp;kcy;&amp;icy; &amp;pcy;&amp;ocy; &amp;zcy;&amp;acy;&amp;pcy;&amp;rcy;&amp;ocy;&amp;scy;&amp;ucy; scleropodium pur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http://projet.aulnaies.free.fr/NW/bryo/scleropodium_purum_JP_laneffe_20040313_0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234" y="4021585"/>
            <a:ext cx="1918351" cy="1438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4779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271509" y="235315"/>
            <a:ext cx="8893175" cy="6046787"/>
            <a:chOff x="271509" y="235315"/>
            <a:chExt cx="8893175" cy="6046787"/>
          </a:xfrm>
        </p:grpSpPr>
        <p:grpSp>
          <p:nvGrpSpPr>
            <p:cNvPr id="26" name="Group 42"/>
            <p:cNvGrpSpPr>
              <a:grpSpLocks/>
            </p:cNvGrpSpPr>
            <p:nvPr/>
          </p:nvGrpSpPr>
          <p:grpSpPr bwMode="auto">
            <a:xfrm>
              <a:off x="271509" y="235315"/>
              <a:ext cx="8893175" cy="6046787"/>
              <a:chOff x="282" y="754"/>
              <a:chExt cx="5556" cy="3220"/>
            </a:xfrm>
          </p:grpSpPr>
          <p:grpSp>
            <p:nvGrpSpPr>
              <p:cNvPr id="28" name="Group 40"/>
              <p:cNvGrpSpPr>
                <a:grpSpLocks/>
              </p:cNvGrpSpPr>
              <p:nvPr/>
            </p:nvGrpSpPr>
            <p:grpSpPr bwMode="auto">
              <a:xfrm>
                <a:off x="282" y="754"/>
                <a:ext cx="5556" cy="3220"/>
                <a:chOff x="282" y="754"/>
                <a:chExt cx="5556" cy="3220"/>
              </a:xfrm>
            </p:grpSpPr>
            <p:grpSp>
              <p:nvGrpSpPr>
                <p:cNvPr id="30" name="Group 38"/>
                <p:cNvGrpSpPr>
                  <a:grpSpLocks/>
                </p:cNvGrpSpPr>
                <p:nvPr/>
              </p:nvGrpSpPr>
              <p:grpSpPr bwMode="auto">
                <a:xfrm>
                  <a:off x="282" y="754"/>
                  <a:ext cx="5556" cy="3220"/>
                  <a:chOff x="282" y="754"/>
                  <a:chExt cx="5556" cy="3220"/>
                </a:xfrm>
              </p:grpSpPr>
              <p:grpSp>
                <p:nvGrpSpPr>
                  <p:cNvPr id="32" name="Group 30"/>
                  <p:cNvGrpSpPr>
                    <a:grpSpLocks/>
                  </p:cNvGrpSpPr>
                  <p:nvPr/>
                </p:nvGrpSpPr>
                <p:grpSpPr bwMode="auto">
                  <a:xfrm>
                    <a:off x="282" y="754"/>
                    <a:ext cx="5556" cy="3220"/>
                    <a:chOff x="872" y="1253"/>
                    <a:chExt cx="5556" cy="3220"/>
                  </a:xfrm>
                </p:grpSpPr>
                <p:grpSp>
                  <p:nvGrpSpPr>
                    <p:cNvPr id="35" name="Group 23"/>
                    <p:cNvGrpSpPr>
                      <a:grpSpLocks/>
                    </p:cNvGrpSpPr>
                    <p:nvPr/>
                  </p:nvGrpSpPr>
                  <p:grpSpPr bwMode="auto">
                    <a:xfrm>
                      <a:off x="872" y="1253"/>
                      <a:ext cx="5556" cy="3220"/>
                      <a:chOff x="-35" y="482"/>
                      <a:chExt cx="5556" cy="3220"/>
                    </a:xfrm>
                  </p:grpSpPr>
                  <p:pic>
                    <p:nvPicPr>
                      <p:cNvPr id="37" name="Picture 14" descr="physical-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 y="482"/>
                        <a:ext cx="5556" cy="322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8" name="Freeform 20"/>
                      <p:cNvSpPr>
                        <a:spLocks/>
                      </p:cNvSpPr>
                      <p:nvPr/>
                    </p:nvSpPr>
                    <p:spPr bwMode="auto">
                      <a:xfrm>
                        <a:off x="4468" y="2478"/>
                        <a:ext cx="311" cy="656"/>
                      </a:xfrm>
                      <a:custGeom>
                        <a:avLst/>
                        <a:gdLst>
                          <a:gd name="T0" fmla="*/ 104 w 311"/>
                          <a:gd name="T1" fmla="*/ 656 h 656"/>
                          <a:gd name="T2" fmla="*/ 128 w 311"/>
                          <a:gd name="T3" fmla="*/ 612 h 656"/>
                          <a:gd name="T4" fmla="*/ 148 w 311"/>
                          <a:gd name="T5" fmla="*/ 576 h 656"/>
                          <a:gd name="T6" fmla="*/ 152 w 311"/>
                          <a:gd name="T7" fmla="*/ 512 h 656"/>
                          <a:gd name="T8" fmla="*/ 236 w 311"/>
                          <a:gd name="T9" fmla="*/ 504 h 656"/>
                          <a:gd name="T10" fmla="*/ 232 w 311"/>
                          <a:gd name="T11" fmla="*/ 492 h 656"/>
                          <a:gd name="T12" fmla="*/ 204 w 311"/>
                          <a:gd name="T13" fmla="*/ 472 h 656"/>
                          <a:gd name="T14" fmla="*/ 248 w 311"/>
                          <a:gd name="T15" fmla="*/ 436 h 656"/>
                          <a:gd name="T16" fmla="*/ 260 w 311"/>
                          <a:gd name="T17" fmla="*/ 404 h 656"/>
                          <a:gd name="T18" fmla="*/ 292 w 311"/>
                          <a:gd name="T19" fmla="*/ 376 h 656"/>
                          <a:gd name="T20" fmla="*/ 296 w 311"/>
                          <a:gd name="T21" fmla="*/ 304 h 656"/>
                          <a:gd name="T22" fmla="*/ 272 w 311"/>
                          <a:gd name="T23" fmla="*/ 280 h 656"/>
                          <a:gd name="T24" fmla="*/ 248 w 311"/>
                          <a:gd name="T25" fmla="*/ 264 h 656"/>
                          <a:gd name="T26" fmla="*/ 296 w 311"/>
                          <a:gd name="T27" fmla="*/ 200 h 656"/>
                          <a:gd name="T28" fmla="*/ 284 w 311"/>
                          <a:gd name="T29" fmla="*/ 132 h 656"/>
                          <a:gd name="T30" fmla="*/ 276 w 311"/>
                          <a:gd name="T31" fmla="*/ 108 h 656"/>
                          <a:gd name="T32" fmla="*/ 272 w 311"/>
                          <a:gd name="T33" fmla="*/ 96 h 656"/>
                          <a:gd name="T34" fmla="*/ 268 w 311"/>
                          <a:gd name="T35" fmla="*/ 28 h 656"/>
                          <a:gd name="T36" fmla="*/ 252 w 311"/>
                          <a:gd name="T37" fmla="*/ 24 h 656"/>
                          <a:gd name="T38" fmla="*/ 232 w 311"/>
                          <a:gd name="T39" fmla="*/ 8 h 656"/>
                          <a:gd name="T40" fmla="*/ 208 w 311"/>
                          <a:gd name="T41" fmla="*/ 20 h 656"/>
                          <a:gd name="T42" fmla="*/ 192 w 311"/>
                          <a:gd name="T43" fmla="*/ 44 h 656"/>
                          <a:gd name="T44" fmla="*/ 172 w 311"/>
                          <a:gd name="T45" fmla="*/ 80 h 656"/>
                          <a:gd name="T46" fmla="*/ 136 w 311"/>
                          <a:gd name="T47" fmla="*/ 116 h 656"/>
                          <a:gd name="T48" fmla="*/ 96 w 311"/>
                          <a:gd name="T49" fmla="*/ 108 h 656"/>
                          <a:gd name="T50" fmla="*/ 76 w 311"/>
                          <a:gd name="T51" fmla="*/ 72 h 656"/>
                          <a:gd name="T52" fmla="*/ 52 w 311"/>
                          <a:gd name="T53" fmla="*/ 60 h 656"/>
                          <a:gd name="T54" fmla="*/ 16 w 311"/>
                          <a:gd name="T55" fmla="*/ 64 h 656"/>
                          <a:gd name="T56" fmla="*/ 0 w 311"/>
                          <a:gd name="T57" fmla="*/ 72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1" h="656">
                            <a:moveTo>
                              <a:pt x="104" y="656"/>
                            </a:moveTo>
                            <a:cubicBezTo>
                              <a:pt x="97" y="634"/>
                              <a:pt x="112" y="623"/>
                              <a:pt x="128" y="612"/>
                            </a:cubicBezTo>
                            <a:cubicBezTo>
                              <a:pt x="136" y="600"/>
                              <a:pt x="140" y="588"/>
                              <a:pt x="148" y="576"/>
                            </a:cubicBezTo>
                            <a:cubicBezTo>
                              <a:pt x="149" y="555"/>
                              <a:pt x="135" y="526"/>
                              <a:pt x="152" y="512"/>
                            </a:cubicBezTo>
                            <a:cubicBezTo>
                              <a:pt x="174" y="494"/>
                              <a:pt x="209" y="511"/>
                              <a:pt x="236" y="504"/>
                            </a:cubicBezTo>
                            <a:cubicBezTo>
                              <a:pt x="240" y="503"/>
                              <a:pt x="235" y="495"/>
                              <a:pt x="232" y="492"/>
                            </a:cubicBezTo>
                            <a:cubicBezTo>
                              <a:pt x="225" y="483"/>
                              <a:pt x="213" y="479"/>
                              <a:pt x="204" y="472"/>
                            </a:cubicBezTo>
                            <a:cubicBezTo>
                              <a:pt x="230" y="463"/>
                              <a:pt x="235" y="461"/>
                              <a:pt x="248" y="436"/>
                            </a:cubicBezTo>
                            <a:cubicBezTo>
                              <a:pt x="242" y="418"/>
                              <a:pt x="245" y="414"/>
                              <a:pt x="260" y="404"/>
                            </a:cubicBezTo>
                            <a:cubicBezTo>
                              <a:pt x="279" y="375"/>
                              <a:pt x="267" y="382"/>
                              <a:pt x="292" y="376"/>
                            </a:cubicBezTo>
                            <a:cubicBezTo>
                              <a:pt x="300" y="352"/>
                              <a:pt x="307" y="330"/>
                              <a:pt x="296" y="304"/>
                            </a:cubicBezTo>
                            <a:cubicBezTo>
                              <a:pt x="292" y="294"/>
                              <a:pt x="280" y="288"/>
                              <a:pt x="272" y="280"/>
                            </a:cubicBezTo>
                            <a:cubicBezTo>
                              <a:pt x="265" y="273"/>
                              <a:pt x="248" y="264"/>
                              <a:pt x="248" y="264"/>
                            </a:cubicBezTo>
                            <a:cubicBezTo>
                              <a:pt x="224" y="229"/>
                              <a:pt x="265" y="205"/>
                              <a:pt x="296" y="200"/>
                            </a:cubicBezTo>
                            <a:cubicBezTo>
                              <a:pt x="311" y="177"/>
                              <a:pt x="306" y="147"/>
                              <a:pt x="284" y="132"/>
                            </a:cubicBezTo>
                            <a:cubicBezTo>
                              <a:pt x="281" y="124"/>
                              <a:pt x="279" y="116"/>
                              <a:pt x="276" y="108"/>
                            </a:cubicBezTo>
                            <a:cubicBezTo>
                              <a:pt x="275" y="104"/>
                              <a:pt x="272" y="96"/>
                              <a:pt x="272" y="96"/>
                            </a:cubicBezTo>
                            <a:cubicBezTo>
                              <a:pt x="271" y="73"/>
                              <a:pt x="274" y="50"/>
                              <a:pt x="268" y="28"/>
                            </a:cubicBezTo>
                            <a:cubicBezTo>
                              <a:pt x="267" y="23"/>
                              <a:pt x="257" y="27"/>
                              <a:pt x="252" y="24"/>
                            </a:cubicBezTo>
                            <a:cubicBezTo>
                              <a:pt x="216" y="0"/>
                              <a:pt x="271" y="21"/>
                              <a:pt x="232" y="8"/>
                            </a:cubicBezTo>
                            <a:cubicBezTo>
                              <a:pt x="223" y="11"/>
                              <a:pt x="214" y="13"/>
                              <a:pt x="208" y="20"/>
                            </a:cubicBezTo>
                            <a:cubicBezTo>
                              <a:pt x="202" y="27"/>
                              <a:pt x="192" y="44"/>
                              <a:pt x="192" y="44"/>
                            </a:cubicBezTo>
                            <a:cubicBezTo>
                              <a:pt x="187" y="62"/>
                              <a:pt x="188" y="69"/>
                              <a:pt x="172" y="80"/>
                            </a:cubicBezTo>
                            <a:cubicBezTo>
                              <a:pt x="162" y="95"/>
                              <a:pt x="149" y="103"/>
                              <a:pt x="136" y="116"/>
                            </a:cubicBezTo>
                            <a:cubicBezTo>
                              <a:pt x="123" y="114"/>
                              <a:pt x="107" y="116"/>
                              <a:pt x="96" y="108"/>
                            </a:cubicBezTo>
                            <a:cubicBezTo>
                              <a:pt x="84" y="99"/>
                              <a:pt x="88" y="81"/>
                              <a:pt x="76" y="72"/>
                            </a:cubicBezTo>
                            <a:cubicBezTo>
                              <a:pt x="69" y="66"/>
                              <a:pt x="59" y="65"/>
                              <a:pt x="52" y="60"/>
                            </a:cubicBezTo>
                            <a:cubicBezTo>
                              <a:pt x="40" y="61"/>
                              <a:pt x="28" y="61"/>
                              <a:pt x="16" y="64"/>
                            </a:cubicBezTo>
                            <a:cubicBezTo>
                              <a:pt x="10" y="65"/>
                              <a:pt x="0" y="72"/>
                              <a:pt x="0" y="72"/>
                            </a:cubicBezTo>
                          </a:path>
                        </a:pathLst>
                      </a:cu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ru-RU" smtClean="0">
                          <a:solidFill>
                            <a:srgbClr val="000000"/>
                          </a:solidFill>
                          <a:effectLst>
                            <a:outerShdw blurRad="38100" dist="38100" dir="2700000" algn="tl">
                              <a:srgbClr val="000000">
                                <a:alpha val="43137"/>
                              </a:srgbClr>
                            </a:outerShdw>
                          </a:effectLst>
                          <a:latin typeface="Arial" pitchFamily="34" charset="0"/>
                        </a:endParaRPr>
                      </a:p>
                    </p:txBody>
                  </p:sp>
                </p:grpSp>
                <p:sp>
                  <p:nvSpPr>
                    <p:cNvPr id="36" name="Freeform 29"/>
                    <p:cNvSpPr>
                      <a:spLocks/>
                    </p:cNvSpPr>
                    <p:nvPr/>
                  </p:nvSpPr>
                  <p:spPr bwMode="auto">
                    <a:xfrm>
                      <a:off x="3632" y="3181"/>
                      <a:ext cx="1744" cy="523"/>
                    </a:xfrm>
                    <a:custGeom>
                      <a:avLst/>
                      <a:gdLst>
                        <a:gd name="T0" fmla="*/ 1744 w 1744"/>
                        <a:gd name="T1" fmla="*/ 131 h 523"/>
                        <a:gd name="T2" fmla="*/ 1700 w 1744"/>
                        <a:gd name="T3" fmla="*/ 135 h 523"/>
                        <a:gd name="T4" fmla="*/ 1688 w 1744"/>
                        <a:gd name="T5" fmla="*/ 143 h 523"/>
                        <a:gd name="T6" fmla="*/ 1640 w 1744"/>
                        <a:gd name="T7" fmla="*/ 131 h 523"/>
                        <a:gd name="T8" fmla="*/ 1620 w 1744"/>
                        <a:gd name="T9" fmla="*/ 95 h 523"/>
                        <a:gd name="T10" fmla="*/ 1568 w 1744"/>
                        <a:gd name="T11" fmla="*/ 55 h 523"/>
                        <a:gd name="T12" fmla="*/ 1480 w 1744"/>
                        <a:gd name="T13" fmla="*/ 3 h 523"/>
                        <a:gd name="T14" fmla="*/ 1388 w 1744"/>
                        <a:gd name="T15" fmla="*/ 15 h 523"/>
                        <a:gd name="T16" fmla="*/ 1388 w 1744"/>
                        <a:gd name="T17" fmla="*/ 15 h 523"/>
                        <a:gd name="T18" fmla="*/ 1344 w 1744"/>
                        <a:gd name="T19" fmla="*/ 27 h 523"/>
                        <a:gd name="T20" fmla="*/ 1296 w 1744"/>
                        <a:gd name="T21" fmla="*/ 71 h 523"/>
                        <a:gd name="T22" fmla="*/ 1316 w 1744"/>
                        <a:gd name="T23" fmla="*/ 111 h 523"/>
                        <a:gd name="T24" fmla="*/ 1332 w 1744"/>
                        <a:gd name="T25" fmla="*/ 131 h 523"/>
                        <a:gd name="T26" fmla="*/ 1328 w 1744"/>
                        <a:gd name="T27" fmla="*/ 283 h 523"/>
                        <a:gd name="T28" fmla="*/ 1280 w 1744"/>
                        <a:gd name="T29" fmla="*/ 311 h 523"/>
                        <a:gd name="T30" fmla="*/ 1144 w 1744"/>
                        <a:gd name="T31" fmla="*/ 319 h 523"/>
                        <a:gd name="T32" fmla="*/ 1116 w 1744"/>
                        <a:gd name="T33" fmla="*/ 331 h 523"/>
                        <a:gd name="T34" fmla="*/ 1104 w 1744"/>
                        <a:gd name="T35" fmla="*/ 343 h 523"/>
                        <a:gd name="T36" fmla="*/ 1080 w 1744"/>
                        <a:gd name="T37" fmla="*/ 351 h 523"/>
                        <a:gd name="T38" fmla="*/ 1068 w 1744"/>
                        <a:gd name="T39" fmla="*/ 359 h 523"/>
                        <a:gd name="T40" fmla="*/ 1060 w 1744"/>
                        <a:gd name="T41" fmla="*/ 371 h 523"/>
                        <a:gd name="T42" fmla="*/ 1036 w 1744"/>
                        <a:gd name="T43" fmla="*/ 379 h 523"/>
                        <a:gd name="T44" fmla="*/ 1004 w 1744"/>
                        <a:gd name="T45" fmla="*/ 407 h 523"/>
                        <a:gd name="T46" fmla="*/ 980 w 1744"/>
                        <a:gd name="T47" fmla="*/ 423 h 523"/>
                        <a:gd name="T48" fmla="*/ 892 w 1744"/>
                        <a:gd name="T49" fmla="*/ 419 h 523"/>
                        <a:gd name="T50" fmla="*/ 804 w 1744"/>
                        <a:gd name="T51" fmla="*/ 387 h 523"/>
                        <a:gd name="T52" fmla="*/ 672 w 1744"/>
                        <a:gd name="T53" fmla="*/ 411 h 523"/>
                        <a:gd name="T54" fmla="*/ 624 w 1744"/>
                        <a:gd name="T55" fmla="*/ 407 h 523"/>
                        <a:gd name="T56" fmla="*/ 604 w 1744"/>
                        <a:gd name="T57" fmla="*/ 379 h 523"/>
                        <a:gd name="T58" fmla="*/ 556 w 1744"/>
                        <a:gd name="T59" fmla="*/ 347 h 523"/>
                        <a:gd name="T60" fmla="*/ 436 w 1744"/>
                        <a:gd name="T61" fmla="*/ 363 h 523"/>
                        <a:gd name="T62" fmla="*/ 448 w 1744"/>
                        <a:gd name="T63" fmla="*/ 435 h 523"/>
                        <a:gd name="T64" fmla="*/ 444 w 1744"/>
                        <a:gd name="T65" fmla="*/ 459 h 523"/>
                        <a:gd name="T66" fmla="*/ 332 w 1744"/>
                        <a:gd name="T67" fmla="*/ 479 h 523"/>
                        <a:gd name="T68" fmla="*/ 284 w 1744"/>
                        <a:gd name="T69" fmla="*/ 459 h 523"/>
                        <a:gd name="T70" fmla="*/ 248 w 1744"/>
                        <a:gd name="T71" fmla="*/ 447 h 523"/>
                        <a:gd name="T72" fmla="*/ 164 w 1744"/>
                        <a:gd name="T73" fmla="*/ 451 h 523"/>
                        <a:gd name="T74" fmla="*/ 124 w 1744"/>
                        <a:gd name="T75" fmla="*/ 471 h 523"/>
                        <a:gd name="T76" fmla="*/ 76 w 1744"/>
                        <a:gd name="T77" fmla="*/ 491 h 523"/>
                        <a:gd name="T78" fmla="*/ 0 w 1744"/>
                        <a:gd name="T79" fmla="*/ 523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 h="523">
                          <a:moveTo>
                            <a:pt x="1744" y="131"/>
                          </a:moveTo>
                          <a:cubicBezTo>
                            <a:pt x="1729" y="132"/>
                            <a:pt x="1714" y="132"/>
                            <a:pt x="1700" y="135"/>
                          </a:cubicBezTo>
                          <a:cubicBezTo>
                            <a:pt x="1695" y="136"/>
                            <a:pt x="1693" y="142"/>
                            <a:pt x="1688" y="143"/>
                          </a:cubicBezTo>
                          <a:cubicBezTo>
                            <a:pt x="1672" y="145"/>
                            <a:pt x="1640" y="131"/>
                            <a:pt x="1640" y="131"/>
                          </a:cubicBezTo>
                          <a:cubicBezTo>
                            <a:pt x="1630" y="102"/>
                            <a:pt x="1638" y="113"/>
                            <a:pt x="1620" y="95"/>
                          </a:cubicBezTo>
                          <a:cubicBezTo>
                            <a:pt x="1609" y="63"/>
                            <a:pt x="1593" y="69"/>
                            <a:pt x="1568" y="55"/>
                          </a:cubicBezTo>
                          <a:cubicBezTo>
                            <a:pt x="1536" y="37"/>
                            <a:pt x="1516" y="12"/>
                            <a:pt x="1480" y="3"/>
                          </a:cubicBezTo>
                          <a:cubicBezTo>
                            <a:pt x="1404" y="7"/>
                            <a:pt x="1434" y="0"/>
                            <a:pt x="1388" y="15"/>
                          </a:cubicBezTo>
                          <a:lnTo>
                            <a:pt x="1388" y="15"/>
                          </a:lnTo>
                          <a:cubicBezTo>
                            <a:pt x="1373" y="18"/>
                            <a:pt x="1344" y="27"/>
                            <a:pt x="1344" y="27"/>
                          </a:cubicBezTo>
                          <a:cubicBezTo>
                            <a:pt x="1328" y="43"/>
                            <a:pt x="1315" y="59"/>
                            <a:pt x="1296" y="71"/>
                          </a:cubicBezTo>
                          <a:cubicBezTo>
                            <a:pt x="1286" y="101"/>
                            <a:pt x="1279" y="104"/>
                            <a:pt x="1316" y="111"/>
                          </a:cubicBezTo>
                          <a:cubicBezTo>
                            <a:pt x="1325" y="117"/>
                            <a:pt x="1332" y="118"/>
                            <a:pt x="1332" y="131"/>
                          </a:cubicBezTo>
                          <a:cubicBezTo>
                            <a:pt x="1332" y="182"/>
                            <a:pt x="1333" y="233"/>
                            <a:pt x="1328" y="283"/>
                          </a:cubicBezTo>
                          <a:cubicBezTo>
                            <a:pt x="1326" y="304"/>
                            <a:pt x="1295" y="306"/>
                            <a:pt x="1280" y="311"/>
                          </a:cubicBezTo>
                          <a:cubicBezTo>
                            <a:pt x="1229" y="328"/>
                            <a:pt x="1272" y="315"/>
                            <a:pt x="1144" y="319"/>
                          </a:cubicBezTo>
                          <a:cubicBezTo>
                            <a:pt x="1135" y="324"/>
                            <a:pt x="1124" y="325"/>
                            <a:pt x="1116" y="331"/>
                          </a:cubicBezTo>
                          <a:cubicBezTo>
                            <a:pt x="1111" y="334"/>
                            <a:pt x="1109" y="340"/>
                            <a:pt x="1104" y="343"/>
                          </a:cubicBezTo>
                          <a:cubicBezTo>
                            <a:pt x="1097" y="347"/>
                            <a:pt x="1087" y="346"/>
                            <a:pt x="1080" y="351"/>
                          </a:cubicBezTo>
                          <a:cubicBezTo>
                            <a:pt x="1076" y="354"/>
                            <a:pt x="1072" y="356"/>
                            <a:pt x="1068" y="359"/>
                          </a:cubicBezTo>
                          <a:cubicBezTo>
                            <a:pt x="1065" y="363"/>
                            <a:pt x="1064" y="368"/>
                            <a:pt x="1060" y="371"/>
                          </a:cubicBezTo>
                          <a:cubicBezTo>
                            <a:pt x="1053" y="375"/>
                            <a:pt x="1036" y="379"/>
                            <a:pt x="1036" y="379"/>
                          </a:cubicBezTo>
                          <a:cubicBezTo>
                            <a:pt x="1023" y="399"/>
                            <a:pt x="1032" y="388"/>
                            <a:pt x="1004" y="407"/>
                          </a:cubicBezTo>
                          <a:cubicBezTo>
                            <a:pt x="996" y="412"/>
                            <a:pt x="980" y="423"/>
                            <a:pt x="980" y="423"/>
                          </a:cubicBezTo>
                          <a:cubicBezTo>
                            <a:pt x="951" y="422"/>
                            <a:pt x="921" y="422"/>
                            <a:pt x="892" y="419"/>
                          </a:cubicBezTo>
                          <a:cubicBezTo>
                            <a:pt x="861" y="416"/>
                            <a:pt x="834" y="394"/>
                            <a:pt x="804" y="387"/>
                          </a:cubicBezTo>
                          <a:cubicBezTo>
                            <a:pt x="756" y="390"/>
                            <a:pt x="718" y="400"/>
                            <a:pt x="672" y="411"/>
                          </a:cubicBezTo>
                          <a:cubicBezTo>
                            <a:pt x="656" y="410"/>
                            <a:pt x="640" y="411"/>
                            <a:pt x="624" y="407"/>
                          </a:cubicBezTo>
                          <a:cubicBezTo>
                            <a:pt x="613" y="404"/>
                            <a:pt x="609" y="386"/>
                            <a:pt x="604" y="379"/>
                          </a:cubicBezTo>
                          <a:cubicBezTo>
                            <a:pt x="593" y="363"/>
                            <a:pt x="574" y="353"/>
                            <a:pt x="556" y="347"/>
                          </a:cubicBezTo>
                          <a:cubicBezTo>
                            <a:pt x="527" y="318"/>
                            <a:pt x="469" y="346"/>
                            <a:pt x="436" y="363"/>
                          </a:cubicBezTo>
                          <a:cubicBezTo>
                            <a:pt x="421" y="386"/>
                            <a:pt x="442" y="411"/>
                            <a:pt x="448" y="435"/>
                          </a:cubicBezTo>
                          <a:cubicBezTo>
                            <a:pt x="447" y="443"/>
                            <a:pt x="449" y="453"/>
                            <a:pt x="444" y="459"/>
                          </a:cubicBezTo>
                          <a:cubicBezTo>
                            <a:pt x="431" y="474"/>
                            <a:pt x="342" y="478"/>
                            <a:pt x="332" y="479"/>
                          </a:cubicBezTo>
                          <a:cubicBezTo>
                            <a:pt x="311" y="486"/>
                            <a:pt x="301" y="470"/>
                            <a:pt x="284" y="459"/>
                          </a:cubicBezTo>
                          <a:cubicBezTo>
                            <a:pt x="273" y="452"/>
                            <a:pt x="248" y="447"/>
                            <a:pt x="248" y="447"/>
                          </a:cubicBezTo>
                          <a:cubicBezTo>
                            <a:pt x="220" y="448"/>
                            <a:pt x="192" y="449"/>
                            <a:pt x="164" y="451"/>
                          </a:cubicBezTo>
                          <a:cubicBezTo>
                            <a:pt x="149" y="452"/>
                            <a:pt x="137" y="465"/>
                            <a:pt x="124" y="471"/>
                          </a:cubicBezTo>
                          <a:cubicBezTo>
                            <a:pt x="108" y="478"/>
                            <a:pt x="92" y="484"/>
                            <a:pt x="76" y="491"/>
                          </a:cubicBezTo>
                          <a:cubicBezTo>
                            <a:pt x="51" y="502"/>
                            <a:pt x="20" y="503"/>
                            <a:pt x="0" y="523"/>
                          </a:cubicBezTo>
                        </a:path>
                      </a:pathLst>
                    </a:cu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ru-RU" smtClean="0">
                        <a:solidFill>
                          <a:srgbClr val="000000"/>
                        </a:solidFill>
                        <a:effectLst>
                          <a:outerShdw blurRad="38100" dist="38100" dir="2700000" algn="tl">
                            <a:srgbClr val="000000">
                              <a:alpha val="43137"/>
                            </a:srgbClr>
                          </a:outerShdw>
                        </a:effectLst>
                        <a:latin typeface="Arial" pitchFamily="34" charset="0"/>
                      </a:endParaRPr>
                    </a:p>
                  </p:txBody>
                </p:sp>
              </p:grpSp>
              <p:sp>
                <p:nvSpPr>
                  <p:cNvPr id="33" name="Freeform 31"/>
                  <p:cNvSpPr>
                    <a:spLocks/>
                  </p:cNvSpPr>
                  <p:nvPr/>
                </p:nvSpPr>
                <p:spPr bwMode="auto">
                  <a:xfrm>
                    <a:off x="2336" y="2750"/>
                    <a:ext cx="724" cy="459"/>
                  </a:xfrm>
                  <a:custGeom>
                    <a:avLst/>
                    <a:gdLst>
                      <a:gd name="T0" fmla="*/ 724 w 724"/>
                      <a:gd name="T1" fmla="*/ 459 h 459"/>
                      <a:gd name="T2" fmla="*/ 692 w 724"/>
                      <a:gd name="T3" fmla="*/ 455 h 459"/>
                      <a:gd name="T4" fmla="*/ 672 w 724"/>
                      <a:gd name="T5" fmla="*/ 407 h 459"/>
                      <a:gd name="T6" fmla="*/ 648 w 724"/>
                      <a:gd name="T7" fmla="*/ 435 h 459"/>
                      <a:gd name="T8" fmla="*/ 604 w 724"/>
                      <a:gd name="T9" fmla="*/ 431 h 459"/>
                      <a:gd name="T10" fmla="*/ 572 w 724"/>
                      <a:gd name="T11" fmla="*/ 383 h 459"/>
                      <a:gd name="T12" fmla="*/ 456 w 724"/>
                      <a:gd name="T13" fmla="*/ 343 h 459"/>
                      <a:gd name="T14" fmla="*/ 424 w 724"/>
                      <a:gd name="T15" fmla="*/ 311 h 459"/>
                      <a:gd name="T16" fmla="*/ 368 w 724"/>
                      <a:gd name="T17" fmla="*/ 303 h 459"/>
                      <a:gd name="T18" fmla="*/ 348 w 724"/>
                      <a:gd name="T19" fmla="*/ 239 h 459"/>
                      <a:gd name="T20" fmla="*/ 296 w 724"/>
                      <a:gd name="T21" fmla="*/ 131 h 459"/>
                      <a:gd name="T22" fmla="*/ 288 w 724"/>
                      <a:gd name="T23" fmla="*/ 107 h 459"/>
                      <a:gd name="T24" fmla="*/ 264 w 724"/>
                      <a:gd name="T25" fmla="*/ 131 h 459"/>
                      <a:gd name="T26" fmla="*/ 172 w 724"/>
                      <a:gd name="T27" fmla="*/ 139 h 459"/>
                      <a:gd name="T28" fmla="*/ 160 w 724"/>
                      <a:gd name="T29" fmla="*/ 111 h 459"/>
                      <a:gd name="T30" fmla="*/ 92 w 724"/>
                      <a:gd name="T31" fmla="*/ 87 h 459"/>
                      <a:gd name="T32" fmla="*/ 40 w 724"/>
                      <a:gd name="T33" fmla="*/ 7 h 459"/>
                      <a:gd name="T34" fmla="*/ 0 w 724"/>
                      <a:gd name="T35" fmla="*/ 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4" h="459">
                        <a:moveTo>
                          <a:pt x="724" y="459"/>
                        </a:moveTo>
                        <a:cubicBezTo>
                          <a:pt x="713" y="458"/>
                          <a:pt x="702" y="459"/>
                          <a:pt x="692" y="455"/>
                        </a:cubicBezTo>
                        <a:cubicBezTo>
                          <a:pt x="680" y="449"/>
                          <a:pt x="702" y="417"/>
                          <a:pt x="672" y="407"/>
                        </a:cubicBezTo>
                        <a:cubicBezTo>
                          <a:pt x="667" y="423"/>
                          <a:pt x="664" y="430"/>
                          <a:pt x="648" y="435"/>
                        </a:cubicBezTo>
                        <a:cubicBezTo>
                          <a:pt x="633" y="434"/>
                          <a:pt x="618" y="435"/>
                          <a:pt x="604" y="431"/>
                        </a:cubicBezTo>
                        <a:cubicBezTo>
                          <a:pt x="597" y="429"/>
                          <a:pt x="586" y="392"/>
                          <a:pt x="572" y="383"/>
                        </a:cubicBezTo>
                        <a:cubicBezTo>
                          <a:pt x="555" y="332"/>
                          <a:pt x="504" y="345"/>
                          <a:pt x="456" y="343"/>
                        </a:cubicBezTo>
                        <a:cubicBezTo>
                          <a:pt x="445" y="329"/>
                          <a:pt x="441" y="317"/>
                          <a:pt x="424" y="311"/>
                        </a:cubicBezTo>
                        <a:cubicBezTo>
                          <a:pt x="393" y="318"/>
                          <a:pt x="384" y="327"/>
                          <a:pt x="368" y="303"/>
                        </a:cubicBezTo>
                        <a:cubicBezTo>
                          <a:pt x="365" y="279"/>
                          <a:pt x="361" y="259"/>
                          <a:pt x="348" y="239"/>
                        </a:cubicBezTo>
                        <a:cubicBezTo>
                          <a:pt x="339" y="205"/>
                          <a:pt x="334" y="140"/>
                          <a:pt x="296" y="131"/>
                        </a:cubicBezTo>
                        <a:cubicBezTo>
                          <a:pt x="298" y="125"/>
                          <a:pt x="308" y="98"/>
                          <a:pt x="288" y="107"/>
                        </a:cubicBezTo>
                        <a:cubicBezTo>
                          <a:pt x="278" y="112"/>
                          <a:pt x="264" y="131"/>
                          <a:pt x="264" y="131"/>
                        </a:cubicBezTo>
                        <a:cubicBezTo>
                          <a:pt x="251" y="169"/>
                          <a:pt x="260" y="154"/>
                          <a:pt x="172" y="139"/>
                        </a:cubicBezTo>
                        <a:cubicBezTo>
                          <a:pt x="162" y="137"/>
                          <a:pt x="167" y="119"/>
                          <a:pt x="160" y="111"/>
                        </a:cubicBezTo>
                        <a:cubicBezTo>
                          <a:pt x="141" y="89"/>
                          <a:pt x="120" y="90"/>
                          <a:pt x="92" y="87"/>
                        </a:cubicBezTo>
                        <a:cubicBezTo>
                          <a:pt x="74" y="14"/>
                          <a:pt x="112" y="16"/>
                          <a:pt x="40" y="7"/>
                        </a:cubicBezTo>
                        <a:cubicBezTo>
                          <a:pt x="19" y="0"/>
                          <a:pt x="32" y="3"/>
                          <a:pt x="0" y="3"/>
                        </a:cubicBezTo>
                      </a:path>
                    </a:pathLst>
                  </a:cu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ru-RU" smtClean="0">
                      <a:solidFill>
                        <a:srgbClr val="000000"/>
                      </a:solidFill>
                      <a:effectLst>
                        <a:outerShdw blurRad="38100" dist="38100" dir="2700000" algn="tl">
                          <a:srgbClr val="000000">
                            <a:alpha val="43137"/>
                          </a:srgbClr>
                        </a:outerShdw>
                      </a:effectLst>
                      <a:latin typeface="Arial" pitchFamily="34" charset="0"/>
                    </a:endParaRPr>
                  </a:p>
                </p:txBody>
              </p:sp>
              <p:sp>
                <p:nvSpPr>
                  <p:cNvPr id="34" name="Freeform 33"/>
                  <p:cNvSpPr>
                    <a:spLocks/>
                  </p:cNvSpPr>
                  <p:nvPr/>
                </p:nvSpPr>
                <p:spPr bwMode="auto">
                  <a:xfrm>
                    <a:off x="1308" y="2691"/>
                    <a:ext cx="1028" cy="240"/>
                  </a:xfrm>
                  <a:custGeom>
                    <a:avLst/>
                    <a:gdLst>
                      <a:gd name="T0" fmla="*/ 1028 w 1028"/>
                      <a:gd name="T1" fmla="*/ 68 h 240"/>
                      <a:gd name="T2" fmla="*/ 1004 w 1028"/>
                      <a:gd name="T3" fmla="*/ 76 h 240"/>
                      <a:gd name="T4" fmla="*/ 992 w 1028"/>
                      <a:gd name="T5" fmla="*/ 80 h 240"/>
                      <a:gd name="T6" fmla="*/ 744 w 1028"/>
                      <a:gd name="T7" fmla="*/ 64 h 240"/>
                      <a:gd name="T8" fmla="*/ 700 w 1028"/>
                      <a:gd name="T9" fmla="*/ 92 h 240"/>
                      <a:gd name="T10" fmla="*/ 736 w 1028"/>
                      <a:gd name="T11" fmla="*/ 120 h 240"/>
                      <a:gd name="T12" fmla="*/ 652 w 1028"/>
                      <a:gd name="T13" fmla="*/ 132 h 240"/>
                      <a:gd name="T14" fmla="*/ 652 w 1028"/>
                      <a:gd name="T15" fmla="*/ 176 h 240"/>
                      <a:gd name="T16" fmla="*/ 664 w 1028"/>
                      <a:gd name="T17" fmla="*/ 212 h 240"/>
                      <a:gd name="T18" fmla="*/ 556 w 1028"/>
                      <a:gd name="T19" fmla="*/ 184 h 240"/>
                      <a:gd name="T20" fmla="*/ 488 w 1028"/>
                      <a:gd name="T21" fmla="*/ 156 h 240"/>
                      <a:gd name="T22" fmla="*/ 416 w 1028"/>
                      <a:gd name="T23" fmla="*/ 144 h 240"/>
                      <a:gd name="T24" fmla="*/ 380 w 1028"/>
                      <a:gd name="T25" fmla="*/ 88 h 240"/>
                      <a:gd name="T26" fmla="*/ 284 w 1028"/>
                      <a:gd name="T27" fmla="*/ 16 h 240"/>
                      <a:gd name="T28" fmla="*/ 232 w 1028"/>
                      <a:gd name="T29" fmla="*/ 0 h 240"/>
                      <a:gd name="T30" fmla="*/ 112 w 1028"/>
                      <a:gd name="T31" fmla="*/ 40 h 240"/>
                      <a:gd name="T32" fmla="*/ 72 w 1028"/>
                      <a:gd name="T33" fmla="*/ 12 h 240"/>
                      <a:gd name="T34" fmla="*/ 0 w 1028"/>
                      <a:gd name="T35" fmla="*/ 64 h 240"/>
                      <a:gd name="T36" fmla="*/ 4 w 1028"/>
                      <a:gd name="T37" fmla="*/ 92 h 240"/>
                      <a:gd name="T38" fmla="*/ 12 w 1028"/>
                      <a:gd name="T39" fmla="*/ 104 h 240"/>
                      <a:gd name="T40" fmla="*/ 40 w 1028"/>
                      <a:gd name="T41" fmla="*/ 168 h 240"/>
                      <a:gd name="T42" fmla="*/ 20 w 1028"/>
                      <a:gd name="T43" fmla="*/ 196 h 240"/>
                      <a:gd name="T44" fmla="*/ 8 w 1028"/>
                      <a:gd name="T45" fmla="*/ 20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28" h="240">
                        <a:moveTo>
                          <a:pt x="1028" y="68"/>
                        </a:moveTo>
                        <a:cubicBezTo>
                          <a:pt x="1020" y="71"/>
                          <a:pt x="1012" y="73"/>
                          <a:pt x="1004" y="76"/>
                        </a:cubicBezTo>
                        <a:cubicBezTo>
                          <a:pt x="1000" y="77"/>
                          <a:pt x="992" y="80"/>
                          <a:pt x="992" y="80"/>
                        </a:cubicBezTo>
                        <a:cubicBezTo>
                          <a:pt x="931" y="79"/>
                          <a:pt x="813" y="110"/>
                          <a:pt x="744" y="64"/>
                        </a:cubicBezTo>
                        <a:cubicBezTo>
                          <a:pt x="718" y="68"/>
                          <a:pt x="714" y="71"/>
                          <a:pt x="700" y="92"/>
                        </a:cubicBezTo>
                        <a:cubicBezTo>
                          <a:pt x="712" y="110"/>
                          <a:pt x="724" y="102"/>
                          <a:pt x="736" y="120"/>
                        </a:cubicBezTo>
                        <a:cubicBezTo>
                          <a:pt x="720" y="131"/>
                          <a:pt x="677" y="127"/>
                          <a:pt x="652" y="132"/>
                        </a:cubicBezTo>
                        <a:cubicBezTo>
                          <a:pt x="637" y="147"/>
                          <a:pt x="625" y="167"/>
                          <a:pt x="652" y="176"/>
                        </a:cubicBezTo>
                        <a:cubicBezTo>
                          <a:pt x="666" y="190"/>
                          <a:pt x="670" y="194"/>
                          <a:pt x="664" y="212"/>
                        </a:cubicBezTo>
                        <a:cubicBezTo>
                          <a:pt x="569" y="209"/>
                          <a:pt x="519" y="240"/>
                          <a:pt x="556" y="184"/>
                        </a:cubicBezTo>
                        <a:cubicBezTo>
                          <a:pt x="546" y="155"/>
                          <a:pt x="515" y="159"/>
                          <a:pt x="488" y="156"/>
                        </a:cubicBezTo>
                        <a:cubicBezTo>
                          <a:pt x="449" y="143"/>
                          <a:pt x="472" y="149"/>
                          <a:pt x="416" y="144"/>
                        </a:cubicBezTo>
                        <a:cubicBezTo>
                          <a:pt x="412" y="104"/>
                          <a:pt x="417" y="95"/>
                          <a:pt x="380" y="88"/>
                        </a:cubicBezTo>
                        <a:cubicBezTo>
                          <a:pt x="337" y="59"/>
                          <a:pt x="347" y="29"/>
                          <a:pt x="284" y="16"/>
                        </a:cubicBezTo>
                        <a:cubicBezTo>
                          <a:pt x="268" y="5"/>
                          <a:pt x="251" y="5"/>
                          <a:pt x="232" y="0"/>
                        </a:cubicBezTo>
                        <a:cubicBezTo>
                          <a:pt x="187" y="6"/>
                          <a:pt x="155" y="29"/>
                          <a:pt x="112" y="40"/>
                        </a:cubicBezTo>
                        <a:cubicBezTo>
                          <a:pt x="76" y="22"/>
                          <a:pt x="109" y="3"/>
                          <a:pt x="72" y="12"/>
                        </a:cubicBezTo>
                        <a:cubicBezTo>
                          <a:pt x="47" y="28"/>
                          <a:pt x="21" y="43"/>
                          <a:pt x="0" y="64"/>
                        </a:cubicBezTo>
                        <a:cubicBezTo>
                          <a:pt x="1" y="73"/>
                          <a:pt x="1" y="83"/>
                          <a:pt x="4" y="92"/>
                        </a:cubicBezTo>
                        <a:cubicBezTo>
                          <a:pt x="5" y="97"/>
                          <a:pt x="11" y="99"/>
                          <a:pt x="12" y="104"/>
                        </a:cubicBezTo>
                        <a:cubicBezTo>
                          <a:pt x="20" y="135"/>
                          <a:pt x="10" y="158"/>
                          <a:pt x="40" y="168"/>
                        </a:cubicBezTo>
                        <a:cubicBezTo>
                          <a:pt x="47" y="189"/>
                          <a:pt x="48" y="178"/>
                          <a:pt x="20" y="196"/>
                        </a:cubicBezTo>
                        <a:cubicBezTo>
                          <a:pt x="16" y="199"/>
                          <a:pt x="8" y="204"/>
                          <a:pt x="8" y="204"/>
                        </a:cubicBezTo>
                      </a:path>
                    </a:pathLst>
                  </a:cu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ru-RU" smtClean="0">
                      <a:solidFill>
                        <a:srgbClr val="000000"/>
                      </a:solidFill>
                      <a:effectLst>
                        <a:outerShdw blurRad="38100" dist="38100" dir="2700000" algn="tl">
                          <a:srgbClr val="000000">
                            <a:alpha val="43137"/>
                          </a:srgbClr>
                        </a:outerShdw>
                      </a:effectLst>
                      <a:latin typeface="Arial" pitchFamily="34" charset="0"/>
                    </a:endParaRPr>
                  </a:p>
                </p:txBody>
              </p:sp>
            </p:grpSp>
            <p:sp>
              <p:nvSpPr>
                <p:cNvPr id="31" name="Freeform 39"/>
                <p:cNvSpPr>
                  <a:spLocks/>
                </p:cNvSpPr>
                <p:nvPr/>
              </p:nvSpPr>
              <p:spPr bwMode="auto">
                <a:xfrm>
                  <a:off x="856" y="2828"/>
                  <a:ext cx="268" cy="324"/>
                </a:xfrm>
                <a:custGeom>
                  <a:avLst/>
                  <a:gdLst>
                    <a:gd name="T0" fmla="*/ 0 w 268"/>
                    <a:gd name="T1" fmla="*/ 0 h 324"/>
                    <a:gd name="T2" fmla="*/ 20 w 268"/>
                    <a:gd name="T3" fmla="*/ 4 h 324"/>
                    <a:gd name="T4" fmla="*/ 48 w 268"/>
                    <a:gd name="T5" fmla="*/ 48 h 324"/>
                    <a:gd name="T6" fmla="*/ 60 w 268"/>
                    <a:gd name="T7" fmla="*/ 64 h 324"/>
                    <a:gd name="T8" fmla="*/ 72 w 268"/>
                    <a:gd name="T9" fmla="*/ 68 h 324"/>
                    <a:gd name="T10" fmla="*/ 108 w 268"/>
                    <a:gd name="T11" fmla="*/ 104 h 324"/>
                    <a:gd name="T12" fmla="*/ 164 w 268"/>
                    <a:gd name="T13" fmla="*/ 168 h 324"/>
                    <a:gd name="T14" fmla="*/ 184 w 268"/>
                    <a:gd name="T15" fmla="*/ 252 h 324"/>
                    <a:gd name="T16" fmla="*/ 268 w 268"/>
                    <a:gd name="T17" fmla="*/ 316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8" h="324">
                      <a:moveTo>
                        <a:pt x="0" y="0"/>
                      </a:moveTo>
                      <a:cubicBezTo>
                        <a:pt x="7" y="1"/>
                        <a:pt x="14" y="1"/>
                        <a:pt x="20" y="4"/>
                      </a:cubicBezTo>
                      <a:cubicBezTo>
                        <a:pt x="40" y="15"/>
                        <a:pt x="21" y="39"/>
                        <a:pt x="48" y="48"/>
                      </a:cubicBezTo>
                      <a:cubicBezTo>
                        <a:pt x="52" y="53"/>
                        <a:pt x="55" y="60"/>
                        <a:pt x="60" y="64"/>
                      </a:cubicBezTo>
                      <a:cubicBezTo>
                        <a:pt x="63" y="67"/>
                        <a:pt x="69" y="65"/>
                        <a:pt x="72" y="68"/>
                      </a:cubicBezTo>
                      <a:cubicBezTo>
                        <a:pt x="85" y="78"/>
                        <a:pt x="94" y="93"/>
                        <a:pt x="108" y="104"/>
                      </a:cubicBezTo>
                      <a:cubicBezTo>
                        <a:pt x="115" y="138"/>
                        <a:pt x="130" y="157"/>
                        <a:pt x="164" y="168"/>
                      </a:cubicBezTo>
                      <a:cubicBezTo>
                        <a:pt x="173" y="195"/>
                        <a:pt x="177" y="224"/>
                        <a:pt x="184" y="252"/>
                      </a:cubicBezTo>
                      <a:cubicBezTo>
                        <a:pt x="190" y="324"/>
                        <a:pt x="187" y="316"/>
                        <a:pt x="268" y="316"/>
                      </a:cubicBezTo>
                    </a:path>
                  </a:pathLst>
                </a:cu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ru-RU" smtClean="0">
                    <a:solidFill>
                      <a:srgbClr val="000000"/>
                    </a:solidFill>
                    <a:effectLst>
                      <a:outerShdw blurRad="38100" dist="38100" dir="2700000" algn="tl">
                        <a:srgbClr val="000000">
                          <a:alpha val="43137"/>
                        </a:srgbClr>
                      </a:outerShdw>
                    </a:effectLst>
                    <a:latin typeface="Arial" pitchFamily="34" charset="0"/>
                  </a:endParaRPr>
                </a:p>
              </p:txBody>
            </p:sp>
          </p:grpSp>
          <p:sp>
            <p:nvSpPr>
              <p:cNvPr id="29" name="Freeform 41"/>
              <p:cNvSpPr>
                <a:spLocks/>
              </p:cNvSpPr>
              <p:nvPr/>
            </p:nvSpPr>
            <p:spPr bwMode="auto">
              <a:xfrm>
                <a:off x="951" y="1862"/>
                <a:ext cx="296" cy="752"/>
              </a:xfrm>
              <a:custGeom>
                <a:avLst/>
                <a:gdLst>
                  <a:gd name="T0" fmla="*/ 0 w 296"/>
                  <a:gd name="T1" fmla="*/ 728 h 752"/>
                  <a:gd name="T2" fmla="*/ 40 w 296"/>
                  <a:gd name="T3" fmla="*/ 716 h 752"/>
                  <a:gd name="T4" fmla="*/ 64 w 296"/>
                  <a:gd name="T5" fmla="*/ 724 h 752"/>
                  <a:gd name="T6" fmla="*/ 76 w 296"/>
                  <a:gd name="T7" fmla="*/ 728 h 752"/>
                  <a:gd name="T8" fmla="*/ 108 w 296"/>
                  <a:gd name="T9" fmla="*/ 752 h 752"/>
                  <a:gd name="T10" fmla="*/ 96 w 296"/>
                  <a:gd name="T11" fmla="*/ 736 h 752"/>
                  <a:gd name="T12" fmla="*/ 132 w 296"/>
                  <a:gd name="T13" fmla="*/ 724 h 752"/>
                  <a:gd name="T14" fmla="*/ 144 w 296"/>
                  <a:gd name="T15" fmla="*/ 720 h 752"/>
                  <a:gd name="T16" fmla="*/ 112 w 296"/>
                  <a:gd name="T17" fmla="*/ 596 h 752"/>
                  <a:gd name="T18" fmla="*/ 84 w 296"/>
                  <a:gd name="T19" fmla="*/ 564 h 752"/>
                  <a:gd name="T20" fmla="*/ 64 w 296"/>
                  <a:gd name="T21" fmla="*/ 528 h 752"/>
                  <a:gd name="T22" fmla="*/ 96 w 296"/>
                  <a:gd name="T23" fmla="*/ 492 h 752"/>
                  <a:gd name="T24" fmla="*/ 68 w 296"/>
                  <a:gd name="T25" fmla="*/ 464 h 752"/>
                  <a:gd name="T26" fmla="*/ 56 w 296"/>
                  <a:gd name="T27" fmla="*/ 452 h 752"/>
                  <a:gd name="T28" fmla="*/ 96 w 296"/>
                  <a:gd name="T29" fmla="*/ 424 h 752"/>
                  <a:gd name="T30" fmla="*/ 92 w 296"/>
                  <a:gd name="T31" fmla="*/ 372 h 752"/>
                  <a:gd name="T32" fmla="*/ 24 w 296"/>
                  <a:gd name="T33" fmla="*/ 352 h 752"/>
                  <a:gd name="T34" fmla="*/ 56 w 296"/>
                  <a:gd name="T35" fmla="*/ 324 h 752"/>
                  <a:gd name="T36" fmla="*/ 104 w 296"/>
                  <a:gd name="T37" fmla="*/ 332 h 752"/>
                  <a:gd name="T38" fmla="*/ 120 w 296"/>
                  <a:gd name="T39" fmla="*/ 296 h 752"/>
                  <a:gd name="T40" fmla="*/ 152 w 296"/>
                  <a:gd name="T41" fmla="*/ 220 h 752"/>
                  <a:gd name="T42" fmla="*/ 168 w 296"/>
                  <a:gd name="T43" fmla="*/ 216 h 752"/>
                  <a:gd name="T44" fmla="*/ 164 w 296"/>
                  <a:gd name="T45" fmla="*/ 116 h 752"/>
                  <a:gd name="T46" fmla="*/ 224 w 296"/>
                  <a:gd name="T47" fmla="*/ 48 h 752"/>
                  <a:gd name="T48" fmla="*/ 268 w 296"/>
                  <a:gd name="T49" fmla="*/ 8 h 752"/>
                  <a:gd name="T50" fmla="*/ 296 w 296"/>
                  <a:gd name="T51" fmla="*/ 0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6" h="752">
                    <a:moveTo>
                      <a:pt x="0" y="728"/>
                    </a:moveTo>
                    <a:cubicBezTo>
                      <a:pt x="15" y="713"/>
                      <a:pt x="19" y="710"/>
                      <a:pt x="40" y="716"/>
                    </a:cubicBezTo>
                    <a:cubicBezTo>
                      <a:pt x="48" y="718"/>
                      <a:pt x="56" y="721"/>
                      <a:pt x="64" y="724"/>
                    </a:cubicBezTo>
                    <a:cubicBezTo>
                      <a:pt x="68" y="725"/>
                      <a:pt x="76" y="728"/>
                      <a:pt x="76" y="728"/>
                    </a:cubicBezTo>
                    <a:cubicBezTo>
                      <a:pt x="85" y="742"/>
                      <a:pt x="92" y="747"/>
                      <a:pt x="108" y="752"/>
                    </a:cubicBezTo>
                    <a:cubicBezTo>
                      <a:pt x="152" y="743"/>
                      <a:pt x="112" y="740"/>
                      <a:pt x="96" y="736"/>
                    </a:cubicBezTo>
                    <a:cubicBezTo>
                      <a:pt x="108" y="732"/>
                      <a:pt x="120" y="728"/>
                      <a:pt x="132" y="724"/>
                    </a:cubicBezTo>
                    <a:cubicBezTo>
                      <a:pt x="136" y="723"/>
                      <a:pt x="144" y="720"/>
                      <a:pt x="144" y="720"/>
                    </a:cubicBezTo>
                    <a:cubicBezTo>
                      <a:pt x="159" y="676"/>
                      <a:pt x="125" y="635"/>
                      <a:pt x="112" y="596"/>
                    </a:cubicBezTo>
                    <a:cubicBezTo>
                      <a:pt x="104" y="543"/>
                      <a:pt x="119" y="584"/>
                      <a:pt x="84" y="564"/>
                    </a:cubicBezTo>
                    <a:cubicBezTo>
                      <a:pt x="78" y="560"/>
                      <a:pt x="80" y="539"/>
                      <a:pt x="64" y="528"/>
                    </a:cubicBezTo>
                    <a:cubicBezTo>
                      <a:pt x="69" y="500"/>
                      <a:pt x="71" y="500"/>
                      <a:pt x="96" y="492"/>
                    </a:cubicBezTo>
                    <a:cubicBezTo>
                      <a:pt x="91" y="476"/>
                      <a:pt x="84" y="469"/>
                      <a:pt x="68" y="464"/>
                    </a:cubicBezTo>
                    <a:cubicBezTo>
                      <a:pt x="64" y="460"/>
                      <a:pt x="54" y="457"/>
                      <a:pt x="56" y="452"/>
                    </a:cubicBezTo>
                    <a:cubicBezTo>
                      <a:pt x="62" y="437"/>
                      <a:pt x="83" y="434"/>
                      <a:pt x="96" y="424"/>
                    </a:cubicBezTo>
                    <a:cubicBezTo>
                      <a:pt x="95" y="407"/>
                      <a:pt x="96" y="389"/>
                      <a:pt x="92" y="372"/>
                    </a:cubicBezTo>
                    <a:cubicBezTo>
                      <a:pt x="88" y="355"/>
                      <a:pt x="36" y="355"/>
                      <a:pt x="24" y="352"/>
                    </a:cubicBezTo>
                    <a:cubicBezTo>
                      <a:pt x="32" y="340"/>
                      <a:pt x="56" y="324"/>
                      <a:pt x="56" y="324"/>
                    </a:cubicBezTo>
                    <a:cubicBezTo>
                      <a:pt x="75" y="327"/>
                      <a:pt x="88" y="337"/>
                      <a:pt x="104" y="332"/>
                    </a:cubicBezTo>
                    <a:cubicBezTo>
                      <a:pt x="114" y="303"/>
                      <a:pt x="107" y="315"/>
                      <a:pt x="120" y="296"/>
                    </a:cubicBezTo>
                    <a:cubicBezTo>
                      <a:pt x="127" y="268"/>
                      <a:pt x="143" y="247"/>
                      <a:pt x="152" y="220"/>
                    </a:cubicBezTo>
                    <a:cubicBezTo>
                      <a:pt x="154" y="215"/>
                      <a:pt x="163" y="217"/>
                      <a:pt x="168" y="216"/>
                    </a:cubicBezTo>
                    <a:cubicBezTo>
                      <a:pt x="190" y="184"/>
                      <a:pt x="174" y="150"/>
                      <a:pt x="164" y="116"/>
                    </a:cubicBezTo>
                    <a:cubicBezTo>
                      <a:pt x="169" y="48"/>
                      <a:pt x="164" y="57"/>
                      <a:pt x="224" y="48"/>
                    </a:cubicBezTo>
                    <a:cubicBezTo>
                      <a:pt x="236" y="11"/>
                      <a:pt x="219" y="13"/>
                      <a:pt x="268" y="8"/>
                    </a:cubicBezTo>
                    <a:cubicBezTo>
                      <a:pt x="277" y="5"/>
                      <a:pt x="296" y="0"/>
                      <a:pt x="296" y="0"/>
                    </a:cubicBezTo>
                  </a:path>
                </a:pathLst>
              </a:cu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ru-RU" smtClean="0">
                  <a:solidFill>
                    <a:srgbClr val="000000"/>
                  </a:solidFill>
                  <a:effectLst>
                    <a:outerShdw blurRad="38100" dist="38100" dir="2700000" algn="tl">
                      <a:srgbClr val="000000">
                        <a:alpha val="43137"/>
                      </a:srgbClr>
                    </a:outerShdw>
                  </a:effectLst>
                  <a:latin typeface="Arial" pitchFamily="34" charset="0"/>
                </a:endParaRPr>
              </a:p>
            </p:txBody>
          </p:sp>
        </p:grpSp>
        <p:sp>
          <p:nvSpPr>
            <p:cNvPr id="27" name="Freeform 43"/>
            <p:cNvSpPr>
              <a:spLocks/>
            </p:cNvSpPr>
            <p:nvPr/>
          </p:nvSpPr>
          <p:spPr bwMode="auto">
            <a:xfrm>
              <a:off x="1958587" y="1688797"/>
              <a:ext cx="883555" cy="563365"/>
            </a:xfrm>
            <a:custGeom>
              <a:avLst/>
              <a:gdLst>
                <a:gd name="T0" fmla="*/ 0 w 552"/>
                <a:gd name="T1" fmla="*/ 292 h 300"/>
                <a:gd name="T2" fmla="*/ 184 w 552"/>
                <a:gd name="T3" fmla="*/ 296 h 300"/>
                <a:gd name="T4" fmla="*/ 188 w 552"/>
                <a:gd name="T5" fmla="*/ 220 h 300"/>
                <a:gd name="T6" fmla="*/ 216 w 552"/>
                <a:gd name="T7" fmla="*/ 212 h 300"/>
                <a:gd name="T8" fmla="*/ 248 w 552"/>
                <a:gd name="T9" fmla="*/ 164 h 300"/>
                <a:gd name="T10" fmla="*/ 284 w 552"/>
                <a:gd name="T11" fmla="*/ 148 h 300"/>
                <a:gd name="T12" fmla="*/ 328 w 552"/>
                <a:gd name="T13" fmla="*/ 112 h 300"/>
                <a:gd name="T14" fmla="*/ 408 w 552"/>
                <a:gd name="T15" fmla="*/ 76 h 300"/>
                <a:gd name="T16" fmla="*/ 460 w 552"/>
                <a:gd name="T17" fmla="*/ 0 h 300"/>
                <a:gd name="T18" fmla="*/ 536 w 552"/>
                <a:gd name="T19" fmla="*/ 28 h 300"/>
                <a:gd name="T20" fmla="*/ 552 w 552"/>
                <a:gd name="T21" fmla="*/ 2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2" h="300">
                  <a:moveTo>
                    <a:pt x="0" y="292"/>
                  </a:moveTo>
                  <a:cubicBezTo>
                    <a:pt x="78" y="295"/>
                    <a:pt x="112" y="300"/>
                    <a:pt x="184" y="296"/>
                  </a:cubicBezTo>
                  <a:cubicBezTo>
                    <a:pt x="194" y="266"/>
                    <a:pt x="200" y="257"/>
                    <a:pt x="188" y="220"/>
                  </a:cubicBezTo>
                  <a:cubicBezTo>
                    <a:pt x="197" y="217"/>
                    <a:pt x="209" y="218"/>
                    <a:pt x="216" y="212"/>
                  </a:cubicBezTo>
                  <a:cubicBezTo>
                    <a:pt x="234" y="197"/>
                    <a:pt x="231" y="178"/>
                    <a:pt x="248" y="164"/>
                  </a:cubicBezTo>
                  <a:cubicBezTo>
                    <a:pt x="258" y="156"/>
                    <a:pt x="284" y="148"/>
                    <a:pt x="284" y="148"/>
                  </a:cubicBezTo>
                  <a:cubicBezTo>
                    <a:pt x="303" y="129"/>
                    <a:pt x="298" y="122"/>
                    <a:pt x="328" y="112"/>
                  </a:cubicBezTo>
                  <a:cubicBezTo>
                    <a:pt x="364" y="76"/>
                    <a:pt x="344" y="81"/>
                    <a:pt x="408" y="76"/>
                  </a:cubicBezTo>
                  <a:cubicBezTo>
                    <a:pt x="426" y="21"/>
                    <a:pt x="403" y="16"/>
                    <a:pt x="460" y="0"/>
                  </a:cubicBezTo>
                  <a:cubicBezTo>
                    <a:pt x="499" y="4"/>
                    <a:pt x="506" y="13"/>
                    <a:pt x="536" y="28"/>
                  </a:cubicBezTo>
                  <a:cubicBezTo>
                    <a:pt x="550" y="23"/>
                    <a:pt x="545" y="27"/>
                    <a:pt x="552" y="20"/>
                  </a:cubicBezTo>
                </a:path>
              </a:pathLst>
            </a:cu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ru-RU" smtClean="0">
                <a:solidFill>
                  <a:srgbClr val="000000"/>
                </a:solidFill>
                <a:effectLst>
                  <a:outerShdw blurRad="38100" dist="38100" dir="2700000" algn="tl">
                    <a:srgbClr val="000000">
                      <a:alpha val="43137"/>
                    </a:srgbClr>
                  </a:outerShdw>
                </a:effectLst>
                <a:latin typeface="Arial" pitchFamily="34" charset="0"/>
              </a:endParaRPr>
            </a:p>
          </p:txBody>
        </p:sp>
        <p:sp>
          <p:nvSpPr>
            <p:cNvPr id="39" name="Овал 38"/>
            <p:cNvSpPr/>
            <p:nvPr/>
          </p:nvSpPr>
          <p:spPr>
            <a:xfrm rot="3932596">
              <a:off x="1916555" y="1511699"/>
              <a:ext cx="515649" cy="1807674"/>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39"/>
            <p:cNvSpPr/>
            <p:nvPr/>
          </p:nvSpPr>
          <p:spPr>
            <a:xfrm rot="6607401">
              <a:off x="1334840" y="2938071"/>
              <a:ext cx="1339399" cy="814953"/>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Овал 21"/>
            <p:cNvSpPr/>
            <p:nvPr/>
          </p:nvSpPr>
          <p:spPr>
            <a:xfrm rot="1881670">
              <a:off x="2675764" y="3051324"/>
              <a:ext cx="717088" cy="97630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Овал 56"/>
            <p:cNvSpPr/>
            <p:nvPr/>
          </p:nvSpPr>
          <p:spPr>
            <a:xfrm rot="1881670">
              <a:off x="4381267" y="3655360"/>
              <a:ext cx="607530" cy="65582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Овал 57"/>
            <p:cNvSpPr/>
            <p:nvPr/>
          </p:nvSpPr>
          <p:spPr>
            <a:xfrm rot="1881670">
              <a:off x="7913726" y="4395921"/>
              <a:ext cx="382193" cy="36963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Овал 58"/>
            <p:cNvSpPr/>
            <p:nvPr/>
          </p:nvSpPr>
          <p:spPr>
            <a:xfrm rot="19092487">
              <a:off x="8115154" y="3192749"/>
              <a:ext cx="235992" cy="63661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Овал 59"/>
            <p:cNvSpPr/>
            <p:nvPr/>
          </p:nvSpPr>
          <p:spPr>
            <a:xfrm rot="1881670">
              <a:off x="8205362" y="2191155"/>
              <a:ext cx="607530" cy="299463"/>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5" name="WordArt 15"/>
            <p:cNvSpPr>
              <a:spLocks noChangeArrowheads="1" noChangeShapeType="1" noTextEdit="1"/>
            </p:cNvSpPr>
            <p:nvPr/>
          </p:nvSpPr>
          <p:spPr bwMode="auto">
            <a:xfrm>
              <a:off x="3594520" y="2739300"/>
              <a:ext cx="2944786" cy="570242"/>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a:r>
                <a:rPr lang="en-US" sz="3600" kern="10" dirty="0">
                  <a:ln w="9525">
                    <a:solidFill>
                      <a:srgbClr val="FFFFCC"/>
                    </a:solidFill>
                    <a:round/>
                    <a:headEnd/>
                    <a:tailEnd/>
                  </a:ln>
                  <a:solidFill>
                    <a:srgbClr val="FFFFCC"/>
                  </a:solidFill>
                  <a:effectLst/>
                  <a:latin typeface="Times New Roman"/>
                  <a:cs typeface="Times New Roman"/>
                </a:rPr>
                <a:t>Russian Federation</a:t>
              </a:r>
              <a:endParaRPr lang="ru-RU" sz="3600" kern="10" dirty="0">
                <a:ln w="9525">
                  <a:solidFill>
                    <a:srgbClr val="FFFFCC"/>
                  </a:solidFill>
                  <a:round/>
                  <a:headEnd/>
                  <a:tailEnd/>
                </a:ln>
                <a:solidFill>
                  <a:srgbClr val="FFFFCC"/>
                </a:solidFill>
                <a:effectLst/>
                <a:latin typeface="Times New Roman"/>
                <a:cs typeface="Times New Roman"/>
              </a:endParaRPr>
            </a:p>
          </p:txBody>
        </p:sp>
        <p:sp>
          <p:nvSpPr>
            <p:cNvPr id="24" name="Овал 23"/>
            <p:cNvSpPr/>
            <p:nvPr/>
          </p:nvSpPr>
          <p:spPr>
            <a:xfrm rot="1881670">
              <a:off x="794440" y="3430688"/>
              <a:ext cx="382193" cy="36963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34207637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384300"/>
            <a:ext cx="8135937" cy="511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08100" y="536575"/>
            <a:ext cx="7535863" cy="830263"/>
          </a:xfrm>
          <a:prstGeom prst="rect">
            <a:avLst/>
          </a:prstGeom>
          <a:noFill/>
        </p:spPr>
        <p:txBody>
          <a:bodyPr>
            <a:spAutoFit/>
          </a:bodyPr>
          <a:lstStyle/>
          <a:p>
            <a:pPr defTabSz="457200" eaLnBrk="1" fontAlgn="auto" hangingPunct="1">
              <a:spcBef>
                <a:spcPts val="0"/>
              </a:spcBef>
              <a:spcAft>
                <a:spcPts val="0"/>
              </a:spcAft>
              <a:defRPr/>
            </a:pPr>
            <a:r>
              <a:rPr lang="en-US" sz="2400" b="1" dirty="0">
                <a:solidFill>
                  <a:srgbClr val="002060"/>
                </a:solidFill>
                <a:effectLst>
                  <a:outerShdw blurRad="38100" dist="38100" dir="2700000" algn="tl">
                    <a:srgbClr val="000000">
                      <a:alpha val="43137"/>
                    </a:srgbClr>
                  </a:outerShdw>
                </a:effectLst>
                <a:latin typeface="Century Gothic"/>
                <a:cs typeface="+mn-cs"/>
              </a:rPr>
              <a:t>From the State Program of the Russian Federation “Protection of the Environment” for 2012-2020</a:t>
            </a:r>
            <a:endParaRPr lang="ru-RU" sz="2400" b="1" dirty="0">
              <a:solidFill>
                <a:srgbClr val="002060"/>
              </a:solidFill>
              <a:effectLst>
                <a:outerShdw blurRad="38100" dist="38100" dir="2700000" algn="tl">
                  <a:srgbClr val="000000">
                    <a:alpha val="43137"/>
                  </a:srgbClr>
                </a:outerShdw>
              </a:effectLst>
              <a:latin typeface="Century Gothic"/>
              <a:cs typeface="+mn-cs"/>
            </a:endParaRPr>
          </a:p>
        </p:txBody>
      </p:sp>
      <p:sp>
        <p:nvSpPr>
          <p:cNvPr id="3" name="TextBox 2"/>
          <p:cNvSpPr txBox="1"/>
          <p:nvPr/>
        </p:nvSpPr>
        <p:spPr>
          <a:xfrm>
            <a:off x="1422400" y="6362490"/>
            <a:ext cx="2551814" cy="307777"/>
          </a:xfrm>
          <a:prstGeom prst="rect">
            <a:avLst/>
          </a:prstGeom>
          <a:noFill/>
        </p:spPr>
        <p:txBody>
          <a:bodyPr wrap="square" rtlCol="0">
            <a:spAutoFit/>
          </a:bodyPr>
          <a:lstStyle/>
          <a:p>
            <a:r>
              <a:rPr lang="en-US" sz="1400" b="1" dirty="0" smtClean="0">
                <a:solidFill>
                  <a:srgbClr val="002060"/>
                </a:solidFill>
              </a:rPr>
              <a:t>environmental “hot sports</a:t>
            </a:r>
            <a:r>
              <a:rPr lang="en-US" sz="1400" b="1" dirty="0" smtClean="0">
                <a:solidFill>
                  <a:srgbClr val="202CC2"/>
                </a:solidFill>
              </a:rPr>
              <a:t>”</a:t>
            </a:r>
            <a:endParaRPr lang="ru-RU" sz="1400" b="1" dirty="0">
              <a:solidFill>
                <a:srgbClr val="202CC2"/>
              </a:solidFill>
            </a:endParaRPr>
          </a:p>
        </p:txBody>
      </p:sp>
      <p:sp>
        <p:nvSpPr>
          <p:cNvPr id="5" name="TextBox 4"/>
          <p:cNvSpPr txBox="1"/>
          <p:nvPr/>
        </p:nvSpPr>
        <p:spPr>
          <a:xfrm>
            <a:off x="4423144" y="6362490"/>
            <a:ext cx="2551814" cy="307777"/>
          </a:xfrm>
          <a:prstGeom prst="rect">
            <a:avLst/>
          </a:prstGeom>
          <a:noFill/>
        </p:spPr>
        <p:txBody>
          <a:bodyPr wrap="square" rtlCol="0">
            <a:spAutoFit/>
          </a:bodyPr>
          <a:lstStyle/>
          <a:p>
            <a:r>
              <a:rPr lang="en-US" sz="1400" b="1" dirty="0" smtClean="0">
                <a:solidFill>
                  <a:srgbClr val="002060"/>
                </a:solidFill>
              </a:rPr>
              <a:t>most contaminated areas</a:t>
            </a:r>
            <a:endParaRPr lang="ru-RU" sz="1400" b="1" dirty="0">
              <a:solidFill>
                <a:srgbClr val="002060"/>
              </a:solidFill>
            </a:endParaRPr>
          </a:p>
        </p:txBody>
      </p:sp>
      <p:sp>
        <p:nvSpPr>
          <p:cNvPr id="4" name="TextBox 3"/>
          <p:cNvSpPr txBox="1"/>
          <p:nvPr/>
        </p:nvSpPr>
        <p:spPr>
          <a:xfrm>
            <a:off x="425303" y="5651500"/>
            <a:ext cx="6630785" cy="387793"/>
          </a:xfrm>
          <a:prstGeom prst="rect">
            <a:avLst/>
          </a:prstGeom>
          <a:noFill/>
        </p:spPr>
        <p:txBody>
          <a:bodyPr wrap="square" rtlCol="0">
            <a:spAutoFit/>
          </a:bodyPr>
          <a:lstStyle/>
          <a:p>
            <a:endParaRPr lang="ru-RU" dirty="0"/>
          </a:p>
        </p:txBody>
      </p:sp>
      <p:sp>
        <p:nvSpPr>
          <p:cNvPr id="6" name="Rectangle 5"/>
          <p:cNvSpPr/>
          <p:nvPr/>
        </p:nvSpPr>
        <p:spPr>
          <a:xfrm>
            <a:off x="641350" y="5668654"/>
            <a:ext cx="6333608" cy="5394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latin typeface="Arial" panose="020B0604020202020204" pitchFamily="34" charset="0"/>
                <a:cs typeface="Arial" panose="020B0604020202020204" pitchFamily="34" charset="0"/>
              </a:rPr>
              <a:t>Annual </a:t>
            </a:r>
            <a:r>
              <a:rPr lang="en-US" sz="1600" dirty="0">
                <a:solidFill>
                  <a:schemeClr val="bg1"/>
                </a:solidFill>
                <a:latin typeface="Arial" panose="020B0604020202020204" pitchFamily="34" charset="0"/>
                <a:cs typeface="Arial" panose="020B0604020202020204" pitchFamily="34" charset="0"/>
              </a:rPr>
              <a:t>economic damage as a result of environmental degradation</a:t>
            </a:r>
            <a:r>
              <a:rPr lang="en-US" sz="1600" dirty="0">
                <a:solidFill>
                  <a:schemeClr val="bg1"/>
                </a:solidFill>
                <a:latin typeface="Arial" panose="020B0604020202020204" pitchFamily="34" charset="0"/>
                <a:cs typeface="Arial" panose="020B0604020202020204" pitchFamily="34" charset="0"/>
              </a:rPr>
              <a:t> </a:t>
            </a:r>
            <a:r>
              <a:rPr lang="en-US" sz="1600" dirty="0" smtClean="0">
                <a:solidFill>
                  <a:schemeClr val="bg1"/>
                </a:solidFill>
                <a:latin typeface="Arial" panose="020B0604020202020204" pitchFamily="34" charset="0"/>
                <a:cs typeface="Arial" panose="020B0604020202020204" pitchFamily="34" charset="0"/>
              </a:rPr>
              <a:t>is 4-6 % of  Gross Budget of RF</a:t>
            </a:r>
            <a:endParaRPr lang="ru-RU" sz="1600" dirty="0">
              <a:solidFill>
                <a:schemeClr val="bg1"/>
              </a:solidFill>
              <a:latin typeface="Arial" panose="020B0604020202020204" pitchFamily="34" charset="0"/>
              <a:cs typeface="Arial" panose="020B0604020202020204" pitchFamily="34" charset="0"/>
            </a:endParaRPr>
          </a:p>
        </p:txBody>
      </p:sp>
      <p:sp>
        <p:nvSpPr>
          <p:cNvPr id="8" name="AutoShape 2" descr="resource://jid1-snl73vci4ub0fw-at-jetpack/data/fc_play2b.png"/>
          <p:cNvSpPr>
            <a:spLocks noChangeAspect="1" noChangeArrowheads="1"/>
          </p:cNvSpPr>
          <p:nvPr/>
        </p:nvSpPr>
        <p:spPr bwMode="auto">
          <a:xfrm>
            <a:off x="155575" y="61913"/>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AutoShape 3" descr="resource://jid1-snl73vci4ub0fw-at-jetpack/data/fc_play2b.png"/>
          <p:cNvSpPr>
            <a:spLocks noChangeAspect="1" noChangeArrowheads="1"/>
          </p:cNvSpPr>
          <p:nvPr/>
        </p:nvSpPr>
        <p:spPr bwMode="auto">
          <a:xfrm>
            <a:off x="317500" y="61913"/>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AutoShape 4" descr="resource://jid1-snl73vci4ub0fw-at-jetpack/data/fc_play2b.png"/>
          <p:cNvSpPr>
            <a:spLocks noChangeAspect="1" noChangeArrowheads="1"/>
          </p:cNvSpPr>
          <p:nvPr/>
        </p:nvSpPr>
        <p:spPr bwMode="auto">
          <a:xfrm>
            <a:off x="479425" y="61913"/>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AutoShape 5" descr="resource://jid1-snl73vci4ub0fw-at-jetpack/data/fc_play2b.png"/>
          <p:cNvSpPr>
            <a:spLocks noChangeAspect="1" noChangeArrowheads="1"/>
          </p:cNvSpPr>
          <p:nvPr/>
        </p:nvSpPr>
        <p:spPr bwMode="auto">
          <a:xfrm>
            <a:off x="641350" y="61913"/>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AutoShape 6" descr="resource://jid1-snl73vci4ub0fw-at-jetpack/data/fc_play2b.png"/>
          <p:cNvSpPr>
            <a:spLocks noChangeAspect="1" noChangeArrowheads="1"/>
          </p:cNvSpPr>
          <p:nvPr/>
        </p:nvSpPr>
        <p:spPr bwMode="auto">
          <a:xfrm>
            <a:off x="803275" y="61913"/>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AutoShape 7" descr="resource://jid1-snl73vci4ub0fw-at-jetpack/data/fc_play1.png"/>
          <p:cNvSpPr>
            <a:spLocks noChangeAspect="1" noChangeArrowheads="1"/>
          </p:cNvSpPr>
          <p:nvPr/>
        </p:nvSpPr>
        <p:spPr bwMode="auto">
          <a:xfrm>
            <a:off x="965200" y="61913"/>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 name="AutoShape 9" descr="resource://jid1-snl73vci4ub0fw-at-jetpack/data/fc_play2b.png"/>
          <p:cNvSpPr>
            <a:spLocks noChangeAspect="1" noChangeArrowheads="1"/>
          </p:cNvSpPr>
          <p:nvPr/>
        </p:nvSpPr>
        <p:spPr bwMode="auto">
          <a:xfrm>
            <a:off x="307975" y="214313"/>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6" name="AutoShape 10" descr="resource://jid1-snl73vci4ub0fw-at-jetpack/data/fc_play2b.png"/>
          <p:cNvSpPr>
            <a:spLocks noChangeAspect="1" noChangeArrowheads="1"/>
          </p:cNvSpPr>
          <p:nvPr/>
        </p:nvSpPr>
        <p:spPr bwMode="auto">
          <a:xfrm>
            <a:off x="469900" y="214313"/>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7" name="AutoShape 11" descr="resource://jid1-snl73vci4ub0fw-at-jetpack/data/fc_play2b.png"/>
          <p:cNvSpPr>
            <a:spLocks noChangeAspect="1" noChangeArrowheads="1"/>
          </p:cNvSpPr>
          <p:nvPr/>
        </p:nvSpPr>
        <p:spPr bwMode="auto">
          <a:xfrm>
            <a:off x="631825" y="214313"/>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8" name="AutoShape 12" descr="resource://jid1-snl73vci4ub0fw-at-jetpack/data/fc_play2b.png"/>
          <p:cNvSpPr>
            <a:spLocks noChangeAspect="1" noChangeArrowheads="1"/>
          </p:cNvSpPr>
          <p:nvPr/>
        </p:nvSpPr>
        <p:spPr bwMode="auto">
          <a:xfrm>
            <a:off x="793750" y="214313"/>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9" name="AutoShape 13" descr="resource://jid1-snl73vci4ub0fw-at-jetpack/data/fc_play2b.png"/>
          <p:cNvSpPr>
            <a:spLocks noChangeAspect="1" noChangeArrowheads="1"/>
          </p:cNvSpPr>
          <p:nvPr/>
        </p:nvSpPr>
        <p:spPr bwMode="auto">
          <a:xfrm>
            <a:off x="955675" y="214313"/>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20" name="AutoShape 14" descr="resource://jid1-snl73vci4ub0fw-at-jetpack/data/fc_play1.png"/>
          <p:cNvSpPr>
            <a:spLocks noChangeAspect="1" noChangeArrowheads="1"/>
          </p:cNvSpPr>
          <p:nvPr/>
        </p:nvSpPr>
        <p:spPr bwMode="auto">
          <a:xfrm>
            <a:off x="1117600" y="214313"/>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Tree>
    <p:extLst>
      <p:ext uri="{BB962C8B-B14F-4D97-AF65-F5344CB8AC3E}">
        <p14:creationId xmlns:p14="http://schemas.microsoft.com/office/powerpoint/2010/main" val="30162055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4578" y="2386011"/>
            <a:ext cx="4505857" cy="2757056"/>
          </a:xfrm>
          <a:prstGeom prst="rect">
            <a:avLst/>
          </a:prstGeom>
          <a:effectLst>
            <a:outerShdw blurRad="50800" dist="50800" sx="1000" sy="1000" algn="ctr" rotWithShape="0">
              <a:srgbClr val="000000"/>
            </a:outerShdw>
            <a:softEdge rad="342900"/>
          </a:effectLst>
        </p:spPr>
      </p:pic>
      <p:sp>
        <p:nvSpPr>
          <p:cNvPr id="22" name="Right Arrow 21"/>
          <p:cNvSpPr/>
          <p:nvPr/>
        </p:nvSpPr>
        <p:spPr>
          <a:xfrm rot="9027271">
            <a:off x="4739881" y="2827854"/>
            <a:ext cx="1280907" cy="11826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1794903">
            <a:off x="5215023" y="3496817"/>
            <a:ext cx="750770" cy="11550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40" y="260499"/>
            <a:ext cx="3346082" cy="2670995"/>
          </a:xfrm>
          <a:prstGeom prst="rect">
            <a:avLst/>
          </a:prstGeom>
          <a:effectLst>
            <a:softEdge rad="165100"/>
          </a:effectLst>
        </p:spPr>
      </p:pic>
      <p:sp>
        <p:nvSpPr>
          <p:cNvPr id="18" name="Right Arrow 17"/>
          <p:cNvSpPr/>
          <p:nvPr/>
        </p:nvSpPr>
        <p:spPr>
          <a:xfrm rot="1964103">
            <a:off x="2970140" y="2756330"/>
            <a:ext cx="750770" cy="11550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6433" y="-29049"/>
            <a:ext cx="3246567" cy="2591558"/>
          </a:xfrm>
          <a:prstGeom prst="rect">
            <a:avLst/>
          </a:prstGeom>
          <a:effectLst>
            <a:softEdge rad="241300"/>
          </a:effectLst>
        </p:spPr>
      </p:pic>
      <p:sp>
        <p:nvSpPr>
          <p:cNvPr id="19" name="Right Arrow 18"/>
          <p:cNvSpPr/>
          <p:nvPr/>
        </p:nvSpPr>
        <p:spPr>
          <a:xfrm rot="5400000">
            <a:off x="3993970" y="2621591"/>
            <a:ext cx="750770" cy="11550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3958" y="370838"/>
            <a:ext cx="3239675" cy="2586056"/>
          </a:xfrm>
          <a:prstGeom prst="rect">
            <a:avLst/>
          </a:prstGeom>
          <a:effectLst>
            <a:softEdge rad="1778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77" y="4614322"/>
            <a:ext cx="2927420" cy="2336800"/>
          </a:xfrm>
          <a:prstGeom prst="rect">
            <a:avLst/>
          </a:prstGeom>
          <a:effectLst>
            <a:softEdge rad="114300"/>
          </a:effectLst>
        </p:spPr>
      </p:pic>
      <p:sp>
        <p:nvSpPr>
          <p:cNvPr id="23" name="Right Arrow 22"/>
          <p:cNvSpPr/>
          <p:nvPr/>
        </p:nvSpPr>
        <p:spPr>
          <a:xfrm rot="19828187">
            <a:off x="2814341" y="4556571"/>
            <a:ext cx="750770" cy="11550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80583" y="4849592"/>
            <a:ext cx="3530012" cy="2094752"/>
          </a:xfrm>
          <a:prstGeom prst="rect">
            <a:avLst/>
          </a:prstGeom>
          <a:effectLst>
            <a:softEdge rad="139700"/>
          </a:effectLst>
        </p:spPr>
      </p:pic>
      <p:sp>
        <p:nvSpPr>
          <p:cNvPr id="25" name="Right Arrow 24"/>
          <p:cNvSpPr/>
          <p:nvPr/>
        </p:nvSpPr>
        <p:spPr>
          <a:xfrm rot="16200000">
            <a:off x="4227956" y="4657988"/>
            <a:ext cx="750770" cy="11550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03958" y="2988984"/>
            <a:ext cx="3141642" cy="2507802"/>
          </a:xfrm>
          <a:prstGeom prst="rect">
            <a:avLst/>
          </a:prstGeom>
          <a:effectLst>
            <a:softEdge rad="127000"/>
          </a:effectLst>
        </p:spPr>
      </p:pic>
      <p:sp>
        <p:nvSpPr>
          <p:cNvPr id="2" name="TextBox 1"/>
          <p:cNvSpPr txBox="1"/>
          <p:nvPr/>
        </p:nvSpPr>
        <p:spPr>
          <a:xfrm>
            <a:off x="6269281" y="5496786"/>
            <a:ext cx="2964351" cy="923330"/>
          </a:xfrm>
          <a:prstGeom prst="rect">
            <a:avLst/>
          </a:prstGeom>
          <a:noFill/>
        </p:spPr>
        <p:txBody>
          <a:bodyPr wrap="square" rtlCol="0">
            <a:spAutoFit/>
          </a:bodyPr>
          <a:lstStyle/>
          <a:p>
            <a:r>
              <a:rPr lang="en-US" b="1" dirty="0" smtClean="0">
                <a:solidFill>
                  <a:srgbClr val="FF0000"/>
                </a:solidFill>
                <a:latin typeface="Arial" panose="020B0604020202020204" pitchFamily="34" charset="0"/>
                <a:cs typeface="Arial" panose="020B0604020202020204" pitchFamily="34" charset="0"/>
              </a:rPr>
              <a:t>Grant of Plenipotentiary of Kazakhstan in 2014 and 2015 </a:t>
            </a:r>
            <a:endParaRPr lang="ru-RU"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1027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56524" y="451726"/>
            <a:ext cx="3492543" cy="747810"/>
          </a:xfrm>
        </p:spPr>
        <p:txBody>
          <a:bodyPr/>
          <a:lstStyle/>
          <a:p>
            <a:r>
              <a:rPr lang="en-US" dirty="0" smtClean="0"/>
              <a:t>Moldova </a:t>
            </a:r>
            <a:r>
              <a:rPr lang="en-US" dirty="0" smtClean="0"/>
              <a:t> 2015</a:t>
            </a:r>
            <a:endParaRPr lang="en-US" dirty="0"/>
          </a:p>
        </p:txBody>
      </p:sp>
      <p:pic>
        <p:nvPicPr>
          <p:cNvPr id="4100" name="Picture 4" descr="http://wwp.greenwichmeantime.com/images/time/europe/moldov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6851" y="1367052"/>
            <a:ext cx="3901549" cy="3061503"/>
          </a:xfrm>
          <a:prstGeom prst="rect">
            <a:avLst/>
          </a:prstGeom>
          <a:noFill/>
          <a:effectLst>
            <a:innerShdw blurRad="114300">
              <a:schemeClr val="accent5"/>
            </a:innerShdw>
          </a:effectLst>
          <a:extLst>
            <a:ext uri="{909E8E84-426E-40DD-AFC4-6F175D3DCCD1}">
              <a14:hiddenFill xmlns:a14="http://schemas.microsoft.com/office/drawing/2010/main">
                <a:solidFill>
                  <a:srgbClr val="FFFFFF"/>
                </a:solidFill>
              </a14:hiddenFill>
            </a:ext>
          </a:extLst>
        </p:spPr>
      </p:pic>
      <p:pic>
        <p:nvPicPr>
          <p:cNvPr id="12"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1129" y="1476262"/>
            <a:ext cx="3970871" cy="5001729"/>
          </a:xfrm>
          <a:effectLst>
            <a:innerShdw blurRad="114300">
              <a:prstClr val="black"/>
            </a:innerShdw>
          </a:effectLst>
        </p:spPr>
      </p:pic>
      <p:sp>
        <p:nvSpPr>
          <p:cNvPr id="4" name="TextBox 3"/>
          <p:cNvSpPr txBox="1"/>
          <p:nvPr/>
        </p:nvSpPr>
        <p:spPr>
          <a:xfrm>
            <a:off x="5149067" y="4914900"/>
            <a:ext cx="3128158" cy="923330"/>
          </a:xfrm>
          <a:prstGeom prst="rect">
            <a:avLst/>
          </a:prstGeom>
          <a:noFill/>
        </p:spPr>
        <p:txBody>
          <a:bodyPr wrap="square" rtlCol="0">
            <a:spAutoFit/>
          </a:bodyPr>
          <a:lstStyle/>
          <a:p>
            <a:pPr algn="ctr"/>
            <a:r>
              <a:rPr lang="en-US" b="1" dirty="0" smtClean="0">
                <a:solidFill>
                  <a:srgbClr val="002060"/>
                </a:solidFill>
              </a:rPr>
              <a:t>35 sampling sites </a:t>
            </a:r>
            <a:r>
              <a:rPr lang="en-US" dirty="0" smtClean="0">
                <a:solidFill>
                  <a:srgbClr val="002060"/>
                </a:solidFill>
              </a:rPr>
              <a:t>collected and analyzed (NAA+AAS)   </a:t>
            </a:r>
            <a:endParaRPr lang="ru-RU" dirty="0">
              <a:solidFill>
                <a:srgbClr val="002060"/>
              </a:solidFill>
            </a:endParaRPr>
          </a:p>
        </p:txBody>
      </p:sp>
    </p:spTree>
    <p:extLst>
      <p:ext uri="{BB962C8B-B14F-4D97-AF65-F5344CB8AC3E}">
        <p14:creationId xmlns:p14="http://schemas.microsoft.com/office/powerpoint/2010/main" val="16550100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262" y="578223"/>
            <a:ext cx="2775221" cy="801278"/>
          </a:xfrm>
        </p:spPr>
        <p:txBody>
          <a:bodyPr/>
          <a:lstStyle/>
          <a:p>
            <a:r>
              <a:rPr lang="en-US" dirty="0"/>
              <a:t>Azerbaijan</a:t>
            </a:r>
            <a:endParaRPr lang="ru-RU" dirty="0"/>
          </a:p>
        </p:txBody>
      </p:sp>
      <p:pic>
        <p:nvPicPr>
          <p:cNvPr id="5" name="Picture 736" descr="C:\Users\user\Desktop\PPT-2016\1-50 общая.jpg"/>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1290919"/>
            <a:ext cx="4343400" cy="338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37"/>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2028" y="3322603"/>
            <a:ext cx="5714999" cy="4101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048" y="94129"/>
            <a:ext cx="4395397" cy="3134345"/>
          </a:xfrm>
          <a:prstGeom prst="rect">
            <a:avLst/>
          </a:prstGeom>
        </p:spPr>
      </p:pic>
      <p:sp>
        <p:nvSpPr>
          <p:cNvPr id="8" name="Oval 7"/>
          <p:cNvSpPr/>
          <p:nvPr/>
        </p:nvSpPr>
        <p:spPr>
          <a:xfrm>
            <a:off x="5333355" y="753038"/>
            <a:ext cx="672354" cy="551329"/>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AutoShape 2" descr="&amp;Kcy;&amp;acy;&amp;rcy;&amp;tcy;&amp;icy;&amp;ncy;&amp;kcy;&amp;icy; &amp;pcy;&amp;ocy; &amp;zcy;&amp;acy;&amp;pcy;&amp;rcy;&amp;ocy;&amp;scy;&amp;ucy; azerbaijan"/>
          <p:cNvSpPr>
            <a:spLocks noChangeAspect="1" noChangeArrowheads="1"/>
          </p:cNvSpPr>
          <p:nvPr/>
        </p:nvSpPr>
        <p:spPr bwMode="auto">
          <a:xfrm>
            <a:off x="-1830874" y="50641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28599" y="4767802"/>
            <a:ext cx="2816225" cy="2090198"/>
          </a:xfrm>
          <a:prstGeom prst="rect">
            <a:avLst/>
          </a:prstGeom>
        </p:spPr>
      </p:pic>
    </p:spTree>
    <p:extLst>
      <p:ext uri="{BB962C8B-B14F-4D97-AF65-F5344CB8AC3E}">
        <p14:creationId xmlns:p14="http://schemas.microsoft.com/office/powerpoint/2010/main" val="3903233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2685" y="507229"/>
            <a:ext cx="2871144" cy="640444"/>
          </a:xfrm>
        </p:spPr>
        <p:txBody>
          <a:bodyPr/>
          <a:lstStyle/>
          <a:p>
            <a:r>
              <a:rPr lang="en-US" dirty="0" smtClean="0"/>
              <a:t>Azerbaijan</a:t>
            </a:r>
            <a:endParaRPr lang="en-US" dirty="0"/>
          </a:p>
        </p:txBody>
      </p:sp>
      <p:pic>
        <p:nvPicPr>
          <p:cNvPr id="7" name="Picture 2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1519" y="1264555"/>
            <a:ext cx="4056642" cy="2498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38" descr="F:\NAA ish kompyuteri\Simple photo\^6952BF5CF392613E8B6C011D83280C8E260D6822BA51C2A234^pimgpsh_fullsize_dist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18" y="3997100"/>
            <a:ext cx="4056643" cy="286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40" descr="F:\NAA ish kompyuteri\Simple photo\^00ADFBE27348EF6D58ADC5626109F5B98219426CD4783D968C^pimgpsh_fullsize_dist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997100"/>
            <a:ext cx="4572000" cy="286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ChangeArrowheads="1"/>
          </p:cNvSpPr>
          <p:nvPr/>
        </p:nvSpPr>
        <p:spPr bwMode="auto">
          <a:xfrm>
            <a:off x="4836695" y="335009"/>
            <a:ext cx="4138863"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dirty="0" smtClean="0">
                <a:solidFill>
                  <a:srgbClr val="002060"/>
                </a:solidFill>
                <a:latin typeface="Arial" panose="020B0604020202020204" pitchFamily="34" charset="0"/>
                <a:ea typeface="MS Mincho" panose="02020609040205080304" pitchFamily="49" charset="-128"/>
                <a:cs typeface="Arial" panose="020B0604020202020204" pitchFamily="34" charset="0"/>
              </a:rPr>
              <a:t>Project to National Foundation of Azerbaijan (2016-2017)</a:t>
            </a:r>
          </a:p>
          <a:p>
            <a:pPr marL="0" marR="0" lvl="0" indent="0" defTabSz="914400" rtl="0" eaLnBrk="0" fontAlgn="base" latinLnBrk="0" hangingPunct="0">
              <a:lnSpc>
                <a:spcPct val="100000"/>
              </a:lnSpc>
              <a:spcBef>
                <a:spcPts val="600"/>
              </a:spcBef>
              <a:spcAft>
                <a:spcPct val="0"/>
              </a:spcAft>
              <a:buClrTx/>
              <a:buSzTx/>
              <a:buFontTx/>
              <a:buNone/>
              <a:tabLst/>
            </a:pPr>
            <a:r>
              <a:rPr kumimoji="0" lang="en-US" altLang="ja-JP" b="1" i="0" u="none" strike="noStrike" cap="none" normalizeH="0" baseline="0" dirty="0" smtClean="0">
                <a:ln>
                  <a:noFill/>
                </a:ln>
                <a:solidFill>
                  <a:srgbClr val="002060"/>
                </a:solidFill>
                <a:effectLst/>
                <a:latin typeface="Arial" panose="020B0604020202020204" pitchFamily="34" charset="0"/>
                <a:ea typeface="MS Mincho" panose="02020609040205080304" pitchFamily="49" charset="-128"/>
                <a:cs typeface="Arial" panose="020B0604020202020204" pitchFamily="34" charset="0"/>
              </a:rPr>
              <a:t>Monitoring atmospheric deposition of heavy metals</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ja-JP" b="1" i="0" u="none" strike="noStrike" cap="none" normalizeH="0" baseline="0" dirty="0" smtClean="0">
                <a:ln>
                  <a:noFill/>
                </a:ln>
                <a:solidFill>
                  <a:srgbClr val="002060"/>
                </a:solidFill>
                <a:effectLst/>
                <a:latin typeface="Arial" panose="020B0604020202020204" pitchFamily="34" charset="0"/>
                <a:ea typeface="MS Mincho" panose="02020609040205080304" pitchFamily="49" charset="-128"/>
                <a:cs typeface="Arial" panose="020B0604020202020204" pitchFamily="34" charset="0"/>
              </a:rPr>
              <a:t> and radionuclides of </a:t>
            </a:r>
            <a:r>
              <a:rPr kumimoji="0" lang="en-US" altLang="ja-JP" b="1" i="0" u="none" strike="noStrike" cap="none" normalizeH="0" baseline="0" dirty="0" err="1" smtClean="0">
                <a:ln>
                  <a:noFill/>
                </a:ln>
                <a:solidFill>
                  <a:srgbClr val="002060"/>
                </a:solidFill>
                <a:effectLst/>
                <a:latin typeface="Arial" panose="020B0604020202020204" pitchFamily="34" charset="0"/>
                <a:ea typeface="MS Mincho" panose="02020609040205080304" pitchFamily="49" charset="-128"/>
                <a:cs typeface="Arial" panose="020B0604020202020204" pitchFamily="34" charset="0"/>
              </a:rPr>
              <a:t>technogenic</a:t>
            </a:r>
            <a:r>
              <a:rPr kumimoji="0" lang="en-US" altLang="ja-JP" b="1" i="0" u="none" strike="noStrike" cap="none" normalizeH="0" baseline="0" dirty="0" smtClean="0">
                <a:ln>
                  <a:noFill/>
                </a:ln>
                <a:solidFill>
                  <a:srgbClr val="002060"/>
                </a:solidFill>
                <a:effectLst/>
                <a:latin typeface="Arial" panose="020B0604020202020204" pitchFamily="34" charset="0"/>
                <a:ea typeface="MS Mincho" panose="02020609040205080304" pitchFamily="49" charset="-128"/>
                <a:cs typeface="Arial" panose="020B0604020202020204" pitchFamily="34" charset="0"/>
              </a:rPr>
              <a:t> and natural origin</a:t>
            </a:r>
          </a:p>
          <a:p>
            <a:pPr defTabSz="914400" eaLnBrk="0" fontAlgn="base" hangingPunct="0">
              <a:spcBef>
                <a:spcPct val="0"/>
              </a:spcBef>
              <a:spcAft>
                <a:spcPct val="0"/>
              </a:spcAft>
            </a:pPr>
            <a:r>
              <a:rPr kumimoji="0" lang="en-US" altLang="ja-JP" b="1" i="0" u="none" strike="noStrike" cap="none" normalizeH="0" baseline="0" dirty="0" smtClean="0">
                <a:ln>
                  <a:noFill/>
                </a:ln>
                <a:solidFill>
                  <a:srgbClr val="002060"/>
                </a:solidFill>
                <a:effectLst/>
                <a:latin typeface="Arial" panose="020B0604020202020204" pitchFamily="34" charset="0"/>
                <a:ea typeface="MS Mincho" panose="02020609040205080304" pitchFamily="49" charset="-128"/>
                <a:cs typeface="Arial" panose="020B0604020202020204" pitchFamily="34" charset="0"/>
              </a:rPr>
              <a:t> for the environmental safety of Azerbaijan (AZ, RF, Norway)</a:t>
            </a:r>
          </a:p>
          <a:p>
            <a:pPr marL="360363" defTabSz="914400" eaLnBrk="0" fontAlgn="base" hangingPunct="0">
              <a:spcBef>
                <a:spcPts val="600"/>
              </a:spcBef>
              <a:spcAft>
                <a:spcPct val="0"/>
              </a:spcAft>
            </a:pPr>
            <a:r>
              <a:rPr lang="en-US" b="1" dirty="0" smtClean="0">
                <a:solidFill>
                  <a:srgbClr val="FF0000"/>
                </a:solidFill>
              </a:rPr>
              <a:t>Grant </a:t>
            </a:r>
            <a:r>
              <a:rPr lang="en-US" b="1" dirty="0">
                <a:solidFill>
                  <a:srgbClr val="FF0000"/>
                </a:solidFill>
              </a:rPr>
              <a:t>of </a:t>
            </a:r>
            <a:r>
              <a:rPr lang="en-US" b="1" dirty="0" smtClean="0">
                <a:solidFill>
                  <a:srgbClr val="FF0000"/>
                </a:solidFill>
              </a:rPr>
              <a:t>Plenipotentiary </a:t>
            </a:r>
            <a:r>
              <a:rPr lang="en-US" b="1" dirty="0">
                <a:solidFill>
                  <a:srgbClr val="FF0000"/>
                </a:solidFill>
              </a:rPr>
              <a:t>of </a:t>
            </a:r>
            <a:r>
              <a:rPr lang="en-US" b="1" dirty="0" smtClean="0">
                <a:solidFill>
                  <a:srgbClr val="FF0000"/>
                </a:solidFill>
              </a:rPr>
              <a:t>   Azerbaijan in </a:t>
            </a:r>
            <a:r>
              <a:rPr lang="en-US" b="1" dirty="0">
                <a:solidFill>
                  <a:srgbClr val="FF0000"/>
                </a:solidFill>
              </a:rPr>
              <a:t>JINR, </a:t>
            </a:r>
            <a:r>
              <a:rPr lang="en-US" b="1" dirty="0" smtClean="0">
                <a:solidFill>
                  <a:srgbClr val="FF0000"/>
                </a:solidFill>
              </a:rPr>
              <a:t>2017</a:t>
            </a:r>
            <a:endParaRPr lang="ru-RU" b="1" dirty="0">
              <a:solidFill>
                <a:srgbClr val="FF0000"/>
              </a:solidFill>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en-US" altLang="ja-JP" b="1" i="0" u="none" strike="noStrike" cap="none" normalizeH="0" baseline="0" dirty="0" smtClean="0">
              <a:ln>
                <a:noFill/>
              </a:ln>
              <a:solidFill>
                <a:srgbClr val="002060"/>
              </a:solidFill>
              <a:effectLst/>
              <a:latin typeface="Arial" panose="020B0604020202020204" pitchFamily="34" charset="0"/>
            </a:endParaRPr>
          </a:p>
        </p:txBody>
      </p:sp>
    </p:spTree>
    <p:extLst>
      <p:ext uri="{BB962C8B-B14F-4D97-AF65-F5344CB8AC3E}">
        <p14:creationId xmlns:p14="http://schemas.microsoft.com/office/powerpoint/2010/main" val="15396590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15767" y="5271"/>
            <a:ext cx="9317421" cy="7399229"/>
            <a:chOff x="-15767" y="5271"/>
            <a:chExt cx="9317421" cy="7399229"/>
          </a:xfrm>
        </p:grpSpPr>
        <p:pic>
          <p:nvPicPr>
            <p:cNvPr id="14338"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7" y="5271"/>
              <a:ext cx="9317421" cy="690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1027"/>
            <p:cNvSpPr txBox="1">
              <a:spLocks noChangeArrowheads="1"/>
            </p:cNvSpPr>
            <p:nvPr/>
          </p:nvSpPr>
          <p:spPr bwMode="auto">
            <a:xfrm>
              <a:off x="-11" y="3934319"/>
              <a:ext cx="9301665" cy="3470181"/>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000">
                  <a:solidFill>
                    <a:schemeClr val="bg1"/>
                  </a:solidFill>
                  <a:latin typeface="Arial" charset="0"/>
                  <a:ea typeface="Batang" pitchFamily="18" charset="-127"/>
                </a:defRPr>
              </a:lvl1pPr>
              <a:lvl2pPr marL="742950" indent="-285750">
                <a:defRPr sz="2000">
                  <a:solidFill>
                    <a:schemeClr val="bg1"/>
                  </a:solidFill>
                  <a:latin typeface="Arial" charset="0"/>
                  <a:ea typeface="Batang" pitchFamily="18" charset="-127"/>
                </a:defRPr>
              </a:lvl2pPr>
              <a:lvl3pPr marL="1143000" indent="-228600">
                <a:defRPr sz="2000">
                  <a:solidFill>
                    <a:schemeClr val="bg1"/>
                  </a:solidFill>
                  <a:latin typeface="Arial" charset="0"/>
                  <a:ea typeface="Batang" pitchFamily="18" charset="-127"/>
                </a:defRPr>
              </a:lvl3pPr>
              <a:lvl4pPr marL="1600200" indent="-228600">
                <a:defRPr sz="2000">
                  <a:solidFill>
                    <a:schemeClr val="bg1"/>
                  </a:solidFill>
                  <a:latin typeface="Arial" charset="0"/>
                  <a:ea typeface="Batang" pitchFamily="18" charset="-127"/>
                </a:defRPr>
              </a:lvl4pPr>
              <a:lvl5pPr marL="2057400" indent="-228600">
                <a:defRPr sz="2000">
                  <a:solidFill>
                    <a:schemeClr val="bg1"/>
                  </a:solidFill>
                  <a:latin typeface="Arial" charset="0"/>
                  <a:ea typeface="Batang" pitchFamily="18" charset="-127"/>
                </a:defRPr>
              </a:lvl5pPr>
              <a:lvl6pPr marL="2514600" indent="-228600" eaLnBrk="0" fontAlgn="base" hangingPunct="0">
                <a:spcBef>
                  <a:spcPct val="0"/>
                </a:spcBef>
                <a:spcAft>
                  <a:spcPct val="0"/>
                </a:spcAft>
                <a:defRPr sz="2000">
                  <a:solidFill>
                    <a:schemeClr val="bg1"/>
                  </a:solidFill>
                  <a:latin typeface="Arial" charset="0"/>
                  <a:ea typeface="Batang" pitchFamily="18" charset="-127"/>
                </a:defRPr>
              </a:lvl6pPr>
              <a:lvl7pPr marL="2971800" indent="-228600" eaLnBrk="0" fontAlgn="base" hangingPunct="0">
                <a:spcBef>
                  <a:spcPct val="0"/>
                </a:spcBef>
                <a:spcAft>
                  <a:spcPct val="0"/>
                </a:spcAft>
                <a:defRPr sz="2000">
                  <a:solidFill>
                    <a:schemeClr val="bg1"/>
                  </a:solidFill>
                  <a:latin typeface="Arial" charset="0"/>
                  <a:ea typeface="Batang" pitchFamily="18" charset="-127"/>
                </a:defRPr>
              </a:lvl7pPr>
              <a:lvl8pPr marL="3429000" indent="-228600" eaLnBrk="0" fontAlgn="base" hangingPunct="0">
                <a:spcBef>
                  <a:spcPct val="0"/>
                </a:spcBef>
                <a:spcAft>
                  <a:spcPct val="0"/>
                </a:spcAft>
                <a:defRPr sz="2000">
                  <a:solidFill>
                    <a:schemeClr val="bg1"/>
                  </a:solidFill>
                  <a:latin typeface="Arial" charset="0"/>
                  <a:ea typeface="Batang" pitchFamily="18" charset="-127"/>
                </a:defRPr>
              </a:lvl8pPr>
              <a:lvl9pPr marL="3886200" indent="-228600" eaLnBrk="0" fontAlgn="base" hangingPunct="0">
                <a:spcBef>
                  <a:spcPct val="0"/>
                </a:spcBef>
                <a:spcAft>
                  <a:spcPct val="0"/>
                </a:spcAft>
                <a:defRPr sz="2000">
                  <a:solidFill>
                    <a:schemeClr val="bg1"/>
                  </a:solidFill>
                  <a:latin typeface="Arial" charset="0"/>
                  <a:ea typeface="Batang" pitchFamily="18" charset="-127"/>
                </a:defRPr>
              </a:lvl9pPr>
            </a:lstStyle>
            <a:p>
              <a:pPr algn="ctr">
                <a:spcBef>
                  <a:spcPts val="600"/>
                </a:spcBef>
              </a:pPr>
              <a:r>
                <a:rPr lang="en-GB" altLang="ru-RU" sz="1800" dirty="0" smtClean="0"/>
                <a:t>18 </a:t>
              </a:r>
              <a:r>
                <a:rPr lang="en-GB" altLang="ru-RU" sz="1800" dirty="0"/>
                <a:t>member states </a:t>
              </a:r>
              <a:r>
                <a:rPr lang="en-GB" altLang="ru-RU" sz="1800" dirty="0" smtClean="0"/>
                <a:t>and </a:t>
              </a:r>
              <a:r>
                <a:rPr lang="en-GB" altLang="ru-RU" sz="1800" dirty="0"/>
                <a:t>7 associated states: </a:t>
              </a:r>
              <a:endParaRPr lang="en-GB" altLang="ru-RU" sz="1800" dirty="0" smtClean="0"/>
            </a:p>
            <a:p>
              <a:pPr algn="ctr">
                <a:spcBef>
                  <a:spcPts val="600"/>
                </a:spcBef>
              </a:pPr>
              <a:r>
                <a:rPr lang="en-GB" altLang="ru-RU" sz="1800" dirty="0" smtClean="0"/>
                <a:t>Germany</a:t>
              </a:r>
              <a:r>
                <a:rPr lang="en-GB" altLang="ru-RU" sz="1800" dirty="0"/>
                <a:t>, Italy, Hungary, Japan, South Africa, </a:t>
              </a:r>
              <a:r>
                <a:rPr lang="en-GB" altLang="ru-RU" sz="1800" dirty="0" smtClean="0"/>
                <a:t>Serbia, Egypt</a:t>
              </a:r>
            </a:p>
            <a:p>
              <a:pPr algn="ctr">
                <a:spcBef>
                  <a:spcPct val="50000"/>
                </a:spcBef>
              </a:pPr>
              <a:endParaRPr lang="en-GB" altLang="ru-RU" sz="1000" dirty="0"/>
            </a:p>
            <a:p>
              <a:pPr algn="ctr">
                <a:spcBef>
                  <a:spcPct val="50000"/>
                </a:spcBef>
              </a:pPr>
              <a:r>
                <a:rPr lang="en-GB" altLang="ru-RU" sz="2800" b="1" dirty="0" smtClean="0"/>
                <a:t>The 20</a:t>
              </a:r>
              <a:r>
                <a:rPr lang="en-GB" altLang="ru-RU" sz="2800" b="1" baseline="30000" dirty="0" smtClean="0"/>
                <a:t>th</a:t>
              </a:r>
              <a:r>
                <a:rPr lang="en-GB" altLang="ru-RU" sz="2800" b="1" dirty="0" smtClean="0"/>
                <a:t> Task Force Meeting of UNECE ICP </a:t>
              </a:r>
            </a:p>
            <a:p>
              <a:pPr algn="ctr">
                <a:spcBef>
                  <a:spcPts val="1200"/>
                </a:spcBef>
              </a:pPr>
              <a:r>
                <a:rPr lang="en-GB" altLang="ru-RU" sz="2800" b="1" dirty="0" smtClean="0"/>
                <a:t>Vegetation was held in </a:t>
              </a:r>
              <a:r>
                <a:rPr lang="en-GB" altLang="ru-RU" sz="2800" b="1" dirty="0" err="1" smtClean="0"/>
                <a:t>Dubna</a:t>
              </a:r>
              <a:r>
                <a:rPr lang="en-GB" altLang="ru-RU" sz="2800" b="1" dirty="0" smtClean="0"/>
                <a:t> in 2007</a:t>
              </a:r>
            </a:p>
            <a:p>
              <a:pPr algn="ctr">
                <a:spcBef>
                  <a:spcPct val="50000"/>
                </a:spcBef>
              </a:pPr>
              <a:endParaRPr lang="en-GB" altLang="ru-RU" sz="2400" b="1" dirty="0"/>
            </a:p>
            <a:p>
              <a:pPr algn="ctr">
                <a:spcBef>
                  <a:spcPct val="50000"/>
                </a:spcBef>
              </a:pPr>
              <a:endParaRPr lang="en-GB" altLang="ru-RU" sz="2400" dirty="0"/>
            </a:p>
            <a:p>
              <a:pPr algn="ctr">
                <a:spcBef>
                  <a:spcPct val="50000"/>
                </a:spcBef>
                <a:buFontTx/>
                <a:buAutoNum type="arabicPeriod"/>
              </a:pPr>
              <a:endParaRPr lang="en-US" altLang="ru-RU" sz="500" dirty="0">
                <a:solidFill>
                  <a:schemeClr val="tx1"/>
                </a:solidFill>
                <a:cs typeface="Times New Roman" pitchFamily="18" charset="0"/>
              </a:endParaRPr>
            </a:p>
          </p:txBody>
        </p:sp>
      </p:grpSp>
    </p:spTree>
    <p:extLst>
      <p:ext uri="{BB962C8B-B14F-4D97-AF65-F5344CB8AC3E}">
        <p14:creationId xmlns:p14="http://schemas.microsoft.com/office/powerpoint/2010/main" val="1192561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118" y="488761"/>
            <a:ext cx="4761108" cy="663764"/>
          </a:xfrm>
        </p:spPr>
        <p:txBody>
          <a:bodyPr/>
          <a:lstStyle/>
          <a:p>
            <a:r>
              <a:rPr lang="en-US" dirty="0" smtClean="0"/>
              <a:t>Georgia 2014 + 2015</a:t>
            </a:r>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1043" y="461313"/>
            <a:ext cx="2420633" cy="1865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616" y="1446644"/>
            <a:ext cx="6900133" cy="6210336"/>
          </a:xfrm>
          <a:prstGeom prst="rect">
            <a:avLst/>
          </a:prstGeom>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7972" y="2425783"/>
            <a:ext cx="2404865" cy="1757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rot="1640787">
            <a:off x="6866724" y="769115"/>
            <a:ext cx="848489" cy="57227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Down Arrow 13"/>
          <p:cNvSpPr/>
          <p:nvPr/>
        </p:nvSpPr>
        <p:spPr>
          <a:xfrm rot="3387125">
            <a:off x="6375167" y="1172740"/>
            <a:ext cx="336993" cy="95289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0" y="3128210"/>
            <a:ext cx="866274" cy="646331"/>
          </a:xfrm>
          <a:prstGeom prst="rect">
            <a:avLst/>
          </a:prstGeom>
          <a:noFill/>
        </p:spPr>
        <p:txBody>
          <a:bodyPr wrap="square" rtlCol="0">
            <a:spAutoFit/>
          </a:bodyPr>
          <a:lstStyle/>
          <a:p>
            <a:r>
              <a:rPr lang="en-US" b="1" dirty="0" smtClean="0">
                <a:solidFill>
                  <a:schemeClr val="bg1"/>
                </a:solidFill>
              </a:rPr>
              <a:t>Black Sea</a:t>
            </a:r>
            <a:endParaRPr lang="ru-RU" b="1" dirty="0">
              <a:solidFill>
                <a:schemeClr val="bg1"/>
              </a:solidFill>
            </a:endParaRPr>
          </a:p>
        </p:txBody>
      </p:sp>
      <p:sp>
        <p:nvSpPr>
          <p:cNvPr id="9" name="TextBox 8"/>
          <p:cNvSpPr txBox="1"/>
          <p:nvPr/>
        </p:nvSpPr>
        <p:spPr>
          <a:xfrm>
            <a:off x="5124952" y="4680282"/>
            <a:ext cx="866274" cy="369332"/>
          </a:xfrm>
          <a:prstGeom prst="rect">
            <a:avLst/>
          </a:prstGeom>
          <a:noFill/>
        </p:spPr>
        <p:txBody>
          <a:bodyPr wrap="square" rtlCol="0">
            <a:spAutoFit/>
          </a:bodyPr>
          <a:lstStyle/>
          <a:p>
            <a:r>
              <a:rPr lang="en-US" b="1" dirty="0" smtClean="0">
                <a:solidFill>
                  <a:schemeClr val="bg1"/>
                </a:solidFill>
              </a:rPr>
              <a:t>Tbilisi</a:t>
            </a:r>
            <a:endParaRPr lang="ru-RU" b="1" dirty="0">
              <a:solidFill>
                <a:schemeClr val="bg1"/>
              </a:solidFill>
            </a:endParaRPr>
          </a:p>
        </p:txBody>
      </p:sp>
      <p:sp>
        <p:nvSpPr>
          <p:cNvPr id="5" name="TextBox 4"/>
          <p:cNvSpPr txBox="1"/>
          <p:nvPr/>
        </p:nvSpPr>
        <p:spPr>
          <a:xfrm>
            <a:off x="6581043" y="4490986"/>
            <a:ext cx="2547189" cy="2154436"/>
          </a:xfrm>
          <a:prstGeom prst="rect">
            <a:avLst/>
          </a:prstGeom>
          <a:noFill/>
        </p:spPr>
        <p:txBody>
          <a:bodyPr wrap="square" rtlCol="0">
            <a:spAutoFit/>
          </a:bodyPr>
          <a:lstStyle/>
          <a:p>
            <a:r>
              <a:rPr lang="en-US" b="1" dirty="0"/>
              <a:t>Georgia Shota </a:t>
            </a:r>
            <a:r>
              <a:rPr lang="en-US" b="1" dirty="0" err="1" smtClean="0"/>
              <a:t>Rusta-veli</a:t>
            </a:r>
            <a:r>
              <a:rPr lang="en-US" b="1" dirty="0" smtClean="0"/>
              <a:t> </a:t>
            </a:r>
            <a:r>
              <a:rPr lang="en-US" b="1" dirty="0"/>
              <a:t>National Science Foundation grant </a:t>
            </a:r>
            <a:r>
              <a:rPr lang="en-US" b="1" dirty="0" smtClean="0"/>
              <a:t>(2015-2017</a:t>
            </a:r>
            <a:r>
              <a:rPr lang="en-US" b="1" dirty="0"/>
              <a:t>) </a:t>
            </a:r>
            <a:endParaRPr lang="en-US" b="1" dirty="0" smtClean="0"/>
          </a:p>
          <a:p>
            <a:endParaRPr lang="en-US" sz="800" b="1" dirty="0"/>
          </a:p>
          <a:p>
            <a:r>
              <a:rPr lang="en-US" b="1" dirty="0" smtClean="0">
                <a:solidFill>
                  <a:srgbClr val="FF0000"/>
                </a:solidFill>
              </a:rPr>
              <a:t>Grant </a:t>
            </a:r>
            <a:r>
              <a:rPr lang="en-US" b="1" dirty="0">
                <a:solidFill>
                  <a:srgbClr val="FF0000"/>
                </a:solidFill>
              </a:rPr>
              <a:t>of </a:t>
            </a:r>
            <a:r>
              <a:rPr lang="en-US" b="1" dirty="0" err="1" smtClean="0">
                <a:solidFill>
                  <a:srgbClr val="FF0000"/>
                </a:solidFill>
              </a:rPr>
              <a:t>Plenipoten-tiary</a:t>
            </a:r>
            <a:r>
              <a:rPr lang="en-US" b="1" dirty="0" smtClean="0">
                <a:solidFill>
                  <a:srgbClr val="FF0000"/>
                </a:solidFill>
              </a:rPr>
              <a:t> </a:t>
            </a:r>
            <a:r>
              <a:rPr lang="en-US" b="1" dirty="0">
                <a:solidFill>
                  <a:srgbClr val="FF0000"/>
                </a:solidFill>
              </a:rPr>
              <a:t>of Georgia in JINR, </a:t>
            </a:r>
            <a:r>
              <a:rPr lang="en-US" b="1" dirty="0" smtClean="0">
                <a:solidFill>
                  <a:srgbClr val="FF0000"/>
                </a:solidFill>
              </a:rPr>
              <a:t>2016</a:t>
            </a:r>
            <a:endParaRPr lang="ru-RU" b="1" dirty="0">
              <a:solidFill>
                <a:srgbClr val="FF0000"/>
              </a:solidFill>
            </a:endParaRPr>
          </a:p>
        </p:txBody>
      </p:sp>
    </p:spTree>
    <p:extLst>
      <p:ext uri="{BB962C8B-B14F-4D97-AF65-F5344CB8AC3E}">
        <p14:creationId xmlns:p14="http://schemas.microsoft.com/office/powerpoint/2010/main" val="10802026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425" y="624109"/>
            <a:ext cx="6683765" cy="1280890"/>
          </a:xfrm>
        </p:spPr>
        <p:txBody>
          <a:bodyPr/>
          <a:lstStyle/>
          <a:p>
            <a:r>
              <a:rPr lang="en-US" dirty="0" smtClean="0"/>
              <a:t>Georgia 2015</a:t>
            </a:r>
            <a:br>
              <a:rPr lang="en-US" dirty="0" smtClean="0"/>
            </a:br>
            <a:endParaRPr lang="ru-RU"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547" y="1264554"/>
            <a:ext cx="8813750" cy="5875833"/>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8547" y="1398494"/>
            <a:ext cx="3886200" cy="2590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6350" y="267420"/>
            <a:ext cx="3905947" cy="2794473"/>
          </a:xfrm>
          <a:prstGeom prst="rect">
            <a:avLst/>
          </a:prstGeom>
        </p:spPr>
      </p:pic>
    </p:spTree>
    <p:extLst>
      <p:ext uri="{BB962C8B-B14F-4D97-AF65-F5344CB8AC3E}">
        <p14:creationId xmlns:p14="http://schemas.microsoft.com/office/powerpoint/2010/main" val="38606495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HM – N – POPs – RN – CD </a:t>
            </a:r>
            <a:endParaRPr lang="ru-RU" dirty="0"/>
          </a:p>
        </p:txBody>
      </p:sp>
      <p:sp>
        <p:nvSpPr>
          <p:cNvPr id="3" name="Content Placeholder 2"/>
          <p:cNvSpPr>
            <a:spLocks noGrp="1"/>
          </p:cNvSpPr>
          <p:nvPr>
            <p:ph idx="1"/>
          </p:nvPr>
        </p:nvSpPr>
        <p:spPr>
          <a:xfrm>
            <a:off x="1581149" y="2095500"/>
            <a:ext cx="7047312" cy="4196722"/>
          </a:xfrm>
        </p:spPr>
        <p:txBody>
          <a:bodyPr>
            <a:normAutofit/>
          </a:bodyPr>
          <a:lstStyle/>
          <a:p>
            <a:r>
              <a:rPr lang="en-US" sz="2800" dirty="0" smtClean="0">
                <a:solidFill>
                  <a:srgbClr val="002060"/>
                </a:solidFill>
              </a:rPr>
              <a:t> Heavy Metals (~1970)</a:t>
            </a:r>
          </a:p>
          <a:p>
            <a:r>
              <a:rPr lang="en-US" sz="2800" dirty="0" smtClean="0">
                <a:solidFill>
                  <a:srgbClr val="002060"/>
                </a:solidFill>
              </a:rPr>
              <a:t> Nitrogen </a:t>
            </a:r>
            <a:r>
              <a:rPr lang="en-US" sz="2800" dirty="0" smtClean="0">
                <a:solidFill>
                  <a:srgbClr val="002060"/>
                </a:solidFill>
              </a:rPr>
              <a:t>(1980-…)</a:t>
            </a:r>
            <a:endParaRPr lang="en-US" sz="2800" dirty="0" smtClean="0">
              <a:solidFill>
                <a:srgbClr val="002060"/>
              </a:solidFill>
            </a:endParaRPr>
          </a:p>
          <a:p>
            <a:r>
              <a:rPr lang="en-US" sz="2800" dirty="0" smtClean="0">
                <a:solidFill>
                  <a:srgbClr val="002060"/>
                </a:solidFill>
              </a:rPr>
              <a:t> Persistent Organic Pollutants (2010)</a:t>
            </a:r>
          </a:p>
          <a:p>
            <a:r>
              <a:rPr lang="en-US" sz="2800" dirty="0" smtClean="0">
                <a:solidFill>
                  <a:srgbClr val="002060"/>
                </a:solidFill>
              </a:rPr>
              <a:t> Radionuclides (1980 - 2015)</a:t>
            </a:r>
          </a:p>
          <a:p>
            <a:r>
              <a:rPr lang="en-US" sz="2800" dirty="0" smtClean="0">
                <a:solidFill>
                  <a:srgbClr val="002060"/>
                </a:solidFill>
              </a:rPr>
              <a:t> Cosmic Dust  (?)</a:t>
            </a:r>
            <a:endParaRPr lang="ru-RU" sz="2800" dirty="0">
              <a:solidFill>
                <a:srgbClr val="002060"/>
              </a:solidFill>
            </a:endParaRPr>
          </a:p>
        </p:txBody>
      </p:sp>
    </p:spTree>
    <p:extLst>
      <p:ext uri="{BB962C8B-B14F-4D97-AF65-F5344CB8AC3E}">
        <p14:creationId xmlns:p14="http://schemas.microsoft.com/office/powerpoint/2010/main" val="4619003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smtClean="0"/>
              <a:t>The most  important  emission sectors include:</a:t>
            </a:r>
            <a:br>
              <a:rPr lang="en-US" smtClean="0"/>
            </a:br>
            <a:endParaRPr lang="ru-RU" dirty="0"/>
          </a:p>
        </p:txBody>
      </p:sp>
      <p:sp>
        <p:nvSpPr>
          <p:cNvPr id="3" name="Объект 2"/>
          <p:cNvSpPr>
            <a:spLocks noGrp="1"/>
          </p:cNvSpPr>
          <p:nvPr>
            <p:ph idx="1"/>
          </p:nvPr>
        </p:nvSpPr>
        <p:spPr>
          <a:xfrm>
            <a:off x="933449" y="2038350"/>
            <a:ext cx="7695012" cy="4267200"/>
          </a:xfrm>
        </p:spPr>
        <p:txBody>
          <a:bodyPr>
            <a:normAutofit/>
          </a:bodyPr>
          <a:lstStyle/>
          <a:p>
            <a:r>
              <a:rPr lang="en-US" dirty="0" smtClean="0"/>
              <a:t> </a:t>
            </a:r>
            <a:r>
              <a:rPr lang="en-US" sz="2400" dirty="0" smtClean="0">
                <a:solidFill>
                  <a:srgbClr val="002060"/>
                </a:solidFill>
              </a:rPr>
              <a:t>Metals industry (Al, As, Cr, Cu, Fe, Zn)</a:t>
            </a:r>
          </a:p>
          <a:p>
            <a:r>
              <a:rPr lang="en-US" sz="2400" dirty="0" smtClean="0">
                <a:solidFill>
                  <a:srgbClr val="002060"/>
                </a:solidFill>
              </a:rPr>
              <a:t> Other manufacturing industries and construction (As, Cd, Cr, Hg, Ni, </a:t>
            </a:r>
            <a:r>
              <a:rPr lang="en-US" sz="2400" dirty="0" err="1" smtClean="0">
                <a:solidFill>
                  <a:srgbClr val="002060"/>
                </a:solidFill>
              </a:rPr>
              <a:t>Pb</a:t>
            </a:r>
            <a:r>
              <a:rPr lang="en-US" sz="2400" dirty="0" smtClean="0">
                <a:solidFill>
                  <a:srgbClr val="002060"/>
                </a:solidFill>
              </a:rPr>
              <a:t>)</a:t>
            </a:r>
          </a:p>
          <a:p>
            <a:r>
              <a:rPr lang="en-US" sz="2400" dirty="0" smtClean="0">
                <a:solidFill>
                  <a:srgbClr val="002060"/>
                </a:solidFill>
              </a:rPr>
              <a:t>Electricity and heat production (Cd, Hg, Ni)</a:t>
            </a:r>
          </a:p>
          <a:p>
            <a:r>
              <a:rPr lang="en-US" sz="2400" dirty="0" smtClean="0">
                <a:solidFill>
                  <a:srgbClr val="002060"/>
                </a:solidFill>
              </a:rPr>
              <a:t>Road transportation (Cu and Sb from brake wear, V, Zn, W from studded tires and </a:t>
            </a:r>
            <a:r>
              <a:rPr lang="en-US" sz="2400" dirty="0" err="1" smtClean="0">
                <a:solidFill>
                  <a:srgbClr val="002060"/>
                </a:solidFill>
              </a:rPr>
              <a:t>Pb</a:t>
            </a:r>
            <a:r>
              <a:rPr lang="en-US" sz="2400" dirty="0" smtClean="0">
                <a:solidFill>
                  <a:srgbClr val="002060"/>
                </a:solidFill>
              </a:rPr>
              <a:t> if leaded gasoline is used)</a:t>
            </a:r>
          </a:p>
          <a:p>
            <a:r>
              <a:rPr lang="en-US" sz="2400" dirty="0" smtClean="0">
                <a:solidFill>
                  <a:srgbClr val="002060"/>
                </a:solidFill>
              </a:rPr>
              <a:t>Petroleum refining (Ni, V)</a:t>
            </a:r>
          </a:p>
          <a:p>
            <a:r>
              <a:rPr lang="en-US" sz="2400" dirty="0" smtClean="0">
                <a:solidFill>
                  <a:srgbClr val="002060"/>
                </a:solidFill>
              </a:rPr>
              <a:t>Phosphate fertilizers in agricultural areas (Cd)</a:t>
            </a:r>
            <a:endParaRPr lang="ru-RU" sz="2400" dirty="0">
              <a:solidFill>
                <a:srgbClr val="002060"/>
              </a:solidFill>
            </a:endParaRPr>
          </a:p>
        </p:txBody>
      </p:sp>
    </p:spTree>
    <p:extLst>
      <p:ext uri="{BB962C8B-B14F-4D97-AF65-F5344CB8AC3E}">
        <p14:creationId xmlns:p14="http://schemas.microsoft.com/office/powerpoint/2010/main" val="7311891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0346" y="374031"/>
            <a:ext cx="7713654" cy="1280890"/>
          </a:xfrm>
        </p:spPr>
        <p:txBody>
          <a:bodyPr>
            <a:normAutofit fontScale="90000"/>
          </a:bodyPr>
          <a:lstStyle/>
          <a:p>
            <a:r>
              <a:rPr lang="en-US" sz="2800" dirty="0" smtClean="0"/>
              <a:t>Mean nitrogen (N) concentration in mosses per EMEM grid  square (5-km x 50 km) in Europe in 2010 (left) and medium value per country (right)</a:t>
            </a:r>
            <a:endParaRPr lang="ru-RU" sz="2800" dirty="0"/>
          </a:p>
        </p:txBody>
      </p:sp>
      <p:pic>
        <p:nvPicPr>
          <p:cNvPr id="1382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1897840"/>
            <a:ext cx="8191500" cy="496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899420" y="2133600"/>
            <a:ext cx="3580211" cy="1200329"/>
          </a:xfrm>
          <a:prstGeom prst="rect">
            <a:avLst/>
          </a:prstGeom>
          <a:noFill/>
        </p:spPr>
        <p:txBody>
          <a:bodyPr wrap="square">
            <a:spAutoFit/>
          </a:bodyPr>
          <a:lstStyle/>
          <a:p>
            <a:pPr eaLnBrk="1" hangingPunct="1">
              <a:lnSpc>
                <a:spcPct val="150000"/>
              </a:lnSpc>
              <a:defRPr/>
            </a:pPr>
            <a:r>
              <a:rPr lang="en-US" sz="2400" b="1" dirty="0">
                <a:solidFill>
                  <a:srgbClr val="002060"/>
                </a:solidFill>
                <a:effectLst>
                  <a:outerShdw blurRad="38100" dist="38100" dir="2700000" algn="tl">
                    <a:srgbClr val="000000">
                      <a:alpha val="43137"/>
                    </a:srgbClr>
                  </a:outerShdw>
                </a:effectLst>
                <a:latin typeface="Century Gothic"/>
                <a:ea typeface="+mj-ea"/>
                <a:cs typeface="+mj-cs"/>
              </a:rPr>
              <a:t>Italy: Bolzano region, </a:t>
            </a:r>
          </a:p>
          <a:p>
            <a:pPr eaLnBrk="1" hangingPunct="1">
              <a:lnSpc>
                <a:spcPct val="150000"/>
              </a:lnSpc>
              <a:defRPr/>
            </a:pPr>
            <a:r>
              <a:rPr lang="en-US" sz="2400" b="1" dirty="0">
                <a:solidFill>
                  <a:srgbClr val="002060"/>
                </a:solidFill>
                <a:effectLst>
                  <a:outerShdw blurRad="38100" dist="38100" dir="2700000" algn="tl">
                    <a:srgbClr val="000000">
                      <a:alpha val="43137"/>
                    </a:srgbClr>
                  </a:outerShdw>
                </a:effectLst>
                <a:latin typeface="Century Gothic"/>
                <a:ea typeface="+mj-ea"/>
                <a:cs typeface="+mj-cs"/>
              </a:rPr>
              <a:t>Spain: Navarra region</a:t>
            </a:r>
            <a:endParaRPr lang="ru-RU" sz="2400" dirty="0">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39376267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5263" y="549275"/>
            <a:ext cx="3611562" cy="646113"/>
          </a:xfrm>
          <a:prstGeom prst="rect">
            <a:avLst/>
          </a:prstGeom>
          <a:noFill/>
        </p:spPr>
        <p:txBody>
          <a:bodyPr>
            <a:spAutoFit/>
          </a:bodyPr>
          <a:lstStyle/>
          <a:p>
            <a:pPr>
              <a:defRPr/>
            </a:pPr>
            <a:r>
              <a:rPr lang="en-US" sz="3600" b="1" dirty="0">
                <a:solidFill>
                  <a:srgbClr val="002060"/>
                </a:solidFill>
                <a:effectLst>
                  <a:outerShdw blurRad="38100" dist="38100" dir="2700000" algn="tl">
                    <a:srgbClr val="000000">
                      <a:alpha val="43137"/>
                    </a:srgbClr>
                  </a:outerShdw>
                </a:effectLst>
              </a:rPr>
              <a:t>Radionuclides</a:t>
            </a:r>
            <a:endParaRPr lang="ru-RU" sz="3600" b="1" dirty="0">
              <a:solidFill>
                <a:srgbClr val="002060"/>
              </a:solidFill>
              <a:effectLst>
                <a:outerShdw blurRad="38100" dist="38100" dir="2700000" algn="tl">
                  <a:srgbClr val="000000">
                    <a:alpha val="43137"/>
                  </a:srgbClr>
                </a:outerShdw>
              </a:effectLst>
            </a:endParaRPr>
          </a:p>
        </p:txBody>
      </p:sp>
      <p:sp>
        <p:nvSpPr>
          <p:cNvPr id="6" name="Прямоугольник 5"/>
          <p:cNvSpPr/>
          <p:nvPr/>
        </p:nvSpPr>
        <p:spPr>
          <a:xfrm>
            <a:off x="611188" y="1412875"/>
            <a:ext cx="8424862" cy="5576888"/>
          </a:xfrm>
          <a:prstGeom prst="rect">
            <a:avLst/>
          </a:prstGeom>
        </p:spPr>
        <p:txBody>
          <a:bodyPr>
            <a:spAutoFit/>
          </a:bodyPr>
          <a:lstStyle/>
          <a:p>
            <a:pPr eaLnBrk="1" hangingPunct="1">
              <a:lnSpc>
                <a:spcPct val="80000"/>
              </a:lnSpc>
              <a:spcBef>
                <a:spcPct val="20000"/>
              </a:spcBef>
              <a:buClr>
                <a:srgbClr val="EEC85E"/>
              </a:buClr>
              <a:buSzPct val="70000"/>
              <a:defRPr/>
            </a:pPr>
            <a:r>
              <a:rPr lang="ru-RU" altLang="ru-RU" kern="0" dirty="0" err="1">
                <a:solidFill>
                  <a:srgbClr val="002060"/>
                </a:solidFill>
                <a:latin typeface="Verdana"/>
                <a:cs typeface="+mn-cs"/>
              </a:rPr>
              <a:t>Sumerling</a:t>
            </a:r>
            <a:r>
              <a:rPr lang="ru-RU" altLang="ru-RU" kern="0" dirty="0">
                <a:solidFill>
                  <a:srgbClr val="002060"/>
                </a:solidFill>
                <a:latin typeface="Verdana"/>
                <a:cs typeface="+mn-cs"/>
              </a:rPr>
              <a:t> T. J. </a:t>
            </a:r>
            <a:r>
              <a:rPr lang="ru-RU" altLang="ru-RU" b="1" kern="0" dirty="0" err="1">
                <a:solidFill>
                  <a:srgbClr val="002060"/>
                </a:solidFill>
                <a:latin typeface="Verdana"/>
                <a:cs typeface="+mn-cs"/>
              </a:rPr>
              <a:t>The</a:t>
            </a:r>
            <a:r>
              <a:rPr lang="ru-RU" altLang="ru-RU" b="1" kern="0" dirty="0">
                <a:solidFill>
                  <a:srgbClr val="002060"/>
                </a:solidFill>
                <a:latin typeface="Verdana"/>
                <a:cs typeface="+mn-cs"/>
              </a:rPr>
              <a:t> </a:t>
            </a:r>
            <a:r>
              <a:rPr lang="ru-RU" altLang="ru-RU" b="1" kern="0" dirty="0" err="1">
                <a:solidFill>
                  <a:srgbClr val="002060"/>
                </a:solidFill>
                <a:latin typeface="Verdana"/>
                <a:cs typeface="+mn-cs"/>
              </a:rPr>
              <a:t>use</a:t>
            </a:r>
            <a:r>
              <a:rPr lang="ru-RU" altLang="ru-RU" b="1" kern="0" dirty="0">
                <a:solidFill>
                  <a:srgbClr val="002060"/>
                </a:solidFill>
                <a:latin typeface="Verdana"/>
                <a:cs typeface="+mn-cs"/>
              </a:rPr>
              <a:t> </a:t>
            </a:r>
            <a:r>
              <a:rPr lang="ru-RU" altLang="ru-RU" b="1" kern="0" dirty="0" err="1">
                <a:solidFill>
                  <a:srgbClr val="002060"/>
                </a:solidFill>
                <a:latin typeface="Verdana"/>
                <a:cs typeface="+mn-cs"/>
              </a:rPr>
              <a:t>of</a:t>
            </a:r>
            <a:r>
              <a:rPr lang="ru-RU" altLang="ru-RU" b="1" kern="0" dirty="0">
                <a:solidFill>
                  <a:srgbClr val="002060"/>
                </a:solidFill>
                <a:latin typeface="Verdana"/>
                <a:cs typeface="+mn-cs"/>
              </a:rPr>
              <a:t> </a:t>
            </a:r>
            <a:r>
              <a:rPr lang="ru-RU" altLang="ru-RU" b="1" kern="0" dirty="0" err="1">
                <a:solidFill>
                  <a:srgbClr val="002060"/>
                </a:solidFill>
                <a:latin typeface="Verdana"/>
                <a:cs typeface="+mn-cs"/>
              </a:rPr>
              <a:t>mosses</a:t>
            </a:r>
            <a:r>
              <a:rPr lang="ru-RU" altLang="ru-RU" b="1" kern="0" dirty="0">
                <a:solidFill>
                  <a:srgbClr val="002060"/>
                </a:solidFill>
                <a:latin typeface="Verdana"/>
                <a:cs typeface="+mn-cs"/>
              </a:rPr>
              <a:t> </a:t>
            </a:r>
            <a:r>
              <a:rPr lang="ru-RU" altLang="ru-RU" b="1" kern="0" dirty="0" err="1">
                <a:solidFill>
                  <a:srgbClr val="002060"/>
                </a:solidFill>
                <a:latin typeface="Verdana"/>
                <a:cs typeface="+mn-cs"/>
              </a:rPr>
              <a:t>as</a:t>
            </a:r>
            <a:r>
              <a:rPr lang="ru-RU" altLang="ru-RU" b="1" kern="0" dirty="0">
                <a:solidFill>
                  <a:srgbClr val="002060"/>
                </a:solidFill>
                <a:latin typeface="Verdana"/>
                <a:cs typeface="+mn-cs"/>
              </a:rPr>
              <a:t> </a:t>
            </a:r>
            <a:r>
              <a:rPr lang="ru-RU" altLang="ru-RU" b="1" kern="0" dirty="0" err="1">
                <a:solidFill>
                  <a:srgbClr val="002060"/>
                </a:solidFill>
                <a:latin typeface="Verdana"/>
                <a:cs typeface="+mn-cs"/>
              </a:rPr>
              <a:t>indicators</a:t>
            </a:r>
            <a:r>
              <a:rPr lang="ru-RU" altLang="ru-RU" b="1" kern="0" dirty="0">
                <a:solidFill>
                  <a:srgbClr val="002060"/>
                </a:solidFill>
                <a:latin typeface="Verdana"/>
                <a:cs typeface="+mn-cs"/>
              </a:rPr>
              <a:t> </a:t>
            </a:r>
            <a:r>
              <a:rPr lang="ru-RU" altLang="ru-RU" b="1" kern="0" dirty="0" err="1">
                <a:solidFill>
                  <a:srgbClr val="002060"/>
                </a:solidFill>
                <a:latin typeface="Verdana"/>
                <a:cs typeface="+mn-cs"/>
              </a:rPr>
              <a:t>of</a:t>
            </a:r>
            <a:r>
              <a:rPr lang="ru-RU" altLang="ru-RU" b="1" kern="0" dirty="0">
                <a:solidFill>
                  <a:srgbClr val="002060"/>
                </a:solidFill>
                <a:latin typeface="Verdana"/>
                <a:cs typeface="+mn-cs"/>
              </a:rPr>
              <a:t> </a:t>
            </a:r>
            <a:r>
              <a:rPr lang="ru-RU" altLang="ru-RU" b="1" kern="0" dirty="0" err="1">
                <a:solidFill>
                  <a:schemeClr val="accent1"/>
                </a:solidFill>
                <a:latin typeface="Verdana"/>
                <a:cs typeface="+mn-cs"/>
              </a:rPr>
              <a:t>airborne</a:t>
            </a:r>
            <a:r>
              <a:rPr lang="ru-RU" altLang="ru-RU" b="1" kern="0" dirty="0">
                <a:solidFill>
                  <a:schemeClr val="accent1"/>
                </a:solidFill>
                <a:latin typeface="Verdana"/>
                <a:cs typeface="+mn-cs"/>
              </a:rPr>
              <a:t> </a:t>
            </a:r>
            <a:r>
              <a:rPr lang="ru-RU" altLang="ru-RU" b="1" kern="0" dirty="0" err="1">
                <a:solidFill>
                  <a:schemeClr val="accent1"/>
                </a:solidFill>
                <a:latin typeface="Verdana"/>
                <a:cs typeface="+mn-cs"/>
              </a:rPr>
              <a:t>radionuclides</a:t>
            </a:r>
            <a:r>
              <a:rPr lang="ru-RU" altLang="ru-RU" b="1" kern="0" dirty="0">
                <a:solidFill>
                  <a:srgbClr val="000000"/>
                </a:solidFill>
                <a:latin typeface="Verdana"/>
                <a:cs typeface="+mn-cs"/>
              </a:rPr>
              <a:t> </a:t>
            </a:r>
            <a:r>
              <a:rPr lang="ru-RU" altLang="ru-RU" b="1" kern="0" dirty="0" err="1">
                <a:solidFill>
                  <a:srgbClr val="002060"/>
                </a:solidFill>
                <a:latin typeface="Verdana"/>
                <a:cs typeface="+mn-cs"/>
              </a:rPr>
              <a:t>near</a:t>
            </a:r>
            <a:r>
              <a:rPr lang="ru-RU" altLang="ru-RU" b="1" kern="0" dirty="0">
                <a:solidFill>
                  <a:srgbClr val="002060"/>
                </a:solidFill>
                <a:latin typeface="Verdana"/>
                <a:cs typeface="+mn-cs"/>
              </a:rPr>
              <a:t> a </a:t>
            </a:r>
            <a:r>
              <a:rPr lang="ru-RU" altLang="ru-RU" b="1" kern="0" dirty="0" err="1">
                <a:solidFill>
                  <a:srgbClr val="002060"/>
                </a:solidFill>
                <a:latin typeface="Verdana"/>
                <a:cs typeface="+mn-cs"/>
              </a:rPr>
              <a:t>major</a:t>
            </a:r>
            <a:r>
              <a:rPr lang="ru-RU" altLang="ru-RU" b="1" kern="0" dirty="0">
                <a:solidFill>
                  <a:srgbClr val="002060"/>
                </a:solidFill>
                <a:latin typeface="Verdana"/>
                <a:cs typeface="+mn-cs"/>
              </a:rPr>
              <a:t> </a:t>
            </a:r>
            <a:r>
              <a:rPr lang="ru-RU" altLang="ru-RU" b="1" kern="0" dirty="0" err="1">
                <a:solidFill>
                  <a:srgbClr val="002060"/>
                </a:solidFill>
                <a:latin typeface="Verdana"/>
                <a:cs typeface="+mn-cs"/>
              </a:rPr>
              <a:t>nuclear</a:t>
            </a:r>
            <a:r>
              <a:rPr lang="ru-RU" altLang="ru-RU" b="1" kern="0" dirty="0">
                <a:solidFill>
                  <a:srgbClr val="002060"/>
                </a:solidFill>
                <a:latin typeface="Verdana"/>
                <a:cs typeface="+mn-cs"/>
              </a:rPr>
              <a:t> </a:t>
            </a:r>
            <a:r>
              <a:rPr lang="ru-RU" altLang="ru-RU" b="1" kern="0" dirty="0" err="1">
                <a:solidFill>
                  <a:srgbClr val="002060"/>
                </a:solidFill>
                <a:latin typeface="Verdana"/>
                <a:cs typeface="+mn-cs"/>
              </a:rPr>
              <a:t>installation</a:t>
            </a:r>
            <a:r>
              <a:rPr lang="ru-RU" altLang="ru-RU" kern="0" dirty="0">
                <a:solidFill>
                  <a:srgbClr val="002060"/>
                </a:solidFill>
                <a:latin typeface="Verdana"/>
                <a:cs typeface="+mn-cs"/>
              </a:rPr>
              <a:t>. </a:t>
            </a:r>
            <a:r>
              <a:rPr lang="ru-RU" altLang="ru-RU" i="1" kern="0" dirty="0" err="1">
                <a:solidFill>
                  <a:srgbClr val="002060"/>
                </a:solidFill>
                <a:latin typeface="Verdana"/>
                <a:cs typeface="+mn-cs"/>
              </a:rPr>
              <a:t>The</a:t>
            </a:r>
            <a:r>
              <a:rPr lang="ru-RU" altLang="ru-RU" i="1" kern="0" dirty="0">
                <a:solidFill>
                  <a:srgbClr val="002060"/>
                </a:solidFill>
                <a:latin typeface="Verdana"/>
                <a:cs typeface="+mn-cs"/>
              </a:rPr>
              <a:t> </a:t>
            </a:r>
            <a:r>
              <a:rPr lang="ru-RU" altLang="ru-RU" i="1" kern="0" dirty="0" err="1">
                <a:solidFill>
                  <a:srgbClr val="002060"/>
                </a:solidFill>
                <a:latin typeface="Verdana"/>
                <a:cs typeface="+mn-cs"/>
              </a:rPr>
              <a:t>Science</a:t>
            </a:r>
            <a:r>
              <a:rPr lang="ru-RU" altLang="ru-RU" i="1" kern="0" dirty="0">
                <a:solidFill>
                  <a:srgbClr val="002060"/>
                </a:solidFill>
                <a:latin typeface="Verdana"/>
                <a:cs typeface="+mn-cs"/>
              </a:rPr>
              <a:t> </a:t>
            </a:r>
            <a:r>
              <a:rPr lang="ru-RU" altLang="ru-RU" i="1" kern="0" dirty="0" err="1">
                <a:solidFill>
                  <a:srgbClr val="002060"/>
                </a:solidFill>
                <a:latin typeface="Verdana"/>
                <a:cs typeface="+mn-cs"/>
              </a:rPr>
              <a:t>of</a:t>
            </a:r>
            <a:r>
              <a:rPr lang="ru-RU" altLang="ru-RU" i="1" kern="0" dirty="0">
                <a:solidFill>
                  <a:srgbClr val="002060"/>
                </a:solidFill>
                <a:latin typeface="Verdana"/>
                <a:cs typeface="+mn-cs"/>
              </a:rPr>
              <a:t> </a:t>
            </a:r>
            <a:r>
              <a:rPr lang="ru-RU" altLang="ru-RU" i="1" kern="0" dirty="0" err="1">
                <a:solidFill>
                  <a:srgbClr val="002060"/>
                </a:solidFill>
                <a:latin typeface="Verdana"/>
                <a:cs typeface="+mn-cs"/>
              </a:rPr>
              <a:t>the</a:t>
            </a:r>
            <a:r>
              <a:rPr lang="ru-RU" altLang="ru-RU" i="1" kern="0" dirty="0">
                <a:solidFill>
                  <a:srgbClr val="002060"/>
                </a:solidFill>
                <a:latin typeface="Verdana"/>
                <a:cs typeface="+mn-cs"/>
              </a:rPr>
              <a:t> </a:t>
            </a:r>
            <a:r>
              <a:rPr lang="ru-RU" altLang="ru-RU" i="1" kern="0" dirty="0" err="1">
                <a:solidFill>
                  <a:srgbClr val="002060"/>
                </a:solidFill>
                <a:latin typeface="Verdana"/>
                <a:cs typeface="+mn-cs"/>
              </a:rPr>
              <a:t>Total</a:t>
            </a:r>
            <a:r>
              <a:rPr lang="ru-RU" altLang="ru-RU" i="1" kern="0" dirty="0">
                <a:solidFill>
                  <a:srgbClr val="002060"/>
                </a:solidFill>
                <a:latin typeface="Verdana"/>
                <a:cs typeface="+mn-cs"/>
              </a:rPr>
              <a:t> </a:t>
            </a:r>
            <a:r>
              <a:rPr lang="ru-RU" altLang="ru-RU" i="1" kern="0" dirty="0" err="1">
                <a:solidFill>
                  <a:srgbClr val="002060"/>
                </a:solidFill>
                <a:latin typeface="Verdana"/>
                <a:cs typeface="+mn-cs"/>
              </a:rPr>
              <a:t>Environment</a:t>
            </a:r>
            <a:r>
              <a:rPr lang="ru-RU" altLang="ru-RU" kern="0" dirty="0">
                <a:solidFill>
                  <a:srgbClr val="002060"/>
                </a:solidFill>
                <a:latin typeface="Verdana"/>
                <a:cs typeface="+mn-cs"/>
              </a:rPr>
              <a:t>, </a:t>
            </a:r>
            <a:r>
              <a:rPr lang="ru-RU" altLang="ru-RU" b="1" kern="0" dirty="0">
                <a:solidFill>
                  <a:schemeClr val="accent1"/>
                </a:solidFill>
                <a:latin typeface="Verdana"/>
                <a:cs typeface="+mn-cs"/>
              </a:rPr>
              <a:t>1984</a:t>
            </a:r>
            <a:r>
              <a:rPr lang="en-US" altLang="ru-RU" kern="0" dirty="0">
                <a:solidFill>
                  <a:srgbClr val="002060"/>
                </a:solidFill>
                <a:latin typeface="Verdana"/>
                <a:cs typeface="+mn-cs"/>
              </a:rPr>
              <a:t>, No. </a:t>
            </a:r>
            <a:r>
              <a:rPr lang="ru-RU" altLang="ru-RU" kern="0" dirty="0">
                <a:solidFill>
                  <a:srgbClr val="002060"/>
                </a:solidFill>
                <a:latin typeface="Verdana"/>
                <a:cs typeface="+mn-cs"/>
              </a:rPr>
              <a:t>35, p. 251-265</a:t>
            </a:r>
            <a:endParaRPr lang="en-GB" altLang="ru-RU" kern="0" dirty="0">
              <a:solidFill>
                <a:srgbClr val="002060"/>
              </a:solidFill>
              <a:latin typeface="Verdana"/>
              <a:cs typeface="+mn-cs"/>
            </a:endParaRPr>
          </a:p>
          <a:p>
            <a:pPr eaLnBrk="1" hangingPunct="1">
              <a:lnSpc>
                <a:spcPct val="80000"/>
              </a:lnSpc>
              <a:spcBef>
                <a:spcPct val="20000"/>
              </a:spcBef>
              <a:buClr>
                <a:srgbClr val="EEC85E"/>
              </a:buClr>
              <a:buSzPct val="70000"/>
              <a:defRPr/>
            </a:pPr>
            <a:endParaRPr lang="en-GB" altLang="ru-RU" b="1" kern="0" dirty="0">
              <a:solidFill>
                <a:srgbClr val="000000"/>
              </a:solidFill>
              <a:latin typeface="Verdana"/>
              <a:cs typeface="+mn-cs"/>
            </a:endParaRPr>
          </a:p>
          <a:p>
            <a:pPr eaLnBrk="1" hangingPunct="1">
              <a:lnSpc>
                <a:spcPct val="80000"/>
              </a:lnSpc>
              <a:spcBef>
                <a:spcPct val="20000"/>
              </a:spcBef>
              <a:buClr>
                <a:srgbClr val="EEC85E"/>
              </a:buClr>
              <a:buSzPct val="70000"/>
              <a:defRPr/>
            </a:pPr>
            <a:r>
              <a:rPr lang="en-US" altLang="ru-RU" kern="0" dirty="0" err="1">
                <a:solidFill>
                  <a:srgbClr val="002060"/>
                </a:solidFill>
                <a:latin typeface="Verdana"/>
                <a:cs typeface="+mn-cs"/>
              </a:rPr>
              <a:t>Steinnes</a:t>
            </a:r>
            <a:r>
              <a:rPr lang="en-US" altLang="ru-RU" kern="0" dirty="0">
                <a:solidFill>
                  <a:srgbClr val="002060"/>
                </a:solidFill>
                <a:latin typeface="Verdana"/>
                <a:cs typeface="+mn-cs"/>
              </a:rPr>
              <a:t> E. and </a:t>
            </a:r>
            <a:r>
              <a:rPr lang="en-US" altLang="ru-RU" kern="0" dirty="0" err="1">
                <a:solidFill>
                  <a:srgbClr val="002060"/>
                </a:solidFill>
                <a:latin typeface="Verdana"/>
                <a:cs typeface="+mn-cs"/>
              </a:rPr>
              <a:t>Njastad</a:t>
            </a:r>
            <a:r>
              <a:rPr lang="en-US" altLang="ru-RU" kern="0">
                <a:solidFill>
                  <a:srgbClr val="002060"/>
                </a:solidFill>
                <a:latin typeface="Verdana"/>
                <a:cs typeface="+mn-cs"/>
              </a:rPr>
              <a:t> O. </a:t>
            </a:r>
            <a:r>
              <a:rPr lang="en-US" altLang="ru-RU" b="1" kern="0" dirty="0">
                <a:solidFill>
                  <a:srgbClr val="002060"/>
                </a:solidFill>
                <a:latin typeface="Verdana"/>
                <a:cs typeface="+mn-cs"/>
              </a:rPr>
              <a:t>Use of mosses and lichens for regional mapping </a:t>
            </a:r>
            <a:r>
              <a:rPr lang="en-US" altLang="ru-RU" b="1" kern="0" dirty="0">
                <a:solidFill>
                  <a:schemeClr val="accent1"/>
                </a:solidFill>
                <a:latin typeface="Verdana"/>
                <a:cs typeface="+mn-cs"/>
              </a:rPr>
              <a:t>of 137Cs fallout from the Chernobyl Accident</a:t>
            </a:r>
            <a:r>
              <a:rPr lang="en-US" altLang="ru-RU" kern="0" dirty="0">
                <a:solidFill>
                  <a:srgbClr val="002060"/>
                </a:solidFill>
                <a:latin typeface="Verdana"/>
                <a:cs typeface="+mn-cs"/>
              </a:rPr>
              <a:t>.  </a:t>
            </a:r>
          </a:p>
          <a:p>
            <a:pPr eaLnBrk="1" hangingPunct="1">
              <a:lnSpc>
                <a:spcPct val="80000"/>
              </a:lnSpc>
              <a:spcBef>
                <a:spcPct val="20000"/>
              </a:spcBef>
              <a:buClr>
                <a:srgbClr val="EEC85E"/>
              </a:buClr>
              <a:buSzPct val="70000"/>
              <a:defRPr/>
            </a:pPr>
            <a:r>
              <a:rPr lang="en-US" altLang="ru-RU" kern="0" dirty="0">
                <a:solidFill>
                  <a:srgbClr val="002060"/>
                </a:solidFill>
                <a:latin typeface="Verdana"/>
                <a:cs typeface="+mn-cs"/>
              </a:rPr>
              <a:t>J. Environmental Radioactivity, </a:t>
            </a:r>
            <a:r>
              <a:rPr lang="en-US" altLang="ru-RU" kern="0" dirty="0">
                <a:solidFill>
                  <a:schemeClr val="accent1"/>
                </a:solidFill>
                <a:latin typeface="Verdana"/>
                <a:cs typeface="+mn-cs"/>
              </a:rPr>
              <a:t>1</a:t>
            </a:r>
            <a:r>
              <a:rPr lang="en-US" altLang="ru-RU" b="1" kern="0" dirty="0">
                <a:solidFill>
                  <a:schemeClr val="accent1"/>
                </a:solidFill>
                <a:latin typeface="Verdana"/>
                <a:cs typeface="+mn-cs"/>
              </a:rPr>
              <a:t>993</a:t>
            </a:r>
            <a:r>
              <a:rPr lang="en-US" altLang="ru-RU" kern="0" dirty="0">
                <a:solidFill>
                  <a:srgbClr val="002060"/>
                </a:solidFill>
                <a:latin typeface="Verdana"/>
                <a:cs typeface="+mn-cs"/>
              </a:rPr>
              <a:t>,  No. 21, p. 65-76</a:t>
            </a:r>
          </a:p>
          <a:p>
            <a:pPr eaLnBrk="1" hangingPunct="1">
              <a:lnSpc>
                <a:spcPct val="80000"/>
              </a:lnSpc>
              <a:spcBef>
                <a:spcPct val="20000"/>
              </a:spcBef>
              <a:buClr>
                <a:srgbClr val="EEC85E"/>
              </a:buClr>
              <a:buSzPct val="70000"/>
              <a:defRPr/>
            </a:pPr>
            <a:endParaRPr lang="en-US" altLang="ru-RU" kern="0" dirty="0">
              <a:solidFill>
                <a:srgbClr val="002060"/>
              </a:solidFill>
              <a:latin typeface="Verdana"/>
              <a:cs typeface="+mn-cs"/>
            </a:endParaRPr>
          </a:p>
          <a:p>
            <a:pPr eaLnBrk="1" hangingPunct="1">
              <a:lnSpc>
                <a:spcPct val="80000"/>
              </a:lnSpc>
              <a:spcBef>
                <a:spcPct val="20000"/>
              </a:spcBef>
              <a:buClr>
                <a:srgbClr val="EEC85E"/>
              </a:buClr>
              <a:buSzPct val="70000"/>
              <a:defRPr/>
            </a:pPr>
            <a:r>
              <a:rPr lang="ru-RU" altLang="ru-RU" kern="0" dirty="0" err="1">
                <a:solidFill>
                  <a:srgbClr val="002060"/>
                </a:solidFill>
                <a:latin typeface="Verdana"/>
                <a:cs typeface="+mn-cs"/>
              </a:rPr>
              <a:t>Nifontova</a:t>
            </a:r>
            <a:r>
              <a:rPr lang="ru-RU" altLang="ru-RU" kern="0" dirty="0">
                <a:solidFill>
                  <a:srgbClr val="002060"/>
                </a:solidFill>
                <a:latin typeface="Verdana"/>
                <a:cs typeface="+mn-cs"/>
              </a:rPr>
              <a:t> M.G. </a:t>
            </a:r>
            <a:r>
              <a:rPr lang="ru-RU" altLang="ru-RU" b="1" kern="0" dirty="0" err="1">
                <a:solidFill>
                  <a:srgbClr val="002060"/>
                </a:solidFill>
                <a:latin typeface="Verdana"/>
                <a:cs typeface="+mn-cs"/>
              </a:rPr>
              <a:t>Mushrooms</a:t>
            </a:r>
            <a:r>
              <a:rPr lang="ru-RU" altLang="ru-RU" b="1" kern="0" dirty="0">
                <a:solidFill>
                  <a:srgbClr val="002060"/>
                </a:solidFill>
                <a:latin typeface="Verdana"/>
                <a:cs typeface="+mn-cs"/>
              </a:rPr>
              <a:t>, </a:t>
            </a:r>
            <a:r>
              <a:rPr lang="ru-RU" altLang="ru-RU" b="1" kern="0" dirty="0" err="1">
                <a:solidFill>
                  <a:srgbClr val="002060"/>
                </a:solidFill>
                <a:latin typeface="Verdana"/>
                <a:cs typeface="+mn-cs"/>
              </a:rPr>
              <a:t>lichens</a:t>
            </a:r>
            <a:r>
              <a:rPr lang="ru-RU" altLang="ru-RU" b="1" kern="0" dirty="0">
                <a:solidFill>
                  <a:srgbClr val="002060"/>
                </a:solidFill>
                <a:latin typeface="Verdana"/>
                <a:cs typeface="+mn-cs"/>
              </a:rPr>
              <a:t> </a:t>
            </a:r>
            <a:r>
              <a:rPr lang="ru-RU" altLang="ru-RU" b="1" kern="0" dirty="0" err="1">
                <a:solidFill>
                  <a:srgbClr val="002060"/>
                </a:solidFill>
                <a:latin typeface="Verdana"/>
                <a:cs typeface="+mn-cs"/>
              </a:rPr>
              <a:t>and</a:t>
            </a:r>
            <a:r>
              <a:rPr lang="ru-RU" altLang="ru-RU" b="1" kern="0" dirty="0">
                <a:solidFill>
                  <a:srgbClr val="002060"/>
                </a:solidFill>
                <a:latin typeface="Verdana"/>
                <a:cs typeface="+mn-cs"/>
              </a:rPr>
              <a:t> </a:t>
            </a:r>
            <a:r>
              <a:rPr lang="ru-RU" altLang="ru-RU" b="1" kern="0" dirty="0" err="1">
                <a:solidFill>
                  <a:srgbClr val="002060"/>
                </a:solidFill>
                <a:latin typeface="Verdana"/>
                <a:cs typeface="+mn-cs"/>
              </a:rPr>
              <a:t>mosses</a:t>
            </a:r>
            <a:r>
              <a:rPr lang="ru-RU" altLang="ru-RU" b="1" kern="0" dirty="0">
                <a:solidFill>
                  <a:srgbClr val="002060"/>
                </a:solidFill>
                <a:latin typeface="Verdana"/>
                <a:cs typeface="+mn-cs"/>
              </a:rPr>
              <a:t> </a:t>
            </a:r>
            <a:r>
              <a:rPr lang="ru-RU" altLang="ru-RU" b="1" kern="0" dirty="0" err="1">
                <a:solidFill>
                  <a:srgbClr val="002060"/>
                </a:solidFill>
                <a:latin typeface="Verdana"/>
                <a:cs typeface="+mn-cs"/>
              </a:rPr>
              <a:t>as</a:t>
            </a:r>
            <a:r>
              <a:rPr lang="ru-RU" altLang="ru-RU" b="1" kern="0" dirty="0">
                <a:solidFill>
                  <a:srgbClr val="002060"/>
                </a:solidFill>
                <a:latin typeface="Verdana"/>
                <a:cs typeface="+mn-cs"/>
              </a:rPr>
              <a:t> </a:t>
            </a:r>
            <a:r>
              <a:rPr lang="ru-RU" altLang="ru-RU" b="1" kern="0" dirty="0" err="1">
                <a:solidFill>
                  <a:srgbClr val="002060"/>
                </a:solidFill>
                <a:latin typeface="Verdana"/>
                <a:cs typeface="+mn-cs"/>
              </a:rPr>
              <a:t>biological</a:t>
            </a:r>
            <a:r>
              <a:rPr lang="ru-RU" altLang="ru-RU" b="1" kern="0" dirty="0">
                <a:solidFill>
                  <a:srgbClr val="002060"/>
                </a:solidFill>
                <a:latin typeface="Verdana"/>
                <a:cs typeface="+mn-cs"/>
              </a:rPr>
              <a:t> </a:t>
            </a:r>
            <a:r>
              <a:rPr lang="ru-RU" altLang="ru-RU" b="1" kern="0" dirty="0" err="1">
                <a:solidFill>
                  <a:srgbClr val="002060"/>
                </a:solidFill>
                <a:latin typeface="Verdana"/>
                <a:cs typeface="+mn-cs"/>
              </a:rPr>
              <a:t>indicators</a:t>
            </a:r>
            <a:r>
              <a:rPr lang="ru-RU" altLang="ru-RU" b="1" kern="0" dirty="0">
                <a:solidFill>
                  <a:srgbClr val="002060"/>
                </a:solidFill>
                <a:latin typeface="Verdana"/>
                <a:cs typeface="+mn-cs"/>
              </a:rPr>
              <a:t> </a:t>
            </a:r>
            <a:r>
              <a:rPr lang="ru-RU" altLang="ru-RU" b="1" kern="0" dirty="0" err="1">
                <a:solidFill>
                  <a:srgbClr val="002060"/>
                </a:solidFill>
                <a:latin typeface="Verdana"/>
                <a:cs typeface="+mn-cs"/>
              </a:rPr>
              <a:t>of</a:t>
            </a:r>
            <a:r>
              <a:rPr lang="ru-RU" altLang="ru-RU" b="1" kern="0" dirty="0">
                <a:solidFill>
                  <a:srgbClr val="002060"/>
                </a:solidFill>
                <a:latin typeface="Verdana"/>
                <a:cs typeface="+mn-cs"/>
              </a:rPr>
              <a:t> </a:t>
            </a:r>
            <a:r>
              <a:rPr lang="ru-RU" altLang="ru-RU" b="1" kern="0" dirty="0" err="1">
                <a:solidFill>
                  <a:schemeClr val="accent1"/>
                </a:solidFill>
                <a:latin typeface="Verdana"/>
                <a:cs typeface="+mn-cs"/>
              </a:rPr>
              <a:t>radioactive</a:t>
            </a:r>
            <a:r>
              <a:rPr lang="ru-RU" altLang="ru-RU" b="1" kern="0" dirty="0">
                <a:solidFill>
                  <a:schemeClr val="accent1"/>
                </a:solidFill>
                <a:latin typeface="Verdana"/>
                <a:cs typeface="+mn-cs"/>
              </a:rPr>
              <a:t> </a:t>
            </a:r>
            <a:r>
              <a:rPr lang="ru-RU" altLang="ru-RU" b="1" kern="0" dirty="0" err="1">
                <a:solidFill>
                  <a:schemeClr val="accent1"/>
                </a:solidFill>
                <a:latin typeface="Verdana"/>
                <a:cs typeface="+mn-cs"/>
              </a:rPr>
              <a:t>environmental</a:t>
            </a:r>
            <a:r>
              <a:rPr lang="ru-RU" altLang="ru-RU" b="1" kern="0" dirty="0">
                <a:solidFill>
                  <a:schemeClr val="accent1"/>
                </a:solidFill>
                <a:latin typeface="Verdana"/>
                <a:cs typeface="+mn-cs"/>
              </a:rPr>
              <a:t> </a:t>
            </a:r>
            <a:r>
              <a:rPr lang="ru-RU" altLang="ru-RU" b="1" kern="0" dirty="0" err="1">
                <a:solidFill>
                  <a:schemeClr val="accent1"/>
                </a:solidFill>
                <a:latin typeface="Verdana"/>
                <a:cs typeface="+mn-cs"/>
              </a:rPr>
              <a:t>contamination</a:t>
            </a:r>
            <a:r>
              <a:rPr lang="ru-RU" altLang="ru-RU" b="1" kern="0" dirty="0">
                <a:solidFill>
                  <a:schemeClr val="accent1"/>
                </a:solidFill>
                <a:latin typeface="Verdana"/>
                <a:cs typeface="+mn-cs"/>
              </a:rPr>
              <a:t>.</a:t>
            </a:r>
            <a:r>
              <a:rPr lang="ru-RU" altLang="ru-RU" kern="0" dirty="0">
                <a:solidFill>
                  <a:schemeClr val="accent1"/>
                </a:solidFill>
                <a:latin typeface="Verdana"/>
                <a:cs typeface="+mn-cs"/>
              </a:rPr>
              <a:t> </a:t>
            </a:r>
            <a:r>
              <a:rPr lang="ru-RU" altLang="ru-RU" i="1" kern="0" dirty="0" err="1">
                <a:solidFill>
                  <a:srgbClr val="002060"/>
                </a:solidFill>
                <a:latin typeface="Verdana"/>
                <a:cs typeface="+mn-cs"/>
              </a:rPr>
              <a:t>Radioecology</a:t>
            </a:r>
            <a:r>
              <a:rPr lang="ru-RU" altLang="ru-RU" i="1" kern="0" dirty="0">
                <a:solidFill>
                  <a:srgbClr val="002060"/>
                </a:solidFill>
                <a:latin typeface="Verdana"/>
                <a:cs typeface="+mn-cs"/>
              </a:rPr>
              <a:t> </a:t>
            </a:r>
            <a:r>
              <a:rPr lang="ru-RU" altLang="ru-RU" i="1" kern="0" dirty="0" err="1">
                <a:solidFill>
                  <a:srgbClr val="002060"/>
                </a:solidFill>
                <a:latin typeface="Verdana"/>
                <a:cs typeface="+mn-cs"/>
              </a:rPr>
              <a:t>and</a:t>
            </a:r>
            <a:r>
              <a:rPr lang="ru-RU" altLang="ru-RU" i="1" kern="0" dirty="0">
                <a:solidFill>
                  <a:srgbClr val="002060"/>
                </a:solidFill>
                <a:latin typeface="Verdana"/>
                <a:cs typeface="+mn-cs"/>
              </a:rPr>
              <a:t> </a:t>
            </a:r>
            <a:r>
              <a:rPr lang="ru-RU" altLang="ru-RU" i="1" kern="0" dirty="0" err="1">
                <a:solidFill>
                  <a:srgbClr val="002060"/>
                </a:solidFill>
                <a:latin typeface="Verdana"/>
                <a:cs typeface="+mn-cs"/>
              </a:rPr>
              <a:t>the</a:t>
            </a:r>
            <a:r>
              <a:rPr lang="ru-RU" altLang="ru-RU" i="1" kern="0" dirty="0">
                <a:solidFill>
                  <a:srgbClr val="002060"/>
                </a:solidFill>
                <a:latin typeface="Verdana"/>
                <a:cs typeface="+mn-cs"/>
              </a:rPr>
              <a:t> </a:t>
            </a:r>
            <a:r>
              <a:rPr lang="ru-RU" altLang="ru-RU" i="1" kern="0" dirty="0" err="1">
                <a:solidFill>
                  <a:srgbClr val="002060"/>
                </a:solidFill>
                <a:latin typeface="Verdana"/>
                <a:cs typeface="+mn-cs"/>
              </a:rPr>
              <a:t>restoration</a:t>
            </a:r>
            <a:r>
              <a:rPr lang="ru-RU" altLang="ru-RU" i="1" kern="0" dirty="0">
                <a:solidFill>
                  <a:srgbClr val="002060"/>
                </a:solidFill>
                <a:latin typeface="Verdana"/>
                <a:cs typeface="+mn-cs"/>
              </a:rPr>
              <a:t> </a:t>
            </a:r>
            <a:r>
              <a:rPr lang="ru-RU" altLang="ru-RU" i="1" kern="0" dirty="0" err="1">
                <a:solidFill>
                  <a:srgbClr val="002060"/>
                </a:solidFill>
                <a:latin typeface="Verdana"/>
                <a:cs typeface="+mn-cs"/>
              </a:rPr>
              <a:t>of</a:t>
            </a:r>
            <a:r>
              <a:rPr lang="ru-RU" altLang="ru-RU" i="1" kern="0" dirty="0">
                <a:solidFill>
                  <a:srgbClr val="002060"/>
                </a:solidFill>
                <a:latin typeface="Verdana"/>
                <a:cs typeface="+mn-cs"/>
              </a:rPr>
              <a:t> </a:t>
            </a:r>
            <a:r>
              <a:rPr lang="ru-RU" altLang="ru-RU" i="1" kern="0" dirty="0" err="1">
                <a:solidFill>
                  <a:srgbClr val="002060"/>
                </a:solidFill>
                <a:latin typeface="Verdana"/>
                <a:cs typeface="+mn-cs"/>
              </a:rPr>
              <a:t>radioactive-contaminated</a:t>
            </a:r>
            <a:r>
              <a:rPr lang="ru-RU" altLang="ru-RU" i="1" kern="0" dirty="0">
                <a:solidFill>
                  <a:srgbClr val="002060"/>
                </a:solidFill>
                <a:latin typeface="Verdana"/>
                <a:cs typeface="+mn-cs"/>
              </a:rPr>
              <a:t> </a:t>
            </a:r>
            <a:r>
              <a:rPr lang="ru-RU" altLang="ru-RU" i="1" kern="0" dirty="0" err="1">
                <a:solidFill>
                  <a:srgbClr val="002060"/>
                </a:solidFill>
                <a:latin typeface="Verdana"/>
                <a:cs typeface="+mn-cs"/>
              </a:rPr>
              <a:t>sites</a:t>
            </a:r>
            <a:r>
              <a:rPr lang="ru-RU" altLang="ru-RU" kern="0" dirty="0">
                <a:solidFill>
                  <a:srgbClr val="002060"/>
                </a:solidFill>
                <a:latin typeface="Verdana"/>
                <a:cs typeface="+mn-cs"/>
              </a:rPr>
              <a:t>, </a:t>
            </a:r>
            <a:r>
              <a:rPr lang="ru-RU" altLang="ru-RU" b="1" kern="0" dirty="0">
                <a:solidFill>
                  <a:schemeClr val="accent1"/>
                </a:solidFill>
                <a:latin typeface="Verdana"/>
                <a:cs typeface="+mn-cs"/>
              </a:rPr>
              <a:t>1996</a:t>
            </a:r>
            <a:r>
              <a:rPr lang="ru-RU" altLang="ru-RU" kern="0" dirty="0">
                <a:solidFill>
                  <a:schemeClr val="accent1"/>
                </a:solidFill>
                <a:latin typeface="Verdana"/>
                <a:cs typeface="+mn-cs"/>
              </a:rPr>
              <a:t>,</a:t>
            </a:r>
            <a:r>
              <a:rPr lang="ru-RU" altLang="ru-RU" kern="0" dirty="0">
                <a:solidFill>
                  <a:srgbClr val="002060"/>
                </a:solidFill>
                <a:latin typeface="Verdana"/>
                <a:cs typeface="+mn-cs"/>
              </a:rPr>
              <a:t> p. 155-162</a:t>
            </a:r>
            <a:endParaRPr lang="en-US" altLang="ru-RU" kern="0" dirty="0">
              <a:solidFill>
                <a:srgbClr val="002060"/>
              </a:solidFill>
              <a:latin typeface="Verdana"/>
              <a:cs typeface="+mn-cs"/>
            </a:endParaRPr>
          </a:p>
          <a:p>
            <a:pPr eaLnBrk="1" hangingPunct="1">
              <a:lnSpc>
                <a:spcPct val="80000"/>
              </a:lnSpc>
              <a:spcBef>
                <a:spcPct val="20000"/>
              </a:spcBef>
              <a:buClr>
                <a:srgbClr val="EEC85E"/>
              </a:buClr>
              <a:buSzPct val="70000"/>
              <a:defRPr/>
            </a:pPr>
            <a:endParaRPr lang="en-GB" altLang="ru-RU" kern="0" dirty="0">
              <a:solidFill>
                <a:srgbClr val="002060"/>
              </a:solidFill>
              <a:latin typeface="Verdana"/>
              <a:cs typeface="+mn-cs"/>
            </a:endParaRPr>
          </a:p>
          <a:p>
            <a:pPr eaLnBrk="1" hangingPunct="1">
              <a:lnSpc>
                <a:spcPct val="80000"/>
              </a:lnSpc>
              <a:spcBef>
                <a:spcPct val="20000"/>
              </a:spcBef>
              <a:buClr>
                <a:srgbClr val="EEC85E"/>
              </a:buClr>
              <a:buSzPct val="70000"/>
              <a:defRPr/>
            </a:pPr>
            <a:r>
              <a:rPr lang="ru-RU" altLang="ru-RU" kern="0" dirty="0" err="1">
                <a:solidFill>
                  <a:srgbClr val="002060"/>
                </a:solidFill>
                <a:latin typeface="Verdana"/>
                <a:cs typeface="+mn-cs"/>
              </a:rPr>
              <a:t>Nifontova</a:t>
            </a:r>
            <a:r>
              <a:rPr lang="ru-RU" altLang="ru-RU" kern="0" dirty="0">
                <a:solidFill>
                  <a:srgbClr val="002060"/>
                </a:solidFill>
                <a:latin typeface="Verdana"/>
                <a:cs typeface="+mn-cs"/>
              </a:rPr>
              <a:t> M.G.  </a:t>
            </a:r>
            <a:r>
              <a:rPr lang="en-GB" altLang="ru-RU" b="1" kern="0" dirty="0">
                <a:solidFill>
                  <a:srgbClr val="002060"/>
                </a:solidFill>
                <a:latin typeface="Verdana"/>
                <a:cs typeface="+mn-cs"/>
              </a:rPr>
              <a:t>Content of long-lived artificial </a:t>
            </a:r>
            <a:r>
              <a:rPr lang="en-GB" altLang="ru-RU" b="1" kern="0" dirty="0">
                <a:solidFill>
                  <a:schemeClr val="accent1"/>
                </a:solidFill>
                <a:latin typeface="Verdana"/>
                <a:cs typeface="+mn-cs"/>
              </a:rPr>
              <a:t>radionuclides in moss-lichens </a:t>
            </a:r>
            <a:r>
              <a:rPr lang="en-GB" altLang="ru-RU" b="1" kern="0" dirty="0">
                <a:solidFill>
                  <a:srgbClr val="002060"/>
                </a:solidFill>
                <a:latin typeface="Verdana"/>
                <a:cs typeface="+mn-cs"/>
              </a:rPr>
              <a:t>cover of terrestrial ecosystems of the Ural-Siberian Region.</a:t>
            </a:r>
            <a:r>
              <a:rPr lang="en-GB" altLang="ru-RU" kern="0" dirty="0">
                <a:solidFill>
                  <a:srgbClr val="002060"/>
                </a:solidFill>
                <a:latin typeface="Verdana"/>
                <a:cs typeface="+mn-cs"/>
              </a:rPr>
              <a:t> </a:t>
            </a:r>
            <a:r>
              <a:rPr lang="en-GB" altLang="ru-RU" i="1" kern="0" dirty="0">
                <a:solidFill>
                  <a:srgbClr val="002060"/>
                </a:solidFill>
                <a:latin typeface="Verdana"/>
                <a:cs typeface="+mn-cs"/>
              </a:rPr>
              <a:t>Ecology</a:t>
            </a:r>
            <a:r>
              <a:rPr lang="en-GB" altLang="ru-RU" kern="0" dirty="0">
                <a:solidFill>
                  <a:srgbClr val="002060"/>
                </a:solidFill>
                <a:latin typeface="Verdana"/>
                <a:cs typeface="+mn-cs"/>
              </a:rPr>
              <a:t>, </a:t>
            </a:r>
            <a:r>
              <a:rPr lang="en-GB" altLang="ru-RU" b="1" kern="0" dirty="0">
                <a:solidFill>
                  <a:schemeClr val="accent1"/>
                </a:solidFill>
                <a:latin typeface="Verdana"/>
                <a:cs typeface="+mn-cs"/>
              </a:rPr>
              <a:t>1998</a:t>
            </a:r>
            <a:r>
              <a:rPr lang="en-GB" altLang="ru-RU" kern="0" dirty="0">
                <a:solidFill>
                  <a:schemeClr val="accent1"/>
                </a:solidFill>
                <a:latin typeface="Verdana"/>
                <a:cs typeface="+mn-cs"/>
              </a:rPr>
              <a:t>,</a:t>
            </a:r>
            <a:r>
              <a:rPr lang="en-GB" altLang="ru-RU" kern="0" dirty="0">
                <a:solidFill>
                  <a:srgbClr val="000000"/>
                </a:solidFill>
                <a:latin typeface="Verdana"/>
                <a:cs typeface="+mn-cs"/>
              </a:rPr>
              <a:t> </a:t>
            </a:r>
            <a:r>
              <a:rPr lang="en-GB" altLang="ru-RU" kern="0" dirty="0">
                <a:solidFill>
                  <a:srgbClr val="002060"/>
                </a:solidFill>
                <a:latin typeface="Verdana"/>
                <a:cs typeface="+mn-cs"/>
              </a:rPr>
              <a:t>No. 3, p. 196-200</a:t>
            </a:r>
            <a:r>
              <a:rPr lang="ru-RU" altLang="ru-RU" kern="0" dirty="0">
                <a:solidFill>
                  <a:srgbClr val="002060"/>
                </a:solidFill>
                <a:latin typeface="Verdana"/>
                <a:cs typeface="+mn-cs"/>
              </a:rPr>
              <a:t> </a:t>
            </a:r>
            <a:r>
              <a:rPr lang="en-GB" altLang="ru-RU" kern="0" dirty="0">
                <a:solidFill>
                  <a:srgbClr val="002060"/>
                </a:solidFill>
                <a:latin typeface="Verdana"/>
                <a:cs typeface="+mn-cs"/>
              </a:rPr>
              <a:t>(in Russian)</a:t>
            </a:r>
          </a:p>
          <a:p>
            <a:pPr eaLnBrk="1" hangingPunct="1">
              <a:lnSpc>
                <a:spcPct val="80000"/>
              </a:lnSpc>
              <a:spcBef>
                <a:spcPct val="20000"/>
              </a:spcBef>
              <a:buClr>
                <a:srgbClr val="EEC85E"/>
              </a:buClr>
              <a:buSzPct val="70000"/>
              <a:defRPr/>
            </a:pPr>
            <a:endParaRPr lang="en-GB" altLang="ru-RU" kern="0" dirty="0">
              <a:solidFill>
                <a:srgbClr val="000000"/>
              </a:solidFill>
              <a:latin typeface="Verdana"/>
              <a:cs typeface="+mn-cs"/>
            </a:endParaRPr>
          </a:p>
          <a:p>
            <a:pPr eaLnBrk="1" hangingPunct="1">
              <a:lnSpc>
                <a:spcPct val="80000"/>
              </a:lnSpc>
              <a:spcBef>
                <a:spcPct val="20000"/>
              </a:spcBef>
              <a:buClr>
                <a:srgbClr val="EEC85E"/>
              </a:buClr>
              <a:buSzPct val="70000"/>
              <a:defRPr/>
            </a:pPr>
            <a:r>
              <a:rPr lang="ru-RU" altLang="ru-RU" i="1" kern="0" dirty="0" err="1">
                <a:solidFill>
                  <a:srgbClr val="002060"/>
                </a:solidFill>
                <a:latin typeface="Verdana"/>
                <a:cs typeface="+mn-cs"/>
              </a:rPr>
              <a:t>Delfanti</a:t>
            </a:r>
            <a:r>
              <a:rPr lang="ru-RU" altLang="ru-RU" kern="0" dirty="0">
                <a:solidFill>
                  <a:srgbClr val="002060"/>
                </a:solidFill>
                <a:latin typeface="Verdana"/>
                <a:cs typeface="+mn-cs"/>
              </a:rPr>
              <a:t> R., </a:t>
            </a:r>
            <a:r>
              <a:rPr lang="ru-RU" altLang="ru-RU" kern="0" dirty="0" err="1">
                <a:solidFill>
                  <a:srgbClr val="002060"/>
                </a:solidFill>
                <a:latin typeface="Verdana"/>
                <a:cs typeface="+mn-cs"/>
              </a:rPr>
              <a:t>Papucci</a:t>
            </a:r>
            <a:r>
              <a:rPr lang="ru-RU" altLang="ru-RU" kern="0" dirty="0">
                <a:solidFill>
                  <a:srgbClr val="002060"/>
                </a:solidFill>
                <a:latin typeface="Verdana"/>
                <a:cs typeface="+mn-cs"/>
              </a:rPr>
              <a:t> C., </a:t>
            </a:r>
            <a:r>
              <a:rPr lang="ru-RU" altLang="ru-RU" kern="0" dirty="0" err="1">
                <a:solidFill>
                  <a:srgbClr val="002060"/>
                </a:solidFill>
                <a:latin typeface="Verdana"/>
                <a:cs typeface="+mn-cs"/>
              </a:rPr>
              <a:t>Benco</a:t>
            </a:r>
            <a:r>
              <a:rPr lang="ru-RU" altLang="ru-RU" kern="0" dirty="0">
                <a:solidFill>
                  <a:srgbClr val="002060"/>
                </a:solidFill>
                <a:latin typeface="Verdana"/>
                <a:cs typeface="+mn-cs"/>
              </a:rPr>
              <a:t> C.</a:t>
            </a:r>
            <a:r>
              <a:rPr lang="en-GB" altLang="ru-RU" kern="0" dirty="0">
                <a:solidFill>
                  <a:srgbClr val="002060"/>
                </a:solidFill>
                <a:latin typeface="Verdana"/>
                <a:cs typeface="+mn-cs"/>
              </a:rPr>
              <a:t> </a:t>
            </a:r>
            <a:r>
              <a:rPr lang="ru-RU" altLang="ru-RU" kern="0" dirty="0">
                <a:solidFill>
                  <a:srgbClr val="002060"/>
                </a:solidFill>
                <a:latin typeface="Verdana"/>
                <a:cs typeface="+mn-cs"/>
              </a:rPr>
              <a:t> </a:t>
            </a:r>
            <a:r>
              <a:rPr lang="ru-RU" altLang="ru-RU" b="1" kern="0" dirty="0" err="1">
                <a:solidFill>
                  <a:schemeClr val="accent1"/>
                </a:solidFill>
                <a:latin typeface="Verdana"/>
                <a:cs typeface="+mn-cs"/>
              </a:rPr>
              <a:t>Mosses</a:t>
            </a:r>
            <a:r>
              <a:rPr lang="ru-RU" altLang="ru-RU" b="1" kern="0" dirty="0">
                <a:solidFill>
                  <a:schemeClr val="accent1"/>
                </a:solidFill>
                <a:latin typeface="Verdana"/>
                <a:cs typeface="+mn-cs"/>
              </a:rPr>
              <a:t> </a:t>
            </a:r>
            <a:r>
              <a:rPr lang="ru-RU" altLang="ru-RU" b="1" kern="0" dirty="0" err="1">
                <a:solidFill>
                  <a:schemeClr val="accent1"/>
                </a:solidFill>
                <a:latin typeface="Verdana"/>
                <a:cs typeface="+mn-cs"/>
              </a:rPr>
              <a:t>as</a:t>
            </a:r>
            <a:r>
              <a:rPr lang="ru-RU" altLang="ru-RU" b="1" kern="0" dirty="0">
                <a:solidFill>
                  <a:schemeClr val="accent1"/>
                </a:solidFill>
                <a:latin typeface="Verdana"/>
                <a:cs typeface="+mn-cs"/>
              </a:rPr>
              <a:t> </a:t>
            </a:r>
            <a:r>
              <a:rPr lang="ru-RU" altLang="ru-RU" b="1" kern="0" dirty="0" err="1">
                <a:solidFill>
                  <a:schemeClr val="accent1"/>
                </a:solidFill>
                <a:latin typeface="Verdana"/>
                <a:cs typeface="+mn-cs"/>
              </a:rPr>
              <a:t>indicators</a:t>
            </a:r>
            <a:r>
              <a:rPr lang="ru-RU" altLang="ru-RU" b="1" kern="0" dirty="0">
                <a:solidFill>
                  <a:schemeClr val="accent1"/>
                </a:solidFill>
                <a:latin typeface="Verdana"/>
                <a:cs typeface="+mn-cs"/>
              </a:rPr>
              <a:t> </a:t>
            </a:r>
            <a:r>
              <a:rPr lang="ru-RU" altLang="ru-RU" b="1" kern="0" dirty="0" err="1">
                <a:solidFill>
                  <a:schemeClr val="accent1"/>
                </a:solidFill>
                <a:latin typeface="Verdana"/>
                <a:cs typeface="+mn-cs"/>
              </a:rPr>
              <a:t>of</a:t>
            </a:r>
            <a:r>
              <a:rPr lang="ru-RU" altLang="ru-RU" b="1" kern="0" dirty="0">
                <a:solidFill>
                  <a:schemeClr val="accent1"/>
                </a:solidFill>
                <a:latin typeface="Verdana"/>
                <a:cs typeface="+mn-cs"/>
              </a:rPr>
              <a:t> </a:t>
            </a:r>
            <a:r>
              <a:rPr lang="ru-RU" altLang="ru-RU" b="1" kern="0" dirty="0" err="1">
                <a:solidFill>
                  <a:schemeClr val="accent1"/>
                </a:solidFill>
                <a:latin typeface="Verdana"/>
                <a:cs typeface="+mn-cs"/>
              </a:rPr>
              <a:t>radioactivity</a:t>
            </a:r>
            <a:r>
              <a:rPr lang="ru-RU" altLang="ru-RU" b="1" kern="0" dirty="0">
                <a:solidFill>
                  <a:schemeClr val="accent1"/>
                </a:solidFill>
                <a:latin typeface="Verdana"/>
                <a:cs typeface="+mn-cs"/>
              </a:rPr>
              <a:t> </a:t>
            </a:r>
            <a:r>
              <a:rPr lang="ru-RU" altLang="ru-RU" b="1" kern="0" dirty="0" err="1">
                <a:solidFill>
                  <a:schemeClr val="accent1"/>
                </a:solidFill>
                <a:latin typeface="Verdana"/>
                <a:cs typeface="+mn-cs"/>
              </a:rPr>
              <a:t>deposition</a:t>
            </a:r>
            <a:r>
              <a:rPr lang="ru-RU" altLang="ru-RU" b="1" kern="0" dirty="0">
                <a:solidFill>
                  <a:schemeClr val="accent1"/>
                </a:solidFill>
                <a:latin typeface="Verdana"/>
                <a:cs typeface="+mn-cs"/>
              </a:rPr>
              <a:t> </a:t>
            </a:r>
            <a:r>
              <a:rPr lang="ru-RU" altLang="ru-RU" b="1" kern="0" dirty="0" err="1">
                <a:solidFill>
                  <a:srgbClr val="002060"/>
                </a:solidFill>
                <a:latin typeface="Verdana"/>
                <a:cs typeface="+mn-cs"/>
              </a:rPr>
              <a:t>around</a:t>
            </a:r>
            <a:r>
              <a:rPr lang="ru-RU" altLang="ru-RU" b="1" kern="0" dirty="0">
                <a:solidFill>
                  <a:srgbClr val="002060"/>
                </a:solidFill>
                <a:latin typeface="Verdana"/>
                <a:cs typeface="+mn-cs"/>
              </a:rPr>
              <a:t> a </a:t>
            </a:r>
            <a:r>
              <a:rPr lang="ru-RU" altLang="ru-RU" b="1" kern="0" dirty="0" err="1">
                <a:solidFill>
                  <a:srgbClr val="002060"/>
                </a:solidFill>
                <a:latin typeface="Verdana"/>
                <a:cs typeface="+mn-cs"/>
              </a:rPr>
              <a:t>coal-fired</a:t>
            </a:r>
            <a:r>
              <a:rPr lang="ru-RU" altLang="ru-RU" b="1" kern="0" dirty="0">
                <a:solidFill>
                  <a:srgbClr val="002060"/>
                </a:solidFill>
                <a:latin typeface="Verdana"/>
                <a:cs typeface="+mn-cs"/>
              </a:rPr>
              <a:t> </a:t>
            </a:r>
            <a:r>
              <a:rPr lang="ru-RU" altLang="ru-RU" b="1" kern="0" dirty="0" err="1">
                <a:solidFill>
                  <a:srgbClr val="002060"/>
                </a:solidFill>
                <a:latin typeface="Verdana"/>
                <a:cs typeface="+mn-cs"/>
              </a:rPr>
              <a:t>power</a:t>
            </a:r>
            <a:r>
              <a:rPr lang="ru-RU" altLang="ru-RU" b="1" kern="0" dirty="0">
                <a:solidFill>
                  <a:srgbClr val="002060"/>
                </a:solidFill>
                <a:latin typeface="Verdana"/>
                <a:cs typeface="+mn-cs"/>
              </a:rPr>
              <a:t> </a:t>
            </a:r>
            <a:r>
              <a:rPr lang="ru-RU" altLang="ru-RU" b="1" kern="0" dirty="0" err="1">
                <a:solidFill>
                  <a:srgbClr val="002060"/>
                </a:solidFill>
                <a:latin typeface="Verdana"/>
                <a:cs typeface="+mn-cs"/>
              </a:rPr>
              <a:t>station</a:t>
            </a:r>
            <a:r>
              <a:rPr lang="ru-RU" altLang="ru-RU" b="1" kern="0" dirty="0">
                <a:solidFill>
                  <a:srgbClr val="002060"/>
                </a:solidFill>
                <a:latin typeface="Verdana"/>
                <a:cs typeface="+mn-cs"/>
              </a:rPr>
              <a:t>.</a:t>
            </a:r>
            <a:r>
              <a:rPr lang="ru-RU" altLang="ru-RU" kern="0" dirty="0">
                <a:solidFill>
                  <a:srgbClr val="002060"/>
                </a:solidFill>
                <a:latin typeface="Verdana"/>
                <a:cs typeface="+mn-cs"/>
              </a:rPr>
              <a:t> </a:t>
            </a:r>
            <a:r>
              <a:rPr lang="ru-RU" altLang="ru-RU" i="1" kern="0" dirty="0" err="1">
                <a:solidFill>
                  <a:srgbClr val="002060"/>
                </a:solidFill>
                <a:latin typeface="Verdana"/>
                <a:cs typeface="+mn-cs"/>
              </a:rPr>
              <a:t>The</a:t>
            </a:r>
            <a:r>
              <a:rPr lang="ru-RU" altLang="ru-RU" i="1" kern="0" dirty="0">
                <a:solidFill>
                  <a:srgbClr val="002060"/>
                </a:solidFill>
                <a:latin typeface="Verdana"/>
                <a:cs typeface="+mn-cs"/>
              </a:rPr>
              <a:t> </a:t>
            </a:r>
            <a:r>
              <a:rPr lang="ru-RU" altLang="ru-RU" i="1" kern="0" dirty="0" err="1">
                <a:solidFill>
                  <a:srgbClr val="002060"/>
                </a:solidFill>
                <a:latin typeface="Verdana"/>
                <a:cs typeface="+mn-cs"/>
              </a:rPr>
              <a:t>Science</a:t>
            </a:r>
            <a:r>
              <a:rPr lang="ru-RU" altLang="ru-RU" i="1" kern="0" dirty="0">
                <a:solidFill>
                  <a:srgbClr val="002060"/>
                </a:solidFill>
                <a:latin typeface="Verdana"/>
                <a:cs typeface="+mn-cs"/>
              </a:rPr>
              <a:t> </a:t>
            </a:r>
            <a:r>
              <a:rPr lang="ru-RU" altLang="ru-RU" i="1" kern="0" dirty="0" err="1">
                <a:solidFill>
                  <a:srgbClr val="002060"/>
                </a:solidFill>
                <a:latin typeface="Verdana"/>
                <a:cs typeface="+mn-cs"/>
              </a:rPr>
              <a:t>of</a:t>
            </a:r>
            <a:r>
              <a:rPr lang="ru-RU" altLang="ru-RU" i="1" kern="0" dirty="0">
                <a:solidFill>
                  <a:srgbClr val="002060"/>
                </a:solidFill>
                <a:latin typeface="Verdana"/>
                <a:cs typeface="+mn-cs"/>
              </a:rPr>
              <a:t> </a:t>
            </a:r>
            <a:r>
              <a:rPr lang="ru-RU" altLang="ru-RU" i="1" kern="0" dirty="0" err="1">
                <a:solidFill>
                  <a:srgbClr val="002060"/>
                </a:solidFill>
                <a:latin typeface="Verdana"/>
                <a:cs typeface="+mn-cs"/>
              </a:rPr>
              <a:t>the</a:t>
            </a:r>
            <a:r>
              <a:rPr lang="ru-RU" altLang="ru-RU" i="1" kern="0" dirty="0">
                <a:solidFill>
                  <a:srgbClr val="002060"/>
                </a:solidFill>
                <a:latin typeface="Verdana"/>
                <a:cs typeface="+mn-cs"/>
              </a:rPr>
              <a:t> </a:t>
            </a:r>
            <a:r>
              <a:rPr lang="ru-RU" altLang="ru-RU" i="1" kern="0" dirty="0" err="1">
                <a:solidFill>
                  <a:srgbClr val="002060"/>
                </a:solidFill>
                <a:latin typeface="Verdana"/>
                <a:cs typeface="+mn-cs"/>
              </a:rPr>
              <a:t>Total</a:t>
            </a:r>
            <a:r>
              <a:rPr lang="ru-RU" altLang="ru-RU" i="1" kern="0" dirty="0">
                <a:solidFill>
                  <a:srgbClr val="002060"/>
                </a:solidFill>
                <a:latin typeface="Verdana"/>
                <a:cs typeface="+mn-cs"/>
              </a:rPr>
              <a:t> </a:t>
            </a:r>
            <a:r>
              <a:rPr lang="ru-RU" altLang="ru-RU" i="1" kern="0" dirty="0" err="1">
                <a:solidFill>
                  <a:srgbClr val="002060"/>
                </a:solidFill>
                <a:latin typeface="Verdana"/>
                <a:cs typeface="+mn-cs"/>
              </a:rPr>
              <a:t>Environment</a:t>
            </a:r>
            <a:r>
              <a:rPr lang="ru-RU" altLang="ru-RU" kern="0" dirty="0">
                <a:solidFill>
                  <a:srgbClr val="002060"/>
                </a:solidFill>
                <a:latin typeface="Verdana"/>
                <a:cs typeface="+mn-cs"/>
              </a:rPr>
              <a:t>, </a:t>
            </a:r>
            <a:r>
              <a:rPr lang="ru-RU" altLang="ru-RU" b="1" kern="0" dirty="0">
                <a:solidFill>
                  <a:schemeClr val="accent1"/>
                </a:solidFill>
                <a:latin typeface="Verdana"/>
                <a:cs typeface="+mn-cs"/>
              </a:rPr>
              <a:t>1999</a:t>
            </a:r>
            <a:r>
              <a:rPr lang="ru-RU" altLang="ru-RU" kern="0" dirty="0">
                <a:solidFill>
                  <a:schemeClr val="accent1"/>
                </a:solidFill>
                <a:latin typeface="Verdana"/>
                <a:cs typeface="+mn-cs"/>
              </a:rPr>
              <a:t>,</a:t>
            </a:r>
            <a:r>
              <a:rPr lang="ru-RU" altLang="ru-RU" kern="0" dirty="0">
                <a:solidFill>
                  <a:srgbClr val="002060"/>
                </a:solidFill>
                <a:latin typeface="Verdana"/>
                <a:cs typeface="+mn-cs"/>
              </a:rPr>
              <a:t> </a:t>
            </a:r>
            <a:r>
              <a:rPr lang="en-US" altLang="ru-RU" kern="0" dirty="0">
                <a:solidFill>
                  <a:srgbClr val="002060"/>
                </a:solidFill>
                <a:latin typeface="Verdana"/>
                <a:cs typeface="+mn-cs"/>
              </a:rPr>
              <a:t>No. </a:t>
            </a:r>
            <a:r>
              <a:rPr lang="ru-RU" altLang="ru-RU" kern="0" dirty="0">
                <a:solidFill>
                  <a:srgbClr val="002060"/>
                </a:solidFill>
                <a:latin typeface="Verdana"/>
                <a:cs typeface="+mn-cs"/>
              </a:rPr>
              <a:t>227, p.</a:t>
            </a:r>
            <a:r>
              <a:rPr lang="en-GB" altLang="ru-RU" kern="0" dirty="0">
                <a:solidFill>
                  <a:srgbClr val="002060"/>
                </a:solidFill>
                <a:latin typeface="Verdana"/>
                <a:cs typeface="+mn-cs"/>
              </a:rPr>
              <a:t> </a:t>
            </a:r>
            <a:r>
              <a:rPr lang="ru-RU" altLang="ru-RU" kern="0" dirty="0">
                <a:solidFill>
                  <a:srgbClr val="002060"/>
                </a:solidFill>
                <a:latin typeface="Verdana"/>
                <a:cs typeface="+mn-cs"/>
              </a:rPr>
              <a:t>49-56</a:t>
            </a:r>
            <a:endParaRPr lang="en-GB" altLang="ru-RU" kern="0" dirty="0">
              <a:solidFill>
                <a:srgbClr val="002060"/>
              </a:solidFill>
              <a:latin typeface="Verdana"/>
              <a:cs typeface="+mn-cs"/>
            </a:endParaRPr>
          </a:p>
          <a:p>
            <a:pPr marL="342900" indent="-342900" algn="just" eaLnBrk="1" hangingPunct="1">
              <a:lnSpc>
                <a:spcPct val="80000"/>
              </a:lnSpc>
              <a:spcBef>
                <a:spcPct val="20000"/>
              </a:spcBef>
              <a:buClr>
                <a:srgbClr val="EEC85E"/>
              </a:buClr>
              <a:buSzPct val="70000"/>
              <a:defRPr/>
            </a:pPr>
            <a:endParaRPr lang="en-GB" altLang="ru-RU" i="1" kern="0" dirty="0">
              <a:solidFill>
                <a:srgbClr val="002060"/>
              </a:solidFill>
              <a:latin typeface="Verdana"/>
              <a:cs typeface="+mn-cs"/>
            </a:endParaRPr>
          </a:p>
          <a:p>
            <a:pPr marL="342900" indent="-342900" algn="ctr" eaLnBrk="1" hangingPunct="1">
              <a:lnSpc>
                <a:spcPct val="80000"/>
              </a:lnSpc>
              <a:spcBef>
                <a:spcPct val="20000"/>
              </a:spcBef>
              <a:buClr>
                <a:srgbClr val="EEC85E"/>
              </a:buClr>
              <a:buSzPct val="70000"/>
              <a:defRPr/>
            </a:pPr>
            <a:endParaRPr lang="en-GB" altLang="ru-RU" b="1" kern="0" dirty="0">
              <a:solidFill>
                <a:srgbClr val="002060"/>
              </a:solidFill>
              <a:effectLst>
                <a:outerShdw blurRad="38100" dist="38100" dir="2700000" algn="tl">
                  <a:srgbClr val="000000">
                    <a:alpha val="43137"/>
                  </a:srgbClr>
                </a:outerShdw>
              </a:effectLst>
              <a:latin typeface="Verdana"/>
              <a:cs typeface="+mn-cs"/>
            </a:endParaRPr>
          </a:p>
        </p:txBody>
      </p:sp>
    </p:spTree>
    <p:extLst>
      <p:ext uri="{BB962C8B-B14F-4D97-AF65-F5344CB8AC3E}">
        <p14:creationId xmlns:p14="http://schemas.microsoft.com/office/powerpoint/2010/main" val="24432655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4524" y="3006826"/>
            <a:ext cx="4382689" cy="999720"/>
          </a:xfrm>
        </p:spPr>
        <p:txBody>
          <a:bodyPr/>
          <a:lstStyle/>
          <a:p>
            <a:r>
              <a:rPr lang="en-US" b="1" dirty="0" smtClean="0">
                <a:effectLst/>
              </a:rPr>
              <a:t>COSMIC DUST</a:t>
            </a:r>
            <a:endParaRPr lang="ru-RU" b="1" dirty="0">
              <a:effectLst/>
            </a:endParaRPr>
          </a:p>
        </p:txBody>
      </p:sp>
      <p:pic>
        <p:nvPicPr>
          <p:cNvPr id="7" name="Picture 3" descr="Swan Nebu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414" y="295275"/>
            <a:ext cx="3328985"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0" descr="Cold univer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505" y="4036810"/>
            <a:ext cx="3578364" cy="2576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Propeller Galax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4505" y="368300"/>
            <a:ext cx="3578364"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14413" y="4036810"/>
            <a:ext cx="3328988" cy="2576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6981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4" descr="moss1-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692150"/>
            <a:ext cx="5903913" cy="543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933" name="Picture 5" descr="moss1-1-6_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603250"/>
            <a:ext cx="6264275" cy="57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934" name="Picture 6" descr="moss1-1-6_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404813"/>
            <a:ext cx="6769100" cy="623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8935" name="Oval 7"/>
          <p:cNvSpPr>
            <a:spLocks noChangeArrowheads="1"/>
          </p:cNvSpPr>
          <p:nvPr/>
        </p:nvSpPr>
        <p:spPr bwMode="auto">
          <a:xfrm>
            <a:off x="3635375" y="2492375"/>
            <a:ext cx="1655763" cy="1368425"/>
          </a:xfrm>
          <a:prstGeom prst="ellipse">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ru-RU" altLang="ru-RU" sz="2000">
              <a:solidFill>
                <a:schemeClr val="bg1"/>
              </a:solidFill>
            </a:endParaRPr>
          </a:p>
        </p:txBody>
      </p:sp>
    </p:spTree>
    <p:extLst>
      <p:ext uri="{BB962C8B-B14F-4D97-AF65-F5344CB8AC3E}">
        <p14:creationId xmlns:p14="http://schemas.microsoft.com/office/powerpoint/2010/main" val="908499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508933"/>
                                        </p:tgtEl>
                                        <p:attrNameLst>
                                          <p:attrName>style.visibility</p:attrName>
                                        </p:attrNameLst>
                                      </p:cBhvr>
                                      <p:to>
                                        <p:strVal val="visible"/>
                                      </p:to>
                                    </p:set>
                                    <p:anim calcmode="lin" valueType="num">
                                      <p:cBhvr>
                                        <p:cTn id="7" dur="2000" fill="hold"/>
                                        <p:tgtEl>
                                          <p:spTgt spid="508933"/>
                                        </p:tgtEl>
                                        <p:attrNameLst>
                                          <p:attrName>ppt_w</p:attrName>
                                        </p:attrNameLst>
                                      </p:cBhvr>
                                      <p:tavLst>
                                        <p:tav tm="0">
                                          <p:val>
                                            <p:fltVal val="0"/>
                                          </p:val>
                                        </p:tav>
                                        <p:tav tm="100000">
                                          <p:val>
                                            <p:strVal val="#ppt_w"/>
                                          </p:val>
                                        </p:tav>
                                      </p:tavLst>
                                    </p:anim>
                                    <p:anim calcmode="lin" valueType="num">
                                      <p:cBhvr>
                                        <p:cTn id="8" dur="2000" fill="hold"/>
                                        <p:tgtEl>
                                          <p:spTgt spid="50893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508934"/>
                                        </p:tgtEl>
                                        <p:attrNameLst>
                                          <p:attrName>style.visibility</p:attrName>
                                        </p:attrNameLst>
                                      </p:cBhvr>
                                      <p:to>
                                        <p:strVal val="visible"/>
                                      </p:to>
                                    </p:set>
                                    <p:anim calcmode="lin" valueType="num">
                                      <p:cBhvr>
                                        <p:cTn id="13" dur="2000" fill="hold"/>
                                        <p:tgtEl>
                                          <p:spTgt spid="508934"/>
                                        </p:tgtEl>
                                        <p:attrNameLst>
                                          <p:attrName>ppt_w</p:attrName>
                                        </p:attrNameLst>
                                      </p:cBhvr>
                                      <p:tavLst>
                                        <p:tav tm="0">
                                          <p:val>
                                            <p:fltVal val="0"/>
                                          </p:val>
                                        </p:tav>
                                        <p:tav tm="100000">
                                          <p:val>
                                            <p:strVal val="#ppt_w"/>
                                          </p:val>
                                        </p:tav>
                                      </p:tavLst>
                                    </p:anim>
                                    <p:anim calcmode="lin" valueType="num">
                                      <p:cBhvr>
                                        <p:cTn id="14" dur="2000" fill="hold"/>
                                        <p:tgtEl>
                                          <p:spTgt spid="50893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508935"/>
                                        </p:tgtEl>
                                        <p:attrNameLst>
                                          <p:attrName>style.visibility</p:attrName>
                                        </p:attrNameLst>
                                      </p:cBhvr>
                                      <p:to>
                                        <p:strVal val="visible"/>
                                      </p:to>
                                    </p:set>
                                    <p:anim calcmode="lin" valueType="num">
                                      <p:cBhvr additive="base">
                                        <p:cTn id="19" dur="2000" fill="hold"/>
                                        <p:tgtEl>
                                          <p:spTgt spid="508935"/>
                                        </p:tgtEl>
                                        <p:attrNameLst>
                                          <p:attrName>ppt_x</p:attrName>
                                        </p:attrNameLst>
                                      </p:cBhvr>
                                      <p:tavLst>
                                        <p:tav tm="0">
                                          <p:val>
                                            <p:strVal val="1+#ppt_w/2"/>
                                          </p:val>
                                        </p:tav>
                                        <p:tav tm="100000">
                                          <p:val>
                                            <p:strVal val="#ppt_x"/>
                                          </p:val>
                                        </p:tav>
                                      </p:tavLst>
                                    </p:anim>
                                    <p:anim calcmode="lin" valueType="num">
                                      <p:cBhvr additive="base">
                                        <p:cTn id="20" dur="2000" fill="hold"/>
                                        <p:tgtEl>
                                          <p:spTgt spid="5089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0"/>
            <a:ext cx="50609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8724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514489107"/>
              </p:ext>
            </p:extLst>
          </p:nvPr>
        </p:nvGraphicFramePr>
        <p:xfrm>
          <a:off x="4764504" y="4117975"/>
          <a:ext cx="4379496" cy="2217389"/>
        </p:xfrm>
        <a:graphic>
          <a:graphicData uri="http://schemas.openxmlformats.org/drawingml/2006/table">
            <a:tbl>
              <a:tblPr firstCol="1" bandRow="1" bandCol="1">
                <a:tableStyleId>{5C22544A-7EE6-4342-B048-85BDC9FD1C3A}</a:tableStyleId>
              </a:tblPr>
              <a:tblGrid>
                <a:gridCol w="1283232"/>
                <a:gridCol w="1521510"/>
                <a:gridCol w="1574754"/>
              </a:tblGrid>
              <a:tr h="282673">
                <a:tc>
                  <a:txBody>
                    <a:bodyPr/>
                    <a:lstStyle/>
                    <a:p>
                      <a:pPr algn="ctr">
                        <a:spcBef>
                          <a:spcPts val="1200"/>
                        </a:spcBef>
                        <a:spcAft>
                          <a:spcPts val="0"/>
                        </a:spcAft>
                      </a:pPr>
                      <a:r>
                        <a:rPr lang="en-US" sz="1400" dirty="0" smtClean="0">
                          <a:effectLst/>
                        </a:rPr>
                        <a:t>Elements</a:t>
                      </a:r>
                      <a:endParaRPr lang="en-US" sz="1400" dirty="0">
                        <a:effectLst/>
                        <a:latin typeface="Times New Roman" panose="02020603050405020304" pitchFamily="18" charset="0"/>
                        <a:ea typeface="Times New Roman" panose="02020603050405020304" pitchFamily="18" charset="0"/>
                      </a:endParaRPr>
                    </a:p>
                  </a:txBody>
                  <a:tcPr marL="63500" marR="63500" marT="0" marB="0" anchor="ctr"/>
                </a:tc>
                <a:tc>
                  <a:txBody>
                    <a:bodyPr/>
                    <a:lstStyle/>
                    <a:p>
                      <a:pPr algn="ctr">
                        <a:spcBef>
                          <a:spcPts val="1200"/>
                        </a:spcBef>
                        <a:spcAft>
                          <a:spcPts val="0"/>
                        </a:spcAft>
                      </a:pPr>
                      <a:r>
                        <a:rPr lang="en-US" sz="1400" b="1" dirty="0" smtClean="0">
                          <a:effectLst/>
                        </a:rPr>
                        <a:t>Weight, </a:t>
                      </a:r>
                      <a:r>
                        <a:rPr lang="ru-RU" sz="1400" b="1" dirty="0" smtClean="0">
                          <a:effectLst/>
                        </a:rPr>
                        <a:t> </a:t>
                      </a:r>
                      <a:r>
                        <a:rPr lang="ru-RU" sz="1400" b="1" dirty="0">
                          <a:effectLst/>
                        </a:rPr>
                        <a:t>%</a:t>
                      </a:r>
                      <a:endParaRPr lang="en-US" sz="1400" b="1" dirty="0">
                        <a:effectLst/>
                        <a:latin typeface="Times New Roman" panose="02020603050405020304" pitchFamily="18" charset="0"/>
                        <a:ea typeface="Times New Roman" panose="02020603050405020304" pitchFamily="18" charset="0"/>
                      </a:endParaRPr>
                    </a:p>
                  </a:txBody>
                  <a:tcPr marL="63500" marR="63500" marT="0" marB="0" anchor="ctr"/>
                </a:tc>
                <a:tc>
                  <a:txBody>
                    <a:bodyPr/>
                    <a:lstStyle/>
                    <a:p>
                      <a:pPr algn="ctr">
                        <a:spcBef>
                          <a:spcPts val="1200"/>
                        </a:spcBef>
                        <a:spcAft>
                          <a:spcPts val="0"/>
                        </a:spcAft>
                      </a:pPr>
                      <a:r>
                        <a:rPr lang="en-US" sz="1400" b="1" dirty="0" smtClean="0">
                          <a:effectLst/>
                        </a:rPr>
                        <a:t>Atom </a:t>
                      </a:r>
                      <a:r>
                        <a:rPr lang="ru-RU" sz="1400" b="1" dirty="0" smtClean="0">
                          <a:effectLst/>
                        </a:rPr>
                        <a:t>%</a:t>
                      </a:r>
                      <a:endParaRPr lang="en-US" sz="1400" b="1" dirty="0">
                        <a:effectLst/>
                        <a:latin typeface="Times New Roman" panose="02020603050405020304" pitchFamily="18" charset="0"/>
                        <a:ea typeface="Times New Roman" panose="02020603050405020304" pitchFamily="18" charset="0"/>
                      </a:endParaRPr>
                    </a:p>
                  </a:txBody>
                  <a:tcPr marL="63500" marR="63500" marT="0" marB="0" anchor="ctr"/>
                </a:tc>
              </a:tr>
              <a:tr h="276388">
                <a:tc>
                  <a:txBody>
                    <a:bodyPr/>
                    <a:lstStyle/>
                    <a:p>
                      <a:pPr>
                        <a:spcAft>
                          <a:spcPts val="0"/>
                        </a:spcAft>
                      </a:pPr>
                      <a:r>
                        <a:rPr lang="ru-RU" sz="1400" dirty="0" smtClean="0">
                          <a:effectLst/>
                        </a:rPr>
                        <a:t>O </a:t>
                      </a:r>
                      <a:r>
                        <a:rPr lang="ru-RU" sz="1400" dirty="0">
                          <a:effectLst/>
                        </a:rPr>
                        <a:t>K</a:t>
                      </a:r>
                      <a:endParaRPr lang="en-US" sz="1400" dirty="0">
                        <a:effectLst/>
                        <a:latin typeface="Times New Roman" panose="02020603050405020304" pitchFamily="18" charset="0"/>
                        <a:ea typeface="Times New Roman" panose="02020603050405020304" pitchFamily="18" charset="0"/>
                      </a:endParaRPr>
                    </a:p>
                  </a:txBody>
                  <a:tcPr marL="63500" marR="63500" marT="0" marB="0"/>
                </a:tc>
                <a:tc>
                  <a:txBody>
                    <a:bodyPr/>
                    <a:lstStyle/>
                    <a:p>
                      <a:pPr algn="ctr">
                        <a:spcAft>
                          <a:spcPts val="0"/>
                        </a:spcAft>
                      </a:pPr>
                      <a:r>
                        <a:rPr lang="ru-RU" sz="1400" b="1" dirty="0">
                          <a:effectLst/>
                        </a:rPr>
                        <a:t>57.12</a:t>
                      </a:r>
                      <a:endParaRPr lang="en-US" sz="1400" b="1" dirty="0">
                        <a:effectLst/>
                        <a:latin typeface="Times New Roman" panose="02020603050405020304" pitchFamily="18" charset="0"/>
                        <a:ea typeface="Times New Roman" panose="02020603050405020304" pitchFamily="18" charset="0"/>
                      </a:endParaRPr>
                    </a:p>
                  </a:txBody>
                  <a:tcPr marL="63500" marR="63500" marT="0" marB="0"/>
                </a:tc>
                <a:tc>
                  <a:txBody>
                    <a:bodyPr/>
                    <a:lstStyle/>
                    <a:p>
                      <a:pPr algn="ctr">
                        <a:spcAft>
                          <a:spcPts val="0"/>
                        </a:spcAft>
                      </a:pPr>
                      <a:r>
                        <a:rPr lang="ru-RU" sz="1400" b="1" dirty="0">
                          <a:effectLst/>
                        </a:rPr>
                        <a:t>70.83</a:t>
                      </a:r>
                      <a:endParaRPr lang="en-US" sz="1400" b="1" dirty="0">
                        <a:effectLst/>
                        <a:latin typeface="Times New Roman" panose="02020603050405020304" pitchFamily="18" charset="0"/>
                        <a:ea typeface="Times New Roman" panose="02020603050405020304" pitchFamily="18" charset="0"/>
                      </a:endParaRPr>
                    </a:p>
                  </a:txBody>
                  <a:tcPr marL="63500" marR="63500" marT="0" marB="0"/>
                </a:tc>
              </a:tr>
              <a:tr h="276388">
                <a:tc>
                  <a:txBody>
                    <a:bodyPr/>
                    <a:lstStyle/>
                    <a:p>
                      <a:pPr>
                        <a:spcAft>
                          <a:spcPts val="0"/>
                        </a:spcAft>
                      </a:pPr>
                      <a:r>
                        <a:rPr lang="ru-RU" sz="1400" dirty="0" err="1">
                          <a:effectLst/>
                        </a:rPr>
                        <a:t>Mg</a:t>
                      </a:r>
                      <a:r>
                        <a:rPr lang="ru-RU" sz="1400" dirty="0">
                          <a:effectLst/>
                        </a:rPr>
                        <a:t> K</a:t>
                      </a:r>
                      <a:endParaRPr lang="en-US" sz="1400" dirty="0">
                        <a:effectLst/>
                        <a:latin typeface="Times New Roman" panose="02020603050405020304" pitchFamily="18" charset="0"/>
                        <a:ea typeface="Times New Roman" panose="02020603050405020304" pitchFamily="18" charset="0"/>
                      </a:endParaRPr>
                    </a:p>
                  </a:txBody>
                  <a:tcPr marL="63500" marR="63500" marT="0" marB="0"/>
                </a:tc>
                <a:tc>
                  <a:txBody>
                    <a:bodyPr/>
                    <a:lstStyle/>
                    <a:p>
                      <a:pPr algn="ctr">
                        <a:spcAft>
                          <a:spcPts val="0"/>
                        </a:spcAft>
                      </a:pPr>
                      <a:r>
                        <a:rPr lang="ru-RU" sz="1400" b="1" dirty="0">
                          <a:effectLst/>
                        </a:rPr>
                        <a:t>1.46</a:t>
                      </a:r>
                      <a:endParaRPr lang="en-US" sz="1400" b="1" dirty="0">
                        <a:effectLst/>
                        <a:latin typeface="Times New Roman" panose="02020603050405020304" pitchFamily="18" charset="0"/>
                        <a:ea typeface="Times New Roman" panose="02020603050405020304" pitchFamily="18" charset="0"/>
                      </a:endParaRPr>
                    </a:p>
                  </a:txBody>
                  <a:tcPr marL="63500" marR="63500" marT="0" marB="0"/>
                </a:tc>
                <a:tc>
                  <a:txBody>
                    <a:bodyPr/>
                    <a:lstStyle/>
                    <a:p>
                      <a:pPr algn="ctr">
                        <a:spcAft>
                          <a:spcPts val="0"/>
                        </a:spcAft>
                      </a:pPr>
                      <a:r>
                        <a:rPr lang="ru-RU" sz="1400" b="1" dirty="0">
                          <a:effectLst/>
                        </a:rPr>
                        <a:t>1.19</a:t>
                      </a:r>
                      <a:endParaRPr lang="en-US" sz="1400" b="1" dirty="0">
                        <a:effectLst/>
                        <a:latin typeface="Times New Roman" panose="02020603050405020304" pitchFamily="18" charset="0"/>
                        <a:ea typeface="Times New Roman" panose="02020603050405020304" pitchFamily="18" charset="0"/>
                      </a:endParaRPr>
                    </a:p>
                  </a:txBody>
                  <a:tcPr marL="63500" marR="63500" marT="0" marB="0"/>
                </a:tc>
              </a:tr>
              <a:tr h="276388">
                <a:tc>
                  <a:txBody>
                    <a:bodyPr/>
                    <a:lstStyle/>
                    <a:p>
                      <a:pPr>
                        <a:spcAft>
                          <a:spcPts val="0"/>
                        </a:spcAft>
                      </a:pPr>
                      <a:r>
                        <a:rPr lang="ru-RU" sz="1400" dirty="0" err="1">
                          <a:effectLst/>
                        </a:rPr>
                        <a:t>Al</a:t>
                      </a:r>
                      <a:r>
                        <a:rPr lang="ru-RU" sz="1400" dirty="0">
                          <a:effectLst/>
                        </a:rPr>
                        <a:t> K</a:t>
                      </a:r>
                      <a:endParaRPr lang="en-US" sz="1400" dirty="0">
                        <a:effectLst/>
                        <a:latin typeface="Times New Roman" panose="02020603050405020304" pitchFamily="18" charset="0"/>
                        <a:ea typeface="Times New Roman" panose="02020603050405020304" pitchFamily="18" charset="0"/>
                      </a:endParaRPr>
                    </a:p>
                  </a:txBody>
                  <a:tcPr marL="63500" marR="63500" marT="0" marB="0"/>
                </a:tc>
                <a:tc>
                  <a:txBody>
                    <a:bodyPr/>
                    <a:lstStyle/>
                    <a:p>
                      <a:pPr algn="ctr">
                        <a:spcAft>
                          <a:spcPts val="0"/>
                        </a:spcAft>
                      </a:pPr>
                      <a:r>
                        <a:rPr lang="ru-RU" sz="1400" b="1" dirty="0">
                          <a:effectLst/>
                        </a:rPr>
                        <a:t>14.00</a:t>
                      </a:r>
                      <a:endParaRPr lang="en-US" sz="1400" b="1" dirty="0">
                        <a:effectLst/>
                        <a:latin typeface="Times New Roman" panose="02020603050405020304" pitchFamily="18" charset="0"/>
                        <a:ea typeface="Times New Roman" panose="02020603050405020304" pitchFamily="18" charset="0"/>
                      </a:endParaRPr>
                    </a:p>
                  </a:txBody>
                  <a:tcPr marL="63500" marR="63500" marT="0" marB="0"/>
                </a:tc>
                <a:tc>
                  <a:txBody>
                    <a:bodyPr/>
                    <a:lstStyle/>
                    <a:p>
                      <a:pPr algn="ctr">
                        <a:spcAft>
                          <a:spcPts val="0"/>
                        </a:spcAft>
                      </a:pPr>
                      <a:r>
                        <a:rPr lang="ru-RU" sz="1400" b="1" dirty="0">
                          <a:effectLst/>
                        </a:rPr>
                        <a:t>10.29</a:t>
                      </a:r>
                      <a:endParaRPr lang="en-US" sz="1400" b="1" dirty="0">
                        <a:effectLst/>
                        <a:latin typeface="Times New Roman" panose="02020603050405020304" pitchFamily="18" charset="0"/>
                        <a:ea typeface="Times New Roman" panose="02020603050405020304" pitchFamily="18" charset="0"/>
                      </a:endParaRPr>
                    </a:p>
                  </a:txBody>
                  <a:tcPr marL="63500" marR="63500" marT="0" marB="0"/>
                </a:tc>
              </a:tr>
              <a:tr h="276388">
                <a:tc>
                  <a:txBody>
                    <a:bodyPr/>
                    <a:lstStyle/>
                    <a:p>
                      <a:pPr>
                        <a:spcAft>
                          <a:spcPts val="0"/>
                        </a:spcAft>
                      </a:pPr>
                      <a:r>
                        <a:rPr lang="ru-RU" sz="1400" dirty="0" err="1">
                          <a:effectLst/>
                        </a:rPr>
                        <a:t>Si</a:t>
                      </a:r>
                      <a:r>
                        <a:rPr lang="ru-RU" sz="1400" dirty="0">
                          <a:effectLst/>
                        </a:rPr>
                        <a:t> K</a:t>
                      </a:r>
                      <a:endParaRPr lang="en-US" sz="1400" dirty="0">
                        <a:effectLst/>
                        <a:latin typeface="Times New Roman" panose="02020603050405020304" pitchFamily="18" charset="0"/>
                        <a:ea typeface="Times New Roman" panose="02020603050405020304" pitchFamily="18" charset="0"/>
                      </a:endParaRPr>
                    </a:p>
                  </a:txBody>
                  <a:tcPr marL="63500" marR="63500" marT="0" marB="0"/>
                </a:tc>
                <a:tc>
                  <a:txBody>
                    <a:bodyPr/>
                    <a:lstStyle/>
                    <a:p>
                      <a:pPr algn="ctr">
                        <a:spcAft>
                          <a:spcPts val="0"/>
                        </a:spcAft>
                      </a:pPr>
                      <a:r>
                        <a:rPr lang="ru-RU" sz="1400" b="1" dirty="0">
                          <a:effectLst/>
                        </a:rPr>
                        <a:t>21.63</a:t>
                      </a:r>
                      <a:endParaRPr lang="en-US" sz="1400" b="1" dirty="0">
                        <a:effectLst/>
                        <a:latin typeface="Times New Roman" panose="02020603050405020304" pitchFamily="18" charset="0"/>
                        <a:ea typeface="Times New Roman" panose="02020603050405020304" pitchFamily="18" charset="0"/>
                      </a:endParaRPr>
                    </a:p>
                  </a:txBody>
                  <a:tcPr marL="63500" marR="63500" marT="0" marB="0"/>
                </a:tc>
                <a:tc>
                  <a:txBody>
                    <a:bodyPr/>
                    <a:lstStyle/>
                    <a:p>
                      <a:pPr algn="ctr">
                        <a:spcAft>
                          <a:spcPts val="0"/>
                        </a:spcAft>
                      </a:pPr>
                      <a:r>
                        <a:rPr lang="ru-RU" sz="1400" b="1" dirty="0">
                          <a:effectLst/>
                        </a:rPr>
                        <a:t>15.28</a:t>
                      </a:r>
                      <a:endParaRPr lang="en-US" sz="1400" b="1" dirty="0">
                        <a:effectLst/>
                        <a:latin typeface="Times New Roman" panose="02020603050405020304" pitchFamily="18" charset="0"/>
                        <a:ea typeface="Times New Roman" panose="02020603050405020304" pitchFamily="18" charset="0"/>
                      </a:endParaRPr>
                    </a:p>
                  </a:txBody>
                  <a:tcPr marL="63500" marR="63500" marT="0" marB="0"/>
                </a:tc>
              </a:tr>
              <a:tr h="276388">
                <a:tc>
                  <a:txBody>
                    <a:bodyPr/>
                    <a:lstStyle/>
                    <a:p>
                      <a:pPr>
                        <a:spcAft>
                          <a:spcPts val="0"/>
                        </a:spcAft>
                      </a:pPr>
                      <a:r>
                        <a:rPr lang="ru-RU" sz="1400" dirty="0">
                          <a:effectLst/>
                        </a:rPr>
                        <a:t>K </a:t>
                      </a:r>
                      <a:r>
                        <a:rPr lang="ru-RU" sz="1400" dirty="0" err="1">
                          <a:effectLst/>
                        </a:rPr>
                        <a:t>K</a:t>
                      </a:r>
                      <a:endParaRPr lang="en-US" sz="1400" dirty="0">
                        <a:effectLst/>
                        <a:latin typeface="Times New Roman" panose="02020603050405020304" pitchFamily="18" charset="0"/>
                        <a:ea typeface="Times New Roman" panose="02020603050405020304" pitchFamily="18" charset="0"/>
                      </a:endParaRPr>
                    </a:p>
                  </a:txBody>
                  <a:tcPr marL="63500" marR="63500" marT="0" marB="0"/>
                </a:tc>
                <a:tc>
                  <a:txBody>
                    <a:bodyPr/>
                    <a:lstStyle/>
                    <a:p>
                      <a:pPr algn="ctr">
                        <a:spcAft>
                          <a:spcPts val="0"/>
                        </a:spcAft>
                      </a:pPr>
                      <a:r>
                        <a:rPr lang="ru-RU" sz="1400" b="1" dirty="0">
                          <a:effectLst/>
                        </a:rPr>
                        <a:t>2.30</a:t>
                      </a:r>
                      <a:endParaRPr lang="en-US" sz="1400" b="1" dirty="0">
                        <a:effectLst/>
                        <a:latin typeface="Times New Roman" panose="02020603050405020304" pitchFamily="18" charset="0"/>
                        <a:ea typeface="Times New Roman" panose="02020603050405020304" pitchFamily="18" charset="0"/>
                      </a:endParaRPr>
                    </a:p>
                  </a:txBody>
                  <a:tcPr marL="63500" marR="63500" marT="0" marB="0"/>
                </a:tc>
                <a:tc>
                  <a:txBody>
                    <a:bodyPr/>
                    <a:lstStyle/>
                    <a:p>
                      <a:pPr algn="ctr">
                        <a:spcAft>
                          <a:spcPts val="0"/>
                        </a:spcAft>
                      </a:pPr>
                      <a:r>
                        <a:rPr lang="ru-RU" sz="1400" b="1" dirty="0">
                          <a:effectLst/>
                        </a:rPr>
                        <a:t>1.17</a:t>
                      </a:r>
                      <a:endParaRPr lang="en-US" sz="1400" b="1" dirty="0">
                        <a:effectLst/>
                        <a:latin typeface="Times New Roman" panose="02020603050405020304" pitchFamily="18" charset="0"/>
                        <a:ea typeface="Times New Roman" panose="02020603050405020304" pitchFamily="18" charset="0"/>
                      </a:endParaRPr>
                    </a:p>
                  </a:txBody>
                  <a:tcPr marL="63500" marR="63500" marT="0" marB="0"/>
                </a:tc>
              </a:tr>
              <a:tr h="276388">
                <a:tc>
                  <a:txBody>
                    <a:bodyPr/>
                    <a:lstStyle/>
                    <a:p>
                      <a:pPr>
                        <a:spcAft>
                          <a:spcPts val="0"/>
                        </a:spcAft>
                      </a:pPr>
                      <a:r>
                        <a:rPr lang="ru-RU" sz="1400">
                          <a:effectLst/>
                        </a:rPr>
                        <a:t>Fe K</a:t>
                      </a:r>
                      <a:endParaRPr lang="en-US" sz="1400">
                        <a:effectLst/>
                        <a:latin typeface="Times New Roman" panose="02020603050405020304" pitchFamily="18" charset="0"/>
                        <a:ea typeface="Times New Roman" panose="02020603050405020304" pitchFamily="18" charset="0"/>
                      </a:endParaRPr>
                    </a:p>
                  </a:txBody>
                  <a:tcPr marL="63500" marR="63500" marT="0" marB="0"/>
                </a:tc>
                <a:tc>
                  <a:txBody>
                    <a:bodyPr/>
                    <a:lstStyle/>
                    <a:p>
                      <a:pPr algn="ctr">
                        <a:spcAft>
                          <a:spcPts val="0"/>
                        </a:spcAft>
                      </a:pPr>
                      <a:r>
                        <a:rPr lang="ru-RU" sz="1400" b="1" dirty="0">
                          <a:effectLst/>
                        </a:rPr>
                        <a:t>3.49</a:t>
                      </a:r>
                      <a:endParaRPr lang="en-US" sz="1400" b="1" dirty="0">
                        <a:effectLst/>
                        <a:latin typeface="Times New Roman" panose="02020603050405020304" pitchFamily="18" charset="0"/>
                        <a:ea typeface="Times New Roman" panose="02020603050405020304" pitchFamily="18" charset="0"/>
                      </a:endParaRPr>
                    </a:p>
                  </a:txBody>
                  <a:tcPr marL="63500" marR="63500" marT="0" marB="0"/>
                </a:tc>
                <a:tc>
                  <a:txBody>
                    <a:bodyPr/>
                    <a:lstStyle/>
                    <a:p>
                      <a:pPr algn="ctr">
                        <a:spcAft>
                          <a:spcPts val="0"/>
                        </a:spcAft>
                      </a:pPr>
                      <a:r>
                        <a:rPr lang="ru-RU" sz="1400" b="1" dirty="0">
                          <a:effectLst/>
                        </a:rPr>
                        <a:t>1.24</a:t>
                      </a:r>
                      <a:endParaRPr lang="en-US" sz="1400" b="1" dirty="0">
                        <a:effectLst/>
                        <a:latin typeface="Times New Roman" panose="02020603050405020304" pitchFamily="18" charset="0"/>
                        <a:ea typeface="Times New Roman" panose="02020603050405020304" pitchFamily="18" charset="0"/>
                      </a:endParaRPr>
                    </a:p>
                  </a:txBody>
                  <a:tcPr marL="63500" marR="63500" marT="0" marB="0"/>
                </a:tc>
              </a:tr>
              <a:tr h="276388">
                <a:tc>
                  <a:txBody>
                    <a:bodyPr/>
                    <a:lstStyle/>
                    <a:p>
                      <a:pPr>
                        <a:spcAft>
                          <a:spcPts val="0"/>
                        </a:spcAft>
                      </a:pPr>
                      <a:r>
                        <a:rPr lang="en-US" sz="1400" dirty="0" smtClean="0">
                          <a:effectLst/>
                        </a:rPr>
                        <a:t>In total</a:t>
                      </a:r>
                      <a:endParaRPr lang="en-US" sz="1400" dirty="0">
                        <a:effectLst/>
                        <a:latin typeface="Times New Roman" panose="02020603050405020304" pitchFamily="18" charset="0"/>
                        <a:ea typeface="Times New Roman" panose="02020603050405020304" pitchFamily="18" charset="0"/>
                      </a:endParaRPr>
                    </a:p>
                  </a:txBody>
                  <a:tcPr marL="63500" marR="63500" marT="0" marB="0"/>
                </a:tc>
                <a:tc>
                  <a:txBody>
                    <a:bodyPr/>
                    <a:lstStyle/>
                    <a:p>
                      <a:pPr algn="ctr">
                        <a:spcAft>
                          <a:spcPts val="0"/>
                        </a:spcAft>
                      </a:pPr>
                      <a:r>
                        <a:rPr lang="ru-RU" sz="1400" b="1" dirty="0">
                          <a:effectLst/>
                        </a:rPr>
                        <a:t>100.00</a:t>
                      </a:r>
                      <a:endParaRPr lang="en-US" sz="1400" b="1" dirty="0">
                        <a:effectLst/>
                        <a:latin typeface="Times New Roman" panose="02020603050405020304" pitchFamily="18" charset="0"/>
                        <a:ea typeface="Times New Roman" panose="02020603050405020304" pitchFamily="18" charset="0"/>
                      </a:endParaRPr>
                    </a:p>
                  </a:txBody>
                  <a:tcPr marL="63500" marR="63500" marT="0" marB="0"/>
                </a:tc>
                <a:tc>
                  <a:txBody>
                    <a:bodyPr/>
                    <a:lstStyle/>
                    <a:p>
                      <a:pPr algn="ctr">
                        <a:spcAft>
                          <a:spcPts val="0"/>
                        </a:spcAft>
                      </a:pPr>
                      <a:r>
                        <a:rPr lang="ru-RU" sz="1400" b="1" dirty="0">
                          <a:effectLst/>
                        </a:rPr>
                        <a:t> </a:t>
                      </a:r>
                      <a:endParaRPr lang="en-US" sz="1400" b="1" dirty="0">
                        <a:effectLst/>
                        <a:latin typeface="Times New Roman" panose="02020603050405020304" pitchFamily="18" charset="0"/>
                        <a:ea typeface="Times New Roman" panose="02020603050405020304" pitchFamily="18" charset="0"/>
                      </a:endParaRPr>
                    </a:p>
                  </a:txBody>
                  <a:tcPr marL="63500" marR="63500" marT="0" marB="0"/>
                </a:tc>
              </a:tr>
            </a:tbl>
          </a:graphicData>
        </a:graphic>
      </p:graphicFrame>
      <p:pic>
        <p:nvPicPr>
          <p:cNvPr id="4099" name="Picture 3" descr="IncaTemp1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486" y="4117974"/>
            <a:ext cx="4316911" cy="246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886" y="0"/>
            <a:ext cx="3764575"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486" y="0"/>
            <a:ext cx="4105274" cy="4117974"/>
          </a:xfrm>
          <a:prstGeom prst="rect">
            <a:avLst/>
          </a:prstGeom>
        </p:spPr>
      </p:pic>
      <p:sp>
        <p:nvSpPr>
          <p:cNvPr id="2" name="TextBox 1"/>
          <p:cNvSpPr txBox="1"/>
          <p:nvPr/>
        </p:nvSpPr>
        <p:spPr>
          <a:xfrm>
            <a:off x="2099792" y="830179"/>
            <a:ext cx="2273968" cy="646331"/>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Caucasus, Georgia</a:t>
            </a:r>
          </a:p>
          <a:p>
            <a:r>
              <a:rPr lang="en-US" dirty="0" smtClean="0">
                <a:solidFill>
                  <a:schemeClr val="bg1"/>
                </a:solidFill>
                <a:latin typeface="Arial" panose="020B0604020202020204" pitchFamily="34" charset="0"/>
                <a:cs typeface="Arial" panose="020B0604020202020204" pitchFamily="34" charset="0"/>
              </a:rPr>
              <a:t>Sample No. 8</a:t>
            </a:r>
            <a:endParaRPr lang="ru-RU"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20228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Заголовок 1"/>
          <p:cNvSpPr>
            <a:spLocks noGrp="1"/>
          </p:cNvSpPr>
          <p:nvPr>
            <p:ph type="title"/>
          </p:nvPr>
        </p:nvSpPr>
        <p:spPr bwMode="auto">
          <a:xfrm>
            <a:off x="1331913" y="1268413"/>
            <a:ext cx="7177087" cy="3240087"/>
          </a:xfrm>
        </p:spPr>
        <p:txBody>
          <a:bodyPr wrap="square" numCol="1" anchorCtr="0" compatLnSpc="1">
            <a:prstTxWarp prst="textNoShape">
              <a:avLst/>
            </a:prstTxWarp>
          </a:bodyPr>
          <a:lstStyle/>
          <a:p>
            <a:pPr eaLnBrk="1" hangingPunct="1">
              <a:spcBef>
                <a:spcPts val="600"/>
              </a:spcBef>
              <a:defRPr/>
            </a:pPr>
            <a:r>
              <a:rPr lang="en-US" altLang="ru-RU" sz="2800" dirty="0" smtClean="0">
                <a:latin typeface="Arial" charset="0"/>
                <a:cs typeface="Arial" charset="0"/>
              </a:rPr>
              <a:t>International Program for the monitoring and evaluation of effects of air pollutants on vegetation (ICP Vegetation), established under the </a:t>
            </a:r>
            <a:r>
              <a:rPr lang="en-US" altLang="ru-RU" sz="2800" dirty="0" smtClean="0">
                <a:solidFill>
                  <a:srgbClr val="C00000"/>
                </a:solidFill>
                <a:latin typeface="Arial" charset="0"/>
                <a:cs typeface="Arial" charset="0"/>
              </a:rPr>
              <a:t>Convention on Long Range </a:t>
            </a:r>
            <a:r>
              <a:rPr lang="en-US" altLang="ru-RU" sz="2800" dirty="0" err="1" smtClean="0">
                <a:solidFill>
                  <a:srgbClr val="C00000"/>
                </a:solidFill>
                <a:latin typeface="Arial" charset="0"/>
                <a:cs typeface="Arial" charset="0"/>
              </a:rPr>
              <a:t>Transboundary</a:t>
            </a:r>
            <a:r>
              <a:rPr lang="en-US" altLang="ru-RU" sz="2800" dirty="0" smtClean="0">
                <a:solidFill>
                  <a:srgbClr val="C00000"/>
                </a:solidFill>
                <a:latin typeface="Arial" charset="0"/>
                <a:cs typeface="Arial" charset="0"/>
              </a:rPr>
              <a:t> Air Pollution</a:t>
            </a:r>
            <a:r>
              <a:rPr lang="en-US" altLang="ru-RU" sz="2800" dirty="0" smtClean="0">
                <a:solidFill>
                  <a:srgbClr val="FF0000"/>
                </a:solidFill>
                <a:latin typeface="Arial" charset="0"/>
                <a:cs typeface="Arial" charset="0"/>
              </a:rPr>
              <a:t> </a:t>
            </a:r>
            <a:r>
              <a:rPr lang="en-US" altLang="ru-RU" sz="2800" dirty="0" smtClean="0">
                <a:latin typeface="Arial" charset="0"/>
                <a:cs typeface="Arial" charset="0"/>
              </a:rPr>
              <a:t>by Economic Commission for Europe (UNECE)</a:t>
            </a:r>
            <a:endParaRPr lang="ru-RU" altLang="ru-RU" sz="2800" dirty="0" smtClean="0">
              <a:latin typeface="Arial" charset="0"/>
              <a:cs typeface="Arial" charset="0"/>
            </a:endParaRPr>
          </a:p>
        </p:txBody>
      </p:sp>
    </p:spTree>
    <p:extLst>
      <p:ext uri="{BB962C8B-B14F-4D97-AF65-F5344CB8AC3E}">
        <p14:creationId xmlns:p14="http://schemas.microsoft.com/office/powerpoint/2010/main" val="41602339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6" name="Group 12"/>
          <p:cNvGrpSpPr>
            <a:grpSpLocks/>
          </p:cNvGrpSpPr>
          <p:nvPr/>
        </p:nvGrpSpPr>
        <p:grpSpPr bwMode="auto">
          <a:xfrm>
            <a:off x="1476375" y="0"/>
            <a:ext cx="5838825" cy="6858000"/>
            <a:chOff x="1187624" y="0"/>
            <a:chExt cx="5840213" cy="6858000"/>
          </a:xfrm>
        </p:grpSpPr>
        <p:pic>
          <p:nvPicPr>
            <p:cNvPr id="10854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0"/>
              <a:ext cx="584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4020397" y="5445125"/>
              <a:ext cx="174667"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4" name="Oval 3"/>
            <p:cNvSpPr/>
            <p:nvPr/>
          </p:nvSpPr>
          <p:spPr>
            <a:xfrm>
              <a:off x="4020397" y="4868863"/>
              <a:ext cx="174667" cy="1444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5" name="Oval 4"/>
            <p:cNvSpPr/>
            <p:nvPr/>
          </p:nvSpPr>
          <p:spPr>
            <a:xfrm>
              <a:off x="3925125" y="2565400"/>
              <a:ext cx="176255"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6" name="Oval 5"/>
            <p:cNvSpPr/>
            <p:nvPr/>
          </p:nvSpPr>
          <p:spPr>
            <a:xfrm>
              <a:off x="3748871" y="2060575"/>
              <a:ext cx="176254" cy="14446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7" name="Oval 6"/>
            <p:cNvSpPr/>
            <p:nvPr/>
          </p:nvSpPr>
          <p:spPr>
            <a:xfrm>
              <a:off x="5147790" y="1125538"/>
              <a:ext cx="176255" cy="1428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108554" name="TextBox 7"/>
            <p:cNvSpPr txBox="1">
              <a:spLocks noChangeArrowheads="1"/>
            </p:cNvSpPr>
            <p:nvPr/>
          </p:nvSpPr>
          <p:spPr bwMode="auto">
            <a:xfrm>
              <a:off x="4195848" y="5301208"/>
              <a:ext cx="592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ru-RU" sz="1800" b="1">
                  <a:cs typeface="Arial" panose="020B0604020202020204" pitchFamily="34" charset="0"/>
                </a:rPr>
                <a:t>411</a:t>
              </a:r>
              <a:endParaRPr lang="ru-RU" altLang="ru-RU" sz="1800" b="1">
                <a:cs typeface="Arial" panose="020B0604020202020204" pitchFamily="34" charset="0"/>
              </a:endParaRPr>
            </a:p>
          </p:txBody>
        </p:sp>
        <p:sp>
          <p:nvSpPr>
            <p:cNvPr id="108555" name="TextBox 8"/>
            <p:cNvSpPr txBox="1">
              <a:spLocks noChangeArrowheads="1"/>
            </p:cNvSpPr>
            <p:nvPr/>
          </p:nvSpPr>
          <p:spPr bwMode="auto">
            <a:xfrm>
              <a:off x="4195849" y="4773051"/>
              <a:ext cx="592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ru-RU" sz="1800" b="1">
                  <a:cs typeface="Arial" panose="020B0604020202020204" pitchFamily="34" charset="0"/>
                </a:rPr>
                <a:t>418</a:t>
              </a:r>
              <a:endParaRPr lang="ru-RU" altLang="ru-RU" sz="1800" b="1">
                <a:cs typeface="Arial" panose="020B0604020202020204" pitchFamily="34" charset="0"/>
              </a:endParaRPr>
            </a:p>
          </p:txBody>
        </p:sp>
        <p:sp>
          <p:nvSpPr>
            <p:cNvPr id="108556" name="TextBox 9"/>
            <p:cNvSpPr txBox="1">
              <a:spLocks noChangeArrowheads="1"/>
            </p:cNvSpPr>
            <p:nvPr/>
          </p:nvSpPr>
          <p:spPr bwMode="auto">
            <a:xfrm>
              <a:off x="4113236" y="2452246"/>
              <a:ext cx="592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ru-RU" sz="1800" b="1">
                  <a:cs typeface="Arial" panose="020B0604020202020204" pitchFamily="34" charset="0"/>
                </a:rPr>
                <a:t>428</a:t>
              </a:r>
              <a:endParaRPr lang="ru-RU" altLang="ru-RU" sz="1800" b="1">
                <a:cs typeface="Arial" panose="020B0604020202020204" pitchFamily="34" charset="0"/>
              </a:endParaRPr>
            </a:p>
          </p:txBody>
        </p:sp>
        <p:sp>
          <p:nvSpPr>
            <p:cNvPr id="108557" name="TextBox 10"/>
            <p:cNvSpPr txBox="1">
              <a:spLocks noChangeArrowheads="1"/>
            </p:cNvSpPr>
            <p:nvPr/>
          </p:nvSpPr>
          <p:spPr bwMode="auto">
            <a:xfrm>
              <a:off x="3924422" y="1915523"/>
              <a:ext cx="592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ru-RU" sz="1800" b="1">
                  <a:cs typeface="Arial" panose="020B0604020202020204" pitchFamily="34" charset="0"/>
                </a:rPr>
                <a:t>427</a:t>
              </a:r>
              <a:endParaRPr lang="ru-RU" altLang="ru-RU" sz="1800" b="1">
                <a:cs typeface="Arial" panose="020B0604020202020204" pitchFamily="34" charset="0"/>
              </a:endParaRPr>
            </a:p>
          </p:txBody>
        </p:sp>
        <p:sp>
          <p:nvSpPr>
            <p:cNvPr id="108558" name="TextBox 11"/>
            <p:cNvSpPr txBox="1">
              <a:spLocks noChangeArrowheads="1"/>
            </p:cNvSpPr>
            <p:nvPr/>
          </p:nvSpPr>
          <p:spPr bwMode="auto">
            <a:xfrm>
              <a:off x="5324302" y="1012086"/>
              <a:ext cx="592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ru-RU" sz="1800" b="1">
                  <a:cs typeface="Arial" panose="020B0604020202020204" pitchFamily="34" charset="0"/>
                </a:rPr>
                <a:t>446</a:t>
              </a:r>
              <a:endParaRPr lang="ru-RU" altLang="ru-RU" sz="1800" b="1">
                <a:cs typeface="Arial" panose="020B0604020202020204" pitchFamily="34" charset="0"/>
              </a:endParaRPr>
            </a:p>
          </p:txBody>
        </p:sp>
      </p:grpSp>
      <p:sp>
        <p:nvSpPr>
          <p:cNvPr id="108547" name="TextBox 13"/>
          <p:cNvSpPr txBox="1">
            <a:spLocks noChangeArrowheads="1"/>
          </p:cNvSpPr>
          <p:nvPr/>
        </p:nvSpPr>
        <p:spPr bwMode="auto">
          <a:xfrm rot="-2756865">
            <a:off x="1413669" y="1194593"/>
            <a:ext cx="388937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ru-RU" sz="2400" b="1">
                <a:solidFill>
                  <a:srgbClr val="000099"/>
                </a:solidFill>
                <a:cs typeface="Arial" panose="020B0604020202020204" pitchFamily="34" charset="0"/>
              </a:rPr>
              <a:t>Arctic, Northern Norway</a:t>
            </a:r>
            <a:endParaRPr lang="ru-RU" altLang="ru-RU" sz="2400" b="1">
              <a:solidFill>
                <a:srgbClr val="000099"/>
              </a:solidFill>
              <a:cs typeface="Arial" panose="020B0604020202020204" pitchFamily="34" charset="0"/>
            </a:endParaRPr>
          </a:p>
        </p:txBody>
      </p:sp>
    </p:spTree>
    <p:extLst>
      <p:ext uri="{BB962C8B-B14F-4D97-AF65-F5344CB8AC3E}">
        <p14:creationId xmlns:p14="http://schemas.microsoft.com/office/powerpoint/2010/main" val="824006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descr="IncaTemp2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4713" y="814388"/>
            <a:ext cx="296545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325" y="188913"/>
            <a:ext cx="5640388" cy="617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extLst>
              <p:ext uri="{D42A27DB-BD31-4B8C-83A1-F6EECF244321}">
                <p14:modId xmlns:p14="http://schemas.microsoft.com/office/powerpoint/2010/main" val="1269561395"/>
              </p:ext>
            </p:extLst>
          </p:nvPr>
        </p:nvGraphicFramePr>
        <p:xfrm>
          <a:off x="5149516" y="3886198"/>
          <a:ext cx="3449972" cy="2630469"/>
        </p:xfrm>
        <a:graphic>
          <a:graphicData uri="http://schemas.openxmlformats.org/drawingml/2006/table">
            <a:tbl>
              <a:tblPr firstCol="1" bandRow="1" bandCol="1">
                <a:tableStyleId>{5C22544A-7EE6-4342-B048-85BDC9FD1C3A}</a:tableStyleId>
              </a:tblPr>
              <a:tblGrid>
                <a:gridCol w="1143581"/>
                <a:gridCol w="1054349"/>
                <a:gridCol w="1252042"/>
              </a:tblGrid>
              <a:tr h="529391">
                <a:tc>
                  <a:txBody>
                    <a:bodyPr/>
                    <a:lstStyle/>
                    <a:p>
                      <a:pPr>
                        <a:spcAft>
                          <a:spcPts val="0"/>
                        </a:spcAft>
                      </a:pPr>
                      <a:endParaRPr lang="en-US" sz="1400" dirty="0" smtClean="0">
                        <a:effectLst/>
                      </a:endParaRPr>
                    </a:p>
                    <a:p>
                      <a:pPr>
                        <a:spcAft>
                          <a:spcPts val="0"/>
                        </a:spcAft>
                      </a:pPr>
                      <a:r>
                        <a:rPr lang="en-US" sz="1400" dirty="0" smtClean="0">
                          <a:effectLst/>
                        </a:rPr>
                        <a:t>Element</a:t>
                      </a:r>
                      <a:endParaRPr lang="ru-RU" sz="1400" dirty="0">
                        <a:effectLst/>
                        <a:latin typeface="Times New Roman" panose="02020603050405020304" pitchFamily="18" charset="0"/>
                        <a:ea typeface="Times New Roman" panose="02020603050405020304" pitchFamily="18" charset="0"/>
                      </a:endParaRPr>
                    </a:p>
                  </a:txBody>
                  <a:tcPr marL="68582" marR="68582" marT="0" marB="0"/>
                </a:tc>
                <a:tc>
                  <a:txBody>
                    <a:bodyPr/>
                    <a:lstStyle/>
                    <a:p>
                      <a:pPr>
                        <a:spcAft>
                          <a:spcPts val="0"/>
                        </a:spcAft>
                      </a:pPr>
                      <a:endParaRPr lang="en-US" sz="1400" b="1" dirty="0" smtClean="0">
                        <a:effectLst/>
                      </a:endParaRPr>
                    </a:p>
                    <a:p>
                      <a:pPr>
                        <a:spcAft>
                          <a:spcPts val="0"/>
                        </a:spcAft>
                      </a:pPr>
                      <a:r>
                        <a:rPr lang="en-US" sz="1400" b="1" dirty="0" smtClean="0">
                          <a:effectLst/>
                        </a:rPr>
                        <a:t>Weight %</a:t>
                      </a:r>
                      <a:endParaRPr lang="ru-RU" sz="1400" b="1" dirty="0">
                        <a:effectLst/>
                        <a:latin typeface="Times New Roman" panose="02020603050405020304" pitchFamily="18" charset="0"/>
                        <a:ea typeface="Times New Roman" panose="02020603050405020304" pitchFamily="18" charset="0"/>
                      </a:endParaRPr>
                    </a:p>
                  </a:txBody>
                  <a:tcPr marL="68582" marR="68582" marT="0" marB="0"/>
                </a:tc>
                <a:tc>
                  <a:txBody>
                    <a:bodyPr/>
                    <a:lstStyle/>
                    <a:p>
                      <a:pPr>
                        <a:spcAft>
                          <a:spcPts val="0"/>
                        </a:spcAft>
                      </a:pPr>
                      <a:endParaRPr lang="en-US" sz="1400" b="1" dirty="0" smtClean="0">
                        <a:effectLst/>
                      </a:endParaRPr>
                    </a:p>
                    <a:p>
                      <a:pPr>
                        <a:spcAft>
                          <a:spcPts val="0"/>
                        </a:spcAft>
                      </a:pPr>
                      <a:r>
                        <a:rPr lang="ru-RU" sz="1400" b="1" dirty="0" smtClean="0">
                          <a:effectLst/>
                        </a:rPr>
                        <a:t>А</a:t>
                      </a:r>
                      <a:r>
                        <a:rPr lang="en-US" sz="1400" b="1" dirty="0" err="1" smtClean="0">
                          <a:effectLst/>
                        </a:rPr>
                        <a:t>tomic</a:t>
                      </a:r>
                      <a:r>
                        <a:rPr lang="en-US" sz="1400" b="1" dirty="0" smtClean="0">
                          <a:effectLst/>
                        </a:rPr>
                        <a:t> </a:t>
                      </a:r>
                      <a:r>
                        <a:rPr lang="ru-RU" sz="1400" b="1" dirty="0" smtClean="0">
                          <a:effectLst/>
                        </a:rPr>
                        <a:t>%</a:t>
                      </a:r>
                      <a:endParaRPr lang="ru-RU" sz="1400" b="1" dirty="0">
                        <a:effectLst/>
                        <a:latin typeface="Times New Roman" panose="02020603050405020304" pitchFamily="18" charset="0"/>
                        <a:ea typeface="Times New Roman" panose="02020603050405020304" pitchFamily="18" charset="0"/>
                      </a:endParaRPr>
                    </a:p>
                    <a:p>
                      <a:pPr>
                        <a:spcAft>
                          <a:spcPts val="0"/>
                        </a:spcAft>
                      </a:pPr>
                      <a:r>
                        <a:rPr lang="ru-RU" sz="1400" b="1" dirty="0">
                          <a:effectLst/>
                        </a:rPr>
                        <a:t> </a:t>
                      </a:r>
                      <a:endParaRPr lang="ru-RU" sz="1400" b="1" dirty="0">
                        <a:effectLst/>
                        <a:latin typeface="Times New Roman" panose="02020603050405020304" pitchFamily="18" charset="0"/>
                        <a:ea typeface="Times New Roman" panose="02020603050405020304" pitchFamily="18" charset="0"/>
                      </a:endParaRPr>
                    </a:p>
                  </a:txBody>
                  <a:tcPr marL="68582" marR="68582" marT="0" marB="0"/>
                </a:tc>
              </a:tr>
              <a:tr h="295366">
                <a:tc>
                  <a:txBody>
                    <a:bodyPr/>
                    <a:lstStyle/>
                    <a:p>
                      <a:pPr>
                        <a:spcAft>
                          <a:spcPts val="0"/>
                        </a:spcAft>
                      </a:pPr>
                      <a:r>
                        <a:rPr lang="ru-RU" sz="1400" dirty="0">
                          <a:effectLst/>
                        </a:rPr>
                        <a:t>O K</a:t>
                      </a:r>
                      <a:endParaRPr lang="ru-RU" sz="1400" dirty="0">
                        <a:effectLst/>
                        <a:latin typeface="Times New Roman" panose="02020603050405020304" pitchFamily="18" charset="0"/>
                        <a:ea typeface="Times New Roman" panose="02020603050405020304" pitchFamily="18" charset="0"/>
                      </a:endParaRPr>
                    </a:p>
                  </a:txBody>
                  <a:tcPr marL="68582" marR="68582" marT="0" marB="0"/>
                </a:tc>
                <a:tc>
                  <a:txBody>
                    <a:bodyPr/>
                    <a:lstStyle/>
                    <a:p>
                      <a:pPr>
                        <a:spcAft>
                          <a:spcPts val="0"/>
                        </a:spcAft>
                      </a:pPr>
                      <a:r>
                        <a:rPr lang="ru-RU" sz="1400" b="1" dirty="0">
                          <a:effectLst/>
                        </a:rPr>
                        <a:t>43.33</a:t>
                      </a:r>
                      <a:endParaRPr lang="ru-RU" sz="1400" b="1" dirty="0">
                        <a:effectLst/>
                        <a:latin typeface="Times New Roman" panose="02020603050405020304" pitchFamily="18" charset="0"/>
                        <a:ea typeface="Times New Roman" panose="02020603050405020304" pitchFamily="18" charset="0"/>
                      </a:endParaRPr>
                    </a:p>
                  </a:txBody>
                  <a:tcPr marL="68582" marR="68582" marT="0" marB="0"/>
                </a:tc>
                <a:tc>
                  <a:txBody>
                    <a:bodyPr/>
                    <a:lstStyle/>
                    <a:p>
                      <a:pPr>
                        <a:spcAft>
                          <a:spcPts val="0"/>
                        </a:spcAft>
                      </a:pPr>
                      <a:r>
                        <a:rPr lang="ru-RU" sz="1400" dirty="0" smtClean="0">
                          <a:effectLst/>
                        </a:rPr>
                        <a:t>71.62</a:t>
                      </a:r>
                      <a:r>
                        <a:rPr lang="ru-RU" sz="1400" dirty="0">
                          <a:effectLst/>
                        </a:rPr>
                        <a:t> </a:t>
                      </a:r>
                      <a:endParaRPr lang="ru-RU" sz="1400" dirty="0">
                        <a:effectLst/>
                        <a:latin typeface="Times New Roman" panose="02020603050405020304" pitchFamily="18" charset="0"/>
                        <a:ea typeface="Times New Roman" panose="02020603050405020304" pitchFamily="18" charset="0"/>
                      </a:endParaRPr>
                    </a:p>
                  </a:txBody>
                  <a:tcPr marL="68582" marR="68582" marT="0" marB="0"/>
                </a:tc>
              </a:tr>
              <a:tr h="309891">
                <a:tc>
                  <a:txBody>
                    <a:bodyPr/>
                    <a:lstStyle/>
                    <a:p>
                      <a:pPr>
                        <a:spcAft>
                          <a:spcPts val="0"/>
                        </a:spcAft>
                      </a:pPr>
                      <a:r>
                        <a:rPr lang="ru-RU" sz="1400" dirty="0" err="1">
                          <a:effectLst/>
                        </a:rPr>
                        <a:t>Al</a:t>
                      </a:r>
                      <a:r>
                        <a:rPr lang="ru-RU" sz="1400" dirty="0">
                          <a:effectLst/>
                        </a:rPr>
                        <a:t> K</a:t>
                      </a:r>
                      <a:endParaRPr lang="ru-RU" sz="1400" dirty="0">
                        <a:effectLst/>
                        <a:latin typeface="Times New Roman" panose="02020603050405020304" pitchFamily="18" charset="0"/>
                        <a:ea typeface="Times New Roman" panose="02020603050405020304" pitchFamily="18" charset="0"/>
                      </a:endParaRPr>
                    </a:p>
                  </a:txBody>
                  <a:tcPr marL="68582" marR="68582" marT="0" marB="0"/>
                </a:tc>
                <a:tc>
                  <a:txBody>
                    <a:bodyPr/>
                    <a:lstStyle/>
                    <a:p>
                      <a:pPr>
                        <a:spcAft>
                          <a:spcPts val="0"/>
                        </a:spcAft>
                      </a:pPr>
                      <a:r>
                        <a:rPr lang="ru-RU" sz="1400">
                          <a:effectLst/>
                        </a:rPr>
                        <a:t>0.93</a:t>
                      </a:r>
                      <a:endParaRPr lang="ru-RU" sz="1400">
                        <a:effectLst/>
                        <a:latin typeface="Times New Roman" panose="02020603050405020304" pitchFamily="18" charset="0"/>
                        <a:ea typeface="Times New Roman" panose="02020603050405020304" pitchFamily="18" charset="0"/>
                      </a:endParaRPr>
                    </a:p>
                  </a:txBody>
                  <a:tcPr marL="68582" marR="68582" marT="0" marB="0"/>
                </a:tc>
                <a:tc>
                  <a:txBody>
                    <a:bodyPr/>
                    <a:lstStyle/>
                    <a:p>
                      <a:pPr>
                        <a:spcAft>
                          <a:spcPts val="0"/>
                        </a:spcAft>
                      </a:pPr>
                      <a:r>
                        <a:rPr lang="ru-RU" sz="1400" dirty="0" smtClean="0">
                          <a:effectLst/>
                        </a:rPr>
                        <a:t>0.91</a:t>
                      </a:r>
                      <a:r>
                        <a:rPr lang="ru-RU" sz="1400" dirty="0">
                          <a:effectLst/>
                        </a:rPr>
                        <a:t> </a:t>
                      </a:r>
                      <a:endParaRPr lang="ru-RU" sz="1400" dirty="0">
                        <a:effectLst/>
                        <a:latin typeface="Times New Roman" panose="02020603050405020304" pitchFamily="18" charset="0"/>
                        <a:ea typeface="Times New Roman" panose="02020603050405020304" pitchFamily="18" charset="0"/>
                      </a:endParaRPr>
                    </a:p>
                  </a:txBody>
                  <a:tcPr marL="68582" marR="68582" marT="0" marB="0"/>
                </a:tc>
              </a:tr>
              <a:tr h="309891">
                <a:tc>
                  <a:txBody>
                    <a:bodyPr/>
                    <a:lstStyle/>
                    <a:p>
                      <a:pPr>
                        <a:spcAft>
                          <a:spcPts val="0"/>
                        </a:spcAft>
                      </a:pPr>
                      <a:r>
                        <a:rPr lang="ru-RU" sz="1400" dirty="0" err="1">
                          <a:effectLst/>
                        </a:rPr>
                        <a:t>Si</a:t>
                      </a:r>
                      <a:r>
                        <a:rPr lang="ru-RU" sz="1400" dirty="0">
                          <a:effectLst/>
                        </a:rPr>
                        <a:t> K</a:t>
                      </a:r>
                      <a:endParaRPr lang="ru-RU" sz="1400" dirty="0">
                        <a:effectLst/>
                        <a:latin typeface="Times New Roman" panose="02020603050405020304" pitchFamily="18" charset="0"/>
                        <a:ea typeface="Times New Roman" panose="02020603050405020304" pitchFamily="18" charset="0"/>
                      </a:endParaRPr>
                    </a:p>
                  </a:txBody>
                  <a:tcPr marL="68582" marR="68582" marT="0" marB="0"/>
                </a:tc>
                <a:tc>
                  <a:txBody>
                    <a:bodyPr/>
                    <a:lstStyle/>
                    <a:p>
                      <a:pPr>
                        <a:spcAft>
                          <a:spcPts val="0"/>
                        </a:spcAft>
                      </a:pPr>
                      <a:r>
                        <a:rPr lang="ru-RU" sz="1400">
                          <a:effectLst/>
                        </a:rPr>
                        <a:t>0.99</a:t>
                      </a:r>
                      <a:endParaRPr lang="ru-RU" sz="1400">
                        <a:effectLst/>
                        <a:latin typeface="Times New Roman" panose="02020603050405020304" pitchFamily="18" charset="0"/>
                        <a:ea typeface="Times New Roman" panose="02020603050405020304" pitchFamily="18" charset="0"/>
                      </a:endParaRPr>
                    </a:p>
                  </a:txBody>
                  <a:tcPr marL="68582" marR="68582" marT="0" marB="0"/>
                </a:tc>
                <a:tc>
                  <a:txBody>
                    <a:bodyPr/>
                    <a:lstStyle/>
                    <a:p>
                      <a:pPr>
                        <a:spcAft>
                          <a:spcPts val="0"/>
                        </a:spcAft>
                      </a:pPr>
                      <a:r>
                        <a:rPr lang="ru-RU" sz="1400" dirty="0" smtClean="0">
                          <a:effectLst/>
                        </a:rPr>
                        <a:t>0.93</a:t>
                      </a:r>
                      <a:r>
                        <a:rPr lang="ru-RU" sz="1400" dirty="0">
                          <a:effectLst/>
                        </a:rPr>
                        <a:t> </a:t>
                      </a:r>
                      <a:endParaRPr lang="ru-RU" sz="1400" dirty="0">
                        <a:effectLst/>
                        <a:latin typeface="Times New Roman" panose="02020603050405020304" pitchFamily="18" charset="0"/>
                        <a:ea typeface="Times New Roman" panose="02020603050405020304" pitchFamily="18" charset="0"/>
                      </a:endParaRPr>
                    </a:p>
                  </a:txBody>
                  <a:tcPr marL="68582" marR="68582" marT="0" marB="0"/>
                </a:tc>
              </a:tr>
              <a:tr h="309891">
                <a:tc>
                  <a:txBody>
                    <a:bodyPr/>
                    <a:lstStyle/>
                    <a:p>
                      <a:pPr>
                        <a:spcAft>
                          <a:spcPts val="0"/>
                        </a:spcAft>
                      </a:pPr>
                      <a:r>
                        <a:rPr lang="ru-RU" sz="1400" dirty="0">
                          <a:effectLst/>
                        </a:rPr>
                        <a:t>K </a:t>
                      </a:r>
                      <a:r>
                        <a:rPr lang="ru-RU" sz="1400" dirty="0" err="1">
                          <a:effectLst/>
                        </a:rPr>
                        <a:t>K</a:t>
                      </a:r>
                      <a:endParaRPr lang="ru-RU" sz="1400" dirty="0">
                        <a:effectLst/>
                        <a:latin typeface="Times New Roman" panose="02020603050405020304" pitchFamily="18" charset="0"/>
                        <a:ea typeface="Times New Roman" panose="02020603050405020304" pitchFamily="18" charset="0"/>
                      </a:endParaRPr>
                    </a:p>
                  </a:txBody>
                  <a:tcPr marL="68582" marR="68582" marT="0" marB="0"/>
                </a:tc>
                <a:tc>
                  <a:txBody>
                    <a:bodyPr/>
                    <a:lstStyle/>
                    <a:p>
                      <a:pPr>
                        <a:spcAft>
                          <a:spcPts val="0"/>
                        </a:spcAft>
                      </a:pPr>
                      <a:r>
                        <a:rPr lang="ru-RU" sz="1400">
                          <a:effectLst/>
                        </a:rPr>
                        <a:t>1.00</a:t>
                      </a:r>
                      <a:endParaRPr lang="ru-RU" sz="1400">
                        <a:effectLst/>
                        <a:latin typeface="Times New Roman" panose="02020603050405020304" pitchFamily="18" charset="0"/>
                        <a:ea typeface="Times New Roman" panose="02020603050405020304" pitchFamily="18" charset="0"/>
                      </a:endParaRPr>
                    </a:p>
                  </a:txBody>
                  <a:tcPr marL="68582" marR="68582" marT="0" marB="0"/>
                </a:tc>
                <a:tc>
                  <a:txBody>
                    <a:bodyPr/>
                    <a:lstStyle/>
                    <a:p>
                      <a:pPr>
                        <a:spcAft>
                          <a:spcPts val="0"/>
                        </a:spcAft>
                      </a:pPr>
                      <a:r>
                        <a:rPr lang="ru-RU" sz="1400" dirty="0" smtClean="0">
                          <a:effectLst/>
                        </a:rPr>
                        <a:t>0.67</a:t>
                      </a:r>
                      <a:r>
                        <a:rPr lang="ru-RU" sz="1400" dirty="0">
                          <a:effectLst/>
                        </a:rPr>
                        <a:t> </a:t>
                      </a:r>
                      <a:endParaRPr lang="ru-RU" sz="1400" dirty="0">
                        <a:effectLst/>
                        <a:latin typeface="Times New Roman" panose="02020603050405020304" pitchFamily="18" charset="0"/>
                        <a:ea typeface="Times New Roman" panose="02020603050405020304" pitchFamily="18" charset="0"/>
                      </a:endParaRPr>
                    </a:p>
                  </a:txBody>
                  <a:tcPr marL="68582" marR="68582" marT="0" marB="0"/>
                </a:tc>
              </a:tr>
              <a:tr h="309891">
                <a:tc>
                  <a:txBody>
                    <a:bodyPr/>
                    <a:lstStyle/>
                    <a:p>
                      <a:pPr>
                        <a:spcAft>
                          <a:spcPts val="0"/>
                        </a:spcAft>
                      </a:pPr>
                      <a:r>
                        <a:rPr lang="ru-RU" sz="1400" dirty="0" err="1">
                          <a:effectLst/>
                        </a:rPr>
                        <a:t>Mn</a:t>
                      </a:r>
                      <a:r>
                        <a:rPr lang="ru-RU" sz="1400" dirty="0">
                          <a:effectLst/>
                        </a:rPr>
                        <a:t> K</a:t>
                      </a:r>
                      <a:endParaRPr lang="ru-RU" sz="1400" dirty="0">
                        <a:effectLst/>
                        <a:latin typeface="Times New Roman" panose="02020603050405020304" pitchFamily="18" charset="0"/>
                        <a:ea typeface="Times New Roman" panose="02020603050405020304" pitchFamily="18" charset="0"/>
                      </a:endParaRPr>
                    </a:p>
                  </a:txBody>
                  <a:tcPr marL="68582" marR="68582" marT="0" marB="0"/>
                </a:tc>
                <a:tc>
                  <a:txBody>
                    <a:bodyPr/>
                    <a:lstStyle/>
                    <a:p>
                      <a:pPr>
                        <a:spcAft>
                          <a:spcPts val="0"/>
                        </a:spcAft>
                      </a:pPr>
                      <a:r>
                        <a:rPr lang="ru-RU" sz="1400" b="1" dirty="0">
                          <a:effectLst/>
                        </a:rPr>
                        <a:t>53.76</a:t>
                      </a:r>
                      <a:endParaRPr lang="ru-RU" sz="1400" b="1" dirty="0">
                        <a:effectLst/>
                        <a:latin typeface="Times New Roman" panose="02020603050405020304" pitchFamily="18" charset="0"/>
                        <a:ea typeface="Times New Roman" panose="02020603050405020304" pitchFamily="18" charset="0"/>
                      </a:endParaRPr>
                    </a:p>
                  </a:txBody>
                  <a:tcPr marL="68582" marR="68582" marT="0" marB="0"/>
                </a:tc>
                <a:tc>
                  <a:txBody>
                    <a:bodyPr/>
                    <a:lstStyle/>
                    <a:p>
                      <a:pPr>
                        <a:spcAft>
                          <a:spcPts val="0"/>
                        </a:spcAft>
                      </a:pPr>
                      <a:r>
                        <a:rPr lang="ru-RU" sz="1400" dirty="0" smtClean="0">
                          <a:effectLst/>
                        </a:rPr>
                        <a:t>25.88</a:t>
                      </a:r>
                      <a:r>
                        <a:rPr lang="ru-RU" sz="1400" dirty="0">
                          <a:effectLst/>
                        </a:rPr>
                        <a:t> </a:t>
                      </a:r>
                      <a:endParaRPr lang="ru-RU" sz="1400" dirty="0">
                        <a:effectLst/>
                        <a:latin typeface="Times New Roman" panose="02020603050405020304" pitchFamily="18" charset="0"/>
                        <a:ea typeface="Times New Roman" panose="02020603050405020304" pitchFamily="18" charset="0"/>
                      </a:endParaRPr>
                    </a:p>
                  </a:txBody>
                  <a:tcPr marL="68582" marR="68582" marT="0" marB="0"/>
                </a:tc>
              </a:tr>
              <a:tr h="455459">
                <a:tc>
                  <a:txBody>
                    <a:bodyPr/>
                    <a:lstStyle/>
                    <a:p>
                      <a:pPr>
                        <a:spcAft>
                          <a:spcPts val="0"/>
                        </a:spcAft>
                      </a:pPr>
                      <a:r>
                        <a:rPr lang="ru-RU" sz="1400" dirty="0">
                          <a:effectLst/>
                        </a:rPr>
                        <a:t>Итоги</a:t>
                      </a:r>
                      <a:endParaRPr lang="ru-RU" sz="1400" dirty="0">
                        <a:effectLst/>
                        <a:latin typeface="Times New Roman" panose="02020603050405020304" pitchFamily="18" charset="0"/>
                        <a:ea typeface="Times New Roman" panose="02020603050405020304" pitchFamily="18" charset="0"/>
                      </a:endParaRPr>
                    </a:p>
                  </a:txBody>
                  <a:tcPr marL="68582" marR="68582" marT="0" marB="0"/>
                </a:tc>
                <a:tc>
                  <a:txBody>
                    <a:bodyPr/>
                    <a:lstStyle/>
                    <a:p>
                      <a:pPr>
                        <a:spcAft>
                          <a:spcPts val="0"/>
                        </a:spcAft>
                      </a:pPr>
                      <a:r>
                        <a:rPr lang="ru-RU" sz="1400" dirty="0">
                          <a:effectLst/>
                        </a:rPr>
                        <a:t>100.00</a:t>
                      </a:r>
                      <a:endParaRPr lang="ru-RU" sz="1400" dirty="0">
                        <a:effectLst/>
                        <a:latin typeface="Times New Roman" panose="02020603050405020304" pitchFamily="18" charset="0"/>
                        <a:ea typeface="Times New Roman" panose="02020603050405020304" pitchFamily="18" charset="0"/>
                      </a:endParaRPr>
                    </a:p>
                  </a:txBody>
                  <a:tcPr marL="68582" marR="68582" marT="0" marB="0"/>
                </a:tc>
                <a:tc>
                  <a:txBody>
                    <a:bodyPr/>
                    <a:lstStyle/>
                    <a:p>
                      <a:pPr>
                        <a:spcAft>
                          <a:spcPts val="0"/>
                        </a:spcAft>
                      </a:pPr>
                      <a:r>
                        <a:rPr lang="ru-RU" sz="1400" dirty="0">
                          <a:effectLst/>
                        </a:rPr>
                        <a:t> </a:t>
                      </a:r>
                      <a:endParaRPr lang="ru-RU" sz="1400" dirty="0">
                        <a:effectLst/>
                        <a:latin typeface="Times New Roman" panose="02020603050405020304" pitchFamily="18" charset="0"/>
                        <a:ea typeface="Times New Roman" panose="02020603050405020304" pitchFamily="18" charset="0"/>
                      </a:endParaRPr>
                    </a:p>
                    <a:p>
                      <a:pPr>
                        <a:spcAft>
                          <a:spcPts val="0"/>
                        </a:spcAft>
                      </a:pPr>
                      <a:r>
                        <a:rPr lang="ru-RU" sz="1400" dirty="0">
                          <a:effectLst/>
                        </a:rPr>
                        <a:t> </a:t>
                      </a:r>
                      <a:endParaRPr lang="ru-RU" sz="1400" dirty="0">
                        <a:effectLst/>
                        <a:latin typeface="Times New Roman" panose="02020603050405020304" pitchFamily="18" charset="0"/>
                        <a:ea typeface="Times New Roman" panose="02020603050405020304" pitchFamily="18" charset="0"/>
                      </a:endParaRPr>
                    </a:p>
                  </a:txBody>
                  <a:tcPr marL="68582" marR="68582" marT="0" marB="0"/>
                </a:tc>
              </a:tr>
            </a:tbl>
          </a:graphicData>
        </a:graphic>
      </p:graphicFrame>
      <p:sp>
        <p:nvSpPr>
          <p:cNvPr id="109624" name="TextBox 4"/>
          <p:cNvSpPr txBox="1">
            <a:spLocks noChangeArrowheads="1"/>
          </p:cNvSpPr>
          <p:nvPr/>
        </p:nvSpPr>
        <p:spPr bwMode="auto">
          <a:xfrm>
            <a:off x="6835775" y="17463"/>
            <a:ext cx="1763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ru-RU" b="1">
                <a:solidFill>
                  <a:srgbClr val="000099"/>
                </a:solidFill>
                <a:cs typeface="Arial" panose="020B0604020202020204" pitchFamily="34" charset="0"/>
              </a:rPr>
              <a:t>No. 4</a:t>
            </a:r>
            <a:r>
              <a:rPr lang="ru-RU" altLang="ru-RU" b="1">
                <a:solidFill>
                  <a:srgbClr val="000099"/>
                </a:solidFill>
                <a:cs typeface="Arial" panose="020B0604020202020204" pitchFamily="34" charset="0"/>
              </a:rPr>
              <a:t>28</a:t>
            </a:r>
          </a:p>
        </p:txBody>
      </p:sp>
    </p:spTree>
    <p:extLst>
      <p:ext uri="{BB962C8B-B14F-4D97-AF65-F5344CB8AC3E}">
        <p14:creationId xmlns:p14="http://schemas.microsoft.com/office/powerpoint/2010/main" val="156196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0" y="31750"/>
            <a:ext cx="627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3892550" y="2668588"/>
            <a:ext cx="792163" cy="7921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0" y="31750"/>
            <a:ext cx="627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0" y="65088"/>
            <a:ext cx="627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2950" y="31750"/>
            <a:ext cx="6702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extLst>
              <p:ext uri="{D42A27DB-BD31-4B8C-83A1-F6EECF244321}">
                <p14:modId xmlns:p14="http://schemas.microsoft.com/office/powerpoint/2010/main" val="1858811818"/>
              </p:ext>
            </p:extLst>
          </p:nvPr>
        </p:nvGraphicFramePr>
        <p:xfrm>
          <a:off x="2872560" y="426719"/>
          <a:ext cx="3398880" cy="1484729"/>
        </p:xfrm>
        <a:graphic>
          <a:graphicData uri="http://schemas.openxmlformats.org/drawingml/2006/table">
            <a:tbl>
              <a:tblPr firstCol="1" bandRow="1" bandCol="1">
                <a:tableStyleId>{5C22544A-7EE6-4342-B048-85BDC9FD1C3A}</a:tableStyleId>
              </a:tblPr>
              <a:tblGrid>
                <a:gridCol w="995902"/>
                <a:gridCol w="1180826"/>
                <a:gridCol w="1222152"/>
              </a:tblGrid>
              <a:tr h="255129">
                <a:tc>
                  <a:txBody>
                    <a:bodyPr/>
                    <a:lstStyle/>
                    <a:p>
                      <a:pPr>
                        <a:spcAft>
                          <a:spcPts val="0"/>
                        </a:spcAft>
                      </a:pPr>
                      <a:r>
                        <a:rPr lang="en-US" sz="1400" dirty="0" smtClean="0">
                          <a:effectLst/>
                        </a:rPr>
                        <a:t>Element</a:t>
                      </a:r>
                      <a:endParaRPr lang="ru-RU" sz="1400" dirty="0">
                        <a:effectLst/>
                        <a:latin typeface="Times New Roman" panose="02020603050405020304" pitchFamily="18" charset="0"/>
                        <a:ea typeface="Times New Roman" panose="02020603050405020304" pitchFamily="18" charset="0"/>
                      </a:endParaRPr>
                    </a:p>
                  </a:txBody>
                  <a:tcPr marL="68573" marR="68573" marT="0" marB="0"/>
                </a:tc>
                <a:tc>
                  <a:txBody>
                    <a:bodyPr/>
                    <a:lstStyle/>
                    <a:p>
                      <a:pPr>
                        <a:spcAft>
                          <a:spcPts val="0"/>
                        </a:spcAft>
                      </a:pPr>
                      <a:r>
                        <a:rPr lang="en-US" sz="1400" b="1" dirty="0" smtClean="0">
                          <a:effectLst/>
                        </a:rPr>
                        <a:t>Weight</a:t>
                      </a:r>
                      <a:r>
                        <a:rPr lang="ru-RU" sz="1400" b="1" dirty="0" smtClean="0">
                          <a:effectLst/>
                        </a:rPr>
                        <a:t> </a:t>
                      </a:r>
                      <a:r>
                        <a:rPr lang="ru-RU" sz="1400" b="1" dirty="0">
                          <a:effectLst/>
                        </a:rPr>
                        <a:t>%</a:t>
                      </a:r>
                      <a:endParaRPr lang="ru-RU" sz="1400" b="1" dirty="0">
                        <a:effectLst/>
                        <a:latin typeface="Times New Roman" panose="02020603050405020304" pitchFamily="18" charset="0"/>
                        <a:ea typeface="Times New Roman" panose="02020603050405020304" pitchFamily="18" charset="0"/>
                      </a:endParaRPr>
                    </a:p>
                  </a:txBody>
                  <a:tcPr marL="68573" marR="68573" marT="0" marB="0"/>
                </a:tc>
                <a:tc>
                  <a:txBody>
                    <a:bodyPr/>
                    <a:lstStyle/>
                    <a:p>
                      <a:pPr>
                        <a:spcAft>
                          <a:spcPts val="0"/>
                        </a:spcAft>
                      </a:pPr>
                      <a:r>
                        <a:rPr lang="en-US" sz="1400" b="1" dirty="0" smtClean="0">
                          <a:effectLst/>
                        </a:rPr>
                        <a:t>Atomic </a:t>
                      </a:r>
                      <a:r>
                        <a:rPr lang="ru-RU" sz="1400" b="1" dirty="0" smtClean="0">
                          <a:effectLst/>
                        </a:rPr>
                        <a:t>%</a:t>
                      </a:r>
                      <a:endParaRPr lang="ru-RU" sz="1400" b="1" dirty="0">
                        <a:effectLst/>
                        <a:latin typeface="Times New Roman" panose="02020603050405020304" pitchFamily="18" charset="0"/>
                        <a:ea typeface="Times New Roman" panose="02020603050405020304" pitchFamily="18" charset="0"/>
                      </a:endParaRPr>
                    </a:p>
                  </a:txBody>
                  <a:tcPr marL="68573" marR="68573" marT="0" marB="0"/>
                </a:tc>
              </a:tr>
              <a:tr h="428380">
                <a:tc>
                  <a:txBody>
                    <a:bodyPr/>
                    <a:lstStyle/>
                    <a:p>
                      <a:pPr>
                        <a:spcAft>
                          <a:spcPts val="0"/>
                        </a:spcAft>
                      </a:pPr>
                      <a:r>
                        <a:rPr lang="ru-RU" sz="1400" dirty="0">
                          <a:effectLst/>
                        </a:rPr>
                        <a:t>O K</a:t>
                      </a:r>
                      <a:endParaRPr lang="ru-RU" sz="1400" dirty="0">
                        <a:effectLst/>
                        <a:latin typeface="Times New Roman" panose="02020603050405020304" pitchFamily="18" charset="0"/>
                        <a:ea typeface="Times New Roman" panose="02020603050405020304" pitchFamily="18" charset="0"/>
                      </a:endParaRPr>
                    </a:p>
                  </a:txBody>
                  <a:tcPr marL="68573" marR="68573" marT="0" marB="0"/>
                </a:tc>
                <a:tc>
                  <a:txBody>
                    <a:bodyPr/>
                    <a:lstStyle/>
                    <a:p>
                      <a:pPr>
                        <a:spcAft>
                          <a:spcPts val="0"/>
                        </a:spcAft>
                      </a:pPr>
                      <a:r>
                        <a:rPr lang="ru-RU" sz="1400" b="1" dirty="0">
                          <a:effectLst/>
                        </a:rPr>
                        <a:t>38.15</a:t>
                      </a:r>
                      <a:endParaRPr lang="ru-RU" sz="1400" b="1" dirty="0">
                        <a:effectLst/>
                        <a:latin typeface="Times New Roman" panose="02020603050405020304" pitchFamily="18" charset="0"/>
                        <a:ea typeface="Times New Roman" panose="02020603050405020304" pitchFamily="18" charset="0"/>
                      </a:endParaRPr>
                    </a:p>
                  </a:txBody>
                  <a:tcPr marL="68573" marR="68573" marT="0" marB="0"/>
                </a:tc>
                <a:tc>
                  <a:txBody>
                    <a:bodyPr/>
                    <a:lstStyle/>
                    <a:p>
                      <a:pPr>
                        <a:spcAft>
                          <a:spcPts val="0"/>
                        </a:spcAft>
                      </a:pPr>
                      <a:r>
                        <a:rPr lang="ru-RU" sz="1400" b="1" dirty="0">
                          <a:effectLst/>
                        </a:rPr>
                        <a:t>69.36</a:t>
                      </a:r>
                      <a:endParaRPr lang="ru-RU" sz="1400" b="1" dirty="0">
                        <a:effectLst/>
                        <a:latin typeface="Times New Roman" panose="02020603050405020304" pitchFamily="18" charset="0"/>
                        <a:ea typeface="Times New Roman" panose="02020603050405020304" pitchFamily="18" charset="0"/>
                      </a:endParaRPr>
                    </a:p>
                  </a:txBody>
                  <a:tcPr marL="68573" marR="68573" marT="0" marB="0"/>
                </a:tc>
              </a:tr>
              <a:tr h="400610">
                <a:tc>
                  <a:txBody>
                    <a:bodyPr/>
                    <a:lstStyle/>
                    <a:p>
                      <a:pPr>
                        <a:spcAft>
                          <a:spcPts val="0"/>
                        </a:spcAft>
                      </a:pPr>
                      <a:r>
                        <a:rPr lang="ru-RU" sz="1400">
                          <a:effectLst/>
                        </a:rPr>
                        <a:t>Ni K</a:t>
                      </a:r>
                      <a:endParaRPr lang="ru-RU" sz="1400">
                        <a:effectLst/>
                        <a:latin typeface="Times New Roman" panose="02020603050405020304" pitchFamily="18" charset="0"/>
                        <a:ea typeface="Times New Roman" panose="02020603050405020304" pitchFamily="18" charset="0"/>
                      </a:endParaRPr>
                    </a:p>
                  </a:txBody>
                  <a:tcPr marL="68573" marR="68573" marT="0" marB="0"/>
                </a:tc>
                <a:tc>
                  <a:txBody>
                    <a:bodyPr/>
                    <a:lstStyle/>
                    <a:p>
                      <a:pPr>
                        <a:spcAft>
                          <a:spcPts val="0"/>
                        </a:spcAft>
                      </a:pPr>
                      <a:r>
                        <a:rPr lang="ru-RU" sz="1400" b="1">
                          <a:effectLst/>
                        </a:rPr>
                        <a:t>61.85</a:t>
                      </a:r>
                      <a:endParaRPr lang="ru-RU" sz="1400" b="1">
                        <a:effectLst/>
                        <a:latin typeface="Times New Roman" panose="02020603050405020304" pitchFamily="18" charset="0"/>
                        <a:ea typeface="Times New Roman" panose="02020603050405020304" pitchFamily="18" charset="0"/>
                      </a:endParaRPr>
                    </a:p>
                  </a:txBody>
                  <a:tcPr marL="68573" marR="68573" marT="0" marB="0"/>
                </a:tc>
                <a:tc>
                  <a:txBody>
                    <a:bodyPr/>
                    <a:lstStyle/>
                    <a:p>
                      <a:pPr>
                        <a:spcAft>
                          <a:spcPts val="0"/>
                        </a:spcAft>
                      </a:pPr>
                      <a:r>
                        <a:rPr lang="ru-RU" sz="1400" b="1" dirty="0">
                          <a:effectLst/>
                        </a:rPr>
                        <a:t>30.64</a:t>
                      </a:r>
                      <a:endParaRPr lang="ru-RU" sz="1400" b="1" dirty="0">
                        <a:effectLst/>
                        <a:latin typeface="Times New Roman" panose="02020603050405020304" pitchFamily="18" charset="0"/>
                        <a:ea typeface="Times New Roman" panose="02020603050405020304" pitchFamily="18" charset="0"/>
                      </a:endParaRPr>
                    </a:p>
                  </a:txBody>
                  <a:tcPr marL="68573" marR="68573" marT="0" marB="0"/>
                </a:tc>
              </a:tr>
              <a:tr h="400610">
                <a:tc>
                  <a:txBody>
                    <a:bodyPr/>
                    <a:lstStyle/>
                    <a:p>
                      <a:pPr>
                        <a:spcAft>
                          <a:spcPts val="0"/>
                        </a:spcAft>
                      </a:pPr>
                      <a:r>
                        <a:rPr lang="en-US" sz="1400" dirty="0" smtClean="0">
                          <a:effectLst/>
                        </a:rPr>
                        <a:t>In total</a:t>
                      </a:r>
                      <a:endParaRPr lang="ru-RU" sz="1400" dirty="0">
                        <a:effectLst/>
                        <a:latin typeface="Times New Roman" panose="02020603050405020304" pitchFamily="18" charset="0"/>
                        <a:ea typeface="Times New Roman" panose="02020603050405020304" pitchFamily="18" charset="0"/>
                      </a:endParaRPr>
                    </a:p>
                  </a:txBody>
                  <a:tcPr marL="68573" marR="68573" marT="0" marB="0"/>
                </a:tc>
                <a:tc>
                  <a:txBody>
                    <a:bodyPr/>
                    <a:lstStyle/>
                    <a:p>
                      <a:pPr>
                        <a:spcAft>
                          <a:spcPts val="0"/>
                        </a:spcAft>
                      </a:pPr>
                      <a:r>
                        <a:rPr lang="ru-RU" sz="1400" b="1" dirty="0">
                          <a:effectLst/>
                        </a:rPr>
                        <a:t>100.00</a:t>
                      </a:r>
                      <a:endParaRPr lang="ru-RU" sz="1400" b="1" dirty="0">
                        <a:effectLst/>
                        <a:latin typeface="Times New Roman" panose="02020603050405020304" pitchFamily="18" charset="0"/>
                        <a:ea typeface="Times New Roman" panose="02020603050405020304" pitchFamily="18" charset="0"/>
                      </a:endParaRPr>
                    </a:p>
                  </a:txBody>
                  <a:tcPr marL="68573" marR="68573" marT="0" marB="0"/>
                </a:tc>
                <a:tc>
                  <a:txBody>
                    <a:bodyPr/>
                    <a:lstStyle/>
                    <a:p>
                      <a:pPr>
                        <a:spcAft>
                          <a:spcPts val="0"/>
                        </a:spcAft>
                      </a:pPr>
                      <a:r>
                        <a:rPr lang="ru-RU" sz="1400" b="1" dirty="0">
                          <a:effectLst/>
                        </a:rPr>
                        <a:t> </a:t>
                      </a:r>
                      <a:endParaRPr lang="ru-RU" sz="1400" b="1" dirty="0">
                        <a:effectLst/>
                        <a:latin typeface="Times New Roman" panose="02020603050405020304" pitchFamily="18" charset="0"/>
                        <a:ea typeface="Times New Roman" panose="02020603050405020304" pitchFamily="18" charset="0"/>
                      </a:endParaRPr>
                    </a:p>
                  </a:txBody>
                  <a:tcPr marL="68573" marR="68573" marT="0" marB="0"/>
                </a:tc>
              </a:tr>
            </a:tbl>
          </a:graphicData>
        </a:graphic>
      </p:graphicFrame>
      <p:pic>
        <p:nvPicPr>
          <p:cNvPr id="9" name="Picture 1" descr="IncaTemp9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9563" y="2997200"/>
            <a:ext cx="5643562"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37" name="Rectangle 2"/>
          <p:cNvSpPr>
            <a:spLocks noChangeArrowheads="1"/>
          </p:cNvSpPr>
          <p:nvPr/>
        </p:nvSpPr>
        <p:spPr bwMode="auto">
          <a:xfrm>
            <a:off x="7667625" y="188913"/>
            <a:ext cx="1262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ru-RU" sz="2400" b="1">
                <a:solidFill>
                  <a:srgbClr val="000099"/>
                </a:solidFill>
                <a:cs typeface="Arial" panose="020B0604020202020204" pitchFamily="34" charset="0"/>
              </a:rPr>
              <a:t>No. 411</a:t>
            </a:r>
            <a:endParaRPr lang="ru-RU" altLang="ru-RU" sz="2400" b="1">
              <a:solidFill>
                <a:srgbClr val="000099"/>
              </a:solidFill>
              <a:cs typeface="Arial" panose="020B0604020202020204" pitchFamily="34" charset="0"/>
            </a:endParaRPr>
          </a:p>
        </p:txBody>
      </p:sp>
    </p:spTree>
    <p:extLst>
      <p:ext uri="{BB962C8B-B14F-4D97-AF65-F5344CB8AC3E}">
        <p14:creationId xmlns:p14="http://schemas.microsoft.com/office/powerpoint/2010/main" val="2646297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1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16"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Box 4"/>
          <p:cNvSpPr txBox="1">
            <a:spLocks noChangeArrowheads="1"/>
          </p:cNvSpPr>
          <p:nvPr/>
        </p:nvSpPr>
        <p:spPr bwMode="auto">
          <a:xfrm>
            <a:off x="7396163" y="188913"/>
            <a:ext cx="1763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ru-RU" b="1">
                <a:solidFill>
                  <a:srgbClr val="000099"/>
                </a:solidFill>
                <a:cs typeface="Arial" panose="020B0604020202020204" pitchFamily="34" charset="0"/>
              </a:rPr>
              <a:t>No. 418</a:t>
            </a:r>
            <a:endParaRPr lang="ru-RU" altLang="ru-RU" b="1">
              <a:solidFill>
                <a:srgbClr val="000099"/>
              </a:solidFill>
              <a:cs typeface="Arial" panose="020B0604020202020204" pitchFamily="34" charset="0"/>
            </a:endParaRPr>
          </a:p>
        </p:txBody>
      </p:sp>
      <p:pic>
        <p:nvPicPr>
          <p:cNvPr id="11161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4763"/>
            <a:ext cx="6269037"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175" y="0"/>
            <a:ext cx="6269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109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animEffect transition="in" filter="fade">
                                      <p:cBhvr>
                                        <p:cTn id="9"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0"/>
            <a:ext cx="6269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2"/>
          <p:cNvSpPr>
            <a:spLocks noChangeArrowheads="1"/>
          </p:cNvSpPr>
          <p:nvPr/>
        </p:nvSpPr>
        <p:spPr bwMode="auto">
          <a:xfrm>
            <a:off x="7667625" y="188913"/>
            <a:ext cx="1279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ru-RU" sz="2400" b="1">
                <a:solidFill>
                  <a:srgbClr val="000099"/>
                </a:solidFill>
                <a:cs typeface="Arial" panose="020B0604020202020204" pitchFamily="34" charset="0"/>
              </a:rPr>
              <a:t>No. 428</a:t>
            </a:r>
            <a:endParaRPr lang="ru-RU" altLang="ru-RU" sz="2400" b="1">
              <a:solidFill>
                <a:srgbClr val="000099"/>
              </a:solidFill>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0275" y="0"/>
            <a:ext cx="627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6310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250" fill="hold"/>
                                        <p:tgtEl>
                                          <p:spTgt spid="4"/>
                                        </p:tgtEl>
                                        <p:attrNameLst>
                                          <p:attrName>ppt_w</p:attrName>
                                        </p:attrNameLst>
                                      </p:cBhvr>
                                      <p:tavLst>
                                        <p:tav tm="0">
                                          <p:val>
                                            <p:fltVal val="0"/>
                                          </p:val>
                                        </p:tav>
                                        <p:tav tm="100000">
                                          <p:val>
                                            <p:strVal val="#ppt_w"/>
                                          </p:val>
                                        </p:tav>
                                      </p:tavLst>
                                    </p:anim>
                                    <p:anim calcmode="lin" valueType="num">
                                      <p:cBhvr>
                                        <p:cTn id="8" dur="1250" fill="hold"/>
                                        <p:tgtEl>
                                          <p:spTgt spid="4"/>
                                        </p:tgtEl>
                                        <p:attrNameLst>
                                          <p:attrName>ppt_h</p:attrName>
                                        </p:attrNameLst>
                                      </p:cBhvr>
                                      <p:tavLst>
                                        <p:tav tm="0">
                                          <p:val>
                                            <p:fltVal val="0"/>
                                          </p:val>
                                        </p:tav>
                                        <p:tav tm="100000">
                                          <p:val>
                                            <p:strVal val="#ppt_h"/>
                                          </p:val>
                                        </p:tav>
                                      </p:tavLst>
                                    </p:anim>
                                    <p:animEffect transition="in" filter="fade">
                                      <p:cBhvr>
                                        <p:cTn id="9"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Box 4"/>
          <p:cNvSpPr txBox="1">
            <a:spLocks noChangeArrowheads="1"/>
          </p:cNvSpPr>
          <p:nvPr/>
        </p:nvSpPr>
        <p:spPr bwMode="auto">
          <a:xfrm>
            <a:off x="6948488" y="260350"/>
            <a:ext cx="1763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ru-RU" b="1">
                <a:solidFill>
                  <a:srgbClr val="000099"/>
                </a:solidFill>
                <a:cs typeface="Arial" panose="020B0604020202020204" pitchFamily="34" charset="0"/>
              </a:rPr>
              <a:t>No. 411</a:t>
            </a:r>
            <a:endParaRPr lang="ru-RU" altLang="ru-RU" b="1">
              <a:solidFill>
                <a:srgbClr val="000099"/>
              </a:solidFill>
              <a:cs typeface="Arial" panose="020B0604020202020204" pitchFamily="34" charset="0"/>
            </a:endParaRPr>
          </a:p>
        </p:txBody>
      </p:sp>
      <p:pic>
        <p:nvPicPr>
          <p:cNvPr id="113667" name="Picture 5" descr="IncaTemp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981075"/>
            <a:ext cx="6110288"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5400"/>
            <a:ext cx="2797175"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4027488"/>
            <a:ext cx="2584450"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0" name="TextBox 4"/>
          <p:cNvSpPr txBox="1">
            <a:spLocks noChangeArrowheads="1"/>
          </p:cNvSpPr>
          <p:nvPr/>
        </p:nvSpPr>
        <p:spPr bwMode="auto">
          <a:xfrm>
            <a:off x="6948488" y="260350"/>
            <a:ext cx="1763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ru-RU" b="1">
                <a:solidFill>
                  <a:srgbClr val="000099"/>
                </a:solidFill>
                <a:cs typeface="Arial" panose="020B0604020202020204" pitchFamily="34" charset="0"/>
              </a:rPr>
              <a:t>No. 411</a:t>
            </a:r>
            <a:endParaRPr lang="ru-RU" altLang="ru-RU" b="1">
              <a:solidFill>
                <a:srgbClr val="000099"/>
              </a:solidFill>
              <a:cs typeface="Arial" panose="020B0604020202020204" pitchFamily="34" charset="0"/>
            </a:endParaRPr>
          </a:p>
        </p:txBody>
      </p:sp>
    </p:spTree>
    <p:extLst>
      <p:ext uri="{BB962C8B-B14F-4D97-AF65-F5344CB8AC3E}">
        <p14:creationId xmlns:p14="http://schemas.microsoft.com/office/powerpoint/2010/main" val="804301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IncaTemp1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4763"/>
            <a:ext cx="548798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1"/>
          <p:cNvSpPr>
            <a:spLocks noChangeArrowheads="1"/>
          </p:cNvSpPr>
          <p:nvPr/>
        </p:nvSpPr>
        <p:spPr bwMode="auto">
          <a:xfrm>
            <a:off x="7235825" y="260350"/>
            <a:ext cx="1263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ru-RU" sz="2400" b="1">
                <a:solidFill>
                  <a:srgbClr val="000099"/>
                </a:solidFill>
                <a:cs typeface="Arial" panose="020B0604020202020204" pitchFamily="34" charset="0"/>
              </a:rPr>
              <a:t>No. 411</a:t>
            </a:r>
            <a:endParaRPr lang="ru-RU" altLang="ru-RU" sz="2400" b="1">
              <a:solidFill>
                <a:srgbClr val="000099"/>
              </a:solidFill>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78340169"/>
              </p:ext>
            </p:extLst>
          </p:nvPr>
        </p:nvGraphicFramePr>
        <p:xfrm>
          <a:off x="3596640" y="2901224"/>
          <a:ext cx="5016136" cy="3717295"/>
        </p:xfrm>
        <a:graphic>
          <a:graphicData uri="http://schemas.openxmlformats.org/drawingml/2006/table">
            <a:tbl>
              <a:tblPr firstCol="1" bandRow="1" bandCol="1">
                <a:tableStyleId>{5C22544A-7EE6-4342-B048-85BDC9FD1C3A}</a:tableStyleId>
              </a:tblPr>
              <a:tblGrid>
                <a:gridCol w="1125485"/>
                <a:gridCol w="536064"/>
                <a:gridCol w="737089"/>
                <a:gridCol w="670080"/>
                <a:gridCol w="564782"/>
                <a:gridCol w="528942"/>
                <a:gridCol w="853694"/>
              </a:tblGrid>
              <a:tr h="508433">
                <a:tc>
                  <a:txBody>
                    <a:bodyPr/>
                    <a:lstStyle/>
                    <a:p>
                      <a:pPr algn="ctr">
                        <a:spcAft>
                          <a:spcPts val="0"/>
                        </a:spcAft>
                      </a:pPr>
                      <a:r>
                        <a:rPr lang="en-US" sz="1400" dirty="0" smtClean="0">
                          <a:effectLst/>
                        </a:rPr>
                        <a:t>Spectrum</a:t>
                      </a:r>
                      <a:endParaRPr lang="ru-RU" sz="1400" dirty="0">
                        <a:effectLst/>
                        <a:latin typeface="Times New Roman" panose="02020603050405020304" pitchFamily="18" charset="0"/>
                        <a:ea typeface="Times New Roman" panose="02020603050405020304" pitchFamily="18" charset="0"/>
                      </a:endParaRPr>
                    </a:p>
                  </a:txBody>
                  <a:tcPr marL="68572" marR="68572" marT="0" marB="0" anchor="ctr"/>
                </a:tc>
                <a:tc>
                  <a:txBody>
                    <a:bodyPr/>
                    <a:lstStyle/>
                    <a:p>
                      <a:pPr>
                        <a:spcAft>
                          <a:spcPts val="0"/>
                        </a:spcAft>
                      </a:pPr>
                      <a:r>
                        <a:rPr lang="ru-RU" sz="1400" b="1" dirty="0">
                          <a:effectLst/>
                        </a:rPr>
                        <a:t>O</a:t>
                      </a:r>
                      <a:endParaRPr lang="ru-RU" sz="1400" b="1" dirty="0">
                        <a:effectLst/>
                        <a:latin typeface="Times New Roman" panose="02020603050405020304" pitchFamily="18" charset="0"/>
                        <a:ea typeface="Times New Roman" panose="02020603050405020304" pitchFamily="18" charset="0"/>
                      </a:endParaRPr>
                    </a:p>
                  </a:txBody>
                  <a:tcPr marL="68572" marR="68572" marT="0" marB="0" anchor="ctr"/>
                </a:tc>
                <a:tc>
                  <a:txBody>
                    <a:bodyPr/>
                    <a:lstStyle/>
                    <a:p>
                      <a:pPr>
                        <a:spcAft>
                          <a:spcPts val="0"/>
                        </a:spcAft>
                      </a:pPr>
                      <a:r>
                        <a:rPr lang="ru-RU" sz="1400" b="1" dirty="0" err="1">
                          <a:effectLst/>
                        </a:rPr>
                        <a:t>Al</a:t>
                      </a:r>
                      <a:endParaRPr lang="ru-RU" sz="1400" b="1" dirty="0">
                        <a:effectLst/>
                        <a:latin typeface="Times New Roman" panose="02020603050405020304" pitchFamily="18" charset="0"/>
                        <a:ea typeface="Times New Roman" panose="02020603050405020304" pitchFamily="18" charset="0"/>
                      </a:endParaRPr>
                    </a:p>
                  </a:txBody>
                  <a:tcPr marL="68572" marR="68572" marT="0" marB="0" anchor="ctr"/>
                </a:tc>
                <a:tc>
                  <a:txBody>
                    <a:bodyPr/>
                    <a:lstStyle/>
                    <a:p>
                      <a:pPr>
                        <a:spcAft>
                          <a:spcPts val="0"/>
                        </a:spcAft>
                      </a:pPr>
                      <a:r>
                        <a:rPr lang="ru-RU" sz="1400" b="1" dirty="0" err="1">
                          <a:effectLst/>
                        </a:rPr>
                        <a:t>Si</a:t>
                      </a:r>
                      <a:endParaRPr lang="ru-RU" sz="1400" b="1" dirty="0">
                        <a:effectLst/>
                        <a:latin typeface="Times New Roman" panose="02020603050405020304" pitchFamily="18" charset="0"/>
                        <a:ea typeface="Times New Roman" panose="02020603050405020304" pitchFamily="18" charset="0"/>
                      </a:endParaRPr>
                    </a:p>
                  </a:txBody>
                  <a:tcPr marL="68572" marR="68572" marT="0" marB="0" anchor="ctr"/>
                </a:tc>
                <a:tc>
                  <a:txBody>
                    <a:bodyPr/>
                    <a:lstStyle/>
                    <a:p>
                      <a:pPr>
                        <a:spcAft>
                          <a:spcPts val="0"/>
                        </a:spcAft>
                      </a:pPr>
                      <a:r>
                        <a:rPr lang="ru-RU" sz="1400" b="1" dirty="0">
                          <a:effectLst/>
                        </a:rPr>
                        <a:t>K</a:t>
                      </a:r>
                      <a:endParaRPr lang="ru-RU" sz="1400" b="1" dirty="0">
                        <a:effectLst/>
                        <a:latin typeface="Times New Roman" panose="02020603050405020304" pitchFamily="18" charset="0"/>
                        <a:ea typeface="Times New Roman" panose="02020603050405020304" pitchFamily="18" charset="0"/>
                      </a:endParaRPr>
                    </a:p>
                  </a:txBody>
                  <a:tcPr marL="68572" marR="68572" marT="0" marB="0" anchor="ctr"/>
                </a:tc>
                <a:tc>
                  <a:txBody>
                    <a:bodyPr/>
                    <a:lstStyle/>
                    <a:p>
                      <a:pPr>
                        <a:spcAft>
                          <a:spcPts val="0"/>
                        </a:spcAft>
                      </a:pPr>
                      <a:r>
                        <a:rPr lang="ru-RU" sz="1400" b="1" dirty="0" err="1">
                          <a:effectLst/>
                        </a:rPr>
                        <a:t>Fe</a:t>
                      </a:r>
                      <a:endParaRPr lang="ru-RU" sz="1400" b="1" dirty="0">
                        <a:effectLst/>
                        <a:latin typeface="Times New Roman" panose="02020603050405020304" pitchFamily="18" charset="0"/>
                        <a:ea typeface="Times New Roman" panose="02020603050405020304" pitchFamily="18" charset="0"/>
                      </a:endParaRPr>
                    </a:p>
                  </a:txBody>
                  <a:tcPr marL="68572" marR="68572" marT="0" marB="0" anchor="ctr"/>
                </a:tc>
                <a:tc>
                  <a:txBody>
                    <a:bodyPr/>
                    <a:lstStyle/>
                    <a:p>
                      <a:pPr>
                        <a:spcAft>
                          <a:spcPts val="0"/>
                        </a:spcAft>
                      </a:pPr>
                      <a:r>
                        <a:rPr lang="en-US" sz="1400" b="1" dirty="0" smtClean="0">
                          <a:effectLst/>
                        </a:rPr>
                        <a:t>In </a:t>
                      </a:r>
                      <a:r>
                        <a:rPr lang="en-US" sz="1400" b="1" baseline="0" dirty="0" smtClean="0">
                          <a:effectLst/>
                        </a:rPr>
                        <a:t> total</a:t>
                      </a:r>
                      <a:endParaRPr lang="ru-RU" sz="1400" b="1" dirty="0">
                        <a:effectLst/>
                        <a:latin typeface="Times New Roman" panose="02020603050405020304" pitchFamily="18" charset="0"/>
                        <a:ea typeface="Times New Roman" panose="02020603050405020304" pitchFamily="18" charset="0"/>
                      </a:endParaRPr>
                    </a:p>
                  </a:txBody>
                  <a:tcPr marL="68572" marR="68572" marT="0" marB="0" anchor="ctr"/>
                </a:tc>
              </a:tr>
              <a:tr h="282838">
                <a:tc>
                  <a:txBody>
                    <a:bodyPr/>
                    <a:lstStyle/>
                    <a:p>
                      <a:pPr algn="ctr">
                        <a:spcAft>
                          <a:spcPts val="0"/>
                        </a:spcAft>
                      </a:pPr>
                      <a:r>
                        <a:rPr lang="ru-RU" sz="1400" dirty="0">
                          <a:effectLst/>
                        </a:rPr>
                        <a:t>  1</a:t>
                      </a:r>
                      <a:endParaRPr lang="ru-RU" sz="1400" dirty="0">
                        <a:effectLst/>
                        <a:latin typeface="Times New Roman" panose="02020603050405020304" pitchFamily="18" charset="0"/>
                        <a:ea typeface="Times New Roman" panose="02020603050405020304" pitchFamily="18" charset="0"/>
                      </a:endParaRPr>
                    </a:p>
                  </a:txBody>
                  <a:tcPr marL="68572" marR="68572" marT="0" marB="0" anchor="ctr"/>
                </a:tc>
                <a:tc>
                  <a:txBody>
                    <a:bodyPr/>
                    <a:lstStyle/>
                    <a:p>
                      <a:pPr>
                        <a:spcAft>
                          <a:spcPts val="0"/>
                        </a:spcAft>
                      </a:pPr>
                      <a:r>
                        <a:rPr lang="ru-RU" sz="1400" dirty="0" smtClean="0">
                          <a:effectLst/>
                        </a:rPr>
                        <a:t>15.7</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a:effectLst/>
                        </a:rPr>
                        <a:t>0.00</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a:effectLst/>
                        </a:rPr>
                        <a:t>0.00</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0.0</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b="1" dirty="0" smtClean="0">
                          <a:effectLst/>
                        </a:rPr>
                        <a:t>84.</a:t>
                      </a:r>
                      <a:r>
                        <a:rPr lang="en-US" sz="1400" b="1" dirty="0" smtClean="0">
                          <a:effectLst/>
                        </a:rPr>
                        <a:t>3</a:t>
                      </a:r>
                      <a:endParaRPr lang="ru-RU" sz="1400" b="1"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100.0</a:t>
                      </a:r>
                      <a:endParaRPr lang="ru-RU" sz="1400" dirty="0">
                        <a:effectLst/>
                        <a:latin typeface="Times New Roman" panose="02020603050405020304" pitchFamily="18" charset="0"/>
                        <a:ea typeface="Times New Roman" panose="02020603050405020304" pitchFamily="18" charset="0"/>
                      </a:endParaRPr>
                    </a:p>
                  </a:txBody>
                  <a:tcPr marL="68572" marR="68572" marT="0" marB="0"/>
                </a:tc>
              </a:tr>
              <a:tr h="282838">
                <a:tc>
                  <a:txBody>
                    <a:bodyPr/>
                    <a:lstStyle/>
                    <a:p>
                      <a:pPr algn="ctr">
                        <a:spcAft>
                          <a:spcPts val="0"/>
                        </a:spcAft>
                      </a:pPr>
                      <a:r>
                        <a:rPr lang="ru-RU" sz="1400" dirty="0">
                          <a:effectLst/>
                        </a:rPr>
                        <a:t>  2</a:t>
                      </a:r>
                      <a:endParaRPr lang="ru-RU" sz="1400" dirty="0">
                        <a:effectLst/>
                        <a:latin typeface="Times New Roman" panose="02020603050405020304" pitchFamily="18" charset="0"/>
                        <a:ea typeface="Times New Roman" panose="02020603050405020304" pitchFamily="18" charset="0"/>
                      </a:endParaRPr>
                    </a:p>
                  </a:txBody>
                  <a:tcPr marL="68572" marR="68572" marT="0" marB="0" anchor="ctr"/>
                </a:tc>
                <a:tc>
                  <a:txBody>
                    <a:bodyPr/>
                    <a:lstStyle/>
                    <a:p>
                      <a:pPr>
                        <a:spcAft>
                          <a:spcPts val="0"/>
                        </a:spcAft>
                      </a:pPr>
                      <a:r>
                        <a:rPr lang="ru-RU" sz="1400" dirty="0" smtClean="0">
                          <a:effectLst/>
                        </a:rPr>
                        <a:t>56.2</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a:effectLst/>
                        </a:rPr>
                        <a:t>0.00</a:t>
                      </a:r>
                      <a:endParaRPr lang="ru-RU" sz="140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b="1" dirty="0">
                          <a:effectLst/>
                        </a:rPr>
                        <a:t>43.72</a:t>
                      </a:r>
                      <a:endParaRPr lang="ru-RU" sz="1400" b="1"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0.0</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0.0</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100.0</a:t>
                      </a:r>
                      <a:endParaRPr lang="ru-RU" sz="1400" dirty="0">
                        <a:effectLst/>
                        <a:latin typeface="Times New Roman" panose="02020603050405020304" pitchFamily="18" charset="0"/>
                        <a:ea typeface="Times New Roman" panose="02020603050405020304" pitchFamily="18" charset="0"/>
                      </a:endParaRPr>
                    </a:p>
                  </a:txBody>
                  <a:tcPr marL="68572" marR="68572" marT="0" marB="0"/>
                </a:tc>
              </a:tr>
              <a:tr h="282838">
                <a:tc>
                  <a:txBody>
                    <a:bodyPr/>
                    <a:lstStyle/>
                    <a:p>
                      <a:pPr algn="ctr">
                        <a:spcAft>
                          <a:spcPts val="0"/>
                        </a:spcAft>
                      </a:pPr>
                      <a:r>
                        <a:rPr lang="ru-RU" sz="1400" dirty="0">
                          <a:effectLst/>
                        </a:rPr>
                        <a:t>  3</a:t>
                      </a:r>
                      <a:endParaRPr lang="ru-RU" sz="1400" dirty="0">
                        <a:effectLst/>
                        <a:latin typeface="Times New Roman" panose="02020603050405020304" pitchFamily="18" charset="0"/>
                        <a:ea typeface="Times New Roman" panose="02020603050405020304" pitchFamily="18" charset="0"/>
                      </a:endParaRPr>
                    </a:p>
                  </a:txBody>
                  <a:tcPr marL="68572" marR="68572" marT="0" marB="0" anchor="ctr"/>
                </a:tc>
                <a:tc>
                  <a:txBody>
                    <a:bodyPr/>
                    <a:lstStyle/>
                    <a:p>
                      <a:pPr>
                        <a:spcAft>
                          <a:spcPts val="0"/>
                        </a:spcAft>
                      </a:pPr>
                      <a:r>
                        <a:rPr lang="ru-RU" sz="1400" dirty="0" smtClean="0">
                          <a:effectLst/>
                        </a:rPr>
                        <a:t>54.8</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a:effectLst/>
                        </a:rPr>
                        <a:t>10.01</a:t>
                      </a:r>
                      <a:endParaRPr lang="ru-RU" sz="140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a:effectLst/>
                        </a:rPr>
                        <a:t>24.32</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10.9</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0.0</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100.0</a:t>
                      </a:r>
                      <a:endParaRPr lang="ru-RU" sz="1400" dirty="0">
                        <a:effectLst/>
                        <a:latin typeface="Times New Roman" panose="02020603050405020304" pitchFamily="18" charset="0"/>
                        <a:ea typeface="Times New Roman" panose="02020603050405020304" pitchFamily="18" charset="0"/>
                      </a:endParaRPr>
                    </a:p>
                  </a:txBody>
                  <a:tcPr marL="68572" marR="68572" marT="0" marB="0"/>
                </a:tc>
              </a:tr>
              <a:tr h="282838">
                <a:tc>
                  <a:txBody>
                    <a:bodyPr/>
                    <a:lstStyle/>
                    <a:p>
                      <a:pPr algn="ctr">
                        <a:spcAft>
                          <a:spcPts val="0"/>
                        </a:spcAft>
                      </a:pPr>
                      <a:r>
                        <a:rPr lang="ru-RU" sz="1400" dirty="0">
                          <a:effectLst/>
                        </a:rPr>
                        <a:t>  4</a:t>
                      </a:r>
                      <a:endParaRPr lang="ru-RU" sz="1400" dirty="0">
                        <a:effectLst/>
                        <a:latin typeface="Times New Roman" panose="02020603050405020304" pitchFamily="18" charset="0"/>
                        <a:ea typeface="Times New Roman" panose="02020603050405020304" pitchFamily="18" charset="0"/>
                      </a:endParaRPr>
                    </a:p>
                  </a:txBody>
                  <a:tcPr marL="68572" marR="68572" marT="0" marB="0" anchor="ctr"/>
                </a:tc>
                <a:tc>
                  <a:txBody>
                    <a:bodyPr/>
                    <a:lstStyle/>
                    <a:p>
                      <a:pPr>
                        <a:spcAft>
                          <a:spcPts val="0"/>
                        </a:spcAft>
                      </a:pPr>
                      <a:r>
                        <a:rPr lang="ru-RU" sz="1400" dirty="0" smtClean="0">
                          <a:effectLst/>
                        </a:rPr>
                        <a:t>53.</a:t>
                      </a:r>
                      <a:r>
                        <a:rPr lang="en-US" sz="1400" dirty="0" smtClean="0">
                          <a:effectLst/>
                        </a:rPr>
                        <a:t>9</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a:effectLst/>
                        </a:rPr>
                        <a:t>0.00</a:t>
                      </a:r>
                      <a:endParaRPr lang="ru-RU" sz="140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a:effectLst/>
                        </a:rPr>
                        <a:t>46.12</a:t>
                      </a:r>
                      <a:endParaRPr lang="ru-RU" sz="140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0.0</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0.0</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100.0</a:t>
                      </a:r>
                      <a:endParaRPr lang="ru-RU" sz="1400" dirty="0">
                        <a:effectLst/>
                        <a:latin typeface="Times New Roman" panose="02020603050405020304" pitchFamily="18" charset="0"/>
                        <a:ea typeface="Times New Roman" panose="02020603050405020304" pitchFamily="18" charset="0"/>
                      </a:endParaRPr>
                    </a:p>
                  </a:txBody>
                  <a:tcPr marL="68572" marR="68572" marT="0" marB="0"/>
                </a:tc>
              </a:tr>
              <a:tr h="282838">
                <a:tc>
                  <a:txBody>
                    <a:bodyPr/>
                    <a:lstStyle/>
                    <a:p>
                      <a:pPr algn="ctr">
                        <a:spcAft>
                          <a:spcPts val="0"/>
                        </a:spcAft>
                      </a:pPr>
                      <a:r>
                        <a:rPr lang="ru-RU" sz="1400" dirty="0">
                          <a:effectLst/>
                        </a:rPr>
                        <a:t>  5</a:t>
                      </a:r>
                      <a:endParaRPr lang="ru-RU" sz="1400" dirty="0">
                        <a:effectLst/>
                        <a:latin typeface="Times New Roman" panose="02020603050405020304" pitchFamily="18" charset="0"/>
                        <a:ea typeface="Times New Roman" panose="02020603050405020304" pitchFamily="18" charset="0"/>
                      </a:endParaRPr>
                    </a:p>
                  </a:txBody>
                  <a:tcPr marL="68572" marR="68572" marT="0" marB="0" anchor="ctr"/>
                </a:tc>
                <a:tc>
                  <a:txBody>
                    <a:bodyPr/>
                    <a:lstStyle/>
                    <a:p>
                      <a:pPr>
                        <a:spcAft>
                          <a:spcPts val="0"/>
                        </a:spcAft>
                      </a:pPr>
                      <a:r>
                        <a:rPr lang="ru-RU" sz="1400" dirty="0" smtClean="0">
                          <a:effectLst/>
                        </a:rPr>
                        <a:t>79.</a:t>
                      </a:r>
                      <a:r>
                        <a:rPr lang="en-US" sz="1400" dirty="0" smtClean="0">
                          <a:effectLst/>
                        </a:rPr>
                        <a:t>3</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a:effectLst/>
                        </a:rPr>
                        <a:t>0.00</a:t>
                      </a:r>
                      <a:endParaRPr lang="ru-RU" sz="140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a:effectLst/>
                        </a:rPr>
                        <a:t>20.71</a:t>
                      </a:r>
                      <a:endParaRPr lang="ru-RU" sz="140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0.0</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0.0</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100.0</a:t>
                      </a:r>
                      <a:endParaRPr lang="ru-RU" sz="1400" dirty="0">
                        <a:effectLst/>
                        <a:latin typeface="Times New Roman" panose="02020603050405020304" pitchFamily="18" charset="0"/>
                        <a:ea typeface="Times New Roman" panose="02020603050405020304" pitchFamily="18" charset="0"/>
                      </a:endParaRPr>
                    </a:p>
                  </a:txBody>
                  <a:tcPr marL="68572" marR="68572" marT="0" marB="0"/>
                </a:tc>
              </a:tr>
              <a:tr h="282838">
                <a:tc>
                  <a:txBody>
                    <a:bodyPr/>
                    <a:lstStyle/>
                    <a:p>
                      <a:pPr algn="ctr">
                        <a:spcAft>
                          <a:spcPts val="0"/>
                        </a:spcAft>
                      </a:pPr>
                      <a:r>
                        <a:rPr lang="ru-RU" sz="1400" dirty="0">
                          <a:effectLst/>
                        </a:rPr>
                        <a:t>  6</a:t>
                      </a:r>
                      <a:endParaRPr lang="ru-RU" sz="1400" dirty="0">
                        <a:effectLst/>
                        <a:latin typeface="Times New Roman" panose="02020603050405020304" pitchFamily="18" charset="0"/>
                        <a:ea typeface="Times New Roman" panose="02020603050405020304" pitchFamily="18" charset="0"/>
                      </a:endParaRPr>
                    </a:p>
                  </a:txBody>
                  <a:tcPr marL="68572" marR="68572" marT="0" marB="0" anchor="ctr"/>
                </a:tc>
                <a:tc>
                  <a:txBody>
                    <a:bodyPr/>
                    <a:lstStyle/>
                    <a:p>
                      <a:pPr>
                        <a:spcAft>
                          <a:spcPts val="0"/>
                        </a:spcAft>
                      </a:pPr>
                      <a:r>
                        <a:rPr lang="ru-RU" sz="1400" dirty="0" smtClean="0">
                          <a:effectLst/>
                        </a:rPr>
                        <a:t>65.9</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a:effectLst/>
                        </a:rPr>
                        <a:t>10.96</a:t>
                      </a:r>
                      <a:endParaRPr lang="ru-RU" sz="140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a:effectLst/>
                        </a:rPr>
                        <a:t>23.11</a:t>
                      </a:r>
                      <a:endParaRPr lang="ru-RU" sz="140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0.0</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0.0</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100.0</a:t>
                      </a:r>
                      <a:endParaRPr lang="ru-RU" sz="1400" dirty="0">
                        <a:effectLst/>
                        <a:latin typeface="Times New Roman" panose="02020603050405020304" pitchFamily="18" charset="0"/>
                        <a:ea typeface="Times New Roman" panose="02020603050405020304" pitchFamily="18" charset="0"/>
                      </a:endParaRPr>
                    </a:p>
                  </a:txBody>
                  <a:tcPr marL="68572" marR="68572" marT="0" marB="0"/>
                </a:tc>
              </a:tr>
              <a:tr h="282838">
                <a:tc>
                  <a:txBody>
                    <a:bodyPr/>
                    <a:lstStyle/>
                    <a:p>
                      <a:pPr algn="ctr">
                        <a:spcAft>
                          <a:spcPts val="0"/>
                        </a:spcAft>
                      </a:pPr>
                      <a:r>
                        <a:rPr lang="ru-RU" sz="1400" dirty="0">
                          <a:effectLst/>
                        </a:rPr>
                        <a:t>  7</a:t>
                      </a:r>
                      <a:endParaRPr lang="ru-RU" sz="1400" dirty="0">
                        <a:effectLst/>
                        <a:latin typeface="Times New Roman" panose="02020603050405020304" pitchFamily="18" charset="0"/>
                        <a:ea typeface="Times New Roman" panose="02020603050405020304" pitchFamily="18" charset="0"/>
                      </a:endParaRPr>
                    </a:p>
                  </a:txBody>
                  <a:tcPr marL="68572" marR="68572" marT="0" marB="0" anchor="ctr"/>
                </a:tc>
                <a:tc>
                  <a:txBody>
                    <a:bodyPr/>
                    <a:lstStyle/>
                    <a:p>
                      <a:pPr>
                        <a:spcAft>
                          <a:spcPts val="0"/>
                        </a:spcAft>
                      </a:pPr>
                      <a:r>
                        <a:rPr lang="ru-RU" sz="1400" dirty="0" smtClean="0">
                          <a:effectLst/>
                        </a:rPr>
                        <a:t>55.5</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a:effectLst/>
                        </a:rPr>
                        <a:t>9.80</a:t>
                      </a:r>
                      <a:endParaRPr lang="ru-RU" sz="140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a:effectLst/>
                        </a:rPr>
                        <a:t>26.95</a:t>
                      </a:r>
                      <a:endParaRPr lang="ru-RU" sz="140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7.7</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0.0</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100.0</a:t>
                      </a:r>
                      <a:endParaRPr lang="ru-RU" sz="1400" dirty="0">
                        <a:effectLst/>
                        <a:latin typeface="Times New Roman" panose="02020603050405020304" pitchFamily="18" charset="0"/>
                        <a:ea typeface="Times New Roman" panose="02020603050405020304" pitchFamily="18" charset="0"/>
                      </a:endParaRPr>
                    </a:p>
                  </a:txBody>
                  <a:tcPr marL="68572" marR="68572" marT="0" marB="0"/>
                </a:tc>
              </a:tr>
              <a:tr h="282838">
                <a:tc>
                  <a:txBody>
                    <a:bodyPr/>
                    <a:lstStyle/>
                    <a:p>
                      <a:pPr algn="ctr">
                        <a:spcAft>
                          <a:spcPts val="0"/>
                        </a:spcAft>
                      </a:pPr>
                      <a:r>
                        <a:rPr lang="en-US" sz="1400" dirty="0" smtClean="0">
                          <a:effectLst/>
                        </a:rPr>
                        <a:t>Mean</a:t>
                      </a:r>
                      <a:endParaRPr lang="ru-RU" sz="1400" dirty="0">
                        <a:effectLst/>
                        <a:latin typeface="Times New Roman" panose="02020603050405020304" pitchFamily="18" charset="0"/>
                        <a:ea typeface="Times New Roman" panose="02020603050405020304" pitchFamily="18" charset="0"/>
                      </a:endParaRPr>
                    </a:p>
                  </a:txBody>
                  <a:tcPr marL="68572" marR="68572" marT="0" marB="0" anchor="ctr"/>
                </a:tc>
                <a:tc>
                  <a:txBody>
                    <a:bodyPr/>
                    <a:lstStyle/>
                    <a:p>
                      <a:pPr>
                        <a:spcAft>
                          <a:spcPts val="0"/>
                        </a:spcAft>
                      </a:pPr>
                      <a:r>
                        <a:rPr lang="ru-RU" sz="1400" dirty="0" smtClean="0">
                          <a:effectLst/>
                        </a:rPr>
                        <a:t>54.</a:t>
                      </a:r>
                      <a:r>
                        <a:rPr lang="en-US" sz="1400" dirty="0" smtClean="0">
                          <a:effectLst/>
                        </a:rPr>
                        <a:t>5</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a:effectLst/>
                        </a:rPr>
                        <a:t>4.40</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a:effectLst/>
                        </a:rPr>
                        <a:t>26.42</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a:effectLst/>
                        </a:rPr>
                        <a:t>2.66</a:t>
                      </a:r>
                      <a:endParaRPr lang="ru-RU" sz="140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12.0</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100.0</a:t>
                      </a:r>
                      <a:endParaRPr lang="ru-RU" sz="1400" dirty="0">
                        <a:effectLst/>
                        <a:latin typeface="Times New Roman" panose="02020603050405020304" pitchFamily="18" charset="0"/>
                        <a:ea typeface="Times New Roman" panose="02020603050405020304" pitchFamily="18" charset="0"/>
                      </a:endParaRPr>
                    </a:p>
                  </a:txBody>
                  <a:tcPr marL="68572" marR="68572" marT="0" marB="0"/>
                </a:tc>
              </a:tr>
              <a:tr h="305444">
                <a:tc>
                  <a:txBody>
                    <a:bodyPr/>
                    <a:lstStyle/>
                    <a:p>
                      <a:pPr algn="ctr">
                        <a:spcAft>
                          <a:spcPts val="0"/>
                        </a:spcAft>
                      </a:pPr>
                      <a:r>
                        <a:rPr lang="en-US" sz="1400" dirty="0" smtClean="0">
                          <a:effectLst/>
                        </a:rPr>
                        <a:t>STD</a:t>
                      </a:r>
                      <a:endParaRPr lang="ru-RU" sz="1400" dirty="0">
                        <a:effectLst/>
                        <a:latin typeface="Times New Roman" panose="02020603050405020304" pitchFamily="18" charset="0"/>
                        <a:ea typeface="Times New Roman" panose="02020603050405020304" pitchFamily="18" charset="0"/>
                      </a:endParaRPr>
                    </a:p>
                  </a:txBody>
                  <a:tcPr marL="68572" marR="68572" marT="0" marB="0" anchor="ctr"/>
                </a:tc>
                <a:tc>
                  <a:txBody>
                    <a:bodyPr/>
                    <a:lstStyle/>
                    <a:p>
                      <a:pPr>
                        <a:spcAft>
                          <a:spcPts val="0"/>
                        </a:spcAft>
                      </a:pPr>
                      <a:r>
                        <a:rPr lang="ru-RU" sz="1400" dirty="0" smtClean="0">
                          <a:effectLst/>
                        </a:rPr>
                        <a:t>19.</a:t>
                      </a:r>
                      <a:r>
                        <a:rPr lang="en-US" sz="1400" dirty="0" smtClean="0">
                          <a:effectLst/>
                        </a:rPr>
                        <a:t>4</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a:effectLst/>
                        </a:rPr>
                        <a:t>5.49</a:t>
                      </a:r>
                      <a:endParaRPr lang="ru-RU" sz="140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a:effectLst/>
                        </a:rPr>
                        <a:t>15.46</a:t>
                      </a:r>
                      <a:endParaRPr lang="ru-RU" sz="140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a:effectLst/>
                        </a:rPr>
                        <a:t>4.63</a:t>
                      </a:r>
                      <a:endParaRPr lang="ru-RU" sz="140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31.8</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a:effectLst/>
                        </a:rPr>
                        <a:t> </a:t>
                      </a:r>
                      <a:endParaRPr lang="ru-RU" sz="1400" dirty="0">
                        <a:effectLst/>
                        <a:latin typeface="Times New Roman" panose="02020603050405020304" pitchFamily="18" charset="0"/>
                        <a:ea typeface="Times New Roman" panose="02020603050405020304" pitchFamily="18" charset="0"/>
                      </a:endParaRPr>
                    </a:p>
                  </a:txBody>
                  <a:tcPr marL="68572" marR="68572" marT="0" marB="0"/>
                </a:tc>
              </a:tr>
              <a:tr h="357876">
                <a:tc>
                  <a:txBody>
                    <a:bodyPr/>
                    <a:lstStyle/>
                    <a:p>
                      <a:pPr algn="ctr">
                        <a:spcAft>
                          <a:spcPts val="0"/>
                        </a:spcAft>
                      </a:pPr>
                      <a:r>
                        <a:rPr lang="en-US" sz="1400" dirty="0" smtClean="0">
                          <a:effectLst/>
                        </a:rPr>
                        <a:t>Max</a:t>
                      </a:r>
                      <a:endParaRPr lang="ru-RU" sz="1400" dirty="0">
                        <a:effectLst/>
                        <a:latin typeface="Times New Roman" panose="02020603050405020304" pitchFamily="18" charset="0"/>
                        <a:ea typeface="Times New Roman" panose="02020603050405020304" pitchFamily="18" charset="0"/>
                      </a:endParaRPr>
                    </a:p>
                  </a:txBody>
                  <a:tcPr marL="68572" marR="68572" marT="0" marB="0" anchor="ctr"/>
                </a:tc>
                <a:tc>
                  <a:txBody>
                    <a:bodyPr/>
                    <a:lstStyle/>
                    <a:p>
                      <a:pPr>
                        <a:spcAft>
                          <a:spcPts val="0"/>
                        </a:spcAft>
                      </a:pPr>
                      <a:r>
                        <a:rPr lang="ru-RU" sz="1400" dirty="0" smtClean="0">
                          <a:effectLst/>
                        </a:rPr>
                        <a:t>79.</a:t>
                      </a:r>
                      <a:r>
                        <a:rPr lang="en-US" sz="1400" dirty="0" smtClean="0">
                          <a:effectLst/>
                        </a:rPr>
                        <a:t>3</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a:effectLst/>
                        </a:rPr>
                        <a:t>10.96</a:t>
                      </a:r>
                      <a:endParaRPr lang="ru-RU" sz="140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a:effectLst/>
                        </a:rPr>
                        <a:t>46.12</a:t>
                      </a:r>
                      <a:endParaRPr lang="ru-RU" sz="140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10.9</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smtClean="0">
                          <a:effectLst/>
                        </a:rPr>
                        <a:t>84.2</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a:effectLst/>
                        </a:rPr>
                        <a:t> </a:t>
                      </a:r>
                      <a:endParaRPr lang="ru-RU" sz="1400" dirty="0">
                        <a:effectLst/>
                        <a:latin typeface="Times New Roman" panose="02020603050405020304" pitchFamily="18" charset="0"/>
                        <a:ea typeface="Times New Roman" panose="02020603050405020304" pitchFamily="18" charset="0"/>
                      </a:endParaRPr>
                    </a:p>
                  </a:txBody>
                  <a:tcPr marL="68572" marR="68572" marT="0" marB="0"/>
                </a:tc>
              </a:tr>
              <a:tr h="282838">
                <a:tc>
                  <a:txBody>
                    <a:bodyPr/>
                    <a:lstStyle/>
                    <a:p>
                      <a:pPr algn="ctr">
                        <a:spcAft>
                          <a:spcPts val="0"/>
                        </a:spcAft>
                      </a:pPr>
                      <a:r>
                        <a:rPr lang="en-US" sz="1400" dirty="0" smtClean="0">
                          <a:effectLst/>
                        </a:rPr>
                        <a:t>Min</a:t>
                      </a:r>
                      <a:endParaRPr lang="ru-RU" sz="1400" dirty="0">
                        <a:effectLst/>
                        <a:latin typeface="Times New Roman" panose="02020603050405020304" pitchFamily="18" charset="0"/>
                        <a:ea typeface="Times New Roman" panose="02020603050405020304" pitchFamily="18" charset="0"/>
                      </a:endParaRPr>
                    </a:p>
                  </a:txBody>
                  <a:tcPr marL="68572" marR="68572" marT="0" marB="0" anchor="ctr"/>
                </a:tc>
                <a:tc>
                  <a:txBody>
                    <a:bodyPr/>
                    <a:lstStyle/>
                    <a:p>
                      <a:pPr>
                        <a:spcAft>
                          <a:spcPts val="0"/>
                        </a:spcAft>
                      </a:pPr>
                      <a:r>
                        <a:rPr lang="ru-RU" sz="1400" dirty="0" smtClean="0">
                          <a:effectLst/>
                        </a:rPr>
                        <a:t>15.7</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a:effectLst/>
                        </a:rPr>
                        <a:t>0.00</a:t>
                      </a:r>
                      <a:endParaRPr lang="ru-RU" sz="140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a:effectLst/>
                        </a:rPr>
                        <a:t>0.00</a:t>
                      </a:r>
                      <a:endParaRPr lang="ru-RU" sz="140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a:effectLst/>
                        </a:rPr>
                        <a:t>0.00</a:t>
                      </a:r>
                      <a:endParaRPr lang="ru-RU" sz="140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a:effectLst/>
                        </a:rPr>
                        <a:t>0.00</a:t>
                      </a:r>
                      <a:endParaRPr lang="ru-RU" sz="1400" dirty="0">
                        <a:effectLst/>
                        <a:latin typeface="Times New Roman" panose="02020603050405020304" pitchFamily="18" charset="0"/>
                        <a:ea typeface="Times New Roman" panose="02020603050405020304" pitchFamily="18" charset="0"/>
                      </a:endParaRPr>
                    </a:p>
                  </a:txBody>
                  <a:tcPr marL="68572" marR="68572" marT="0" marB="0"/>
                </a:tc>
                <a:tc>
                  <a:txBody>
                    <a:bodyPr/>
                    <a:lstStyle/>
                    <a:p>
                      <a:pPr>
                        <a:spcAft>
                          <a:spcPts val="0"/>
                        </a:spcAft>
                      </a:pPr>
                      <a:r>
                        <a:rPr lang="ru-RU" sz="1400" dirty="0">
                          <a:effectLst/>
                        </a:rPr>
                        <a:t> </a:t>
                      </a:r>
                      <a:endParaRPr lang="ru-RU" sz="1400" dirty="0">
                        <a:effectLst/>
                        <a:latin typeface="Times New Roman" panose="02020603050405020304" pitchFamily="18" charset="0"/>
                        <a:ea typeface="Times New Roman" panose="02020603050405020304" pitchFamily="18" charset="0"/>
                      </a:endParaRPr>
                    </a:p>
                  </a:txBody>
                  <a:tcPr marL="68572" marR="68572" marT="0" marB="0"/>
                </a:tc>
              </a:tr>
            </a:tbl>
          </a:graphicData>
        </a:graphic>
      </p:graphicFrame>
      <p:sp>
        <p:nvSpPr>
          <p:cNvPr id="114844" name="TextBox 1"/>
          <p:cNvSpPr txBox="1">
            <a:spLocks noChangeArrowheads="1"/>
          </p:cNvSpPr>
          <p:nvPr/>
        </p:nvSpPr>
        <p:spPr bwMode="auto">
          <a:xfrm>
            <a:off x="4848225" y="1277938"/>
            <a:ext cx="42751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ru-RU" sz="2400" b="1" dirty="0">
                <a:solidFill>
                  <a:srgbClr val="000099"/>
                </a:solidFill>
                <a:cs typeface="Arial" panose="020B0604020202020204" pitchFamily="34" charset="0"/>
              </a:rPr>
              <a:t>Testate amoebae </a:t>
            </a:r>
            <a:r>
              <a:rPr lang="en-US" altLang="ru-RU" sz="2400" dirty="0">
                <a:solidFill>
                  <a:srgbClr val="000099"/>
                </a:solidFill>
                <a:cs typeface="Arial" panose="020B0604020202020204" pitchFamily="34" charset="0"/>
              </a:rPr>
              <a:t>(TA), </a:t>
            </a:r>
            <a:r>
              <a:rPr lang="en-US" altLang="ru-RU" sz="2400" i="1" dirty="0" err="1">
                <a:solidFill>
                  <a:srgbClr val="000099"/>
                </a:solidFill>
                <a:cs typeface="Arial" panose="020B0604020202020204" pitchFamily="34" charset="0"/>
              </a:rPr>
              <a:t>Centropyxis</a:t>
            </a:r>
            <a:r>
              <a:rPr lang="en-US" altLang="ru-RU" sz="2400" i="1" dirty="0">
                <a:solidFill>
                  <a:srgbClr val="000099"/>
                </a:solidFill>
                <a:cs typeface="Arial" panose="020B0604020202020204" pitchFamily="34" charset="0"/>
              </a:rPr>
              <a:t> </a:t>
            </a:r>
            <a:r>
              <a:rPr lang="en-US" altLang="ru-RU" sz="2400" i="1" dirty="0" err="1">
                <a:solidFill>
                  <a:srgbClr val="000099"/>
                </a:solidFill>
                <a:cs typeface="Arial" panose="020B0604020202020204" pitchFamily="34" charset="0"/>
              </a:rPr>
              <a:t>aerophila</a:t>
            </a:r>
            <a:r>
              <a:rPr lang="en-US" altLang="ru-RU" sz="2400" i="1" dirty="0">
                <a:solidFill>
                  <a:srgbClr val="000099"/>
                </a:solidFill>
                <a:cs typeface="Arial" panose="020B0604020202020204" pitchFamily="34" charset="0"/>
              </a:rPr>
              <a:t> </a:t>
            </a:r>
            <a:r>
              <a:rPr lang="en-US" altLang="ru-RU" sz="2400" dirty="0">
                <a:solidFill>
                  <a:srgbClr val="000099"/>
                </a:solidFill>
                <a:cs typeface="Arial" panose="020B0604020202020204" pitchFamily="34" charset="0"/>
              </a:rPr>
              <a:t>and </a:t>
            </a:r>
            <a:r>
              <a:rPr lang="en-US" altLang="ru-RU" sz="2400" i="1" dirty="0" err="1">
                <a:solidFill>
                  <a:srgbClr val="000099"/>
                </a:solidFill>
                <a:cs typeface="Arial" panose="020B0604020202020204" pitchFamily="34" charset="0"/>
              </a:rPr>
              <a:t>Phryganella</a:t>
            </a:r>
            <a:r>
              <a:rPr lang="en-US" altLang="ru-RU" sz="2400" i="1" dirty="0">
                <a:solidFill>
                  <a:srgbClr val="000099"/>
                </a:solidFill>
                <a:cs typeface="Arial" panose="020B0604020202020204" pitchFamily="34" charset="0"/>
              </a:rPr>
              <a:t> </a:t>
            </a:r>
            <a:r>
              <a:rPr lang="en-US" altLang="ru-RU" sz="2400" i="1" dirty="0" smtClean="0">
                <a:solidFill>
                  <a:srgbClr val="000099"/>
                </a:solidFill>
                <a:cs typeface="Arial" panose="020B0604020202020204" pitchFamily="34" charset="0"/>
              </a:rPr>
              <a:t>acropodial</a:t>
            </a:r>
            <a:endParaRPr lang="ru-RU" altLang="ru-RU" sz="2400" i="1" dirty="0">
              <a:solidFill>
                <a:srgbClr val="000099"/>
              </a:solidFill>
              <a:cs typeface="Arial" panose="020B0604020202020204" pitchFamily="34" charset="0"/>
            </a:endParaRPr>
          </a:p>
        </p:txBody>
      </p:sp>
    </p:spTree>
    <p:extLst>
      <p:ext uri="{BB962C8B-B14F-4D97-AF65-F5344CB8AC3E}">
        <p14:creationId xmlns:p14="http://schemas.microsoft.com/office/powerpoint/2010/main" val="1497592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yongy1"/>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849666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p:cNvSpPr>
            <a:spLocks noGrp="1"/>
          </p:cNvSpPr>
          <p:nvPr>
            <p:ph type="title"/>
          </p:nvPr>
        </p:nvSpPr>
        <p:spPr>
          <a:xfrm>
            <a:off x="1511424" y="574937"/>
            <a:ext cx="7254204" cy="1008063"/>
          </a:xfrm>
        </p:spPr>
        <p:txBody>
          <a:bodyPr>
            <a:normAutofit/>
          </a:bodyPr>
          <a:lstStyle/>
          <a:p>
            <a:r>
              <a:rPr lang="en-US" altLang="ru-RU" dirty="0" smtClean="0">
                <a:solidFill>
                  <a:srgbClr val="002060"/>
                </a:solidFill>
                <a:latin typeface="Century Gothic" panose="020B0502020202020204" pitchFamily="34" charset="0"/>
              </a:rPr>
              <a:t>THANK YOU FOR ATTENTION!</a:t>
            </a:r>
          </a:p>
        </p:txBody>
      </p:sp>
      <p:pic>
        <p:nvPicPr>
          <p:cNvPr id="19459" name="Obrázok 4" descr="30_57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5588" y="1434660"/>
            <a:ext cx="7477789" cy="526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39081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Заголовок 1"/>
          <p:cNvSpPr>
            <a:spLocks noGrp="1"/>
          </p:cNvSpPr>
          <p:nvPr>
            <p:ph type="title"/>
          </p:nvPr>
        </p:nvSpPr>
        <p:spPr bwMode="auto">
          <a:xfrm>
            <a:off x="1624013" y="398463"/>
            <a:ext cx="6548437" cy="1335087"/>
          </a:xfrm>
        </p:spPr>
        <p:txBody>
          <a:bodyPr wrap="square" numCol="1" anchorCtr="0" compatLnSpc="1">
            <a:prstTxWarp prst="textNoShape">
              <a:avLst/>
            </a:prstTxWarp>
          </a:bodyPr>
          <a:lstStyle/>
          <a:p>
            <a:pPr>
              <a:defRPr/>
            </a:pPr>
            <a:r>
              <a:rPr lang="en-US" altLang="ru-RU" sz="2400" dirty="0" smtClean="0"/>
              <a:t>Map showing Convention on Long-Range </a:t>
            </a:r>
            <a:r>
              <a:rPr lang="en-US" altLang="ru-RU" sz="2400" dirty="0" err="1" smtClean="0"/>
              <a:t>Transboundary</a:t>
            </a:r>
            <a:r>
              <a:rPr lang="en-US" altLang="ru-RU" sz="2400" dirty="0" smtClean="0"/>
              <a:t> Air Pollution signatories as of July 2007</a:t>
            </a:r>
            <a:endParaRPr lang="ru-RU" altLang="ru-RU" sz="2400" dirty="0" smtClean="0"/>
          </a:p>
        </p:txBody>
      </p:sp>
      <p:pic>
        <p:nvPicPr>
          <p:cNvPr id="9830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338" y="1903413"/>
            <a:ext cx="8675687" cy="33464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308" name="Rectangle 1"/>
          <p:cNvSpPr>
            <a:spLocks noChangeArrowheads="1"/>
          </p:cNvSpPr>
          <p:nvPr/>
        </p:nvSpPr>
        <p:spPr bwMode="auto">
          <a:xfrm>
            <a:off x="1763713" y="6308725"/>
            <a:ext cx="7561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b="1">
                <a:solidFill>
                  <a:srgbClr val="325949"/>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b="1">
                <a:solidFill>
                  <a:srgbClr val="325949"/>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b="1">
                <a:solidFill>
                  <a:srgbClr val="325949"/>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b="1">
                <a:solidFill>
                  <a:srgbClr val="325949"/>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b="1">
                <a:solidFill>
                  <a:srgbClr val="325949"/>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b="1">
                <a:solidFill>
                  <a:srgbClr val="325949"/>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b="1">
                <a:solidFill>
                  <a:srgbClr val="325949"/>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b="1">
                <a:solidFill>
                  <a:srgbClr val="325949"/>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b="1">
                <a:solidFill>
                  <a:srgbClr val="325949"/>
                </a:solidFill>
                <a:latin typeface="Century Gothic" panose="020B0502020202020204" pitchFamily="34" charset="0"/>
              </a:defRPr>
            </a:lvl9pPr>
          </a:lstStyle>
          <a:p>
            <a:pPr eaLnBrk="1" hangingPunct="1">
              <a:spcBef>
                <a:spcPct val="0"/>
              </a:spcBef>
              <a:buClrTx/>
              <a:buFontTx/>
              <a:buNone/>
            </a:pPr>
            <a:r>
              <a:rPr lang="en-US" altLang="ru-RU" sz="1400" b="0">
                <a:solidFill>
                  <a:srgbClr val="002060"/>
                </a:solidFill>
                <a:latin typeface="Arial" panose="020B0604020202020204" pitchFamily="34" charset="0"/>
              </a:rPr>
              <a:t>http://en.wikipedia.org/wiki/Convention_on_Long-Range_Transboundary_Air_Pollution</a:t>
            </a:r>
          </a:p>
        </p:txBody>
      </p:sp>
      <p:pic>
        <p:nvPicPr>
          <p:cNvPr id="983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916113"/>
            <a:ext cx="8675688" cy="334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47045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78000" y="671513"/>
            <a:ext cx="3090863" cy="801687"/>
          </a:xfrm>
        </p:spPr>
        <p:txBody>
          <a:bodyPr/>
          <a:lstStyle/>
          <a:p>
            <a:pPr>
              <a:defRPr/>
            </a:pPr>
            <a:r>
              <a:rPr lang="en-US" dirty="0"/>
              <a:t>Air pollution </a:t>
            </a:r>
            <a:endParaRPr lang="ru-RU" dirty="0"/>
          </a:p>
        </p:txBody>
      </p:sp>
      <p:sp>
        <p:nvSpPr>
          <p:cNvPr id="6" name="Объект 5"/>
          <p:cNvSpPr>
            <a:spLocks noGrp="1"/>
          </p:cNvSpPr>
          <p:nvPr>
            <p:ph idx="1"/>
          </p:nvPr>
        </p:nvSpPr>
        <p:spPr>
          <a:xfrm>
            <a:off x="1709738" y="1325563"/>
            <a:ext cx="6729412" cy="4860925"/>
          </a:xfrm>
        </p:spPr>
        <p:txBody>
          <a:bodyPr>
            <a:normAutofit fontScale="77500" lnSpcReduction="20000"/>
          </a:bodyPr>
          <a:lstStyle/>
          <a:p>
            <a:pPr marL="0" indent="0">
              <a:buFont typeface="Wingdings 3" panose="05040102010807070707" pitchFamily="18" charset="2"/>
              <a:buNone/>
              <a:defRPr/>
            </a:pPr>
            <a:endParaRPr lang="en-US" dirty="0"/>
          </a:p>
          <a:p>
            <a:pPr>
              <a:defRPr/>
            </a:pPr>
            <a:r>
              <a:rPr lang="en-US" sz="3200" dirty="0" smtClean="0">
                <a:solidFill>
                  <a:srgbClr val="002060"/>
                </a:solidFill>
              </a:rPr>
              <a:t>    </a:t>
            </a:r>
            <a:r>
              <a:rPr lang="en-US" sz="2800" dirty="0">
                <a:solidFill>
                  <a:srgbClr val="002060"/>
                </a:solidFill>
              </a:rPr>
              <a:t>Acid rain</a:t>
            </a:r>
          </a:p>
          <a:p>
            <a:pPr>
              <a:defRPr/>
            </a:pPr>
            <a:r>
              <a:rPr lang="en-US" sz="2900" dirty="0" smtClean="0">
                <a:solidFill>
                  <a:srgbClr val="002060"/>
                </a:solidFill>
              </a:rPr>
              <a:t>    Air </a:t>
            </a:r>
            <a:r>
              <a:rPr lang="en-US" sz="2900" dirty="0">
                <a:solidFill>
                  <a:srgbClr val="002060"/>
                </a:solidFill>
              </a:rPr>
              <a:t>quality </a:t>
            </a:r>
            <a:r>
              <a:rPr lang="en-US" sz="2900" dirty="0" smtClean="0">
                <a:solidFill>
                  <a:srgbClr val="002060"/>
                </a:solidFill>
              </a:rPr>
              <a:t>index (AQI)</a:t>
            </a:r>
            <a:endParaRPr lang="en-US" sz="2900" dirty="0">
              <a:solidFill>
                <a:srgbClr val="002060"/>
              </a:solidFill>
            </a:endParaRPr>
          </a:p>
          <a:p>
            <a:pPr>
              <a:defRPr/>
            </a:pPr>
            <a:r>
              <a:rPr lang="en-US" sz="2900" dirty="0">
                <a:solidFill>
                  <a:srgbClr val="002060"/>
                </a:solidFill>
              </a:rPr>
              <a:t>    Atmospheric </a:t>
            </a:r>
            <a:r>
              <a:rPr lang="en-US" sz="2900" dirty="0" smtClean="0">
                <a:solidFill>
                  <a:srgbClr val="002060"/>
                </a:solidFill>
              </a:rPr>
              <a:t>dispersion  modeling</a:t>
            </a:r>
            <a:endParaRPr lang="en-US" sz="2900" dirty="0">
              <a:solidFill>
                <a:srgbClr val="002060"/>
              </a:solidFill>
            </a:endParaRPr>
          </a:p>
          <a:p>
            <a:pPr>
              <a:defRPr/>
            </a:pPr>
            <a:r>
              <a:rPr lang="en-US" sz="2900" dirty="0">
                <a:solidFill>
                  <a:srgbClr val="002060"/>
                </a:solidFill>
              </a:rPr>
              <a:t>    Chlorofluorocarbon</a:t>
            </a:r>
          </a:p>
          <a:p>
            <a:pPr>
              <a:defRPr/>
            </a:pPr>
            <a:r>
              <a:rPr lang="en-US" sz="2900" dirty="0">
                <a:solidFill>
                  <a:srgbClr val="002060"/>
                </a:solidFill>
              </a:rPr>
              <a:t>    Indoor air quality</a:t>
            </a:r>
          </a:p>
          <a:p>
            <a:pPr>
              <a:defRPr/>
            </a:pPr>
            <a:r>
              <a:rPr lang="en-US" sz="2900" dirty="0">
                <a:solidFill>
                  <a:srgbClr val="002060"/>
                </a:solidFill>
              </a:rPr>
              <a:t>    Global </a:t>
            </a:r>
            <a:r>
              <a:rPr lang="en-US" sz="2900" dirty="0" smtClean="0">
                <a:solidFill>
                  <a:srgbClr val="002060"/>
                </a:solidFill>
              </a:rPr>
              <a:t>dimming (clouds, </a:t>
            </a:r>
            <a:r>
              <a:rPr lang="en-US" sz="2900" dirty="0" err="1" smtClean="0">
                <a:solidFill>
                  <a:srgbClr val="002060"/>
                </a:solidFill>
              </a:rPr>
              <a:t>etc</a:t>
            </a:r>
            <a:r>
              <a:rPr lang="en-US" sz="2900" dirty="0" smtClean="0">
                <a:solidFill>
                  <a:srgbClr val="002060"/>
                </a:solidFill>
              </a:rPr>
              <a:t>)</a:t>
            </a:r>
            <a:endParaRPr lang="en-US" sz="2900" dirty="0">
              <a:solidFill>
                <a:srgbClr val="002060"/>
              </a:solidFill>
            </a:endParaRPr>
          </a:p>
          <a:p>
            <a:pPr>
              <a:defRPr/>
            </a:pPr>
            <a:r>
              <a:rPr lang="en-US" sz="2900" dirty="0">
                <a:solidFill>
                  <a:srgbClr val="002060"/>
                </a:solidFill>
              </a:rPr>
              <a:t>    Global distillation </a:t>
            </a:r>
            <a:r>
              <a:rPr lang="en-US" sz="2900" dirty="0" smtClean="0">
                <a:solidFill>
                  <a:srgbClr val="002060"/>
                </a:solidFill>
              </a:rPr>
              <a:t>(grasshopper effect) </a:t>
            </a:r>
            <a:endParaRPr lang="en-US" sz="2900" dirty="0">
              <a:solidFill>
                <a:srgbClr val="002060"/>
              </a:solidFill>
            </a:endParaRPr>
          </a:p>
          <a:p>
            <a:pPr>
              <a:defRPr/>
            </a:pPr>
            <a:r>
              <a:rPr lang="en-US" sz="2900" dirty="0">
                <a:solidFill>
                  <a:srgbClr val="002060"/>
                </a:solidFill>
              </a:rPr>
              <a:t>    Global warming</a:t>
            </a:r>
          </a:p>
          <a:p>
            <a:pPr>
              <a:defRPr/>
            </a:pPr>
            <a:r>
              <a:rPr lang="en-US" sz="2900" dirty="0">
                <a:solidFill>
                  <a:srgbClr val="002060"/>
                </a:solidFill>
              </a:rPr>
              <a:t>    Ozone depletion</a:t>
            </a:r>
          </a:p>
          <a:p>
            <a:pPr>
              <a:defRPr/>
            </a:pPr>
            <a:r>
              <a:rPr lang="en-US" sz="2900" dirty="0">
                <a:solidFill>
                  <a:srgbClr val="002060"/>
                </a:solidFill>
              </a:rPr>
              <a:t>    Atmospheric particulate matter</a:t>
            </a:r>
          </a:p>
          <a:p>
            <a:pPr>
              <a:defRPr/>
            </a:pPr>
            <a:r>
              <a:rPr lang="en-US" sz="2900" dirty="0">
                <a:solidFill>
                  <a:srgbClr val="002060"/>
                </a:solidFill>
              </a:rPr>
              <a:t>    </a:t>
            </a:r>
            <a:r>
              <a:rPr lang="en-US" sz="2900" dirty="0" smtClean="0">
                <a:solidFill>
                  <a:srgbClr val="002060"/>
                </a:solidFill>
              </a:rPr>
              <a:t>Smog</a:t>
            </a:r>
            <a:endParaRPr lang="ru-RU" dirty="0"/>
          </a:p>
        </p:txBody>
      </p:sp>
    </p:spTree>
    <p:extLst>
      <p:ext uri="{BB962C8B-B14F-4D97-AF65-F5344CB8AC3E}">
        <p14:creationId xmlns:p14="http://schemas.microsoft.com/office/powerpoint/2010/main" val="29040412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71650" y="544513"/>
            <a:ext cx="6683375" cy="1281112"/>
          </a:xfrm>
        </p:spPr>
        <p:txBody>
          <a:bodyPr/>
          <a:lstStyle/>
          <a:p>
            <a:pPr>
              <a:defRPr/>
            </a:pPr>
            <a:r>
              <a:rPr lang="en-US" dirty="0">
                <a:latin typeface="+mn-lt"/>
              </a:rPr>
              <a:t>Radioactive</a:t>
            </a:r>
            <a:r>
              <a:rPr lang="en-US" dirty="0"/>
              <a:t> contamination 	</a:t>
            </a:r>
            <a:br>
              <a:rPr lang="en-US" dirty="0"/>
            </a:br>
            <a:endParaRPr lang="ru-RU" dirty="0"/>
          </a:p>
        </p:txBody>
      </p:sp>
      <p:sp>
        <p:nvSpPr>
          <p:cNvPr id="6" name="Объект 5"/>
          <p:cNvSpPr>
            <a:spLocks noGrp="1"/>
          </p:cNvSpPr>
          <p:nvPr>
            <p:ph idx="1"/>
          </p:nvPr>
        </p:nvSpPr>
        <p:spPr>
          <a:xfrm>
            <a:off x="1816100" y="1408113"/>
            <a:ext cx="6686550" cy="4945062"/>
          </a:xfrm>
        </p:spPr>
        <p:txBody>
          <a:bodyPr/>
          <a:lstStyle/>
          <a:p>
            <a:pPr>
              <a:defRPr/>
            </a:pPr>
            <a:endParaRPr lang="en-US" dirty="0"/>
          </a:p>
          <a:p>
            <a:pPr>
              <a:defRPr/>
            </a:pPr>
            <a:r>
              <a:rPr lang="en-US" sz="2000" dirty="0"/>
              <a:t>    </a:t>
            </a:r>
            <a:r>
              <a:rPr lang="en-US" sz="2400" dirty="0">
                <a:solidFill>
                  <a:srgbClr val="002060"/>
                </a:solidFill>
              </a:rPr>
              <a:t>Actinides in the environment</a:t>
            </a:r>
          </a:p>
          <a:p>
            <a:pPr>
              <a:defRPr/>
            </a:pPr>
            <a:r>
              <a:rPr lang="en-US" sz="2400" dirty="0">
                <a:solidFill>
                  <a:srgbClr val="002060"/>
                </a:solidFill>
              </a:rPr>
              <a:t>    Environmental radioactivity</a:t>
            </a:r>
          </a:p>
          <a:p>
            <a:pPr>
              <a:defRPr/>
            </a:pPr>
            <a:r>
              <a:rPr lang="en-US" sz="2400" dirty="0">
                <a:solidFill>
                  <a:srgbClr val="002060"/>
                </a:solidFill>
              </a:rPr>
              <a:t>    Fission product</a:t>
            </a:r>
          </a:p>
          <a:p>
            <a:pPr>
              <a:defRPr/>
            </a:pPr>
            <a:r>
              <a:rPr lang="en-US" sz="2400" dirty="0">
                <a:solidFill>
                  <a:srgbClr val="002060"/>
                </a:solidFill>
              </a:rPr>
              <a:t>    Nuclear fallout</a:t>
            </a:r>
          </a:p>
          <a:p>
            <a:pPr>
              <a:defRPr/>
            </a:pPr>
            <a:r>
              <a:rPr lang="en-US" sz="2400" dirty="0">
                <a:solidFill>
                  <a:srgbClr val="002060"/>
                </a:solidFill>
              </a:rPr>
              <a:t>    Plutonium in the environment</a:t>
            </a:r>
          </a:p>
          <a:p>
            <a:pPr>
              <a:defRPr/>
            </a:pPr>
            <a:r>
              <a:rPr lang="en-US" sz="2400" dirty="0">
                <a:solidFill>
                  <a:srgbClr val="002060"/>
                </a:solidFill>
              </a:rPr>
              <a:t>    Radiation poisoning</a:t>
            </a:r>
          </a:p>
          <a:p>
            <a:pPr>
              <a:defRPr/>
            </a:pPr>
            <a:r>
              <a:rPr lang="en-US" sz="2400" dirty="0">
                <a:solidFill>
                  <a:srgbClr val="002060"/>
                </a:solidFill>
              </a:rPr>
              <a:t>    Radium in the environment</a:t>
            </a:r>
          </a:p>
          <a:p>
            <a:pPr>
              <a:defRPr/>
            </a:pPr>
            <a:r>
              <a:rPr lang="en-US" sz="2400" dirty="0">
                <a:solidFill>
                  <a:srgbClr val="002060"/>
                </a:solidFill>
              </a:rPr>
              <a:t>    Uranium in the environment</a:t>
            </a:r>
          </a:p>
          <a:p>
            <a:pPr>
              <a:defRPr/>
            </a:pPr>
            <a:endParaRPr lang="en-US" sz="2400" dirty="0"/>
          </a:p>
          <a:p>
            <a:pPr>
              <a:defRPr/>
            </a:pPr>
            <a:endParaRPr lang="ru-RU" sz="2400" dirty="0"/>
          </a:p>
        </p:txBody>
      </p:sp>
    </p:spTree>
    <p:extLst>
      <p:ext uri="{BB962C8B-B14F-4D97-AF65-F5344CB8AC3E}">
        <p14:creationId xmlns:p14="http://schemas.microsoft.com/office/powerpoint/2010/main" val="34079322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107950" y="1560513"/>
            <a:ext cx="8640763" cy="2752725"/>
          </a:xfrm>
          <a:prstGeom prst="rect">
            <a:avLst/>
          </a:prstGeom>
          <a:noFill/>
          <a:ln w="9525">
            <a:noFill/>
            <a:miter lim="800000"/>
            <a:headEnd/>
            <a:tailEnd/>
          </a:ln>
          <a:effectLst/>
        </p:spPr>
        <p:txBody>
          <a:bodyPr lIns="92075" tIns="46038" rIns="92075" bIns="46038" anchor="ctr">
            <a:spAutoFit/>
          </a:bodyPr>
          <a:lstStyle/>
          <a:p>
            <a:pPr lvl="1" algn="ctr">
              <a:lnSpc>
                <a:spcPct val="120000"/>
              </a:lnSpc>
              <a:buSzPct val="135000"/>
              <a:defRPr/>
            </a:pPr>
            <a:r>
              <a:rPr lang="en-US" sz="4800" b="1" dirty="0">
                <a:solidFill>
                  <a:srgbClr val="002060"/>
                </a:solidFill>
                <a:effectLst>
                  <a:outerShdw blurRad="38100" dist="38100" dir="2700000" algn="tl">
                    <a:srgbClr val="C0C0C0"/>
                  </a:outerShdw>
                </a:effectLst>
                <a:latin typeface="Arial" charset="0"/>
                <a:ea typeface="Batang" pitchFamily="18" charset="-127"/>
                <a:cs typeface="+mn-cs"/>
              </a:rPr>
              <a:t>History of moss </a:t>
            </a:r>
            <a:r>
              <a:rPr lang="en-US" sz="4800" b="1" dirty="0" err="1">
                <a:solidFill>
                  <a:srgbClr val="002060"/>
                </a:solidFill>
                <a:effectLst>
                  <a:outerShdw blurRad="38100" dist="38100" dir="2700000" algn="tl">
                    <a:srgbClr val="C0C0C0"/>
                  </a:outerShdw>
                </a:effectLst>
                <a:latin typeface="Arial" charset="0"/>
                <a:ea typeface="Batang" pitchFamily="18" charset="-127"/>
                <a:cs typeface="+mn-cs"/>
              </a:rPr>
              <a:t>biomonitoring</a:t>
            </a:r>
            <a:r>
              <a:rPr lang="en-US" sz="4800" b="1" dirty="0">
                <a:solidFill>
                  <a:srgbClr val="002060"/>
                </a:solidFill>
                <a:effectLst>
                  <a:outerShdw blurRad="38100" dist="38100" dir="2700000" algn="tl">
                    <a:srgbClr val="C0C0C0"/>
                  </a:outerShdw>
                </a:effectLst>
                <a:latin typeface="Arial" charset="0"/>
                <a:ea typeface="Batang" pitchFamily="18" charset="-127"/>
                <a:cs typeface="+mn-cs"/>
              </a:rPr>
              <a:t> surveys in Europe</a:t>
            </a:r>
          </a:p>
        </p:txBody>
      </p:sp>
    </p:spTree>
    <p:extLst>
      <p:ext uri="{BB962C8B-B14F-4D97-AF65-F5344CB8AC3E}">
        <p14:creationId xmlns:p14="http://schemas.microsoft.com/office/powerpoint/2010/main" val="692639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1000"/>
                                  </p:stCondLst>
                                  <p:childTnLst>
                                    <p:set>
                                      <p:cBhvr>
                                        <p:cTn id="6" dur="1" fill="hold">
                                          <p:stCondLst>
                                            <p:cond delay="0"/>
                                          </p:stCondLst>
                                        </p:cTn>
                                        <p:tgtEl>
                                          <p:spTgt spid="114690"/>
                                        </p:tgtEl>
                                        <p:attrNameLst>
                                          <p:attrName>style.visibility</p:attrName>
                                        </p:attrNameLst>
                                      </p:cBhvr>
                                      <p:to>
                                        <p:strVal val="visible"/>
                                      </p:to>
                                    </p:set>
                                    <p:anim calcmode="lin" valueType="num">
                                      <p:cBhvr>
                                        <p:cTn id="7" dur="500" fill="hold"/>
                                        <p:tgtEl>
                                          <p:spTgt spid="114690"/>
                                        </p:tgtEl>
                                        <p:attrNameLst>
                                          <p:attrName>ppt_w</p:attrName>
                                        </p:attrNameLst>
                                      </p:cBhvr>
                                      <p:tavLst>
                                        <p:tav tm="0">
                                          <p:val>
                                            <p:fltVal val="0"/>
                                          </p:val>
                                        </p:tav>
                                        <p:tav tm="100000">
                                          <p:val>
                                            <p:strVal val="#ppt_w"/>
                                          </p:val>
                                        </p:tav>
                                      </p:tavLst>
                                    </p:anim>
                                    <p:anim calcmode="lin" valueType="num">
                                      <p:cBhvr>
                                        <p:cTn id="8" dur="500" fill="hold"/>
                                        <p:tgtEl>
                                          <p:spTgt spid="1146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67475" y="1736725"/>
            <a:ext cx="2336800" cy="25066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1736725"/>
            <a:ext cx="2600325" cy="250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875" y="1130300"/>
            <a:ext cx="2640013" cy="3487738"/>
          </a:xfrm>
          <a:prstGeom prst="rect">
            <a:avLst/>
          </a:prstGeom>
          <a:solidFill>
            <a:srgbClr val="0070C0">
              <a:alpha val="52156"/>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bwMode="auto">
          <a:xfrm>
            <a:off x="3228975" y="4240213"/>
            <a:ext cx="2998788" cy="75565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a:lstStyle/>
          <a:p>
            <a:pPr eaLnBrk="1" hangingPunct="1">
              <a:defRPr/>
            </a:pPr>
            <a:endParaRPr lang="ru-RU">
              <a:effectLst>
                <a:outerShdw blurRad="38100" dist="38100" dir="2700000" algn="tl">
                  <a:srgbClr val="000000">
                    <a:alpha val="43137"/>
                  </a:srgbClr>
                </a:outerShdw>
              </a:effectLst>
              <a:latin typeface="Arial" charset="0"/>
              <a:cs typeface="+mn-cs"/>
            </a:endParaRPr>
          </a:p>
        </p:txBody>
      </p:sp>
      <p:sp>
        <p:nvSpPr>
          <p:cNvPr id="102406" name="TextBox 4"/>
          <p:cNvSpPr txBox="1">
            <a:spLocks noChangeArrowheads="1"/>
          </p:cNvSpPr>
          <p:nvPr/>
        </p:nvSpPr>
        <p:spPr bwMode="auto">
          <a:xfrm>
            <a:off x="265113" y="4349750"/>
            <a:ext cx="8505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b="1">
                <a:solidFill>
                  <a:srgbClr val="325949"/>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b="1">
                <a:solidFill>
                  <a:srgbClr val="325949"/>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b="1">
                <a:solidFill>
                  <a:srgbClr val="325949"/>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b="1">
                <a:solidFill>
                  <a:srgbClr val="325949"/>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b="1">
                <a:solidFill>
                  <a:srgbClr val="325949"/>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b="1">
                <a:solidFill>
                  <a:srgbClr val="325949"/>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b="1">
                <a:solidFill>
                  <a:srgbClr val="325949"/>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b="1">
                <a:solidFill>
                  <a:srgbClr val="325949"/>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b="1">
                <a:solidFill>
                  <a:srgbClr val="325949"/>
                </a:solidFill>
                <a:latin typeface="Century Gothic" panose="020B0502020202020204" pitchFamily="34" charset="0"/>
              </a:defRPr>
            </a:lvl9pPr>
          </a:lstStyle>
          <a:p>
            <a:pPr>
              <a:spcBef>
                <a:spcPct val="0"/>
              </a:spcBef>
              <a:buClrTx/>
              <a:buFontTx/>
              <a:buNone/>
            </a:pPr>
            <a:r>
              <a:rPr lang="en-US" altLang="ru-RU" b="0">
                <a:solidFill>
                  <a:schemeClr val="tx1"/>
                </a:solidFill>
                <a:latin typeface="Arial" panose="020B0604020202020204" pitchFamily="34" charset="0"/>
              </a:rPr>
              <a:t>      </a:t>
            </a:r>
            <a:r>
              <a:rPr lang="en-US" altLang="ru-RU" b="0">
                <a:solidFill>
                  <a:srgbClr val="000099"/>
                </a:solidFill>
                <a:latin typeface="Arial" panose="020B0604020202020204" pitchFamily="34" charset="0"/>
              </a:rPr>
              <a:t>Åke RÜHLING	           Eiliv STEINNES                      Harry HARMENS</a:t>
            </a:r>
          </a:p>
          <a:p>
            <a:pPr>
              <a:spcBef>
                <a:spcPct val="0"/>
              </a:spcBef>
              <a:buClrTx/>
              <a:buFontTx/>
              <a:buNone/>
            </a:pPr>
            <a:r>
              <a:rPr lang="en-US" altLang="ru-RU" b="0">
                <a:solidFill>
                  <a:srgbClr val="000099"/>
                </a:solidFill>
                <a:latin typeface="Arial" panose="020B0604020202020204" pitchFamily="34" charset="0"/>
              </a:rPr>
              <a:t>         Sweden                                      Norway                              United Kingdom</a:t>
            </a:r>
            <a:endParaRPr lang="ru-RU" altLang="ru-RU" b="0">
              <a:solidFill>
                <a:srgbClr val="000099"/>
              </a:solidFill>
              <a:latin typeface="Arial" panose="020B0604020202020204" pitchFamily="34" charset="0"/>
            </a:endParaRPr>
          </a:p>
        </p:txBody>
      </p:sp>
      <p:grpSp>
        <p:nvGrpSpPr>
          <p:cNvPr id="102407" name="Group 2"/>
          <p:cNvGrpSpPr>
            <a:grpSpLocks/>
          </p:cNvGrpSpPr>
          <p:nvPr/>
        </p:nvGrpSpPr>
        <p:grpSpPr bwMode="auto">
          <a:xfrm>
            <a:off x="3228975" y="908050"/>
            <a:ext cx="3071813" cy="1873250"/>
            <a:chOff x="3228975" y="907939"/>
            <a:chExt cx="3071813" cy="1892418"/>
          </a:xfrm>
        </p:grpSpPr>
        <p:sp>
          <p:nvSpPr>
            <p:cNvPr id="4" name="Прямоугольник 3"/>
            <p:cNvSpPr/>
            <p:nvPr/>
          </p:nvSpPr>
          <p:spPr bwMode="auto">
            <a:xfrm>
              <a:off x="3228975" y="907939"/>
              <a:ext cx="3071813" cy="829136"/>
            </a:xfrm>
            <a:prstGeom prst="rect">
              <a:avLst/>
            </a:prstGeom>
            <a:solidFill>
              <a:srgbClr val="EFF3E5"/>
            </a:solidFill>
            <a:ln w="9525" cap="flat" cmpd="sng" algn="ctr">
              <a:noFill/>
              <a:prstDash val="solid"/>
              <a:round/>
              <a:headEnd type="none" w="med" len="med"/>
              <a:tailEnd type="none" w="med" len="med"/>
            </a:ln>
            <a:effectLst/>
            <a:extLst/>
          </p:spPr>
          <p:txBody>
            <a:bodyPr/>
            <a:lstStyle/>
            <a:p>
              <a:pPr eaLnBrk="1" hangingPunct="1">
                <a:defRPr/>
              </a:pPr>
              <a:endParaRPr lang="ru-RU">
                <a:effectLst>
                  <a:outerShdw blurRad="38100" dist="38100" dir="2700000" algn="tl">
                    <a:srgbClr val="000000">
                      <a:alpha val="43137"/>
                    </a:srgbClr>
                  </a:outerShdw>
                </a:effectLst>
                <a:latin typeface="Arial" charset="0"/>
                <a:cs typeface="+mn-cs"/>
              </a:endParaRPr>
            </a:p>
          </p:txBody>
        </p:sp>
        <p:sp>
          <p:nvSpPr>
            <p:cNvPr id="2" name="Oval 1"/>
            <p:cNvSpPr/>
            <p:nvPr/>
          </p:nvSpPr>
          <p:spPr>
            <a:xfrm flipH="1">
              <a:off x="4572000" y="2753849"/>
              <a:ext cx="46038" cy="46508"/>
            </a:xfrm>
            <a:prstGeom prst="ellipse">
              <a:avLst/>
            </a:prstGeom>
            <a:solidFill>
              <a:srgbClr val="0070C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Oval 10"/>
            <p:cNvSpPr/>
            <p:nvPr/>
          </p:nvSpPr>
          <p:spPr>
            <a:xfrm flipH="1">
              <a:off x="4857750" y="2705737"/>
              <a:ext cx="46038" cy="44905"/>
            </a:xfrm>
            <a:prstGeom prst="ellipse">
              <a:avLst/>
            </a:prstGeom>
            <a:solidFill>
              <a:srgbClr val="0070C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Tree>
    <p:extLst>
      <p:ext uri="{BB962C8B-B14F-4D97-AF65-F5344CB8AC3E}">
        <p14:creationId xmlns:p14="http://schemas.microsoft.com/office/powerpoint/2010/main" val="1150438047"/>
      </p:ext>
    </p:extLst>
  </p:cSld>
  <p:clrMapOvr>
    <a:masterClrMapping/>
  </p:clrMapOvr>
  <p:timing>
    <p:tnLst>
      <p:par>
        <p:cTn id="1" dur="indefinite" restart="never" nodeType="tmRoot"/>
      </p:par>
    </p:tnLst>
  </p:timing>
</p:sld>
</file>

<file path=ppt/theme/theme1.xml><?xml version="1.0" encoding="utf-8"?>
<a:theme xmlns:a="http://schemas.openxmlformats.org/drawingml/2006/main" name="Легкий дым">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1_Легкий дым">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2581</TotalTime>
  <Words>2833</Words>
  <Application>Microsoft Office PowerPoint</Application>
  <PresentationFormat>On-screen Show (4:3)</PresentationFormat>
  <Paragraphs>478</Paragraphs>
  <Slides>48</Slides>
  <Notes>13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48</vt:i4>
      </vt:variant>
    </vt:vector>
  </HeadingPairs>
  <TitlesOfParts>
    <vt:vector size="60" baseType="lpstr">
      <vt:lpstr>Batang</vt:lpstr>
      <vt:lpstr>Meiryo</vt:lpstr>
      <vt:lpstr>MS Mincho</vt:lpstr>
      <vt:lpstr>Arial</vt:lpstr>
      <vt:lpstr>Calibri</vt:lpstr>
      <vt:lpstr>Century Gothic</vt:lpstr>
      <vt:lpstr>Times New Roman</vt:lpstr>
      <vt:lpstr>Verdana</vt:lpstr>
      <vt:lpstr>Wingdings</vt:lpstr>
      <vt:lpstr>Wingdings 3</vt:lpstr>
      <vt:lpstr>Легкий дым</vt:lpstr>
      <vt:lpstr>1_Легкий дым</vt:lpstr>
      <vt:lpstr>                 Information on the moss survey in 2015:  some preliminary results </vt:lpstr>
      <vt:lpstr>Coauthors:</vt:lpstr>
      <vt:lpstr>PowerPoint Presentation</vt:lpstr>
      <vt:lpstr>International Program for the monitoring and evaluation of effects of air pollutants on vegetation (ICP Vegetation), established under the Convention on Long Range Transboundary Air Pollution by Economic Commission for Europe (UNECE)</vt:lpstr>
      <vt:lpstr>Map showing Convention on Long-Range Transboundary Air Pollution signatories as of July 2007</vt:lpstr>
      <vt:lpstr>Air pollution </vt:lpstr>
      <vt:lpstr>Radioactive contamination   </vt:lpstr>
      <vt:lpstr>PowerPoint Presentation</vt:lpstr>
      <vt:lpstr>PowerPoint Presentation</vt:lpstr>
      <vt:lpstr>History of moss biomonitoring surveys in Europe </vt:lpstr>
      <vt:lpstr>Number of experts and countries participatin in ICP Vegetation Task Force Meetings between 1987 and 2016</vt:lpstr>
      <vt:lpstr>Priority LRTAP Convention (see Decision 2010/18 and 2011/14)</vt:lpstr>
      <vt:lpstr>PowerPoint Presentation</vt:lpstr>
      <vt:lpstr>Project  REGATA (1995-2000-2005-2010-2015/2016)</vt:lpstr>
      <vt:lpstr>PowerPoint Presentation</vt:lpstr>
      <vt:lpstr>PowerPoint Presentation</vt:lpstr>
      <vt:lpstr>PowerPoint Presentation</vt:lpstr>
      <vt:lpstr>INTEREST IN MOSS SURVEY 2015 </vt:lpstr>
      <vt:lpstr>POPs</vt:lpstr>
      <vt:lpstr>Radionuclides</vt:lpstr>
      <vt:lpstr>Asia  (Heavy metals)</vt:lpstr>
      <vt:lpstr>Macedonia 2015</vt:lpstr>
      <vt:lpstr>Albania 2015</vt:lpstr>
      <vt:lpstr>PowerPoint Presentation</vt:lpstr>
      <vt:lpstr>PowerPoint Presentation</vt:lpstr>
      <vt:lpstr>PowerPoint Presentation</vt:lpstr>
      <vt:lpstr>Moldova  2015</vt:lpstr>
      <vt:lpstr>Azerbaijan</vt:lpstr>
      <vt:lpstr>Azerbaijan</vt:lpstr>
      <vt:lpstr>Georgia 2014 + 2015</vt:lpstr>
      <vt:lpstr>Georgia 2015 </vt:lpstr>
      <vt:lpstr>HM – N – POPs – RN – CD </vt:lpstr>
      <vt:lpstr>The most  important  emission sectors include: </vt:lpstr>
      <vt:lpstr>Mean nitrogen (N) concentration in mosses per EMEM grid  square (5-km x 50 km) in Europe in 2010 (left) and medium value per country (right)</vt:lpstr>
      <vt:lpstr>PowerPoint Presentation</vt:lpstr>
      <vt:lpstr>COSMIC DUST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СОТРУДНИЧЕСТВО ЛНФ И ЛИТ: СТАТУС И ПЕРСПЕКТИВЫ</dc:title>
  <dc:creator>shv@nf.jinr.ru</dc:creator>
  <cp:lastModifiedBy>user</cp:lastModifiedBy>
  <cp:revision>253</cp:revision>
  <dcterms:created xsi:type="dcterms:W3CDTF">2013-10-18T05:33:41Z</dcterms:created>
  <dcterms:modified xsi:type="dcterms:W3CDTF">2016-02-28T19:54:52Z</dcterms:modified>
</cp:coreProperties>
</file>