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1" r:id="rId2"/>
    <p:sldMasterId id="2147483676" r:id="rId3"/>
    <p:sldMasterId id="2147483708" r:id="rId4"/>
    <p:sldMasterId id="2147483682" r:id="rId5"/>
    <p:sldMasterId id="2147483686" r:id="rId6"/>
  </p:sldMasterIdLst>
  <p:notesMasterIdLst>
    <p:notesMasterId r:id="rId20"/>
  </p:notesMasterIdLst>
  <p:handoutMasterIdLst>
    <p:handoutMasterId r:id="rId21"/>
  </p:handoutMasterIdLst>
  <p:sldIdLst>
    <p:sldId id="280" r:id="rId7"/>
    <p:sldId id="284" r:id="rId8"/>
    <p:sldId id="282" r:id="rId9"/>
    <p:sldId id="281" r:id="rId10"/>
    <p:sldId id="258" r:id="rId11"/>
    <p:sldId id="286" r:id="rId12"/>
    <p:sldId id="292" r:id="rId13"/>
    <p:sldId id="291" r:id="rId14"/>
    <p:sldId id="294" r:id="rId15"/>
    <p:sldId id="295" r:id="rId16"/>
    <p:sldId id="296" r:id="rId17"/>
    <p:sldId id="297" r:id="rId18"/>
    <p:sldId id="257" r:id="rId19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33"/>
    <a:srgbClr val="008000"/>
    <a:srgbClr val="66FFFF"/>
    <a:srgbClr val="00FFFF"/>
    <a:srgbClr val="00FFCC"/>
    <a:srgbClr val="A2DA8C"/>
    <a:srgbClr val="3FCFD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68" autoAdjust="0"/>
  </p:normalViewPr>
  <p:slideViewPr>
    <p:cSldViewPr showGuides="1">
      <p:cViewPr varScale="1">
        <p:scale>
          <a:sx n="56" d="100"/>
          <a:sy n="56" d="100"/>
        </p:scale>
        <p:origin x="9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3294-05EC-4D39-BBFF-8666B261E17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B52D8-2E21-4A98-A355-59730E1810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042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367AF-A907-4B8F-80E0-AA23B8D293B2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DF8-08E9-4C7F-B657-C209B54F7D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8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copy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 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2060" y="0"/>
            <a:ext cx="321940" cy="3429000"/>
          </a:xfrm>
          <a:prstGeom prst="rect">
            <a:avLst/>
          </a:prstGeom>
        </p:spPr>
        <p:txBody>
          <a:bodyPr vert="vert270" lIns="144000" tIns="108000" rIns="72000"/>
          <a:lstStyle>
            <a:lvl1pPr marL="360000"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0587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green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8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one big, bold point to give your message impact (40pt Arial regular).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rgbClr val="A2DA8C"/>
            </a:solidFill>
          </a:ln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green and in regular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under image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7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supporting text (32pt Arial regular).</a:t>
            </a:r>
            <a:br>
              <a:rPr lang="en-GB" dirty="0" smtClean="0"/>
            </a:br>
            <a:r>
              <a:rPr lang="en-GB" dirty="0" smtClean="0"/>
              <a:t>For intro text only – for text heavy slides</a:t>
            </a:r>
            <a:br>
              <a:rPr lang="en-GB" dirty="0" smtClean="0"/>
            </a:br>
            <a:r>
              <a:rPr lang="en-GB" dirty="0" smtClean="0"/>
              <a:t>use the banner topped ‘text heavy’ slide.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97098"/>
            <a:ext cx="9144000" cy="1131902"/>
          </a:xfrm>
          <a:prstGeom prst="rect">
            <a:avLst/>
          </a:prstGeom>
          <a:noFill/>
        </p:spPr>
        <p:txBody>
          <a:bodyPr wrap="square" lIns="360000" tIns="360000" rIns="360000" bIns="288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ern_shutterstock_2467978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wet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etlands_iStock_000009474263XLar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6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rgbClr val="A2DA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 you’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Click here to type your title – Text heavy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7750"/>
          </a:xfrm>
          <a:prstGeom prst="rect">
            <a:avLst/>
          </a:prstGeom>
          <a:noFill/>
        </p:spPr>
        <p:txBody>
          <a:bodyPr lIns="0" tIns="288000" rIns="360000" bIns="720000" anchor="t" anchorCtr="0">
            <a:normAutofit/>
          </a:bodyPr>
          <a:lstStyle>
            <a:lvl1pPr marL="712788" marR="0" indent="-355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074738" indent="-361950">
              <a:spcBef>
                <a:spcPts val="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 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i="0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white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blue and in regular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10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4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59094" y="664749"/>
            <a:ext cx="6606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9094" y="1959344"/>
            <a:ext cx="6606000" cy="39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70393" y="6517994"/>
            <a:ext cx="1593357" cy="216000"/>
          </a:xfrm>
          <a:prstGeom prst="rect">
            <a:avLst/>
          </a:prstGeom>
        </p:spPr>
        <p:txBody>
          <a:bodyPr/>
          <a:lstStyle/>
          <a:p>
            <a:fld id="{93280C20-F913-4C75-8BFE-AFF6436FE610}" type="datetimeFigureOut">
              <a:rPr lang="sv-SE" smtClean="0"/>
              <a:t>2016-02-26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987824" y="6517994"/>
            <a:ext cx="4763926" cy="216000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827196" y="6517994"/>
            <a:ext cx="834810" cy="216000"/>
          </a:xfrm>
          <a:prstGeom prst="rect">
            <a:avLst/>
          </a:prstGeom>
        </p:spPr>
        <p:txBody>
          <a:bodyPr/>
          <a:lstStyle/>
          <a:p>
            <a:fld id="{8A22CEC4-8AB1-4574-934F-A0207E8425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993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text heavy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9144000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in this ‘text heavy slide’ (use Arial 30pt regular).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If all your text won’t fit on a single slide at 30pt, you can use 24pt – PLEASE DON’T GO SMALLER. If your content still won’t fit, try to edit the copy – your slide has too much information for your audience to take in. As a last resort, you can run the copy over several slides – this isn’t ideal, but it’s better than being too small to read.</a:t>
            </a: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Bullets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16" y="728663"/>
            <a:ext cx="9107488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360363" indent="-3603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buSzPct val="75000"/>
              <a:buFont typeface="Arial" pitchFamily="34" charset="0"/>
              <a:buChar char="•"/>
              <a:defRPr sz="260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add bullets (set in Arial 30pt regular).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Please keep bullets short and to the point</a:t>
            </a:r>
          </a:p>
          <a:p>
            <a:pPr lvl="1"/>
            <a:r>
              <a:rPr lang="en-GB" dirty="0" smtClean="0"/>
              <a:t>Next level bullet point</a:t>
            </a:r>
          </a:p>
          <a:p>
            <a:pPr lvl="0"/>
            <a:r>
              <a:rPr lang="en-GB" dirty="0" smtClean="0"/>
              <a:t>And try not to have more than 5 on a slide if at all possible</a:t>
            </a:r>
          </a:p>
          <a:p>
            <a:pPr lvl="0"/>
            <a:r>
              <a:rPr lang="en-GB" dirty="0" smtClean="0"/>
              <a:t>x</a:t>
            </a:r>
          </a:p>
          <a:p>
            <a:pPr lvl="0"/>
            <a:r>
              <a:rPr lang="en-GB" dirty="0" smtClean="0"/>
              <a:t>y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text. Keep it as simple as possible.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  <a:br>
              <a:rPr lang="en-GB" dirty="0" smtClean="0"/>
            </a:br>
            <a:endParaRPr lang="en-GB" dirty="0" smtClean="0"/>
          </a:p>
          <a:p>
            <a:pPr lvl="0"/>
            <a:r>
              <a:rPr lang="en-GB" dirty="0" smtClean="0"/>
              <a:t>Simple slides are much easier on the eye, and give the impression of confidence and clarity.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&amp; add object (graph, image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076825" y="744608"/>
            <a:ext cx="4065588" cy="6091709"/>
          </a:xfrm>
          <a:prstGeom prst="rect">
            <a:avLst/>
          </a:prstGeom>
        </p:spPr>
        <p:txBody>
          <a:bodyPr wrap="square" tIns="2340000" anchor="t" anchorCtr="1"/>
          <a:lstStyle>
            <a:lvl1pPr>
              <a:buNone/>
              <a:defRPr sz="16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add object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- Content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28663"/>
            <a:ext cx="5076056" cy="6129337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273050" indent="-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42925" indent="-271463">
              <a:spcBef>
                <a:spcPts val="600"/>
              </a:spcBef>
              <a:spcAft>
                <a:spcPts val="600"/>
              </a:spcAft>
              <a:buSzPct val="70000"/>
              <a:buFont typeface="Arial" pitchFamily="34" charset="0"/>
              <a:buChar char="•"/>
              <a:defRPr lang="en-GB" sz="2400" kern="1200" cap="none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en-GB" dirty="0" smtClean="0"/>
              <a:t>Click here to type your bullet points. Use an appropriate font size &amp; avoid type overlapping the logo below.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Small things make all the difference. Keeping things simple and clean makes it easier for your audience to take in what you are showing them.</a:t>
            </a:r>
          </a:p>
          <a:p>
            <a:pPr lvl="1"/>
            <a:r>
              <a:rPr lang="en-GB" dirty="0" smtClean="0"/>
              <a:t>Next level bullet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Blank slide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publication references here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060000" y="5580000"/>
            <a:ext cx="5688632" cy="431800"/>
          </a:xfrm>
          <a:prstGeom prst="rect">
            <a:avLst/>
          </a:prstGeom>
        </p:spPr>
        <p:txBody>
          <a:bodyPr bIns="0" anchor="b" anchorCtr="0">
            <a:normAutofit/>
          </a:bodyPr>
          <a:lstStyle>
            <a:lvl1pPr algn="r">
              <a:buNone/>
              <a:defRPr sz="120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Type any image credits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95287" y="1071969"/>
            <a:ext cx="8353426" cy="466128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Image only slide – click on icon to insert your image here.</a:t>
            </a:r>
            <a:br>
              <a:rPr lang="en-GB" dirty="0" smtClean="0"/>
            </a:br>
            <a:r>
              <a:rPr lang="en-GB" dirty="0" smtClean="0"/>
              <a:t>Your image will look at its very best if it is already sized to 23.2 x 12.95 cm.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28663"/>
          </a:xfrm>
          <a:prstGeom prst="rect">
            <a:avLst/>
          </a:prstGeom>
          <a:noFill/>
        </p:spPr>
        <p:txBody>
          <a:bodyPr lIns="360000" tIns="0" rIns="36000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600" b="0" i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– Image slide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elow imag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28999"/>
            <a:ext cx="9144000" cy="3427413"/>
          </a:xfrm>
          <a:prstGeom prst="rect">
            <a:avLst/>
          </a:prstGeom>
          <a:noFill/>
        </p:spPr>
        <p:txBody>
          <a:bodyPr wrap="square" lIns="360000" tIns="288000" rIns="360000" bIns="36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your title underneath “busy” images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_000004025886_Small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587" y="0"/>
            <a:ext cx="9144000" cy="3429000"/>
          </a:xfrm>
          <a:prstGeom prst="rect">
            <a:avLst/>
          </a:prstGeom>
        </p:spPr>
      </p:pic>
      <p:sp>
        <p:nvSpPr>
          <p:cNvPr id="5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/ Impact point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L_ChemistryLabs_Lancaster__30Jul2010_015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7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2413" cy="3429000"/>
          </a:xfrm>
          <a:prstGeom prst="rect">
            <a:avLst/>
          </a:prstGeom>
        </p:spPr>
        <p:txBody>
          <a:bodyPr anchor="ctr" anchorCtr="0"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on icon to insert your own image instead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one big, bold point to give your message impact (40pt Arial regular).</a:t>
            </a:r>
            <a:endParaRPr lang="en-GB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820472" y="0"/>
            <a:ext cx="321940" cy="3429000"/>
          </a:xfrm>
          <a:prstGeom prst="rect">
            <a:avLst/>
          </a:prstGeom>
        </p:spPr>
        <p:txBody>
          <a:bodyPr vert="vert270" lIns="144000" tIns="90000"/>
          <a:lstStyle>
            <a:lvl1pPr algn="r">
              <a:buNone/>
              <a:defRPr sz="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to insert  photo credits here in black or white whichever  suits best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88000"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to type a ‘Thank’ you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7413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72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Click here for your closing point and/or thank you - end all presentations with this closing slide.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&amp; becau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</p:spPr>
        <p:txBody>
          <a:bodyPr lIns="360000" tIns="360000" rIns="360000" bIns="25200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cap="all" baseline="0">
                <a:solidFill>
                  <a:srgbClr val="3FCFD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WHY: CLICK here TO TYPE your “why” question?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</p:spPr>
        <p:txBody>
          <a:bodyPr lIns="360000" tIns="288000" rIns="360000" bIns="36000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8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BECAUSE: click here to type your answer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728663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dirty="0" smtClean="0"/>
              <a:t>FORMAT:  WHY: as black text and in bold, remaining text as blue and in regular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5373216"/>
            <a:ext cx="5077072" cy="540060"/>
          </a:xfrm>
          <a:prstGeom prst="rect">
            <a:avLst/>
          </a:prstGeom>
          <a:noFill/>
        </p:spPr>
        <p:txBody>
          <a:bodyPr anchor="ctr" anchorCtr="0"/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1" baseline="0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FORMAT:  BECAUSE: as black text and in bold, remaining text as white and in regular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73" r:id="rId3"/>
    <p:sldLayoutId id="2147483674" r:id="rId4"/>
    <p:sldLayoutId id="2147483773" r:id="rId5"/>
    <p:sldLayoutId id="2147483675" r:id="rId6"/>
    <p:sldLayoutId id="2147483774" r:id="rId7"/>
    <p:sldLayoutId id="214748369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840464" y="6210000"/>
            <a:ext cx="1908000" cy="282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75" r:id="rId5"/>
    <p:sldLayoutId id="2147483706" r:id="rId6"/>
    <p:sldLayoutId id="2147483776" r:id="rId7"/>
    <p:sldLayoutId id="214748370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948000" y="6120000"/>
            <a:ext cx="1800000" cy="390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1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4" r:id="rId3"/>
    <p:sldLayoutId id="2147483680" r:id="rId4"/>
    <p:sldLayoutId id="2147483777" r:id="rId5"/>
    <p:sldLayoutId id="2147483681" r:id="rId6"/>
    <p:sldLayoutId id="2147483778" r:id="rId7"/>
    <p:sldLayoutId id="2147483698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EH_WO_PMS_RG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895" y="5570320"/>
            <a:ext cx="2240552" cy="1584000"/>
          </a:xfrm>
          <a:prstGeom prst="rect">
            <a:avLst/>
          </a:prstGeom>
        </p:spPr>
      </p:pic>
      <p:pic>
        <p:nvPicPr>
          <p:cNvPr id="5" name="Picture 4" descr="NERC-Logo_Landscape_Reverse_WhiteOut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768456" y="6210000"/>
            <a:ext cx="1908000" cy="282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79" r:id="rId3"/>
    <p:sldLayoutId id="2147483712" r:id="rId4"/>
    <p:sldLayoutId id="2147483780" r:id="rId5"/>
    <p:sldLayoutId id="2147483713" r:id="rId6"/>
    <p:sldLayoutId id="2147483781" r:id="rId7"/>
    <p:sldLayoutId id="2147483714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3FC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12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783" r:id="rId3"/>
    <p:sldLayoutId id="2147483784" r:id="rId4"/>
    <p:sldLayoutId id="2147483782" r:id="rId5"/>
    <p:sldLayoutId id="2147483715" r:id="rId6"/>
    <p:sldLayoutId id="2147483787" r:id="rId7"/>
    <p:sldLayoutId id="2147483788" r:id="rId8"/>
    <p:sldLayoutId id="214748378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RC_Logo_Landscape_RGB_2013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48464" y="6120000"/>
            <a:ext cx="1800000" cy="390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28663"/>
          </a:xfrm>
          <a:prstGeom prst="rect">
            <a:avLst/>
          </a:prstGeom>
          <a:solidFill>
            <a:srgbClr val="A2D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CEH_PMS_RGB.png"/>
          <p:cNvPicPr>
            <a:picLocks noChangeAspect="1"/>
          </p:cNvPicPr>
          <p:nvPr/>
        </p:nvPicPr>
        <p:blipFill>
          <a:blip r:embed="rId9" cstate="print"/>
          <a:srcRect l="10868" t="32491" r="8698" b="39833"/>
          <a:stretch>
            <a:fillRect/>
          </a:stretch>
        </p:blipFill>
        <p:spPr>
          <a:xfrm>
            <a:off x="388221" y="6087483"/>
            <a:ext cx="1800000" cy="4378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785" r:id="rId3"/>
    <p:sldLayoutId id="2147483786" r:id="rId4"/>
    <p:sldLayoutId id="2147483700" r:id="rId5"/>
    <p:sldLayoutId id="214748371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617" y="3761745"/>
            <a:ext cx="7668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CC"/>
                </a:solidFill>
              </a:rPr>
              <a:t>Preparations for the Ozone Critical Levels Workshop (November, 2016</a:t>
            </a:r>
            <a:r>
              <a:rPr lang="en-GB" sz="2000" b="1" dirty="0" smtClean="0">
                <a:solidFill>
                  <a:srgbClr val="0000CC"/>
                </a:solidFill>
              </a:rPr>
              <a:t>)</a:t>
            </a:r>
          </a:p>
          <a:p>
            <a:endParaRPr lang="en-GB" sz="2000" b="1" dirty="0">
              <a:solidFill>
                <a:srgbClr val="0000CC"/>
              </a:solidFill>
            </a:endParaRPr>
          </a:p>
          <a:p>
            <a:r>
              <a:rPr lang="en-GB" sz="2000" b="1" dirty="0" smtClean="0">
                <a:solidFill>
                  <a:srgbClr val="0000CC"/>
                </a:solidFill>
              </a:rPr>
              <a:t>Report from the Ozone Epidemiology Worksop (November, 2015)</a:t>
            </a:r>
          </a:p>
          <a:p>
            <a:endParaRPr lang="en-GB" sz="2000" b="1" dirty="0" smtClean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08518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Gina Mills*</a:t>
            </a:r>
            <a:r>
              <a:rPr lang="en-GB" dirty="0" smtClean="0"/>
              <a:t>, Sabine Braun, Per Erik Karlsson, Håkan Pleijel, Patrick Büker and Ignacio Gonzalez-Fernandez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91780" y="59492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Head of the Programme Coordination Centre, ICP Vegetation</a:t>
            </a:r>
            <a:endParaRPr lang="en-GB" dirty="0"/>
          </a:p>
        </p:txBody>
      </p:sp>
      <p:pic>
        <p:nvPicPr>
          <p:cNvPr id="5" name="Picture 4" descr="Wheat2000POD6ecol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1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661248"/>
            <a:ext cx="8964488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32" y="859684"/>
            <a:ext cx="8406200" cy="396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Epidemiological analysis cannot prove causality but can provide strong indications for </a:t>
            </a:r>
            <a:r>
              <a:rPr lang="en-GB" sz="2000" b="1" dirty="0" smtClean="0"/>
              <a:t>causality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/>
              <a:t>The combination </a:t>
            </a:r>
            <a:r>
              <a:rPr lang="en-GB" sz="2000" dirty="0"/>
              <a:t>of monitoring, well-designed experimental </a:t>
            </a:r>
            <a:r>
              <a:rPr lang="en-GB" sz="2000" dirty="0" smtClean="0"/>
              <a:t>studies</a:t>
            </a:r>
            <a:r>
              <a:rPr lang="en-GB" sz="2000" dirty="0"/>
              <a:t>, gradient studies (epidemiological analysis) and </a:t>
            </a:r>
            <a:r>
              <a:rPr lang="en-GB" sz="2000" dirty="0" smtClean="0"/>
              <a:t>modelling can taken together provide credible, quantitative estimates of ozone impacts on European forests</a:t>
            </a:r>
            <a:endParaRPr lang="en-GB" sz="2000" dirty="0"/>
          </a:p>
          <a:p>
            <a:endParaRPr lang="sv-SE" dirty="0"/>
          </a:p>
        </p:txBody>
      </p:sp>
      <p:sp>
        <p:nvSpPr>
          <p:cNvPr id="4" name="Pfeil nach rechts 15"/>
          <p:cNvSpPr/>
          <p:nvPr/>
        </p:nvSpPr>
        <p:spPr bwMode="auto">
          <a:xfrm>
            <a:off x="647992" y="5409220"/>
            <a:ext cx="7992888" cy="79208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kumimoji="0" lang="de-CH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Ecosystem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Modelling: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steady</a:t>
            </a:r>
            <a:r>
              <a:rPr lang="de-CH" sz="1400" b="1" dirty="0" err="1" smtClean="0">
                <a:latin typeface="Arial" charset="0"/>
              </a:rPr>
              <a:t>-</a:t>
            </a:r>
            <a:r>
              <a:rPr kumimoji="0" lang="de-CH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r>
              <a:rPr kumimoji="0" lang="de-CH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de-CH" sz="1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dynamic</a:t>
            </a:r>
            <a:endParaRPr kumimoji="0" lang="de-C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Pfeil nach rechts 14"/>
          <p:cNvSpPr/>
          <p:nvPr/>
        </p:nvSpPr>
        <p:spPr bwMode="auto">
          <a:xfrm>
            <a:off x="5436096" y="4617132"/>
            <a:ext cx="3168352" cy="720080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400" b="1" dirty="0" err="1">
                <a:latin typeface="Arial" charset="0"/>
              </a:rPr>
              <a:t>Epidemiology</a:t>
            </a:r>
            <a:r>
              <a:rPr lang="de-CH" sz="1400" b="1" dirty="0">
                <a:latin typeface="Arial" charset="0"/>
              </a:rPr>
              <a:t> </a:t>
            </a:r>
            <a:r>
              <a:rPr lang="de-CH" sz="1400" b="1" dirty="0" err="1">
                <a:latin typeface="Arial" charset="0"/>
              </a:rPr>
              <a:t>s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tudies</a:t>
            </a:r>
            <a:endParaRPr kumimoji="0" lang="de-CH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Pfeil nach rechts 13"/>
          <p:cNvSpPr/>
          <p:nvPr/>
        </p:nvSpPr>
        <p:spPr bwMode="auto">
          <a:xfrm>
            <a:off x="3059832" y="4617132"/>
            <a:ext cx="2160240" cy="720080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Field Experiments</a:t>
            </a:r>
          </a:p>
        </p:txBody>
      </p:sp>
      <p:sp>
        <p:nvSpPr>
          <p:cNvPr id="7" name="Pfeil nach rechts 12"/>
          <p:cNvSpPr/>
          <p:nvPr/>
        </p:nvSpPr>
        <p:spPr bwMode="auto">
          <a:xfrm>
            <a:off x="683568" y="4617132"/>
            <a:ext cx="2160240" cy="720080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Lab Experiments		</a:t>
            </a:r>
          </a:p>
        </p:txBody>
      </p:sp>
      <p:sp>
        <p:nvSpPr>
          <p:cNvPr id="8" name="Ellipse 6"/>
          <p:cNvSpPr/>
          <p:nvPr/>
        </p:nvSpPr>
        <p:spPr bwMode="auto">
          <a:xfrm>
            <a:off x="4211960" y="3176972"/>
            <a:ext cx="2232248" cy="504056"/>
          </a:xfrm>
          <a:prstGeom prst="ellipse">
            <a:avLst/>
          </a:prstGeom>
          <a:solidFill>
            <a:srgbClr val="CDE9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Climate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Change</a:t>
            </a:r>
          </a:p>
        </p:txBody>
      </p:sp>
      <p:sp>
        <p:nvSpPr>
          <p:cNvPr id="9" name="Ellipse 4"/>
          <p:cNvSpPr/>
          <p:nvPr/>
        </p:nvSpPr>
        <p:spPr bwMode="auto">
          <a:xfrm>
            <a:off x="1763688" y="3176972"/>
            <a:ext cx="1872208" cy="504056"/>
          </a:xfrm>
          <a:prstGeom prst="ellipse">
            <a:avLst/>
          </a:prstGeom>
          <a:solidFill>
            <a:srgbClr val="CDE9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Air Pollution</a:t>
            </a:r>
          </a:p>
        </p:txBody>
      </p:sp>
      <p:sp>
        <p:nvSpPr>
          <p:cNvPr id="10" name="Pfeil nach rechts 3"/>
          <p:cNvSpPr/>
          <p:nvPr/>
        </p:nvSpPr>
        <p:spPr bwMode="auto">
          <a:xfrm>
            <a:off x="683568" y="3897052"/>
            <a:ext cx="7920880" cy="720080"/>
          </a:xfrm>
          <a:prstGeom prst="rightArrow">
            <a:avLst/>
          </a:prstGeom>
          <a:solidFill>
            <a:srgbClr val="B8E08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                 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Monitoring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Damage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and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C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Recovery</a:t>
            </a:r>
            <a:r>
              <a:rPr kumimoji="0" lang="de-C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Assessment</a:t>
            </a:r>
          </a:p>
        </p:txBody>
      </p:sp>
      <p:cxnSp>
        <p:nvCxnSpPr>
          <p:cNvPr id="11" name="Gerade Verbindung mit Pfeil 8"/>
          <p:cNvCxnSpPr/>
          <p:nvPr/>
        </p:nvCxnSpPr>
        <p:spPr bwMode="auto">
          <a:xfrm>
            <a:off x="3707904" y="3465004"/>
            <a:ext cx="432048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Pfeil nach unten 10"/>
          <p:cNvSpPr/>
          <p:nvPr/>
        </p:nvSpPr>
        <p:spPr bwMode="auto">
          <a:xfrm>
            <a:off x="2627784" y="3753036"/>
            <a:ext cx="288032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feil nach unten 11"/>
          <p:cNvSpPr/>
          <p:nvPr/>
        </p:nvSpPr>
        <p:spPr bwMode="auto">
          <a:xfrm>
            <a:off x="5148064" y="3753036"/>
            <a:ext cx="288032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Gerade Verbindung mit Pfeil 17"/>
          <p:cNvCxnSpPr/>
          <p:nvPr/>
        </p:nvCxnSpPr>
        <p:spPr bwMode="auto">
          <a:xfrm rot="5400000">
            <a:off x="1404442" y="461633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Gerade Verbindung mit Pfeil 19"/>
          <p:cNvCxnSpPr/>
          <p:nvPr/>
        </p:nvCxnSpPr>
        <p:spPr bwMode="auto">
          <a:xfrm rot="5400000">
            <a:off x="3780706" y="461633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Gerade Verbindung mit Pfeil 20"/>
          <p:cNvCxnSpPr/>
          <p:nvPr/>
        </p:nvCxnSpPr>
        <p:spPr bwMode="auto">
          <a:xfrm rot="5400000">
            <a:off x="6445002" y="461633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7" name="Gerade Verbindung mit Pfeil 21"/>
          <p:cNvCxnSpPr/>
          <p:nvPr/>
        </p:nvCxnSpPr>
        <p:spPr bwMode="auto">
          <a:xfrm rot="5400000">
            <a:off x="1404442" y="533641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Gerade Verbindung mit Pfeil 22"/>
          <p:cNvCxnSpPr/>
          <p:nvPr/>
        </p:nvCxnSpPr>
        <p:spPr bwMode="auto">
          <a:xfrm rot="5400000">
            <a:off x="3780706" y="533641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Gerade Verbindung mit Pfeil 23"/>
          <p:cNvCxnSpPr/>
          <p:nvPr/>
        </p:nvCxnSpPr>
        <p:spPr bwMode="auto">
          <a:xfrm rot="5400000">
            <a:off x="6445002" y="5336418"/>
            <a:ext cx="28803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Gerade Verbindung mit Pfeil 24"/>
          <p:cNvCxnSpPr/>
          <p:nvPr/>
        </p:nvCxnSpPr>
        <p:spPr bwMode="auto">
          <a:xfrm rot="5400000">
            <a:off x="2484562" y="4976378"/>
            <a:ext cx="1007318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Gerade Verbindung mit Pfeil 28"/>
          <p:cNvCxnSpPr/>
          <p:nvPr/>
        </p:nvCxnSpPr>
        <p:spPr bwMode="auto">
          <a:xfrm rot="5400000">
            <a:off x="4788818" y="4976378"/>
            <a:ext cx="1007318" cy="79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2" name="Pfeil nach unten 29"/>
          <p:cNvSpPr/>
          <p:nvPr/>
        </p:nvSpPr>
        <p:spPr bwMode="auto">
          <a:xfrm>
            <a:off x="3851920" y="3753036"/>
            <a:ext cx="288032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Pfeil nach unten 30"/>
          <p:cNvSpPr/>
          <p:nvPr/>
        </p:nvSpPr>
        <p:spPr bwMode="auto">
          <a:xfrm>
            <a:off x="6516216" y="3753036"/>
            <a:ext cx="288032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Pfeil nach unten 31"/>
          <p:cNvSpPr/>
          <p:nvPr/>
        </p:nvSpPr>
        <p:spPr bwMode="auto">
          <a:xfrm>
            <a:off x="1331640" y="3753036"/>
            <a:ext cx="288032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45599" y="84436"/>
            <a:ext cx="600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2</a:t>
            </a:r>
            <a:r>
              <a:rPr lang="en-GB" sz="2800" b="1" baseline="30000" dirty="0" smtClean="0">
                <a:solidFill>
                  <a:srgbClr val="0000CC"/>
                </a:solidFill>
              </a:rPr>
              <a:t>nd</a:t>
            </a:r>
            <a:r>
              <a:rPr lang="en-GB" sz="2800" b="1" dirty="0" smtClean="0">
                <a:solidFill>
                  <a:srgbClr val="0000CC"/>
                </a:solidFill>
              </a:rPr>
              <a:t> Epidemiology Workshop, continued</a:t>
            </a:r>
            <a:endParaRPr lang="en-GB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253" y="83390"/>
            <a:ext cx="7049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99"/>
                </a:solidFill>
              </a:rPr>
              <a:t>Preparations for next Critical Levels Workshop</a:t>
            </a:r>
            <a:endParaRPr lang="en-GB" sz="2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196752"/>
            <a:ext cx="460851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Hindås</a:t>
            </a:r>
            <a:r>
              <a:rPr lang="en-GB" sz="2400" b="1" dirty="0" smtClean="0"/>
              <a:t> Methodology </a:t>
            </a:r>
            <a:r>
              <a:rPr lang="en-GB" sz="2400" b="1" dirty="0"/>
              <a:t>W</a:t>
            </a:r>
            <a:r>
              <a:rPr lang="en-GB" sz="2400" b="1" dirty="0" smtClean="0"/>
              <a:t>orkshop </a:t>
            </a:r>
          </a:p>
          <a:p>
            <a:pPr algn="ctr"/>
            <a:r>
              <a:rPr lang="en-US" sz="2400" dirty="0" smtClean="0"/>
              <a:t>Sweden</a:t>
            </a:r>
            <a:r>
              <a:rPr lang="en-US" sz="2400" dirty="0"/>
              <a:t>, 24 – 25 November, 2015</a:t>
            </a:r>
            <a:endParaRPr lang="en-GB" sz="2400" dirty="0" smtClean="0"/>
          </a:p>
          <a:p>
            <a:pPr algn="ctr"/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53533" y="3068960"/>
            <a:ext cx="46227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Deganwy</a:t>
            </a:r>
            <a:r>
              <a:rPr lang="en-GB" sz="2400" b="1" dirty="0" smtClean="0"/>
              <a:t> Response </a:t>
            </a:r>
            <a:r>
              <a:rPr lang="en-GB" sz="2400" b="1" dirty="0"/>
              <a:t>F</a:t>
            </a:r>
            <a:r>
              <a:rPr lang="en-GB" sz="2400" b="1" dirty="0" smtClean="0"/>
              <a:t>unctions Workshop</a:t>
            </a:r>
          </a:p>
          <a:p>
            <a:pPr algn="ctr"/>
            <a:r>
              <a:rPr lang="en-GB" sz="2400" dirty="0" smtClean="0"/>
              <a:t>7- 9 June, 2016, UK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56446" y="4941168"/>
            <a:ext cx="461981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Ozone Critical Levels Workshop</a:t>
            </a:r>
          </a:p>
          <a:p>
            <a:pPr algn="ctr"/>
            <a:r>
              <a:rPr lang="en-GB" sz="2400" dirty="0" smtClean="0"/>
              <a:t>w/s 7 November, 2016, Spain</a:t>
            </a:r>
          </a:p>
        </p:txBody>
      </p:sp>
      <p:sp>
        <p:nvSpPr>
          <p:cNvPr id="6" name="Down Arrow 5"/>
          <p:cNvSpPr/>
          <p:nvPr/>
        </p:nvSpPr>
        <p:spPr>
          <a:xfrm>
            <a:off x="4312866" y="2459087"/>
            <a:ext cx="504056" cy="5901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312866" y="4329710"/>
            <a:ext cx="504056" cy="59014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028" y="3244334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 t="51092" r="1038"/>
          <a:stretch>
            <a:fillRect/>
          </a:stretch>
        </p:blipFill>
        <p:spPr bwMode="auto">
          <a:xfrm>
            <a:off x="0" y="0"/>
            <a:ext cx="3770632" cy="295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55976" y="1916832"/>
            <a:ext cx="4343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http://www.sei-international.org/do3se</a:t>
            </a:r>
            <a:endParaRPr lang="en-GB" sz="20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949280"/>
            <a:ext cx="2505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67944" y="836712"/>
            <a:ext cx="4783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/>
              <a:t>DO</a:t>
            </a:r>
            <a:r>
              <a:rPr lang="en-GB" sz="3200" b="1" dirty="0" smtClean="0"/>
              <a:t>3</a:t>
            </a:r>
            <a:r>
              <a:rPr lang="en-GB" sz="4000" b="1" dirty="0" smtClean="0"/>
              <a:t>SE</a:t>
            </a:r>
            <a:endParaRPr lang="en-GB" b="1" dirty="0" smtClean="0"/>
          </a:p>
          <a:p>
            <a:pPr algn="ctr"/>
            <a:r>
              <a:rPr lang="en-GB" sz="2000" b="1" dirty="0" smtClean="0"/>
              <a:t>Deposition of Ozone for </a:t>
            </a:r>
            <a:r>
              <a:rPr lang="en-GB" sz="2000" b="1" dirty="0" err="1" smtClean="0"/>
              <a:t>Stomatal</a:t>
            </a:r>
            <a:r>
              <a:rPr lang="en-GB" sz="2000" b="1" dirty="0" smtClean="0"/>
              <a:t> Exchange</a:t>
            </a:r>
            <a:endParaRPr lang="en-GB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8239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18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96122" y="2646928"/>
            <a:ext cx="2160240" cy="3374360"/>
          </a:xfrm>
          <a:prstGeom prst="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2" descr="26_08_wheat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41" y="925283"/>
            <a:ext cx="2582468" cy="172164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ages.fineartamerica.com/images-medium-large/open-stomata-sem-dr-jeremy-burg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40" y="2607073"/>
            <a:ext cx="2514557" cy="1830039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28650" y="1437191"/>
            <a:ext cx="112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Ozone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612310" y="2088778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471395" y="2542245"/>
            <a:ext cx="24191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 membrane damage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285899" y="2870511"/>
            <a:ext cx="129614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Altered partitioning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95624" y="4702371"/>
            <a:ext cx="156123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Reduced growth and seed production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33015" y="3425327"/>
            <a:ext cx="233303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Photosynthesis inhibited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2679560" y="2735683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7753951" y="3603606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6200000">
            <a:off x="6276066" y="2863196"/>
            <a:ext cx="360040" cy="69632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04802" y="3019238"/>
            <a:ext cx="25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Reactive Oxygen Species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1776" y="4305314"/>
            <a:ext cx="3654595" cy="20313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What are the thresholds/</a:t>
            </a:r>
            <a:r>
              <a:rPr lang="en-GB" b="1" dirty="0" smtClean="0"/>
              <a:t>critical</a:t>
            </a:r>
            <a:r>
              <a:rPr lang="en-GB" dirty="0" smtClean="0"/>
              <a:t> </a:t>
            </a:r>
            <a:r>
              <a:rPr lang="en-GB" b="1" dirty="0" smtClean="0"/>
              <a:t>levels</a:t>
            </a:r>
            <a:r>
              <a:rPr lang="en-GB" dirty="0" smtClean="0"/>
              <a:t> above which detrimental effects occur?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Which effects are most important for policy?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 smtClean="0"/>
              <a:t>How do these critical levels differ for different species?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87199" y="70909"/>
            <a:ext cx="5569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Critical levels for ozone: background</a:t>
            </a:r>
            <a:endParaRPr lang="en-GB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5754" y="98970"/>
            <a:ext cx="560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Ozone risk assessment methodology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5795963" y="2492896"/>
            <a:ext cx="351746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200" b="1" dirty="0" smtClean="0">
                <a:solidFill>
                  <a:srgbClr val="0000CC"/>
                </a:solidFill>
              </a:rPr>
              <a:t>Ozone flux/stomatal uptake </a:t>
            </a:r>
            <a:r>
              <a:rPr lang="en-GB" altLang="en-US" sz="2200" dirty="0"/>
              <a:t>is </a:t>
            </a:r>
            <a:r>
              <a:rPr lang="en-GB" altLang="en-US" sz="2200" dirty="0" smtClean="0"/>
              <a:t>growth stage dependent and calculated from hourly </a:t>
            </a:r>
            <a:r>
              <a:rPr lang="en-GB" altLang="en-US" sz="2200" dirty="0"/>
              <a:t>mean:</a:t>
            </a:r>
          </a:p>
          <a:p>
            <a:pPr eaLnBrk="0" hangingPunct="0"/>
            <a:r>
              <a:rPr lang="en-GB" altLang="en-US" sz="2200" dirty="0"/>
              <a:t> 	</a:t>
            </a:r>
            <a:r>
              <a:rPr lang="en-GB" altLang="en-US" sz="2200" dirty="0" smtClean="0"/>
              <a:t>Ozone </a:t>
            </a:r>
            <a:r>
              <a:rPr lang="en-GB" altLang="en-US" sz="2200" dirty="0"/>
              <a:t>conc.</a:t>
            </a:r>
          </a:p>
          <a:p>
            <a:pPr eaLnBrk="0" hangingPunct="0"/>
            <a:r>
              <a:rPr lang="en-GB" altLang="en-US" sz="2200" dirty="0"/>
              <a:t>	</a:t>
            </a:r>
            <a:r>
              <a:rPr lang="en-GB" altLang="en-US" sz="2200" dirty="0" smtClean="0"/>
              <a:t>Light </a:t>
            </a:r>
          </a:p>
          <a:p>
            <a:pPr eaLnBrk="0" hangingPunct="0"/>
            <a:r>
              <a:rPr lang="en-GB" altLang="en-US" sz="2200" dirty="0"/>
              <a:t>	</a:t>
            </a:r>
            <a:r>
              <a:rPr lang="en-GB" altLang="en-US" sz="2200" dirty="0" smtClean="0"/>
              <a:t>Temperature</a:t>
            </a:r>
            <a:r>
              <a:rPr lang="en-GB" altLang="en-US" sz="2200" dirty="0"/>
              <a:t>	</a:t>
            </a:r>
            <a:r>
              <a:rPr lang="en-GB" altLang="en-US" sz="2200" dirty="0" smtClean="0"/>
              <a:t>Humidity </a:t>
            </a:r>
            <a:r>
              <a:rPr lang="en-GB" altLang="en-US" sz="2200" dirty="0"/>
              <a:t>(VPD</a:t>
            </a:r>
            <a:r>
              <a:rPr lang="en-GB" altLang="en-US" sz="2200" dirty="0" smtClean="0"/>
              <a:t>)</a:t>
            </a:r>
          </a:p>
          <a:p>
            <a:pPr eaLnBrk="0" hangingPunct="0"/>
            <a:r>
              <a:rPr lang="en-GB" altLang="en-US" sz="2200" dirty="0" smtClean="0">
                <a:solidFill>
                  <a:srgbClr val="CC0000"/>
                </a:solidFill>
              </a:rPr>
              <a:t>	</a:t>
            </a:r>
            <a:r>
              <a:rPr lang="en-GB" altLang="en-US" sz="2200" dirty="0" smtClean="0"/>
              <a:t>Soil moisture</a:t>
            </a:r>
            <a:endParaRPr lang="en-GB" altLang="en-US" sz="2200" dirty="0">
              <a:solidFill>
                <a:srgbClr val="CC000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187450" y="1557338"/>
            <a:ext cx="3441700" cy="4543425"/>
            <a:chOff x="1476" y="240"/>
            <a:chExt cx="2807" cy="3840"/>
          </a:xfrm>
        </p:grpSpPr>
        <p:pic>
          <p:nvPicPr>
            <p:cNvPr id="5" name="Picture 6" descr="resistance diagram BLACK L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" y="240"/>
              <a:ext cx="2807" cy="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Red L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576"/>
              <a:ext cx="1289" cy="1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376613" y="2940050"/>
            <a:ext cx="1252537" cy="1639888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402138" y="3036888"/>
            <a:ext cx="1393825" cy="392112"/>
          </a:xfrm>
          <a:prstGeom prst="curvedDownArrow">
            <a:avLst>
              <a:gd name="adj1" fmla="val 71093"/>
              <a:gd name="adj2" fmla="val 142186"/>
              <a:gd name="adj3" fmla="val 33333"/>
            </a:avLst>
          </a:prstGeom>
          <a:solidFill>
            <a:srgbClr val="FF3300"/>
          </a:solidFill>
          <a:ln w="9525">
            <a:solidFill>
              <a:srgbClr val="66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35049" y="1020193"/>
            <a:ext cx="3076483" cy="83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altLang="en-US" sz="2200" b="1" dirty="0" smtClean="0">
                <a:solidFill>
                  <a:srgbClr val="0000CC"/>
                </a:solidFill>
              </a:rPr>
              <a:t>Ozone </a:t>
            </a:r>
            <a:r>
              <a:rPr lang="en-GB" altLang="en-US" sz="2200" b="1" dirty="0">
                <a:solidFill>
                  <a:srgbClr val="0000CC"/>
                </a:solidFill>
              </a:rPr>
              <a:t>concentration </a:t>
            </a:r>
          </a:p>
          <a:p>
            <a:pPr algn="ctr">
              <a:spcBef>
                <a:spcPct val="20000"/>
              </a:spcBef>
            </a:pPr>
            <a:r>
              <a:rPr lang="en-GB" altLang="en-US" sz="2200" dirty="0"/>
              <a:t>(AOT40) 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603893">
            <a:off x="4283075" y="1452563"/>
            <a:ext cx="360363" cy="1584325"/>
          </a:xfrm>
          <a:prstGeom prst="downArrow">
            <a:avLst>
              <a:gd name="adj1" fmla="val 50000"/>
              <a:gd name="adj2" fmla="val 109912"/>
            </a:avLst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2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856" y="116632"/>
            <a:ext cx="6712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Critical levels for ozone, an evolving process</a:t>
            </a:r>
            <a:endParaRPr lang="en-GB" sz="28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8881"/>
              </p:ext>
            </p:extLst>
          </p:nvPr>
        </p:nvGraphicFramePr>
        <p:xfrm>
          <a:off x="395536" y="1052736"/>
          <a:ext cx="8208912" cy="451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8"/>
                <a:gridCol w="2736304"/>
                <a:gridCol w="396044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Workshop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Progress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1988,</a:t>
                      </a:r>
                      <a:r>
                        <a:rPr lang="en-GB" baseline="0" dirty="0" smtClean="0"/>
                        <a:t> 1989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Bad </a:t>
                      </a:r>
                      <a:r>
                        <a:rPr lang="en-GB" dirty="0" err="1" smtClean="0"/>
                        <a:t>Harzburg</a:t>
                      </a:r>
                      <a:r>
                        <a:rPr lang="en-GB" dirty="0" smtClean="0"/>
                        <a:t>, Germany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Annual</a:t>
                      </a:r>
                      <a:r>
                        <a:rPr lang="en-GB" baseline="0" dirty="0" smtClean="0"/>
                        <a:t> mean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Egham, UK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AOT40 introduced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Bern Switzerland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AOT40 established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Kuopio, Finland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AOT40 extended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1999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Gerzensee</a:t>
                      </a:r>
                      <a:r>
                        <a:rPr lang="en-GB" dirty="0" smtClean="0"/>
                        <a:t>, Switzerland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First flux-based critical levels considered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Gothenburg, Sweden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First flux-based critical levels accepted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Obergurgl</a:t>
                      </a:r>
                      <a:r>
                        <a:rPr lang="en-GB" dirty="0" smtClean="0"/>
                        <a:t>, Austria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CLs updated</a:t>
                      </a:r>
                      <a:r>
                        <a:rPr lang="en-GB" baseline="0" dirty="0" smtClean="0"/>
                        <a:t> based on new knowledge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Ispra</a:t>
                      </a:r>
                      <a:r>
                        <a:rPr lang="en-GB" dirty="0" smtClean="0"/>
                        <a:t>, Italy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CLs updated</a:t>
                      </a:r>
                      <a:r>
                        <a:rPr lang="en-GB" baseline="0" dirty="0" smtClean="0"/>
                        <a:t> based on new knowledge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2016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Madrid,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Spain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CLs</a:t>
                      </a:r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 and methodology to be updated, including climate change impacts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8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517232"/>
            <a:ext cx="284380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424372"/>
              </p:ext>
            </p:extLst>
          </p:nvPr>
        </p:nvGraphicFramePr>
        <p:xfrm>
          <a:off x="2555776" y="1340768"/>
          <a:ext cx="6144345" cy="3606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8115"/>
                <a:gridCol w="2048115"/>
                <a:gridCol w="204811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Crops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Trees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Grasslands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Wheat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Birch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Clover </a:t>
                      </a:r>
                      <a:r>
                        <a:rPr lang="en-GB" dirty="0" err="1" smtClean="0"/>
                        <a:t>spp</a:t>
                      </a:r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Potato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Beech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Viola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spp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Tomato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Norway spruce 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Buttercup </a:t>
                      </a:r>
                      <a:r>
                        <a:rPr lang="en-GB" dirty="0" err="1" smtClean="0"/>
                        <a:t>spp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Grapevine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Scots pine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Cocksfoot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Maize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Temperate oak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Soybean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Poplar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Sunflower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Aleppo pine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Holm Oak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9912" y="5229200"/>
            <a:ext cx="347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Flux-effect relationships available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261" y="116632"/>
            <a:ext cx="8641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0099"/>
                </a:solidFill>
              </a:rPr>
              <a:t>Ozone flux and flux-effect models in LRTAP Manual</a:t>
            </a:r>
            <a:endParaRPr lang="en-GB" sz="3200" dirty="0">
              <a:solidFill>
                <a:srgbClr val="000099"/>
              </a:solidFill>
            </a:endParaRPr>
          </a:p>
        </p:txBody>
      </p:sp>
      <p:pic>
        <p:nvPicPr>
          <p:cNvPr id="29698" name="Picture 2" descr="http://images.fineartamerica.com/images-medium-large/open-stomata-sem-dr-jeremy-burg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036139" cy="1481857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xQTEhUTExQWFhUXGBoaGBcYGB0eGBkbHRcaGiIeHxsZHCggGxwlGxodIjEiJSkrLi4uGh8zODMsNygtLisBCgoKDg0OGxAQGzEkICQsNywsLSwsLCw0LCwsLDQsLCwsLCwsLDQsLCwsLCwsLCwsLywvLCw0LCwsMCwsNCw0LP/AABEIAMIBAwMBIgACEQEDEQH/xAAaAAACAwEBAAAAAAAAAAAAAAACAwABBAUG/8QAPxABAAIBAwMCBAQEBAUDAwUAAQIRIQADMRJBUSJhBDJxgRNCkaEFscHwI1Ji0RQzcoLhU5LxFbLCBkOi0uL/xAAaAQADAQEBAQAAAAAAAAAAAAAAAQIDBAUG/8QAKxEAAgICAQIFBAIDAQAAAAAAAAECESExEkFRAzJhcfAikaHRgbETJDME/9oADAMBAAIRAxEAPwDlyjcqv5f82Lffx/tpb8OV1RBq+pvB9L+vOdP2N1JZ9RSWnqh+vP0/lq5tI29RgfI+PPnXyNtM86+pi2tl20lCb1dpGI/def013fh94+KDbQ296NonyzurtPprFRGiQy3H5dowfWX+W/B+2se/uTlhl0xEqMfSRXyGb+uqf1bLT4712+aOpPalsp+IdD2z8weHIHu6CM2cpS6ulbZGXHYsM+O3Gq+D/iU4x6PiTq2rT1fOV47rrZ/wZI6vh3rg8w/Md/q/z1k40Phfl+3UyIO3MJRcwcelcy/NKNXn9tFHajI6CLcRx1FvqOVj7vGh3pVGMJFMknKjNFxBHn8z+mi3MLtz6WS+ku+mr9NnZuqHHtqSbGy3GJ19EoyEgy6kSyhycoJf00g2xjKTJ/CGnGfJEq/mausGm7fpjiNdcmMus6ukjXbpabff5dC7c5ASXrgNRq/8PxQVzmqyPsWIZm3d7cll6Z4Kx1AKUFHUY1fWp1R2oyyj86Lzx1YsffV7oMbToy2Anryj9O1dqa1U6elEOnC4Kkq9RRmys8+ntq7JsTvzmPT1MKbqMSNWcYzfbnU/he5JUlJlgcq8/XTXciDS09muk/7GTb/L+QfAy9fI4vAH04DWkXaHCX1LJXw/w24ylGJRcspgH++2pP47b2bjtXOfDuVZH9/2vR/x2O5NjGN9Hcigv2u3WOH8OlHr6YToU5KrjNGiDTVyf8fspri8L+f0ZY7S+uU4yZ25a9s3XDxWnT+Ac2W0PpOOO56eE4v7a2f8K+i4S+Xg/wCqTxE9xzWmS+CliUtubJuMokXtQLWQ7Zysfvqn4nqRTEbm5PqI9TKw9E8hcR6RWzHcrTdr4b8RAQCKsOo9AZcyS783Y4dC2X1NBGpRI09OCuMvHOrdqJAHqL5aPTHkE5yt/YdTYXexhtczlFiHEohXgi8kr8t4vnRJJJEYvSSI9MY4D1SzjLZy++g2ajL1UQx1RFWUGm8ZvhtqsajcUJXUZIHm8YODvnvffUgScJdRRFxHq6SL70VdYrBjnGqGZtRhGMrnKc7r1hiAWjQo5xwaV+Fi1DbvM08YoOWRfA6dv9G9KMtqM6hGMJQcTCN+qNXd5e9PbVpDV7EbezFQk9Rj1ycCmTupfjJVg3o9zbY8+kj+eJV24Y1TI4rNedN+a6Qr5mRHqS/mfSZ4K5VPfRMYykP4ddXVy+I4yIBxf00rfUQO3v2vVUWNzGJhrGQS2uHHL51JTWkKr8823Ffl4svjOozLX0/IkgwK+kqSt8kvs6rZh80WNURektWkz83PSrdanGx2E3LOMnqkh8xZlcRarB50n4l9IterPSBf9aHm/wBDTZbsbCcPlz6XHqLCqevOcueL0G58PIerEr5l+RrLd8duc26aAM+IJSlJqM19UFqPPJJxnw06LcnOIWyj1Z9V1QYyOTLx7ax70IrQS8reJNYy8HIHOdB8JCUpWNRPnH5enxq+K2F5A3JU4CsVfPGpq9z+I7QpDZZROF76mtVH0FxXc6TBkt5iZZPMDvb/AHekbvxbiO09MQalgnJ+vIeA1pnu9UI1PppqZAqK9l+pjxjUhtjfUdPScfkVSsnd5s/bXLyoetGXah15YLJfXa+Ofc7r206Dhl0wlXpE8t5t5SsOe2qdtHqHpYlD4quA5K9tM3HEeiMKal6YS+Yw5UrJx76Tdi9TDOMAvLfH2w576Z8L8TLbfxYemfEY383vI7xPPd/XT/iJ5Ix6Y4EOiKF5Rk2ulT+GZS/FhGWWzlzxiuKe3bGrUlWQWHg6f/1fb+JQ3/8AD3gCO4cP9+/66z7nwk4VCQMVxM475vtyqOsO7sGIz9So4Ss+Wm3z40/4H+I72zGqHaSulu84ovl9uPppcV0L5Kfm382N/F6m6kRAhFHMstXfnLjxo/wirjFZMpR9cuTC1VPVb2e/GdHL4aC3sMZJ823Junwfyp0Mdy5SNxT2kOOwFcB7dtQ1WUJprYRGUV9SEBslKyZdVXcbDjGdLhOZH5iJ1cRCJLB7Ug+ebdM2onTKXTF6jpDhciy9NSaoKzzpcpR6g6XrxHElM2V0yHjGF86lCsCbuR6lROIiQc4XsnpOftpJuz/EOqViHIDxjgxjt9NHMidR6nh7QKO+Orzx76zxmMh6W7C+qzuZxraGxKTtZE/xQ/xYLmjh+ulbXwgxlRbRihavnGcf11s/iW8nSenpvPVEf6X+mhkxmvQPRz+HYJ5x+cObzXtrS2kPxEuTB3PhqidRGIgXVyXC0HDmu2O+muxFuQgMnquiVtNHau9+z4y74X4dz6JA1U3JFOHir/Vq60cSJXWjBykRFqyzBkzyl51m5k0VJ3Aix3OkjDglJoZYfCtmPN40e5X4k3oiX1SJ+polmMquqb8PzcY0MpV6ZkOmxqgu4+l7NZ7vfQ7cFOqUk2//AFJYp/yhfqPY4zqVkd3gRvQOm0Gz5rZPU5yPH3L8Xo/ivQ+rqnOUSUtoxTxc5PF80ZycaGPx5CV7UGZWdyZlHFxjxFvhc6RHa6WQorkZRHrF73m364StaJVsMIrdl1MZyyEsQD0Rz8tuM+c3qT2LLSQdRKltSnjig8++tcNjpmxdtQomSsCi2nHTWct8e+qjCpGTFdW4lnR2oyZLAq+1afLsDT6i/wDipkOi/wATrfznVXRfDzVvZ7e+qj8Xj5CLaHRKY13q+ozdfatHtQeqLQkngFgDj01xy8ZPrerlcT19MUPRFKbv2t6RzcsNVpYC2Vv70Go9SJmX4gUtVRKI4OMhm9E4sk11U+lK6TIXw3Rkex76VKokY5k80SOmQvnN/T+ugjNiMYdMzljKN5wdMa45yxc6ddgNRVRCNtd5d5ceLa/nxjWfcaekflwnZfzL5/vwaOG5GXVSk7f8Nb+vTLiWMVznvWghAfVuPTtxKt5+2L0RiLLwDDZ/E49Ic9Tg9x737/vrH8V8dXo2/TA8l9b7icaZ8Zu/iY28bJ2GpfWRz/vpG3D0hd54S/Ac3jWypbK8uiz4qJ82xb3YykH2LxqaZufDxtzLlr0Li8ZvJXfU0XH5YW+39HU2t6EZXcpHCRjVn3eTkxp+7Tn1bkWqn/SuB7Vzpe/tI5lTR1YuOfFefbjOg25u2+lWPVmCWSfft9Htriww9Ga9/ZbILH0R56gY8ylYN2XxXbWeW7FqGekVJX6shajgGjBk1bZUrxJWMnMvc+vZ+vvprtiIRCVy5Lihmrfl86nWwKz6TrjCLZHptEvt9/Oc6X+FbEvpYq+py4tKDHGOzq9jb9cYyi9DKIlVz+Y8v9PbVRkWMIylS1KaBd89J/vphQMW5HTE5vpFxXa74r82hKGSSZbpmMvymcouZS8dvrjRQ3WQwaOo4IkLTIKF9PtfNaXDb6ioh7JYWVyy455vkNUL2MX4MSmMpEr5D1fau7766sP4qUQ+Ihf+o+aHi6yP91oA6r6KX81CSZd3P5b540MtqID6WhGRJ5zhLyVRgr31TnexpuOjX8T8ANT2X8WBGqH1Hd45y6Xt/GXKbJcdTSK2vSdzJd3hw6xwvar8OTDclzj0g8D7vNvB99aNr+JRncN/bLT549q7+3HvpON+pX0vWGHt7aJEazfoXBVq5sovtrn/ABG71Sil9qO4D3zzRb9ddSXwb0dWxuExxhqVeDzbz9Ncz4lenpWRT8rf176IbM5px2X/ABeHpihef6Og2tuhZWemoykPNlgU3j9DxetH8TH8Pmsmf/jSfgNvPTE688EbtpOr1cV9uNbPRXieYf8ADwKxKketsqNhgKzYdX10QkkjAWWatwHv4O93j30M92EOn8R65Rb/AA9sLOPmkFHBjOl727uz9ECEYJf4ZXFX6ur1KHP7ay43kXHuFub8YhHbI7m4NM5fJ5qI4lXl9tIiO7Lp3ZylK6Lqoyug9h4wc09tN+GhF+UCjN/IHeR1ZK5p93202AoJLqk3bzIM8dWUe7719a5UFizbrG5cKx0Z7D5zH65tdVt9UKix9LwCekxc4yeH3usN+zfh5FMZ2RiUN1KN8A1nqeyUCoaI2JMOjpqOZY+SaC31PLjm+OA0r7gvQuG0ymxEnhiI2RieYuYgGce+lRGUUG4QvovGby24tLa9g1UJMWLAucFbeOf1kYq3Ffu3dIWyPXDtJZPT5hiqc0Xh5vQG8itzYHp6ZR9R0sVrvXeIJefs6kaX0fiJgoMgYOL8cY506G49UJUPSEiJTiNyqj5ex76RKdx6Zs8+ovs8WHc7duNAgpyYivT1Eo9ORYqtoF0UcPfWdY3QRrNSFuw5CT57UauU+mTGRTw+IyE+Z78Ptn7am3tD6956dsfHPsB21rGIZboXsQOn8SdkItn+p8B9f56zfF/EvxEyUsf5YWdP/uvD9davj/8AFqfXHoyQjfTxXaVZp0UNmQlQJUc4lzd5M8PbOq5JZ6/0W1WDBtbF+riu8JChfNXZnvYaezaSQK1m3r+8uOPZffWiMQ9XTKNJQmFOMuffvxoyTYk0X1NGBBc0mA7B3rUudki9vYggrunsbdn69WppcyK3V33kSt/TGppZKx2R0d2bnLfKJhV8PGoh09fyRus5z4j/AJsfpol3IwQlMpKvLVcCl++NL3TcV6vUOalLj9X051gqJon/ABLmMIxdvnpl818XfI/TH106MoSCI1efw5ISf+/h+jWlT2+kJg9KNBT09sp3vN99L+J2S2qWi+Vui+cXenhg33NoMZSlmDAEJYL+U9nz71pcNkb649NRctF0Ys7f9v6aXHfltjsqzhjri82d42emtNmRMx+SRiY5cj0t4Hye16lqtDC3ZSKesuuqx6pfNjprBVcWd9XvPVfqk7csvV+SRlxwV2O46Km5RKIxt6gucQx+7RRXOMaRCRT0gXlZg0l1RwDxedShls+GJX+qdVIez/LpLx50O7KJZtlBxuTq2/F4LMmF+mnu27nTKXSUdLG4lIWdMbAHHHe751TAMbmU+UkvHVm+n8vJR/8ALtBQn8P8Rb+YDrozLIKrgpS3jvzqbm0rxGpAZkKhxm85M1X01o3InqavcQ9Mmzpsk0gZ4qPi/GgLkPRBWOALQzd/0RdFsVHNdhjUoWN/kefde3itafh/4q3E3oxmS9uKa+/20O5ONepJCtQimJe6emNn1WvvrNvbyH/KgMXl6lP/AHNc+2ta5KmhJuOmdj4zejEZdBIBSLk4xeuJ8R8VublMt3CX0wuMT2wXrpb2517d+Y/01z/g9x6cBHilBts7z714rThGlb2aeLJ9Ao7ZjqEk2tHoPdpsfP29zWjZifMyjUuol83L4GNqYf8A51U5kequgrCZ9ee9/S8Jp6TIwfkEsOvpFurBepsDjSbszWWVAaslHpil7hYHtKNC44K8++g3JQuRGE6vhkVS4wRt586vchbGMH8RifkfUzXKxkW4wIdjV2AxWEJBXzeurtGsH3DxpUFMNmtxlI5CMeSKXj2G6stsL86gVuHU0iVHmXpKpTEb79zxooxtkjFnEOmI29WBlYBJKcc23WNJ2unqEoyK3gaPvd3j20g9xA9UVCogLCI05OZOUvy6J2ZxpiTBOqSWeUivivPl02CdupmPDEpiXeLl1Ifar8aSlD6qFuaZvODw939fGrTEFHcZXCXSySyYFrH1dOORCs96zpcfikEFI080rZ0/NXpw8Gk702K9NQ7nS++M5ePfXQn8PESe9Lo25VLpvul1R2vtq6Grloxw2SvxJ42wL/1Pj++dY/jPipfESGnHy7eOK55y+2nfGu5NGX/KPlAJRrzZ3/TUjtdIUHLF6erq84Wn9PDrTkkN4wi96f4vRBlZErMQgXhbjWeC6ePGs/8AwkbRKI21jq8Zrlvs1rUl16SS2NKxO3EXMvOayct6Z8RJzZAWmR0yEfOMZta99TyawgecsyRjOJ6JS6cW36eOGOSNP66J+KsTojWLkXFTz/lDjFeNaNzatCKHpi1GLUljeSWO/f8ATQxjd9Ar6b74ycV6aa/atHJMPQm1/EaAj+NXb0Rf3vVadt7MqKhf/VF6v5Opqfp7FHTqYlwlh6gROn2KwFd++lz+ESSEFzhvqK8+nvWNVufDxkFeojG0rl9nucHtWlS+HOwdQXQXZflvJrlVEv58oLcixlC/8NorEj8zxzotrczKTTKpVKLnqrmu7z40GwEXq4G+mDnq9pHFX3xoIbsoosIcmG4vvxLCaqrEgmB01J7DG43IF732740PwwlnzQfmOIh5/wBMjnTJbUSH4vV6BaOZr3E4/wC7jOhYfiUEeiJlgNilvLzPjD+2msbGkx+7t1F/D3Dei11sfmA4K5971Wy2emqXP4khEKoSu74ts1hNovrGY+pHjgurv7aa/GSen8WJuWWJ6ZmXuc8PJocb0Fr2NUJx6XAEEVY2yVREX0n+2dCsa6RJdSp1Rp5qinC9+2DU3t/aip+NOMrL6oPIJVxeS3OoU9PTuw3PbrYrlxTWlwex0yel6pMWCJ0l0KZI+rJjN32rlNL3dme4spYkN5ekou2Mbx2wGe2i+M+FlCEPxIsY3Jx6jKHPVQtftqyIs35iIdIWVkIme3tzjRrQvRiY7dH4kYKZj0xGrM2vaOeDw8axpnpDx1ANnkznjn310N2DuyFpZodWI9zBFaAexWkbsNzcvp60I1VtMTFtYz/N1cWS0H8NGtunCY1zNvf28BDclTWZRO/ao3rb/D/krwusnw8YM+mpMiTi/TLODGY5xi/trau5pLMUa4bu5KcnbjGDFW+nOHvKS1+xqo7cerrxI6hZLmLzXNvs961pIILOLwleqooeMGDzxjnQxFJCxqrtKgI3F4yuTP8Am4xrLl2JZn/AI1cs/MMY+ryZlVcdvOte9sxjJ9R09fVIYvCjXypdc1XGga6SXVatdNUYBvqmYPoffRb8iT1EYlvrD1VJ7F4BMjmsl40rYtIXubX+oTqzK6qXhE6nzgdHuzJQgylY9RLphhkPzN9Pq6ZGecarfoA6fU20txteK7tB35xV6p3KWMqYzTN4jIuvpHKOPNONPYFm5gkQsPSLbaq9kHFn3NJk0B04kXSW2Wfs/wA/fV7cJTkxiPXkQwRO99qu/wDzpm/8TD4YYRqe6+eI/wC389XGIKPLPQkpx2Q3N7M/yw7v9/trlfGbzvzuVi10weAc4rl0O7GW5KW5IWWCWMeyHi8V/vp6lWKLcXF2HT8ocCvnsfTW2ENvotCNmLfVGTt2gBeTAFex51o29wRJ9MJOOo4faQYiPk8aZnqI0y6c9cr6oxpezxHL3z+mldHKRixFz80gay3g+4aluxD57aXDpeowvAHP0I/zq9B+KViS46UhxQBy/bgdVvzZbe2zmPT1QLV4Rv0j2lXbtqVCV+qPTbTXS9XPcPp4LvU13Hgrf3rp6Asz1Se3pvk5o/fR7kJ9WbBY9IKQ9R1duUO96Pb2o9XTNgccpxzQx/m9/Gr2X12HqVMKMX2zbX9NLlWgMctm1c5V7/01NbYxn5j95W/fU0c/UVG6Ln01EaqVsQxxff6aYyDiLKP5m0gI21Eyee2s3xUD/mRl1bb4z+G+Ppp222jDKmXtddxxnv8AXWEoj06D3LmsrBl2e3/QvJXbn66Xu7l2i1nHN+51cavpG6lFDIHVgvtjOdHKUZSiMpC0KBx4S7HHitZrZVYbF7W1OUdtC6lP5Q6nEcgc8eNKdslh9Elyh25WRzeLx+mrhElLr47Qjnxgin72d/fR7TuQiIz4b6rYhX+V88atvOCSfiXKyBKVJSr1FVZ2H2rGr2NmM5gSTlbz1dIyorHAGQ0MZQY3LqgogQLi33y2BfGdEoRVkTa/DOlbj1HKTCsCfV0qGvUzELLnh6vVKUac89/U/vopfD9UosTHWcD6Q4uzxnjzpsYNYDpuVZ9CgXfW+l98aKW2dMd0DlHNwjI7ETKVXOM06rkKjLsMtvqltSlGIrluLnBVU3ZfitXH4iE49Mo9EmR64fKtPMOazya0STrWOJGCKOZGKjmq8RfpnSd2JBcJu+OqunHI59XJVtfXhp2PP8GiPw+5anTuBFFhIflghzkfprnkomKCyqlzm8rXbHGhPhvl6RxRKR6ZHfg9u/fRn8R3iiM2X+mUbDxmRqlHt+hNR9vyF/D2yX1/prHuwibkrlJV+WMbeL5aD99dLa+OluMiRDDhhEBH6axbkP8AFlfCfbjv+mtE3WSmvpSHT3bnLpgC2nVa5zdFAVnh06CT6IM1lGyBECLfbsCrV1m86vajJiyCdYxtsiJFvgr/AH51W/fTG59NjcZMmTmraOK+nDrKyQnba6SMSl5MPbDLNlcDfg1QizIRkXGi8FD1dNGcg8tup8VO0ksm8x6i+DjLZTXnDekO70yiwCxKebcXV3i9NJktpMM3Ok9Mb7+rIUjYdsefOi+D+A/GHoxG83yHg86L4j4GO2ydxqItRHKc/wAvGuZv/wAR3NzG29EAvDmrrNcfTWkY2sFKNef7HR+L/i5Tt7GKjnd8oUFvd4vXK2fhlUkU1bJrxebSNPk86bs7cJR6nchCXVmKJGTXMWsfRrLzpkoVVlVx1LbfdTCVjHY++qvjhDlJvegNuNImJV6I2IGb6rxT+/sabAcWdEiNlHzBmun8ry85r9RlVFn0I18i9/BfHN39NNdwi9YSGM1jaPOeKLDGO96lslFQjRSEY3m2583ij08eO2rnE46n55W9BxE/6vfVRjwSjAFznpkJ7F1z/l76remsi4R9o3JX6dLWdIBe18u2lcztlin0dotvbjTYwPmtRZFSaDB2Pr2rQnxO2RjGViMlYFgSoYpJy47OL0X48RzMq+GMvT2rjHvnOm0xhbkeL6BrLd88HSWGPbR/ielJueqN4z0o4WizjGkbu5HqqJNkenFRyYxavbVQ+IqSRhBj1A9Vrz5sAw6OAG1L+WMq7YP1476muVv79yV2pZf8z/s6ml/hHfz4jV8Dvu1KyNwfni5s/ka6HxXw6R/Ei/4K2VxF8Ifz1zjfkW9MIf8Abk8Vd3p3w38RlBlLqZQ4Yy/M+3Y0pKxxrjUjTtyjTx8uFcZl2Axpu1Ed2EbtuPHq73hu+NDCMN4PwGlzLbWs+3999DtyYSkyOnoi0JT1J0n7us3CiaaavRW2xUiw6ReIsurP/VZg+mjh+GrLJICiVMVMUyKxXtoNlkRoGu90+1R8D7eNMrEYj0q+mMhWPYpicOeS8GoYIkttZVOmXbNABeEenpM44w0mlwGMsRNzqPV/kc3RVNj37aLZ3YkZFyTjBTG35rl+lYu+2obWY16oivVwdrbflqjDoH7F7sIserq6oFhWJjV9ODp8vVm8/TVQlFYoyjcukI00YsMi3fP10nqjHqhncusxxErIimWryhy6Z+J1U7cqk4l1Y3MeG6T2jn21XEA/gz1wFU6umLKOBbpvqbBffg0nZ2uSMer2GMjirrkf3zqO9ISX4Z6ZGOirrItF21qb8OmUhixzZEaDvFpM4fPnRQuhctokkQjwPzxuOLktvI5+hpEjqZWxrpyrFk1WfTaq6b+GRekCSmZeyX5rvz31fREGUh6QYnTVLkwy/V8fppp0FWZvgoUuT7OpOSbvzMRC6XgvOPGr2E6qLaOU9/31XxfpndDcazfkeya22i06hYzlnKQ+o75lXVFGn3M2nONE7kY9I1VWIeTnPfjHtqvh/g9yYYIRvK4v7d9T4j4vZ26jH/F3DHtz+hWs0rdEKMqvQXwexKXVb07acy8+T39/F6XvfHbe3F/APxJnzSe3vjtfj21h3d6e8PU2DbCN10+/msfrqQ2+JDQWEnhrtIC2xqs41qklsE0tfcBjOc+qTJmZurI/Tx9e2tENgsiAuIqXVryI14OK50ciJKXTCJHmNsvlRfPj+WnbUSrisUwdSI2000et7D2740pTsXURu7I0RuQLRLC+/NVj7Vqvh5EWm5bRli8XVWf6lwce+L1pdpJEAIyiK44OcuaPNPes6Vu5hgKi59JEkt00F4yH199JMNZK26oWeFR9L+IV0rwYwhh76YShUW5Lalw9P5Q/PbScVqogxMQsk3d8oPErG68djVIIZLFSJ6QOeUApPv50AQ2+r0R6WVvC+Mvqrx+zqtzbRSGaMzjk4qopdHvy+2qY4bKZWCReO7XvdY99HHZq3FmJSLqPauzafr20aCgT4ciVXzNxUxWSsnd/lq5h5iDVse+EvA1+2pt1H5VJdpLRT7cfqvfU/FKZOP8AKRrNd2PFD3OXRljBntnlXpCXSDw/Ubojmub0G6mL6ixZVw5QX6+Kxz30e1uRbqWeemQRGm+Rr9y9FPryvV6s84x7n3K1VMDEyidn/wB3/wDnVa2x+KkYIiHdW399TVU+35Fjv+Bb7YX9K9+6am9akQ9MWuKz3b+vnWo2pVKVwlVdL1DStY+3nSZK11Rk8+qvUZu/D99YplUY57TGdnbvGxK7F9/99df4f+N/iR/D+IFipUjke2kTGKRBuVepslK+548az7mzl7PY+YrvquSeGCbidDe+BlEESe32nV0e/jUd2M5S+YGqwNRic9uTtrJ/DfjZ7Hrv0GGPaT4PDrpf4PxGdt/B3H8r8r/ftqZQHwTX0/b9Cd2drIVZChIBpXht6qe3+2r3ek2zbZUsurcjTVV6cHCFtV3NBu7E4yDdi1H1L2QzV+Gq++lx3Orql1et9UiRguXI8tYx4dRVE+42P5T8SPEcXIjWRw1eP6++ly2oswqUQkHRRZm/mc/tpsY3XpGIehCo33tezIcOdH8L1dlaHpg8ycl1kxa+7xpXQ6sVuwl1XNnG5N3NGurkjlTk0EGTLPVKLb6vVGqUzhOOzotiKB0JKIkTqx0y5ccjzxl1UJQJxfVEJxaoVppRx9isadhYMN4lmUJB011QcBVcTPtzqmMKOifTKpHTuR6efCWPjNaPc26uMikUksxfYbPb99J3Ns7ATkeflKxTWFPPZ000L3GbXw04yLhRTbFuNr5FO2tPxfx/4ULIiuBe2uV8PtdG4cg398af/Ft+RD0qNmTnVyhypGkJVB0YPiviJ7lM5rb8sWr/AL478PjWjZ+FSL9syIhz2mufp9fGl7W9Nx8/e5R6l+i5D7mns+IkC4qvQzMuM9V9q1buqRlvqSMI2K9zELsfbt+l6b8RH1ymq9SpK7XN4sorh8XqQker1yDpI5LLxRh4w9u3GmOK6WMwVlKuHv6UGJxms48azsKAoIxJBF5gyyo8j2I3wpzf1052ZqRkS6rO5QOPSFlpWT/zoJxv0xZMpZxyiXnPPfHm/oMtk6rCKYI0hkiHN4p75utICyEnblBiERi9IljafXv31Q5w5qjC9MXCN0ff30uLEVhU+T1Yx4q82d+T61opRfy5hV9UgCvDJ8In21VWBbunS9TKSSjX5TJIw8vB40vnHTlv5bbbvjq44caH8WMSRGP4ji5Wm3HNlVl+uOdXIk+llW2+qo4il1yGW8W9zV0kFDf+HlHgHohTIkPTeWwyJaaW7x2xGrtCyWe/vxXYl9dR2ab6WMrUzVfsYv3/AFvVE7sSJuEeolw4yiGOqrqi/vpKmP2JKRj8S6OY8zT6uYxr30Eq+aWRRsxXiNPt/wDLqttptVvvXzX47yc9/wBNUiWja4syHGGzK6dWKwp7dkr6RUrAWZ9+OP21nj6clkuCsIY/+P10yFyl01639Pv41N7e/Cl0FS3Pf5Yfr31rGIVeR0Ph1LYl/Wv2ONTXH3Nmaqxte7f/APbU1VLuVjsd/wBPVlCORxLh+p/davdgRxZ1HCC45u2q9tM3PhpZzEO/+INV3w6VGe30l7kuowsY2JyGUWtcVMKYP43SCfmvBbH9++pLpgDIb/8ATOD3k3cR8c6fuwIR6trcW/mlI9UfBWaK/NrLDZOp5ELCOV4zf8/7NNUFVsRvjNLCOPSHyB9O3351W7tl+1qPZ7YT31rY+q5wbe9Y4rI/0TUNjNeiXmpUeL9VN+5qlMKsb8F/HZ7ceiZ+JCRSOWn+eny+DjKK/Dt2+qF+orsfft7awdKBJ6TpaqUfvjyX399B8NcF3IvT0lvi3ETHOf5aHTK5XiRqi3fX8sPyyaV8fVf2vRSub1yuU5DZxYe9clY9jU/+pR3YkN+iR+aPnyvGr3fhJwOv/mHZOA8pz9uNS40S41rKGu51P+JLkZArcZEazI80X3440rd3Z3+H6up5hbXOIgPLhvv/ADRGcQMHGUspu8Zrj21o3pMemJJ8sijkEgvMa8OLXxqaFdgTkdJHpjJPzq1/0el7cC8/TWfe3Fr/AA4iGb6j6X6vH7a0SKWiIyFlGXVZ3TlMVZ30G7un5ZDEDEo8WeY8/c/21SExBuHXE6ApaYrn62t6Z/FYnRm6E45/fSpB1guRKoxzpv8AFz/Dft/PWy6Fw8rMcSPTfTNzTcijFmen662bbF3bYSMZ6Z4isecmQ8X20nZ2mNx6b46rPGajT78/006e5jroMtRvEeK6Ttz38aiXoRouMTpu49A9rEfvm082abGYdO4MlFDAdJXNC4tx2W70vZjKUW4xI0UyqJZ746sL+2gNyJl3SyvluS1gL4P10uNhkazv0yS5NdQeq/8ALKsVx960oqbEhGUg7Va57oUYo+2hludLH8KNtCSnmWfEeDP10Y7k31TkxwOKgsvTwV3fDxqqSCu5MSUnLrlWAcXfEp8c4789tKnCUsTSux1HTD6A48froNvajQW+KALfqvucnbWiMbj1Vc7IseQeSS+9N9rz7abfYAY7YB1Db9jpOLzw127HuaftsulEJweC8CNWdLcD+f7itwXMkvCYi4CvomKDtXGr3OaQemMbiHq7WYKG36/fUOxrAW7Oo5225K2rRTXHfvrJub7GQxIr3iF3d3zfZrTZvyg9MuEzRm+c5zk7P7ZtwZrEj8zZX+521cIhKbbG7sullEsj28o1V9+HjBpco1G5PRH35fFGi+L+INkIESW5EpXgts+vOua3KZKbJxY1j9HgvW8Y0rHxXUZv/HtdO3cYOLPmk/00o+IQ9XqiYRzIc8P2+mmRg8Z6v8qX7fL7amLpc3zEsy9+L+2naYWU/Ew/ybn2lF/etTQsT3ffriftWpopdgwdw+FTMBuyvSZvx5NE7K8QKukBuL9fHvoo5b6ho5lY/pX8tXCHT0vVB7Zl27lffXBbASbco5Cm0VcY7Z5HTyEXbu6R9cRFD/Tn5fP21W98PGPpuMs2JfS/RrxpU4Mcj0uU8n6HFad2P3HbUun1QL79UmkOKof3zqpbUc036cXGi3PL7aGCS4Yxl/l7TfuVF9uNGxQGVRTFSj6ms4A+3bSaaEIIZ6Dir9Xynls4K7mrntMkIi7Q+mrqvKnfu3XHbTHpQjBlwsuoDq8HiscLzoPw+FjKGQ4a8vL/AF1Vhoz7e2SYlXeCgGr+9/fV/DfGTgn4fF10c1/W3Wv8Sb6rnVY9WWvTwPnS5nuxQtO0j2OLrntzpqQLGjVs72xuyL/w53muH7cP20qe1ubcuptOrq6o8Lzmsn/nWN2SQ0MYfMtWB+hxfbnR/D/H7kW4o7ZgFMH3zenV6Hae/wAB7cglGQl2NSBvzmv6aKTzEktNFQ7W8d9N2N3Z3JXI6JGWnDn2xzpe5/D55Y1uHOH3vi86WOpPCVYyZfiDMG7RIt83bX7V+mtnxZFikmju1dfbvrFOxBj05LGNd9af4ieh+mtF2K8PTM+5u7CdUTdm+mKNRL6aGwXNce2r+G+O3CJ0be1XnpuV/wDVLI13NK+HhYEZdUmiOar7KedaJhZhluXmJiHP5a5vxGjxfZOtE8n0wL3NoXqkyktSGUjHteR/Q0yO2vVUZlg49Xfz3P77ad1vTXHQYhC8ira2pXVxnHjS97dH1K5UqR1FVwePHn31NtidB9MumDEBj6WeLG2UVpSOHn/TquqpdfXUoZ6bW2wpcld+eNLNs6WNw6mno4aB5Xhzwt/y0RKnB09IWyMkUpw85cVpjKCSHpiq2VgHGfSgDjmtVHco6Y0FhuRrEua5bacY4be+rnTjpqMmx9S96WTzHyHj20klUVlatxKkVRTa58B737ZaEP2QUKYva0YdVKA0e2M50oMV38PK+XsVnDm9BvNlURiAgPq/e6zLl/fTdvYZx/EXpjnqe9nNfX/fVUFXhARjKeSrvLijveO+dZfiPjiAw2mz8257+DS/iv4iSGMRjtcKfM/bx9dJjt16ovFVLt9Hvb4dbpVsetE2Z1RuJ0+6si+4mec130xgj0yiEgxS+7fezveoQwUdNtjlx9c19tSUmNjSWgSz09+Y8fS9K7AZDqQiPlIxsHzbzf8Af1uO5T/noQiVi8fNXJd4vjUjNpigHPpvqcd7WzvTWqqNDTQ1TinnKPf28akZns8P/wDH/bV60ykqvUl+D/atTTsR2IzOQzRd1nzf+2rSjqxhquTzf38aSx6X0KxlmL/MdH+JEsI9fdzgz2rP31ycEgt6YRJjRiQ0yi/m72/+NUsepAW+LlzeTAH01TuPKQ6eL6f7bNT8aUoh0RSPNHTRdnqPf66mkAEwbcH/AGn6DnP10cdxket9UCjqFuN1WPCjfvoSUWK/4glKASEcXeP7dL2/iNsbYzSmMsg0+K5/8atRwMdIsOq32bIWee/H051ctyiFSYlJUVQ9T2X9tDKUY8HVHkmrT5KKp9tMluFnpiQePTdPu3bT9dRVAJ3pi2+lKL817B6fqGiZsGo4mUshOks7do4S3+Wr3IzpHDxTGEf0+n9dF8ZG3qnM6uiCx6bl8od6Pfnh01QZ2LjssupeqRUr9TZ6bLXGWq89tK2onTKVHOVeynHuJ4edOlKLEy1AtilN9WX0tVWLuzxqickJFqNdT03ScdTz/wCdMDPu7Anpr1WNyMAnsc/3zpWyyh8liZc4r2HOtO7JAjPg5rEo28BX3z+2k70mNZegl6acPfP+qtXFvQtGvY/ikpPTMv3rV/xCNwlXh1y4bh1Rq+fN66fxs0g1hp4+mmoVK0awlyi7ObsTlGqPU5Xoyexj+71s2dqXS9MWPglILHDhq2tYPh/iZ3nd3GxMSe5Xdzzxp3/Cp+W3Prcxfv8Ala/zZ+mqkjFUaNtqr3CFNLG5X/7ROMVeipuXSdAZwl0tD1yz9iu/h0rbjGRVNg1TQ5ui7WrfrpmzLqiwaSIyiRsBq21zSH7cmoYKgWMe9xZN1VnNVa8LnvwaJtgbchC72xbbrJ2xLtffjvojemdPYH8oFnPbP6us25BKCrrnsnZzy/3yaEFhT4Vsk4QzRxkvv/L66VGRF6aEWpWdxw17f+O+nShLcqQMlxKTx1Hf7lec6GfxUNl4/E3D9DWkU2CiFPZNu573n5e8nXO+N+Llu00kTiMcBxT9dSe5+NLqZEJODqfR9pdvo6bP+Hzi5i1dykeqP6mH/wA60VR3sp6xoT+H6kq0OeLPKuK968aKMW6hYtc09XfxVeDvpu3IKy0ZY+c57+MVppEPlVB7BfnGbDUuRImMO5XVzV4PMhPY47c9sHsxCwCXGKw88HN+L85NFtyIyJOe8Y3XV7exyP6GgGSYoJfliNff82dIZfxEi25erxHMm/Nekf1dLhuSRjD0WjhtaHl9jOK76c7DHAUULaUWcZwePOpGLT09At8UMQzd9vGHi9CaH1Me5z8y++c/q6mt0J0U7jf1l/tqarmw/k9Z/Ef4O/B3sbsZO1ufLvHF/pj6a89uQ/Dkxoxm3JI9vGvfx/8A1B/xu1/wu/CIp6pvAme3d8mvGfETjtSdjdioX0bi2n2rj21yqfhubjFt+5t4sE0mvnoBtrhoY8hgjTzd41N2B/6lnJVrX2oK1m3tthmSJ+WVWP27aPZ3hK6h+olD2KdEo1lI5/RknV9MaYvfhknFeKdB0PTfVH2cWpmqpX6/vrVJcUxfAf5qziXfQT2SKdV1L8tWj9cFmpXqMy7G702Ve21Z3vzG3Ei+dO3PQCPWOYz7HkR/N/edKNszmNpcbEzx3K0UZzh1R25ep+cAY/QvH941o8gDuyGNg04w/wC5xrTKPrlT0IoK2IY95HHYb1ndy5VPbJl16PS/tjTSBKS7T1RZLx/iQzfD4rk50OOMDSKusk4xF59V3Rf5VT641e9KMpNWvFPZ/wBBxXtzpBuHhDPD6v8Axz47aMT0qkpVYKhV0K+fb99LjQrsEbq8GanIeecVd/a6u9Ldzp6iLTwqGT2Mh5vL9NadzclzK5A29eeQcNWcdtIuR8mPFNtJwhlxfOnENCI70mup6hTkyfRq9bfjT0S/6X+WsXQMhBuy7cnH7Xrb8X8j9H+Wtki/D0zmbLLpSTIsv1tHI98/c1phUM0XIrGY08/6ZS9qf11l+GpBsuJnqFs6scD5rWqG50c25Oq28eY2elrhb0pbMrHbbj5YKC3QU+OxfLnnVbb6qYlqxasy4vmrzpO64Y9N1wBm77v00O3Ij0y3ZkapM9jin7aF4beS4wlJWgozHFZxxa6cbYRXel0nIXm/r2+msnxX8VzezCiT83Zvw/01j/DZqKyVwvjvV48Y1ShWx8OO8mj43+JSl6I3CEexz+3H89IjsYFODC357nOPP002EUYrWYo1V4XucJGtO6QzGL3t/NnuVjH0xpuVYQm85MstmlOUK6uKx2vVvw7Go+o/Ml05LMd6M/fT0IxL9WMRbOnPfPD4/lpu9shKVxkWtyrGewf+dLmyREJ7gAbiJbS3Xjk59tHs7wKz2yVF49Kt4HpazntwabunB0YCimpPu+/bjjGhdrMYjYVkY/M+1/l/386XKx5B/GjKTK2Nth2v/L1BcQ+n++rkJYnRfBHiXtY2n3dCGbRjEcHHuH8r1NiXSKZM4eFcLQ2B5P10BYz8MGgPfJTns+B41Q1aK126au+zXbGdJ/EAvpTH5Xz7SP66re3Bx1PLfUVb9RT+3QogF/2p7dL/AFdTQ/jzjiPBxi/376mqphg7n8L3pEohJCvP+p0P/wCpn1w/6X+epqa4Yr/YRbf0C/4RmG4OTw8ayfCv7XWq1Ndi6kz1E1//ALlf6jTtsye/Vfvnv51NTWPi9PYiPUzzLifX+mtP8VKZfb/7TU1NZvaNY+VmL4X/AJh9f66ySkkRHJ378nfU1Nbx2ZrR1/4jEdmEkuXnv+use98257Y/TV6ml+yvF39gouPpPbr7jeg3OH/pP/s1NTUonoZ/xHqC2vTi/profFfI/T+mpqa3ekX4Wmcja/5f1T+uivg/vnU1NUtmD2jufxDEMYwfy14nYLtcvl55dTU0/wDz/wDNno+L5GdT4X0yxjEuMfl0Ed2Tdrx586mpoONsdHue8P5OmbjmP0//ACdTU1myWOhndkuf8Tv/ANWj2ZJkafxOe/fU1NQxiovo3nuRKfFzB1mkYh9HVamrjr52DovnU37HqnKLkJADkD2O2l/FYlN7jKvamivGr1NStlPRjnN6uX5f/wADS9o/k6mprZaJWytj5T+++pqamqey1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2" name="AutoShape 6" descr="data:image/jpeg;base64,/9j/4AAQSkZJRgABAQAAAQABAAD/2wCEAAkGBxQTEhUTExQWFhUXGBoaGBcYGB0eGBkbHRcaGiIeHxsZHCggGxwlGxodIjEiJSkrLi4uGh8zODMsNygtLisBCgoKDg0OGxAQGzEkICQsNywsLSwsLCw0LCwsLDQsLCwsLCwsLDQsLCwsLCwsLCwsLywvLCw0LCwsMCwsNCw0LP/AABEIAMIBAwMBIgACEQEDEQH/xAAaAAACAwEBAAAAAAAAAAAAAAACAwABBAUG/8QAPxABAAIBAwMCBAQEBAUDAwUAAQIRIQADMRJBUSJhBDJxgRNCkaEFscHwI1Ji0RQzcoLhU5LxFbLCBkOi0uL/xAAaAQADAQEBAQAAAAAAAAAAAAAAAQIDBAUG/8QAKxEAAgICAQIFBAIDAQAAAAAAAAECESExEkFRAzJhcfAikaHRgbETJDME/9oADAMBAAIRAxEAPwDlyjcqv5f82Lffx/tpb8OV1RBq+pvB9L+vOdP2N1JZ9RSWnqh+vP0/lq5tI29RgfI+PPnXyNtM86+pi2tl20lCb1dpGI/def013fh94+KDbQ296NonyzurtPprFRGiQy3H5dowfWX+W/B+2se/uTlhl0xEqMfSRXyGb+uqf1bLT4712+aOpPalsp+IdD2z8weHIHu6CM2cpS6ulbZGXHYsM+O3Gq+D/iU4x6PiTq2rT1fOV47rrZ/wZI6vh3rg8w/Md/q/z1k40Phfl+3UyIO3MJRcwcelcy/NKNXn9tFHajI6CLcRx1FvqOVj7vGh3pVGMJFMknKjNFxBHn8z+mi3MLtz6WS+ku+mr9NnZuqHHtqSbGy3GJ19EoyEgy6kSyhycoJf00g2xjKTJ/CGnGfJEq/mausGm7fpjiNdcmMus6ukjXbpabff5dC7c5ASXrgNRq/8PxQVzmqyPsWIZm3d7cll6Z4Kx1AKUFHUY1fWp1R2oyyj86Lzx1YsffV7oMbToy2Anryj9O1dqa1U6elEOnC4Kkq9RRmys8+ntq7JsTvzmPT1MKbqMSNWcYzfbnU/he5JUlJlgcq8/XTXciDS09muk/7GTb/L+QfAy9fI4vAH04DWkXaHCX1LJXw/w24ylGJRcspgH++2pP47b2bjtXOfDuVZH9/2vR/x2O5NjGN9Hcigv2u3WOH8OlHr6YToU5KrjNGiDTVyf8fspri8L+f0ZY7S+uU4yZ25a9s3XDxWnT+Ac2W0PpOOO56eE4v7a2f8K+i4S+Xg/wCqTxE9xzWmS+CliUtubJuMokXtQLWQ7Zysfvqn4nqRTEbm5PqI9TKw9E8hcR6RWzHcrTdr4b8RAQCKsOo9AZcyS783Y4dC2X1NBGpRI09OCuMvHOrdqJAHqL5aPTHkE5yt/YdTYXexhtczlFiHEohXgi8kr8t4vnRJJJEYvSSI9MY4D1SzjLZy++g2ajL1UQx1RFWUGm8ZvhtqsajcUJXUZIHm8YODvnvffUgScJdRRFxHq6SL70VdYrBjnGqGZtRhGMrnKc7r1hiAWjQo5xwaV+Fi1DbvM08YoOWRfA6dv9G9KMtqM6hGMJQcTCN+qNXd5e9PbVpDV7EbezFQk9Rj1ycCmTupfjJVg3o9zbY8+kj+eJV24Y1TI4rNedN+a6Qr5mRHqS/mfSZ4K5VPfRMYykP4ddXVy+I4yIBxf00rfUQO3v2vVUWNzGJhrGQS2uHHL51JTWkKr8823Ffl4svjOozLX0/IkgwK+kqSt8kvs6rZh80WNURektWkz83PSrdanGx2E3LOMnqkh8xZlcRarB50n4l9IterPSBf9aHm/wBDTZbsbCcPlz6XHqLCqevOcueL0G58PIerEr5l+RrLd8duc26aAM+IJSlJqM19UFqPPJJxnw06LcnOIWyj1Z9V1QYyOTLx7ax70IrQS8reJNYy8HIHOdB8JCUpWNRPnH5enxq+K2F5A3JU4CsVfPGpq9z+I7QpDZZROF76mtVH0FxXc6TBkt5iZZPMDvb/AHekbvxbiO09MQalgnJ+vIeA1pnu9UI1PppqZAqK9l+pjxjUhtjfUdPScfkVSsnd5s/bXLyoetGXah15YLJfXa+Ofc7r206Dhl0wlXpE8t5t5SsOe2qdtHqHpYlD4quA5K9tM3HEeiMKal6YS+Yw5UrJx76Tdi9TDOMAvLfH2w576Z8L8TLbfxYemfEY383vI7xPPd/XT/iJ5Ix6Y4EOiKF5Rk2ulT+GZS/FhGWWzlzxiuKe3bGrUlWQWHg6f/1fb+JQ3/8AD3gCO4cP9+/66z7nwk4VCQMVxM475vtyqOsO7sGIz9So4Ss+Wm3z40/4H+I72zGqHaSulu84ovl9uPppcV0L5Kfm382N/F6m6kRAhFHMstXfnLjxo/wirjFZMpR9cuTC1VPVb2e/GdHL4aC3sMZJ823Junwfyp0Mdy5SNxT2kOOwFcB7dtQ1WUJprYRGUV9SEBslKyZdVXcbDjGdLhOZH5iJ1cRCJLB7Ug+ebdM2onTKXTF6jpDhciy9NSaoKzzpcpR6g6XrxHElM2V0yHjGF86lCsCbuR6lROIiQc4XsnpOftpJuz/EOqViHIDxjgxjt9NHMidR6nh7QKO+Orzx76zxmMh6W7C+qzuZxraGxKTtZE/xQ/xYLmjh+ulbXwgxlRbRihavnGcf11s/iW8nSenpvPVEf6X+mhkxmvQPRz+HYJ5x+cObzXtrS2kPxEuTB3PhqidRGIgXVyXC0HDmu2O+muxFuQgMnquiVtNHau9+z4y74X4dz6JA1U3JFOHir/Vq60cSJXWjBykRFqyzBkzyl51m5k0VJ3Aix3OkjDglJoZYfCtmPN40e5X4k3oiX1SJ+polmMquqb8PzcY0MpV6ZkOmxqgu4+l7NZ7vfQ7cFOqUk2//AFJYp/yhfqPY4zqVkd3gRvQOm0Gz5rZPU5yPH3L8Xo/ivQ+rqnOUSUtoxTxc5PF80ZycaGPx5CV7UGZWdyZlHFxjxFvhc6RHa6WQorkZRHrF73m364StaJVsMIrdl1MZyyEsQD0Rz8tuM+c3qT2LLSQdRKltSnjig8++tcNjpmxdtQomSsCi2nHTWct8e+qjCpGTFdW4lnR2oyZLAq+1afLsDT6i/wDipkOi/wATrfznVXRfDzVvZ7e+qj8Xj5CLaHRKY13q+ozdfatHtQeqLQkngFgDj01xy8ZPrerlcT19MUPRFKbv2t6RzcsNVpYC2Vv70Go9SJmX4gUtVRKI4OMhm9E4sk11U+lK6TIXw3Rkex76VKokY5k80SOmQvnN/T+ugjNiMYdMzljKN5wdMa45yxc6ddgNRVRCNtd5d5ceLa/nxjWfcaekflwnZfzL5/vwaOG5GXVSk7f8Nb+vTLiWMVznvWghAfVuPTtxKt5+2L0RiLLwDDZ/E49Ic9Tg9x737/vrH8V8dXo2/TA8l9b7icaZ8Zu/iY28bJ2GpfWRz/vpG3D0hd54S/Ac3jWypbK8uiz4qJ82xb3YykH2LxqaZufDxtzLlr0Li8ZvJXfU0XH5YW+39HU2t6EZXcpHCRjVn3eTkxp+7Tn1bkWqn/SuB7Vzpe/tI5lTR1YuOfFefbjOg25u2+lWPVmCWSfft9Htriww9Ga9/ZbILH0R56gY8ylYN2XxXbWeW7FqGekVJX6shajgGjBk1bZUrxJWMnMvc+vZ+vvprtiIRCVy5Lihmrfl86nWwKz6TrjCLZHptEvt9/Oc6X+FbEvpYq+py4tKDHGOzq9jb9cYyi9DKIlVz+Y8v9PbVRkWMIylS1KaBd89J/vphQMW5HTE5vpFxXa74r82hKGSSZbpmMvymcouZS8dvrjRQ3WQwaOo4IkLTIKF9PtfNaXDb6ioh7JYWVyy455vkNUL2MX4MSmMpEr5D1fau7766sP4qUQ+Ihf+o+aHi6yP91oA6r6KX81CSZd3P5b540MtqID6WhGRJ5zhLyVRgr31TnexpuOjX8T8ANT2X8WBGqH1Hd45y6Xt/GXKbJcdTSK2vSdzJd3hw6xwvar8OTDclzj0g8D7vNvB99aNr+JRncN/bLT549q7+3HvpON+pX0vWGHt7aJEazfoXBVq5sovtrn/ABG71Sil9qO4D3zzRb9ddSXwb0dWxuExxhqVeDzbz9Ncz4lenpWRT8rf176IbM5px2X/ABeHpihef6Og2tuhZWemoykPNlgU3j9DxetH8TH8Pmsmf/jSfgNvPTE688EbtpOr1cV9uNbPRXieYf8ADwKxKketsqNhgKzYdX10QkkjAWWatwHv4O93j30M92EOn8R65Rb/AA9sLOPmkFHBjOl727uz9ECEYJf4ZXFX6ur1KHP7ay43kXHuFub8YhHbI7m4NM5fJ5qI4lXl9tIiO7Lp3ZylK6Lqoyug9h4wc09tN+GhF+UCjN/IHeR1ZK5p93202AoJLqk3bzIM8dWUe7719a5UFizbrG5cKx0Z7D5zH65tdVt9UKix9LwCekxc4yeH3usN+zfh5FMZ2RiUN1KN8A1nqeyUCoaI2JMOjpqOZY+SaC31PLjm+OA0r7gvQuG0ymxEnhiI2RieYuYgGce+lRGUUG4QvovGby24tLa9g1UJMWLAucFbeOf1kYq3Ffu3dIWyPXDtJZPT5hiqc0Xh5vQG8itzYHp6ZR9R0sVrvXeIJefs6kaX0fiJgoMgYOL8cY506G49UJUPSEiJTiNyqj5ex76RKdx6Zs8+ovs8WHc7duNAgpyYivT1Eo9ORYqtoF0UcPfWdY3QRrNSFuw5CT57UauU+mTGRTw+IyE+Z78Ptn7am3tD6956dsfHPsB21rGIZboXsQOn8SdkItn+p8B9f56zfF/EvxEyUsf5YWdP/uvD9davj/8AFqfXHoyQjfTxXaVZp0UNmQlQJUc4lzd5M8PbOq5JZ6/0W1WDBtbF+riu8JChfNXZnvYaezaSQK1m3r+8uOPZffWiMQ9XTKNJQmFOMuffvxoyTYk0X1NGBBc0mA7B3rUudki9vYggrunsbdn69WppcyK3V33kSt/TGppZKx2R0d2bnLfKJhV8PGoh09fyRus5z4j/AJsfpol3IwQlMpKvLVcCl++NL3TcV6vUOalLj9X051gqJon/ABLmMIxdvnpl818XfI/TH106MoSCI1efw5ISf+/h+jWlT2+kJg9KNBT09sp3vN99L+J2S2qWi+Vui+cXenhg33NoMZSlmDAEJYL+U9nz71pcNkb649NRctF0Ys7f9v6aXHfltjsqzhjri82d42emtNmRMx+SRiY5cj0t4Hye16lqtDC3ZSKesuuqx6pfNjprBVcWd9XvPVfqk7csvV+SRlxwV2O46Km5RKIxt6gucQx+7RRXOMaRCRT0gXlZg0l1RwDxedShls+GJX+qdVIez/LpLx50O7KJZtlBxuTq2/F4LMmF+mnu27nTKXSUdLG4lIWdMbAHHHe751TAMbmU+UkvHVm+n8vJR/8ALtBQn8P8Rb+YDrozLIKrgpS3jvzqbm0rxGpAZkKhxm85M1X01o3InqavcQ9Mmzpsk0gZ4qPi/GgLkPRBWOALQzd/0RdFsVHNdhjUoWN/kefde3itafh/4q3E3oxmS9uKa+/20O5ONepJCtQimJe6emNn1WvvrNvbyH/KgMXl6lP/AHNc+2ta5KmhJuOmdj4zejEZdBIBSLk4xeuJ8R8VublMt3CX0wuMT2wXrpb2517d+Y/01z/g9x6cBHilBts7z714rThGlb2aeLJ9Ao7ZjqEk2tHoPdpsfP29zWjZifMyjUuol83L4GNqYf8A51U5kequgrCZ9ee9/S8Jp6TIwfkEsOvpFurBepsDjSbszWWVAaslHpil7hYHtKNC44K8++g3JQuRGE6vhkVS4wRt586vchbGMH8RifkfUzXKxkW4wIdjV2AxWEJBXzeurtGsH3DxpUFMNmtxlI5CMeSKXj2G6stsL86gVuHU0iVHmXpKpTEb79zxooxtkjFnEOmI29WBlYBJKcc23WNJ2unqEoyK3gaPvd3j20g9xA9UVCogLCI05OZOUvy6J2ZxpiTBOqSWeUivivPl02CdupmPDEpiXeLl1Ifar8aSlD6qFuaZvODw939fGrTEFHcZXCXSySyYFrH1dOORCs96zpcfikEFI080rZ0/NXpw8Gk702K9NQ7nS++M5ePfXQn8PESe9Lo25VLpvul1R2vtq6Grloxw2SvxJ42wL/1Pj++dY/jPipfESGnHy7eOK55y+2nfGu5NGX/KPlAJRrzZ3/TUjtdIUHLF6erq84Wn9PDrTkkN4wi96f4vRBlZErMQgXhbjWeC6ePGs/8AwkbRKI21jq8Zrlvs1rUl16SS2NKxO3EXMvOayct6Z8RJzZAWmR0yEfOMZta99TyawgecsyRjOJ6JS6cW36eOGOSNP66J+KsTojWLkXFTz/lDjFeNaNzatCKHpi1GLUljeSWO/f8ATQxjd9Ar6b74ycV6aa/atHJMPQm1/EaAj+NXb0Rf3vVadt7MqKhf/VF6v5Opqfp7FHTqYlwlh6gROn2KwFd++lz+ESSEFzhvqK8+nvWNVufDxkFeojG0rl9nucHtWlS+HOwdQXQXZflvJrlVEv58oLcixlC/8NorEj8zxzotrczKTTKpVKLnqrmu7z40GwEXq4G+mDnq9pHFX3xoIbsoosIcmG4vvxLCaqrEgmB01J7DG43IF732740PwwlnzQfmOIh5/wBMjnTJbUSH4vV6BaOZr3E4/wC7jOhYfiUEeiJlgNilvLzPjD+2msbGkx+7t1F/D3Dei11sfmA4K5971Wy2emqXP4khEKoSu74ts1hNovrGY+pHjgurv7aa/GSen8WJuWWJ6ZmXuc8PJocb0Fr2NUJx6XAEEVY2yVREX0n+2dCsa6RJdSp1Rp5qinC9+2DU3t/aip+NOMrL6oPIJVxeS3OoU9PTuw3PbrYrlxTWlwex0yel6pMWCJ0l0KZI+rJjN32rlNL3dme4spYkN5ekou2Mbx2wGe2i+M+FlCEPxIsY3Jx6jKHPVQtftqyIs35iIdIWVkIme3tzjRrQvRiY7dH4kYKZj0xGrM2vaOeDw8axpnpDx1ANnkznjn310N2DuyFpZodWI9zBFaAexWkbsNzcvp60I1VtMTFtYz/N1cWS0H8NGtunCY1zNvf28BDclTWZRO/ao3rb/D/krwusnw8YM+mpMiTi/TLODGY5xi/trau5pLMUa4bu5KcnbjGDFW+nOHvKS1+xqo7cerrxI6hZLmLzXNvs961pIILOLwleqooeMGDzxjnQxFJCxqrtKgI3F4yuTP8Am4xrLl2JZn/AI1cs/MMY+ryZlVcdvOte9sxjJ9R09fVIYvCjXypdc1XGga6SXVatdNUYBvqmYPoffRb8iT1EYlvrD1VJ7F4BMjmsl40rYtIXubX+oTqzK6qXhE6nzgdHuzJQgylY9RLphhkPzN9Pq6ZGecarfoA6fU20txteK7tB35xV6p3KWMqYzTN4jIuvpHKOPNONPYFm5gkQsPSLbaq9kHFn3NJk0B04kXSW2Wfs/wA/fV7cJTkxiPXkQwRO99qu/wDzpm/8TD4YYRqe6+eI/wC389XGIKPLPQkpx2Q3N7M/yw7v9/trlfGbzvzuVi10weAc4rl0O7GW5KW5IWWCWMeyHi8V/vp6lWKLcXF2HT8ocCvnsfTW2ENvotCNmLfVGTt2gBeTAFex51o29wRJ9MJOOo4faQYiPk8aZnqI0y6c9cr6oxpezxHL3z+mldHKRixFz80gay3g+4aluxD57aXDpeowvAHP0I/zq9B+KViS46UhxQBy/bgdVvzZbe2zmPT1QLV4Rv0j2lXbtqVCV+qPTbTXS9XPcPp4LvU13Hgrf3rp6Asz1Se3pvk5o/fR7kJ9WbBY9IKQ9R1duUO96Pb2o9XTNgccpxzQx/m9/Gr2X12HqVMKMX2zbX9NLlWgMctm1c5V7/01NbYxn5j95W/fU0c/UVG6Ln01EaqVsQxxff6aYyDiLKP5m0gI21Eyee2s3xUD/mRl1bb4z+G+Ppp222jDKmXtddxxnv8AXWEoj06D3LmsrBl2e3/QvJXbn66Xu7l2i1nHN+51cavpG6lFDIHVgvtjOdHKUZSiMpC0KBx4S7HHitZrZVYbF7W1OUdtC6lP5Q6nEcgc8eNKdslh9Elyh25WRzeLx+mrhElLr47Qjnxgin72d/fR7TuQiIz4b6rYhX+V88atvOCSfiXKyBKVJSr1FVZ2H2rGr2NmM5gSTlbz1dIyorHAGQ0MZQY3LqgogQLi33y2BfGdEoRVkTa/DOlbj1HKTCsCfV0qGvUzELLnh6vVKUac89/U/vopfD9UosTHWcD6Q4uzxnjzpsYNYDpuVZ9CgXfW+l98aKW2dMd0DlHNwjI7ETKVXOM06rkKjLsMtvqltSlGIrluLnBVU3ZfitXH4iE49Mo9EmR64fKtPMOazya0STrWOJGCKOZGKjmq8RfpnSd2JBcJu+OqunHI59XJVtfXhp2PP8GiPw+5anTuBFFhIflghzkfprnkomKCyqlzm8rXbHGhPhvl6RxRKR6ZHfg9u/fRn8R3iiM2X+mUbDxmRqlHt+hNR9vyF/D2yX1/prHuwibkrlJV+WMbeL5aD99dLa+OluMiRDDhhEBH6axbkP8AFlfCfbjv+mtE3WSmvpSHT3bnLpgC2nVa5zdFAVnh06CT6IM1lGyBECLfbsCrV1m86vajJiyCdYxtsiJFvgr/AH51W/fTG59NjcZMmTmraOK+nDrKyQnba6SMSl5MPbDLNlcDfg1QizIRkXGi8FD1dNGcg8tup8VO0ksm8x6i+DjLZTXnDekO70yiwCxKebcXV3i9NJktpMM3Ok9Mb7+rIUjYdsefOi+D+A/GHoxG83yHg86L4j4GO2ydxqItRHKc/wAvGuZv/wAR3NzG29EAvDmrrNcfTWkY2sFKNef7HR+L/i5Tt7GKjnd8oUFvd4vXK2fhlUkU1bJrxebSNPk86bs7cJR6nchCXVmKJGTXMWsfRrLzpkoVVlVx1LbfdTCVjHY++qvjhDlJvegNuNImJV6I2IGb6rxT+/sabAcWdEiNlHzBmun8ry85r9RlVFn0I18i9/BfHN39NNdwi9YSGM1jaPOeKLDGO96lslFQjRSEY3m2583ij08eO2rnE46n55W9BxE/6vfVRjwSjAFznpkJ7F1z/l76remsi4R9o3JX6dLWdIBe18u2lcztlin0dotvbjTYwPmtRZFSaDB2Pr2rQnxO2RjGViMlYFgSoYpJy47OL0X48RzMq+GMvT2rjHvnOm0xhbkeL6BrLd88HSWGPbR/ielJueqN4z0o4WizjGkbu5HqqJNkenFRyYxavbVQ+IqSRhBj1A9Vrz5sAw6OAG1L+WMq7YP1476muVv79yV2pZf8z/s6ml/hHfz4jV8Dvu1KyNwfni5s/ka6HxXw6R/Ei/4K2VxF8Ifz1zjfkW9MIf8Abk8Vd3p3w38RlBlLqZQ4Yy/M+3Y0pKxxrjUjTtyjTx8uFcZl2Axpu1Ed2EbtuPHq73hu+NDCMN4PwGlzLbWs+3999DtyYSkyOnoi0JT1J0n7us3CiaaavRW2xUiw6ReIsurP/VZg+mjh+GrLJICiVMVMUyKxXtoNlkRoGu90+1R8D7eNMrEYj0q+mMhWPYpicOeS8GoYIkttZVOmXbNABeEenpM44w0mlwGMsRNzqPV/kc3RVNj37aLZ3YkZFyTjBTG35rl+lYu+2obWY16oivVwdrbflqjDoH7F7sIserq6oFhWJjV9ODp8vVm8/TVQlFYoyjcukI00YsMi3fP10nqjHqhncusxxErIimWryhy6Z+J1U7cqk4l1Y3MeG6T2jn21XEA/gz1wFU6umLKOBbpvqbBffg0nZ2uSMer2GMjirrkf3zqO9ISX4Z6ZGOirrItF21qb8OmUhixzZEaDvFpM4fPnRQuhctokkQjwPzxuOLktvI5+hpEjqZWxrpyrFk1WfTaq6b+GRekCSmZeyX5rvz31fREGUh6QYnTVLkwy/V8fppp0FWZvgoUuT7OpOSbvzMRC6XgvOPGr2E6qLaOU9/31XxfpndDcazfkeya22i06hYzlnKQ+o75lXVFGn3M2nONE7kY9I1VWIeTnPfjHtqvh/g9yYYIRvK4v7d9T4j4vZ26jH/F3DHtz+hWs0rdEKMqvQXwexKXVb07acy8+T39/F6XvfHbe3F/APxJnzSe3vjtfj21h3d6e8PU2DbCN10+/msfrqQ2+JDQWEnhrtIC2xqs41qklsE0tfcBjOc+qTJmZurI/Tx9e2tENgsiAuIqXVryI14OK50ciJKXTCJHmNsvlRfPj+WnbUSrisUwdSI2000et7D2740pTsXURu7I0RuQLRLC+/NVj7Vqvh5EWm5bRli8XVWf6lwce+L1pdpJEAIyiK44OcuaPNPes6Vu5hgKi59JEkt00F4yH199JMNZK26oWeFR9L+IV0rwYwhh76YShUW5Lalw9P5Q/PbScVqogxMQsk3d8oPErG68djVIIZLFSJ6QOeUApPv50AQ2+r0R6WVvC+Mvqrx+zqtzbRSGaMzjk4qopdHvy+2qY4bKZWCReO7XvdY99HHZq3FmJSLqPauzafr20aCgT4ciVXzNxUxWSsnd/lq5h5iDVse+EvA1+2pt1H5VJdpLRT7cfqvfU/FKZOP8AKRrNd2PFD3OXRljBntnlXpCXSDw/Ubojmub0G6mL6ixZVw5QX6+Kxz30e1uRbqWeemQRGm+Rr9y9FPryvV6s84x7n3K1VMDEyidn/wB3/wDnVa2x+KkYIiHdW399TVU+35Fjv+Bb7YX9K9+6am9akQ9MWuKz3b+vnWo2pVKVwlVdL1DStY+3nSZK11Rk8+qvUZu/D99YplUY57TGdnbvGxK7F9/99df4f+N/iR/D+IFipUjke2kTGKRBuVepslK+548az7mzl7PY+YrvquSeGCbidDe+BlEESe32nV0e/jUd2M5S+YGqwNRic9uTtrJ/DfjZ7Hrv0GGPaT4PDrpf4PxGdt/B3H8r8r/ftqZQHwTX0/b9Cd2drIVZChIBpXht6qe3+2r3ek2zbZUsurcjTVV6cHCFtV3NBu7E4yDdi1H1L2QzV+Gq++lx3Orql1et9UiRguXI8tYx4dRVE+42P5T8SPEcXIjWRw1eP6++ly2oswqUQkHRRZm/mc/tpsY3XpGIehCo33tezIcOdH8L1dlaHpg8ycl1kxa+7xpXQ6sVuwl1XNnG5N3NGurkjlTk0EGTLPVKLb6vVGqUzhOOzotiKB0JKIkTqx0y5ccjzxl1UJQJxfVEJxaoVppRx9isadhYMN4lmUJB011QcBVcTPtzqmMKOifTKpHTuR6efCWPjNaPc26uMikUksxfYbPb99J3Ns7ATkeflKxTWFPPZ000L3GbXw04yLhRTbFuNr5FO2tPxfx/4ULIiuBe2uV8PtdG4cg398af/Ft+RD0qNmTnVyhypGkJVB0YPiviJ7lM5rb8sWr/AL478PjWjZ+FSL9syIhz2mufp9fGl7W9Nx8/e5R6l+i5D7mns+IkC4qvQzMuM9V9q1buqRlvqSMI2K9zELsfbt+l6b8RH1ymq9SpK7XN4sorh8XqQker1yDpI5LLxRh4w9u3GmOK6WMwVlKuHv6UGJxms48azsKAoIxJBF5gyyo8j2I3wpzf1052ZqRkS6rO5QOPSFlpWT/zoJxv0xZMpZxyiXnPPfHm/oMtk6rCKYI0hkiHN4p75utICyEnblBiERi9IljafXv31Q5w5qjC9MXCN0ff30uLEVhU+T1Yx4q82d+T61opRfy5hV9UgCvDJ8In21VWBbunS9TKSSjX5TJIw8vB40vnHTlv5bbbvjq44caH8WMSRGP4ji5Wm3HNlVl+uOdXIk+llW2+qo4il1yGW8W9zV0kFDf+HlHgHohTIkPTeWwyJaaW7x2xGrtCyWe/vxXYl9dR2ab6WMrUzVfsYv3/AFvVE7sSJuEeolw4yiGOqrqi/vpKmP2JKRj8S6OY8zT6uYxr30Eq+aWRRsxXiNPt/wDLqttptVvvXzX47yc9/wBNUiWja4syHGGzK6dWKwp7dkr6RUrAWZ9+OP21nj6clkuCsIY/+P10yFyl01639Pv41N7e/Cl0FS3Pf5Yfr31rGIVeR0Ph1LYl/Wv2ONTXH3Nmaqxte7f/APbU1VLuVjsd/wBPVlCORxLh+p/davdgRxZ1HCC45u2q9tM3PhpZzEO/+INV3w6VGe30l7kuowsY2JyGUWtcVMKYP43SCfmvBbH9++pLpgDIb/8ATOD3k3cR8c6fuwIR6trcW/mlI9UfBWaK/NrLDZOp5ELCOV4zf8/7NNUFVsRvjNLCOPSHyB9O3351W7tl+1qPZ7YT31rY+q5wbe9Y4rI/0TUNjNeiXmpUeL9VN+5qlMKsb8F/HZ7ceiZ+JCRSOWn+eny+DjKK/Dt2+qF+orsfft7awdKBJ6TpaqUfvjyX399B8NcF3IvT0lvi3ETHOf5aHTK5XiRqi3fX8sPyyaV8fVf2vRSub1yuU5DZxYe9clY9jU/+pR3YkN+iR+aPnyvGr3fhJwOv/mHZOA8pz9uNS40S41rKGu51P+JLkZArcZEazI80X3440rd3Z3+H6up5hbXOIgPLhvv/ADRGcQMHGUspu8Zrj21o3pMemJJ8sijkEgvMa8OLXxqaFdgTkdJHpjJPzq1/0el7cC8/TWfe3Fr/AA4iGb6j6X6vH7a0SKWiIyFlGXVZ3TlMVZ30G7un5ZDEDEo8WeY8/c/21SExBuHXE6ApaYrn62t6Z/FYnRm6E45/fSpB1guRKoxzpv8AFz/Dft/PWy6Fw8rMcSPTfTNzTcijFmen662bbF3bYSMZ6Z4isecmQ8X20nZ2mNx6b46rPGajT78/006e5jroMtRvEeK6Ttz38aiXoRouMTpu49A9rEfvm082abGYdO4MlFDAdJXNC4tx2W70vZjKUW4xI0UyqJZ746sL+2gNyJl3SyvluS1gL4P10uNhkazv0yS5NdQeq/8ALKsVx960oqbEhGUg7Va57oUYo+2hludLH8KNtCSnmWfEeDP10Y7k31TkxwOKgsvTwV3fDxqqSCu5MSUnLrlWAcXfEp8c4789tKnCUsTSux1HTD6A48froNvajQW+KALfqvucnbWiMbj1Vc7IseQeSS+9N9rz7abfYAY7YB1Db9jpOLzw127HuaftsulEJweC8CNWdLcD+f7itwXMkvCYi4CvomKDtXGr3OaQemMbiHq7WYKG36/fUOxrAW7Oo5225K2rRTXHfvrJub7GQxIr3iF3d3zfZrTZvyg9MuEzRm+c5zk7P7ZtwZrEj8zZX+521cIhKbbG7sullEsj28o1V9+HjBpco1G5PRH35fFGi+L+INkIESW5EpXgts+vOua3KZKbJxY1j9HgvW8Y0rHxXUZv/HtdO3cYOLPmk/00o+IQ9XqiYRzIc8P2+mmRg8Z6v8qX7fL7amLpc3zEsy9+L+2naYWU/Ew/ybn2lF/etTQsT3ffriftWpopdgwdw+FTMBuyvSZvx5NE7K8QKukBuL9fHvoo5b6ho5lY/pX8tXCHT0vVB7Zl27lffXBbASbco5Cm0VcY7Z5HTyEXbu6R9cRFD/Tn5fP21W98PGPpuMs2JfS/RrxpU4Mcj0uU8n6HFad2P3HbUun1QL79UmkOKof3zqpbUc036cXGi3PL7aGCS4Yxl/l7TfuVF9uNGxQGVRTFSj6ms4A+3bSaaEIIZ6Dir9Xynls4K7mrntMkIi7Q+mrqvKnfu3XHbTHpQjBlwsuoDq8HiscLzoPw+FjKGQ4a8vL/AF1Vhoz7e2SYlXeCgGr+9/fV/DfGTgn4fF10c1/W3Wv8Sb6rnVY9WWvTwPnS5nuxQtO0j2OLrntzpqQLGjVs72xuyL/w53muH7cP20qe1ubcuptOrq6o8Lzmsn/nWN2SQ0MYfMtWB+hxfbnR/D/H7kW4o7ZgFMH3zenV6Hae/wAB7cglGQl2NSBvzmv6aKTzEktNFQ7W8d9N2N3Z3JXI6JGWnDn2xzpe5/D55Y1uHOH3vi86WOpPCVYyZfiDMG7RIt83bX7V+mtnxZFikmju1dfbvrFOxBj05LGNd9af4ieh+mtF2K8PTM+5u7CdUTdm+mKNRL6aGwXNce2r+G+O3CJ0be1XnpuV/wDVLI13NK+HhYEZdUmiOar7KedaJhZhluXmJiHP5a5vxGjxfZOtE8n0wL3NoXqkyktSGUjHteR/Q0yO2vVUZlg49Xfz3P77ad1vTXHQYhC8ira2pXVxnHjS97dH1K5UqR1FVwePHn31NtidB9MumDEBj6WeLG2UVpSOHn/TquqpdfXUoZ6bW2wpcld+eNLNs6WNw6mno4aB5Xhzwt/y0RKnB09IWyMkUpw85cVpjKCSHpiq2VgHGfSgDjmtVHco6Y0FhuRrEua5bacY4be+rnTjpqMmx9S96WTzHyHj20klUVlatxKkVRTa58B737ZaEP2QUKYva0YdVKA0e2M50oMV38PK+XsVnDm9BvNlURiAgPq/e6zLl/fTdvYZx/EXpjnqe9nNfX/fVUFXhARjKeSrvLijveO+dZfiPjiAw2mz8257+DS/iv4iSGMRjtcKfM/bx9dJjt16ovFVLt9Hvb4dbpVsetE2Z1RuJ0+6si+4mec130xgj0yiEgxS+7fezveoQwUdNtjlx9c19tSUmNjSWgSz09+Y8fS9K7AZDqQiPlIxsHzbzf8Af1uO5T/noQiVi8fNXJd4vjUjNpigHPpvqcd7WzvTWqqNDTQ1TinnKPf28akZns8P/wDH/bV60ykqvUl+D/atTTsR2IzOQzRd1nzf+2rSjqxhquTzf38aSx6X0KxlmL/MdH+JEsI9fdzgz2rP31ycEgt6YRJjRiQ0yi/m72/+NUsepAW+LlzeTAH01TuPKQ6eL6f7bNT8aUoh0RSPNHTRdnqPf66mkAEwbcH/AGn6DnP10cdxket9UCjqFuN1WPCjfvoSUWK/4glKASEcXeP7dL2/iNsbYzSmMsg0+K5/8atRwMdIsOq32bIWee/H051ctyiFSYlJUVQ9T2X9tDKUY8HVHkmrT5KKp9tMluFnpiQePTdPu3bT9dRVAJ3pi2+lKL817B6fqGiZsGo4mUshOks7do4S3+Wr3IzpHDxTGEf0+n9dF8ZG3qnM6uiCx6bl8od6Pfnh01QZ2LjssupeqRUr9TZ6bLXGWq89tK2onTKVHOVeynHuJ4edOlKLEy1AtilN9WX0tVWLuzxqickJFqNdT03ScdTz/wCdMDPu7Anpr1WNyMAnsc/3zpWyyh8liZc4r2HOtO7JAjPg5rEo28BX3z+2k70mNZegl6acPfP+qtXFvQtGvY/ikpPTMv3rV/xCNwlXh1y4bh1Rq+fN66fxs0g1hp4+mmoVK0awlyi7ObsTlGqPU5Xoyexj+71s2dqXS9MWPglILHDhq2tYPh/iZ3nd3GxMSe5Xdzzxp3/Cp+W3Prcxfv8Ala/zZ+mqkjFUaNtqr3CFNLG5X/7ROMVeipuXSdAZwl0tD1yz9iu/h0rbjGRVNg1TQ5ui7WrfrpmzLqiwaSIyiRsBq21zSH7cmoYKgWMe9xZN1VnNVa8LnvwaJtgbchC72xbbrJ2xLtffjvojemdPYH8oFnPbP6us25BKCrrnsnZzy/3yaEFhT4Vsk4QzRxkvv/L66VGRF6aEWpWdxw17f+O+nShLcqQMlxKTx1Hf7lec6GfxUNl4/E3D9DWkU2CiFPZNu573n5e8nXO+N+Llu00kTiMcBxT9dSe5+NLqZEJODqfR9pdvo6bP+Hzi5i1dykeqP6mH/wA60VR3sp6xoT+H6kq0OeLPKuK968aKMW6hYtc09XfxVeDvpu3IKy0ZY+c57+MVppEPlVB7BfnGbDUuRImMO5XVzV4PMhPY47c9sHsxCwCXGKw88HN+L85NFtyIyJOe8Y3XV7exyP6GgGSYoJfliNff82dIZfxEi25erxHMm/Nekf1dLhuSRjD0WjhtaHl9jOK76c7DHAUULaUWcZwePOpGLT09At8UMQzd9vGHi9CaH1Me5z8y++c/q6mt0J0U7jf1l/tqarmw/k9Z/Ef4O/B3sbsZO1ufLvHF/pj6a89uQ/Dkxoxm3JI9vGvfx/8A1B/xu1/wu/CIp6pvAme3d8mvGfETjtSdjdioX0bi2n2rj21yqfhubjFt+5t4sE0mvnoBtrhoY8hgjTzd41N2B/6lnJVrX2oK1m3tthmSJ+WVWP27aPZ3hK6h+olD2KdEo1lI5/RknV9MaYvfhknFeKdB0PTfVH2cWpmqpX6/vrVJcUxfAf5qziXfQT2SKdV1L8tWj9cFmpXqMy7G702Ve21Z3vzG3Ei+dO3PQCPWOYz7HkR/N/edKNszmNpcbEzx3K0UZzh1R25ep+cAY/QvH941o8gDuyGNg04w/wC5xrTKPrlT0IoK2IY95HHYb1ndy5VPbJl16PS/tjTSBKS7T1RZLx/iQzfD4rk50OOMDSKusk4xF59V3Rf5VT641e9KMpNWvFPZ/wBBxXtzpBuHhDPD6v8Axz47aMT0qkpVYKhV0K+fb99LjQrsEbq8GanIeecVd/a6u9Ldzp6iLTwqGT2Mh5vL9NadzclzK5A29eeQcNWcdtIuR8mPFNtJwhlxfOnENCI70mup6hTkyfRq9bfjT0S/6X+WsXQMhBuy7cnH7Xrb8X8j9H+Wtki/D0zmbLLpSTIsv1tHI98/c1phUM0XIrGY08/6ZS9qf11l+GpBsuJnqFs6scD5rWqG50c25Oq28eY2elrhb0pbMrHbbj5YKC3QU+OxfLnnVbb6qYlqxasy4vmrzpO64Y9N1wBm77v00O3Ij0y3ZkapM9jin7aF4beS4wlJWgozHFZxxa6cbYRXel0nIXm/r2+msnxX8VzezCiT83Zvw/01j/DZqKyVwvjvV48Y1ShWx8OO8mj43+JSl6I3CEexz+3H89IjsYFODC357nOPP002EUYrWYo1V4XucJGtO6QzGL3t/NnuVjH0xpuVYQm85MstmlOUK6uKx2vVvw7Go+o/Ml05LMd6M/fT0IxL9WMRbOnPfPD4/lpu9shKVxkWtyrGewf+dLmyREJ7gAbiJbS3Xjk59tHs7wKz2yVF49Kt4HpazntwabunB0YCimpPu+/bjjGhdrMYjYVkY/M+1/l/386XKx5B/GjKTK2Nth2v/L1BcQ+n++rkJYnRfBHiXtY2n3dCGbRjEcHHuH8r1NiXSKZM4eFcLQ2B5P10BYz8MGgPfJTns+B41Q1aK126au+zXbGdJ/EAvpTH5Xz7SP66re3Bx1PLfUVb9RT+3QogF/2p7dL/AFdTQ/jzjiPBxi/376mqphg7n8L3pEohJCvP+p0P/wCpn1w/6X+epqa4Yr/YRbf0C/4RmG4OTw8ayfCv7XWq1Ndi6kz1E1//ALlf6jTtsye/Vfvnv51NTWPi9PYiPUzzLifX+mtP8VKZfb/7TU1NZvaNY+VmL4X/AJh9f66ySkkRHJ378nfU1Nbx2ZrR1/4jEdmEkuXnv+use98257Y/TV6ml+yvF39gouPpPbr7jeg3OH/pP/s1NTUonoZ/xHqC2vTi/profFfI/T+mpqa3ekX4Wmcja/5f1T+uivg/vnU1NUtmD2jufxDEMYwfy14nYLtcvl55dTU0/wDz/wDNno+L5GdT4X0yxjEuMfl0Ed2Tdrx586mpoONsdHue8P5OmbjmP0//ACdTU1myWOhndkuf8Tv/ANWj2ZJkafxOe/fU1NQxiovo3nuRKfFzB1mkYh9HVamrjr52DovnU37HqnKLkJADkD2O2l/FYlN7jKvamivGr1NStlPRjnN6uX5f/wADS9o/k6mprZaJWytj5T+++pqamqey1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4" name="AutoShape 8" descr="data:image/jpeg;base64,/9j/4AAQSkZJRgABAQAAAQABAAD/2wCEAAkGBxQTEhUTExQWFhUXGBoaGBcYGB0eGBkbHRcaGiIeHxsZHCggGxwlGxodIjEiJSkrLi4uGh8zODMsNygtLisBCgoKDg0OGxAQGzEkICQsNywsLSwsLCw0LCwsLDQsLCwsLCwsLDQsLCwsLCwsLCwsLywvLCw0LCwsMCwsNCw0LP/AABEIAMIBAwMBIgACEQEDEQH/xAAaAAACAwEBAAAAAAAAAAAAAAACAwABBAUG/8QAPxABAAIBAwMCBAQEBAUDAwUAAQIRIQADMRJBUSJhBDJxgRNCkaEFscHwI1Ji0RQzcoLhU5LxFbLCBkOi0uL/xAAaAQADAQEBAQAAAAAAAAAAAAAAAQIDBAUG/8QAKxEAAgICAQIFBAIDAQAAAAAAAAECESExEkFRAzJhcfAikaHRgbETJDME/9oADAMBAAIRAxEAPwDlyjcqv5f82Lffx/tpb8OV1RBq+pvB9L+vOdP2N1JZ9RSWnqh+vP0/lq5tI29RgfI+PPnXyNtM86+pi2tl20lCb1dpGI/def013fh94+KDbQ296NonyzurtPprFRGiQy3H5dowfWX+W/B+2se/uTlhl0xEqMfSRXyGb+uqf1bLT4712+aOpPalsp+IdD2z8weHIHu6CM2cpS6ulbZGXHYsM+O3Gq+D/iU4x6PiTq2rT1fOV47rrZ/wZI6vh3rg8w/Md/q/z1k40Phfl+3UyIO3MJRcwcelcy/NKNXn9tFHajI6CLcRx1FvqOVj7vGh3pVGMJFMknKjNFxBHn8z+mi3MLtz6WS+ku+mr9NnZuqHHtqSbGy3GJ19EoyEgy6kSyhycoJf00g2xjKTJ/CGnGfJEq/mausGm7fpjiNdcmMus6ukjXbpabff5dC7c5ASXrgNRq/8PxQVzmqyPsWIZm3d7cll6Z4Kx1AKUFHUY1fWp1R2oyyj86Lzx1YsffV7oMbToy2Anryj9O1dqa1U6elEOnC4Kkq9RRmys8+ntq7JsTvzmPT1MKbqMSNWcYzfbnU/he5JUlJlgcq8/XTXciDS09muk/7GTb/L+QfAy9fI4vAH04DWkXaHCX1LJXw/w24ylGJRcspgH++2pP47b2bjtXOfDuVZH9/2vR/x2O5NjGN9Hcigv2u3WOH8OlHr6YToU5KrjNGiDTVyf8fspri8L+f0ZY7S+uU4yZ25a9s3XDxWnT+Ac2W0PpOOO56eE4v7a2f8K+i4S+Xg/wCqTxE9xzWmS+CliUtubJuMokXtQLWQ7Zysfvqn4nqRTEbm5PqI9TKw9E8hcR6RWzHcrTdr4b8RAQCKsOo9AZcyS783Y4dC2X1NBGpRI09OCuMvHOrdqJAHqL5aPTHkE5yt/YdTYXexhtczlFiHEohXgi8kr8t4vnRJJJEYvSSI9MY4D1SzjLZy++g2ajL1UQx1RFWUGm8ZvhtqsajcUJXUZIHm8YODvnvffUgScJdRRFxHq6SL70VdYrBjnGqGZtRhGMrnKc7r1hiAWjQo5xwaV+Fi1DbvM08YoOWRfA6dv9G9KMtqM6hGMJQcTCN+qNXd5e9PbVpDV7EbezFQk9Rj1ycCmTupfjJVg3o9zbY8+kj+eJV24Y1TI4rNedN+a6Qr5mRHqS/mfSZ4K5VPfRMYykP4ddXVy+I4yIBxf00rfUQO3v2vVUWNzGJhrGQS2uHHL51JTWkKr8823Ffl4svjOozLX0/IkgwK+kqSt8kvs6rZh80WNURektWkz83PSrdanGx2E3LOMnqkh8xZlcRarB50n4l9IterPSBf9aHm/wBDTZbsbCcPlz6XHqLCqevOcueL0G58PIerEr5l+RrLd8duc26aAM+IJSlJqM19UFqPPJJxnw06LcnOIWyj1Z9V1QYyOTLx7ax70IrQS8reJNYy8HIHOdB8JCUpWNRPnH5enxq+K2F5A3JU4CsVfPGpq9z+I7QpDZZROF76mtVH0FxXc6TBkt5iZZPMDvb/AHekbvxbiO09MQalgnJ+vIeA1pnu9UI1PppqZAqK9l+pjxjUhtjfUdPScfkVSsnd5s/bXLyoetGXah15YLJfXa+Ofc7r206Dhl0wlXpE8t5t5SsOe2qdtHqHpYlD4quA5K9tM3HEeiMKal6YS+Yw5UrJx76Tdi9TDOMAvLfH2w576Z8L8TLbfxYemfEY383vI7xPPd/XT/iJ5Ix6Y4EOiKF5Rk2ulT+GZS/FhGWWzlzxiuKe3bGrUlWQWHg6f/1fb+JQ3/8AD3gCO4cP9+/66z7nwk4VCQMVxM475vtyqOsO7sGIz9So4Ss+Wm3z40/4H+I72zGqHaSulu84ovl9uPppcV0L5Kfm382N/F6m6kRAhFHMstXfnLjxo/wirjFZMpR9cuTC1VPVb2e/GdHL4aC3sMZJ823Junwfyp0Mdy5SNxT2kOOwFcB7dtQ1WUJprYRGUV9SEBslKyZdVXcbDjGdLhOZH5iJ1cRCJLB7Ug+ebdM2onTKXTF6jpDhciy9NSaoKzzpcpR6g6XrxHElM2V0yHjGF86lCsCbuR6lROIiQc4XsnpOftpJuz/EOqViHIDxjgxjt9NHMidR6nh7QKO+Orzx76zxmMh6W7C+qzuZxraGxKTtZE/xQ/xYLmjh+ulbXwgxlRbRihavnGcf11s/iW8nSenpvPVEf6X+mhkxmvQPRz+HYJ5x+cObzXtrS2kPxEuTB3PhqidRGIgXVyXC0HDmu2O+muxFuQgMnquiVtNHau9+z4y74X4dz6JA1U3JFOHir/Vq60cSJXWjBykRFqyzBkzyl51m5k0VJ3Aix3OkjDglJoZYfCtmPN40e5X4k3oiX1SJ+polmMquqb8PzcY0MpV6ZkOmxqgu4+l7NZ7vfQ7cFOqUk2//AFJYp/yhfqPY4zqVkd3gRvQOm0Gz5rZPU5yPH3L8Xo/ivQ+rqnOUSUtoxTxc5PF80ZycaGPx5CV7UGZWdyZlHFxjxFvhc6RHa6WQorkZRHrF73m364StaJVsMIrdl1MZyyEsQD0Rz8tuM+c3qT2LLSQdRKltSnjig8++tcNjpmxdtQomSsCi2nHTWct8e+qjCpGTFdW4lnR2oyZLAq+1afLsDT6i/wDipkOi/wATrfznVXRfDzVvZ7e+qj8Xj5CLaHRKY13q+ozdfatHtQeqLQkngFgDj01xy8ZPrerlcT19MUPRFKbv2t6RzcsNVpYC2Vv70Go9SJmX4gUtVRKI4OMhm9E4sk11U+lK6TIXw3Rkex76VKokY5k80SOmQvnN/T+ugjNiMYdMzljKN5wdMa45yxc6ddgNRVRCNtd5d5ceLa/nxjWfcaekflwnZfzL5/vwaOG5GXVSk7f8Nb+vTLiWMVznvWghAfVuPTtxKt5+2L0RiLLwDDZ/E49Ic9Tg9x737/vrH8V8dXo2/TA8l9b7icaZ8Zu/iY28bJ2GpfWRz/vpG3D0hd54S/Ac3jWypbK8uiz4qJ82xb3YykH2LxqaZufDxtzLlr0Li8ZvJXfU0XH5YW+39HU2t6EZXcpHCRjVn3eTkxp+7Tn1bkWqn/SuB7Vzpe/tI5lTR1YuOfFefbjOg25u2+lWPVmCWSfft9Htriww9Ga9/ZbILH0R56gY8ylYN2XxXbWeW7FqGekVJX6shajgGjBk1bZUrxJWMnMvc+vZ+vvprtiIRCVy5Lihmrfl86nWwKz6TrjCLZHptEvt9/Oc6X+FbEvpYq+py4tKDHGOzq9jb9cYyi9DKIlVz+Y8v9PbVRkWMIylS1KaBd89J/vphQMW5HTE5vpFxXa74r82hKGSSZbpmMvymcouZS8dvrjRQ3WQwaOo4IkLTIKF9PtfNaXDb6ioh7JYWVyy455vkNUL2MX4MSmMpEr5D1fau7766sP4qUQ+Ihf+o+aHi6yP91oA6r6KX81CSZd3P5b540MtqID6WhGRJ5zhLyVRgr31TnexpuOjX8T8ANT2X8WBGqH1Hd45y6Xt/GXKbJcdTSK2vSdzJd3hw6xwvar8OTDclzj0g8D7vNvB99aNr+JRncN/bLT549q7+3HvpON+pX0vWGHt7aJEazfoXBVq5sovtrn/ABG71Sil9qO4D3zzRb9ddSXwb0dWxuExxhqVeDzbz9Ncz4lenpWRT8rf176IbM5px2X/ABeHpihef6Og2tuhZWemoykPNlgU3j9DxetH8TH8Pmsmf/jSfgNvPTE688EbtpOr1cV9uNbPRXieYf8ADwKxKketsqNhgKzYdX10QkkjAWWatwHv4O93j30M92EOn8R65Rb/AA9sLOPmkFHBjOl727uz9ECEYJf4ZXFX6ur1KHP7ay43kXHuFub8YhHbI7m4NM5fJ5qI4lXl9tIiO7Lp3ZylK6Lqoyug9h4wc09tN+GhF+UCjN/IHeR1ZK5p93202AoJLqk3bzIM8dWUe7719a5UFizbrG5cKx0Z7D5zH65tdVt9UKix9LwCekxc4yeH3usN+zfh5FMZ2RiUN1KN8A1nqeyUCoaI2JMOjpqOZY+SaC31PLjm+OA0r7gvQuG0ymxEnhiI2RieYuYgGce+lRGUUG4QvovGby24tLa9g1UJMWLAucFbeOf1kYq3Ffu3dIWyPXDtJZPT5hiqc0Xh5vQG8itzYHp6ZR9R0sVrvXeIJefs6kaX0fiJgoMgYOL8cY506G49UJUPSEiJTiNyqj5ex76RKdx6Zs8+ovs8WHc7duNAgpyYivT1Eo9ORYqtoF0UcPfWdY3QRrNSFuw5CT57UauU+mTGRTw+IyE+Z78Ptn7am3tD6956dsfHPsB21rGIZboXsQOn8SdkItn+p8B9f56zfF/EvxEyUsf5YWdP/uvD9davj/8AFqfXHoyQjfTxXaVZp0UNmQlQJUc4lzd5M8PbOq5JZ6/0W1WDBtbF+riu8JChfNXZnvYaezaSQK1m3r+8uOPZffWiMQ9XTKNJQmFOMuffvxoyTYk0X1NGBBc0mA7B3rUudki9vYggrunsbdn69WppcyK3V33kSt/TGppZKx2R0d2bnLfKJhV8PGoh09fyRus5z4j/AJsfpol3IwQlMpKvLVcCl++NL3TcV6vUOalLj9X051gqJon/ABLmMIxdvnpl818XfI/TH106MoSCI1efw5ISf+/h+jWlT2+kJg9KNBT09sp3vN99L+J2S2qWi+Vui+cXenhg33NoMZSlmDAEJYL+U9nz71pcNkb649NRctF0Ys7f9v6aXHfltjsqzhjri82d42emtNmRMx+SRiY5cj0t4Hye16lqtDC3ZSKesuuqx6pfNjprBVcWd9XvPVfqk7csvV+SRlxwV2O46Km5RKIxt6gucQx+7RRXOMaRCRT0gXlZg0l1RwDxedShls+GJX+qdVIez/LpLx50O7KJZtlBxuTq2/F4LMmF+mnu27nTKXSUdLG4lIWdMbAHHHe751TAMbmU+UkvHVm+n8vJR/8ALtBQn8P8Rb+YDrozLIKrgpS3jvzqbm0rxGpAZkKhxm85M1X01o3InqavcQ9Mmzpsk0gZ4qPi/GgLkPRBWOALQzd/0RdFsVHNdhjUoWN/kefde3itafh/4q3E3oxmS9uKa+/20O5ONepJCtQimJe6emNn1WvvrNvbyH/KgMXl6lP/AHNc+2ta5KmhJuOmdj4zejEZdBIBSLk4xeuJ8R8VublMt3CX0wuMT2wXrpb2517d+Y/01z/g9x6cBHilBts7z714rThGlb2aeLJ9Ao7ZjqEk2tHoPdpsfP29zWjZifMyjUuol83L4GNqYf8A51U5kequgrCZ9ee9/S8Jp6TIwfkEsOvpFurBepsDjSbszWWVAaslHpil7hYHtKNC44K8++g3JQuRGE6vhkVS4wRt586vchbGMH8RifkfUzXKxkW4wIdjV2AxWEJBXzeurtGsH3DxpUFMNmtxlI5CMeSKXj2G6stsL86gVuHU0iVHmXpKpTEb79zxooxtkjFnEOmI29WBlYBJKcc23WNJ2unqEoyK3gaPvd3j20g9xA9UVCogLCI05OZOUvy6J2ZxpiTBOqSWeUivivPl02CdupmPDEpiXeLl1Ifar8aSlD6qFuaZvODw939fGrTEFHcZXCXSySyYFrH1dOORCs96zpcfikEFI080rZ0/NXpw8Gk702K9NQ7nS++M5ePfXQn8PESe9Lo25VLpvul1R2vtq6Grloxw2SvxJ42wL/1Pj++dY/jPipfESGnHy7eOK55y+2nfGu5NGX/KPlAJRrzZ3/TUjtdIUHLF6erq84Wn9PDrTkkN4wi96f4vRBlZErMQgXhbjWeC6ePGs/8AwkbRKI21jq8Zrlvs1rUl16SS2NKxO3EXMvOayct6Z8RJzZAWmR0yEfOMZta99TyawgecsyRjOJ6JS6cW36eOGOSNP66J+KsTojWLkXFTz/lDjFeNaNzatCKHpi1GLUljeSWO/f8ATQxjd9Ar6b74ycV6aa/atHJMPQm1/EaAj+NXb0Rf3vVadt7MqKhf/VF6v5Opqfp7FHTqYlwlh6gROn2KwFd++lz+ESSEFzhvqK8+nvWNVufDxkFeojG0rl9nucHtWlS+HOwdQXQXZflvJrlVEv58oLcixlC/8NorEj8zxzotrczKTTKpVKLnqrmu7z40GwEXq4G+mDnq9pHFX3xoIbsoosIcmG4vvxLCaqrEgmB01J7DG43IF732740PwwlnzQfmOIh5/wBMjnTJbUSH4vV6BaOZr3E4/wC7jOhYfiUEeiJlgNilvLzPjD+2msbGkx+7t1F/D3Dei11sfmA4K5971Wy2emqXP4khEKoSu74ts1hNovrGY+pHjgurv7aa/GSen8WJuWWJ6ZmXuc8PJocb0Fr2NUJx6XAEEVY2yVREX0n+2dCsa6RJdSp1Rp5qinC9+2DU3t/aip+NOMrL6oPIJVxeS3OoU9PTuw3PbrYrlxTWlwex0yel6pMWCJ0l0KZI+rJjN32rlNL3dme4spYkN5ekou2Mbx2wGe2i+M+FlCEPxIsY3Jx6jKHPVQtftqyIs35iIdIWVkIme3tzjRrQvRiY7dH4kYKZj0xGrM2vaOeDw8axpnpDx1ANnkznjn310N2DuyFpZodWI9zBFaAexWkbsNzcvp60I1VtMTFtYz/N1cWS0H8NGtunCY1zNvf28BDclTWZRO/ao3rb/D/krwusnw8YM+mpMiTi/TLODGY5xi/trau5pLMUa4bu5KcnbjGDFW+nOHvKS1+xqo7cerrxI6hZLmLzXNvs961pIILOLwleqooeMGDzxjnQxFJCxqrtKgI3F4yuTP8Am4xrLl2JZn/AI1cs/MMY+ryZlVcdvOte9sxjJ9R09fVIYvCjXypdc1XGga6SXVatdNUYBvqmYPoffRb8iT1EYlvrD1VJ7F4BMjmsl40rYtIXubX+oTqzK6qXhE6nzgdHuzJQgylY9RLphhkPzN9Pq6ZGecarfoA6fU20txteK7tB35xV6p3KWMqYzTN4jIuvpHKOPNONPYFm5gkQsPSLbaq9kHFn3NJk0B04kXSW2Wfs/wA/fV7cJTkxiPXkQwRO99qu/wDzpm/8TD4YYRqe6+eI/wC389XGIKPLPQkpx2Q3N7M/yw7v9/trlfGbzvzuVi10weAc4rl0O7GW5KW5IWWCWMeyHi8V/vp6lWKLcXF2HT8ocCvnsfTW2ENvotCNmLfVGTt2gBeTAFex51o29wRJ9MJOOo4faQYiPk8aZnqI0y6c9cr6oxpezxHL3z+mldHKRixFz80gay3g+4aluxD57aXDpeowvAHP0I/zq9B+KViS46UhxQBy/bgdVvzZbe2zmPT1QLV4Rv0j2lXbtqVCV+qPTbTXS9XPcPp4LvU13Hgrf3rp6Asz1Se3pvk5o/fR7kJ9WbBY9IKQ9R1duUO96Pb2o9XTNgccpxzQx/m9/Gr2X12HqVMKMX2zbX9NLlWgMctm1c5V7/01NbYxn5j95W/fU0c/UVG6Ln01EaqVsQxxff6aYyDiLKP5m0gI21Eyee2s3xUD/mRl1bb4z+G+Ppp222jDKmXtddxxnv8AXWEoj06D3LmsrBl2e3/QvJXbn66Xu7l2i1nHN+51cavpG6lFDIHVgvtjOdHKUZSiMpC0KBx4S7HHitZrZVYbF7W1OUdtC6lP5Q6nEcgc8eNKdslh9Elyh25WRzeLx+mrhElLr47Qjnxgin72d/fR7TuQiIz4b6rYhX+V88atvOCSfiXKyBKVJSr1FVZ2H2rGr2NmM5gSTlbz1dIyorHAGQ0MZQY3LqgogQLi33y2BfGdEoRVkTa/DOlbj1HKTCsCfV0qGvUzELLnh6vVKUac89/U/vopfD9UosTHWcD6Q4uzxnjzpsYNYDpuVZ9CgXfW+l98aKW2dMd0DlHNwjI7ETKVXOM06rkKjLsMtvqltSlGIrluLnBVU3ZfitXH4iE49Mo9EmR64fKtPMOazya0STrWOJGCKOZGKjmq8RfpnSd2JBcJu+OqunHI59XJVtfXhp2PP8GiPw+5anTuBFFhIflghzkfprnkomKCyqlzm8rXbHGhPhvl6RxRKR6ZHfg9u/fRn8R3iiM2X+mUbDxmRqlHt+hNR9vyF/D2yX1/prHuwibkrlJV+WMbeL5aD99dLa+OluMiRDDhhEBH6axbkP8AFlfCfbjv+mtE3WSmvpSHT3bnLpgC2nVa5zdFAVnh06CT6IM1lGyBECLfbsCrV1m86vajJiyCdYxtsiJFvgr/AH51W/fTG59NjcZMmTmraOK+nDrKyQnba6SMSl5MPbDLNlcDfg1QizIRkXGi8FD1dNGcg8tup8VO0ksm8x6i+DjLZTXnDekO70yiwCxKebcXV3i9NJktpMM3Ok9Mb7+rIUjYdsefOi+D+A/GHoxG83yHg86L4j4GO2ydxqItRHKc/wAvGuZv/wAR3NzG29EAvDmrrNcfTWkY2sFKNef7HR+L/i5Tt7GKjnd8oUFvd4vXK2fhlUkU1bJrxebSNPk86bs7cJR6nchCXVmKJGTXMWsfRrLzpkoVVlVx1LbfdTCVjHY++qvjhDlJvegNuNImJV6I2IGb6rxT+/sabAcWdEiNlHzBmun8ry85r9RlVFn0I18i9/BfHN39NNdwi9YSGM1jaPOeKLDGO96lslFQjRSEY3m2583ij08eO2rnE46n55W9BxE/6vfVRjwSjAFznpkJ7F1z/l76remsi4R9o3JX6dLWdIBe18u2lcztlin0dotvbjTYwPmtRZFSaDB2Pr2rQnxO2RjGViMlYFgSoYpJy47OL0X48RzMq+GMvT2rjHvnOm0xhbkeL6BrLd88HSWGPbR/ielJueqN4z0o4WizjGkbu5HqqJNkenFRyYxavbVQ+IqSRhBj1A9Vrz5sAw6OAG1L+WMq7YP1476muVv79yV2pZf8z/s6ml/hHfz4jV8Dvu1KyNwfni5s/ka6HxXw6R/Ei/4K2VxF8Ifz1zjfkW9MIf8Abk8Vd3p3w38RlBlLqZQ4Yy/M+3Y0pKxxrjUjTtyjTx8uFcZl2Axpu1Ed2EbtuPHq73hu+NDCMN4PwGlzLbWs+3999DtyYSkyOnoi0JT1J0n7us3CiaaavRW2xUiw6ReIsurP/VZg+mjh+GrLJICiVMVMUyKxXtoNlkRoGu90+1R8D7eNMrEYj0q+mMhWPYpicOeS8GoYIkttZVOmXbNABeEenpM44w0mlwGMsRNzqPV/kc3RVNj37aLZ3YkZFyTjBTG35rl+lYu+2obWY16oivVwdrbflqjDoH7F7sIserq6oFhWJjV9ODp8vVm8/TVQlFYoyjcukI00YsMi3fP10nqjHqhncusxxErIimWryhy6Z+J1U7cqk4l1Y3MeG6T2jn21XEA/gz1wFU6umLKOBbpvqbBffg0nZ2uSMer2GMjirrkf3zqO9ISX4Z6ZGOirrItF21qb8OmUhixzZEaDvFpM4fPnRQuhctokkQjwPzxuOLktvI5+hpEjqZWxrpyrFk1WfTaq6b+GRekCSmZeyX5rvz31fREGUh6QYnTVLkwy/V8fppp0FWZvgoUuT7OpOSbvzMRC6XgvOPGr2E6qLaOU9/31XxfpndDcazfkeya22i06hYzlnKQ+o75lXVFGn3M2nONE7kY9I1VWIeTnPfjHtqvh/g9yYYIRvK4v7d9T4j4vZ26jH/F3DHtz+hWs0rdEKMqvQXwexKXVb07acy8+T39/F6XvfHbe3F/APxJnzSe3vjtfj21h3d6e8PU2DbCN10+/msfrqQ2+JDQWEnhrtIC2xqs41qklsE0tfcBjOc+qTJmZurI/Tx9e2tENgsiAuIqXVryI14OK50ciJKXTCJHmNsvlRfPj+WnbUSrisUwdSI2000et7D2740pTsXURu7I0RuQLRLC+/NVj7Vqvh5EWm5bRli8XVWf6lwce+L1pdpJEAIyiK44OcuaPNPes6Vu5hgKi59JEkt00F4yH199JMNZK26oWeFR9L+IV0rwYwhh76YShUW5Lalw9P5Q/PbScVqogxMQsk3d8oPErG68djVIIZLFSJ6QOeUApPv50AQ2+r0R6WVvC+Mvqrx+zqtzbRSGaMzjk4qopdHvy+2qY4bKZWCReO7XvdY99HHZq3FmJSLqPauzafr20aCgT4ciVXzNxUxWSsnd/lq5h5iDVse+EvA1+2pt1H5VJdpLRT7cfqvfU/FKZOP8AKRrNd2PFD3OXRljBntnlXpCXSDw/Ubojmub0G6mL6ixZVw5QX6+Kxz30e1uRbqWeemQRGm+Rr9y9FPryvV6s84x7n3K1VMDEyidn/wB3/wDnVa2x+KkYIiHdW399TVU+35Fjv+Bb7YX9K9+6am9akQ9MWuKz3b+vnWo2pVKVwlVdL1DStY+3nSZK11Rk8+qvUZu/D99YplUY57TGdnbvGxK7F9/99df4f+N/iR/D+IFipUjke2kTGKRBuVepslK+548az7mzl7PY+YrvquSeGCbidDe+BlEESe32nV0e/jUd2M5S+YGqwNRic9uTtrJ/DfjZ7Hrv0GGPaT4PDrpf4PxGdt/B3H8r8r/ftqZQHwTX0/b9Cd2drIVZChIBpXht6qe3+2r3ek2zbZUsurcjTVV6cHCFtV3NBu7E4yDdi1H1L2QzV+Gq++lx3Orql1et9UiRguXI8tYx4dRVE+42P5T8SPEcXIjWRw1eP6++ly2oswqUQkHRRZm/mc/tpsY3XpGIehCo33tezIcOdH8L1dlaHpg8ycl1kxa+7xpXQ6sVuwl1XNnG5N3NGurkjlTk0EGTLPVKLb6vVGqUzhOOzotiKB0JKIkTqx0y5ccjzxl1UJQJxfVEJxaoVppRx9isadhYMN4lmUJB011QcBVcTPtzqmMKOifTKpHTuR6efCWPjNaPc26uMikUksxfYbPb99J3Ns7ATkeflKxTWFPPZ000L3GbXw04yLhRTbFuNr5FO2tPxfx/4ULIiuBe2uV8PtdG4cg398af/Ft+RD0qNmTnVyhypGkJVB0YPiviJ7lM5rb8sWr/AL478PjWjZ+FSL9syIhz2mufp9fGl7W9Nx8/e5R6l+i5D7mns+IkC4qvQzMuM9V9q1buqRlvqSMI2K9zELsfbt+l6b8RH1ymq9SpK7XN4sorh8XqQker1yDpI5LLxRh4w9u3GmOK6WMwVlKuHv6UGJxms48azsKAoIxJBF5gyyo8j2I3wpzf1052ZqRkS6rO5QOPSFlpWT/zoJxv0xZMpZxyiXnPPfHm/oMtk6rCKYI0hkiHN4p75utICyEnblBiERi9IljafXv31Q5w5qjC9MXCN0ff30uLEVhU+T1Yx4q82d+T61opRfy5hV9UgCvDJ8In21VWBbunS9TKSSjX5TJIw8vB40vnHTlv5bbbvjq44caH8WMSRGP4ji5Wm3HNlVl+uOdXIk+llW2+qo4il1yGW8W9zV0kFDf+HlHgHohTIkPTeWwyJaaW7x2xGrtCyWe/vxXYl9dR2ab6WMrUzVfsYv3/AFvVE7sSJuEeolw4yiGOqrqi/vpKmP2JKRj8S6OY8zT6uYxr30Eq+aWRRsxXiNPt/wDLqttptVvvXzX47yc9/wBNUiWja4syHGGzK6dWKwp7dkr6RUrAWZ9+OP21nj6clkuCsIY/+P10yFyl01639Pv41N7e/Cl0FS3Pf5Yfr31rGIVeR0Ph1LYl/Wv2ONTXH3Nmaqxte7f/APbU1VLuVjsd/wBPVlCORxLh+p/davdgRxZ1HCC45u2q9tM3PhpZzEO/+INV3w6VGe30l7kuowsY2JyGUWtcVMKYP43SCfmvBbH9++pLpgDIb/8ATOD3k3cR8c6fuwIR6trcW/mlI9UfBWaK/NrLDZOp5ELCOV4zf8/7NNUFVsRvjNLCOPSHyB9O3351W7tl+1qPZ7YT31rY+q5wbe9Y4rI/0TUNjNeiXmpUeL9VN+5qlMKsb8F/HZ7ceiZ+JCRSOWn+eny+DjKK/Dt2+qF+orsfft7awdKBJ6TpaqUfvjyX399B8NcF3IvT0lvi3ETHOf5aHTK5XiRqi3fX8sPyyaV8fVf2vRSub1yuU5DZxYe9clY9jU/+pR3YkN+iR+aPnyvGr3fhJwOv/mHZOA8pz9uNS40S41rKGu51P+JLkZArcZEazI80X3440rd3Z3+H6up5hbXOIgPLhvv/ADRGcQMHGUspu8Zrj21o3pMemJJ8sijkEgvMa8OLXxqaFdgTkdJHpjJPzq1/0el7cC8/TWfe3Fr/AA4iGb6j6X6vH7a0SKWiIyFlGXVZ3TlMVZ30G7un5ZDEDEo8WeY8/c/21SExBuHXE6ApaYrn62t6Z/FYnRm6E45/fSpB1guRKoxzpv8AFz/Dft/PWy6Fw8rMcSPTfTNzTcijFmen662bbF3bYSMZ6Z4isecmQ8X20nZ2mNx6b46rPGajT78/006e5jroMtRvEeK6Ttz38aiXoRouMTpu49A9rEfvm082abGYdO4MlFDAdJXNC4tx2W70vZjKUW4xI0UyqJZ746sL+2gNyJl3SyvluS1gL4P10uNhkazv0yS5NdQeq/8ALKsVx960oqbEhGUg7Va57oUYo+2hludLH8KNtCSnmWfEeDP10Y7k31TkxwOKgsvTwV3fDxqqSCu5MSUnLrlWAcXfEp8c4789tKnCUsTSux1HTD6A48froNvajQW+KALfqvucnbWiMbj1Vc7IseQeSS+9N9rz7abfYAY7YB1Db9jpOLzw127HuaftsulEJweC8CNWdLcD+f7itwXMkvCYi4CvomKDtXGr3OaQemMbiHq7WYKG36/fUOxrAW7Oo5225K2rRTXHfvrJub7GQxIr3iF3d3zfZrTZvyg9MuEzRm+c5zk7P7ZtwZrEj8zZX+521cIhKbbG7sullEsj28o1V9+HjBpco1G5PRH35fFGi+L+INkIESW5EpXgts+vOua3KZKbJxY1j9HgvW8Y0rHxXUZv/HtdO3cYOLPmk/00o+IQ9XqiYRzIc8P2+mmRg8Z6v8qX7fL7amLpc3zEsy9+L+2naYWU/Ew/ybn2lF/etTQsT3ffriftWpopdgwdw+FTMBuyvSZvx5NE7K8QKukBuL9fHvoo5b6ho5lY/pX8tXCHT0vVB7Zl27lffXBbASbco5Cm0VcY7Z5HTyEXbu6R9cRFD/Tn5fP21W98PGPpuMs2JfS/RrxpU4Mcj0uU8n6HFad2P3HbUun1QL79UmkOKof3zqpbUc036cXGi3PL7aGCS4Yxl/l7TfuVF9uNGxQGVRTFSj6ms4A+3bSaaEIIZ6Dir9Xynls4K7mrntMkIi7Q+mrqvKnfu3XHbTHpQjBlwsuoDq8HiscLzoPw+FjKGQ4a8vL/AF1Vhoz7e2SYlXeCgGr+9/fV/DfGTgn4fF10c1/W3Wv8Sb6rnVY9WWvTwPnS5nuxQtO0j2OLrntzpqQLGjVs72xuyL/w53muH7cP20qe1ubcuptOrq6o8Lzmsn/nWN2SQ0MYfMtWB+hxfbnR/D/H7kW4o7ZgFMH3zenV6Hae/wAB7cglGQl2NSBvzmv6aKTzEktNFQ7W8d9N2N3Z3JXI6JGWnDn2xzpe5/D55Y1uHOH3vi86WOpPCVYyZfiDMG7RIt83bX7V+mtnxZFikmju1dfbvrFOxBj05LGNd9af4ieh+mtF2K8PTM+5u7CdUTdm+mKNRL6aGwXNce2r+G+O3CJ0be1XnpuV/wDVLI13NK+HhYEZdUmiOar7KedaJhZhluXmJiHP5a5vxGjxfZOtE8n0wL3NoXqkyktSGUjHteR/Q0yO2vVUZlg49Xfz3P77ad1vTXHQYhC8ira2pXVxnHjS97dH1K5UqR1FVwePHn31NtidB9MumDEBj6WeLG2UVpSOHn/TquqpdfXUoZ6bW2wpcld+eNLNs6WNw6mno4aB5Xhzwt/y0RKnB09IWyMkUpw85cVpjKCSHpiq2VgHGfSgDjmtVHco6Y0FhuRrEua5bacY4be+rnTjpqMmx9S96WTzHyHj20klUVlatxKkVRTa58B737ZaEP2QUKYva0YdVKA0e2M50oMV38PK+XsVnDm9BvNlURiAgPq/e6zLl/fTdvYZx/EXpjnqe9nNfX/fVUFXhARjKeSrvLijveO+dZfiPjiAw2mz8257+DS/iv4iSGMRjtcKfM/bx9dJjt16ovFVLt9Hvb4dbpVsetE2Z1RuJ0+6si+4mec130xgj0yiEgxS+7fezveoQwUdNtjlx9c19tSUmNjSWgSz09+Y8fS9K7AZDqQiPlIxsHzbzf8Af1uO5T/noQiVi8fNXJd4vjUjNpigHPpvqcd7WzvTWqqNDTQ1TinnKPf28akZns8P/wDH/bV60ykqvUl+D/atTTsR2IzOQzRd1nzf+2rSjqxhquTzf38aSx6X0KxlmL/MdH+JEsI9fdzgz2rP31ycEgt6YRJjRiQ0yi/m72/+NUsepAW+LlzeTAH01TuPKQ6eL6f7bNT8aUoh0RSPNHTRdnqPf66mkAEwbcH/AGn6DnP10cdxket9UCjqFuN1WPCjfvoSUWK/4glKASEcXeP7dL2/iNsbYzSmMsg0+K5/8atRwMdIsOq32bIWee/H051ctyiFSYlJUVQ9T2X9tDKUY8HVHkmrT5KKp9tMluFnpiQePTdPu3bT9dRVAJ3pi2+lKL817B6fqGiZsGo4mUshOks7do4S3+Wr3IzpHDxTGEf0+n9dF8ZG3qnM6uiCx6bl8od6Pfnh01QZ2LjssupeqRUr9TZ6bLXGWq89tK2onTKVHOVeynHuJ4edOlKLEy1AtilN9WX0tVWLuzxqickJFqNdT03ScdTz/wCdMDPu7Anpr1WNyMAnsc/3zpWyyh8liZc4r2HOtO7JAjPg5rEo28BX3z+2k70mNZegl6acPfP+qtXFvQtGvY/ikpPTMv3rV/xCNwlXh1y4bh1Rq+fN66fxs0g1hp4+mmoVK0awlyi7ObsTlGqPU5Xoyexj+71s2dqXS9MWPglILHDhq2tYPh/iZ3nd3GxMSe5Xdzzxp3/Cp+W3Prcxfv8Ala/zZ+mqkjFUaNtqr3CFNLG5X/7ROMVeipuXSdAZwl0tD1yz9iu/h0rbjGRVNg1TQ5ui7WrfrpmzLqiwaSIyiRsBq21zSH7cmoYKgWMe9xZN1VnNVa8LnvwaJtgbchC72xbbrJ2xLtffjvojemdPYH8oFnPbP6us25BKCrrnsnZzy/3yaEFhT4Vsk4QzRxkvv/L66VGRF6aEWpWdxw17f+O+nShLcqQMlxKTx1Hf7lec6GfxUNl4/E3D9DWkU2CiFPZNu573n5e8nXO+N+Llu00kTiMcBxT9dSe5+NLqZEJODqfR9pdvo6bP+Hzi5i1dykeqP6mH/wA60VR3sp6xoT+H6kq0OeLPKuK968aKMW6hYtc09XfxVeDvpu3IKy0ZY+c57+MVppEPlVB7BfnGbDUuRImMO5XVzV4PMhPY47c9sHsxCwCXGKw88HN+L85NFtyIyJOe8Y3XV7exyP6GgGSYoJfliNff82dIZfxEi25erxHMm/Nekf1dLhuSRjD0WjhtaHl9jOK76c7DHAUULaUWcZwePOpGLT09At8UMQzd9vGHi9CaH1Me5z8y++c/q6mt0J0U7jf1l/tqarmw/k9Z/Ef4O/B3sbsZO1ufLvHF/pj6a89uQ/Dkxoxm3JI9vGvfx/8A1B/xu1/wu/CIp6pvAme3d8mvGfETjtSdjdioX0bi2n2rj21yqfhubjFt+5t4sE0mvnoBtrhoY8hgjTzd41N2B/6lnJVrX2oK1m3tthmSJ+WVWP27aPZ3hK6h+olD2KdEo1lI5/RknV9MaYvfhknFeKdB0PTfVH2cWpmqpX6/vrVJcUxfAf5qziXfQT2SKdV1L8tWj9cFmpXqMy7G702Ve21Z3vzG3Ei+dO3PQCPWOYz7HkR/N/edKNszmNpcbEzx3K0UZzh1R25ep+cAY/QvH941o8gDuyGNg04w/wC5xrTKPrlT0IoK2IY95HHYb1ndy5VPbJl16PS/tjTSBKS7T1RZLx/iQzfD4rk50OOMDSKusk4xF59V3Rf5VT641e9KMpNWvFPZ/wBBxXtzpBuHhDPD6v8Axz47aMT0qkpVYKhV0K+fb99LjQrsEbq8GanIeecVd/a6u9Ldzp6iLTwqGT2Mh5vL9NadzclzK5A29eeQcNWcdtIuR8mPFNtJwhlxfOnENCI70mup6hTkyfRq9bfjT0S/6X+WsXQMhBuy7cnH7Xrb8X8j9H+Wtki/D0zmbLLpSTIsv1tHI98/c1phUM0XIrGY08/6ZS9qf11l+GpBsuJnqFs6scD5rWqG50c25Oq28eY2elrhb0pbMrHbbj5YKC3QU+OxfLnnVbb6qYlqxasy4vmrzpO64Y9N1wBm77v00O3Ij0y3ZkapM9jin7aF4beS4wlJWgozHFZxxa6cbYRXel0nIXm/r2+msnxX8VzezCiT83Zvw/01j/DZqKyVwvjvV48Y1ShWx8OO8mj43+JSl6I3CEexz+3H89IjsYFODC357nOPP002EUYrWYo1V4XucJGtO6QzGL3t/NnuVjH0xpuVYQm85MstmlOUK6uKx2vVvw7Go+o/Ml05LMd6M/fT0IxL9WMRbOnPfPD4/lpu9shKVxkWtyrGewf+dLmyREJ7gAbiJbS3Xjk59tHs7wKz2yVF49Kt4HpazntwabunB0YCimpPu+/bjjGhdrMYjYVkY/M+1/l/386XKx5B/GjKTK2Nth2v/L1BcQ+n++rkJYnRfBHiXtY2n3dCGbRjEcHHuH8r1NiXSKZM4eFcLQ2B5P10BYz8MGgPfJTns+B41Q1aK126au+zXbGdJ/EAvpTH5Xz7SP66re3Bx1PLfUVb9RT+3QogF/2p7dL/AFdTQ/jzjiPBxi/376mqphg7n8L3pEohJCvP+p0P/wCpn1w/6X+epqa4Yr/YRbf0C/4RmG4OTw8ayfCv7XWq1Ndi6kz1E1//ALlf6jTtsye/Vfvnv51NTWPi9PYiPUzzLifX+mtP8VKZfb/7TU1NZvaNY+VmL4X/AJh9f66ySkkRHJ378nfU1Nbx2ZrR1/4jEdmEkuXnv+use98257Y/TV6ml+yvF39gouPpPbr7jeg3OH/pP/s1NTUonoZ/xHqC2vTi/profFfI/T+mpqa3ekX4Wmcja/5f1T+uivg/vnU1NUtmD2jufxDEMYwfy14nYLtcvl55dTU0/wDz/wDNno+L5GdT4X0yxjEuMfl0Ed2Tdrx586mpoONsdHue8P5OmbjmP0//ACdTU1myWOhndkuf8Tv/ANWj2ZJkafxOe/fU1NQxiovo3nuRKfFzB1mkYh9HVamrjr52DovnU37HqnKLkJADkD2O2l/FYlN7jKvamivGr1NStlPRjnN6uX5f/wADS9o/k6mprZaJWytj5T+++pqamqey1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706" name="AutoShape 10" descr="data:image/jpeg;base64,/9j/4AAQSkZJRgABAQAAAQABAAD/2wCEAAkGBxQTEhUTExQWFhUXGBoaGBcYGB0eGBkbHRcaGiIeHxsZHCggGxwlGxodIjEiJSkrLi4uGh8zODMsNygtLisBCgoKDg0OGxAQGzEkICQsNywsLSwsLCw0LCwsLDQsLCwsLCwsLDQsLCwsLCwsLCwsLywvLCw0LCwsMCwsNCw0LP/AABEIAMIBAwMBIgACEQEDEQH/xAAaAAACAwEBAAAAAAAAAAAAAAACAwABBAUG/8QAPxABAAIBAwMCBAQEBAUDAwUAAQIRIQADMRJBUSJhBDJxgRNCkaEFscHwI1Ji0RQzcoLhU5LxFbLCBkOi0uL/xAAaAQADAQEBAQAAAAAAAAAAAAAAAQIDBAUG/8QAKxEAAgICAQIFBAIDAQAAAAAAAAECESExEkFRAzJhcfAikaHRgbETJDME/9oADAMBAAIRAxEAPwDlyjcqv5f82Lffx/tpb8OV1RBq+pvB9L+vOdP2N1JZ9RSWnqh+vP0/lq5tI29RgfI+PPnXyNtM86+pi2tl20lCb1dpGI/def013fh94+KDbQ296NonyzurtPprFRGiQy3H5dowfWX+W/B+2se/uTlhl0xEqMfSRXyGb+uqf1bLT4712+aOpPalsp+IdD2z8weHIHu6CM2cpS6ulbZGXHYsM+O3Gq+D/iU4x6PiTq2rT1fOV47rrZ/wZI6vh3rg8w/Md/q/z1k40Phfl+3UyIO3MJRcwcelcy/NKNXn9tFHajI6CLcRx1FvqOVj7vGh3pVGMJFMknKjNFxBHn8z+mi3MLtz6WS+ku+mr9NnZuqHHtqSbGy3GJ19EoyEgy6kSyhycoJf00g2xjKTJ/CGnGfJEq/mausGm7fpjiNdcmMus6ukjXbpabff5dC7c5ASXrgNRq/8PxQVzmqyPsWIZm3d7cll6Z4Kx1AKUFHUY1fWp1R2oyyj86Lzx1YsffV7oMbToy2Anryj9O1dqa1U6elEOnC4Kkq9RRmys8+ntq7JsTvzmPT1MKbqMSNWcYzfbnU/he5JUlJlgcq8/XTXciDS09muk/7GTb/L+QfAy9fI4vAH04DWkXaHCX1LJXw/w24ylGJRcspgH++2pP47b2bjtXOfDuVZH9/2vR/x2O5NjGN9Hcigv2u3WOH8OlHr6YToU5KrjNGiDTVyf8fspri8L+f0ZY7S+uU4yZ25a9s3XDxWnT+Ac2W0PpOOO56eE4v7a2f8K+i4S+Xg/wCqTxE9xzWmS+CliUtubJuMokXtQLWQ7Zysfvqn4nqRTEbm5PqI9TKw9E8hcR6RWzHcrTdr4b8RAQCKsOo9AZcyS783Y4dC2X1NBGpRI09OCuMvHOrdqJAHqL5aPTHkE5yt/YdTYXexhtczlFiHEohXgi8kr8t4vnRJJJEYvSSI9MY4D1SzjLZy++g2ajL1UQx1RFWUGm8ZvhtqsajcUJXUZIHm8YODvnvffUgScJdRRFxHq6SL70VdYrBjnGqGZtRhGMrnKc7r1hiAWjQo5xwaV+Fi1DbvM08YoOWRfA6dv9G9KMtqM6hGMJQcTCN+qNXd5e9PbVpDV7EbezFQk9Rj1ycCmTupfjJVg3o9zbY8+kj+eJV24Y1TI4rNedN+a6Qr5mRHqS/mfSZ4K5VPfRMYykP4ddXVy+I4yIBxf00rfUQO3v2vVUWNzGJhrGQS2uHHL51JTWkKr8823Ffl4svjOozLX0/IkgwK+kqSt8kvs6rZh80WNURektWkz83PSrdanGx2E3LOMnqkh8xZlcRarB50n4l9IterPSBf9aHm/wBDTZbsbCcPlz6XHqLCqevOcueL0G58PIerEr5l+RrLd8duc26aAM+IJSlJqM19UFqPPJJxnw06LcnOIWyj1Z9V1QYyOTLx7ax70IrQS8reJNYy8HIHOdB8JCUpWNRPnH5enxq+K2F5A3JU4CsVfPGpq9z+I7QpDZZROF76mtVH0FxXc6TBkt5iZZPMDvb/AHekbvxbiO09MQalgnJ+vIeA1pnu9UI1PppqZAqK9l+pjxjUhtjfUdPScfkVSsnd5s/bXLyoetGXah15YLJfXa+Ofc7r206Dhl0wlXpE8t5t5SsOe2qdtHqHpYlD4quA5K9tM3HEeiMKal6YS+Yw5UrJx76Tdi9TDOMAvLfH2w576Z8L8TLbfxYemfEY383vI7xPPd/XT/iJ5Ix6Y4EOiKF5Rk2ulT+GZS/FhGWWzlzxiuKe3bGrUlWQWHg6f/1fb+JQ3/8AD3gCO4cP9+/66z7nwk4VCQMVxM475vtyqOsO7sGIz9So4Ss+Wm3z40/4H+I72zGqHaSulu84ovl9uPppcV0L5Kfm382N/F6m6kRAhFHMstXfnLjxo/wirjFZMpR9cuTC1VPVb2e/GdHL4aC3sMZJ823Junwfyp0Mdy5SNxT2kOOwFcB7dtQ1WUJprYRGUV9SEBslKyZdVXcbDjGdLhOZH5iJ1cRCJLB7Ug+ebdM2onTKXTF6jpDhciy9NSaoKzzpcpR6g6XrxHElM2V0yHjGF86lCsCbuR6lROIiQc4XsnpOftpJuz/EOqViHIDxjgxjt9NHMidR6nh7QKO+Orzx76zxmMh6W7C+qzuZxraGxKTtZE/xQ/xYLmjh+ulbXwgxlRbRihavnGcf11s/iW8nSenpvPVEf6X+mhkxmvQPRz+HYJ5x+cObzXtrS2kPxEuTB3PhqidRGIgXVyXC0HDmu2O+muxFuQgMnquiVtNHau9+z4y74X4dz6JA1U3JFOHir/Vq60cSJXWjBykRFqyzBkzyl51m5k0VJ3Aix3OkjDglJoZYfCtmPN40e5X4k3oiX1SJ+polmMquqb8PzcY0MpV6ZkOmxqgu4+l7NZ7vfQ7cFOqUk2//AFJYp/yhfqPY4zqVkd3gRvQOm0Gz5rZPU5yPH3L8Xo/ivQ+rqnOUSUtoxTxc5PF80ZycaGPx5CV7UGZWdyZlHFxjxFvhc6RHa6WQorkZRHrF73m364StaJVsMIrdl1MZyyEsQD0Rz8tuM+c3qT2LLSQdRKltSnjig8++tcNjpmxdtQomSsCi2nHTWct8e+qjCpGTFdW4lnR2oyZLAq+1afLsDT6i/wDipkOi/wATrfznVXRfDzVvZ7e+qj8Xj5CLaHRKY13q+ozdfatHtQeqLQkngFgDj01xy8ZPrerlcT19MUPRFKbv2t6RzcsNVpYC2Vv70Go9SJmX4gUtVRKI4OMhm9E4sk11U+lK6TIXw3Rkex76VKokY5k80SOmQvnN/T+ugjNiMYdMzljKN5wdMa45yxc6ddgNRVRCNtd5d5ceLa/nxjWfcaekflwnZfzL5/vwaOG5GXVSk7f8Nb+vTLiWMVznvWghAfVuPTtxKt5+2L0RiLLwDDZ/E49Ic9Tg9x737/vrH8V8dXo2/TA8l9b7icaZ8Zu/iY28bJ2GpfWRz/vpG3D0hd54S/Ac3jWypbK8uiz4qJ82xb3YykH2LxqaZufDxtzLlr0Li8ZvJXfU0XH5YW+39HU2t6EZXcpHCRjVn3eTkxp+7Tn1bkWqn/SuB7Vzpe/tI5lTR1YuOfFefbjOg25u2+lWPVmCWSfft9Htriww9Ga9/ZbILH0R56gY8ylYN2XxXbWeW7FqGekVJX6shajgGjBk1bZUrxJWMnMvc+vZ+vvprtiIRCVy5Lihmrfl86nWwKz6TrjCLZHptEvt9/Oc6X+FbEvpYq+py4tKDHGOzq9jb9cYyi9DKIlVz+Y8v9PbVRkWMIylS1KaBd89J/vphQMW5HTE5vpFxXa74r82hKGSSZbpmMvymcouZS8dvrjRQ3WQwaOo4IkLTIKF9PtfNaXDb6ioh7JYWVyy455vkNUL2MX4MSmMpEr5D1fau7766sP4qUQ+Ihf+o+aHi6yP91oA6r6KX81CSZd3P5b540MtqID6WhGRJ5zhLyVRgr31TnexpuOjX8T8ANT2X8WBGqH1Hd45y6Xt/GXKbJcdTSK2vSdzJd3hw6xwvar8OTDclzj0g8D7vNvB99aNr+JRncN/bLT549q7+3HvpON+pX0vWGHt7aJEazfoXBVq5sovtrn/ABG71Sil9qO4D3zzRb9ddSXwb0dWxuExxhqVeDzbz9Ncz4lenpWRT8rf176IbM5px2X/ABeHpihef6Og2tuhZWemoykPNlgU3j9DxetH8TH8Pmsmf/jSfgNvPTE688EbtpOr1cV9uNbPRXieYf8ADwKxKketsqNhgKzYdX10QkkjAWWatwHv4O93j30M92EOn8R65Rb/AA9sLOPmkFHBjOl727uz9ECEYJf4ZXFX6ur1KHP7ay43kXHuFub8YhHbI7m4NM5fJ5qI4lXl9tIiO7Lp3ZylK6Lqoyug9h4wc09tN+GhF+UCjN/IHeR1ZK5p93202AoJLqk3bzIM8dWUe7719a5UFizbrG5cKx0Z7D5zH65tdVt9UKix9LwCekxc4yeH3usN+zfh5FMZ2RiUN1KN8A1nqeyUCoaI2JMOjpqOZY+SaC31PLjm+OA0r7gvQuG0ymxEnhiI2RieYuYgGce+lRGUUG4QvovGby24tLa9g1UJMWLAucFbeOf1kYq3Ffu3dIWyPXDtJZPT5hiqc0Xh5vQG8itzYHp6ZR9R0sVrvXeIJefs6kaX0fiJgoMgYOL8cY506G49UJUPSEiJTiNyqj5ex76RKdx6Zs8+ovs8WHc7duNAgpyYivT1Eo9ORYqtoF0UcPfWdY3QRrNSFuw5CT57UauU+mTGRTw+IyE+Z78Ptn7am3tD6956dsfHPsB21rGIZboXsQOn8SdkItn+p8B9f56zfF/EvxEyUsf5YWdP/uvD9davj/8AFqfXHoyQjfTxXaVZp0UNmQlQJUc4lzd5M8PbOq5JZ6/0W1WDBtbF+riu8JChfNXZnvYaezaSQK1m3r+8uOPZffWiMQ9XTKNJQmFOMuffvxoyTYk0X1NGBBc0mA7B3rUudki9vYggrunsbdn69WppcyK3V33kSt/TGppZKx2R0d2bnLfKJhV8PGoh09fyRus5z4j/AJsfpol3IwQlMpKvLVcCl++NL3TcV6vUOalLj9X051gqJon/ABLmMIxdvnpl818XfI/TH106MoSCI1efw5ISf+/h+jWlT2+kJg9KNBT09sp3vN99L+J2S2qWi+Vui+cXenhg33NoMZSlmDAEJYL+U9nz71pcNkb649NRctF0Ys7f9v6aXHfltjsqzhjri82d42emtNmRMx+SRiY5cj0t4Hye16lqtDC3ZSKesuuqx6pfNjprBVcWd9XvPVfqk7csvV+SRlxwV2O46Km5RKIxt6gucQx+7RRXOMaRCRT0gXlZg0l1RwDxedShls+GJX+qdVIez/LpLx50O7KJZtlBxuTq2/F4LMmF+mnu27nTKXSUdLG4lIWdMbAHHHe751TAMbmU+UkvHVm+n8vJR/8ALtBQn8P8Rb+YDrozLIKrgpS3jvzqbm0rxGpAZkKhxm85M1X01o3InqavcQ9Mmzpsk0gZ4qPi/GgLkPRBWOALQzd/0RdFsVHNdhjUoWN/kefde3itafh/4q3E3oxmS9uKa+/20O5ONepJCtQimJe6emNn1WvvrNvbyH/KgMXl6lP/AHNc+2ta5KmhJuOmdj4zejEZdBIBSLk4xeuJ8R8VublMt3CX0wuMT2wXrpb2517d+Y/01z/g9x6cBHilBts7z714rThGlb2aeLJ9Ao7ZjqEk2tHoPdpsfP29zWjZifMyjUuol83L4GNqYf8A51U5kequgrCZ9ee9/S8Jp6TIwfkEsOvpFurBepsDjSbszWWVAaslHpil7hYHtKNC44K8++g3JQuRGE6vhkVS4wRt586vchbGMH8RifkfUzXKxkW4wIdjV2AxWEJBXzeurtGsH3DxpUFMNmtxlI5CMeSKXj2G6stsL86gVuHU0iVHmXpKpTEb79zxooxtkjFnEOmI29WBlYBJKcc23WNJ2unqEoyK3gaPvd3j20g9xA9UVCogLCI05OZOUvy6J2ZxpiTBOqSWeUivivPl02CdupmPDEpiXeLl1Ifar8aSlD6qFuaZvODw939fGrTEFHcZXCXSySyYFrH1dOORCs96zpcfikEFI080rZ0/NXpw8Gk702K9NQ7nS++M5ePfXQn8PESe9Lo25VLpvul1R2vtq6Grloxw2SvxJ42wL/1Pj++dY/jPipfESGnHy7eOK55y+2nfGu5NGX/KPlAJRrzZ3/TUjtdIUHLF6erq84Wn9PDrTkkN4wi96f4vRBlZErMQgXhbjWeC6ePGs/8AwkbRKI21jq8Zrlvs1rUl16SS2NKxO3EXMvOayct6Z8RJzZAWmR0yEfOMZta99TyawgecsyRjOJ6JS6cW36eOGOSNP66J+KsTojWLkXFTz/lDjFeNaNzatCKHpi1GLUljeSWO/f8ATQxjd9Ar6b74ycV6aa/atHJMPQm1/EaAj+NXb0Rf3vVadt7MqKhf/VF6v5Opqfp7FHTqYlwlh6gROn2KwFd++lz+ESSEFzhvqK8+nvWNVufDxkFeojG0rl9nucHtWlS+HOwdQXQXZflvJrlVEv58oLcixlC/8NorEj8zxzotrczKTTKpVKLnqrmu7z40GwEXq4G+mDnq9pHFX3xoIbsoosIcmG4vvxLCaqrEgmB01J7DG43IF732740PwwlnzQfmOIh5/wBMjnTJbUSH4vV6BaOZr3E4/wC7jOhYfiUEeiJlgNilvLzPjD+2msbGkx+7t1F/D3Dei11sfmA4K5971Wy2emqXP4khEKoSu74ts1hNovrGY+pHjgurv7aa/GSen8WJuWWJ6ZmXuc8PJocb0Fr2NUJx6XAEEVY2yVREX0n+2dCsa6RJdSp1Rp5qinC9+2DU3t/aip+NOMrL6oPIJVxeS3OoU9PTuw3PbrYrlxTWlwex0yel6pMWCJ0l0KZI+rJjN32rlNL3dme4spYkN5ekou2Mbx2wGe2i+M+FlCEPxIsY3Jx6jKHPVQtftqyIs35iIdIWVkIme3tzjRrQvRiY7dH4kYKZj0xGrM2vaOeDw8axpnpDx1ANnkznjn310N2DuyFpZodWI9zBFaAexWkbsNzcvp60I1VtMTFtYz/N1cWS0H8NGtunCY1zNvf28BDclTWZRO/ao3rb/D/krwusnw8YM+mpMiTi/TLODGY5xi/trau5pLMUa4bu5KcnbjGDFW+nOHvKS1+xqo7cerrxI6hZLmLzXNvs961pIILOLwleqooeMGDzxjnQxFJCxqrtKgI3F4yuTP8Am4xrLl2JZn/AI1cs/MMY+ryZlVcdvOte9sxjJ9R09fVIYvCjXypdc1XGga6SXVatdNUYBvqmYPoffRb8iT1EYlvrD1VJ7F4BMjmsl40rYtIXubX+oTqzK6qXhE6nzgdHuzJQgylY9RLphhkPzN9Pq6ZGecarfoA6fU20txteK7tB35xV6p3KWMqYzTN4jIuvpHKOPNONPYFm5gkQsPSLbaq9kHFn3NJk0B04kXSW2Wfs/wA/fV7cJTkxiPXkQwRO99qu/wDzpm/8TD4YYRqe6+eI/wC389XGIKPLPQkpx2Q3N7M/yw7v9/trlfGbzvzuVi10weAc4rl0O7GW5KW5IWWCWMeyHi8V/vp6lWKLcXF2HT8ocCvnsfTW2ENvotCNmLfVGTt2gBeTAFex51o29wRJ9MJOOo4faQYiPk8aZnqI0y6c9cr6oxpezxHL3z+mldHKRixFz80gay3g+4aluxD57aXDpeowvAHP0I/zq9B+KViS46UhxQBy/bgdVvzZbe2zmPT1QLV4Rv0j2lXbtqVCV+qPTbTXS9XPcPp4LvU13Hgrf3rp6Asz1Se3pvk5o/fR7kJ9WbBY9IKQ9R1duUO96Pb2o9XTNgccpxzQx/m9/Gr2X12HqVMKMX2zbX9NLlWgMctm1c5V7/01NbYxn5j95W/fU0c/UVG6Ln01EaqVsQxxff6aYyDiLKP5m0gI21Eyee2s3xUD/mRl1bb4z+G+Ppp222jDKmXtddxxnv8AXWEoj06D3LmsrBl2e3/QvJXbn66Xu7l2i1nHN+51cavpG6lFDIHVgvtjOdHKUZSiMpC0KBx4S7HHitZrZVYbF7W1OUdtC6lP5Q6nEcgc8eNKdslh9Elyh25WRzeLx+mrhElLr47Qjnxgin72d/fR7TuQiIz4b6rYhX+V88atvOCSfiXKyBKVJSr1FVZ2H2rGr2NmM5gSTlbz1dIyorHAGQ0MZQY3LqgogQLi33y2BfGdEoRVkTa/DOlbj1HKTCsCfV0qGvUzELLnh6vVKUac89/U/vopfD9UosTHWcD6Q4uzxnjzpsYNYDpuVZ9CgXfW+l98aKW2dMd0DlHNwjI7ETKVXOM06rkKjLsMtvqltSlGIrluLnBVU3ZfitXH4iE49Mo9EmR64fKtPMOazya0STrWOJGCKOZGKjmq8RfpnSd2JBcJu+OqunHI59XJVtfXhp2PP8GiPw+5anTuBFFhIflghzkfprnkomKCyqlzm8rXbHGhPhvl6RxRKR6ZHfg9u/fRn8R3iiM2X+mUbDxmRqlHt+hNR9vyF/D2yX1/prHuwibkrlJV+WMbeL5aD99dLa+OluMiRDDhhEBH6axbkP8AFlfCfbjv+mtE3WSmvpSHT3bnLpgC2nVa5zdFAVnh06CT6IM1lGyBECLfbsCrV1m86vajJiyCdYxtsiJFvgr/AH51W/fTG59NjcZMmTmraOK+nDrKyQnba6SMSl5MPbDLNlcDfg1QizIRkXGi8FD1dNGcg8tup8VO0ksm8x6i+DjLZTXnDekO70yiwCxKebcXV3i9NJktpMM3Ok9Mb7+rIUjYdsefOi+D+A/GHoxG83yHg86L4j4GO2ydxqItRHKc/wAvGuZv/wAR3NzG29EAvDmrrNcfTWkY2sFKNef7HR+L/i5Tt7GKjnd8oUFvd4vXK2fhlUkU1bJrxebSNPk86bs7cJR6nchCXVmKJGTXMWsfRrLzpkoVVlVx1LbfdTCVjHY++qvjhDlJvegNuNImJV6I2IGb6rxT+/sabAcWdEiNlHzBmun8ry85r9RlVFn0I18i9/BfHN39NNdwi9YSGM1jaPOeKLDGO96lslFQjRSEY3m2583ij08eO2rnE46n55W9BxE/6vfVRjwSjAFznpkJ7F1z/l76remsi4R9o3JX6dLWdIBe18u2lcztlin0dotvbjTYwPmtRZFSaDB2Pr2rQnxO2RjGViMlYFgSoYpJy47OL0X48RzMq+GMvT2rjHvnOm0xhbkeL6BrLd88HSWGPbR/ielJueqN4z0o4WizjGkbu5HqqJNkenFRyYxavbVQ+IqSRhBj1A9Vrz5sAw6OAG1L+WMq7YP1476muVv79yV2pZf8z/s6ml/hHfz4jV8Dvu1KyNwfni5s/ka6HxXw6R/Ei/4K2VxF8Ifz1zjfkW9MIf8Abk8Vd3p3w38RlBlLqZQ4Yy/M+3Y0pKxxrjUjTtyjTx8uFcZl2Axpu1Ed2EbtuPHq73hu+NDCMN4PwGlzLbWs+3999DtyYSkyOnoi0JT1J0n7us3CiaaavRW2xUiw6ReIsurP/VZg+mjh+GrLJICiVMVMUyKxXtoNlkRoGu90+1R8D7eNMrEYj0q+mMhWPYpicOeS8GoYIkttZVOmXbNABeEenpM44w0mlwGMsRNzqPV/kc3RVNj37aLZ3YkZFyTjBTG35rl+lYu+2obWY16oivVwdrbflqjDoH7F7sIserq6oFhWJjV9ODp8vVm8/TVQlFYoyjcukI00YsMi3fP10nqjHqhncusxxErIimWryhy6Z+J1U7cqk4l1Y3MeG6T2jn21XEA/gz1wFU6umLKOBbpvqbBffg0nZ2uSMer2GMjirrkf3zqO9ISX4Z6ZGOirrItF21qb8OmUhixzZEaDvFpM4fPnRQuhctokkQjwPzxuOLktvI5+hpEjqZWxrpyrFk1WfTaq6b+GRekCSmZeyX5rvz31fREGUh6QYnTVLkwy/V8fppp0FWZvgoUuT7OpOSbvzMRC6XgvOPGr2E6qLaOU9/31XxfpndDcazfkeya22i06hYzlnKQ+o75lXVFGn3M2nONE7kY9I1VWIeTnPfjHtqvh/g9yYYIRvK4v7d9T4j4vZ26jH/F3DHtz+hWs0rdEKMqvQXwexKXVb07acy8+T39/F6XvfHbe3F/APxJnzSe3vjtfj21h3d6e8PU2DbCN10+/msfrqQ2+JDQWEnhrtIC2xqs41qklsE0tfcBjOc+qTJmZurI/Tx9e2tENgsiAuIqXVryI14OK50ciJKXTCJHmNsvlRfPj+WnbUSrisUwdSI2000et7D2740pTsXURu7I0RuQLRLC+/NVj7Vqvh5EWm5bRli8XVWf6lwce+L1pdpJEAIyiK44OcuaPNPes6Vu5hgKi59JEkt00F4yH199JMNZK26oWeFR9L+IV0rwYwhh76YShUW5Lalw9P5Q/PbScVqogxMQsk3d8oPErG68djVIIZLFSJ6QOeUApPv50AQ2+r0R6WVvC+Mvqrx+zqtzbRSGaMzjk4qopdHvy+2qY4bKZWCReO7XvdY99HHZq3FmJSLqPauzafr20aCgT4ciVXzNxUxWSsnd/lq5h5iDVse+EvA1+2pt1H5VJdpLRT7cfqvfU/FKZOP8AKRrNd2PFD3OXRljBntnlXpCXSDw/Ubojmub0G6mL6ixZVw5QX6+Kxz30e1uRbqWeemQRGm+Rr9y9FPryvV6s84x7n3K1VMDEyidn/wB3/wDnVa2x+KkYIiHdW399TVU+35Fjv+Bb7YX9K9+6am9akQ9MWuKz3b+vnWo2pVKVwlVdL1DStY+3nSZK11Rk8+qvUZu/D99YplUY57TGdnbvGxK7F9/99df4f+N/iR/D+IFipUjke2kTGKRBuVepslK+548az7mzl7PY+YrvquSeGCbidDe+BlEESe32nV0e/jUd2M5S+YGqwNRic9uTtrJ/DfjZ7Hrv0GGPaT4PDrpf4PxGdt/B3H8r8r/ftqZQHwTX0/b9Cd2drIVZChIBpXht6qe3+2r3ek2zbZUsurcjTVV6cHCFtV3NBu7E4yDdi1H1L2QzV+Gq++lx3Orql1et9UiRguXI8tYx4dRVE+42P5T8SPEcXIjWRw1eP6++ly2oswqUQkHRRZm/mc/tpsY3XpGIehCo33tezIcOdH8L1dlaHpg8ycl1kxa+7xpXQ6sVuwl1XNnG5N3NGurkjlTk0EGTLPVKLb6vVGqUzhOOzotiKB0JKIkTqx0y5ccjzxl1UJQJxfVEJxaoVppRx9isadhYMN4lmUJB011QcBVcTPtzqmMKOifTKpHTuR6efCWPjNaPc26uMikUksxfYbPb99J3Ns7ATkeflKxTWFPPZ000L3GbXw04yLhRTbFuNr5FO2tPxfx/4ULIiuBe2uV8PtdG4cg398af/Ft+RD0qNmTnVyhypGkJVB0YPiviJ7lM5rb8sWr/AL478PjWjZ+FSL9syIhz2mufp9fGl7W9Nx8/e5R6l+i5D7mns+IkC4qvQzMuM9V9q1buqRlvqSMI2K9zELsfbt+l6b8RH1ymq9SpK7XN4sorh8XqQker1yDpI5LLxRh4w9u3GmOK6WMwVlKuHv6UGJxms48azsKAoIxJBF5gyyo8j2I3wpzf1052ZqRkS6rO5QOPSFlpWT/zoJxv0xZMpZxyiXnPPfHm/oMtk6rCKYI0hkiHN4p75utICyEnblBiERi9IljafXv31Q5w5qjC9MXCN0ff30uLEVhU+T1Yx4q82d+T61opRfy5hV9UgCvDJ8In21VWBbunS9TKSSjX5TJIw8vB40vnHTlv5bbbvjq44caH8WMSRGP4ji5Wm3HNlVl+uOdXIk+llW2+qo4il1yGW8W9zV0kFDf+HlHgHohTIkPTeWwyJaaW7x2xGrtCyWe/vxXYl9dR2ab6WMrUzVfsYv3/AFvVE7sSJuEeolw4yiGOqrqi/vpKmP2JKRj8S6OY8zT6uYxr30Eq+aWRRsxXiNPt/wDLqttptVvvXzX47yc9/wBNUiWja4syHGGzK6dWKwp7dkr6RUrAWZ9+OP21nj6clkuCsIY/+P10yFyl01639Pv41N7e/Cl0FS3Pf5Yfr31rGIVeR0Ph1LYl/Wv2ONTXH3Nmaqxte7f/APbU1VLuVjsd/wBPVlCORxLh+p/davdgRxZ1HCC45u2q9tM3PhpZzEO/+INV3w6VGe30l7kuowsY2JyGUWtcVMKYP43SCfmvBbH9++pLpgDIb/8ATOD3k3cR8c6fuwIR6trcW/mlI9UfBWaK/NrLDZOp5ELCOV4zf8/7NNUFVsRvjNLCOPSHyB9O3351W7tl+1qPZ7YT31rY+q5wbe9Y4rI/0TUNjNeiXmpUeL9VN+5qlMKsb8F/HZ7ceiZ+JCRSOWn+eny+DjKK/Dt2+qF+orsfft7awdKBJ6TpaqUfvjyX399B8NcF3IvT0lvi3ETHOf5aHTK5XiRqi3fX8sPyyaV8fVf2vRSub1yuU5DZxYe9clY9jU/+pR3YkN+iR+aPnyvGr3fhJwOv/mHZOA8pz9uNS40S41rKGu51P+JLkZArcZEazI80X3440rd3Z3+H6up5hbXOIgPLhvv/ADRGcQMHGUspu8Zrj21o3pMemJJ8sijkEgvMa8OLXxqaFdgTkdJHpjJPzq1/0el7cC8/TWfe3Fr/AA4iGb6j6X6vH7a0SKWiIyFlGXVZ3TlMVZ30G7un5ZDEDEo8WeY8/c/21SExBuHXE6ApaYrn62t6Z/FYnRm6E45/fSpB1guRKoxzpv8AFz/Dft/PWy6Fw8rMcSPTfTNzTcijFmen662bbF3bYSMZ6Z4isecmQ8X20nZ2mNx6b46rPGajT78/006e5jroMtRvEeK6Ttz38aiXoRouMTpu49A9rEfvm082abGYdO4MlFDAdJXNC4tx2W70vZjKUW4xI0UyqJZ746sL+2gNyJl3SyvluS1gL4P10uNhkazv0yS5NdQeq/8ALKsVx960oqbEhGUg7Va57oUYo+2hludLH8KNtCSnmWfEeDP10Y7k31TkxwOKgsvTwV3fDxqqSCu5MSUnLrlWAcXfEp8c4789tKnCUsTSux1HTD6A48froNvajQW+KALfqvucnbWiMbj1Vc7IseQeSS+9N9rz7abfYAY7YB1Db9jpOLzw127HuaftsulEJweC8CNWdLcD+f7itwXMkvCYi4CvomKDtXGr3OaQemMbiHq7WYKG36/fUOxrAW7Oo5225K2rRTXHfvrJub7GQxIr3iF3d3zfZrTZvyg9MuEzRm+c5zk7P7ZtwZrEj8zZX+521cIhKbbG7sullEsj28o1V9+HjBpco1G5PRH35fFGi+L+INkIESW5EpXgts+vOua3KZKbJxY1j9HgvW8Y0rHxXUZv/HtdO3cYOLPmk/00o+IQ9XqiYRzIc8P2+mmRg8Z6v8qX7fL7amLpc3zEsy9+L+2naYWU/Ew/ybn2lF/etTQsT3ffriftWpopdgwdw+FTMBuyvSZvx5NE7K8QKukBuL9fHvoo5b6ho5lY/pX8tXCHT0vVB7Zl27lffXBbASbco5Cm0VcY7Z5HTyEXbu6R9cRFD/Tn5fP21W98PGPpuMs2JfS/RrxpU4Mcj0uU8n6HFad2P3HbUun1QL79UmkOKof3zqpbUc036cXGi3PL7aGCS4Yxl/l7TfuVF9uNGxQGVRTFSj6ms4A+3bSaaEIIZ6Dir9Xynls4K7mrntMkIi7Q+mrqvKnfu3XHbTHpQjBlwsuoDq8HiscLzoPw+FjKGQ4a8vL/AF1Vhoz7e2SYlXeCgGr+9/fV/DfGTgn4fF10c1/W3Wv8Sb6rnVY9WWvTwPnS5nuxQtO0j2OLrntzpqQLGjVs72xuyL/w53muH7cP20qe1ubcuptOrq6o8Lzmsn/nWN2SQ0MYfMtWB+hxfbnR/D/H7kW4o7ZgFMH3zenV6Hae/wAB7cglGQl2NSBvzmv6aKTzEktNFQ7W8d9N2N3Z3JXI6JGWnDn2xzpe5/D55Y1uHOH3vi86WOpPCVYyZfiDMG7RIt83bX7V+mtnxZFikmju1dfbvrFOxBj05LGNd9af4ieh+mtF2K8PTM+5u7CdUTdm+mKNRL6aGwXNce2r+G+O3CJ0be1XnpuV/wDVLI13NK+HhYEZdUmiOar7KedaJhZhluXmJiHP5a5vxGjxfZOtE8n0wL3NoXqkyktSGUjHteR/Q0yO2vVUZlg49Xfz3P77ad1vTXHQYhC8ira2pXVxnHjS97dH1K5UqR1FVwePHn31NtidB9MumDEBj6WeLG2UVpSOHn/TquqpdfXUoZ6bW2wpcld+eNLNs6WNw6mno4aB5Xhzwt/y0RKnB09IWyMkUpw85cVpjKCSHpiq2VgHGfSgDjmtVHco6Y0FhuRrEua5bacY4be+rnTjpqMmx9S96WTzHyHj20klUVlatxKkVRTa58B737ZaEP2QUKYva0YdVKA0e2M50oMV38PK+XsVnDm9BvNlURiAgPq/e6zLl/fTdvYZx/EXpjnqe9nNfX/fVUFXhARjKeSrvLijveO+dZfiPjiAw2mz8257+DS/iv4iSGMRjtcKfM/bx9dJjt16ovFVLt9Hvb4dbpVsetE2Z1RuJ0+6si+4mec130xgj0yiEgxS+7fezveoQwUdNtjlx9c19tSUmNjSWgSz09+Y8fS9K7AZDqQiPlIxsHzbzf8Af1uO5T/noQiVi8fNXJd4vjUjNpigHPpvqcd7WzvTWqqNDTQ1TinnKPf28akZns8P/wDH/bV60ykqvUl+D/atTTsR2IzOQzRd1nzf+2rSjqxhquTzf38aSx6X0KxlmL/MdH+JEsI9fdzgz2rP31ycEgt6YRJjRiQ0yi/m72/+NUsepAW+LlzeTAH01TuPKQ6eL6f7bNT8aUoh0RSPNHTRdnqPf66mkAEwbcH/AGn6DnP10cdxket9UCjqFuN1WPCjfvoSUWK/4glKASEcXeP7dL2/iNsbYzSmMsg0+K5/8atRwMdIsOq32bIWee/H051ctyiFSYlJUVQ9T2X9tDKUY8HVHkmrT5KKp9tMluFnpiQePTdPu3bT9dRVAJ3pi2+lKL817B6fqGiZsGo4mUshOks7do4S3+Wr3IzpHDxTGEf0+n9dF8ZG3qnM6uiCx6bl8od6Pfnh01QZ2LjssupeqRUr9TZ6bLXGWq89tK2onTKVHOVeynHuJ4edOlKLEy1AtilN9WX0tVWLuzxqickJFqNdT03ScdTz/wCdMDPu7Anpr1WNyMAnsc/3zpWyyh8liZc4r2HOtO7JAjPg5rEo28BX3z+2k70mNZegl6acPfP+qtXFvQtGvY/ikpPTMv3rV/xCNwlXh1y4bh1Rq+fN66fxs0g1hp4+mmoVK0awlyi7ObsTlGqPU5Xoyexj+71s2dqXS9MWPglILHDhq2tYPh/iZ3nd3GxMSe5Xdzzxp3/Cp+W3Prcxfv8Ala/zZ+mqkjFUaNtqr3CFNLG5X/7ROMVeipuXSdAZwl0tD1yz9iu/h0rbjGRVNg1TQ5ui7WrfrpmzLqiwaSIyiRsBq21zSH7cmoYKgWMe9xZN1VnNVa8LnvwaJtgbchC72xbbrJ2xLtffjvojemdPYH8oFnPbP6us25BKCrrnsnZzy/3yaEFhT4Vsk4QzRxkvv/L66VGRF6aEWpWdxw17f+O+nShLcqQMlxKTx1Hf7lec6GfxUNl4/E3D9DWkU2CiFPZNu573n5e8nXO+N+Llu00kTiMcBxT9dSe5+NLqZEJODqfR9pdvo6bP+Hzi5i1dykeqP6mH/wA60VR3sp6xoT+H6kq0OeLPKuK968aKMW6hYtc09XfxVeDvpu3IKy0ZY+c57+MVppEPlVB7BfnGbDUuRImMO5XVzV4PMhPY47c9sHsxCwCXGKw88HN+L85NFtyIyJOe8Y3XV7exyP6GgGSYoJfliNff82dIZfxEi25erxHMm/Nekf1dLhuSRjD0WjhtaHl9jOK76c7DHAUULaUWcZwePOpGLT09At8UMQzd9vGHi9CaH1Me5z8y++c/q6mt0J0U7jf1l/tqarmw/k9Z/Ef4O/B3sbsZO1ufLvHF/pj6a89uQ/Dkxoxm3JI9vGvfx/8A1B/xu1/wu/CIp6pvAme3d8mvGfETjtSdjdioX0bi2n2rj21yqfhubjFt+5t4sE0mvnoBtrhoY8hgjTzd41N2B/6lnJVrX2oK1m3tthmSJ+WVWP27aPZ3hK6h+olD2KdEo1lI5/RknV9MaYvfhknFeKdB0PTfVH2cWpmqpX6/vrVJcUxfAf5qziXfQT2SKdV1L8tWj9cFmpXqMy7G702Ve21Z3vzG3Ei+dO3PQCPWOYz7HkR/N/edKNszmNpcbEzx3K0UZzh1R25ep+cAY/QvH941o8gDuyGNg04w/wC5xrTKPrlT0IoK2IY95HHYb1ndy5VPbJl16PS/tjTSBKS7T1RZLx/iQzfD4rk50OOMDSKusk4xF59V3Rf5VT641e9KMpNWvFPZ/wBBxXtzpBuHhDPD6v8Axz47aMT0qkpVYKhV0K+fb99LjQrsEbq8GanIeecVd/a6u9Ldzp6iLTwqGT2Mh5vL9NadzclzK5A29eeQcNWcdtIuR8mPFNtJwhlxfOnENCI70mup6hTkyfRq9bfjT0S/6X+WsXQMhBuy7cnH7Xrb8X8j9H+Wtki/D0zmbLLpSTIsv1tHI98/c1phUM0XIrGY08/6ZS9qf11l+GpBsuJnqFs6scD5rWqG50c25Oq28eY2elrhb0pbMrHbbj5YKC3QU+OxfLnnVbb6qYlqxasy4vmrzpO64Y9N1wBm77v00O3Ij0y3ZkapM9jin7aF4beS4wlJWgozHFZxxa6cbYRXel0nIXm/r2+msnxX8VzezCiT83Zvw/01j/DZqKyVwvjvV48Y1ShWx8OO8mj43+JSl6I3CEexz+3H89IjsYFODC357nOPP002EUYrWYo1V4XucJGtO6QzGL3t/NnuVjH0xpuVYQm85MstmlOUK6uKx2vVvw7Go+o/Ml05LMd6M/fT0IxL9WMRbOnPfPD4/lpu9shKVxkWtyrGewf+dLmyREJ7gAbiJbS3Xjk59tHs7wKz2yVF49Kt4HpazntwabunB0YCimpPu+/bjjGhdrMYjYVkY/M+1/l/386XKx5B/GjKTK2Nth2v/L1BcQ+n++rkJYnRfBHiXtY2n3dCGbRjEcHHuH8r1NiXSKZM4eFcLQ2B5P10BYz8MGgPfJTns+B41Q1aK126au+zXbGdJ/EAvpTH5Xz7SP66re3Bx1PLfUVb9RT+3QogF/2p7dL/AFdTQ/jzjiPBxi/376mqphg7n8L3pEohJCvP+p0P/wCpn1w/6X+epqa4Yr/YRbf0C/4RmG4OTw8ayfCv7XWq1Ndi6kz1E1//ALlf6jTtsye/Vfvnv51NTWPi9PYiPUzzLifX+mtP8VKZfb/7TU1NZvaNY+VmL4X/AJh9f66ySkkRHJ378nfU1Nbx2ZrR1/4jEdmEkuXnv+use98257Y/TV6ml+yvF39gouPpPbr7jeg3OH/pP/s1NTUonoZ/xHqC2vTi/profFfI/T+mpqa3ekX4Wmcja/5f1T+uivg/vnU1NUtmD2jufxDEMYwfy14nYLtcvl55dTU0/wDz/wDNno+L5GdT4X0yxjEuMfl0Ed2Tdrx586mpoONsdHue8P5OmbjmP0//ACdTU1myWOhndkuf8Tv/ANWj2ZJkafxOe/fU1NQxiovo3nuRKfFzB1mkYh9HVamrjr52DovnU37HqnKLkJADkD2O2l/FYlN7jKvamivGr1NStlPRjnN6uX5f/wADS9o/k6mprZaJWytj5T+++pqamqey1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9708" name="Picture 12" descr="http://images4.fanpop.com/image/photos/23100000/Green-leaf-close-up-green-23162757-2560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6" y="-8777288"/>
            <a:ext cx="2400000" cy="1800000"/>
          </a:xfrm>
          <a:prstGeom prst="rect">
            <a:avLst/>
          </a:prstGeom>
          <a:noFill/>
        </p:spPr>
      </p:pic>
      <p:pic>
        <p:nvPicPr>
          <p:cNvPr id="11" name="Picture 12" descr="http://images4.fanpop.com/image/photos/23100000/Green-leaf-close-up-green-23162757-2560-1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440160" cy="1080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528" y="1196752"/>
            <a:ext cx="781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Ozone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 flux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484784"/>
            <a:ext cx="1104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Influenced by: </a:t>
            </a:r>
          </a:p>
          <a:p>
            <a:r>
              <a:rPr lang="en-GB" sz="1200" dirty="0" smtClean="0"/>
              <a:t>O</a:t>
            </a:r>
            <a:r>
              <a:rPr lang="en-GB" sz="1050" dirty="0" smtClean="0"/>
              <a:t>3</a:t>
            </a:r>
            <a:endParaRPr lang="en-GB" sz="1200" dirty="0" smtClean="0"/>
          </a:p>
          <a:p>
            <a:r>
              <a:rPr lang="en-GB" sz="1200" dirty="0" smtClean="0"/>
              <a:t>Temperature</a:t>
            </a:r>
          </a:p>
          <a:p>
            <a:r>
              <a:rPr lang="en-GB" sz="1200" dirty="0" smtClean="0"/>
              <a:t>VPD, PAR</a:t>
            </a:r>
          </a:p>
          <a:p>
            <a:r>
              <a:rPr lang="en-GB" sz="1200" dirty="0" smtClean="0"/>
              <a:t>SMD, </a:t>
            </a:r>
          </a:p>
          <a:p>
            <a:r>
              <a:rPr lang="en-GB" sz="1200" dirty="0" err="1" smtClean="0"/>
              <a:t>Phenology</a:t>
            </a:r>
            <a:endParaRPr lang="en-GB" dirty="0"/>
          </a:p>
        </p:txBody>
      </p:sp>
      <p:sp>
        <p:nvSpPr>
          <p:cNvPr id="14" name="Down Arrow 13"/>
          <p:cNvSpPr/>
          <p:nvPr/>
        </p:nvSpPr>
        <p:spPr>
          <a:xfrm>
            <a:off x="611560" y="1916832"/>
            <a:ext cx="36004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1403648" y="3789040"/>
            <a:ext cx="288032" cy="72008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9512" y="5661248"/>
            <a:ext cx="2986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POD</a:t>
            </a:r>
            <a:r>
              <a:rPr lang="en-GB" i="1" baseline="-25000" dirty="0" smtClean="0"/>
              <a:t>Y</a:t>
            </a:r>
            <a:r>
              <a:rPr lang="en-GB" i="1" dirty="0" smtClean="0"/>
              <a:t>: </a:t>
            </a:r>
            <a:r>
              <a:rPr lang="en-GB" i="1" dirty="0" err="1" smtClean="0"/>
              <a:t>Phytotoxic</a:t>
            </a:r>
            <a:r>
              <a:rPr lang="en-GB" i="1" dirty="0" smtClean="0"/>
              <a:t> Ozone Dose </a:t>
            </a:r>
          </a:p>
          <a:p>
            <a:r>
              <a:rPr lang="en-GB" i="1" dirty="0" smtClean="0"/>
              <a:t>(absorbed by plant)</a:t>
            </a:r>
            <a:endParaRPr lang="en-GB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63688" y="6488668"/>
            <a:ext cx="519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99"/>
                </a:solidFill>
              </a:rPr>
              <a:t>Available at: http://icpvegetation.ceh.ac.uk/manuals/</a:t>
            </a:r>
            <a:endParaRPr lang="en-GB" dirty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5776" y="849534"/>
            <a:ext cx="392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POD</a:t>
            </a:r>
            <a:r>
              <a:rPr lang="en-GB" baseline="-25000" dirty="0" smtClean="0"/>
              <a:t>Y</a:t>
            </a:r>
            <a:r>
              <a:rPr lang="en-GB" dirty="0" smtClean="0"/>
              <a:t>-based functions and critical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56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491" y="116632"/>
            <a:ext cx="7049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Preparations for next Critical Levels Workshop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652" y="1286180"/>
            <a:ext cx="61206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00CC"/>
                </a:solidFill>
              </a:rPr>
              <a:t>Hindås</a:t>
            </a:r>
            <a:r>
              <a:rPr lang="en-GB" sz="2400" b="1" dirty="0" smtClean="0">
                <a:solidFill>
                  <a:srgbClr val="0000CC"/>
                </a:solidFill>
              </a:rPr>
              <a:t> Methodology </a:t>
            </a:r>
            <a:r>
              <a:rPr lang="en-GB" sz="2400" b="1" dirty="0">
                <a:solidFill>
                  <a:srgbClr val="0000CC"/>
                </a:solidFill>
              </a:rPr>
              <a:t>W</a:t>
            </a:r>
            <a:r>
              <a:rPr lang="en-GB" sz="2400" b="1" dirty="0" smtClean="0">
                <a:solidFill>
                  <a:srgbClr val="0000CC"/>
                </a:solidFill>
              </a:rPr>
              <a:t>orkshop </a:t>
            </a:r>
          </a:p>
          <a:p>
            <a:pPr algn="ctr"/>
            <a:r>
              <a:rPr lang="en-US" b="1" dirty="0" smtClean="0"/>
              <a:t>Sweden</a:t>
            </a:r>
            <a:r>
              <a:rPr lang="en-US" b="1" dirty="0"/>
              <a:t>, 24 – 25 November, 2015</a:t>
            </a:r>
            <a:endParaRPr lang="en-GB" dirty="0" smtClean="0"/>
          </a:p>
          <a:p>
            <a:endParaRPr lang="en-GB" dirty="0"/>
          </a:p>
          <a:p>
            <a:r>
              <a:rPr lang="en-US" dirty="0"/>
              <a:t>27 representatives from ICP Vegetation, ICP Forests, WGE and EMEP from Finland, Germany, Italy, Spain, Sweden, Switzerland and the UK.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32910" y="3356992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00CC"/>
                </a:solidFill>
              </a:rPr>
              <a:t>Deganwy</a:t>
            </a:r>
            <a:r>
              <a:rPr lang="en-GB" sz="2400" b="1" dirty="0" smtClean="0">
                <a:solidFill>
                  <a:srgbClr val="0000CC"/>
                </a:solidFill>
              </a:rPr>
              <a:t> Response </a:t>
            </a:r>
            <a:r>
              <a:rPr lang="en-GB" sz="2400" b="1" dirty="0">
                <a:solidFill>
                  <a:srgbClr val="0000CC"/>
                </a:solidFill>
              </a:rPr>
              <a:t>F</a:t>
            </a:r>
            <a:r>
              <a:rPr lang="en-GB" sz="2400" b="1" dirty="0" smtClean="0">
                <a:solidFill>
                  <a:srgbClr val="0000CC"/>
                </a:solidFill>
              </a:rPr>
              <a:t>unctions Workshop</a:t>
            </a:r>
          </a:p>
          <a:p>
            <a:pPr algn="ctr"/>
            <a:r>
              <a:rPr lang="en-GB" b="1" dirty="0" smtClean="0"/>
              <a:t>7- 9 June, 2016, UK</a:t>
            </a:r>
          </a:p>
          <a:p>
            <a:endParaRPr lang="en-GB" dirty="0"/>
          </a:p>
          <a:p>
            <a:r>
              <a:rPr lang="en-GB" dirty="0" smtClean="0"/>
              <a:t>Ca 30 participants to review progress towards the main meeting in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8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s.co/cliparts/6Bi/g6z/6Big6zA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6" y="2183959"/>
            <a:ext cx="3816000" cy="30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293" y="1124780"/>
            <a:ext cx="1175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Ozone </a:t>
            </a:r>
          </a:p>
          <a:p>
            <a:r>
              <a:rPr lang="en-GB" sz="2000" b="1" dirty="0" smtClean="0"/>
              <a:t>gradients</a:t>
            </a:r>
            <a:endParaRPr lang="en-GB" sz="2000" b="1" dirty="0"/>
          </a:p>
        </p:txBody>
      </p:sp>
      <p:sp>
        <p:nvSpPr>
          <p:cNvPr id="3" name="Down Arrow 2"/>
          <p:cNvSpPr/>
          <p:nvPr/>
        </p:nvSpPr>
        <p:spPr>
          <a:xfrm>
            <a:off x="1896955" y="1139366"/>
            <a:ext cx="360040" cy="10801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4" name="TextBox 3"/>
          <p:cNvSpPr txBox="1"/>
          <p:nvPr/>
        </p:nvSpPr>
        <p:spPr>
          <a:xfrm>
            <a:off x="1802701" y="670408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O</a:t>
            </a:r>
            <a:r>
              <a:rPr lang="en-GB" sz="2400" b="1" baseline="-25000" dirty="0" smtClean="0"/>
              <a:t>3</a:t>
            </a:r>
            <a:endParaRPr lang="en-GB" sz="24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158389" y="843136"/>
            <a:ext cx="3193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Calculating relative biomass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Time interval for accumulation of </a:t>
            </a:r>
            <a:r>
              <a:rPr lang="en-GB" sz="2000" dirty="0" err="1" smtClean="0"/>
              <a:t>PODy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Defining Y</a:t>
            </a:r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879388" y="1780707"/>
            <a:ext cx="1656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Defining Minimum conductance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4922825"/>
            <a:ext cx="2169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Regional parameterisations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076056" y="2553581"/>
            <a:ext cx="3528392" cy="2099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9" name="TextBox 8"/>
          <p:cNvSpPr txBox="1"/>
          <p:nvPr/>
        </p:nvSpPr>
        <p:spPr>
          <a:xfrm>
            <a:off x="395536" y="5085184"/>
            <a:ext cx="1595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More species</a:t>
            </a:r>
            <a:endParaRPr lang="en-GB" sz="20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148064" y="3140968"/>
            <a:ext cx="2808312" cy="108012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6-Point Star 11"/>
          <p:cNvSpPr/>
          <p:nvPr/>
        </p:nvSpPr>
        <p:spPr>
          <a:xfrm>
            <a:off x="5530026" y="3140968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4" name="6-Point Star 13"/>
          <p:cNvSpPr/>
          <p:nvPr/>
        </p:nvSpPr>
        <p:spPr>
          <a:xfrm>
            <a:off x="5857091" y="3537012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5" name="6-Point Star 14"/>
          <p:cNvSpPr/>
          <p:nvPr/>
        </p:nvSpPr>
        <p:spPr>
          <a:xfrm>
            <a:off x="6335772" y="3391539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6" name="6-Point Star 15"/>
          <p:cNvSpPr/>
          <p:nvPr/>
        </p:nvSpPr>
        <p:spPr>
          <a:xfrm>
            <a:off x="6577596" y="3817735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7" name="6-Point Star 16"/>
          <p:cNvSpPr/>
          <p:nvPr/>
        </p:nvSpPr>
        <p:spPr>
          <a:xfrm>
            <a:off x="5098061" y="2994127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8" name="6-Point Star 17"/>
          <p:cNvSpPr/>
          <p:nvPr/>
        </p:nvSpPr>
        <p:spPr>
          <a:xfrm>
            <a:off x="6997461" y="3933056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9" name="6-Point Star 18"/>
          <p:cNvSpPr/>
          <p:nvPr/>
        </p:nvSpPr>
        <p:spPr>
          <a:xfrm>
            <a:off x="7298101" y="3746504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0" name="6-Point Star 19"/>
          <p:cNvSpPr/>
          <p:nvPr/>
        </p:nvSpPr>
        <p:spPr>
          <a:xfrm>
            <a:off x="7810116" y="4079897"/>
            <a:ext cx="216448" cy="288032"/>
          </a:xfrm>
          <a:prstGeom prst="star6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13" name="TextBox 12"/>
          <p:cNvSpPr txBox="1"/>
          <p:nvPr/>
        </p:nvSpPr>
        <p:spPr>
          <a:xfrm>
            <a:off x="6466596" y="4739228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/>
              <a:t>PODy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887317" y="3358967"/>
            <a:ext cx="1932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Relative biomass</a:t>
            </a:r>
            <a:endParaRPr lang="en-GB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14509" y="5164914"/>
            <a:ext cx="2840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Deriving critical levels</a:t>
            </a:r>
          </a:p>
          <a:p>
            <a:r>
              <a:rPr lang="en-GB" sz="2000" dirty="0" smtClean="0"/>
              <a:t>e.g. long living vegetation</a:t>
            </a:r>
            <a:endParaRPr lang="en-GB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69371" y="78061"/>
            <a:ext cx="3452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0000CC"/>
                </a:solidFill>
              </a:rPr>
              <a:t>Revision process </a:t>
            </a:r>
            <a:endParaRPr lang="en-GB" sz="3600" b="1" dirty="0">
              <a:solidFill>
                <a:srgbClr val="0000CC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459838" y="3282159"/>
            <a:ext cx="13456" cy="1370977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098061" y="3293905"/>
            <a:ext cx="361796" cy="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59" y="116632"/>
            <a:ext cx="259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00CC"/>
                </a:solidFill>
              </a:rPr>
              <a:t>Working Groups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259175"/>
            <a:ext cx="6912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CC"/>
                </a:solidFill>
              </a:rPr>
              <a:t>Forests</a:t>
            </a:r>
            <a:r>
              <a:rPr lang="en-GB" sz="2400" b="1" dirty="0" smtClean="0"/>
              <a:t>, chaired by Patrick Büker, UK</a:t>
            </a:r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0000CC"/>
                </a:solidFill>
              </a:rPr>
              <a:t>Crops,</a:t>
            </a:r>
            <a:r>
              <a:rPr lang="en-GB" sz="2400" b="1" dirty="0" smtClean="0"/>
              <a:t> chaired by Håkan Pleijel, Sweden</a:t>
            </a:r>
          </a:p>
          <a:p>
            <a:endParaRPr lang="en-GB" sz="2400" b="1" dirty="0" smtClean="0"/>
          </a:p>
          <a:p>
            <a:r>
              <a:rPr lang="en-GB" sz="2400" b="1" dirty="0" smtClean="0">
                <a:solidFill>
                  <a:srgbClr val="0000CC"/>
                </a:solidFill>
              </a:rPr>
              <a:t>(Semi-)natural vegetation</a:t>
            </a:r>
            <a:r>
              <a:rPr lang="en-GB" sz="2400" b="1" dirty="0" smtClean="0"/>
              <a:t>, chaired by Ignacio Gonzalez-Fernandez, Spain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Supported by: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Unified methodology (Sabine Braun, Switzerland)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Field evidence (Felicity Hayes, UK)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000" y="188640"/>
            <a:ext cx="6606000" cy="1143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rgbClr val="0000CC"/>
                </a:solidFill>
              </a:rPr>
              <a:t>Second Expert Workshop </a:t>
            </a:r>
            <a:r>
              <a:rPr lang="en-GB" sz="2400" b="1" dirty="0" smtClean="0">
                <a:solidFill>
                  <a:srgbClr val="0000CC"/>
                </a:solidFill>
              </a:rPr>
              <a:t>Epidemiological </a:t>
            </a:r>
            <a:r>
              <a:rPr lang="en-GB" sz="2400" b="1" dirty="0">
                <a:solidFill>
                  <a:srgbClr val="0000CC"/>
                </a:solidFill>
              </a:rPr>
              <a:t>Analysis of Air Pollution Effects on Vegetation</a:t>
            </a:r>
            <a:endParaRPr lang="sv-SE" sz="24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000" y="1556792"/>
            <a:ext cx="6606000" cy="3960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sv-SE" sz="8000" b="1" dirty="0">
                <a:solidFill>
                  <a:srgbClr val="0000CC"/>
                </a:solidFill>
              </a:rPr>
              <a:t>Hindås, </a:t>
            </a:r>
            <a:r>
              <a:rPr lang="sv-SE" sz="8000" b="1" dirty="0" smtClean="0">
                <a:solidFill>
                  <a:srgbClr val="0000CC"/>
                </a:solidFill>
              </a:rPr>
              <a:t>Sweden, 23 </a:t>
            </a:r>
            <a:r>
              <a:rPr lang="sv-SE" sz="8000" b="1" dirty="0">
                <a:solidFill>
                  <a:srgbClr val="0000CC"/>
                </a:solidFill>
              </a:rPr>
              <a:t>– 24 November, </a:t>
            </a:r>
            <a:r>
              <a:rPr lang="sv-SE" sz="8000" b="1" dirty="0" smtClean="0">
                <a:solidFill>
                  <a:srgbClr val="0000CC"/>
                </a:solidFill>
              </a:rPr>
              <a:t>2015</a:t>
            </a:r>
          </a:p>
          <a:p>
            <a:pPr marL="0" indent="0">
              <a:buNone/>
            </a:pPr>
            <a:endParaRPr lang="sv-SE" b="1" dirty="0" smtClean="0">
              <a:solidFill>
                <a:srgbClr val="0000C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7400" dirty="0" smtClean="0"/>
              <a:t>A follow-up from the </a:t>
            </a:r>
            <a:r>
              <a:rPr lang="en-GB" sz="7400" dirty="0"/>
              <a:t>first Expert Workshop on Epidemiological Analysis of Air Pollution Effects on Vegetation in Basel, 16-17 September </a:t>
            </a:r>
            <a:r>
              <a:rPr lang="en-GB" sz="7400" dirty="0" smtClean="0"/>
              <a:t>2014</a:t>
            </a:r>
          </a:p>
          <a:p>
            <a:pPr marL="0" indent="0">
              <a:buNone/>
            </a:pPr>
            <a:endParaRPr lang="en-GB" sz="7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7400" dirty="0" smtClean="0"/>
              <a:t>Attended </a:t>
            </a:r>
            <a:r>
              <a:rPr lang="en-GB" sz="7400" dirty="0"/>
              <a:t>by 24 scientists from Finland, Italy, Sweden, Spain, Switzerland, and United </a:t>
            </a:r>
            <a:r>
              <a:rPr lang="en-GB" sz="7400" dirty="0" smtClean="0"/>
              <a:t>Kingdom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7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7400" dirty="0" smtClean="0"/>
              <a:t>12 </a:t>
            </a:r>
            <a:r>
              <a:rPr lang="en-GB" sz="7400" dirty="0" smtClean="0"/>
              <a:t>presentations</a:t>
            </a:r>
          </a:p>
          <a:p>
            <a:pPr marL="0" indent="0">
              <a:buNone/>
            </a:pPr>
            <a:endParaRPr lang="en-GB" sz="7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7400" b="1" dirty="0" smtClean="0"/>
              <a:t>Recommendations </a:t>
            </a:r>
            <a:r>
              <a:rPr lang="en-GB" sz="7400" b="1" dirty="0"/>
              <a:t>for the application of epidemiological methods </a:t>
            </a:r>
            <a:r>
              <a:rPr lang="en-GB" sz="7400" dirty="0" smtClean="0"/>
              <a:t>were revised</a:t>
            </a:r>
            <a:r>
              <a:rPr lang="en-GB" sz="7400" dirty="0"/>
              <a:t> </a:t>
            </a:r>
            <a:r>
              <a:rPr lang="en-GB" sz="7400" dirty="0" smtClean="0"/>
              <a:t>and will be </a:t>
            </a:r>
            <a:r>
              <a:rPr lang="en-GB" sz="7400" dirty="0" smtClean="0"/>
              <a:t>submitted </a:t>
            </a:r>
            <a:r>
              <a:rPr lang="en-GB" sz="7400" dirty="0"/>
              <a:t>to a peer reviewed </a:t>
            </a:r>
            <a:r>
              <a:rPr lang="en-GB" sz="7400" dirty="0" smtClean="0"/>
              <a:t>journal, Braun et al. (in preparation)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28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H_PowerPoint_MasterSlides_Essentials_June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s_white-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les_green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itles_white-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_Solid banner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_Solid banner_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CEH-PPT-presentation-template-MasterSlides_Essentials-new-nerc-logo</Template>
  <TotalTime>646</TotalTime>
  <Words>658</Words>
  <Application>Microsoft Office PowerPoint</Application>
  <PresentationFormat>On-screen Show (4:3)</PresentationFormat>
  <Paragraphs>154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CEH_PowerPoint_MasterSlides_Essentials_June2012</vt:lpstr>
      <vt:lpstr>Titles_white-blue</vt:lpstr>
      <vt:lpstr>Titles_green-white</vt:lpstr>
      <vt:lpstr>Titles_white-green</vt:lpstr>
      <vt:lpstr>Content_Solid banner_blue</vt:lpstr>
      <vt:lpstr>Content_Solid banner_green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 Expert Workshop Epidemiological Analysis of Air Pollution Effects on Vegetation</vt:lpstr>
      <vt:lpstr>PowerPoint Presentation</vt:lpstr>
      <vt:lpstr>PowerPoint Presentation</vt:lpstr>
      <vt:lpstr>PowerPoint Presentation</vt:lpstr>
      <vt:lpstr>PowerPoint Presentation</vt:lpstr>
    </vt:vector>
  </TitlesOfParts>
  <Company>CEH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Mills, Gina E.</dc:creator>
  <cp:lastModifiedBy>Mills, Gina E.</cp:lastModifiedBy>
  <cp:revision>59</cp:revision>
  <cp:lastPrinted>2016-02-26T12:51:44Z</cp:lastPrinted>
  <dcterms:created xsi:type="dcterms:W3CDTF">2015-11-17T09:24:22Z</dcterms:created>
  <dcterms:modified xsi:type="dcterms:W3CDTF">2016-02-26T14:21:17Z</dcterms:modified>
</cp:coreProperties>
</file>