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722" r:id="rId1"/>
  </p:sldMasterIdLst>
  <p:notesMasterIdLst>
    <p:notesMasterId r:id="rId18"/>
  </p:notesMasterIdLst>
  <p:sldIdLst>
    <p:sldId id="256" r:id="rId2"/>
    <p:sldId id="290" r:id="rId3"/>
    <p:sldId id="300" r:id="rId4"/>
    <p:sldId id="291" r:id="rId5"/>
    <p:sldId id="261" r:id="rId6"/>
    <p:sldId id="292" r:id="rId7"/>
    <p:sldId id="293" r:id="rId8"/>
    <p:sldId id="276" r:id="rId9"/>
    <p:sldId id="295" r:id="rId10"/>
    <p:sldId id="301" r:id="rId11"/>
    <p:sldId id="297" r:id="rId12"/>
    <p:sldId id="296" r:id="rId13"/>
    <p:sldId id="298" r:id="rId14"/>
    <p:sldId id="299" r:id="rId15"/>
    <p:sldId id="270" r:id="rId16"/>
    <p:sldId id="294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33"/>
    <a:srgbClr val="025441"/>
    <a:srgbClr val="FF2800"/>
    <a:srgbClr val="FF0300"/>
    <a:srgbClr val="005021"/>
    <a:srgbClr val="3333FF"/>
    <a:srgbClr val="005821"/>
    <a:srgbClr val="006321"/>
    <a:srgbClr val="0066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743" autoAdjust="0"/>
    <p:restoredTop sz="87469" autoAdjust="0"/>
  </p:normalViewPr>
  <p:slideViewPr>
    <p:cSldViewPr>
      <p:cViewPr varScale="1">
        <p:scale>
          <a:sx n="102" d="100"/>
          <a:sy n="102" d="100"/>
        </p:scale>
        <p:origin x="150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1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97A7E6-9295-4C02-873F-7F73DD25C025}" type="datetimeFigureOut">
              <a:rPr lang="en-US" smtClean="0"/>
              <a:pPr/>
              <a:t>3/15/2016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087F14-596A-448A-895F-25902AA8486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068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87F14-596A-448A-895F-25902AA84864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6451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87F14-596A-448A-895F-25902AA84864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7047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87F14-596A-448A-895F-25902AA84864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9535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87F14-596A-448A-895F-25902AA84864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4079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87F14-596A-448A-895F-25902AA84864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555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87F14-596A-448A-895F-25902AA84864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6731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itchFamily="34" charset="0"/>
              <a:buNone/>
            </a:pPr>
            <a:endParaRPr lang="en-US" sz="1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87F14-596A-448A-895F-25902AA84864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686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87F14-596A-448A-895F-25902AA84864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247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87F14-596A-448A-895F-25902AA84864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958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87F14-596A-448A-895F-25902AA84864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175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87F14-596A-448A-895F-25902AA84864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4815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87F14-596A-448A-895F-25902AA84864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0658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87F14-596A-448A-895F-25902AA84864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2719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87F14-596A-448A-895F-25902AA84864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3154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87F14-596A-448A-895F-25902AA84864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662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26th TFM ICP-Vegetation - Halmstad  (Jan 28 ‑ 31, 2013)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1798088"/>
            <a:ext cx="9144000" cy="304800"/>
          </a:xfrm>
          <a:prstGeom prst="rect">
            <a:avLst/>
          </a:prstGeom>
          <a:solidFill>
            <a:srgbClr val="0254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26th TFM ICP-Vegetation - Halmstad  (Jan 28 ‑ 31, 2013)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04496" y="6264275"/>
            <a:ext cx="601640" cy="365125"/>
          </a:xfrm>
          <a:prstGeom prst="rect">
            <a:avLst/>
          </a:prstGeom>
        </p:spPr>
        <p:txBody>
          <a:bodyPr/>
          <a:lstStyle/>
          <a:p>
            <a:fld id="{3E0599B9-EE9F-4F28-BEF3-EA615B79070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26th TFM ICP-Vegetation - Halmstad  (Jan 28 ‑ 31, 2013)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04496" y="6264275"/>
            <a:ext cx="601640" cy="365125"/>
          </a:xfrm>
          <a:prstGeom prst="rect">
            <a:avLst/>
          </a:prstGeom>
        </p:spPr>
        <p:txBody>
          <a:bodyPr/>
          <a:lstStyle/>
          <a:p>
            <a:fld id="{3E0599B9-EE9F-4F28-BEF3-EA615B79070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26th TFM ICP-Vegetation - Halmstad  (Jan 28 ‑ 31, 2013)</a:t>
            </a:r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/>
          <a:lstStyle/>
          <a:p>
            <a:fld id="{3E0599B9-EE9F-4F28-BEF3-EA615B7907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254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600"/>
            </a:lvl1pPr>
          </a:lstStyle>
          <a:p>
            <a:r>
              <a:rPr lang="en-US" smtClean="0"/>
              <a:t>26th TFM ICP-Vegetation - Halmstad  (Jan 28 ‑ 31, 2013)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04496" y="6264275"/>
            <a:ext cx="60164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E0599B9-EE9F-4F28-BEF3-EA615B79070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26th TFM ICP-Vegetation - Halmstad  (Jan 28 ‑ 31, 2013)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04496" y="6264275"/>
            <a:ext cx="601640" cy="365125"/>
          </a:xfrm>
          <a:prstGeom prst="rect">
            <a:avLst/>
          </a:prstGeom>
        </p:spPr>
        <p:txBody>
          <a:bodyPr/>
          <a:lstStyle/>
          <a:p>
            <a:fld id="{3E0599B9-EE9F-4F28-BEF3-EA615B79070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905000" y="5029200"/>
            <a:ext cx="838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26th TFM ICP-Vegetation - Halmstad  (Jan 28 ‑ 31, 2013)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04496" y="6264275"/>
            <a:ext cx="601640" cy="365125"/>
          </a:xfrm>
          <a:prstGeom prst="rect">
            <a:avLst/>
          </a:prstGeom>
        </p:spPr>
        <p:txBody>
          <a:bodyPr/>
          <a:lstStyle/>
          <a:p>
            <a:fld id="{3E0599B9-EE9F-4F28-BEF3-EA615B79070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905000" y="5029200"/>
            <a:ext cx="838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26th TFM ICP-Vegetation - Halmstad  (Jan 28 ‑ 31, 2013)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104496" y="6264275"/>
            <a:ext cx="601640" cy="365125"/>
          </a:xfrm>
          <a:prstGeom prst="rect">
            <a:avLst/>
          </a:prstGeom>
        </p:spPr>
        <p:txBody>
          <a:bodyPr/>
          <a:lstStyle/>
          <a:p>
            <a:fld id="{3E0599B9-EE9F-4F28-BEF3-EA615B79070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26th TFM ICP-Vegetation - Halmstad  (Jan 28 ‑ 31, 2013)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04496" y="6264275"/>
            <a:ext cx="601640" cy="365125"/>
          </a:xfrm>
          <a:prstGeom prst="rect">
            <a:avLst/>
          </a:prstGeom>
        </p:spPr>
        <p:txBody>
          <a:bodyPr/>
          <a:lstStyle/>
          <a:p>
            <a:fld id="{3E0599B9-EE9F-4F28-BEF3-EA615B79070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26th TFM ICP-Vegetation - Halmstad  (Jan 28 ‑ 31, 2013)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04496" y="6264275"/>
            <a:ext cx="601640" cy="365125"/>
          </a:xfrm>
          <a:prstGeom prst="rect">
            <a:avLst/>
          </a:prstGeom>
        </p:spPr>
        <p:txBody>
          <a:bodyPr/>
          <a:lstStyle/>
          <a:p>
            <a:fld id="{3E0599B9-EE9F-4F28-BEF3-EA615B79070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26th TFM ICP-Vegetation - Halmstad  (Jan 28 ‑ 31, 2013)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04496" y="6264275"/>
            <a:ext cx="601640" cy="365125"/>
          </a:xfrm>
          <a:prstGeom prst="rect">
            <a:avLst/>
          </a:prstGeom>
        </p:spPr>
        <p:txBody>
          <a:bodyPr/>
          <a:lstStyle/>
          <a:p>
            <a:fld id="{3E0599B9-EE9F-4F28-BEF3-EA615B79070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26th TFM ICP-Vegetation - Halmstad  (Jan 28 ‑ 31, 2013)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04496" y="6264275"/>
            <a:ext cx="601640" cy="365125"/>
          </a:xfrm>
          <a:prstGeom prst="rect">
            <a:avLst/>
          </a:prstGeom>
        </p:spPr>
        <p:txBody>
          <a:bodyPr/>
          <a:lstStyle/>
          <a:p>
            <a:fld id="{3E0599B9-EE9F-4F28-BEF3-EA615B79070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2544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50073"/>
            <a:ext cx="8229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5250" y="6210300"/>
            <a:ext cx="40386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26th TFM ICP-Vegetation - Halmstad  (Jan 28 ‑ 31, 2013)</a:t>
            </a:r>
            <a:endParaRPr lang="en-US" dirty="0"/>
          </a:p>
        </p:txBody>
      </p:sp>
      <p:pic>
        <p:nvPicPr>
          <p:cNvPr id="9" name="Slika 10" descr="napis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1" y="6434099"/>
            <a:ext cx="2186041" cy="274320"/>
          </a:xfrm>
          <a:prstGeom prst="rect">
            <a:avLst/>
          </a:prstGeom>
        </p:spPr>
      </p:pic>
      <p:pic>
        <p:nvPicPr>
          <p:cNvPr id="11" name="Slika 10" descr="logo1.pn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155375"/>
            <a:ext cx="525514" cy="548640"/>
          </a:xfrm>
          <a:prstGeom prst="rect">
            <a:avLst/>
          </a:prstGeom>
        </p:spPr>
      </p:pic>
      <p:sp>
        <p:nvSpPr>
          <p:cNvPr id="12" name="Pravokotnik 11"/>
          <p:cNvSpPr/>
          <p:nvPr userDrawn="1"/>
        </p:nvSpPr>
        <p:spPr>
          <a:xfrm>
            <a:off x="0" y="5963790"/>
            <a:ext cx="9144000" cy="137160"/>
          </a:xfrm>
          <a:prstGeom prst="rect">
            <a:avLst/>
          </a:prstGeom>
          <a:solidFill>
            <a:srgbClr val="02544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 cap="all" baseline="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#_ENREF_4"/><Relationship Id="rId13" Type="http://schemas.openxmlformats.org/officeDocument/2006/relationships/image" Target="../media/image12.jpeg"/><Relationship Id="rId3" Type="http://schemas.openxmlformats.org/officeDocument/2006/relationships/image" Target="../media/image5.gif"/><Relationship Id="rId7" Type="http://schemas.openxmlformats.org/officeDocument/2006/relationships/hyperlink" Target="#_ENREF_26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#_ENREF_13"/><Relationship Id="rId11" Type="http://schemas.openxmlformats.org/officeDocument/2006/relationships/hyperlink" Target="#_ENREF_14"/><Relationship Id="rId5" Type="http://schemas.openxmlformats.org/officeDocument/2006/relationships/image" Target="../media/image7.png"/><Relationship Id="rId15" Type="http://schemas.openxmlformats.org/officeDocument/2006/relationships/image" Target="../media/image14.jpeg"/><Relationship Id="rId10" Type="http://schemas.openxmlformats.org/officeDocument/2006/relationships/hyperlink" Target="#_ENREF_38"/><Relationship Id="rId4" Type="http://schemas.openxmlformats.org/officeDocument/2006/relationships/image" Target="../media/image6.jpeg"/><Relationship Id="rId9" Type="http://schemas.openxmlformats.org/officeDocument/2006/relationships/hyperlink" Target="#_ENREF_5"/><Relationship Id="rId1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gif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" y="6172200"/>
            <a:ext cx="4660542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9600" y="4246443"/>
            <a:ext cx="8077200" cy="1251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u="sng" dirty="0"/>
              <a:t>Skudnik </a:t>
            </a:r>
            <a:r>
              <a:rPr lang="sl-SI" sz="2400" u="sng" dirty="0" smtClean="0"/>
              <a:t>M.</a:t>
            </a:r>
            <a:r>
              <a:rPr lang="sl-SI" sz="2400" baseline="30000" dirty="0" smtClean="0"/>
              <a:t>1*</a:t>
            </a:r>
            <a:r>
              <a:rPr lang="sl-SI" sz="2400" dirty="0" smtClean="0"/>
              <a:t>, Jeran Z.</a:t>
            </a:r>
            <a:r>
              <a:rPr lang="en-US" sz="2400" baseline="30000" dirty="0"/>
              <a:t>2</a:t>
            </a:r>
            <a:r>
              <a:rPr lang="en-GB" sz="2400" dirty="0" smtClean="0"/>
              <a:t>,</a:t>
            </a:r>
            <a:r>
              <a:rPr lang="sl-SI" sz="2400" dirty="0" smtClean="0"/>
              <a:t> </a:t>
            </a:r>
            <a:r>
              <a:rPr lang="sl-SI" sz="2400" dirty="0"/>
              <a:t>Batič </a:t>
            </a:r>
            <a:r>
              <a:rPr lang="sl-SI" sz="2400" dirty="0" smtClean="0"/>
              <a:t>F.</a:t>
            </a:r>
            <a:r>
              <a:rPr lang="en-US" sz="2400" baseline="30000" dirty="0"/>
              <a:t>3</a:t>
            </a:r>
            <a:r>
              <a:rPr lang="en-US" sz="2400" baseline="30000" dirty="0" smtClean="0"/>
              <a:t> </a:t>
            </a:r>
            <a:r>
              <a:rPr lang="en-US" sz="2400" dirty="0" smtClean="0"/>
              <a:t>&amp; </a:t>
            </a:r>
            <a:r>
              <a:rPr lang="en-US" sz="2400" dirty="0" err="1" smtClean="0"/>
              <a:t>Kastelec</a:t>
            </a:r>
            <a:r>
              <a:rPr lang="en-US" sz="2400" dirty="0" smtClean="0"/>
              <a:t> D.</a:t>
            </a:r>
            <a:r>
              <a:rPr lang="en-US" sz="2400" baseline="30000" dirty="0" smtClean="0"/>
              <a:t>3</a:t>
            </a:r>
            <a:endParaRPr lang="sl-SI" sz="2400" baseline="30000" dirty="0" smtClean="0"/>
          </a:p>
          <a:p>
            <a:endParaRPr lang="sl-SI" sz="1400" i="1" baseline="30000" dirty="0" smtClean="0"/>
          </a:p>
          <a:p>
            <a:pPr algn="ctr"/>
            <a:r>
              <a:rPr lang="en-GB" sz="1400" i="1" baseline="30000" dirty="0" smtClean="0"/>
              <a:t>1</a:t>
            </a:r>
            <a:r>
              <a:rPr lang="en-GB" sz="1400" i="1" dirty="0" smtClean="0"/>
              <a:t> Slovenian </a:t>
            </a:r>
            <a:r>
              <a:rPr lang="en-GB" sz="1400" i="1" dirty="0"/>
              <a:t>Forestry Institute, </a:t>
            </a:r>
            <a:r>
              <a:rPr lang="en-GB" sz="1400" i="1" dirty="0" smtClean="0"/>
              <a:t>Ljubljana</a:t>
            </a:r>
            <a:r>
              <a:rPr lang="en-GB" sz="1400" i="1" dirty="0"/>
              <a:t>, </a:t>
            </a:r>
            <a:r>
              <a:rPr lang="en-GB" sz="1400" i="1" dirty="0" smtClean="0"/>
              <a:t>Slovenia</a:t>
            </a:r>
            <a:endParaRPr lang="en-US" sz="1400" dirty="0"/>
          </a:p>
          <a:p>
            <a:pPr algn="ctr"/>
            <a:r>
              <a:rPr lang="en-GB" sz="1400" i="1" baseline="30000" dirty="0"/>
              <a:t>2</a:t>
            </a:r>
            <a:r>
              <a:rPr lang="en-GB" sz="1400" i="1" dirty="0" smtClean="0"/>
              <a:t> </a:t>
            </a:r>
            <a:r>
              <a:rPr lang="en-GB" sz="1400" i="1" dirty="0" err="1" smtClean="0"/>
              <a:t>Jožef</a:t>
            </a:r>
            <a:r>
              <a:rPr lang="en-GB" sz="1400" i="1" dirty="0" smtClean="0"/>
              <a:t> </a:t>
            </a:r>
            <a:r>
              <a:rPr lang="en-GB" sz="1400" i="1" dirty="0"/>
              <a:t>Stefan Institute, </a:t>
            </a:r>
            <a:r>
              <a:rPr lang="en-GB" sz="1400" i="1" dirty="0" smtClean="0"/>
              <a:t>Ljubljana</a:t>
            </a:r>
            <a:r>
              <a:rPr lang="en-GB" sz="1400" i="1" dirty="0"/>
              <a:t>, </a:t>
            </a:r>
            <a:r>
              <a:rPr lang="en-GB" sz="1400" i="1" dirty="0" smtClean="0"/>
              <a:t>Slovenia</a:t>
            </a:r>
          </a:p>
          <a:p>
            <a:pPr algn="ctr"/>
            <a:r>
              <a:rPr lang="en-GB" sz="1400" i="1" baseline="30000" dirty="0" smtClean="0"/>
              <a:t>3</a:t>
            </a:r>
            <a:r>
              <a:rPr lang="en-GB" sz="1400" i="1" dirty="0" smtClean="0"/>
              <a:t> </a:t>
            </a:r>
            <a:r>
              <a:rPr lang="en-GB" sz="1400" i="1" dirty="0"/>
              <a:t>Biotechnical faculty,</a:t>
            </a:r>
            <a:r>
              <a:rPr lang="sl-SI" sz="1400" i="1" dirty="0"/>
              <a:t> </a:t>
            </a:r>
            <a:r>
              <a:rPr lang="en-GB" sz="1400" i="1" dirty="0"/>
              <a:t>University of Ljubljana, Ljubljana, </a:t>
            </a:r>
            <a:r>
              <a:rPr lang="en-GB" sz="1400" i="1" dirty="0" smtClean="0"/>
              <a:t>Slovenia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381000" y="2504182"/>
            <a:ext cx="838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Spatial interpolation of N concentration </a:t>
            </a:r>
            <a:r>
              <a:rPr lang="en-US" sz="3200" dirty="0"/>
              <a:t>and </a:t>
            </a:r>
            <a:r>
              <a:rPr lang="en-US" sz="3200" i="1" dirty="0"/>
              <a:t>δ</a:t>
            </a:r>
            <a:r>
              <a:rPr lang="en-US" sz="3200" baseline="30000" dirty="0"/>
              <a:t>15</a:t>
            </a:r>
            <a:r>
              <a:rPr lang="en-US" sz="3200" dirty="0"/>
              <a:t>N </a:t>
            </a:r>
            <a:r>
              <a:rPr lang="en-US" sz="3200" dirty="0" smtClean="0"/>
              <a:t>values in the moss collected within or outside the area of canopy drip line</a:t>
            </a:r>
            <a:endParaRPr lang="en-US" sz="3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1000" y="6276945"/>
            <a:ext cx="2673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err="1" smtClean="0">
                <a:cs typeface="Arial" pitchFamily="34" charset="0"/>
              </a:rPr>
              <a:t>Dubna</a:t>
            </a:r>
            <a:r>
              <a:rPr lang="sl-SI" sz="2000" dirty="0" smtClean="0">
                <a:cs typeface="Arial" pitchFamily="34" charset="0"/>
              </a:rPr>
              <a:t>, </a:t>
            </a:r>
            <a:r>
              <a:rPr lang="en-GB" sz="2000" dirty="0" smtClean="0">
                <a:cs typeface="Arial" pitchFamily="34" charset="0"/>
              </a:rPr>
              <a:t>1</a:t>
            </a:r>
            <a:r>
              <a:rPr lang="en-US" sz="2000" baseline="30000" dirty="0" err="1" smtClean="0">
                <a:cs typeface="Arial" pitchFamily="34" charset="0"/>
              </a:rPr>
              <a:t>st</a:t>
            </a:r>
            <a:r>
              <a:rPr lang="sl-SI" sz="2000" dirty="0" smtClean="0">
                <a:cs typeface="Arial" pitchFamily="34" charset="0"/>
              </a:rPr>
              <a:t> </a:t>
            </a:r>
            <a:r>
              <a:rPr lang="en-US" sz="2000" dirty="0" smtClean="0">
                <a:cs typeface="Arial" pitchFamily="34" charset="0"/>
              </a:rPr>
              <a:t>March</a:t>
            </a:r>
            <a:r>
              <a:rPr lang="sl-SI" sz="2000" dirty="0" smtClean="0">
                <a:cs typeface="Arial" pitchFamily="34" charset="0"/>
              </a:rPr>
              <a:t>,  201</a:t>
            </a:r>
            <a:r>
              <a:rPr lang="en-US" sz="2000" dirty="0" smtClean="0">
                <a:cs typeface="Arial" pitchFamily="34" charset="0"/>
              </a:rPr>
              <a:t>6</a:t>
            </a:r>
            <a:endParaRPr lang="en-US" sz="2000" dirty="0">
              <a:cs typeface="Arial" pitchFamily="34" charset="0"/>
            </a:endParaRPr>
          </a:p>
        </p:txBody>
      </p:sp>
      <p:pic>
        <p:nvPicPr>
          <p:cNvPr id="15" name="Slika 14" descr="logo z napiso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0" y="137057"/>
            <a:ext cx="1752600" cy="131001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52400"/>
            <a:ext cx="1311619" cy="15119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53" y="464190"/>
            <a:ext cx="1745147" cy="831210"/>
          </a:xfrm>
          <a:prstGeom prst="rect">
            <a:avLst/>
          </a:prstGeom>
        </p:spPr>
      </p:pic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29200" y="6248400"/>
            <a:ext cx="4038600" cy="457200"/>
          </a:xfrm>
        </p:spPr>
        <p:txBody>
          <a:bodyPr/>
          <a:lstStyle/>
          <a:p>
            <a:r>
              <a:rPr lang="en-GB" dirty="0" smtClean="0"/>
              <a:t>29</a:t>
            </a:r>
            <a:r>
              <a:rPr lang="en-GB" baseline="30000" dirty="0" smtClean="0"/>
              <a:t>th</a:t>
            </a:r>
            <a:r>
              <a:rPr lang="en-GB" dirty="0" smtClean="0"/>
              <a:t> TFM of the ICP Vegetation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6200" y="6172200"/>
            <a:ext cx="4660542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1800" dirty="0" smtClean="0"/>
              <a:t>INTRODUCTION		METHODS	</a:t>
            </a:r>
            <a:r>
              <a:rPr lang="sl-SI" sz="1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</a:t>
            </a:r>
            <a:r>
              <a:rPr lang="sl-SI" sz="1800" dirty="0" smtClean="0"/>
              <a:t>	CONCLUSIONS</a:t>
            </a:r>
            <a:endParaRPr lang="sl-SI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6281082"/>
            <a:ext cx="891287" cy="4245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76" y="6150768"/>
            <a:ext cx="613524" cy="707232"/>
          </a:xfrm>
          <a:prstGeom prst="rect">
            <a:avLst/>
          </a:prstGeom>
        </p:spPr>
      </p:pic>
      <p:pic>
        <p:nvPicPr>
          <p:cNvPr id="11" name="Slika 14" descr="logo z napiso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86" y="6101665"/>
            <a:ext cx="876300" cy="655005"/>
          </a:xfrm>
          <a:prstGeom prst="rect">
            <a:avLst/>
          </a:prstGeom>
        </p:spPr>
      </p:pic>
      <p:sp>
        <p:nvSpPr>
          <p:cNvPr id="18" name="Pravokotnik 5"/>
          <p:cNvSpPr/>
          <p:nvPr/>
        </p:nvSpPr>
        <p:spPr>
          <a:xfrm>
            <a:off x="304800" y="1219200"/>
            <a:ext cx="3886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Results of regression models</a:t>
            </a:r>
            <a:endParaRPr lang="en-US" sz="2000" dirty="0"/>
          </a:p>
          <a:p>
            <a:pPr marL="342900" indent="-342900">
              <a:buFont typeface="Arial" pitchFamily="34" charset="0"/>
              <a:buChar char="•"/>
            </a:pPr>
            <a:endParaRPr lang="en-US" sz="2000" dirty="0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3907721"/>
              </p:ext>
            </p:extLst>
          </p:nvPr>
        </p:nvGraphicFramePr>
        <p:xfrm>
          <a:off x="914400" y="2249488"/>
          <a:ext cx="7447281" cy="2474912"/>
        </p:xfrm>
        <a:graphic>
          <a:graphicData uri="http://schemas.openxmlformats.org/drawingml/2006/table">
            <a:tbl>
              <a:tblPr firstRow="1" firstCol="1" bandRow="1"/>
              <a:tblGrid>
                <a:gridCol w="1400174">
                  <a:extLst>
                    <a:ext uri="{9D8B030D-6E8A-4147-A177-3AD203B41FA5}">
                      <a16:colId xmlns="" xmlns:a16="http://schemas.microsoft.com/office/drawing/2014/main" val="1090408515"/>
                    </a:ext>
                  </a:extLst>
                </a:gridCol>
                <a:gridCol w="1619570">
                  <a:extLst>
                    <a:ext uri="{9D8B030D-6E8A-4147-A177-3AD203B41FA5}">
                      <a16:colId xmlns="" xmlns:a16="http://schemas.microsoft.com/office/drawing/2014/main" val="1277157163"/>
                    </a:ext>
                  </a:extLst>
                </a:gridCol>
                <a:gridCol w="1512158">
                  <a:extLst>
                    <a:ext uri="{9D8B030D-6E8A-4147-A177-3AD203B41FA5}">
                      <a16:colId xmlns="" xmlns:a16="http://schemas.microsoft.com/office/drawing/2014/main" val="272289133"/>
                    </a:ext>
                  </a:extLst>
                </a:gridCol>
                <a:gridCol w="1511396">
                  <a:extLst>
                    <a:ext uri="{9D8B030D-6E8A-4147-A177-3AD203B41FA5}">
                      <a16:colId xmlns="" xmlns:a16="http://schemas.microsoft.com/office/drawing/2014/main" val="3954597464"/>
                    </a:ext>
                  </a:extLst>
                </a:gridCol>
                <a:gridCol w="1403983">
                  <a:extLst>
                    <a:ext uri="{9D8B030D-6E8A-4147-A177-3AD203B41FA5}">
                      <a16:colId xmlns="" xmlns:a16="http://schemas.microsoft.com/office/drawing/2014/main" val="2529640979"/>
                    </a:ext>
                  </a:extLst>
                </a:gridCol>
              </a:tblGrid>
              <a:tr h="38075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Measurement in moss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1200" b="1" baseline="-25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open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1200" b="1" baseline="-25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canopy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δ</a:t>
                      </a:r>
                      <a:r>
                        <a:rPr lang="en-US" sz="1200" b="1" baseline="30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1200" b="1" baseline="-25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open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δ</a:t>
                      </a:r>
                      <a:r>
                        <a:rPr lang="en-US" sz="1200" b="1" baseline="30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1200" b="1" baseline="-25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canopy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37095285"/>
                  </a:ext>
                </a:extLst>
              </a:tr>
              <a:tr h="209415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Regression function for regression predictions and inverse distance weighted interpolation of residuals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12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open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= </a:t>
                      </a:r>
                      <a:r>
                        <a:rPr lang="en-US" sz="1200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 of UL within 80 km radius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(15%) + </a:t>
                      </a:r>
                      <a:r>
                        <a:rPr lang="en-US" sz="1200" i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modeled </a:t>
                      </a:r>
                      <a:r>
                        <a:rPr lang="en-US" sz="1200" i="1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1200" i="1" baseline="-25000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</a:t>
                      </a:r>
                      <a:r>
                        <a:rPr lang="en-US" sz="1200" i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deposition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(13</a:t>
                      </a:r>
                      <a:r>
                        <a:rPr lang="en-US" sz="1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%) </a:t>
                      </a: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200" i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precipitation</a:t>
                      </a: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(9%) + 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distance to nearest tree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(7%) + </a:t>
                      </a:r>
                      <a:r>
                        <a:rPr lang="en-US" sz="1200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altitude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(6%) + </a:t>
                      </a:r>
                      <a:r>
                        <a:rPr lang="en-US" sz="1200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 of CL within 5 km radius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(3%)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1200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0.53 (p &lt; 0.001)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12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canopy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= 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tree mixture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 (7%) + </a:t>
                      </a:r>
                      <a:r>
                        <a:rPr lang="en-US" sz="1200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average wind speed 50 m above ground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(6%) + </a:t>
                      </a:r>
                      <a:r>
                        <a:rPr lang="en-US" sz="1200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 of FL within 0.5 km radius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(6%) + </a:t>
                      </a:r>
                      <a:r>
                        <a:rPr lang="en-US" sz="1200" i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modeled </a:t>
                      </a:r>
                      <a:r>
                        <a:rPr lang="en-US" sz="1200" i="1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1200" i="1" baseline="-25000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</a:t>
                      </a:r>
                      <a:r>
                        <a:rPr lang="en-US" sz="1200" i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deposition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(6%)</a:t>
                      </a:r>
                      <a:endParaRPr lang="en-GB" sz="1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1200" baseline="30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0.25 (p &lt; 0.001)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δ</a:t>
                      </a:r>
                      <a:r>
                        <a:rPr lang="en-US" sz="1200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12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open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= </a:t>
                      </a:r>
                      <a:r>
                        <a:rPr lang="en-US" sz="1200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altitude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(11%) + 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tree mixture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 (8%) + </a:t>
                      </a:r>
                      <a:r>
                        <a:rPr lang="en-US" sz="1200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 of CL within 0.5 km radius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(6%) + </a:t>
                      </a:r>
                      <a:r>
                        <a:rPr lang="en-US" sz="1200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modeled NH</a:t>
                      </a:r>
                      <a:r>
                        <a:rPr lang="en-US" sz="1200" u="sng" baseline="-25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sz="1200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deposition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(5%) + </a:t>
                      </a:r>
                      <a:r>
                        <a:rPr lang="en-US" sz="1200" i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modeled NO</a:t>
                      </a:r>
                      <a:r>
                        <a:rPr lang="en-US" sz="1200" i="1" baseline="-25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200" i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deposition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(2%)</a:t>
                      </a:r>
                      <a:endParaRPr lang="en-GB" sz="1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1200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0.32 (p &lt; 0.001)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δ</a:t>
                      </a:r>
                      <a:r>
                        <a:rPr lang="en-US" sz="1200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12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canopy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= </a:t>
                      </a:r>
                      <a:r>
                        <a:rPr lang="en-US" sz="1200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altitude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(12%) + 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tree mixture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 (5%) + </a:t>
                      </a:r>
                      <a:r>
                        <a:rPr lang="en-US" sz="1200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 of CL within 5 km radius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(3%)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1200" baseline="30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0.20 (p &lt; 0.001)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24386128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28600" y="525780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increase </a:t>
            </a:r>
            <a:r>
              <a:rPr lang="en-GB" sz="1200" dirty="0"/>
              <a:t>of the element concentration in moss </a:t>
            </a:r>
            <a:r>
              <a:rPr lang="en-GB" sz="1200" dirty="0" smtClean="0"/>
              <a:t>-&gt; italics</a:t>
            </a:r>
          </a:p>
          <a:p>
            <a:r>
              <a:rPr lang="en-GB" sz="1200" dirty="0" smtClean="0"/>
              <a:t>decrease </a:t>
            </a:r>
            <a:r>
              <a:rPr lang="en-GB" sz="1200" dirty="0"/>
              <a:t>of the element concentration in moss </a:t>
            </a:r>
            <a:r>
              <a:rPr lang="en-GB" sz="1200" dirty="0" smtClean="0"/>
              <a:t>-&gt; underlined</a:t>
            </a:r>
          </a:p>
          <a:p>
            <a:r>
              <a:rPr lang="en-GB" sz="1200" dirty="0" smtClean="0"/>
              <a:t>categorical </a:t>
            </a:r>
            <a:r>
              <a:rPr lang="en-GB" sz="1200" dirty="0"/>
              <a:t>variables </a:t>
            </a:r>
            <a:r>
              <a:rPr lang="en-GB" sz="1200" dirty="0" smtClean="0"/>
              <a:t>-&gt; </a:t>
            </a:r>
            <a:r>
              <a:rPr lang="en-GB" sz="1200" dirty="0"/>
              <a:t>bold </a:t>
            </a:r>
            <a:r>
              <a:rPr lang="en-GB" sz="1200" dirty="0" smtClean="0"/>
              <a:t>letters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31423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6200" y="6172200"/>
            <a:ext cx="4660542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1800" dirty="0" smtClean="0"/>
              <a:t>INTRODUCTION		METHODS	</a:t>
            </a:r>
            <a:r>
              <a:rPr lang="sl-SI" sz="1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</a:t>
            </a:r>
            <a:r>
              <a:rPr lang="sl-SI" sz="1800" dirty="0" smtClean="0"/>
              <a:t>	CONCLUSIONS</a:t>
            </a:r>
            <a:endParaRPr lang="sl-SI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6281082"/>
            <a:ext cx="891287" cy="4245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76" y="6150768"/>
            <a:ext cx="613524" cy="707232"/>
          </a:xfrm>
          <a:prstGeom prst="rect">
            <a:avLst/>
          </a:prstGeom>
        </p:spPr>
      </p:pic>
      <p:pic>
        <p:nvPicPr>
          <p:cNvPr id="11" name="Slika 14" descr="logo z napiso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86" y="6101665"/>
            <a:ext cx="876300" cy="655005"/>
          </a:xfrm>
          <a:prstGeom prst="rect">
            <a:avLst/>
          </a:prstGeom>
        </p:spPr>
      </p:pic>
      <p:sp>
        <p:nvSpPr>
          <p:cNvPr id="18" name="Pravokotnik 5"/>
          <p:cNvSpPr/>
          <p:nvPr/>
        </p:nvSpPr>
        <p:spPr>
          <a:xfrm>
            <a:off x="76200" y="1219200"/>
            <a:ext cx="3124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Map of locations of measured </a:t>
            </a:r>
            <a:r>
              <a:rPr lang="en-GB" dirty="0" smtClean="0"/>
              <a:t>N</a:t>
            </a:r>
            <a:r>
              <a:rPr lang="en-GB" baseline="-25000" dirty="0" smtClean="0"/>
              <a:t>open</a:t>
            </a:r>
            <a:r>
              <a:rPr lang="en-GB" dirty="0" smtClean="0"/>
              <a:t> in </a:t>
            </a:r>
            <a:r>
              <a:rPr lang="en-GB" dirty="0"/>
              <a:t>mosses and spatial interpolation of </a:t>
            </a:r>
            <a:r>
              <a:rPr lang="en-GB" dirty="0" smtClean="0"/>
              <a:t>N</a:t>
            </a:r>
            <a:r>
              <a:rPr lang="en-GB" baseline="-25000" dirty="0" smtClean="0"/>
              <a:t>open</a:t>
            </a:r>
            <a:r>
              <a:rPr lang="en-GB" dirty="0" smtClean="0"/>
              <a:t> using </a:t>
            </a:r>
            <a:r>
              <a:rPr lang="en-GB" dirty="0"/>
              <a:t>ordinary </a:t>
            </a:r>
            <a:r>
              <a:rPr lang="en-GB" dirty="0" smtClean="0"/>
              <a:t>kriging. </a:t>
            </a:r>
            <a:endParaRPr lang="en-US" sz="2000" dirty="0"/>
          </a:p>
        </p:txBody>
      </p:sp>
      <p:pic>
        <p:nvPicPr>
          <p:cNvPr id="12" name="Picture 1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492250"/>
            <a:ext cx="5755640" cy="40703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4" r="33079"/>
          <a:stretch/>
        </p:blipFill>
        <p:spPr>
          <a:xfrm>
            <a:off x="569713" y="2901958"/>
            <a:ext cx="2137175" cy="22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84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6200" y="6172200"/>
            <a:ext cx="4660542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1800" dirty="0" smtClean="0"/>
              <a:t>INTRODUCTION		METHODS	</a:t>
            </a:r>
            <a:r>
              <a:rPr lang="sl-SI" sz="1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</a:t>
            </a:r>
            <a:r>
              <a:rPr lang="sl-SI" sz="1800" dirty="0" smtClean="0"/>
              <a:t>	CONCLUSIONS</a:t>
            </a:r>
            <a:endParaRPr lang="sl-SI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6281082"/>
            <a:ext cx="891287" cy="4245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76" y="6150768"/>
            <a:ext cx="613524" cy="707232"/>
          </a:xfrm>
          <a:prstGeom prst="rect">
            <a:avLst/>
          </a:prstGeom>
        </p:spPr>
      </p:pic>
      <p:pic>
        <p:nvPicPr>
          <p:cNvPr id="11" name="Slika 14" descr="logo z napiso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86" y="6101665"/>
            <a:ext cx="876300" cy="655005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524000"/>
            <a:ext cx="5755640" cy="4070350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960" y="1524000"/>
            <a:ext cx="5755640" cy="4070350"/>
          </a:xfrm>
          <a:prstGeom prst="rect">
            <a:avLst/>
          </a:prstGeom>
        </p:spPr>
      </p:pic>
      <p:sp>
        <p:nvSpPr>
          <p:cNvPr id="12" name="Pravokotnik 5"/>
          <p:cNvSpPr/>
          <p:nvPr/>
        </p:nvSpPr>
        <p:spPr>
          <a:xfrm>
            <a:off x="76200" y="1219200"/>
            <a:ext cx="3124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Map of locations of measured </a:t>
            </a:r>
            <a:r>
              <a:rPr lang="en-GB" dirty="0" smtClean="0"/>
              <a:t>N</a:t>
            </a:r>
            <a:r>
              <a:rPr lang="en-GB" baseline="-25000" dirty="0" smtClean="0"/>
              <a:t>open</a:t>
            </a:r>
            <a:r>
              <a:rPr lang="en-GB" dirty="0" smtClean="0"/>
              <a:t> and N</a:t>
            </a:r>
            <a:r>
              <a:rPr lang="en-GB" baseline="-25000" dirty="0" smtClean="0"/>
              <a:t>canopy</a:t>
            </a:r>
            <a:r>
              <a:rPr lang="en-GB" dirty="0" smtClean="0"/>
              <a:t> in </a:t>
            </a:r>
            <a:r>
              <a:rPr lang="en-GB" dirty="0"/>
              <a:t>mosses and spatial interpolation of </a:t>
            </a:r>
            <a:r>
              <a:rPr lang="en-GB" dirty="0" smtClean="0"/>
              <a:t>N using </a:t>
            </a:r>
            <a:r>
              <a:rPr lang="en-GB" dirty="0"/>
              <a:t>regression </a:t>
            </a:r>
            <a:r>
              <a:rPr lang="en-GB" dirty="0" smtClean="0"/>
              <a:t>model.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6562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6200" y="6172200"/>
            <a:ext cx="4660542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1800" dirty="0" smtClean="0"/>
              <a:t>INTRODUCTION		METHODS	</a:t>
            </a:r>
            <a:r>
              <a:rPr lang="sl-SI" sz="1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</a:t>
            </a:r>
            <a:r>
              <a:rPr lang="sl-SI" sz="1800" dirty="0" smtClean="0"/>
              <a:t>	CONCLUSIONS</a:t>
            </a:r>
            <a:endParaRPr lang="sl-SI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6281082"/>
            <a:ext cx="891287" cy="4245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76" y="6150768"/>
            <a:ext cx="613524" cy="707232"/>
          </a:xfrm>
          <a:prstGeom prst="rect">
            <a:avLst/>
          </a:prstGeom>
        </p:spPr>
      </p:pic>
      <p:pic>
        <p:nvPicPr>
          <p:cNvPr id="11" name="Slika 14" descr="logo z napiso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86" y="6101665"/>
            <a:ext cx="876300" cy="655005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492250"/>
            <a:ext cx="5755640" cy="4070350"/>
          </a:xfrm>
          <a:prstGeom prst="rect">
            <a:avLst/>
          </a:prstGeom>
        </p:spPr>
      </p:pic>
      <p:sp>
        <p:nvSpPr>
          <p:cNvPr id="12" name="Pravokotnik 5"/>
          <p:cNvSpPr/>
          <p:nvPr/>
        </p:nvSpPr>
        <p:spPr>
          <a:xfrm>
            <a:off x="76200" y="1219200"/>
            <a:ext cx="3124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Map of locations of measured </a:t>
            </a:r>
            <a:r>
              <a:rPr lang="el-GR" dirty="0" smtClean="0"/>
              <a:t>δ</a:t>
            </a:r>
            <a:r>
              <a:rPr lang="en-GB" baseline="30000" dirty="0" smtClean="0"/>
              <a:t>15</a:t>
            </a:r>
            <a:r>
              <a:rPr lang="en-GB" dirty="0" smtClean="0"/>
              <a:t>N</a:t>
            </a:r>
            <a:r>
              <a:rPr lang="en-GB" baseline="-25000" dirty="0" smtClean="0"/>
              <a:t>open</a:t>
            </a:r>
            <a:r>
              <a:rPr lang="en-GB" dirty="0" smtClean="0"/>
              <a:t> in </a:t>
            </a:r>
            <a:r>
              <a:rPr lang="en-GB" dirty="0"/>
              <a:t>mosses and spatial interpolation of </a:t>
            </a:r>
            <a:r>
              <a:rPr lang="el-GR" dirty="0" smtClean="0"/>
              <a:t>δ</a:t>
            </a:r>
            <a:r>
              <a:rPr lang="en-GB" baseline="30000" dirty="0" smtClean="0"/>
              <a:t>15</a:t>
            </a:r>
            <a:r>
              <a:rPr lang="en-GB" dirty="0" smtClean="0"/>
              <a:t>N</a:t>
            </a:r>
            <a:r>
              <a:rPr lang="en-GB" baseline="-25000" dirty="0" smtClean="0"/>
              <a:t>open</a:t>
            </a:r>
            <a:r>
              <a:rPr lang="en-GB" dirty="0" smtClean="0"/>
              <a:t> using </a:t>
            </a:r>
            <a:r>
              <a:rPr lang="en-GB" dirty="0"/>
              <a:t>regression </a:t>
            </a:r>
            <a:r>
              <a:rPr lang="en-GB" dirty="0" smtClean="0"/>
              <a:t>model.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6049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6200" y="6172200"/>
            <a:ext cx="4660542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1800" dirty="0" smtClean="0"/>
              <a:t>INTRODUCTION		METHODS	</a:t>
            </a:r>
            <a:r>
              <a:rPr lang="sl-SI" sz="1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</a:t>
            </a:r>
            <a:r>
              <a:rPr lang="sl-SI" sz="1800" dirty="0" smtClean="0"/>
              <a:t>	CONCLUSIONS</a:t>
            </a:r>
            <a:endParaRPr lang="sl-SI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6281082"/>
            <a:ext cx="891287" cy="4245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76" y="6150768"/>
            <a:ext cx="613524" cy="707232"/>
          </a:xfrm>
          <a:prstGeom prst="rect">
            <a:avLst/>
          </a:prstGeom>
        </p:spPr>
      </p:pic>
      <p:pic>
        <p:nvPicPr>
          <p:cNvPr id="11" name="Slika 14" descr="logo z napiso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86" y="6101665"/>
            <a:ext cx="876300" cy="655005"/>
          </a:xfrm>
          <a:prstGeom prst="rect">
            <a:avLst/>
          </a:prstGeom>
        </p:spPr>
      </p:pic>
      <p:sp>
        <p:nvSpPr>
          <p:cNvPr id="18" name="Pravokotnik 5"/>
          <p:cNvSpPr/>
          <p:nvPr/>
        </p:nvSpPr>
        <p:spPr>
          <a:xfrm>
            <a:off x="304800" y="1411069"/>
            <a:ext cx="85344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Range of measured values for N</a:t>
            </a:r>
            <a:r>
              <a:rPr lang="en-GB" baseline="-25000" dirty="0"/>
              <a:t>open</a:t>
            </a:r>
            <a:r>
              <a:rPr lang="en-GB" dirty="0"/>
              <a:t>, N</a:t>
            </a:r>
            <a:r>
              <a:rPr lang="en-GB" baseline="-25000" dirty="0"/>
              <a:t>canopy</a:t>
            </a:r>
            <a:r>
              <a:rPr lang="en-GB" dirty="0"/>
              <a:t>,  </a:t>
            </a:r>
            <a:r>
              <a:rPr lang="el-GR" dirty="0" smtClean="0"/>
              <a:t>δ</a:t>
            </a:r>
            <a:r>
              <a:rPr lang="en-GB" baseline="30000" dirty="0" smtClean="0"/>
              <a:t>15</a:t>
            </a:r>
            <a:r>
              <a:rPr lang="en-GB" dirty="0" smtClean="0"/>
              <a:t>N</a:t>
            </a:r>
            <a:r>
              <a:rPr lang="en-GB" baseline="-25000" dirty="0" smtClean="0"/>
              <a:t>open</a:t>
            </a:r>
            <a:r>
              <a:rPr lang="en-GB" dirty="0" smtClean="0"/>
              <a:t> </a:t>
            </a:r>
            <a:r>
              <a:rPr lang="en-GB" dirty="0"/>
              <a:t>and  </a:t>
            </a:r>
            <a:r>
              <a:rPr lang="el-GR" dirty="0" smtClean="0"/>
              <a:t>δ</a:t>
            </a:r>
            <a:r>
              <a:rPr lang="en-GB" baseline="30000" dirty="0" smtClean="0"/>
              <a:t>15</a:t>
            </a:r>
            <a:r>
              <a:rPr lang="en-GB" dirty="0" smtClean="0"/>
              <a:t>N</a:t>
            </a:r>
            <a:r>
              <a:rPr lang="en-GB" baseline="-25000" dirty="0" smtClean="0"/>
              <a:t>canopy</a:t>
            </a:r>
            <a:r>
              <a:rPr lang="en-GB" dirty="0" smtClean="0"/>
              <a:t> </a:t>
            </a:r>
            <a:r>
              <a:rPr lang="en-GB" dirty="0"/>
              <a:t>in mosses and the ranges of resulting interpolated values with cross-validation </a:t>
            </a:r>
            <a:r>
              <a:rPr lang="en-GB" dirty="0" smtClean="0"/>
              <a:t>results. </a:t>
            </a:r>
            <a:endParaRPr lang="en-US" sz="2000" dirty="0" smtClean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6354973"/>
              </p:ext>
            </p:extLst>
          </p:nvPr>
        </p:nvGraphicFramePr>
        <p:xfrm>
          <a:off x="228600" y="2743200"/>
          <a:ext cx="8610602" cy="1280160"/>
        </p:xfrm>
        <a:graphic>
          <a:graphicData uri="http://schemas.openxmlformats.org/drawingml/2006/table">
            <a:tbl>
              <a:tblPr firstRow="1" firstCol="1" bandRow="1"/>
              <a:tblGrid>
                <a:gridCol w="1745569">
                  <a:extLst>
                    <a:ext uri="{9D8B030D-6E8A-4147-A177-3AD203B41FA5}">
                      <a16:colId xmlns="" xmlns:a16="http://schemas.microsoft.com/office/drawing/2014/main" val="4018215462"/>
                    </a:ext>
                  </a:extLst>
                </a:gridCol>
                <a:gridCol w="1073831">
                  <a:extLst>
                    <a:ext uri="{9D8B030D-6E8A-4147-A177-3AD203B41FA5}">
                      <a16:colId xmlns="" xmlns:a16="http://schemas.microsoft.com/office/drawing/2014/main" val="210020173"/>
                    </a:ext>
                  </a:extLst>
                </a:gridCol>
                <a:gridCol w="1219200">
                  <a:extLst>
                    <a:ext uri="{9D8B030D-6E8A-4147-A177-3AD203B41FA5}">
                      <a16:colId xmlns="" xmlns:a16="http://schemas.microsoft.com/office/drawing/2014/main" val="2139948430"/>
                    </a:ext>
                  </a:extLst>
                </a:gridCol>
                <a:gridCol w="1447800">
                  <a:extLst>
                    <a:ext uri="{9D8B030D-6E8A-4147-A177-3AD203B41FA5}">
                      <a16:colId xmlns="" xmlns:a16="http://schemas.microsoft.com/office/drawing/2014/main" val="1590054452"/>
                    </a:ext>
                  </a:extLst>
                </a:gridCol>
                <a:gridCol w="1676400">
                  <a:extLst>
                    <a:ext uri="{9D8B030D-6E8A-4147-A177-3AD203B41FA5}">
                      <a16:colId xmlns="" xmlns:a16="http://schemas.microsoft.com/office/drawing/2014/main" val="562130801"/>
                    </a:ext>
                  </a:extLst>
                </a:gridCol>
                <a:gridCol w="1447802">
                  <a:extLst>
                    <a:ext uri="{9D8B030D-6E8A-4147-A177-3AD203B41FA5}">
                      <a16:colId xmlns="" xmlns:a16="http://schemas.microsoft.com/office/drawing/2014/main" val="352857937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Used spatial interpolation technique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Measurement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Range of measured values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Range of interpolated values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Range of interpolated standard error [mg/g]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Cross-validation results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3792662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Ordinary kriging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12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open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8.5 - 19.6 mg/g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9.2 - 18.1 mg/g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1.57 - 2.93 mg/g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25%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019949574"/>
                  </a:ext>
                </a:extLst>
              </a:tr>
              <a:tr h="0">
                <a:tc rowSpan="4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Regression predictions with inverse distance weighted interpolations of regression residuals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12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open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8.5 - 19.6 mg/g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6.5 - 19.8 mg/g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1.98 - 2.53 mg/g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44%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85088754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12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canopy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10.4 - 27.9 mg/g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9.3 - 28.1 mg/g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3.29 - 3.93 mg/g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15%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78173547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δ</a:t>
                      </a:r>
                      <a:r>
                        <a:rPr lang="en-US" sz="1200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12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open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-8.1 - -3.2‰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-9.6 - -2.8‰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0.86 - 1.51‰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22%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5633035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δ</a:t>
                      </a:r>
                      <a:r>
                        <a:rPr lang="en-US" sz="1200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12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canopy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-8.8 - -2.7‰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-8.8 - -2.6‰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1.02 - 1.16‰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11%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5905289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768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6200" y="6172200"/>
            <a:ext cx="4660542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1800" dirty="0" err="1" smtClean="0"/>
              <a:t>INTRODUCTION		METHODS	RESULTS	</a:t>
            </a:r>
            <a:r>
              <a:rPr lang="sl-SI" sz="18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</a:t>
            </a:r>
            <a:endParaRPr lang="sl-SI" sz="18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Pravokotnik 5"/>
          <p:cNvSpPr/>
          <p:nvPr/>
        </p:nvSpPr>
        <p:spPr>
          <a:xfrm>
            <a:off x="304800" y="1219200"/>
            <a:ext cx="8686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Numerous </a:t>
            </a:r>
            <a:r>
              <a:rPr lang="en-US" dirty="0"/>
              <a:t>parameters </a:t>
            </a:r>
            <a:r>
              <a:rPr lang="en-US" dirty="0" smtClean="0"/>
              <a:t>influence </a:t>
            </a:r>
            <a:r>
              <a:rPr lang="en-US" dirty="0"/>
              <a:t>the </a:t>
            </a:r>
            <a:r>
              <a:rPr lang="en-US" dirty="0" smtClean="0"/>
              <a:t>resulting interpolation maps -&gt; the </a:t>
            </a:r>
            <a:r>
              <a:rPr lang="en-US" dirty="0"/>
              <a:t>potential users </a:t>
            </a:r>
            <a:r>
              <a:rPr lang="en-US" dirty="0" smtClean="0"/>
              <a:t>should be informed about the procedure used to create a map, </a:t>
            </a:r>
            <a:r>
              <a:rPr lang="en-US" dirty="0"/>
              <a:t>the level of accuracy and the limitations of the </a:t>
            </a:r>
            <a:r>
              <a:rPr lang="en-US" dirty="0" smtClean="0"/>
              <a:t>map.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In general, all three maps showed similar N </a:t>
            </a:r>
            <a:r>
              <a:rPr lang="en-US" dirty="0" smtClean="0"/>
              <a:t>patterns. However</a:t>
            </a:r>
            <a:r>
              <a:rPr lang="en-US" dirty="0"/>
              <a:t>, some differences also occurred among the </a:t>
            </a:r>
            <a:r>
              <a:rPr lang="en-US" dirty="0" smtClean="0"/>
              <a:t>maps -&gt; influence of environmental variables and some </a:t>
            </a:r>
            <a:r>
              <a:rPr lang="en-US" dirty="0"/>
              <a:t>local emitters of NO</a:t>
            </a:r>
            <a:r>
              <a:rPr lang="en-US" baseline="-25000" dirty="0"/>
              <a:t>x</a:t>
            </a:r>
            <a:r>
              <a:rPr lang="en-US" dirty="0"/>
              <a:t> were </a:t>
            </a:r>
            <a:r>
              <a:rPr lang="en-US" dirty="0" smtClean="0"/>
              <a:t>apparent on N</a:t>
            </a:r>
            <a:r>
              <a:rPr lang="en-US" baseline="-25000" dirty="0" smtClean="0"/>
              <a:t>canopy</a:t>
            </a:r>
            <a:r>
              <a:rPr lang="en-US" dirty="0" smtClean="0"/>
              <a:t>, while not </a:t>
            </a:r>
            <a:r>
              <a:rPr lang="en-US" dirty="0"/>
              <a:t>on the N</a:t>
            </a:r>
            <a:r>
              <a:rPr lang="en-US" baseline="-25000" dirty="0"/>
              <a:t>open</a:t>
            </a:r>
            <a:r>
              <a:rPr lang="en-US" dirty="0"/>
              <a:t> </a:t>
            </a:r>
            <a:r>
              <a:rPr lang="en-US" dirty="0" smtClean="0"/>
              <a:t>map.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To </a:t>
            </a:r>
            <a:r>
              <a:rPr lang="en-US" dirty="0"/>
              <a:t>enhance the quality of the spatial interpolation for the N</a:t>
            </a:r>
            <a:r>
              <a:rPr lang="en-US" baseline="-25000" dirty="0"/>
              <a:t>canopy</a:t>
            </a:r>
            <a:r>
              <a:rPr lang="en-US" dirty="0"/>
              <a:t> and for the </a:t>
            </a:r>
            <a:r>
              <a:rPr lang="en-US" dirty="0" smtClean="0"/>
              <a:t>δ</a:t>
            </a:r>
            <a:r>
              <a:rPr lang="en-US" baseline="30000" dirty="0" smtClean="0"/>
              <a:t>15</a:t>
            </a:r>
            <a:r>
              <a:rPr lang="en-US" dirty="0" smtClean="0"/>
              <a:t>N</a:t>
            </a:r>
            <a:r>
              <a:rPr lang="en-US" baseline="-25000" dirty="0" smtClean="0"/>
              <a:t>open</a:t>
            </a:r>
            <a:r>
              <a:rPr lang="en-US" dirty="0" smtClean="0"/>
              <a:t> in Slovenia </a:t>
            </a:r>
            <a:r>
              <a:rPr lang="en-US" dirty="0"/>
              <a:t>we suggest that the moss-sampling grid </a:t>
            </a:r>
            <a:r>
              <a:rPr lang="en-US" dirty="0" smtClean="0"/>
              <a:t>should be </a:t>
            </a:r>
            <a:r>
              <a:rPr lang="en-US" dirty="0"/>
              <a:t>denser and </a:t>
            </a:r>
            <a:r>
              <a:rPr lang="en-US" dirty="0" smtClean="0"/>
              <a:t>maybe stratified </a:t>
            </a:r>
            <a:r>
              <a:rPr lang="en-US" dirty="0"/>
              <a:t>for the different forest </a:t>
            </a:r>
            <a:r>
              <a:rPr lang="en-US" dirty="0" smtClean="0"/>
              <a:t>types. Denser sampling grid would increase also the quality of N</a:t>
            </a:r>
            <a:r>
              <a:rPr lang="en-US" baseline="-25000" dirty="0" smtClean="0"/>
              <a:t>open</a:t>
            </a:r>
            <a:r>
              <a:rPr lang="en-US" dirty="0" smtClean="0"/>
              <a:t> map.</a:t>
            </a:r>
            <a:endParaRPr lang="en-US" sz="20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6281082"/>
            <a:ext cx="891287" cy="4245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76" y="6150768"/>
            <a:ext cx="613524" cy="707232"/>
          </a:xfrm>
          <a:prstGeom prst="rect">
            <a:avLst/>
          </a:prstGeom>
        </p:spPr>
      </p:pic>
      <p:pic>
        <p:nvPicPr>
          <p:cNvPr id="11" name="Slika 14" descr="logo z napiso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86" y="6101665"/>
            <a:ext cx="876300" cy="65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03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6200" y="6172200"/>
            <a:ext cx="4660542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1800" dirty="0" err="1" smtClean="0"/>
              <a:t>INTRODUCTION		METHODS	RESULTS	CONCLUSIONS</a:t>
            </a:r>
            <a:endParaRPr lang="sl-SI" sz="1800" dirty="0"/>
          </a:p>
        </p:txBody>
      </p:sp>
      <p:sp>
        <p:nvSpPr>
          <p:cNvPr id="6" name="Pravokotnik 5"/>
          <p:cNvSpPr/>
          <p:nvPr/>
        </p:nvSpPr>
        <p:spPr>
          <a:xfrm>
            <a:off x="304800" y="1219200"/>
            <a:ext cx="86868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References:</a:t>
            </a:r>
          </a:p>
          <a:p>
            <a:endParaRPr lang="en-US" sz="1400" dirty="0" smtClean="0"/>
          </a:p>
          <a:p>
            <a:pPr marL="273050" indent="-273050"/>
            <a:r>
              <a:rPr lang="en-US" sz="1400" dirty="0" smtClean="0"/>
              <a:t>Skudnik</a:t>
            </a:r>
            <a:r>
              <a:rPr lang="en-US" sz="1400" dirty="0"/>
              <a:t>, M., </a:t>
            </a:r>
            <a:r>
              <a:rPr lang="en-US" sz="1400" dirty="0" err="1"/>
              <a:t>Jeran</a:t>
            </a:r>
            <a:r>
              <a:rPr lang="en-US" sz="1400" dirty="0"/>
              <a:t>, Z., Batič, F., Kastelec, D., 2016. Spatial interpolation of N concentrations and </a:t>
            </a:r>
            <a:r>
              <a:rPr lang="el-GR" sz="1400" dirty="0"/>
              <a:t>δ15</a:t>
            </a:r>
            <a:r>
              <a:rPr lang="en-US" sz="1400" dirty="0"/>
              <a:t>N values in the moss Hypnum cupressiforme collected in the forests of Slovenia. Ecological Indicators 61, 366-377</a:t>
            </a:r>
            <a:r>
              <a:rPr lang="en-US" sz="1400" dirty="0" smtClean="0"/>
              <a:t>.</a:t>
            </a:r>
          </a:p>
          <a:p>
            <a:pPr marL="536575" indent="-536575"/>
            <a:endParaRPr lang="en-US" sz="900" dirty="0" smtClean="0"/>
          </a:p>
          <a:p>
            <a:pPr marL="273050" indent="-273050"/>
            <a:r>
              <a:rPr lang="en-US" sz="1400" dirty="0"/>
              <a:t>Skudnik, M., </a:t>
            </a:r>
            <a:r>
              <a:rPr lang="en-US" sz="1400" dirty="0" err="1"/>
              <a:t>Jeran</a:t>
            </a:r>
            <a:r>
              <a:rPr lang="en-US" sz="1400" dirty="0"/>
              <a:t>, Z., Batič, F., Simončič, P., Kastelec, D., 2015. Potential environmental factors that influence the nitrogen concentration and </a:t>
            </a:r>
            <a:r>
              <a:rPr lang="el-GR" sz="1400" dirty="0"/>
              <a:t>δ15</a:t>
            </a:r>
            <a:r>
              <a:rPr lang="en-US" sz="1400" dirty="0"/>
              <a:t>N values in the moss Hypnum cupressiforme collected inside and outside canopy drip lines. Environmental Pollution 198, 78-85</a:t>
            </a:r>
            <a:r>
              <a:rPr lang="en-US" sz="1400" dirty="0" smtClean="0"/>
              <a:t>.</a:t>
            </a:r>
          </a:p>
          <a:p>
            <a:pPr marL="536575" indent="-536575"/>
            <a:endParaRPr lang="en-US" sz="900" dirty="0"/>
          </a:p>
          <a:p>
            <a:pPr marL="273050" indent="-273050"/>
            <a:r>
              <a:rPr lang="en-GB" sz="1400" dirty="0"/>
              <a:t>Skudnik, M., </a:t>
            </a:r>
            <a:r>
              <a:rPr lang="en-GB" sz="1400" dirty="0" err="1"/>
              <a:t>Jeran</a:t>
            </a:r>
            <a:r>
              <a:rPr lang="en-GB" sz="1400" dirty="0"/>
              <a:t>, Z., Batič, F., Simončič, P., Lojen, S., Kastelec, D., 2014. Influence of canopy drip on the indicative N, S and </a:t>
            </a:r>
            <a:r>
              <a:rPr lang="el-GR" sz="1400" dirty="0"/>
              <a:t>δ15</a:t>
            </a:r>
            <a:r>
              <a:rPr lang="en-GB" sz="1400" dirty="0"/>
              <a:t>N content in moss Hypnum cupressiforme. Environmental Pollution 190, 27-35</a:t>
            </a:r>
            <a:r>
              <a:rPr lang="en-GB" sz="1400" dirty="0" smtClean="0"/>
              <a:t>.</a:t>
            </a:r>
          </a:p>
          <a:p>
            <a:pPr marL="273050" indent="-273050"/>
            <a:endParaRPr lang="en-GB" sz="1400" dirty="0" smtClean="0"/>
          </a:p>
          <a:p>
            <a:pPr marL="273050" indent="-273050"/>
            <a:endParaRPr lang="en-GB" sz="1400" dirty="0"/>
          </a:p>
          <a:p>
            <a:pPr marL="273050" indent="-273050"/>
            <a:endParaRPr lang="en-GB" sz="1400" dirty="0" smtClean="0"/>
          </a:p>
          <a:p>
            <a:pPr marL="273050" indent="-273050"/>
            <a:endParaRPr lang="en-GB" sz="1400" dirty="0"/>
          </a:p>
          <a:p>
            <a:pPr lvl="0" algn="ctr"/>
            <a:r>
              <a:rPr lang="en-US" sz="2800" dirty="0" smtClean="0">
                <a:solidFill>
                  <a:prstClr val="black"/>
                </a:solidFill>
              </a:rPr>
              <a:t>Thank </a:t>
            </a:r>
            <a:r>
              <a:rPr lang="en-US" sz="2800" dirty="0">
                <a:solidFill>
                  <a:prstClr val="black"/>
                </a:solidFill>
              </a:rPr>
              <a:t>you for your attention!</a:t>
            </a:r>
          </a:p>
          <a:p>
            <a:pPr marL="273050" indent="-273050"/>
            <a:endParaRPr lang="en-GB" sz="1400" dirty="0" smtClean="0"/>
          </a:p>
          <a:p>
            <a:pPr marL="273050" indent="-273050"/>
            <a:endParaRPr lang="en-US" sz="14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6281082"/>
            <a:ext cx="891287" cy="4245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76" y="6150768"/>
            <a:ext cx="613524" cy="707232"/>
          </a:xfrm>
          <a:prstGeom prst="rect">
            <a:avLst/>
          </a:prstGeom>
        </p:spPr>
      </p:pic>
      <p:pic>
        <p:nvPicPr>
          <p:cNvPr id="11" name="Slika 14" descr="logo z napiso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86" y="6101665"/>
            <a:ext cx="876300" cy="65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78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6200" y="6172200"/>
            <a:ext cx="4660542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1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sl-SI" sz="1800" dirty="0" smtClean="0"/>
              <a:t>		METHODS	RESULTS	CONCLUSIONS</a:t>
            </a:r>
            <a:endParaRPr lang="sl-SI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6281082"/>
            <a:ext cx="891287" cy="4245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76" y="6150768"/>
            <a:ext cx="613524" cy="707232"/>
          </a:xfrm>
          <a:prstGeom prst="rect">
            <a:avLst/>
          </a:prstGeom>
        </p:spPr>
      </p:pic>
      <p:pic>
        <p:nvPicPr>
          <p:cNvPr id="11" name="Slika 14" descr="logo z napiso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86" y="6101665"/>
            <a:ext cx="876300" cy="655005"/>
          </a:xfrm>
          <a:prstGeom prst="rect">
            <a:avLst/>
          </a:prstGeom>
        </p:spPr>
      </p:pic>
      <p:sp>
        <p:nvSpPr>
          <p:cNvPr id="12" name="Pravokotnik 5"/>
          <p:cNvSpPr/>
          <p:nvPr/>
        </p:nvSpPr>
        <p:spPr>
          <a:xfrm>
            <a:off x="304800" y="1219200"/>
            <a:ext cx="861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000" dirty="0" smtClean="0"/>
          </a:p>
          <a:p>
            <a:pPr marL="342900" indent="-342900">
              <a:buFont typeface="Arial" pitchFamily="34" charset="0"/>
              <a:buChar char="•"/>
            </a:pPr>
            <a:endParaRPr lang="en-GB" dirty="0" smtClean="0"/>
          </a:p>
        </p:txBody>
      </p:sp>
      <p:sp>
        <p:nvSpPr>
          <p:cNvPr id="13" name="Pravokotnik 5"/>
          <p:cNvSpPr/>
          <p:nvPr/>
        </p:nvSpPr>
        <p:spPr>
          <a:xfrm>
            <a:off x="304800" y="1219200"/>
            <a:ext cx="84582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buFont typeface="Arial" pitchFamily="34" charset="0"/>
              <a:buChar char="•"/>
            </a:pPr>
            <a:r>
              <a:rPr lang="en-US" dirty="0"/>
              <a:t>Maps of pollution are often used to develop emission control </a:t>
            </a:r>
            <a:r>
              <a:rPr lang="en-US" dirty="0" smtClean="0"/>
              <a:t>policies.</a:t>
            </a:r>
          </a:p>
          <a:p>
            <a:pPr marL="182563" indent="-182563">
              <a:buFont typeface="Arial" pitchFamily="34" charset="0"/>
              <a:buChar char="•"/>
            </a:pPr>
            <a:endParaRPr lang="en-US" dirty="0"/>
          </a:p>
          <a:p>
            <a:pPr marL="182563" indent="-182563">
              <a:buFont typeface="Arial" pitchFamily="34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techniques share a common aim, which is </a:t>
            </a:r>
            <a:r>
              <a:rPr lang="en-US" b="1" dirty="0"/>
              <a:t>to predict the concentration of the pollutant in a nonsampled area based on the concentrations measured in the sampled </a:t>
            </a:r>
            <a:r>
              <a:rPr lang="en-US" b="1" dirty="0" smtClean="0"/>
              <a:t>areas</a:t>
            </a:r>
            <a:r>
              <a:rPr lang="en-GB" dirty="0" smtClean="0"/>
              <a:t>.</a:t>
            </a:r>
            <a:endParaRPr lang="en-US" dirty="0" smtClean="0"/>
          </a:p>
          <a:p>
            <a:endParaRPr lang="en-US" dirty="0" smtClean="0"/>
          </a:p>
          <a:p>
            <a:pPr marL="182563" indent="-182563">
              <a:buFont typeface="Arial" pitchFamily="34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error associated with the predicted concentrations depends on</a:t>
            </a:r>
            <a:r>
              <a:rPr lang="en-US" dirty="0" smtClean="0"/>
              <a:t>:</a:t>
            </a:r>
            <a:endParaRPr lang="en-US" dirty="0"/>
          </a:p>
          <a:p>
            <a:pPr marL="630238" lvl="0" indent="-346075">
              <a:buFont typeface="+mj-lt"/>
              <a:buAutoNum type="arabicPeriod"/>
            </a:pPr>
            <a:r>
              <a:rPr lang="en-US" dirty="0" smtClean="0"/>
              <a:t>the </a:t>
            </a:r>
            <a:r>
              <a:rPr lang="en-US" dirty="0"/>
              <a:t>spatial and temporal density of the sampling,</a:t>
            </a:r>
          </a:p>
          <a:p>
            <a:pPr marL="630238" lvl="0" indent="-346075">
              <a:buFont typeface="+mj-lt"/>
              <a:buAutoNum type="arabicPeriod"/>
            </a:pPr>
            <a:r>
              <a:rPr lang="en-US" dirty="0" smtClean="0"/>
              <a:t>the </a:t>
            </a:r>
            <a:r>
              <a:rPr lang="en-US" dirty="0"/>
              <a:t>characteristics of the sample </a:t>
            </a:r>
            <a:r>
              <a:rPr lang="en-US" dirty="0" smtClean="0"/>
              <a:t>area,</a:t>
            </a:r>
            <a:endParaRPr lang="en-US" dirty="0"/>
          </a:p>
          <a:p>
            <a:pPr marL="630238" lvl="0" indent="-346075">
              <a:buFont typeface="+mj-lt"/>
              <a:buAutoNum type="arabicPeriod"/>
            </a:pPr>
            <a:r>
              <a:rPr lang="en-US" dirty="0" smtClean="0"/>
              <a:t>the </a:t>
            </a:r>
            <a:r>
              <a:rPr lang="en-US" dirty="0"/>
              <a:t>characteristics of the monitored </a:t>
            </a:r>
            <a:r>
              <a:rPr lang="en-US" dirty="0" smtClean="0"/>
              <a:t>pollutant and</a:t>
            </a:r>
          </a:p>
          <a:p>
            <a:pPr marL="630238" lvl="0" indent="-346075">
              <a:buFont typeface="+mj-lt"/>
              <a:buAutoNum type="arabicPeriod"/>
            </a:pPr>
            <a:r>
              <a:rPr lang="en-US" dirty="0" smtClean="0"/>
              <a:t>selection of the spatial interpolation technique.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9" t="30844" r="64114" b="53600"/>
          <a:stretch/>
        </p:blipFill>
        <p:spPr>
          <a:xfrm>
            <a:off x="5737365" y="4114800"/>
            <a:ext cx="2997926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9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6200" y="6172200"/>
            <a:ext cx="4660542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1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sl-SI" sz="1800" dirty="0" smtClean="0"/>
              <a:t>		METHODS	RESULTS	CONCLUSIONS</a:t>
            </a:r>
            <a:endParaRPr lang="sl-SI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6281082"/>
            <a:ext cx="891287" cy="4245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76" y="6150768"/>
            <a:ext cx="613524" cy="707232"/>
          </a:xfrm>
          <a:prstGeom prst="rect">
            <a:avLst/>
          </a:prstGeom>
        </p:spPr>
      </p:pic>
      <p:pic>
        <p:nvPicPr>
          <p:cNvPr id="11" name="Slika 14" descr="logo z napiso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86" y="6101665"/>
            <a:ext cx="876300" cy="655005"/>
          </a:xfrm>
          <a:prstGeom prst="rect">
            <a:avLst/>
          </a:prstGeom>
        </p:spPr>
      </p:pic>
      <p:sp>
        <p:nvSpPr>
          <p:cNvPr id="12" name="Pravokotnik 5"/>
          <p:cNvSpPr/>
          <p:nvPr/>
        </p:nvSpPr>
        <p:spPr>
          <a:xfrm>
            <a:off x="304800" y="1219200"/>
            <a:ext cx="861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000" dirty="0" smtClean="0"/>
          </a:p>
          <a:p>
            <a:pPr marL="342900" indent="-342900">
              <a:buFont typeface="Arial" pitchFamily="34" charset="0"/>
              <a:buChar char="•"/>
            </a:pPr>
            <a:endParaRPr lang="en-GB" dirty="0" smtClean="0"/>
          </a:p>
        </p:txBody>
      </p:sp>
      <p:sp>
        <p:nvSpPr>
          <p:cNvPr id="13" name="Pravokotnik 5"/>
          <p:cNvSpPr/>
          <p:nvPr/>
        </p:nvSpPr>
        <p:spPr>
          <a:xfrm>
            <a:off x="304800" y="1219200"/>
            <a:ext cx="8458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buFont typeface="Arial" pitchFamily="34" charset="0"/>
              <a:buChar char="•"/>
            </a:pPr>
            <a:r>
              <a:rPr lang="en-US" dirty="0"/>
              <a:t>The general suitability of mosses for identifying areas at risk for high atmospheric deposition of N has been demonstrated by numerous </a:t>
            </a:r>
            <a:r>
              <a:rPr lang="en-US" dirty="0" smtClean="0"/>
              <a:t>studies.</a:t>
            </a:r>
            <a:endParaRPr lang="en-US" dirty="0"/>
          </a:p>
          <a:p>
            <a:pPr marL="182563" indent="-182563">
              <a:buFont typeface="Arial" pitchFamily="34" charset="0"/>
              <a:buChar char="•"/>
            </a:pPr>
            <a:endParaRPr lang="en-US" dirty="0" smtClean="0"/>
          </a:p>
          <a:p>
            <a:pPr marL="182563" indent="-182563">
              <a:buFont typeface="Arial" pitchFamily="34" charset="0"/>
              <a:buChar char="•"/>
            </a:pPr>
            <a:r>
              <a:rPr lang="en-GB" dirty="0"/>
              <a:t>However, some studies have reported only a weak dependence of N in moss tissue on the N in </a:t>
            </a:r>
            <a:r>
              <a:rPr lang="en-GB" dirty="0" smtClean="0"/>
              <a:t>deposition – possible explanation:</a:t>
            </a:r>
          </a:p>
          <a:p>
            <a:pPr marL="717550" indent="-354013">
              <a:buFont typeface="+mj-lt"/>
              <a:buAutoNum type="arabicPeriod"/>
            </a:pPr>
            <a:r>
              <a:rPr lang="en-GB" dirty="0" smtClean="0"/>
              <a:t>role </a:t>
            </a:r>
            <a:r>
              <a:rPr lang="en-GB" dirty="0"/>
              <a:t>of N in moss </a:t>
            </a:r>
            <a:r>
              <a:rPr lang="en-GB" dirty="0" smtClean="0"/>
              <a:t>metabolism.</a:t>
            </a:r>
            <a:endParaRPr lang="en-GB" dirty="0"/>
          </a:p>
          <a:p>
            <a:pPr marL="717550" indent="-354013">
              <a:buFont typeface="+mj-lt"/>
              <a:buAutoNum type="arabicPeriod"/>
            </a:pPr>
            <a:r>
              <a:rPr lang="en-GB" dirty="0" smtClean="0"/>
              <a:t>different </a:t>
            </a:r>
            <a:r>
              <a:rPr lang="en-GB" dirty="0"/>
              <a:t>species </a:t>
            </a:r>
            <a:r>
              <a:rPr lang="en-GB" dirty="0" smtClean="0"/>
              <a:t>have </a:t>
            </a:r>
            <a:r>
              <a:rPr lang="en-GB" dirty="0"/>
              <a:t>different abilities to bind atmospheric </a:t>
            </a:r>
            <a:r>
              <a:rPr lang="en-GB" dirty="0" smtClean="0"/>
              <a:t>N.</a:t>
            </a:r>
            <a:endParaRPr lang="en-GB" dirty="0"/>
          </a:p>
          <a:p>
            <a:pPr marL="717550" indent="-354013">
              <a:buFont typeface="+mj-lt"/>
              <a:buAutoNum type="arabicPeriod"/>
            </a:pPr>
            <a:r>
              <a:rPr lang="en-GB" dirty="0" smtClean="0"/>
              <a:t>other </a:t>
            </a:r>
            <a:r>
              <a:rPr lang="en-GB" dirty="0"/>
              <a:t>environmental variables also influence the N concentrations in the </a:t>
            </a:r>
            <a:r>
              <a:rPr lang="en-GB" dirty="0" smtClean="0"/>
              <a:t>mosses.</a:t>
            </a:r>
            <a:endParaRPr lang="en-GB" dirty="0"/>
          </a:p>
          <a:p>
            <a:pPr marL="717550" indent="-354013">
              <a:buFont typeface="+mj-lt"/>
              <a:buAutoNum type="arabicPeriod"/>
            </a:pPr>
            <a:r>
              <a:rPr lang="en-GB" dirty="0" smtClean="0"/>
              <a:t>the </a:t>
            </a:r>
            <a:r>
              <a:rPr lang="en-GB" dirty="0"/>
              <a:t>N </a:t>
            </a:r>
            <a:r>
              <a:rPr lang="en-GB" dirty="0" smtClean="0"/>
              <a:t>concentrations </a:t>
            </a:r>
            <a:r>
              <a:rPr lang="en-GB" dirty="0"/>
              <a:t>can be affected by the selection of the </a:t>
            </a:r>
            <a:r>
              <a:rPr lang="en-GB" dirty="0" smtClean="0"/>
              <a:t>sampling locations, </a:t>
            </a:r>
            <a:r>
              <a:rPr lang="en-GB" dirty="0"/>
              <a:t>particularly in the zone of canopy </a:t>
            </a:r>
            <a:r>
              <a:rPr lang="en-GB" dirty="0" smtClean="0"/>
              <a:t>drip.</a:t>
            </a:r>
          </a:p>
          <a:p>
            <a:pPr marL="717550" indent="-354013">
              <a:buFont typeface="+mj-lt"/>
              <a:buAutoNum type="arabicPeriod"/>
            </a:pPr>
            <a:endParaRPr lang="en-GB" dirty="0"/>
          </a:p>
          <a:p>
            <a:pPr marL="182563" indent="-182563">
              <a:buFont typeface="Arial" pitchFamily="34" charset="0"/>
              <a:buChar char="•"/>
            </a:pPr>
            <a:r>
              <a:rPr lang="en-GB" dirty="0"/>
              <a:t>ICP-Vegetation guidelines – mosses should be (if possible) collected in open field.</a:t>
            </a:r>
          </a:p>
          <a:p>
            <a:r>
              <a:rPr lang="en-GB" dirty="0"/>
              <a:t> </a:t>
            </a:r>
          </a:p>
          <a:p>
            <a:pPr marL="182563" indent="-182563">
              <a:buFont typeface="Arial" pitchFamily="34" charset="0"/>
              <a:buChar char="•"/>
            </a:pPr>
            <a:r>
              <a:rPr lang="en-GB" dirty="0"/>
              <a:t>From a forest ecology perspective, one seeks to obtain estimates of the atmospheric N deposited on the forest </a:t>
            </a:r>
            <a:r>
              <a:rPr lang="en-GB" dirty="0" err="1"/>
              <a:t>overstory</a:t>
            </a:r>
            <a:r>
              <a:rPr lang="en-GB" dirty="0"/>
              <a:t> or in clearings</a:t>
            </a:r>
            <a:r>
              <a:rPr lang="en-GB" dirty="0" smtClean="0"/>
              <a:t>. Mosses </a:t>
            </a:r>
            <a:r>
              <a:rPr lang="en-GB" dirty="0"/>
              <a:t>collected under the canopy should reflect the N deposited on the forest floor, beneath the tree canopies</a:t>
            </a:r>
            <a:r>
              <a:rPr lang="en-GB" dirty="0" smtClean="0"/>
              <a:t>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53146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6200" y="6172200"/>
            <a:ext cx="4660542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1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sl-SI" sz="1800" dirty="0" smtClean="0"/>
              <a:t>		METHODS	RESULTS	CONCLUSIONS</a:t>
            </a:r>
            <a:endParaRPr lang="sl-SI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6281082"/>
            <a:ext cx="891287" cy="4245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76" y="6150768"/>
            <a:ext cx="613524" cy="707232"/>
          </a:xfrm>
          <a:prstGeom prst="rect">
            <a:avLst/>
          </a:prstGeom>
        </p:spPr>
      </p:pic>
      <p:pic>
        <p:nvPicPr>
          <p:cNvPr id="11" name="Slika 14" descr="logo z napiso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86" y="6101665"/>
            <a:ext cx="876300" cy="655005"/>
          </a:xfrm>
          <a:prstGeom prst="rect">
            <a:avLst/>
          </a:prstGeom>
        </p:spPr>
      </p:pic>
      <p:sp>
        <p:nvSpPr>
          <p:cNvPr id="12" name="Pravokotnik 5"/>
          <p:cNvSpPr/>
          <p:nvPr/>
        </p:nvSpPr>
        <p:spPr>
          <a:xfrm>
            <a:off x="304800" y="1219200"/>
            <a:ext cx="861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000" dirty="0" smtClean="0"/>
          </a:p>
          <a:p>
            <a:pPr marL="342900" indent="-342900">
              <a:buFont typeface="Arial" pitchFamily="34" charset="0"/>
              <a:buChar char="•"/>
            </a:pPr>
            <a:endParaRPr lang="en-GB" dirty="0" smtClean="0"/>
          </a:p>
        </p:txBody>
      </p:sp>
      <p:sp>
        <p:nvSpPr>
          <p:cNvPr id="13" name="Pravokotnik 5"/>
          <p:cNvSpPr/>
          <p:nvPr/>
        </p:nvSpPr>
        <p:spPr>
          <a:xfrm>
            <a:off x="304800" y="1219200"/>
            <a:ext cx="8458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 </a:t>
            </a:r>
            <a:endParaRPr lang="en-US" dirty="0" smtClean="0"/>
          </a:p>
          <a:p>
            <a:pPr marL="182563" indent="-182563">
              <a:buFont typeface="Arial" pitchFamily="34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aims of this </a:t>
            </a:r>
            <a:r>
              <a:rPr lang="en-US" dirty="0" smtClean="0"/>
              <a:t>presentation:</a:t>
            </a:r>
          </a:p>
          <a:p>
            <a:pPr marL="182563" indent="-182563">
              <a:buFont typeface="Arial" pitchFamily="34" charset="0"/>
              <a:buChar char="•"/>
            </a:pPr>
            <a:endParaRPr lang="en-US" dirty="0" smtClean="0"/>
          </a:p>
          <a:p>
            <a:pPr marL="569913" indent="-285750">
              <a:buFont typeface="+mj-lt"/>
              <a:buAutoNum type="arabicPeriod"/>
            </a:pPr>
            <a:r>
              <a:rPr lang="en-US" dirty="0"/>
              <a:t>T</a:t>
            </a:r>
            <a:r>
              <a:rPr lang="en-US" dirty="0" smtClean="0"/>
              <a:t>o present two </a:t>
            </a:r>
            <a:r>
              <a:rPr lang="en-US" dirty="0"/>
              <a:t>different techniques for the spatial interpolation of N concentrations and δ</a:t>
            </a:r>
            <a:r>
              <a:rPr lang="en-US" baseline="30000" dirty="0"/>
              <a:t>15</a:t>
            </a:r>
            <a:r>
              <a:rPr lang="en-US" dirty="0"/>
              <a:t>N values in the mosses that were collected within or outside the area of the canopy drip </a:t>
            </a:r>
            <a:r>
              <a:rPr lang="en-US" dirty="0" smtClean="0"/>
              <a:t>line.</a:t>
            </a:r>
          </a:p>
          <a:p>
            <a:pPr marL="569913" indent="-285750">
              <a:buFont typeface="+mj-lt"/>
              <a:buAutoNum type="arabicPeriod"/>
            </a:pPr>
            <a:endParaRPr lang="en-US" dirty="0" smtClean="0"/>
          </a:p>
          <a:p>
            <a:pPr marL="569913" indent="-285750">
              <a:buFont typeface="+mj-lt"/>
              <a:buAutoNum type="arabicPeriod"/>
            </a:pPr>
            <a:r>
              <a:rPr lang="en-US" dirty="0"/>
              <a:t>T</a:t>
            </a:r>
            <a:r>
              <a:rPr lang="en-US" dirty="0" smtClean="0"/>
              <a:t>o </a:t>
            </a:r>
            <a:r>
              <a:rPr lang="en-US" dirty="0"/>
              <a:t>determine, with Slovenia as a case study, which aspects of the information based on the spatial interpolation methods was essential for discussion and inclusion in the published </a:t>
            </a:r>
            <a:r>
              <a:rPr lang="en-US" dirty="0" smtClean="0"/>
              <a:t>maps.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66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6200" y="6172200"/>
            <a:ext cx="4660542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1800" dirty="0" smtClean="0"/>
              <a:t>INTRODUCTION		</a:t>
            </a:r>
            <a:r>
              <a:rPr lang="sl-SI" sz="1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METHODS</a:t>
            </a:r>
            <a:r>
              <a:rPr lang="sl-SI" sz="1800" dirty="0" smtClean="0"/>
              <a:t>	RESULTS	CONCLUSIONS</a:t>
            </a:r>
            <a:endParaRPr lang="sl-SI" sz="1800" dirty="0"/>
          </a:p>
        </p:txBody>
      </p:sp>
      <p:sp>
        <p:nvSpPr>
          <p:cNvPr id="6" name="Pravokotnik 5"/>
          <p:cNvSpPr/>
          <p:nvPr/>
        </p:nvSpPr>
        <p:spPr>
          <a:xfrm>
            <a:off x="304800" y="1219200"/>
            <a:ext cx="8686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endParaRPr lang="sl-SI" sz="24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6281082"/>
            <a:ext cx="891287" cy="4245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76" y="6150768"/>
            <a:ext cx="613524" cy="707232"/>
          </a:xfrm>
          <a:prstGeom prst="rect">
            <a:avLst/>
          </a:prstGeom>
        </p:spPr>
      </p:pic>
      <p:pic>
        <p:nvPicPr>
          <p:cNvPr id="11" name="Slika 14" descr="logo z napiso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86" y="6101665"/>
            <a:ext cx="876300" cy="655005"/>
          </a:xfrm>
          <a:prstGeom prst="rect">
            <a:avLst/>
          </a:prstGeom>
        </p:spPr>
      </p:pic>
      <p:sp>
        <p:nvSpPr>
          <p:cNvPr id="12" name="Pravokotnik 5"/>
          <p:cNvSpPr/>
          <p:nvPr/>
        </p:nvSpPr>
        <p:spPr>
          <a:xfrm>
            <a:off x="304800" y="1219200"/>
            <a:ext cx="419100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dirty="0" smtClean="0"/>
              <a:t>MOSS SAMPLING</a:t>
            </a:r>
          </a:p>
          <a:p>
            <a:endParaRPr lang="sl-SI" sz="1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samples of cypress-leaved plait moss (</a:t>
            </a:r>
            <a:r>
              <a:rPr lang="en-US" i="1" dirty="0"/>
              <a:t>Hypnum cupressiforme</a:t>
            </a:r>
            <a:r>
              <a:rPr lang="en-US" dirty="0"/>
              <a:t> Hedw.) were collected in the summer of 2010 at 103 </a:t>
            </a:r>
            <a:r>
              <a:rPr lang="en-US" dirty="0" smtClean="0"/>
              <a:t>locations.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At </a:t>
            </a:r>
            <a:r>
              <a:rPr lang="en-US" dirty="0"/>
              <a:t>each location, the moss samples were collected from two types of </a:t>
            </a:r>
            <a:r>
              <a:rPr lang="en-US" dirty="0" smtClean="0"/>
              <a:t>site:</a:t>
            </a:r>
          </a:p>
          <a:p>
            <a:pPr marL="606425" indent="-342900">
              <a:buFont typeface="+mj-lt"/>
              <a:buAutoNum type="arabicPeriod"/>
            </a:pPr>
            <a:r>
              <a:rPr lang="en-US" dirty="0" smtClean="0"/>
              <a:t>under </a:t>
            </a:r>
            <a:r>
              <a:rPr lang="en-US" dirty="0"/>
              <a:t>the tree canopies (</a:t>
            </a:r>
            <a:r>
              <a:rPr lang="en-US" dirty="0" smtClean="0"/>
              <a:t>N</a:t>
            </a:r>
            <a:r>
              <a:rPr lang="en-US" baseline="-25000" dirty="0" smtClean="0"/>
              <a:t>canopy</a:t>
            </a:r>
            <a:r>
              <a:rPr lang="en-US" dirty="0" smtClean="0"/>
              <a:t>),</a:t>
            </a:r>
          </a:p>
          <a:p>
            <a:pPr marL="606425" indent="-342900">
              <a:buFont typeface="+mj-lt"/>
              <a:buAutoNum type="arabicPeriod"/>
            </a:pPr>
            <a:r>
              <a:rPr lang="en-US" dirty="0" smtClean="0"/>
              <a:t>in </a:t>
            </a:r>
            <a:r>
              <a:rPr lang="en-US" dirty="0"/>
              <a:t>adjacent </a:t>
            </a:r>
            <a:r>
              <a:rPr lang="en-US" dirty="0" smtClean="0"/>
              <a:t>forest </a:t>
            </a:r>
            <a:r>
              <a:rPr lang="en-US" dirty="0"/>
              <a:t>openings/clearings (</a:t>
            </a:r>
            <a:r>
              <a:rPr lang="en-US" dirty="0" smtClean="0"/>
              <a:t>N</a:t>
            </a:r>
            <a:r>
              <a:rPr lang="en-US" baseline="-25000" dirty="0" smtClean="0"/>
              <a:t>open</a:t>
            </a:r>
            <a:r>
              <a:rPr lang="en-US" dirty="0" smtClean="0"/>
              <a:t>).</a:t>
            </a:r>
          </a:p>
          <a:p>
            <a:pPr marL="273050" indent="-2730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73050" indent="-273050">
              <a:buFont typeface="Arial" panose="020B0604020202020204" pitchFamily="34" charset="0"/>
              <a:buChar char="•"/>
            </a:pPr>
            <a:r>
              <a:rPr lang="en-US" dirty="0" smtClean="0"/>
              <a:t>Chemical </a:t>
            </a:r>
            <a:r>
              <a:rPr lang="en-US" dirty="0"/>
              <a:t>analysis: LECO CNS-2000, isotope ratio mass spectrometer (IRMS)</a:t>
            </a:r>
          </a:p>
          <a:p>
            <a:pPr marL="273050" indent="-2730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4191000"/>
            <a:ext cx="4572000" cy="17111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800" y="1143000"/>
            <a:ext cx="43096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70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6200" y="6172200"/>
            <a:ext cx="4660542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1800" dirty="0" smtClean="0"/>
              <a:t>INTRODUCTION		</a:t>
            </a:r>
            <a:r>
              <a:rPr lang="sl-SI" sz="1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METHODS</a:t>
            </a:r>
            <a:r>
              <a:rPr lang="sl-SI" sz="1800" dirty="0" smtClean="0"/>
              <a:t>	RESULTS	CONCLUSIONS</a:t>
            </a:r>
            <a:endParaRPr lang="sl-SI" sz="1800" dirty="0"/>
          </a:p>
        </p:txBody>
      </p:sp>
      <p:sp>
        <p:nvSpPr>
          <p:cNvPr id="6" name="Pravokotnik 5"/>
          <p:cNvSpPr/>
          <p:nvPr/>
        </p:nvSpPr>
        <p:spPr>
          <a:xfrm>
            <a:off x="304800" y="1219200"/>
            <a:ext cx="8686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endParaRPr lang="sl-SI" sz="24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6281082"/>
            <a:ext cx="891287" cy="4245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76" y="6150768"/>
            <a:ext cx="613524" cy="707232"/>
          </a:xfrm>
          <a:prstGeom prst="rect">
            <a:avLst/>
          </a:prstGeom>
        </p:spPr>
      </p:pic>
      <p:pic>
        <p:nvPicPr>
          <p:cNvPr id="11" name="Slika 14" descr="logo z napiso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86" y="6101665"/>
            <a:ext cx="876300" cy="655005"/>
          </a:xfrm>
          <a:prstGeom prst="rect">
            <a:avLst/>
          </a:prstGeom>
        </p:spPr>
      </p:pic>
      <p:sp>
        <p:nvSpPr>
          <p:cNvPr id="12" name="Pravokotnik 5"/>
          <p:cNvSpPr/>
          <p:nvPr/>
        </p:nvSpPr>
        <p:spPr>
          <a:xfrm>
            <a:off x="304799" y="1219200"/>
            <a:ext cx="403860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/>
              <a:t>SPATIAL EXPLANATORY VARIABLES</a:t>
            </a:r>
            <a:endParaRPr lang="sl-SI" sz="2400" dirty="0" smtClean="0"/>
          </a:p>
          <a:p>
            <a:endParaRPr lang="sl-SI" sz="1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GIS data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14070"/>
              </p:ext>
            </p:extLst>
          </p:nvPr>
        </p:nvGraphicFramePr>
        <p:xfrm>
          <a:off x="5017405" y="1371600"/>
          <a:ext cx="3974195" cy="4354263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74209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5941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7268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7993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Maps used within regression models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5" marR="3499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Data type used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5" marR="3499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Data source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5" marR="34995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996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Distance to nearest tree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5" marR="3499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Calculated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5" marR="3499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Field assessment – SFI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5" marR="34995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396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Tree mixture*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5" marR="3499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Original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5" marR="3499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err="1">
                          <a:effectLst/>
                        </a:rPr>
                        <a:t>Corine</a:t>
                      </a:r>
                      <a:r>
                        <a:rPr lang="en-US" sz="900" dirty="0">
                          <a:effectLst/>
                        </a:rPr>
                        <a:t> Land Cover (</a:t>
                      </a:r>
                      <a:r>
                        <a:rPr lang="en-US" sz="900" u="none" strike="noStrike" dirty="0">
                          <a:effectLst/>
                          <a:hlinkClick r:id="rId6" action="ppaction://hlinkfile" tooltip="EEA, 2006 #1627"/>
                        </a:rPr>
                        <a:t>EEA, 2006</a:t>
                      </a:r>
                      <a:r>
                        <a:rPr lang="en-US" sz="900" dirty="0">
                          <a:effectLst/>
                        </a:rPr>
                        <a:t>)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5" marR="34995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3996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Altitude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5" marR="3499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Original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5" marR="3499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Digital Elevation Model 100 (</a:t>
                      </a:r>
                      <a:r>
                        <a:rPr lang="en-US" sz="900" u="none" strike="noStrike" dirty="0">
                          <a:effectLst/>
                          <a:hlinkClick r:id="rId7" action="ppaction://hlinkfile" tooltip="GURS, 2000 #1744"/>
                        </a:rPr>
                        <a:t>GURS, 2000</a:t>
                      </a:r>
                      <a:r>
                        <a:rPr lang="en-US" sz="900" dirty="0">
                          <a:effectLst/>
                        </a:rPr>
                        <a:t>)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5" marR="34995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3996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Sum of 120 days of precipitation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5" marR="3499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Recalculated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5" marR="3499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Daily precipitation maps (</a:t>
                      </a:r>
                      <a:r>
                        <a:rPr lang="en-US" sz="900" u="none" strike="noStrike" dirty="0">
                          <a:effectLst/>
                          <a:hlinkClick r:id="rId8" action="ppaction://hlinkfile" tooltip="ARSO, 2010 #1743"/>
                        </a:rPr>
                        <a:t>ARSO, 2010</a:t>
                      </a:r>
                      <a:r>
                        <a:rPr lang="en-US" sz="900" dirty="0">
                          <a:effectLst/>
                        </a:rPr>
                        <a:t>)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5" marR="34995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3996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Average wind speed 50 m above ground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5" marR="3499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Original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5" marR="3499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Map of wind speed (</a:t>
                      </a:r>
                      <a:r>
                        <a:rPr lang="en-US" sz="900" u="none" strike="noStrike" dirty="0">
                          <a:effectLst/>
                          <a:hlinkClick r:id="rId9" action="ppaction://hlinkfile" tooltip="ARSO, 2011 #1745"/>
                        </a:rPr>
                        <a:t>ARSO, 2011</a:t>
                      </a:r>
                      <a:r>
                        <a:rPr lang="en-US" sz="900" dirty="0">
                          <a:effectLst/>
                        </a:rPr>
                        <a:t>)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5" marR="34995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3996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% of urban land within 80 km radius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5" marR="3499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Recalculated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5" marR="3499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err="1">
                          <a:effectLst/>
                        </a:rPr>
                        <a:t>Corine</a:t>
                      </a:r>
                      <a:r>
                        <a:rPr lang="en-US" sz="900" dirty="0">
                          <a:effectLst/>
                        </a:rPr>
                        <a:t> Land Cover (</a:t>
                      </a:r>
                      <a:r>
                        <a:rPr lang="en-US" sz="900" u="none" strike="noStrike" dirty="0">
                          <a:effectLst/>
                          <a:hlinkClick r:id="rId6" action="ppaction://hlinkfile" tooltip="EEA, 2006 #1627"/>
                        </a:rPr>
                        <a:t>EEA, 2006</a:t>
                      </a:r>
                      <a:r>
                        <a:rPr lang="en-US" sz="900" dirty="0">
                          <a:effectLst/>
                        </a:rPr>
                        <a:t>)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5" marR="34995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3996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% of cropland within 5 km radius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5" marR="3499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Recalculated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5" marR="3499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National Land Use Map (</a:t>
                      </a:r>
                      <a:r>
                        <a:rPr lang="en-US" sz="900" u="none" strike="noStrike" dirty="0">
                          <a:effectLst/>
                          <a:hlinkClick r:id="rId10" action="ppaction://hlinkfile" tooltip="MKGP, 2010 #1560"/>
                        </a:rPr>
                        <a:t>MKGP, 2010</a:t>
                      </a:r>
                      <a:r>
                        <a:rPr lang="en-US" sz="900" dirty="0">
                          <a:effectLst/>
                        </a:rPr>
                        <a:t>)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5" marR="34995" marT="0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3996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% of cropland within 0.5 km radius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5" marR="3499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Recalculated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5" marR="3499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National Land Use Map (</a:t>
                      </a:r>
                      <a:r>
                        <a:rPr lang="en-US" sz="900" u="none" strike="noStrike" dirty="0">
                          <a:effectLst/>
                          <a:hlinkClick r:id="rId10" action="ppaction://hlinkfile" tooltip="MKGP, 2010 #1560"/>
                        </a:rPr>
                        <a:t>MKGP, 2010</a:t>
                      </a:r>
                      <a:r>
                        <a:rPr lang="en-US" sz="900" dirty="0">
                          <a:effectLst/>
                        </a:rPr>
                        <a:t>)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5" marR="34995" marT="0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3996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% of forested land within 0.5 km radius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5" marR="3499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Recalculated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5" marR="3499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National Land Use Map (</a:t>
                      </a:r>
                      <a:r>
                        <a:rPr lang="en-US" sz="900" u="none" strike="noStrike" dirty="0">
                          <a:effectLst/>
                          <a:hlinkClick r:id="rId10" action="ppaction://hlinkfile" tooltip="MKGP, 2010 #1560"/>
                        </a:rPr>
                        <a:t>MKGP, 2010</a:t>
                      </a:r>
                      <a:r>
                        <a:rPr lang="en-US" sz="900" dirty="0">
                          <a:effectLst/>
                        </a:rPr>
                        <a:t>)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5" marR="34995" marT="0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7993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Modeled deposition (total reduced N + total oxidized N) (08-10 average)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5" marR="3499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Recalculated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5" marR="3499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EMEP MSC – W deposition model (</a:t>
                      </a:r>
                      <a:r>
                        <a:rPr lang="en-US" sz="900" u="none" strike="noStrike" dirty="0">
                          <a:effectLst/>
                          <a:hlinkClick r:id="rId11" action="ppaction://hlinkfile" tooltip="EMEP, 2004 #1769"/>
                        </a:rPr>
                        <a:t>EMEP, 2004</a:t>
                      </a:r>
                      <a:r>
                        <a:rPr lang="en-US" sz="900" dirty="0">
                          <a:effectLst/>
                        </a:rPr>
                        <a:t>)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5" marR="34995" marT="0" marB="0"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47993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Modeled deposition (total reduced N)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(08-10 average)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5" marR="3499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Recalculated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5" marR="3499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EMEP MSC – W deposition model (</a:t>
                      </a:r>
                      <a:r>
                        <a:rPr lang="en-US" sz="900" u="none" strike="noStrike" dirty="0">
                          <a:effectLst/>
                          <a:hlinkClick r:id="rId11" action="ppaction://hlinkfile" tooltip="EMEP, 2004 #1769"/>
                        </a:rPr>
                        <a:t>EMEP, 2004</a:t>
                      </a:r>
                      <a:r>
                        <a:rPr lang="en-US" sz="900" dirty="0">
                          <a:effectLst/>
                        </a:rPr>
                        <a:t>)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5" marR="34995" marT="0" marB="0"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47993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Modeled deposition (total oxidized N)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(08-10 average)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5" marR="3499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Recalculated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5" marR="3499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EMEP MSC – W deposition model (</a:t>
                      </a:r>
                      <a:r>
                        <a:rPr lang="en-US" sz="900" u="none" strike="noStrike" dirty="0">
                          <a:effectLst/>
                          <a:hlinkClick r:id="rId11" action="ppaction://hlinkfile" tooltip="EMEP, 2004 #1769"/>
                        </a:rPr>
                        <a:t>EMEP, 2004</a:t>
                      </a:r>
                      <a:r>
                        <a:rPr lang="en-US" sz="900" dirty="0">
                          <a:effectLst/>
                        </a:rPr>
                        <a:t>)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5" marR="34995" marT="0" marB="0" anchor="ctr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54" y="2514600"/>
            <a:ext cx="4377468" cy="309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54" y="2514600"/>
            <a:ext cx="4377468" cy="3096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36" y="2514600"/>
            <a:ext cx="4377468" cy="309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95" y="2514600"/>
            <a:ext cx="4377468" cy="3096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36" y="2514600"/>
            <a:ext cx="4377468" cy="3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056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6200" y="6172200"/>
            <a:ext cx="4660542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1800" dirty="0" smtClean="0"/>
              <a:t>INTRODUCTION		</a:t>
            </a:r>
            <a:r>
              <a:rPr lang="sl-SI" sz="1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METHODS</a:t>
            </a:r>
            <a:r>
              <a:rPr lang="sl-SI" sz="1800" dirty="0" smtClean="0"/>
              <a:t>	RESULTS	CONCLUSIONS</a:t>
            </a:r>
            <a:endParaRPr lang="sl-SI" sz="1800" dirty="0"/>
          </a:p>
        </p:txBody>
      </p:sp>
      <p:sp>
        <p:nvSpPr>
          <p:cNvPr id="6" name="Pravokotnik 5"/>
          <p:cNvSpPr/>
          <p:nvPr/>
        </p:nvSpPr>
        <p:spPr>
          <a:xfrm>
            <a:off x="304800" y="1219200"/>
            <a:ext cx="8686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endParaRPr lang="sl-SI" sz="24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6281082"/>
            <a:ext cx="891287" cy="4245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76" y="6150768"/>
            <a:ext cx="613524" cy="707232"/>
          </a:xfrm>
          <a:prstGeom prst="rect">
            <a:avLst/>
          </a:prstGeom>
        </p:spPr>
      </p:pic>
      <p:pic>
        <p:nvPicPr>
          <p:cNvPr id="11" name="Slika 14" descr="logo z napiso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86" y="6101665"/>
            <a:ext cx="876300" cy="655005"/>
          </a:xfrm>
          <a:prstGeom prst="rect">
            <a:avLst/>
          </a:prstGeom>
        </p:spPr>
      </p:pic>
      <p:sp>
        <p:nvSpPr>
          <p:cNvPr id="12" name="Pravokotnik 5"/>
          <p:cNvSpPr/>
          <p:nvPr/>
        </p:nvSpPr>
        <p:spPr>
          <a:xfrm>
            <a:off x="237814" y="1213535"/>
            <a:ext cx="8610601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/>
              <a:t>SPATIAL INTERPOLATION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Monte </a:t>
            </a:r>
            <a:r>
              <a:rPr lang="en-GB" dirty="0"/>
              <a:t>Carlo simulation of sample variograms was used to examine spatial correlation.</a:t>
            </a:r>
          </a:p>
          <a:p>
            <a:endParaRPr lang="sl-SI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The </a:t>
            </a:r>
            <a:r>
              <a:rPr lang="en-GB" dirty="0"/>
              <a:t>analyses of the spatial correlation </a:t>
            </a:r>
            <a:r>
              <a:rPr lang="en-GB" dirty="0" smtClean="0"/>
              <a:t>were conducted:</a:t>
            </a:r>
          </a:p>
          <a:p>
            <a:pPr marL="630238" indent="-357188">
              <a:buFont typeface="+mj-lt"/>
              <a:buAutoNum type="arabicPeriod"/>
            </a:pPr>
            <a:r>
              <a:rPr lang="en-GB" dirty="0" smtClean="0"/>
              <a:t>First</a:t>
            </a:r>
            <a:r>
              <a:rPr lang="en-GB" dirty="0"/>
              <a:t>, without consideration of their dependence on the </a:t>
            </a:r>
            <a:r>
              <a:rPr lang="en-GB" dirty="0" smtClean="0"/>
              <a:t>environmental </a:t>
            </a:r>
            <a:r>
              <a:rPr lang="en-GB" dirty="0"/>
              <a:t>variables</a:t>
            </a:r>
            <a:r>
              <a:rPr lang="en-GB" dirty="0" smtClean="0"/>
              <a:t>;</a:t>
            </a:r>
          </a:p>
          <a:p>
            <a:pPr marL="630238" indent="-357188">
              <a:buFont typeface="+mj-lt"/>
              <a:buAutoNum type="arabicPeriod"/>
            </a:pPr>
            <a:r>
              <a:rPr lang="en-GB" dirty="0" smtClean="0"/>
              <a:t>Second</a:t>
            </a:r>
            <a:r>
              <a:rPr lang="en-GB" dirty="0"/>
              <a:t>, on the residuals from the multiple regression </a:t>
            </a:r>
            <a:r>
              <a:rPr lang="en-GB" dirty="0" smtClean="0"/>
              <a:t>models.</a:t>
            </a:r>
          </a:p>
          <a:p>
            <a:endParaRPr lang="en-GB" dirty="0" smtClean="0"/>
          </a:p>
          <a:p>
            <a:r>
              <a:rPr lang="en-US" sz="2400" dirty="0" smtClean="0"/>
              <a:t>SPATIAL </a:t>
            </a:r>
            <a:r>
              <a:rPr lang="en-US" sz="2400" dirty="0"/>
              <a:t>EXPLANATORY VARIABLES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Multiple regression models </a:t>
            </a:r>
            <a:r>
              <a:rPr lang="en-US" dirty="0" smtClean="0"/>
              <a:t>-&gt;  </a:t>
            </a:r>
            <a:r>
              <a:rPr lang="en-US" dirty="0"/>
              <a:t>which</a:t>
            </a:r>
            <a:r>
              <a:rPr lang="en-GB" dirty="0"/>
              <a:t> environmental characteristics are important in explaining of the variation of N concentrations and </a:t>
            </a:r>
            <a:r>
              <a:rPr lang="el-GR" dirty="0"/>
              <a:t>δ</a:t>
            </a:r>
            <a:r>
              <a:rPr lang="en-GB" baseline="30000" dirty="0"/>
              <a:t>15</a:t>
            </a:r>
            <a:r>
              <a:rPr lang="en-GB" dirty="0"/>
              <a:t>N values in the mosses.</a:t>
            </a:r>
            <a:endParaRPr lang="en-US" dirty="0"/>
          </a:p>
          <a:p>
            <a:endParaRPr lang="en-GB" dirty="0"/>
          </a:p>
          <a:p>
            <a:r>
              <a:rPr lang="en-GB" sz="2400" dirty="0" smtClean="0"/>
              <a:t>EVALUATION OF RESULTS</a:t>
            </a: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Cross-validation -&gt; leave-one-out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4146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6200" y="6172200"/>
            <a:ext cx="4660542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1800" dirty="0" smtClean="0"/>
              <a:t>INTRODUCTION		METHODS	</a:t>
            </a:r>
            <a:r>
              <a:rPr lang="sl-SI" sz="1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</a:t>
            </a:r>
            <a:r>
              <a:rPr lang="sl-SI" sz="1800" dirty="0" smtClean="0"/>
              <a:t>	CONCLUSIONS</a:t>
            </a:r>
            <a:endParaRPr lang="sl-SI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6281082"/>
            <a:ext cx="891287" cy="4245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76" y="6150768"/>
            <a:ext cx="613524" cy="707232"/>
          </a:xfrm>
          <a:prstGeom prst="rect">
            <a:avLst/>
          </a:prstGeom>
        </p:spPr>
      </p:pic>
      <p:pic>
        <p:nvPicPr>
          <p:cNvPr id="11" name="Slika 14" descr="logo z napiso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86" y="6101665"/>
            <a:ext cx="876300" cy="6550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91"/>
          <a:stretch/>
        </p:blipFill>
        <p:spPr>
          <a:xfrm>
            <a:off x="426646" y="3246000"/>
            <a:ext cx="2149134" cy="208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246000"/>
            <a:ext cx="2087980" cy="208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800" y="3246000"/>
            <a:ext cx="2088000" cy="208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200" y="3246000"/>
            <a:ext cx="2088000" cy="2088000"/>
          </a:xfrm>
          <a:prstGeom prst="rect">
            <a:avLst/>
          </a:prstGeom>
        </p:spPr>
      </p:pic>
      <p:sp>
        <p:nvSpPr>
          <p:cNvPr id="18" name="Pravokotnik 5"/>
          <p:cNvSpPr/>
          <p:nvPr/>
        </p:nvSpPr>
        <p:spPr>
          <a:xfrm>
            <a:off x="304800" y="1219200"/>
            <a:ext cx="2362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endParaRPr lang="en-US" sz="2000" dirty="0"/>
          </a:p>
          <a:p>
            <a:pPr marL="342900" indent="-342900">
              <a:buFont typeface="Arial" pitchFamily="34" charset="0"/>
              <a:buChar char="•"/>
            </a:pPr>
            <a:endParaRPr lang="en-US" sz="20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909357" y="349564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</a:t>
            </a:r>
            <a:r>
              <a:rPr lang="en-GB" baseline="-25000" dirty="0" smtClean="0"/>
              <a:t>open</a:t>
            </a:r>
            <a:endParaRPr lang="en-GB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3019068" y="3495645"/>
            <a:ext cx="782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</a:t>
            </a:r>
            <a:r>
              <a:rPr lang="en-GB" baseline="-25000" dirty="0" smtClean="0"/>
              <a:t>canop</a:t>
            </a:r>
            <a:r>
              <a:rPr lang="en-GB" baseline="-25000" dirty="0"/>
              <a:t>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86600" y="3495645"/>
            <a:ext cx="1059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δ</a:t>
            </a:r>
            <a:r>
              <a:rPr lang="en-GB" baseline="30000" dirty="0" smtClean="0"/>
              <a:t>15</a:t>
            </a:r>
            <a:r>
              <a:rPr lang="en-GB" dirty="0" smtClean="0"/>
              <a:t>N</a:t>
            </a:r>
            <a:r>
              <a:rPr lang="en-GB" baseline="-25000" dirty="0" smtClean="0"/>
              <a:t>canopy</a:t>
            </a:r>
            <a:endParaRPr lang="en-GB" baseline="-25000" dirty="0"/>
          </a:p>
        </p:txBody>
      </p:sp>
      <p:sp>
        <p:nvSpPr>
          <p:cNvPr id="19" name="TextBox 18"/>
          <p:cNvSpPr txBox="1"/>
          <p:nvPr/>
        </p:nvSpPr>
        <p:spPr>
          <a:xfrm>
            <a:off x="5076468" y="3498932"/>
            <a:ext cx="930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δ</a:t>
            </a:r>
            <a:r>
              <a:rPr lang="en-GB" baseline="30000" dirty="0" smtClean="0"/>
              <a:t>15</a:t>
            </a:r>
            <a:r>
              <a:rPr lang="en-GB" dirty="0" smtClean="0"/>
              <a:t>N</a:t>
            </a:r>
            <a:r>
              <a:rPr lang="en-GB" baseline="-25000" dirty="0" smtClean="0"/>
              <a:t>open</a:t>
            </a:r>
            <a:endParaRPr lang="en-GB" baseline="-25000" dirty="0"/>
          </a:p>
        </p:txBody>
      </p:sp>
      <p:sp>
        <p:nvSpPr>
          <p:cNvPr id="20" name="Pravokotnik 5"/>
          <p:cNvSpPr/>
          <p:nvPr/>
        </p:nvSpPr>
        <p:spPr>
          <a:xfrm>
            <a:off x="76200" y="1371600"/>
            <a:ext cx="8610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/>
              <a:t>Sample variogram (points) and envelope of Monte Carlo variogram </a:t>
            </a:r>
            <a:r>
              <a:rPr lang="en-GB" sz="2000" dirty="0" smtClean="0"/>
              <a:t>simulations</a:t>
            </a:r>
          </a:p>
          <a:p>
            <a:endParaRPr lang="en-GB" sz="2000" dirty="0" smtClean="0"/>
          </a:p>
          <a:p>
            <a:r>
              <a:rPr lang="en-GB" sz="2000" dirty="0" smtClean="0"/>
              <a:t>-&gt; If </a:t>
            </a:r>
            <a:r>
              <a:rPr lang="en-GB" sz="2000" dirty="0"/>
              <a:t>the original sample variogram values fall outside the envelope, then the spatial correlation is statistically significant.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137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6200" y="6172200"/>
            <a:ext cx="4660542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1800" dirty="0" smtClean="0"/>
              <a:t>INTRODUCTION		METHODS	</a:t>
            </a:r>
            <a:r>
              <a:rPr lang="sl-SI" sz="1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</a:t>
            </a:r>
            <a:r>
              <a:rPr lang="sl-SI" sz="1800" dirty="0" smtClean="0"/>
              <a:t>	CONCLUSIONS</a:t>
            </a:r>
            <a:endParaRPr lang="sl-SI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6281082"/>
            <a:ext cx="891287" cy="4245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76" y="6150768"/>
            <a:ext cx="613524" cy="707232"/>
          </a:xfrm>
          <a:prstGeom prst="rect">
            <a:avLst/>
          </a:prstGeom>
        </p:spPr>
      </p:pic>
      <p:pic>
        <p:nvPicPr>
          <p:cNvPr id="11" name="Slika 14" descr="logo z napiso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86" y="6101665"/>
            <a:ext cx="876300" cy="655005"/>
          </a:xfrm>
          <a:prstGeom prst="rect">
            <a:avLst/>
          </a:prstGeom>
        </p:spPr>
      </p:pic>
      <p:sp>
        <p:nvSpPr>
          <p:cNvPr id="18" name="Pravokotnik 5"/>
          <p:cNvSpPr/>
          <p:nvPr/>
        </p:nvSpPr>
        <p:spPr>
          <a:xfrm>
            <a:off x="304800" y="1219200"/>
            <a:ext cx="3886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Results of regression models</a:t>
            </a:r>
            <a:endParaRPr lang="en-US" sz="2000" dirty="0"/>
          </a:p>
          <a:p>
            <a:pPr marL="342900" indent="-342900">
              <a:buFont typeface="Arial" pitchFamily="34" charset="0"/>
              <a:buChar char="•"/>
            </a:pPr>
            <a:endParaRPr lang="en-US" sz="2000" dirty="0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8295662"/>
              </p:ext>
            </p:extLst>
          </p:nvPr>
        </p:nvGraphicFramePr>
        <p:xfrm>
          <a:off x="914400" y="2249488"/>
          <a:ext cx="7447281" cy="2474912"/>
        </p:xfrm>
        <a:graphic>
          <a:graphicData uri="http://schemas.openxmlformats.org/drawingml/2006/table">
            <a:tbl>
              <a:tblPr firstRow="1" firstCol="1" bandRow="1"/>
              <a:tblGrid>
                <a:gridCol w="1400174">
                  <a:extLst>
                    <a:ext uri="{9D8B030D-6E8A-4147-A177-3AD203B41FA5}">
                      <a16:colId xmlns="" xmlns:a16="http://schemas.microsoft.com/office/drawing/2014/main" val="1090408515"/>
                    </a:ext>
                  </a:extLst>
                </a:gridCol>
                <a:gridCol w="1619570">
                  <a:extLst>
                    <a:ext uri="{9D8B030D-6E8A-4147-A177-3AD203B41FA5}">
                      <a16:colId xmlns="" xmlns:a16="http://schemas.microsoft.com/office/drawing/2014/main" val="1277157163"/>
                    </a:ext>
                  </a:extLst>
                </a:gridCol>
                <a:gridCol w="1512158">
                  <a:extLst>
                    <a:ext uri="{9D8B030D-6E8A-4147-A177-3AD203B41FA5}">
                      <a16:colId xmlns="" xmlns:a16="http://schemas.microsoft.com/office/drawing/2014/main" val="272289133"/>
                    </a:ext>
                  </a:extLst>
                </a:gridCol>
                <a:gridCol w="1511396">
                  <a:extLst>
                    <a:ext uri="{9D8B030D-6E8A-4147-A177-3AD203B41FA5}">
                      <a16:colId xmlns="" xmlns:a16="http://schemas.microsoft.com/office/drawing/2014/main" val="3954597464"/>
                    </a:ext>
                  </a:extLst>
                </a:gridCol>
                <a:gridCol w="1403983">
                  <a:extLst>
                    <a:ext uri="{9D8B030D-6E8A-4147-A177-3AD203B41FA5}">
                      <a16:colId xmlns="" xmlns:a16="http://schemas.microsoft.com/office/drawing/2014/main" val="2529640979"/>
                    </a:ext>
                  </a:extLst>
                </a:gridCol>
              </a:tblGrid>
              <a:tr h="38075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Measurement in moss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1200" b="1" baseline="-25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open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1200" b="1" baseline="-25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canopy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δ</a:t>
                      </a:r>
                      <a:r>
                        <a:rPr lang="en-US" sz="1200" b="1" baseline="30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1200" b="1" baseline="-25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open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δ</a:t>
                      </a:r>
                      <a:r>
                        <a:rPr lang="en-US" sz="1200" b="1" baseline="30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1200" b="1" baseline="-25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canopy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37095285"/>
                  </a:ext>
                </a:extLst>
              </a:tr>
              <a:tr h="209415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Regression function for regression predictions and inverse distance weighted interpolation of residuals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12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open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= </a:t>
                      </a:r>
                      <a:r>
                        <a:rPr lang="en-US" sz="1200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 of UL within 80 km radius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(15%) + </a:t>
                      </a:r>
                      <a:r>
                        <a:rPr lang="en-US" sz="1200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modeled </a:t>
                      </a:r>
                      <a:r>
                        <a:rPr lang="en-US" sz="1200" i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1200" i="1" baseline="-25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</a:t>
                      </a:r>
                      <a:r>
                        <a:rPr lang="en-US" sz="1200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deposition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(13</a:t>
                      </a: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%) + </a:t>
                      </a:r>
                      <a:r>
                        <a:rPr lang="en-US" sz="1200" i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precipitation</a:t>
                      </a: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(9%) + 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distance to nearest tree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(7%) + </a:t>
                      </a:r>
                      <a:r>
                        <a:rPr lang="en-US" sz="1200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altitude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(6%) + </a:t>
                      </a:r>
                      <a:r>
                        <a:rPr lang="en-US" sz="1200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 of CL within 5 km radius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(3%)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1200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0.53 (p &lt; 0.001)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12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canopy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= 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tree mixture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 (7%) + </a:t>
                      </a:r>
                      <a:r>
                        <a:rPr lang="en-US" sz="1200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average wind speed 50 m above ground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(6%) + </a:t>
                      </a:r>
                      <a:r>
                        <a:rPr lang="en-US" sz="1200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 of FL within 0.5 km radius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(6%) + </a:t>
                      </a:r>
                      <a:r>
                        <a:rPr lang="en-US" sz="1200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modeled </a:t>
                      </a:r>
                      <a:r>
                        <a:rPr lang="en-US" sz="1200" i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1200" i="1" baseline="-25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</a:t>
                      </a:r>
                      <a:r>
                        <a:rPr lang="en-US" sz="1200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deposition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(6%)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1200" baseline="30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0.25 (p &lt; 0.001)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δ</a:t>
                      </a:r>
                      <a:r>
                        <a:rPr lang="en-US" sz="1200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12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open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= </a:t>
                      </a:r>
                      <a:r>
                        <a:rPr lang="en-US" sz="1200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altitude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(11%) + 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tree mixture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 (8%) + </a:t>
                      </a:r>
                      <a:r>
                        <a:rPr lang="en-US" sz="1200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 of CL within 0.5 km radius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(6%) + </a:t>
                      </a:r>
                      <a:r>
                        <a:rPr lang="en-US" sz="1200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modeled NH</a:t>
                      </a:r>
                      <a:r>
                        <a:rPr lang="en-US" sz="1200" u="sng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sz="1200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deposition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(5%) + </a:t>
                      </a:r>
                      <a:r>
                        <a:rPr lang="en-US" sz="1200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modeled NO</a:t>
                      </a:r>
                      <a:r>
                        <a:rPr lang="en-US" sz="1200" i="1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200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deposition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(2%)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1200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0.32 (p &lt; 0.001)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δ</a:t>
                      </a:r>
                      <a:r>
                        <a:rPr lang="en-US" sz="1200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12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canopy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= </a:t>
                      </a:r>
                      <a:r>
                        <a:rPr lang="en-US" sz="1200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altitude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(12%) + 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tree mixture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 (5%) + </a:t>
                      </a:r>
                      <a:r>
                        <a:rPr lang="en-US" sz="1200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 of CL within 5 km radius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(3%)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1200" baseline="30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0.20 (p &lt; 0.001)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24386128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28600" y="525780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increase </a:t>
            </a:r>
            <a:r>
              <a:rPr lang="en-GB" sz="1200" dirty="0"/>
              <a:t>of the element concentration in moss </a:t>
            </a:r>
            <a:r>
              <a:rPr lang="en-GB" sz="1200" dirty="0" smtClean="0"/>
              <a:t>-&gt; italics</a:t>
            </a:r>
          </a:p>
          <a:p>
            <a:r>
              <a:rPr lang="en-GB" sz="1200" dirty="0" smtClean="0"/>
              <a:t>decrease </a:t>
            </a:r>
            <a:r>
              <a:rPr lang="en-GB" sz="1200" dirty="0"/>
              <a:t>of the element concentration in moss </a:t>
            </a:r>
            <a:r>
              <a:rPr lang="en-GB" sz="1200" dirty="0" smtClean="0"/>
              <a:t>-&gt; underlined</a:t>
            </a:r>
          </a:p>
          <a:p>
            <a:r>
              <a:rPr lang="en-GB" sz="1200" dirty="0" smtClean="0"/>
              <a:t>categorical </a:t>
            </a:r>
            <a:r>
              <a:rPr lang="en-GB" sz="1200" dirty="0"/>
              <a:t>variables </a:t>
            </a:r>
            <a:r>
              <a:rPr lang="en-GB" sz="1200" dirty="0" smtClean="0"/>
              <a:t>-&gt; </a:t>
            </a:r>
            <a:r>
              <a:rPr lang="en-GB" sz="1200" dirty="0"/>
              <a:t>bold </a:t>
            </a:r>
            <a:r>
              <a:rPr lang="en-GB" sz="1200" dirty="0" smtClean="0"/>
              <a:t>letters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4436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s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9782</TotalTime>
  <Words>1689</Words>
  <Application>Microsoft Office PowerPoint</Application>
  <PresentationFormat>Экран (4:3)</PresentationFormat>
  <Paragraphs>242</Paragraphs>
  <Slides>16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test</vt:lpstr>
      <vt:lpstr>Презентация PowerPoint</vt:lpstr>
      <vt:lpstr>INTRODUCTION  METHODS RESULTS CONCLUSIONS</vt:lpstr>
      <vt:lpstr>INTRODUCTION  METHODS RESULTS CONCLUSIONS</vt:lpstr>
      <vt:lpstr>INTRODUCTION  METHODS RESULTS CONCLUSIONS</vt:lpstr>
      <vt:lpstr>INTRODUCTION  METHODS RESULTS CONCLUSIONS</vt:lpstr>
      <vt:lpstr>INTRODUCTION  METHODS RESULTS CONCLUSIONS</vt:lpstr>
      <vt:lpstr>INTRODUCTION  METHODS RESULTS CONCLUSIONS</vt:lpstr>
      <vt:lpstr>INTRODUCTION  METHODS RESULTS CONCLUSIONS</vt:lpstr>
      <vt:lpstr>INTRODUCTION  METHODS RESULTS CONCLUSIONS</vt:lpstr>
      <vt:lpstr>INTRODUCTION  METHODS RESULTS CONCLUSIONS</vt:lpstr>
      <vt:lpstr>INTRODUCTION  METHODS RESULTS CONCLUSIONS</vt:lpstr>
      <vt:lpstr>INTRODUCTION  METHODS RESULTS CONCLUSIONS</vt:lpstr>
      <vt:lpstr>INTRODUCTION  METHODS RESULTS CONCLUSIONS</vt:lpstr>
      <vt:lpstr>INTRODUCTION  METHODS RESULTS CONCLUSIONS</vt:lpstr>
      <vt:lpstr>INTRODUCTION  METHODS RESULTS CONCLUSIONS</vt:lpstr>
      <vt:lpstr>INTRODUCTION  METHODS RESULTS CONCLUSIONS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SkudnikM</dc:creator>
  <cp:lastModifiedBy>пользователь</cp:lastModifiedBy>
  <cp:revision>597</cp:revision>
  <dcterms:created xsi:type="dcterms:W3CDTF">2012-03-28T17:55:07Z</dcterms:created>
  <dcterms:modified xsi:type="dcterms:W3CDTF">2016-03-15T11:33:21Z</dcterms:modified>
</cp:coreProperties>
</file>