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20"/>
  </p:notesMasterIdLst>
  <p:sldIdLst>
    <p:sldId id="258" r:id="rId2"/>
    <p:sldId id="315" r:id="rId3"/>
    <p:sldId id="356" r:id="rId4"/>
    <p:sldId id="317" r:id="rId5"/>
    <p:sldId id="350" r:id="rId6"/>
    <p:sldId id="357" r:id="rId7"/>
    <p:sldId id="347" r:id="rId8"/>
    <p:sldId id="358" r:id="rId9"/>
    <p:sldId id="308" r:id="rId10"/>
    <p:sldId id="353" r:id="rId11"/>
    <p:sldId id="359" r:id="rId12"/>
    <p:sldId id="346" r:id="rId13"/>
    <p:sldId id="360" r:id="rId14"/>
    <p:sldId id="355" r:id="rId15"/>
    <p:sldId id="361" r:id="rId16"/>
    <p:sldId id="349" r:id="rId17"/>
    <p:sldId id="330" r:id="rId18"/>
    <p:sldId id="290" r:id="rId19"/>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206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0561" autoAdjust="0"/>
  </p:normalViewPr>
  <p:slideViewPr>
    <p:cSldViewPr>
      <p:cViewPr varScale="1">
        <p:scale>
          <a:sx n="101" d="100"/>
          <a:sy n="101" d="100"/>
        </p:scale>
        <p:origin x="744" y="192"/>
      </p:cViewPr>
      <p:guideLst>
        <p:guide orient="horz" pos="2160"/>
        <p:guide pos="3840"/>
      </p:guideLst>
    </p:cSldViewPr>
  </p:slideViewPr>
  <p:notesTextViewPr>
    <p:cViewPr>
      <p:scale>
        <a:sx n="100" d="100"/>
        <a:sy n="100" d="100"/>
      </p:scale>
      <p:origin x="0" y="0"/>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07.01.2019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‹N°›</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The cyclotron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provide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acceleration</a:t>
            </a:r>
            <a:r>
              <a:rPr lang="fr-FR" sz="1200" kern="1200" dirty="0">
                <a:solidFill>
                  <a:schemeClr val="tx1"/>
                </a:solidFill>
                <a:effectLst/>
                <a:latin typeface="+mn-lt"/>
                <a:ea typeface="+mn-ea"/>
                <a:cs typeface="+mn-cs"/>
              </a:rPr>
              <a:t> of protons up to 200 MeV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maximum </a:t>
            </a:r>
            <a:r>
              <a:rPr lang="fr-FR" sz="1200" kern="1200" dirty="0" err="1">
                <a:solidFill>
                  <a:schemeClr val="tx1"/>
                </a:solidFill>
                <a:effectLst/>
                <a:latin typeface="+mn-lt"/>
                <a:ea typeface="+mn-ea"/>
                <a:cs typeface="+mn-cs"/>
              </a:rPr>
              <a:t>beam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current</a:t>
            </a:r>
            <a:r>
              <a:rPr lang="fr-FR" sz="1200" kern="1200" dirty="0">
                <a:solidFill>
                  <a:schemeClr val="tx1"/>
                </a:solidFill>
                <a:effectLst/>
                <a:latin typeface="+mn-lt"/>
                <a:ea typeface="+mn-ea"/>
                <a:cs typeface="+mn-cs"/>
              </a:rPr>
              <a:t> of 1 </a:t>
            </a:r>
            <a:r>
              <a:rPr lang="el-GR" sz="1200" kern="1200" dirty="0">
                <a:solidFill>
                  <a:schemeClr val="tx1"/>
                </a:solidFill>
                <a:effectLst/>
                <a:latin typeface="+mn-lt"/>
                <a:ea typeface="+mn-ea"/>
                <a:cs typeface="+mn-cs"/>
              </a:rPr>
              <a:t>μ</a:t>
            </a:r>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We</a:t>
            </a:r>
            <a:r>
              <a:rPr lang="fr-FR" sz="1200" kern="1200" dirty="0">
                <a:solidFill>
                  <a:schemeClr val="tx1"/>
                </a:solidFill>
                <a:effectLst/>
                <a:latin typeface="+mn-lt"/>
                <a:ea typeface="+mn-ea"/>
                <a:cs typeface="+mn-cs"/>
              </a:rPr>
              <a:t> plan to manufacture in China </a:t>
            </a:r>
            <a:r>
              <a:rPr lang="fr-FR" sz="1200" kern="1200" dirty="0" err="1">
                <a:solidFill>
                  <a:schemeClr val="tx1"/>
                </a:solidFill>
                <a:effectLst/>
                <a:latin typeface="+mn-lt"/>
                <a:ea typeface="+mn-ea"/>
                <a:cs typeface="+mn-cs"/>
              </a:rPr>
              <a:t>two</a:t>
            </a:r>
            <a:r>
              <a:rPr lang="fr-FR" sz="1200" kern="1200" dirty="0">
                <a:solidFill>
                  <a:schemeClr val="tx1"/>
                </a:solidFill>
                <a:effectLst/>
                <a:latin typeface="+mn-lt"/>
                <a:ea typeface="+mn-ea"/>
                <a:cs typeface="+mn-cs"/>
              </a:rPr>
              <a:t> cyclotrons: one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operate</a:t>
            </a:r>
            <a:r>
              <a:rPr lang="fr-FR" sz="1200" kern="1200" dirty="0">
                <a:solidFill>
                  <a:schemeClr val="tx1"/>
                </a:solidFill>
                <a:effectLst/>
                <a:latin typeface="+mn-lt"/>
                <a:ea typeface="+mn-ea"/>
                <a:cs typeface="+mn-cs"/>
              </a:rPr>
              <a:t> in Hefei cyclotron </a:t>
            </a:r>
            <a:r>
              <a:rPr lang="fr-FR" sz="1200" kern="1200" dirty="0" err="1">
                <a:solidFill>
                  <a:schemeClr val="tx1"/>
                </a:solidFill>
                <a:effectLst/>
                <a:latin typeface="+mn-lt"/>
                <a:ea typeface="+mn-ea"/>
                <a:cs typeface="+mn-cs"/>
              </a:rPr>
              <a:t>medical</a:t>
            </a:r>
            <a:r>
              <a:rPr lang="fr-FR" sz="1200" kern="1200" dirty="0">
                <a:solidFill>
                  <a:schemeClr val="tx1"/>
                </a:solidFill>
                <a:effectLst/>
                <a:latin typeface="+mn-lt"/>
                <a:ea typeface="+mn-ea"/>
                <a:cs typeface="+mn-cs"/>
              </a:rPr>
              <a:t> center the </a:t>
            </a:r>
            <a:r>
              <a:rPr lang="fr-FR" sz="1200" kern="1200" dirty="0" err="1">
                <a:solidFill>
                  <a:schemeClr val="tx1"/>
                </a:solidFill>
                <a:effectLst/>
                <a:latin typeface="+mn-lt"/>
                <a:ea typeface="+mn-ea"/>
                <a:cs typeface="+mn-cs"/>
              </a:rPr>
              <a:t>other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replace Phasotron in </a:t>
            </a:r>
            <a:r>
              <a:rPr lang="fr-FR" sz="1200" kern="1200" dirty="0" err="1">
                <a:solidFill>
                  <a:schemeClr val="tx1"/>
                </a:solidFill>
                <a:effectLst/>
                <a:latin typeface="+mn-lt"/>
                <a:ea typeface="+mn-ea"/>
                <a:cs typeface="+mn-cs"/>
              </a:rPr>
              <a:t>Medico-technical</a:t>
            </a:r>
            <a:r>
              <a:rPr lang="fr-FR" sz="1200" kern="1200" dirty="0">
                <a:solidFill>
                  <a:schemeClr val="tx1"/>
                </a:solidFill>
                <a:effectLst/>
                <a:latin typeface="+mn-lt"/>
                <a:ea typeface="+mn-ea"/>
                <a:cs typeface="+mn-cs"/>
              </a:rPr>
              <a:t> Center JINR Dubna and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used</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further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research</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development</a:t>
            </a:r>
            <a:r>
              <a:rPr lang="fr-FR" sz="1200" kern="1200" dirty="0">
                <a:solidFill>
                  <a:schemeClr val="tx1"/>
                </a:solidFill>
                <a:effectLst/>
                <a:latin typeface="+mn-lt"/>
                <a:ea typeface="+mn-ea"/>
                <a:cs typeface="+mn-cs"/>
              </a:rPr>
              <a:t> of cancer </a:t>
            </a:r>
            <a:r>
              <a:rPr lang="fr-FR" sz="1200" kern="1200" dirty="0" err="1">
                <a:solidFill>
                  <a:schemeClr val="tx1"/>
                </a:solidFill>
                <a:effectLst/>
                <a:latin typeface="+mn-lt"/>
                <a:ea typeface="+mn-ea"/>
                <a:cs typeface="+mn-cs"/>
              </a:rPr>
              <a:t>therapy</a:t>
            </a:r>
            <a:r>
              <a:rPr lang="fr-FR" sz="1200" kern="1200" dirty="0">
                <a:solidFill>
                  <a:schemeClr val="tx1"/>
                </a:solidFill>
                <a:effectLst/>
                <a:latin typeface="+mn-lt"/>
                <a:ea typeface="+mn-ea"/>
                <a:cs typeface="+mn-cs"/>
              </a:rPr>
              <a:t> by protons. Figure 15 shows possible positon of SC202 in the building No1. </a:t>
            </a:r>
            <a:endParaRPr lang="fr-FR" dirty="0"/>
          </a:p>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p14="http://schemas.microsoft.com/office/powerpoint/2010/main" val="415864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15</a:t>
            </a:fld>
            <a:endParaRPr lang="ru-RU"/>
          </a:p>
        </p:txBody>
      </p:sp>
    </p:spTree>
    <p:extLst>
      <p:ext uri="{BB962C8B-B14F-4D97-AF65-F5344CB8AC3E}">
        <p14:creationId xmlns:p14="http://schemas.microsoft.com/office/powerpoint/2010/main" val="51007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Lit – Laboratory of Information Technologies</a:t>
            </a:r>
          </a:p>
        </p:txBody>
      </p:sp>
      <p:sp>
        <p:nvSpPr>
          <p:cNvPr id="4" name="Espace réservé du numéro de diapositive 3"/>
          <p:cNvSpPr>
            <a:spLocks noGrp="1"/>
          </p:cNvSpPr>
          <p:nvPr>
            <p:ph type="sldNum" sz="quarter" idx="5"/>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val="176643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Iulia </a:t>
            </a:r>
            <a:r>
              <a:rPr lang="en-GB" dirty="0" err="1"/>
              <a:t>Harca</a:t>
            </a:r>
            <a:r>
              <a:rPr lang="en-GB" dirty="0"/>
              <a:t> </a:t>
            </a:r>
          </a:p>
        </p:txBody>
      </p:sp>
      <p:sp>
        <p:nvSpPr>
          <p:cNvPr id="4" name="Espace réservé du numéro de diapositive 3"/>
          <p:cNvSpPr>
            <a:spLocks noGrp="1"/>
          </p:cNvSpPr>
          <p:nvPr>
            <p:ph type="sldNum" sz="quarter" idx="5"/>
          </p:nvPr>
        </p:nvSpPr>
        <p:spPr/>
        <p:txBody>
          <a:bodyPr/>
          <a:lstStyle/>
          <a:p>
            <a:fld id="{0B83AA6B-3B8F-40E6-95ED-F19CB877AD85}" type="slidenum">
              <a:rPr lang="ru-RU" smtClean="0"/>
              <a:pPr/>
              <a:t>17</a:t>
            </a:fld>
            <a:endParaRPr lang="ru-RU"/>
          </a:p>
        </p:txBody>
      </p:sp>
    </p:spTree>
    <p:extLst>
      <p:ext uri="{BB962C8B-B14F-4D97-AF65-F5344CB8AC3E}">
        <p14:creationId xmlns:p14="http://schemas.microsoft.com/office/powerpoint/2010/main" val="361988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5</a:t>
            </a:fld>
            <a:endParaRPr lang="ru-RU"/>
          </a:p>
        </p:txBody>
      </p:sp>
    </p:spTree>
    <p:extLst>
      <p:ext uri="{BB962C8B-B14F-4D97-AF65-F5344CB8AC3E}">
        <p14:creationId xmlns:p14="http://schemas.microsoft.com/office/powerpoint/2010/main" val="119564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6</a:t>
            </a:fld>
            <a:endParaRPr lang="ru-RU"/>
          </a:p>
        </p:txBody>
      </p:sp>
    </p:spTree>
    <p:extLst>
      <p:ext uri="{BB962C8B-B14F-4D97-AF65-F5344CB8AC3E}">
        <p14:creationId xmlns:p14="http://schemas.microsoft.com/office/powerpoint/2010/main" val="277639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p14="http://schemas.microsoft.com/office/powerpoint/2010/main" val="78748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val="370681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10</a:t>
            </a:fld>
            <a:endParaRPr lang="ru-RU"/>
          </a:p>
        </p:txBody>
      </p:sp>
    </p:spTree>
    <p:extLst>
      <p:ext uri="{BB962C8B-B14F-4D97-AF65-F5344CB8AC3E}">
        <p14:creationId xmlns:p14="http://schemas.microsoft.com/office/powerpoint/2010/main" val="317167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11</a:t>
            </a:fld>
            <a:endParaRPr lang="ru-RU"/>
          </a:p>
        </p:txBody>
      </p:sp>
    </p:spTree>
    <p:extLst>
      <p:ext uri="{BB962C8B-B14F-4D97-AF65-F5344CB8AC3E}">
        <p14:creationId xmlns:p14="http://schemas.microsoft.com/office/powerpoint/2010/main" val="50790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12</a:t>
            </a:fld>
            <a:endParaRPr lang="ru-RU"/>
          </a:p>
        </p:txBody>
      </p:sp>
    </p:spTree>
    <p:extLst>
      <p:ext uri="{BB962C8B-B14F-4D97-AF65-F5344CB8AC3E}">
        <p14:creationId xmlns:p14="http://schemas.microsoft.com/office/powerpoint/2010/main" val="272097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val="32357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12" name="Espace réservé du pied de page 11">
            <a:extLst>
              <a:ext uri="{FF2B5EF4-FFF2-40B4-BE49-F238E27FC236}">
                <a16:creationId xmlns:a16="http://schemas.microsoft.com/office/drawing/2014/main" id="{01835C3F-08E0-B240-AED1-1214B6125229}"/>
              </a:ext>
            </a:extLst>
          </p:cNvPr>
          <p:cNvSpPr>
            <a:spLocks noGrp="1"/>
          </p:cNvSpPr>
          <p:nvPr>
            <p:ph type="ftr" sz="quarter" idx="10"/>
          </p:nvPr>
        </p:nvSpPr>
        <p:spPr/>
        <p:txBody>
          <a:bodyPr/>
          <a:lstStyle/>
          <a:p>
            <a:pPr algn="l"/>
            <a:r>
              <a:rPr lang="fr-FR"/>
              <a:t>M. Lewitowicz					49 JINR PAC for NP</a:t>
            </a:r>
            <a:endParaRPr lang="ru-RU" dirty="0"/>
          </a:p>
        </p:txBody>
      </p:sp>
      <p:sp>
        <p:nvSpPr>
          <p:cNvPr id="13" name="Espace réservé du numéro de diapositive 12">
            <a:extLst>
              <a:ext uri="{FF2B5EF4-FFF2-40B4-BE49-F238E27FC236}">
                <a16:creationId xmlns:a16="http://schemas.microsoft.com/office/drawing/2014/main" id="{BE30C477-A421-394E-89EB-937D76242A26}"/>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Espace réservé du pied de page 11">
            <a:extLst>
              <a:ext uri="{FF2B5EF4-FFF2-40B4-BE49-F238E27FC236}">
                <a16:creationId xmlns:a16="http://schemas.microsoft.com/office/drawing/2014/main" id="{3F662749-B543-7B4D-85BD-10BE54C1344C}"/>
              </a:ext>
            </a:extLst>
          </p:cNvPr>
          <p:cNvSpPr>
            <a:spLocks noGrp="1"/>
          </p:cNvSpPr>
          <p:nvPr>
            <p:ph type="ftr" sz="quarter" idx="10"/>
          </p:nvPr>
        </p:nvSpPr>
        <p:spPr/>
        <p:txBody>
          <a:bodyPr/>
          <a:lstStyle/>
          <a:p>
            <a:pPr algn="l"/>
            <a:r>
              <a:rPr lang="fr-FR"/>
              <a:t>M. Lewitowicz					49 JINR PAC for NP</a:t>
            </a:r>
            <a:endParaRPr lang="ru-RU" dirty="0"/>
          </a:p>
        </p:txBody>
      </p:sp>
      <p:sp>
        <p:nvSpPr>
          <p:cNvPr id="13" name="Espace réservé du numéro de diapositive 12">
            <a:extLst>
              <a:ext uri="{FF2B5EF4-FFF2-40B4-BE49-F238E27FC236}">
                <a16:creationId xmlns:a16="http://schemas.microsoft.com/office/drawing/2014/main" id="{1A96E3D2-E620-5B46-BDE6-B3A6C0D27717}"/>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Espace réservé du pied de page 11">
            <a:extLst>
              <a:ext uri="{FF2B5EF4-FFF2-40B4-BE49-F238E27FC236}">
                <a16:creationId xmlns:a16="http://schemas.microsoft.com/office/drawing/2014/main" id="{0D2554D0-87DA-7A47-9BFA-DD8C49AD6729}"/>
              </a:ext>
            </a:extLst>
          </p:cNvPr>
          <p:cNvSpPr>
            <a:spLocks noGrp="1"/>
          </p:cNvSpPr>
          <p:nvPr>
            <p:ph type="ftr" sz="quarter" idx="10"/>
          </p:nvPr>
        </p:nvSpPr>
        <p:spPr/>
        <p:txBody>
          <a:bodyPr/>
          <a:lstStyle/>
          <a:p>
            <a:pPr algn="l"/>
            <a:r>
              <a:rPr lang="fr-FR"/>
              <a:t>M. Lewitowicz					49 JINR PAC for NP</a:t>
            </a:r>
            <a:endParaRPr lang="ru-RU" dirty="0"/>
          </a:p>
        </p:txBody>
      </p:sp>
      <p:sp>
        <p:nvSpPr>
          <p:cNvPr id="13" name="Espace réservé du numéro de diapositive 12">
            <a:extLst>
              <a:ext uri="{FF2B5EF4-FFF2-40B4-BE49-F238E27FC236}">
                <a16:creationId xmlns:a16="http://schemas.microsoft.com/office/drawing/2014/main" id="{942FD7A0-078C-0047-88A3-8149F972A2AD}"/>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Espace réservé du pied de page 11">
            <a:extLst>
              <a:ext uri="{FF2B5EF4-FFF2-40B4-BE49-F238E27FC236}">
                <a16:creationId xmlns:a16="http://schemas.microsoft.com/office/drawing/2014/main" id="{57B755E5-3C2F-004B-A1D5-6559FED0F115}"/>
              </a:ext>
            </a:extLst>
          </p:cNvPr>
          <p:cNvSpPr>
            <a:spLocks noGrp="1"/>
          </p:cNvSpPr>
          <p:nvPr>
            <p:ph type="ftr" sz="quarter" idx="10"/>
          </p:nvPr>
        </p:nvSpPr>
        <p:spPr/>
        <p:txBody>
          <a:bodyPr/>
          <a:lstStyle/>
          <a:p>
            <a:pPr algn="l"/>
            <a:r>
              <a:rPr lang="fr-FR"/>
              <a:t>M. Lewitowicz					49 JINR PAC for NP</a:t>
            </a:r>
            <a:endParaRPr lang="ru-RU" dirty="0"/>
          </a:p>
        </p:txBody>
      </p:sp>
      <p:sp>
        <p:nvSpPr>
          <p:cNvPr id="13" name="Espace réservé du numéro de diapositive 12">
            <a:extLst>
              <a:ext uri="{FF2B5EF4-FFF2-40B4-BE49-F238E27FC236}">
                <a16:creationId xmlns:a16="http://schemas.microsoft.com/office/drawing/2014/main" id="{C44771D1-6EE3-884B-AB26-7B7456ABF891}"/>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2" name="Espace réservé du pied de page 11">
            <a:extLst>
              <a:ext uri="{FF2B5EF4-FFF2-40B4-BE49-F238E27FC236}">
                <a16:creationId xmlns:a16="http://schemas.microsoft.com/office/drawing/2014/main" id="{B9985605-1B20-A340-B52E-CABD3DD4FDB9}"/>
              </a:ext>
            </a:extLst>
          </p:cNvPr>
          <p:cNvSpPr>
            <a:spLocks noGrp="1"/>
          </p:cNvSpPr>
          <p:nvPr>
            <p:ph type="ftr" sz="quarter" idx="10"/>
          </p:nvPr>
        </p:nvSpPr>
        <p:spPr/>
        <p:txBody>
          <a:bodyPr/>
          <a:lstStyle/>
          <a:p>
            <a:pPr algn="l"/>
            <a:r>
              <a:rPr lang="fr-FR"/>
              <a:t>M. Lewitowicz					49 JINR PAC for NP</a:t>
            </a:r>
            <a:endParaRPr lang="ru-RU" dirty="0"/>
          </a:p>
        </p:txBody>
      </p:sp>
      <p:sp>
        <p:nvSpPr>
          <p:cNvPr id="13" name="Espace réservé du numéro de diapositive 12">
            <a:extLst>
              <a:ext uri="{FF2B5EF4-FFF2-40B4-BE49-F238E27FC236}">
                <a16:creationId xmlns:a16="http://schemas.microsoft.com/office/drawing/2014/main" id="{8032A068-FB65-DB4A-A9D9-6A9F2373B6F8}"/>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 name="Espace réservé du pied de page 12">
            <a:extLst>
              <a:ext uri="{FF2B5EF4-FFF2-40B4-BE49-F238E27FC236}">
                <a16:creationId xmlns:a16="http://schemas.microsoft.com/office/drawing/2014/main" id="{3755B4FA-9A0B-EE42-ABF3-F8E89D5CE6D0}"/>
              </a:ext>
            </a:extLst>
          </p:cNvPr>
          <p:cNvSpPr>
            <a:spLocks noGrp="1"/>
          </p:cNvSpPr>
          <p:nvPr>
            <p:ph type="ftr" sz="quarter" idx="10"/>
          </p:nvPr>
        </p:nvSpPr>
        <p:spPr/>
        <p:txBody>
          <a:bodyPr/>
          <a:lstStyle/>
          <a:p>
            <a:pPr algn="l"/>
            <a:r>
              <a:rPr lang="fr-FR"/>
              <a:t>M. Lewitowicz					49 JINR PAC for NP</a:t>
            </a:r>
            <a:endParaRPr lang="ru-RU" dirty="0"/>
          </a:p>
        </p:txBody>
      </p:sp>
      <p:sp>
        <p:nvSpPr>
          <p:cNvPr id="14" name="Espace réservé du numéro de diapositive 13">
            <a:extLst>
              <a:ext uri="{FF2B5EF4-FFF2-40B4-BE49-F238E27FC236}">
                <a16:creationId xmlns:a16="http://schemas.microsoft.com/office/drawing/2014/main" id="{9310D4D5-7F3F-7643-BF08-51BF16D6B39E}"/>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5" name="Espace réservé du pied de page 14">
            <a:extLst>
              <a:ext uri="{FF2B5EF4-FFF2-40B4-BE49-F238E27FC236}">
                <a16:creationId xmlns:a16="http://schemas.microsoft.com/office/drawing/2014/main" id="{22B1967A-8AF9-AF48-B5E6-2304AFBDA187}"/>
              </a:ext>
            </a:extLst>
          </p:cNvPr>
          <p:cNvSpPr>
            <a:spLocks noGrp="1"/>
          </p:cNvSpPr>
          <p:nvPr>
            <p:ph type="ftr" sz="quarter" idx="10"/>
          </p:nvPr>
        </p:nvSpPr>
        <p:spPr/>
        <p:txBody>
          <a:bodyPr/>
          <a:lstStyle/>
          <a:p>
            <a:pPr algn="l"/>
            <a:r>
              <a:rPr lang="fr-FR"/>
              <a:t>M. Lewitowicz					49 JINR PAC for NP</a:t>
            </a:r>
            <a:endParaRPr lang="ru-RU" dirty="0"/>
          </a:p>
        </p:txBody>
      </p:sp>
      <p:sp>
        <p:nvSpPr>
          <p:cNvPr id="16" name="Espace réservé du numéro de diapositive 15">
            <a:extLst>
              <a:ext uri="{FF2B5EF4-FFF2-40B4-BE49-F238E27FC236}">
                <a16:creationId xmlns:a16="http://schemas.microsoft.com/office/drawing/2014/main" id="{84777A2C-1218-EB4A-A5F2-94E862CC8480}"/>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11" name="Espace réservé du pied de page 10">
            <a:extLst>
              <a:ext uri="{FF2B5EF4-FFF2-40B4-BE49-F238E27FC236}">
                <a16:creationId xmlns:a16="http://schemas.microsoft.com/office/drawing/2014/main" id="{0B062293-4CE3-4F4E-903C-7F2F2ABD9FB4}"/>
              </a:ext>
            </a:extLst>
          </p:cNvPr>
          <p:cNvSpPr>
            <a:spLocks noGrp="1"/>
          </p:cNvSpPr>
          <p:nvPr>
            <p:ph type="ftr" sz="quarter" idx="10"/>
          </p:nvPr>
        </p:nvSpPr>
        <p:spPr/>
        <p:txBody>
          <a:bodyPr/>
          <a:lstStyle/>
          <a:p>
            <a:pPr algn="l"/>
            <a:r>
              <a:rPr lang="fr-FR"/>
              <a:t>M. Lewitowicz					49 JINR PAC for NP</a:t>
            </a:r>
            <a:endParaRPr lang="ru-RU" dirty="0"/>
          </a:p>
        </p:txBody>
      </p:sp>
      <p:sp>
        <p:nvSpPr>
          <p:cNvPr id="12" name="Espace réservé du numéro de diapositive 11">
            <a:extLst>
              <a:ext uri="{FF2B5EF4-FFF2-40B4-BE49-F238E27FC236}">
                <a16:creationId xmlns:a16="http://schemas.microsoft.com/office/drawing/2014/main" id="{4C2CB7A0-C33B-AB47-A64A-64A46F1FB69E}"/>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33060A2D-2033-2A4C-86F3-32E5BDCB0589}"/>
              </a:ext>
            </a:extLst>
          </p:cNvPr>
          <p:cNvSpPr>
            <a:spLocks noGrp="1"/>
          </p:cNvSpPr>
          <p:nvPr>
            <p:ph type="title"/>
          </p:nvPr>
        </p:nvSpPr>
        <p:spPr/>
        <p:txBody>
          <a:bodyPr/>
          <a:lstStyle/>
          <a:p>
            <a:r>
              <a:rPr lang="fr-FR"/>
              <a:t>Modifiez le style du titre</a:t>
            </a:r>
            <a:endParaRPr lang="en-GB"/>
          </a:p>
        </p:txBody>
      </p:sp>
      <p:sp>
        <p:nvSpPr>
          <p:cNvPr id="11" name="Espace réservé du pied de page 10">
            <a:extLst>
              <a:ext uri="{FF2B5EF4-FFF2-40B4-BE49-F238E27FC236}">
                <a16:creationId xmlns:a16="http://schemas.microsoft.com/office/drawing/2014/main" id="{9DDAC3DA-4CB4-3046-8B31-70013151C8E0}"/>
              </a:ext>
            </a:extLst>
          </p:cNvPr>
          <p:cNvSpPr>
            <a:spLocks noGrp="1"/>
          </p:cNvSpPr>
          <p:nvPr>
            <p:ph type="ftr" sz="quarter" idx="10"/>
          </p:nvPr>
        </p:nvSpPr>
        <p:spPr/>
        <p:txBody>
          <a:bodyPr/>
          <a:lstStyle/>
          <a:p>
            <a:pPr algn="l"/>
            <a:r>
              <a:rPr lang="fr-FR"/>
              <a:t>M. Lewitowicz					49 JINR PAC for NP</a:t>
            </a:r>
            <a:endParaRPr lang="ru-RU" dirty="0"/>
          </a:p>
        </p:txBody>
      </p:sp>
      <p:sp>
        <p:nvSpPr>
          <p:cNvPr id="12" name="Espace réservé du numéro de diapositive 11">
            <a:extLst>
              <a:ext uri="{FF2B5EF4-FFF2-40B4-BE49-F238E27FC236}">
                <a16:creationId xmlns:a16="http://schemas.microsoft.com/office/drawing/2014/main" id="{945367C4-FF58-624D-9C5E-31BAF092F9D3}"/>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3" name="Espace réservé du pied de page 12">
            <a:extLst>
              <a:ext uri="{FF2B5EF4-FFF2-40B4-BE49-F238E27FC236}">
                <a16:creationId xmlns:a16="http://schemas.microsoft.com/office/drawing/2014/main" id="{F624B4F8-29A6-AE4D-8067-8770DEB91B23}"/>
              </a:ext>
            </a:extLst>
          </p:cNvPr>
          <p:cNvSpPr>
            <a:spLocks noGrp="1"/>
          </p:cNvSpPr>
          <p:nvPr>
            <p:ph type="ftr" sz="quarter" idx="10"/>
          </p:nvPr>
        </p:nvSpPr>
        <p:spPr/>
        <p:txBody>
          <a:bodyPr/>
          <a:lstStyle/>
          <a:p>
            <a:pPr algn="l"/>
            <a:r>
              <a:rPr lang="fr-FR"/>
              <a:t>M. Lewitowicz					49 JINR PAC for NP</a:t>
            </a:r>
            <a:endParaRPr lang="ru-RU" dirty="0"/>
          </a:p>
        </p:txBody>
      </p:sp>
      <p:sp>
        <p:nvSpPr>
          <p:cNvPr id="14" name="Espace réservé du numéro de diapositive 13">
            <a:extLst>
              <a:ext uri="{FF2B5EF4-FFF2-40B4-BE49-F238E27FC236}">
                <a16:creationId xmlns:a16="http://schemas.microsoft.com/office/drawing/2014/main" id="{713924C9-4F7F-FF4E-B983-E42829DCB4C8}"/>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3" name="Espace réservé du pied de page 12">
            <a:extLst>
              <a:ext uri="{FF2B5EF4-FFF2-40B4-BE49-F238E27FC236}">
                <a16:creationId xmlns:a16="http://schemas.microsoft.com/office/drawing/2014/main" id="{23D0501A-E52B-E544-90B5-CE8748124CAF}"/>
              </a:ext>
            </a:extLst>
          </p:cNvPr>
          <p:cNvSpPr>
            <a:spLocks noGrp="1"/>
          </p:cNvSpPr>
          <p:nvPr>
            <p:ph type="ftr" sz="quarter" idx="10"/>
          </p:nvPr>
        </p:nvSpPr>
        <p:spPr/>
        <p:txBody>
          <a:bodyPr/>
          <a:lstStyle/>
          <a:p>
            <a:pPr algn="l"/>
            <a:r>
              <a:rPr lang="fr-FR"/>
              <a:t>M. Lewitowicz					49 JINR PAC for NP</a:t>
            </a:r>
            <a:endParaRPr lang="ru-RU" dirty="0"/>
          </a:p>
        </p:txBody>
      </p:sp>
      <p:sp>
        <p:nvSpPr>
          <p:cNvPr id="14" name="Espace réservé du numéro de diapositive 13">
            <a:extLst>
              <a:ext uri="{FF2B5EF4-FFF2-40B4-BE49-F238E27FC236}">
                <a16:creationId xmlns:a16="http://schemas.microsoft.com/office/drawing/2014/main" id="{10010CC0-60C1-5F41-9051-16B63C1EFB7C}"/>
              </a:ext>
            </a:extLst>
          </p:cNvPr>
          <p:cNvSpPr>
            <a:spLocks noGrp="1"/>
          </p:cNvSpPr>
          <p:nvPr>
            <p:ph type="sldNum" sz="quarter" idx="11"/>
          </p:nvPr>
        </p:nvSpPr>
        <p:spPr/>
        <p:txBody>
          <a:bodyPr/>
          <a:lstStyle/>
          <a:p>
            <a:fld id="{017C60C2-FB95-4464-969C-DC460CD1CFD8}" type="slidenum">
              <a:rPr lang="ru-RU" smtClean="0"/>
              <a:pPr/>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4"/>
          </p:nvPr>
        </p:nvSpPr>
        <p:spPr>
          <a:xfrm>
            <a:off x="8737600" y="652534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‹N°›</a:t>
            </a:fld>
            <a:endParaRPr lang="ru-RU"/>
          </a:p>
        </p:txBody>
      </p:sp>
      <p:sp>
        <p:nvSpPr>
          <p:cNvPr id="8" name="Espace réservé du pied de page 7">
            <a:extLst>
              <a:ext uri="{FF2B5EF4-FFF2-40B4-BE49-F238E27FC236}">
                <a16:creationId xmlns:a16="http://schemas.microsoft.com/office/drawing/2014/main" id="{81C8556A-BDDE-7C40-8A88-A13F9A9B7F19}"/>
              </a:ext>
            </a:extLst>
          </p:cNvPr>
          <p:cNvSpPr>
            <a:spLocks noGrp="1"/>
          </p:cNvSpPr>
          <p:nvPr>
            <p:ph type="ftr" sz="quarter" idx="3"/>
          </p:nvPr>
        </p:nvSpPr>
        <p:spPr>
          <a:xfrm>
            <a:off x="609600" y="6520259"/>
            <a:ext cx="7543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fr-FR" dirty="0"/>
              <a:t>M. Lewitowicz					49 JINR PAC for NP</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flerovlab.jinr.ru/flnr/she_factory_no.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23863"/>
            <a:ext cx="12192000" cy="3581400"/>
          </a:xfrm>
          <a:prstGeom prst="rect">
            <a:avLst/>
          </a:prstGeom>
          <a:noFill/>
          <a:ln w="9525">
            <a:noFill/>
            <a:miter lim="800000"/>
            <a:headEnd/>
            <a:tailEnd/>
          </a:ln>
        </p:spPr>
        <p:txBody>
          <a:bodyPr anchor="b"/>
          <a:lstStyle/>
          <a:p>
            <a:pPr algn="ctr"/>
            <a:r>
              <a:rPr lang="en-GB" sz="4400" b="1" dirty="0">
                <a:solidFill>
                  <a:srgbClr val="C00000"/>
                </a:solidFill>
              </a:rPr>
              <a:t>Programme Advisory Committee for </a:t>
            </a:r>
          </a:p>
          <a:p>
            <a:pPr algn="ctr"/>
            <a:r>
              <a:rPr lang="en-GB" sz="4400" b="1" dirty="0">
                <a:solidFill>
                  <a:srgbClr val="C00000"/>
                </a:solidFill>
              </a:rPr>
              <a:t>Nuclear Physics</a:t>
            </a:r>
            <a:endParaRPr lang="en-GB" sz="2000" b="1" dirty="0">
              <a:solidFill>
                <a:srgbClr val="C00000"/>
              </a:solidFill>
            </a:endParaRPr>
          </a:p>
          <a:p>
            <a:pPr algn="ctr"/>
            <a:endParaRPr lang="en-GB" sz="2000" b="1" dirty="0">
              <a:solidFill>
                <a:srgbClr val="0033CC"/>
              </a:solidFill>
              <a:cs typeface="Times New Roman" pitchFamily="18" charset="0"/>
            </a:endParaRPr>
          </a:p>
          <a:p>
            <a:pPr algn="ctr"/>
            <a:r>
              <a:rPr lang="en-GB" sz="3600" b="1" dirty="0">
                <a:solidFill>
                  <a:srgbClr val="C00000"/>
                </a:solidFill>
                <a:cs typeface="Times New Roman" pitchFamily="18" charset="0"/>
              </a:rPr>
              <a:t>48-th meeting</a:t>
            </a:r>
          </a:p>
          <a:p>
            <a:pPr algn="ctr"/>
            <a:r>
              <a:rPr lang="en-GB" sz="3600" b="1" dirty="0">
                <a:solidFill>
                  <a:srgbClr val="C00000"/>
                </a:solidFill>
                <a:cs typeface="Times New Roman" pitchFamily="18" charset="0"/>
              </a:rPr>
              <a:t>Follow-up </a:t>
            </a:r>
            <a:endParaRPr lang="en-GB" sz="2000" b="1" dirty="0">
              <a:solidFill>
                <a:srgbClr val="C00000"/>
              </a:solidFill>
              <a:cs typeface="Times New Roman" pitchFamily="18" charset="0"/>
            </a:endParaRPr>
          </a:p>
          <a:p>
            <a:pPr algn="ctr"/>
            <a:endParaRPr lang="en-GB" sz="2000" b="1" dirty="0">
              <a:solidFill>
                <a:srgbClr val="C00000"/>
              </a:solidFill>
            </a:endParaRPr>
          </a:p>
          <a:p>
            <a:pPr algn="ctr"/>
            <a:r>
              <a:rPr lang="en-GB" b="1" dirty="0">
                <a:solidFill>
                  <a:srgbClr val="C00000"/>
                </a:solidFill>
              </a:rPr>
              <a:t>20–21 June 2018</a:t>
            </a:r>
            <a:endParaRPr lang="en-GB" sz="2800" b="1" i="1" dirty="0">
              <a:solidFill>
                <a:srgbClr val="C00000"/>
              </a:solidFill>
              <a:cs typeface="Times New Roman" pitchFamily="18" charset="0"/>
            </a:endParaRPr>
          </a:p>
        </p:txBody>
      </p:sp>
      <p:sp>
        <p:nvSpPr>
          <p:cNvPr id="2051" name="Номер слайда 1"/>
          <p:cNvSpPr>
            <a:spLocks noGrp="1"/>
          </p:cNvSpPr>
          <p:nvPr>
            <p:ph type="sldNum" sz="quarter" idx="11"/>
          </p:nvPr>
        </p:nvSpPr>
        <p:spPr>
          <a:xfrm>
            <a:off x="8737600" y="6525344"/>
            <a:ext cx="2844800" cy="365125"/>
          </a:xfrm>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1" y="4868863"/>
            <a:ext cx="6049963" cy="646112"/>
          </a:xfrm>
          <a:prstGeom prst="rect">
            <a:avLst/>
          </a:prstGeom>
          <a:noFill/>
          <a:ln w="9525">
            <a:noFill/>
            <a:miter lim="800000"/>
            <a:headEnd/>
            <a:tailEnd/>
          </a:ln>
        </p:spPr>
        <p:txBody>
          <a:bodyPr>
            <a:spAutoFit/>
          </a:bodyPr>
          <a:lstStyle/>
          <a:p>
            <a:pPr algn="ctr"/>
            <a:r>
              <a:rPr lang="en-GB" sz="3600" b="1" dirty="0">
                <a:solidFill>
                  <a:srgbClr val="002060"/>
                </a:solidFill>
              </a:rPr>
              <a:t>Marek  </a:t>
            </a:r>
            <a:r>
              <a:rPr lang="en-GB" sz="3600" b="1" dirty="0" err="1">
                <a:solidFill>
                  <a:srgbClr val="002060"/>
                </a:solidFill>
              </a:rPr>
              <a:t>Lewitowicz</a:t>
            </a:r>
            <a:r>
              <a:rPr lang="en-GB" dirty="0">
                <a:solidFill>
                  <a:srgbClr val="00206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12192000" cy="707886"/>
          </a:xfrm>
          <a:prstGeom prst="rect">
            <a:avLst/>
          </a:prstGeom>
        </p:spPr>
        <p:txBody>
          <a:bodyPr wrap="square">
            <a:spAutoFit/>
          </a:bodyPr>
          <a:lstStyle/>
          <a:p>
            <a:pPr lvl="0" algn="ctr" fontAlgn="base">
              <a:spcBef>
                <a:spcPct val="0"/>
              </a:spcBef>
              <a:spcAft>
                <a:spcPct val="0"/>
              </a:spcAft>
            </a:pPr>
            <a:r>
              <a:rPr lang="en-GB" sz="2000" b="1" dirty="0">
                <a:solidFill>
                  <a:srgbClr val="C00000"/>
                </a:solidFill>
                <a:latin typeface="Arial" pitchFamily="34" charset="0"/>
                <a:ea typeface="Times New Roman" pitchFamily="18" charset="0"/>
                <a:cs typeface="Arial" pitchFamily="34" charset="0"/>
              </a:rPr>
              <a:t>Status of the Factory of </a:t>
            </a:r>
            <a:r>
              <a:rPr lang="en-GB" sz="2000" b="1" dirty="0" err="1">
                <a:solidFill>
                  <a:srgbClr val="C00000"/>
                </a:solidFill>
                <a:latin typeface="Arial" pitchFamily="34" charset="0"/>
                <a:ea typeface="Times New Roman" pitchFamily="18" charset="0"/>
                <a:cs typeface="Arial" pitchFamily="34" charset="0"/>
              </a:rPr>
              <a:t>Superheavy</a:t>
            </a:r>
            <a:r>
              <a:rPr lang="en-GB" sz="2000" b="1" dirty="0">
                <a:solidFill>
                  <a:srgbClr val="C00000"/>
                </a:solidFill>
                <a:latin typeface="Arial" pitchFamily="34" charset="0"/>
                <a:ea typeface="Times New Roman" pitchFamily="18" charset="0"/>
                <a:cs typeface="Arial" pitchFamily="34" charset="0"/>
              </a:rPr>
              <a:t> Elements and the quality control system for construction of the DC-280 cyclotron</a:t>
            </a:r>
          </a:p>
        </p:txBody>
      </p:sp>
      <p:sp>
        <p:nvSpPr>
          <p:cNvPr id="12" name="Номер слайда 11"/>
          <p:cNvSpPr>
            <a:spLocks noGrp="1"/>
          </p:cNvSpPr>
          <p:nvPr>
            <p:ph type="sldNum" sz="quarter" idx="11"/>
          </p:nvPr>
        </p:nvSpPr>
        <p:spPr>
          <a:xfrm>
            <a:off x="8737600" y="6525344"/>
            <a:ext cx="2844800" cy="365125"/>
          </a:xfrm>
        </p:spPr>
        <p:txBody>
          <a:bodyPr/>
          <a:lstStyle/>
          <a:p>
            <a:fld id="{017C60C2-FB95-4464-969C-DC460CD1CFD8}" type="slidenum">
              <a:rPr lang="en-GB" smtClean="0"/>
              <a:pPr/>
              <a:t>10</a:t>
            </a:fld>
            <a:endParaRPr lang="en-GB"/>
          </a:p>
        </p:txBody>
      </p:sp>
      <p:sp>
        <p:nvSpPr>
          <p:cNvPr id="37" name="Прямоугольник 36">
            <a:extLst>
              <a:ext uri="{FF2B5EF4-FFF2-40B4-BE49-F238E27FC236}">
                <a16:creationId xmlns:a16="http://schemas.microsoft.com/office/drawing/2014/main" id="{8C1B16A4-1A4A-4F65-A928-E22FA127EB66}"/>
              </a:ext>
            </a:extLst>
          </p:cNvPr>
          <p:cNvSpPr/>
          <p:nvPr/>
        </p:nvSpPr>
        <p:spPr>
          <a:xfrm>
            <a:off x="239688" y="4221088"/>
            <a:ext cx="11712624" cy="229293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b="1" u="sng" dirty="0">
                <a:solidFill>
                  <a:srgbClr val="002060"/>
                </a:solidFill>
                <a:latin typeface="Arial" panose="020B0604020202020204" pitchFamily="34" charset="0"/>
                <a:cs typeface="Arial" panose="020B0604020202020204" pitchFamily="34" charset="0"/>
              </a:rPr>
              <a:t>The PAC recommendations:</a:t>
            </a:r>
          </a:p>
          <a:p>
            <a:pPr algn="ctr"/>
            <a:endParaRPr lang="en-GB" sz="1300" b="1" u="sng" dirty="0">
              <a:solidFill>
                <a:srgbClr val="002060"/>
              </a:solidFill>
              <a:latin typeface="Arial" panose="020B0604020202020204" pitchFamily="34" charset="0"/>
              <a:cs typeface="Arial" panose="020B0604020202020204" pitchFamily="34" charset="0"/>
            </a:endParaRPr>
          </a:p>
          <a:p>
            <a:pPr algn="just"/>
            <a:r>
              <a:rPr lang="en-GB" sz="1600" b="1" dirty="0">
                <a:solidFill>
                  <a:srgbClr val="002060"/>
                </a:solidFill>
                <a:latin typeface="Arial" panose="020B0604020202020204" pitchFamily="34" charset="0"/>
                <a:cs typeface="Arial" panose="020B0604020202020204" pitchFamily="34" charset="0"/>
              </a:rPr>
              <a:t>The PAC recommends that the JINR and FLNR Directorates put all necessary efforts to allow for the timely completion of the construction, licensing, and commissioning of the SHE Factory in 2018. The PAC recommends that the quality assurance system devised at FLNR be used during launching and tuning work and the commissioning of the main systems of the SHE Factory. The PAC recommends that thorough monitoring be provided during the commissioning of all the above-mentioned systems and set-ups of the SHE Factory in order to guarantee a reliable performance of the facility with design parameters. The PAC also recommends that the FLNR Directorate focus on the preparation of Day-1 experiments and make a presentation on the planned scientific programme at the next PAC meeting.</a:t>
            </a:r>
            <a:endParaRPr lang="en-GB" altLang="ko-KR" sz="1600" b="1" dirty="0">
              <a:solidFill>
                <a:srgbClr val="002060"/>
              </a:solidFill>
              <a:latin typeface="Arial" pitchFamily="34" charset="0"/>
              <a:ea typeface="Times New Roman" pitchFamily="18" charset="0"/>
              <a:cs typeface="Arial" pitchFamily="34" charset="0"/>
            </a:endParaRPr>
          </a:p>
        </p:txBody>
      </p:sp>
      <p:pic>
        <p:nvPicPr>
          <p:cNvPr id="11" name="Рисунок 10">
            <a:extLst>
              <a:ext uri="{FF2B5EF4-FFF2-40B4-BE49-F238E27FC236}">
                <a16:creationId xmlns:a16="http://schemas.microsoft.com/office/drawing/2014/main" id="{535BD7C9-2A6F-4C44-AEEF-DB4D16AC20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7436" y="836712"/>
            <a:ext cx="4840812" cy="3395648"/>
          </a:xfrm>
          <a:prstGeom prst="rect">
            <a:avLst/>
          </a:prstGeom>
        </p:spPr>
      </p:pic>
      <p:sp>
        <p:nvSpPr>
          <p:cNvPr id="3" name="Espace réservé du pied de page 2">
            <a:extLst>
              <a:ext uri="{FF2B5EF4-FFF2-40B4-BE49-F238E27FC236}">
                <a16:creationId xmlns:a16="http://schemas.microsoft.com/office/drawing/2014/main" id="{7055FEF2-1826-9C42-BD39-7BC33A797ADB}"/>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232797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1882" y="56667"/>
            <a:ext cx="12144672" cy="646331"/>
          </a:xfrm>
          <a:prstGeom prst="rect">
            <a:avLst/>
          </a:prstGeom>
        </p:spPr>
        <p:txBody>
          <a:bodyPr wrap="square">
            <a:spAutoFit/>
          </a:bodyPr>
          <a:lstStyle/>
          <a:p>
            <a:pPr lvl="0" algn="ctr" fontAlgn="base">
              <a:spcBef>
                <a:spcPct val="0"/>
              </a:spcBef>
              <a:spcAft>
                <a:spcPct val="0"/>
              </a:spcAft>
            </a:pPr>
            <a:r>
              <a:rPr lang="en-GB" b="1" dirty="0">
                <a:solidFill>
                  <a:srgbClr val="C00000"/>
                </a:solidFill>
                <a:latin typeface="Arial" pitchFamily="34" charset="0"/>
                <a:ea typeface="Times New Roman" pitchFamily="18" charset="0"/>
                <a:cs typeface="Arial" pitchFamily="34" charset="0"/>
              </a:rPr>
              <a:t>Status of the Factory of </a:t>
            </a:r>
            <a:r>
              <a:rPr lang="en-GB" b="1" dirty="0" err="1">
                <a:solidFill>
                  <a:srgbClr val="C00000"/>
                </a:solidFill>
                <a:latin typeface="Arial" pitchFamily="34" charset="0"/>
                <a:ea typeface="Times New Roman" pitchFamily="18" charset="0"/>
                <a:cs typeface="Arial" pitchFamily="34" charset="0"/>
              </a:rPr>
              <a:t>Superheavy</a:t>
            </a:r>
            <a:r>
              <a:rPr lang="en-GB" b="1" dirty="0">
                <a:solidFill>
                  <a:srgbClr val="C00000"/>
                </a:solidFill>
                <a:latin typeface="Arial" pitchFamily="34" charset="0"/>
                <a:ea typeface="Times New Roman" pitchFamily="18" charset="0"/>
                <a:cs typeface="Arial" pitchFamily="34" charset="0"/>
              </a:rPr>
              <a:t> Elements and the quality control system for construction of the DC-280 cyclotron</a:t>
            </a:r>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ru-RU" smtClean="0"/>
              <a:pPr/>
              <a:t>11</a:t>
            </a:fld>
            <a:endParaRPr lang="ru-RU"/>
          </a:p>
        </p:txBody>
      </p:sp>
      <p:graphicFrame>
        <p:nvGraphicFramePr>
          <p:cNvPr id="11" name="Таблица 10">
            <a:extLst>
              <a:ext uri="{FF2B5EF4-FFF2-40B4-BE49-F238E27FC236}">
                <a16:creationId xmlns:a16="http://schemas.microsoft.com/office/drawing/2014/main" id="{BC23ACF1-A6EA-4095-ABDF-6F0FC7361EE2}"/>
              </a:ext>
            </a:extLst>
          </p:cNvPr>
          <p:cNvGraphicFramePr>
            <a:graphicFrameLocks noGrp="1"/>
          </p:cNvGraphicFramePr>
          <p:nvPr>
            <p:extLst>
              <p:ext uri="{D42A27DB-BD31-4B8C-83A1-F6EECF244321}">
                <p14:modId xmlns:p14="http://schemas.microsoft.com/office/powerpoint/2010/main" val="2377429015"/>
              </p:ext>
            </p:extLst>
          </p:nvPr>
        </p:nvGraphicFramePr>
        <p:xfrm>
          <a:off x="761556" y="1009240"/>
          <a:ext cx="10719829" cy="3460368"/>
        </p:xfrm>
        <a:graphic>
          <a:graphicData uri="http://schemas.openxmlformats.org/drawingml/2006/table">
            <a:tbl>
              <a:tblPr firstRow="1" bandRow="1">
                <a:tableStyleId>{5FD0F851-EC5A-4D38-B0AD-8093EC10F338}</a:tableStyleId>
              </a:tblPr>
              <a:tblGrid>
                <a:gridCol w="10719829">
                  <a:extLst>
                    <a:ext uri="{9D8B030D-6E8A-4147-A177-3AD203B41FA5}">
                      <a16:colId xmlns:a16="http://schemas.microsoft.com/office/drawing/2014/main" val="726191828"/>
                    </a:ext>
                  </a:extLst>
                </a:gridCol>
              </a:tblGrid>
              <a:tr h="442848">
                <a:tc>
                  <a:txBody>
                    <a:bodyPr/>
                    <a:lstStyle/>
                    <a:p>
                      <a:pPr algn="ctr"/>
                      <a:r>
                        <a:rPr lang="en-US" sz="2000" u="sng" dirty="0"/>
                        <a:t>The SC recommendations:</a:t>
                      </a:r>
                      <a:endParaRPr lang="ru-RU" sz="2000" u="sng" dirty="0"/>
                    </a:p>
                  </a:txBody>
                  <a:tcPr/>
                </a:tc>
                <a:extLst>
                  <a:ext uri="{0D108BD9-81ED-4DB2-BD59-A6C34878D82A}">
                    <a16:rowId xmlns:a16="http://schemas.microsoft.com/office/drawing/2014/main" val="843312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The Scientific Council is pleased to note that the autonomous tuning work for the DC-280 cyclotron, which is the central part of the SHE Factory, is approaching its final phase. The commissioning of DC-280 and first test experiments are being planned at the end of 2018. In addition to constructing the experimental set-ups, a great deal of effort is also focused on licensing which must be completed prior to the first Experiments</a:t>
                      </a:r>
                      <a:endParaRPr lang="ru-RU" dirty="0"/>
                    </a:p>
                  </a:txBody>
                  <a:tcPr/>
                </a:tc>
                <a:extLst>
                  <a:ext uri="{0D108BD9-81ED-4DB2-BD59-A6C34878D82A}">
                    <a16:rowId xmlns:a16="http://schemas.microsoft.com/office/drawing/2014/main" val="959889327"/>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98907784"/>
                  </a:ext>
                </a:extLst>
              </a:tr>
              <a:tr h="62440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The Scientific Council recommends that the JINR and FLNR Directorates put all necessary efforts to allow for the timely completion of the construction, licensing, and commissioning of the SHE Factory in 2018. The FLNR Directorate is recommended to provide thorough monitoring during the commissioning of the main systems and set-ups of the SHE Factory in order to guarantee reliable performance of the facility within the design parameters, and to focus on the preparation of Day-1 experiments.</a:t>
                      </a:r>
                    </a:p>
                  </a:txBody>
                  <a:tcPr/>
                </a:tc>
                <a:extLst>
                  <a:ext uri="{0D108BD9-81ED-4DB2-BD59-A6C34878D82A}">
                    <a16:rowId xmlns:a16="http://schemas.microsoft.com/office/drawing/2014/main" val="1813031803"/>
                  </a:ext>
                </a:extLst>
              </a:tr>
            </a:tbl>
          </a:graphicData>
        </a:graphic>
      </p:graphicFrame>
      <p:sp>
        <p:nvSpPr>
          <p:cNvPr id="2" name="Прямоугольник 1">
            <a:extLst>
              <a:ext uri="{FF2B5EF4-FFF2-40B4-BE49-F238E27FC236}">
                <a16:creationId xmlns:a16="http://schemas.microsoft.com/office/drawing/2014/main" id="{21E62A49-C936-4F55-B9AD-6F1D68CF221C}"/>
              </a:ext>
            </a:extLst>
          </p:cNvPr>
          <p:cNvSpPr/>
          <p:nvPr/>
        </p:nvSpPr>
        <p:spPr>
          <a:xfrm>
            <a:off x="839416" y="4653136"/>
            <a:ext cx="10729192" cy="1685077"/>
          </a:xfrm>
          <a:prstGeom prst="rect">
            <a:avLst/>
          </a:prstGeom>
        </p:spPr>
        <p:txBody>
          <a:bodyPr wrap="square">
            <a:spAutoFit/>
          </a:bodyPr>
          <a:lstStyle/>
          <a:p>
            <a:pPr>
              <a:lnSpc>
                <a:spcPct val="115000"/>
              </a:lnSpc>
            </a:pPr>
            <a:r>
              <a:rPr lang="en-US" b="1" kern="0" dirty="0">
                <a:solidFill>
                  <a:srgbClr val="FF0000"/>
                </a:solidFill>
                <a:latin typeface="Roboto"/>
                <a:ea typeface="Times New Roman" panose="02020603050405020304" pitchFamily="18" charset="0"/>
              </a:rPr>
              <a:t>On 26 December 2018, the first beam of accelerated heavy ions was produced at the </a:t>
            </a:r>
          </a:p>
          <a:p>
            <a:pPr>
              <a:lnSpc>
                <a:spcPct val="115000"/>
              </a:lnSpc>
            </a:pPr>
            <a:r>
              <a:rPr lang="en-US" b="1" kern="0" dirty="0">
                <a:solidFill>
                  <a:srgbClr val="FF0000"/>
                </a:solidFill>
                <a:latin typeface="Roboto"/>
                <a:ea typeface="Times New Roman" panose="02020603050405020304" pitchFamily="18" charset="0"/>
                <a:hlinkClick r:id="rId3"/>
              </a:rPr>
              <a:t>DC-280</a:t>
            </a:r>
            <a:r>
              <a:rPr lang="en-US" b="1" kern="0" dirty="0">
                <a:solidFill>
                  <a:srgbClr val="FF0000"/>
                </a:solidFill>
                <a:latin typeface="Roboto"/>
                <a:ea typeface="Times New Roman" panose="02020603050405020304" pitchFamily="18" charset="0"/>
              </a:rPr>
              <a:t> cyclotron (</a:t>
            </a:r>
            <a:r>
              <a:rPr lang="en-US" b="1" i="1" kern="0" dirty="0">
                <a:solidFill>
                  <a:srgbClr val="FF0000"/>
                </a:solidFill>
                <a:latin typeface="Roboto"/>
                <a:ea typeface="Times New Roman" panose="02020603050405020304" pitchFamily="18" charset="0"/>
              </a:rPr>
              <a:t>see presentation of I. </a:t>
            </a:r>
            <a:r>
              <a:rPr lang="en-US" b="1" i="1" kern="0" dirty="0" err="1">
                <a:solidFill>
                  <a:srgbClr val="FF0000"/>
                </a:solidFill>
                <a:latin typeface="Roboto"/>
                <a:ea typeface="Times New Roman" panose="02020603050405020304" pitchFamily="18" charset="0"/>
              </a:rPr>
              <a:t>Kalagin</a:t>
            </a:r>
            <a:r>
              <a:rPr lang="en-US" b="1" kern="0" dirty="0">
                <a:solidFill>
                  <a:srgbClr val="FF0000"/>
                </a:solidFill>
                <a:latin typeface="Roboto"/>
                <a:ea typeface="Times New Roman" panose="02020603050405020304" pitchFamily="18" charset="0"/>
              </a:rPr>
              <a:t>)</a:t>
            </a:r>
          </a:p>
          <a:p>
            <a:pPr>
              <a:lnSpc>
                <a:spcPct val="115000"/>
              </a:lnSpc>
            </a:pPr>
            <a:endParaRPr lang="ru-RU" dirty="0"/>
          </a:p>
          <a:p>
            <a:pPr>
              <a:lnSpc>
                <a:spcPct val="115000"/>
              </a:lnSpc>
              <a:spcAft>
                <a:spcPts val="0"/>
              </a:spcAft>
            </a:pPr>
            <a:r>
              <a:rPr lang="en-US" b="1" kern="0" dirty="0">
                <a:solidFill>
                  <a:srgbClr val="C00000"/>
                </a:solidFill>
                <a:latin typeface="Roboto"/>
                <a:ea typeface="Times New Roman" panose="02020603050405020304" pitchFamily="18" charset="0"/>
              </a:rPr>
              <a:t>The PAC congratulates the FLNR staff on the long-awaited event that indicates the birth of a new JINR basic facility – the DC-280 cyclotron!</a:t>
            </a:r>
            <a:endParaRPr lang="ru-RU" sz="1600" kern="800" dirty="0">
              <a:solidFill>
                <a:srgbClr val="C00000"/>
              </a:solidFill>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AD7D21C2-FA5A-5441-B7CF-D60C3F67E39B}"/>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292486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0" y="61615"/>
            <a:ext cx="9045256" cy="400110"/>
          </a:xfrm>
          <a:prstGeom prst="rect">
            <a:avLst/>
          </a:prstGeom>
        </p:spPr>
        <p:txBody>
          <a:bodyPr wrap="square">
            <a:spAutoFit/>
          </a:bodyPr>
          <a:lstStyle/>
          <a:p>
            <a:pPr algn="ctr"/>
            <a:r>
              <a:rPr lang="en-US" sz="2000" b="1" dirty="0">
                <a:solidFill>
                  <a:srgbClr val="C00000"/>
                </a:solidFill>
                <a:latin typeface="Arial" pitchFamily="34" charset="0"/>
                <a:ea typeface="Times New Roman" pitchFamily="18" charset="0"/>
                <a:cs typeface="Arial" pitchFamily="34" charset="0"/>
              </a:rPr>
              <a:t>Commissioning and first results of the ACCULINNA-2 fragment separator </a:t>
            </a:r>
          </a:p>
        </p:txBody>
      </p:sp>
      <p:sp>
        <p:nvSpPr>
          <p:cNvPr id="8" name="Прямоугольник 7"/>
          <p:cNvSpPr/>
          <p:nvPr/>
        </p:nvSpPr>
        <p:spPr>
          <a:xfrm>
            <a:off x="119336" y="495864"/>
            <a:ext cx="9289032" cy="4247317"/>
          </a:xfrm>
          <a:prstGeom prst="rect">
            <a:avLst/>
          </a:prstGeom>
        </p:spPr>
        <p:txBody>
          <a:bodyPr wrap="square">
            <a:spAutoFit/>
          </a:bodyPr>
          <a:lstStyle/>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ACCULINNA-2 fragment separator commissioned in 2017 is now ready for day-one experiments.</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In 2018 experimental program with RIBs has been focused on beta-delayed exotic decays of </a:t>
            </a:r>
            <a:r>
              <a:rPr lang="en-US" baseline="30000" dirty="0">
                <a:solidFill>
                  <a:srgbClr val="0033CC"/>
                </a:solidFill>
                <a:latin typeface="Arial" pitchFamily="34" charset="0"/>
                <a:ea typeface="Times New Roman" pitchFamily="18" charset="0"/>
                <a:cs typeface="Arial" pitchFamily="34" charset="0"/>
              </a:rPr>
              <a:t>11</a:t>
            </a:r>
            <a:r>
              <a:rPr lang="en-US" dirty="0">
                <a:solidFill>
                  <a:srgbClr val="0033CC"/>
                </a:solidFill>
                <a:latin typeface="Arial" pitchFamily="34" charset="0"/>
                <a:ea typeface="Times New Roman" pitchFamily="18" charset="0"/>
                <a:cs typeface="Arial" pitchFamily="34" charset="0"/>
              </a:rPr>
              <a:t>Be</a:t>
            </a:r>
            <a:r>
              <a:rPr lang="en-US" dirty="0">
                <a:solidFill>
                  <a:srgbClr val="002060"/>
                </a:solidFill>
                <a:latin typeface="Arial" pitchFamily="34" charset="0"/>
                <a:ea typeface="Times New Roman" pitchFamily="18" charset="0"/>
                <a:cs typeface="Arial" pitchFamily="34" charset="0"/>
              </a:rPr>
              <a:t>, </a:t>
            </a:r>
            <a:r>
              <a:rPr lang="en-US" baseline="30000" dirty="0">
                <a:solidFill>
                  <a:srgbClr val="FF0000"/>
                </a:solidFill>
                <a:latin typeface="Arial" pitchFamily="34" charset="0"/>
                <a:ea typeface="Times New Roman" pitchFamily="18" charset="0"/>
                <a:cs typeface="Arial" pitchFamily="34" charset="0"/>
              </a:rPr>
              <a:t>6</a:t>
            </a:r>
            <a:r>
              <a:rPr lang="en-US" dirty="0">
                <a:solidFill>
                  <a:srgbClr val="FF0000"/>
                </a:solidFill>
                <a:latin typeface="Arial" pitchFamily="34" charset="0"/>
                <a:ea typeface="Times New Roman" pitchFamily="18" charset="0"/>
                <a:cs typeface="Arial" pitchFamily="34" charset="0"/>
              </a:rPr>
              <a:t>He+d</a:t>
            </a:r>
            <a:r>
              <a:rPr lang="en-US" dirty="0">
                <a:solidFill>
                  <a:srgbClr val="002060"/>
                </a:solidFill>
                <a:latin typeface="Arial" pitchFamily="34" charset="0"/>
                <a:ea typeface="Times New Roman" pitchFamily="18" charset="0"/>
                <a:cs typeface="Arial" pitchFamily="34" charset="0"/>
              </a:rPr>
              <a:t> scattering and d(</a:t>
            </a:r>
            <a:r>
              <a:rPr lang="en-US" baseline="30000" dirty="0">
                <a:solidFill>
                  <a:srgbClr val="002060"/>
                </a:solidFill>
                <a:latin typeface="Arial" pitchFamily="34" charset="0"/>
                <a:ea typeface="Times New Roman" pitchFamily="18" charset="0"/>
                <a:cs typeface="Arial" pitchFamily="34" charset="0"/>
              </a:rPr>
              <a:t>6</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002060"/>
                </a:solidFill>
                <a:latin typeface="Arial" pitchFamily="34" charset="0"/>
                <a:ea typeface="Times New Roman" pitchFamily="18" charset="0"/>
                <a:cs typeface="Arial" pitchFamily="34" charset="0"/>
              </a:rPr>
              <a:t>3</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FF3300"/>
                </a:solidFill>
                <a:latin typeface="Arial" pitchFamily="34" charset="0"/>
                <a:ea typeface="Times New Roman" pitchFamily="18" charset="0"/>
                <a:cs typeface="Arial" pitchFamily="34" charset="0"/>
              </a:rPr>
              <a:t>5</a:t>
            </a:r>
            <a:r>
              <a:rPr lang="en-US" dirty="0">
                <a:solidFill>
                  <a:srgbClr val="FF3300"/>
                </a:solidFill>
                <a:latin typeface="Arial" pitchFamily="34" charset="0"/>
                <a:ea typeface="Times New Roman" pitchFamily="18" charset="0"/>
                <a:cs typeface="Arial" pitchFamily="34" charset="0"/>
              </a:rPr>
              <a:t>H</a:t>
            </a:r>
            <a:r>
              <a:rPr lang="en-US" dirty="0">
                <a:solidFill>
                  <a:srgbClr val="002060"/>
                </a:solidFill>
                <a:latin typeface="Arial" pitchFamily="34" charset="0"/>
                <a:ea typeface="Times New Roman" pitchFamily="18" charset="0"/>
                <a:cs typeface="Arial" pitchFamily="34" charset="0"/>
              </a:rPr>
              <a:t> reaction study.</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Method to study low-lying states of </a:t>
            </a:r>
            <a:r>
              <a:rPr lang="en-US" baseline="30000" dirty="0">
                <a:solidFill>
                  <a:srgbClr val="FF0000"/>
                </a:solidFill>
                <a:latin typeface="Arial" pitchFamily="34" charset="0"/>
                <a:ea typeface="Times New Roman" pitchFamily="18" charset="0"/>
                <a:cs typeface="Arial" pitchFamily="34" charset="0"/>
              </a:rPr>
              <a:t>10</a:t>
            </a:r>
            <a:r>
              <a:rPr lang="en-US" dirty="0">
                <a:solidFill>
                  <a:srgbClr val="FF0000"/>
                </a:solidFill>
                <a:latin typeface="Arial" pitchFamily="34" charset="0"/>
                <a:ea typeface="Times New Roman" pitchFamily="18" charset="0"/>
                <a:cs typeface="Arial" pitchFamily="34" charset="0"/>
              </a:rPr>
              <a:t>Li</a:t>
            </a:r>
            <a:r>
              <a:rPr lang="en-US" dirty="0">
                <a:solidFill>
                  <a:srgbClr val="002060"/>
                </a:solidFill>
                <a:latin typeface="Arial" pitchFamily="34" charset="0"/>
                <a:ea typeface="Times New Roman" pitchFamily="18" charset="0"/>
                <a:cs typeface="Arial" pitchFamily="34" charset="0"/>
              </a:rPr>
              <a:t> populated in the reaction d(</a:t>
            </a:r>
            <a:r>
              <a:rPr lang="en-US" baseline="30000" dirty="0">
                <a:solidFill>
                  <a:srgbClr val="002060"/>
                </a:solidFill>
                <a:latin typeface="Arial" pitchFamily="34" charset="0"/>
                <a:ea typeface="Times New Roman" pitchFamily="18" charset="0"/>
                <a:cs typeface="Arial" pitchFamily="34" charset="0"/>
              </a:rPr>
              <a:t>9</a:t>
            </a:r>
            <a:r>
              <a:rPr lang="en-US" dirty="0">
                <a:solidFill>
                  <a:srgbClr val="002060"/>
                </a:solidFill>
                <a:latin typeface="Arial" pitchFamily="34" charset="0"/>
                <a:ea typeface="Times New Roman" pitchFamily="18" charset="0"/>
                <a:cs typeface="Arial" pitchFamily="34" charset="0"/>
              </a:rPr>
              <a:t>Li,p)</a:t>
            </a:r>
            <a:r>
              <a:rPr lang="en-US" baseline="30000" dirty="0">
                <a:solidFill>
                  <a:srgbClr val="002060"/>
                </a:solidFill>
                <a:latin typeface="Arial" pitchFamily="34" charset="0"/>
                <a:ea typeface="Times New Roman" pitchFamily="18" charset="0"/>
                <a:cs typeface="Arial" pitchFamily="34" charset="0"/>
              </a:rPr>
              <a:t>10</a:t>
            </a:r>
            <a:r>
              <a:rPr lang="en-US" dirty="0">
                <a:solidFill>
                  <a:srgbClr val="002060"/>
                </a:solidFill>
                <a:latin typeface="Arial" pitchFamily="34" charset="0"/>
                <a:ea typeface="Times New Roman" pitchFamily="18" charset="0"/>
                <a:cs typeface="Arial" pitchFamily="34" charset="0"/>
              </a:rPr>
              <a:t>Li </a:t>
            </a:r>
            <a:r>
              <a:rPr lang="ru-RU" b="1" dirty="0">
                <a:solidFill>
                  <a:srgbClr val="002060"/>
                </a:solidFill>
                <a:ea typeface="Calibri" panose="020F0502020204030204" pitchFamily="34" charset="0"/>
                <a:cs typeface="Times New Roman" panose="02020603050405020304" pitchFamily="18" charset="0"/>
                <a:sym typeface="Symbol" panose="05050102010706020507" pitchFamily="18" charset="2"/>
              </a:rPr>
              <a:t></a:t>
            </a:r>
            <a:r>
              <a:rPr lang="en-US" dirty="0">
                <a:solidFill>
                  <a:srgbClr val="002060"/>
                </a:solidFill>
                <a:latin typeface="Arial" pitchFamily="34" charset="0"/>
                <a:ea typeface="Times New Roman" pitchFamily="18" charset="0"/>
                <a:cs typeface="Arial" pitchFamily="34" charset="0"/>
              </a:rPr>
              <a:t> n+</a:t>
            </a:r>
            <a:r>
              <a:rPr lang="en-US" baseline="30000" dirty="0">
                <a:solidFill>
                  <a:srgbClr val="002060"/>
                </a:solidFill>
                <a:latin typeface="Arial" pitchFamily="34" charset="0"/>
                <a:ea typeface="Times New Roman" pitchFamily="18" charset="0"/>
                <a:cs typeface="Arial" pitchFamily="34" charset="0"/>
              </a:rPr>
              <a:t>9</a:t>
            </a:r>
            <a:r>
              <a:rPr lang="en-US" dirty="0">
                <a:solidFill>
                  <a:srgbClr val="002060"/>
                </a:solidFill>
                <a:latin typeface="Arial" pitchFamily="34" charset="0"/>
                <a:ea typeface="Times New Roman" pitchFamily="18" charset="0"/>
                <a:cs typeface="Arial" pitchFamily="34" charset="0"/>
              </a:rPr>
              <a:t>Li was tested too. </a:t>
            </a:r>
            <a:r>
              <a:rPr lang="en-US" dirty="0">
                <a:solidFill>
                  <a:srgbClr val="C00000"/>
                </a:solidFill>
                <a:effectLst>
                  <a:outerShdw blurRad="38100" dist="38100" dir="2700000" algn="tl">
                    <a:srgbClr val="000000">
                      <a:alpha val="43137"/>
                    </a:srgbClr>
                  </a:outerShdw>
                </a:effectLst>
                <a:ea typeface="Calibri" panose="020F0502020204030204" pitchFamily="34" charset="0"/>
              </a:rPr>
              <a:t>(registration of protons, emitted backward in laboratory system, in coincidence with neutrons moving in forward direction)</a:t>
            </a:r>
            <a:endParaRPr lang="en-US" b="1" dirty="0">
              <a:solidFill>
                <a:srgbClr val="000000"/>
              </a:solidFill>
              <a:ea typeface="Calibri" panose="020F0502020204030204"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study of the </a:t>
            </a:r>
            <a:r>
              <a:rPr lang="en-US" baseline="30000" dirty="0">
                <a:solidFill>
                  <a:srgbClr val="FF0000"/>
                </a:solidFill>
                <a:latin typeface="Arial" pitchFamily="34" charset="0"/>
                <a:ea typeface="Times New Roman" pitchFamily="18" charset="0"/>
                <a:cs typeface="Arial" pitchFamily="34" charset="0"/>
              </a:rPr>
              <a:t>7</a:t>
            </a:r>
            <a:r>
              <a:rPr lang="en-US" dirty="0">
                <a:solidFill>
                  <a:srgbClr val="FF0000"/>
                </a:solidFill>
                <a:latin typeface="Arial" pitchFamily="34" charset="0"/>
                <a:ea typeface="Times New Roman" pitchFamily="18" charset="0"/>
                <a:cs typeface="Arial" pitchFamily="34" charset="0"/>
              </a:rPr>
              <a:t>H</a:t>
            </a:r>
            <a:r>
              <a:rPr lang="en-US" dirty="0">
                <a:solidFill>
                  <a:srgbClr val="002060"/>
                </a:solidFill>
                <a:latin typeface="Arial" pitchFamily="34" charset="0"/>
                <a:ea typeface="Times New Roman" pitchFamily="18" charset="0"/>
                <a:cs typeface="Arial" pitchFamily="34" charset="0"/>
              </a:rPr>
              <a:t> and its 4n-decay in the reaction d(</a:t>
            </a:r>
            <a:r>
              <a:rPr lang="en-US" baseline="30000" dirty="0">
                <a:solidFill>
                  <a:srgbClr val="002060"/>
                </a:solidFill>
                <a:latin typeface="Arial" pitchFamily="34" charset="0"/>
                <a:ea typeface="Times New Roman" pitchFamily="18" charset="0"/>
                <a:cs typeface="Arial" pitchFamily="34" charset="0"/>
              </a:rPr>
              <a:t>8</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002060"/>
                </a:solidFill>
                <a:latin typeface="Arial" pitchFamily="34" charset="0"/>
                <a:ea typeface="Times New Roman" pitchFamily="18" charset="0"/>
                <a:cs typeface="Arial" pitchFamily="34" charset="0"/>
              </a:rPr>
              <a:t>3</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FF0000"/>
                </a:solidFill>
                <a:latin typeface="Arial" pitchFamily="34" charset="0"/>
                <a:ea typeface="Times New Roman" pitchFamily="18" charset="0"/>
                <a:cs typeface="Arial" pitchFamily="34" charset="0"/>
              </a:rPr>
              <a:t>7</a:t>
            </a:r>
            <a:r>
              <a:rPr lang="en-US" dirty="0">
                <a:solidFill>
                  <a:srgbClr val="FF0000"/>
                </a:solidFill>
                <a:latin typeface="Arial" pitchFamily="34" charset="0"/>
                <a:ea typeface="Times New Roman" pitchFamily="18" charset="0"/>
                <a:cs typeface="Arial" pitchFamily="34" charset="0"/>
              </a:rPr>
              <a:t>H</a:t>
            </a:r>
            <a:r>
              <a:rPr lang="en-US" dirty="0">
                <a:solidFill>
                  <a:srgbClr val="002060"/>
                </a:solidFill>
                <a:latin typeface="Arial" pitchFamily="34" charset="0"/>
                <a:ea typeface="Times New Roman" pitchFamily="18" charset="0"/>
                <a:cs typeface="Arial" pitchFamily="34" charset="0"/>
              </a:rPr>
              <a:t> is proposed for the fall 2018.</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US" b="1" dirty="0">
              <a:solidFill>
                <a:srgbClr val="000000"/>
              </a:solidFill>
              <a:ea typeface="Calibri" panose="020F0502020204030204"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ea typeface="Times New Roman" pitchFamily="18" charset="0"/>
              <a:cs typeface="Arial" pitchFamily="34" charset="0"/>
            </a:endParaRPr>
          </a:p>
        </p:txBody>
      </p:sp>
      <p:sp>
        <p:nvSpPr>
          <p:cNvPr id="9" name="Прямоугольник 8"/>
          <p:cNvSpPr/>
          <p:nvPr/>
        </p:nvSpPr>
        <p:spPr>
          <a:xfrm>
            <a:off x="5303913" y="4109949"/>
            <a:ext cx="6590356"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US" b="1" u="sng" dirty="0">
                <a:solidFill>
                  <a:srgbClr val="002060"/>
                </a:solidFill>
                <a:latin typeface="Arial" pitchFamily="34" charset="0"/>
                <a:ea typeface="Times New Roman" pitchFamily="18" charset="0"/>
                <a:cs typeface="Arial" pitchFamily="34" charset="0"/>
              </a:rPr>
              <a:t>Recommendation</a:t>
            </a:r>
            <a:r>
              <a:rPr lang="en-US" b="1" dirty="0">
                <a:solidFill>
                  <a:srgbClr val="00206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Arial" pitchFamily="34" charset="0"/>
              </a:rPr>
              <a:t>The PAC endorses the first experiment on the ACCULINNA-2 fragment separator aimed at studying the properties of </a:t>
            </a:r>
            <a:r>
              <a:rPr lang="en-US" b="1" baseline="30000" dirty="0">
                <a:solidFill>
                  <a:srgbClr val="002060"/>
                </a:solidFill>
                <a:latin typeface="Arial" pitchFamily="34" charset="0"/>
                <a:ea typeface="Times New Roman" pitchFamily="18" charset="0"/>
                <a:cs typeface="Arial" pitchFamily="34" charset="0"/>
              </a:rPr>
              <a:t>7</a:t>
            </a:r>
            <a:r>
              <a:rPr lang="en-US" b="1" dirty="0">
                <a:solidFill>
                  <a:srgbClr val="002060"/>
                </a:solidFill>
                <a:latin typeface="Arial" pitchFamily="34" charset="0"/>
                <a:ea typeface="Times New Roman" pitchFamily="18" charset="0"/>
                <a:cs typeface="Arial" pitchFamily="34" charset="0"/>
              </a:rPr>
              <a:t>H in the </a:t>
            </a:r>
            <a:r>
              <a:rPr lang="en-US" b="1" baseline="30000" dirty="0">
                <a:solidFill>
                  <a:srgbClr val="002060"/>
                </a:solidFill>
                <a:latin typeface="Arial" pitchFamily="34" charset="0"/>
                <a:ea typeface="Times New Roman" pitchFamily="18" charset="0"/>
                <a:cs typeface="Arial" pitchFamily="34" charset="0"/>
              </a:rPr>
              <a:t>8</a:t>
            </a:r>
            <a:r>
              <a:rPr lang="en-US" b="1" dirty="0">
                <a:solidFill>
                  <a:srgbClr val="002060"/>
                </a:solidFill>
                <a:latin typeface="Arial" pitchFamily="34" charset="0"/>
                <a:ea typeface="Times New Roman" pitchFamily="18" charset="0"/>
                <a:cs typeface="Arial" pitchFamily="34" charset="0"/>
              </a:rPr>
              <a:t>He(d, </a:t>
            </a:r>
            <a:r>
              <a:rPr lang="en-US" b="1" baseline="30000" dirty="0">
                <a:solidFill>
                  <a:srgbClr val="002060"/>
                </a:solidFill>
                <a:latin typeface="Arial" pitchFamily="34" charset="0"/>
                <a:ea typeface="Times New Roman" pitchFamily="18" charset="0"/>
                <a:cs typeface="Arial" pitchFamily="34" charset="0"/>
              </a:rPr>
              <a:t>3</a:t>
            </a:r>
            <a:r>
              <a:rPr lang="en-US" b="1" dirty="0">
                <a:solidFill>
                  <a:srgbClr val="002060"/>
                </a:solidFill>
                <a:latin typeface="Arial" pitchFamily="34" charset="0"/>
                <a:ea typeface="Times New Roman" pitchFamily="18" charset="0"/>
                <a:cs typeface="Arial" pitchFamily="34" charset="0"/>
              </a:rPr>
              <a:t>He)</a:t>
            </a:r>
            <a:r>
              <a:rPr lang="en-US" b="1" baseline="30000" dirty="0">
                <a:solidFill>
                  <a:srgbClr val="002060"/>
                </a:solidFill>
                <a:latin typeface="Arial" pitchFamily="34" charset="0"/>
                <a:ea typeface="Times New Roman" pitchFamily="18" charset="0"/>
                <a:cs typeface="Arial" pitchFamily="34" charset="0"/>
              </a:rPr>
              <a:t>7</a:t>
            </a:r>
            <a:r>
              <a:rPr lang="en-US" b="1" dirty="0">
                <a:solidFill>
                  <a:srgbClr val="002060"/>
                </a:solidFill>
                <a:latin typeface="Arial" pitchFamily="34" charset="0"/>
                <a:ea typeface="Times New Roman" pitchFamily="18" charset="0"/>
                <a:cs typeface="Arial" pitchFamily="34" charset="0"/>
              </a:rPr>
              <a:t>H reaction and the requested beam time at the U-400M accelerator for its implementation.</a:t>
            </a:r>
            <a:endParaRPr lang="en-US" b="1" dirty="0">
              <a:solidFill>
                <a:srgbClr val="002060"/>
              </a:solidFill>
              <a:latin typeface="Arial" pitchFamily="34" charset="0"/>
              <a:cs typeface="Arial" pitchFamily="34" charset="0"/>
            </a:endParaRPr>
          </a:p>
        </p:txBody>
      </p:sp>
      <p:sp>
        <p:nvSpPr>
          <p:cNvPr id="11" name="Номер слайда 10"/>
          <p:cNvSpPr>
            <a:spLocks noGrp="1"/>
          </p:cNvSpPr>
          <p:nvPr>
            <p:ph type="sldNum" sz="quarter" idx="11"/>
          </p:nvPr>
        </p:nvSpPr>
        <p:spPr>
          <a:xfrm>
            <a:off x="8737600" y="6525344"/>
            <a:ext cx="2844800" cy="365125"/>
          </a:xfrm>
        </p:spPr>
        <p:txBody>
          <a:bodyPr/>
          <a:lstStyle/>
          <a:p>
            <a:fld id="{017C60C2-FB95-4464-969C-DC460CD1CFD8}" type="slidenum">
              <a:rPr lang="ru-RU" smtClean="0"/>
              <a:pPr/>
              <a:t>12</a:t>
            </a:fld>
            <a:endParaRPr lang="ru-RU" dirty="0"/>
          </a:p>
        </p:txBody>
      </p:sp>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8408" y="461725"/>
            <a:ext cx="2274631" cy="2535481"/>
          </a:xfrm>
          <a:prstGeom prst="rect">
            <a:avLst/>
          </a:prstGeom>
        </p:spPr>
      </p:pic>
      <p:sp>
        <p:nvSpPr>
          <p:cNvPr id="10" name="Прямоугольник 9">
            <a:extLst>
              <a:ext uri="{FF2B5EF4-FFF2-40B4-BE49-F238E27FC236}">
                <a16:creationId xmlns:a16="http://schemas.microsoft.com/office/drawing/2014/main" id="{67C52542-039D-47F6-94FC-6E3DC1D92774}"/>
              </a:ext>
            </a:extLst>
          </p:cNvPr>
          <p:cNvSpPr/>
          <p:nvPr/>
        </p:nvSpPr>
        <p:spPr>
          <a:xfrm>
            <a:off x="10177848" y="3018565"/>
            <a:ext cx="1404552" cy="338554"/>
          </a:xfrm>
          <a:prstGeom prst="rect">
            <a:avLst/>
          </a:prstGeom>
        </p:spPr>
        <p:txBody>
          <a:bodyPr wrap="none">
            <a:spAutoFit/>
          </a:bodyPr>
          <a:lstStyle/>
          <a:p>
            <a:r>
              <a:rPr lang="en-US" sz="1600" b="1" dirty="0">
                <a:solidFill>
                  <a:srgbClr val="0033CC"/>
                </a:solidFill>
                <a:latin typeface="Arial" pitchFamily="34" charset="0"/>
                <a:ea typeface="Times New Roman" pitchFamily="18" charset="0"/>
                <a:cs typeface="Arial" pitchFamily="34" charset="0"/>
              </a:rPr>
              <a:t>A. </a:t>
            </a:r>
            <a:r>
              <a:rPr lang="en-US" sz="1600" b="1" dirty="0" err="1">
                <a:solidFill>
                  <a:srgbClr val="0033CC"/>
                </a:solidFill>
                <a:latin typeface="Arial" pitchFamily="34" charset="0"/>
                <a:ea typeface="Times New Roman" pitchFamily="18" charset="0"/>
                <a:cs typeface="Arial" pitchFamily="34" charset="0"/>
              </a:rPr>
              <a:t>Fomichev</a:t>
            </a:r>
            <a:endParaRPr lang="ru-RU" sz="1600" dirty="0">
              <a:solidFill>
                <a:srgbClr val="0033CC"/>
              </a:solidFill>
            </a:endParaRPr>
          </a:p>
        </p:txBody>
      </p:sp>
      <p:pic>
        <p:nvPicPr>
          <p:cNvPr id="14" name="Рисунок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857" y="3933056"/>
            <a:ext cx="4949544" cy="2611527"/>
          </a:xfrm>
          <a:prstGeom prst="rect">
            <a:avLst/>
          </a:prstGeom>
        </p:spPr>
      </p:pic>
      <p:sp>
        <p:nvSpPr>
          <p:cNvPr id="2" name="Espace réservé du pied de page 1">
            <a:extLst>
              <a:ext uri="{FF2B5EF4-FFF2-40B4-BE49-F238E27FC236}">
                <a16:creationId xmlns:a16="http://schemas.microsoft.com/office/drawing/2014/main" id="{049255CD-DB06-FB4F-81AF-7B82A2A837DE}"/>
              </a:ext>
            </a:extLst>
          </p:cNvPr>
          <p:cNvSpPr>
            <a:spLocks noGrp="1"/>
          </p:cNvSpPr>
          <p:nvPr>
            <p:ph type="ftr" sz="quarter" idx="10"/>
          </p:nvPr>
        </p:nvSpPr>
        <p:spPr/>
        <p:txBody>
          <a:bodyPr/>
          <a:lstStyle/>
          <a:p>
            <a:pPr algn="l"/>
            <a:r>
              <a:rPr lang="fr-FR"/>
              <a:t>M. Lewitowicz					49 JINR PAC for NP</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3909" y="763786"/>
            <a:ext cx="12144672" cy="369332"/>
          </a:xfrm>
          <a:prstGeom prst="rect">
            <a:avLst/>
          </a:prstGeom>
        </p:spPr>
        <p:txBody>
          <a:bodyPr wrap="square">
            <a:spAutoFit/>
          </a:bodyPr>
          <a:lstStyle/>
          <a:p>
            <a:pPr algn="ctr"/>
            <a:r>
              <a:rPr lang="en-US" b="1" dirty="0">
                <a:solidFill>
                  <a:srgbClr val="C00000"/>
                </a:solidFill>
                <a:latin typeface="Arial" pitchFamily="34" charset="0"/>
                <a:ea typeface="Times New Roman" pitchFamily="18" charset="0"/>
                <a:cs typeface="Arial" pitchFamily="34" charset="0"/>
              </a:rPr>
              <a:t>Commissioning and first results of the ACCULINNA-2 fragment separator </a:t>
            </a:r>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ru-RU" smtClean="0"/>
              <a:pPr/>
              <a:t>13</a:t>
            </a:fld>
            <a:endParaRPr lang="ru-RU"/>
          </a:p>
        </p:txBody>
      </p:sp>
      <p:graphicFrame>
        <p:nvGraphicFramePr>
          <p:cNvPr id="11" name="Таблица 10">
            <a:extLst>
              <a:ext uri="{FF2B5EF4-FFF2-40B4-BE49-F238E27FC236}">
                <a16:creationId xmlns:a16="http://schemas.microsoft.com/office/drawing/2014/main" id="{BC23ACF1-A6EA-4095-ABDF-6F0FC7361EE2}"/>
              </a:ext>
            </a:extLst>
          </p:cNvPr>
          <p:cNvGraphicFramePr>
            <a:graphicFrameLocks noGrp="1"/>
          </p:cNvGraphicFramePr>
          <p:nvPr>
            <p:extLst>
              <p:ext uri="{D42A27DB-BD31-4B8C-83A1-F6EECF244321}">
                <p14:modId xmlns:p14="http://schemas.microsoft.com/office/powerpoint/2010/main" val="405880835"/>
              </p:ext>
            </p:extLst>
          </p:nvPr>
        </p:nvGraphicFramePr>
        <p:xfrm>
          <a:off x="379582" y="2204864"/>
          <a:ext cx="11449272" cy="2007994"/>
        </p:xfrm>
        <a:graphic>
          <a:graphicData uri="http://schemas.openxmlformats.org/drawingml/2006/table">
            <a:tbl>
              <a:tblPr firstRow="1" bandRow="1">
                <a:tableStyleId>{5FD0F851-EC5A-4D38-B0AD-8093EC10F338}</a:tableStyleId>
              </a:tblPr>
              <a:tblGrid>
                <a:gridCol w="11449272">
                  <a:extLst>
                    <a:ext uri="{9D8B030D-6E8A-4147-A177-3AD203B41FA5}">
                      <a16:colId xmlns:a16="http://schemas.microsoft.com/office/drawing/2014/main" val="726191828"/>
                    </a:ext>
                  </a:extLst>
                </a:gridCol>
              </a:tblGrid>
              <a:tr h="548368">
                <a:tc>
                  <a:txBody>
                    <a:bodyPr/>
                    <a:lstStyle/>
                    <a:p>
                      <a:pPr algn="ctr"/>
                      <a:r>
                        <a:rPr lang="en-US" sz="2000" u="sng" dirty="0"/>
                        <a:t>The SC recommendations:</a:t>
                      </a:r>
                    </a:p>
                    <a:p>
                      <a:pPr algn="ctr"/>
                      <a:endParaRPr lang="ru-RU" sz="2000" u="sng" dirty="0"/>
                    </a:p>
                  </a:txBody>
                  <a:tcPr/>
                </a:tc>
                <a:extLst>
                  <a:ext uri="{0D108BD9-81ED-4DB2-BD59-A6C34878D82A}">
                    <a16:rowId xmlns:a16="http://schemas.microsoft.com/office/drawing/2014/main" val="84331289"/>
                  </a:ext>
                </a:extLst>
              </a:tr>
              <a:tr h="7152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The Scientific Council endorses the first experiment using the ACCULINNA-2 fragment separator, aimed at studying the properties of </a:t>
                      </a:r>
                      <a:r>
                        <a:rPr lang="en-US" b="0" baseline="30000" dirty="0"/>
                        <a:t>7</a:t>
                      </a:r>
                      <a:r>
                        <a:rPr lang="en-US" b="0" dirty="0"/>
                        <a:t>H in the </a:t>
                      </a:r>
                      <a:r>
                        <a:rPr lang="en-US" b="0" baseline="30000" dirty="0"/>
                        <a:t>8</a:t>
                      </a:r>
                      <a:r>
                        <a:rPr lang="en-US" b="0" dirty="0"/>
                        <a:t>He(d,</a:t>
                      </a:r>
                      <a:r>
                        <a:rPr lang="en-US" b="0" baseline="30000" dirty="0"/>
                        <a:t>3</a:t>
                      </a:r>
                      <a:r>
                        <a:rPr lang="en-US" b="0" dirty="0"/>
                        <a:t>He)</a:t>
                      </a:r>
                      <a:r>
                        <a:rPr lang="en-US" b="0" baseline="30000" dirty="0"/>
                        <a:t>7</a:t>
                      </a:r>
                      <a:r>
                        <a:rPr lang="en-US" b="0" dirty="0"/>
                        <a:t>H reaction and recommends the allocation of the requested beam time at the U-400M accelerator.</a:t>
                      </a:r>
                      <a:endParaRPr lang="ru-RU" dirty="0"/>
                    </a:p>
                  </a:txBody>
                  <a:tcPr/>
                </a:tc>
                <a:extLst>
                  <a:ext uri="{0D108BD9-81ED-4DB2-BD59-A6C34878D82A}">
                    <a16:rowId xmlns:a16="http://schemas.microsoft.com/office/drawing/2014/main" val="959889327"/>
                  </a:ext>
                </a:extLst>
              </a:tr>
              <a:tr h="3925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98907784"/>
                  </a:ext>
                </a:extLst>
              </a:tr>
            </a:tbl>
          </a:graphicData>
        </a:graphic>
      </p:graphicFrame>
      <p:sp>
        <p:nvSpPr>
          <p:cNvPr id="2" name="Espace réservé du pied de page 1">
            <a:extLst>
              <a:ext uri="{FF2B5EF4-FFF2-40B4-BE49-F238E27FC236}">
                <a16:creationId xmlns:a16="http://schemas.microsoft.com/office/drawing/2014/main" id="{3C194A08-F512-6C48-A411-1F407D9560C8}"/>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24256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8737600" y="6525344"/>
            <a:ext cx="2844800" cy="365125"/>
          </a:xfrm>
        </p:spPr>
        <p:txBody>
          <a:bodyPr/>
          <a:lstStyle/>
          <a:p>
            <a:fld id="{017C60C2-FB95-4464-969C-DC460CD1CFD8}" type="slidenum">
              <a:rPr lang="en-GB" smtClean="0"/>
              <a:pPr/>
              <a:t>14</a:t>
            </a:fld>
            <a:endParaRPr lang="en-GB"/>
          </a:p>
        </p:txBody>
      </p:sp>
      <p:sp>
        <p:nvSpPr>
          <p:cNvPr id="2" name="Прямоугольник 1">
            <a:extLst>
              <a:ext uri="{FF2B5EF4-FFF2-40B4-BE49-F238E27FC236}">
                <a16:creationId xmlns:a16="http://schemas.microsoft.com/office/drawing/2014/main" id="{83E4A3CD-4BE6-46AF-9767-858850D6DD53}"/>
              </a:ext>
            </a:extLst>
          </p:cNvPr>
          <p:cNvSpPr/>
          <p:nvPr/>
        </p:nvSpPr>
        <p:spPr>
          <a:xfrm>
            <a:off x="1557063" y="25760"/>
            <a:ext cx="9003433" cy="369332"/>
          </a:xfrm>
          <a:prstGeom prst="rect">
            <a:avLst/>
          </a:prstGeom>
        </p:spPr>
        <p:txBody>
          <a:bodyPr wrap="square">
            <a:spAutoFit/>
          </a:bodyPr>
          <a:lstStyle/>
          <a:p>
            <a:pPr lvl="0" algn="ctr" fontAlgn="base">
              <a:spcBef>
                <a:spcPct val="0"/>
              </a:spcBef>
              <a:spcAft>
                <a:spcPct val="0"/>
              </a:spcAft>
            </a:pPr>
            <a:r>
              <a:rPr lang="en-GB" b="1">
                <a:solidFill>
                  <a:srgbClr val="C00000"/>
                </a:solidFill>
                <a:latin typeface="Arial" pitchFamily="34" charset="0"/>
                <a:ea typeface="Times New Roman" pitchFamily="18" charset="0"/>
                <a:cs typeface="Arial" pitchFamily="34" charset="0"/>
              </a:rPr>
              <a:t>Status of the MAVR high-resolution magnetic analyser </a:t>
            </a:r>
          </a:p>
        </p:txBody>
      </p:sp>
      <p:sp>
        <p:nvSpPr>
          <p:cNvPr id="9" name="Rectangle 1"/>
          <p:cNvSpPr>
            <a:spLocks noChangeArrowheads="1"/>
          </p:cNvSpPr>
          <p:nvPr/>
        </p:nvSpPr>
        <p:spPr bwMode="auto">
          <a:xfrm>
            <a:off x="-16872" y="1631956"/>
            <a:ext cx="6236331"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MAVR = device for studies at energy domain near Coulomb barrier at the accelerator facility U400 and U400R</a:t>
            </a: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Comparable to TISOL method but cheaper and in-flight method -&gt; access to refractory elements</a:t>
            </a: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Universal device for missing mass method for spectroscopy and other experiments</a:t>
            </a: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cs typeface="Arial" pitchFamily="34" charset="0"/>
              </a:rPr>
              <a:t>A new magnetic optical system is based on dipole magnet MSP-144 and two quadrupoles. </a:t>
            </a: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cs typeface="Arial" pitchFamily="34" charset="0"/>
              </a:rPr>
              <a:t>Improved solid angle of the spectrometer to 30 </a:t>
            </a:r>
            <a:r>
              <a:rPr lang="en-GB" dirty="0" err="1">
                <a:solidFill>
                  <a:srgbClr val="002060"/>
                </a:solidFill>
                <a:latin typeface="Arial" pitchFamily="34" charset="0"/>
                <a:cs typeface="Arial" pitchFamily="34" charset="0"/>
              </a:rPr>
              <a:t>msr</a:t>
            </a:r>
            <a:r>
              <a:rPr lang="en-GB" dirty="0">
                <a:solidFill>
                  <a:srgbClr val="002060"/>
                </a:solidFill>
                <a:latin typeface="Arial" pitchFamily="34" charset="0"/>
                <a:cs typeface="Arial" pitchFamily="34" charset="0"/>
              </a:rPr>
              <a:t> </a:t>
            </a:r>
            <a:br>
              <a:rPr lang="en-GB" dirty="0">
                <a:solidFill>
                  <a:srgbClr val="002060"/>
                </a:solidFill>
                <a:latin typeface="Arial" pitchFamily="34" charset="0"/>
                <a:cs typeface="Arial" pitchFamily="34" charset="0"/>
              </a:rPr>
            </a:br>
            <a:r>
              <a:rPr lang="en-GB" dirty="0">
                <a:solidFill>
                  <a:srgbClr val="002060"/>
                </a:solidFill>
                <a:latin typeface="Arial" pitchFamily="34" charset="0"/>
                <a:cs typeface="Arial" pitchFamily="34" charset="0"/>
              </a:rPr>
              <a:t>(by factor of 10).</a:t>
            </a:r>
          </a:p>
        </p:txBody>
      </p:sp>
      <p:sp>
        <p:nvSpPr>
          <p:cNvPr id="10" name="Прямоугольник 9"/>
          <p:cNvSpPr/>
          <p:nvPr/>
        </p:nvSpPr>
        <p:spPr>
          <a:xfrm>
            <a:off x="1127448" y="977082"/>
            <a:ext cx="3695738" cy="400110"/>
          </a:xfrm>
          <a:prstGeom prst="rect">
            <a:avLst/>
          </a:prstGeom>
        </p:spPr>
        <p:txBody>
          <a:bodyPr wrap="square">
            <a:spAutoFit/>
          </a:bodyPr>
          <a:lstStyle/>
          <a:p>
            <a:pPr algn="ctr"/>
            <a:r>
              <a:rPr lang="en-GB" sz="2000" b="1" dirty="0">
                <a:solidFill>
                  <a:srgbClr val="0000CC"/>
                </a:solidFill>
                <a:latin typeface="Times New Roman" panose="02020603050405020304" pitchFamily="18" charset="0"/>
                <a:ea typeface="Roboto Cn" pitchFamily="2" charset="0"/>
                <a:cs typeface="Times New Roman" panose="02020603050405020304" pitchFamily="18" charset="0"/>
              </a:rPr>
              <a:t>Motivation</a:t>
            </a:r>
            <a:endParaRPr lang="en-GB" sz="2000" dirty="0"/>
          </a:p>
        </p:txBody>
      </p:sp>
      <p:sp>
        <p:nvSpPr>
          <p:cNvPr id="11" name="Прямоугольник 10"/>
          <p:cNvSpPr/>
          <p:nvPr/>
        </p:nvSpPr>
        <p:spPr>
          <a:xfrm>
            <a:off x="5639272" y="1522537"/>
            <a:ext cx="3695738" cy="400110"/>
          </a:xfrm>
          <a:prstGeom prst="rect">
            <a:avLst/>
          </a:prstGeom>
        </p:spPr>
        <p:txBody>
          <a:bodyPr wrap="square">
            <a:spAutoFit/>
          </a:bodyPr>
          <a:lstStyle/>
          <a:p>
            <a:pPr algn="ctr"/>
            <a:r>
              <a:rPr lang="en-GB" sz="2000" b="1">
                <a:solidFill>
                  <a:srgbClr val="0000CC"/>
                </a:solidFill>
                <a:latin typeface="Times New Roman" panose="02020603050405020304" pitchFamily="18" charset="0"/>
                <a:ea typeface="Roboto Cn" pitchFamily="2" charset="0"/>
                <a:cs typeface="Times New Roman" panose="02020603050405020304" pitchFamily="18" charset="0"/>
              </a:rPr>
              <a:t>Planned experiments:</a:t>
            </a:r>
          </a:p>
        </p:txBody>
      </p:sp>
      <p:sp>
        <p:nvSpPr>
          <p:cNvPr id="12" name="Rectangle 1"/>
          <p:cNvSpPr>
            <a:spLocks noChangeArrowheads="1"/>
          </p:cNvSpPr>
          <p:nvPr/>
        </p:nvSpPr>
        <p:spPr bwMode="auto">
          <a:xfrm>
            <a:off x="6359352" y="1916832"/>
            <a:ext cx="58326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b="1" u="sng" dirty="0">
                <a:solidFill>
                  <a:srgbClr val="002060"/>
                </a:solidFill>
                <a:latin typeface="Arial" pitchFamily="34" charset="0"/>
                <a:ea typeface="Times New Roman" pitchFamily="18" charset="0"/>
                <a:cs typeface="Arial" pitchFamily="34" charset="0"/>
              </a:rPr>
              <a:t>Stable beams:</a:t>
            </a: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Multi-Nucleon Transfer Reactions as a TOOL to study n-rich nuclei</a:t>
            </a: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Study of multi-nucleon transfer reactions produced by </a:t>
            </a:r>
            <a:r>
              <a:rPr lang="en-GB" baseline="30000" dirty="0">
                <a:solidFill>
                  <a:srgbClr val="002060"/>
                </a:solidFill>
                <a:latin typeface="Arial" pitchFamily="34" charset="0"/>
                <a:ea typeface="Times New Roman" pitchFamily="18" charset="0"/>
                <a:cs typeface="Arial" pitchFamily="34" charset="0"/>
              </a:rPr>
              <a:t>18</a:t>
            </a:r>
            <a:r>
              <a:rPr lang="en-GB" dirty="0">
                <a:solidFill>
                  <a:srgbClr val="002060"/>
                </a:solidFill>
                <a:latin typeface="Arial" pitchFamily="34" charset="0"/>
                <a:ea typeface="Times New Roman" pitchFamily="18" charset="0"/>
                <a:cs typeface="Arial" pitchFamily="34" charset="0"/>
              </a:rPr>
              <a:t>O and </a:t>
            </a:r>
            <a:r>
              <a:rPr lang="en-GB" baseline="30000" dirty="0">
                <a:solidFill>
                  <a:srgbClr val="002060"/>
                </a:solidFill>
                <a:latin typeface="Arial" pitchFamily="34" charset="0"/>
                <a:ea typeface="Times New Roman" pitchFamily="18" charset="0"/>
                <a:cs typeface="Arial" pitchFamily="34" charset="0"/>
              </a:rPr>
              <a:t>22</a:t>
            </a:r>
            <a:r>
              <a:rPr lang="en-GB" dirty="0">
                <a:solidFill>
                  <a:srgbClr val="002060"/>
                </a:solidFill>
                <a:latin typeface="Arial" pitchFamily="34" charset="0"/>
                <a:ea typeface="Times New Roman" pitchFamily="18" charset="0"/>
                <a:cs typeface="Arial" pitchFamily="34" charset="0"/>
              </a:rPr>
              <a:t>Ne projectiles on Ta target is planned December 2018</a:t>
            </a:r>
          </a:p>
          <a:p>
            <a:pPr eaLnBrk="0" fontAlgn="base" hangingPunct="0">
              <a:spcBef>
                <a:spcPct val="0"/>
              </a:spcBef>
              <a:spcAft>
                <a:spcPct val="0"/>
              </a:spcAft>
            </a:pPr>
            <a:br>
              <a:rPr lang="en-GB" dirty="0">
                <a:solidFill>
                  <a:srgbClr val="002060"/>
                </a:solidFill>
                <a:latin typeface="Arial" pitchFamily="34" charset="0"/>
                <a:ea typeface="Times New Roman" pitchFamily="18" charset="0"/>
                <a:cs typeface="Arial" pitchFamily="34" charset="0"/>
              </a:rPr>
            </a:br>
            <a:r>
              <a:rPr lang="en-GB" b="1" u="sng" dirty="0">
                <a:solidFill>
                  <a:srgbClr val="002060"/>
                </a:solidFill>
                <a:latin typeface="Arial" pitchFamily="34" charset="0"/>
                <a:ea typeface="Times New Roman" pitchFamily="18" charset="0"/>
                <a:cs typeface="Arial" pitchFamily="34" charset="0"/>
              </a:rPr>
              <a:t>Secondary Beams:</a:t>
            </a:r>
          </a:p>
          <a:p>
            <a:pPr eaLnBrk="0" fontAlgn="base" hangingPunct="0">
              <a:spcBef>
                <a:spcPct val="0"/>
              </a:spcBef>
              <a:spcAft>
                <a:spcPct val="0"/>
              </a:spcAft>
            </a:pPr>
            <a:endParaRPr lang="en-GB" sz="1200" b="1" u="sng" dirty="0">
              <a:solidFill>
                <a:srgbClr val="002060"/>
              </a:solidFill>
              <a:latin typeface="Arial" pitchFamily="34" charset="0"/>
              <a:ea typeface="Times New Roman" pitchFamily="18" charset="0"/>
              <a:cs typeface="Arial" pitchFamily="34" charset="0"/>
            </a:endParaRP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”Search for cluster states in light nuclei (</a:t>
            </a:r>
            <a:r>
              <a:rPr lang="en-GB" baseline="30000" dirty="0">
                <a:solidFill>
                  <a:srgbClr val="002060"/>
                </a:solidFill>
                <a:latin typeface="Arial" pitchFamily="34" charset="0"/>
                <a:ea typeface="Times New Roman" pitchFamily="18" charset="0"/>
                <a:cs typeface="Arial" pitchFamily="34" charset="0"/>
              </a:rPr>
              <a:t>8</a:t>
            </a:r>
            <a:r>
              <a:rPr lang="en-GB" dirty="0">
                <a:solidFill>
                  <a:srgbClr val="002060"/>
                </a:solidFill>
                <a:latin typeface="Arial" pitchFamily="34" charset="0"/>
                <a:ea typeface="Times New Roman" pitchFamily="18" charset="0"/>
                <a:cs typeface="Arial" pitchFamily="34" charset="0"/>
              </a:rPr>
              <a:t>B, </a:t>
            </a:r>
            <a:r>
              <a:rPr lang="en-GB" baseline="30000" dirty="0">
                <a:solidFill>
                  <a:srgbClr val="002060"/>
                </a:solidFill>
                <a:latin typeface="Arial" pitchFamily="34" charset="0"/>
                <a:ea typeface="Times New Roman" pitchFamily="18" charset="0"/>
                <a:cs typeface="Arial" pitchFamily="34" charset="0"/>
              </a:rPr>
              <a:t>10</a:t>
            </a:r>
            <a:r>
              <a:rPr lang="en-GB" dirty="0">
                <a:solidFill>
                  <a:srgbClr val="002060"/>
                </a:solidFill>
                <a:latin typeface="Arial" pitchFamily="34" charset="0"/>
                <a:ea typeface="Times New Roman" pitchFamily="18" charset="0"/>
                <a:cs typeface="Arial" pitchFamily="34" charset="0"/>
              </a:rPr>
              <a:t>C)”</a:t>
            </a: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”Total reaction cross section”</a:t>
            </a:r>
          </a:p>
        </p:txBody>
      </p:sp>
      <p:sp>
        <p:nvSpPr>
          <p:cNvPr id="13" name="Прямоугольник 12">
            <a:extLst>
              <a:ext uri="{FF2B5EF4-FFF2-40B4-BE49-F238E27FC236}">
                <a16:creationId xmlns:a16="http://schemas.microsoft.com/office/drawing/2014/main" id="{05C4361E-72F5-4ADC-B132-BE78A53736CE}"/>
              </a:ext>
            </a:extLst>
          </p:cNvPr>
          <p:cNvSpPr/>
          <p:nvPr/>
        </p:nvSpPr>
        <p:spPr>
          <a:xfrm>
            <a:off x="658179" y="5060834"/>
            <a:ext cx="10801200" cy="1631216"/>
          </a:xfrm>
          <a:prstGeom prst="rect">
            <a:avLst/>
          </a:prstGeom>
        </p:spPr>
        <p:txBody>
          <a:bodyPr wrap="square">
            <a:spAutoFit/>
          </a:bodyPr>
          <a:lstStyle/>
          <a:p>
            <a:pPr lvl="0" algn="ctr" eaLnBrk="0" fontAlgn="base" hangingPunct="0">
              <a:spcBef>
                <a:spcPct val="0"/>
              </a:spcBef>
              <a:spcAft>
                <a:spcPct val="0"/>
              </a:spcAft>
            </a:pPr>
            <a:r>
              <a:rPr lang="en-GB" sz="2000" b="1" u="sng" dirty="0">
                <a:solidFill>
                  <a:srgbClr val="002060"/>
                </a:solidFill>
                <a:latin typeface="Arial" pitchFamily="34" charset="0"/>
                <a:ea typeface="Times New Roman" pitchFamily="18" charset="0"/>
                <a:cs typeface="Arial" pitchFamily="34" charset="0"/>
              </a:rPr>
              <a:t>Recommendations</a:t>
            </a:r>
            <a:r>
              <a:rPr lang="en-GB" sz="2000" b="1" dirty="0">
                <a:solidFill>
                  <a:srgbClr val="00206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GB" sz="2000" b="1" dirty="0">
                <a:solidFill>
                  <a:srgbClr val="002060"/>
                </a:solidFill>
                <a:latin typeface="Arial" pitchFamily="34" charset="0"/>
                <a:ea typeface="Times New Roman" pitchFamily="18" charset="0"/>
                <a:cs typeface="Arial" pitchFamily="34" charset="0"/>
              </a:rPr>
              <a:t>The PAC appreciates the scientific goals and the current progress of the MAVR analyser, recommends completing integration of all its mechanical and electrical systems and suggests performing the in-beam commissioning experiment as soon as possible as to verify whether the projected performance is achieved</a:t>
            </a:r>
            <a:r>
              <a:rPr lang="en-GB" sz="2000" b="1" dirty="0">
                <a:solidFill>
                  <a:srgbClr val="C00000"/>
                </a:solidFill>
                <a:latin typeface="Arial" pitchFamily="34" charset="0"/>
                <a:ea typeface="Times New Roman" pitchFamily="18" charset="0"/>
                <a:cs typeface="Arial" pitchFamily="34" charset="0"/>
              </a:rPr>
              <a:t>.</a:t>
            </a:r>
            <a:endParaRPr lang="en-GB" sz="2000" b="1" dirty="0">
              <a:solidFill>
                <a:srgbClr val="C00000"/>
              </a:solidFill>
              <a:latin typeface="Arial" pitchFamily="34" charset="0"/>
              <a:cs typeface="Arial" pitchFamily="34" charset="0"/>
            </a:endParaRPr>
          </a:p>
        </p:txBody>
      </p:sp>
      <p:sp>
        <p:nvSpPr>
          <p:cNvPr id="14" name="Прямоугольник 5">
            <a:extLst>
              <a:ext uri="{FF2B5EF4-FFF2-40B4-BE49-F238E27FC236}">
                <a16:creationId xmlns:a16="http://schemas.microsoft.com/office/drawing/2014/main" id="{3937BFB5-467B-C040-9B1D-34C674E65C98}"/>
              </a:ext>
            </a:extLst>
          </p:cNvPr>
          <p:cNvSpPr/>
          <p:nvPr/>
        </p:nvSpPr>
        <p:spPr>
          <a:xfrm>
            <a:off x="10134189" y="1834226"/>
            <a:ext cx="1391728" cy="338554"/>
          </a:xfrm>
          <a:prstGeom prst="rect">
            <a:avLst/>
          </a:prstGeom>
        </p:spPr>
        <p:txBody>
          <a:bodyPr wrap="none">
            <a:spAutoFit/>
          </a:bodyPr>
          <a:lstStyle/>
          <a:p>
            <a:r>
              <a:rPr lang="en-GB" sz="1600" b="1" dirty="0">
                <a:solidFill>
                  <a:srgbClr val="0033CC"/>
                </a:solidFill>
                <a:latin typeface="Arial" pitchFamily="34" charset="0"/>
                <a:ea typeface="Times New Roman" pitchFamily="18" charset="0"/>
                <a:cs typeface="Arial" pitchFamily="34" charset="0"/>
              </a:rPr>
              <a:t>S. </a:t>
            </a:r>
            <a:r>
              <a:rPr lang="en-GB" sz="1600" b="1" dirty="0" err="1">
                <a:solidFill>
                  <a:srgbClr val="0033CC"/>
                </a:solidFill>
                <a:latin typeface="Arial" pitchFamily="34" charset="0"/>
                <a:ea typeface="Times New Roman" pitchFamily="18" charset="0"/>
                <a:cs typeface="Arial" pitchFamily="34" charset="0"/>
              </a:rPr>
              <a:t>Lukyanov</a:t>
            </a:r>
            <a:endParaRPr lang="en-GB" sz="1600" dirty="0">
              <a:solidFill>
                <a:srgbClr val="0033CC"/>
              </a:solidFill>
            </a:endParaRPr>
          </a:p>
        </p:txBody>
      </p:sp>
      <p:pic>
        <p:nvPicPr>
          <p:cNvPr id="15" name="Рисунок 4">
            <a:extLst>
              <a:ext uri="{FF2B5EF4-FFF2-40B4-BE49-F238E27FC236}">
                <a16:creationId xmlns:a16="http://schemas.microsoft.com/office/drawing/2014/main" id="{E16D81CC-F7C0-4B44-B9A2-CE6B7A65B5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81746" y="139144"/>
            <a:ext cx="1776201" cy="1639341"/>
          </a:xfrm>
          <a:prstGeom prst="rect">
            <a:avLst/>
          </a:prstGeom>
        </p:spPr>
      </p:pic>
      <p:sp>
        <p:nvSpPr>
          <p:cNvPr id="3" name="Espace réservé du pied de page 2">
            <a:extLst>
              <a:ext uri="{FF2B5EF4-FFF2-40B4-BE49-F238E27FC236}">
                <a16:creationId xmlns:a16="http://schemas.microsoft.com/office/drawing/2014/main" id="{7E4CCFE8-F56B-164F-8334-D36ACE5AE5C4}"/>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197820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1882" y="56667"/>
            <a:ext cx="12144672" cy="369332"/>
          </a:xfrm>
          <a:prstGeom prst="rect">
            <a:avLst/>
          </a:prstGeom>
        </p:spPr>
        <p:txBody>
          <a:bodyPr wrap="square">
            <a:spAutoFit/>
          </a:bodyPr>
          <a:lstStyle/>
          <a:p>
            <a:pPr lvl="0" algn="ctr" fontAlgn="base">
              <a:spcBef>
                <a:spcPct val="0"/>
              </a:spcBef>
              <a:spcAft>
                <a:spcPct val="0"/>
              </a:spcAft>
            </a:pPr>
            <a:r>
              <a:rPr lang="en-GB" b="1" dirty="0">
                <a:solidFill>
                  <a:srgbClr val="C00000"/>
                </a:solidFill>
                <a:latin typeface="Arial" pitchFamily="34" charset="0"/>
                <a:ea typeface="Times New Roman" pitchFamily="18" charset="0"/>
                <a:cs typeface="Arial" pitchFamily="34" charset="0"/>
              </a:rPr>
              <a:t>Status of the MAVR high-resolution magnetic analyser </a:t>
            </a:r>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ru-RU" smtClean="0"/>
              <a:pPr/>
              <a:t>15</a:t>
            </a:fld>
            <a:endParaRPr lang="ru-RU"/>
          </a:p>
        </p:txBody>
      </p:sp>
      <p:graphicFrame>
        <p:nvGraphicFramePr>
          <p:cNvPr id="11" name="Таблица 10">
            <a:extLst>
              <a:ext uri="{FF2B5EF4-FFF2-40B4-BE49-F238E27FC236}">
                <a16:creationId xmlns:a16="http://schemas.microsoft.com/office/drawing/2014/main" id="{BC23ACF1-A6EA-4095-ABDF-6F0FC7361EE2}"/>
              </a:ext>
            </a:extLst>
          </p:cNvPr>
          <p:cNvGraphicFramePr>
            <a:graphicFrameLocks noGrp="1"/>
          </p:cNvGraphicFramePr>
          <p:nvPr>
            <p:extLst>
              <p:ext uri="{D42A27DB-BD31-4B8C-83A1-F6EECF244321}">
                <p14:modId xmlns:p14="http://schemas.microsoft.com/office/powerpoint/2010/main" val="2393356925"/>
              </p:ext>
            </p:extLst>
          </p:nvPr>
        </p:nvGraphicFramePr>
        <p:xfrm>
          <a:off x="407369" y="1628800"/>
          <a:ext cx="11449272" cy="2007994"/>
        </p:xfrm>
        <a:graphic>
          <a:graphicData uri="http://schemas.openxmlformats.org/drawingml/2006/table">
            <a:tbl>
              <a:tblPr firstRow="1" bandRow="1">
                <a:tableStyleId>{5FD0F851-EC5A-4D38-B0AD-8093EC10F338}</a:tableStyleId>
              </a:tblPr>
              <a:tblGrid>
                <a:gridCol w="11449272">
                  <a:extLst>
                    <a:ext uri="{9D8B030D-6E8A-4147-A177-3AD203B41FA5}">
                      <a16:colId xmlns:a16="http://schemas.microsoft.com/office/drawing/2014/main" val="726191828"/>
                    </a:ext>
                  </a:extLst>
                </a:gridCol>
              </a:tblGrid>
              <a:tr h="548368">
                <a:tc>
                  <a:txBody>
                    <a:bodyPr/>
                    <a:lstStyle/>
                    <a:p>
                      <a:pPr algn="ctr"/>
                      <a:r>
                        <a:rPr lang="en-US" sz="2000" u="sng" dirty="0"/>
                        <a:t>The SC recommendations:</a:t>
                      </a:r>
                    </a:p>
                    <a:p>
                      <a:pPr algn="ctr"/>
                      <a:endParaRPr lang="ru-RU" sz="2000" u="sng" dirty="0"/>
                    </a:p>
                  </a:txBody>
                  <a:tcPr/>
                </a:tc>
                <a:extLst>
                  <a:ext uri="{0D108BD9-81ED-4DB2-BD59-A6C34878D82A}">
                    <a16:rowId xmlns:a16="http://schemas.microsoft.com/office/drawing/2014/main" val="84331289"/>
                  </a:ext>
                </a:extLst>
              </a:tr>
              <a:tr h="7152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The Scientific Council appreciates the scientific goals and the current progress with the MAVR </a:t>
                      </a:r>
                      <a:r>
                        <a:rPr lang="en-US" b="0" dirty="0" err="1"/>
                        <a:t>analyser</a:t>
                      </a:r>
                      <a:r>
                        <a:rPr lang="en-US" b="0" dirty="0"/>
                        <a:t>, recommends completing the integration of all its mechanical and electrical systems and suggests performing the in-beam commissioning experiment as soon as possible in order to verify whether the projected performance is achieved.</a:t>
                      </a:r>
                      <a:endParaRPr lang="ru-RU" dirty="0"/>
                    </a:p>
                  </a:txBody>
                  <a:tcPr/>
                </a:tc>
                <a:extLst>
                  <a:ext uri="{0D108BD9-81ED-4DB2-BD59-A6C34878D82A}">
                    <a16:rowId xmlns:a16="http://schemas.microsoft.com/office/drawing/2014/main" val="959889327"/>
                  </a:ext>
                </a:extLst>
              </a:tr>
              <a:tr h="3925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98907784"/>
                  </a:ext>
                </a:extLst>
              </a:tr>
            </a:tbl>
          </a:graphicData>
        </a:graphic>
      </p:graphicFrame>
      <p:sp>
        <p:nvSpPr>
          <p:cNvPr id="4" name="Прямоугольник 3">
            <a:extLst>
              <a:ext uri="{FF2B5EF4-FFF2-40B4-BE49-F238E27FC236}">
                <a16:creationId xmlns:a16="http://schemas.microsoft.com/office/drawing/2014/main" id="{2B2A3A4E-4572-4332-A9ED-A3B1AF972B37}"/>
              </a:ext>
            </a:extLst>
          </p:cNvPr>
          <p:cNvSpPr/>
          <p:nvPr/>
        </p:nvSpPr>
        <p:spPr>
          <a:xfrm>
            <a:off x="1532702" y="4221088"/>
            <a:ext cx="9143032" cy="923330"/>
          </a:xfrm>
          <a:prstGeom prst="rect">
            <a:avLst/>
          </a:prstGeom>
        </p:spPr>
        <p:txBody>
          <a:bodyPr wrap="square">
            <a:spAutoFit/>
          </a:bodyPr>
          <a:lstStyle/>
          <a:p>
            <a:pPr algn="ctr"/>
            <a:r>
              <a:rPr lang="en-US" b="1" dirty="0">
                <a:solidFill>
                  <a:srgbClr val="FF0000"/>
                </a:solidFill>
              </a:rPr>
              <a:t>In December 2018, the first experiment was carried out at the heavy ion beam of the U-400 accelerator with the use of the high-resolution magnetic spectrometer (the MAVR </a:t>
            </a:r>
            <a:r>
              <a:rPr lang="en-US" b="1" dirty="0" err="1">
                <a:solidFill>
                  <a:srgbClr val="FF0000"/>
                </a:solidFill>
              </a:rPr>
              <a:t>analyser</a:t>
            </a:r>
            <a:r>
              <a:rPr lang="en-US" b="1" dirty="0">
                <a:solidFill>
                  <a:srgbClr val="FF0000"/>
                </a:solidFill>
              </a:rPr>
              <a:t>).</a:t>
            </a:r>
            <a:br>
              <a:rPr lang="en-US" b="1" dirty="0">
                <a:solidFill>
                  <a:srgbClr val="FF0000"/>
                </a:solidFill>
              </a:rPr>
            </a:br>
            <a:endParaRPr lang="ru-RU" b="1" dirty="0">
              <a:solidFill>
                <a:srgbClr val="FF0000"/>
              </a:solidFill>
            </a:endParaRPr>
          </a:p>
        </p:txBody>
      </p:sp>
      <p:sp>
        <p:nvSpPr>
          <p:cNvPr id="2" name="Espace réservé du pied de page 1">
            <a:extLst>
              <a:ext uri="{FF2B5EF4-FFF2-40B4-BE49-F238E27FC236}">
                <a16:creationId xmlns:a16="http://schemas.microsoft.com/office/drawing/2014/main" id="{B60781FA-BD6A-5540-B8C2-8AC932BD27F0}"/>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214977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8737600" y="6525344"/>
            <a:ext cx="2844800" cy="365125"/>
          </a:xfrm>
        </p:spPr>
        <p:txBody>
          <a:bodyPr/>
          <a:lstStyle/>
          <a:p>
            <a:fld id="{017C60C2-FB95-4464-969C-DC460CD1CFD8}" type="slidenum">
              <a:rPr lang="en-GB" smtClean="0"/>
              <a:pPr/>
              <a:t>16</a:t>
            </a:fld>
            <a:endParaRPr lang="en-GB"/>
          </a:p>
        </p:txBody>
      </p:sp>
      <p:sp>
        <p:nvSpPr>
          <p:cNvPr id="2" name="Прямоугольник 1">
            <a:extLst>
              <a:ext uri="{FF2B5EF4-FFF2-40B4-BE49-F238E27FC236}">
                <a16:creationId xmlns:a16="http://schemas.microsoft.com/office/drawing/2014/main" id="{83E4A3CD-4BE6-46AF-9767-858850D6DD53}"/>
              </a:ext>
            </a:extLst>
          </p:cNvPr>
          <p:cNvSpPr/>
          <p:nvPr/>
        </p:nvSpPr>
        <p:spPr>
          <a:xfrm>
            <a:off x="119336" y="116632"/>
            <a:ext cx="11881319" cy="369332"/>
          </a:xfrm>
          <a:prstGeom prst="rect">
            <a:avLst/>
          </a:prstGeom>
        </p:spPr>
        <p:txBody>
          <a:bodyPr wrap="square">
            <a:spAutoFit/>
          </a:bodyPr>
          <a:lstStyle/>
          <a:p>
            <a:pPr lvl="0" algn="ctr" fontAlgn="base">
              <a:spcBef>
                <a:spcPct val="0"/>
              </a:spcBef>
              <a:spcAft>
                <a:spcPct val="0"/>
              </a:spcAft>
            </a:pPr>
            <a:r>
              <a:rPr lang="en-GB" b="1" dirty="0">
                <a:solidFill>
                  <a:srgbClr val="C00000"/>
                </a:solidFill>
                <a:latin typeface="Arial" pitchFamily="34" charset="0"/>
                <a:ea typeface="Times New Roman" pitchFamily="18" charset="0"/>
                <a:cs typeface="Arial" pitchFamily="34" charset="0"/>
              </a:rPr>
              <a:t>Supercomputer “</a:t>
            </a:r>
            <a:r>
              <a:rPr lang="en-GB" b="1" dirty="0" err="1">
                <a:solidFill>
                  <a:srgbClr val="C00000"/>
                </a:solidFill>
                <a:latin typeface="Arial" pitchFamily="34" charset="0"/>
                <a:ea typeface="Times New Roman" pitchFamily="18" charset="0"/>
                <a:cs typeface="Arial" pitchFamily="34" charset="0"/>
              </a:rPr>
              <a:t>Govorun</a:t>
            </a:r>
            <a:r>
              <a:rPr lang="en-GB" b="1" dirty="0">
                <a:solidFill>
                  <a:srgbClr val="C00000"/>
                </a:solidFill>
                <a:latin typeface="Arial" pitchFamily="34" charset="0"/>
                <a:ea typeface="Times New Roman" pitchFamily="18" charset="0"/>
                <a:cs typeface="Arial" pitchFamily="34" charset="0"/>
              </a:rPr>
              <a:t>” –– new prospects for heterogeneous computations in nuclear physics </a:t>
            </a:r>
          </a:p>
        </p:txBody>
      </p:sp>
      <p:sp>
        <p:nvSpPr>
          <p:cNvPr id="3" name="Прямоугольник 2">
            <a:extLst>
              <a:ext uri="{FF2B5EF4-FFF2-40B4-BE49-F238E27FC236}">
                <a16:creationId xmlns:a16="http://schemas.microsoft.com/office/drawing/2014/main" id="{05C4361E-72F5-4ADC-B132-BE78A53736CE}"/>
              </a:ext>
            </a:extLst>
          </p:cNvPr>
          <p:cNvSpPr/>
          <p:nvPr/>
        </p:nvSpPr>
        <p:spPr>
          <a:xfrm>
            <a:off x="113284" y="5009745"/>
            <a:ext cx="12016604" cy="156966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GB" sz="1600" b="1" dirty="0">
                <a:solidFill>
                  <a:schemeClr val="tx2"/>
                </a:solidFill>
                <a:latin typeface="Arial" pitchFamily="34" charset="0"/>
                <a:ea typeface="Times New Roman" pitchFamily="18" charset="0"/>
                <a:cs typeface="Arial" pitchFamily="34" charset="0"/>
              </a:rPr>
              <a:t>The PAC heard with interest the report “Supercomputer “</a:t>
            </a:r>
            <a:r>
              <a:rPr lang="en-GB" sz="1600" b="1" dirty="0" err="1">
                <a:solidFill>
                  <a:schemeClr val="tx2"/>
                </a:solidFill>
                <a:latin typeface="Arial" pitchFamily="34" charset="0"/>
                <a:ea typeface="Times New Roman" pitchFamily="18" charset="0"/>
                <a:cs typeface="Arial" pitchFamily="34" charset="0"/>
              </a:rPr>
              <a:t>Govorun</a:t>
            </a:r>
            <a:r>
              <a:rPr lang="en-GB" sz="1600" b="1" dirty="0">
                <a:solidFill>
                  <a:schemeClr val="tx2"/>
                </a:solidFill>
                <a:latin typeface="Arial" pitchFamily="34" charset="0"/>
                <a:ea typeface="Times New Roman" pitchFamily="18" charset="0"/>
                <a:cs typeface="Arial" pitchFamily="34" charset="0"/>
              </a:rPr>
              <a:t>” –– new prospects for heterogeneous computations in nuclear physics”, presented by Dmitry </a:t>
            </a:r>
            <a:r>
              <a:rPr lang="en-GB" sz="1600" b="1" dirty="0" err="1">
                <a:solidFill>
                  <a:schemeClr val="tx2"/>
                </a:solidFill>
                <a:latin typeface="Arial" pitchFamily="34" charset="0"/>
                <a:ea typeface="Times New Roman" pitchFamily="18" charset="0"/>
                <a:cs typeface="Arial" pitchFamily="34" charset="0"/>
              </a:rPr>
              <a:t>Podgainy</a:t>
            </a:r>
            <a:r>
              <a:rPr lang="en-GB" sz="1600" b="1" dirty="0">
                <a:solidFill>
                  <a:schemeClr val="tx2"/>
                </a:solidFill>
                <a:latin typeface="Arial" pitchFamily="34" charset="0"/>
                <a:ea typeface="Times New Roman" pitchFamily="18" charset="0"/>
                <a:cs typeface="Arial" pitchFamily="34" charset="0"/>
              </a:rPr>
              <a:t> and notes the substantial progress in developing the high-performance computing component of the multifunctional centre for storage, processing and analysis of data at JINR.</a:t>
            </a:r>
          </a:p>
          <a:p>
            <a:pPr marL="285750" lvl="0" indent="-285750" eaLnBrk="0" fontAlgn="base" hangingPunct="0">
              <a:spcBef>
                <a:spcPct val="0"/>
              </a:spcBef>
              <a:spcAft>
                <a:spcPct val="0"/>
              </a:spcAft>
              <a:buFont typeface="Arial" panose="020B0604020202020204" pitchFamily="34" charset="0"/>
              <a:buChar char="•"/>
            </a:pPr>
            <a:endParaRPr lang="en-GB" sz="1600" b="1" dirty="0">
              <a:solidFill>
                <a:schemeClr val="tx2"/>
              </a:solidFill>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pPr>
            <a:r>
              <a:rPr lang="en-GB" sz="1600" b="1" dirty="0">
                <a:solidFill>
                  <a:schemeClr val="tx2"/>
                </a:solidFill>
                <a:latin typeface="Arial" pitchFamily="34" charset="0"/>
                <a:ea typeface="Times New Roman" pitchFamily="18" charset="0"/>
                <a:cs typeface="Arial" pitchFamily="34" charset="0"/>
              </a:rPr>
              <a:t>The PAC supports the efforts of LIT to develop the supercomputer “</a:t>
            </a:r>
            <a:r>
              <a:rPr lang="en-GB" sz="1600" b="1" dirty="0" err="1">
                <a:solidFill>
                  <a:schemeClr val="tx2"/>
                </a:solidFill>
                <a:latin typeface="Arial" pitchFamily="34" charset="0"/>
                <a:ea typeface="Times New Roman" pitchFamily="18" charset="0"/>
                <a:cs typeface="Arial" pitchFamily="34" charset="0"/>
              </a:rPr>
              <a:t>Govorun</a:t>
            </a:r>
            <a:r>
              <a:rPr lang="en-GB" sz="1600" b="1" dirty="0">
                <a:solidFill>
                  <a:schemeClr val="tx2"/>
                </a:solidFill>
                <a:latin typeface="Arial" pitchFamily="34" charset="0"/>
                <a:ea typeface="Times New Roman" pitchFamily="18" charset="0"/>
                <a:cs typeface="Arial" pitchFamily="34" charset="0"/>
              </a:rPr>
              <a:t>” as one of the essential tools for a further fast development of experimental and theoretical physics at JINR and its Member States.</a:t>
            </a:r>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76033" y="528575"/>
            <a:ext cx="3030388" cy="4339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73"/>
          <a:stretch/>
        </p:blipFill>
        <p:spPr bwMode="auto">
          <a:xfrm>
            <a:off x="4448236" y="4380042"/>
            <a:ext cx="1676880" cy="43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600056" y="528575"/>
            <a:ext cx="1757135" cy="4339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7"/>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439486" y="3968253"/>
            <a:ext cx="832037" cy="51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28508" y="4502679"/>
            <a:ext cx="878150" cy="332121"/>
          </a:xfrm>
          <a:prstGeom prst="rect">
            <a:avLst/>
          </a:prstGeom>
          <a:solidFill>
            <a:schemeClr val="tx1"/>
          </a:solidFill>
        </p:spPr>
      </p:pic>
      <p:pic>
        <p:nvPicPr>
          <p:cNvPr id="5" name="Рисунок 4"/>
          <p:cNvPicPr>
            <a:picLocks noChangeAspect="1"/>
          </p:cNvPicPr>
          <p:nvPr/>
        </p:nvPicPr>
        <p:blipFill>
          <a:blip r:embed="rId8" cstate="print"/>
          <a:stretch>
            <a:fillRect/>
          </a:stretch>
        </p:blipFill>
        <p:spPr>
          <a:xfrm>
            <a:off x="3176033" y="409403"/>
            <a:ext cx="1873737" cy="2035087"/>
          </a:xfrm>
          <a:prstGeom prst="rect">
            <a:avLst/>
          </a:prstGeom>
        </p:spPr>
      </p:pic>
      <p:pic>
        <p:nvPicPr>
          <p:cNvPr id="11" name="Рисунок 10" descr="Безымянный.png"/>
          <p:cNvPicPr>
            <a:picLocks noChangeAspect="1"/>
          </p:cNvPicPr>
          <p:nvPr/>
        </p:nvPicPr>
        <p:blipFill>
          <a:blip r:embed="rId9" cstate="print"/>
          <a:stretch>
            <a:fillRect/>
          </a:stretch>
        </p:blipFill>
        <p:spPr>
          <a:xfrm>
            <a:off x="9935807" y="548680"/>
            <a:ext cx="1776818" cy="1926293"/>
          </a:xfrm>
          <a:prstGeom prst="rect">
            <a:avLst/>
          </a:prstGeom>
        </p:spPr>
      </p:pic>
      <p:sp>
        <p:nvSpPr>
          <p:cNvPr id="12" name="Прямоугольник 11">
            <a:extLst>
              <a:ext uri="{FF2B5EF4-FFF2-40B4-BE49-F238E27FC236}">
                <a16:creationId xmlns:a16="http://schemas.microsoft.com/office/drawing/2014/main" id="{67C52542-039D-47F6-94FC-6E3DC1D92774}"/>
              </a:ext>
            </a:extLst>
          </p:cNvPr>
          <p:cNvSpPr/>
          <p:nvPr/>
        </p:nvSpPr>
        <p:spPr>
          <a:xfrm>
            <a:off x="10180589" y="2593380"/>
            <a:ext cx="1369286" cy="338554"/>
          </a:xfrm>
          <a:prstGeom prst="rect">
            <a:avLst/>
          </a:prstGeom>
        </p:spPr>
        <p:txBody>
          <a:bodyPr wrap="none">
            <a:spAutoFit/>
          </a:bodyPr>
          <a:lstStyle/>
          <a:p>
            <a:r>
              <a:rPr lang="en-GB" sz="1600" b="1" dirty="0">
                <a:solidFill>
                  <a:srgbClr val="0033CC"/>
                </a:solidFill>
                <a:latin typeface="Arial" pitchFamily="34" charset="0"/>
                <a:ea typeface="Times New Roman" pitchFamily="18" charset="0"/>
                <a:cs typeface="Arial" pitchFamily="34" charset="0"/>
              </a:rPr>
              <a:t>D. </a:t>
            </a:r>
            <a:r>
              <a:rPr lang="en-GB" sz="1600" b="1" dirty="0" err="1">
                <a:solidFill>
                  <a:srgbClr val="0033CC"/>
                </a:solidFill>
                <a:latin typeface="Arial" pitchFamily="34" charset="0"/>
                <a:ea typeface="Times New Roman" pitchFamily="18" charset="0"/>
                <a:cs typeface="Arial" pitchFamily="34" charset="0"/>
              </a:rPr>
              <a:t>Podgainy</a:t>
            </a:r>
            <a:endParaRPr lang="en-GB" sz="1600" dirty="0">
              <a:solidFill>
                <a:srgbClr val="0033CC"/>
              </a:solidFill>
            </a:endParaRPr>
          </a:p>
        </p:txBody>
      </p:sp>
      <p:sp>
        <p:nvSpPr>
          <p:cNvPr id="13" name="Espace réservé du pied de page 12">
            <a:extLst>
              <a:ext uri="{FF2B5EF4-FFF2-40B4-BE49-F238E27FC236}">
                <a16:creationId xmlns:a16="http://schemas.microsoft.com/office/drawing/2014/main" id="{65C34860-4173-4541-B199-DC4AA0DB8CF8}"/>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311001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8737600" y="6525344"/>
            <a:ext cx="2844800" cy="365125"/>
          </a:xfrm>
        </p:spPr>
        <p:txBody>
          <a:bodyPr/>
          <a:lstStyle/>
          <a:p>
            <a:fld id="{017C60C2-FB95-4464-969C-DC460CD1CFD8}" type="slidenum">
              <a:rPr lang="ru-RU" smtClean="0"/>
              <a:pPr/>
              <a:t>17</a:t>
            </a:fld>
            <a:endParaRPr lang="ru-RU"/>
          </a:p>
        </p:txBody>
      </p:sp>
      <p:sp>
        <p:nvSpPr>
          <p:cNvPr id="5" name="Rectangle 1">
            <a:extLst>
              <a:ext uri="{FF2B5EF4-FFF2-40B4-BE49-F238E27FC236}">
                <a16:creationId xmlns:a16="http://schemas.microsoft.com/office/drawing/2014/main" id="{81A5D1B1-BDFB-4C2D-8F46-16AB019F49BB}"/>
              </a:ext>
            </a:extLst>
          </p:cNvPr>
          <p:cNvSpPr>
            <a:spLocks noChangeArrowheads="1"/>
          </p:cNvSpPr>
          <p:nvPr/>
        </p:nvSpPr>
        <p:spPr bwMode="auto">
          <a:xfrm>
            <a:off x="191344" y="764704"/>
            <a:ext cx="1152128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 </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best posters selected are: </a:t>
            </a:r>
          </a:p>
          <a:p>
            <a:pPr algn="just" eaLnBrk="0" fontAlgn="base" hangingPunct="0">
              <a:spcBef>
                <a:spcPct val="0"/>
              </a:spcBef>
              <a:spcAft>
                <a:spcPct val="0"/>
              </a:spcAft>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fusion-fission and quasi-fission in the near barrier reaction of </a:t>
            </a:r>
            <a:r>
              <a:rPr lang="en-US" baseline="30000" dirty="0">
                <a:solidFill>
                  <a:srgbClr val="002060"/>
                </a:solidFill>
                <a:latin typeface="Arial" pitchFamily="34" charset="0"/>
                <a:ea typeface="Times New Roman" pitchFamily="18" charset="0"/>
                <a:cs typeface="Arial" pitchFamily="34" charset="0"/>
              </a:rPr>
              <a:t>32</a:t>
            </a:r>
            <a:r>
              <a:rPr lang="en-US" dirty="0">
                <a:solidFill>
                  <a:srgbClr val="002060"/>
                </a:solidFill>
                <a:latin typeface="Arial" pitchFamily="34" charset="0"/>
                <a:ea typeface="Times New Roman" pitchFamily="18" charset="0"/>
                <a:cs typeface="Arial" pitchFamily="34" charset="0"/>
              </a:rPr>
              <a:t>S + </a:t>
            </a:r>
            <a:r>
              <a:rPr lang="en-US" baseline="30000" dirty="0">
                <a:solidFill>
                  <a:srgbClr val="002060"/>
                </a:solidFill>
                <a:latin typeface="Arial" pitchFamily="34" charset="0"/>
                <a:ea typeface="Times New Roman" pitchFamily="18" charset="0"/>
                <a:cs typeface="Arial" pitchFamily="34" charset="0"/>
              </a:rPr>
              <a:t>197</a:t>
            </a:r>
            <a:r>
              <a:rPr lang="en-US" dirty="0">
                <a:solidFill>
                  <a:srgbClr val="002060"/>
                </a:solidFill>
                <a:latin typeface="Arial" pitchFamily="34" charset="0"/>
                <a:ea typeface="Times New Roman" pitchFamily="18" charset="0"/>
                <a:cs typeface="Arial" pitchFamily="34" charset="0"/>
              </a:rPr>
              <a:t>Au” presented by I. </a:t>
            </a:r>
            <a:r>
              <a:rPr lang="en-US" dirty="0" err="1">
                <a:solidFill>
                  <a:srgbClr val="002060"/>
                </a:solidFill>
                <a:latin typeface="Arial" pitchFamily="34" charset="0"/>
                <a:ea typeface="Times New Roman" pitchFamily="18" charset="0"/>
                <a:cs typeface="Arial" pitchFamily="34" charset="0"/>
              </a:rPr>
              <a:t>Harca</a:t>
            </a: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“Spectroscopy of the isotopes of </a:t>
            </a:r>
            <a:r>
              <a:rPr lang="en-US" dirty="0" err="1">
                <a:solidFill>
                  <a:srgbClr val="002060"/>
                </a:solidFill>
                <a:latin typeface="Arial" pitchFamily="34" charset="0"/>
                <a:ea typeface="Times New Roman" pitchFamily="18" charset="0"/>
                <a:cs typeface="Arial" pitchFamily="34" charset="0"/>
              </a:rPr>
              <a:t>transfermium</a:t>
            </a:r>
            <a:r>
              <a:rPr lang="en-US" dirty="0">
                <a:solidFill>
                  <a:srgbClr val="002060"/>
                </a:solidFill>
                <a:latin typeface="Arial" pitchFamily="34" charset="0"/>
                <a:ea typeface="Times New Roman" pitchFamily="18" charset="0"/>
                <a:cs typeface="Arial" pitchFamily="34" charset="0"/>
              </a:rPr>
              <a:t> elements in Dubna: present status and perspectives” presented by A. Kuznetsova</a:t>
            </a:r>
          </a:p>
          <a:p>
            <a:pPr marL="800100" lvl="1" indent="-34290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cs typeface="Arial" pitchFamily="34" charset="0"/>
              </a:rPr>
              <a:t>“Orientation of statically deformed heavy nuclei in </a:t>
            </a:r>
            <a:r>
              <a:rPr lang="en-US" dirty="0" err="1">
                <a:solidFill>
                  <a:srgbClr val="002060"/>
                </a:solidFill>
                <a:latin typeface="Arial" pitchFamily="34" charset="0"/>
                <a:cs typeface="Arial" pitchFamily="34" charset="0"/>
              </a:rPr>
              <a:t>multinucleon</a:t>
            </a:r>
            <a:r>
              <a:rPr lang="en-US" dirty="0">
                <a:solidFill>
                  <a:srgbClr val="002060"/>
                </a:solidFill>
                <a:latin typeface="Arial" pitchFamily="34" charset="0"/>
                <a:cs typeface="Arial" pitchFamily="34" charset="0"/>
              </a:rPr>
              <a:t> transfer reactions” presented by V. </a:t>
            </a:r>
            <a:r>
              <a:rPr lang="en-US" dirty="0" err="1">
                <a:solidFill>
                  <a:srgbClr val="002060"/>
                </a:solidFill>
                <a:latin typeface="Arial" pitchFamily="34" charset="0"/>
                <a:cs typeface="Arial" pitchFamily="34" charset="0"/>
              </a:rPr>
              <a:t>Saiko</a:t>
            </a:r>
            <a:endParaRPr lang="en-US" dirty="0">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latin typeface="Arial" pitchFamily="34" charset="0"/>
              <a:cs typeface="Arial" pitchFamily="34" charset="0"/>
            </a:endParaRPr>
          </a:p>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Arial" pitchFamily="34" charset="0"/>
              </a:rPr>
              <a:t>The PAC recommended the poster </a:t>
            </a:r>
          </a:p>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Arial" pitchFamily="34" charset="0"/>
              </a:rPr>
              <a:t>“The fusion-fission and quasi-fission in the near barrier reaction of </a:t>
            </a:r>
            <a:r>
              <a:rPr lang="en-US" b="1" baseline="30000" dirty="0">
                <a:solidFill>
                  <a:srgbClr val="002060"/>
                </a:solidFill>
                <a:latin typeface="Arial" pitchFamily="34" charset="0"/>
                <a:ea typeface="Times New Roman" pitchFamily="18" charset="0"/>
                <a:cs typeface="Arial" pitchFamily="34" charset="0"/>
              </a:rPr>
              <a:t>32</a:t>
            </a:r>
            <a:r>
              <a:rPr lang="en-US" b="1" dirty="0">
                <a:solidFill>
                  <a:srgbClr val="002060"/>
                </a:solidFill>
                <a:latin typeface="Arial" pitchFamily="34" charset="0"/>
                <a:ea typeface="Times New Roman" pitchFamily="18" charset="0"/>
                <a:cs typeface="Arial" pitchFamily="34" charset="0"/>
              </a:rPr>
              <a:t>S + </a:t>
            </a:r>
            <a:r>
              <a:rPr lang="en-US" b="1" baseline="30000" dirty="0">
                <a:solidFill>
                  <a:srgbClr val="002060"/>
                </a:solidFill>
                <a:latin typeface="Arial" pitchFamily="34" charset="0"/>
                <a:ea typeface="Times New Roman" pitchFamily="18" charset="0"/>
                <a:cs typeface="Arial" pitchFamily="34" charset="0"/>
              </a:rPr>
              <a:t>197</a:t>
            </a:r>
            <a:r>
              <a:rPr lang="en-US" b="1" dirty="0">
                <a:solidFill>
                  <a:srgbClr val="002060"/>
                </a:solidFill>
                <a:latin typeface="Arial" pitchFamily="34" charset="0"/>
                <a:ea typeface="Times New Roman" pitchFamily="18" charset="0"/>
                <a:cs typeface="Arial" pitchFamily="34" charset="0"/>
              </a:rPr>
              <a:t>Au” </a:t>
            </a:r>
          </a:p>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Arial" pitchFamily="34" charset="0"/>
              </a:rPr>
              <a:t>for presentation at the session of the Scientific Council in September 2018.</a:t>
            </a:r>
          </a:p>
          <a:p>
            <a:pPr lvl="0" algn="ctr" eaLnBrk="0" fontAlgn="base" hangingPunct="0">
              <a:spcBef>
                <a:spcPct val="0"/>
              </a:spcBef>
              <a:spcAft>
                <a:spcPct val="0"/>
              </a:spcAft>
            </a:pPr>
            <a:endParaRPr lang="en-US" b="1" dirty="0">
              <a:solidFill>
                <a:srgbClr val="002060"/>
              </a:solidFill>
              <a:latin typeface="Arial" pitchFamily="34" charset="0"/>
              <a:cs typeface="Arial" pitchFamily="34" charset="0"/>
            </a:endParaRPr>
          </a:p>
          <a:p>
            <a:pPr algn="ctr" eaLnBrk="0" fontAlgn="base" hangingPunct="0">
              <a:spcBef>
                <a:spcPct val="0"/>
              </a:spcBef>
              <a:spcAft>
                <a:spcPct val="0"/>
              </a:spcAft>
            </a:pPr>
            <a:r>
              <a:rPr lang="en-US" b="1" dirty="0">
                <a:solidFill>
                  <a:srgbClr val="C00000"/>
                </a:solidFill>
                <a:latin typeface="Arial" panose="020B0604020202020204" pitchFamily="34" charset="0"/>
                <a:cs typeface="Arial" panose="020B0604020202020204" pitchFamily="34" charset="0"/>
              </a:rPr>
              <a:t>The Scientific Council appreciates the following reports by young scientists.</a:t>
            </a:r>
            <a:endParaRPr lang="ru-RU" b="1" dirty="0">
              <a:solidFill>
                <a:srgbClr val="C00000"/>
              </a:solidFill>
              <a:latin typeface="Arial" panose="020B0604020202020204" pitchFamily="34" charset="0"/>
              <a:cs typeface="Arial" panose="020B0604020202020204" pitchFamily="34" charset="0"/>
            </a:endParaRPr>
          </a:p>
          <a:p>
            <a:pPr lvl="0" algn="ctr" eaLnBrk="0" fontAlgn="base" hangingPunct="0">
              <a:spcBef>
                <a:spcPct val="0"/>
              </a:spcBef>
              <a:spcAft>
                <a:spcPct val="0"/>
              </a:spcAft>
            </a:pPr>
            <a:endParaRPr lang="en-US" b="1" dirty="0">
              <a:solidFill>
                <a:srgbClr val="002060"/>
              </a:solidFill>
              <a:latin typeface="Arial" pitchFamily="34" charset="0"/>
              <a:cs typeface="Arial" pitchFamily="34" charset="0"/>
            </a:endParaRPr>
          </a:p>
        </p:txBody>
      </p:sp>
      <p:sp>
        <p:nvSpPr>
          <p:cNvPr id="2" name="Прямоугольник 1">
            <a:extLst>
              <a:ext uri="{FF2B5EF4-FFF2-40B4-BE49-F238E27FC236}">
                <a16:creationId xmlns:a16="http://schemas.microsoft.com/office/drawing/2014/main" id="{B02A33D5-3840-4CCD-AE10-7509AAB8C104}"/>
              </a:ext>
            </a:extLst>
          </p:cNvPr>
          <p:cNvSpPr/>
          <p:nvPr/>
        </p:nvSpPr>
        <p:spPr>
          <a:xfrm>
            <a:off x="4947542" y="188640"/>
            <a:ext cx="2008884"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sp>
        <p:nvSpPr>
          <p:cNvPr id="3" name="Espace réservé du pied de page 2">
            <a:extLst>
              <a:ext uri="{FF2B5EF4-FFF2-40B4-BE49-F238E27FC236}">
                <a16:creationId xmlns:a16="http://schemas.microsoft.com/office/drawing/2014/main" id="{781F4B93-A2C0-6B42-BD6F-C59F28CF91D3}"/>
              </a:ext>
            </a:extLst>
          </p:cNvPr>
          <p:cNvSpPr>
            <a:spLocks noGrp="1"/>
          </p:cNvSpPr>
          <p:nvPr>
            <p:ph type="ftr" sz="quarter" idx="10"/>
          </p:nvPr>
        </p:nvSpPr>
        <p:spPr/>
        <p:txBody>
          <a:bodyPr/>
          <a:lstStyle/>
          <a:p>
            <a:pPr algn="l"/>
            <a:r>
              <a:rPr lang="fr-FR"/>
              <a:t>M. Lewitowicz					49 JINR PAC for NP</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6" y="2786059"/>
            <a:ext cx="6769100" cy="646331"/>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THANKS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1"/>
          </p:nvPr>
        </p:nvSpPr>
        <p:spPr>
          <a:xfrm>
            <a:off x="8737600" y="6525344"/>
            <a:ext cx="2844800" cy="365125"/>
          </a:xfrm>
        </p:spPr>
        <p:txBody>
          <a:bodyPr/>
          <a:lstStyle/>
          <a:p>
            <a:fld id="{017C60C2-FB95-4464-969C-DC460CD1CFD8}" type="slidenum">
              <a:rPr lang="ru-RU" smtClean="0"/>
              <a:pPr/>
              <a:t>18</a:t>
            </a:fld>
            <a:endParaRPr lang="ru-RU"/>
          </a:p>
        </p:txBody>
      </p:sp>
      <p:sp>
        <p:nvSpPr>
          <p:cNvPr id="2" name="Espace réservé du pied de page 1">
            <a:extLst>
              <a:ext uri="{FF2B5EF4-FFF2-40B4-BE49-F238E27FC236}">
                <a16:creationId xmlns:a16="http://schemas.microsoft.com/office/drawing/2014/main" id="{8E38E282-0B50-AA4B-AB80-D7DF7289F254}"/>
              </a:ext>
            </a:extLst>
          </p:cNvPr>
          <p:cNvSpPr>
            <a:spLocks noGrp="1"/>
          </p:cNvSpPr>
          <p:nvPr>
            <p:ph type="ftr" sz="quarter" idx="10"/>
          </p:nvPr>
        </p:nvSpPr>
        <p:spPr/>
        <p:txBody>
          <a:bodyPr/>
          <a:lstStyle/>
          <a:p>
            <a:pPr algn="l"/>
            <a:r>
              <a:rPr lang="fr-FR"/>
              <a:t>M. Lewitowicz					49 JINR PAC for NP</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809749" y="-60137"/>
            <a:ext cx="8743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2000" b="1" kern="0">
                <a:solidFill>
                  <a:srgbClr val="C00000"/>
                </a:solidFill>
              </a:rPr>
              <a:t>Programme</a:t>
            </a:r>
            <a:endParaRPr lang="en-GB" altLang="ru-RU" sz="2000" kern="0">
              <a:solidFill>
                <a:srgbClr val="C00000"/>
              </a:solidFill>
            </a:endParaRPr>
          </a:p>
        </p:txBody>
      </p:sp>
      <p:sp>
        <p:nvSpPr>
          <p:cNvPr id="5" name="ZoneTexte 3">
            <a:extLst>
              <a:ext uri="{FF2B5EF4-FFF2-40B4-BE49-F238E27FC236}">
                <a16:creationId xmlns:a16="http://schemas.microsoft.com/office/drawing/2014/main" id="{7F2851D7-CE1A-49F0-BCED-F64873F51CAE}"/>
              </a:ext>
            </a:extLst>
          </p:cNvPr>
          <p:cNvSpPr txBox="1">
            <a:spLocks noChangeArrowheads="1"/>
          </p:cNvSpPr>
          <p:nvPr/>
        </p:nvSpPr>
        <p:spPr bwMode="auto">
          <a:xfrm>
            <a:off x="119336" y="167261"/>
            <a:ext cx="12025336" cy="657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300" kern="0" dirty="0"/>
              <a:t>1. Opening of the meeting 																		</a:t>
            </a:r>
            <a:r>
              <a:rPr lang="en-GB" altLang="ru-RU" sz="1300" i="1" kern="0" dirty="0"/>
              <a:t>M. </a:t>
            </a:r>
            <a:r>
              <a:rPr lang="en-GB" sz="1300" i="1" kern="0" dirty="0"/>
              <a:t>Lewitowicz</a:t>
            </a:r>
            <a:r>
              <a:rPr lang="en-GB" altLang="ru-RU" sz="1300" kern="0" dirty="0"/>
              <a:t>	</a:t>
            </a:r>
          </a:p>
          <a:p>
            <a:pPr defTabSz="457200" eaLnBrk="1" hangingPunct="1">
              <a:lnSpc>
                <a:spcPct val="130000"/>
              </a:lnSpc>
              <a:defRPr/>
            </a:pPr>
            <a:r>
              <a:rPr lang="en-GB" altLang="ru-RU" sz="1300" kern="0" dirty="0"/>
              <a:t>2. Implementation of the recommendations of the previous PAC meeting 											</a:t>
            </a:r>
            <a:r>
              <a:rPr lang="en-GB" altLang="ru-RU" sz="1300" i="1" kern="0" dirty="0"/>
              <a:t>M. </a:t>
            </a:r>
            <a:r>
              <a:rPr lang="en-GB" sz="1300" i="1" kern="0" dirty="0"/>
              <a:t>Lewitowicz</a:t>
            </a:r>
          </a:p>
          <a:p>
            <a:pPr defTabSz="457200" eaLnBrk="1" hangingPunct="1">
              <a:lnSpc>
                <a:spcPct val="130000"/>
              </a:lnSpc>
              <a:defRPr/>
            </a:pPr>
            <a:r>
              <a:rPr lang="en-GB" altLang="ru-RU" sz="1300" kern="0" dirty="0"/>
              <a:t>3. Information on the Resolution of the 123rd session of the JINR Scientific Council (February  2018) 						M. Itkis</a:t>
            </a:r>
          </a:p>
          <a:p>
            <a:pPr defTabSz="457200" eaLnBrk="1" hangingPunct="1">
              <a:lnSpc>
                <a:spcPct val="130000"/>
              </a:lnSpc>
              <a:defRPr/>
            </a:pPr>
            <a:r>
              <a:rPr lang="en-GB" altLang="ru-RU" sz="1300" kern="0" dirty="0"/>
              <a:t>    and on the decisions of the JINR Committee of Plenipotentiaries (March 2018)       										</a:t>
            </a:r>
          </a:p>
          <a:p>
            <a:pPr defTabSz="457200" eaLnBrk="1" hangingPunct="1">
              <a:lnSpc>
                <a:spcPct val="130000"/>
              </a:lnSpc>
              <a:defRPr/>
            </a:pPr>
            <a:endParaRPr lang="en-GB" altLang="ru-RU" sz="400" b="1" kern="0" dirty="0">
              <a:solidFill>
                <a:srgbClr val="0033CC"/>
              </a:solidFill>
            </a:endParaRPr>
          </a:p>
          <a:p>
            <a:pPr defTabSz="457200" eaLnBrk="1" hangingPunct="1">
              <a:lnSpc>
                <a:spcPct val="130000"/>
              </a:lnSpc>
              <a:defRPr/>
            </a:pPr>
            <a:r>
              <a:rPr lang="en-GB" altLang="ru-RU" sz="1200" b="1" kern="0" dirty="0">
                <a:solidFill>
                  <a:srgbClr val="002060"/>
                </a:solidFill>
              </a:rPr>
              <a:t>4. </a:t>
            </a:r>
            <a:r>
              <a:rPr lang="en-GB" altLang="ru-RU" sz="1300" b="1" kern="0" dirty="0">
                <a:solidFill>
                  <a:srgbClr val="002060"/>
                </a:solidFill>
              </a:rPr>
              <a:t>Report on the concluding theme “Improvement of the JINR Phasotron and Design  of Cyclotrons for Fundamental and 		G. </a:t>
            </a:r>
            <a:r>
              <a:rPr lang="en-GB" altLang="ru-RU" sz="1300" b="1" kern="0" dirty="0" err="1">
                <a:solidFill>
                  <a:srgbClr val="002060"/>
                </a:solidFill>
              </a:rPr>
              <a:t>Karamysheva</a:t>
            </a:r>
            <a:endParaRPr lang="en-GB" altLang="ru-RU" sz="1300" b="1" kern="0" dirty="0">
              <a:solidFill>
                <a:srgbClr val="002060"/>
              </a:solidFill>
            </a:endParaRPr>
          </a:p>
          <a:p>
            <a:pPr defTabSz="457200" eaLnBrk="1" hangingPunct="1">
              <a:lnSpc>
                <a:spcPct val="130000"/>
              </a:lnSpc>
              <a:defRPr/>
            </a:pPr>
            <a:r>
              <a:rPr lang="en-GB" altLang="ru-RU" sz="1300" b="1" kern="0" dirty="0">
                <a:solidFill>
                  <a:srgbClr val="002060"/>
                </a:solidFill>
              </a:rPr>
              <a:t>    Applied Research” and proposal for its extension  	</a:t>
            </a:r>
          </a:p>
          <a:p>
            <a:pPr defTabSz="457200" eaLnBrk="1" hangingPunct="1">
              <a:lnSpc>
                <a:spcPct val="130000"/>
              </a:lnSpc>
              <a:defRPr/>
            </a:pPr>
            <a:r>
              <a:rPr lang="en-GB" altLang="ru-RU" sz="1300" b="1" kern="0" dirty="0">
                <a:solidFill>
                  <a:srgbClr val="002060"/>
                </a:solidFill>
              </a:rPr>
              <a:t>5. Information on the concluding theme “Organization, Support and Development of the JINR Educational Programme” 		S. </a:t>
            </a:r>
            <a:r>
              <a:rPr lang="en-GB" altLang="ru-RU" sz="1300" b="1" kern="0" dirty="0" err="1">
                <a:solidFill>
                  <a:srgbClr val="002060"/>
                </a:solidFill>
              </a:rPr>
              <a:t>Pakuliak</a:t>
            </a:r>
            <a:endParaRPr lang="en-GB" altLang="ru-RU" sz="1300" b="1" kern="0" dirty="0">
              <a:solidFill>
                <a:srgbClr val="002060"/>
              </a:solidFill>
            </a:endParaRPr>
          </a:p>
          <a:p>
            <a:pPr defTabSz="457200" eaLnBrk="1" hangingPunct="1">
              <a:lnSpc>
                <a:spcPct val="130000"/>
              </a:lnSpc>
              <a:defRPr/>
            </a:pPr>
            <a:r>
              <a:rPr lang="en-GB" altLang="ru-RU" sz="1300" b="1" kern="0" dirty="0">
                <a:solidFill>
                  <a:srgbClr val="002060"/>
                </a:solidFill>
              </a:rPr>
              <a:t>    and on the opening of a new theme: “Organization, Support and Development of the JINR Human Resources Programme”</a:t>
            </a:r>
          </a:p>
          <a:p>
            <a:pPr defTabSz="457200" eaLnBrk="1" hangingPunct="1">
              <a:lnSpc>
                <a:spcPct val="130000"/>
              </a:lnSpc>
              <a:defRPr/>
            </a:pPr>
            <a:r>
              <a:rPr lang="en-GB" altLang="ru-RU" sz="1300" b="1" kern="0" dirty="0">
                <a:solidFill>
                  <a:srgbClr val="002060"/>
                </a:solidFill>
              </a:rPr>
              <a:t>6. Status of the Factory of Superheavy Elements and the quality control system for construction of the DC-280 cyclotron 		I. </a:t>
            </a:r>
            <a:r>
              <a:rPr lang="en-GB" altLang="ru-RU" sz="1300" b="1" kern="0" dirty="0" err="1">
                <a:solidFill>
                  <a:srgbClr val="002060"/>
                </a:solidFill>
              </a:rPr>
              <a:t>Kalagin</a:t>
            </a:r>
            <a:endParaRPr lang="en-GB" altLang="ru-RU" sz="1300" b="1" kern="0" dirty="0">
              <a:solidFill>
                <a:srgbClr val="002060"/>
              </a:solidFill>
            </a:endParaRPr>
          </a:p>
          <a:p>
            <a:pPr defTabSz="457200" eaLnBrk="1" hangingPunct="1">
              <a:lnSpc>
                <a:spcPct val="130000"/>
              </a:lnSpc>
              <a:defRPr/>
            </a:pPr>
            <a:r>
              <a:rPr lang="en-GB" altLang="ru-RU" sz="1300" b="1" kern="0" dirty="0">
                <a:solidFill>
                  <a:srgbClr val="002060"/>
                </a:solidFill>
              </a:rPr>
              <a:t>7. Commissioning and first results of the ACCULINNA-2 fragment separator 									</a:t>
            </a:r>
            <a:r>
              <a:rPr lang="en-GB" altLang="ru-RU" sz="1300" b="1" kern="0" dirty="0" err="1">
                <a:solidFill>
                  <a:srgbClr val="002060"/>
                </a:solidFill>
              </a:rPr>
              <a:t>А</a:t>
            </a:r>
            <a:r>
              <a:rPr lang="en-GB" altLang="ru-RU" sz="1300" b="1" kern="0" dirty="0">
                <a:solidFill>
                  <a:srgbClr val="002060"/>
                </a:solidFill>
              </a:rPr>
              <a:t>. </a:t>
            </a:r>
            <a:r>
              <a:rPr lang="en-GB" altLang="ru-RU" sz="1300" b="1" kern="0" dirty="0" err="1">
                <a:solidFill>
                  <a:srgbClr val="002060"/>
                </a:solidFill>
              </a:rPr>
              <a:t>Fomichev</a:t>
            </a:r>
            <a:endParaRPr lang="en-GB" altLang="ru-RU" sz="1300" b="1" kern="0" dirty="0">
              <a:solidFill>
                <a:srgbClr val="002060"/>
              </a:solidFill>
            </a:endParaRPr>
          </a:p>
          <a:p>
            <a:pPr defTabSz="457200" eaLnBrk="1" hangingPunct="1">
              <a:lnSpc>
                <a:spcPct val="130000"/>
              </a:lnSpc>
              <a:defRPr/>
            </a:pPr>
            <a:r>
              <a:rPr lang="en-GB" altLang="ru-RU" sz="1300" b="1" kern="0" dirty="0">
                <a:solidFill>
                  <a:srgbClr val="002060"/>
                </a:solidFill>
              </a:rPr>
              <a:t>8. Status of the MAVR high-resolution magnetic analyser 													S. </a:t>
            </a:r>
            <a:r>
              <a:rPr lang="en-GB" altLang="ru-RU" sz="1300" b="1" kern="0" dirty="0" err="1">
                <a:solidFill>
                  <a:srgbClr val="002060"/>
                </a:solidFill>
              </a:rPr>
              <a:t>Lukyanov</a:t>
            </a:r>
            <a:endParaRPr lang="en-GB" altLang="ru-RU" sz="1300" b="1" kern="0" dirty="0">
              <a:solidFill>
                <a:srgbClr val="002060"/>
              </a:solidFill>
            </a:endParaRPr>
          </a:p>
          <a:p>
            <a:pPr defTabSz="457200" eaLnBrk="1" hangingPunct="1">
              <a:lnSpc>
                <a:spcPct val="130000"/>
              </a:lnSpc>
              <a:defRPr/>
            </a:pPr>
            <a:r>
              <a:rPr lang="en-GB" altLang="ru-RU" sz="1300" b="1" kern="0" dirty="0">
                <a:solidFill>
                  <a:srgbClr val="002060"/>
                </a:solidFill>
              </a:rPr>
              <a:t>9. Supercomputer “</a:t>
            </a:r>
            <a:r>
              <a:rPr lang="en-GB" altLang="ru-RU" sz="1300" b="1" kern="0" dirty="0" err="1">
                <a:solidFill>
                  <a:srgbClr val="002060"/>
                </a:solidFill>
              </a:rPr>
              <a:t>Govorun</a:t>
            </a:r>
            <a:r>
              <a:rPr lang="en-GB" altLang="ru-RU" sz="1300" b="1" kern="0" dirty="0">
                <a:solidFill>
                  <a:srgbClr val="002060"/>
                </a:solidFill>
              </a:rPr>
              <a:t>” –– new prospects for heterogeneous computations in nuclear physics 	 				D. </a:t>
            </a:r>
            <a:r>
              <a:rPr lang="en-GB" altLang="ru-RU" sz="1300" b="1" kern="0" dirty="0" err="1">
                <a:solidFill>
                  <a:srgbClr val="002060"/>
                </a:solidFill>
              </a:rPr>
              <a:t>Podgainy</a:t>
            </a:r>
            <a:endParaRPr lang="en-GB" altLang="ru-RU" sz="1300" b="1" kern="0" dirty="0">
              <a:solidFill>
                <a:srgbClr val="002060"/>
              </a:solidFill>
            </a:endParaRPr>
          </a:p>
          <a:p>
            <a:pPr defTabSz="457200" eaLnBrk="1" hangingPunct="1">
              <a:lnSpc>
                <a:spcPct val="130000"/>
              </a:lnSpc>
              <a:defRPr/>
            </a:pPr>
            <a:endParaRPr lang="en-GB" altLang="ru-RU" sz="400" kern="0" dirty="0">
              <a:solidFill>
                <a:srgbClr val="000000"/>
              </a:solidFill>
            </a:endParaRPr>
          </a:p>
          <a:p>
            <a:pPr defTabSz="457200" eaLnBrk="1" hangingPunct="1">
              <a:lnSpc>
                <a:spcPct val="130000"/>
              </a:lnSpc>
              <a:defRPr/>
            </a:pPr>
            <a:r>
              <a:rPr lang="en-GB" altLang="ru-RU" sz="1300" kern="0" dirty="0"/>
              <a:t>10. Scientific reports:</a:t>
            </a:r>
          </a:p>
          <a:p>
            <a:pPr defTabSz="457200" eaLnBrk="1" hangingPunct="1">
              <a:lnSpc>
                <a:spcPct val="130000"/>
              </a:lnSpc>
              <a:defRPr/>
            </a:pPr>
            <a:r>
              <a:rPr lang="en-GB" altLang="ru-RU" sz="1300" kern="0" dirty="0"/>
              <a:t>	    10.1. “State-of-the-art and future prospects of neutron activation analysis at the IBR-2 reactor”						</a:t>
            </a:r>
            <a:r>
              <a:rPr lang="en-GB" altLang="ru-RU" sz="1300" kern="0" dirty="0" err="1"/>
              <a:t>М</a:t>
            </a:r>
            <a:r>
              <a:rPr lang="en-GB" altLang="ru-RU" sz="1300" kern="0" dirty="0"/>
              <a:t>. </a:t>
            </a:r>
            <a:r>
              <a:rPr lang="en-GB" altLang="ru-RU" sz="1300" kern="0" dirty="0" err="1"/>
              <a:t>Frontasyeva</a:t>
            </a:r>
            <a:endParaRPr lang="en-GB" altLang="ru-RU" sz="1300" kern="0" dirty="0"/>
          </a:p>
          <a:p>
            <a:pPr defTabSz="457200" eaLnBrk="1" hangingPunct="1">
              <a:lnSpc>
                <a:spcPct val="130000"/>
              </a:lnSpc>
              <a:defRPr/>
            </a:pPr>
            <a:r>
              <a:rPr lang="en-GB" altLang="ru-RU" sz="1300" kern="0" dirty="0"/>
              <a:t>	    10.2. “Investigation of subsurface layers of solids with the help of charged particle beams accelerated at the EG-5 			</a:t>
            </a:r>
            <a:r>
              <a:rPr lang="en-GB" sz="1300" kern="0" dirty="0" err="1"/>
              <a:t>А</a:t>
            </a:r>
            <a:r>
              <a:rPr lang="en-GB" sz="1300" kern="0" dirty="0"/>
              <a:t>. </a:t>
            </a:r>
            <a:r>
              <a:rPr lang="en-GB" sz="1300" kern="0" dirty="0" err="1"/>
              <a:t>Kobsev</a:t>
            </a:r>
            <a:r>
              <a:rPr lang="en-GB" sz="1300" kern="0" dirty="0"/>
              <a:t> </a:t>
            </a:r>
            <a:endParaRPr lang="en-GB" altLang="ru-RU" sz="1300" kern="0" dirty="0"/>
          </a:p>
          <a:p>
            <a:pPr defTabSz="457200" eaLnBrk="1" hangingPunct="1">
              <a:lnSpc>
                <a:spcPct val="130000"/>
              </a:lnSpc>
              <a:defRPr/>
            </a:pPr>
            <a:r>
              <a:rPr lang="en-GB" altLang="ru-RU" sz="1300" kern="0" dirty="0"/>
              <a:t>		    electrostatic generator” 	</a:t>
            </a:r>
            <a:r>
              <a:rPr lang="en-GB" sz="1300" kern="0" dirty="0"/>
              <a:t> 	</a:t>
            </a:r>
            <a:r>
              <a:rPr lang="en-GB" altLang="ru-RU" sz="1300" kern="0" dirty="0"/>
              <a:t>	</a:t>
            </a:r>
            <a:endParaRPr lang="en-GB" sz="1300" kern="0" dirty="0"/>
          </a:p>
          <a:p>
            <a:pPr defTabSz="457200" eaLnBrk="1" hangingPunct="1">
              <a:lnSpc>
                <a:spcPct val="130000"/>
              </a:lnSpc>
              <a:defRPr/>
            </a:pPr>
            <a:r>
              <a:rPr lang="en-GB" altLang="ru-RU" sz="1300" kern="0" dirty="0"/>
              <a:t>	    10.3. "Appearance of </a:t>
            </a:r>
            <a:r>
              <a:rPr lang="en-GB" altLang="ru-RU" sz="1300" kern="0" dirty="0" err="1"/>
              <a:t>quasifission</a:t>
            </a:r>
            <a:r>
              <a:rPr lang="en-GB" altLang="ru-RU" sz="1300" kern="0" dirty="0"/>
              <a:t> in reactions of heavy-ion collisions “										</a:t>
            </a:r>
            <a:r>
              <a:rPr lang="en-GB" altLang="ru-RU" sz="1300" kern="0" dirty="0" err="1"/>
              <a:t>А</a:t>
            </a:r>
            <a:r>
              <a:rPr lang="en-GB" altLang="ru-RU" sz="1300" kern="0" dirty="0"/>
              <a:t>. </a:t>
            </a:r>
            <a:r>
              <a:rPr lang="en-GB" altLang="ru-RU" sz="1300" kern="0" dirty="0" err="1"/>
              <a:t>Nasirov</a:t>
            </a:r>
            <a:endParaRPr lang="en-GB" altLang="ru-RU" sz="1300" kern="0" dirty="0"/>
          </a:p>
          <a:p>
            <a:pPr defTabSz="457200" eaLnBrk="1" hangingPunct="1">
              <a:lnSpc>
                <a:spcPct val="130000"/>
              </a:lnSpc>
              <a:defRPr/>
            </a:pPr>
            <a:r>
              <a:rPr lang="en-GB" altLang="ru-RU" sz="1300" kern="0" dirty="0"/>
              <a:t>11. General discussion 	</a:t>
            </a:r>
          </a:p>
          <a:p>
            <a:pPr defTabSz="457200" eaLnBrk="1" hangingPunct="1">
              <a:lnSpc>
                <a:spcPct val="130000"/>
              </a:lnSpc>
              <a:defRPr/>
            </a:pPr>
            <a:r>
              <a:rPr lang="en-GB" altLang="ru-RU" sz="1300" kern="0" dirty="0"/>
              <a:t>12. Meeting of the PAC members with the JINR Directorate (closed discussion)</a:t>
            </a:r>
          </a:p>
          <a:p>
            <a:pPr defTabSz="457200" eaLnBrk="1" hangingPunct="1">
              <a:lnSpc>
                <a:spcPct val="130000"/>
              </a:lnSpc>
              <a:defRPr/>
            </a:pPr>
            <a:r>
              <a:rPr lang="en-GB" altLang="ru-RU" sz="1300" kern="0" dirty="0"/>
              <a:t>13. Poster presentations by young scientists</a:t>
            </a:r>
          </a:p>
          <a:p>
            <a:pPr defTabSz="457200" eaLnBrk="1" hangingPunct="1">
              <a:lnSpc>
                <a:spcPct val="130000"/>
              </a:lnSpc>
              <a:defRPr/>
            </a:pPr>
            <a:r>
              <a:rPr lang="en-GB" altLang="ru-RU" sz="1300" kern="0" dirty="0"/>
              <a:t>14. General conclusion on the poster presentations</a:t>
            </a:r>
          </a:p>
          <a:p>
            <a:pPr defTabSz="457200" eaLnBrk="1" hangingPunct="1">
              <a:lnSpc>
                <a:spcPct val="130000"/>
              </a:lnSpc>
              <a:defRPr/>
            </a:pPr>
            <a:r>
              <a:rPr lang="en-GB" altLang="ru-RU" sz="1300" kern="0" dirty="0"/>
              <a:t>15. </a:t>
            </a:r>
            <a:r>
              <a:rPr lang="en-GB" sz="1300" dirty="0"/>
              <a:t>Proposals for the agenda of the next PAC meeting </a:t>
            </a:r>
            <a:r>
              <a:rPr lang="en-GB" altLang="ru-RU" sz="1300" kern="0" dirty="0"/>
              <a:t>(closed discussion)</a:t>
            </a:r>
          </a:p>
          <a:p>
            <a:pPr defTabSz="457200" eaLnBrk="1" hangingPunct="1">
              <a:lnSpc>
                <a:spcPct val="130000"/>
              </a:lnSpc>
              <a:defRPr/>
            </a:pPr>
            <a:r>
              <a:rPr lang="en-GB" altLang="ru-RU" sz="1300" kern="0" dirty="0"/>
              <a:t>16.</a:t>
            </a:r>
            <a:r>
              <a:rPr lang="en-GB" sz="1300" dirty="0"/>
              <a:t> PAC recommendations</a:t>
            </a:r>
          </a:p>
          <a:p>
            <a:pPr defTabSz="457200" eaLnBrk="1" hangingPunct="1">
              <a:lnSpc>
                <a:spcPct val="130000"/>
              </a:lnSpc>
              <a:defRPr/>
            </a:pPr>
            <a:r>
              <a:rPr lang="en-GB" altLang="ru-RU" sz="1300" kern="0" dirty="0"/>
              <a:t>17. </a:t>
            </a:r>
            <a:r>
              <a:rPr lang="en-GB" sz="1300" dirty="0"/>
              <a:t>Closing of the meeting</a:t>
            </a:r>
            <a:endParaRPr lang="en-GB" altLang="ru-RU" sz="1300" kern="0" dirty="0"/>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en-GB" smtClean="0"/>
              <a:pPr/>
              <a:t>2</a:t>
            </a:fld>
            <a:endParaRPr lang="en-GB"/>
          </a:p>
        </p:txBody>
      </p:sp>
      <p:sp>
        <p:nvSpPr>
          <p:cNvPr id="2" name="Espace réservé du pied de page 1">
            <a:extLst>
              <a:ext uri="{FF2B5EF4-FFF2-40B4-BE49-F238E27FC236}">
                <a16:creationId xmlns:a16="http://schemas.microsoft.com/office/drawing/2014/main" id="{832EACB1-1F4C-884B-9F03-E8C28A95B833}"/>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153837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0" y="140693"/>
            <a:ext cx="12191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lvl="0" algn="ctr" fontAlgn="base">
              <a:spcBef>
                <a:spcPct val="0"/>
              </a:spcBef>
              <a:spcAft>
                <a:spcPct val="0"/>
              </a:spcAft>
            </a:pPr>
            <a:r>
              <a:rPr lang="en-GB" sz="2000" b="1" i="1">
                <a:solidFill>
                  <a:srgbClr val="C00000"/>
                </a:solidFill>
                <a:ea typeface="Times New Roman" pitchFamily="18" charset="0"/>
                <a:cs typeface="Arial" pitchFamily="34" charset="0"/>
              </a:rPr>
              <a:t>From resolution of 124</a:t>
            </a:r>
            <a:r>
              <a:rPr lang="en-GB" sz="2000" b="1" i="1" baseline="30000">
                <a:solidFill>
                  <a:srgbClr val="C00000"/>
                </a:solidFill>
                <a:ea typeface="Times New Roman" pitchFamily="18" charset="0"/>
                <a:cs typeface="Arial" pitchFamily="34" charset="0"/>
              </a:rPr>
              <a:t>th</a:t>
            </a:r>
            <a:r>
              <a:rPr lang="en-GB" sz="2000" b="1" i="1">
                <a:solidFill>
                  <a:srgbClr val="C00000"/>
                </a:solidFill>
                <a:ea typeface="Times New Roman" pitchFamily="18" charset="0"/>
                <a:cs typeface="Arial" pitchFamily="34" charset="0"/>
              </a:rPr>
              <a:t> session of the JINR Scientific Council</a:t>
            </a:r>
          </a:p>
          <a:p>
            <a:pPr lvl="0" algn="ctr" fontAlgn="base">
              <a:spcBef>
                <a:spcPct val="0"/>
              </a:spcBef>
              <a:spcAft>
                <a:spcPct val="0"/>
              </a:spcAft>
            </a:pPr>
            <a:r>
              <a:rPr lang="en-GB" sz="2000" b="1" i="1">
                <a:solidFill>
                  <a:srgbClr val="C00000"/>
                </a:solidFill>
                <a:ea typeface="Times New Roman" pitchFamily="18" charset="0"/>
                <a:cs typeface="Arial" pitchFamily="34" charset="0"/>
              </a:rPr>
              <a:t>on the report by JINR Director V. Matveev</a:t>
            </a:r>
            <a:endParaRPr lang="en-GB" altLang="ru-RU" sz="2000" kern="0">
              <a:solidFill>
                <a:srgbClr val="C00000"/>
              </a:solidFill>
            </a:endParaRPr>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en-GB" smtClean="0"/>
              <a:pPr/>
              <a:t>3</a:t>
            </a:fld>
            <a:endParaRPr lang="en-GB"/>
          </a:p>
        </p:txBody>
      </p:sp>
      <p:graphicFrame>
        <p:nvGraphicFramePr>
          <p:cNvPr id="2" name="Таблица 1">
            <a:extLst>
              <a:ext uri="{FF2B5EF4-FFF2-40B4-BE49-F238E27FC236}">
                <a16:creationId xmlns:a16="http://schemas.microsoft.com/office/drawing/2014/main" id="{2A985733-5CB3-45AF-A88A-339596085858}"/>
              </a:ext>
            </a:extLst>
          </p:cNvPr>
          <p:cNvGraphicFramePr>
            <a:graphicFrameLocks noGrp="1"/>
          </p:cNvGraphicFramePr>
          <p:nvPr>
            <p:extLst>
              <p:ext uri="{D42A27DB-BD31-4B8C-83A1-F6EECF244321}">
                <p14:modId xmlns:p14="http://schemas.microsoft.com/office/powerpoint/2010/main" val="977382252"/>
              </p:ext>
            </p:extLst>
          </p:nvPr>
        </p:nvGraphicFramePr>
        <p:xfrm>
          <a:off x="551384" y="1484784"/>
          <a:ext cx="10873208" cy="3017520"/>
        </p:xfrm>
        <a:graphic>
          <a:graphicData uri="http://schemas.openxmlformats.org/drawingml/2006/table">
            <a:tbl>
              <a:tblPr firstRow="1" bandRow="1">
                <a:tableStyleId>{5FD0F851-EC5A-4D38-B0AD-8093EC10F338}</a:tableStyleId>
              </a:tblPr>
              <a:tblGrid>
                <a:gridCol w="10873208">
                  <a:extLst>
                    <a:ext uri="{9D8B030D-6E8A-4147-A177-3AD203B41FA5}">
                      <a16:colId xmlns:a16="http://schemas.microsoft.com/office/drawing/2014/main" val="726191828"/>
                    </a:ext>
                  </a:extLst>
                </a:gridCol>
              </a:tblGrid>
              <a:tr h="370840">
                <a:tc>
                  <a:txBody>
                    <a:bodyPr/>
                    <a:lstStyle/>
                    <a:p>
                      <a:pPr algn="just"/>
                      <a:r>
                        <a:rPr lang="en-US" b="0" dirty="0"/>
                        <a:t>The Scientific Council approves the adopted order of priorities in the development of JINR facilities to provide JINR with the necessary basis for maintaining its unique position among the leading physics research </a:t>
                      </a:r>
                      <a:r>
                        <a:rPr lang="en-US" b="0" dirty="0" err="1"/>
                        <a:t>centres</a:t>
                      </a:r>
                      <a:r>
                        <a:rPr lang="en-US" b="0" dirty="0"/>
                        <a:t> and for further integrating JINR into the European and global research </a:t>
                      </a:r>
                      <a:r>
                        <a:rPr lang="en-US" b="0" dirty="0" err="1"/>
                        <a:t>programmes</a:t>
                      </a:r>
                      <a:r>
                        <a:rPr lang="en-US" b="0" dirty="0"/>
                        <a:t>;</a:t>
                      </a:r>
                      <a:endParaRPr lang="ru-RU" b="0" dirty="0"/>
                    </a:p>
                    <a:p>
                      <a:pPr algn="just"/>
                      <a:endParaRPr lang="ru-RU" dirty="0"/>
                    </a:p>
                  </a:txBody>
                  <a:tcPr/>
                </a:tc>
                <a:extLst>
                  <a:ext uri="{0D108BD9-81ED-4DB2-BD59-A6C34878D82A}">
                    <a16:rowId xmlns:a16="http://schemas.microsoft.com/office/drawing/2014/main" val="84331289"/>
                  </a:ext>
                </a:extLst>
              </a:tr>
              <a:tr h="370840">
                <a:tc>
                  <a:txBody>
                    <a:bodyPr/>
                    <a:lstStyle/>
                    <a:p>
                      <a:pPr algn="just"/>
                      <a:r>
                        <a:rPr lang="en-US" dirty="0"/>
                        <a:t>The Scientific Council appreciates that the NICA complex and the Factory of </a:t>
                      </a:r>
                      <a:r>
                        <a:rPr lang="en-US" dirty="0" err="1"/>
                        <a:t>Superheavy</a:t>
                      </a:r>
                      <a:r>
                        <a:rPr lang="en-US" dirty="0"/>
                        <a:t> Elements (SHE Factory) have been included in the ESFRI roadmap and in the </a:t>
                      </a:r>
                      <a:r>
                        <a:rPr lang="en-US" dirty="0" err="1"/>
                        <a:t>NuPECC</a:t>
                      </a:r>
                      <a:r>
                        <a:rPr lang="en-US" dirty="0"/>
                        <a:t> long-range plan;</a:t>
                      </a:r>
                    </a:p>
                    <a:p>
                      <a:pPr algn="just"/>
                      <a:endParaRPr lang="ru-RU" dirty="0"/>
                    </a:p>
                  </a:txBody>
                  <a:tcPr/>
                </a:tc>
                <a:extLst>
                  <a:ext uri="{0D108BD9-81ED-4DB2-BD59-A6C34878D82A}">
                    <a16:rowId xmlns:a16="http://schemas.microsoft.com/office/drawing/2014/main" val="959889327"/>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neutrino research projects at the Kalinin NPP and at Lake Baikal, other JINR’s flagship </a:t>
                      </a:r>
                      <a:r>
                        <a:rPr lang="en-US" dirty="0" err="1"/>
                        <a:t>programmes</a:t>
                      </a:r>
                      <a:r>
                        <a:rPr lang="en-US" dirty="0"/>
                        <a:t>, should also be integrated into the global research infrastructure. </a:t>
                      </a:r>
                      <a:endParaRPr lang="ru-RU" dirty="0"/>
                    </a:p>
                    <a:p>
                      <a:pPr algn="just"/>
                      <a:endParaRPr lang="ru-RU" dirty="0"/>
                    </a:p>
                  </a:txBody>
                  <a:tcPr/>
                </a:tc>
                <a:extLst>
                  <a:ext uri="{0D108BD9-81ED-4DB2-BD59-A6C34878D82A}">
                    <a16:rowId xmlns:a16="http://schemas.microsoft.com/office/drawing/2014/main" val="398907784"/>
                  </a:ext>
                </a:extLst>
              </a:tr>
            </a:tbl>
          </a:graphicData>
        </a:graphic>
      </p:graphicFrame>
      <p:sp>
        <p:nvSpPr>
          <p:cNvPr id="4" name="Espace réservé du pied de page 3">
            <a:extLst>
              <a:ext uri="{FF2B5EF4-FFF2-40B4-BE49-F238E27FC236}">
                <a16:creationId xmlns:a16="http://schemas.microsoft.com/office/drawing/2014/main" id="{6BAB9B61-01F0-8B4A-B823-4FAAF9B9CB35}"/>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387738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7328" y="18959"/>
            <a:ext cx="12025336" cy="1015663"/>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on the concluding theme </a:t>
            </a:r>
            <a:endParaRPr lang="ru-RU" altLang="ko-KR" sz="2000" b="1" i="1" dirty="0">
              <a:solidFill>
                <a:srgbClr val="C00000"/>
              </a:solidFill>
              <a:latin typeface="Arial" pitchFamily="34" charset="0"/>
              <a:ea typeface="Batang" pitchFamily="18" charset="-127"/>
              <a:cs typeface="Arial" pitchFamily="34" charset="0"/>
            </a:endParaRPr>
          </a:p>
          <a:p>
            <a:pPr algn="ctr"/>
            <a:r>
              <a:rPr lang="en-US" altLang="ko-KR" sz="2000" b="1" i="1" dirty="0">
                <a:solidFill>
                  <a:srgbClr val="C00000"/>
                </a:solidFill>
                <a:latin typeface="Arial" pitchFamily="34" charset="0"/>
                <a:ea typeface="Batang" pitchFamily="18" charset="-127"/>
                <a:cs typeface="Arial" pitchFamily="34" charset="0"/>
              </a:rPr>
              <a:t>“Improvement of the JINR Phasotron and Design of Cyclotrons for Fundamental and Applied Research” and proposal for its extension</a:t>
            </a:r>
            <a:endParaRPr lang="ru-RU" sz="2000" dirty="0">
              <a:solidFill>
                <a:srgbClr val="C00000"/>
              </a:solidFill>
            </a:endParaRPr>
          </a:p>
        </p:txBody>
      </p:sp>
      <p:sp>
        <p:nvSpPr>
          <p:cNvPr id="6" name="Номер слайда 5"/>
          <p:cNvSpPr>
            <a:spLocks noGrp="1"/>
          </p:cNvSpPr>
          <p:nvPr>
            <p:ph type="sldNum" sz="quarter" idx="11"/>
          </p:nvPr>
        </p:nvSpPr>
        <p:spPr>
          <a:xfrm>
            <a:off x="8737600" y="6453336"/>
            <a:ext cx="2844800" cy="365125"/>
          </a:xfrm>
        </p:spPr>
        <p:txBody>
          <a:bodyPr/>
          <a:lstStyle/>
          <a:p>
            <a:fld id="{017C60C2-FB95-4464-969C-DC460CD1CFD8}" type="slidenum">
              <a:rPr lang="ru-RU" smtClean="0"/>
              <a:pPr/>
              <a:t>4</a:t>
            </a:fld>
            <a:endParaRPr lang="ru-RU"/>
          </a:p>
        </p:txBody>
      </p:sp>
      <p:sp>
        <p:nvSpPr>
          <p:cNvPr id="2" name="Прямоугольник 1">
            <a:extLst>
              <a:ext uri="{FF2B5EF4-FFF2-40B4-BE49-F238E27FC236}">
                <a16:creationId xmlns:a16="http://schemas.microsoft.com/office/drawing/2014/main" id="{3D1E796C-D432-4103-8E05-AB6C820E8B33}"/>
              </a:ext>
            </a:extLst>
          </p:cNvPr>
          <p:cNvSpPr/>
          <p:nvPr/>
        </p:nvSpPr>
        <p:spPr>
          <a:xfrm>
            <a:off x="9635426" y="3187655"/>
            <a:ext cx="1997663" cy="338554"/>
          </a:xfrm>
          <a:prstGeom prst="rect">
            <a:avLst/>
          </a:prstGeom>
        </p:spPr>
        <p:txBody>
          <a:bodyPr wrap="none">
            <a:spAutoFit/>
          </a:bodyPr>
          <a:lstStyle/>
          <a:p>
            <a:r>
              <a:rPr lang="en-US" altLang="ko-KR" sz="1600" b="1" dirty="0">
                <a:solidFill>
                  <a:srgbClr val="0033CC"/>
                </a:solidFill>
                <a:latin typeface="Arial" pitchFamily="34" charset="0"/>
                <a:ea typeface="Times New Roman" pitchFamily="18" charset="0"/>
                <a:cs typeface="Arial" pitchFamily="34" charset="0"/>
              </a:rPr>
              <a:t>G.A. </a:t>
            </a:r>
            <a:r>
              <a:rPr lang="en-US" altLang="ko-KR" sz="1600" b="1" dirty="0" err="1">
                <a:solidFill>
                  <a:srgbClr val="0033CC"/>
                </a:solidFill>
                <a:latin typeface="Arial" pitchFamily="34" charset="0"/>
                <a:ea typeface="Times New Roman" pitchFamily="18" charset="0"/>
                <a:cs typeface="Arial" pitchFamily="34" charset="0"/>
              </a:rPr>
              <a:t>Karamysheva</a:t>
            </a:r>
            <a:endParaRPr lang="ru-RU" sz="1600" dirty="0">
              <a:solidFill>
                <a:srgbClr val="0033CC"/>
              </a:solidFill>
            </a:endParaRPr>
          </a:p>
        </p:txBody>
      </p:sp>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0376" y="901927"/>
            <a:ext cx="2307765" cy="2249143"/>
          </a:xfrm>
          <a:prstGeom prst="rect">
            <a:avLst/>
          </a:prstGeom>
        </p:spPr>
      </p:pic>
      <p:sp>
        <p:nvSpPr>
          <p:cNvPr id="9" name="Прямоугольник 8">
            <a:extLst>
              <a:ext uri="{FF2B5EF4-FFF2-40B4-BE49-F238E27FC236}">
                <a16:creationId xmlns:a16="http://schemas.microsoft.com/office/drawing/2014/main" id="{8C1B16A4-1A4A-4F65-A928-E22FA127EB66}"/>
              </a:ext>
            </a:extLst>
          </p:cNvPr>
          <p:cNvSpPr/>
          <p:nvPr/>
        </p:nvSpPr>
        <p:spPr>
          <a:xfrm>
            <a:off x="47328" y="1151192"/>
            <a:ext cx="9277996" cy="1477328"/>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The theme is focused on the development and improvement of accelerators for hadron therapy applications.</a:t>
            </a:r>
          </a:p>
          <a:p>
            <a:pPr lvl="0" algn="just" eaLnBrk="0" fontAlgn="base" hangingPunct="0">
              <a:spcBef>
                <a:spcPct val="0"/>
              </a:spcBef>
              <a:spcAft>
                <a:spcPct val="0"/>
              </a:spcAft>
            </a:pPr>
            <a:endParaRPr lang="en-US" altLang="ko-KR" dirty="0">
              <a:solidFill>
                <a:srgbClr val="002060"/>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The Phasotron still operates mainly for medical research, but should be phased out and replaced within a few years.</a:t>
            </a:r>
          </a:p>
        </p:txBody>
      </p:sp>
      <p:pic>
        <p:nvPicPr>
          <p:cNvPr id="5" name="Рисунок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66" y="2780928"/>
            <a:ext cx="4400996" cy="3380330"/>
          </a:xfrm>
          <a:prstGeom prst="rect">
            <a:avLst/>
          </a:prstGeom>
        </p:spPr>
      </p:pic>
      <p:sp>
        <p:nvSpPr>
          <p:cNvPr id="7" name="Прямоугольник 6"/>
          <p:cNvSpPr/>
          <p:nvPr/>
        </p:nvSpPr>
        <p:spPr>
          <a:xfrm>
            <a:off x="4822465" y="4771032"/>
            <a:ext cx="4585858" cy="1754326"/>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The plan is to replace Phasotron by a </a:t>
            </a:r>
            <a:r>
              <a:rPr lang="en-US" altLang="ko-KR" dirty="0">
                <a:solidFill>
                  <a:srgbClr val="C00000"/>
                </a:solidFill>
                <a:latin typeface="Arial" pitchFamily="34" charset="0"/>
                <a:ea typeface="Times New Roman" pitchFamily="18" charset="0"/>
                <a:cs typeface="Arial" pitchFamily="34" charset="0"/>
              </a:rPr>
              <a:t>superconducting isochronous cyclotron SC202</a:t>
            </a:r>
            <a:r>
              <a:rPr lang="en-US" altLang="ko-KR" dirty="0">
                <a:solidFill>
                  <a:srgbClr val="002060"/>
                </a:solidFill>
                <a:latin typeface="Arial" pitchFamily="34" charset="0"/>
                <a:ea typeface="Times New Roman" pitchFamily="18" charset="0"/>
                <a:cs typeface="Arial" pitchFamily="34" charset="0"/>
              </a:rPr>
              <a:t> which has been jointly developed by JINR and the Institute of Plasma Physics of the Chinese Academy of Sciences in Hefei.</a:t>
            </a:r>
          </a:p>
        </p:txBody>
      </p:sp>
      <p:pic>
        <p:nvPicPr>
          <p:cNvPr id="12" name="Рисунок 11"/>
          <p:cNvPicPr>
            <a:picLocks noChangeAspect="1"/>
          </p:cNvPicPr>
          <p:nvPr/>
        </p:nvPicPr>
        <p:blipFill>
          <a:blip r:embed="rId5" cstate="print"/>
          <a:stretch>
            <a:fillRect/>
          </a:stretch>
        </p:blipFill>
        <p:spPr>
          <a:xfrm>
            <a:off x="9483301" y="3731228"/>
            <a:ext cx="2517356" cy="2794130"/>
          </a:xfrm>
          <a:prstGeom prst="rect">
            <a:avLst/>
          </a:prstGeom>
        </p:spPr>
      </p:pic>
      <p:sp>
        <p:nvSpPr>
          <p:cNvPr id="3" name="Espace réservé du pied de page 2">
            <a:extLst>
              <a:ext uri="{FF2B5EF4-FFF2-40B4-BE49-F238E27FC236}">
                <a16:creationId xmlns:a16="http://schemas.microsoft.com/office/drawing/2014/main" id="{14D56C9F-5526-D347-A93D-A6B7E11B3C3C}"/>
              </a:ext>
            </a:extLst>
          </p:cNvPr>
          <p:cNvSpPr>
            <a:spLocks noGrp="1"/>
          </p:cNvSpPr>
          <p:nvPr>
            <p:ph type="ftr" sz="quarter" idx="10"/>
          </p:nvPr>
        </p:nvSpPr>
        <p:spPr/>
        <p:txBody>
          <a:bodyPr/>
          <a:lstStyle/>
          <a:p>
            <a:pPr algn="l"/>
            <a:r>
              <a:rPr lang="fr-FR"/>
              <a:t>M. Lewitowicz					49 JINR PAC for NP</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1882" y="56667"/>
            <a:ext cx="12144672" cy="923330"/>
          </a:xfrm>
          <a:prstGeom prst="rect">
            <a:avLst/>
          </a:prstGeom>
        </p:spPr>
        <p:txBody>
          <a:bodyPr wrap="square">
            <a:spAutoFit/>
          </a:bodyPr>
          <a:lstStyle/>
          <a:p>
            <a:pPr algn="ctr"/>
            <a:r>
              <a:rPr lang="en-US" altLang="ko-KR" b="1" i="1" dirty="0">
                <a:solidFill>
                  <a:srgbClr val="C00000"/>
                </a:solidFill>
                <a:latin typeface="Arial" pitchFamily="34" charset="0"/>
                <a:ea typeface="Batang" pitchFamily="18" charset="-127"/>
                <a:cs typeface="Arial" pitchFamily="34" charset="0"/>
              </a:rPr>
              <a:t>Report on the concluding theme </a:t>
            </a:r>
            <a:endParaRPr lang="ru-RU" altLang="ko-KR" b="1" i="1" dirty="0">
              <a:solidFill>
                <a:srgbClr val="C00000"/>
              </a:solidFill>
              <a:latin typeface="Arial" pitchFamily="34" charset="0"/>
              <a:ea typeface="Batang" pitchFamily="18" charset="-127"/>
              <a:cs typeface="Arial" pitchFamily="34" charset="0"/>
            </a:endParaRPr>
          </a:p>
          <a:p>
            <a:pPr algn="ctr"/>
            <a:r>
              <a:rPr lang="en-US" altLang="ko-KR" b="1" i="1" dirty="0">
                <a:solidFill>
                  <a:srgbClr val="C00000"/>
                </a:solidFill>
                <a:latin typeface="Arial" pitchFamily="34" charset="0"/>
                <a:ea typeface="Batang" pitchFamily="18" charset="-127"/>
                <a:cs typeface="Arial" pitchFamily="34" charset="0"/>
              </a:rPr>
              <a:t>“Improvement of the JINR Phasotron and Design of Cyclotrons for Fundamental and Applied Research” and proposal for its extension</a:t>
            </a:r>
            <a:endParaRPr lang="ru-RU" dirty="0">
              <a:solidFill>
                <a:srgbClr val="C00000"/>
              </a:solidFill>
            </a:endParaRPr>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ru-RU" smtClean="0"/>
              <a:pPr/>
              <a:t>5</a:t>
            </a:fld>
            <a:endParaRPr lang="ru-RU"/>
          </a:p>
        </p:txBody>
      </p:sp>
      <p:sp>
        <p:nvSpPr>
          <p:cNvPr id="9" name="Прямоугольник 8">
            <a:extLst>
              <a:ext uri="{FF2B5EF4-FFF2-40B4-BE49-F238E27FC236}">
                <a16:creationId xmlns:a16="http://schemas.microsoft.com/office/drawing/2014/main" id="{8C1B16A4-1A4A-4F65-A928-E22FA127EB66}"/>
              </a:ext>
            </a:extLst>
          </p:cNvPr>
          <p:cNvSpPr/>
          <p:nvPr/>
        </p:nvSpPr>
        <p:spPr>
          <a:xfrm>
            <a:off x="119336" y="4021734"/>
            <a:ext cx="11953328" cy="253915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u="sng" dirty="0">
                <a:solidFill>
                  <a:srgbClr val="002060"/>
                </a:solidFill>
                <a:latin typeface="Arial" panose="020B0604020202020204" pitchFamily="34" charset="0"/>
                <a:cs typeface="Arial" panose="020B0604020202020204" pitchFamily="34" charset="0"/>
              </a:rPr>
              <a:t>The PAC recommendations:</a:t>
            </a:r>
          </a:p>
          <a:p>
            <a:pPr algn="ctr"/>
            <a:endParaRPr lang="en-US" sz="1300" b="1" u="sng"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The PAC is worried about the progress in realization of the new SC202 cyclotrons which is a new task for the Hefei Institute. It recommends an even closer collaboration, e.g. by establishing a permanent presence at Hefei.</a:t>
            </a:r>
          </a:p>
          <a:p>
            <a:pPr marL="285750" indent="-285750">
              <a:buFont typeface="Arial" panose="020B0604020202020204" pitchFamily="34" charset="0"/>
              <a:buChar char="•"/>
            </a:pPr>
            <a:endParaRPr lang="en-US" sz="16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JINR should insure that enough resources are also allocated locally for all further tests and installations.</a:t>
            </a:r>
          </a:p>
          <a:p>
            <a:pPr marL="285750" indent="-285750">
              <a:buFont typeface="Arial" panose="020B0604020202020204" pitchFamily="34" charset="0"/>
              <a:buChar char="•"/>
            </a:pPr>
            <a:endParaRPr lang="en-US" sz="16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02060"/>
                </a:solidFill>
                <a:latin typeface="Arial" panose="020B0604020202020204" pitchFamily="34" charset="0"/>
                <a:cs typeface="Arial" panose="020B0604020202020204" pitchFamily="34" charset="0"/>
              </a:rPr>
              <a:t>The PAC recommends extension of the theme “Improvement of the JINR Phasotron and Design of Cyclotrons for Fundamental and Applied Research” until the end of 2019 with first priority. It expects a new complete project to be ready next year, focused on the timely realization of the SC202 compact cyclotron. </a:t>
            </a:r>
            <a:endParaRPr lang="en-US" altLang="ko-KR" sz="1600" b="1" dirty="0">
              <a:solidFill>
                <a:srgbClr val="002060"/>
              </a:solidFill>
              <a:latin typeface="Arial" pitchFamily="34" charset="0"/>
              <a:ea typeface="Times New Roman" pitchFamily="18" charset="0"/>
              <a:cs typeface="Arial" pitchFamily="34" charset="0"/>
            </a:endParaRPr>
          </a:p>
        </p:txBody>
      </p:sp>
      <p:pic>
        <p:nvPicPr>
          <p:cNvPr id="8" name="Рисунок 7"/>
          <p:cNvPicPr>
            <a:picLocks noChangeAspect="1"/>
          </p:cNvPicPr>
          <p:nvPr/>
        </p:nvPicPr>
        <p:blipFill>
          <a:blip r:embed="rId3" cstate="print"/>
          <a:stretch>
            <a:fillRect/>
          </a:stretch>
        </p:blipFill>
        <p:spPr>
          <a:xfrm>
            <a:off x="7876722" y="1045058"/>
            <a:ext cx="3768462" cy="2911615"/>
          </a:xfrm>
          <a:prstGeom prst="rect">
            <a:avLst/>
          </a:prstGeom>
        </p:spPr>
      </p:pic>
      <p:graphicFrame>
        <p:nvGraphicFramePr>
          <p:cNvPr id="13" name="Таблица 12">
            <a:extLst>
              <a:ext uri="{FF2B5EF4-FFF2-40B4-BE49-F238E27FC236}">
                <a16:creationId xmlns:a16="http://schemas.microsoft.com/office/drawing/2014/main" id="{A4FD4792-AD17-48FA-8AA0-67E1FBCDA45D}"/>
              </a:ext>
            </a:extLst>
          </p:cNvPr>
          <p:cNvGraphicFramePr>
            <a:graphicFrameLocks noGrp="1"/>
          </p:cNvGraphicFramePr>
          <p:nvPr>
            <p:extLst>
              <p:ext uri="{D42A27DB-BD31-4B8C-83A1-F6EECF244321}">
                <p14:modId xmlns:p14="http://schemas.microsoft.com/office/powerpoint/2010/main" val="3626568393"/>
              </p:ext>
            </p:extLst>
          </p:nvPr>
        </p:nvGraphicFramePr>
        <p:xfrm>
          <a:off x="1631504" y="1045058"/>
          <a:ext cx="5008468" cy="2796848"/>
        </p:xfrm>
        <a:graphic>
          <a:graphicData uri="http://schemas.openxmlformats.org/drawingml/2006/table">
            <a:tbl>
              <a:tblPr firstRow="1" bandRow="1">
                <a:tableStyleId>{5FD0F851-EC5A-4D38-B0AD-8093EC10F338}</a:tableStyleId>
              </a:tblPr>
              <a:tblGrid>
                <a:gridCol w="2990088">
                  <a:extLst>
                    <a:ext uri="{9D8B030D-6E8A-4147-A177-3AD203B41FA5}">
                      <a16:colId xmlns:a16="http://schemas.microsoft.com/office/drawing/2014/main" val="2415784063"/>
                    </a:ext>
                  </a:extLst>
                </a:gridCol>
                <a:gridCol w="2018380">
                  <a:extLst>
                    <a:ext uri="{9D8B030D-6E8A-4147-A177-3AD203B41FA5}">
                      <a16:colId xmlns:a16="http://schemas.microsoft.com/office/drawing/2014/main" val="4082380322"/>
                    </a:ext>
                  </a:extLst>
                </a:gridCol>
              </a:tblGrid>
              <a:tr h="3608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u="sng" dirty="0">
                          <a:solidFill>
                            <a:srgbClr val="C00000"/>
                          </a:solidFill>
                        </a:rPr>
                        <a:t>Main</a:t>
                      </a:r>
                      <a:r>
                        <a:rPr lang="en-US" sz="1500" u="sng" baseline="0" dirty="0">
                          <a:solidFill>
                            <a:srgbClr val="C00000"/>
                          </a:solidFill>
                        </a:rPr>
                        <a:t> parameters of SC202 200MeV proton cyclotron</a:t>
                      </a:r>
                      <a:r>
                        <a:rPr lang="en-US" sz="1500" u="sng" dirty="0">
                          <a:solidFill>
                            <a:srgbClr val="C00000"/>
                          </a:solidFill>
                        </a:rPr>
                        <a:t>:</a:t>
                      </a:r>
                      <a:endParaRPr lang="en-US" sz="1500" b="1" u="sng" dirty="0">
                        <a:solidFill>
                          <a:srgbClr val="C00000"/>
                        </a:solidFill>
                        <a:latin typeface="Arial" pitchFamily="34" charset="0"/>
                        <a:ea typeface="Times New Roman" pitchFamily="18" charset="0"/>
                        <a:cs typeface="Arial" pitchFamily="34" charset="0"/>
                      </a:endParaRPr>
                    </a:p>
                  </a:txBody>
                  <a:tcPr marL="69145" marR="69145" marT="34573" marB="34573"/>
                </a:tc>
                <a:tc hMerge="1">
                  <a:txBody>
                    <a:bodyPr/>
                    <a:lstStyle/>
                    <a:p>
                      <a:endParaRPr lang="ru-RU" dirty="0"/>
                    </a:p>
                  </a:txBody>
                  <a:tcPr/>
                </a:tc>
                <a:extLst>
                  <a:ext uri="{0D108BD9-81ED-4DB2-BD59-A6C34878D82A}">
                    <a16:rowId xmlns:a16="http://schemas.microsoft.com/office/drawing/2014/main" val="2497623317"/>
                  </a:ext>
                </a:extLst>
              </a:tr>
              <a:tr h="354730">
                <a:tc>
                  <a:txBody>
                    <a:bodyPr/>
                    <a:lstStyle/>
                    <a:p>
                      <a:pPr algn="ctr"/>
                      <a:r>
                        <a:rPr lang="en-US" sz="1400" b="1" dirty="0"/>
                        <a:t>Mass </a:t>
                      </a:r>
                      <a:endParaRPr lang="en-US" sz="1400" b="1" dirty="0">
                        <a:latin typeface="Arial" pitchFamily="34" charset="0"/>
                        <a:ea typeface="Times New Roman" pitchFamily="18" charset="0"/>
                        <a:cs typeface="Arial" pitchFamily="34" charset="0"/>
                      </a:endParaRPr>
                    </a:p>
                  </a:txBody>
                  <a:tcPr marL="69145" marR="69145" marT="34573" marB="34573"/>
                </a:tc>
                <a:tc>
                  <a:txBody>
                    <a:bodyPr/>
                    <a:lstStyle/>
                    <a:p>
                      <a:r>
                        <a:rPr lang="en-US" sz="1400" dirty="0"/>
                        <a:t>55 </a:t>
                      </a:r>
                      <a:r>
                        <a:rPr lang="en-US" sz="1400" dirty="0" err="1"/>
                        <a:t>Tonn</a:t>
                      </a:r>
                      <a:endParaRPr lang="ru-RU" sz="1400" dirty="0"/>
                    </a:p>
                  </a:txBody>
                  <a:tcPr marL="69145" marR="69145" marT="34573" marB="34573"/>
                </a:tc>
                <a:extLst>
                  <a:ext uri="{0D108BD9-81ED-4DB2-BD59-A6C34878D82A}">
                    <a16:rowId xmlns:a16="http://schemas.microsoft.com/office/drawing/2014/main" val="1134163488"/>
                  </a:ext>
                </a:extLst>
              </a:tr>
              <a:tr h="346879">
                <a:tc>
                  <a:txBody>
                    <a:bodyPr/>
                    <a:lstStyle/>
                    <a:p>
                      <a:pPr algn="ctr"/>
                      <a:r>
                        <a:rPr lang="en-US" sz="1400" b="1" dirty="0"/>
                        <a:t>RF </a:t>
                      </a:r>
                      <a:r>
                        <a:rPr lang="en-US" sz="1400" b="1" dirty="0" err="1"/>
                        <a:t>Freq</a:t>
                      </a:r>
                      <a:endParaRPr lang="ru-RU" sz="1400" b="1" dirty="0"/>
                    </a:p>
                  </a:txBody>
                  <a:tcPr marL="69145" marR="69145" marT="34573" marB="34573"/>
                </a:tc>
                <a:tc>
                  <a:txBody>
                    <a:bodyPr/>
                    <a:lstStyle/>
                    <a:p>
                      <a:pPr marL="0" indent="0">
                        <a:buFont typeface="Arial" panose="020B0604020202020204" pitchFamily="34" charset="0"/>
                        <a:buNone/>
                      </a:pPr>
                      <a:r>
                        <a:rPr lang="en-US" sz="1400" dirty="0"/>
                        <a:t>91.5 MHz</a:t>
                      </a:r>
                      <a:endParaRPr lang="en-US" sz="1400" b="1" dirty="0">
                        <a:latin typeface="Arial" pitchFamily="34" charset="0"/>
                        <a:ea typeface="Times New Roman" pitchFamily="18" charset="0"/>
                        <a:cs typeface="Arial" pitchFamily="34" charset="0"/>
                      </a:endParaRPr>
                    </a:p>
                  </a:txBody>
                  <a:tcPr marL="69145" marR="69145" marT="34573" marB="34573"/>
                </a:tc>
                <a:extLst>
                  <a:ext uri="{0D108BD9-81ED-4DB2-BD59-A6C34878D82A}">
                    <a16:rowId xmlns:a16="http://schemas.microsoft.com/office/drawing/2014/main" val="3475235844"/>
                  </a:ext>
                </a:extLst>
              </a:tr>
              <a:tr h="340224">
                <a:tc>
                  <a:txBody>
                    <a:bodyPr/>
                    <a:lstStyle/>
                    <a:p>
                      <a:pPr algn="ctr"/>
                      <a:r>
                        <a:rPr lang="en-US" sz="1400" b="1" dirty="0"/>
                        <a:t>Coil current</a:t>
                      </a:r>
                      <a:endParaRPr lang="ru-RU" sz="1400" b="1" dirty="0"/>
                    </a:p>
                  </a:txBody>
                  <a:tcPr marL="69145" marR="69145" marT="34573" marB="34573"/>
                </a:tc>
                <a:tc>
                  <a:txBody>
                    <a:bodyPr/>
                    <a:lstStyle/>
                    <a:p>
                      <a:r>
                        <a:rPr lang="en-US" sz="1400" dirty="0"/>
                        <a:t>720 kA</a:t>
                      </a:r>
                      <a:endParaRPr lang="ru-RU" sz="1400" dirty="0"/>
                    </a:p>
                  </a:txBody>
                  <a:tcPr marL="69145" marR="69145" marT="34573" marB="34573"/>
                </a:tc>
                <a:extLst>
                  <a:ext uri="{0D108BD9-81ED-4DB2-BD59-A6C34878D82A}">
                    <a16:rowId xmlns:a16="http://schemas.microsoft.com/office/drawing/2014/main" val="697391288"/>
                  </a:ext>
                </a:extLst>
              </a:tr>
              <a:tr h="340224">
                <a:tc>
                  <a:txBody>
                    <a:bodyPr/>
                    <a:lstStyle/>
                    <a:p>
                      <a:pPr algn="ctr"/>
                      <a:r>
                        <a:rPr lang="en-US" sz="1400" b="1" dirty="0"/>
                        <a:t>Ion source</a:t>
                      </a:r>
                      <a:endParaRPr lang="ru-RU" sz="1400" b="1" dirty="0"/>
                    </a:p>
                  </a:txBody>
                  <a:tcPr marL="69145" marR="69145" marT="34573" marB="34573"/>
                </a:tc>
                <a:tc>
                  <a:txBody>
                    <a:bodyPr/>
                    <a:lstStyle/>
                    <a:p>
                      <a:pPr algn="just"/>
                      <a:r>
                        <a:rPr lang="en-US" sz="1400" dirty="0"/>
                        <a:t>PIG</a:t>
                      </a:r>
                      <a:endParaRPr lang="ru-RU" sz="1400" dirty="0"/>
                    </a:p>
                  </a:txBody>
                  <a:tcPr marL="69145" marR="69145" marT="34573" marB="34573"/>
                </a:tc>
                <a:extLst>
                  <a:ext uri="{0D108BD9-81ED-4DB2-BD59-A6C34878D82A}">
                    <a16:rowId xmlns:a16="http://schemas.microsoft.com/office/drawing/2014/main" val="3672044540"/>
                  </a:ext>
                </a:extLst>
              </a:tr>
              <a:tr h="360189">
                <a:tc>
                  <a:txBody>
                    <a:bodyPr/>
                    <a:lstStyle/>
                    <a:p>
                      <a:pPr algn="ctr"/>
                      <a:r>
                        <a:rPr lang="en-US" sz="1400" b="1" dirty="0"/>
                        <a:t>Sector azimuthal length</a:t>
                      </a:r>
                      <a:endParaRPr lang="ru-RU" sz="1400" b="1" dirty="0"/>
                    </a:p>
                  </a:txBody>
                  <a:tcPr marL="69145" marR="69145" marT="34573" marB="34573"/>
                </a:tc>
                <a:tc>
                  <a:txBody>
                    <a:bodyPr/>
                    <a:lstStyle/>
                    <a:p>
                      <a:pPr algn="just"/>
                      <a:r>
                        <a:rPr lang="en-US" sz="1400" dirty="0"/>
                        <a:t>20-35 </a:t>
                      </a:r>
                      <a:r>
                        <a:rPr lang="en-US" sz="1400" dirty="0" err="1"/>
                        <a:t>deg</a:t>
                      </a:r>
                      <a:endParaRPr lang="ru-RU" sz="1400" dirty="0"/>
                    </a:p>
                  </a:txBody>
                  <a:tcPr marL="69145" marR="69145" marT="34573" marB="34573"/>
                </a:tc>
                <a:extLst>
                  <a:ext uri="{0D108BD9-81ED-4DB2-BD59-A6C34878D82A}">
                    <a16:rowId xmlns:a16="http://schemas.microsoft.com/office/drawing/2014/main" val="10005"/>
                  </a:ext>
                </a:extLst>
              </a:tr>
              <a:tr h="340224">
                <a:tc>
                  <a:txBody>
                    <a:bodyPr/>
                    <a:lstStyle/>
                    <a:p>
                      <a:pPr algn="ctr"/>
                      <a:r>
                        <a:rPr lang="en-US" sz="1400" b="1" dirty="0"/>
                        <a:t>Vertical gap between sectors</a:t>
                      </a:r>
                      <a:endParaRPr lang="ru-RU" sz="1400" b="1" dirty="0"/>
                    </a:p>
                  </a:txBody>
                  <a:tcPr marL="69145" marR="69145" marT="34573" marB="34573"/>
                </a:tc>
                <a:tc>
                  <a:txBody>
                    <a:bodyPr/>
                    <a:lstStyle/>
                    <a:p>
                      <a:pPr algn="just"/>
                      <a:r>
                        <a:rPr lang="en-US" sz="1400" dirty="0"/>
                        <a:t>38-&gt;9 mm</a:t>
                      </a:r>
                      <a:endParaRPr lang="ru-RU" sz="1400" dirty="0"/>
                    </a:p>
                  </a:txBody>
                  <a:tcPr marL="69145" marR="69145" marT="34573" marB="34573"/>
                </a:tc>
                <a:extLst>
                  <a:ext uri="{0D108BD9-81ED-4DB2-BD59-A6C34878D82A}">
                    <a16:rowId xmlns:a16="http://schemas.microsoft.com/office/drawing/2014/main" val="10006"/>
                  </a:ext>
                </a:extLst>
              </a:tr>
              <a:tr h="353534">
                <a:tc>
                  <a:txBody>
                    <a:bodyPr/>
                    <a:lstStyle/>
                    <a:p>
                      <a:pPr algn="ctr"/>
                      <a:r>
                        <a:rPr lang="en-US" sz="1400" b="1" dirty="0"/>
                        <a:t>Valley depth</a:t>
                      </a:r>
                      <a:endParaRPr lang="ru-RU" sz="1400" b="1" dirty="0"/>
                    </a:p>
                  </a:txBody>
                  <a:tcPr marL="69145" marR="69145" marT="34573" marB="34573"/>
                </a:tc>
                <a:tc>
                  <a:txBody>
                    <a:bodyPr/>
                    <a:lstStyle/>
                    <a:p>
                      <a:pPr algn="just"/>
                      <a:r>
                        <a:rPr lang="en-US" sz="1400" dirty="0"/>
                        <a:t>250mm</a:t>
                      </a:r>
                      <a:endParaRPr lang="ru-RU" sz="1400" dirty="0"/>
                    </a:p>
                  </a:txBody>
                  <a:tcPr marL="69145" marR="69145" marT="34573" marB="34573"/>
                </a:tc>
                <a:extLst>
                  <a:ext uri="{0D108BD9-81ED-4DB2-BD59-A6C34878D82A}">
                    <a16:rowId xmlns:a16="http://schemas.microsoft.com/office/drawing/2014/main" val="10007"/>
                  </a:ext>
                </a:extLst>
              </a:tr>
            </a:tbl>
          </a:graphicData>
        </a:graphic>
      </p:graphicFrame>
      <p:sp>
        <p:nvSpPr>
          <p:cNvPr id="2" name="Espace réservé du pied de page 1">
            <a:extLst>
              <a:ext uri="{FF2B5EF4-FFF2-40B4-BE49-F238E27FC236}">
                <a16:creationId xmlns:a16="http://schemas.microsoft.com/office/drawing/2014/main" id="{9D67E7CD-1B2C-1D47-A9B8-FC15CC6D01A1}"/>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399236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1882" y="56667"/>
            <a:ext cx="12144672" cy="923330"/>
          </a:xfrm>
          <a:prstGeom prst="rect">
            <a:avLst/>
          </a:prstGeom>
        </p:spPr>
        <p:txBody>
          <a:bodyPr wrap="square">
            <a:spAutoFit/>
          </a:bodyPr>
          <a:lstStyle/>
          <a:p>
            <a:pPr algn="ctr"/>
            <a:r>
              <a:rPr lang="en-US" altLang="ko-KR" b="1" i="1" dirty="0">
                <a:solidFill>
                  <a:srgbClr val="C00000"/>
                </a:solidFill>
                <a:latin typeface="Arial" pitchFamily="34" charset="0"/>
                <a:ea typeface="Batang" pitchFamily="18" charset="-127"/>
                <a:cs typeface="Arial" pitchFamily="34" charset="0"/>
              </a:rPr>
              <a:t>Report on the concluding theme </a:t>
            </a:r>
            <a:endParaRPr lang="ru-RU" altLang="ko-KR" b="1" i="1" dirty="0">
              <a:solidFill>
                <a:srgbClr val="C00000"/>
              </a:solidFill>
              <a:latin typeface="Arial" pitchFamily="34" charset="0"/>
              <a:ea typeface="Batang" pitchFamily="18" charset="-127"/>
              <a:cs typeface="Arial" pitchFamily="34" charset="0"/>
            </a:endParaRPr>
          </a:p>
          <a:p>
            <a:pPr algn="ctr"/>
            <a:r>
              <a:rPr lang="en-US" altLang="ko-KR" b="1" i="1" dirty="0">
                <a:solidFill>
                  <a:srgbClr val="C00000"/>
                </a:solidFill>
                <a:latin typeface="Arial" pitchFamily="34" charset="0"/>
                <a:ea typeface="Batang" pitchFamily="18" charset="-127"/>
                <a:cs typeface="Arial" pitchFamily="34" charset="0"/>
              </a:rPr>
              <a:t>“Improvement of the JINR Phasotron and Design of Cyclotrons for Fundamental and Applied Research” and proposal for its extension</a:t>
            </a:r>
            <a:endParaRPr lang="ru-RU" dirty="0">
              <a:solidFill>
                <a:srgbClr val="C00000"/>
              </a:solidFill>
            </a:endParaRPr>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ru-RU" smtClean="0"/>
              <a:pPr/>
              <a:t>6</a:t>
            </a:fld>
            <a:endParaRPr lang="ru-RU"/>
          </a:p>
        </p:txBody>
      </p:sp>
      <p:graphicFrame>
        <p:nvGraphicFramePr>
          <p:cNvPr id="11" name="Таблица 10">
            <a:extLst>
              <a:ext uri="{FF2B5EF4-FFF2-40B4-BE49-F238E27FC236}">
                <a16:creationId xmlns:a16="http://schemas.microsoft.com/office/drawing/2014/main" id="{BC23ACF1-A6EA-4095-ABDF-6F0FC7361EE2}"/>
              </a:ext>
            </a:extLst>
          </p:cNvPr>
          <p:cNvGraphicFramePr>
            <a:graphicFrameLocks noGrp="1"/>
          </p:cNvGraphicFramePr>
          <p:nvPr>
            <p:extLst>
              <p:ext uri="{D42A27DB-BD31-4B8C-83A1-F6EECF244321}">
                <p14:modId xmlns:p14="http://schemas.microsoft.com/office/powerpoint/2010/main" val="555661572"/>
              </p:ext>
            </p:extLst>
          </p:nvPr>
        </p:nvGraphicFramePr>
        <p:xfrm>
          <a:off x="736085" y="1366168"/>
          <a:ext cx="10719829" cy="3734688"/>
        </p:xfrm>
        <a:graphic>
          <a:graphicData uri="http://schemas.openxmlformats.org/drawingml/2006/table">
            <a:tbl>
              <a:tblPr firstRow="1" bandRow="1">
                <a:tableStyleId>{5FD0F851-EC5A-4D38-B0AD-8093EC10F338}</a:tableStyleId>
              </a:tblPr>
              <a:tblGrid>
                <a:gridCol w="10719829">
                  <a:extLst>
                    <a:ext uri="{9D8B030D-6E8A-4147-A177-3AD203B41FA5}">
                      <a16:colId xmlns:a16="http://schemas.microsoft.com/office/drawing/2014/main" val="726191828"/>
                    </a:ext>
                  </a:extLst>
                </a:gridCol>
              </a:tblGrid>
              <a:tr h="442848">
                <a:tc>
                  <a:txBody>
                    <a:bodyPr/>
                    <a:lstStyle/>
                    <a:p>
                      <a:pPr algn="ctr"/>
                      <a:r>
                        <a:rPr lang="en-US" sz="2000" u="sng" dirty="0"/>
                        <a:t>The SC recommendations:</a:t>
                      </a:r>
                      <a:endParaRPr lang="ru-RU" sz="2000" u="sng" dirty="0"/>
                    </a:p>
                  </a:txBody>
                  <a:tcPr/>
                </a:tc>
                <a:extLst>
                  <a:ext uri="{0D108BD9-81ED-4DB2-BD59-A6C34878D82A}">
                    <a16:rowId xmlns:a16="http://schemas.microsoft.com/office/drawing/2014/main" val="843312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The Scientific Council is concerned about the slow progress in the development of the new SC202 cyclotrons and recommends that closer collaboration be established with the Institute of Plasma Physics of the Chinese Academy of Sciences in Hefei.</a:t>
                      </a:r>
                      <a:endParaRPr lang="ru-RU" dirty="0"/>
                    </a:p>
                    <a:p>
                      <a:pPr algn="just"/>
                      <a:endParaRPr lang="ru-RU" dirty="0"/>
                    </a:p>
                  </a:txBody>
                  <a:tcPr/>
                </a:tc>
                <a:extLst>
                  <a:ext uri="{0D108BD9-81ED-4DB2-BD59-A6C34878D82A}">
                    <a16:rowId xmlns:a16="http://schemas.microsoft.com/office/drawing/2014/main" val="959889327"/>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The Scientific Council supports the recommendation of the PAC for Nuclear Physics for extending the theme “Improvement of the JINR </a:t>
                      </a:r>
                      <a:r>
                        <a:rPr lang="en-US" b="1" dirty="0" err="1"/>
                        <a:t>Phasotron</a:t>
                      </a:r>
                      <a:r>
                        <a:rPr lang="en-US" b="1" dirty="0"/>
                        <a:t> and Design of Cyclotrons for Fundamental and Applied Research” until the end of 2019, noting however the lack of fundamental research aspects of this theme.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dirty="0"/>
                    </a:p>
                  </a:txBody>
                  <a:tcPr/>
                </a:tc>
                <a:extLst>
                  <a:ext uri="{0D108BD9-81ED-4DB2-BD59-A6C34878D82A}">
                    <a16:rowId xmlns:a16="http://schemas.microsoft.com/office/drawing/2014/main" val="39890778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Scientific Council expects the new design to be fully completed by the next year and a detailed schedule of the construction of the SC202 compact cyclotron to be submitted to the PAC for consideration.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813031803"/>
                  </a:ext>
                </a:extLst>
              </a:tr>
            </a:tbl>
          </a:graphicData>
        </a:graphic>
      </p:graphicFrame>
      <p:sp>
        <p:nvSpPr>
          <p:cNvPr id="2" name="Espace réservé du pied de page 1">
            <a:extLst>
              <a:ext uri="{FF2B5EF4-FFF2-40B4-BE49-F238E27FC236}">
                <a16:creationId xmlns:a16="http://schemas.microsoft.com/office/drawing/2014/main" id="{137536CA-6DEE-0A48-8E3A-F79317681FA9}"/>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377776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923330"/>
          </a:xfrm>
          <a:prstGeom prst="rect">
            <a:avLst/>
          </a:prstGeom>
        </p:spPr>
        <p:txBody>
          <a:bodyPr wrap="square">
            <a:spAutoFit/>
          </a:bodyPr>
          <a:lstStyle/>
          <a:p>
            <a:pPr algn="ctr" fontAlgn="base">
              <a:spcBef>
                <a:spcPct val="0"/>
              </a:spcBef>
              <a:spcAft>
                <a:spcPct val="0"/>
              </a:spcAft>
              <a:tabLst>
                <a:tab pos="450850" algn="l"/>
              </a:tabLst>
            </a:pPr>
            <a:r>
              <a:rPr lang="en-GB" b="1" i="1" dirty="0">
                <a:solidFill>
                  <a:srgbClr val="C00000"/>
                </a:solidFill>
                <a:latin typeface="Arial" pitchFamily="34" charset="0"/>
                <a:ea typeface="Times New Roman" pitchFamily="18" charset="0"/>
                <a:cs typeface="Arial" pitchFamily="34" charset="0"/>
              </a:rPr>
              <a:t>Information on the concluding theme “Organization, Support and Development of the JINR Educational Programme” and on the opening of a new theme: “Organization, Support and Development of the JINR Human Resources Programme”</a:t>
            </a:r>
          </a:p>
        </p:txBody>
      </p:sp>
      <p:sp>
        <p:nvSpPr>
          <p:cNvPr id="8" name="Прямоугольник 7">
            <a:extLst>
              <a:ext uri="{FF2B5EF4-FFF2-40B4-BE49-F238E27FC236}">
                <a16:creationId xmlns:a16="http://schemas.microsoft.com/office/drawing/2014/main" id="{67C52542-039D-47F6-94FC-6E3DC1D92774}"/>
              </a:ext>
            </a:extLst>
          </p:cNvPr>
          <p:cNvSpPr/>
          <p:nvPr/>
        </p:nvSpPr>
        <p:spPr>
          <a:xfrm>
            <a:off x="10936964" y="3378478"/>
            <a:ext cx="1268296" cy="338554"/>
          </a:xfrm>
          <a:prstGeom prst="rect">
            <a:avLst/>
          </a:prstGeom>
        </p:spPr>
        <p:txBody>
          <a:bodyPr wrap="none">
            <a:spAutoFit/>
          </a:bodyPr>
          <a:lstStyle/>
          <a:p>
            <a:r>
              <a:rPr lang="en-GB" sz="1600" b="1">
                <a:solidFill>
                  <a:srgbClr val="0033CC"/>
                </a:solidFill>
                <a:latin typeface="Arial" pitchFamily="34" charset="0"/>
                <a:ea typeface="Times New Roman" pitchFamily="18" charset="0"/>
                <a:cs typeface="Arial" pitchFamily="34" charset="0"/>
              </a:rPr>
              <a:t>S. Pakuliak</a:t>
            </a:r>
            <a:endParaRPr lang="en-GB" sz="1600">
              <a:solidFill>
                <a:srgbClr val="0033CC"/>
              </a:solidFill>
            </a:endParaRPr>
          </a:p>
        </p:txBody>
      </p:sp>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1704" y="908720"/>
            <a:ext cx="3862046" cy="2907953"/>
          </a:xfrm>
          <a:prstGeom prst="rect">
            <a:avLst/>
          </a:prstGeom>
        </p:spPr>
      </p:pic>
      <p:pic>
        <p:nvPicPr>
          <p:cNvPr id="10" name="Рисунок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14" y="908385"/>
            <a:ext cx="3546921" cy="2663623"/>
          </a:xfrm>
          <a:prstGeom prst="rect">
            <a:avLst/>
          </a:prstGeom>
        </p:spPr>
      </p:pic>
      <p:pic>
        <p:nvPicPr>
          <p:cNvPr id="11" name="Рисунок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336" y="3713265"/>
            <a:ext cx="3868629" cy="2868982"/>
          </a:xfrm>
          <a:prstGeom prst="rect">
            <a:avLst/>
          </a:prstGeom>
        </p:spPr>
      </p:pic>
      <p:pic>
        <p:nvPicPr>
          <p:cNvPr id="12" name="Рисунок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62018" y="964172"/>
            <a:ext cx="3730526" cy="2802777"/>
          </a:xfrm>
          <a:prstGeom prst="rect">
            <a:avLst/>
          </a:prstGeom>
        </p:spPr>
      </p:pic>
      <p:pic>
        <p:nvPicPr>
          <p:cNvPr id="14" name="Рисунок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7227" y="1561403"/>
            <a:ext cx="2002300" cy="1787828"/>
          </a:xfrm>
          <a:prstGeom prst="rect">
            <a:avLst/>
          </a:prstGeom>
        </p:spPr>
      </p:pic>
      <p:sp>
        <p:nvSpPr>
          <p:cNvPr id="15" name="Прямоугольник 14">
            <a:extLst>
              <a:ext uri="{FF2B5EF4-FFF2-40B4-BE49-F238E27FC236}">
                <a16:creationId xmlns:a16="http://schemas.microsoft.com/office/drawing/2014/main" id="{8C1B16A4-1A4A-4F65-A928-E22FA127EB66}"/>
              </a:ext>
            </a:extLst>
          </p:cNvPr>
          <p:cNvSpPr/>
          <p:nvPr/>
        </p:nvSpPr>
        <p:spPr>
          <a:xfrm>
            <a:off x="4492359" y="4686596"/>
            <a:ext cx="763284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1600" b="1" dirty="0">
                <a:solidFill>
                  <a:srgbClr val="002060"/>
                </a:solidFill>
                <a:latin typeface="Arial" panose="020B0604020202020204" pitchFamily="34" charset="0"/>
                <a:cs typeface="Arial" panose="020B0604020202020204" pitchFamily="34" charset="0"/>
              </a:rPr>
              <a:t>The PAC supports the recommendations of the 48th meeting of the PAC for Condensed Matter Physics (14–15 June 2018) on the opening of the new theme by the UC. The PAC suggests extending the UC’s international cooperation, especially towards common “double degree” programmes with JINR Member and Associate States.</a:t>
            </a:r>
          </a:p>
        </p:txBody>
      </p:sp>
      <p:sp>
        <p:nvSpPr>
          <p:cNvPr id="2" name="Espace réservé du pied de page 1">
            <a:extLst>
              <a:ext uri="{FF2B5EF4-FFF2-40B4-BE49-F238E27FC236}">
                <a16:creationId xmlns:a16="http://schemas.microsoft.com/office/drawing/2014/main" id="{699CB8F5-D959-7940-B86F-FFA4D2CF84C7}"/>
              </a:ext>
            </a:extLst>
          </p:cNvPr>
          <p:cNvSpPr>
            <a:spLocks noGrp="1"/>
          </p:cNvSpPr>
          <p:nvPr>
            <p:ph type="ftr" sz="quarter" idx="10"/>
          </p:nvPr>
        </p:nvSpPr>
        <p:spPr/>
        <p:txBody>
          <a:bodyPr/>
          <a:lstStyle/>
          <a:p>
            <a:pPr algn="l"/>
            <a:r>
              <a:rPr lang="fr-FR"/>
              <a:t>M. Lewitowicz					49 JINR PAC for NP</a:t>
            </a:r>
            <a:endParaRPr lang="ru-RU" dirty="0"/>
          </a:p>
        </p:txBody>
      </p:sp>
      <p:sp>
        <p:nvSpPr>
          <p:cNvPr id="4" name="Espace réservé du numéro de diapositive 3">
            <a:extLst>
              <a:ext uri="{FF2B5EF4-FFF2-40B4-BE49-F238E27FC236}">
                <a16:creationId xmlns:a16="http://schemas.microsoft.com/office/drawing/2014/main" id="{0E87C506-A4B2-AC4C-A021-8B6576885177}"/>
              </a:ext>
            </a:extLst>
          </p:cNvPr>
          <p:cNvSpPr>
            <a:spLocks noGrp="1"/>
          </p:cNvSpPr>
          <p:nvPr>
            <p:ph type="sldNum" sz="quarter" idx="11"/>
          </p:nvPr>
        </p:nvSpPr>
        <p:spPr/>
        <p:txBody>
          <a:bodyPr/>
          <a:lstStyle/>
          <a:p>
            <a:fld id="{017C60C2-FB95-4464-969C-DC460CD1CFD8}"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1882" y="56667"/>
            <a:ext cx="12144672" cy="923330"/>
          </a:xfrm>
          <a:prstGeom prst="rect">
            <a:avLst/>
          </a:prstGeom>
        </p:spPr>
        <p:txBody>
          <a:bodyPr wrap="square">
            <a:spAutoFit/>
          </a:bodyPr>
          <a:lstStyle/>
          <a:p>
            <a:pPr algn="ctr"/>
            <a:r>
              <a:rPr lang="en-US" altLang="ko-KR" b="1" i="1" dirty="0">
                <a:solidFill>
                  <a:srgbClr val="C00000"/>
                </a:solidFill>
                <a:latin typeface="Arial" pitchFamily="34" charset="0"/>
                <a:ea typeface="Batang" pitchFamily="18" charset="-127"/>
                <a:cs typeface="Arial" pitchFamily="34" charset="0"/>
              </a:rPr>
              <a:t>Information on the concluding theme “Organization, Support and Development of the JINR Educational </a:t>
            </a:r>
            <a:r>
              <a:rPr lang="en-US" altLang="ko-KR" b="1" i="1" dirty="0" err="1">
                <a:solidFill>
                  <a:srgbClr val="C00000"/>
                </a:solidFill>
                <a:latin typeface="Arial" pitchFamily="34" charset="0"/>
                <a:ea typeface="Batang" pitchFamily="18" charset="-127"/>
                <a:cs typeface="Arial" pitchFamily="34" charset="0"/>
              </a:rPr>
              <a:t>Programme</a:t>
            </a:r>
            <a:r>
              <a:rPr lang="en-US" altLang="ko-KR" b="1" i="1" dirty="0">
                <a:solidFill>
                  <a:srgbClr val="C00000"/>
                </a:solidFill>
                <a:latin typeface="Arial" pitchFamily="34" charset="0"/>
                <a:ea typeface="Batang" pitchFamily="18" charset="-127"/>
                <a:cs typeface="Arial" pitchFamily="34" charset="0"/>
              </a:rPr>
              <a:t>” and on the opening of a new theme: “Organization, Support and Development of the JINR Human Resources </a:t>
            </a:r>
            <a:r>
              <a:rPr lang="en-US" altLang="ko-KR" b="1" i="1" dirty="0" err="1">
                <a:solidFill>
                  <a:srgbClr val="C00000"/>
                </a:solidFill>
                <a:latin typeface="Arial" pitchFamily="34" charset="0"/>
                <a:ea typeface="Batang" pitchFamily="18" charset="-127"/>
                <a:cs typeface="Arial" pitchFamily="34" charset="0"/>
              </a:rPr>
              <a:t>Programme</a:t>
            </a:r>
            <a:r>
              <a:rPr lang="en-US" altLang="ko-KR" b="1" i="1" dirty="0">
                <a:solidFill>
                  <a:srgbClr val="C00000"/>
                </a:solidFill>
                <a:latin typeface="Arial" pitchFamily="34" charset="0"/>
                <a:ea typeface="Batang" pitchFamily="18" charset="-127"/>
                <a:cs typeface="Arial" pitchFamily="34" charset="0"/>
              </a:rPr>
              <a:t>”</a:t>
            </a:r>
          </a:p>
        </p:txBody>
      </p:sp>
      <p:sp>
        <p:nvSpPr>
          <p:cNvPr id="6" name="Номер слайда 5"/>
          <p:cNvSpPr>
            <a:spLocks noGrp="1"/>
          </p:cNvSpPr>
          <p:nvPr>
            <p:ph type="sldNum" sz="quarter" idx="11"/>
          </p:nvPr>
        </p:nvSpPr>
        <p:spPr>
          <a:xfrm>
            <a:off x="8737600" y="6525344"/>
            <a:ext cx="2844800" cy="365125"/>
          </a:xfrm>
        </p:spPr>
        <p:txBody>
          <a:bodyPr/>
          <a:lstStyle/>
          <a:p>
            <a:fld id="{017C60C2-FB95-4464-969C-DC460CD1CFD8}" type="slidenum">
              <a:rPr lang="ru-RU" smtClean="0"/>
              <a:pPr/>
              <a:t>8</a:t>
            </a:fld>
            <a:endParaRPr lang="ru-RU"/>
          </a:p>
        </p:txBody>
      </p:sp>
      <p:graphicFrame>
        <p:nvGraphicFramePr>
          <p:cNvPr id="11" name="Таблица 10">
            <a:extLst>
              <a:ext uri="{FF2B5EF4-FFF2-40B4-BE49-F238E27FC236}">
                <a16:creationId xmlns:a16="http://schemas.microsoft.com/office/drawing/2014/main" id="{BC23ACF1-A6EA-4095-ABDF-6F0FC7361EE2}"/>
              </a:ext>
            </a:extLst>
          </p:cNvPr>
          <p:cNvGraphicFramePr>
            <a:graphicFrameLocks noGrp="1"/>
          </p:cNvGraphicFramePr>
          <p:nvPr>
            <p:extLst>
              <p:ext uri="{D42A27DB-BD31-4B8C-83A1-F6EECF244321}">
                <p14:modId xmlns:p14="http://schemas.microsoft.com/office/powerpoint/2010/main" val="3385967860"/>
              </p:ext>
            </p:extLst>
          </p:nvPr>
        </p:nvGraphicFramePr>
        <p:xfrm>
          <a:off x="744303" y="2190089"/>
          <a:ext cx="10719829" cy="2916808"/>
        </p:xfrm>
        <a:graphic>
          <a:graphicData uri="http://schemas.openxmlformats.org/drawingml/2006/table">
            <a:tbl>
              <a:tblPr firstRow="1" bandRow="1">
                <a:tableStyleId>{5FD0F851-EC5A-4D38-B0AD-8093EC10F338}</a:tableStyleId>
              </a:tblPr>
              <a:tblGrid>
                <a:gridCol w="10719829">
                  <a:extLst>
                    <a:ext uri="{9D8B030D-6E8A-4147-A177-3AD203B41FA5}">
                      <a16:colId xmlns:a16="http://schemas.microsoft.com/office/drawing/2014/main" val="726191828"/>
                    </a:ext>
                  </a:extLst>
                </a:gridCol>
              </a:tblGrid>
              <a:tr h="442848">
                <a:tc>
                  <a:txBody>
                    <a:bodyPr/>
                    <a:lstStyle/>
                    <a:p>
                      <a:pPr algn="ctr"/>
                      <a:r>
                        <a:rPr lang="en-US" sz="2000" u="sng" dirty="0"/>
                        <a:t>The SC recommendations:</a:t>
                      </a:r>
                      <a:endParaRPr lang="ru-RU" sz="2000" u="sng" dirty="0"/>
                    </a:p>
                  </a:txBody>
                  <a:tcPr/>
                </a:tc>
                <a:extLst>
                  <a:ext uri="{0D108BD9-81ED-4DB2-BD59-A6C34878D82A}">
                    <a16:rowId xmlns:a16="http://schemas.microsoft.com/office/drawing/2014/main" val="843312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The Scientific Council notes the efforts by the University Centre (UC) in coordination and support of the educational and human resource development </a:t>
                      </a:r>
                      <a:r>
                        <a:rPr lang="en-US" b="0" dirty="0" err="1"/>
                        <a:t>Programmes</a:t>
                      </a:r>
                      <a:r>
                        <a:rPr lang="en-US" b="0" dirty="0"/>
                        <a:t> at JINR within the concluding theme “Organization, Support, and Development of JINR Educational </a:t>
                      </a:r>
                      <a:r>
                        <a:rPr lang="en-US" b="0" dirty="0" err="1"/>
                        <a:t>Programmes</a:t>
                      </a:r>
                      <a:r>
                        <a:rPr lang="en-US" b="0" dirty="0"/>
                        <a:t>”. </a:t>
                      </a:r>
                      <a:endParaRPr lang="ru-RU" dirty="0"/>
                    </a:p>
                  </a:txBody>
                  <a:tcPr/>
                </a:tc>
                <a:extLst>
                  <a:ext uri="{0D108BD9-81ED-4DB2-BD59-A6C34878D82A}">
                    <a16:rowId xmlns:a16="http://schemas.microsoft.com/office/drawing/2014/main" val="959889327"/>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9890778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The Scientific Council considers it important to continue these activities within the framework of the new theme “Organization, Support and Development of the JINR Human Resources </a:t>
                      </a:r>
                      <a:r>
                        <a:rPr lang="en-US" b="1" dirty="0" err="1"/>
                        <a:t>Programme</a:t>
                      </a:r>
                      <a:r>
                        <a:rPr lang="en-US" b="1" dirty="0"/>
                        <a:t>” proposed for 2019–2023, enhancing the cooperation with leading universities of the Member States to attract young people to work on JINR’s flagship projects.</a:t>
                      </a:r>
                    </a:p>
                  </a:txBody>
                  <a:tcPr/>
                </a:tc>
                <a:extLst>
                  <a:ext uri="{0D108BD9-81ED-4DB2-BD59-A6C34878D82A}">
                    <a16:rowId xmlns:a16="http://schemas.microsoft.com/office/drawing/2014/main" val="1813031803"/>
                  </a:ext>
                </a:extLst>
              </a:tr>
            </a:tbl>
          </a:graphicData>
        </a:graphic>
      </p:graphicFrame>
      <p:sp>
        <p:nvSpPr>
          <p:cNvPr id="2" name="Espace réservé du pied de page 1">
            <a:extLst>
              <a:ext uri="{FF2B5EF4-FFF2-40B4-BE49-F238E27FC236}">
                <a16:creationId xmlns:a16="http://schemas.microsoft.com/office/drawing/2014/main" id="{62F6EEC5-B582-F042-8AF5-98EDCB4E4C7E}"/>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15306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12192000" cy="707886"/>
          </a:xfrm>
          <a:prstGeom prst="rect">
            <a:avLst/>
          </a:prstGeom>
        </p:spPr>
        <p:txBody>
          <a:bodyPr wrap="squar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Status of the Factory of Superheavy Elements and the quality control system for construction of the DC-280 cyclotron</a:t>
            </a:r>
          </a:p>
        </p:txBody>
      </p:sp>
      <p:sp>
        <p:nvSpPr>
          <p:cNvPr id="12" name="Номер слайда 11"/>
          <p:cNvSpPr>
            <a:spLocks noGrp="1"/>
          </p:cNvSpPr>
          <p:nvPr>
            <p:ph type="sldNum" sz="quarter" idx="11"/>
          </p:nvPr>
        </p:nvSpPr>
        <p:spPr>
          <a:xfrm>
            <a:off x="8737600" y="6525344"/>
            <a:ext cx="2844800" cy="365125"/>
          </a:xfrm>
        </p:spPr>
        <p:txBody>
          <a:bodyPr/>
          <a:lstStyle/>
          <a:p>
            <a:fld id="{017C60C2-FB95-4464-969C-DC460CD1CFD8}" type="slidenum">
              <a:rPr lang="ru-RU" smtClean="0"/>
              <a:pPr/>
              <a:t>9</a:t>
            </a:fld>
            <a:endParaRPr lang="ru-RU" dirty="0"/>
          </a:p>
        </p:txBody>
      </p:sp>
      <p:sp>
        <p:nvSpPr>
          <p:cNvPr id="8" name="Прямоугольник 7">
            <a:extLst>
              <a:ext uri="{FF2B5EF4-FFF2-40B4-BE49-F238E27FC236}">
                <a16:creationId xmlns:a16="http://schemas.microsoft.com/office/drawing/2014/main" id="{67C52542-039D-47F6-94FC-6E3DC1D92774}"/>
              </a:ext>
            </a:extLst>
          </p:cNvPr>
          <p:cNvSpPr/>
          <p:nvPr/>
        </p:nvSpPr>
        <p:spPr>
          <a:xfrm>
            <a:off x="10812273" y="2753623"/>
            <a:ext cx="1098378" cy="338554"/>
          </a:xfrm>
          <a:prstGeom prst="rect">
            <a:avLst/>
          </a:prstGeom>
        </p:spPr>
        <p:txBody>
          <a:bodyPr wrap="none">
            <a:spAutoFit/>
          </a:bodyPr>
          <a:lstStyle/>
          <a:p>
            <a:r>
              <a:rPr lang="en-US" sz="1600" b="1" dirty="0">
                <a:solidFill>
                  <a:srgbClr val="0033CC"/>
                </a:solidFill>
                <a:latin typeface="Arial" pitchFamily="34" charset="0"/>
                <a:ea typeface="Times New Roman" pitchFamily="18" charset="0"/>
                <a:cs typeface="Arial" pitchFamily="34" charset="0"/>
              </a:rPr>
              <a:t>I. </a:t>
            </a:r>
            <a:r>
              <a:rPr lang="en-US" sz="1600" b="1" dirty="0" err="1">
                <a:solidFill>
                  <a:srgbClr val="0033CC"/>
                </a:solidFill>
                <a:latin typeface="Arial" pitchFamily="34" charset="0"/>
                <a:ea typeface="Times New Roman" pitchFamily="18" charset="0"/>
                <a:cs typeface="Arial" pitchFamily="34" charset="0"/>
              </a:rPr>
              <a:t>Kalagin</a:t>
            </a:r>
            <a:endParaRPr lang="ru-RU" sz="1600" dirty="0">
              <a:solidFill>
                <a:srgbClr val="0033CC"/>
              </a:solidFill>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8044" y="493842"/>
            <a:ext cx="2482607" cy="2259781"/>
          </a:xfrm>
          <a:prstGeom prst="rect">
            <a:avLst/>
          </a:prstGeom>
        </p:spPr>
      </p:pic>
      <p:sp>
        <p:nvSpPr>
          <p:cNvPr id="11" name="TextBox 6"/>
          <p:cNvSpPr txBox="1">
            <a:spLocks noChangeArrowheads="1"/>
          </p:cNvSpPr>
          <p:nvPr/>
        </p:nvSpPr>
        <p:spPr bwMode="auto">
          <a:xfrm>
            <a:off x="263352" y="1296616"/>
            <a:ext cx="8536534" cy="26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fontAlgn="base">
              <a:spcBef>
                <a:spcPct val="0"/>
              </a:spcBef>
              <a:spcAft>
                <a:spcPct val="0"/>
              </a:spcAft>
              <a:buClr>
                <a:srgbClr val="FF0000"/>
              </a:buClr>
              <a:buFont typeface="Wingdings" panose="05000000000000000000" pitchFamily="2" charset="2"/>
              <a:buChar char="Ø"/>
            </a:pPr>
            <a:r>
              <a:rPr lang="en-US" altLang="ru-RU" sz="2200" b="1" dirty="0">
                <a:solidFill>
                  <a:srgbClr val="C00000"/>
                </a:solidFill>
                <a:latin typeface="Times New Roman" panose="02020603050405020304" pitchFamily="18" charset="0"/>
                <a:cs typeface="Times New Roman" panose="02020603050405020304" pitchFamily="18" charset="0"/>
              </a:rPr>
              <a:t>Experiments at the extremely low (</a:t>
            </a:r>
            <a:r>
              <a:rPr lang="el-GR" altLang="ru-RU" sz="2200" b="1" dirty="0">
                <a:solidFill>
                  <a:srgbClr val="C00000"/>
                </a:solidFill>
                <a:latin typeface="Times New Roman" panose="02020603050405020304" pitchFamily="18" charset="0"/>
                <a:cs typeface="Times New Roman" panose="02020603050405020304" pitchFamily="18" charset="0"/>
              </a:rPr>
              <a:t>σ</a:t>
            </a:r>
            <a:r>
              <a:rPr lang="en-US" altLang="ru-RU" sz="2200" b="1" dirty="0">
                <a:solidFill>
                  <a:srgbClr val="C00000"/>
                </a:solidFill>
                <a:latin typeface="Times New Roman" panose="02020603050405020304" pitchFamily="18" charset="0"/>
                <a:cs typeface="Times New Roman" panose="02020603050405020304" pitchFamily="18" charset="0"/>
              </a:rPr>
              <a:t>&lt;100 fb) cross sections:</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Synthesis of new SHE in reactions with </a:t>
            </a:r>
            <a:r>
              <a:rPr lang="en-US" altLang="ru-RU" sz="2200" b="1" baseline="30000" dirty="0">
                <a:solidFill>
                  <a:srgbClr val="002060"/>
                </a:solidFill>
                <a:latin typeface="Times New Roman" panose="02020603050405020304" pitchFamily="18" charset="0"/>
                <a:cs typeface="Times New Roman" panose="02020603050405020304" pitchFamily="18" charset="0"/>
              </a:rPr>
              <a:t>50</a:t>
            </a:r>
            <a:r>
              <a:rPr lang="en-US" altLang="ru-RU" sz="2200" b="1" dirty="0">
                <a:solidFill>
                  <a:srgbClr val="002060"/>
                </a:solidFill>
                <a:latin typeface="Times New Roman" panose="02020603050405020304" pitchFamily="18" charset="0"/>
                <a:cs typeface="Times New Roman" panose="02020603050405020304" pitchFamily="18" charset="0"/>
              </a:rPr>
              <a:t>Ti, </a:t>
            </a:r>
            <a:r>
              <a:rPr lang="en-US" altLang="ru-RU" sz="2200" b="1" baseline="30000" dirty="0">
                <a:solidFill>
                  <a:srgbClr val="002060"/>
                </a:solidFill>
                <a:latin typeface="Times New Roman" panose="02020603050405020304" pitchFamily="18" charset="0"/>
                <a:cs typeface="Times New Roman" panose="02020603050405020304" pitchFamily="18" charset="0"/>
              </a:rPr>
              <a:t>54</a:t>
            </a:r>
            <a:r>
              <a:rPr lang="en-US" altLang="ru-RU" sz="2200" b="1" dirty="0">
                <a:solidFill>
                  <a:srgbClr val="002060"/>
                </a:solidFill>
                <a:latin typeface="Times New Roman" panose="02020603050405020304" pitchFamily="18" charset="0"/>
                <a:cs typeface="Times New Roman" panose="02020603050405020304" pitchFamily="18" charset="0"/>
              </a:rPr>
              <a:t>Cr ...;</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Synthesis of new isotopes of SHE;</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Study of decay properties of SHE;</a:t>
            </a:r>
          </a:p>
          <a:p>
            <a:pPr marL="457200" indent="-457200" fontAlgn="base">
              <a:spcBef>
                <a:spcPts val="1600"/>
              </a:spcBef>
              <a:spcAft>
                <a:spcPct val="0"/>
              </a:spcAft>
              <a:buClr>
                <a:srgbClr val="FF0000"/>
              </a:buClr>
              <a:buFont typeface="Wingdings" panose="05000000000000000000" pitchFamily="2" charset="2"/>
              <a:buChar char="Ø"/>
            </a:pPr>
            <a:r>
              <a:rPr lang="en-US" altLang="ru-RU" sz="2200" b="1" dirty="0">
                <a:solidFill>
                  <a:srgbClr val="C00000"/>
                </a:solidFill>
                <a:latin typeface="Times New Roman" panose="02020603050405020304" pitchFamily="18" charset="0"/>
                <a:cs typeface="Times New Roman" panose="02020603050405020304" pitchFamily="18" charset="0"/>
              </a:rPr>
              <a:t>Experiments requiring high statistics:</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Nuclear spectroscopy of SHE;</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Study of chemical properties of SHE.</a:t>
            </a:r>
          </a:p>
        </p:txBody>
      </p:sp>
      <p:sp>
        <p:nvSpPr>
          <p:cNvPr id="13" name="Заголовок 1"/>
          <p:cNvSpPr txBox="1">
            <a:spLocks/>
          </p:cNvSpPr>
          <p:nvPr/>
        </p:nvSpPr>
        <p:spPr>
          <a:xfrm>
            <a:off x="263352" y="836712"/>
            <a:ext cx="8325297" cy="4599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ru-RU" sz="2400" b="1" dirty="0">
                <a:solidFill>
                  <a:srgbClr val="C00000"/>
                </a:solidFill>
                <a:latin typeface="Times New Roman" panose="02020603050405020304" pitchFamily="18" charset="0"/>
                <a:cs typeface="Times New Roman" panose="02020603050405020304" pitchFamily="18" charset="0"/>
              </a:rPr>
              <a:t>Superheavy Elements (SHE) Factory – the Goals</a:t>
            </a:r>
            <a:endParaRPr lang="ru-RU" altLang="ru-RU" sz="2400" b="1" dirty="0">
              <a:solidFill>
                <a:srgbClr val="C00000"/>
              </a:solidFill>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6240" y="3463023"/>
            <a:ext cx="3790766" cy="2486257"/>
          </a:xfrm>
          <a:prstGeom prst="rect">
            <a:avLst/>
          </a:prstGeom>
        </p:spPr>
      </p:pic>
      <p:sp>
        <p:nvSpPr>
          <p:cNvPr id="15" name="TextBox 14"/>
          <p:cNvSpPr txBox="1">
            <a:spLocks noChangeArrowheads="1"/>
          </p:cNvSpPr>
          <p:nvPr/>
        </p:nvSpPr>
        <p:spPr bwMode="auto">
          <a:xfrm>
            <a:off x="7543084" y="3062913"/>
            <a:ext cx="3141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algn="ctr" eaLnBrk="1" hangingPunct="1"/>
            <a:r>
              <a:rPr lang="en-US" altLang="ru-RU" sz="1800" dirty="0">
                <a:solidFill>
                  <a:srgbClr val="002060"/>
                </a:solidFill>
              </a:rPr>
              <a:t>SHE Factory Building</a:t>
            </a:r>
            <a:endParaRPr lang="ru-RU" altLang="ru-RU" sz="1800" dirty="0">
              <a:solidFill>
                <a:srgbClr val="002060"/>
              </a:solidFill>
            </a:endParaRPr>
          </a:p>
        </p:txBody>
      </p:sp>
      <p:sp>
        <p:nvSpPr>
          <p:cNvPr id="20" name="TextBox 7"/>
          <p:cNvSpPr txBox="1">
            <a:spLocks noChangeArrowheads="1"/>
          </p:cNvSpPr>
          <p:nvPr/>
        </p:nvSpPr>
        <p:spPr bwMode="auto">
          <a:xfrm>
            <a:off x="8297097" y="6134374"/>
            <a:ext cx="3709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algn="r" eaLnBrk="1" hangingPunct="1"/>
            <a:r>
              <a:rPr lang="en-US" altLang="ru-RU" sz="1800" dirty="0">
                <a:solidFill>
                  <a:srgbClr val="002060"/>
                </a:solidFill>
              </a:rPr>
              <a:t>High-current cyclotron DC-280</a:t>
            </a:r>
            <a:endParaRPr lang="ru-RU" altLang="ru-RU" sz="1800" dirty="0">
              <a:solidFill>
                <a:srgbClr val="002060"/>
              </a:solidFill>
            </a:endParaRPr>
          </a:p>
        </p:txBody>
      </p:sp>
      <p:sp>
        <p:nvSpPr>
          <p:cNvPr id="22" name="TextBox 8"/>
          <p:cNvSpPr txBox="1">
            <a:spLocks noChangeArrowheads="1"/>
          </p:cNvSpPr>
          <p:nvPr/>
        </p:nvSpPr>
        <p:spPr bwMode="auto">
          <a:xfrm>
            <a:off x="405535" y="4844304"/>
            <a:ext cx="284579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eaLnBrk="1" hangingPunct="1"/>
            <a:r>
              <a:rPr lang="en-US" altLang="ru-RU" sz="1800" dirty="0">
                <a:solidFill>
                  <a:srgbClr val="C00000"/>
                </a:solidFill>
              </a:rPr>
              <a:t>New facilities:</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New gas-filled separator</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Pre-separator</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SHELS</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Etc.</a:t>
            </a:r>
            <a:endParaRPr lang="ru-RU" altLang="ru-RU" sz="1800" dirty="0">
              <a:solidFill>
                <a:srgbClr val="C00000"/>
              </a:solidFill>
            </a:endParaRPr>
          </a:p>
        </p:txBody>
      </p:sp>
      <p:pic>
        <p:nvPicPr>
          <p:cNvPr id="23" name="Рисунок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9455" y="4437112"/>
            <a:ext cx="3476530" cy="2142782"/>
          </a:xfrm>
          <a:prstGeom prst="rect">
            <a:avLst/>
          </a:prstGeom>
        </p:spPr>
      </p:pic>
      <p:pic>
        <p:nvPicPr>
          <p:cNvPr id="24"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5600" y="4844304"/>
            <a:ext cx="2919777" cy="1491671"/>
          </a:xfrm>
          <a:prstGeom prst="rect">
            <a:avLst/>
          </a:prstGeom>
        </p:spPr>
      </p:pic>
      <p:sp>
        <p:nvSpPr>
          <p:cNvPr id="2" name="Espace réservé du pied de page 1">
            <a:extLst>
              <a:ext uri="{FF2B5EF4-FFF2-40B4-BE49-F238E27FC236}">
                <a16:creationId xmlns:a16="http://schemas.microsoft.com/office/drawing/2014/main" id="{70F55BB9-5984-234D-B86E-86285104D768}"/>
              </a:ext>
            </a:extLst>
          </p:cNvPr>
          <p:cNvSpPr>
            <a:spLocks noGrp="1"/>
          </p:cNvSpPr>
          <p:nvPr>
            <p:ph type="ftr" sz="quarter" idx="10"/>
          </p:nvPr>
        </p:nvSpPr>
        <p:spPr/>
        <p:txBody>
          <a:bodyPr/>
          <a:lstStyle/>
          <a:p>
            <a:pPr algn="l"/>
            <a:r>
              <a:rPr lang="fr-FR"/>
              <a:t>M. Lewitowicz					49 JINR PAC for NP</a:t>
            </a:r>
            <a:endParaRPr lang="ru-RU" dirty="0"/>
          </a:p>
        </p:txBody>
      </p:sp>
    </p:spTree>
    <p:extLst>
      <p:ext uri="{BB962C8B-B14F-4D97-AF65-F5344CB8AC3E}">
        <p14:creationId xmlns:p14="http://schemas.microsoft.com/office/powerpoint/2010/main" val="1278278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38853</TotalTime>
  <Words>2162</Words>
  <Application>Microsoft Macintosh PowerPoint</Application>
  <PresentationFormat>Grand écran</PresentationFormat>
  <Paragraphs>222</Paragraphs>
  <Slides>18</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Batang</vt:lpstr>
      <vt:lpstr>ＭＳ Ｐゴシック</vt:lpstr>
      <vt:lpstr>Arial</vt:lpstr>
      <vt:lpstr>Calibri</vt:lpstr>
      <vt:lpstr>Roboto</vt:lpstr>
      <vt:lpstr>Roboto Cn</vt:lpstr>
      <vt:lpstr>Symbol</vt:lpstr>
      <vt:lpstr>Times New Roman</vt:lpstr>
      <vt:lpstr>Wingdings</vt:lpstr>
      <vt:lpstr>Тема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Utilisateur Microsoft Office</cp:lastModifiedBy>
  <cp:revision>429</cp:revision>
  <cp:lastPrinted>2018-08-13T08:31:04Z</cp:lastPrinted>
  <dcterms:created xsi:type="dcterms:W3CDTF">2017-07-20T07:19:18Z</dcterms:created>
  <dcterms:modified xsi:type="dcterms:W3CDTF">2019-01-22T10:06:47Z</dcterms:modified>
</cp:coreProperties>
</file>