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44" r:id="rId3"/>
    <p:sldId id="345" r:id="rId4"/>
    <p:sldId id="258" r:id="rId5"/>
    <p:sldId id="319" r:id="rId6"/>
    <p:sldId id="362" r:id="rId7"/>
    <p:sldId id="364" r:id="rId8"/>
    <p:sldId id="365" r:id="rId9"/>
    <p:sldId id="366" r:id="rId10"/>
    <p:sldId id="367" r:id="rId11"/>
    <p:sldId id="369" r:id="rId12"/>
    <p:sldId id="368" r:id="rId13"/>
    <p:sldId id="370" r:id="rId14"/>
    <p:sldId id="263" r:id="rId15"/>
    <p:sldId id="338" r:id="rId16"/>
    <p:sldId id="324" r:id="rId17"/>
    <p:sldId id="325" r:id="rId18"/>
    <p:sldId id="337" r:id="rId19"/>
    <p:sldId id="320" r:id="rId20"/>
    <p:sldId id="260" r:id="rId21"/>
    <p:sldId id="261" r:id="rId22"/>
    <p:sldId id="346" r:id="rId23"/>
    <p:sldId id="262" r:id="rId24"/>
    <p:sldId id="347" r:id="rId25"/>
    <p:sldId id="265" r:id="rId26"/>
    <p:sldId id="268" r:id="rId27"/>
    <p:sldId id="271" r:id="rId28"/>
    <p:sldId id="277" r:id="rId29"/>
    <p:sldId id="340" r:id="rId30"/>
    <p:sldId id="341" r:id="rId31"/>
    <p:sldId id="342" r:id="rId32"/>
    <p:sldId id="343" r:id="rId33"/>
    <p:sldId id="339" r:id="rId34"/>
    <p:sldId id="318" r:id="rId35"/>
    <p:sldId id="279" r:id="rId36"/>
    <p:sldId id="286" r:id="rId37"/>
    <p:sldId id="331" r:id="rId38"/>
    <p:sldId id="348" r:id="rId39"/>
    <p:sldId id="280" r:id="rId40"/>
    <p:sldId id="278" r:id="rId41"/>
    <p:sldId id="329" r:id="rId42"/>
    <p:sldId id="330" r:id="rId43"/>
    <p:sldId id="327" r:id="rId44"/>
    <p:sldId id="281" r:id="rId45"/>
    <p:sldId id="326" r:id="rId46"/>
    <p:sldId id="349" r:id="rId47"/>
    <p:sldId id="282" r:id="rId48"/>
    <p:sldId id="283" r:id="rId49"/>
    <p:sldId id="317" r:id="rId50"/>
    <p:sldId id="292" r:id="rId51"/>
    <p:sldId id="287" r:id="rId52"/>
    <p:sldId id="293" r:id="rId53"/>
    <p:sldId id="291" r:id="rId54"/>
    <p:sldId id="284" r:id="rId55"/>
    <p:sldId id="290" r:id="rId56"/>
    <p:sldId id="288" r:id="rId57"/>
    <p:sldId id="294" r:id="rId58"/>
    <p:sldId id="295" r:id="rId59"/>
    <p:sldId id="296" r:id="rId60"/>
    <p:sldId id="297" r:id="rId61"/>
    <p:sldId id="304" r:id="rId62"/>
    <p:sldId id="309" r:id="rId63"/>
    <p:sldId id="306" r:id="rId64"/>
    <p:sldId id="332" r:id="rId65"/>
    <p:sldId id="333" r:id="rId66"/>
    <p:sldId id="335" r:id="rId67"/>
    <p:sldId id="334" r:id="rId68"/>
    <p:sldId id="336" r:id="rId69"/>
    <p:sldId id="350" r:id="rId70"/>
    <p:sldId id="351" r:id="rId71"/>
    <p:sldId id="352" r:id="rId72"/>
    <p:sldId id="310" r:id="rId73"/>
    <p:sldId id="353" r:id="rId74"/>
    <p:sldId id="311" r:id="rId75"/>
    <p:sldId id="356" r:id="rId76"/>
    <p:sldId id="354" r:id="rId77"/>
    <p:sldId id="355" r:id="rId78"/>
    <p:sldId id="359" r:id="rId79"/>
    <p:sldId id="360" r:id="rId80"/>
    <p:sldId id="316" r:id="rId81"/>
    <p:sldId id="361" r:id="rId82"/>
    <p:sldId id="259" r:id="rId8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E7E7"/>
    <a:srgbClr val="0000FF"/>
    <a:srgbClr val="89D2F3"/>
    <a:srgbClr val="54BEEE"/>
    <a:srgbClr val="23ACE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73923" autoAdjust="0"/>
  </p:normalViewPr>
  <p:slideViewPr>
    <p:cSldViewPr>
      <p:cViewPr varScale="1">
        <p:scale>
          <a:sx n="82" d="100"/>
          <a:sy n="82" d="100"/>
        </p:scale>
        <p:origin x="-23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117.wmf"/><Relationship Id="rId5" Type="http://schemas.openxmlformats.org/officeDocument/2006/relationships/image" Target="../media/image116.wmf"/><Relationship Id="rId4" Type="http://schemas.openxmlformats.org/officeDocument/2006/relationships/image" Target="../media/image11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image" Target="../media/image143.wmf"/><Relationship Id="rId1" Type="http://schemas.openxmlformats.org/officeDocument/2006/relationships/image" Target="../media/image142.wmf"/><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6" Type="http://schemas.openxmlformats.org/officeDocument/2006/relationships/image" Target="../media/image166.wmf"/><Relationship Id="rId5" Type="http://schemas.openxmlformats.org/officeDocument/2006/relationships/image" Target="../media/image165.wmf"/><Relationship Id="rId4" Type="http://schemas.openxmlformats.org/officeDocument/2006/relationships/image" Target="../media/image16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7.wmf"/><Relationship Id="rId4" Type="http://schemas.openxmlformats.org/officeDocument/2006/relationships/image" Target="../media/image16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image" Target="../media/image171.emf"/><Relationship Id="rId5" Type="http://schemas.openxmlformats.org/officeDocument/2006/relationships/image" Target="../media/image175.wmf"/><Relationship Id="rId4" Type="http://schemas.openxmlformats.org/officeDocument/2006/relationships/image" Target="../media/image17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5" Type="http://schemas.openxmlformats.org/officeDocument/2006/relationships/image" Target="../media/image75.wmf"/><Relationship Id="rId4"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BE9B69-0A72-4484-A253-2E209D6E3B3D}" type="datetimeFigureOut">
              <a:rPr lang="ru-RU" smtClean="0"/>
              <a:pPr/>
              <a:t>16.03.2016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4D271-02C6-48FB-A3FD-0B5C6B80846E}" type="slidenum">
              <a:rPr lang="ru-RU" smtClean="0"/>
              <a:pPr/>
              <a:t>‹#›</a:t>
            </a:fld>
            <a:endParaRPr lang="ru-RU"/>
          </a:p>
        </p:txBody>
      </p:sp>
    </p:spTree>
    <p:extLst>
      <p:ext uri="{BB962C8B-B14F-4D97-AF65-F5344CB8AC3E}">
        <p14:creationId xmlns:p14="http://schemas.microsoft.com/office/powerpoint/2010/main" xmlns="" val="427407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a:t>
            </a:fld>
            <a:endParaRPr lang="ru-RU"/>
          </a:p>
        </p:txBody>
      </p:sp>
    </p:spTree>
    <p:extLst>
      <p:ext uri="{BB962C8B-B14F-4D97-AF65-F5344CB8AC3E}">
        <p14:creationId xmlns:p14="http://schemas.microsoft.com/office/powerpoint/2010/main" xmlns="" val="298238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10</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11</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12</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13</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Упомянутый потенциал взаимодействия медленных нейтронов с веществом состоит из трёх слагаемых.</a:t>
            </a:r>
            <a:r>
              <a:rPr lang="ru-RU" baseline="0" dirty="0" smtClean="0"/>
              <a:t> Источником первого является сильное взаимодействие, второго – электромагнитное (нейтрон обладает магнитным моментом, а значит взаимодействует с магнитными полями, а третье – гравитационное взаимодействие, которое становится важным когда мы рассматриваем движение нейтрона в поле тяжести Земли.  По порядку величины все три слагаемых могут быть соизмеримы. Ядерный потенциал многих веществ находится на уровне 10</a:t>
            </a:r>
            <a:r>
              <a:rPr lang="en-US" baseline="0" dirty="0" smtClean="0"/>
              <a:t>^</a:t>
            </a:r>
            <a:r>
              <a:rPr lang="ru-RU" baseline="0" dirty="0" smtClean="0"/>
              <a:t>(-7) эВ. Нейтрон с такой энергией может подняться в гравитационном поле Земли на 1 м. Энергия взаимодействия с магнитным полем составляет 10</a:t>
            </a:r>
            <a:r>
              <a:rPr lang="en-US" baseline="0" dirty="0" smtClean="0"/>
              <a:t>^</a:t>
            </a:r>
            <a:r>
              <a:rPr lang="ru-RU" baseline="0" dirty="0" smtClean="0"/>
              <a:t>(-7) эВ при магнитной индукции поля 1 Тесла. Таким образом УХН можно хранить в вещественных ловушках, а так же в магнитных полях. При этом благодаря гравитационному взаимодействию ловушки могут быть открыты сверху, если боковые стены ловушки достаточно высокие.</a:t>
            </a:r>
          </a:p>
          <a:p>
            <a:r>
              <a:rPr lang="ru-RU" baseline="0" dirty="0" smtClean="0"/>
              <a:t>Сам термин «</a:t>
            </a:r>
            <a:r>
              <a:rPr lang="ru-RU" baseline="0" dirty="0" err="1" smtClean="0"/>
              <a:t>ультрахолодные</a:t>
            </a:r>
            <a:r>
              <a:rPr lang="ru-RU" baseline="0" dirty="0" smtClean="0"/>
              <a:t> нейтроны» был введён В.В.Владимирским через год после статьи Зельдовича в статье в которой он рассматривал возможность хранения нейтронов в магнитной ловушке.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14</a:t>
            </a:fld>
            <a:endParaRPr lang="ru-RU"/>
          </a:p>
        </p:txBody>
      </p:sp>
    </p:spTree>
    <p:extLst>
      <p:ext uri="{BB962C8B-B14F-4D97-AF65-F5344CB8AC3E}">
        <p14:creationId xmlns:p14="http://schemas.microsoft.com/office/powerpoint/2010/main" xmlns="" val="1551577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При отражении УХН от вещества волновая функция проникает</a:t>
            </a:r>
            <a:r>
              <a:rPr lang="ru-RU" baseline="0" dirty="0" smtClean="0"/>
              <a:t> внутрь среды на величину порядка 100 ангстрем. В этот момент </a:t>
            </a:r>
            <a:r>
              <a:rPr lang="ru-RU" baseline="0" dirty="0" err="1" smtClean="0"/>
              <a:t>нетрон</a:t>
            </a:r>
            <a:r>
              <a:rPr lang="ru-RU" baseline="0" dirty="0" smtClean="0"/>
              <a:t> может быть захвачен ядрами среды или </a:t>
            </a:r>
            <a:r>
              <a:rPr lang="ru-RU" baseline="0" dirty="0" err="1" smtClean="0"/>
              <a:t>неупруго</a:t>
            </a:r>
            <a:r>
              <a:rPr lang="ru-RU" baseline="0" dirty="0" smtClean="0"/>
              <a:t> рассеян с увеличением энергии и тем самым будет потерян. Для описания потерь к потенциалу приписывают мнимую часть, которая пропорциональна сечению захвата и нагрева. Вещества характеризуют фактором потерь, который есть отношение действительной и мнимой частей потенциала. </a:t>
            </a:r>
            <a:r>
              <a:rPr lang="ru-RU"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15</a:t>
            </a:fld>
            <a:endParaRPr lang="ru-RU"/>
          </a:p>
        </p:txBody>
      </p:sp>
    </p:spTree>
    <p:extLst>
      <p:ext uri="{BB962C8B-B14F-4D97-AF65-F5344CB8AC3E}">
        <p14:creationId xmlns:p14="http://schemas.microsoft.com/office/powerpoint/2010/main" xmlns="" val="3861364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Перечислим основные свойства</a:t>
            </a:r>
            <a:r>
              <a:rPr lang="ru-RU" baseline="0" dirty="0" smtClean="0"/>
              <a:t> УХН. Скорость их не превышает 5 </a:t>
            </a:r>
            <a:r>
              <a:rPr lang="en-US" baseline="0" dirty="0" smtClean="0"/>
              <a:t>m/s, </a:t>
            </a:r>
            <a:r>
              <a:rPr lang="ru-RU" baseline="0" dirty="0" smtClean="0"/>
              <a:t>или 20 км/ч. Такие нейтроны можно обогнать на велосипеде. Длина волны Де</a:t>
            </a:r>
            <a:r>
              <a:rPr lang="en-US" baseline="0" dirty="0" smtClean="0"/>
              <a:t>”</a:t>
            </a:r>
            <a:r>
              <a:rPr lang="ru-RU" baseline="0" dirty="0" smtClean="0"/>
              <a:t>Бройля таких нейтронов более 500 ангстрем или 50 нанометров. Это характерные размеры для вирусов, например. Энергия нейтронов порядка 100 </a:t>
            </a:r>
            <a:r>
              <a:rPr lang="ru-RU" baseline="0" dirty="0" err="1" smtClean="0"/>
              <a:t>нэВ</a:t>
            </a:r>
            <a:r>
              <a:rPr lang="ru-RU" baseline="0" dirty="0" smtClean="0"/>
              <a:t>, позволяет им пониматься в гравитационном поле Земли на величину порядка 1 м.</a:t>
            </a:r>
            <a:r>
              <a:rPr lang="en-US" baseline="0" dirty="0" smtClean="0"/>
              <a:t> </a:t>
            </a:r>
            <a:r>
              <a:rPr lang="ru-RU" baseline="0" dirty="0" smtClean="0"/>
              <a:t>Температура, </a:t>
            </a:r>
            <a:r>
              <a:rPr lang="ru-RU" baseline="0" dirty="0" err="1" smtClean="0"/>
              <a:t>соответсвующая</a:t>
            </a:r>
            <a:r>
              <a:rPr lang="ru-RU" baseline="0" dirty="0" smtClean="0"/>
              <a:t> данной энергии, - 1 </a:t>
            </a:r>
            <a:r>
              <a:rPr lang="ru-RU" baseline="0" dirty="0" err="1" smtClean="0"/>
              <a:t>мК</a:t>
            </a:r>
            <a:r>
              <a:rPr lang="ru-RU" baseline="0" dirty="0" smtClean="0"/>
              <a:t>.</a:t>
            </a:r>
          </a:p>
          <a:p>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16</a:t>
            </a:fld>
            <a:endParaRPr lang="ru-RU"/>
          </a:p>
        </p:txBody>
      </p:sp>
    </p:spTree>
    <p:extLst>
      <p:ext uri="{BB962C8B-B14F-4D97-AF65-F5344CB8AC3E}">
        <p14:creationId xmlns:p14="http://schemas.microsoft.com/office/powerpoint/2010/main" xmlns="" val="2778712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Главная особенность УХН – они могут быть локализованы в ограниченном пространстве,</a:t>
            </a:r>
            <a:r>
              <a:rPr lang="ru-RU" baseline="0" dirty="0" smtClean="0"/>
              <a:t> где могут храниться продолжительное время. В ловушках и </a:t>
            </a:r>
            <a:r>
              <a:rPr lang="ru-RU" baseline="0" dirty="0" err="1" smtClean="0"/>
              <a:t>нейтроноводах</a:t>
            </a:r>
            <a:r>
              <a:rPr lang="ru-RU" baseline="0" dirty="0" smtClean="0"/>
              <a:t> УХН ведут себя как холодный идеальный газ. В таблице перечислены некоторые вещества, которые часто используются в экспериментах с УХН. Указаны их граничные энергии, соответствующие граничные скорости и факторы потерь при комнатной температуре.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17</a:t>
            </a:fld>
            <a:endParaRPr lang="ru-RU"/>
          </a:p>
        </p:txBody>
      </p:sp>
    </p:spTree>
    <p:extLst>
      <p:ext uri="{BB962C8B-B14F-4D97-AF65-F5344CB8AC3E}">
        <p14:creationId xmlns:p14="http://schemas.microsoft.com/office/powerpoint/2010/main" xmlns="" val="4038328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Т.к. нейтроны не проникают</a:t>
            </a:r>
            <a:r>
              <a:rPr lang="ru-RU" baseline="0" dirty="0" smtClean="0"/>
              <a:t> в вещество возникает вопрос как регистрировать такие нейтроны. </a:t>
            </a:r>
            <a:r>
              <a:rPr lang="ru-RU" dirty="0" smtClean="0"/>
              <a:t>Существуют различные способы регистрации УХН. На слайде</a:t>
            </a:r>
            <a:r>
              <a:rPr lang="ru-RU" baseline="0" dirty="0" smtClean="0"/>
              <a:t> представлены два наиболее часто используемых способа. Вы легко можете придумать другие способы, и подумать над их преимуществами и недостатками. В первом случае нейтроны из ловушки по </a:t>
            </a:r>
            <a:r>
              <a:rPr lang="ru-RU" baseline="0" dirty="0" err="1" smtClean="0"/>
              <a:t>нейтроноводу</a:t>
            </a:r>
            <a:r>
              <a:rPr lang="ru-RU" baseline="0" dirty="0" smtClean="0"/>
              <a:t>, ведущему в детектор вниз, ускоряются в гравитационном поле земли и проникают в детектор через тонкую фольгу с низкой граничной энергией (обычно фольга из алюминия). Во втором случае УХН вытекают на водород содержащий материал, например полиэтилен. Водород имеет огромное сечение неупругого рассеяния. УХН при взаимодействии с водородом становятся тепловыми и вылетают через стенки, попадая в детекторы тепловых нейтронов, окружающие </a:t>
            </a:r>
            <a:r>
              <a:rPr lang="ru-RU" baseline="0" dirty="0" err="1" smtClean="0"/>
              <a:t>нейтроновод</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18</a:t>
            </a:fld>
            <a:endParaRPr lang="ru-RU"/>
          </a:p>
        </p:txBody>
      </p:sp>
    </p:spTree>
    <p:extLst>
      <p:ext uri="{BB962C8B-B14F-4D97-AF65-F5344CB8AC3E}">
        <p14:creationId xmlns:p14="http://schemas.microsoft.com/office/powerpoint/2010/main" xmlns="" val="341424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Как</a:t>
            </a:r>
            <a:r>
              <a:rPr lang="ru-RU" baseline="0" dirty="0" smtClean="0"/>
              <a:t> получают УХН. </a:t>
            </a:r>
            <a:r>
              <a:rPr lang="ru-RU" dirty="0" smtClean="0"/>
              <a:t>Медленные нейтроны получают при помощи замедлителей, устанавливаемых у источников нейтронов.</a:t>
            </a:r>
          </a:p>
          <a:p>
            <a:r>
              <a:rPr lang="ru-RU" dirty="0" smtClean="0"/>
              <a:t>Чтобы</a:t>
            </a:r>
            <a:r>
              <a:rPr lang="ru-RU" baseline="0" dirty="0" smtClean="0"/>
              <a:t> нейтроны попали в </a:t>
            </a:r>
            <a:r>
              <a:rPr lang="ru-RU" baseline="0" dirty="0" err="1" smtClean="0"/>
              <a:t>нейтроновод</a:t>
            </a:r>
            <a:r>
              <a:rPr lang="ru-RU" baseline="0" dirty="0" smtClean="0"/>
              <a:t> внутрь </a:t>
            </a:r>
            <a:r>
              <a:rPr lang="ru-RU" baseline="0" dirty="0" err="1" smtClean="0"/>
              <a:t>нейтроновода</a:t>
            </a:r>
            <a:r>
              <a:rPr lang="ru-RU" baseline="0" dirty="0" smtClean="0"/>
              <a:t> помещают часть замедлителя или используют замедление нейтронов гравитационным полем Земли в вертикальном </a:t>
            </a:r>
            <a:r>
              <a:rPr lang="ru-RU" baseline="0" dirty="0" err="1" smtClean="0"/>
              <a:t>нейтроноводе</a:t>
            </a:r>
            <a:r>
              <a:rPr lang="ru-RU" baseline="0" dirty="0" smtClean="0"/>
              <a:t>. </a:t>
            </a:r>
            <a:r>
              <a:rPr lang="ru-RU" dirty="0" smtClean="0"/>
              <a:t>Из замедлителя выходит спектр нейтронов имеющий </a:t>
            </a:r>
            <a:r>
              <a:rPr lang="ru-RU" dirty="0" err="1" smtClean="0"/>
              <a:t>максвелловское</a:t>
            </a:r>
            <a:r>
              <a:rPr lang="ru-RU" dirty="0" smtClean="0"/>
              <a:t> распределение. В самом</a:t>
            </a:r>
            <a:r>
              <a:rPr lang="ru-RU" baseline="0" dirty="0" smtClean="0"/>
              <a:t> начале этого спектра находятся УХН. Их доля  спектре определяется таким выражением и составляет 10</a:t>
            </a:r>
            <a:r>
              <a:rPr lang="en-US" baseline="0" dirty="0" smtClean="0"/>
              <a:t>^</a:t>
            </a:r>
            <a:r>
              <a:rPr lang="ru-RU" baseline="0" dirty="0" smtClean="0">
                <a:sym typeface="Wingdings" panose="05000000000000000000" pitchFamily="2" charset="2"/>
              </a:rPr>
              <a:t>(-11)</a:t>
            </a:r>
            <a:r>
              <a:rPr lang="en-US" baseline="0" dirty="0" smtClean="0">
                <a:sym typeface="Wingdings" panose="05000000000000000000" pitchFamily="2" charset="2"/>
              </a:rPr>
              <a:t> </a:t>
            </a:r>
            <a:r>
              <a:rPr lang="ru-RU" baseline="0" dirty="0" smtClean="0">
                <a:sym typeface="Wingdings" panose="05000000000000000000" pitchFamily="2" charset="2"/>
              </a:rPr>
              <a:t>от полного потока нейтронов. Охлаждая замедлитель можно увеличить долю УХН в спектре.</a:t>
            </a:r>
            <a:r>
              <a:rPr lang="ru-RU" baseline="0" dirty="0" smtClean="0"/>
              <a:t> Поток УХН пропорционален глубине выхода их из замедлителя которая обратно пропорциональна сечению нагрева и захвата. Значит наилучшие замедлители это вещества имеющие большое сечение неупругого рассеяния и малый захват.</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19</a:t>
            </a:fld>
            <a:endParaRPr lang="ru-RU"/>
          </a:p>
        </p:txBody>
      </p:sp>
    </p:spTree>
    <p:extLst>
      <p:ext uri="{BB962C8B-B14F-4D97-AF65-F5344CB8AC3E}">
        <p14:creationId xmlns:p14="http://schemas.microsoft.com/office/powerpoint/2010/main" xmlns="" val="33168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a:t>
            </a:fld>
            <a:endParaRPr lang="ru-RU"/>
          </a:p>
        </p:txBody>
      </p:sp>
    </p:spTree>
    <p:extLst>
      <p:ext uri="{BB962C8B-B14F-4D97-AF65-F5344CB8AC3E}">
        <p14:creationId xmlns:p14="http://schemas.microsoft.com/office/powerpoint/2010/main" xmlns="" val="282307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Впервые использовать УХН для физических измерений </a:t>
            </a:r>
            <a:r>
              <a:rPr lang="ru-RU" dirty="0" err="1" smtClean="0"/>
              <a:t>дредложил</a:t>
            </a:r>
            <a:r>
              <a:rPr lang="ru-RU" dirty="0" smtClean="0"/>
              <a:t> в 1968 году </a:t>
            </a:r>
            <a:r>
              <a:rPr lang="ru-RU" dirty="0" err="1" smtClean="0"/>
              <a:t>Ф.Л.Шапиро</a:t>
            </a:r>
            <a:r>
              <a:rPr lang="ru-RU" dirty="0" smtClean="0"/>
              <a:t>. Он увидел, что использование УХН может позволить</a:t>
            </a:r>
            <a:r>
              <a:rPr lang="ru-RU" baseline="0" dirty="0" smtClean="0"/>
              <a:t> улучшить точность определения электрического дипольного момента нейтрона.</a:t>
            </a:r>
          </a:p>
        </p:txBody>
      </p:sp>
      <p:sp>
        <p:nvSpPr>
          <p:cNvPr id="4" name="Номер слайда 3"/>
          <p:cNvSpPr>
            <a:spLocks noGrp="1"/>
          </p:cNvSpPr>
          <p:nvPr>
            <p:ph type="sldNum" sz="quarter" idx="10"/>
          </p:nvPr>
        </p:nvSpPr>
        <p:spPr/>
        <p:txBody>
          <a:bodyPr/>
          <a:lstStyle/>
          <a:p>
            <a:fld id="{9504D271-02C6-48FB-A3FD-0B5C6B80846E}" type="slidenum">
              <a:rPr lang="ru-RU" smtClean="0"/>
              <a:pPr/>
              <a:t>20</a:t>
            </a:fld>
            <a:endParaRPr lang="ru-RU"/>
          </a:p>
        </p:txBody>
      </p:sp>
    </p:spTree>
    <p:extLst>
      <p:ext uri="{BB962C8B-B14F-4D97-AF65-F5344CB8AC3E}">
        <p14:creationId xmlns:p14="http://schemas.microsoft.com/office/powerpoint/2010/main" xmlns="" val="247831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Год</a:t>
            </a:r>
            <a:r>
              <a:rPr lang="ru-RU" baseline="0" dirty="0" smtClean="0"/>
              <a:t> спустя группа сотрудников ЛНФ, под руководством Шапиро впервые в мире </a:t>
            </a:r>
            <a:r>
              <a:rPr lang="ru-RU" baseline="0" dirty="0" err="1" smtClean="0"/>
              <a:t>зерегистрировала</a:t>
            </a:r>
            <a:r>
              <a:rPr lang="ru-RU" baseline="0" dirty="0" smtClean="0"/>
              <a:t> УХН на </a:t>
            </a:r>
            <a:r>
              <a:rPr lang="ru-RU" baseline="0" dirty="0" err="1" smtClean="0"/>
              <a:t>импульном</a:t>
            </a:r>
            <a:r>
              <a:rPr lang="ru-RU" baseline="0" dirty="0" smtClean="0"/>
              <a:t> реакторе ИБР в Дубне со средней </a:t>
            </a:r>
            <a:r>
              <a:rPr lang="ru-RU" baseline="0" dirty="0" err="1" smtClean="0"/>
              <a:t>мощьностью</a:t>
            </a:r>
            <a:r>
              <a:rPr lang="ru-RU" baseline="0" dirty="0" smtClean="0"/>
              <a:t> только 1 кВт. На картинке показана схема эксперимента. УХН  должны были дойти до детектора, отражаясь от стен изогнутого </a:t>
            </a:r>
            <a:r>
              <a:rPr lang="ru-RU" baseline="0" dirty="0" err="1" smtClean="0"/>
              <a:t>нейтроновода</a:t>
            </a:r>
            <a:r>
              <a:rPr lang="ru-RU" baseline="0" dirty="0" smtClean="0"/>
              <a:t>, в то время как все остальные нейтроны пролетали через стенки </a:t>
            </a:r>
            <a:r>
              <a:rPr lang="ru-RU" baseline="0" dirty="0" err="1" smtClean="0"/>
              <a:t>нейтроновода</a:t>
            </a:r>
            <a:r>
              <a:rPr lang="ru-RU" baseline="0" dirty="0" smtClean="0"/>
              <a:t> и улавливались защитой.  Чтобы убедиться, что регистрируются именно УХН, детектор на некоторое время перекрывался очень тонкой медной фольгой, которая должна была отражать нейтроны и не давать им попасть в детектор. Скорость счёта УХН в первом эксперименте составляла только 1 нейтрон в 100 сек.</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21</a:t>
            </a:fld>
            <a:endParaRPr lang="ru-RU"/>
          </a:p>
        </p:txBody>
      </p:sp>
    </p:spTree>
    <p:extLst>
      <p:ext uri="{BB962C8B-B14F-4D97-AF65-F5344CB8AC3E}">
        <p14:creationId xmlns:p14="http://schemas.microsoft.com/office/powerpoint/2010/main" xmlns="" val="1999801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22</a:t>
            </a:fld>
            <a:endParaRPr lang="ru-RU"/>
          </a:p>
        </p:txBody>
      </p:sp>
    </p:spTree>
    <p:extLst>
      <p:ext uri="{BB962C8B-B14F-4D97-AF65-F5344CB8AC3E}">
        <p14:creationId xmlns:p14="http://schemas.microsoft.com/office/powerpoint/2010/main" xmlns="" val="1589248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Что мы можем измерять с УХН?</a:t>
            </a:r>
            <a:r>
              <a:rPr lang="ru-RU" baseline="0" dirty="0" smtClean="0"/>
              <a:t> Время жизни самого нейтрона - важный параметр для теории </a:t>
            </a:r>
            <a:r>
              <a:rPr lang="ru-RU" baseline="0" dirty="0" err="1" smtClean="0"/>
              <a:t>электрослабых</a:t>
            </a:r>
            <a:r>
              <a:rPr lang="ru-RU" baseline="0" dirty="0" smtClean="0"/>
              <a:t> взаимодействий; электрический дипольный момент нейтрона, наличие которого связано с нарушением временно инвариантности; использование волновых свойств УХН для изучения широкого круга вопросов квантовой механики, теории относительности, поиска физики за рамками Стандартной Модели; изучение поверхности вещества и т.п.</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23</a:t>
            </a:fld>
            <a:endParaRPr lang="ru-RU"/>
          </a:p>
        </p:txBody>
      </p:sp>
    </p:spTree>
    <p:extLst>
      <p:ext uri="{BB962C8B-B14F-4D97-AF65-F5344CB8AC3E}">
        <p14:creationId xmlns:p14="http://schemas.microsoft.com/office/powerpoint/2010/main" xmlns="" val="3759630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24</a:t>
            </a:fld>
            <a:endParaRPr lang="ru-RU"/>
          </a:p>
        </p:txBody>
      </p:sp>
    </p:spTree>
    <p:extLst>
      <p:ext uri="{BB962C8B-B14F-4D97-AF65-F5344CB8AC3E}">
        <p14:creationId xmlns:p14="http://schemas.microsoft.com/office/powerpoint/2010/main" xmlns="" val="1760375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следующей</a:t>
            </a:r>
            <a:r>
              <a:rPr lang="ru-RU" baseline="0" dirty="0" smtClean="0"/>
              <a:t> части – краткое описание примеров экспериментов с УХН. И в качестве первого примера рассмотрим эксперимент по определению времени жизни нейтрона. Свободный нейтрон – нестабильная частица. Он распадается на протон, электрон и электронное антинейтрино. При этом выделяется энергия 782 кэВ. Время жизни нейтрона является важным параметром в различных областях физики.  Его можно использовать для проверки СМ. </a:t>
            </a:r>
            <a:r>
              <a:rPr lang="ru-RU" dirty="0" smtClean="0"/>
              <a:t>Согласно</a:t>
            </a:r>
            <a:r>
              <a:rPr lang="ru-RU" baseline="0" dirty="0" smtClean="0"/>
              <a:t> стандартной модели, н</a:t>
            </a:r>
            <a:r>
              <a:rPr lang="ru-RU" dirty="0" smtClean="0"/>
              <a:t>ейтрон</a:t>
            </a:r>
            <a:r>
              <a:rPr lang="ru-RU" baseline="0" dirty="0" smtClean="0"/>
              <a:t> состоит из одного </a:t>
            </a:r>
            <a:r>
              <a:rPr lang="en-US" baseline="0" dirty="0" smtClean="0"/>
              <a:t>up </a:t>
            </a:r>
            <a:r>
              <a:rPr lang="ru-RU" baseline="0" dirty="0" smtClean="0"/>
              <a:t>кварк и двух </a:t>
            </a:r>
            <a:r>
              <a:rPr lang="en-US" baseline="0" dirty="0" smtClean="0"/>
              <a:t>down </a:t>
            </a:r>
            <a:r>
              <a:rPr lang="ru-RU" baseline="0" dirty="0" smtClean="0"/>
              <a:t>кварков. При распаде один из </a:t>
            </a:r>
            <a:r>
              <a:rPr lang="en-US" baseline="0" dirty="0" smtClean="0"/>
              <a:t>down </a:t>
            </a:r>
            <a:r>
              <a:rPr lang="ru-RU" baseline="0" dirty="0" smtClean="0"/>
              <a:t>кварков переходит в </a:t>
            </a:r>
            <a:r>
              <a:rPr lang="en-US" baseline="0" dirty="0" smtClean="0"/>
              <a:t>up </a:t>
            </a:r>
            <a:r>
              <a:rPr lang="ru-RU" baseline="0" dirty="0" smtClean="0"/>
              <a:t>и </a:t>
            </a:r>
            <a:r>
              <a:rPr lang="en-US" baseline="0" dirty="0" smtClean="0"/>
              <a:t>W-</a:t>
            </a:r>
            <a:r>
              <a:rPr lang="ru-RU" baseline="0" dirty="0" smtClean="0"/>
              <a:t> бозон, который распадается на электрон и электронное антинейтрино. В выражение для времени жизни нейтрона в теории </a:t>
            </a:r>
            <a:r>
              <a:rPr lang="ru-RU" baseline="0" dirty="0" err="1" smtClean="0"/>
              <a:t>электрослабых</a:t>
            </a:r>
            <a:r>
              <a:rPr lang="ru-RU" baseline="0" dirty="0" smtClean="0"/>
              <a:t> взаимодействий входят такие параметры теории как коэффициент из матрицы смешивания кварков (матрица </a:t>
            </a:r>
            <a:r>
              <a:rPr lang="ru-RU" baseline="0" dirty="0" err="1" smtClean="0"/>
              <a:t>Кабиббо-Кобаяши-Маскава</a:t>
            </a:r>
            <a:r>
              <a:rPr lang="ru-RU" baseline="0" dirty="0" smtClean="0"/>
              <a:t>), </a:t>
            </a:r>
            <a:r>
              <a:rPr lang="ru-RU" baseline="0" dirty="0" err="1" smtClean="0"/>
              <a:t>фермиевская</a:t>
            </a:r>
            <a:r>
              <a:rPr lang="ru-RU" baseline="0" dirty="0" smtClean="0"/>
              <a:t> константа взаимодействия, и отношение констант аксиального и векторного токов. Если последние два параметра можно получить экспериментов, то определив время жизни нейтрона можно определить матричный элемент матрицы смешивания кварков. Время жизни нейтрона важно для космологии, т.к. определяет процессы </a:t>
            </a:r>
            <a:r>
              <a:rPr lang="ru-RU" baseline="0" dirty="0" err="1" smtClean="0"/>
              <a:t>нуклеосинтеза</a:t>
            </a:r>
            <a:r>
              <a:rPr lang="ru-RU" baseline="0" dirty="0" smtClean="0"/>
              <a:t> на ранних этапах формирования вселенной, или для области физики нейтрино. При регистрации нейтрино часто используют реакцию обратного распад а нейтрона, сечение которой обратно пропорционально времени жизни нейтрона.</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25</a:t>
            </a:fld>
            <a:endParaRPr lang="ru-RU"/>
          </a:p>
        </p:txBody>
      </p:sp>
    </p:spTree>
    <p:extLst>
      <p:ext uri="{BB962C8B-B14F-4D97-AF65-F5344CB8AC3E}">
        <p14:creationId xmlns:p14="http://schemas.microsoft.com/office/powerpoint/2010/main" xmlns="" val="2628815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Есть два типа экспериментов</a:t>
            </a:r>
            <a:r>
              <a:rPr lang="ru-RU" baseline="0" dirty="0" smtClean="0"/>
              <a:t> для определения времени жизни нейтронов. Первый – пучковый эксперимент в котором  сосчитывается количество распавшихся нейтронов. Для этой цели из хорошо определённой области нейтронного пучка регистрируются продукты распада, например электроны. Число регистрируемых электронов связано с временем жизни нейтронов, числом нейтронов в пучке и временем нахождения нейтрона в области наблюдения. Таким образом для определения времени жизни нейтрона необходимо абсолютное измерение двух величин – числа распадов и количества нейтронов в пучке. Второй эксперимент выглядит предпочтительней.</a:t>
            </a:r>
          </a:p>
          <a:p>
            <a:endParaRPr lang="ru-RU" baseline="0" dirty="0" smtClean="0"/>
          </a:p>
          <a:p>
            <a:endParaRPr lang="ru-RU" baseline="0" dirty="0" smtClean="0"/>
          </a:p>
          <a:p>
            <a:r>
              <a:rPr lang="ru-RU" baseline="0" dirty="0" smtClean="0"/>
              <a:t>В экспериментах второго типа используется хранение УХН. Идея эксперимента проста: надо заполнить бутылку с нейтронами и через некоторое время </a:t>
            </a:r>
            <a:r>
              <a:rPr lang="en-US" baseline="0" dirty="0" smtClean="0"/>
              <a:t>t1</a:t>
            </a:r>
            <a:r>
              <a:rPr lang="ru-RU" baseline="0" dirty="0" smtClean="0"/>
              <a:t> сосчитать количество оставшихся нейтронов. Повторить это измерение с другим временем выдержки </a:t>
            </a:r>
            <a:r>
              <a:rPr lang="en-US" baseline="0" dirty="0" smtClean="0"/>
              <a:t>t2. </a:t>
            </a:r>
            <a:r>
              <a:rPr lang="ru-RU" baseline="0" dirty="0" smtClean="0"/>
              <a:t>Тогда постоянная времени исчезновения нейтронов из ловушки может быть легко определена из измеренных величин по простой формуле. Эта постоянная времени </a:t>
            </a:r>
            <a:r>
              <a:rPr lang="ru-RU" baseline="0" dirty="0" err="1" smtClean="0"/>
              <a:t>всязана</a:t>
            </a:r>
            <a:r>
              <a:rPr lang="ru-RU" baseline="0" dirty="0" smtClean="0"/>
              <a:t> с распадом нейтрона, а также с дополнительными потерями нейтронов при столкновении со стенками ловушки, на остаточном вакууме в щелях заслонок и т.п. Большинство из этих потерь, могут быть сделаны в эксперименте пренебрежимо малыми. Потери на при взаимодействии со стенками могут быть вычтены методом экстраполяции если проводить измерения с нейтронами разных энергий или в ловушках с разной геометрией. Таким образом для определения времени жизни необходимо относительное измерение числа оставшихся в ловушки нейтронов.</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26</a:t>
            </a:fld>
            <a:endParaRPr lang="ru-RU"/>
          </a:p>
        </p:txBody>
      </p:sp>
    </p:spTree>
    <p:extLst>
      <p:ext uri="{BB962C8B-B14F-4D97-AF65-F5344CB8AC3E}">
        <p14:creationId xmlns:p14="http://schemas.microsoft.com/office/powerpoint/2010/main" xmlns="" val="55028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схема и внешний вид одной из установок для определения времени жизни нейтрона методом удержания УХН.  Ловушка представляет собой вращающийся</a:t>
            </a:r>
            <a:r>
              <a:rPr lang="ru-RU" baseline="0" dirty="0" smtClean="0"/>
              <a:t> </a:t>
            </a:r>
            <a:r>
              <a:rPr lang="ru-RU" dirty="0" smtClean="0"/>
              <a:t>ковш</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27</a:t>
            </a:fld>
            <a:endParaRPr lang="ru-RU"/>
          </a:p>
        </p:txBody>
      </p:sp>
    </p:spTree>
    <p:extLst>
      <p:ext uri="{BB962C8B-B14F-4D97-AF65-F5344CB8AC3E}">
        <p14:creationId xmlns:p14="http://schemas.microsoft.com/office/powerpoint/2010/main" xmlns="" val="2691276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В момент отверстие ковша находится внизу объём ковша заполняется нейтронами, детектор считает нейтроны проникшие через щели в заслонке. когда отверстие поворачивается кверху</a:t>
            </a:r>
            <a:r>
              <a:rPr lang="en-US" baseline="0" dirty="0" smtClean="0"/>
              <a:t> </a:t>
            </a:r>
            <a:r>
              <a:rPr lang="ru-RU" baseline="0" dirty="0" smtClean="0"/>
              <a:t>те нейтроны энергия которых недостаточна чтобы перепрыгнуть через край ковша оказываются заперты внутри него.</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28</a:t>
            </a:fld>
            <a:endParaRPr lang="ru-RU"/>
          </a:p>
        </p:txBody>
      </p:sp>
    </p:spTree>
    <p:extLst>
      <p:ext uri="{BB962C8B-B14F-4D97-AF65-F5344CB8AC3E}">
        <p14:creationId xmlns:p14="http://schemas.microsoft.com/office/powerpoint/2010/main" xmlns="" val="1165228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Когда отверстие поворачивается кверху</a:t>
            </a:r>
            <a:r>
              <a:rPr lang="en-US" baseline="0" dirty="0" smtClean="0"/>
              <a:t> </a:t>
            </a:r>
            <a:r>
              <a:rPr lang="ru-RU" baseline="0" dirty="0" smtClean="0"/>
              <a:t>те нейтроны энергия которых недостаточна чтобы перепрыгнуть через край ковша оказываются заперты внутри него. Нейтроны из промежуточного объёма выливаются на детектор.</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29</a:t>
            </a:fld>
            <a:endParaRPr lang="ru-RU"/>
          </a:p>
        </p:txBody>
      </p:sp>
    </p:spTree>
    <p:extLst>
      <p:ext uri="{BB962C8B-B14F-4D97-AF65-F5344CB8AC3E}">
        <p14:creationId xmlns:p14="http://schemas.microsoft.com/office/powerpoint/2010/main" xmlns="" val="71663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a:t>
            </a:fld>
            <a:endParaRPr lang="ru-RU"/>
          </a:p>
        </p:txBody>
      </p:sp>
    </p:spTree>
    <p:extLst>
      <p:ext uri="{BB962C8B-B14F-4D97-AF65-F5344CB8AC3E}">
        <p14:creationId xmlns:p14="http://schemas.microsoft.com/office/powerpoint/2010/main" xmlns="" val="2500036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После небольшого</a:t>
            </a:r>
            <a:r>
              <a:rPr lang="ru-RU" baseline="0" dirty="0" smtClean="0"/>
              <a:t> времени выдержки мы сосчитываем оставшиеся в ловушки нейтроны. Сначала самые быстрые.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30</a:t>
            </a:fld>
            <a:endParaRPr lang="ru-RU"/>
          </a:p>
        </p:txBody>
      </p:sp>
    </p:spTree>
    <p:extLst>
      <p:ext uri="{BB962C8B-B14F-4D97-AF65-F5344CB8AC3E}">
        <p14:creationId xmlns:p14="http://schemas.microsoft.com/office/powerpoint/2010/main" xmlns="" val="57037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Затем  более медленные.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31</a:t>
            </a:fld>
            <a:endParaRPr lang="ru-RU"/>
          </a:p>
        </p:txBody>
      </p:sp>
    </p:spTree>
    <p:extLst>
      <p:ext uri="{BB962C8B-B14F-4D97-AF65-F5344CB8AC3E}">
        <p14:creationId xmlns:p14="http://schemas.microsoft.com/office/powerpoint/2010/main" xmlns="" val="1274310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конце все оставшиеся. Процедура</a:t>
            </a:r>
            <a:r>
              <a:rPr lang="ru-RU" baseline="0" dirty="0" smtClean="0"/>
              <a:t> повторяется с большим временем удержания. И определяется время хранения для каждой энергетической группы.</a:t>
            </a:r>
          </a:p>
        </p:txBody>
      </p:sp>
      <p:sp>
        <p:nvSpPr>
          <p:cNvPr id="4" name="Номер слайда 3"/>
          <p:cNvSpPr>
            <a:spLocks noGrp="1"/>
          </p:cNvSpPr>
          <p:nvPr>
            <p:ph type="sldNum" sz="quarter" idx="10"/>
          </p:nvPr>
        </p:nvSpPr>
        <p:spPr/>
        <p:txBody>
          <a:bodyPr/>
          <a:lstStyle/>
          <a:p>
            <a:fld id="{9504D271-02C6-48FB-A3FD-0B5C6B80846E}" type="slidenum">
              <a:rPr lang="ru-RU" smtClean="0"/>
              <a:pPr/>
              <a:t>32</a:t>
            </a:fld>
            <a:endParaRPr lang="ru-RU"/>
          </a:p>
        </p:txBody>
      </p:sp>
    </p:spTree>
    <p:extLst>
      <p:ext uri="{BB962C8B-B14F-4D97-AF65-F5344CB8AC3E}">
        <p14:creationId xmlns:p14="http://schemas.microsoft.com/office/powerpoint/2010/main" xmlns="" val="2580492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результате измерений получают зависимость обратного времени хранения от частоты соударений.</a:t>
            </a:r>
            <a:r>
              <a:rPr lang="ru-RU" baseline="0" dirty="0" smtClean="0"/>
              <a:t> Чтобы изменить частоту можно изменять энергию хранящихся нейтронов (в действительности для этого ловушку не переворачивают полностью, а поворачивают сначала на небольшой угол и считают самые быстрые нейтроны, затем на больший угол и т.д.) или геометрию ловушки. Эта зависимость экстраполируется к нулевой частоте, </a:t>
            </a:r>
            <a:r>
              <a:rPr lang="ru-RU" baseline="0" smtClean="0"/>
              <a:t>или отсутствию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33</a:t>
            </a:fld>
            <a:endParaRPr lang="ru-RU"/>
          </a:p>
        </p:txBody>
      </p:sp>
    </p:spTree>
    <p:extLst>
      <p:ext uri="{BB962C8B-B14F-4D97-AF65-F5344CB8AC3E}">
        <p14:creationId xmlns:p14="http://schemas.microsoft.com/office/powerpoint/2010/main" xmlns="" val="705010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Выглядит достаточно просто, но как известно – дьявол в деталях.</a:t>
            </a:r>
            <a:r>
              <a:rPr lang="ru-RU" baseline="0" dirty="0" smtClean="0"/>
              <a:t> Для иллюстрации этого я покажу как изменяется </a:t>
            </a:r>
            <a:r>
              <a:rPr lang="ru-RU" baseline="0" dirty="0" err="1" smtClean="0"/>
              <a:t>точносьт</a:t>
            </a:r>
            <a:r>
              <a:rPr lang="ru-RU" baseline="0" dirty="0" smtClean="0"/>
              <a:t> результатов полученных в разное время разными группами.</a:t>
            </a:r>
            <a:r>
              <a:rPr lang="ru-RU" baseline="0" dirty="0"/>
              <a:t> </a:t>
            </a:r>
            <a:r>
              <a:rPr lang="ru-RU" baseline="0" dirty="0" smtClean="0"/>
              <a:t>Вы видите как изменялась точность измерений со временем, Существенный прогресс наблюдается с 70-х годов когда началось соревнование пучковых и хранительных методов. К 2005 году все наиболее точные результаты находились в согласии и </a:t>
            </a:r>
            <a:r>
              <a:rPr lang="en-US" baseline="0" dirty="0" smtClean="0"/>
              <a:t>PDG </a:t>
            </a:r>
            <a:r>
              <a:rPr lang="ru-RU" baseline="0" dirty="0" smtClean="0"/>
              <a:t>определяла среднюю величину. </a:t>
            </a:r>
          </a:p>
        </p:txBody>
      </p:sp>
      <p:sp>
        <p:nvSpPr>
          <p:cNvPr id="4" name="Номер слайда 3"/>
          <p:cNvSpPr>
            <a:spLocks noGrp="1"/>
          </p:cNvSpPr>
          <p:nvPr>
            <p:ph type="sldNum" sz="quarter" idx="10"/>
          </p:nvPr>
        </p:nvSpPr>
        <p:spPr/>
        <p:txBody>
          <a:bodyPr/>
          <a:lstStyle/>
          <a:p>
            <a:fld id="{9504D271-02C6-48FB-A3FD-0B5C6B80846E}" type="slidenum">
              <a:rPr lang="ru-RU" smtClean="0"/>
              <a:pPr/>
              <a:t>34</a:t>
            </a:fld>
            <a:endParaRPr lang="ru-RU"/>
          </a:p>
        </p:txBody>
      </p:sp>
    </p:spTree>
    <p:extLst>
      <p:ext uri="{BB962C8B-B14F-4D97-AF65-F5344CB8AC3E}">
        <p14:creationId xmlns:p14="http://schemas.microsoft.com/office/powerpoint/2010/main" xmlns="" val="291862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Однако в 2005 году группа из Гатчины на установке Ковш получила новый результат, отличающийся на 5 ошибок от среднемирового и поставила под сомнение результат предыдущих измерений в этой установке. Затем другая группа из Гатчины получила аналогичный результат в магнитной ловушке. Должен сказать, что измерения в магнитных ловушках имеют свои особенности. В них нет возможности экстраполировать потери и учёт деполяризации в процессе хранения – не простая задача. </a:t>
            </a:r>
            <a:r>
              <a:rPr lang="en-US" baseline="0" dirty="0" smtClean="0"/>
              <a:t>PDG </a:t>
            </a:r>
            <a:r>
              <a:rPr lang="ru-RU" baseline="0" dirty="0" smtClean="0"/>
              <a:t>указывала этот результат отдельно и указывала на наличие проблемы. Однако в 2010 году авторы  </a:t>
            </a:r>
            <a:r>
              <a:rPr lang="en-US" baseline="0" dirty="0" smtClean="0"/>
              <a:t>MAMBO</a:t>
            </a:r>
            <a:r>
              <a:rPr lang="ru-RU" baseline="0" dirty="0" smtClean="0"/>
              <a:t>-2</a:t>
            </a:r>
            <a:r>
              <a:rPr lang="en-US" baseline="0" dirty="0" smtClean="0"/>
              <a:t> </a:t>
            </a:r>
            <a:r>
              <a:rPr lang="ru-RU" baseline="0" dirty="0" smtClean="0"/>
              <a:t>эксперимента подвинули точку ниже, затем группа Морозова сдвинула своё значение, в 2012 было изменено значение </a:t>
            </a:r>
            <a:r>
              <a:rPr lang="en-US" baseline="0" dirty="0" smtClean="0"/>
              <a:t>MAMBO-1. </a:t>
            </a:r>
            <a:r>
              <a:rPr lang="ru-RU" baseline="0" dirty="0" smtClean="0"/>
              <a:t>В итоге, в 2013 году </a:t>
            </a:r>
            <a:r>
              <a:rPr lang="en-US" baseline="0" dirty="0" smtClean="0"/>
              <a:t>PDG </a:t>
            </a:r>
            <a:r>
              <a:rPr lang="ru-RU" baseline="0" dirty="0" smtClean="0"/>
              <a:t>сдвинуло среднемировое значение сразу на несколько ошибок. Интригу усилила работа 2014 года группы, измеряющей время жизни пучковым методом</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35</a:t>
            </a:fld>
            <a:endParaRPr lang="ru-RU"/>
          </a:p>
        </p:txBody>
      </p:sp>
    </p:spTree>
    <p:extLst>
      <p:ext uri="{BB962C8B-B14F-4D97-AF65-F5344CB8AC3E}">
        <p14:creationId xmlns:p14="http://schemas.microsoft.com/office/powerpoint/2010/main" xmlns="" val="1828002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baseline="0" dirty="0" smtClean="0"/>
              <a:t>Интригу усилила работа 2014 года группы, измеряющей время жизни пучковым методом. </a:t>
            </a:r>
            <a:r>
              <a:rPr lang="ru-RU" baseline="0" dirty="0" err="1" smtClean="0"/>
              <a:t>Переобработав</a:t>
            </a:r>
            <a:r>
              <a:rPr lang="ru-RU" baseline="0" dirty="0" smtClean="0"/>
              <a:t> старые данные, они уменьшили ошибку и сдвинули экспериментальное значение вверх. В результате на сегодняшний день результаты пучковых и хранительных экспериментов расходятся почти на 3 ошибки. </a:t>
            </a:r>
            <a:r>
              <a:rPr lang="en-US" sz="1200" dirty="0" smtClean="0"/>
              <a:t>The situation is not clear yet.</a:t>
            </a:r>
            <a:r>
              <a:rPr lang="ru-RU" sz="1200" dirty="0" smtClean="0"/>
              <a:t> </a:t>
            </a:r>
            <a:r>
              <a:rPr lang="en-US" sz="1200" dirty="0" smtClean="0"/>
              <a:t>Is very important to perform an experiment</a:t>
            </a:r>
            <a:r>
              <a:rPr lang="ru-RU" sz="1200" dirty="0" smtClean="0"/>
              <a:t> </a:t>
            </a:r>
            <a:r>
              <a:rPr lang="en-US" sz="1200" dirty="0" smtClean="0"/>
              <a:t> with an accuracy about 0.1 seconds and</a:t>
            </a:r>
            <a:r>
              <a:rPr lang="ru-RU" sz="1200" dirty="0" smtClean="0"/>
              <a:t> </a:t>
            </a:r>
            <a:r>
              <a:rPr lang="en-US" sz="1200" dirty="0" smtClean="0"/>
              <a:t> with a minimum of systematic errors</a:t>
            </a:r>
            <a:r>
              <a:rPr lang="ru-RU" sz="1200" dirty="0" smtClean="0"/>
              <a:t>.</a:t>
            </a:r>
            <a:endParaRPr lang="en-US" sz="1200" dirty="0" smtClean="0"/>
          </a:p>
          <a:p>
            <a:r>
              <a:rPr lang="ru-RU"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36</a:t>
            </a:fld>
            <a:endParaRPr lang="ru-RU"/>
          </a:p>
        </p:txBody>
      </p:sp>
    </p:spTree>
    <p:extLst>
      <p:ext uri="{BB962C8B-B14F-4D97-AF65-F5344CB8AC3E}">
        <p14:creationId xmlns:p14="http://schemas.microsoft.com/office/powerpoint/2010/main" xmlns="" val="3477472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групп в различных центрах,</a:t>
            </a:r>
            <a:r>
              <a:rPr lang="ru-RU" baseline="0" dirty="0" smtClean="0"/>
              <a:t> занимающихся этой проблемой. И ставящие перед собой цель достигнуть точности измерений на уровне 0.1 сек. Нетрудно заметить, что большинство групп собираются работать с УХН. И основная их часть уповает на магнитное хранение.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37</a:t>
            </a:fld>
            <a:endParaRPr lang="ru-RU"/>
          </a:p>
        </p:txBody>
      </p:sp>
    </p:spTree>
    <p:extLst>
      <p:ext uri="{BB962C8B-B14F-4D97-AF65-F5344CB8AC3E}">
        <p14:creationId xmlns:p14="http://schemas.microsoft.com/office/powerpoint/2010/main" xmlns="" val="2246719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38</a:t>
            </a:fld>
            <a:endParaRPr lang="ru-RU"/>
          </a:p>
        </p:txBody>
      </p:sp>
    </p:spTree>
    <p:extLst>
      <p:ext uri="{BB962C8B-B14F-4D97-AF65-F5344CB8AC3E}">
        <p14:creationId xmlns:p14="http://schemas.microsoft.com/office/powerpoint/2010/main" xmlns="" val="2718943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Следующий пример применения УХН – эксперимент по поиску электрического дипольного момента нейтрона. Если</a:t>
            </a:r>
            <a:r>
              <a:rPr lang="ru-RU" baseline="0" dirty="0" smtClean="0"/>
              <a:t> вы помните именно для этого эксперимента и предложил Шапиро использовать УХН. Наличие электрического дипольного момента у </a:t>
            </a:r>
            <a:r>
              <a:rPr lang="ru-RU" baseline="0" dirty="0" err="1" smtClean="0"/>
              <a:t>нейтронанарушает</a:t>
            </a:r>
            <a:r>
              <a:rPr lang="ru-RU" baseline="0" dirty="0" smtClean="0"/>
              <a:t> пространственную и временную чётность. Экспериментально было обнаружено нарушение </a:t>
            </a:r>
            <a:r>
              <a:rPr lang="en-US" baseline="0" dirty="0" smtClean="0"/>
              <a:t>CP </a:t>
            </a:r>
            <a:r>
              <a:rPr lang="ru-RU" baseline="0" dirty="0" smtClean="0"/>
              <a:t>инвариантности, поэтому подтверждение нарушения </a:t>
            </a:r>
            <a:r>
              <a:rPr lang="en-US" baseline="0" dirty="0" smtClean="0"/>
              <a:t>T </a:t>
            </a:r>
            <a:r>
              <a:rPr lang="ru-RU" baseline="0" dirty="0" smtClean="0"/>
              <a:t>инвариантности важно для проверки СПТ теоремы. В начале пути экспериментаторы пытались угнаться за теоретиками, но чем выше была точность экспериментов тем меньше предсказываемая величина ЭДМ. Наконец СМ предсказывает на сегодняшний день ЭДМ нейтрона на уровне недостижимом для экспериментаторов в обозримом бедующем 10</a:t>
            </a:r>
            <a:r>
              <a:rPr lang="en-US" baseline="0" dirty="0" smtClean="0"/>
              <a:t>^(</a:t>
            </a:r>
            <a:r>
              <a:rPr lang="ru-RU" baseline="0" dirty="0" smtClean="0"/>
              <a:t>-32</a:t>
            </a:r>
            <a:r>
              <a:rPr lang="en-US" baseline="0" dirty="0" smtClean="0"/>
              <a:t>),  </a:t>
            </a:r>
            <a:r>
              <a:rPr lang="ru-RU" baseline="0" dirty="0" smtClean="0"/>
              <a:t>однако величина ЭДМ остаётся хорошим способом проверки теорий выходящих за рамки стандартной модели. Наиболее точное ограничение на сегодняшний день достигнуто </a:t>
            </a:r>
            <a:r>
              <a:rPr lang="ru-RU" baseline="0" dirty="0" err="1" smtClean="0"/>
              <a:t>коллаборацией</a:t>
            </a:r>
            <a:r>
              <a:rPr lang="ru-RU" baseline="0" dirty="0" smtClean="0"/>
              <a:t> под руководством физиков из </a:t>
            </a:r>
            <a:r>
              <a:rPr lang="en-US" baseline="0" dirty="0" err="1" smtClean="0"/>
              <a:t>Sussexa</a:t>
            </a:r>
            <a:r>
              <a:rPr lang="en-US" baseline="0" dirty="0" smtClean="0"/>
              <a:t>.</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39</a:t>
            </a:fld>
            <a:endParaRPr lang="ru-RU"/>
          </a:p>
        </p:txBody>
      </p:sp>
    </p:spTree>
    <p:extLst>
      <p:ext uri="{BB962C8B-B14F-4D97-AF65-F5344CB8AC3E}">
        <p14:creationId xmlns:p14="http://schemas.microsoft.com/office/powerpoint/2010/main" xmlns="" val="163205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начале, несколько исторических</a:t>
            </a:r>
            <a:r>
              <a:rPr lang="ru-RU" baseline="0" dirty="0" smtClean="0"/>
              <a:t>  замечаний.</a:t>
            </a:r>
          </a:p>
          <a:p>
            <a:r>
              <a:rPr lang="ru-RU" baseline="0" dirty="0" smtClean="0"/>
              <a:t>История нейтронной физика началась в 1932 году, когда сэр Джеймс </a:t>
            </a:r>
            <a:r>
              <a:rPr lang="ru-RU" baseline="0" dirty="0" err="1" smtClean="0"/>
              <a:t>Чадвик</a:t>
            </a:r>
            <a:r>
              <a:rPr lang="ru-RU" baseline="0" dirty="0" smtClean="0"/>
              <a:t> открыл новую частицу которую назвал нейтроном. За это открытие он получил в 1935 году нобелевскую премию по физике. С момента открытия нейтрона физика взаимодействия нейтрона с веществом бурно развивалась. Нейтрон, благодаря отсутствию электрического заряда, оказался чрезвычайно эффективным инструментом для изучения свойств ядер и твёрдого тела. </a:t>
            </a:r>
          </a:p>
          <a:p>
            <a:endParaRPr lang="ru-RU" baseline="0" dirty="0" smtClean="0"/>
          </a:p>
          <a:p>
            <a:r>
              <a:rPr lang="ru-RU" baseline="0" dirty="0" smtClean="0"/>
              <a:t>Любопытный исторический факт:  всемирно признанный авторитет в области нейтронной физики – </a:t>
            </a:r>
            <a:r>
              <a:rPr lang="ru-RU" baseline="0" dirty="0" err="1" smtClean="0"/>
              <a:t>Энрико</a:t>
            </a:r>
            <a:r>
              <a:rPr lang="ru-RU" baseline="0" dirty="0" smtClean="0"/>
              <a:t> Ферми в своём курсе лекций  по ядерной физике, прочитанном в Италии в 1949 году и изданном в 1950 году, рассуждая о диффузии нейтронов в веществе, и сравнивая нейтроны в веществе с химическим раствором, говорил : «… в то время как обычные растворы можно хранить в сосуде, к сожалению не существует сосудов способных  удерживать нейтроны».</a:t>
            </a:r>
          </a:p>
          <a:p>
            <a:endParaRPr lang="ru-RU" baseline="0" dirty="0" smtClean="0"/>
          </a:p>
          <a:p>
            <a:r>
              <a:rPr lang="ru-RU" baseline="0" dirty="0" smtClean="0"/>
              <a:t>Лишь в 1959 году вышла короткая заметка (чуть больше чем страница) Я.Б.Зельдовича в которой он указал на возможность хранения медленных нейтронов,  сделал оценки по времени удержания, плотности накапливаемых нейтронов. Указал на возможность перемещения ловушки с нейтронами от источника для проведения измерений при малом фоне и на основную трудность  - получить достаточное количество таких нейтронов.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a:t>
            </a:fld>
            <a:endParaRPr lang="ru-RU"/>
          </a:p>
        </p:txBody>
      </p:sp>
    </p:spTree>
    <p:extLst>
      <p:ext uri="{BB962C8B-B14F-4D97-AF65-F5344CB8AC3E}">
        <p14:creationId xmlns:p14="http://schemas.microsoft.com/office/powerpoint/2010/main" xmlns="" val="540415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Принци</a:t>
            </a:r>
            <a:r>
              <a:rPr lang="ru-RU" baseline="0" dirty="0" smtClean="0"/>
              <a:t>п измерения </a:t>
            </a:r>
            <a:r>
              <a:rPr lang="en-US" baseline="0" dirty="0" smtClean="0"/>
              <a:t>EDM </a:t>
            </a:r>
            <a:r>
              <a:rPr lang="ru-RU" baseline="0" dirty="0" smtClean="0"/>
              <a:t>основан на простых соображениях. Во внешнем магнитном поле энергия нейтрона расщепляется на два уровня, соответствующим различным направлениям спина нейтрона. Если предложить внешнее электрическое поле вдоль магнитного, то взаимодействие дипольного момента с внешним электрическим полем приведёт к увеличению этого  расщепления, если электрическое поле параллельно магнитному и уменьшению – если </a:t>
            </a:r>
            <a:r>
              <a:rPr lang="ru-RU" baseline="0" dirty="0" err="1" smtClean="0"/>
              <a:t>антипараллельно</a:t>
            </a:r>
            <a:r>
              <a:rPr lang="ru-RU" baseline="0" dirty="0" smtClean="0"/>
              <a:t>. Таким образом необходимо точно определить расстояние между уровнями  и из разности случаев с параллельными </a:t>
            </a:r>
            <a:r>
              <a:rPr lang="ru-RU" baseline="0" dirty="0" err="1" smtClean="0"/>
              <a:t>антипараллельными</a:t>
            </a:r>
            <a:r>
              <a:rPr lang="ru-RU" baseline="0" dirty="0" smtClean="0"/>
              <a:t> полями оценить величину ЭДМ. </a:t>
            </a:r>
          </a:p>
          <a:p>
            <a:r>
              <a:rPr lang="ru-RU"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40</a:t>
            </a:fld>
            <a:endParaRPr lang="ru-RU"/>
          </a:p>
        </p:txBody>
      </p:sp>
    </p:spTree>
    <p:extLst>
      <p:ext uri="{BB962C8B-B14F-4D97-AF65-F5344CB8AC3E}">
        <p14:creationId xmlns:p14="http://schemas.microsoft.com/office/powerpoint/2010/main" xmlns="" val="988635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практике измеряют не энергию уровней,</a:t>
            </a:r>
            <a:r>
              <a:rPr lang="ru-RU" baseline="0" dirty="0" smtClean="0"/>
              <a:t> а частоту ларморовской прецессии спина во внешнем поле которая увеличивается или уменьшается при наличии ЭДМ.</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41</a:t>
            </a:fld>
            <a:endParaRPr lang="ru-RU"/>
          </a:p>
        </p:txBody>
      </p:sp>
    </p:spTree>
    <p:extLst>
      <p:ext uri="{BB962C8B-B14F-4D97-AF65-F5344CB8AC3E}">
        <p14:creationId xmlns:p14="http://schemas.microsoft.com/office/powerpoint/2010/main" xmlns="" val="3026510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Поляризованные параллельно магнитному</a:t>
            </a:r>
            <a:r>
              <a:rPr lang="ru-RU" baseline="0" dirty="0" smtClean="0"/>
              <a:t> полю нейтроны переворачиваются радиочастотным полем поперёк магнитного поля. Затем свободно </a:t>
            </a:r>
            <a:r>
              <a:rPr lang="ru-RU" baseline="0" dirty="0" err="1" smtClean="0"/>
              <a:t>прециссируют</a:t>
            </a:r>
            <a:r>
              <a:rPr lang="ru-RU" baseline="0" dirty="0" smtClean="0"/>
              <a:t> в области  постоянного магнитного поля. Затем тем же радиочастотным излучением нейтроны ещё раз поворачиваются на пи пополам. Если частота прецессии осталась в фазе с полем, то все нейтроны изменят поляризацию на противоположную, если частота прецессии изменилась, то только часть нейтронов изменит поляризацию на </a:t>
            </a:r>
            <a:r>
              <a:rPr lang="ru-RU" baseline="0" dirty="0" err="1" smtClean="0"/>
              <a:t>противположную</a:t>
            </a:r>
            <a:r>
              <a:rPr lang="ru-RU" baseline="0" dirty="0" smtClean="0"/>
              <a:t>. Таким образом по максимальному счёту нейтронов можно найти резонансную частоту и измерить частоту прецессии.</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42</a:t>
            </a:fld>
            <a:endParaRPr lang="ru-RU"/>
          </a:p>
        </p:txBody>
      </p:sp>
    </p:spTree>
    <p:extLst>
      <p:ext uri="{BB962C8B-B14F-4D97-AF65-F5344CB8AC3E}">
        <p14:creationId xmlns:p14="http://schemas.microsoft.com/office/powerpoint/2010/main" xmlns="" val="1779249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Возможная достижимая</a:t>
            </a:r>
            <a:r>
              <a:rPr lang="ru-RU" baseline="0" dirty="0" smtClean="0"/>
              <a:t> точность в таком эксперименте зависит от напряжённости магнитного поля, количества нейтронов и времени, нахождения нейтрона в области действия полей. Именно из за времени использование ХУН предпочтительней по сравнению с пучковым экспериментом несмотря на меньшую статистику и меньшие напряженности электрического поля. На фото внутренняя часть установки на которой видно электроды, вертикальные стенки ловушки, магнитные экраны.</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43</a:t>
            </a:fld>
            <a:endParaRPr lang="ru-RU"/>
          </a:p>
        </p:txBody>
      </p:sp>
    </p:spTree>
    <p:extLst>
      <p:ext uri="{BB962C8B-B14F-4D97-AF65-F5344CB8AC3E}">
        <p14:creationId xmlns:p14="http://schemas.microsoft.com/office/powerpoint/2010/main" xmlns="" val="854885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Для</a:t>
            </a:r>
            <a:r>
              <a:rPr lang="ru-RU" baseline="0" dirty="0" smtClean="0"/>
              <a:t> того чтобы представит какова точность</a:t>
            </a:r>
            <a:r>
              <a:rPr lang="en-US" baseline="0" dirty="0" smtClean="0"/>
              <a:t> </a:t>
            </a:r>
            <a:r>
              <a:rPr lang="ru-RU" baseline="0" dirty="0" smtClean="0"/>
              <a:t>достигнутая</a:t>
            </a:r>
            <a:r>
              <a:rPr lang="en-US" baseline="0" dirty="0" smtClean="0"/>
              <a:t> </a:t>
            </a:r>
            <a:r>
              <a:rPr lang="ru-RU" baseline="0" dirty="0" smtClean="0"/>
              <a:t>на сегодняшний день</a:t>
            </a:r>
            <a:r>
              <a:rPr lang="en-US" baseline="0" dirty="0" smtClean="0"/>
              <a:t>?</a:t>
            </a:r>
            <a:r>
              <a:rPr lang="ru-RU" baseline="0" dirty="0" smtClean="0"/>
              <a:t> представ</a:t>
            </a:r>
            <a:r>
              <a:rPr lang="en-US" baseline="0" dirty="0" smtClean="0"/>
              <a:t>m</a:t>
            </a:r>
            <a:r>
              <a:rPr lang="ru-RU" baseline="0" dirty="0" smtClean="0"/>
              <a:t>те, что нейтрон состоит из двух шариков с положительным и отрицательным зарядами</a:t>
            </a:r>
            <a:r>
              <a:rPr lang="en-US" baseline="0" dirty="0" smtClean="0"/>
              <a:t>. </a:t>
            </a:r>
            <a:r>
              <a:rPr lang="ru-RU" baseline="0" dirty="0" smtClean="0"/>
              <a:t>Эти шарики чуть-чуть разнесены в пространстве на расстояние </a:t>
            </a:r>
            <a:r>
              <a:rPr lang="en-US" baseline="0" dirty="0" smtClean="0"/>
              <a:t>d</a:t>
            </a:r>
            <a:r>
              <a:rPr lang="ru-RU" baseline="0" dirty="0" smtClean="0"/>
              <a:t>, что и определяет дипольный момент нейтрона. Если мы мысленно увеличим нейтрон до размера Земли, то расстояние между центрами зарядов будет только около 10 микрон.</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44</a:t>
            </a:fld>
            <a:endParaRPr lang="ru-RU"/>
          </a:p>
        </p:txBody>
      </p:sp>
    </p:spTree>
    <p:extLst>
      <p:ext uri="{BB962C8B-B14F-4D97-AF65-F5344CB8AC3E}">
        <p14:creationId xmlns:p14="http://schemas.microsoft.com/office/powerpoint/2010/main" xmlns="" val="3475590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заключении рассказа о ЭДМ я покажу список институтов, собравших широкие </a:t>
            </a:r>
            <a:r>
              <a:rPr lang="ru-RU" dirty="0" err="1" smtClean="0"/>
              <a:t>коллаборации</a:t>
            </a:r>
            <a:r>
              <a:rPr lang="ru-RU" dirty="0" smtClean="0"/>
              <a:t>,</a:t>
            </a:r>
            <a:r>
              <a:rPr lang="ru-RU" baseline="0" dirty="0" smtClean="0"/>
              <a:t> цель которых дальнейшее улучшение точности ограничения.</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45</a:t>
            </a:fld>
            <a:endParaRPr lang="ru-RU"/>
          </a:p>
        </p:txBody>
      </p:sp>
    </p:spTree>
    <p:extLst>
      <p:ext uri="{BB962C8B-B14F-4D97-AF65-F5344CB8AC3E}">
        <p14:creationId xmlns:p14="http://schemas.microsoft.com/office/powerpoint/2010/main" xmlns="" val="609932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46</a:t>
            </a:fld>
            <a:endParaRPr lang="ru-RU"/>
          </a:p>
        </p:txBody>
      </p:sp>
    </p:spTree>
    <p:extLst>
      <p:ext uri="{BB962C8B-B14F-4D97-AF65-F5344CB8AC3E}">
        <p14:creationId xmlns:p14="http://schemas.microsoft.com/office/powerpoint/2010/main" xmlns="" val="3840584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Можем ли мы найти новые физические явления если мы будем дальше</a:t>
            </a:r>
            <a:r>
              <a:rPr lang="en-US" baseline="0" dirty="0" smtClean="0"/>
              <a:t> </a:t>
            </a:r>
            <a:r>
              <a:rPr lang="ru-RU" baseline="0" dirty="0" smtClean="0"/>
              <a:t>уменьшать энергию нейтронов?</a:t>
            </a:r>
          </a:p>
          <a:p>
            <a:r>
              <a:rPr lang="ru-RU" baseline="0" dirty="0" smtClean="0"/>
              <a:t>В 1976 году </a:t>
            </a:r>
            <a:r>
              <a:rPr lang="ru-RU" baseline="0" dirty="0" err="1" smtClean="0"/>
              <a:t>зместитель</a:t>
            </a:r>
            <a:r>
              <a:rPr lang="ru-RU" baseline="0" dirty="0" smtClean="0"/>
              <a:t> директора ЛНФ </a:t>
            </a:r>
            <a:r>
              <a:rPr lang="ru-RU" baseline="0" dirty="0" err="1" smtClean="0"/>
              <a:t>Лущиков</a:t>
            </a:r>
            <a:r>
              <a:rPr lang="ru-RU" baseline="0" dirty="0" smtClean="0"/>
              <a:t> обратил внимание на то, что уменьшая энергию УХН мы должны прийти к </a:t>
            </a:r>
            <a:r>
              <a:rPr lang="ru-RU" baseline="0" dirty="0" err="1" smtClean="0"/>
              <a:t>квантовомеханическому</a:t>
            </a:r>
            <a:r>
              <a:rPr lang="ru-RU" baseline="0" dirty="0" smtClean="0"/>
              <a:t> пределу – нейтроны не могут прыгать на высоту меньшую чем длина волны нейтрона. На масштабах энергии </a:t>
            </a:r>
            <a:r>
              <a:rPr lang="ru-RU" baseline="0" dirty="0" err="1" smtClean="0"/>
              <a:t>пэВ</a:t>
            </a:r>
            <a:r>
              <a:rPr lang="ru-RU" baseline="0" dirty="0" smtClean="0"/>
              <a:t> или на расстояниях порядка нескольких микрон мы должны говорит</a:t>
            </a:r>
            <a:r>
              <a:rPr lang="en-US" baseline="0" dirty="0" smtClean="0"/>
              <a:t>m </a:t>
            </a:r>
            <a:r>
              <a:rPr lang="ru-RU" baseline="0" dirty="0" smtClean="0"/>
              <a:t>об энергетических уровнях нейтрона в гравитационном поле Земли.</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47</a:t>
            </a:fld>
            <a:endParaRPr lang="ru-RU"/>
          </a:p>
        </p:txBody>
      </p:sp>
    </p:spTree>
    <p:extLst>
      <p:ext uri="{BB962C8B-B14F-4D97-AF65-F5344CB8AC3E}">
        <p14:creationId xmlns:p14="http://schemas.microsoft.com/office/powerpoint/2010/main" xmlns="" val="4191642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я </a:t>
            </a:r>
            <a:r>
              <a:rPr lang="ru-RU" dirty="0" err="1" smtClean="0"/>
              <a:t>вление</a:t>
            </a:r>
            <a:r>
              <a:rPr lang="ru-RU" dirty="0" smtClean="0"/>
              <a:t> было подтверждено экспериментально только в 2002 году. В эксперименте</a:t>
            </a:r>
            <a:r>
              <a:rPr lang="ru-RU" baseline="0" dirty="0" smtClean="0"/>
              <a:t> из пучка ОХН со скоростями 4-15 м/с, пролетающими над зеркалом, при  помощи поглотителя выделялись нейтроны с вертикальными скоростями порядка 2 см/с. Измерялась зависимость скорости счёта детектора от высоты поглотителя над зеркалом.</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48</a:t>
            </a:fld>
            <a:endParaRPr lang="ru-RU"/>
          </a:p>
        </p:txBody>
      </p:sp>
    </p:spTree>
    <p:extLst>
      <p:ext uri="{BB962C8B-B14F-4D97-AF65-F5344CB8AC3E}">
        <p14:creationId xmlns:p14="http://schemas.microsoft.com/office/powerpoint/2010/main" xmlns="" val="698335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картинке представлены </a:t>
            </a:r>
            <a:r>
              <a:rPr lang="ru-RU" dirty="0" err="1" smtClean="0"/>
              <a:t>получпубликаненые</a:t>
            </a:r>
            <a:r>
              <a:rPr lang="ru-RU" dirty="0" smtClean="0"/>
              <a:t> экспериментальные результаты в сравнении с теоретическими предсказаниями</a:t>
            </a:r>
            <a:r>
              <a:rPr lang="ru-RU" baseline="0" dirty="0" smtClean="0"/>
              <a:t> и классическим описанием. Видно, что пока щель меньше высоты, соответствующей нижнему уровню, нейтроны не проходят через щель.</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49</a:t>
            </a:fld>
            <a:endParaRPr lang="ru-RU"/>
          </a:p>
        </p:txBody>
      </p:sp>
    </p:spTree>
    <p:extLst>
      <p:ext uri="{BB962C8B-B14F-4D97-AF65-F5344CB8AC3E}">
        <p14:creationId xmlns:p14="http://schemas.microsoft.com/office/powerpoint/2010/main" xmlns="" val="354309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Точное</a:t>
            </a:r>
            <a:r>
              <a:rPr lang="ru-RU" baseline="0" dirty="0" smtClean="0"/>
              <a:t> определение положение уровней или расстояния между уровнями может быть прекрасным инструментом для изучения так называемой новой физики. Разрешение спектрометра зависит от времени пребывания нейтрона над зеркалом. Для увеличения этого времени строится спектрометр нового поколения </a:t>
            </a:r>
            <a:r>
              <a:rPr lang="en-US" baseline="0" dirty="0" smtClean="0"/>
              <a:t>GRANIT </a:t>
            </a:r>
            <a:r>
              <a:rPr lang="ru-RU" baseline="0" dirty="0" smtClean="0"/>
              <a:t>в котором нейтроны будут заперты в ловушке подобно УХН.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50</a:t>
            </a:fld>
            <a:endParaRPr lang="ru-RU"/>
          </a:p>
        </p:txBody>
      </p:sp>
    </p:spTree>
    <p:extLst>
      <p:ext uri="{BB962C8B-B14F-4D97-AF65-F5344CB8AC3E}">
        <p14:creationId xmlns:p14="http://schemas.microsoft.com/office/powerpoint/2010/main" xmlns="" val="2310985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пример использования полученных результатов для поиска дополнительных короткодействующих взаимодействий.</a:t>
            </a:r>
          </a:p>
          <a:p>
            <a:r>
              <a:rPr lang="ru-RU" dirty="0" smtClean="0"/>
              <a:t>Наличие дополнительного</a:t>
            </a:r>
            <a:r>
              <a:rPr lang="ru-RU" baseline="0" dirty="0" smtClean="0"/>
              <a:t> взаимодействия – меняет форму наблюдаемой зависимости. Справа график на котором представлены ограничения на наличие таких взаимодействий из различных экспериментов. По горизонтальной оси характерное расстояния, а по вертикальной – интенсивность взаимодействия. Как видно, на малых расстояниях ограничения из первого эксперимента – наилучшее и может быть улучшено при использовании поляризованных нейтронов в той же </a:t>
            </a:r>
            <a:r>
              <a:rPr lang="ru-RU" baseline="0" dirty="0" err="1" smtClean="0"/>
              <a:t>устаонвке</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51</a:t>
            </a:fld>
            <a:endParaRPr lang="ru-RU"/>
          </a:p>
        </p:txBody>
      </p:sp>
    </p:spTree>
    <p:extLst>
      <p:ext uri="{BB962C8B-B14F-4D97-AF65-F5344CB8AC3E}">
        <p14:creationId xmlns:p14="http://schemas.microsoft.com/office/powerpoint/2010/main" xmlns="" val="3389028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Чувствительность может быть улучшена</a:t>
            </a:r>
            <a:r>
              <a:rPr lang="ru-RU" baseline="0" dirty="0" smtClean="0"/>
              <a:t> на несколько порядков при использовании резонансных переходов между уровнями в </a:t>
            </a:r>
            <a:r>
              <a:rPr lang="en-US" baseline="0" dirty="0" smtClean="0"/>
              <a:t>GRANIT</a:t>
            </a:r>
            <a:r>
              <a:rPr lang="ru-RU" baseline="0" dirty="0" smtClean="0"/>
              <a:t>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52</a:t>
            </a:fld>
            <a:endParaRPr lang="ru-RU"/>
          </a:p>
        </p:txBody>
      </p:sp>
    </p:spTree>
    <p:extLst>
      <p:ext uri="{BB962C8B-B14F-4D97-AF65-F5344CB8AC3E}">
        <p14:creationId xmlns:p14="http://schemas.microsoft.com/office/powerpoint/2010/main" xmlns="" val="65828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чертёж</a:t>
            </a:r>
            <a:r>
              <a:rPr lang="ru-RU" baseline="0" dirty="0" smtClean="0"/>
              <a:t> ус</a:t>
            </a:r>
            <a:r>
              <a:rPr lang="en-US" baseline="0" dirty="0" smtClean="0"/>
              <a:t>n</a:t>
            </a:r>
            <a:r>
              <a:rPr lang="ru-RU" baseline="0" dirty="0" err="1" smtClean="0"/>
              <a:t>ановки</a:t>
            </a:r>
            <a:r>
              <a:rPr lang="ru-RU" baseline="0" dirty="0" smtClean="0"/>
              <a:t> со спектрометром </a:t>
            </a:r>
            <a:r>
              <a:rPr lang="en-US" baseline="0" dirty="0" smtClean="0"/>
              <a:t>GRANIT </a:t>
            </a:r>
            <a:r>
              <a:rPr lang="ru-RU" baseline="0" dirty="0" smtClean="0"/>
              <a:t>в </a:t>
            </a:r>
            <a:r>
              <a:rPr lang="en-US" baseline="0" dirty="0" smtClean="0"/>
              <a:t>ILL. </a:t>
            </a:r>
            <a:r>
              <a:rPr lang="ru-RU" baseline="0" dirty="0" smtClean="0"/>
              <a:t>Она состоит из источника УХН и спектрометра, расположенного в чистой комнате.</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53</a:t>
            </a:fld>
            <a:endParaRPr lang="ru-RU"/>
          </a:p>
        </p:txBody>
      </p:sp>
    </p:spTree>
    <p:extLst>
      <p:ext uri="{BB962C8B-B14F-4D97-AF65-F5344CB8AC3E}">
        <p14:creationId xmlns:p14="http://schemas.microsoft.com/office/powerpoint/2010/main" xmlns="" val="1995055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главное зеркало спектрометра</a:t>
            </a:r>
            <a:r>
              <a:rPr lang="ru-RU" baseline="0" dirty="0" smtClean="0"/>
              <a:t> с уникальной плоскостностью и шероховатостями. Я боюсь, что его можно испортить одним взглядом.</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54</a:t>
            </a:fld>
            <a:endParaRPr lang="ru-RU"/>
          </a:p>
        </p:txBody>
      </p:sp>
    </p:spTree>
    <p:extLst>
      <p:ext uri="{BB962C8B-B14F-4D97-AF65-F5344CB8AC3E}">
        <p14:creationId xmlns:p14="http://schemas.microsoft.com/office/powerpoint/2010/main" xmlns="" val="1411693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Вид</a:t>
            </a:r>
            <a:r>
              <a:rPr lang="ru-RU" baseline="0" dirty="0" smtClean="0"/>
              <a:t> чистой комнаты изнутри.</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55</a:t>
            </a:fld>
            <a:endParaRPr lang="ru-RU"/>
          </a:p>
        </p:txBody>
      </p:sp>
    </p:spTree>
    <p:extLst>
      <p:ext uri="{BB962C8B-B14F-4D97-AF65-F5344CB8AC3E}">
        <p14:creationId xmlns:p14="http://schemas.microsoft.com/office/powerpoint/2010/main" xmlns="" val="48096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Научная программа для этого спектрометра.</a:t>
            </a:r>
            <a:r>
              <a:rPr lang="ru-RU" baseline="0" dirty="0" smtClean="0"/>
              <a:t> Она включает:</a:t>
            </a:r>
          </a:p>
          <a:p>
            <a:pPr>
              <a:buFontTx/>
              <a:buChar char="-"/>
            </a:pPr>
            <a:r>
              <a:rPr lang="ru-RU" baseline="0" dirty="0" smtClean="0"/>
              <a:t> установление ограничения на короткодействующие взаимодействия;</a:t>
            </a:r>
          </a:p>
          <a:p>
            <a:pPr>
              <a:buFontTx/>
              <a:buChar char="-"/>
            </a:pPr>
            <a:r>
              <a:rPr lang="ru-RU" baseline="0" dirty="0" smtClean="0"/>
              <a:t> установление ограничения на </a:t>
            </a:r>
            <a:r>
              <a:rPr lang="ru-RU" baseline="0" dirty="0" err="1" smtClean="0"/>
              <a:t>аксионподобные</a:t>
            </a:r>
            <a:r>
              <a:rPr lang="ru-RU" baseline="0" dirty="0" smtClean="0"/>
              <a:t> взаимодействия;</a:t>
            </a:r>
          </a:p>
          <a:p>
            <a:pPr>
              <a:buFontTx/>
              <a:buChar char="-"/>
            </a:pPr>
            <a:r>
              <a:rPr lang="ru-RU" baseline="0" dirty="0" smtClean="0"/>
              <a:t> установление ограничения на электрический заряд </a:t>
            </a:r>
            <a:r>
              <a:rPr lang="ru-RU" baseline="0" dirty="0" err="1" smtClean="0"/>
              <a:t>нейтона</a:t>
            </a:r>
            <a:r>
              <a:rPr lang="ru-RU" baseline="0" dirty="0" smtClean="0"/>
              <a:t>;</a:t>
            </a:r>
          </a:p>
          <a:p>
            <a:pPr>
              <a:buFontTx/>
              <a:buChar char="-"/>
            </a:pPr>
            <a:r>
              <a:rPr lang="ru-RU" baseline="0" dirty="0" smtClean="0"/>
              <a:t> исследования некоммутативной квантовой механики;</a:t>
            </a:r>
          </a:p>
          <a:p>
            <a:pPr>
              <a:buFontTx/>
              <a:buChar char="-"/>
            </a:pPr>
            <a:r>
              <a:rPr lang="ru-RU" baseline="0" dirty="0" smtClean="0"/>
              <a:t> квантовые оптические эффекты, </a:t>
            </a:r>
            <a:r>
              <a:rPr lang="ru-RU" baseline="0" dirty="0" err="1" smtClean="0"/>
              <a:t>рефлектометрия</a:t>
            </a:r>
            <a:r>
              <a:rPr lang="ru-RU" baseline="0" dirty="0" smtClean="0"/>
              <a:t> УХН;</a:t>
            </a:r>
          </a:p>
          <a:p>
            <a:pPr>
              <a:buFontTx/>
              <a:buChar char="-"/>
            </a:pPr>
            <a:r>
              <a:rPr lang="ru-RU" baseline="0" dirty="0" smtClean="0"/>
              <a:t> …</a:t>
            </a:r>
          </a:p>
          <a:p>
            <a:pPr>
              <a:buFontTx/>
              <a:buChar char="-"/>
            </a:pP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56</a:t>
            </a:fld>
            <a:endParaRPr lang="ru-RU"/>
          </a:p>
        </p:txBody>
      </p:sp>
    </p:spTree>
    <p:extLst>
      <p:ext uri="{BB962C8B-B14F-4D97-AF65-F5344CB8AC3E}">
        <p14:creationId xmlns:p14="http://schemas.microsoft.com/office/powerpoint/2010/main" xmlns="" val="1691056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Перейду</a:t>
            </a:r>
            <a:r>
              <a:rPr lang="ru-RU" baseline="0" dirty="0" smtClean="0"/>
              <a:t> к другой области исследований и проблемам, связанным с УХН.</a:t>
            </a:r>
          </a:p>
          <a:p>
            <a:r>
              <a:rPr lang="ru-RU" baseline="0" dirty="0" smtClean="0"/>
              <a:t>Проблема заключается в следующем: начиная с первых экспериментов не удаётся достигнуть на практике потерь, предсказанных теоретически для веществ с малым захватом. Достаточно быстро было понято, что дополнительные потери связаны с неупругим рассеянием нейтронов на водороде, присутствующем на поверхности. Но этого наблюдаемого водорода не хватает для объяснения всех потерь. Экспериментаторы стали исследовать гипотезу, что нейтроны нагреваются не в тепловую область.</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57</a:t>
            </a:fld>
            <a:endParaRPr lang="ru-RU"/>
          </a:p>
        </p:txBody>
      </p:sp>
    </p:spTree>
    <p:extLst>
      <p:ext uri="{BB962C8B-B14F-4D97-AF65-F5344CB8AC3E}">
        <p14:creationId xmlns:p14="http://schemas.microsoft.com/office/powerpoint/2010/main" xmlns="" val="37527842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Вскоре</a:t>
            </a:r>
            <a:r>
              <a:rPr lang="ru-RU" baseline="0" dirty="0" smtClean="0"/>
              <a:t> остался очень узкий диапазон энергий. Эксперименты в этом диапазоне трудны т.к. нейтроны этих энергий плохо проникают </a:t>
            </a:r>
            <a:r>
              <a:rPr lang="ru-RU" baseline="0" dirty="0" err="1" smtClean="0"/>
              <a:t>свозь</a:t>
            </a:r>
            <a:r>
              <a:rPr lang="ru-RU" baseline="0" dirty="0" smtClean="0"/>
              <a:t> стенки ловушек.</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58</a:t>
            </a:fld>
            <a:endParaRPr lang="ru-RU"/>
          </a:p>
        </p:txBody>
      </p:sp>
    </p:spTree>
    <p:extLst>
      <p:ext uri="{BB962C8B-B14F-4D97-AF65-F5344CB8AC3E}">
        <p14:creationId xmlns:p14="http://schemas.microsoft.com/office/powerpoint/2010/main" xmlns="" val="515629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a:t>
            </a:r>
            <a:r>
              <a:rPr lang="ru-RU" baseline="0" dirty="0" smtClean="0"/>
              <a:t> изучение привело к открытию нового неожиданного феномена в конце 20-го века. Оказалось, что нейтроны в ловушках могут увеличивать свою энергию на величину сравнимую с их начальной энергией. Вероятность такого процесса больше для жидкостей, меньше для твёрдых тел.</a:t>
            </a:r>
          </a:p>
          <a:p>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59</a:t>
            </a:fld>
            <a:endParaRPr lang="ru-RU"/>
          </a:p>
        </p:txBody>
      </p:sp>
    </p:spTree>
    <p:extLst>
      <p:ext uri="{BB962C8B-B14F-4D97-AF65-F5344CB8AC3E}">
        <p14:creationId xmlns:p14="http://schemas.microsoft.com/office/powerpoint/2010/main" xmlns="" val="412635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результате этого процесса нейтроны,</a:t>
            </a:r>
            <a:r>
              <a:rPr lang="ru-RU" baseline="0" dirty="0" smtClean="0"/>
              <a:t> энергия которых близка к граничной энергии </a:t>
            </a:r>
            <a:r>
              <a:rPr lang="ru-RU" baseline="0" dirty="0" err="1" smtClean="0"/>
              <a:t>как-бы</a:t>
            </a:r>
            <a:r>
              <a:rPr lang="ru-RU" baseline="0" dirty="0" smtClean="0"/>
              <a:t> испаряются из ловушки.</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60</a:t>
            </a:fld>
            <a:endParaRPr lang="ru-RU"/>
          </a:p>
        </p:txBody>
      </p:sp>
    </p:spTree>
    <p:extLst>
      <p:ext uri="{BB962C8B-B14F-4D97-AF65-F5344CB8AC3E}">
        <p14:creationId xmlns:p14="http://schemas.microsoft.com/office/powerpoint/2010/main" xmlns="" val="542672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Исследование этого явления</a:t>
            </a:r>
            <a:r>
              <a:rPr lang="ru-RU" baseline="0" dirty="0" smtClean="0"/>
              <a:t> привело к заключению, что на твёрдых телах источником </a:t>
            </a:r>
            <a:r>
              <a:rPr lang="ru-RU" baseline="0" dirty="0" err="1" smtClean="0"/>
              <a:t>неупругости</a:t>
            </a:r>
            <a:r>
              <a:rPr lang="ru-RU" baseline="0" dirty="0" smtClean="0"/>
              <a:t> являются относительно свободные </a:t>
            </a:r>
            <a:r>
              <a:rPr lang="ru-RU" baseline="0" dirty="0" err="1" smtClean="0"/>
              <a:t>наночастицы</a:t>
            </a:r>
            <a:r>
              <a:rPr lang="ru-RU" baseline="0" dirty="0" smtClean="0"/>
              <a:t> с размером порядка длины волны нейтрона. </a:t>
            </a:r>
          </a:p>
        </p:txBody>
      </p:sp>
      <p:sp>
        <p:nvSpPr>
          <p:cNvPr id="4" name="Номер слайда 3"/>
          <p:cNvSpPr>
            <a:spLocks noGrp="1"/>
          </p:cNvSpPr>
          <p:nvPr>
            <p:ph type="sldNum" sz="quarter" idx="10"/>
          </p:nvPr>
        </p:nvSpPr>
        <p:spPr/>
        <p:txBody>
          <a:bodyPr/>
          <a:lstStyle/>
          <a:p>
            <a:fld id="{9504D271-02C6-48FB-A3FD-0B5C6B80846E}" type="slidenum">
              <a:rPr lang="ru-RU" smtClean="0"/>
              <a:pPr/>
              <a:t>61</a:t>
            </a:fld>
            <a:endParaRPr lang="ru-RU"/>
          </a:p>
        </p:txBody>
      </p:sp>
    </p:spTree>
    <p:extLst>
      <p:ext uri="{BB962C8B-B14F-4D97-AF65-F5344CB8AC3E}">
        <p14:creationId xmlns:p14="http://schemas.microsoft.com/office/powerpoint/2010/main" xmlns="" val="2366224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В случае жидкости – пока нет однозначного ответа. За наблюдаемое явления может быть </a:t>
            </a:r>
            <a:r>
              <a:rPr lang="ru-RU" baseline="0" dirty="0" err="1" smtClean="0"/>
              <a:t>ответствено</a:t>
            </a:r>
            <a:r>
              <a:rPr lang="ru-RU" baseline="0" dirty="0" smtClean="0"/>
              <a:t> как рассеяние на поверхностных </a:t>
            </a:r>
            <a:r>
              <a:rPr lang="ru-RU" baseline="0" dirty="0" err="1" smtClean="0"/>
              <a:t>нанокаплях</a:t>
            </a:r>
            <a:r>
              <a:rPr lang="ru-RU" baseline="0" dirty="0" smtClean="0"/>
              <a:t>, так и поверхностные капиллярные волны. Первая гипотеза хорошо описывает наблюдаемый спектр нагретых нейтронов, но не может пока предсказать температурную зависимость. Вторая гипотеза прекрасно объясняет температурную зависимость, но даёт неправильный спектр. </a:t>
            </a:r>
          </a:p>
          <a:p>
            <a:endParaRPr lang="ru-RU" baseline="0" dirty="0" smtClean="0"/>
          </a:p>
          <a:p>
            <a:r>
              <a:rPr lang="ru-RU" baseline="0" dirty="0" smtClean="0"/>
              <a:t>Возможно, это новое явление возможно открывает путь к изучению динамики поверхностных </a:t>
            </a:r>
            <a:r>
              <a:rPr lang="ru-RU" baseline="0" dirty="0" err="1" smtClean="0"/>
              <a:t>наночастиц</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62</a:t>
            </a:fld>
            <a:endParaRPr lang="ru-RU"/>
          </a:p>
        </p:txBody>
      </p:sp>
    </p:spTree>
    <p:extLst>
      <p:ext uri="{BB962C8B-B14F-4D97-AF65-F5344CB8AC3E}">
        <p14:creationId xmlns:p14="http://schemas.microsoft.com/office/powerpoint/2010/main" xmlns="" val="2618144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Ну а как же</a:t>
            </a:r>
            <a:r>
              <a:rPr lang="ru-RU" baseline="0" dirty="0" smtClean="0"/>
              <a:t> аномальные потери? Может ли наблюдаемый эффект объяснить их? В принципе да, но </a:t>
            </a:r>
            <a:r>
              <a:rPr lang="ru-RU" baseline="0" dirty="0" err="1" smtClean="0"/>
              <a:t>наобходимо</a:t>
            </a:r>
            <a:r>
              <a:rPr lang="ru-RU" baseline="0" dirty="0" smtClean="0"/>
              <a:t> провести специальный эксперимент с одновременным измерением полных потерь и всех известных каналов потерь.</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63</a:t>
            </a:fld>
            <a:endParaRPr lang="ru-RU"/>
          </a:p>
        </p:txBody>
      </p:sp>
    </p:spTree>
    <p:extLst>
      <p:ext uri="{BB962C8B-B14F-4D97-AF65-F5344CB8AC3E}">
        <p14:creationId xmlns:p14="http://schemas.microsoft.com/office/powerpoint/2010/main" xmlns="" val="4951810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Использование</a:t>
            </a:r>
            <a:r>
              <a:rPr lang="ru-RU" baseline="0" dirty="0" smtClean="0"/>
              <a:t> волновых свойств УХН можно продемонстрировать на примере эксперимент а по проверки принципа эквивалентности для элементарной частицы – нейтрона. Принцип эквивалентности говорит, что инерционна я и  гравитационная масса равны. Или другими словами </a:t>
            </a:r>
            <a:r>
              <a:rPr lang="ru-RU" dirty="0" smtClean="0"/>
              <a:t>невозможно отличить, какая сила действует на данное достаточно малое тело — гравитационная или сила </a:t>
            </a:r>
            <a:r>
              <a:rPr lang="ru-RU" dirty="0" err="1" smtClean="0"/>
              <a:t>энерции</a:t>
            </a:r>
            <a:r>
              <a:rPr lang="ru-RU" dirty="0" smtClean="0"/>
              <a:t>. Этот принцип проверен с точностью 10</a:t>
            </a:r>
            <a:r>
              <a:rPr lang="en-US" dirty="0" smtClean="0">
                <a:sym typeface="Wingdings" pitchFamily="2" charset="2"/>
              </a:rPr>
              <a:t>^(</a:t>
            </a:r>
            <a:r>
              <a:rPr lang="ru-RU" dirty="0" smtClean="0">
                <a:sym typeface="Wingdings" pitchFamily="2" charset="2"/>
              </a:rPr>
              <a:t>-13) для</a:t>
            </a:r>
            <a:r>
              <a:rPr lang="ru-RU" baseline="0" dirty="0" smtClean="0">
                <a:sym typeface="Wingdings" pitchFamily="2" charset="2"/>
              </a:rPr>
              <a:t> макроскопических тел </a:t>
            </a:r>
            <a:r>
              <a:rPr lang="ru-RU" dirty="0" smtClean="0"/>
              <a:t>10</a:t>
            </a:r>
            <a:r>
              <a:rPr lang="en-US" dirty="0" smtClean="0"/>
              <a:t>^(-7)</a:t>
            </a:r>
            <a:r>
              <a:rPr lang="en-US" baseline="0" dirty="0" smtClean="0"/>
              <a:t> </a:t>
            </a:r>
            <a:r>
              <a:rPr lang="ru-RU" baseline="0" dirty="0" smtClean="0"/>
              <a:t>для атомов</a:t>
            </a:r>
            <a:r>
              <a:rPr lang="ru-RU" dirty="0" smtClean="0"/>
              <a:t>. А вот для элементарных частиц до последнего времени</a:t>
            </a:r>
            <a:r>
              <a:rPr lang="ru-RU" baseline="0" dirty="0" smtClean="0"/>
              <a:t> экспериментов не было. Такой эксперимент с точностью на уровне 10</a:t>
            </a:r>
            <a:r>
              <a:rPr lang="en-US" baseline="0" dirty="0" smtClean="0"/>
              <a:t>^(-4) </a:t>
            </a:r>
            <a:r>
              <a:rPr lang="ru-RU" baseline="0" dirty="0" smtClean="0"/>
              <a:t>для нейтрона можно реализовать при помощи УХН. </a:t>
            </a:r>
          </a:p>
          <a:p>
            <a:endParaRPr lang="ru-RU" baseline="0" dirty="0" smtClean="0"/>
          </a:p>
          <a:p>
            <a:r>
              <a:rPr lang="ru-RU" baseline="0" dirty="0" smtClean="0"/>
              <a:t>В эксперименте используются два явления. В оптика хорошо известен интерферометр </a:t>
            </a:r>
            <a:r>
              <a:rPr lang="ru-RU" baseline="0" dirty="0" err="1" smtClean="0"/>
              <a:t>Фабри-Пиро</a:t>
            </a:r>
            <a:r>
              <a:rPr lang="ru-RU" baseline="0" dirty="0" smtClean="0"/>
              <a:t>. Световая волна </a:t>
            </a:r>
            <a:r>
              <a:rPr lang="ru-RU" baseline="0" dirty="0" err="1" smtClean="0"/>
              <a:t>многокатно</a:t>
            </a:r>
            <a:r>
              <a:rPr lang="ru-RU" baseline="0" dirty="0" smtClean="0"/>
              <a:t> отражаясь между двумя пластинами  даёт усиление прошедшей волны при выполнения условия</a:t>
            </a:r>
            <a:r>
              <a:rPr lang="en-US" baseline="0" dirty="0" smtClean="0"/>
              <a:t>. </a:t>
            </a:r>
            <a:r>
              <a:rPr lang="ru-RU" baseline="0" dirty="0" smtClean="0"/>
              <a:t>Чем выше вероятность отражения тем уже  линия.</a:t>
            </a:r>
          </a:p>
          <a:p>
            <a:endParaRPr lang="ru-RU" baseline="0" dirty="0" smtClean="0"/>
          </a:p>
          <a:p>
            <a:r>
              <a:rPr lang="ru-RU" baseline="0" dirty="0" err="1" smtClean="0"/>
              <a:t>Квантовомеханическим</a:t>
            </a:r>
            <a:r>
              <a:rPr lang="ru-RU" baseline="0" dirty="0" smtClean="0"/>
              <a:t> аналогом для нейтронов является слоистая структура, образующая потенциальный колодец в котором существует один энергетический уровень. Функция пропускания  такой структуры от энергии нейтронов имеет узкую линию. А значит такую структуру можно использовать как </a:t>
            </a:r>
            <a:r>
              <a:rPr lang="ru-RU" baseline="0" dirty="0" err="1" smtClean="0"/>
              <a:t>фильт</a:t>
            </a:r>
            <a:r>
              <a:rPr lang="ru-RU" baseline="0" dirty="0" smtClean="0"/>
              <a:t> для </a:t>
            </a:r>
            <a:r>
              <a:rPr lang="ru-RU" baseline="0" dirty="0" err="1" smtClean="0"/>
              <a:t>монохроматизации</a:t>
            </a:r>
            <a:r>
              <a:rPr lang="ru-RU" baseline="0" dirty="0" smtClean="0"/>
              <a:t> нейтронного пучка.</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64</a:t>
            </a:fld>
            <a:endParaRPr lang="ru-RU"/>
          </a:p>
        </p:txBody>
      </p:sp>
    </p:spTree>
    <p:extLst>
      <p:ext uri="{BB962C8B-B14F-4D97-AF65-F5344CB8AC3E}">
        <p14:creationId xmlns:p14="http://schemas.microsoft.com/office/powerpoint/2010/main" xmlns="" val="1951422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Если приготовить</a:t>
            </a:r>
            <a:r>
              <a:rPr lang="ru-RU" baseline="0" dirty="0" smtClean="0"/>
              <a:t> два таких фильтра с резонансами при различных энергиях, то один из фильтров можно использовать как формирователь спектра, а второй как анализатор. Меняя положение анализатора в гравитационном поле земли можно наблюдать </a:t>
            </a:r>
            <a:r>
              <a:rPr lang="ru-RU" baseline="0" dirty="0" err="1" smtClean="0"/>
              <a:t>увеличени</a:t>
            </a:r>
            <a:r>
              <a:rPr lang="ru-RU" baseline="0" dirty="0" smtClean="0"/>
              <a:t> </a:t>
            </a:r>
            <a:r>
              <a:rPr lang="ru-RU" baseline="0" dirty="0" err="1" smtClean="0"/>
              <a:t>епропускания</a:t>
            </a:r>
            <a:r>
              <a:rPr lang="ru-RU" baseline="0" dirty="0" smtClean="0"/>
              <a:t> когда энергия нейтронов становится равной резонансной энергии.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65</a:t>
            </a:fld>
            <a:endParaRPr lang="ru-RU"/>
          </a:p>
        </p:txBody>
      </p:sp>
    </p:spTree>
    <p:extLst>
      <p:ext uri="{BB962C8B-B14F-4D97-AF65-F5344CB8AC3E}">
        <p14:creationId xmlns:p14="http://schemas.microsoft.com/office/powerpoint/2010/main" xmlns="" val="2564477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Второй волновой эффект,</a:t>
            </a:r>
            <a:r>
              <a:rPr lang="ru-RU" baseline="0" dirty="0" smtClean="0"/>
              <a:t> используемый в эксперименте – дифракция на движущейся решетке. Движение решетки приводит к тому, что пропускаемая волна расщепляется по энергии. Величина энергии зависит от скорости движения решетки и её периода. В эксперименте решетка вращается. На картинке показано зависимость наблюдаемого</a:t>
            </a:r>
            <a:r>
              <a:rPr lang="en-US" baseline="0" dirty="0" smtClean="0"/>
              <a:t> </a:t>
            </a:r>
            <a:r>
              <a:rPr lang="ru-RU" baseline="0" dirty="0" smtClean="0"/>
              <a:t>расщепления от частоты вращения решетки</a:t>
            </a:r>
            <a:r>
              <a:rPr lang="en-US" baseline="0" dirty="0" smtClean="0"/>
              <a:t>/</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66</a:t>
            </a:fld>
            <a:endParaRPr lang="ru-RU"/>
          </a:p>
        </p:txBody>
      </p:sp>
    </p:spTree>
    <p:extLst>
      <p:ext uri="{BB962C8B-B14F-4D97-AF65-F5344CB8AC3E}">
        <p14:creationId xmlns:p14="http://schemas.microsoft.com/office/powerpoint/2010/main" xmlns="" val="1467933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a:t>
            </a:r>
            <a:r>
              <a:rPr lang="ru-RU" baseline="0" dirty="0" smtClean="0"/>
              <a:t> самом эксперименте в пучке УХН расположен монохроматор, вращающаяся решетка, анализатор.</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67</a:t>
            </a:fld>
            <a:endParaRPr lang="ru-RU"/>
          </a:p>
        </p:txBody>
      </p:sp>
    </p:spTree>
    <p:extLst>
      <p:ext uri="{BB962C8B-B14F-4D97-AF65-F5344CB8AC3E}">
        <p14:creationId xmlns:p14="http://schemas.microsoft.com/office/powerpoint/2010/main" xmlns="" val="42148077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Сформированный пучок нейтронов с энергией </a:t>
            </a:r>
            <a:r>
              <a:rPr lang="en-US" dirty="0" smtClean="0"/>
              <a:t>E0</a:t>
            </a:r>
            <a:r>
              <a:rPr lang="en-US" baseline="0" dirty="0" smtClean="0"/>
              <a:t> </a:t>
            </a:r>
            <a:r>
              <a:rPr lang="ru-RU" baseline="0" dirty="0" smtClean="0"/>
              <a:t>падая до решетки увеличивает свою энергию, затем в результате взаимодействия с решеткой уменьшает свою энергию. Это</a:t>
            </a:r>
            <a:r>
              <a:rPr lang="en-US" baseline="0" dirty="0" smtClean="0"/>
              <a:t> </a:t>
            </a:r>
            <a:r>
              <a:rPr lang="ru-RU" baseline="0" dirty="0" smtClean="0"/>
              <a:t>уменьшение компенсируется дальнейшим падением в гравитационном поле. Можно измерить расстояние которое должен пройти нейтрон для компенсации известного изменения энергии и определить локальное значение </a:t>
            </a:r>
            <a:r>
              <a:rPr lang="en-US" baseline="0" dirty="0" smtClean="0"/>
              <a:t>g, </a:t>
            </a:r>
            <a:r>
              <a:rPr lang="ru-RU" baseline="0" dirty="0" smtClean="0"/>
              <a:t>а затем сравнить его с инерциальным значение взятое из специального эксперимента по </a:t>
            </a:r>
            <a:r>
              <a:rPr lang="ru-RU" baseline="0" dirty="0" err="1" smtClean="0"/>
              <a:t>бреговскому</a:t>
            </a:r>
            <a:r>
              <a:rPr lang="ru-RU" baseline="0" dirty="0" smtClean="0"/>
              <a:t> рассеянию. В первом эксперименте была получена точность 10</a:t>
            </a:r>
            <a:r>
              <a:rPr lang="en-US" baseline="0" dirty="0" smtClean="0"/>
              <a:t>^</a:t>
            </a:r>
            <a:r>
              <a:rPr lang="ru-RU" baseline="0" dirty="0" smtClean="0"/>
              <a:t>(-3) и сейчас группа работает над тем, чтобы улучшить эту точность на порядок.</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68</a:t>
            </a:fld>
            <a:endParaRPr lang="ru-RU"/>
          </a:p>
        </p:txBody>
      </p:sp>
    </p:spTree>
    <p:extLst>
      <p:ext uri="{BB962C8B-B14F-4D97-AF65-F5344CB8AC3E}">
        <p14:creationId xmlns:p14="http://schemas.microsoft.com/office/powerpoint/2010/main" xmlns="" val="1303329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69</a:t>
            </a:fld>
            <a:endParaRPr lang="ru-RU"/>
          </a:p>
        </p:txBody>
      </p:sp>
    </p:spTree>
    <p:extLst>
      <p:ext uri="{BB962C8B-B14F-4D97-AF65-F5344CB8AC3E}">
        <p14:creationId xmlns:p14="http://schemas.microsoft.com/office/powerpoint/2010/main" xmlns="" val="417427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70</a:t>
            </a:fld>
            <a:endParaRPr lang="ru-RU"/>
          </a:p>
        </p:txBody>
      </p:sp>
    </p:spTree>
    <p:extLst>
      <p:ext uri="{BB962C8B-B14F-4D97-AF65-F5344CB8AC3E}">
        <p14:creationId xmlns:p14="http://schemas.microsoft.com/office/powerpoint/2010/main" xmlns="" val="535238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71</a:t>
            </a:fld>
            <a:endParaRPr lang="ru-RU"/>
          </a:p>
        </p:txBody>
      </p:sp>
    </p:spTree>
    <p:extLst>
      <p:ext uri="{BB962C8B-B14F-4D97-AF65-F5344CB8AC3E}">
        <p14:creationId xmlns:p14="http://schemas.microsoft.com/office/powerpoint/2010/main" xmlns="" val="2992756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Какие</a:t>
            </a:r>
            <a:r>
              <a:rPr lang="ru-RU" baseline="0" dirty="0" smtClean="0"/>
              <a:t> же перспективы у физики УХН? Физический интерес в основном лежит в области фундаментальных исследований. Главная задача сейчас в физике УХН – получить более интенсивные источники. Они позволят значительно повысить точность измерений и могут дать возможность использовать УХН для исследования поверхности.</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72</a:t>
            </a:fld>
            <a:endParaRPr lang="ru-RU"/>
          </a:p>
        </p:txBody>
      </p:sp>
    </p:spTree>
    <p:extLst>
      <p:ext uri="{BB962C8B-B14F-4D97-AF65-F5344CB8AC3E}">
        <p14:creationId xmlns:p14="http://schemas.microsoft.com/office/powerpoint/2010/main" xmlns="" val="10001709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73</a:t>
            </a:fld>
            <a:endParaRPr lang="ru-RU"/>
          </a:p>
        </p:txBody>
      </p:sp>
    </p:spTree>
    <p:extLst>
      <p:ext uri="{BB962C8B-B14F-4D97-AF65-F5344CB8AC3E}">
        <p14:creationId xmlns:p14="http://schemas.microsoft.com/office/powerpoint/2010/main" xmlns="" val="1225353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источников УХН, существовавших</a:t>
            </a:r>
            <a:r>
              <a:rPr lang="ru-RU" baseline="0" dirty="0" smtClean="0"/>
              <a:t> ранее и работающих сейчас. Как видите в России в настоящее время нет своего источника. Это список существующих проектов новых источников, находящихся на разной стадии реализации. Надеюсь что на реакторе ПИК в Гатчине заработает один из самых мощных источников УХН.</a:t>
            </a:r>
          </a:p>
          <a:p>
            <a:r>
              <a:rPr lang="ru-RU" baseline="0" dirty="0" smtClean="0"/>
              <a:t>Характерные плотности УХН первых источников меньше нейтрона в кубическом сантиметре, во втором </a:t>
            </a:r>
            <a:r>
              <a:rPr lang="ru-RU" baseline="0" dirty="0" err="1" smtClean="0"/>
              <a:t>поколени</a:t>
            </a:r>
            <a:r>
              <a:rPr lang="ru-RU" baseline="0" dirty="0" smtClean="0"/>
              <a:t> характерная величина 10, в существующих проектах 1000-10000.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74</a:t>
            </a:fld>
            <a:endParaRPr lang="ru-RU"/>
          </a:p>
        </p:txBody>
      </p:sp>
    </p:spTree>
    <p:extLst>
      <p:ext uri="{BB962C8B-B14F-4D97-AF65-F5344CB8AC3E}">
        <p14:creationId xmlns:p14="http://schemas.microsoft.com/office/powerpoint/2010/main" xmlns="" val="3770882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источников УХН, существовавших</a:t>
            </a:r>
            <a:r>
              <a:rPr lang="ru-RU" baseline="0" dirty="0" smtClean="0"/>
              <a:t> ранее и работающих сейчас. Как видите в России в настоящее время нет своего источника. Это список существующих проектов новых источников, находящихся на разной стадии реализации. Надеюсь что на реакторе ПИК в Гатчине заработает один из самых мощных источников УХН.</a:t>
            </a:r>
          </a:p>
          <a:p>
            <a:r>
              <a:rPr lang="ru-RU" baseline="0" dirty="0" smtClean="0"/>
              <a:t>Характерные плотности УХН первых источников меньше нейтрона в кубическом сантиметре, во втором </a:t>
            </a:r>
            <a:r>
              <a:rPr lang="ru-RU" baseline="0" dirty="0" err="1" smtClean="0"/>
              <a:t>поколени</a:t>
            </a:r>
            <a:r>
              <a:rPr lang="ru-RU" baseline="0" dirty="0" smtClean="0"/>
              <a:t> характерная величина 10, в существующих проектах 1000-10000.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75</a:t>
            </a:fld>
            <a:endParaRPr lang="ru-RU"/>
          </a:p>
        </p:txBody>
      </p:sp>
    </p:spTree>
    <p:extLst>
      <p:ext uri="{BB962C8B-B14F-4D97-AF65-F5344CB8AC3E}">
        <p14:creationId xmlns:p14="http://schemas.microsoft.com/office/powerpoint/2010/main" xmlns="" val="4262525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источников УХН, существовавших</a:t>
            </a:r>
            <a:r>
              <a:rPr lang="ru-RU" baseline="0" dirty="0" smtClean="0"/>
              <a:t> ранее и работающих сейчас. Как видите в России в настоящее время нет своего источника. Это список существующих проектов новых источников, находящихся на разной стадии реализации. Надеюсь что на реакторе ПИК в Гатчине заработает один из самых мощных источников УХН.</a:t>
            </a:r>
          </a:p>
          <a:p>
            <a:r>
              <a:rPr lang="ru-RU" baseline="0" dirty="0" smtClean="0"/>
              <a:t>Характерные плотности УХН первых источников меньше нейтрона в кубическом сантиметре, во втором </a:t>
            </a:r>
            <a:r>
              <a:rPr lang="ru-RU" baseline="0" dirty="0" err="1" smtClean="0"/>
              <a:t>поколени</a:t>
            </a:r>
            <a:r>
              <a:rPr lang="ru-RU" baseline="0" dirty="0" smtClean="0"/>
              <a:t> характерная величина 10, в существующих проектах 1000-10000.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76</a:t>
            </a:fld>
            <a:endParaRPr lang="ru-RU"/>
          </a:p>
        </p:txBody>
      </p:sp>
    </p:spTree>
    <p:extLst>
      <p:ext uri="{BB962C8B-B14F-4D97-AF65-F5344CB8AC3E}">
        <p14:creationId xmlns:p14="http://schemas.microsoft.com/office/powerpoint/2010/main" xmlns="" val="2515274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источников УХН, существовавших</a:t>
            </a:r>
            <a:r>
              <a:rPr lang="ru-RU" baseline="0" dirty="0" smtClean="0"/>
              <a:t> ранее и работающих сейчас. Как видите в России в настоящее время нет своего источника. Это список существующих проектов новых источников, находящихся на разной стадии реализации. Надеюсь что на реакторе ПИК в Гатчине заработает один из самых мощных источников УХН.</a:t>
            </a:r>
          </a:p>
          <a:p>
            <a:r>
              <a:rPr lang="ru-RU" baseline="0" dirty="0" smtClean="0"/>
              <a:t>Характерные плотности УХН первых источников меньше нейтрона в кубическом сантиметре, во втором </a:t>
            </a:r>
            <a:r>
              <a:rPr lang="ru-RU" baseline="0" dirty="0" err="1" smtClean="0"/>
              <a:t>поколени</a:t>
            </a:r>
            <a:r>
              <a:rPr lang="ru-RU" baseline="0" dirty="0" smtClean="0"/>
              <a:t> характерная величина 10, в существующих проектах 1000-10000.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77</a:t>
            </a:fld>
            <a:endParaRPr lang="ru-RU"/>
          </a:p>
        </p:txBody>
      </p:sp>
    </p:spTree>
    <p:extLst>
      <p:ext uri="{BB962C8B-B14F-4D97-AF65-F5344CB8AC3E}">
        <p14:creationId xmlns:p14="http://schemas.microsoft.com/office/powerpoint/2010/main" xmlns="" val="5135261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Это список источников УХН, существовавших</a:t>
            </a:r>
            <a:r>
              <a:rPr lang="ru-RU" baseline="0" dirty="0" smtClean="0"/>
              <a:t> ранее и работающих сейчас. Как видите в России в настоящее время нет своего источника. Это список существующих проектов новых источников, находящихся на разной стадии реализации. Надеюсь что на реакторе ПИК в Гатчине заработает один из самых мощных источников УХН.</a:t>
            </a:r>
          </a:p>
          <a:p>
            <a:r>
              <a:rPr lang="ru-RU" baseline="0" dirty="0" smtClean="0"/>
              <a:t>Характерные плотности УХН первых источников меньше нейтрона в кубическом сантиметре, во втором </a:t>
            </a:r>
            <a:r>
              <a:rPr lang="ru-RU" baseline="0" dirty="0" err="1" smtClean="0"/>
              <a:t>поколени</a:t>
            </a:r>
            <a:r>
              <a:rPr lang="ru-RU" baseline="0" dirty="0" smtClean="0"/>
              <a:t> характерная величина 10, в существующих проектах 1000-10000.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78</a:t>
            </a:fld>
            <a:endParaRPr lang="ru-RU"/>
          </a:p>
        </p:txBody>
      </p:sp>
    </p:spTree>
    <p:extLst>
      <p:ext uri="{BB962C8B-B14F-4D97-AF65-F5344CB8AC3E}">
        <p14:creationId xmlns:p14="http://schemas.microsoft.com/office/powerpoint/2010/main" xmlns="" val="17459063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79</a:t>
            </a:fld>
            <a:endParaRPr lang="ru-RU"/>
          </a:p>
        </p:txBody>
      </p:sp>
    </p:spTree>
    <p:extLst>
      <p:ext uri="{BB962C8B-B14F-4D97-AF65-F5344CB8AC3E}">
        <p14:creationId xmlns:p14="http://schemas.microsoft.com/office/powerpoint/2010/main" xmlns="" val="290039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8</a:t>
            </a:fld>
            <a:endParaRPr lang="ru-RU"/>
          </a:p>
        </p:txBody>
      </p:sp>
    </p:spTree>
    <p:extLst>
      <p:ext uri="{BB962C8B-B14F-4D97-AF65-F5344CB8AC3E}">
        <p14:creationId xmlns:p14="http://schemas.microsoft.com/office/powerpoint/2010/main" xmlns="" val="22271234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80</a:t>
            </a:fld>
            <a:endParaRPr lang="ru-RU"/>
          </a:p>
        </p:txBody>
      </p:sp>
    </p:spTree>
    <p:extLst>
      <p:ext uri="{BB962C8B-B14F-4D97-AF65-F5344CB8AC3E}">
        <p14:creationId xmlns:p14="http://schemas.microsoft.com/office/powerpoint/2010/main" xmlns="" val="25632552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81</a:t>
            </a:fld>
            <a:endParaRPr lang="ru-RU"/>
          </a:p>
        </p:txBody>
      </p:sp>
    </p:spTree>
    <p:extLst>
      <p:ext uri="{BB962C8B-B14F-4D97-AF65-F5344CB8AC3E}">
        <p14:creationId xmlns:p14="http://schemas.microsoft.com/office/powerpoint/2010/main" xmlns="" val="2712512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504D271-02C6-48FB-A3FD-0B5C6B80846E}" type="slidenum">
              <a:rPr lang="ru-RU" smtClean="0"/>
              <a:pPr/>
              <a:t>82</a:t>
            </a:fld>
            <a:endParaRPr lang="ru-RU"/>
          </a:p>
        </p:txBody>
      </p:sp>
    </p:spTree>
    <p:extLst>
      <p:ext uri="{BB962C8B-B14F-4D97-AF65-F5344CB8AC3E}">
        <p14:creationId xmlns:p14="http://schemas.microsoft.com/office/powerpoint/2010/main" xmlns="" val="260085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Этот слайд – иллюстрация шкалы энергии нейтронов (или длин волн) которые используются в экспериментах с нейтронами (по энергии это 14 порядков). Весь этот спектр делится на группы границы которых довольно условны. Выделяют быстрые нейтроны, промежуточные,</a:t>
            </a:r>
            <a:r>
              <a:rPr lang="ru-RU" baseline="0" dirty="0" smtClean="0"/>
              <a:t> резонансные, тепловые, холодные и </a:t>
            </a:r>
            <a:r>
              <a:rPr lang="ru-RU" baseline="0" dirty="0" err="1" smtClean="0"/>
              <a:t>ультрахолодные</a:t>
            </a:r>
            <a:r>
              <a:rPr lang="ru-RU" baseline="0" dirty="0" smtClean="0"/>
              <a:t>. </a:t>
            </a:r>
            <a:r>
              <a:rPr lang="ru-RU" dirty="0" smtClean="0"/>
              <a:t>Эти группы  определяются каким-нибудь явлением, характерным для взаимодействия нейтронов данных энергий с веществом. Так для быстрых нейтронов характерны пороговые</a:t>
            </a:r>
            <a:r>
              <a:rPr lang="ru-RU" baseline="0" dirty="0" smtClean="0"/>
              <a:t> реакции с выбиванием лёгкой частицы из ядра; название области резонансных нейтронов говорит само за себя – при этих энергиях зависимость сечения</a:t>
            </a:r>
            <a:r>
              <a:rPr lang="en-US" baseline="0" dirty="0" smtClean="0"/>
              <a:t> </a:t>
            </a:r>
            <a:r>
              <a:rPr lang="ru-RU" baseline="0" dirty="0" smtClean="0"/>
              <a:t>взаимодействия с ядром носит резонансный характер; тепловые нейтроны – </a:t>
            </a:r>
            <a:r>
              <a:rPr lang="ru-RU" baseline="0" dirty="0" err="1" smtClean="0"/>
              <a:t>нейтроны</a:t>
            </a:r>
            <a:r>
              <a:rPr lang="ru-RU" baseline="0" dirty="0" smtClean="0"/>
              <a:t>, находящиеся в тепловом равновесии с веществом, длина волны таких нейтронов соизмерима с расстояниями между ядрами в твёрдых телах и жидкостях. При взаимодействии таких нейтронов с веществом важную роль играют волновые процессы и взаимодействие нейтрона с коллективом ядер. Ярким примером такого взаимодействия является </a:t>
            </a:r>
            <a:r>
              <a:rPr lang="ru-RU" baseline="0" dirty="0" err="1" smtClean="0"/>
              <a:t>брегговское</a:t>
            </a:r>
            <a:r>
              <a:rPr lang="ru-RU" baseline="0" dirty="0" smtClean="0"/>
              <a:t> рассеяние на кристаллах. В результате рассеяние нейтронов на веществе носит резонансный характер при энергиях удовлетворяющих условию </a:t>
            </a:r>
            <a:r>
              <a:rPr lang="ru-RU" baseline="0" dirty="0" err="1" smtClean="0"/>
              <a:t>Брегга-Вульфа</a:t>
            </a:r>
            <a:r>
              <a:rPr lang="ru-RU" baseline="0" dirty="0" smtClean="0"/>
              <a:t>. Нейтроны этих энергий чрезвычайно плодотворно используются при изучении конденсированного состояния вещества. При дальнейшем увеличении длины волны нейтронов условие </a:t>
            </a:r>
            <a:r>
              <a:rPr lang="ru-RU" baseline="0" dirty="0" err="1" smtClean="0"/>
              <a:t>Брегга-Вульфа</a:t>
            </a:r>
            <a:r>
              <a:rPr lang="ru-RU" baseline="0" dirty="0" smtClean="0"/>
              <a:t> больше не может быть выполнено.  Образно говоря, нейтрон становится таким «большим», что не «различает» атомную структуру  вещества. Взаимодействие с веществом приводит к формированию некоторого среднего эффективного потенциала, зависящего от концентрации ядер и их свойств. В сечении взаимодействия с веществом наблюдается резкое уменьшение сечения, вероятность прохождения через кристаллы возрастает (</a:t>
            </a:r>
            <a:r>
              <a:rPr lang="ru-RU" baseline="0" dirty="0" err="1" smtClean="0"/>
              <a:t>Брегговстий</a:t>
            </a:r>
            <a:r>
              <a:rPr lang="ru-RU" baseline="0" dirty="0" smtClean="0"/>
              <a:t> скачёк в зависимости сечения от энергии). Нейтроны с энергиями меньше энергии </a:t>
            </a:r>
            <a:r>
              <a:rPr lang="ru-RU" baseline="0" dirty="0" err="1" smtClean="0"/>
              <a:t>брегговского</a:t>
            </a:r>
            <a:r>
              <a:rPr lang="ru-RU" baseline="0" dirty="0" smtClean="0"/>
              <a:t> скачка называют холодными. Эти нейтроны чувствительные к изменению эффективного </a:t>
            </a:r>
            <a:r>
              <a:rPr lang="en-US" baseline="0" dirty="0" smtClean="0"/>
              <a:t> </a:t>
            </a:r>
            <a:r>
              <a:rPr lang="ru-RU" baseline="0" dirty="0" smtClean="0"/>
              <a:t>потенциала  вещества на размерах порядка длины волны нейтрона. Метод </a:t>
            </a:r>
            <a:r>
              <a:rPr lang="ru-RU" baseline="0" dirty="0" err="1" smtClean="0"/>
              <a:t>малоуглового</a:t>
            </a:r>
            <a:r>
              <a:rPr lang="ru-RU" baseline="0" dirty="0" smtClean="0"/>
              <a:t> рассеяния таких нейтронов широко применяется в биологии и физики </a:t>
            </a:r>
            <a:r>
              <a:rPr lang="ru-RU" baseline="0" dirty="0" err="1" smtClean="0"/>
              <a:t>наноструктур</a:t>
            </a:r>
            <a:r>
              <a:rPr lang="ru-RU" baseline="0" dirty="0" smtClean="0"/>
              <a:t>. Когда энергия нейтронов становится меньше величины эффективного потенциала, нейтроны не могут проникнуть внутрь вещества и полностью отражается от границы. Именно такие нейтроны и называются </a:t>
            </a:r>
            <a:r>
              <a:rPr lang="ru-RU" baseline="0" dirty="0" err="1" smtClean="0"/>
              <a:t>ультрахолодными</a:t>
            </a:r>
            <a:r>
              <a:rPr lang="ru-RU" baseline="0" dirty="0" smtClean="0"/>
              <a:t>.</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9504D271-02C6-48FB-A3FD-0B5C6B80846E}" type="slidenum">
              <a:rPr lang="ru-RU" smtClean="0"/>
              <a:pPr/>
              <a:t>9</a:t>
            </a:fld>
            <a:endParaRPr lang="ru-RU"/>
          </a:p>
        </p:txBody>
      </p:sp>
    </p:spTree>
    <p:extLst>
      <p:ext uri="{BB962C8B-B14F-4D97-AF65-F5344CB8AC3E}">
        <p14:creationId xmlns:p14="http://schemas.microsoft.com/office/powerpoint/2010/main" xmlns="" val="222712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D5DF716-9501-4C38-A083-667B82DE5F5B}" type="datetime1">
              <a:rPr lang="ru-RU" smtClean="0"/>
              <a:pPr/>
              <a:t>16.03.2016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32E594E-7438-4921-850E-0556F3887CDB}" type="datetime1">
              <a:rPr lang="ru-RU" smtClean="0"/>
              <a:pPr/>
              <a:t>16.03.2016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C82976-FAE7-40D9-97C6-2D70F10CB10A}" type="datetime1">
              <a:rPr lang="ru-RU" smtClean="0"/>
              <a:pPr/>
              <a:t>16.03.2016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9BDEE0-6C95-41CC-A773-D2E04B138AC5}" type="datetime1">
              <a:rPr lang="ru-RU" smtClean="0"/>
              <a:pPr/>
              <a:t>16.03.2016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000277C-E0D1-4937-AE85-C58D79135CAB}" type="datetime1">
              <a:rPr lang="ru-RU" smtClean="0"/>
              <a:pPr/>
              <a:t>16.03.2016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49E84BE-F2F7-4BE7-BE57-3C276DF6FAE9}" type="datetime1">
              <a:rPr lang="ru-RU" smtClean="0"/>
              <a:pPr/>
              <a:t>16.03.2016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71D26DE-DB65-4EF8-99E6-E1359BF1D2DE}" type="datetime1">
              <a:rPr lang="ru-RU" smtClean="0"/>
              <a:pPr/>
              <a:t>16.03.2016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E958711-ED6C-46D5-B053-279C6DD95487}" type="datetime1">
              <a:rPr lang="ru-RU" smtClean="0"/>
              <a:pPr/>
              <a:t>16.03.2016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DC72F2-9DA0-469E-859F-C37AB22A40B1}" type="datetime1">
              <a:rPr lang="ru-RU" smtClean="0"/>
              <a:pPr/>
              <a:t>16.03.2016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1076B1A-5CDD-4B3E-8E5C-1B296B8C3314}" type="datetime1">
              <a:rPr lang="ru-RU" smtClean="0"/>
              <a:pPr/>
              <a:t>16.03.2016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9D85C5B-6E87-4F8D-B0E2-7BD0CDA5F8C4}" type="datetime1">
              <a:rPr lang="ru-RU" smtClean="0"/>
              <a:pPr/>
              <a:t>16.03.2016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5C91F9F-CAF1-427B-8B49-9C41A456CFE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96156-7C28-4AEC-A579-69EBFE2153D8}" type="datetime1">
              <a:rPr lang="ru-RU" smtClean="0"/>
              <a:pPr/>
              <a:t>16.03.2016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91F9F-CAF1-427B-8B49-9C41A456CFE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3" Type="http://schemas.openxmlformats.org/officeDocument/2006/relationships/notesSlide" Target="../notesSlides/notesSlide13.xml"/><Relationship Id="rId7" Type="http://schemas.openxmlformats.org/officeDocument/2006/relationships/image" Target="../media/image3.pn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slideLayout" Target="../slideLayouts/slideLayout7.xml"/><Relationship Id="rId16" Type="http://schemas.openxmlformats.org/officeDocument/2006/relationships/image" Target="../media/image29.jpeg"/><Relationship Id="rId1" Type="http://schemas.openxmlformats.org/officeDocument/2006/relationships/vmlDrawing" Target="../drawings/vmlDrawing3.vml"/><Relationship Id="rId6" Type="http://schemas.openxmlformats.org/officeDocument/2006/relationships/image" Target="../media/image2.gif"/><Relationship Id="rId11" Type="http://schemas.openxmlformats.org/officeDocument/2006/relationships/image" Target="../media/image24.jpeg"/><Relationship Id="rId5" Type="http://schemas.openxmlformats.org/officeDocument/2006/relationships/image" Target="../media/image1.gif"/><Relationship Id="rId15" Type="http://schemas.openxmlformats.org/officeDocument/2006/relationships/image" Target="../media/image28.jpeg"/><Relationship Id="rId10" Type="http://schemas.openxmlformats.org/officeDocument/2006/relationships/oleObject" Target="../embeddings/oleObject3.bin"/><Relationship Id="rId4" Type="http://schemas.openxmlformats.org/officeDocument/2006/relationships/image" Target="../media/image4.jpeg"/><Relationship Id="rId9" Type="http://schemas.openxmlformats.org/officeDocument/2006/relationships/image" Target="../media/image23.wmf"/><Relationship Id="rId1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3.png"/><Relationship Id="rId5" Type="http://schemas.openxmlformats.org/officeDocument/2006/relationships/oleObject" Target="../embeddings/oleObject4.bin"/><Relationship Id="rId10" Type="http://schemas.openxmlformats.org/officeDocument/2006/relationships/image" Target="../media/image2.gif"/><Relationship Id="rId4" Type="http://schemas.openxmlformats.org/officeDocument/2006/relationships/image" Target="../media/image4.jpeg"/><Relationship Id="rId9" Type="http://schemas.openxmlformats.org/officeDocument/2006/relationships/image" Target="../media/image1.gi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gif"/><Relationship Id="rId3" Type="http://schemas.openxmlformats.org/officeDocument/2006/relationships/notesSlide" Target="../notesSlides/notesSlide15.xml"/><Relationship Id="rId7" Type="http://schemas.openxmlformats.org/officeDocument/2006/relationships/oleObject" Target="../embeddings/oleObject10.bin"/><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oleObject" Target="../embeddings/oleObject14.bin"/><Relationship Id="rId5" Type="http://schemas.openxmlformats.org/officeDocument/2006/relationships/oleObject" Target="../embeddings/oleObject8.bin"/><Relationship Id="rId10" Type="http://schemas.openxmlformats.org/officeDocument/2006/relationships/oleObject" Target="../embeddings/oleObject13.bin"/><Relationship Id="rId4" Type="http://schemas.openxmlformats.org/officeDocument/2006/relationships/image" Target="../media/image4.jpeg"/><Relationship Id="rId9" Type="http://schemas.openxmlformats.org/officeDocument/2006/relationships/oleObject" Target="../embeddings/oleObject12.bin"/><Relationship Id="rId1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notesSlide" Target="../notesSlides/notesSlide16.xml"/><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gif"/><Relationship Id="rId3" Type="http://schemas.openxmlformats.org/officeDocument/2006/relationships/notesSlide" Target="../notesSlides/notesSlide19.xml"/><Relationship Id="rId7" Type="http://schemas.openxmlformats.org/officeDocument/2006/relationships/image" Target="../media/image51.png"/><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oleObject" Target="../embeddings/oleObject21.bin"/><Relationship Id="rId5" Type="http://schemas.openxmlformats.org/officeDocument/2006/relationships/oleObject" Target="../embeddings/oleObject16.bin"/><Relationship Id="rId10" Type="http://schemas.openxmlformats.org/officeDocument/2006/relationships/oleObject" Target="../embeddings/oleObject20.bin"/><Relationship Id="rId4" Type="http://schemas.openxmlformats.org/officeDocument/2006/relationships/image" Target="../media/image4.jpeg"/><Relationship Id="rId9" Type="http://schemas.openxmlformats.org/officeDocument/2006/relationships/oleObject" Target="../embeddings/oleObject19.bin"/><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4.jpeg"/><Relationship Id="rId7" Type="http://schemas.openxmlformats.org/officeDocument/2006/relationships/image" Target="../media/image55.emf"/><Relationship Id="rId12"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emf"/><Relationship Id="rId11" Type="http://schemas.openxmlformats.org/officeDocument/2006/relationships/image" Target="../media/image2.gif"/><Relationship Id="rId5" Type="http://schemas.openxmlformats.org/officeDocument/2006/relationships/image" Target="../media/image53.emf"/><Relationship Id="rId10" Type="http://schemas.openxmlformats.org/officeDocument/2006/relationships/image" Target="../media/image1.gif"/><Relationship Id="rId4" Type="http://schemas.openxmlformats.org/officeDocument/2006/relationships/image" Target="../media/image52.jpeg"/><Relationship Id="rId9" Type="http://schemas.openxmlformats.org/officeDocument/2006/relationships/image" Target="../media/image57.emf"/></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12"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2.gif"/><Relationship Id="rId5" Type="http://schemas.openxmlformats.org/officeDocument/2006/relationships/image" Target="../media/image4.jpeg"/><Relationship Id="rId10" Type="http://schemas.openxmlformats.org/officeDocument/2006/relationships/image" Target="../media/image1.gif"/><Relationship Id="rId4" Type="http://schemas.openxmlformats.org/officeDocument/2006/relationships/image" Target="../media/image59.pn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2.gif"/><Relationship Id="rId3" Type="http://schemas.openxmlformats.org/officeDocument/2006/relationships/notesSlide" Target="../notesSlides/notesSlide25.xml"/><Relationship Id="rId7" Type="http://schemas.openxmlformats.org/officeDocument/2006/relationships/image" Target="../media/image69.gif"/><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68.gi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oleObject" Target="../embeddings/oleObject24.bin"/><Relationship Id="rId4" Type="http://schemas.openxmlformats.org/officeDocument/2006/relationships/image" Target="../media/image4.jpeg"/><Relationship Id="rId9" Type="http://schemas.openxmlformats.org/officeDocument/2006/relationships/image" Target="../media/image70.jpeg"/><Relationship Id="rId1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6.xml"/><Relationship Id="rId7" Type="http://schemas.openxmlformats.org/officeDocument/2006/relationships/oleObject" Target="../embeddings/oleObject28.bin"/><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7.bin"/><Relationship Id="rId11" Type="http://schemas.openxmlformats.org/officeDocument/2006/relationships/image" Target="../media/image2.gif"/><Relationship Id="rId5" Type="http://schemas.openxmlformats.org/officeDocument/2006/relationships/oleObject" Target="../embeddings/oleObject26.bin"/><Relationship Id="rId10" Type="http://schemas.openxmlformats.org/officeDocument/2006/relationships/image" Target="../media/image1.gif"/><Relationship Id="rId4" Type="http://schemas.openxmlformats.org/officeDocument/2006/relationships/image" Target="../media/image4.jpeg"/><Relationship Id="rId9" Type="http://schemas.openxmlformats.org/officeDocument/2006/relationships/oleObject" Target="../embeddings/oleObject30.bin"/></Relationships>
</file>

<file path=ppt/slides/_rels/slide2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jpeg"/><Relationship Id="rId7"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wmf"/><Relationship Id="rId4" Type="http://schemas.openxmlformats.org/officeDocument/2006/relationships/image" Target="../media/image76.wmf"/><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80.wmf"/><Relationship Id="rId4" Type="http://schemas.openxmlformats.org/officeDocument/2006/relationships/image" Target="../media/image79.wmf"/></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82.wmf"/><Relationship Id="rId4" Type="http://schemas.openxmlformats.org/officeDocument/2006/relationships/image" Target="../media/image81.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84.wmf"/><Relationship Id="rId4" Type="http://schemas.openxmlformats.org/officeDocument/2006/relationships/image" Target="../media/image83.wmf"/></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86.wmf"/><Relationship Id="rId4" Type="http://schemas.openxmlformats.org/officeDocument/2006/relationships/image" Target="../media/image85.wmf"/></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7.wmf"/><Relationship Id="rId7" Type="http://schemas.openxmlformats.org/officeDocument/2006/relationships/image" Target="../media/image2.gi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4.jpeg"/><Relationship Id="rId4" Type="http://schemas.openxmlformats.org/officeDocument/2006/relationships/image" Target="../media/image88.wmf"/></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4.xml"/><Relationship Id="rId7" Type="http://schemas.openxmlformats.org/officeDocument/2006/relationships/image" Target="../media/image93.pn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1.bin"/><Relationship Id="rId11" Type="http://schemas.openxmlformats.org/officeDocument/2006/relationships/image" Target="../media/image2.gif"/><Relationship Id="rId5" Type="http://schemas.openxmlformats.org/officeDocument/2006/relationships/image" Target="../media/image92.png"/><Relationship Id="rId10" Type="http://schemas.openxmlformats.org/officeDocument/2006/relationships/image" Target="../media/image1.gif"/><Relationship Id="rId4" Type="http://schemas.openxmlformats.org/officeDocument/2006/relationships/image" Target="../media/image4.jpe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5.xml"/><Relationship Id="rId7" Type="http://schemas.openxmlformats.org/officeDocument/2006/relationships/image" Target="../media/image93.png"/><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2.bin"/><Relationship Id="rId11" Type="http://schemas.openxmlformats.org/officeDocument/2006/relationships/image" Target="../media/image2.gif"/><Relationship Id="rId5" Type="http://schemas.openxmlformats.org/officeDocument/2006/relationships/image" Target="../media/image92.png"/><Relationship Id="rId10" Type="http://schemas.openxmlformats.org/officeDocument/2006/relationships/image" Target="../media/image1.gif"/><Relationship Id="rId4" Type="http://schemas.openxmlformats.org/officeDocument/2006/relationships/image" Target="../media/image4.jpeg"/><Relationship Id="rId9"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6.png"/><Relationship Id="rId7" Type="http://schemas.openxmlformats.org/officeDocument/2006/relationships/image" Target="../media/image2.gi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4.jpe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39.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notesSlide" Target="../notesSlides/notesSlide39.xml"/><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2.gif"/></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gif"/><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2.gif"/><Relationship Id="rId5" Type="http://schemas.openxmlformats.org/officeDocument/2006/relationships/image" Target="../media/image4.jpeg"/><Relationship Id="rId10" Type="http://schemas.openxmlformats.org/officeDocument/2006/relationships/image" Target="../media/image1.gif"/><Relationship Id="rId4" Type="http://schemas.openxmlformats.org/officeDocument/2006/relationships/image" Target="../media/image6.gif"/><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jpeg"/><Relationship Id="rId7"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notesSlide" Target="../notesSlides/notesSlide43.xml"/><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4.bin"/><Relationship Id="rId5" Type="http://schemas.openxmlformats.org/officeDocument/2006/relationships/image" Target="../media/image110.pn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2.gif"/></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4.xml"/><Relationship Id="rId7" Type="http://schemas.openxmlformats.org/officeDocument/2006/relationships/image" Target="../media/image2.gi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gif"/><Relationship Id="rId5" Type="http://schemas.openxmlformats.org/officeDocument/2006/relationships/oleObject" Target="../embeddings/oleObject36.bin"/><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gif"/><Relationship Id="rId3" Type="http://schemas.openxmlformats.org/officeDocument/2006/relationships/notesSlide" Target="../notesSlides/notesSlide47.xml"/><Relationship Id="rId7" Type="http://schemas.openxmlformats.org/officeDocument/2006/relationships/oleObject" Target="../embeddings/oleObject39.bin"/><Relationship Id="rId12"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8.bin"/><Relationship Id="rId11" Type="http://schemas.openxmlformats.org/officeDocument/2006/relationships/oleObject" Target="../embeddings/oleObject42.bin"/><Relationship Id="rId5" Type="http://schemas.openxmlformats.org/officeDocument/2006/relationships/oleObject" Target="../embeddings/oleObject37.bin"/><Relationship Id="rId15" Type="http://schemas.openxmlformats.org/officeDocument/2006/relationships/image" Target="../media/image3.png"/><Relationship Id="rId10" Type="http://schemas.openxmlformats.org/officeDocument/2006/relationships/image" Target="../media/image118.wmf"/><Relationship Id="rId4" Type="http://schemas.openxmlformats.org/officeDocument/2006/relationships/image" Target="../media/image4.jpeg"/><Relationship Id="rId9" Type="http://schemas.openxmlformats.org/officeDocument/2006/relationships/oleObject" Target="../embeddings/oleObject41.bin"/><Relationship Id="rId14" Type="http://schemas.openxmlformats.org/officeDocument/2006/relationships/image" Target="../media/image2.gif"/></Relationships>
</file>

<file path=ppt/slides/_rels/slide4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4.jpeg"/><Relationship Id="rId7" Type="http://schemas.openxmlformats.org/officeDocument/2006/relationships/image" Target="../media/image1.gi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 Id="rId9"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2.gif"/><Relationship Id="rId4" Type="http://schemas.openxmlformats.org/officeDocument/2006/relationships/image" Target="../media/image12.png"/><Relationship Id="rId9" Type="http://schemas.openxmlformats.org/officeDocument/2006/relationships/image" Target="../media/image1.gif"/></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124.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4.jpeg"/><Relationship Id="rId7"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3.png"/><Relationship Id="rId4" Type="http://schemas.openxmlformats.org/officeDocument/2006/relationships/image" Target="../media/image125.png"/><Relationship Id="rId9" Type="http://schemas.openxmlformats.org/officeDocument/2006/relationships/image" Target="../media/image2.gif"/></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130.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gif"/><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133.jpeg"/><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59.xml"/><Relationship Id="rId7"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4.bin"/><Relationship Id="rId11" Type="http://schemas.openxmlformats.org/officeDocument/2006/relationships/image" Target="../media/image3.png"/><Relationship Id="rId5" Type="http://schemas.openxmlformats.org/officeDocument/2006/relationships/oleObject" Target="../embeddings/oleObject43.bin"/><Relationship Id="rId10" Type="http://schemas.openxmlformats.org/officeDocument/2006/relationships/image" Target="../media/image2.gif"/><Relationship Id="rId4" Type="http://schemas.openxmlformats.org/officeDocument/2006/relationships/image" Target="../media/image4.jpeg"/><Relationship Id="rId9"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2.gif"/><Relationship Id="rId3" Type="http://schemas.openxmlformats.org/officeDocument/2006/relationships/notesSlide" Target="../notesSlides/notesSlide61.xml"/><Relationship Id="rId7" Type="http://schemas.openxmlformats.org/officeDocument/2006/relationships/oleObject" Target="../embeddings/oleObject49.bin"/><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8.bin"/><Relationship Id="rId11" Type="http://schemas.openxmlformats.org/officeDocument/2006/relationships/oleObject" Target="../embeddings/oleObject53.bin"/><Relationship Id="rId5" Type="http://schemas.openxmlformats.org/officeDocument/2006/relationships/oleObject" Target="../embeddings/oleObject47.bin"/><Relationship Id="rId10" Type="http://schemas.openxmlformats.org/officeDocument/2006/relationships/oleObject" Target="../embeddings/oleObject52.bin"/><Relationship Id="rId4" Type="http://schemas.openxmlformats.org/officeDocument/2006/relationships/image" Target="../media/image4.jpeg"/><Relationship Id="rId9" Type="http://schemas.openxmlformats.org/officeDocument/2006/relationships/oleObject" Target="../embeddings/oleObject51.bin"/><Relationship Id="rId1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notesSlide" Target="../notesSlides/notesSlide62.xml"/><Relationship Id="rId7"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54.bin"/><Relationship Id="rId5" Type="http://schemas.openxmlformats.org/officeDocument/2006/relationships/image" Target="../media/image150.png"/><Relationship Id="rId4" Type="http://schemas.openxmlformats.org/officeDocument/2006/relationships/image" Target="../media/image4.jpeg"/><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oleObject" Target="../embeddings/oleObject55.bin"/><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53.png"/><Relationship Id="rId11" Type="http://schemas.openxmlformats.org/officeDocument/2006/relationships/image" Target="../media/image2.gif"/><Relationship Id="rId5" Type="http://schemas.openxmlformats.org/officeDocument/2006/relationships/image" Target="../media/image152.png"/><Relationship Id="rId10" Type="http://schemas.openxmlformats.org/officeDocument/2006/relationships/image" Target="../media/image1.gif"/><Relationship Id="rId4" Type="http://schemas.openxmlformats.org/officeDocument/2006/relationships/image" Target="../media/image4.jpeg"/><Relationship Id="rId9" Type="http://schemas.openxmlformats.org/officeDocument/2006/relationships/image" Target="../media/image137.jpeg"/></Relationships>
</file>

<file path=ppt/slides/_rels/slide6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3.png"/><Relationship Id="rId3" Type="http://schemas.openxmlformats.org/officeDocument/2006/relationships/image" Target="../media/image154.jpeg"/><Relationship Id="rId7" Type="http://schemas.openxmlformats.org/officeDocument/2006/relationships/image" Target="../media/image157.png"/><Relationship Id="rId12" Type="http://schemas.openxmlformats.org/officeDocument/2006/relationships/image" Target="../media/image2.gi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gif"/><Relationship Id="rId5" Type="http://schemas.openxmlformats.org/officeDocument/2006/relationships/image" Target="../media/image4.jpeg"/><Relationship Id="rId10" Type="http://schemas.openxmlformats.org/officeDocument/2006/relationships/image" Target="../media/image160.png"/><Relationship Id="rId4" Type="http://schemas.openxmlformats.org/officeDocument/2006/relationships/image" Target="../media/image155.png"/><Relationship Id="rId9" Type="http://schemas.openxmlformats.org/officeDocument/2006/relationships/image" Target="../media/image159.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2.gif"/><Relationship Id="rId3" Type="http://schemas.openxmlformats.org/officeDocument/2006/relationships/notesSlide" Target="../notesSlides/notesSlide66.xml"/><Relationship Id="rId7" Type="http://schemas.openxmlformats.org/officeDocument/2006/relationships/oleObject" Target="../embeddings/oleObject58.bin"/><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57.bin"/><Relationship Id="rId11" Type="http://schemas.openxmlformats.org/officeDocument/2006/relationships/oleObject" Target="../embeddings/oleObject62.bin"/><Relationship Id="rId5" Type="http://schemas.openxmlformats.org/officeDocument/2006/relationships/oleObject" Target="../embeddings/oleObject56.bin"/><Relationship Id="rId10" Type="http://schemas.openxmlformats.org/officeDocument/2006/relationships/oleObject" Target="../embeddings/oleObject61.bin"/><Relationship Id="rId4" Type="http://schemas.openxmlformats.org/officeDocument/2006/relationships/image" Target="../media/image4.jpeg"/><Relationship Id="rId9" Type="http://schemas.openxmlformats.org/officeDocument/2006/relationships/oleObject" Target="../embeddings/oleObject60.bin"/><Relationship Id="rId14"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3.png"/><Relationship Id="rId3" Type="http://schemas.openxmlformats.org/officeDocument/2006/relationships/notesSlide" Target="../notesSlides/notesSlide67.xml"/><Relationship Id="rId7" Type="http://schemas.openxmlformats.org/officeDocument/2006/relationships/oleObject" Target="../embeddings/oleObject65.bin"/><Relationship Id="rId12" Type="http://schemas.openxmlformats.org/officeDocument/2006/relationships/image" Target="../media/image2.gi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64.bin"/><Relationship Id="rId11" Type="http://schemas.openxmlformats.org/officeDocument/2006/relationships/image" Target="../media/image1.gif"/><Relationship Id="rId5" Type="http://schemas.openxmlformats.org/officeDocument/2006/relationships/oleObject" Target="../embeddings/oleObject63.bin"/><Relationship Id="rId10" Type="http://schemas.openxmlformats.org/officeDocument/2006/relationships/image" Target="../media/image170.jpeg"/><Relationship Id="rId4" Type="http://schemas.openxmlformats.org/officeDocument/2006/relationships/image" Target="../media/image4.jpeg"/><Relationship Id="rId9" Type="http://schemas.openxmlformats.org/officeDocument/2006/relationships/image" Target="../media/image169.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2.gif"/><Relationship Id="rId3" Type="http://schemas.openxmlformats.org/officeDocument/2006/relationships/notesSlide" Target="../notesSlides/notesSlide68.xml"/><Relationship Id="rId7" Type="http://schemas.openxmlformats.org/officeDocument/2006/relationships/oleObject" Target="../embeddings/oleObject67.bin"/><Relationship Id="rId12"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77.png"/><Relationship Id="rId11" Type="http://schemas.openxmlformats.org/officeDocument/2006/relationships/oleObject" Target="../embeddings/oleObject71.bin"/><Relationship Id="rId5" Type="http://schemas.openxmlformats.org/officeDocument/2006/relationships/image" Target="../media/image176.jpeg"/><Relationship Id="rId10" Type="http://schemas.openxmlformats.org/officeDocument/2006/relationships/oleObject" Target="../embeddings/oleObject70.bin"/><Relationship Id="rId4" Type="http://schemas.openxmlformats.org/officeDocument/2006/relationships/image" Target="../media/image4.jpeg"/><Relationship Id="rId9" Type="http://schemas.openxmlformats.org/officeDocument/2006/relationships/oleObject" Target="../embeddings/oleObject69.bin"/><Relationship Id="rId1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8" Type="http://schemas.openxmlformats.org/officeDocument/2006/relationships/hyperlink" Target="file:///C:\&#1052;&#1086;&#1080;%20&#1076;&#1086;&#1082;&#1091;&#1084;&#1077;&#1085;&#1090;&#1099;\neutron_source\ibr-2\IBR-2.exe" TargetMode="External"/><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 Id="rId9" Type="http://schemas.openxmlformats.org/officeDocument/2006/relationships/image" Target="../media/image16.jpeg"/></Relationships>
</file>

<file path=ppt/slides/_rels/slide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0.xml"/><Relationship Id="rId7" Type="http://schemas.openxmlformats.org/officeDocument/2006/relationships/image" Target="../media/image2.gif"/><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gif"/><Relationship Id="rId11" Type="http://schemas.openxmlformats.org/officeDocument/2006/relationships/oleObject" Target="../embeddings/oleObject73.bin"/><Relationship Id="rId5" Type="http://schemas.openxmlformats.org/officeDocument/2006/relationships/image" Target="../media/image4.jpeg"/><Relationship Id="rId10" Type="http://schemas.openxmlformats.org/officeDocument/2006/relationships/oleObject" Target="../embeddings/oleObject72.bin"/><Relationship Id="rId4" Type="http://schemas.openxmlformats.org/officeDocument/2006/relationships/image" Target="../media/image180.jpeg"/><Relationship Id="rId9" Type="http://schemas.openxmlformats.org/officeDocument/2006/relationships/image" Target="../media/image181.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5.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4.jpeg"/><Relationship Id="rId7" Type="http://schemas.openxmlformats.org/officeDocument/2006/relationships/image" Target="../media/image182.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8" Type="http://schemas.openxmlformats.org/officeDocument/2006/relationships/image" Target="../media/image185.wmf"/><Relationship Id="rId3" Type="http://schemas.openxmlformats.org/officeDocument/2006/relationships/image" Target="../media/image4.jpeg"/><Relationship Id="rId7" Type="http://schemas.openxmlformats.org/officeDocument/2006/relationships/image" Target="../media/image184.wmf"/><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10" Type="http://schemas.openxmlformats.org/officeDocument/2006/relationships/image" Target="../media/image187.png"/><Relationship Id="rId4" Type="http://schemas.openxmlformats.org/officeDocument/2006/relationships/image" Target="../media/image1.gif"/><Relationship Id="rId9" Type="http://schemas.openxmlformats.org/officeDocument/2006/relationships/image" Target="../media/image186.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88.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7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4.jpeg"/><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93.png"/><Relationship Id="rId5" Type="http://schemas.openxmlformats.org/officeDocument/2006/relationships/image" Target="../media/image2.gif"/><Relationship Id="rId10" Type="http://schemas.openxmlformats.org/officeDocument/2006/relationships/image" Target="../media/image192.png"/><Relationship Id="rId4" Type="http://schemas.openxmlformats.org/officeDocument/2006/relationships/image" Target="../media/image1.gif"/><Relationship Id="rId9" Type="http://schemas.openxmlformats.org/officeDocument/2006/relationships/image" Target="../media/image191.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a:t>
            </a:fld>
            <a:endParaRPr lang="ru-RU" dirty="0"/>
          </a:p>
        </p:txBody>
      </p:sp>
      <p:sp>
        <p:nvSpPr>
          <p:cNvPr id="19" name="TextBox 18"/>
          <p:cNvSpPr txBox="1"/>
          <p:nvPr/>
        </p:nvSpPr>
        <p:spPr>
          <a:xfrm>
            <a:off x="2102804" y="2708920"/>
            <a:ext cx="5220404" cy="1200329"/>
          </a:xfrm>
          <a:prstGeom prst="rect">
            <a:avLst/>
          </a:prstGeom>
          <a:noFill/>
        </p:spPr>
        <p:txBody>
          <a:bodyPr wrap="none" rtlCol="0">
            <a:spAutoFit/>
          </a:bodyPr>
          <a:lstStyle/>
          <a:p>
            <a:pPr algn="ctr"/>
            <a:r>
              <a:rPr lang="en-US" sz="3600" dirty="0" smtClean="0"/>
              <a:t>"The Ultra Cold Neutrons –</a:t>
            </a:r>
          </a:p>
          <a:p>
            <a:pPr algn="ctr"/>
            <a:r>
              <a:rPr lang="en-US" sz="3600" dirty="0" smtClean="0"/>
              <a:t> an everlasting challenge"</a:t>
            </a:r>
            <a:r>
              <a:rPr lang="en-US" sz="3600" b="1" dirty="0" smtClean="0"/>
              <a:t> </a:t>
            </a:r>
            <a:endParaRPr lang="ru-RU" sz="3600" b="1" dirty="0"/>
          </a:p>
        </p:txBody>
      </p:sp>
      <p:sp>
        <p:nvSpPr>
          <p:cNvPr id="20" name="TextBox 19"/>
          <p:cNvSpPr txBox="1"/>
          <p:nvPr/>
        </p:nvSpPr>
        <p:spPr>
          <a:xfrm>
            <a:off x="3918480" y="4005064"/>
            <a:ext cx="1478162" cy="369332"/>
          </a:xfrm>
          <a:prstGeom prst="rect">
            <a:avLst/>
          </a:prstGeom>
          <a:noFill/>
        </p:spPr>
        <p:txBody>
          <a:bodyPr wrap="none" rtlCol="0">
            <a:spAutoFit/>
          </a:bodyPr>
          <a:lstStyle/>
          <a:p>
            <a:r>
              <a:rPr lang="en-US" b="1" dirty="0" err="1" smtClean="0"/>
              <a:t>Egor</a:t>
            </a:r>
            <a:r>
              <a:rPr lang="en-US" b="1" dirty="0" smtClean="0"/>
              <a:t> </a:t>
            </a:r>
            <a:r>
              <a:rPr lang="en-US" b="1" dirty="0" err="1" smtClean="0"/>
              <a:t>Lychagin</a:t>
            </a:r>
            <a:endParaRPr lang="ru-RU" b="1" dirty="0"/>
          </a:p>
        </p:txBody>
      </p:sp>
      <p:grpSp>
        <p:nvGrpSpPr>
          <p:cNvPr id="12" name="Группа 11"/>
          <p:cNvGrpSpPr/>
          <p:nvPr/>
        </p:nvGrpSpPr>
        <p:grpSpPr>
          <a:xfrm>
            <a:off x="0" y="0"/>
            <a:ext cx="9144000" cy="1313728"/>
            <a:chOff x="0" y="-27384"/>
            <a:chExt cx="9144000" cy="1313728"/>
          </a:xfrm>
        </p:grpSpPr>
        <p:sp>
          <p:nvSpPr>
            <p:cNvPr id="13" name="Прямоугольник 12"/>
            <p:cNvSpPr/>
            <p:nvPr/>
          </p:nvSpPr>
          <p:spPr>
            <a:xfrm>
              <a:off x="0" y="-9800"/>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4"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5" cstate="print"/>
            <a:srcRect/>
            <a:stretch>
              <a:fillRect/>
            </a:stretch>
          </p:blipFill>
          <p:spPr bwMode="auto">
            <a:xfrm>
              <a:off x="3914519" y="17584"/>
              <a:ext cx="1272256" cy="1268760"/>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928662" y="1260049"/>
            <a:ext cx="7445308" cy="584775"/>
          </a:xfrm>
          <a:prstGeom prst="rect">
            <a:avLst/>
          </a:prstGeom>
          <a:solidFill>
            <a:schemeClr val="bg1">
              <a:alpha val="80000"/>
            </a:schemeClr>
          </a:solidFill>
        </p:spPr>
        <p:txBody>
          <a:bodyPr wrap="none" rtlCol="0">
            <a:spAutoFit/>
          </a:bodyPr>
          <a:lstStyle/>
          <a:p>
            <a:r>
              <a:rPr lang="en-US" sz="3200" b="1" dirty="0" smtClean="0"/>
              <a:t>Our facilities cover wide neutron spectrum</a:t>
            </a:r>
            <a:endParaRPr lang="ru-RU" sz="3200" b="1" dirty="0"/>
          </a:p>
        </p:txBody>
      </p:sp>
      <p:graphicFrame>
        <p:nvGraphicFramePr>
          <p:cNvPr id="24" name="Object 2"/>
          <p:cNvGraphicFramePr>
            <a:graphicFrameLocks noChangeAspect="1"/>
          </p:cNvGraphicFramePr>
          <p:nvPr/>
        </p:nvGraphicFramePr>
        <p:xfrm>
          <a:off x="118331" y="1899964"/>
          <a:ext cx="8942388" cy="2897188"/>
        </p:xfrm>
        <a:graphic>
          <a:graphicData uri="http://schemas.openxmlformats.org/presentationml/2006/ole">
            <p:oleObj spid="_x0000_s724994" name="Graph" r:id="rId8" imgW="4023360" imgH="3108960" progId="Origin50.Graph">
              <p:embed/>
            </p:oleObj>
          </a:graphicData>
        </a:graphic>
      </p:graphicFrame>
      <p:sp>
        <p:nvSpPr>
          <p:cNvPr id="25" name="Прямоугольник 24"/>
          <p:cNvSpPr/>
          <p:nvPr/>
        </p:nvSpPr>
        <p:spPr>
          <a:xfrm>
            <a:off x="3264344" y="3114410"/>
            <a:ext cx="574314" cy="1816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3857620" y="3114410"/>
            <a:ext cx="2978624" cy="18000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6836244" y="3114410"/>
            <a:ext cx="574314" cy="1816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7424756" y="3114410"/>
            <a:ext cx="1126000" cy="1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89766" y="3114410"/>
            <a:ext cx="2574578" cy="180000"/>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21138" y="3114410"/>
            <a:ext cx="7428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1758102" y="5464714"/>
            <a:ext cx="574314" cy="15257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1758102" y="5893342"/>
            <a:ext cx="2978624" cy="151182"/>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1758102" y="6250532"/>
            <a:ext cx="574314" cy="15257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1758102" y="6607722"/>
            <a:ext cx="1126000" cy="1511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1758102" y="5107524"/>
            <a:ext cx="2574578" cy="151182"/>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1760912" y="4750334"/>
            <a:ext cx="74280" cy="15118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4786314" y="4607459"/>
            <a:ext cx="1813766" cy="2709973"/>
          </a:xfrm>
          <a:prstGeom prst="rect">
            <a:avLst/>
          </a:prstGeom>
          <a:noFill/>
        </p:spPr>
        <p:txBody>
          <a:bodyPr wrap="square" rtlCol="0">
            <a:spAutoFit/>
          </a:bodyPr>
          <a:lstStyle/>
          <a:p>
            <a:pPr>
              <a:lnSpc>
                <a:spcPct val="135000"/>
              </a:lnSpc>
            </a:pPr>
            <a:r>
              <a:rPr lang="en-US" dirty="0" err="1" smtClean="0"/>
              <a:t>Ultacold</a:t>
            </a:r>
            <a:endParaRPr lang="ru-RU" dirty="0" smtClean="0"/>
          </a:p>
          <a:p>
            <a:pPr>
              <a:lnSpc>
                <a:spcPct val="135000"/>
              </a:lnSpc>
            </a:pPr>
            <a:r>
              <a:rPr lang="en-US" dirty="0" smtClean="0"/>
              <a:t>Cold</a:t>
            </a:r>
          </a:p>
          <a:p>
            <a:pPr>
              <a:lnSpc>
                <a:spcPct val="135000"/>
              </a:lnSpc>
            </a:pPr>
            <a:r>
              <a:rPr lang="en-US" dirty="0" smtClean="0"/>
              <a:t>Thermal</a:t>
            </a:r>
            <a:endParaRPr lang="ru-RU" dirty="0" smtClean="0"/>
          </a:p>
          <a:p>
            <a:pPr>
              <a:lnSpc>
                <a:spcPct val="135000"/>
              </a:lnSpc>
            </a:pPr>
            <a:r>
              <a:rPr lang="en-US" dirty="0" smtClean="0"/>
              <a:t>Resonance</a:t>
            </a:r>
            <a:endParaRPr lang="ru-RU" dirty="0" smtClean="0"/>
          </a:p>
          <a:p>
            <a:pPr>
              <a:lnSpc>
                <a:spcPct val="135000"/>
              </a:lnSpc>
            </a:pPr>
            <a:r>
              <a:rPr lang="en-US" dirty="0" smtClean="0"/>
              <a:t>Intermediate</a:t>
            </a:r>
            <a:endParaRPr lang="ru-RU" dirty="0" smtClean="0"/>
          </a:p>
          <a:p>
            <a:pPr>
              <a:lnSpc>
                <a:spcPct val="135000"/>
              </a:lnSpc>
            </a:pPr>
            <a:r>
              <a:rPr lang="en-US" dirty="0" smtClean="0"/>
              <a:t>Fast</a:t>
            </a:r>
            <a:endParaRPr lang="ru-RU" dirty="0" smtClean="0"/>
          </a:p>
          <a:p>
            <a:pPr>
              <a:lnSpc>
                <a:spcPct val="135000"/>
              </a:lnSpc>
            </a:pPr>
            <a:endParaRPr lang="ru-RU" dirty="0"/>
          </a:p>
        </p:txBody>
      </p:sp>
      <p:grpSp>
        <p:nvGrpSpPr>
          <p:cNvPr id="38" name="Группа 37"/>
          <p:cNvGrpSpPr/>
          <p:nvPr/>
        </p:nvGrpSpPr>
        <p:grpSpPr>
          <a:xfrm>
            <a:off x="2857488" y="2471468"/>
            <a:ext cx="5429288" cy="1428760"/>
            <a:chOff x="2857488" y="1357298"/>
            <a:chExt cx="5715040" cy="1428760"/>
          </a:xfrm>
        </p:grpSpPr>
        <p:sp>
          <p:nvSpPr>
            <p:cNvPr id="39" name="Овал 38"/>
            <p:cNvSpPr/>
            <p:nvPr/>
          </p:nvSpPr>
          <p:spPr>
            <a:xfrm>
              <a:off x="2857488" y="1357298"/>
              <a:ext cx="5715040" cy="142876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p:cNvSpPr txBox="1"/>
            <p:nvPr/>
          </p:nvSpPr>
          <p:spPr>
            <a:xfrm>
              <a:off x="2928926" y="1720982"/>
              <a:ext cx="1357322" cy="707886"/>
            </a:xfrm>
            <a:prstGeom prst="rect">
              <a:avLst/>
            </a:prstGeom>
            <a:noFill/>
          </p:spPr>
          <p:txBody>
            <a:bodyPr wrap="square" rtlCol="0">
              <a:spAutoFit/>
            </a:bodyPr>
            <a:lstStyle/>
            <a:p>
              <a:r>
                <a:rPr lang="en-US" sz="4000" dirty="0" smtClean="0">
                  <a:solidFill>
                    <a:schemeClr val="bg1"/>
                  </a:solidFill>
                </a:rPr>
                <a:t>IBR-2</a:t>
              </a:r>
              <a:endParaRPr lang="ru-RU" sz="4000" dirty="0">
                <a:solidFill>
                  <a:schemeClr val="bg1"/>
                </a:solidFill>
              </a:endParaRPr>
            </a:p>
          </p:txBody>
        </p:sp>
      </p:grpSp>
      <p:sp>
        <p:nvSpPr>
          <p:cNvPr id="41" name="Овал 40"/>
          <p:cNvSpPr/>
          <p:nvPr/>
        </p:nvSpPr>
        <p:spPr>
          <a:xfrm>
            <a:off x="5072066" y="2566656"/>
            <a:ext cx="2928958" cy="1214446"/>
          </a:xfrm>
          <a:prstGeom prst="ellipse">
            <a:avLst/>
          </a:prstGeom>
          <a:solidFill>
            <a:schemeClr val="accent6">
              <a:lumMod val="60000"/>
              <a:lumOff val="40000"/>
              <a:alpha val="7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IREN</a:t>
            </a:r>
            <a:endParaRPr lang="ru-RU" sz="3600" dirty="0"/>
          </a:p>
        </p:txBody>
      </p:sp>
      <p:sp>
        <p:nvSpPr>
          <p:cNvPr id="42" name="Овал 41"/>
          <p:cNvSpPr/>
          <p:nvPr/>
        </p:nvSpPr>
        <p:spPr>
          <a:xfrm>
            <a:off x="7929586" y="2828658"/>
            <a:ext cx="785818" cy="785818"/>
          </a:xfrm>
          <a:prstGeom prst="ellipse">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EG</a:t>
            </a:r>
            <a:endParaRPr lang="ru-RU" sz="2400" dirty="0"/>
          </a:p>
        </p:txBody>
      </p:sp>
      <p:sp>
        <p:nvSpPr>
          <p:cNvPr id="43" name="Овал 42"/>
          <p:cNvSpPr/>
          <p:nvPr/>
        </p:nvSpPr>
        <p:spPr>
          <a:xfrm>
            <a:off x="571472" y="2614344"/>
            <a:ext cx="2428892" cy="1143008"/>
          </a:xfrm>
          <a:prstGeom prst="ellipse">
            <a:avLst/>
          </a:prstGeom>
          <a:solidFill>
            <a:srgbClr val="FFFF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Outside JINR</a:t>
            </a:r>
            <a:endParaRPr lang="ru-RU"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2" name="Rectangle 2"/>
          <p:cNvSpPr txBox="1">
            <a:spLocks noChangeArrowheads="1"/>
          </p:cNvSpPr>
          <p:nvPr/>
        </p:nvSpPr>
        <p:spPr>
          <a:xfrm>
            <a:off x="357158" y="2000240"/>
            <a:ext cx="8362950" cy="1403350"/>
          </a:xfrm>
          <a:prstGeom prst="rect">
            <a:avLst/>
          </a:prstGeom>
          <a:solidFill>
            <a:schemeClr val="bg1">
              <a:alpha val="45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ko-KR" sz="4000" b="0" i="0" u="none" strike="noStrike" kern="1200" cap="none" spc="0" normalizeH="0" baseline="0" noProof="0" smtClean="0">
                <a:ln>
                  <a:noFill/>
                </a:ln>
                <a:solidFill>
                  <a:schemeClr val="tx1"/>
                </a:solidFill>
                <a:effectLst/>
                <a:uLnTx/>
                <a:uFillTx/>
                <a:latin typeface="+mj-lt"/>
                <a:ea typeface="+mj-ea"/>
                <a:cs typeface="+mj-cs"/>
              </a:rPr>
              <a:t>FLNP activities:</a:t>
            </a:r>
            <a:endParaRPr kumimoji="0" lang="ru-RU" altLang="ko-KR"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Rectangle 3"/>
          <p:cNvSpPr txBox="1">
            <a:spLocks noChangeArrowheads="1"/>
          </p:cNvSpPr>
          <p:nvPr/>
        </p:nvSpPr>
        <p:spPr>
          <a:xfrm>
            <a:off x="1500166" y="3571876"/>
            <a:ext cx="6357982" cy="2400304"/>
          </a:xfrm>
          <a:prstGeom prst="rect">
            <a:avLst/>
          </a:prstGeom>
          <a:solidFill>
            <a:schemeClr val="bg1">
              <a:alpha val="41000"/>
            </a:schemeClr>
          </a:solidFill>
        </p:spPr>
        <p:txBody>
          <a:bodyPr>
            <a:normAutofit fontScale="92500" lnSpcReduction="20000"/>
          </a:bodyPr>
          <a:lstStyle/>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altLang="ko-KR" sz="32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Neutron nuclear physics;</a:t>
            </a:r>
            <a:endParaRPr kumimoji="0" lang="ru-RU" altLang="ko-KR" sz="32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endParaRP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altLang="ko-KR" sz="32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Condensed matter physics;</a:t>
            </a: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altLang="ko-KR" sz="32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IREN Project;</a:t>
            </a:r>
          </a:p>
          <a:p>
            <a:pPr marL="742950" marR="0" lvl="1" indent="-28575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altLang="ko-KR" sz="3200" b="1"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n-lt"/>
                <a:ea typeface="+mn-ea"/>
                <a:cs typeface="+mn-cs"/>
              </a:rPr>
              <a:t>IBR-2 spectrometers developing</a:t>
            </a:r>
            <a:endParaRPr kumimoji="0" lang="ru-RU" altLang="ko-KR" sz="3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571604" y="2071678"/>
            <a:ext cx="5400000" cy="4320000"/>
          </a:xfrm>
          <a:prstGeom prst="rect">
            <a:avLst/>
          </a:prstGeom>
          <a:solidFill>
            <a:schemeClr val="bg1"/>
          </a:solidFill>
        </p:spPr>
        <p:txBody>
          <a:bodyPr wrap="square" rtlCol="0">
            <a:spAutoFit/>
          </a:bodyPr>
          <a:lstStyle/>
          <a:p>
            <a:pPr algn="ctr"/>
            <a:r>
              <a:rPr lang="en-US" sz="2800" b="1" dirty="0" smtClean="0"/>
              <a:t>THREE MAIN DEPARTMENTS: </a:t>
            </a:r>
            <a:endParaRPr lang="ru-RU" sz="2800" b="1" dirty="0"/>
          </a:p>
        </p:txBody>
      </p:sp>
      <p:sp>
        <p:nvSpPr>
          <p:cNvPr id="36" name="TextBox 35"/>
          <p:cNvSpPr txBox="1"/>
          <p:nvPr/>
        </p:nvSpPr>
        <p:spPr>
          <a:xfrm>
            <a:off x="2285984" y="2714620"/>
            <a:ext cx="4082400" cy="830997"/>
          </a:xfrm>
          <a:prstGeom prst="rect">
            <a:avLst/>
          </a:prstGeom>
          <a:noFill/>
        </p:spPr>
        <p:txBody>
          <a:bodyPr wrap="none" rtlCol="0">
            <a:spAutoFit/>
          </a:bodyPr>
          <a:lstStyle/>
          <a:p>
            <a:pPr algn="ctr"/>
            <a:r>
              <a:rPr lang="en-US" sz="2400" b="1" dirty="0" smtClean="0"/>
              <a:t>Department of nuclear physics</a:t>
            </a:r>
          </a:p>
          <a:p>
            <a:pPr algn="ctr"/>
            <a:r>
              <a:rPr lang="en-US" sz="2400" dirty="0" smtClean="0"/>
              <a:t> (94 persons)</a:t>
            </a:r>
            <a:endParaRPr lang="ru-RU" sz="2400" dirty="0"/>
          </a:p>
        </p:txBody>
      </p:sp>
      <p:sp>
        <p:nvSpPr>
          <p:cNvPr id="37" name="TextBox 36"/>
          <p:cNvSpPr txBox="1"/>
          <p:nvPr/>
        </p:nvSpPr>
        <p:spPr>
          <a:xfrm>
            <a:off x="1857356" y="3643314"/>
            <a:ext cx="5048306" cy="1200329"/>
          </a:xfrm>
          <a:prstGeom prst="rect">
            <a:avLst/>
          </a:prstGeom>
          <a:noFill/>
        </p:spPr>
        <p:txBody>
          <a:bodyPr wrap="none" rtlCol="0">
            <a:spAutoFit/>
          </a:bodyPr>
          <a:lstStyle/>
          <a:p>
            <a:pPr algn="ctr"/>
            <a:r>
              <a:rPr lang="en-US" sz="2400" b="1" dirty="0" smtClean="0"/>
              <a:t>Department of Neutron Investigations</a:t>
            </a:r>
          </a:p>
          <a:p>
            <a:pPr algn="ctr"/>
            <a:r>
              <a:rPr lang="en-US" sz="2400" b="1" dirty="0" smtClean="0"/>
              <a:t> of Condensed Matter</a:t>
            </a:r>
          </a:p>
          <a:p>
            <a:pPr algn="ctr"/>
            <a:r>
              <a:rPr lang="en-US" sz="2400" dirty="0" smtClean="0"/>
              <a:t>(86 persons)</a:t>
            </a:r>
            <a:endParaRPr lang="ru-RU" sz="2400" dirty="0"/>
          </a:p>
        </p:txBody>
      </p:sp>
      <p:sp>
        <p:nvSpPr>
          <p:cNvPr id="38" name="TextBox 37"/>
          <p:cNvSpPr txBox="1"/>
          <p:nvPr/>
        </p:nvSpPr>
        <p:spPr>
          <a:xfrm>
            <a:off x="1714480" y="5072074"/>
            <a:ext cx="5280163" cy="1200329"/>
          </a:xfrm>
          <a:prstGeom prst="rect">
            <a:avLst/>
          </a:prstGeom>
          <a:noFill/>
        </p:spPr>
        <p:txBody>
          <a:bodyPr wrap="none" rtlCol="0">
            <a:spAutoFit/>
          </a:bodyPr>
          <a:lstStyle/>
          <a:p>
            <a:pPr algn="ctr"/>
            <a:r>
              <a:rPr lang="en-US" sz="2400" b="1" dirty="0" smtClean="0"/>
              <a:t>Scientific and Experimental Department</a:t>
            </a:r>
          </a:p>
          <a:p>
            <a:pPr algn="ctr"/>
            <a:r>
              <a:rPr lang="en-US" sz="2400" b="1" dirty="0" smtClean="0"/>
              <a:t> of Complex of IBR-2 spectrometers</a:t>
            </a:r>
          </a:p>
          <a:p>
            <a:pPr algn="ctr"/>
            <a:r>
              <a:rPr lang="en-US" sz="2400" dirty="0" smtClean="0"/>
              <a:t>(41 persons)</a:t>
            </a:r>
            <a:endParaRPr lang="ru-RU"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3"/>
          <p:cNvPicPr>
            <a:picLocks noChangeAspect="1" noChangeArrowheads="1"/>
          </p:cNvPicPr>
          <p:nvPr/>
        </p:nvPicPr>
        <p:blipFill>
          <a:blip r:embed="rId8" cstate="print"/>
          <a:srcRect/>
          <a:stretch>
            <a:fillRect/>
          </a:stretch>
        </p:blipFill>
        <p:spPr bwMode="auto">
          <a:xfrm>
            <a:off x="7565352" y="1357298"/>
            <a:ext cx="1578648" cy="1147761"/>
          </a:xfrm>
          <a:prstGeom prst="rect">
            <a:avLst/>
          </a:prstGeom>
          <a:noFill/>
          <a:ln w="9525">
            <a:noFill/>
            <a:miter lim="800000"/>
            <a:headEnd/>
            <a:tailEnd/>
          </a:ln>
          <a:effectLst/>
        </p:spPr>
      </p:pic>
      <p:pic>
        <p:nvPicPr>
          <p:cNvPr id="17" name="Picture 2"/>
          <p:cNvPicPr>
            <a:picLocks noChangeAspect="1" noChangeArrowheads="1"/>
          </p:cNvPicPr>
          <p:nvPr/>
        </p:nvPicPr>
        <p:blipFill>
          <a:blip r:embed="rId9" cstate="print">
            <a:lum bright="-100000" contrast="100000"/>
          </a:blip>
          <a:srcRect l="5829" t="8858" r="5653" b="7205"/>
          <a:stretch>
            <a:fillRect/>
          </a:stretch>
        </p:blipFill>
        <p:spPr bwMode="auto">
          <a:xfrm>
            <a:off x="0" y="750074"/>
            <a:ext cx="8143900" cy="6107925"/>
          </a:xfrm>
          <a:prstGeom prst="rect">
            <a:avLst/>
          </a:prstGeom>
          <a:solidFill>
            <a:schemeClr val="accent1">
              <a:alpha val="70000"/>
            </a:schemeClr>
          </a:solidFill>
          <a:ln w="9525">
            <a:noFill/>
            <a:miter lim="800000"/>
            <a:headEnd/>
            <a:tailEnd/>
          </a:ln>
        </p:spPr>
      </p:pic>
      <p:graphicFrame>
        <p:nvGraphicFramePr>
          <p:cNvPr id="18" name="Object 3"/>
          <p:cNvGraphicFramePr>
            <a:graphicFrameLocks noGrp="1" noChangeAspect="1"/>
          </p:cNvGraphicFramePr>
          <p:nvPr/>
        </p:nvGraphicFramePr>
        <p:xfrm>
          <a:off x="34925" y="1412875"/>
          <a:ext cx="1122363" cy="336550"/>
        </p:xfrm>
        <a:graphic>
          <a:graphicData uri="http://schemas.openxmlformats.org/presentationml/2006/ole">
            <p:oleObj spid="_x0000_s726018" r:id="rId10" imgW="761669" imgH="228501" progId="Equation.3">
              <p:embed/>
            </p:oleObj>
          </a:graphicData>
        </a:graphic>
      </p:graphicFrame>
      <p:pic>
        <p:nvPicPr>
          <p:cNvPr id="19" name="Picture 4" descr="katrin"/>
          <p:cNvPicPr>
            <a:picLocks noChangeAspect="1" noChangeArrowheads="1"/>
          </p:cNvPicPr>
          <p:nvPr/>
        </p:nvPicPr>
        <p:blipFill>
          <a:blip r:embed="rId11" cstate="print">
            <a:clrChange>
              <a:clrFrom>
                <a:srgbClr val="FFFFFF"/>
              </a:clrFrom>
              <a:clrTo>
                <a:srgbClr val="FFFFFF">
                  <a:alpha val="0"/>
                </a:srgbClr>
              </a:clrTo>
            </a:clrChange>
          </a:blip>
          <a:srcRect r="50922"/>
          <a:stretch>
            <a:fillRect/>
          </a:stretch>
        </p:blipFill>
        <p:spPr bwMode="auto">
          <a:xfrm>
            <a:off x="34925" y="185738"/>
            <a:ext cx="1944688" cy="1803400"/>
          </a:xfrm>
          <a:prstGeom prst="rect">
            <a:avLst/>
          </a:prstGeom>
          <a:noFill/>
        </p:spPr>
      </p:pic>
      <p:pic>
        <p:nvPicPr>
          <p:cNvPr id="20" name="Picture 5" descr="ucn"/>
          <p:cNvPicPr>
            <a:picLocks noChangeAspect="1" noChangeArrowheads="1"/>
          </p:cNvPicPr>
          <p:nvPr/>
        </p:nvPicPr>
        <p:blipFill>
          <a:blip r:embed="rId12" cstate="print"/>
          <a:srcRect/>
          <a:stretch>
            <a:fillRect/>
          </a:stretch>
        </p:blipFill>
        <p:spPr bwMode="auto">
          <a:xfrm>
            <a:off x="-36513" y="2997200"/>
            <a:ext cx="1906588" cy="1428750"/>
          </a:xfrm>
          <a:prstGeom prst="rect">
            <a:avLst/>
          </a:prstGeom>
          <a:noFill/>
        </p:spPr>
      </p:pic>
      <p:pic>
        <p:nvPicPr>
          <p:cNvPr id="21" name="Picture 6" descr="fission"/>
          <p:cNvPicPr>
            <a:picLocks noChangeAspect="1" noChangeArrowheads="1"/>
          </p:cNvPicPr>
          <p:nvPr/>
        </p:nvPicPr>
        <p:blipFill>
          <a:blip r:embed="rId13" cstate="print">
            <a:clrChange>
              <a:clrFrom>
                <a:srgbClr val="FFFFFF"/>
              </a:clrFrom>
              <a:clrTo>
                <a:srgbClr val="FFFFFF">
                  <a:alpha val="0"/>
                </a:srgbClr>
              </a:clrTo>
            </a:clrChange>
          </a:blip>
          <a:srcRect l="6223" t="17702"/>
          <a:stretch>
            <a:fillRect/>
          </a:stretch>
        </p:blipFill>
        <p:spPr bwMode="auto">
          <a:xfrm>
            <a:off x="-3175" y="4941888"/>
            <a:ext cx="2703513" cy="1557337"/>
          </a:xfrm>
          <a:prstGeom prst="rect">
            <a:avLst/>
          </a:prstGeom>
          <a:noFill/>
        </p:spPr>
      </p:pic>
      <p:pic>
        <p:nvPicPr>
          <p:cNvPr id="22" name="Picture 7" descr="2gamma"/>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297613" y="5373688"/>
            <a:ext cx="2882900" cy="1511300"/>
          </a:xfrm>
          <a:prstGeom prst="rect">
            <a:avLst/>
          </a:prstGeom>
          <a:noFill/>
        </p:spPr>
      </p:pic>
      <p:pic>
        <p:nvPicPr>
          <p:cNvPr id="23" name="Picture 8" descr="iren"/>
          <p:cNvPicPr>
            <a:picLocks noChangeAspect="1" noChangeArrowheads="1"/>
          </p:cNvPicPr>
          <p:nvPr/>
        </p:nvPicPr>
        <p:blipFill>
          <a:blip r:embed="rId15" cstate="print"/>
          <a:srcRect r="48064"/>
          <a:stretch>
            <a:fillRect/>
          </a:stretch>
        </p:blipFill>
        <p:spPr bwMode="auto">
          <a:xfrm>
            <a:off x="2987675" y="44450"/>
            <a:ext cx="936625" cy="1346200"/>
          </a:xfrm>
          <a:prstGeom prst="rect">
            <a:avLst/>
          </a:prstGeom>
          <a:noFill/>
        </p:spPr>
      </p:pic>
      <p:pic>
        <p:nvPicPr>
          <p:cNvPr id="24" name="Picture 9" descr="regata"/>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708900" y="0"/>
            <a:ext cx="1435100" cy="1130300"/>
          </a:xfrm>
          <a:prstGeom prst="rect">
            <a:avLst/>
          </a:prstGeom>
          <a:noFill/>
        </p:spPr>
      </p:pic>
      <p:pic>
        <p:nvPicPr>
          <p:cNvPr id="25" name="Picture 10" descr="mars"/>
          <p:cNvPicPr>
            <a:picLocks noChangeAspect="1" noChangeArrowheads="1"/>
          </p:cNvPicPr>
          <p:nvPr/>
        </p:nvPicPr>
        <p:blipFill>
          <a:blip r:embed="rId17" cstate="print"/>
          <a:srcRect/>
          <a:stretch>
            <a:fillRect/>
          </a:stretch>
        </p:blipFill>
        <p:spPr bwMode="auto">
          <a:xfrm>
            <a:off x="7751763" y="2643182"/>
            <a:ext cx="1392237" cy="1693863"/>
          </a:xfrm>
          <a:prstGeom prst="rect">
            <a:avLst/>
          </a:prstGeom>
          <a:noFill/>
        </p:spPr>
      </p:pic>
      <p:sp>
        <p:nvSpPr>
          <p:cNvPr id="26" name="Oval 12"/>
          <p:cNvSpPr>
            <a:spLocks noChangeArrowheads="1"/>
          </p:cNvSpPr>
          <p:nvPr/>
        </p:nvSpPr>
        <p:spPr bwMode="auto">
          <a:xfrm>
            <a:off x="1187450" y="5805488"/>
            <a:ext cx="2520950" cy="10080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Nuclear fission</a:t>
            </a:r>
            <a:endParaRPr lang="ru-RU" sz="2000" b="1">
              <a:solidFill>
                <a:schemeClr val="bg1"/>
              </a:solidFill>
              <a:effectLst>
                <a:outerShdw blurRad="38100" dist="38100" dir="2700000" algn="tl">
                  <a:srgbClr val="000000"/>
                </a:outerShdw>
              </a:effectLst>
            </a:endParaRPr>
          </a:p>
        </p:txBody>
      </p:sp>
      <p:sp>
        <p:nvSpPr>
          <p:cNvPr id="27" name="Oval 13"/>
          <p:cNvSpPr>
            <a:spLocks noChangeArrowheads="1"/>
          </p:cNvSpPr>
          <p:nvPr/>
        </p:nvSpPr>
        <p:spPr bwMode="auto">
          <a:xfrm>
            <a:off x="3492500" y="4005263"/>
            <a:ext cx="2159000" cy="20875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Fundamental</a:t>
            </a:r>
            <a:endParaRPr lang="ru-RU" sz="2000" b="1">
              <a:solidFill>
                <a:schemeClr val="bg1"/>
              </a:solidFill>
              <a:effectLst>
                <a:outerShdw blurRad="38100" dist="38100" dir="2700000" algn="tl">
                  <a:srgbClr val="000000"/>
                </a:outerShdw>
              </a:effectLst>
            </a:endParaRPr>
          </a:p>
        </p:txBody>
      </p:sp>
      <p:sp>
        <p:nvSpPr>
          <p:cNvPr id="28" name="Oval 14"/>
          <p:cNvSpPr>
            <a:spLocks noChangeArrowheads="1"/>
          </p:cNvSpPr>
          <p:nvPr/>
        </p:nvSpPr>
        <p:spPr bwMode="auto">
          <a:xfrm>
            <a:off x="3708400" y="3068638"/>
            <a:ext cx="1584325" cy="1439862"/>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Applied</a:t>
            </a:r>
            <a:endParaRPr lang="ru-RU" sz="2000" b="1">
              <a:solidFill>
                <a:schemeClr val="bg1"/>
              </a:solidFill>
              <a:effectLst>
                <a:outerShdw blurRad="38100" dist="38100" dir="2700000" algn="tl">
                  <a:srgbClr val="000000"/>
                </a:outerShdw>
              </a:effectLst>
            </a:endParaRPr>
          </a:p>
        </p:txBody>
      </p:sp>
      <p:sp>
        <p:nvSpPr>
          <p:cNvPr id="29" name="Oval 15"/>
          <p:cNvSpPr>
            <a:spLocks noChangeArrowheads="1"/>
          </p:cNvSpPr>
          <p:nvPr/>
        </p:nvSpPr>
        <p:spPr bwMode="auto">
          <a:xfrm>
            <a:off x="250825" y="1268413"/>
            <a:ext cx="3240088" cy="1871662"/>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Fundamental </a:t>
            </a:r>
          </a:p>
          <a:p>
            <a:pPr algn="ctr"/>
            <a:r>
              <a:rPr lang="en-US" sz="2000" b="1">
                <a:solidFill>
                  <a:schemeClr val="bg1"/>
                </a:solidFill>
                <a:effectLst>
                  <a:outerShdw blurRad="38100" dist="38100" dir="2700000" algn="tl">
                    <a:srgbClr val="000000"/>
                  </a:outerShdw>
                </a:effectLst>
              </a:rPr>
              <a:t>symmetries</a:t>
            </a:r>
          </a:p>
          <a:p>
            <a:pPr algn="ctr"/>
            <a:r>
              <a:rPr lang="en-US" sz="2000" b="1">
                <a:solidFill>
                  <a:schemeClr val="bg1"/>
                </a:solidFill>
                <a:effectLst>
                  <a:outerShdw blurRad="38100" dist="38100" dir="2700000" algn="tl">
                    <a:srgbClr val="000000"/>
                  </a:outerShdw>
                </a:effectLst>
              </a:rPr>
              <a:t>In neutron </a:t>
            </a:r>
          </a:p>
          <a:p>
            <a:pPr algn="ctr"/>
            <a:r>
              <a:rPr lang="en-US" sz="2000" b="1">
                <a:solidFill>
                  <a:schemeClr val="bg1"/>
                </a:solidFill>
                <a:effectLst>
                  <a:outerShdw blurRad="38100" dist="38100" dir="2700000" algn="tl">
                    <a:srgbClr val="000000"/>
                  </a:outerShdw>
                </a:effectLst>
              </a:rPr>
              <a:t>induced reactions</a:t>
            </a:r>
            <a:endParaRPr lang="ru-RU" sz="2000" b="1">
              <a:solidFill>
                <a:schemeClr val="bg1"/>
              </a:solidFill>
              <a:effectLst>
                <a:outerShdw blurRad="38100" dist="38100" dir="2700000" algn="tl">
                  <a:srgbClr val="000000"/>
                </a:outerShdw>
              </a:effectLst>
            </a:endParaRPr>
          </a:p>
        </p:txBody>
      </p:sp>
      <p:sp>
        <p:nvSpPr>
          <p:cNvPr id="30" name="Oval 16"/>
          <p:cNvSpPr>
            <a:spLocks noChangeArrowheads="1"/>
          </p:cNvSpPr>
          <p:nvPr/>
        </p:nvSpPr>
        <p:spPr bwMode="auto">
          <a:xfrm>
            <a:off x="323850" y="3716338"/>
            <a:ext cx="2447925" cy="1152525"/>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Ultracold neutrons</a:t>
            </a:r>
            <a:endParaRPr lang="ru-RU" sz="2000" b="1">
              <a:solidFill>
                <a:schemeClr val="bg1"/>
              </a:solidFill>
              <a:effectLst>
                <a:outerShdw blurRad="38100" dist="38100" dir="2700000" algn="tl">
                  <a:srgbClr val="000000"/>
                </a:outerShdw>
              </a:effectLst>
            </a:endParaRPr>
          </a:p>
        </p:txBody>
      </p:sp>
      <p:sp>
        <p:nvSpPr>
          <p:cNvPr id="31" name="Line 17"/>
          <p:cNvSpPr>
            <a:spLocks noChangeShapeType="1"/>
          </p:cNvSpPr>
          <p:nvPr/>
        </p:nvSpPr>
        <p:spPr bwMode="auto">
          <a:xfrm flipH="1">
            <a:off x="3348038" y="5732463"/>
            <a:ext cx="287337" cy="144462"/>
          </a:xfrm>
          <a:prstGeom prst="line">
            <a:avLst/>
          </a:prstGeom>
          <a:noFill/>
          <a:ln w="38100">
            <a:solidFill>
              <a:schemeClr val="folHlink"/>
            </a:solidFill>
            <a:round/>
            <a:headEnd/>
            <a:tailEnd/>
          </a:ln>
          <a:effectLst/>
        </p:spPr>
        <p:txBody>
          <a:bodyPr/>
          <a:lstStyle/>
          <a:p>
            <a:endParaRPr lang="ru-RU"/>
          </a:p>
        </p:txBody>
      </p:sp>
      <p:sp>
        <p:nvSpPr>
          <p:cNvPr id="32" name="Line 18"/>
          <p:cNvSpPr>
            <a:spLocks noChangeShapeType="1"/>
          </p:cNvSpPr>
          <p:nvPr/>
        </p:nvSpPr>
        <p:spPr bwMode="auto">
          <a:xfrm flipH="1" flipV="1">
            <a:off x="2843213" y="4508500"/>
            <a:ext cx="576262" cy="144463"/>
          </a:xfrm>
          <a:prstGeom prst="line">
            <a:avLst/>
          </a:prstGeom>
          <a:noFill/>
          <a:ln w="38100">
            <a:solidFill>
              <a:schemeClr val="folHlink"/>
            </a:solidFill>
            <a:round/>
            <a:headEnd/>
            <a:tailEnd/>
          </a:ln>
          <a:effectLst/>
        </p:spPr>
        <p:txBody>
          <a:bodyPr/>
          <a:lstStyle/>
          <a:p>
            <a:endParaRPr lang="ru-RU"/>
          </a:p>
        </p:txBody>
      </p:sp>
      <p:sp>
        <p:nvSpPr>
          <p:cNvPr id="33" name="Line 19"/>
          <p:cNvSpPr>
            <a:spLocks noChangeShapeType="1"/>
          </p:cNvSpPr>
          <p:nvPr/>
        </p:nvSpPr>
        <p:spPr bwMode="auto">
          <a:xfrm flipH="1" flipV="1">
            <a:off x="2843213" y="3141663"/>
            <a:ext cx="792162" cy="1079500"/>
          </a:xfrm>
          <a:prstGeom prst="line">
            <a:avLst/>
          </a:prstGeom>
          <a:noFill/>
          <a:ln w="38100">
            <a:solidFill>
              <a:schemeClr val="folHlink"/>
            </a:solidFill>
            <a:round/>
            <a:headEnd/>
            <a:tailEnd/>
          </a:ln>
          <a:effectLst/>
        </p:spPr>
        <p:txBody>
          <a:bodyPr/>
          <a:lstStyle/>
          <a:p>
            <a:endParaRPr lang="ru-RU"/>
          </a:p>
        </p:txBody>
      </p:sp>
      <p:sp>
        <p:nvSpPr>
          <p:cNvPr id="34" name="Oval 20"/>
          <p:cNvSpPr>
            <a:spLocks noChangeArrowheads="1"/>
          </p:cNvSpPr>
          <p:nvPr/>
        </p:nvSpPr>
        <p:spPr bwMode="auto">
          <a:xfrm>
            <a:off x="5003800" y="5734050"/>
            <a:ext cx="2881313" cy="1123950"/>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Highly excited</a:t>
            </a:r>
          </a:p>
          <a:p>
            <a:pPr algn="ctr"/>
            <a:r>
              <a:rPr lang="en-US" sz="2000" b="1">
                <a:solidFill>
                  <a:schemeClr val="bg1"/>
                </a:solidFill>
                <a:effectLst>
                  <a:outerShdw blurRad="38100" dist="38100" dir="2700000" algn="tl">
                    <a:srgbClr val="000000"/>
                  </a:outerShdw>
                </a:effectLst>
              </a:rPr>
              <a:t>states of the nuclei</a:t>
            </a:r>
            <a:endParaRPr lang="ru-RU" sz="2000" b="1">
              <a:solidFill>
                <a:schemeClr val="bg1"/>
              </a:solidFill>
              <a:effectLst>
                <a:outerShdw blurRad="38100" dist="38100" dir="2700000" algn="tl">
                  <a:srgbClr val="000000"/>
                </a:outerShdw>
              </a:effectLst>
            </a:endParaRPr>
          </a:p>
        </p:txBody>
      </p:sp>
      <p:sp>
        <p:nvSpPr>
          <p:cNvPr id="39" name="Line 21"/>
          <p:cNvSpPr>
            <a:spLocks noChangeShapeType="1"/>
          </p:cNvSpPr>
          <p:nvPr/>
        </p:nvSpPr>
        <p:spPr bwMode="auto">
          <a:xfrm>
            <a:off x="5580063" y="5589588"/>
            <a:ext cx="360362" cy="144462"/>
          </a:xfrm>
          <a:prstGeom prst="line">
            <a:avLst/>
          </a:prstGeom>
          <a:noFill/>
          <a:ln w="38100">
            <a:solidFill>
              <a:schemeClr val="folHlink"/>
            </a:solidFill>
            <a:round/>
            <a:headEnd/>
            <a:tailEnd/>
          </a:ln>
          <a:effectLst/>
        </p:spPr>
        <p:txBody>
          <a:bodyPr/>
          <a:lstStyle/>
          <a:p>
            <a:endParaRPr lang="ru-RU"/>
          </a:p>
        </p:txBody>
      </p:sp>
      <p:sp>
        <p:nvSpPr>
          <p:cNvPr id="40" name="Oval 22"/>
          <p:cNvSpPr>
            <a:spLocks noChangeArrowheads="1"/>
          </p:cNvSpPr>
          <p:nvPr/>
        </p:nvSpPr>
        <p:spPr bwMode="auto">
          <a:xfrm>
            <a:off x="6478588" y="0"/>
            <a:ext cx="2665412" cy="1368425"/>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p:spPr>
        <p:txBody>
          <a:bodyPr wrap="none" anchor="ctr"/>
          <a:lstStyle/>
          <a:p>
            <a:pPr algn="ctr"/>
            <a:r>
              <a:rPr lang="en-US" sz="2000" b="1" dirty="0">
                <a:solidFill>
                  <a:schemeClr val="bg1"/>
                </a:solidFill>
                <a:effectLst>
                  <a:outerShdw blurRad="38100" dist="38100" dir="2700000" algn="tl">
                    <a:srgbClr val="000000"/>
                  </a:outerShdw>
                </a:effectLst>
              </a:rPr>
              <a:t>Neutron activation </a:t>
            </a:r>
          </a:p>
          <a:p>
            <a:pPr algn="ctr"/>
            <a:r>
              <a:rPr lang="en-US" sz="2000" b="1" dirty="0">
                <a:solidFill>
                  <a:schemeClr val="bg1"/>
                </a:solidFill>
                <a:effectLst>
                  <a:outerShdw blurRad="38100" dist="38100" dir="2700000" algn="tl">
                    <a:srgbClr val="000000"/>
                  </a:outerShdw>
                </a:effectLst>
              </a:rPr>
              <a:t>analysis</a:t>
            </a:r>
            <a:endParaRPr lang="ru-RU" sz="2000" b="1" dirty="0">
              <a:solidFill>
                <a:schemeClr val="bg1"/>
              </a:solidFill>
              <a:effectLst>
                <a:outerShdw blurRad="38100" dist="38100" dir="2700000" algn="tl">
                  <a:srgbClr val="000000"/>
                </a:outerShdw>
              </a:effectLst>
            </a:endParaRPr>
          </a:p>
        </p:txBody>
      </p:sp>
      <p:sp>
        <p:nvSpPr>
          <p:cNvPr id="41" name="Oval 23"/>
          <p:cNvSpPr>
            <a:spLocks noChangeArrowheads="1"/>
          </p:cNvSpPr>
          <p:nvPr/>
        </p:nvSpPr>
        <p:spPr bwMode="auto">
          <a:xfrm>
            <a:off x="5929322" y="4214818"/>
            <a:ext cx="3348038" cy="1366837"/>
          </a:xfrm>
          <a:prstGeom prst="ellipse">
            <a:avLst/>
          </a:prstGeom>
          <a:gradFill rotWithShape="1">
            <a:gsLst>
              <a:gs pos="0">
                <a:schemeClr val="folHlink"/>
              </a:gs>
              <a:gs pos="100000">
                <a:schemeClr val="accent1">
                  <a:alpha val="70000"/>
                </a:schemeClr>
              </a:gs>
            </a:gsLst>
            <a:lin ang="18900000" scaled="1"/>
          </a:gradFill>
          <a:ln w="9525" algn="ctr">
            <a:solidFill>
              <a:schemeClr val="tx1"/>
            </a:solidFill>
            <a:round/>
            <a:headEnd/>
            <a:tailEnd/>
          </a:ln>
          <a:effectLst/>
        </p:spPr>
        <p:txBody>
          <a:bodyPr wrap="none" anchor="ctr"/>
          <a:lstStyle/>
          <a:p>
            <a:pPr algn="ctr"/>
            <a:r>
              <a:rPr lang="en-US" sz="2000" b="1" dirty="0">
                <a:solidFill>
                  <a:schemeClr val="bg1"/>
                </a:solidFill>
                <a:effectLst>
                  <a:outerShdw blurRad="38100" dist="38100" dir="2700000" algn="tl">
                    <a:srgbClr val="000000"/>
                  </a:outerShdw>
                </a:effectLst>
              </a:rPr>
              <a:t>Fundamental properties </a:t>
            </a:r>
          </a:p>
          <a:p>
            <a:pPr algn="ctr"/>
            <a:r>
              <a:rPr lang="en-US" sz="2000" b="1" dirty="0">
                <a:solidFill>
                  <a:schemeClr val="bg1"/>
                </a:solidFill>
                <a:effectLst>
                  <a:outerShdw blurRad="38100" dist="38100" dir="2700000" algn="tl">
                    <a:srgbClr val="000000"/>
                  </a:outerShdw>
                </a:effectLst>
              </a:rPr>
              <a:t>of the neutron</a:t>
            </a:r>
            <a:endParaRPr lang="ru-RU" sz="2000" b="1" dirty="0">
              <a:solidFill>
                <a:schemeClr val="bg1"/>
              </a:solidFill>
              <a:effectLst>
                <a:outerShdw blurRad="38100" dist="38100" dir="2700000" algn="tl">
                  <a:srgbClr val="000000"/>
                </a:outerShdw>
              </a:effectLst>
            </a:endParaRPr>
          </a:p>
        </p:txBody>
      </p:sp>
      <p:sp>
        <p:nvSpPr>
          <p:cNvPr id="42" name="Line 24"/>
          <p:cNvSpPr>
            <a:spLocks noChangeShapeType="1"/>
          </p:cNvSpPr>
          <p:nvPr/>
        </p:nvSpPr>
        <p:spPr bwMode="auto">
          <a:xfrm flipH="1" flipV="1">
            <a:off x="5724523" y="4868862"/>
            <a:ext cx="276236" cy="60336"/>
          </a:xfrm>
          <a:prstGeom prst="line">
            <a:avLst/>
          </a:prstGeom>
          <a:noFill/>
          <a:ln w="38100">
            <a:solidFill>
              <a:schemeClr val="folHlink"/>
            </a:solidFill>
            <a:round/>
            <a:headEnd/>
            <a:tailEnd/>
          </a:ln>
          <a:effectLst/>
        </p:spPr>
        <p:txBody>
          <a:bodyPr/>
          <a:lstStyle/>
          <a:p>
            <a:endParaRPr lang="ru-RU"/>
          </a:p>
        </p:txBody>
      </p:sp>
      <p:sp>
        <p:nvSpPr>
          <p:cNvPr id="43" name="Oval 25"/>
          <p:cNvSpPr>
            <a:spLocks noChangeArrowheads="1"/>
          </p:cNvSpPr>
          <p:nvPr/>
        </p:nvSpPr>
        <p:spPr bwMode="auto">
          <a:xfrm>
            <a:off x="6588125" y="2857496"/>
            <a:ext cx="2555875" cy="1079500"/>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p:spPr>
        <p:txBody>
          <a:bodyPr wrap="none" anchor="ctr"/>
          <a:lstStyle/>
          <a:p>
            <a:pPr algn="ctr"/>
            <a:r>
              <a:rPr lang="en-US" sz="2000" b="1">
                <a:solidFill>
                  <a:schemeClr val="bg1"/>
                </a:solidFill>
                <a:effectLst>
                  <a:outerShdw blurRad="38100" dist="38100" dir="2700000" algn="tl">
                    <a:srgbClr val="000000"/>
                  </a:outerShdw>
                </a:effectLst>
              </a:rPr>
              <a:t>Neutrons in space</a:t>
            </a:r>
            <a:endParaRPr lang="ru-RU" sz="2000" b="1">
              <a:solidFill>
                <a:schemeClr val="bg1"/>
              </a:solidFill>
              <a:effectLst>
                <a:outerShdw blurRad="38100" dist="38100" dir="2700000" algn="tl">
                  <a:srgbClr val="000000"/>
                </a:outerShdw>
              </a:effectLst>
            </a:endParaRPr>
          </a:p>
        </p:txBody>
      </p:sp>
      <p:sp>
        <p:nvSpPr>
          <p:cNvPr id="44" name="Line 26"/>
          <p:cNvSpPr>
            <a:spLocks noChangeShapeType="1"/>
          </p:cNvSpPr>
          <p:nvPr/>
        </p:nvSpPr>
        <p:spPr bwMode="auto">
          <a:xfrm flipV="1">
            <a:off x="5219701" y="1214422"/>
            <a:ext cx="1709754" cy="1998678"/>
          </a:xfrm>
          <a:prstGeom prst="line">
            <a:avLst/>
          </a:prstGeom>
          <a:noFill/>
          <a:ln w="38100">
            <a:solidFill>
              <a:srgbClr val="FF3300"/>
            </a:solidFill>
            <a:round/>
            <a:headEnd/>
            <a:tailEnd/>
          </a:ln>
          <a:effectLst/>
        </p:spPr>
        <p:txBody>
          <a:bodyPr/>
          <a:lstStyle/>
          <a:p>
            <a:endParaRPr lang="ru-RU"/>
          </a:p>
        </p:txBody>
      </p:sp>
      <p:sp>
        <p:nvSpPr>
          <p:cNvPr id="45" name="Line 27"/>
          <p:cNvSpPr>
            <a:spLocks noChangeShapeType="1"/>
          </p:cNvSpPr>
          <p:nvPr/>
        </p:nvSpPr>
        <p:spPr bwMode="auto">
          <a:xfrm flipV="1">
            <a:off x="5435600" y="3428999"/>
            <a:ext cx="1065226" cy="144463"/>
          </a:xfrm>
          <a:prstGeom prst="line">
            <a:avLst/>
          </a:prstGeom>
          <a:noFill/>
          <a:ln w="38100">
            <a:solidFill>
              <a:srgbClr val="FF3300"/>
            </a:solidFill>
            <a:round/>
            <a:headEnd/>
            <a:tailEnd/>
          </a:ln>
          <a:effectLst/>
        </p:spPr>
        <p:txBody>
          <a:bodyPr/>
          <a:lstStyle/>
          <a:p>
            <a:endParaRPr lang="ru-RU"/>
          </a:p>
        </p:txBody>
      </p:sp>
      <p:sp>
        <p:nvSpPr>
          <p:cNvPr id="46" name="Oval 28"/>
          <p:cNvSpPr>
            <a:spLocks noChangeArrowheads="1"/>
          </p:cNvSpPr>
          <p:nvPr/>
        </p:nvSpPr>
        <p:spPr bwMode="auto">
          <a:xfrm>
            <a:off x="3071802" y="571480"/>
            <a:ext cx="2665413" cy="1368425"/>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p:spPr>
        <p:txBody>
          <a:bodyPr wrap="none" anchor="ctr"/>
          <a:lstStyle/>
          <a:p>
            <a:pPr algn="ctr"/>
            <a:r>
              <a:rPr lang="en-US" sz="2000" b="1" dirty="0" smtClean="0">
                <a:solidFill>
                  <a:schemeClr val="bg1"/>
                </a:solidFill>
                <a:effectLst>
                  <a:outerShdw blurRad="38100" dist="38100" dir="2700000" algn="tl">
                    <a:srgbClr val="000000"/>
                  </a:outerShdw>
                </a:effectLst>
              </a:rPr>
              <a:t>Development of</a:t>
            </a:r>
            <a:endParaRPr lang="en-US" sz="2000" b="1" dirty="0">
              <a:solidFill>
                <a:schemeClr val="bg1"/>
              </a:solidFill>
              <a:effectLst>
                <a:outerShdw blurRad="38100" dist="38100" dir="2700000" algn="tl">
                  <a:srgbClr val="000000"/>
                </a:outerShdw>
              </a:effectLst>
            </a:endParaRPr>
          </a:p>
          <a:p>
            <a:pPr algn="ctr"/>
            <a:r>
              <a:rPr lang="en-US" sz="2000" b="1" dirty="0">
                <a:solidFill>
                  <a:schemeClr val="bg1"/>
                </a:solidFill>
                <a:effectLst>
                  <a:outerShdw blurRad="38100" dist="38100" dir="2700000" algn="tl">
                    <a:srgbClr val="000000"/>
                  </a:outerShdw>
                </a:effectLst>
              </a:rPr>
              <a:t>IREN</a:t>
            </a:r>
            <a:endParaRPr lang="ru-RU" sz="2000" b="1" dirty="0">
              <a:solidFill>
                <a:schemeClr val="bg1"/>
              </a:solidFill>
              <a:effectLst>
                <a:outerShdw blurRad="38100" dist="38100" dir="2700000" algn="tl">
                  <a:srgbClr val="000000"/>
                </a:outerShdw>
              </a:effectLst>
            </a:endParaRPr>
          </a:p>
        </p:txBody>
      </p:sp>
      <p:sp>
        <p:nvSpPr>
          <p:cNvPr id="47" name="Line 29"/>
          <p:cNvSpPr>
            <a:spLocks noChangeShapeType="1"/>
          </p:cNvSpPr>
          <p:nvPr/>
        </p:nvSpPr>
        <p:spPr bwMode="auto">
          <a:xfrm rot="269305" flipH="1" flipV="1">
            <a:off x="4393300" y="2080046"/>
            <a:ext cx="249375" cy="905764"/>
          </a:xfrm>
          <a:prstGeom prst="line">
            <a:avLst/>
          </a:prstGeom>
          <a:noFill/>
          <a:ln w="152400" cmpd="tri">
            <a:solidFill>
              <a:srgbClr val="FF0000"/>
            </a:solidFill>
            <a:prstDash val="lgDash"/>
            <a:round/>
            <a:headEnd/>
            <a:tailEnd/>
          </a:ln>
          <a:effectLst/>
        </p:spPr>
        <p:txBody>
          <a:bodyPr/>
          <a:lstStyle/>
          <a:p>
            <a:endParaRPr lang="ru-RU"/>
          </a:p>
        </p:txBody>
      </p:sp>
      <p:sp>
        <p:nvSpPr>
          <p:cNvPr id="48" name="Прямоугольник 47"/>
          <p:cNvSpPr/>
          <p:nvPr/>
        </p:nvSpPr>
        <p:spPr>
          <a:xfrm>
            <a:off x="1785918" y="0"/>
            <a:ext cx="4786346" cy="646331"/>
          </a:xfrm>
          <a:prstGeom prst="rect">
            <a:avLst/>
          </a:prstGeom>
        </p:spPr>
        <p:txBody>
          <a:bodyPr wrap="square">
            <a:spAutoFit/>
          </a:bodyPr>
          <a:lstStyle/>
          <a:p>
            <a:r>
              <a:rPr lang="en-US" altLang="ko-KR" sz="3600" b="1" dirty="0" smtClean="0">
                <a:effectLst>
                  <a:outerShdw blurRad="38100" dist="38100" dir="2700000" algn="tl">
                    <a:srgbClr val="C0C0C0"/>
                  </a:outerShdw>
                </a:effectLst>
              </a:rPr>
              <a:t>Neutron nuclear physics</a:t>
            </a:r>
            <a:endParaRPr lang="ru-RU" sz="3600" dirty="0"/>
          </a:p>
        </p:txBody>
      </p:sp>
      <p:cxnSp>
        <p:nvCxnSpPr>
          <p:cNvPr id="49" name="Прямая соединительная линия 48"/>
          <p:cNvCxnSpPr/>
          <p:nvPr/>
        </p:nvCxnSpPr>
        <p:spPr>
          <a:xfrm flipV="1">
            <a:off x="5357818" y="2357430"/>
            <a:ext cx="1857388" cy="10001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Oval 25"/>
          <p:cNvSpPr>
            <a:spLocks noChangeArrowheads="1"/>
          </p:cNvSpPr>
          <p:nvPr/>
        </p:nvSpPr>
        <p:spPr bwMode="auto">
          <a:xfrm>
            <a:off x="7143768" y="1428736"/>
            <a:ext cx="2000232" cy="1079500"/>
          </a:xfrm>
          <a:prstGeom prst="ellipse">
            <a:avLst/>
          </a:prstGeom>
          <a:gradFill rotWithShape="1">
            <a:gsLst>
              <a:gs pos="0">
                <a:schemeClr val="accent1">
                  <a:alpha val="39999"/>
                </a:schemeClr>
              </a:gs>
              <a:gs pos="100000">
                <a:srgbClr val="CC6600"/>
              </a:gs>
            </a:gsLst>
            <a:lin ang="5400000" scaled="1"/>
          </a:gradFill>
          <a:ln w="9525" algn="ctr">
            <a:solidFill>
              <a:schemeClr val="tx1"/>
            </a:solidFill>
            <a:round/>
            <a:headEnd/>
            <a:tailEnd/>
          </a:ln>
          <a:effectLst/>
        </p:spPr>
        <p:txBody>
          <a:bodyPr wrap="none" anchor="ctr"/>
          <a:lstStyle/>
          <a:p>
            <a:pPr algn="ctr"/>
            <a:r>
              <a:rPr lang="en-US" sz="2000" b="1" dirty="0" smtClean="0">
                <a:solidFill>
                  <a:schemeClr val="bg1"/>
                </a:solidFill>
                <a:effectLst>
                  <a:outerShdw blurRad="38100" dist="38100" dir="2700000" algn="tl">
                    <a:srgbClr val="000000"/>
                  </a:outerShdw>
                </a:effectLst>
              </a:rPr>
              <a:t>Ion beam analysis</a:t>
            </a:r>
            <a:endParaRPr lang="ru-RU" sz="2000" b="1" dirty="0">
              <a:solidFill>
                <a:schemeClr val="bg1"/>
              </a:solidFill>
              <a:effectLst>
                <a:outerShdw blurRad="38100" dist="38100" dir="2700000" algn="tl">
                  <a:srgbClr val="000000"/>
                </a:outerShdw>
              </a:effectLst>
            </a:endParaRPr>
          </a:p>
        </p:txBody>
      </p:sp>
      <p:sp>
        <p:nvSpPr>
          <p:cNvPr id="51" name="Овал 50"/>
          <p:cNvSpPr/>
          <p:nvPr/>
        </p:nvSpPr>
        <p:spPr>
          <a:xfrm>
            <a:off x="357158" y="3714752"/>
            <a:ext cx="2428892" cy="114300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4)">
                                      <p:cBhvr>
                                        <p:cTn id="7" dur="1000"/>
                                        <p:tgtEl>
                                          <p:spTgt spid="27"/>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childTnLst>
                          </p:cTn>
                        </p:par>
                        <p:par>
                          <p:cTn id="12" fill="hold">
                            <p:stCondLst>
                              <p:cond delay="1500"/>
                            </p:stCondLst>
                            <p:childTnLst>
                              <p:par>
                                <p:cTn id="13" presetID="45" presetClass="entr" presetSubtype="0" fill="hold" grpId="0" nodeType="afterEffect">
                                  <p:stCondLst>
                                    <p:cond delay="0"/>
                                  </p:stCondLst>
                                  <p:iterate type="lt">
                                    <p:tmPct val="1000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ppt_w</p:attrName>
                                        </p:attrNameLst>
                                      </p:cBhvr>
                                      <p:tavLst>
                                        <p:tav tm="0" fmla="#ppt_w*sin(2.5*pi*$)">
                                          <p:val>
                                            <p:fltVal val="0"/>
                                          </p:val>
                                        </p:tav>
                                        <p:tav tm="100000">
                                          <p:val>
                                            <p:fltVal val="1"/>
                                          </p:val>
                                        </p:tav>
                                      </p:tavLst>
                                    </p:anim>
                                    <p:anim calcmode="lin" valueType="num">
                                      <p:cBhvr>
                                        <p:cTn id="17"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linds(horizontal)">
                                      <p:cBhvr>
                                        <p:cTn id="22" dur="500"/>
                                        <p:tgtEl>
                                          <p:spTgt spid="32"/>
                                        </p:tgtEl>
                                      </p:cBhvr>
                                    </p:animEffect>
                                  </p:childTnLst>
                                </p:cTn>
                              </p:par>
                              <p:par>
                                <p:cTn id="23" presetID="45" presetClass="entr" presetSubtype="0" fill="hold" grpId="0" nodeType="withEffect">
                                  <p:stCondLst>
                                    <p:cond delay="0"/>
                                  </p:stCondLst>
                                  <p:iterate type="lt">
                                    <p:tmPct val="10000"/>
                                  </p:iterate>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anim calcmode="lin" valueType="num">
                                      <p:cBhvr>
                                        <p:cTn id="26" dur="500" fill="hold"/>
                                        <p:tgtEl>
                                          <p:spTgt spid="30"/>
                                        </p:tgtEl>
                                        <p:attrNameLst>
                                          <p:attrName>ppt_w</p:attrName>
                                        </p:attrNameLst>
                                      </p:cBhvr>
                                      <p:tavLst>
                                        <p:tav tm="0" fmla="#ppt_w*sin(2.5*pi*$)">
                                          <p:val>
                                            <p:fltVal val="0"/>
                                          </p:val>
                                        </p:tav>
                                        <p:tav tm="100000">
                                          <p:val>
                                            <p:fltVal val="1"/>
                                          </p:val>
                                        </p:tav>
                                      </p:tavLst>
                                    </p:anim>
                                    <p:anim calcmode="lin" valueType="num">
                                      <p:cBhvr>
                                        <p:cTn id="27"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par>
                                <p:cTn id="33" presetID="45" presetClass="entr" presetSubtype="0" fill="hold" grpId="0" nodeType="withEffect">
                                  <p:stCondLst>
                                    <p:cond delay="0"/>
                                  </p:stCondLst>
                                  <p:iterate type="lt">
                                    <p:tmPct val="10000"/>
                                  </p:iterate>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ppt_w</p:attrName>
                                        </p:attrNameLst>
                                      </p:cBhvr>
                                      <p:tavLst>
                                        <p:tav tm="0" fmla="#ppt_w*sin(2.5*pi*$)">
                                          <p:val>
                                            <p:fltVal val="0"/>
                                          </p:val>
                                        </p:tav>
                                        <p:tav tm="100000">
                                          <p:val>
                                            <p:fltVal val="1"/>
                                          </p:val>
                                        </p:tav>
                                      </p:tavLst>
                                    </p:anim>
                                    <p:anim calcmode="lin" valueType="num">
                                      <p:cBhvr>
                                        <p:cTn id="37"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par>
                                <p:cTn id="43" presetID="45" presetClass="entr" presetSubtype="0" fill="hold" grpId="0" nodeType="with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ppt_w</p:attrName>
                                        </p:attrNameLst>
                                      </p:cBhvr>
                                      <p:tavLst>
                                        <p:tav tm="0" fmla="#ppt_w*sin(2.5*pi*$)">
                                          <p:val>
                                            <p:fltVal val="0"/>
                                          </p:val>
                                        </p:tav>
                                        <p:tav tm="100000">
                                          <p:val>
                                            <p:fltVal val="1"/>
                                          </p:val>
                                        </p:tav>
                                      </p:tavLst>
                                    </p:anim>
                                    <p:anim calcmode="lin" valueType="num">
                                      <p:cBhvr>
                                        <p:cTn id="47"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linds(horizontal)">
                                      <p:cBhvr>
                                        <p:cTn id="52" dur="500"/>
                                        <p:tgtEl>
                                          <p:spTgt spid="42"/>
                                        </p:tgtEl>
                                      </p:cBhvr>
                                    </p:animEffect>
                                  </p:childTnLst>
                                </p:cTn>
                              </p:par>
                              <p:par>
                                <p:cTn id="53" presetID="45" presetClass="entr" presetSubtype="0" fill="hold" grpId="0" nodeType="withEffect">
                                  <p:stCondLst>
                                    <p:cond delay="0"/>
                                  </p:stCondLst>
                                  <p:iterate type="lt">
                                    <p:tmPct val="10000"/>
                                  </p:iterate>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anim calcmode="lin" valueType="num">
                                      <p:cBhvr>
                                        <p:cTn id="56" dur="500" fill="hold"/>
                                        <p:tgtEl>
                                          <p:spTgt spid="41"/>
                                        </p:tgtEl>
                                        <p:attrNameLst>
                                          <p:attrName>ppt_w</p:attrName>
                                        </p:attrNameLst>
                                      </p:cBhvr>
                                      <p:tavLst>
                                        <p:tav tm="0" fmla="#ppt_w*sin(2.5*pi*$)">
                                          <p:val>
                                            <p:fltVal val="0"/>
                                          </p:val>
                                        </p:tav>
                                        <p:tav tm="100000">
                                          <p:val>
                                            <p:fltVal val="1"/>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heel(4)">
                                      <p:cBhvr>
                                        <p:cTn id="62" dur="1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blinds(horizontal)">
                                      <p:cBhvr>
                                        <p:cTn id="67" dur="500"/>
                                        <p:tgtEl>
                                          <p:spTgt spid="47"/>
                                        </p:tgtEl>
                                      </p:cBhvr>
                                    </p:animEffect>
                                  </p:childTnLst>
                                </p:cTn>
                              </p:par>
                              <p:par>
                                <p:cTn id="68" presetID="45" presetClass="entr" presetSubtype="0" fill="hold" grpId="0" nodeType="withEffect">
                                  <p:stCondLst>
                                    <p:cond delay="0"/>
                                  </p:stCondLst>
                                  <p:iterate type="lt">
                                    <p:tmPct val="10000"/>
                                  </p:iterate>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anim calcmode="lin" valueType="num">
                                      <p:cBhvr>
                                        <p:cTn id="71" dur="500" fill="hold"/>
                                        <p:tgtEl>
                                          <p:spTgt spid="46"/>
                                        </p:tgtEl>
                                        <p:attrNameLst>
                                          <p:attrName>ppt_w</p:attrName>
                                        </p:attrNameLst>
                                      </p:cBhvr>
                                      <p:tavLst>
                                        <p:tav tm="0" fmla="#ppt_w*sin(2.5*pi*$)">
                                          <p:val>
                                            <p:fltVal val="0"/>
                                          </p:val>
                                        </p:tav>
                                        <p:tav tm="100000">
                                          <p:val>
                                            <p:fltVal val="1"/>
                                          </p:val>
                                        </p:tav>
                                      </p:tavLst>
                                    </p:anim>
                                    <p:anim calcmode="lin" valueType="num">
                                      <p:cBhvr>
                                        <p:cTn id="72"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linds(horizontal)">
                                      <p:cBhvr>
                                        <p:cTn id="77" dur="500"/>
                                        <p:tgtEl>
                                          <p:spTgt spid="44"/>
                                        </p:tgtEl>
                                      </p:cBhvr>
                                    </p:animEffect>
                                  </p:childTnLst>
                                </p:cTn>
                              </p:par>
                              <p:par>
                                <p:cTn id="78" presetID="45" presetClass="entr" presetSubtype="0" fill="hold" grpId="0" nodeType="withEffect">
                                  <p:stCondLst>
                                    <p:cond delay="0"/>
                                  </p:stCondLst>
                                  <p:iterate type="lt">
                                    <p:tmPct val="10000"/>
                                  </p:iterate>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anim calcmode="lin" valueType="num">
                                      <p:cBhvr>
                                        <p:cTn id="81" dur="500" fill="hold"/>
                                        <p:tgtEl>
                                          <p:spTgt spid="40"/>
                                        </p:tgtEl>
                                        <p:attrNameLst>
                                          <p:attrName>ppt_w</p:attrName>
                                        </p:attrNameLst>
                                      </p:cBhvr>
                                      <p:tavLst>
                                        <p:tav tm="0" fmla="#ppt_w*sin(2.5*pi*$)">
                                          <p:val>
                                            <p:fltVal val="0"/>
                                          </p:val>
                                        </p:tav>
                                        <p:tav tm="100000">
                                          <p:val>
                                            <p:fltVal val="1"/>
                                          </p:val>
                                        </p:tav>
                                      </p:tavLst>
                                    </p:anim>
                                    <p:anim calcmode="lin" valueType="num">
                                      <p:cBhvr>
                                        <p:cTn id="8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blinds(horizontal)">
                                      <p:cBhvr>
                                        <p:cTn id="87" dur="500"/>
                                        <p:tgtEl>
                                          <p:spTgt spid="45"/>
                                        </p:tgtEl>
                                      </p:cBhvr>
                                    </p:animEffect>
                                  </p:childTnLst>
                                </p:cTn>
                              </p:par>
                              <p:par>
                                <p:cTn id="88" presetID="45" presetClass="entr" presetSubtype="0" fill="hold" grpId="0" nodeType="withEffect">
                                  <p:stCondLst>
                                    <p:cond delay="0"/>
                                  </p:stCondLst>
                                  <p:iterate type="lt">
                                    <p:tmPct val="10000"/>
                                  </p:iterate>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anim calcmode="lin" valueType="num">
                                      <p:cBhvr>
                                        <p:cTn id="91" dur="500" fill="hold"/>
                                        <p:tgtEl>
                                          <p:spTgt spid="43"/>
                                        </p:tgtEl>
                                        <p:attrNameLst>
                                          <p:attrName>ppt_w</p:attrName>
                                        </p:attrNameLst>
                                      </p:cBhvr>
                                      <p:tavLst>
                                        <p:tav tm="0" fmla="#ppt_w*sin(2.5*pi*$)">
                                          <p:val>
                                            <p:fltVal val="0"/>
                                          </p:val>
                                        </p:tav>
                                        <p:tav tm="100000">
                                          <p:val>
                                            <p:fltVal val="1"/>
                                          </p:val>
                                        </p:tav>
                                      </p:tavLst>
                                    </p:anim>
                                    <p:anim calcmode="lin" valueType="num">
                                      <p:cBhvr>
                                        <p:cTn id="92"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45" presetClass="entr" presetSubtype="0" fill="hold" grpId="0" nodeType="withEffect">
                                  <p:stCondLst>
                                    <p:cond delay="0"/>
                                  </p:stCondLst>
                                  <p:iterate type="lt">
                                    <p:tmPct val="10000"/>
                                  </p:iterate>
                                  <p:childTnLst>
                                    <p:set>
                                      <p:cBhvr>
                                        <p:cTn id="98" dur="1" fill="hold">
                                          <p:stCondLst>
                                            <p:cond delay="0"/>
                                          </p:stCondLst>
                                        </p:cTn>
                                        <p:tgtEl>
                                          <p:spTgt spid="50"/>
                                        </p:tgtEl>
                                        <p:attrNameLst>
                                          <p:attrName>style.visibility</p:attrName>
                                        </p:attrNameLst>
                                      </p:cBhvr>
                                      <p:to>
                                        <p:strVal val="visible"/>
                                      </p:to>
                                    </p:set>
                                    <p:animEffect transition="in" filter="fade">
                                      <p:cBhvr>
                                        <p:cTn id="99" dur="500"/>
                                        <p:tgtEl>
                                          <p:spTgt spid="50"/>
                                        </p:tgtEl>
                                      </p:cBhvr>
                                    </p:animEffect>
                                    <p:anim calcmode="lin" valueType="num">
                                      <p:cBhvr>
                                        <p:cTn id="100" dur="500" fill="hold"/>
                                        <p:tgtEl>
                                          <p:spTgt spid="50"/>
                                        </p:tgtEl>
                                        <p:attrNameLst>
                                          <p:attrName>ppt_w</p:attrName>
                                        </p:attrNameLst>
                                      </p:cBhvr>
                                      <p:tavLst>
                                        <p:tav tm="0" fmla="#ppt_w*sin(2.5*pi*$)">
                                          <p:val>
                                            <p:fltVal val="0"/>
                                          </p:val>
                                        </p:tav>
                                        <p:tav tm="100000">
                                          <p:val>
                                            <p:fltVal val="1"/>
                                          </p:val>
                                        </p:tav>
                                      </p:tavLst>
                                    </p:anim>
                                    <p:anim calcmode="lin" valueType="num">
                                      <p:cBhvr>
                                        <p:cTn id="101"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14</a:t>
            </a:fld>
            <a:endParaRPr lang="ru-RU" dirty="0"/>
          </a:p>
        </p:txBody>
      </p:sp>
      <p:sp>
        <p:nvSpPr>
          <p:cNvPr id="10" name="Прямоугольник 9"/>
          <p:cNvSpPr/>
          <p:nvPr/>
        </p:nvSpPr>
        <p:spPr>
          <a:xfrm>
            <a:off x="683568" y="745540"/>
            <a:ext cx="741682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Main features of UCN is total reflection</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aphicFrame>
        <p:nvGraphicFramePr>
          <p:cNvPr id="21" name="Object 4"/>
          <p:cNvGraphicFramePr>
            <a:graphicFrameLocks noChangeAspect="1"/>
          </p:cNvGraphicFramePr>
          <p:nvPr/>
        </p:nvGraphicFramePr>
        <p:xfrm>
          <a:off x="2438400" y="1690709"/>
          <a:ext cx="3968750" cy="984250"/>
        </p:xfrm>
        <a:graphic>
          <a:graphicData uri="http://schemas.openxmlformats.org/presentationml/2006/ole">
            <p:oleObj spid="_x0000_s22722" name="Формула" r:id="rId5" imgW="1689100" imgH="419100" progId="Equation.3">
              <p:embed/>
            </p:oleObj>
          </a:graphicData>
        </a:graphic>
      </p:graphicFrame>
      <p:grpSp>
        <p:nvGrpSpPr>
          <p:cNvPr id="22" name="Group 15"/>
          <p:cNvGrpSpPr>
            <a:grpSpLocks/>
          </p:cNvGrpSpPr>
          <p:nvPr/>
        </p:nvGrpSpPr>
        <p:grpSpPr bwMode="auto">
          <a:xfrm>
            <a:off x="457200" y="3443309"/>
            <a:ext cx="2209800" cy="1752600"/>
            <a:chOff x="288" y="2688"/>
            <a:chExt cx="1392" cy="1104"/>
          </a:xfrm>
        </p:grpSpPr>
        <p:sp>
          <p:nvSpPr>
            <p:cNvPr id="23" name="Rectangle 6" descr="Широкий диагональный 2"/>
            <p:cNvSpPr>
              <a:spLocks noChangeArrowheads="1"/>
            </p:cNvSpPr>
            <p:nvPr/>
          </p:nvSpPr>
          <p:spPr bwMode="auto">
            <a:xfrm>
              <a:off x="624" y="2688"/>
              <a:ext cx="1056" cy="1104"/>
            </a:xfrm>
            <a:prstGeom prst="rect">
              <a:avLst/>
            </a:prstGeom>
            <a:pattFill prst="wdUpDiag">
              <a:fgClr>
                <a:schemeClr val="tx1"/>
              </a:fgClr>
              <a:bgClr>
                <a:srgbClr val="FFFFFF"/>
              </a:bgClr>
            </a:pattFill>
            <a:ln w="9525">
              <a:noFill/>
              <a:miter lim="800000"/>
              <a:headEnd/>
              <a:tailEnd/>
            </a:ln>
          </p:spPr>
          <p:txBody>
            <a:bodyPr wrap="none" anchor="ctr"/>
            <a:lstStyle/>
            <a:p>
              <a:pPr latinLnBrk="0"/>
              <a:endParaRPr lang="ru-RU">
                <a:solidFill>
                  <a:prstClr val="black"/>
                </a:solidFill>
              </a:endParaRPr>
            </a:p>
          </p:txBody>
        </p:sp>
        <p:sp>
          <p:nvSpPr>
            <p:cNvPr id="24" name="Oval 5"/>
            <p:cNvSpPr>
              <a:spLocks noChangeArrowheads="1"/>
            </p:cNvSpPr>
            <p:nvPr/>
          </p:nvSpPr>
          <p:spPr bwMode="auto">
            <a:xfrm>
              <a:off x="768" y="2880"/>
              <a:ext cx="768" cy="720"/>
            </a:xfrm>
            <a:prstGeom prst="ellipse">
              <a:avLst/>
            </a:prstGeom>
            <a:solidFill>
              <a:schemeClr val="bg1"/>
            </a:solidFill>
            <a:ln w="9525">
              <a:solidFill>
                <a:schemeClr val="tx1"/>
              </a:solidFill>
              <a:round/>
              <a:headEnd/>
              <a:tailEnd/>
            </a:ln>
          </p:spPr>
          <p:txBody>
            <a:bodyPr wrap="none" anchor="ctr"/>
            <a:lstStyle/>
            <a:p>
              <a:pPr latinLnBrk="0"/>
              <a:endParaRPr lang="ru-RU">
                <a:solidFill>
                  <a:prstClr val="black"/>
                </a:solidFill>
              </a:endParaRPr>
            </a:p>
          </p:txBody>
        </p:sp>
        <p:sp>
          <p:nvSpPr>
            <p:cNvPr id="25" name="Rectangle 7"/>
            <p:cNvSpPr>
              <a:spLocks noChangeArrowheads="1"/>
            </p:cNvSpPr>
            <p:nvPr/>
          </p:nvSpPr>
          <p:spPr bwMode="auto">
            <a:xfrm>
              <a:off x="288" y="3177"/>
              <a:ext cx="624" cy="144"/>
            </a:xfrm>
            <a:prstGeom prst="rect">
              <a:avLst/>
            </a:prstGeom>
            <a:solidFill>
              <a:schemeClr val="bg1"/>
            </a:solidFill>
            <a:ln w="9525">
              <a:noFill/>
              <a:miter lim="800000"/>
              <a:headEnd/>
              <a:tailEnd/>
            </a:ln>
          </p:spPr>
          <p:txBody>
            <a:bodyPr wrap="none" anchor="ctr"/>
            <a:lstStyle/>
            <a:p>
              <a:pPr latinLnBrk="0"/>
              <a:endParaRPr lang="ru-RU">
                <a:solidFill>
                  <a:prstClr val="black"/>
                </a:solidFill>
              </a:endParaRPr>
            </a:p>
          </p:txBody>
        </p:sp>
        <p:sp>
          <p:nvSpPr>
            <p:cNvPr id="26" name="Line 8"/>
            <p:cNvSpPr>
              <a:spLocks noChangeShapeType="1"/>
            </p:cNvSpPr>
            <p:nvPr/>
          </p:nvSpPr>
          <p:spPr bwMode="auto">
            <a:xfrm flipH="1">
              <a:off x="336" y="3168"/>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27" name="Line 9"/>
            <p:cNvSpPr>
              <a:spLocks noChangeShapeType="1"/>
            </p:cNvSpPr>
            <p:nvPr/>
          </p:nvSpPr>
          <p:spPr bwMode="auto">
            <a:xfrm flipH="1">
              <a:off x="336" y="3312"/>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28" name="Line 10"/>
            <p:cNvSpPr>
              <a:spLocks noChangeShapeType="1"/>
            </p:cNvSpPr>
            <p:nvPr/>
          </p:nvSpPr>
          <p:spPr bwMode="auto">
            <a:xfrm flipV="1">
              <a:off x="336" y="3168"/>
              <a:ext cx="240" cy="96"/>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29" name="Line 11"/>
            <p:cNvSpPr>
              <a:spLocks noChangeShapeType="1"/>
            </p:cNvSpPr>
            <p:nvPr/>
          </p:nvSpPr>
          <p:spPr bwMode="auto">
            <a:xfrm>
              <a:off x="576" y="3168"/>
              <a:ext cx="720" cy="38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30" name="Line 12"/>
            <p:cNvSpPr>
              <a:spLocks noChangeShapeType="1"/>
            </p:cNvSpPr>
            <p:nvPr/>
          </p:nvSpPr>
          <p:spPr bwMode="auto">
            <a:xfrm flipV="1">
              <a:off x="1296" y="2928"/>
              <a:ext cx="0" cy="62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31" name="Line 13"/>
            <p:cNvSpPr>
              <a:spLocks noChangeShapeType="1"/>
            </p:cNvSpPr>
            <p:nvPr/>
          </p:nvSpPr>
          <p:spPr bwMode="auto">
            <a:xfrm flipH="1">
              <a:off x="1056" y="2928"/>
              <a:ext cx="240" cy="288"/>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32" name="Oval 14"/>
            <p:cNvSpPr>
              <a:spLocks noChangeArrowheads="1"/>
            </p:cNvSpPr>
            <p:nvPr/>
          </p:nvSpPr>
          <p:spPr bwMode="auto">
            <a:xfrm>
              <a:off x="1056" y="3168"/>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grpSp>
        <p:nvGrpSpPr>
          <p:cNvPr id="33" name="Group 76"/>
          <p:cNvGrpSpPr>
            <a:grpSpLocks/>
          </p:cNvGrpSpPr>
          <p:nvPr/>
        </p:nvGrpSpPr>
        <p:grpSpPr bwMode="auto">
          <a:xfrm>
            <a:off x="3276600" y="3895747"/>
            <a:ext cx="2976563" cy="1223962"/>
            <a:chOff x="2064" y="3021"/>
            <a:chExt cx="1875" cy="771"/>
          </a:xfrm>
        </p:grpSpPr>
        <p:grpSp>
          <p:nvGrpSpPr>
            <p:cNvPr id="34" name="Group 22"/>
            <p:cNvGrpSpPr>
              <a:grpSpLocks/>
            </p:cNvGrpSpPr>
            <p:nvPr/>
          </p:nvGrpSpPr>
          <p:grpSpPr bwMode="auto">
            <a:xfrm>
              <a:off x="2064" y="3021"/>
              <a:ext cx="243" cy="551"/>
              <a:chOff x="2112" y="2592"/>
              <a:chExt cx="243" cy="551"/>
            </a:xfrm>
          </p:grpSpPr>
          <p:sp>
            <p:nvSpPr>
              <p:cNvPr id="66" name="Rectangle 16"/>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wrap="none" anchor="ctr"/>
              <a:lstStyle/>
              <a:p>
                <a:pPr latinLnBrk="0"/>
                <a:endParaRPr lang="ru-RU">
                  <a:solidFill>
                    <a:prstClr val="black"/>
                  </a:solidFill>
                </a:endParaRPr>
              </a:p>
            </p:txBody>
          </p:sp>
          <p:sp>
            <p:nvSpPr>
              <p:cNvPr id="67" name="Rectangle 19"/>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wrap="none" anchor="ctr"/>
              <a:lstStyle/>
              <a:p>
                <a:pPr latinLnBrk="0"/>
                <a:endParaRPr lang="ru-RU">
                  <a:solidFill>
                    <a:prstClr val="black"/>
                  </a:solidFill>
                </a:endParaRPr>
              </a:p>
            </p:txBody>
          </p:sp>
          <p:sp>
            <p:nvSpPr>
              <p:cNvPr id="68" name="Text Box 20"/>
              <p:cNvSpPr txBox="1">
                <a:spLocks noChangeArrowheads="1"/>
              </p:cNvSpPr>
              <p:nvPr/>
            </p:nvSpPr>
            <p:spPr bwMode="auto">
              <a:xfrm>
                <a:off x="2129" y="2592"/>
                <a:ext cx="223" cy="288"/>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69" name="Text Box 21"/>
              <p:cNvSpPr txBox="1">
                <a:spLocks noChangeArrowheads="1"/>
              </p:cNvSpPr>
              <p:nvPr/>
            </p:nvSpPr>
            <p:spPr bwMode="auto">
              <a:xfrm>
                <a:off x="2112" y="2874"/>
                <a:ext cx="243" cy="269"/>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35" name="Group 23"/>
            <p:cNvGrpSpPr>
              <a:grpSpLocks/>
            </p:cNvGrpSpPr>
            <p:nvPr/>
          </p:nvGrpSpPr>
          <p:grpSpPr bwMode="auto">
            <a:xfrm rot="-5400000">
              <a:off x="2303" y="3397"/>
              <a:ext cx="243" cy="551"/>
              <a:chOff x="2112" y="2592"/>
              <a:chExt cx="243" cy="551"/>
            </a:xfrm>
          </p:grpSpPr>
          <p:sp>
            <p:nvSpPr>
              <p:cNvPr id="62" name="Rectangle 24"/>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63" name="Rectangle 25"/>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64" name="Text Box 26"/>
              <p:cNvSpPr txBox="1">
                <a:spLocks noChangeArrowheads="1"/>
              </p:cNvSpPr>
              <p:nvPr/>
            </p:nvSpPr>
            <p:spPr bwMode="auto">
              <a:xfrm>
                <a:off x="2129" y="2592"/>
                <a:ext cx="223" cy="288"/>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65" name="Text Box 27"/>
              <p:cNvSpPr txBox="1">
                <a:spLocks noChangeArrowheads="1"/>
              </p:cNvSpPr>
              <p:nvPr/>
            </p:nvSpPr>
            <p:spPr bwMode="auto">
              <a:xfrm>
                <a:off x="2112" y="2874"/>
                <a:ext cx="243" cy="269"/>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36" name="Group 28"/>
            <p:cNvGrpSpPr>
              <a:grpSpLocks/>
            </p:cNvGrpSpPr>
            <p:nvPr/>
          </p:nvGrpSpPr>
          <p:grpSpPr bwMode="auto">
            <a:xfrm rot="-5400000">
              <a:off x="2869" y="3397"/>
              <a:ext cx="243" cy="551"/>
              <a:chOff x="2112" y="2592"/>
              <a:chExt cx="243" cy="551"/>
            </a:xfrm>
          </p:grpSpPr>
          <p:sp>
            <p:nvSpPr>
              <p:cNvPr id="58" name="Rectangle 29"/>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59" name="Rectangle 30"/>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60" name="Text Box 31"/>
              <p:cNvSpPr txBox="1">
                <a:spLocks noChangeArrowheads="1"/>
              </p:cNvSpPr>
              <p:nvPr/>
            </p:nvSpPr>
            <p:spPr bwMode="auto">
              <a:xfrm>
                <a:off x="2129" y="2592"/>
                <a:ext cx="223" cy="288"/>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61" name="Text Box 32"/>
              <p:cNvSpPr txBox="1">
                <a:spLocks noChangeArrowheads="1"/>
              </p:cNvSpPr>
              <p:nvPr/>
            </p:nvSpPr>
            <p:spPr bwMode="auto">
              <a:xfrm>
                <a:off x="2112" y="2874"/>
                <a:ext cx="243" cy="269"/>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37" name="Group 33"/>
            <p:cNvGrpSpPr>
              <a:grpSpLocks/>
            </p:cNvGrpSpPr>
            <p:nvPr/>
          </p:nvGrpSpPr>
          <p:grpSpPr bwMode="auto">
            <a:xfrm rot="-5400000">
              <a:off x="3445" y="3397"/>
              <a:ext cx="243" cy="551"/>
              <a:chOff x="2112" y="2592"/>
              <a:chExt cx="243" cy="551"/>
            </a:xfrm>
          </p:grpSpPr>
          <p:sp>
            <p:nvSpPr>
              <p:cNvPr id="54" name="Rectangle 34"/>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55" name="Rectangle 35"/>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vert="eaVert" wrap="none" anchor="ctr"/>
              <a:lstStyle/>
              <a:p>
                <a:pPr latinLnBrk="0"/>
                <a:endParaRPr lang="ru-RU">
                  <a:solidFill>
                    <a:prstClr val="black"/>
                  </a:solidFill>
                </a:endParaRPr>
              </a:p>
            </p:txBody>
          </p:sp>
          <p:sp>
            <p:nvSpPr>
              <p:cNvPr id="56" name="Text Box 36"/>
              <p:cNvSpPr txBox="1">
                <a:spLocks noChangeArrowheads="1"/>
              </p:cNvSpPr>
              <p:nvPr/>
            </p:nvSpPr>
            <p:spPr bwMode="auto">
              <a:xfrm>
                <a:off x="2129" y="2592"/>
                <a:ext cx="223" cy="288"/>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57" name="Text Box 37"/>
              <p:cNvSpPr txBox="1">
                <a:spLocks noChangeArrowheads="1"/>
              </p:cNvSpPr>
              <p:nvPr/>
            </p:nvSpPr>
            <p:spPr bwMode="auto">
              <a:xfrm>
                <a:off x="2112" y="2874"/>
                <a:ext cx="243" cy="269"/>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grpSp>
          <p:nvGrpSpPr>
            <p:cNvPr id="38" name="Group 38"/>
            <p:cNvGrpSpPr>
              <a:grpSpLocks/>
            </p:cNvGrpSpPr>
            <p:nvPr/>
          </p:nvGrpSpPr>
          <p:grpSpPr bwMode="auto">
            <a:xfrm flipH="1" flipV="1">
              <a:off x="3696" y="3046"/>
              <a:ext cx="243" cy="551"/>
              <a:chOff x="2112" y="2592"/>
              <a:chExt cx="243" cy="551"/>
            </a:xfrm>
          </p:grpSpPr>
          <p:sp>
            <p:nvSpPr>
              <p:cNvPr id="50" name="Rectangle 39"/>
              <p:cNvSpPr>
                <a:spLocks noChangeArrowheads="1"/>
              </p:cNvSpPr>
              <p:nvPr/>
            </p:nvSpPr>
            <p:spPr bwMode="auto">
              <a:xfrm>
                <a:off x="2160" y="2640"/>
                <a:ext cx="144" cy="240"/>
              </a:xfrm>
              <a:prstGeom prst="rect">
                <a:avLst/>
              </a:prstGeom>
              <a:solidFill>
                <a:srgbClr val="FF0000"/>
              </a:solidFill>
              <a:ln w="9525">
                <a:solidFill>
                  <a:schemeClr val="tx1"/>
                </a:solidFill>
                <a:miter lim="800000"/>
                <a:headEnd/>
                <a:tailEnd/>
              </a:ln>
            </p:spPr>
            <p:txBody>
              <a:bodyPr rot="10800000" wrap="none" anchor="ctr"/>
              <a:lstStyle/>
              <a:p>
                <a:pPr latinLnBrk="0"/>
                <a:endParaRPr lang="ru-RU">
                  <a:solidFill>
                    <a:prstClr val="black"/>
                  </a:solidFill>
                </a:endParaRPr>
              </a:p>
            </p:txBody>
          </p:sp>
          <p:sp>
            <p:nvSpPr>
              <p:cNvPr id="51" name="Rectangle 40"/>
              <p:cNvSpPr>
                <a:spLocks noChangeArrowheads="1"/>
              </p:cNvSpPr>
              <p:nvPr/>
            </p:nvSpPr>
            <p:spPr bwMode="auto">
              <a:xfrm>
                <a:off x="2160" y="2880"/>
                <a:ext cx="144" cy="240"/>
              </a:xfrm>
              <a:prstGeom prst="rect">
                <a:avLst/>
              </a:prstGeom>
              <a:solidFill>
                <a:srgbClr val="3366FF"/>
              </a:solidFill>
              <a:ln w="9525">
                <a:solidFill>
                  <a:schemeClr val="tx1"/>
                </a:solidFill>
                <a:miter lim="800000"/>
                <a:headEnd/>
                <a:tailEnd/>
              </a:ln>
            </p:spPr>
            <p:txBody>
              <a:bodyPr rot="10800000" wrap="none" anchor="ctr"/>
              <a:lstStyle/>
              <a:p>
                <a:pPr latinLnBrk="0"/>
                <a:endParaRPr lang="ru-RU">
                  <a:solidFill>
                    <a:prstClr val="black"/>
                  </a:solidFill>
                </a:endParaRPr>
              </a:p>
            </p:txBody>
          </p:sp>
          <p:sp>
            <p:nvSpPr>
              <p:cNvPr id="52" name="Text Box 41"/>
              <p:cNvSpPr txBox="1">
                <a:spLocks noChangeArrowheads="1"/>
              </p:cNvSpPr>
              <p:nvPr/>
            </p:nvSpPr>
            <p:spPr bwMode="auto">
              <a:xfrm>
                <a:off x="2129" y="2592"/>
                <a:ext cx="223" cy="288"/>
              </a:xfrm>
              <a:prstGeom prst="rect">
                <a:avLst/>
              </a:prstGeom>
              <a:noFill/>
              <a:ln w="9525">
                <a:noFill/>
                <a:miter lim="800000"/>
                <a:headEnd/>
                <a:tailEnd/>
              </a:ln>
            </p:spPr>
            <p:txBody>
              <a:bodyPr wrap="none">
                <a:spAutoFit/>
              </a:bodyPr>
              <a:lstStyle/>
              <a:p>
                <a:pPr latinLnBrk="0"/>
                <a:r>
                  <a:rPr lang="en-US">
                    <a:solidFill>
                      <a:prstClr val="black"/>
                    </a:solidFill>
                  </a:rPr>
                  <a:t>S</a:t>
                </a:r>
                <a:endParaRPr lang="ru-RU">
                  <a:solidFill>
                    <a:prstClr val="black"/>
                  </a:solidFill>
                </a:endParaRPr>
              </a:p>
            </p:txBody>
          </p:sp>
          <p:sp>
            <p:nvSpPr>
              <p:cNvPr id="53" name="Text Box 42"/>
              <p:cNvSpPr txBox="1">
                <a:spLocks noChangeArrowheads="1"/>
              </p:cNvSpPr>
              <p:nvPr/>
            </p:nvSpPr>
            <p:spPr bwMode="auto">
              <a:xfrm>
                <a:off x="2112" y="2874"/>
                <a:ext cx="243" cy="269"/>
              </a:xfrm>
              <a:prstGeom prst="rect">
                <a:avLst/>
              </a:prstGeom>
              <a:noFill/>
              <a:ln w="9525">
                <a:noFill/>
                <a:miter lim="800000"/>
                <a:headEnd/>
                <a:tailEnd/>
              </a:ln>
            </p:spPr>
            <p:txBody>
              <a:bodyPr wrap="none">
                <a:spAutoFit/>
              </a:bodyPr>
              <a:lstStyle/>
              <a:p>
                <a:pPr latinLnBrk="0"/>
                <a:r>
                  <a:rPr lang="en-US" sz="2200">
                    <a:solidFill>
                      <a:prstClr val="black"/>
                    </a:solidFill>
                  </a:rPr>
                  <a:t>N</a:t>
                </a:r>
                <a:endParaRPr lang="ru-RU" sz="2200">
                  <a:solidFill>
                    <a:prstClr val="black"/>
                  </a:solidFill>
                </a:endParaRPr>
              </a:p>
            </p:txBody>
          </p:sp>
        </p:grpSp>
        <p:sp>
          <p:nvSpPr>
            <p:cNvPr id="39" name="Arc 46"/>
            <p:cNvSpPr>
              <a:spLocks/>
            </p:cNvSpPr>
            <p:nvPr/>
          </p:nvSpPr>
          <p:spPr bwMode="auto">
            <a:xfrm>
              <a:off x="2592"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0" name="Arc 47"/>
            <p:cNvSpPr>
              <a:spLocks/>
            </p:cNvSpPr>
            <p:nvPr/>
          </p:nvSpPr>
          <p:spPr bwMode="auto">
            <a:xfrm flipH="1">
              <a:off x="2400"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1" name="Arc 48"/>
            <p:cNvSpPr>
              <a:spLocks/>
            </p:cNvSpPr>
            <p:nvPr/>
          </p:nvSpPr>
          <p:spPr bwMode="auto">
            <a:xfrm>
              <a:off x="2976"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2" name="Arc 49"/>
            <p:cNvSpPr>
              <a:spLocks/>
            </p:cNvSpPr>
            <p:nvPr/>
          </p:nvSpPr>
          <p:spPr bwMode="auto">
            <a:xfrm flipH="1">
              <a:off x="2784"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3" name="Arc 50"/>
            <p:cNvSpPr>
              <a:spLocks/>
            </p:cNvSpPr>
            <p:nvPr/>
          </p:nvSpPr>
          <p:spPr bwMode="auto">
            <a:xfrm>
              <a:off x="3360"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4" name="Arc 51"/>
            <p:cNvSpPr>
              <a:spLocks/>
            </p:cNvSpPr>
            <p:nvPr/>
          </p:nvSpPr>
          <p:spPr bwMode="auto">
            <a:xfrm flipH="1">
              <a:off x="3168"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5" name="Arc 52"/>
            <p:cNvSpPr>
              <a:spLocks/>
            </p:cNvSpPr>
            <p:nvPr/>
          </p:nvSpPr>
          <p:spPr bwMode="auto">
            <a:xfrm>
              <a:off x="3216" y="3168"/>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6" name="Arc 53"/>
            <p:cNvSpPr>
              <a:spLocks/>
            </p:cNvSpPr>
            <p:nvPr/>
          </p:nvSpPr>
          <p:spPr bwMode="auto">
            <a:xfrm flipH="1">
              <a:off x="3032" y="3168"/>
              <a:ext cx="184" cy="336"/>
            </a:xfrm>
            <a:custGeom>
              <a:avLst/>
              <a:gdLst>
                <a:gd name="T0" fmla="*/ 0 w 20695"/>
                <a:gd name="T1" fmla="*/ 0 h 21600"/>
                <a:gd name="T2" fmla="*/ 0 w 20695"/>
                <a:gd name="T3" fmla="*/ 0 h 21600"/>
                <a:gd name="T4" fmla="*/ 0 w 20695"/>
                <a:gd name="T5" fmla="*/ 0 h 21600"/>
                <a:gd name="T6" fmla="*/ 0 60000 65536"/>
                <a:gd name="T7" fmla="*/ 0 60000 65536"/>
                <a:gd name="T8" fmla="*/ 0 60000 65536"/>
                <a:gd name="T9" fmla="*/ 0 w 20695"/>
                <a:gd name="T10" fmla="*/ 0 h 21600"/>
                <a:gd name="T11" fmla="*/ 20695 w 20695"/>
                <a:gd name="T12" fmla="*/ 21600 h 21600"/>
              </a:gdLst>
              <a:ahLst/>
              <a:cxnLst>
                <a:cxn ang="T6">
                  <a:pos x="T0" y="T1"/>
                </a:cxn>
                <a:cxn ang="T7">
                  <a:pos x="T2" y="T3"/>
                </a:cxn>
                <a:cxn ang="T8">
                  <a:pos x="T4" y="T5"/>
                </a:cxn>
              </a:cxnLst>
              <a:rect l="T9" t="T10" r="T11" b="T12"/>
              <a:pathLst>
                <a:path w="20695" h="21600" fill="none" extrusionOk="0">
                  <a:moveTo>
                    <a:pt x="-1" y="0"/>
                  </a:moveTo>
                  <a:cubicBezTo>
                    <a:pt x="9546" y="0"/>
                    <a:pt x="17961" y="6267"/>
                    <a:pt x="20695" y="15413"/>
                  </a:cubicBezTo>
                </a:path>
                <a:path w="20695" h="21600" stroke="0" extrusionOk="0">
                  <a:moveTo>
                    <a:pt x="-1" y="0"/>
                  </a:moveTo>
                  <a:cubicBezTo>
                    <a:pt x="9546" y="0"/>
                    <a:pt x="17961" y="6267"/>
                    <a:pt x="20695" y="1541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7" name="Arc 54"/>
            <p:cNvSpPr>
              <a:spLocks/>
            </p:cNvSpPr>
            <p:nvPr/>
          </p:nvSpPr>
          <p:spPr bwMode="auto">
            <a:xfrm flipH="1">
              <a:off x="3552" y="3194"/>
              <a:ext cx="192" cy="310"/>
            </a:xfrm>
            <a:custGeom>
              <a:avLst/>
              <a:gdLst>
                <a:gd name="T0" fmla="*/ 0 w 21600"/>
                <a:gd name="T1" fmla="*/ 0 h 19892"/>
                <a:gd name="T2" fmla="*/ 0 w 21600"/>
                <a:gd name="T3" fmla="*/ 0 h 19892"/>
                <a:gd name="T4" fmla="*/ 0 w 21600"/>
                <a:gd name="T5" fmla="*/ 0 h 19892"/>
                <a:gd name="T6" fmla="*/ 0 60000 65536"/>
                <a:gd name="T7" fmla="*/ 0 60000 65536"/>
                <a:gd name="T8" fmla="*/ 0 60000 65536"/>
                <a:gd name="T9" fmla="*/ 0 w 21600"/>
                <a:gd name="T10" fmla="*/ 0 h 19892"/>
                <a:gd name="T11" fmla="*/ 21600 w 21600"/>
                <a:gd name="T12" fmla="*/ 19892 h 19892"/>
              </a:gdLst>
              <a:ahLst/>
              <a:cxnLst>
                <a:cxn ang="T6">
                  <a:pos x="T0" y="T1"/>
                </a:cxn>
                <a:cxn ang="T7">
                  <a:pos x="T2" y="T3"/>
                </a:cxn>
                <a:cxn ang="T8">
                  <a:pos x="T4" y="T5"/>
                </a:cxn>
              </a:cxnLst>
              <a:rect l="T9" t="T10" r="T11" b="T12"/>
              <a:pathLst>
                <a:path w="21600" h="19892" fill="none" extrusionOk="0">
                  <a:moveTo>
                    <a:pt x="8418" y="0"/>
                  </a:moveTo>
                  <a:cubicBezTo>
                    <a:pt x="16408" y="3381"/>
                    <a:pt x="21600" y="11215"/>
                    <a:pt x="21600" y="19892"/>
                  </a:cubicBezTo>
                </a:path>
                <a:path w="21600" h="19892" stroke="0" extrusionOk="0">
                  <a:moveTo>
                    <a:pt x="8418" y="0"/>
                  </a:moveTo>
                  <a:cubicBezTo>
                    <a:pt x="16408" y="3381"/>
                    <a:pt x="21600" y="11215"/>
                    <a:pt x="21600" y="19892"/>
                  </a:cubicBezTo>
                  <a:lnTo>
                    <a:pt x="0" y="19892"/>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8" name="Arc 55"/>
            <p:cNvSpPr>
              <a:spLocks/>
            </p:cNvSpPr>
            <p:nvPr/>
          </p:nvSpPr>
          <p:spPr bwMode="auto">
            <a:xfrm flipH="1">
              <a:off x="3407" y="3168"/>
              <a:ext cx="259" cy="336"/>
            </a:xfrm>
            <a:custGeom>
              <a:avLst/>
              <a:gdLst>
                <a:gd name="T0" fmla="*/ 0 w 29116"/>
                <a:gd name="T1" fmla="*/ 0 h 21600"/>
                <a:gd name="T2" fmla="*/ 0 w 29116"/>
                <a:gd name="T3" fmla="*/ 0 h 21600"/>
                <a:gd name="T4" fmla="*/ 0 w 29116"/>
                <a:gd name="T5" fmla="*/ 0 h 21600"/>
                <a:gd name="T6" fmla="*/ 0 60000 65536"/>
                <a:gd name="T7" fmla="*/ 0 60000 65536"/>
                <a:gd name="T8" fmla="*/ 0 60000 65536"/>
                <a:gd name="T9" fmla="*/ 0 w 29116"/>
                <a:gd name="T10" fmla="*/ 0 h 21600"/>
                <a:gd name="T11" fmla="*/ 29116 w 29116"/>
                <a:gd name="T12" fmla="*/ 21600 h 21600"/>
              </a:gdLst>
              <a:ahLst/>
              <a:cxnLst>
                <a:cxn ang="T6">
                  <a:pos x="T0" y="T1"/>
                </a:cxn>
                <a:cxn ang="T7">
                  <a:pos x="T2" y="T3"/>
                </a:cxn>
                <a:cxn ang="T8">
                  <a:pos x="T4" y="T5"/>
                </a:cxn>
              </a:cxnLst>
              <a:rect l="T9" t="T10" r="T11" b="T12"/>
              <a:pathLst>
                <a:path w="29116" h="21600" fill="none" extrusionOk="0">
                  <a:moveTo>
                    <a:pt x="-1" y="1349"/>
                  </a:moveTo>
                  <a:cubicBezTo>
                    <a:pt x="2405" y="457"/>
                    <a:pt x="4950" y="-1"/>
                    <a:pt x="7516" y="0"/>
                  </a:cubicBezTo>
                  <a:cubicBezTo>
                    <a:pt x="19445" y="0"/>
                    <a:pt x="29116" y="9670"/>
                    <a:pt x="29116" y="21600"/>
                  </a:cubicBezTo>
                </a:path>
                <a:path w="29116" h="21600" stroke="0" extrusionOk="0">
                  <a:moveTo>
                    <a:pt x="-1" y="1349"/>
                  </a:moveTo>
                  <a:cubicBezTo>
                    <a:pt x="2405" y="457"/>
                    <a:pt x="4950" y="-1"/>
                    <a:pt x="7516" y="0"/>
                  </a:cubicBezTo>
                  <a:cubicBezTo>
                    <a:pt x="19445" y="0"/>
                    <a:pt x="29116" y="9670"/>
                    <a:pt x="29116" y="21600"/>
                  </a:cubicBezTo>
                  <a:lnTo>
                    <a:pt x="7516"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9" name="Oval 56"/>
            <p:cNvSpPr>
              <a:spLocks noChangeArrowheads="1"/>
            </p:cNvSpPr>
            <p:nvPr/>
          </p:nvSpPr>
          <p:spPr bwMode="auto">
            <a:xfrm>
              <a:off x="3017"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grpSp>
        <p:nvGrpSpPr>
          <p:cNvPr id="70" name="Group 77"/>
          <p:cNvGrpSpPr>
            <a:grpSpLocks/>
          </p:cNvGrpSpPr>
          <p:nvPr/>
        </p:nvGrpSpPr>
        <p:grpSpPr bwMode="auto">
          <a:xfrm>
            <a:off x="6781800" y="3900509"/>
            <a:ext cx="2133600" cy="1143000"/>
            <a:chOff x="4272" y="3024"/>
            <a:chExt cx="1344" cy="720"/>
          </a:xfrm>
        </p:grpSpPr>
        <p:sp>
          <p:nvSpPr>
            <p:cNvPr id="71" name="Rectangle 57" descr="Широкий диагональный 2"/>
            <p:cNvSpPr>
              <a:spLocks noChangeArrowheads="1"/>
            </p:cNvSpPr>
            <p:nvPr/>
          </p:nvSpPr>
          <p:spPr bwMode="auto">
            <a:xfrm>
              <a:off x="4272" y="3648"/>
              <a:ext cx="1344" cy="96"/>
            </a:xfrm>
            <a:prstGeom prst="rect">
              <a:avLst/>
            </a:prstGeom>
            <a:pattFill prst="wdUpDiag">
              <a:fgClr>
                <a:srgbClr val="000000"/>
              </a:fgClr>
              <a:bgClr>
                <a:schemeClr val="bg1"/>
              </a:bgClr>
            </a:pattFill>
            <a:ln w="9525">
              <a:noFill/>
              <a:miter lim="800000"/>
              <a:headEnd/>
              <a:tailEnd/>
            </a:ln>
          </p:spPr>
          <p:txBody>
            <a:bodyPr wrap="none" anchor="ctr"/>
            <a:lstStyle/>
            <a:p>
              <a:pPr latinLnBrk="0"/>
              <a:endParaRPr lang="ru-RU">
                <a:solidFill>
                  <a:prstClr val="black"/>
                </a:solidFill>
              </a:endParaRPr>
            </a:p>
          </p:txBody>
        </p:sp>
        <p:sp>
          <p:nvSpPr>
            <p:cNvPr id="72" name="Line 58"/>
            <p:cNvSpPr>
              <a:spLocks noChangeShapeType="1"/>
            </p:cNvSpPr>
            <p:nvPr/>
          </p:nvSpPr>
          <p:spPr bwMode="auto">
            <a:xfrm>
              <a:off x="4272" y="3648"/>
              <a:ext cx="1344" cy="0"/>
            </a:xfrm>
            <a:prstGeom prst="line">
              <a:avLst/>
            </a:prstGeom>
            <a:noFill/>
            <a:ln w="25400">
              <a:solidFill>
                <a:schemeClr val="tx1"/>
              </a:solidFill>
              <a:round/>
              <a:headEnd/>
              <a:tailEnd/>
            </a:ln>
          </p:spPr>
          <p:txBody>
            <a:bodyPr/>
            <a:lstStyle/>
            <a:p>
              <a:pPr latinLnBrk="0"/>
              <a:endParaRPr lang="ru-RU">
                <a:solidFill>
                  <a:prstClr val="black"/>
                </a:solidFill>
              </a:endParaRPr>
            </a:p>
          </p:txBody>
        </p:sp>
        <p:grpSp>
          <p:nvGrpSpPr>
            <p:cNvPr id="73" name="Group 62"/>
            <p:cNvGrpSpPr>
              <a:grpSpLocks/>
            </p:cNvGrpSpPr>
            <p:nvPr/>
          </p:nvGrpSpPr>
          <p:grpSpPr bwMode="auto">
            <a:xfrm>
              <a:off x="4464" y="3024"/>
              <a:ext cx="192" cy="624"/>
              <a:chOff x="4464" y="3024"/>
              <a:chExt cx="192" cy="624"/>
            </a:xfrm>
          </p:grpSpPr>
          <p:sp>
            <p:nvSpPr>
              <p:cNvPr id="86" name="Arc 59"/>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7" name="Arc 60"/>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8" name="Line 61"/>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74" name="Group 63"/>
            <p:cNvGrpSpPr>
              <a:grpSpLocks/>
            </p:cNvGrpSpPr>
            <p:nvPr/>
          </p:nvGrpSpPr>
          <p:grpSpPr bwMode="auto">
            <a:xfrm>
              <a:off x="4656" y="3024"/>
              <a:ext cx="192" cy="624"/>
              <a:chOff x="4464" y="3024"/>
              <a:chExt cx="192" cy="624"/>
            </a:xfrm>
          </p:grpSpPr>
          <p:sp>
            <p:nvSpPr>
              <p:cNvPr id="83" name="Arc 64"/>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4" name="Arc 65"/>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5" name="Line 66"/>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75" name="Group 67"/>
            <p:cNvGrpSpPr>
              <a:grpSpLocks/>
            </p:cNvGrpSpPr>
            <p:nvPr/>
          </p:nvGrpSpPr>
          <p:grpSpPr bwMode="auto">
            <a:xfrm>
              <a:off x="4848" y="3024"/>
              <a:ext cx="192" cy="624"/>
              <a:chOff x="4464" y="3024"/>
              <a:chExt cx="192" cy="624"/>
            </a:xfrm>
          </p:grpSpPr>
          <p:sp>
            <p:nvSpPr>
              <p:cNvPr id="80" name="Arc 68"/>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1" name="Arc 69"/>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82" name="Line 70"/>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sp>
          <p:nvSpPr>
            <p:cNvPr id="76" name="Arc 72"/>
            <p:cNvSpPr>
              <a:spLocks/>
            </p:cNvSpPr>
            <p:nvPr/>
          </p:nvSpPr>
          <p:spPr bwMode="auto">
            <a:xfrm>
              <a:off x="5136" y="3025"/>
              <a:ext cx="85" cy="624"/>
            </a:xfrm>
            <a:custGeom>
              <a:avLst/>
              <a:gdLst>
                <a:gd name="T0" fmla="*/ 0 w 19116"/>
                <a:gd name="T1" fmla="*/ 0 h 21600"/>
                <a:gd name="T2" fmla="*/ 0 w 19116"/>
                <a:gd name="T3" fmla="*/ 0 h 21600"/>
                <a:gd name="T4" fmla="*/ 0 w 19116"/>
                <a:gd name="T5" fmla="*/ 0 h 21600"/>
                <a:gd name="T6" fmla="*/ 0 60000 65536"/>
                <a:gd name="T7" fmla="*/ 0 60000 65536"/>
                <a:gd name="T8" fmla="*/ 0 60000 65536"/>
                <a:gd name="T9" fmla="*/ 0 w 19116"/>
                <a:gd name="T10" fmla="*/ 0 h 21600"/>
                <a:gd name="T11" fmla="*/ 19116 w 19116"/>
                <a:gd name="T12" fmla="*/ 21600 h 21600"/>
              </a:gdLst>
              <a:ahLst/>
              <a:cxnLst>
                <a:cxn ang="T6">
                  <a:pos x="T0" y="T1"/>
                </a:cxn>
                <a:cxn ang="T7">
                  <a:pos x="T2" y="T3"/>
                </a:cxn>
                <a:cxn ang="T8">
                  <a:pos x="T4" y="T5"/>
                </a:cxn>
              </a:cxnLst>
              <a:rect l="T9" t="T10" r="T11" b="T12"/>
              <a:pathLst>
                <a:path w="19116" h="21600" fill="none" extrusionOk="0">
                  <a:moveTo>
                    <a:pt x="-1" y="0"/>
                  </a:moveTo>
                  <a:cubicBezTo>
                    <a:pt x="8020" y="0"/>
                    <a:pt x="15381" y="4444"/>
                    <a:pt x="19115" y="11543"/>
                  </a:cubicBezTo>
                </a:path>
                <a:path w="19116" h="21600" stroke="0" extrusionOk="0">
                  <a:moveTo>
                    <a:pt x="-1" y="0"/>
                  </a:moveTo>
                  <a:cubicBezTo>
                    <a:pt x="8020" y="0"/>
                    <a:pt x="15381" y="4444"/>
                    <a:pt x="19115" y="1154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7" name="Arc 73"/>
            <p:cNvSpPr>
              <a:spLocks/>
            </p:cNvSpPr>
            <p:nvPr/>
          </p:nvSpPr>
          <p:spPr bwMode="auto">
            <a:xfrm flipH="1">
              <a:off x="504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78" name="Line 74"/>
            <p:cNvSpPr>
              <a:spLocks noChangeShapeType="1"/>
            </p:cNvSpPr>
            <p:nvPr/>
          </p:nvSpPr>
          <p:spPr bwMode="auto">
            <a:xfrm>
              <a:off x="5219"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sp>
          <p:nvSpPr>
            <p:cNvPr id="79" name="Oval 75"/>
            <p:cNvSpPr>
              <a:spLocks noChangeArrowheads="1"/>
            </p:cNvSpPr>
            <p:nvPr/>
          </p:nvSpPr>
          <p:spPr bwMode="auto">
            <a:xfrm>
              <a:off x="5198"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89" name="Line 78"/>
          <p:cNvSpPr>
            <a:spLocks noChangeShapeType="1"/>
          </p:cNvSpPr>
          <p:nvPr/>
        </p:nvSpPr>
        <p:spPr bwMode="auto">
          <a:xfrm flipH="1">
            <a:off x="2743200" y="2757509"/>
            <a:ext cx="762000" cy="6096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90" name="Line 79"/>
          <p:cNvSpPr>
            <a:spLocks noChangeShapeType="1"/>
          </p:cNvSpPr>
          <p:nvPr/>
        </p:nvSpPr>
        <p:spPr bwMode="auto">
          <a:xfrm>
            <a:off x="4953000" y="2605109"/>
            <a:ext cx="0" cy="12192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91" name="Line 80"/>
          <p:cNvSpPr>
            <a:spLocks noChangeShapeType="1"/>
          </p:cNvSpPr>
          <p:nvPr/>
        </p:nvSpPr>
        <p:spPr bwMode="auto">
          <a:xfrm>
            <a:off x="6172200" y="2681309"/>
            <a:ext cx="1447800" cy="9906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92" name="Line 81"/>
          <p:cNvSpPr>
            <a:spLocks noChangeShapeType="1"/>
          </p:cNvSpPr>
          <p:nvPr/>
        </p:nvSpPr>
        <p:spPr bwMode="auto">
          <a:xfrm>
            <a:off x="8534400" y="3900509"/>
            <a:ext cx="0" cy="5334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graphicFrame>
        <p:nvGraphicFramePr>
          <p:cNvPr id="93" name="Object 83"/>
          <p:cNvGraphicFramePr>
            <a:graphicFrameLocks noChangeAspect="1"/>
          </p:cNvGraphicFramePr>
          <p:nvPr/>
        </p:nvGraphicFramePr>
        <p:xfrm>
          <a:off x="8610600" y="3900509"/>
          <a:ext cx="279400" cy="381000"/>
        </p:xfrm>
        <a:graphic>
          <a:graphicData uri="http://schemas.openxmlformats.org/presentationml/2006/ole">
            <p:oleObj spid="_x0000_s22723" name="Формула" r:id="rId6" imgW="139639" imgH="190417" progId="Equation.3">
              <p:embed/>
            </p:oleObj>
          </a:graphicData>
        </a:graphic>
      </p:graphicFrame>
      <p:sp>
        <p:nvSpPr>
          <p:cNvPr id="94" name="Line 84"/>
          <p:cNvSpPr>
            <a:spLocks noChangeShapeType="1"/>
          </p:cNvSpPr>
          <p:nvPr/>
        </p:nvSpPr>
        <p:spPr bwMode="auto">
          <a:xfrm flipV="1">
            <a:off x="6858000" y="3900509"/>
            <a:ext cx="0" cy="3810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95" name="Line 85"/>
          <p:cNvSpPr>
            <a:spLocks noChangeShapeType="1"/>
          </p:cNvSpPr>
          <p:nvPr/>
        </p:nvSpPr>
        <p:spPr bwMode="auto">
          <a:xfrm>
            <a:off x="6858000" y="4586309"/>
            <a:ext cx="0" cy="3048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96" name="Text Box 86"/>
          <p:cNvSpPr txBox="1">
            <a:spLocks noChangeArrowheads="1"/>
          </p:cNvSpPr>
          <p:nvPr/>
        </p:nvSpPr>
        <p:spPr bwMode="auto">
          <a:xfrm>
            <a:off x="6689725" y="4170384"/>
            <a:ext cx="404813" cy="457200"/>
          </a:xfrm>
          <a:prstGeom prst="rect">
            <a:avLst/>
          </a:prstGeom>
          <a:noFill/>
          <a:ln w="9525">
            <a:noFill/>
            <a:miter lim="800000"/>
            <a:headEnd/>
            <a:tailEnd/>
          </a:ln>
        </p:spPr>
        <p:txBody>
          <a:bodyPr wrap="none">
            <a:spAutoFit/>
          </a:bodyPr>
          <a:lstStyle/>
          <a:p>
            <a:pPr latinLnBrk="0"/>
            <a:r>
              <a:rPr lang="en-US" dirty="0">
                <a:solidFill>
                  <a:prstClr val="black"/>
                </a:solidFill>
              </a:rPr>
              <a:t>H</a:t>
            </a:r>
            <a:endParaRPr lang="ru-RU" dirty="0">
              <a:solidFill>
                <a:prstClr val="black"/>
              </a:solidFill>
            </a:endParaRPr>
          </a:p>
        </p:txBody>
      </p:sp>
      <p:graphicFrame>
        <p:nvGraphicFramePr>
          <p:cNvPr id="97" name="Group 94"/>
          <p:cNvGraphicFramePr>
            <a:graphicFrameLocks noGrp="1"/>
          </p:cNvGraphicFramePr>
          <p:nvPr/>
        </p:nvGraphicFramePr>
        <p:xfrm>
          <a:off x="990600" y="5391172"/>
          <a:ext cx="7543800" cy="1395414"/>
        </p:xfrm>
        <a:graphic>
          <a:graphicData uri="http://schemas.openxmlformats.org/drawingml/2006/table">
            <a:tbl>
              <a:tblPr/>
              <a:tblGrid>
                <a:gridCol w="3825875"/>
                <a:gridCol w="3717925"/>
              </a:tblGrid>
              <a:tr h="404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FF"/>
                          </a:solidFill>
                          <a:effectLst/>
                          <a:latin typeface="Times New Roman" pitchFamily="18" charset="0"/>
                        </a:rPr>
                        <a:t>Effective potential</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rPr>
                        <a:t>~ </a:t>
                      </a:r>
                      <a:r>
                        <a:rPr kumimoji="0" lang="en-US" sz="1600" b="1" i="0" u="none" strike="noStrike" cap="none" normalizeH="0" baseline="0" smtClean="0">
                          <a:ln>
                            <a:noFill/>
                          </a:ln>
                          <a:solidFill>
                            <a:srgbClr val="0000FF"/>
                          </a:solidFill>
                          <a:effectLst/>
                          <a:latin typeface="Times New Roman" pitchFamily="18" charset="0"/>
                        </a:rPr>
                        <a:t>10</a:t>
                      </a:r>
                      <a:r>
                        <a:rPr kumimoji="0" lang="en-US" sz="1600" b="1" i="0" u="none" strike="noStrike" cap="none" normalizeH="0" baseline="30000" smtClean="0">
                          <a:ln>
                            <a:noFill/>
                          </a:ln>
                          <a:solidFill>
                            <a:srgbClr val="0000FF"/>
                          </a:solidFill>
                          <a:effectLst/>
                          <a:latin typeface="Times New Roman" pitchFamily="18" charset="0"/>
                        </a:rPr>
                        <a:t>-7 </a:t>
                      </a:r>
                      <a:r>
                        <a:rPr kumimoji="0" lang="en-US" sz="1600" b="1" i="0" u="none" strike="noStrike" cap="none" normalizeH="0" baseline="0" smtClean="0">
                          <a:ln>
                            <a:noFill/>
                          </a:ln>
                          <a:solidFill>
                            <a:srgbClr val="0000FF"/>
                          </a:solidFill>
                          <a:effectLst/>
                          <a:latin typeface="Times New Roman" pitchFamily="18" charset="0"/>
                        </a:rPr>
                        <a:t>eV</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FF"/>
                          </a:solidFill>
                          <a:effectLst/>
                          <a:latin typeface="Times New Roman" pitchFamily="18" charset="0"/>
                        </a:rPr>
                        <a:t>Gravity: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FF"/>
                          </a:solidFill>
                          <a:effectLst/>
                          <a:latin typeface="Times New Roman" pitchFamily="18" charset="0"/>
                        </a:rPr>
                        <a:t>~</a:t>
                      </a:r>
                      <a:r>
                        <a:rPr kumimoji="0" lang="en-US" sz="1600" b="1" i="0" u="none" strike="noStrike" cap="none" normalizeH="0" baseline="0" dirty="0" smtClean="0">
                          <a:ln>
                            <a:noFill/>
                          </a:ln>
                          <a:solidFill>
                            <a:srgbClr val="0000FF"/>
                          </a:solidFill>
                          <a:effectLst/>
                          <a:latin typeface="Times New Roman" pitchFamily="18" charset="0"/>
                        </a:rPr>
                        <a:t> 10</a:t>
                      </a:r>
                      <a:r>
                        <a:rPr kumimoji="0" lang="en-US" sz="1600" b="1" i="0" u="none" strike="noStrike" cap="none" normalizeH="0" baseline="30000" dirty="0" smtClean="0">
                          <a:ln>
                            <a:noFill/>
                          </a:ln>
                          <a:solidFill>
                            <a:srgbClr val="0000FF"/>
                          </a:solidFill>
                          <a:effectLst/>
                          <a:latin typeface="Times New Roman" pitchFamily="18" charset="0"/>
                        </a:rPr>
                        <a:t>-7 </a:t>
                      </a:r>
                      <a:r>
                        <a:rPr kumimoji="0" lang="en-US" sz="1600" b="1" i="0" u="none" strike="noStrike" cap="none" normalizeH="0" baseline="0" dirty="0" err="1" smtClean="0">
                          <a:ln>
                            <a:noFill/>
                          </a:ln>
                          <a:solidFill>
                            <a:srgbClr val="0000FF"/>
                          </a:solidFill>
                          <a:effectLst/>
                          <a:latin typeface="Times New Roman" pitchFamily="18" charset="0"/>
                        </a:rPr>
                        <a:t>eV</a:t>
                      </a:r>
                      <a:r>
                        <a:rPr kumimoji="0" lang="en-US" sz="1600" b="0" i="0" u="none" strike="noStrike" cap="none" normalizeH="0" baseline="0" dirty="0" smtClean="0">
                          <a:ln>
                            <a:noFill/>
                          </a:ln>
                          <a:solidFill>
                            <a:srgbClr val="0000FF"/>
                          </a:solidFill>
                          <a:effectLst/>
                          <a:latin typeface="Times New Roman" pitchFamily="18" charset="0"/>
                        </a:rPr>
                        <a:t> / Meter</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4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FF"/>
                          </a:solidFill>
                          <a:effectLst/>
                          <a:latin typeface="Times New Roman" pitchFamily="18" charset="0"/>
                        </a:rPr>
                        <a:t>Magnetic field:</a:t>
                      </a:r>
                      <a:endParaRPr kumimoji="0" lang="en-US" sz="1600" b="0" i="1" u="none" strike="noStrike" cap="none" normalizeH="0" baseline="0" dirty="0" smtClean="0">
                        <a:ln>
                          <a:noFill/>
                        </a:ln>
                        <a:solidFill>
                          <a:srgbClr val="0000FF"/>
                        </a:solidFill>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FF"/>
                          </a:solidFill>
                          <a:effectLst/>
                          <a:latin typeface="Times New Roman" pitchFamily="18" charset="0"/>
                        </a:rPr>
                        <a:t>~</a:t>
                      </a:r>
                      <a:r>
                        <a:rPr kumimoji="0" lang="en-US" sz="1600" b="1" i="0" u="none" strike="noStrike" cap="none" normalizeH="0" baseline="0" dirty="0" smtClean="0">
                          <a:ln>
                            <a:noFill/>
                          </a:ln>
                          <a:solidFill>
                            <a:srgbClr val="0000FF"/>
                          </a:solidFill>
                          <a:effectLst/>
                          <a:latin typeface="Times New Roman" pitchFamily="18" charset="0"/>
                        </a:rPr>
                        <a:t> 10</a:t>
                      </a:r>
                      <a:r>
                        <a:rPr kumimoji="0" lang="en-US" sz="1600" b="1" i="0" u="none" strike="noStrike" cap="none" normalizeH="0" baseline="30000" dirty="0" smtClean="0">
                          <a:ln>
                            <a:noFill/>
                          </a:ln>
                          <a:solidFill>
                            <a:srgbClr val="0000FF"/>
                          </a:solidFill>
                          <a:effectLst/>
                          <a:latin typeface="Times New Roman" pitchFamily="18" charset="0"/>
                        </a:rPr>
                        <a:t>-7 </a:t>
                      </a:r>
                      <a:r>
                        <a:rPr kumimoji="0" lang="en-US" sz="1600" b="1" i="0" u="none" strike="noStrike" cap="none" normalizeH="0" baseline="0" dirty="0" err="1" smtClean="0">
                          <a:ln>
                            <a:noFill/>
                          </a:ln>
                          <a:solidFill>
                            <a:srgbClr val="0000FF"/>
                          </a:solidFill>
                          <a:effectLst/>
                          <a:latin typeface="Times New Roman" pitchFamily="18" charset="0"/>
                        </a:rPr>
                        <a:t>eV</a:t>
                      </a:r>
                      <a:r>
                        <a:rPr kumimoji="0" lang="en-US" sz="1600" b="0" i="0" u="none" strike="noStrike" cap="none" normalizeH="0" baseline="0" dirty="0" smtClean="0">
                          <a:ln>
                            <a:noFill/>
                          </a:ln>
                          <a:solidFill>
                            <a:srgbClr val="0000FF"/>
                          </a:solidFill>
                          <a:effectLst/>
                          <a:latin typeface="Times New Roman" pitchFamily="18" charset="0"/>
                        </a:rPr>
                        <a:t> / Tesla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graphicFrame>
        <p:nvGraphicFramePr>
          <p:cNvPr id="98" name="Object 4"/>
          <p:cNvGraphicFramePr>
            <a:graphicFrameLocks noChangeAspect="1"/>
          </p:cNvGraphicFramePr>
          <p:nvPr/>
        </p:nvGraphicFramePr>
        <p:xfrm>
          <a:off x="1844675" y="5824559"/>
          <a:ext cx="1187450" cy="328613"/>
        </p:xfrm>
        <a:graphic>
          <a:graphicData uri="http://schemas.openxmlformats.org/presentationml/2006/ole">
            <p:oleObj spid="_x0000_s22724" name="Equation" r:id="rId7" imgW="825500" imgH="228600" progId="Equation.DSMT4">
              <p:embed/>
            </p:oleObj>
          </a:graphicData>
        </a:graphic>
      </p:graphicFrame>
      <p:graphicFrame>
        <p:nvGraphicFramePr>
          <p:cNvPr id="99" name="Object 4"/>
          <p:cNvGraphicFramePr>
            <a:graphicFrameLocks noChangeAspect="1"/>
          </p:cNvGraphicFramePr>
          <p:nvPr/>
        </p:nvGraphicFramePr>
        <p:xfrm>
          <a:off x="2455863" y="6403997"/>
          <a:ext cx="952500" cy="336550"/>
        </p:xfrm>
        <a:graphic>
          <a:graphicData uri="http://schemas.openxmlformats.org/presentationml/2006/ole">
            <p:oleObj spid="_x0000_s22725" name="Equation" r:id="rId8" imgW="647700" imgH="228600" progId="Equation.DSMT4">
              <p:embed/>
            </p:oleObj>
          </a:graphicData>
        </a:graphic>
      </p:graphicFrame>
      <p:sp>
        <p:nvSpPr>
          <p:cNvPr id="100" name="TextBox 99"/>
          <p:cNvSpPr txBox="1"/>
          <p:nvPr/>
        </p:nvSpPr>
        <p:spPr>
          <a:xfrm>
            <a:off x="1259632" y="1340768"/>
            <a:ext cx="7225504" cy="461665"/>
          </a:xfrm>
          <a:prstGeom prst="rect">
            <a:avLst/>
          </a:prstGeom>
          <a:noFill/>
        </p:spPr>
        <p:txBody>
          <a:bodyPr wrap="none" rtlCol="0">
            <a:spAutoFit/>
          </a:bodyPr>
          <a:lstStyle/>
          <a:p>
            <a:r>
              <a:rPr lang="en-US" sz="2400" b="1" dirty="0" smtClean="0"/>
              <a:t>Potential of  interaction  of slow neutrons with matter :</a:t>
            </a:r>
            <a:endParaRPr lang="ru-RU" sz="2400" b="1" dirty="0"/>
          </a:p>
        </p:txBody>
      </p:sp>
      <p:grpSp>
        <p:nvGrpSpPr>
          <p:cNvPr id="101" name="Группа 100"/>
          <p:cNvGrpSpPr/>
          <p:nvPr/>
        </p:nvGrpSpPr>
        <p:grpSpPr>
          <a:xfrm>
            <a:off x="0" y="0"/>
            <a:ext cx="9144000" cy="893713"/>
            <a:chOff x="0" y="-27384"/>
            <a:chExt cx="9144000" cy="893713"/>
          </a:xfrm>
        </p:grpSpPr>
        <p:sp>
          <p:nvSpPr>
            <p:cNvPr id="102" name="Прямоугольник 101"/>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 name="Picture 4" descr="http://innovation.jinr.ru/admin/images/JINR_blue.gif"/>
            <p:cNvPicPr>
              <a:picLocks noChangeAspect="1" noChangeArrowheads="1"/>
            </p:cNvPicPr>
            <p:nvPr/>
          </p:nvPicPr>
          <p:blipFill>
            <a:blip r:embed="rId9"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04" name="Прямоугольник 103"/>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05" name="Прямоугольник 104"/>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06" name="Рисунок 105" descr="FLNP logo.gif"/>
            <p:cNvPicPr>
              <a:picLocks noChangeAspect="1"/>
            </p:cNvPicPr>
            <p:nvPr/>
          </p:nvPicPr>
          <p:blipFill>
            <a:blip r:embed="rId10" cstate="print"/>
            <a:stretch>
              <a:fillRect/>
            </a:stretch>
          </p:blipFill>
          <p:spPr>
            <a:xfrm>
              <a:off x="7668344" y="116632"/>
              <a:ext cx="1352278" cy="576064"/>
            </a:xfrm>
            <a:prstGeom prst="rect">
              <a:avLst/>
            </a:prstGeom>
          </p:spPr>
        </p:pic>
        <p:pic>
          <p:nvPicPr>
            <p:cNvPr id="107" name="Picture 2"/>
            <p:cNvPicPr>
              <a:picLocks noChangeAspect="1" noChangeArrowheads="1"/>
            </p:cNvPicPr>
            <p:nvPr/>
          </p:nvPicPr>
          <p:blipFill>
            <a:blip r:embed="rId11" cstate="print"/>
            <a:srcRect/>
            <a:stretch>
              <a:fillRect/>
            </a:stretch>
          </p:blipFill>
          <p:spPr bwMode="auto">
            <a:xfrm>
              <a:off x="4137668" y="-25747"/>
              <a:ext cx="828000" cy="825726"/>
            </a:xfrm>
            <a:prstGeom prst="rect">
              <a:avLst/>
            </a:prstGeom>
            <a:noFill/>
            <a:ln w="9525">
              <a:noFill/>
              <a:miter lim="800000"/>
              <a:headEnd/>
              <a:tailEnd/>
            </a:ln>
          </p:spPr>
        </p:pic>
        <p:sp>
          <p:nvSpPr>
            <p:cNvPr id="108" name="Прямоугольник 107"/>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09" name="Прямая соединительная линия 108"/>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15</a:t>
            </a:fld>
            <a:endParaRPr lang="ru-RU" dirty="0"/>
          </a:p>
        </p:txBody>
      </p:sp>
      <p:sp>
        <p:nvSpPr>
          <p:cNvPr id="10" name="Прямоугольник 9"/>
          <p:cNvSpPr/>
          <p:nvPr/>
        </p:nvSpPr>
        <p:spPr>
          <a:xfrm>
            <a:off x="683568" y="692696"/>
            <a:ext cx="741682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Main features of UCN is total reflection</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101" name="Rectangle 2"/>
          <p:cNvSpPr txBox="1">
            <a:spLocks noChangeArrowheads="1"/>
          </p:cNvSpPr>
          <p:nvPr/>
        </p:nvSpPr>
        <p:spPr>
          <a:xfrm>
            <a:off x="838200" y="1231032"/>
            <a:ext cx="7772400" cy="469776"/>
          </a:xfrm>
          <a:prstGeom prst="rect">
            <a:avLst/>
          </a:prstGeom>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400" b="1" dirty="0" smtClean="0"/>
              <a:t>UCN losses at collisions</a:t>
            </a:r>
            <a:r>
              <a:rPr lang="en-US" altLang="ru-RU" sz="2400" dirty="0" smtClean="0"/>
              <a:t>:</a:t>
            </a:r>
            <a:endParaRPr lang="ru-RU" altLang="ru-RU" sz="2400" dirty="0"/>
          </a:p>
        </p:txBody>
      </p:sp>
      <p:graphicFrame>
        <p:nvGraphicFramePr>
          <p:cNvPr id="102" name="Object 33"/>
          <p:cNvGraphicFramePr>
            <a:graphicFrameLocks noChangeAspect="1"/>
          </p:cNvGraphicFramePr>
          <p:nvPr>
            <p:extLst>
              <p:ext uri="{D42A27DB-BD31-4B8C-83A1-F6EECF244321}">
                <p14:modId xmlns:p14="http://schemas.microsoft.com/office/powerpoint/2010/main" xmlns="" val="4150532966"/>
              </p:ext>
            </p:extLst>
          </p:nvPr>
        </p:nvGraphicFramePr>
        <p:xfrm>
          <a:off x="4191000" y="1722835"/>
          <a:ext cx="503238" cy="554037"/>
        </p:xfrm>
        <a:graphic>
          <a:graphicData uri="http://schemas.openxmlformats.org/presentationml/2006/ole">
            <p:oleObj spid="_x0000_s624824" name="Формула" r:id="rId5" imgW="253890" imgH="279279" progId="Equation.3">
              <p:embed/>
            </p:oleObj>
          </a:graphicData>
        </a:graphic>
      </p:graphicFrame>
      <p:graphicFrame>
        <p:nvGraphicFramePr>
          <p:cNvPr id="103" name="Object 35"/>
          <p:cNvGraphicFramePr>
            <a:graphicFrameLocks noChangeAspect="1"/>
          </p:cNvGraphicFramePr>
          <p:nvPr>
            <p:extLst>
              <p:ext uri="{D42A27DB-BD31-4B8C-83A1-F6EECF244321}">
                <p14:modId xmlns:p14="http://schemas.microsoft.com/office/powerpoint/2010/main" xmlns="" val="690796953"/>
              </p:ext>
            </p:extLst>
          </p:nvPr>
        </p:nvGraphicFramePr>
        <p:xfrm>
          <a:off x="1063625" y="2058839"/>
          <a:ext cx="2265363" cy="554037"/>
        </p:xfrm>
        <a:graphic>
          <a:graphicData uri="http://schemas.openxmlformats.org/presentationml/2006/ole">
            <p:oleObj spid="_x0000_s624825" name="Формула" r:id="rId6" imgW="1143000" imgH="279400" progId="Equation.3">
              <p:embed/>
            </p:oleObj>
          </a:graphicData>
        </a:graphic>
      </p:graphicFrame>
      <p:grpSp>
        <p:nvGrpSpPr>
          <p:cNvPr id="104" name="Group 67"/>
          <p:cNvGrpSpPr>
            <a:grpSpLocks/>
          </p:cNvGrpSpPr>
          <p:nvPr/>
        </p:nvGrpSpPr>
        <p:grpSpPr bwMode="auto">
          <a:xfrm>
            <a:off x="838200" y="1965176"/>
            <a:ext cx="7620000" cy="3048000"/>
            <a:chOff x="528" y="720"/>
            <a:chExt cx="4800" cy="1920"/>
          </a:xfrm>
        </p:grpSpPr>
        <p:sp>
          <p:nvSpPr>
            <p:cNvPr id="105" name="Arc 56"/>
            <p:cNvSpPr>
              <a:spLocks/>
            </p:cNvSpPr>
            <p:nvPr/>
          </p:nvSpPr>
          <p:spPr bwMode="auto">
            <a:xfrm flipH="1" flipV="1">
              <a:off x="2688" y="720"/>
              <a:ext cx="2112" cy="1680"/>
            </a:xfrm>
            <a:custGeom>
              <a:avLst/>
              <a:gdLst>
                <a:gd name="G0" fmla="+- 0 0 0"/>
                <a:gd name="G1" fmla="+- 21600 0 0"/>
                <a:gd name="G2" fmla="+- 21600 0 0"/>
                <a:gd name="T0" fmla="*/ 0 w 19860"/>
                <a:gd name="T1" fmla="*/ 0 h 21600"/>
                <a:gd name="T2" fmla="*/ 19860 w 19860"/>
                <a:gd name="T3" fmla="*/ 13106 h 21600"/>
                <a:gd name="T4" fmla="*/ 0 w 19860"/>
                <a:gd name="T5" fmla="*/ 21600 h 21600"/>
              </a:gdLst>
              <a:ahLst/>
              <a:cxnLst>
                <a:cxn ang="0">
                  <a:pos x="T0" y="T1"/>
                </a:cxn>
                <a:cxn ang="0">
                  <a:pos x="T2" y="T3"/>
                </a:cxn>
                <a:cxn ang="0">
                  <a:pos x="T4" y="T5"/>
                </a:cxn>
              </a:cxnLst>
              <a:rect l="0" t="0" r="r" b="b"/>
              <a:pathLst>
                <a:path w="19860" h="21600" fill="none" extrusionOk="0">
                  <a:moveTo>
                    <a:pt x="-1" y="0"/>
                  </a:moveTo>
                  <a:cubicBezTo>
                    <a:pt x="8646" y="0"/>
                    <a:pt x="16459" y="5156"/>
                    <a:pt x="19859" y="13106"/>
                  </a:cubicBezTo>
                </a:path>
                <a:path w="19860" h="21600" stroke="0" extrusionOk="0">
                  <a:moveTo>
                    <a:pt x="-1" y="0"/>
                  </a:moveTo>
                  <a:cubicBezTo>
                    <a:pt x="8646" y="0"/>
                    <a:pt x="16459" y="5156"/>
                    <a:pt x="19859" y="13106"/>
                  </a:cubicBezTo>
                  <a:lnTo>
                    <a:pt x="0" y="21600"/>
                  </a:lnTo>
                  <a:close/>
                </a:path>
              </a:pathLst>
            </a:custGeom>
            <a:noFill/>
            <a:ln w="349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06" name="Line 38"/>
            <p:cNvSpPr>
              <a:spLocks noChangeShapeType="1"/>
            </p:cNvSpPr>
            <p:nvPr/>
          </p:nvSpPr>
          <p:spPr bwMode="auto">
            <a:xfrm>
              <a:off x="576" y="2400"/>
              <a:ext cx="47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07" name="Rectangle 39" descr="Широкий диагональный 2"/>
            <p:cNvSpPr>
              <a:spLocks noChangeArrowheads="1"/>
            </p:cNvSpPr>
            <p:nvPr/>
          </p:nvSpPr>
          <p:spPr bwMode="auto">
            <a:xfrm>
              <a:off x="2688" y="1008"/>
              <a:ext cx="144" cy="1392"/>
            </a:xfrm>
            <a:prstGeom prst="rect">
              <a:avLst/>
            </a:prstGeom>
            <a:pattFill prst="wdUpDiag">
              <a:fgClr>
                <a:schemeClr val="tx1"/>
              </a:fgClr>
              <a:bgClr>
                <a:schemeClr val="bg1"/>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08" name="Line 37"/>
            <p:cNvSpPr>
              <a:spLocks noChangeShapeType="1"/>
            </p:cNvSpPr>
            <p:nvPr/>
          </p:nvSpPr>
          <p:spPr bwMode="auto">
            <a:xfrm>
              <a:off x="2688" y="816"/>
              <a:ext cx="0" cy="17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09" name="Text Box 40"/>
            <p:cNvSpPr txBox="1">
              <a:spLocks noChangeArrowheads="1"/>
            </p:cNvSpPr>
            <p:nvPr/>
          </p:nvSpPr>
          <p:spPr bwMode="auto">
            <a:xfrm>
              <a:off x="1104" y="2352"/>
              <a:ext cx="76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ru-RU"/>
                <a:t>Vacuum</a:t>
              </a:r>
              <a:endParaRPr lang="ru-RU" altLang="ru-RU"/>
            </a:p>
          </p:txBody>
        </p:sp>
        <p:sp>
          <p:nvSpPr>
            <p:cNvPr id="110" name="Text Box 41"/>
            <p:cNvSpPr txBox="1">
              <a:spLocks noChangeArrowheads="1"/>
            </p:cNvSpPr>
            <p:nvPr/>
          </p:nvSpPr>
          <p:spPr bwMode="auto">
            <a:xfrm>
              <a:off x="3168" y="2352"/>
              <a:ext cx="76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ru-RU"/>
                <a:t>Matter</a:t>
              </a:r>
              <a:endParaRPr lang="ru-RU" altLang="ru-RU"/>
            </a:p>
          </p:txBody>
        </p:sp>
        <p:sp>
          <p:nvSpPr>
            <p:cNvPr id="111" name="Line 42"/>
            <p:cNvSpPr>
              <a:spLocks noChangeShapeType="1"/>
            </p:cNvSpPr>
            <p:nvPr/>
          </p:nvSpPr>
          <p:spPr bwMode="auto">
            <a:xfrm>
              <a:off x="528" y="1248"/>
              <a:ext cx="216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12" name="Text Box 43"/>
            <p:cNvSpPr txBox="1">
              <a:spLocks noChangeArrowheads="1"/>
            </p:cNvSpPr>
            <p:nvPr/>
          </p:nvSpPr>
          <p:spPr bwMode="auto">
            <a:xfrm>
              <a:off x="2448" y="960"/>
              <a:ext cx="21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a:t>1</a:t>
              </a:r>
              <a:endParaRPr lang="ru-RU" altLang="ru-RU"/>
            </a:p>
          </p:txBody>
        </p:sp>
        <p:sp>
          <p:nvSpPr>
            <p:cNvPr id="113" name="Arc 44"/>
            <p:cNvSpPr>
              <a:spLocks/>
            </p:cNvSpPr>
            <p:nvPr/>
          </p:nvSpPr>
          <p:spPr bwMode="auto">
            <a:xfrm rot="5400000" flipV="1">
              <a:off x="913" y="1635"/>
              <a:ext cx="716" cy="814"/>
            </a:xfrm>
            <a:custGeom>
              <a:avLst/>
              <a:gdLst>
                <a:gd name="G0" fmla="+- 0 0 0"/>
                <a:gd name="G1" fmla="+- 19107 0 0"/>
                <a:gd name="G2" fmla="+- 21600 0 0"/>
                <a:gd name="T0" fmla="*/ 10073 w 21600"/>
                <a:gd name="T1" fmla="*/ 0 h 35528"/>
                <a:gd name="T2" fmla="*/ 14032 w 21600"/>
                <a:gd name="T3" fmla="*/ 35528 h 35528"/>
                <a:gd name="T4" fmla="*/ 0 w 21600"/>
                <a:gd name="T5" fmla="*/ 19107 h 35528"/>
              </a:gdLst>
              <a:ahLst/>
              <a:cxnLst>
                <a:cxn ang="0">
                  <a:pos x="T0" y="T1"/>
                </a:cxn>
                <a:cxn ang="0">
                  <a:pos x="T2" y="T3"/>
                </a:cxn>
                <a:cxn ang="0">
                  <a:pos x="T4" y="T5"/>
                </a:cxn>
              </a:cxnLst>
              <a:rect l="0" t="0" r="r" b="b"/>
              <a:pathLst>
                <a:path w="21600" h="35528" fill="none" extrusionOk="0">
                  <a:moveTo>
                    <a:pt x="10073" y="-1"/>
                  </a:moveTo>
                  <a:cubicBezTo>
                    <a:pt x="17162" y="3737"/>
                    <a:pt x="21600" y="11092"/>
                    <a:pt x="21600" y="19107"/>
                  </a:cubicBezTo>
                  <a:cubicBezTo>
                    <a:pt x="21600" y="25424"/>
                    <a:pt x="18834" y="31424"/>
                    <a:pt x="14032" y="35528"/>
                  </a:cubicBezTo>
                </a:path>
                <a:path w="21600" h="35528" stroke="0" extrusionOk="0">
                  <a:moveTo>
                    <a:pt x="10073" y="-1"/>
                  </a:moveTo>
                  <a:cubicBezTo>
                    <a:pt x="17162" y="3737"/>
                    <a:pt x="21600" y="11092"/>
                    <a:pt x="21600" y="19107"/>
                  </a:cubicBezTo>
                  <a:cubicBezTo>
                    <a:pt x="21600" y="25424"/>
                    <a:pt x="18834" y="31424"/>
                    <a:pt x="14032" y="35528"/>
                  </a:cubicBezTo>
                  <a:lnTo>
                    <a:pt x="0" y="19107"/>
                  </a:lnTo>
                  <a:close/>
                </a:path>
              </a:pathLst>
            </a:custGeom>
            <a:noFill/>
            <a:ln w="349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14" name="Arc 46"/>
            <p:cNvSpPr>
              <a:spLocks/>
            </p:cNvSpPr>
            <p:nvPr/>
          </p:nvSpPr>
          <p:spPr bwMode="auto">
            <a:xfrm rot="-5400000">
              <a:off x="2045" y="1312"/>
              <a:ext cx="720" cy="591"/>
            </a:xfrm>
            <a:custGeom>
              <a:avLst/>
              <a:gdLst>
                <a:gd name="G0" fmla="+- 0 0 0"/>
                <a:gd name="G1" fmla="+- 14686 0 0"/>
                <a:gd name="G2" fmla="+- 21600 0 0"/>
                <a:gd name="T0" fmla="*/ 15839 w 21600"/>
                <a:gd name="T1" fmla="*/ 0 h 27800"/>
                <a:gd name="T2" fmla="*/ 17163 w 21600"/>
                <a:gd name="T3" fmla="*/ 27800 h 27800"/>
                <a:gd name="T4" fmla="*/ 0 w 21600"/>
                <a:gd name="T5" fmla="*/ 14686 h 27800"/>
              </a:gdLst>
              <a:ahLst/>
              <a:cxnLst>
                <a:cxn ang="0">
                  <a:pos x="T0" y="T1"/>
                </a:cxn>
                <a:cxn ang="0">
                  <a:pos x="T2" y="T3"/>
                </a:cxn>
                <a:cxn ang="0">
                  <a:pos x="T4" y="T5"/>
                </a:cxn>
              </a:cxnLst>
              <a:rect l="0" t="0" r="r" b="b"/>
              <a:pathLst>
                <a:path w="21600" h="27800" fill="none" extrusionOk="0">
                  <a:moveTo>
                    <a:pt x="15839" y="-1"/>
                  </a:moveTo>
                  <a:cubicBezTo>
                    <a:pt x="19542" y="3993"/>
                    <a:pt x="21600" y="9239"/>
                    <a:pt x="21600" y="14686"/>
                  </a:cubicBezTo>
                  <a:cubicBezTo>
                    <a:pt x="21600" y="19425"/>
                    <a:pt x="20040" y="24033"/>
                    <a:pt x="17163" y="27800"/>
                  </a:cubicBezTo>
                </a:path>
                <a:path w="21600" h="27800" stroke="0" extrusionOk="0">
                  <a:moveTo>
                    <a:pt x="15839" y="-1"/>
                  </a:moveTo>
                  <a:cubicBezTo>
                    <a:pt x="19542" y="3993"/>
                    <a:pt x="21600" y="9239"/>
                    <a:pt x="21600" y="14686"/>
                  </a:cubicBezTo>
                  <a:cubicBezTo>
                    <a:pt x="21600" y="19425"/>
                    <a:pt x="20040" y="24033"/>
                    <a:pt x="17163" y="27800"/>
                  </a:cubicBezTo>
                  <a:lnTo>
                    <a:pt x="0" y="14686"/>
                  </a:lnTo>
                  <a:close/>
                </a:path>
              </a:pathLst>
            </a:custGeom>
            <a:noFill/>
            <a:ln w="349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15" name="Line 50"/>
            <p:cNvSpPr>
              <a:spLocks noChangeShapeType="1"/>
            </p:cNvSpPr>
            <p:nvPr/>
          </p:nvSpPr>
          <p:spPr bwMode="auto">
            <a:xfrm flipH="1">
              <a:off x="2014" y="1440"/>
              <a:ext cx="96" cy="144"/>
            </a:xfrm>
            <a:prstGeom prst="line">
              <a:avLst/>
            </a:prstGeom>
            <a:noFill/>
            <a:ln w="349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16" name="Line 51"/>
            <p:cNvSpPr>
              <a:spLocks noChangeShapeType="1"/>
            </p:cNvSpPr>
            <p:nvPr/>
          </p:nvSpPr>
          <p:spPr bwMode="auto">
            <a:xfrm flipH="1">
              <a:off x="1918" y="1584"/>
              <a:ext cx="96" cy="192"/>
            </a:xfrm>
            <a:prstGeom prst="line">
              <a:avLst/>
            </a:prstGeom>
            <a:noFill/>
            <a:ln w="349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17" name="Line 52"/>
            <p:cNvSpPr>
              <a:spLocks noChangeShapeType="1"/>
            </p:cNvSpPr>
            <p:nvPr/>
          </p:nvSpPr>
          <p:spPr bwMode="auto">
            <a:xfrm flipH="1">
              <a:off x="1774" y="1776"/>
              <a:ext cx="144" cy="240"/>
            </a:xfrm>
            <a:prstGeom prst="line">
              <a:avLst/>
            </a:prstGeom>
            <a:noFill/>
            <a:ln w="349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18" name="Line 54"/>
            <p:cNvSpPr>
              <a:spLocks noChangeShapeType="1"/>
            </p:cNvSpPr>
            <p:nvPr/>
          </p:nvSpPr>
          <p:spPr bwMode="auto">
            <a:xfrm flipV="1">
              <a:off x="1678" y="2016"/>
              <a:ext cx="96" cy="144"/>
            </a:xfrm>
            <a:prstGeom prst="line">
              <a:avLst/>
            </a:prstGeom>
            <a:noFill/>
            <a:ln w="349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19" name="Arc 59"/>
            <p:cNvSpPr>
              <a:spLocks/>
            </p:cNvSpPr>
            <p:nvPr/>
          </p:nvSpPr>
          <p:spPr bwMode="auto">
            <a:xfrm rot="-5400000" flipH="1" flipV="1">
              <a:off x="3219" y="1635"/>
              <a:ext cx="716" cy="814"/>
            </a:xfrm>
            <a:custGeom>
              <a:avLst/>
              <a:gdLst>
                <a:gd name="G0" fmla="+- 0 0 0"/>
                <a:gd name="G1" fmla="+- 19107 0 0"/>
                <a:gd name="G2" fmla="+- 21600 0 0"/>
                <a:gd name="T0" fmla="*/ 10073 w 21600"/>
                <a:gd name="T1" fmla="*/ 0 h 35528"/>
                <a:gd name="T2" fmla="*/ 14032 w 21600"/>
                <a:gd name="T3" fmla="*/ 35528 h 35528"/>
                <a:gd name="T4" fmla="*/ 0 w 21600"/>
                <a:gd name="T5" fmla="*/ 19107 h 35528"/>
              </a:gdLst>
              <a:ahLst/>
              <a:cxnLst>
                <a:cxn ang="0">
                  <a:pos x="T0" y="T1"/>
                </a:cxn>
                <a:cxn ang="0">
                  <a:pos x="T2" y="T3"/>
                </a:cxn>
                <a:cxn ang="0">
                  <a:pos x="T4" y="T5"/>
                </a:cxn>
              </a:cxnLst>
              <a:rect l="0" t="0" r="r" b="b"/>
              <a:pathLst>
                <a:path w="21600" h="35528" fill="none" extrusionOk="0">
                  <a:moveTo>
                    <a:pt x="10073" y="-1"/>
                  </a:moveTo>
                  <a:cubicBezTo>
                    <a:pt x="17162" y="3737"/>
                    <a:pt x="21600" y="11092"/>
                    <a:pt x="21600" y="19107"/>
                  </a:cubicBezTo>
                  <a:cubicBezTo>
                    <a:pt x="21600" y="25424"/>
                    <a:pt x="18834" y="31424"/>
                    <a:pt x="14032" y="35528"/>
                  </a:cubicBezTo>
                </a:path>
                <a:path w="21600" h="35528" stroke="0" extrusionOk="0">
                  <a:moveTo>
                    <a:pt x="10073" y="-1"/>
                  </a:moveTo>
                  <a:cubicBezTo>
                    <a:pt x="17162" y="3737"/>
                    <a:pt x="21600" y="11092"/>
                    <a:pt x="21600" y="19107"/>
                  </a:cubicBezTo>
                  <a:cubicBezTo>
                    <a:pt x="21600" y="25424"/>
                    <a:pt x="18834" y="31424"/>
                    <a:pt x="14032" y="35528"/>
                  </a:cubicBezTo>
                  <a:lnTo>
                    <a:pt x="0" y="19107"/>
                  </a:lnTo>
                  <a:close/>
                </a:path>
              </a:pathLst>
            </a:custGeom>
            <a:noFill/>
            <a:ln w="34925">
              <a:solidFill>
                <a:srgbClr val="FF0000"/>
              </a:solidFill>
              <a:prstDash val="lg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20" name="Arc 60"/>
            <p:cNvSpPr>
              <a:spLocks/>
            </p:cNvSpPr>
            <p:nvPr/>
          </p:nvSpPr>
          <p:spPr bwMode="auto">
            <a:xfrm rot="5400000" flipH="1">
              <a:off x="2084" y="1312"/>
              <a:ext cx="720" cy="591"/>
            </a:xfrm>
            <a:custGeom>
              <a:avLst/>
              <a:gdLst>
                <a:gd name="G0" fmla="+- 0 0 0"/>
                <a:gd name="G1" fmla="+- 14686 0 0"/>
                <a:gd name="G2" fmla="+- 21600 0 0"/>
                <a:gd name="T0" fmla="*/ 15839 w 21600"/>
                <a:gd name="T1" fmla="*/ 0 h 27800"/>
                <a:gd name="T2" fmla="*/ 17163 w 21600"/>
                <a:gd name="T3" fmla="*/ 27800 h 27800"/>
                <a:gd name="T4" fmla="*/ 0 w 21600"/>
                <a:gd name="T5" fmla="*/ 14686 h 27800"/>
              </a:gdLst>
              <a:ahLst/>
              <a:cxnLst>
                <a:cxn ang="0">
                  <a:pos x="T0" y="T1"/>
                </a:cxn>
                <a:cxn ang="0">
                  <a:pos x="T2" y="T3"/>
                </a:cxn>
                <a:cxn ang="0">
                  <a:pos x="T4" y="T5"/>
                </a:cxn>
              </a:cxnLst>
              <a:rect l="0" t="0" r="r" b="b"/>
              <a:pathLst>
                <a:path w="21600" h="27800" fill="none" extrusionOk="0">
                  <a:moveTo>
                    <a:pt x="15839" y="-1"/>
                  </a:moveTo>
                  <a:cubicBezTo>
                    <a:pt x="19542" y="3993"/>
                    <a:pt x="21600" y="9239"/>
                    <a:pt x="21600" y="14686"/>
                  </a:cubicBezTo>
                  <a:cubicBezTo>
                    <a:pt x="21600" y="19425"/>
                    <a:pt x="20040" y="24033"/>
                    <a:pt x="17163" y="27800"/>
                  </a:cubicBezTo>
                </a:path>
                <a:path w="21600" h="27800" stroke="0" extrusionOk="0">
                  <a:moveTo>
                    <a:pt x="15839" y="-1"/>
                  </a:moveTo>
                  <a:cubicBezTo>
                    <a:pt x="19542" y="3993"/>
                    <a:pt x="21600" y="9239"/>
                    <a:pt x="21600" y="14686"/>
                  </a:cubicBezTo>
                  <a:cubicBezTo>
                    <a:pt x="21600" y="19425"/>
                    <a:pt x="20040" y="24033"/>
                    <a:pt x="17163" y="27800"/>
                  </a:cubicBezTo>
                  <a:lnTo>
                    <a:pt x="0" y="14686"/>
                  </a:lnTo>
                  <a:close/>
                </a:path>
              </a:pathLst>
            </a:custGeom>
            <a:noFill/>
            <a:ln w="34925">
              <a:solidFill>
                <a:srgbClr val="FF0000"/>
              </a:solidFill>
              <a:prstDash val="lg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21" name="Line 61"/>
            <p:cNvSpPr>
              <a:spLocks noChangeShapeType="1"/>
            </p:cNvSpPr>
            <p:nvPr/>
          </p:nvSpPr>
          <p:spPr bwMode="auto">
            <a:xfrm>
              <a:off x="2738" y="1440"/>
              <a:ext cx="96" cy="144"/>
            </a:xfrm>
            <a:prstGeom prst="line">
              <a:avLst/>
            </a:prstGeom>
            <a:noFill/>
            <a:ln w="34925">
              <a:solidFill>
                <a:srgbClr val="FF0000"/>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22" name="Line 62"/>
            <p:cNvSpPr>
              <a:spLocks noChangeShapeType="1"/>
            </p:cNvSpPr>
            <p:nvPr/>
          </p:nvSpPr>
          <p:spPr bwMode="auto">
            <a:xfrm>
              <a:off x="2834" y="1584"/>
              <a:ext cx="96" cy="192"/>
            </a:xfrm>
            <a:prstGeom prst="line">
              <a:avLst/>
            </a:prstGeom>
            <a:noFill/>
            <a:ln w="34925">
              <a:solidFill>
                <a:srgbClr val="FF0000"/>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23" name="Line 63"/>
            <p:cNvSpPr>
              <a:spLocks noChangeShapeType="1"/>
            </p:cNvSpPr>
            <p:nvPr/>
          </p:nvSpPr>
          <p:spPr bwMode="auto">
            <a:xfrm>
              <a:off x="2930" y="1776"/>
              <a:ext cx="144" cy="240"/>
            </a:xfrm>
            <a:prstGeom prst="line">
              <a:avLst/>
            </a:prstGeom>
            <a:noFill/>
            <a:ln w="34925">
              <a:solidFill>
                <a:srgbClr val="FF0000"/>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24" name="Line 64"/>
            <p:cNvSpPr>
              <a:spLocks noChangeShapeType="1"/>
            </p:cNvSpPr>
            <p:nvPr/>
          </p:nvSpPr>
          <p:spPr bwMode="auto">
            <a:xfrm flipH="1" flipV="1">
              <a:off x="3074" y="2016"/>
              <a:ext cx="96" cy="144"/>
            </a:xfrm>
            <a:prstGeom prst="line">
              <a:avLst/>
            </a:prstGeom>
            <a:noFill/>
            <a:ln w="34925">
              <a:solidFill>
                <a:srgbClr val="FF0000"/>
              </a:solidFill>
              <a:prstDash val="lg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aphicFrame>
        <p:nvGraphicFramePr>
          <p:cNvPr id="125" name="Object 65"/>
          <p:cNvGraphicFramePr>
            <a:graphicFrameLocks noChangeAspect="1"/>
          </p:cNvGraphicFramePr>
          <p:nvPr>
            <p:extLst>
              <p:ext uri="{D42A27DB-BD31-4B8C-83A1-F6EECF244321}">
                <p14:modId xmlns:p14="http://schemas.microsoft.com/office/powerpoint/2010/main" xmlns="" val="4009493807"/>
              </p:ext>
            </p:extLst>
          </p:nvPr>
        </p:nvGraphicFramePr>
        <p:xfrm>
          <a:off x="4821238" y="1890564"/>
          <a:ext cx="4059237" cy="912812"/>
        </p:xfrm>
        <a:graphic>
          <a:graphicData uri="http://schemas.openxmlformats.org/presentationml/2006/ole">
            <p:oleObj spid="_x0000_s624826" name="Формула" r:id="rId7" imgW="2260600" imgH="508000" progId="Equation.3">
              <p:embed/>
            </p:oleObj>
          </a:graphicData>
        </a:graphic>
      </p:graphicFrame>
      <p:sp>
        <p:nvSpPr>
          <p:cNvPr id="126" name="Line 68"/>
          <p:cNvSpPr>
            <a:spLocks noChangeShapeType="1"/>
          </p:cNvSpPr>
          <p:nvPr/>
        </p:nvSpPr>
        <p:spPr bwMode="auto">
          <a:xfrm>
            <a:off x="4286250" y="4174976"/>
            <a:ext cx="12763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aphicFrame>
        <p:nvGraphicFramePr>
          <p:cNvPr id="127" name="Object 70"/>
          <p:cNvGraphicFramePr>
            <a:graphicFrameLocks noChangeAspect="1"/>
          </p:cNvGraphicFramePr>
          <p:nvPr>
            <p:extLst>
              <p:ext uri="{D42A27DB-BD31-4B8C-83A1-F6EECF244321}">
                <p14:modId xmlns:p14="http://schemas.microsoft.com/office/powerpoint/2010/main" xmlns="" val="1822902382"/>
              </p:ext>
            </p:extLst>
          </p:nvPr>
        </p:nvGraphicFramePr>
        <p:xfrm>
          <a:off x="4757738" y="4154339"/>
          <a:ext cx="242887" cy="401637"/>
        </p:xfrm>
        <a:graphic>
          <a:graphicData uri="http://schemas.openxmlformats.org/presentationml/2006/ole">
            <p:oleObj spid="_x0000_s624827" name="Формула" r:id="rId8" imgW="126835" imgH="202936" progId="Equation.3">
              <p:embed/>
            </p:oleObj>
          </a:graphicData>
        </a:graphic>
      </p:graphicFrame>
      <p:grpSp>
        <p:nvGrpSpPr>
          <p:cNvPr id="128" name="Group 75"/>
          <p:cNvGrpSpPr>
            <a:grpSpLocks/>
          </p:cNvGrpSpPr>
          <p:nvPr/>
        </p:nvGrpSpPr>
        <p:grpSpPr bwMode="auto">
          <a:xfrm>
            <a:off x="6604000" y="2960539"/>
            <a:ext cx="1320800" cy="604837"/>
            <a:chOff x="4160" y="1347"/>
            <a:chExt cx="832" cy="381"/>
          </a:xfrm>
        </p:grpSpPr>
        <p:graphicFrame>
          <p:nvGraphicFramePr>
            <p:cNvPr id="129" name="Object 34"/>
            <p:cNvGraphicFramePr>
              <a:graphicFrameLocks noChangeAspect="1"/>
            </p:cNvGraphicFramePr>
            <p:nvPr/>
          </p:nvGraphicFramePr>
          <p:xfrm>
            <a:off x="4160" y="1347"/>
            <a:ext cx="705" cy="381"/>
          </p:xfrm>
          <a:graphic>
            <a:graphicData uri="http://schemas.openxmlformats.org/presentationml/2006/ole">
              <p:oleObj spid="_x0000_s624828" name="Equation" r:id="rId9" imgW="583947" imgH="304668" progId="Equation.DSMT4">
                <p:embed/>
              </p:oleObj>
            </a:graphicData>
          </a:graphic>
        </p:graphicFrame>
        <p:sp>
          <p:nvSpPr>
            <p:cNvPr id="130" name="Text Box 71"/>
            <p:cNvSpPr txBox="1">
              <a:spLocks noChangeArrowheads="1"/>
            </p:cNvSpPr>
            <p:nvPr/>
          </p:nvSpPr>
          <p:spPr bwMode="auto">
            <a:xfrm>
              <a:off x="4737" y="1440"/>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a:cs typeface="Times New Roman" pitchFamily="18" charset="0"/>
                </a:rPr>
                <a:t>Å</a:t>
              </a:r>
              <a:endParaRPr lang="ru-RU" altLang="ru-RU"/>
            </a:p>
          </p:txBody>
        </p:sp>
      </p:grpSp>
      <p:graphicFrame>
        <p:nvGraphicFramePr>
          <p:cNvPr id="131" name="Object 73"/>
          <p:cNvGraphicFramePr>
            <a:graphicFrameLocks noChangeAspect="1"/>
          </p:cNvGraphicFramePr>
          <p:nvPr>
            <p:extLst>
              <p:ext uri="{D42A27DB-BD31-4B8C-83A1-F6EECF244321}">
                <p14:modId xmlns:p14="http://schemas.microsoft.com/office/powerpoint/2010/main" xmlns="" val="777875265"/>
              </p:ext>
            </p:extLst>
          </p:nvPr>
        </p:nvGraphicFramePr>
        <p:xfrm>
          <a:off x="603250" y="4811538"/>
          <a:ext cx="2368550" cy="2001838"/>
        </p:xfrm>
        <a:graphic>
          <a:graphicData uri="http://schemas.openxmlformats.org/presentationml/2006/ole">
            <p:oleObj spid="_x0000_s624829" name="Формула" r:id="rId10" imgW="1231366" imgH="1040948" progId="Equation.3">
              <p:embed/>
            </p:oleObj>
          </a:graphicData>
        </a:graphic>
      </p:graphicFrame>
      <p:graphicFrame>
        <p:nvGraphicFramePr>
          <p:cNvPr id="132" name="Object 74"/>
          <p:cNvGraphicFramePr>
            <a:graphicFrameLocks noChangeAspect="1"/>
          </p:cNvGraphicFramePr>
          <p:nvPr>
            <p:extLst>
              <p:ext uri="{D42A27DB-BD31-4B8C-83A1-F6EECF244321}">
                <p14:modId xmlns:p14="http://schemas.microsoft.com/office/powerpoint/2010/main" xmlns="" val="3908250435"/>
              </p:ext>
            </p:extLst>
          </p:nvPr>
        </p:nvGraphicFramePr>
        <p:xfrm>
          <a:off x="4498975" y="4811538"/>
          <a:ext cx="3224213" cy="830263"/>
        </p:xfrm>
        <a:graphic>
          <a:graphicData uri="http://schemas.openxmlformats.org/presentationml/2006/ole">
            <p:oleObj spid="_x0000_s624830" name="Формула" r:id="rId11" imgW="1676400" imgH="431800" progId="Equation.3">
              <p:embed/>
            </p:oleObj>
          </a:graphicData>
        </a:graphic>
      </p:graphicFrame>
      <p:grpSp>
        <p:nvGrpSpPr>
          <p:cNvPr id="42" name="Группа 41"/>
          <p:cNvGrpSpPr/>
          <p:nvPr/>
        </p:nvGrpSpPr>
        <p:grpSpPr>
          <a:xfrm>
            <a:off x="0" y="0"/>
            <a:ext cx="9144000" cy="893713"/>
            <a:chOff x="0" y="-27384"/>
            <a:chExt cx="9144000" cy="893713"/>
          </a:xfrm>
        </p:grpSpPr>
        <p:sp>
          <p:nvSpPr>
            <p:cNvPr id="43" name="Прямоугольник 4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4"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5" name="Прямоугольник 4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6" name="Прямоугольник 45"/>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7" name="Рисунок 46"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48"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49" name="Прямоугольник 48"/>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50" name="Прямая соединительная линия 49"/>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886965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16</a:t>
            </a:fld>
            <a:endParaRPr lang="ru-RU" dirty="0"/>
          </a:p>
        </p:txBody>
      </p:sp>
      <p:sp>
        <p:nvSpPr>
          <p:cNvPr id="10" name="Прямоугольник 9"/>
          <p:cNvSpPr/>
          <p:nvPr/>
        </p:nvSpPr>
        <p:spPr>
          <a:xfrm>
            <a:off x="323528" y="741748"/>
            <a:ext cx="842493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UCN Properties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20" name="Rectangle 3"/>
          <p:cNvSpPr txBox="1">
            <a:spLocks noChangeArrowheads="1"/>
          </p:cNvSpPr>
          <p:nvPr/>
        </p:nvSpPr>
        <p:spPr>
          <a:xfrm>
            <a:off x="467544" y="1749860"/>
            <a:ext cx="2880320" cy="492656"/>
          </a:xfrm>
          <a:prstGeom prst="rect">
            <a:avLst/>
          </a:prstGeom>
          <a:solidFill>
            <a:schemeClr val="bg1">
              <a:alpha val="80000"/>
            </a:schemeClr>
          </a:solidFill>
        </p:spPr>
        <p:txBody>
          <a:bodyPr vert="horz" lIns="91440" tIns="45720" rIns="91440" bIns="45720" rtlCol="0">
            <a:normAutofit fontScale="62500" lnSpcReduction="20000"/>
          </a:bodyPr>
          <a:lstStyle/>
          <a:p>
            <a:pPr marL="342900" indent="-342900" latinLnBrk="0">
              <a:spcBef>
                <a:spcPct val="20000"/>
              </a:spcBef>
              <a:defRPr/>
            </a:pPr>
            <a:r>
              <a:rPr lang="en-US" sz="3800" dirty="0" smtClean="0">
                <a:solidFill>
                  <a:prstClr val="black"/>
                </a:solidFill>
              </a:rPr>
              <a:t>V </a:t>
            </a:r>
            <a:r>
              <a:rPr lang="en-US" sz="3800" dirty="0" smtClean="0">
                <a:solidFill>
                  <a:prstClr val="black"/>
                </a:solidFill>
                <a:sym typeface="Symbol" pitchFamily="18" charset="2"/>
              </a:rPr>
              <a:t> 5 m/c     20</a:t>
            </a:r>
            <a:r>
              <a:rPr lang="ru-RU" sz="3800" dirty="0" smtClean="0">
                <a:solidFill>
                  <a:prstClr val="black"/>
                </a:solidFill>
                <a:sym typeface="Symbol" pitchFamily="18" charset="2"/>
              </a:rPr>
              <a:t> </a:t>
            </a:r>
            <a:r>
              <a:rPr lang="en-US" sz="3800" dirty="0" smtClean="0">
                <a:solidFill>
                  <a:prstClr val="black"/>
                </a:solidFill>
                <a:sym typeface="Symbol" pitchFamily="18" charset="2"/>
              </a:rPr>
              <a:t>km/h</a:t>
            </a:r>
          </a:p>
          <a:p>
            <a:pPr marL="342900" indent="-342900" latinLnBrk="0">
              <a:spcBef>
                <a:spcPct val="20000"/>
              </a:spcBef>
              <a:defRPr/>
            </a:pPr>
            <a:endParaRPr lang="ru-RU" sz="3200" dirty="0" smtClean="0">
              <a:solidFill>
                <a:prstClr val="black"/>
              </a:solidFill>
              <a:sym typeface="Symbol" pitchFamily="18" charset="2"/>
            </a:endParaRPr>
          </a:p>
        </p:txBody>
      </p:sp>
      <p:sp>
        <p:nvSpPr>
          <p:cNvPr id="24" name="Прямоугольник 23"/>
          <p:cNvSpPr/>
          <p:nvPr/>
        </p:nvSpPr>
        <p:spPr>
          <a:xfrm>
            <a:off x="323528" y="3550060"/>
            <a:ext cx="2592288" cy="461665"/>
          </a:xfrm>
          <a:prstGeom prst="rect">
            <a:avLst/>
          </a:prstGeom>
        </p:spPr>
        <p:txBody>
          <a:bodyPr wrap="square">
            <a:spAutoFit/>
          </a:bodyPr>
          <a:lstStyle/>
          <a:p>
            <a:pPr marL="342900" indent="-342900">
              <a:spcBef>
                <a:spcPct val="20000"/>
              </a:spcBef>
              <a:defRPr/>
            </a:pPr>
            <a:r>
              <a:rPr lang="en-US" sz="2400" dirty="0" smtClean="0">
                <a:solidFill>
                  <a:prstClr val="black"/>
                </a:solidFill>
                <a:sym typeface="Symbol" pitchFamily="18" charset="2"/>
              </a:rPr>
              <a:t>  500 </a:t>
            </a:r>
            <a:r>
              <a:rPr lang="en-US" sz="2400" dirty="0" smtClean="0">
                <a:solidFill>
                  <a:prstClr val="black"/>
                </a:solidFill>
                <a:cs typeface="Times New Roman" pitchFamily="18" charset="0"/>
                <a:sym typeface="Symbol" pitchFamily="18" charset="2"/>
              </a:rPr>
              <a:t>Å      50 nm</a:t>
            </a:r>
          </a:p>
        </p:txBody>
      </p:sp>
      <p:sp>
        <p:nvSpPr>
          <p:cNvPr id="25" name="Прямоугольник 24"/>
          <p:cNvSpPr/>
          <p:nvPr/>
        </p:nvSpPr>
        <p:spPr>
          <a:xfrm>
            <a:off x="251520" y="5206244"/>
            <a:ext cx="2160240" cy="904863"/>
          </a:xfrm>
          <a:prstGeom prst="rect">
            <a:avLst/>
          </a:prstGeom>
        </p:spPr>
        <p:txBody>
          <a:bodyPr wrap="square">
            <a:spAutoFit/>
          </a:bodyPr>
          <a:lstStyle/>
          <a:p>
            <a:pPr marL="342900" indent="-342900">
              <a:spcBef>
                <a:spcPct val="20000"/>
              </a:spcBef>
              <a:defRPr/>
            </a:pPr>
            <a:r>
              <a:rPr lang="en-US" sz="2400" dirty="0" smtClean="0">
                <a:solidFill>
                  <a:prstClr val="black"/>
                </a:solidFill>
                <a:cs typeface="Times New Roman" pitchFamily="18" charset="0"/>
                <a:sym typeface="Symbol" pitchFamily="18" charset="2"/>
              </a:rPr>
              <a:t>E </a:t>
            </a:r>
            <a:r>
              <a:rPr lang="en-US" sz="2400" dirty="0" smtClean="0">
                <a:solidFill>
                  <a:prstClr val="black"/>
                </a:solidFill>
                <a:sym typeface="Symbol" pitchFamily="18" charset="2"/>
              </a:rPr>
              <a:t> 10</a:t>
            </a:r>
            <a:r>
              <a:rPr lang="en-US" sz="2400" baseline="30000" dirty="0" smtClean="0">
                <a:solidFill>
                  <a:prstClr val="black"/>
                </a:solidFill>
                <a:sym typeface="Symbol" pitchFamily="18" charset="2"/>
              </a:rPr>
              <a:t>-7 </a:t>
            </a:r>
            <a:r>
              <a:rPr lang="en-US" sz="2400" dirty="0" err="1" smtClean="0">
                <a:solidFill>
                  <a:prstClr val="black"/>
                </a:solidFill>
                <a:sym typeface="Symbol" pitchFamily="18" charset="2"/>
              </a:rPr>
              <a:t>eV</a:t>
            </a:r>
            <a:endParaRPr lang="en-US" sz="2400" dirty="0" smtClean="0">
              <a:solidFill>
                <a:prstClr val="black"/>
              </a:solidFill>
              <a:sym typeface="Symbol" pitchFamily="18" charset="2"/>
            </a:endParaRPr>
          </a:p>
          <a:p>
            <a:pPr marL="342900" indent="-342900">
              <a:spcBef>
                <a:spcPct val="20000"/>
              </a:spcBef>
              <a:defRPr/>
            </a:pPr>
            <a:r>
              <a:rPr lang="en-US" sz="2400" dirty="0" smtClean="0">
                <a:solidFill>
                  <a:prstClr val="black"/>
                </a:solidFill>
                <a:sym typeface="Symbol" pitchFamily="18" charset="2"/>
              </a:rPr>
              <a:t>T  10</a:t>
            </a:r>
            <a:r>
              <a:rPr lang="en-US" sz="2400" baseline="30000" dirty="0" smtClean="0">
                <a:solidFill>
                  <a:prstClr val="black"/>
                </a:solidFill>
                <a:sym typeface="Symbol" pitchFamily="18" charset="2"/>
              </a:rPr>
              <a:t>-3</a:t>
            </a:r>
            <a:r>
              <a:rPr lang="en-US" sz="2400" dirty="0" smtClean="0">
                <a:solidFill>
                  <a:prstClr val="black"/>
                </a:solidFill>
                <a:sym typeface="Symbol" pitchFamily="18" charset="2"/>
              </a:rPr>
              <a:t> K</a:t>
            </a:r>
            <a:endParaRPr lang="ru-RU" sz="2400" dirty="0"/>
          </a:p>
        </p:txBody>
      </p:sp>
      <p:pic>
        <p:nvPicPr>
          <p:cNvPr id="596998" name="Picture 6" descr="http://krasota.uz/userfiles/images/120329-drug-pjedalnyj-dlja-zdorovja-i-kr_1.jpg"/>
          <p:cNvPicPr>
            <a:picLocks noChangeAspect="1" noChangeArrowheads="1"/>
          </p:cNvPicPr>
          <p:nvPr/>
        </p:nvPicPr>
        <p:blipFill>
          <a:blip r:embed="rId5" cstate="print"/>
          <a:srcRect/>
          <a:stretch>
            <a:fillRect/>
          </a:stretch>
        </p:blipFill>
        <p:spPr bwMode="auto">
          <a:xfrm>
            <a:off x="3635896" y="1245804"/>
            <a:ext cx="2376264" cy="1584176"/>
          </a:xfrm>
          <a:prstGeom prst="rect">
            <a:avLst/>
          </a:prstGeom>
          <a:noFill/>
        </p:spPr>
      </p:pic>
      <p:pic>
        <p:nvPicPr>
          <p:cNvPr id="597000" name="Picture 8" descr="&amp;Mcy;&amp;ncy;&amp;ocy;&amp;gcy;&amp;ocy;&amp;ocy;&amp;bcy;&amp;rcy;&amp;acy;&amp;zcy;&amp;icy;&amp;iecy; &amp;vcy;&amp;icy;&amp;rcy;&amp;ucy;&amp;scy;&amp;ocy;&amp;vcy;"/>
          <p:cNvPicPr>
            <a:picLocks noChangeAspect="1" noChangeArrowheads="1"/>
          </p:cNvPicPr>
          <p:nvPr/>
        </p:nvPicPr>
        <p:blipFill>
          <a:blip r:embed="rId6" cstate="print"/>
          <a:srcRect/>
          <a:stretch>
            <a:fillRect/>
          </a:stretch>
        </p:blipFill>
        <p:spPr bwMode="auto">
          <a:xfrm>
            <a:off x="3131840" y="2973996"/>
            <a:ext cx="2208245" cy="1656184"/>
          </a:xfrm>
          <a:prstGeom prst="rect">
            <a:avLst/>
          </a:prstGeom>
          <a:noFill/>
        </p:spPr>
      </p:pic>
      <p:sp>
        <p:nvSpPr>
          <p:cNvPr id="28" name="TextBox 27"/>
          <p:cNvSpPr txBox="1"/>
          <p:nvPr/>
        </p:nvSpPr>
        <p:spPr>
          <a:xfrm>
            <a:off x="5436096" y="3694076"/>
            <a:ext cx="2905411" cy="369332"/>
          </a:xfrm>
          <a:prstGeom prst="rect">
            <a:avLst/>
          </a:prstGeom>
          <a:noFill/>
        </p:spPr>
        <p:txBody>
          <a:bodyPr wrap="none" rtlCol="0">
            <a:spAutoFit/>
          </a:bodyPr>
          <a:lstStyle/>
          <a:p>
            <a:r>
              <a:rPr lang="en-US" dirty="0" smtClean="0"/>
              <a:t>Typical dimensions of viruses</a:t>
            </a:r>
            <a:endParaRPr lang="ru-RU" dirty="0"/>
          </a:p>
        </p:txBody>
      </p:sp>
      <p:sp>
        <p:nvSpPr>
          <p:cNvPr id="29" name="Прямоугольник 28"/>
          <p:cNvSpPr/>
          <p:nvPr/>
        </p:nvSpPr>
        <p:spPr>
          <a:xfrm>
            <a:off x="6156176" y="1533836"/>
            <a:ext cx="2538644" cy="646331"/>
          </a:xfrm>
          <a:prstGeom prst="rect">
            <a:avLst/>
          </a:prstGeom>
        </p:spPr>
        <p:txBody>
          <a:bodyPr wrap="none">
            <a:spAutoFit/>
          </a:bodyPr>
          <a:lstStyle/>
          <a:p>
            <a:pPr algn="ctr"/>
            <a:r>
              <a:rPr lang="en-US" dirty="0" smtClean="0"/>
              <a:t>You might overtake them</a:t>
            </a:r>
          </a:p>
          <a:p>
            <a:pPr algn="ctr"/>
            <a:r>
              <a:rPr lang="en-US" dirty="0" smtClean="0"/>
              <a:t>by bike if you will try</a:t>
            </a:r>
            <a:endParaRPr lang="ru-RU" dirty="0"/>
          </a:p>
        </p:txBody>
      </p:sp>
      <p:grpSp>
        <p:nvGrpSpPr>
          <p:cNvPr id="58" name="Группа 57"/>
          <p:cNvGrpSpPr/>
          <p:nvPr/>
        </p:nvGrpSpPr>
        <p:grpSpPr>
          <a:xfrm>
            <a:off x="2339752" y="5151748"/>
            <a:ext cx="2381346" cy="1157572"/>
            <a:chOff x="2339752" y="5030688"/>
            <a:chExt cx="2381346" cy="1157572"/>
          </a:xfrm>
        </p:grpSpPr>
        <p:grpSp>
          <p:nvGrpSpPr>
            <p:cNvPr id="34" name="Group 77"/>
            <p:cNvGrpSpPr>
              <a:grpSpLocks/>
            </p:cNvGrpSpPr>
            <p:nvPr/>
          </p:nvGrpSpPr>
          <p:grpSpPr bwMode="auto">
            <a:xfrm>
              <a:off x="2587498" y="5045260"/>
              <a:ext cx="2133600" cy="1143000"/>
              <a:chOff x="4272" y="3024"/>
              <a:chExt cx="1344" cy="720"/>
            </a:xfrm>
          </p:grpSpPr>
          <p:sp>
            <p:nvSpPr>
              <p:cNvPr id="35" name="Rectangle 57" descr="Широкий диагональный 2"/>
              <p:cNvSpPr>
                <a:spLocks noChangeArrowheads="1"/>
              </p:cNvSpPr>
              <p:nvPr/>
            </p:nvSpPr>
            <p:spPr bwMode="auto">
              <a:xfrm>
                <a:off x="4272" y="3648"/>
                <a:ext cx="1344" cy="96"/>
              </a:xfrm>
              <a:prstGeom prst="rect">
                <a:avLst/>
              </a:prstGeom>
              <a:pattFill prst="wdUpDiag">
                <a:fgClr>
                  <a:srgbClr val="000000"/>
                </a:fgClr>
                <a:bgClr>
                  <a:schemeClr val="bg1"/>
                </a:bgClr>
              </a:pattFill>
              <a:ln w="9525">
                <a:noFill/>
                <a:miter lim="800000"/>
                <a:headEnd/>
                <a:tailEnd/>
              </a:ln>
            </p:spPr>
            <p:txBody>
              <a:bodyPr wrap="none" anchor="ctr"/>
              <a:lstStyle/>
              <a:p>
                <a:pPr latinLnBrk="0"/>
                <a:endParaRPr lang="ru-RU">
                  <a:solidFill>
                    <a:prstClr val="black"/>
                  </a:solidFill>
                </a:endParaRPr>
              </a:p>
            </p:txBody>
          </p:sp>
          <p:sp>
            <p:nvSpPr>
              <p:cNvPr id="36" name="Line 58"/>
              <p:cNvSpPr>
                <a:spLocks noChangeShapeType="1"/>
              </p:cNvSpPr>
              <p:nvPr/>
            </p:nvSpPr>
            <p:spPr bwMode="auto">
              <a:xfrm>
                <a:off x="4272" y="3648"/>
                <a:ext cx="1344" cy="0"/>
              </a:xfrm>
              <a:prstGeom prst="line">
                <a:avLst/>
              </a:prstGeom>
              <a:noFill/>
              <a:ln w="25400">
                <a:solidFill>
                  <a:schemeClr val="tx1"/>
                </a:solidFill>
                <a:round/>
                <a:headEnd/>
                <a:tailEnd/>
              </a:ln>
            </p:spPr>
            <p:txBody>
              <a:bodyPr/>
              <a:lstStyle/>
              <a:p>
                <a:pPr latinLnBrk="0"/>
                <a:endParaRPr lang="ru-RU">
                  <a:solidFill>
                    <a:prstClr val="black"/>
                  </a:solidFill>
                </a:endParaRPr>
              </a:p>
            </p:txBody>
          </p:sp>
          <p:grpSp>
            <p:nvGrpSpPr>
              <p:cNvPr id="37" name="Group 62"/>
              <p:cNvGrpSpPr>
                <a:grpSpLocks/>
              </p:cNvGrpSpPr>
              <p:nvPr/>
            </p:nvGrpSpPr>
            <p:grpSpPr bwMode="auto">
              <a:xfrm>
                <a:off x="4464" y="3024"/>
                <a:ext cx="192" cy="624"/>
                <a:chOff x="4464" y="3024"/>
                <a:chExt cx="192" cy="624"/>
              </a:xfrm>
            </p:grpSpPr>
            <p:sp>
              <p:nvSpPr>
                <p:cNvPr id="50" name="Arc 59"/>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51" name="Arc 60"/>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52" name="Line 61"/>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38" name="Group 63"/>
              <p:cNvGrpSpPr>
                <a:grpSpLocks/>
              </p:cNvGrpSpPr>
              <p:nvPr/>
            </p:nvGrpSpPr>
            <p:grpSpPr bwMode="auto">
              <a:xfrm>
                <a:off x="4656" y="3024"/>
                <a:ext cx="192" cy="624"/>
                <a:chOff x="4464" y="3024"/>
                <a:chExt cx="192" cy="624"/>
              </a:xfrm>
            </p:grpSpPr>
            <p:sp>
              <p:nvSpPr>
                <p:cNvPr id="47" name="Arc 64"/>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8" name="Arc 65"/>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9" name="Line 66"/>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grpSp>
            <p:nvGrpSpPr>
              <p:cNvPr id="39" name="Group 67"/>
              <p:cNvGrpSpPr>
                <a:grpSpLocks/>
              </p:cNvGrpSpPr>
              <p:nvPr/>
            </p:nvGrpSpPr>
            <p:grpSpPr bwMode="auto">
              <a:xfrm>
                <a:off x="4848" y="3024"/>
                <a:ext cx="192" cy="624"/>
                <a:chOff x="4464" y="3024"/>
                <a:chExt cx="192" cy="624"/>
              </a:xfrm>
            </p:grpSpPr>
            <p:sp>
              <p:nvSpPr>
                <p:cNvPr id="44" name="Arc 68"/>
                <p:cNvSpPr>
                  <a:spLocks/>
                </p:cNvSpPr>
                <p:nvPr/>
              </p:nvSpPr>
              <p:spPr bwMode="auto">
                <a:xfrm>
                  <a:off x="456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5" name="Arc 69"/>
                <p:cNvSpPr>
                  <a:spLocks/>
                </p:cNvSpPr>
                <p:nvPr/>
              </p:nvSpPr>
              <p:spPr bwMode="auto">
                <a:xfrm flipH="1">
                  <a:off x="4464"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6" name="Line 70"/>
                <p:cNvSpPr>
                  <a:spLocks noChangeShapeType="1"/>
                </p:cNvSpPr>
                <p:nvPr/>
              </p:nvSpPr>
              <p:spPr bwMode="auto">
                <a:xfrm>
                  <a:off x="4643"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grpSp>
          <p:sp>
            <p:nvSpPr>
              <p:cNvPr id="40" name="Arc 72"/>
              <p:cNvSpPr>
                <a:spLocks/>
              </p:cNvSpPr>
              <p:nvPr/>
            </p:nvSpPr>
            <p:spPr bwMode="auto">
              <a:xfrm>
                <a:off x="5136" y="3025"/>
                <a:ext cx="85" cy="624"/>
              </a:xfrm>
              <a:custGeom>
                <a:avLst/>
                <a:gdLst>
                  <a:gd name="T0" fmla="*/ 0 w 19116"/>
                  <a:gd name="T1" fmla="*/ 0 h 21600"/>
                  <a:gd name="T2" fmla="*/ 0 w 19116"/>
                  <a:gd name="T3" fmla="*/ 0 h 21600"/>
                  <a:gd name="T4" fmla="*/ 0 w 19116"/>
                  <a:gd name="T5" fmla="*/ 0 h 21600"/>
                  <a:gd name="T6" fmla="*/ 0 60000 65536"/>
                  <a:gd name="T7" fmla="*/ 0 60000 65536"/>
                  <a:gd name="T8" fmla="*/ 0 60000 65536"/>
                  <a:gd name="T9" fmla="*/ 0 w 19116"/>
                  <a:gd name="T10" fmla="*/ 0 h 21600"/>
                  <a:gd name="T11" fmla="*/ 19116 w 19116"/>
                  <a:gd name="T12" fmla="*/ 21600 h 21600"/>
                </a:gdLst>
                <a:ahLst/>
                <a:cxnLst>
                  <a:cxn ang="T6">
                    <a:pos x="T0" y="T1"/>
                  </a:cxn>
                  <a:cxn ang="T7">
                    <a:pos x="T2" y="T3"/>
                  </a:cxn>
                  <a:cxn ang="T8">
                    <a:pos x="T4" y="T5"/>
                  </a:cxn>
                </a:cxnLst>
                <a:rect l="T9" t="T10" r="T11" b="T12"/>
                <a:pathLst>
                  <a:path w="19116" h="21600" fill="none" extrusionOk="0">
                    <a:moveTo>
                      <a:pt x="-1" y="0"/>
                    </a:moveTo>
                    <a:cubicBezTo>
                      <a:pt x="8020" y="0"/>
                      <a:pt x="15381" y="4444"/>
                      <a:pt x="19115" y="11543"/>
                    </a:cubicBezTo>
                  </a:path>
                  <a:path w="19116" h="21600" stroke="0" extrusionOk="0">
                    <a:moveTo>
                      <a:pt x="-1" y="0"/>
                    </a:moveTo>
                    <a:cubicBezTo>
                      <a:pt x="8020" y="0"/>
                      <a:pt x="15381" y="4444"/>
                      <a:pt x="19115" y="11543"/>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1" name="Arc 73"/>
              <p:cNvSpPr>
                <a:spLocks/>
              </p:cNvSpPr>
              <p:nvPr/>
            </p:nvSpPr>
            <p:spPr bwMode="auto">
              <a:xfrm flipH="1">
                <a:off x="5040" y="3024"/>
                <a:ext cx="96" cy="62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pPr latinLnBrk="0"/>
                <a:endParaRPr lang="ru-RU">
                  <a:solidFill>
                    <a:prstClr val="black"/>
                  </a:solidFill>
                </a:endParaRPr>
              </a:p>
            </p:txBody>
          </p:sp>
          <p:sp>
            <p:nvSpPr>
              <p:cNvPr id="42" name="Line 74"/>
              <p:cNvSpPr>
                <a:spLocks noChangeShapeType="1"/>
              </p:cNvSpPr>
              <p:nvPr/>
            </p:nvSpPr>
            <p:spPr bwMode="auto">
              <a:xfrm>
                <a:off x="5219" y="3312"/>
                <a:ext cx="0" cy="48"/>
              </a:xfrm>
              <a:prstGeom prst="line">
                <a:avLst/>
              </a:prstGeom>
              <a:noFill/>
              <a:ln w="9525">
                <a:solidFill>
                  <a:srgbClr val="FF0000"/>
                </a:solidFill>
                <a:round/>
                <a:headEnd/>
                <a:tailEnd type="arrow" w="med" len="med"/>
              </a:ln>
            </p:spPr>
            <p:txBody>
              <a:bodyPr/>
              <a:lstStyle/>
              <a:p>
                <a:pPr latinLnBrk="0"/>
                <a:endParaRPr lang="ru-RU">
                  <a:solidFill>
                    <a:prstClr val="black"/>
                  </a:solidFill>
                </a:endParaRPr>
              </a:p>
            </p:txBody>
          </p:sp>
          <p:sp>
            <p:nvSpPr>
              <p:cNvPr id="43" name="Oval 75"/>
              <p:cNvSpPr>
                <a:spLocks noChangeArrowheads="1"/>
              </p:cNvSpPr>
              <p:nvPr/>
            </p:nvSpPr>
            <p:spPr bwMode="auto">
              <a:xfrm>
                <a:off x="5198" y="3360"/>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sp>
          <p:nvSpPr>
            <p:cNvPr id="53" name="Line 81"/>
            <p:cNvSpPr>
              <a:spLocks noChangeShapeType="1"/>
            </p:cNvSpPr>
            <p:nvPr/>
          </p:nvSpPr>
          <p:spPr bwMode="auto">
            <a:xfrm>
              <a:off x="4328443" y="5030688"/>
              <a:ext cx="0" cy="5334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graphicFrame>
          <p:nvGraphicFramePr>
            <p:cNvPr id="54" name="Object 83"/>
            <p:cNvGraphicFramePr>
              <a:graphicFrameLocks noChangeAspect="1"/>
            </p:cNvGraphicFramePr>
            <p:nvPr/>
          </p:nvGraphicFramePr>
          <p:xfrm>
            <a:off x="4404643" y="5030688"/>
            <a:ext cx="279400" cy="381000"/>
          </p:xfrm>
          <a:graphic>
            <a:graphicData uri="http://schemas.openxmlformats.org/presentationml/2006/ole">
              <p:oleObj spid="_x0000_s597050" name="Формула" r:id="rId7" imgW="139639" imgH="190417" progId="Equation.3">
                <p:embed/>
              </p:oleObj>
            </a:graphicData>
          </a:graphic>
        </p:graphicFrame>
        <p:sp>
          <p:nvSpPr>
            <p:cNvPr id="55" name="Line 84"/>
            <p:cNvSpPr>
              <a:spLocks noChangeShapeType="1"/>
            </p:cNvSpPr>
            <p:nvPr/>
          </p:nvSpPr>
          <p:spPr bwMode="auto">
            <a:xfrm flipV="1">
              <a:off x="2652043" y="5030688"/>
              <a:ext cx="0" cy="3810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56" name="Line 85"/>
            <p:cNvSpPr>
              <a:spLocks noChangeShapeType="1"/>
            </p:cNvSpPr>
            <p:nvPr/>
          </p:nvSpPr>
          <p:spPr bwMode="auto">
            <a:xfrm>
              <a:off x="2652043" y="5716488"/>
              <a:ext cx="0" cy="304800"/>
            </a:xfrm>
            <a:prstGeom prst="line">
              <a:avLst/>
            </a:prstGeom>
            <a:noFill/>
            <a:ln w="9525">
              <a:solidFill>
                <a:schemeClr val="tx1"/>
              </a:solidFill>
              <a:round/>
              <a:headEnd/>
              <a:tailEnd type="triangle" w="med" len="med"/>
            </a:ln>
          </p:spPr>
          <p:txBody>
            <a:bodyPr/>
            <a:lstStyle/>
            <a:p>
              <a:pPr latinLnBrk="0"/>
              <a:endParaRPr lang="ru-RU">
                <a:solidFill>
                  <a:prstClr val="black"/>
                </a:solidFill>
              </a:endParaRPr>
            </a:p>
          </p:txBody>
        </p:sp>
        <p:sp>
          <p:nvSpPr>
            <p:cNvPr id="57" name="Text Box 86"/>
            <p:cNvSpPr txBox="1">
              <a:spLocks noChangeArrowheads="1"/>
            </p:cNvSpPr>
            <p:nvPr/>
          </p:nvSpPr>
          <p:spPr bwMode="auto">
            <a:xfrm>
              <a:off x="2339752" y="5363924"/>
              <a:ext cx="654346" cy="369332"/>
            </a:xfrm>
            <a:prstGeom prst="rect">
              <a:avLst/>
            </a:prstGeom>
            <a:noFill/>
            <a:ln w="9525">
              <a:noFill/>
              <a:miter lim="800000"/>
              <a:headEnd/>
              <a:tailEnd/>
            </a:ln>
          </p:spPr>
          <p:txBody>
            <a:bodyPr wrap="none">
              <a:spAutoFit/>
            </a:bodyPr>
            <a:lstStyle/>
            <a:p>
              <a:pPr latinLnBrk="0"/>
              <a:r>
                <a:rPr lang="en-US" dirty="0" smtClean="0">
                  <a:solidFill>
                    <a:prstClr val="black"/>
                  </a:solidFill>
                </a:rPr>
                <a:t>~1 m</a:t>
              </a:r>
              <a:endParaRPr lang="ru-RU" dirty="0">
                <a:solidFill>
                  <a:prstClr val="black"/>
                </a:solidFill>
              </a:endParaRPr>
            </a:p>
          </p:txBody>
        </p:sp>
      </p:grpSp>
      <p:sp>
        <p:nvSpPr>
          <p:cNvPr id="59" name="Text Box 87"/>
          <p:cNvSpPr txBox="1">
            <a:spLocks noChangeArrowheads="1"/>
          </p:cNvSpPr>
          <p:nvPr/>
        </p:nvSpPr>
        <p:spPr bwMode="auto">
          <a:xfrm>
            <a:off x="5436096" y="5441050"/>
            <a:ext cx="164019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dirty="0" smtClean="0"/>
              <a:t>1</a:t>
            </a:r>
            <a:r>
              <a:rPr lang="ru-RU" altLang="ru-RU" dirty="0" smtClean="0"/>
              <a:t> </a:t>
            </a:r>
            <a:r>
              <a:rPr lang="en-US" altLang="ru-RU" dirty="0" smtClean="0"/>
              <a:t>cm </a:t>
            </a:r>
            <a:r>
              <a:rPr lang="en-US" altLang="ru-RU" dirty="0"/>
              <a:t>~</a:t>
            </a:r>
            <a:r>
              <a:rPr lang="en-US" altLang="ru-RU" dirty="0" smtClean="0"/>
              <a:t>1</a:t>
            </a:r>
            <a:r>
              <a:rPr lang="ru-RU" altLang="ru-RU" dirty="0" smtClean="0"/>
              <a:t>.02</a:t>
            </a:r>
            <a:r>
              <a:rPr lang="en-US" altLang="ru-RU" dirty="0" smtClean="0">
                <a:sym typeface="Symbol" pitchFamily="18" charset="2"/>
              </a:rPr>
              <a:t></a:t>
            </a:r>
            <a:r>
              <a:rPr lang="en-US" altLang="ru-RU" dirty="0" err="1" smtClean="0">
                <a:sym typeface="Symbol" pitchFamily="18" charset="2"/>
              </a:rPr>
              <a:t>neV</a:t>
            </a:r>
            <a:endParaRPr lang="ru-RU" altLang="ru-RU" dirty="0"/>
          </a:p>
        </p:txBody>
      </p:sp>
      <p:grpSp>
        <p:nvGrpSpPr>
          <p:cNvPr id="69" name="Группа 68"/>
          <p:cNvGrpSpPr/>
          <p:nvPr/>
        </p:nvGrpSpPr>
        <p:grpSpPr>
          <a:xfrm>
            <a:off x="0" y="0"/>
            <a:ext cx="9144000" cy="893713"/>
            <a:chOff x="0" y="-27384"/>
            <a:chExt cx="9144000" cy="893713"/>
          </a:xfrm>
        </p:grpSpPr>
        <p:sp>
          <p:nvSpPr>
            <p:cNvPr id="70" name="Прямоугольник 6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 name="Picture 4" descr="http://innovation.jinr.ru/admin/images/JINR_blue.gif"/>
            <p:cNvPicPr>
              <a:picLocks noChangeAspect="1" noChangeArrowheads="1"/>
            </p:cNvPicPr>
            <p:nvPr/>
          </p:nvPicPr>
          <p:blipFill>
            <a:blip r:embed="rId8"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72" name="Прямоугольник 7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73" name="Прямоугольник 72"/>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74" name="Рисунок 73" descr="FLNP logo.gif"/>
            <p:cNvPicPr>
              <a:picLocks noChangeAspect="1"/>
            </p:cNvPicPr>
            <p:nvPr/>
          </p:nvPicPr>
          <p:blipFill>
            <a:blip r:embed="rId9" cstate="print"/>
            <a:stretch>
              <a:fillRect/>
            </a:stretch>
          </p:blipFill>
          <p:spPr>
            <a:xfrm>
              <a:off x="7668344" y="116632"/>
              <a:ext cx="1352278" cy="576064"/>
            </a:xfrm>
            <a:prstGeom prst="rect">
              <a:avLst/>
            </a:prstGeom>
          </p:spPr>
        </p:pic>
        <p:pic>
          <p:nvPicPr>
            <p:cNvPr id="75" name="Picture 2"/>
            <p:cNvPicPr>
              <a:picLocks noChangeAspect="1" noChangeArrowheads="1"/>
            </p:cNvPicPr>
            <p:nvPr/>
          </p:nvPicPr>
          <p:blipFill>
            <a:blip r:embed="rId10" cstate="print"/>
            <a:srcRect/>
            <a:stretch>
              <a:fillRect/>
            </a:stretch>
          </p:blipFill>
          <p:spPr bwMode="auto">
            <a:xfrm>
              <a:off x="4137668" y="-25747"/>
              <a:ext cx="828000" cy="825726"/>
            </a:xfrm>
            <a:prstGeom prst="rect">
              <a:avLst/>
            </a:prstGeom>
            <a:noFill/>
            <a:ln w="9525">
              <a:noFill/>
              <a:miter lim="800000"/>
              <a:headEnd/>
              <a:tailEnd/>
            </a:ln>
          </p:spPr>
        </p:pic>
        <p:sp>
          <p:nvSpPr>
            <p:cNvPr id="76" name="Прямоугольник 7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77" name="Прямая соединительная линия 7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17</a:t>
            </a:fld>
            <a:endParaRPr lang="ru-RU" dirty="0"/>
          </a:p>
        </p:txBody>
      </p:sp>
      <p:sp>
        <p:nvSpPr>
          <p:cNvPr id="10" name="Прямоугольник 9"/>
          <p:cNvSpPr/>
          <p:nvPr/>
        </p:nvSpPr>
        <p:spPr>
          <a:xfrm>
            <a:off x="323528" y="889556"/>
            <a:ext cx="842493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UCN Properties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9" name="TextBox 18"/>
          <p:cNvSpPr txBox="1"/>
          <p:nvPr/>
        </p:nvSpPr>
        <p:spPr>
          <a:xfrm>
            <a:off x="251520" y="1865352"/>
            <a:ext cx="8496944" cy="1107996"/>
          </a:xfrm>
          <a:prstGeom prst="rect">
            <a:avLst/>
          </a:prstGeom>
          <a:solidFill>
            <a:schemeClr val="bg1">
              <a:alpha val="80000"/>
            </a:schemeClr>
          </a:solidFill>
        </p:spPr>
        <p:txBody>
          <a:bodyPr wrap="square" rtlCol="0">
            <a:spAutoFit/>
          </a:bodyPr>
          <a:lstStyle/>
          <a:p>
            <a:pPr algn="ctr" latinLnBrk="0"/>
            <a:r>
              <a:rPr lang="en-US" dirty="0" smtClean="0">
                <a:solidFill>
                  <a:prstClr val="black"/>
                </a:solidFill>
              </a:rPr>
              <a:t>Number of elastic reflections from surface up to </a:t>
            </a:r>
            <a:r>
              <a:rPr lang="ru-RU" dirty="0" smtClean="0">
                <a:solidFill>
                  <a:prstClr val="black"/>
                </a:solidFill>
              </a:rPr>
              <a:t>100000!!!</a:t>
            </a:r>
            <a:r>
              <a:rPr lang="en-US" dirty="0" smtClean="0">
                <a:solidFill>
                  <a:prstClr val="black"/>
                </a:solidFill>
              </a:rPr>
              <a:t> </a:t>
            </a:r>
            <a:r>
              <a:rPr lang="ru-RU" dirty="0" smtClean="0">
                <a:solidFill>
                  <a:prstClr val="black"/>
                </a:solidFill>
              </a:rPr>
              <a:t>(</a:t>
            </a:r>
            <a:r>
              <a:rPr lang="en-US" dirty="0" smtClean="0">
                <a:solidFill>
                  <a:prstClr val="black"/>
                </a:solidFill>
              </a:rPr>
              <a:t>theoretically up to</a:t>
            </a:r>
            <a:r>
              <a:rPr lang="ru-RU" dirty="0" smtClean="0">
                <a:solidFill>
                  <a:prstClr val="black"/>
                </a:solidFill>
              </a:rPr>
              <a:t> 10</a:t>
            </a:r>
            <a:r>
              <a:rPr lang="ru-RU" baseline="30000" dirty="0" smtClean="0">
                <a:solidFill>
                  <a:prstClr val="black"/>
                </a:solidFill>
              </a:rPr>
              <a:t>6</a:t>
            </a:r>
            <a:r>
              <a:rPr lang="ru-RU" dirty="0" smtClean="0">
                <a:solidFill>
                  <a:prstClr val="black"/>
                </a:solidFill>
              </a:rPr>
              <a:t>)</a:t>
            </a:r>
          </a:p>
          <a:p>
            <a:pPr algn="ctr" latinLnBrk="0"/>
            <a:r>
              <a:rPr lang="en-US" sz="2400" b="1" dirty="0" smtClean="0">
                <a:solidFill>
                  <a:srgbClr val="FF0000"/>
                </a:solidFill>
              </a:rPr>
              <a:t>They could be observed </a:t>
            </a:r>
          </a:p>
          <a:p>
            <a:pPr algn="ctr" latinLnBrk="0"/>
            <a:r>
              <a:rPr lang="en-US" sz="2400" b="1" dirty="0" smtClean="0">
                <a:solidFill>
                  <a:srgbClr val="FF0000"/>
                </a:solidFill>
              </a:rPr>
              <a:t>for a long time in local space</a:t>
            </a:r>
            <a:r>
              <a:rPr lang="en-US" dirty="0" smtClean="0">
                <a:solidFill>
                  <a:srgbClr val="FF0000"/>
                </a:solidFill>
              </a:rPr>
              <a:t>  </a:t>
            </a:r>
            <a:endParaRPr lang="ru-RU" dirty="0">
              <a:solidFill>
                <a:srgbClr val="FF0000"/>
              </a:solidFill>
            </a:endParaRPr>
          </a:p>
        </p:txBody>
      </p:sp>
      <p:sp>
        <p:nvSpPr>
          <p:cNvPr id="21" name="TextBox 20"/>
          <p:cNvSpPr txBox="1"/>
          <p:nvPr/>
        </p:nvSpPr>
        <p:spPr>
          <a:xfrm>
            <a:off x="1790193" y="2801456"/>
            <a:ext cx="5662127" cy="523220"/>
          </a:xfrm>
          <a:prstGeom prst="rect">
            <a:avLst/>
          </a:prstGeom>
          <a:noFill/>
        </p:spPr>
        <p:txBody>
          <a:bodyPr wrap="none" rtlCol="0">
            <a:spAutoFit/>
          </a:bodyPr>
          <a:lstStyle/>
          <a:p>
            <a:r>
              <a:rPr lang="en-US" sz="2800" b="1" dirty="0" smtClean="0"/>
              <a:t>Typical materials and its parameters:</a:t>
            </a:r>
            <a:endParaRPr lang="ru-RU" sz="2800" b="1" dirty="0"/>
          </a:p>
        </p:txBody>
      </p:sp>
      <p:graphicFrame>
        <p:nvGraphicFramePr>
          <p:cNvPr id="22" name="Таблица 21"/>
          <p:cNvGraphicFramePr>
            <a:graphicFrameLocks noGrp="1"/>
          </p:cNvGraphicFramePr>
          <p:nvPr>
            <p:extLst>
              <p:ext uri="{D42A27DB-BD31-4B8C-83A1-F6EECF244321}">
                <p14:modId xmlns:p14="http://schemas.microsoft.com/office/powerpoint/2010/main" xmlns="" val="2744100971"/>
              </p:ext>
            </p:extLst>
          </p:nvPr>
        </p:nvGraphicFramePr>
        <p:xfrm>
          <a:off x="1691680" y="3305512"/>
          <a:ext cx="6096000" cy="3291840"/>
        </p:xfrm>
        <a:graphic>
          <a:graphicData uri="http://schemas.openxmlformats.org/drawingml/2006/table">
            <a:tbl>
              <a:tblPr firstRow="1" bandRow="1">
                <a:tableStyleId>{5C22544A-7EE6-4342-B048-85BDC9FD1C3A}</a:tableStyleId>
              </a:tblPr>
              <a:tblGrid>
                <a:gridCol w="1524000"/>
                <a:gridCol w="1524000"/>
                <a:gridCol w="1524000"/>
                <a:gridCol w="1524000"/>
              </a:tblGrid>
              <a:tr h="333756">
                <a:tc>
                  <a:txBody>
                    <a:bodyPr/>
                    <a:lstStyle/>
                    <a:p>
                      <a:pPr algn="ctr"/>
                      <a:r>
                        <a:rPr lang="en-US" dirty="0" smtClean="0"/>
                        <a:t>Material</a:t>
                      </a:r>
                      <a:endParaRPr lang="ru-RU" dirty="0"/>
                    </a:p>
                  </a:txBody>
                  <a:tcPr/>
                </a:tc>
                <a:tc>
                  <a:txBody>
                    <a:bodyPr/>
                    <a:lstStyle/>
                    <a:p>
                      <a:pPr algn="ctr"/>
                      <a:r>
                        <a:rPr lang="en-US" dirty="0" err="1" smtClean="0"/>
                        <a:t>E</a:t>
                      </a:r>
                      <a:r>
                        <a:rPr lang="en-US" baseline="-25000" dirty="0" err="1" smtClean="0"/>
                        <a:t>lim</a:t>
                      </a:r>
                      <a:r>
                        <a:rPr lang="en-US" baseline="-25000" dirty="0" smtClean="0"/>
                        <a:t>, </a:t>
                      </a:r>
                      <a:r>
                        <a:rPr lang="en-US" baseline="0" dirty="0" smtClean="0"/>
                        <a:t>cm</a:t>
                      </a:r>
                      <a:endParaRPr lang="ru-RU" baseline="-25000" dirty="0"/>
                    </a:p>
                  </a:txBody>
                  <a:tcPr/>
                </a:tc>
                <a:tc>
                  <a:txBody>
                    <a:bodyPr/>
                    <a:lstStyle/>
                    <a:p>
                      <a:pPr algn="ctr"/>
                      <a:r>
                        <a:rPr lang="en-US" dirty="0" err="1" smtClean="0"/>
                        <a:t>V</a:t>
                      </a:r>
                      <a:r>
                        <a:rPr lang="en-US" baseline="-25000" dirty="0" err="1" smtClean="0"/>
                        <a:t>lim</a:t>
                      </a:r>
                      <a:r>
                        <a:rPr lang="en-US" dirty="0" smtClean="0"/>
                        <a:t>, m/s</a:t>
                      </a:r>
                      <a:endParaRPr lang="ru-RU" dirty="0"/>
                    </a:p>
                  </a:txBody>
                  <a:tcPr/>
                </a:tc>
                <a:tc>
                  <a:txBody>
                    <a:bodyPr/>
                    <a:lstStyle/>
                    <a:p>
                      <a:pPr algn="ctr"/>
                      <a:r>
                        <a:rPr lang="ru-RU" dirty="0" smtClean="0">
                          <a:sym typeface="Symbol"/>
                        </a:rPr>
                        <a:t></a:t>
                      </a:r>
                      <a:r>
                        <a:rPr lang="en-US" dirty="0" smtClean="0">
                          <a:sym typeface="Symbol"/>
                        </a:rPr>
                        <a:t>*10</a:t>
                      </a:r>
                      <a:r>
                        <a:rPr lang="en-US" baseline="30000" dirty="0" smtClean="0">
                          <a:sym typeface="Symbol"/>
                        </a:rPr>
                        <a:t>-4 </a:t>
                      </a:r>
                      <a:r>
                        <a:rPr lang="en-US" baseline="0" dirty="0" smtClean="0">
                          <a:sym typeface="Symbol"/>
                        </a:rPr>
                        <a:t>(300 K)</a:t>
                      </a:r>
                      <a:endParaRPr lang="ru-RU" baseline="30000" dirty="0"/>
                    </a:p>
                  </a:txBody>
                  <a:tcPr/>
                </a:tc>
              </a:tr>
              <a:tr h="333756">
                <a:tc>
                  <a:txBody>
                    <a:bodyPr/>
                    <a:lstStyle/>
                    <a:p>
                      <a:r>
                        <a:rPr lang="en-US" dirty="0" smtClean="0"/>
                        <a:t>Stainless still</a:t>
                      </a:r>
                      <a:endParaRPr lang="ru-RU" dirty="0"/>
                    </a:p>
                  </a:txBody>
                  <a:tcPr/>
                </a:tc>
                <a:tc>
                  <a:txBody>
                    <a:bodyPr/>
                    <a:lstStyle/>
                    <a:p>
                      <a:pPr algn="ctr"/>
                      <a:r>
                        <a:rPr lang="en-US" dirty="0" smtClean="0"/>
                        <a:t>184</a:t>
                      </a:r>
                      <a:endParaRPr lang="ru-RU" dirty="0"/>
                    </a:p>
                  </a:txBody>
                  <a:tcPr/>
                </a:tc>
                <a:tc>
                  <a:txBody>
                    <a:bodyPr/>
                    <a:lstStyle/>
                    <a:p>
                      <a:pPr algn="ctr"/>
                      <a:r>
                        <a:rPr lang="en-US" dirty="0" smtClean="0"/>
                        <a:t>6.0</a:t>
                      </a:r>
                      <a:endParaRPr lang="ru-RU" dirty="0"/>
                    </a:p>
                  </a:txBody>
                  <a:tcPr/>
                </a:tc>
                <a:tc>
                  <a:txBody>
                    <a:bodyPr/>
                    <a:lstStyle/>
                    <a:p>
                      <a:pPr algn="ctr"/>
                      <a:r>
                        <a:rPr lang="en-US" dirty="0" smtClean="0"/>
                        <a:t>0.8</a:t>
                      </a:r>
                      <a:endParaRPr lang="ru-RU" dirty="0"/>
                    </a:p>
                  </a:txBody>
                  <a:tcPr/>
                </a:tc>
              </a:tr>
              <a:tr h="333756">
                <a:tc>
                  <a:txBody>
                    <a:bodyPr/>
                    <a:lstStyle/>
                    <a:p>
                      <a:r>
                        <a:rPr lang="en-US" dirty="0" smtClean="0"/>
                        <a:t>Copper</a:t>
                      </a:r>
                      <a:endParaRPr lang="ru-RU" dirty="0"/>
                    </a:p>
                  </a:txBody>
                  <a:tcPr/>
                </a:tc>
                <a:tc>
                  <a:txBody>
                    <a:bodyPr/>
                    <a:lstStyle/>
                    <a:p>
                      <a:pPr algn="ctr"/>
                      <a:r>
                        <a:rPr lang="en-US" dirty="0" smtClean="0"/>
                        <a:t>163</a:t>
                      </a:r>
                      <a:endParaRPr lang="ru-RU" dirty="0"/>
                    </a:p>
                  </a:txBody>
                  <a:tcPr/>
                </a:tc>
                <a:tc>
                  <a:txBody>
                    <a:bodyPr/>
                    <a:lstStyle/>
                    <a:p>
                      <a:pPr algn="ctr"/>
                      <a:r>
                        <a:rPr lang="en-US" dirty="0" smtClean="0"/>
                        <a:t>5.66</a:t>
                      </a:r>
                      <a:endParaRPr lang="ru-RU" dirty="0"/>
                    </a:p>
                  </a:txBody>
                  <a:tcPr/>
                </a:tc>
                <a:tc>
                  <a:txBody>
                    <a:bodyPr/>
                    <a:lstStyle/>
                    <a:p>
                      <a:pPr algn="ctr"/>
                      <a:r>
                        <a:rPr lang="en-US" dirty="0" smtClean="0"/>
                        <a:t>1.45</a:t>
                      </a:r>
                      <a:endParaRPr lang="ru-RU" dirty="0"/>
                    </a:p>
                  </a:txBody>
                  <a:tcPr/>
                </a:tc>
              </a:tr>
              <a:tr h="333756">
                <a:tc>
                  <a:txBody>
                    <a:bodyPr/>
                    <a:lstStyle/>
                    <a:p>
                      <a:r>
                        <a:rPr lang="en-US" dirty="0" smtClean="0"/>
                        <a:t>Glass</a:t>
                      </a:r>
                      <a:endParaRPr lang="ru-RU" dirty="0"/>
                    </a:p>
                  </a:txBody>
                  <a:tcPr/>
                </a:tc>
                <a:tc>
                  <a:txBody>
                    <a:bodyPr/>
                    <a:lstStyle/>
                    <a:p>
                      <a:pPr algn="ctr"/>
                      <a:r>
                        <a:rPr lang="en-US" dirty="0" smtClean="0"/>
                        <a:t>93</a:t>
                      </a:r>
                      <a:endParaRPr lang="ru-RU" dirty="0"/>
                    </a:p>
                  </a:txBody>
                  <a:tcPr/>
                </a:tc>
                <a:tc>
                  <a:txBody>
                    <a:bodyPr/>
                    <a:lstStyle/>
                    <a:p>
                      <a:pPr algn="ctr"/>
                      <a:r>
                        <a:rPr lang="en-US" dirty="0" smtClean="0"/>
                        <a:t>4.26</a:t>
                      </a:r>
                      <a:endParaRPr lang="ru-RU" dirty="0"/>
                    </a:p>
                  </a:txBody>
                  <a:tcPr/>
                </a:tc>
                <a:tc>
                  <a:txBody>
                    <a:bodyPr/>
                    <a:lstStyle/>
                    <a:p>
                      <a:pPr algn="ctr"/>
                      <a:r>
                        <a:rPr lang="en-US" dirty="0" smtClean="0"/>
                        <a:t>0.05-16</a:t>
                      </a:r>
                      <a:endParaRPr lang="ru-RU" dirty="0"/>
                    </a:p>
                  </a:txBody>
                  <a:tcPr/>
                </a:tc>
              </a:tr>
              <a:tr h="333756">
                <a:tc>
                  <a:txBody>
                    <a:bodyPr/>
                    <a:lstStyle/>
                    <a:p>
                      <a:r>
                        <a:rPr lang="en-US" dirty="0" smtClean="0"/>
                        <a:t>Aluminum</a:t>
                      </a:r>
                      <a:endParaRPr lang="ru-RU" dirty="0"/>
                    </a:p>
                  </a:txBody>
                  <a:tcPr/>
                </a:tc>
                <a:tc>
                  <a:txBody>
                    <a:bodyPr/>
                    <a:lstStyle/>
                    <a:p>
                      <a:pPr algn="ctr"/>
                      <a:r>
                        <a:rPr lang="en-US" dirty="0" smtClean="0"/>
                        <a:t>53</a:t>
                      </a:r>
                      <a:endParaRPr lang="ru-RU" dirty="0"/>
                    </a:p>
                  </a:txBody>
                  <a:tcPr/>
                </a:tc>
                <a:tc>
                  <a:txBody>
                    <a:bodyPr/>
                    <a:lstStyle/>
                    <a:p>
                      <a:pPr algn="ctr"/>
                      <a:r>
                        <a:rPr lang="en-US" dirty="0" smtClean="0"/>
                        <a:t>3.24</a:t>
                      </a:r>
                      <a:endParaRPr lang="ru-RU" dirty="0"/>
                    </a:p>
                  </a:txBody>
                  <a:tcPr/>
                </a:tc>
                <a:tc>
                  <a:txBody>
                    <a:bodyPr/>
                    <a:lstStyle/>
                    <a:p>
                      <a:pPr algn="ctr"/>
                      <a:r>
                        <a:rPr lang="en-US" dirty="0" smtClean="0"/>
                        <a:t>0.21</a:t>
                      </a:r>
                      <a:endParaRPr lang="ru-RU" dirty="0"/>
                    </a:p>
                  </a:txBody>
                  <a:tcPr/>
                </a:tc>
              </a:tr>
              <a:tr h="333756">
                <a:tc>
                  <a:txBody>
                    <a:bodyPr/>
                    <a:lstStyle/>
                    <a:p>
                      <a:r>
                        <a:rPr lang="en-US" dirty="0" err="1" smtClean="0"/>
                        <a:t>Fomblin</a:t>
                      </a:r>
                      <a:r>
                        <a:rPr lang="en-US" dirty="0" smtClean="0"/>
                        <a:t> oil</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110</a:t>
                      </a:r>
                      <a:endParaRPr lang="ru-RU" dirty="0" smtClean="0"/>
                    </a:p>
                  </a:txBody>
                  <a:tcPr/>
                </a:tc>
                <a:tc>
                  <a:txBody>
                    <a:bodyPr/>
                    <a:lstStyle/>
                    <a:p>
                      <a:pPr algn="ctr"/>
                      <a:r>
                        <a:rPr lang="en-US" dirty="0" smtClean="0"/>
                        <a:t>4.64</a:t>
                      </a:r>
                      <a:endParaRPr lang="ru-RU" dirty="0"/>
                    </a:p>
                  </a:txBody>
                  <a:tcPr/>
                </a:tc>
                <a:tc>
                  <a:txBody>
                    <a:bodyPr/>
                    <a:lstStyle/>
                    <a:p>
                      <a:pPr algn="ctr"/>
                      <a:r>
                        <a:rPr lang="en-US" dirty="0" smtClean="0"/>
                        <a:t>0.2-0.6</a:t>
                      </a:r>
                      <a:endParaRPr lang="ru-RU" dirty="0"/>
                    </a:p>
                  </a:txBody>
                  <a:tcPr/>
                </a:tc>
              </a:tr>
              <a:tr h="333756">
                <a:tc>
                  <a:txBody>
                    <a:bodyPr/>
                    <a:lstStyle/>
                    <a:p>
                      <a:r>
                        <a:rPr lang="en-US" dirty="0" smtClean="0"/>
                        <a:t>Be</a:t>
                      </a:r>
                      <a:endParaRPr lang="ru-RU" dirty="0"/>
                    </a:p>
                  </a:txBody>
                  <a:tcPr/>
                </a:tc>
                <a:tc>
                  <a:txBody>
                    <a:bodyPr/>
                    <a:lstStyle/>
                    <a:p>
                      <a:pPr algn="ctr"/>
                      <a:r>
                        <a:rPr lang="en-US" dirty="0" smtClean="0"/>
                        <a:t>242</a:t>
                      </a:r>
                      <a:endParaRPr lang="ru-RU" dirty="0"/>
                    </a:p>
                  </a:txBody>
                  <a:tcPr/>
                </a:tc>
                <a:tc>
                  <a:txBody>
                    <a:bodyPr/>
                    <a:lstStyle/>
                    <a:p>
                      <a:pPr algn="ctr"/>
                      <a:r>
                        <a:rPr lang="en-US" dirty="0" smtClean="0"/>
                        <a:t>6.89</a:t>
                      </a:r>
                      <a:endParaRPr lang="ru-RU" dirty="0"/>
                    </a:p>
                  </a:txBody>
                  <a:tcPr/>
                </a:tc>
                <a:tc>
                  <a:txBody>
                    <a:bodyPr/>
                    <a:lstStyle/>
                    <a:p>
                      <a:pPr algn="ctr"/>
                      <a:r>
                        <a:rPr lang="en-US" dirty="0" smtClean="0"/>
                        <a:t>0.05</a:t>
                      </a:r>
                      <a:endParaRPr lang="ru-RU" dirty="0"/>
                    </a:p>
                  </a:txBody>
                  <a:tcPr/>
                </a:tc>
              </a:tr>
              <a:tr h="333756">
                <a:tc>
                  <a:txBody>
                    <a:bodyPr/>
                    <a:lstStyle/>
                    <a:p>
                      <a:r>
                        <a:rPr lang="en-US" dirty="0" smtClean="0"/>
                        <a:t>DLC</a:t>
                      </a:r>
                      <a:endParaRPr lang="ru-RU" dirty="0"/>
                    </a:p>
                  </a:txBody>
                  <a:tcPr/>
                </a:tc>
                <a:tc>
                  <a:txBody>
                    <a:bodyPr/>
                    <a:lstStyle/>
                    <a:p>
                      <a:pPr algn="ctr"/>
                      <a:r>
                        <a:rPr lang="en-US" dirty="0" smtClean="0"/>
                        <a:t>296</a:t>
                      </a:r>
                      <a:endParaRPr lang="ru-RU" dirty="0"/>
                    </a:p>
                  </a:txBody>
                  <a:tcPr/>
                </a:tc>
                <a:tc>
                  <a:txBody>
                    <a:bodyPr/>
                    <a:lstStyle/>
                    <a:p>
                      <a:pPr algn="ctr"/>
                      <a:r>
                        <a:rPr lang="en-US" dirty="0" smtClean="0"/>
                        <a:t>7.62</a:t>
                      </a:r>
                      <a:endParaRPr lang="ru-RU" dirty="0"/>
                    </a:p>
                  </a:txBody>
                  <a:tcPr/>
                </a:tc>
                <a:tc>
                  <a:txBody>
                    <a:bodyPr/>
                    <a:lstStyle/>
                    <a:p>
                      <a:pPr algn="ctr"/>
                      <a:r>
                        <a:rPr lang="en-US" dirty="0" smtClean="0"/>
                        <a:t>0.04</a:t>
                      </a:r>
                      <a:endParaRPr lang="ru-RU" dirty="0"/>
                    </a:p>
                  </a:txBody>
                  <a:tcPr/>
                </a:tc>
              </a:tr>
              <a:tr h="333756">
                <a:tc>
                  <a:txBody>
                    <a:bodyPr/>
                    <a:lstStyle/>
                    <a:p>
                      <a:r>
                        <a:rPr lang="en-US" dirty="0" smtClean="0"/>
                        <a:t>Sapphire</a:t>
                      </a:r>
                      <a:endParaRPr lang="ru-RU" dirty="0"/>
                    </a:p>
                  </a:txBody>
                  <a:tcPr/>
                </a:tc>
                <a:tc>
                  <a:txBody>
                    <a:bodyPr/>
                    <a:lstStyle/>
                    <a:p>
                      <a:pPr algn="ctr"/>
                      <a:r>
                        <a:rPr lang="en-US" dirty="0" smtClean="0"/>
                        <a:t>134</a:t>
                      </a:r>
                      <a:endParaRPr lang="ru-RU" dirty="0"/>
                    </a:p>
                  </a:txBody>
                  <a:tcPr/>
                </a:tc>
                <a:tc>
                  <a:txBody>
                    <a:bodyPr/>
                    <a:lstStyle/>
                    <a:p>
                      <a:pPr algn="ctr"/>
                      <a:r>
                        <a:rPr lang="en-US" dirty="0" smtClean="0"/>
                        <a:t>5.13</a:t>
                      </a:r>
                      <a:endParaRPr lang="ru-RU" dirty="0"/>
                    </a:p>
                  </a:txBody>
                  <a:tcPr/>
                </a:tc>
                <a:tc>
                  <a:txBody>
                    <a:bodyPr/>
                    <a:lstStyle/>
                    <a:p>
                      <a:pPr algn="ctr"/>
                      <a:r>
                        <a:rPr lang="en-US" dirty="0" smtClean="0"/>
                        <a:t>0.1</a:t>
                      </a:r>
                      <a:endParaRPr lang="ru-RU" dirty="0"/>
                    </a:p>
                  </a:txBody>
                  <a:tcPr/>
                </a:tc>
              </a:tr>
            </a:tbl>
          </a:graphicData>
        </a:graphic>
      </p:graphicFrame>
      <p:sp>
        <p:nvSpPr>
          <p:cNvPr id="23" name="Прямоугольник 22"/>
          <p:cNvSpPr/>
          <p:nvPr/>
        </p:nvSpPr>
        <p:spPr>
          <a:xfrm>
            <a:off x="1115616" y="1433304"/>
            <a:ext cx="7453194" cy="461665"/>
          </a:xfrm>
          <a:prstGeom prst="rect">
            <a:avLst/>
          </a:prstGeom>
        </p:spPr>
        <p:txBody>
          <a:bodyPr wrap="none">
            <a:spAutoFit/>
          </a:bodyPr>
          <a:lstStyle/>
          <a:p>
            <a:r>
              <a:rPr lang="en-US" sz="2400" dirty="0" smtClean="0"/>
              <a:t>It could be trapped! In a trap UCN behave as cold ideal </a:t>
            </a:r>
            <a:r>
              <a:rPr lang="en-US" sz="2400" dirty="0" err="1" smtClean="0"/>
              <a:t>gaz</a:t>
            </a:r>
            <a:endParaRPr lang="ru-RU" sz="2400" dirty="0"/>
          </a:p>
        </p:txBody>
      </p:sp>
      <p:grpSp>
        <p:nvGrpSpPr>
          <p:cNvPr id="29" name="Группа 28"/>
          <p:cNvGrpSpPr/>
          <p:nvPr/>
        </p:nvGrpSpPr>
        <p:grpSpPr>
          <a:xfrm>
            <a:off x="0" y="0"/>
            <a:ext cx="9144000" cy="893713"/>
            <a:chOff x="0" y="-27384"/>
            <a:chExt cx="9144000" cy="893713"/>
          </a:xfrm>
        </p:grpSpPr>
        <p:sp>
          <p:nvSpPr>
            <p:cNvPr id="30" name="Прямоугольник 2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32" name="Прямоугольник 3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33" name="Прямоугольник 32"/>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4" name="Рисунок 33"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5"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6" name="Прямоугольник 3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7" name="Прямая соединительная линия 3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009" name="Прямоугольник 597008"/>
          <p:cNvSpPr/>
          <p:nvPr/>
        </p:nvSpPr>
        <p:spPr>
          <a:xfrm>
            <a:off x="7241771" y="3366939"/>
            <a:ext cx="1346550" cy="8594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Прямоугольник 112"/>
          <p:cNvSpPr/>
          <p:nvPr/>
        </p:nvSpPr>
        <p:spPr>
          <a:xfrm>
            <a:off x="7241771" y="3519339"/>
            <a:ext cx="1346550" cy="8594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Прямоугольник 113"/>
          <p:cNvSpPr/>
          <p:nvPr/>
        </p:nvSpPr>
        <p:spPr>
          <a:xfrm>
            <a:off x="7241771" y="3671739"/>
            <a:ext cx="1346550" cy="8594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рямоугольник 114"/>
          <p:cNvSpPr/>
          <p:nvPr/>
        </p:nvSpPr>
        <p:spPr>
          <a:xfrm>
            <a:off x="7241771" y="3824139"/>
            <a:ext cx="1346550" cy="8594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p:cNvSpPr/>
          <p:nvPr/>
        </p:nvSpPr>
        <p:spPr>
          <a:xfrm>
            <a:off x="7241771" y="3976539"/>
            <a:ext cx="1346550" cy="8594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323528" y="817548"/>
            <a:ext cx="842493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UCN Properties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3" name="TextBox 2"/>
          <p:cNvSpPr txBox="1"/>
          <p:nvPr/>
        </p:nvSpPr>
        <p:spPr>
          <a:xfrm>
            <a:off x="2411760" y="1536377"/>
            <a:ext cx="4176464" cy="461665"/>
          </a:xfrm>
          <a:prstGeom prst="rect">
            <a:avLst/>
          </a:prstGeom>
          <a:noFill/>
        </p:spPr>
        <p:txBody>
          <a:bodyPr wrap="square" rtlCol="0">
            <a:spAutoFit/>
          </a:bodyPr>
          <a:lstStyle/>
          <a:p>
            <a:pPr algn="ctr"/>
            <a:r>
              <a:rPr lang="en-US" sz="2400" b="1" dirty="0" smtClean="0"/>
              <a:t>Registration of UCN</a:t>
            </a:r>
            <a:endParaRPr lang="ru-RU" sz="2400" b="1" dirty="0"/>
          </a:p>
        </p:txBody>
      </p:sp>
      <p:grpSp>
        <p:nvGrpSpPr>
          <p:cNvPr id="597006" name="Группа 597005"/>
          <p:cNvGrpSpPr/>
          <p:nvPr/>
        </p:nvGrpSpPr>
        <p:grpSpPr>
          <a:xfrm>
            <a:off x="265037" y="2924944"/>
            <a:ext cx="3010819" cy="3456384"/>
            <a:chOff x="84445" y="1988840"/>
            <a:chExt cx="3010819" cy="3456384"/>
          </a:xfrm>
        </p:grpSpPr>
        <p:grpSp>
          <p:nvGrpSpPr>
            <p:cNvPr id="31" name="Группа 30"/>
            <p:cNvGrpSpPr/>
            <p:nvPr/>
          </p:nvGrpSpPr>
          <p:grpSpPr>
            <a:xfrm>
              <a:off x="84445" y="1988840"/>
              <a:ext cx="3010819" cy="3384376"/>
              <a:chOff x="84445" y="1988840"/>
              <a:chExt cx="3010819" cy="3384376"/>
            </a:xfrm>
          </p:grpSpPr>
          <p:sp>
            <p:nvSpPr>
              <p:cNvPr id="4" name="Прямоугольник 3"/>
              <p:cNvSpPr/>
              <p:nvPr/>
            </p:nvSpPr>
            <p:spPr>
              <a:xfrm>
                <a:off x="827584" y="1988840"/>
                <a:ext cx="1440160" cy="980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07504" y="2636912"/>
                <a:ext cx="720080" cy="28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267744" y="2636912"/>
                <a:ext cx="262963" cy="28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659043" y="3068960"/>
                <a:ext cx="288000"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Арка 12"/>
              <p:cNvSpPr/>
              <p:nvPr/>
            </p:nvSpPr>
            <p:spPr>
              <a:xfrm>
                <a:off x="2133597" y="2630674"/>
                <a:ext cx="817157" cy="864128"/>
              </a:xfrm>
              <a:prstGeom prst="blockArc">
                <a:avLst>
                  <a:gd name="adj1" fmla="val 16123208"/>
                  <a:gd name="adj2" fmla="val 82648"/>
                  <a:gd name="adj3" fmla="val 354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Прямоугольник 13"/>
              <p:cNvSpPr/>
              <p:nvPr/>
            </p:nvSpPr>
            <p:spPr>
              <a:xfrm>
                <a:off x="2505599" y="5013176"/>
                <a:ext cx="589665" cy="360040"/>
              </a:xfrm>
              <a:prstGeom prst="rect">
                <a:avLst/>
              </a:prstGeom>
              <a:solidFill>
                <a:srgbClr val="89D2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488340" y="2654656"/>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59"/>
              <p:cNvSpPr/>
              <p:nvPr/>
            </p:nvSpPr>
            <p:spPr>
              <a:xfrm>
                <a:off x="2678076" y="3041536"/>
                <a:ext cx="259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рямоугольник 61"/>
              <p:cNvSpPr/>
              <p:nvPr/>
            </p:nvSpPr>
            <p:spPr>
              <a:xfrm>
                <a:off x="787580" y="2654596"/>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p:cNvGrpSpPr/>
              <p:nvPr/>
            </p:nvGrpSpPr>
            <p:grpSpPr>
              <a:xfrm>
                <a:off x="548696" y="2691776"/>
                <a:ext cx="180000" cy="180000"/>
                <a:chOff x="548696" y="2691776"/>
                <a:chExt cx="180000" cy="180000"/>
              </a:xfrm>
            </p:grpSpPr>
            <p:sp>
              <p:nvSpPr>
                <p:cNvPr id="18" name="Овал 17"/>
                <p:cNvSpPr/>
                <p:nvPr/>
              </p:nvSpPr>
              <p:spPr>
                <a:xfrm>
                  <a:off x="611560" y="276262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1" name="Прямая соединительная линия 20"/>
                <p:cNvCxnSpPr/>
                <p:nvPr/>
              </p:nvCxnSpPr>
              <p:spPr>
                <a:xfrm flipH="1">
                  <a:off x="548696" y="2691776"/>
                  <a:ext cx="180000" cy="18000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63" name="Группа 62"/>
              <p:cNvGrpSpPr/>
              <p:nvPr/>
            </p:nvGrpSpPr>
            <p:grpSpPr>
              <a:xfrm>
                <a:off x="2343269" y="2682632"/>
                <a:ext cx="180000" cy="180000"/>
                <a:chOff x="548696" y="2691776"/>
                <a:chExt cx="180000" cy="180000"/>
              </a:xfrm>
            </p:grpSpPr>
            <p:sp>
              <p:nvSpPr>
                <p:cNvPr id="64" name="Овал 63"/>
                <p:cNvSpPr/>
                <p:nvPr/>
              </p:nvSpPr>
              <p:spPr>
                <a:xfrm>
                  <a:off x="611560" y="276262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единительная линия 64"/>
                <p:cNvCxnSpPr/>
                <p:nvPr/>
              </p:nvCxnSpPr>
              <p:spPr>
                <a:xfrm flipH="1">
                  <a:off x="548696" y="2691776"/>
                  <a:ext cx="180000" cy="18000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66" name="Прямоугольник 65"/>
              <p:cNvSpPr/>
              <p:nvPr/>
            </p:nvSpPr>
            <p:spPr>
              <a:xfrm>
                <a:off x="2231740" y="2651312"/>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 стрелкой 26"/>
              <p:cNvCxnSpPr/>
              <p:nvPr/>
            </p:nvCxnSpPr>
            <p:spPr>
              <a:xfrm>
                <a:off x="2303748" y="3861048"/>
                <a:ext cx="0" cy="2973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30" name="TextBox 29"/>
                  <p:cNvSpPr txBox="1"/>
                  <p:nvPr/>
                </p:nvSpPr>
                <p:spPr>
                  <a:xfrm>
                    <a:off x="1892572" y="3789040"/>
                    <a:ext cx="382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a:rPr>
                                <m:t>𝑔</m:t>
                              </m:r>
                            </m:e>
                          </m:acc>
                        </m:oMath>
                      </m:oMathPara>
                    </a14:m>
                    <a:endParaRPr lang="ru-RU" dirty="0"/>
                  </a:p>
                </p:txBody>
              </p:sp>
            </mc:Choice>
            <mc:Fallback>
              <p:sp>
                <p:nvSpPr>
                  <p:cNvPr id="30" name="TextBox 29"/>
                  <p:cNvSpPr txBox="1">
                    <a:spLocks noRot="1" noChangeAspect="1" noMove="1" noResize="1" noEditPoints="1" noAdjustHandles="1" noChangeArrowheads="1" noChangeShapeType="1" noTextEdit="1"/>
                  </p:cNvSpPr>
                  <p:nvPr/>
                </p:nvSpPr>
                <p:spPr>
                  <a:xfrm>
                    <a:off x="1892572" y="3789040"/>
                    <a:ext cx="382604" cy="369332"/>
                  </a:xfrm>
                  <a:prstGeom prst="rect">
                    <a:avLst/>
                  </a:prstGeom>
                  <a:blipFill rotWithShape="1">
                    <a:blip r:embed="rId4" cstate="print"/>
                    <a:stretch>
                      <a:fillRect t="-23333" r="-30159" b="-6667"/>
                    </a:stretch>
                  </a:blipFill>
                </p:spPr>
                <p:txBody>
                  <a:bodyPr/>
                  <a:lstStyle/>
                  <a:p>
                    <a:r>
                      <a:rPr lang="ru-RU">
                        <a:noFill/>
                      </a:rPr>
                      <a:t> </a:t>
                    </a:r>
                  </a:p>
                </p:txBody>
              </p:sp>
            </mc:Fallback>
          </mc:AlternateContent>
          <p:sp>
            <p:nvSpPr>
              <p:cNvPr id="67" name="Прямоугольник 66"/>
              <p:cNvSpPr/>
              <p:nvPr/>
            </p:nvSpPr>
            <p:spPr>
              <a:xfrm>
                <a:off x="2673504" y="4943280"/>
                <a:ext cx="259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84445" y="2649161"/>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596995" name="Прямая со стрелкой 596994"/>
            <p:cNvCxnSpPr>
              <a:endCxn id="14" idx="1"/>
            </p:cNvCxnSpPr>
            <p:nvPr/>
          </p:nvCxnSpPr>
          <p:spPr>
            <a:xfrm>
              <a:off x="1115616" y="5193196"/>
              <a:ext cx="1389983" cy="0"/>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cxnSp>
          <p:nvCxnSpPr>
            <p:cNvPr id="597001" name="Прямая со стрелкой 597000"/>
            <p:cNvCxnSpPr>
              <a:endCxn id="14" idx="0"/>
            </p:cNvCxnSpPr>
            <p:nvPr/>
          </p:nvCxnSpPr>
          <p:spPr>
            <a:xfrm>
              <a:off x="1331640" y="4293096"/>
              <a:ext cx="1468792" cy="720080"/>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sp>
          <p:nvSpPr>
            <p:cNvPr id="597004" name="TextBox 597003"/>
            <p:cNvSpPr txBox="1"/>
            <p:nvPr/>
          </p:nvSpPr>
          <p:spPr>
            <a:xfrm>
              <a:off x="137618" y="4798893"/>
              <a:ext cx="1391211" cy="646331"/>
            </a:xfrm>
            <a:prstGeom prst="rect">
              <a:avLst/>
            </a:prstGeom>
            <a:noFill/>
          </p:spPr>
          <p:txBody>
            <a:bodyPr wrap="square" rtlCol="0">
              <a:spAutoFit/>
            </a:bodyPr>
            <a:lstStyle/>
            <a:p>
              <a:r>
                <a:rPr lang="en-US" dirty="0" err="1" smtClean="0"/>
                <a:t>Gaz</a:t>
              </a:r>
              <a:r>
                <a:rPr lang="en-US" dirty="0" smtClean="0"/>
                <a:t> detector with </a:t>
              </a:r>
              <a:r>
                <a:rPr lang="en-US" baseline="30000" dirty="0" smtClean="0"/>
                <a:t>3</a:t>
              </a:r>
              <a:r>
                <a:rPr lang="en-US" dirty="0" smtClean="0"/>
                <a:t>He</a:t>
              </a:r>
              <a:endParaRPr lang="ru-RU" dirty="0"/>
            </a:p>
          </p:txBody>
        </p:sp>
        <p:sp>
          <p:nvSpPr>
            <p:cNvPr id="597005" name="TextBox 597004"/>
            <p:cNvSpPr txBox="1"/>
            <p:nvPr/>
          </p:nvSpPr>
          <p:spPr>
            <a:xfrm>
              <a:off x="107504" y="3573016"/>
              <a:ext cx="1409297" cy="646331"/>
            </a:xfrm>
            <a:prstGeom prst="rect">
              <a:avLst/>
            </a:prstGeom>
            <a:noFill/>
          </p:spPr>
          <p:txBody>
            <a:bodyPr wrap="none" rtlCol="0">
              <a:spAutoFit/>
            </a:bodyPr>
            <a:lstStyle/>
            <a:p>
              <a:pPr algn="ctr"/>
              <a:r>
                <a:rPr lang="en-US" dirty="0" smtClean="0"/>
                <a:t>Thin foil with</a:t>
              </a:r>
            </a:p>
            <a:p>
              <a:pPr algn="ctr"/>
              <a:r>
                <a:rPr lang="en-US" dirty="0"/>
                <a:t>l</a:t>
              </a:r>
              <a:r>
                <a:rPr lang="en-US" dirty="0" smtClean="0"/>
                <a:t>ow </a:t>
              </a:r>
              <a:r>
                <a:rPr lang="en-US" dirty="0" err="1" smtClean="0"/>
                <a:t>U</a:t>
              </a:r>
              <a:r>
                <a:rPr lang="en-US" baseline="-25000" dirty="0" err="1" smtClean="0"/>
                <a:t>lim</a:t>
              </a:r>
              <a:r>
                <a:rPr lang="en-US" baseline="-25000" dirty="0" smtClean="0"/>
                <a:t> </a:t>
              </a:r>
              <a:r>
                <a:rPr lang="en-US" dirty="0" smtClean="0"/>
                <a:t>(Al)</a:t>
              </a:r>
              <a:endParaRPr lang="ru-RU" baseline="-25000" dirty="0"/>
            </a:p>
          </p:txBody>
        </p:sp>
      </p:grpSp>
      <p:sp>
        <p:nvSpPr>
          <p:cNvPr id="597007" name="TextBox 597006"/>
          <p:cNvSpPr txBox="1"/>
          <p:nvPr/>
        </p:nvSpPr>
        <p:spPr>
          <a:xfrm>
            <a:off x="107504" y="2193062"/>
            <a:ext cx="4187172" cy="369332"/>
          </a:xfrm>
          <a:prstGeom prst="rect">
            <a:avLst/>
          </a:prstGeom>
          <a:noFill/>
        </p:spPr>
        <p:txBody>
          <a:bodyPr wrap="none" rtlCol="0">
            <a:spAutoFit/>
          </a:bodyPr>
          <a:lstStyle/>
          <a:p>
            <a:r>
              <a:rPr lang="en-US" dirty="0" smtClean="0"/>
              <a:t>Acceleration in the Earth gravitational field</a:t>
            </a:r>
            <a:endParaRPr lang="ru-RU" dirty="0"/>
          </a:p>
        </p:txBody>
      </p:sp>
      <p:sp>
        <p:nvSpPr>
          <p:cNvPr id="84" name="TextBox 83"/>
          <p:cNvSpPr txBox="1"/>
          <p:nvPr/>
        </p:nvSpPr>
        <p:spPr>
          <a:xfrm>
            <a:off x="4798506" y="2193062"/>
            <a:ext cx="3436967" cy="369332"/>
          </a:xfrm>
          <a:prstGeom prst="rect">
            <a:avLst/>
          </a:prstGeom>
          <a:noFill/>
        </p:spPr>
        <p:txBody>
          <a:bodyPr wrap="none" rtlCol="0">
            <a:spAutoFit/>
          </a:bodyPr>
          <a:lstStyle/>
          <a:p>
            <a:r>
              <a:rPr lang="en-US" dirty="0" err="1" smtClean="0"/>
              <a:t>Upscattering</a:t>
            </a:r>
            <a:r>
              <a:rPr lang="en-US" dirty="0" smtClean="0"/>
              <a:t> to the thermal region</a:t>
            </a:r>
            <a:endParaRPr lang="ru-RU" dirty="0"/>
          </a:p>
        </p:txBody>
      </p:sp>
      <p:sp>
        <p:nvSpPr>
          <p:cNvPr id="91" name="Прямоугольник 90"/>
          <p:cNvSpPr/>
          <p:nvPr/>
        </p:nvSpPr>
        <p:spPr>
          <a:xfrm>
            <a:off x="4597044" y="2924944"/>
            <a:ext cx="1440160" cy="980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Прямоугольник 91"/>
          <p:cNvSpPr/>
          <p:nvPr/>
        </p:nvSpPr>
        <p:spPr>
          <a:xfrm>
            <a:off x="3876964" y="3573016"/>
            <a:ext cx="720080" cy="28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p:cNvSpPr/>
          <p:nvPr/>
        </p:nvSpPr>
        <p:spPr>
          <a:xfrm>
            <a:off x="6037204" y="3573016"/>
            <a:ext cx="1919172" cy="2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Прямоугольник 96"/>
          <p:cNvSpPr/>
          <p:nvPr/>
        </p:nvSpPr>
        <p:spPr>
          <a:xfrm>
            <a:off x="6257800" y="3590760"/>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Прямоугольник 97"/>
          <p:cNvSpPr/>
          <p:nvPr/>
        </p:nvSpPr>
        <p:spPr>
          <a:xfrm>
            <a:off x="6447536" y="3977640"/>
            <a:ext cx="259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p:cNvSpPr/>
          <p:nvPr/>
        </p:nvSpPr>
        <p:spPr>
          <a:xfrm>
            <a:off x="4557040" y="3590700"/>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0" name="Группа 99"/>
          <p:cNvGrpSpPr/>
          <p:nvPr/>
        </p:nvGrpSpPr>
        <p:grpSpPr>
          <a:xfrm>
            <a:off x="4318156" y="3627880"/>
            <a:ext cx="180000" cy="180000"/>
            <a:chOff x="548696" y="2691776"/>
            <a:chExt cx="180000" cy="180000"/>
          </a:xfrm>
        </p:grpSpPr>
        <p:sp>
          <p:nvSpPr>
            <p:cNvPr id="109" name="Овал 108"/>
            <p:cNvSpPr/>
            <p:nvPr/>
          </p:nvSpPr>
          <p:spPr>
            <a:xfrm>
              <a:off x="611560" y="276262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0" name="Прямая соединительная линия 109"/>
            <p:cNvCxnSpPr/>
            <p:nvPr/>
          </p:nvCxnSpPr>
          <p:spPr>
            <a:xfrm flipH="1">
              <a:off x="548696" y="2691776"/>
              <a:ext cx="180000" cy="18000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101" name="Группа 100"/>
          <p:cNvGrpSpPr/>
          <p:nvPr/>
        </p:nvGrpSpPr>
        <p:grpSpPr>
          <a:xfrm>
            <a:off x="6112729" y="3618736"/>
            <a:ext cx="180000" cy="180000"/>
            <a:chOff x="548696" y="2691776"/>
            <a:chExt cx="180000" cy="180000"/>
          </a:xfrm>
        </p:grpSpPr>
        <p:sp>
          <p:nvSpPr>
            <p:cNvPr id="107" name="Овал 106"/>
            <p:cNvSpPr/>
            <p:nvPr/>
          </p:nvSpPr>
          <p:spPr>
            <a:xfrm>
              <a:off x="611560" y="276262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8" name="Прямая соединительная линия 107"/>
            <p:cNvCxnSpPr/>
            <p:nvPr/>
          </p:nvCxnSpPr>
          <p:spPr>
            <a:xfrm flipH="1">
              <a:off x="548696" y="2691776"/>
              <a:ext cx="180000" cy="18000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02" name="Прямоугольник 101"/>
          <p:cNvSpPr/>
          <p:nvPr/>
        </p:nvSpPr>
        <p:spPr>
          <a:xfrm>
            <a:off x="6001200" y="3587416"/>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Прямоугольник 104"/>
          <p:cNvSpPr/>
          <p:nvPr/>
        </p:nvSpPr>
        <p:spPr>
          <a:xfrm>
            <a:off x="6442964" y="5879384"/>
            <a:ext cx="259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p:cNvSpPr/>
          <p:nvPr/>
        </p:nvSpPr>
        <p:spPr>
          <a:xfrm>
            <a:off x="3853905" y="3585265"/>
            <a:ext cx="72008"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7008" name="Прямоугольник 597007"/>
          <p:cNvSpPr/>
          <p:nvPr/>
        </p:nvSpPr>
        <p:spPr>
          <a:xfrm>
            <a:off x="7884368" y="3587416"/>
            <a:ext cx="45719" cy="2570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97013" name="Прямая со стрелкой 597012"/>
          <p:cNvCxnSpPr>
            <a:endCxn id="597008" idx="1"/>
          </p:cNvCxnSpPr>
          <p:nvPr/>
        </p:nvCxnSpPr>
        <p:spPr>
          <a:xfrm flipV="1">
            <a:off x="6516989" y="3715941"/>
            <a:ext cx="1367379" cy="71496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97015" name="Прямая со стрелкой 597014"/>
          <p:cNvCxnSpPr>
            <a:stCxn id="597008" idx="1"/>
          </p:cNvCxnSpPr>
          <p:nvPr/>
        </p:nvCxnSpPr>
        <p:spPr>
          <a:xfrm flipH="1" flipV="1">
            <a:off x="7596336" y="3519339"/>
            <a:ext cx="288032" cy="196602"/>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97017" name="Прямая со стрелкой 597016"/>
          <p:cNvCxnSpPr>
            <a:stCxn id="597008" idx="0"/>
          </p:cNvCxnSpPr>
          <p:nvPr/>
        </p:nvCxnSpPr>
        <p:spPr>
          <a:xfrm flipV="1">
            <a:off x="7907228" y="3415062"/>
            <a:ext cx="409188" cy="172354"/>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97019" name="Прямая со стрелкой 597018"/>
          <p:cNvCxnSpPr>
            <a:stCxn id="597008" idx="2"/>
          </p:cNvCxnSpPr>
          <p:nvPr/>
        </p:nvCxnSpPr>
        <p:spPr>
          <a:xfrm>
            <a:off x="7907228" y="3844465"/>
            <a:ext cx="204594" cy="175047"/>
          </a:xfrm>
          <a:prstGeom prst="straightConnector1">
            <a:avLst/>
          </a:prstGeom>
          <a:ln>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97021" name="Прямая со стрелкой 597020"/>
          <p:cNvCxnSpPr>
            <a:endCxn id="116" idx="2"/>
          </p:cNvCxnSpPr>
          <p:nvPr/>
        </p:nvCxnSpPr>
        <p:spPr>
          <a:xfrm flipV="1">
            <a:off x="7740352" y="4062485"/>
            <a:ext cx="174694" cy="662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7022" name="TextBox 597021"/>
          <p:cNvSpPr txBox="1"/>
          <p:nvPr/>
        </p:nvSpPr>
        <p:spPr>
          <a:xfrm>
            <a:off x="5118465" y="4430906"/>
            <a:ext cx="1393202" cy="369332"/>
          </a:xfrm>
          <a:prstGeom prst="rect">
            <a:avLst/>
          </a:prstGeom>
          <a:noFill/>
        </p:spPr>
        <p:txBody>
          <a:bodyPr wrap="none" rtlCol="0">
            <a:spAutoFit/>
          </a:bodyPr>
          <a:lstStyle/>
          <a:p>
            <a:r>
              <a:rPr lang="en-US" dirty="0" smtClean="0"/>
              <a:t>Polyethylene</a:t>
            </a:r>
            <a:endParaRPr lang="ru-RU" dirty="0"/>
          </a:p>
        </p:txBody>
      </p:sp>
      <p:sp>
        <p:nvSpPr>
          <p:cNvPr id="597023" name="TextBox 597022"/>
          <p:cNvSpPr txBox="1"/>
          <p:nvPr/>
        </p:nvSpPr>
        <p:spPr>
          <a:xfrm>
            <a:off x="6804248" y="4725144"/>
            <a:ext cx="1878528" cy="646331"/>
          </a:xfrm>
          <a:prstGeom prst="rect">
            <a:avLst/>
          </a:prstGeom>
          <a:noFill/>
        </p:spPr>
        <p:txBody>
          <a:bodyPr wrap="none" rtlCol="0">
            <a:spAutoFit/>
          </a:bodyPr>
          <a:lstStyle/>
          <a:p>
            <a:pPr algn="ctr"/>
            <a:r>
              <a:rPr lang="en-US" dirty="0" err="1" smtClean="0"/>
              <a:t>Gaz</a:t>
            </a:r>
            <a:r>
              <a:rPr lang="en-US" dirty="0" smtClean="0"/>
              <a:t> detectors of</a:t>
            </a:r>
          </a:p>
          <a:p>
            <a:pPr algn="ctr"/>
            <a:r>
              <a:rPr lang="en-US" dirty="0" smtClean="0"/>
              <a:t> thermal neutrons</a:t>
            </a:r>
            <a:endParaRPr lang="ru-RU" dirty="0"/>
          </a:p>
        </p:txBody>
      </p:sp>
      <p:grpSp>
        <p:nvGrpSpPr>
          <p:cNvPr id="78" name="Группа 77"/>
          <p:cNvGrpSpPr/>
          <p:nvPr/>
        </p:nvGrpSpPr>
        <p:grpSpPr>
          <a:xfrm>
            <a:off x="0" y="0"/>
            <a:ext cx="9144000" cy="893713"/>
            <a:chOff x="0" y="-27384"/>
            <a:chExt cx="9144000" cy="893713"/>
          </a:xfrm>
        </p:grpSpPr>
        <p:sp>
          <p:nvSpPr>
            <p:cNvPr id="79" name="Прямоугольник 78"/>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0"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81" name="Прямоугольник 80"/>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82" name="Прямоугольник 81"/>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83" name="Рисунок 82"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85"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86" name="Прямоугольник 8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87" name="Прямая соединительная линия 8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88754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19</a:t>
            </a:fld>
            <a:endParaRPr lang="ru-RU" dirty="0"/>
          </a:p>
        </p:txBody>
      </p:sp>
      <p:sp>
        <p:nvSpPr>
          <p:cNvPr id="10" name="Прямоугольник 9"/>
          <p:cNvSpPr/>
          <p:nvPr/>
        </p:nvSpPr>
        <p:spPr>
          <a:xfrm>
            <a:off x="323528" y="745540"/>
            <a:ext cx="842493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Main disadvantage of UCN is low source power</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aphicFrame>
        <p:nvGraphicFramePr>
          <p:cNvPr id="100" name="Object 41"/>
          <p:cNvGraphicFramePr>
            <a:graphicFrameLocks noChangeAspect="1"/>
          </p:cNvGraphicFramePr>
          <p:nvPr>
            <p:extLst>
              <p:ext uri="{D42A27DB-BD31-4B8C-83A1-F6EECF244321}">
                <p14:modId xmlns:p14="http://schemas.microsoft.com/office/powerpoint/2010/main" xmlns="" val="3395564407"/>
              </p:ext>
            </p:extLst>
          </p:nvPr>
        </p:nvGraphicFramePr>
        <p:xfrm>
          <a:off x="140048" y="3912019"/>
          <a:ext cx="4066728" cy="661867"/>
        </p:xfrm>
        <a:graphic>
          <a:graphicData uri="http://schemas.openxmlformats.org/presentationml/2006/ole">
            <p:oleObj spid="_x0000_s334073" name="Equation" r:id="rId5" imgW="3035300" imgH="495300" progId="Equation.DSMT4">
              <p:embed/>
            </p:oleObj>
          </a:graphicData>
        </a:graphic>
      </p:graphicFrame>
      <p:grpSp>
        <p:nvGrpSpPr>
          <p:cNvPr id="3" name="Группа 107"/>
          <p:cNvGrpSpPr/>
          <p:nvPr/>
        </p:nvGrpSpPr>
        <p:grpSpPr>
          <a:xfrm>
            <a:off x="1430462" y="4748584"/>
            <a:ext cx="1203325" cy="486569"/>
            <a:chOff x="5848350" y="5733256"/>
            <a:chExt cx="1203325" cy="486569"/>
          </a:xfrm>
        </p:grpSpPr>
        <p:sp>
          <p:nvSpPr>
            <p:cNvPr id="101" name="Rectangle 42"/>
            <p:cNvSpPr>
              <a:spLocks noChangeArrowheads="1"/>
            </p:cNvSpPr>
            <p:nvPr/>
          </p:nvSpPr>
          <p:spPr bwMode="auto">
            <a:xfrm>
              <a:off x="5860144" y="5733256"/>
              <a:ext cx="1139825" cy="457200"/>
            </a:xfrm>
            <a:prstGeom prst="rect">
              <a:avLst/>
            </a:prstGeom>
            <a:noFill/>
            <a:ln w="38100">
              <a:solidFill>
                <a:srgbClr val="FF0000"/>
              </a:solidFill>
              <a:miter lim="800000"/>
              <a:headEnd/>
              <a:tailEnd/>
            </a:ln>
          </p:spPr>
          <p:txBody>
            <a:bodyPr wrap="none" anchor="ctr"/>
            <a:lstStyle/>
            <a:p>
              <a:endParaRPr lang="ru-RU"/>
            </a:p>
          </p:txBody>
        </p:sp>
        <p:graphicFrame>
          <p:nvGraphicFramePr>
            <p:cNvPr id="103" name="Object 9"/>
            <p:cNvGraphicFramePr>
              <a:graphicFrameLocks noChangeAspect="1"/>
            </p:cNvGraphicFramePr>
            <p:nvPr/>
          </p:nvGraphicFramePr>
          <p:xfrm>
            <a:off x="5848350" y="5741988"/>
            <a:ext cx="1203325" cy="477837"/>
          </p:xfrm>
          <a:graphic>
            <a:graphicData uri="http://schemas.openxmlformats.org/presentationml/2006/ole">
              <p:oleObj spid="_x0000_s334074" name="Equation" r:id="rId6" imgW="609336" imgH="241195" progId="Equation.DSMT4">
                <p:embed/>
              </p:oleObj>
            </a:graphicData>
          </a:graphic>
        </p:graphicFrame>
      </p:grpSp>
      <p:sp>
        <p:nvSpPr>
          <p:cNvPr id="104" name="Text Box 10"/>
          <p:cNvSpPr txBox="1">
            <a:spLocks noChangeArrowheads="1"/>
          </p:cNvSpPr>
          <p:nvPr/>
        </p:nvSpPr>
        <p:spPr bwMode="auto">
          <a:xfrm>
            <a:off x="5346278" y="1708150"/>
            <a:ext cx="938213" cy="457200"/>
          </a:xfrm>
          <a:prstGeom prst="rect">
            <a:avLst/>
          </a:prstGeom>
          <a:noFill/>
          <a:ln w="9525">
            <a:noFill/>
            <a:miter lim="800000"/>
            <a:headEnd/>
            <a:tailEnd/>
          </a:ln>
        </p:spPr>
        <p:txBody>
          <a:bodyPr wrap="none">
            <a:spAutoFit/>
          </a:bodyPr>
          <a:lstStyle/>
          <a:p>
            <a:r>
              <a:rPr lang="en-US">
                <a:solidFill>
                  <a:srgbClr val="0000FF"/>
                </a:solidFill>
              </a:rPr>
              <a:t>100 K</a:t>
            </a:r>
            <a:endParaRPr lang="ru-RU">
              <a:solidFill>
                <a:srgbClr val="0000FF"/>
              </a:solidFill>
            </a:endParaRPr>
          </a:p>
        </p:txBody>
      </p:sp>
      <p:sp>
        <p:nvSpPr>
          <p:cNvPr id="105" name="Text Box 11"/>
          <p:cNvSpPr txBox="1">
            <a:spLocks noChangeArrowheads="1"/>
          </p:cNvSpPr>
          <p:nvPr/>
        </p:nvSpPr>
        <p:spPr bwMode="auto">
          <a:xfrm>
            <a:off x="6586116" y="3738563"/>
            <a:ext cx="938212" cy="457200"/>
          </a:xfrm>
          <a:prstGeom prst="rect">
            <a:avLst/>
          </a:prstGeom>
          <a:noFill/>
          <a:ln w="9525">
            <a:noFill/>
            <a:miter lim="800000"/>
            <a:headEnd/>
            <a:tailEnd/>
          </a:ln>
        </p:spPr>
        <p:txBody>
          <a:bodyPr wrap="none">
            <a:spAutoFit/>
          </a:bodyPr>
          <a:lstStyle/>
          <a:p>
            <a:r>
              <a:rPr lang="en-US" dirty="0">
                <a:solidFill>
                  <a:srgbClr val="FF0000"/>
                </a:solidFill>
              </a:rPr>
              <a:t>300 K</a:t>
            </a:r>
            <a:endParaRPr lang="ru-RU" dirty="0">
              <a:solidFill>
                <a:srgbClr val="FF0000"/>
              </a:solidFill>
            </a:endParaRPr>
          </a:p>
        </p:txBody>
      </p:sp>
      <p:grpSp>
        <p:nvGrpSpPr>
          <p:cNvPr id="4" name="Группа 106"/>
          <p:cNvGrpSpPr/>
          <p:nvPr/>
        </p:nvGrpSpPr>
        <p:grpSpPr>
          <a:xfrm>
            <a:off x="4283968" y="1340768"/>
            <a:ext cx="4809648" cy="3651101"/>
            <a:chOff x="307975" y="1844824"/>
            <a:chExt cx="4809648" cy="3651101"/>
          </a:xfrm>
        </p:grpSpPr>
        <p:pic>
          <p:nvPicPr>
            <p:cNvPr id="102" name="Picture 8" descr="c_total"/>
            <p:cNvPicPr>
              <a:picLocks noChangeAspect="1" noChangeArrowheads="1"/>
            </p:cNvPicPr>
            <p:nvPr/>
          </p:nvPicPr>
          <p:blipFill>
            <a:blip r:embed="rId7" cstate="print"/>
            <a:srcRect/>
            <a:stretch>
              <a:fillRect/>
            </a:stretch>
          </p:blipFill>
          <p:spPr bwMode="auto">
            <a:xfrm>
              <a:off x="307975" y="1844824"/>
              <a:ext cx="4809648" cy="3651101"/>
            </a:xfrm>
            <a:prstGeom prst="rect">
              <a:avLst/>
            </a:prstGeom>
            <a:noFill/>
            <a:ln w="9525">
              <a:noFill/>
              <a:miter lim="800000"/>
              <a:headEnd/>
              <a:tailEnd/>
            </a:ln>
          </p:spPr>
        </p:pic>
        <p:graphicFrame>
          <p:nvGraphicFramePr>
            <p:cNvPr id="106" name="Object 12"/>
            <p:cNvGraphicFramePr>
              <a:graphicFrameLocks noChangeAspect="1"/>
            </p:cNvGraphicFramePr>
            <p:nvPr/>
          </p:nvGraphicFramePr>
          <p:xfrm>
            <a:off x="3203849" y="1844825"/>
            <a:ext cx="1656184" cy="515286"/>
          </p:xfrm>
          <a:graphic>
            <a:graphicData uri="http://schemas.openxmlformats.org/presentationml/2006/ole">
              <p:oleObj spid="_x0000_s334075" name="Equation" r:id="rId8" imgW="774364" imgH="241195" progId="Equation.DSMT4">
                <p:embed/>
              </p:oleObj>
            </a:graphicData>
          </a:graphic>
        </p:graphicFrame>
      </p:grpSp>
      <p:grpSp>
        <p:nvGrpSpPr>
          <p:cNvPr id="19" name="Group 46"/>
          <p:cNvGrpSpPr>
            <a:grpSpLocks/>
          </p:cNvGrpSpPr>
          <p:nvPr/>
        </p:nvGrpSpPr>
        <p:grpSpPr bwMode="auto">
          <a:xfrm>
            <a:off x="179512" y="1484784"/>
            <a:ext cx="2901950" cy="1655763"/>
            <a:chOff x="524" y="528"/>
            <a:chExt cx="1828" cy="1043"/>
          </a:xfrm>
        </p:grpSpPr>
        <p:sp>
          <p:nvSpPr>
            <p:cNvPr id="20" name="Rectangle 7" descr="Крупная клетка"/>
            <p:cNvSpPr>
              <a:spLocks noChangeArrowheads="1"/>
            </p:cNvSpPr>
            <p:nvPr/>
          </p:nvSpPr>
          <p:spPr bwMode="auto">
            <a:xfrm>
              <a:off x="544" y="550"/>
              <a:ext cx="864" cy="1021"/>
            </a:xfrm>
            <a:prstGeom prst="rect">
              <a:avLst/>
            </a:prstGeom>
            <a:pattFill prst="lgCheck">
              <a:fgClr>
                <a:srgbClr val="CCFFFF"/>
              </a:fgClr>
              <a:bgClr>
                <a:schemeClr val="bg1"/>
              </a:bgClr>
            </a:pattFill>
            <a:ln w="9525">
              <a:solidFill>
                <a:srgbClr val="00FF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ru-RU" altLang="ru-RU"/>
            </a:p>
          </p:txBody>
        </p:sp>
        <p:sp>
          <p:nvSpPr>
            <p:cNvPr id="21" name="Rectangle 6"/>
            <p:cNvSpPr>
              <a:spLocks noChangeArrowheads="1"/>
            </p:cNvSpPr>
            <p:nvPr/>
          </p:nvSpPr>
          <p:spPr bwMode="auto">
            <a:xfrm>
              <a:off x="544" y="790"/>
              <a:ext cx="528" cy="480"/>
            </a:xfrm>
            <a:prstGeom prst="rect">
              <a:avLst/>
            </a:prstGeom>
            <a:solidFill>
              <a:srgbClr val="FF00FF"/>
            </a:solidFill>
            <a:ln w="9525">
              <a:solidFill>
                <a:srgbClr val="FF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22" name="Rectangle 8"/>
            <p:cNvSpPr>
              <a:spLocks noChangeArrowheads="1"/>
            </p:cNvSpPr>
            <p:nvPr/>
          </p:nvSpPr>
          <p:spPr bwMode="auto">
            <a:xfrm>
              <a:off x="1264" y="886"/>
              <a:ext cx="624" cy="24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23" name="Rectangle 10" descr="Мелкая клетка"/>
            <p:cNvSpPr>
              <a:spLocks noChangeArrowheads="1"/>
            </p:cNvSpPr>
            <p:nvPr/>
          </p:nvSpPr>
          <p:spPr bwMode="auto">
            <a:xfrm>
              <a:off x="1312" y="934"/>
              <a:ext cx="144" cy="144"/>
            </a:xfrm>
            <a:prstGeom prst="rect">
              <a:avLst/>
            </a:prstGeom>
            <a:pattFill prst="smCheck">
              <a:fgClr>
                <a:srgbClr val="00FFFF"/>
              </a:fgClr>
              <a:bgClr>
                <a:schemeClr val="bg1"/>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24" name="Line 11"/>
            <p:cNvSpPr>
              <a:spLocks noChangeShapeType="1"/>
            </p:cNvSpPr>
            <p:nvPr/>
          </p:nvSpPr>
          <p:spPr bwMode="auto">
            <a:xfrm>
              <a:off x="1264" y="886"/>
              <a:ext cx="6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5" name="Line 12"/>
            <p:cNvSpPr>
              <a:spLocks noChangeShapeType="1"/>
            </p:cNvSpPr>
            <p:nvPr/>
          </p:nvSpPr>
          <p:spPr bwMode="auto">
            <a:xfrm>
              <a:off x="1264" y="886"/>
              <a:ext cx="0" cy="24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6" name="Line 13"/>
            <p:cNvSpPr>
              <a:spLocks noChangeShapeType="1"/>
            </p:cNvSpPr>
            <p:nvPr/>
          </p:nvSpPr>
          <p:spPr bwMode="auto">
            <a:xfrm>
              <a:off x="1264" y="1126"/>
              <a:ext cx="62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7" name="Text Box 15"/>
            <p:cNvSpPr txBox="1">
              <a:spLocks noChangeArrowheads="1"/>
            </p:cNvSpPr>
            <p:nvPr/>
          </p:nvSpPr>
          <p:spPr bwMode="auto">
            <a:xfrm>
              <a:off x="528" y="747"/>
              <a:ext cx="572" cy="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ru-RU" sz="1800"/>
                <a:t>Reactor</a:t>
              </a:r>
            </a:p>
            <a:p>
              <a:pPr algn="ctr"/>
              <a:r>
                <a:rPr lang="en-US" altLang="ru-RU" sz="1800"/>
                <a:t> Active </a:t>
              </a:r>
            </a:p>
            <a:p>
              <a:pPr algn="ctr"/>
              <a:r>
                <a:rPr lang="en-US" altLang="ru-RU" sz="1800"/>
                <a:t>Core</a:t>
              </a:r>
              <a:endParaRPr lang="ru-RU" altLang="ru-RU" sz="1800"/>
            </a:p>
          </p:txBody>
        </p:sp>
        <p:sp>
          <p:nvSpPr>
            <p:cNvPr id="28" name="Text Box 16"/>
            <p:cNvSpPr txBox="1">
              <a:spLocks noChangeArrowheads="1"/>
            </p:cNvSpPr>
            <p:nvPr/>
          </p:nvSpPr>
          <p:spPr bwMode="auto">
            <a:xfrm>
              <a:off x="524" y="528"/>
              <a:ext cx="92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a:t>Moderator</a:t>
              </a:r>
              <a:endParaRPr lang="ru-RU" altLang="ru-RU"/>
            </a:p>
          </p:txBody>
        </p:sp>
        <p:sp>
          <p:nvSpPr>
            <p:cNvPr id="29" name="Line 18"/>
            <p:cNvSpPr>
              <a:spLocks noChangeShapeType="1"/>
            </p:cNvSpPr>
            <p:nvPr/>
          </p:nvSpPr>
          <p:spPr bwMode="auto">
            <a:xfrm>
              <a:off x="1456" y="982"/>
              <a:ext cx="192" cy="144"/>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30" name="Line 19"/>
            <p:cNvSpPr>
              <a:spLocks noChangeShapeType="1"/>
            </p:cNvSpPr>
            <p:nvPr/>
          </p:nvSpPr>
          <p:spPr bwMode="auto">
            <a:xfrm flipV="1">
              <a:off x="1648" y="982"/>
              <a:ext cx="240" cy="14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31" name="Text Box 20"/>
            <p:cNvSpPr txBox="1">
              <a:spLocks noChangeArrowheads="1"/>
            </p:cNvSpPr>
            <p:nvPr/>
          </p:nvSpPr>
          <p:spPr bwMode="auto">
            <a:xfrm>
              <a:off x="1830" y="864"/>
              <a:ext cx="52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a:t>UCN</a:t>
              </a:r>
              <a:endParaRPr lang="ru-RU" altLang="ru-RU"/>
            </a:p>
          </p:txBody>
        </p:sp>
        <p:sp>
          <p:nvSpPr>
            <p:cNvPr id="32" name="Oval 22"/>
            <p:cNvSpPr>
              <a:spLocks noChangeArrowheads="1"/>
            </p:cNvSpPr>
            <p:nvPr/>
          </p:nvSpPr>
          <p:spPr bwMode="auto">
            <a:xfrm>
              <a:off x="1360" y="926"/>
              <a:ext cx="192" cy="192"/>
            </a:xfrm>
            <a:prstGeom prst="ellipse">
              <a:avLst/>
            </a:prstGeom>
            <a:noFill/>
            <a:ln w="28575">
              <a:solidFill>
                <a:srgbClr val="3399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grpSp>
      <p:sp>
        <p:nvSpPr>
          <p:cNvPr id="33" name="AutoShape 23"/>
          <p:cNvSpPr>
            <a:spLocks noChangeArrowheads="1"/>
          </p:cNvSpPr>
          <p:nvPr/>
        </p:nvSpPr>
        <p:spPr bwMode="auto">
          <a:xfrm>
            <a:off x="1633662" y="1774304"/>
            <a:ext cx="2074242" cy="286544"/>
          </a:xfrm>
          <a:prstGeom prst="curvedDownArrow">
            <a:avLst>
              <a:gd name="adj1" fmla="val 24648"/>
              <a:gd name="adj2" fmla="val 131019"/>
              <a:gd name="adj3" fmla="val 7053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grpSp>
        <p:nvGrpSpPr>
          <p:cNvPr id="34" name="Group 36"/>
          <p:cNvGrpSpPr>
            <a:grpSpLocks/>
          </p:cNvGrpSpPr>
          <p:nvPr/>
        </p:nvGrpSpPr>
        <p:grpSpPr bwMode="auto">
          <a:xfrm>
            <a:off x="2555776" y="2132856"/>
            <a:ext cx="1651000" cy="1011238"/>
            <a:chOff x="3696" y="1392"/>
            <a:chExt cx="1040" cy="637"/>
          </a:xfrm>
        </p:grpSpPr>
        <p:sp>
          <p:nvSpPr>
            <p:cNvPr id="35" name="Rectangle 24" descr="Алмазная решетка (контур)"/>
            <p:cNvSpPr>
              <a:spLocks noChangeArrowheads="1"/>
            </p:cNvSpPr>
            <p:nvPr/>
          </p:nvSpPr>
          <p:spPr bwMode="auto">
            <a:xfrm>
              <a:off x="3696" y="1392"/>
              <a:ext cx="624" cy="637"/>
            </a:xfrm>
            <a:prstGeom prst="rect">
              <a:avLst/>
            </a:prstGeom>
            <a:pattFill prst="openDmnd">
              <a:fgClr>
                <a:srgbClr val="00FFFF"/>
              </a:fgClr>
              <a:bgClr>
                <a:schemeClr val="bg1"/>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ru-RU" altLang="ru-RU"/>
            </a:p>
          </p:txBody>
        </p:sp>
        <p:sp>
          <p:nvSpPr>
            <p:cNvPr id="36" name="Line 26"/>
            <p:cNvSpPr>
              <a:spLocks noChangeShapeType="1"/>
            </p:cNvSpPr>
            <p:nvPr/>
          </p:nvSpPr>
          <p:spPr bwMode="auto">
            <a:xfrm>
              <a:off x="4320" y="1392"/>
              <a:ext cx="0" cy="637"/>
            </a:xfrm>
            <a:prstGeom prst="line">
              <a:avLst/>
            </a:prstGeom>
            <a:noFill/>
            <a:ln w="34925">
              <a:solidFill>
                <a:srgbClr val="00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37" name="Oval 27"/>
            <p:cNvSpPr>
              <a:spLocks noChangeArrowheads="1"/>
            </p:cNvSpPr>
            <p:nvPr/>
          </p:nvSpPr>
          <p:spPr bwMode="auto">
            <a:xfrm>
              <a:off x="4080" y="1536"/>
              <a:ext cx="96" cy="7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38" name="Line 28"/>
            <p:cNvSpPr>
              <a:spLocks noChangeShapeType="1"/>
            </p:cNvSpPr>
            <p:nvPr/>
          </p:nvSpPr>
          <p:spPr bwMode="auto">
            <a:xfrm>
              <a:off x="4176" y="1584"/>
              <a:ext cx="560"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39" name="Line 29"/>
            <p:cNvSpPr>
              <a:spLocks noChangeShapeType="1"/>
            </p:cNvSpPr>
            <p:nvPr/>
          </p:nvSpPr>
          <p:spPr bwMode="auto">
            <a:xfrm>
              <a:off x="4128" y="1610"/>
              <a:ext cx="0" cy="419"/>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0" name="Line 31"/>
            <p:cNvSpPr>
              <a:spLocks noChangeShapeType="1"/>
            </p:cNvSpPr>
            <p:nvPr/>
          </p:nvSpPr>
          <p:spPr bwMode="auto">
            <a:xfrm>
              <a:off x="3696" y="1968"/>
              <a:ext cx="43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1" name="Line 32"/>
            <p:cNvSpPr>
              <a:spLocks noChangeShapeType="1"/>
            </p:cNvSpPr>
            <p:nvPr/>
          </p:nvSpPr>
          <p:spPr bwMode="auto">
            <a:xfrm flipH="1">
              <a:off x="4320" y="1968"/>
              <a:ext cx="41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2" name="Line 33"/>
            <p:cNvSpPr>
              <a:spLocks noChangeShapeType="1"/>
            </p:cNvSpPr>
            <p:nvPr/>
          </p:nvSpPr>
          <p:spPr bwMode="auto">
            <a:xfrm>
              <a:off x="4080" y="1968"/>
              <a:ext cx="288"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3" name="Text Box 35"/>
            <p:cNvSpPr txBox="1">
              <a:spLocks noChangeArrowheads="1"/>
            </p:cNvSpPr>
            <p:nvPr/>
          </p:nvSpPr>
          <p:spPr bwMode="auto">
            <a:xfrm>
              <a:off x="3763" y="1728"/>
              <a:ext cx="22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ru-RU" altLang="ru-RU">
                  <a:sym typeface="Symbol" pitchFamily="18" charset="2"/>
                </a:rPr>
                <a:t></a:t>
              </a:r>
              <a:endParaRPr lang="ru-RU" altLang="ru-RU"/>
            </a:p>
          </p:txBody>
        </p:sp>
      </p:grpSp>
      <p:graphicFrame>
        <p:nvGraphicFramePr>
          <p:cNvPr id="44" name="Object 37"/>
          <p:cNvGraphicFramePr>
            <a:graphicFrameLocks noChangeAspect="1"/>
          </p:cNvGraphicFramePr>
          <p:nvPr>
            <p:extLst>
              <p:ext uri="{D42A27DB-BD31-4B8C-83A1-F6EECF244321}">
                <p14:modId xmlns:p14="http://schemas.microsoft.com/office/powerpoint/2010/main" xmlns="" val="497375985"/>
              </p:ext>
            </p:extLst>
          </p:nvPr>
        </p:nvGraphicFramePr>
        <p:xfrm>
          <a:off x="136077" y="3320056"/>
          <a:ext cx="4039277" cy="418508"/>
        </p:xfrm>
        <a:graphic>
          <a:graphicData uri="http://schemas.openxmlformats.org/presentationml/2006/ole">
            <p:oleObj spid="_x0000_s334076" name="Формула" r:id="rId9" imgW="2094591" imgH="215806" progId="Equation.3">
              <p:embed/>
            </p:oleObj>
          </a:graphicData>
        </a:graphic>
      </p:graphicFrame>
      <p:graphicFrame>
        <p:nvGraphicFramePr>
          <p:cNvPr id="45" name="Object 39"/>
          <p:cNvGraphicFramePr>
            <a:graphicFrameLocks noChangeAspect="1"/>
          </p:cNvGraphicFramePr>
          <p:nvPr>
            <p:extLst>
              <p:ext uri="{D42A27DB-BD31-4B8C-83A1-F6EECF244321}">
                <p14:modId xmlns:p14="http://schemas.microsoft.com/office/powerpoint/2010/main" xmlns="" val="420781167"/>
              </p:ext>
            </p:extLst>
          </p:nvPr>
        </p:nvGraphicFramePr>
        <p:xfrm>
          <a:off x="2919313" y="1149623"/>
          <a:ext cx="1685925" cy="911225"/>
        </p:xfrm>
        <a:graphic>
          <a:graphicData uri="http://schemas.openxmlformats.org/presentationml/2006/ole">
            <p:oleObj spid="_x0000_s334077" name="Формула" r:id="rId10" imgW="799753" imgH="431613" progId="Equation.3">
              <p:embed/>
            </p:oleObj>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xmlns="" val="3768592154"/>
              </p:ext>
            </p:extLst>
          </p:nvPr>
        </p:nvGraphicFramePr>
        <p:xfrm>
          <a:off x="641150" y="5445224"/>
          <a:ext cx="2612694" cy="675150"/>
        </p:xfrm>
        <a:graphic>
          <a:graphicData uri="http://schemas.openxmlformats.org/presentationml/2006/ole">
            <p:oleObj spid="_x0000_s334078" name="Формула" r:id="rId11" imgW="1816100" imgH="469900" progId="Equation.3">
              <p:embed/>
            </p:oleObj>
          </a:graphicData>
        </a:graphic>
      </p:graphicFrame>
      <p:sp>
        <p:nvSpPr>
          <p:cNvPr id="6" name="TextBox 5"/>
          <p:cNvSpPr txBox="1"/>
          <p:nvPr/>
        </p:nvSpPr>
        <p:spPr>
          <a:xfrm>
            <a:off x="4355976" y="5445224"/>
            <a:ext cx="4068452" cy="646331"/>
          </a:xfrm>
          <a:prstGeom prst="rect">
            <a:avLst/>
          </a:prstGeom>
          <a:noFill/>
        </p:spPr>
        <p:txBody>
          <a:bodyPr wrap="square" rtlCol="0">
            <a:spAutoFit/>
          </a:bodyPr>
          <a:lstStyle/>
          <a:p>
            <a:pPr algn="ctr"/>
            <a:r>
              <a:rPr lang="en-US" dirty="0" smtClean="0"/>
              <a:t>Today more power sources provide accumulation about  1÷20 n/cm</a:t>
            </a:r>
            <a:r>
              <a:rPr lang="en-US" baseline="30000" dirty="0" smtClean="0"/>
              <a:t>3</a:t>
            </a:r>
            <a:r>
              <a:rPr lang="en-US" dirty="0" smtClean="0"/>
              <a:t> in traps</a:t>
            </a:r>
            <a:endParaRPr lang="ru-RU" dirty="0"/>
          </a:p>
        </p:txBody>
      </p:sp>
      <p:grpSp>
        <p:nvGrpSpPr>
          <p:cNvPr id="48" name="Группа 47"/>
          <p:cNvGrpSpPr/>
          <p:nvPr/>
        </p:nvGrpSpPr>
        <p:grpSpPr>
          <a:xfrm>
            <a:off x="0" y="0"/>
            <a:ext cx="9144000" cy="893713"/>
            <a:chOff x="0" y="-27384"/>
            <a:chExt cx="9144000" cy="893713"/>
          </a:xfrm>
        </p:grpSpPr>
        <p:sp>
          <p:nvSpPr>
            <p:cNvPr id="49" name="Прямоугольник 48"/>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51" name="Прямоугольник 50"/>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52" name="Прямоугольник 51"/>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53" name="Рисунок 52"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54"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55" name="Прямоугольник 54"/>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56" name="Прямая соединительная линия 55"/>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2</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174299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1754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Historical remarks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21" name="Picture 3"/>
          <p:cNvPicPr>
            <a:picLocks noChangeAspect="1" noChangeArrowheads="1"/>
          </p:cNvPicPr>
          <p:nvPr/>
        </p:nvPicPr>
        <p:blipFill>
          <a:blip r:embed="rId4" cstate="print"/>
          <a:srcRect/>
          <a:stretch>
            <a:fillRect/>
          </a:stretch>
        </p:blipFill>
        <p:spPr bwMode="auto">
          <a:xfrm>
            <a:off x="611560" y="2492896"/>
            <a:ext cx="2160240" cy="2912106"/>
          </a:xfrm>
          <a:prstGeom prst="rect">
            <a:avLst/>
          </a:prstGeom>
          <a:noFill/>
          <a:ln w="9525">
            <a:noFill/>
            <a:miter lim="800000"/>
            <a:headEnd/>
            <a:tailEnd/>
          </a:ln>
        </p:spPr>
      </p:pic>
      <p:sp>
        <p:nvSpPr>
          <p:cNvPr id="22" name="Text Box 4"/>
          <p:cNvSpPr txBox="1">
            <a:spLocks noChangeArrowheads="1"/>
          </p:cNvSpPr>
          <p:nvPr/>
        </p:nvSpPr>
        <p:spPr bwMode="auto">
          <a:xfrm>
            <a:off x="611560" y="5589240"/>
            <a:ext cx="2016125" cy="461963"/>
          </a:xfrm>
          <a:prstGeom prst="rect">
            <a:avLst/>
          </a:prstGeom>
          <a:solidFill>
            <a:schemeClr val="bg1"/>
          </a:solidFill>
          <a:ln w="9525">
            <a:noFill/>
            <a:miter lim="800000"/>
            <a:headEnd/>
            <a:tailEnd/>
          </a:ln>
        </p:spPr>
        <p:txBody>
          <a:bodyPr>
            <a:spAutoFit/>
          </a:bodyPr>
          <a:lstStyle/>
          <a:p>
            <a:pPr algn="ctr" latinLnBrk="0"/>
            <a:r>
              <a:rPr lang="en-US" b="1" dirty="0">
                <a:solidFill>
                  <a:srgbClr val="0033CC"/>
                </a:solidFill>
              </a:rPr>
              <a:t>F</a:t>
            </a:r>
            <a:r>
              <a:rPr lang="ru-RU" b="1" dirty="0">
                <a:solidFill>
                  <a:srgbClr val="0033CC"/>
                </a:solidFill>
              </a:rPr>
              <a:t>.</a:t>
            </a:r>
            <a:r>
              <a:rPr lang="en-US" b="1" dirty="0">
                <a:solidFill>
                  <a:srgbClr val="0033CC"/>
                </a:solidFill>
              </a:rPr>
              <a:t>L</a:t>
            </a:r>
            <a:r>
              <a:rPr lang="ru-RU" b="1" dirty="0">
                <a:solidFill>
                  <a:srgbClr val="0033CC"/>
                </a:solidFill>
              </a:rPr>
              <a:t>. </a:t>
            </a:r>
            <a:r>
              <a:rPr lang="en-US" b="1" dirty="0">
                <a:solidFill>
                  <a:srgbClr val="0033CC"/>
                </a:solidFill>
              </a:rPr>
              <a:t>Shapiro</a:t>
            </a:r>
            <a:endParaRPr lang="ru-RU" b="1" dirty="0">
              <a:solidFill>
                <a:srgbClr val="0033CC"/>
              </a:solidFill>
            </a:endParaRPr>
          </a:p>
        </p:txBody>
      </p:sp>
      <p:pic>
        <p:nvPicPr>
          <p:cNvPr id="23" name="Picture 2"/>
          <p:cNvPicPr>
            <a:picLocks noChangeAspect="1" noChangeArrowheads="1"/>
          </p:cNvPicPr>
          <p:nvPr/>
        </p:nvPicPr>
        <p:blipFill>
          <a:blip r:embed="rId5" cstate="print"/>
          <a:srcRect/>
          <a:stretch>
            <a:fillRect/>
          </a:stretch>
        </p:blipFill>
        <p:spPr bwMode="auto">
          <a:xfrm>
            <a:off x="5148064" y="4941168"/>
            <a:ext cx="3744912" cy="1604963"/>
          </a:xfrm>
          <a:prstGeom prst="rect">
            <a:avLst/>
          </a:prstGeom>
          <a:noFill/>
          <a:ln w="9525">
            <a:noFill/>
            <a:miter lim="800000"/>
            <a:headEnd/>
            <a:tailEnd/>
          </a:ln>
        </p:spPr>
      </p:pic>
      <p:grpSp>
        <p:nvGrpSpPr>
          <p:cNvPr id="24" name="Group 5"/>
          <p:cNvGrpSpPr>
            <a:grpSpLocks/>
          </p:cNvGrpSpPr>
          <p:nvPr/>
        </p:nvGrpSpPr>
        <p:grpSpPr bwMode="auto">
          <a:xfrm>
            <a:off x="3290676" y="2226548"/>
            <a:ext cx="5295900" cy="2751137"/>
            <a:chOff x="793" y="346"/>
            <a:chExt cx="3336" cy="1733"/>
          </a:xfrm>
        </p:grpSpPr>
        <p:pic>
          <p:nvPicPr>
            <p:cNvPr id="25" name="Picture 6"/>
            <p:cNvPicPr>
              <a:picLocks noChangeAspect="1" noChangeArrowheads="1"/>
            </p:cNvPicPr>
            <p:nvPr/>
          </p:nvPicPr>
          <p:blipFill>
            <a:blip r:embed="rId6" cstate="print"/>
            <a:srcRect/>
            <a:stretch>
              <a:fillRect/>
            </a:stretch>
          </p:blipFill>
          <p:spPr bwMode="auto">
            <a:xfrm>
              <a:off x="839" y="346"/>
              <a:ext cx="3200" cy="443"/>
            </a:xfrm>
            <a:prstGeom prst="rect">
              <a:avLst/>
            </a:prstGeom>
            <a:noFill/>
            <a:ln w="9525">
              <a:noFill/>
              <a:miter lim="800000"/>
              <a:headEnd/>
              <a:tailEnd/>
            </a:ln>
          </p:spPr>
        </p:pic>
        <p:pic>
          <p:nvPicPr>
            <p:cNvPr id="26" name="Picture 7"/>
            <p:cNvPicPr>
              <a:picLocks noChangeAspect="1" noChangeArrowheads="1"/>
            </p:cNvPicPr>
            <p:nvPr/>
          </p:nvPicPr>
          <p:blipFill>
            <a:blip r:embed="rId7" cstate="print"/>
            <a:srcRect/>
            <a:stretch>
              <a:fillRect/>
            </a:stretch>
          </p:blipFill>
          <p:spPr bwMode="auto">
            <a:xfrm>
              <a:off x="1066" y="709"/>
              <a:ext cx="2764" cy="703"/>
            </a:xfrm>
            <a:prstGeom prst="rect">
              <a:avLst/>
            </a:prstGeom>
            <a:noFill/>
            <a:ln w="9525">
              <a:noFill/>
              <a:miter lim="800000"/>
              <a:headEnd/>
              <a:tailEnd/>
            </a:ln>
          </p:spPr>
        </p:pic>
        <p:pic>
          <p:nvPicPr>
            <p:cNvPr id="27" name="Picture 8"/>
            <p:cNvPicPr>
              <a:picLocks noChangeAspect="1" noChangeArrowheads="1"/>
            </p:cNvPicPr>
            <p:nvPr/>
          </p:nvPicPr>
          <p:blipFill>
            <a:blip r:embed="rId8" cstate="print"/>
            <a:srcRect/>
            <a:stretch>
              <a:fillRect/>
            </a:stretch>
          </p:blipFill>
          <p:spPr bwMode="auto">
            <a:xfrm>
              <a:off x="793" y="1344"/>
              <a:ext cx="3336" cy="513"/>
            </a:xfrm>
            <a:prstGeom prst="rect">
              <a:avLst/>
            </a:prstGeom>
            <a:noFill/>
            <a:ln w="9525">
              <a:noFill/>
              <a:miter lim="800000"/>
              <a:headEnd/>
              <a:tailEnd/>
            </a:ln>
          </p:spPr>
        </p:pic>
        <p:pic>
          <p:nvPicPr>
            <p:cNvPr id="28" name="Picture 9"/>
            <p:cNvPicPr>
              <a:picLocks noChangeAspect="1" noChangeArrowheads="1"/>
            </p:cNvPicPr>
            <p:nvPr/>
          </p:nvPicPr>
          <p:blipFill>
            <a:blip r:embed="rId9" cstate="print"/>
            <a:srcRect/>
            <a:stretch>
              <a:fillRect/>
            </a:stretch>
          </p:blipFill>
          <p:spPr bwMode="auto">
            <a:xfrm>
              <a:off x="975" y="1842"/>
              <a:ext cx="3084" cy="237"/>
            </a:xfrm>
            <a:prstGeom prst="rect">
              <a:avLst/>
            </a:prstGeom>
            <a:noFill/>
            <a:ln w="9525">
              <a:noFill/>
              <a:miter lim="800000"/>
              <a:headEnd/>
              <a:tailEnd/>
            </a:ln>
          </p:spPr>
        </p:pic>
      </p:grpSp>
      <p:sp>
        <p:nvSpPr>
          <p:cNvPr id="29" name="TextBox 28"/>
          <p:cNvSpPr txBox="1"/>
          <p:nvPr/>
        </p:nvSpPr>
        <p:spPr>
          <a:xfrm>
            <a:off x="3923928" y="1412776"/>
            <a:ext cx="1018227" cy="584775"/>
          </a:xfrm>
          <a:prstGeom prst="rect">
            <a:avLst/>
          </a:prstGeom>
          <a:noFill/>
        </p:spPr>
        <p:txBody>
          <a:bodyPr wrap="none" rtlCol="0">
            <a:spAutoFit/>
          </a:bodyPr>
          <a:lstStyle/>
          <a:p>
            <a:r>
              <a:rPr lang="en-US" sz="3200" dirty="0" smtClean="0"/>
              <a:t>1968</a:t>
            </a:r>
            <a:endParaRPr lang="ru-RU" sz="3200" dirty="0"/>
          </a:p>
        </p:txBody>
      </p:sp>
      <p:grpSp>
        <p:nvGrpSpPr>
          <p:cNvPr id="36" name="Группа 35"/>
          <p:cNvGrpSpPr/>
          <p:nvPr/>
        </p:nvGrpSpPr>
        <p:grpSpPr>
          <a:xfrm>
            <a:off x="0" y="0"/>
            <a:ext cx="9144000" cy="893713"/>
            <a:chOff x="0" y="-27384"/>
            <a:chExt cx="9144000" cy="893713"/>
          </a:xfrm>
        </p:grpSpPr>
        <p:sp>
          <p:nvSpPr>
            <p:cNvPr id="37" name="Прямоугольник 3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8"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39" name="Прямоугольник 38"/>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0" name="Прямоугольник 39"/>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1" name="Рисунок 40"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42"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43" name="Прямоугольник 42"/>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44" name="Прямая соединительная линия 43"/>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p:cNvPicPr>
            <a:picLocks noChangeAspect="1" noChangeArrowheads="1"/>
          </p:cNvPicPr>
          <p:nvPr/>
        </p:nvPicPr>
        <p:blipFill>
          <a:blip r:embed="rId3" cstate="print"/>
          <a:srcRect/>
          <a:stretch>
            <a:fillRect/>
          </a:stretch>
        </p:blipFill>
        <p:spPr bwMode="auto">
          <a:xfrm>
            <a:off x="4535488" y="3284984"/>
            <a:ext cx="4608512" cy="2746938"/>
          </a:xfrm>
          <a:prstGeom prst="rect">
            <a:avLst/>
          </a:prstGeom>
          <a:noFill/>
          <a:ln w="9525">
            <a:noFill/>
            <a:miter lim="800000"/>
            <a:headEnd/>
            <a:tailEnd/>
          </a:ln>
        </p:spPr>
      </p:pic>
      <p:pic>
        <p:nvPicPr>
          <p:cNvPr id="33" name="Picture 2"/>
          <p:cNvPicPr>
            <a:picLocks noChangeAspect="1" noChangeArrowheads="1"/>
          </p:cNvPicPr>
          <p:nvPr/>
        </p:nvPicPr>
        <p:blipFill>
          <a:blip r:embed="rId4" cstate="print"/>
          <a:srcRect/>
          <a:stretch>
            <a:fillRect/>
          </a:stretch>
        </p:blipFill>
        <p:spPr bwMode="auto">
          <a:xfrm>
            <a:off x="4932040" y="1916832"/>
            <a:ext cx="3888432" cy="1608832"/>
          </a:xfrm>
          <a:prstGeom prst="rect">
            <a:avLst/>
          </a:prstGeom>
          <a:noFill/>
          <a:ln w="9525">
            <a:noFill/>
            <a:miter lim="800000"/>
            <a:headEnd/>
            <a:tailEnd/>
          </a:ln>
        </p:spPr>
      </p:pic>
      <p:sp>
        <p:nvSpPr>
          <p:cNvPr id="10" name="Прямоугольник 9"/>
          <p:cNvSpPr/>
          <p:nvPr/>
        </p:nvSpPr>
        <p:spPr>
          <a:xfrm>
            <a:off x="1115616" y="764704"/>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Historical remarks</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pic>
        <p:nvPicPr>
          <p:cNvPr id="19" name="Picture 7"/>
          <p:cNvPicPr>
            <a:picLocks noChangeAspect="1" noChangeArrowheads="1"/>
          </p:cNvPicPr>
          <p:nvPr/>
        </p:nvPicPr>
        <p:blipFill>
          <a:blip r:embed="rId6" cstate="print"/>
          <a:srcRect/>
          <a:stretch>
            <a:fillRect/>
          </a:stretch>
        </p:blipFill>
        <p:spPr bwMode="auto">
          <a:xfrm>
            <a:off x="467544" y="2339588"/>
            <a:ext cx="1128713" cy="1511300"/>
          </a:xfrm>
          <a:prstGeom prst="rect">
            <a:avLst/>
          </a:prstGeom>
          <a:noFill/>
          <a:ln w="9525">
            <a:noFill/>
            <a:miter lim="800000"/>
            <a:headEnd/>
            <a:tailEnd/>
          </a:ln>
        </p:spPr>
      </p:pic>
      <p:pic>
        <p:nvPicPr>
          <p:cNvPr id="20" name="Picture 9" descr="Лущиков"/>
          <p:cNvPicPr>
            <a:picLocks noChangeAspect="1" noChangeArrowheads="1"/>
          </p:cNvPicPr>
          <p:nvPr/>
        </p:nvPicPr>
        <p:blipFill>
          <a:blip r:embed="rId7" cstate="print"/>
          <a:srcRect/>
          <a:stretch>
            <a:fillRect/>
          </a:stretch>
        </p:blipFill>
        <p:spPr bwMode="auto">
          <a:xfrm>
            <a:off x="1907704" y="2339588"/>
            <a:ext cx="1329725" cy="1512168"/>
          </a:xfrm>
          <a:prstGeom prst="rect">
            <a:avLst/>
          </a:prstGeom>
          <a:noFill/>
          <a:ln w="9525">
            <a:noFill/>
            <a:miter lim="800000"/>
            <a:headEnd/>
            <a:tailEnd/>
          </a:ln>
        </p:spPr>
      </p:pic>
      <p:pic>
        <p:nvPicPr>
          <p:cNvPr id="24" name="Picture 10" descr="Стрелков"/>
          <p:cNvPicPr>
            <a:picLocks noChangeAspect="1" noChangeArrowheads="1"/>
          </p:cNvPicPr>
          <p:nvPr/>
        </p:nvPicPr>
        <p:blipFill>
          <a:blip r:embed="rId8" cstate="print"/>
          <a:srcRect/>
          <a:stretch>
            <a:fillRect/>
          </a:stretch>
        </p:blipFill>
        <p:spPr bwMode="auto">
          <a:xfrm>
            <a:off x="539552" y="4499828"/>
            <a:ext cx="1104018" cy="1728192"/>
          </a:xfrm>
          <a:prstGeom prst="rect">
            <a:avLst/>
          </a:prstGeom>
          <a:noFill/>
          <a:ln w="9525">
            <a:noFill/>
            <a:miter lim="800000"/>
            <a:headEnd/>
            <a:tailEnd/>
          </a:ln>
        </p:spPr>
      </p:pic>
      <p:pic>
        <p:nvPicPr>
          <p:cNvPr id="30" name="Picture 11" descr="Покотилов"/>
          <p:cNvPicPr>
            <a:picLocks noChangeAspect="1" noChangeArrowheads="1"/>
          </p:cNvPicPr>
          <p:nvPr/>
        </p:nvPicPr>
        <p:blipFill>
          <a:blip r:embed="rId9" cstate="print"/>
          <a:srcRect/>
          <a:stretch>
            <a:fillRect/>
          </a:stretch>
        </p:blipFill>
        <p:spPr bwMode="auto">
          <a:xfrm>
            <a:off x="1907704" y="4499828"/>
            <a:ext cx="1440160" cy="1728918"/>
          </a:xfrm>
          <a:prstGeom prst="rect">
            <a:avLst/>
          </a:prstGeom>
          <a:noFill/>
          <a:ln w="9525">
            <a:noFill/>
            <a:miter lim="800000"/>
            <a:headEnd/>
            <a:tailEnd/>
          </a:ln>
        </p:spPr>
      </p:pic>
      <p:sp>
        <p:nvSpPr>
          <p:cNvPr id="31" name="Text Box 8"/>
          <p:cNvSpPr txBox="1">
            <a:spLocks noChangeArrowheads="1"/>
          </p:cNvSpPr>
          <p:nvPr/>
        </p:nvSpPr>
        <p:spPr bwMode="auto">
          <a:xfrm>
            <a:off x="0" y="3933056"/>
            <a:ext cx="3563888" cy="338137"/>
          </a:xfrm>
          <a:prstGeom prst="rect">
            <a:avLst/>
          </a:prstGeom>
          <a:noFill/>
          <a:ln w="9525">
            <a:noFill/>
            <a:miter lim="800000"/>
            <a:headEnd/>
            <a:tailEnd/>
          </a:ln>
        </p:spPr>
        <p:txBody>
          <a:bodyPr wrap="square">
            <a:spAutoFit/>
          </a:bodyPr>
          <a:lstStyle/>
          <a:p>
            <a:pPr algn="ctr"/>
            <a:r>
              <a:rPr lang="en-US" sz="1600" b="1" dirty="0">
                <a:solidFill>
                  <a:srgbClr val="0033CC"/>
                </a:solidFill>
              </a:rPr>
              <a:t>F</a:t>
            </a:r>
            <a:r>
              <a:rPr lang="ru-RU" sz="1600" b="1" dirty="0">
                <a:solidFill>
                  <a:srgbClr val="0033CC"/>
                </a:solidFill>
              </a:rPr>
              <a:t>.</a:t>
            </a:r>
            <a:r>
              <a:rPr lang="en-US" sz="1600" b="1" dirty="0">
                <a:solidFill>
                  <a:srgbClr val="0033CC"/>
                </a:solidFill>
              </a:rPr>
              <a:t>L</a:t>
            </a:r>
            <a:r>
              <a:rPr lang="ru-RU" sz="1600" b="1" dirty="0">
                <a:solidFill>
                  <a:srgbClr val="0033CC"/>
                </a:solidFill>
              </a:rPr>
              <a:t>.</a:t>
            </a:r>
            <a:r>
              <a:rPr lang="en-US" sz="1600" b="1" dirty="0">
                <a:solidFill>
                  <a:srgbClr val="0033CC"/>
                </a:solidFill>
              </a:rPr>
              <a:t>Shapiro</a:t>
            </a:r>
            <a:r>
              <a:rPr lang="ru-RU" sz="1600" b="1" dirty="0">
                <a:solidFill>
                  <a:srgbClr val="0033CC"/>
                </a:solidFill>
              </a:rPr>
              <a:t>, </a:t>
            </a:r>
            <a:r>
              <a:rPr lang="en-US" sz="1600" b="1" dirty="0" smtClean="0">
                <a:solidFill>
                  <a:srgbClr val="0033CC"/>
                </a:solidFill>
              </a:rPr>
              <a:t>       V</a:t>
            </a:r>
            <a:r>
              <a:rPr lang="ru-RU" sz="1600" b="1" dirty="0">
                <a:solidFill>
                  <a:srgbClr val="0033CC"/>
                </a:solidFill>
              </a:rPr>
              <a:t>.</a:t>
            </a:r>
            <a:r>
              <a:rPr lang="en-US" sz="1600" b="1" dirty="0">
                <a:solidFill>
                  <a:srgbClr val="0033CC"/>
                </a:solidFill>
              </a:rPr>
              <a:t>I</a:t>
            </a:r>
            <a:r>
              <a:rPr lang="ru-RU" sz="1600" b="1" dirty="0">
                <a:solidFill>
                  <a:srgbClr val="0033CC"/>
                </a:solidFill>
              </a:rPr>
              <a:t>.</a:t>
            </a:r>
            <a:r>
              <a:rPr lang="en-US" sz="1600" b="1" dirty="0" err="1">
                <a:solidFill>
                  <a:srgbClr val="0033CC"/>
                </a:solidFill>
              </a:rPr>
              <a:t>Luschikov</a:t>
            </a:r>
            <a:r>
              <a:rPr lang="ru-RU" sz="1600" b="1" dirty="0">
                <a:solidFill>
                  <a:srgbClr val="0033CC"/>
                </a:solidFill>
              </a:rPr>
              <a:t>, </a:t>
            </a:r>
          </a:p>
        </p:txBody>
      </p:sp>
      <p:sp>
        <p:nvSpPr>
          <p:cNvPr id="37" name="Прямоугольник 36"/>
          <p:cNvSpPr/>
          <p:nvPr/>
        </p:nvSpPr>
        <p:spPr>
          <a:xfrm>
            <a:off x="467544" y="6372036"/>
            <a:ext cx="3135602" cy="369332"/>
          </a:xfrm>
          <a:prstGeom prst="rect">
            <a:avLst/>
          </a:prstGeom>
        </p:spPr>
        <p:txBody>
          <a:bodyPr wrap="none">
            <a:spAutoFit/>
          </a:bodyPr>
          <a:lstStyle/>
          <a:p>
            <a:r>
              <a:rPr lang="en-US" b="1" dirty="0" smtClean="0">
                <a:solidFill>
                  <a:srgbClr val="0033CC"/>
                </a:solidFill>
              </a:rPr>
              <a:t>A</a:t>
            </a:r>
            <a:r>
              <a:rPr lang="ru-RU" b="1" dirty="0" smtClean="0">
                <a:solidFill>
                  <a:srgbClr val="0033CC"/>
                </a:solidFill>
              </a:rPr>
              <a:t>.</a:t>
            </a:r>
            <a:r>
              <a:rPr lang="en-US" b="1" dirty="0" smtClean="0">
                <a:solidFill>
                  <a:srgbClr val="0033CC"/>
                </a:solidFill>
              </a:rPr>
              <a:t>V</a:t>
            </a:r>
            <a:r>
              <a:rPr lang="ru-RU" b="1" dirty="0" smtClean="0">
                <a:solidFill>
                  <a:srgbClr val="0033CC"/>
                </a:solidFill>
              </a:rPr>
              <a:t>.</a:t>
            </a:r>
            <a:r>
              <a:rPr lang="en-US" b="1" dirty="0" err="1" smtClean="0">
                <a:solidFill>
                  <a:srgbClr val="0033CC"/>
                </a:solidFill>
              </a:rPr>
              <a:t>Strelkov</a:t>
            </a:r>
            <a:r>
              <a:rPr lang="ru-RU" b="1" dirty="0" smtClean="0">
                <a:solidFill>
                  <a:srgbClr val="0033CC"/>
                </a:solidFill>
              </a:rPr>
              <a:t>, </a:t>
            </a:r>
            <a:r>
              <a:rPr lang="en-US" b="1" dirty="0" smtClean="0">
                <a:solidFill>
                  <a:srgbClr val="0033CC"/>
                </a:solidFill>
              </a:rPr>
              <a:t>Yu</a:t>
            </a:r>
            <a:r>
              <a:rPr lang="ru-RU" b="1" dirty="0" smtClean="0">
                <a:solidFill>
                  <a:srgbClr val="0033CC"/>
                </a:solidFill>
              </a:rPr>
              <a:t>.</a:t>
            </a:r>
            <a:r>
              <a:rPr lang="en-US" b="1" dirty="0" smtClean="0">
                <a:solidFill>
                  <a:srgbClr val="0033CC"/>
                </a:solidFill>
              </a:rPr>
              <a:t>N</a:t>
            </a:r>
            <a:r>
              <a:rPr lang="ru-RU" b="1" dirty="0" smtClean="0">
                <a:solidFill>
                  <a:srgbClr val="0033CC"/>
                </a:solidFill>
              </a:rPr>
              <a:t>.</a:t>
            </a:r>
            <a:r>
              <a:rPr lang="en-US" b="1" dirty="0" err="1" smtClean="0">
                <a:solidFill>
                  <a:srgbClr val="0033CC"/>
                </a:solidFill>
              </a:rPr>
              <a:t>Pokotilovskii</a:t>
            </a:r>
            <a:endParaRPr lang="ru-RU" dirty="0"/>
          </a:p>
        </p:txBody>
      </p:sp>
      <p:sp>
        <p:nvSpPr>
          <p:cNvPr id="38" name="TextBox 37"/>
          <p:cNvSpPr txBox="1"/>
          <p:nvPr/>
        </p:nvSpPr>
        <p:spPr>
          <a:xfrm>
            <a:off x="3707904" y="1196752"/>
            <a:ext cx="1018227" cy="584775"/>
          </a:xfrm>
          <a:prstGeom prst="rect">
            <a:avLst/>
          </a:prstGeom>
          <a:noFill/>
        </p:spPr>
        <p:txBody>
          <a:bodyPr wrap="none" rtlCol="0">
            <a:spAutoFit/>
          </a:bodyPr>
          <a:lstStyle/>
          <a:p>
            <a:r>
              <a:rPr lang="en-US" sz="3200" dirty="0" smtClean="0"/>
              <a:t>1969</a:t>
            </a:r>
            <a:endParaRPr lang="ru-RU" sz="3200" dirty="0"/>
          </a:p>
        </p:txBody>
      </p:sp>
      <p:sp>
        <p:nvSpPr>
          <p:cNvPr id="39" name="Прямоугольник 38"/>
          <p:cNvSpPr/>
          <p:nvPr/>
        </p:nvSpPr>
        <p:spPr>
          <a:xfrm>
            <a:off x="179512" y="1700808"/>
            <a:ext cx="8525860" cy="369332"/>
          </a:xfrm>
          <a:prstGeom prst="rect">
            <a:avLst/>
          </a:prstGeom>
        </p:spPr>
        <p:txBody>
          <a:bodyPr wrap="none">
            <a:spAutoFit/>
          </a:bodyPr>
          <a:lstStyle/>
          <a:p>
            <a:r>
              <a:rPr lang="en-US" dirty="0" err="1" smtClean="0">
                <a:latin typeface="Arial" pitchFamily="34" charset="0"/>
                <a:cs typeface="Arial" pitchFamily="34" charset="0"/>
              </a:rPr>
              <a:t>Lushchikov</a:t>
            </a:r>
            <a:r>
              <a:rPr lang="en-US" dirty="0" smtClean="0">
                <a:latin typeface="Arial" pitchFamily="34" charset="0"/>
                <a:cs typeface="Arial" pitchFamily="34" charset="0"/>
              </a:rPr>
              <a:t> V. I., Yu</a:t>
            </a:r>
            <a:r>
              <a:rPr lang="ru-RU" dirty="0" smtClean="0">
                <a:latin typeface="Arial" pitchFamily="34" charset="0"/>
                <a:cs typeface="Arial" pitchFamily="34" charset="0"/>
              </a:rPr>
              <a:t>.</a:t>
            </a:r>
            <a:r>
              <a:rPr lang="en-US" dirty="0" smtClean="0">
                <a:latin typeface="Arial" pitchFamily="34" charset="0"/>
                <a:cs typeface="Arial" pitchFamily="34" charset="0"/>
              </a:rPr>
              <a:t>N</a:t>
            </a:r>
            <a:r>
              <a:rPr lang="ru-RU" dirty="0" smtClean="0">
                <a:latin typeface="Arial" pitchFamily="34" charset="0"/>
                <a:cs typeface="Arial" pitchFamily="34" charset="0"/>
              </a:rPr>
              <a:t>.</a:t>
            </a:r>
            <a:r>
              <a:rPr lang="en-US" dirty="0" err="1" smtClean="0">
                <a:latin typeface="Arial" pitchFamily="34" charset="0"/>
                <a:cs typeface="Arial" pitchFamily="34" charset="0"/>
              </a:rPr>
              <a:t>Pokotilovskii</a:t>
            </a:r>
            <a:r>
              <a:rPr lang="en-US" dirty="0" smtClean="0">
                <a:latin typeface="Arial" pitchFamily="34" charset="0"/>
                <a:cs typeface="Arial" pitchFamily="34" charset="0"/>
              </a:rPr>
              <a:t>, A</a:t>
            </a:r>
            <a:r>
              <a:rPr lang="ru-RU" dirty="0" smtClean="0">
                <a:latin typeface="Arial" pitchFamily="34" charset="0"/>
                <a:cs typeface="Arial" pitchFamily="34" charset="0"/>
              </a:rPr>
              <a:t>.</a:t>
            </a:r>
            <a:r>
              <a:rPr lang="en-US" dirty="0" smtClean="0">
                <a:latin typeface="Arial" pitchFamily="34" charset="0"/>
                <a:cs typeface="Arial" pitchFamily="34" charset="0"/>
              </a:rPr>
              <a:t>V</a:t>
            </a:r>
            <a:r>
              <a:rPr lang="ru-RU" dirty="0" smtClean="0">
                <a:latin typeface="Arial" pitchFamily="34" charset="0"/>
                <a:cs typeface="Arial" pitchFamily="34" charset="0"/>
              </a:rPr>
              <a:t>.</a:t>
            </a:r>
            <a:r>
              <a:rPr lang="en-US" dirty="0" err="1" smtClean="0">
                <a:latin typeface="Arial" pitchFamily="34" charset="0"/>
                <a:cs typeface="Arial" pitchFamily="34" charset="0"/>
              </a:rPr>
              <a:t>Strelkov</a:t>
            </a:r>
            <a:r>
              <a:rPr lang="ru-RU" dirty="0" smtClean="0">
                <a:latin typeface="Arial" pitchFamily="34" charset="0"/>
                <a:cs typeface="Arial" pitchFamily="34" charset="0"/>
              </a:rPr>
              <a:t>,</a:t>
            </a:r>
            <a:r>
              <a:rPr lang="en-US" dirty="0" smtClean="0">
                <a:latin typeface="Arial" pitchFamily="34" charset="0"/>
                <a:cs typeface="Arial" pitchFamily="34" charset="0"/>
              </a:rPr>
              <a:t> F</a:t>
            </a:r>
            <a:r>
              <a:rPr lang="ru-RU" dirty="0" smtClean="0">
                <a:latin typeface="Arial" pitchFamily="34" charset="0"/>
                <a:cs typeface="Arial" pitchFamily="34" charset="0"/>
              </a:rPr>
              <a:t>.</a:t>
            </a:r>
            <a:r>
              <a:rPr lang="en-US" dirty="0" smtClean="0">
                <a:latin typeface="Arial" pitchFamily="34" charset="0"/>
                <a:cs typeface="Arial" pitchFamily="34" charset="0"/>
              </a:rPr>
              <a:t>L</a:t>
            </a:r>
            <a:r>
              <a:rPr lang="ru-RU" dirty="0" smtClean="0">
                <a:latin typeface="Arial" pitchFamily="34" charset="0"/>
                <a:cs typeface="Arial" pitchFamily="34" charset="0"/>
              </a:rPr>
              <a:t>.</a:t>
            </a:r>
            <a:r>
              <a:rPr lang="en-US" dirty="0" smtClean="0">
                <a:latin typeface="Arial" pitchFamily="34" charset="0"/>
                <a:cs typeface="Arial" pitchFamily="34" charset="0"/>
              </a:rPr>
              <a:t>Shapiro. </a:t>
            </a:r>
            <a:r>
              <a:rPr lang="en-US" i="1" dirty="0" smtClean="0"/>
              <a:t>JETP </a:t>
            </a:r>
            <a:r>
              <a:rPr lang="en-US" i="1" dirty="0" err="1" smtClean="0"/>
              <a:t>Lett</a:t>
            </a:r>
            <a:r>
              <a:rPr lang="en-US" i="1" dirty="0" smtClean="0"/>
              <a:t>.</a:t>
            </a:r>
            <a:r>
              <a:rPr lang="en-US" dirty="0" smtClean="0"/>
              <a:t> </a:t>
            </a:r>
            <a:r>
              <a:rPr lang="en-US" b="1" dirty="0" smtClean="0"/>
              <a:t>9</a:t>
            </a:r>
            <a:r>
              <a:rPr lang="en-US" dirty="0" smtClean="0"/>
              <a:t> 23 (1969)</a:t>
            </a:r>
            <a:endParaRPr lang="ru-RU" dirty="0"/>
          </a:p>
        </p:txBody>
      </p:sp>
      <p:sp>
        <p:nvSpPr>
          <p:cNvPr id="21" name="TextBox 20"/>
          <p:cNvSpPr txBox="1"/>
          <p:nvPr/>
        </p:nvSpPr>
        <p:spPr>
          <a:xfrm>
            <a:off x="3779912" y="2996952"/>
            <a:ext cx="753732" cy="830997"/>
          </a:xfrm>
          <a:prstGeom prst="rect">
            <a:avLst/>
          </a:prstGeom>
          <a:noFill/>
        </p:spPr>
        <p:txBody>
          <a:bodyPr wrap="none" rtlCol="0">
            <a:spAutoFit/>
          </a:bodyPr>
          <a:lstStyle/>
          <a:p>
            <a:pPr algn="ctr"/>
            <a:r>
              <a:rPr lang="en-US" sz="2400" b="1" dirty="0" smtClean="0">
                <a:solidFill>
                  <a:srgbClr val="FF0000"/>
                </a:solidFill>
              </a:rPr>
              <a:t>IBR</a:t>
            </a:r>
          </a:p>
          <a:p>
            <a:pPr algn="ctr"/>
            <a:r>
              <a:rPr lang="en-US" sz="2400" dirty="0" smtClean="0">
                <a:solidFill>
                  <a:srgbClr val="FF0000"/>
                </a:solidFill>
              </a:rPr>
              <a:t>1kW</a:t>
            </a:r>
            <a:endParaRPr lang="ru-RU" sz="2400" dirty="0">
              <a:solidFill>
                <a:srgbClr val="FF0000"/>
              </a:solidFill>
            </a:endParaRPr>
          </a:p>
        </p:txBody>
      </p:sp>
      <p:sp>
        <p:nvSpPr>
          <p:cNvPr id="22" name="TextBox 21"/>
          <p:cNvSpPr txBox="1"/>
          <p:nvPr/>
        </p:nvSpPr>
        <p:spPr>
          <a:xfrm>
            <a:off x="5220072" y="6165304"/>
            <a:ext cx="3309752" cy="369332"/>
          </a:xfrm>
          <a:prstGeom prst="rect">
            <a:avLst/>
          </a:prstGeom>
          <a:noFill/>
        </p:spPr>
        <p:txBody>
          <a:bodyPr wrap="none" rtlCol="0">
            <a:spAutoFit/>
          </a:bodyPr>
          <a:lstStyle/>
          <a:p>
            <a:r>
              <a:rPr lang="en-US" b="1" dirty="0" smtClean="0">
                <a:solidFill>
                  <a:srgbClr val="FF0000"/>
                </a:solidFill>
              </a:rPr>
              <a:t>only 1 neutron per</a:t>
            </a:r>
            <a:r>
              <a:rPr lang="ru-RU" b="1" dirty="0" smtClean="0">
                <a:solidFill>
                  <a:srgbClr val="FF0000"/>
                </a:solidFill>
              </a:rPr>
              <a:t> 100 </a:t>
            </a:r>
            <a:r>
              <a:rPr lang="en-US" b="1" dirty="0" smtClean="0">
                <a:solidFill>
                  <a:srgbClr val="FF0000"/>
                </a:solidFill>
              </a:rPr>
              <a:t>seconds !</a:t>
            </a:r>
            <a:endParaRPr lang="ru-RU" b="1" dirty="0">
              <a:solidFill>
                <a:srgbClr val="FF0000"/>
              </a:solidFill>
            </a:endParaRPr>
          </a:p>
        </p:txBody>
      </p:sp>
      <p:grpSp>
        <p:nvGrpSpPr>
          <p:cNvPr id="40" name="Группа 39"/>
          <p:cNvGrpSpPr/>
          <p:nvPr/>
        </p:nvGrpSpPr>
        <p:grpSpPr>
          <a:xfrm>
            <a:off x="0" y="0"/>
            <a:ext cx="9144000" cy="893713"/>
            <a:chOff x="0" y="-27384"/>
            <a:chExt cx="9144000" cy="893713"/>
          </a:xfrm>
        </p:grpSpPr>
        <p:sp>
          <p:nvSpPr>
            <p:cNvPr id="41" name="Прямоугольник 40"/>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3" name="Прямоугольник 42"/>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4" name="Прямоугольник 43"/>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5" name="Рисунок 44"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46"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47" name="Прямоугольник 46"/>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48" name="Прямая соединительная линия 47"/>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22</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solidFill>
                  <a:srgbClr val="FF0000"/>
                </a:solidFill>
              </a:rPr>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grpSp>
        <p:nvGrpSpPr>
          <p:cNvPr id="14" name="Группа 13"/>
          <p:cNvGrpSpPr/>
          <p:nvPr/>
        </p:nvGrpSpPr>
        <p:grpSpPr>
          <a:xfrm>
            <a:off x="0" y="0"/>
            <a:ext cx="9144000" cy="893713"/>
            <a:chOff x="0" y="-27384"/>
            <a:chExt cx="9144000" cy="893713"/>
          </a:xfrm>
        </p:grpSpPr>
        <p:sp>
          <p:nvSpPr>
            <p:cNvPr id="15" name="Прямоугольник 1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15147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35367" y="11442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What we can measure with UCN?</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25" name="Rectangle 3"/>
          <p:cNvSpPr txBox="1">
            <a:spLocks noChangeArrowheads="1"/>
          </p:cNvSpPr>
          <p:nvPr/>
        </p:nvSpPr>
        <p:spPr>
          <a:xfrm>
            <a:off x="683568" y="2492896"/>
            <a:ext cx="7674076" cy="2736304"/>
          </a:xfrm>
          <a:prstGeom prst="rect">
            <a:avLst/>
          </a:prstGeom>
          <a:solidFill>
            <a:schemeClr val="bg1">
              <a:alpha val="80000"/>
            </a:schemeClr>
          </a:solidFill>
        </p:spPr>
        <p:txBody>
          <a:bodyPr/>
          <a:lstStyle/>
          <a:p>
            <a:pPr marL="342900" indent="-342900">
              <a:spcBef>
                <a:spcPct val="20000"/>
              </a:spcBef>
              <a:buFont typeface="Arial" pitchFamily="34" charset="0"/>
              <a:buChar char="•"/>
              <a:defRPr/>
            </a:pPr>
            <a:r>
              <a:rPr lang="en-US" sz="2400" dirty="0">
                <a:solidFill>
                  <a:prstClr val="black"/>
                </a:solidFill>
              </a:rPr>
              <a:t>Neutron life time </a:t>
            </a:r>
            <a:r>
              <a:rPr lang="en-US" sz="2400" dirty="0" smtClean="0">
                <a:solidFill>
                  <a:prstClr val="black"/>
                </a:solidFill>
              </a:rPr>
              <a:t>(electroweak </a:t>
            </a:r>
            <a:r>
              <a:rPr lang="en-US" sz="2400" dirty="0">
                <a:solidFill>
                  <a:prstClr val="black"/>
                </a:solidFill>
              </a:rPr>
              <a:t>interaction theory) </a:t>
            </a:r>
          </a:p>
          <a:p>
            <a:pPr marL="342900" indent="-342900" latinLnBrk="0">
              <a:spcBef>
                <a:spcPct val="20000"/>
              </a:spcBef>
              <a:buFont typeface="Arial" pitchFamily="34" charset="0"/>
              <a:buChar char="•"/>
              <a:defRPr/>
            </a:pPr>
            <a:r>
              <a:rPr lang="en-US" sz="2400" dirty="0" smtClean="0">
                <a:solidFill>
                  <a:prstClr val="black"/>
                </a:solidFill>
              </a:rPr>
              <a:t>Neutron EDM (T-invariance)</a:t>
            </a:r>
          </a:p>
          <a:p>
            <a:pPr marL="342900" indent="-342900" latinLnBrk="0">
              <a:spcBef>
                <a:spcPct val="20000"/>
              </a:spcBef>
              <a:buFont typeface="Arial" pitchFamily="34" charset="0"/>
              <a:buChar char="•"/>
              <a:defRPr/>
            </a:pPr>
            <a:r>
              <a:rPr lang="en-US" sz="2400" dirty="0" smtClean="0">
                <a:solidFill>
                  <a:prstClr val="black"/>
                </a:solidFill>
              </a:rPr>
              <a:t>Neutron wave properties (quantum mechanics, theory of relativity)</a:t>
            </a:r>
          </a:p>
          <a:p>
            <a:pPr marL="342900" indent="-342900" latinLnBrk="0">
              <a:spcBef>
                <a:spcPct val="20000"/>
              </a:spcBef>
              <a:buFont typeface="Arial" pitchFamily="34" charset="0"/>
              <a:buChar char="•"/>
              <a:defRPr/>
            </a:pPr>
            <a:r>
              <a:rPr lang="en-US" sz="2400" dirty="0" smtClean="0"/>
              <a:t>Surface investigations</a:t>
            </a:r>
            <a:endParaRPr lang="ru-RU" sz="2400" dirty="0" smtClean="0"/>
          </a:p>
          <a:p>
            <a:pPr marL="342900" indent="-342900" latinLnBrk="0">
              <a:spcBef>
                <a:spcPct val="20000"/>
              </a:spcBef>
              <a:buFont typeface="Arial" pitchFamily="34" charset="0"/>
              <a:buChar char="•"/>
              <a:defRPr/>
            </a:pPr>
            <a:r>
              <a:rPr lang="ru-RU" sz="2400" dirty="0" smtClean="0"/>
              <a:t>…</a:t>
            </a:r>
          </a:p>
        </p:txBody>
      </p:sp>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24</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a:t>
            </a:r>
            <a:r>
              <a:rPr lang="en-US" sz="2800" dirty="0" smtClean="0">
                <a:solidFill>
                  <a:srgbClr val="FF0000"/>
                </a:solidFill>
              </a:rPr>
              <a:t>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1364766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64704"/>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aphicFrame>
        <p:nvGraphicFramePr>
          <p:cNvPr id="43" name="Object 8"/>
          <p:cNvGraphicFramePr>
            <a:graphicFrameLocks noChangeAspect="1"/>
          </p:cNvGraphicFramePr>
          <p:nvPr/>
        </p:nvGraphicFramePr>
        <p:xfrm>
          <a:off x="2555776" y="1196752"/>
          <a:ext cx="3556000" cy="503238"/>
        </p:xfrm>
        <a:graphic>
          <a:graphicData uri="http://schemas.openxmlformats.org/presentationml/2006/ole">
            <p:oleObj spid="_x0000_s24796" name="Equation" r:id="rId5" imgW="1701800" imgH="241300" progId="Equation.3">
              <p:embed/>
            </p:oleObj>
          </a:graphicData>
        </a:graphic>
      </p:graphicFrame>
      <p:pic>
        <p:nvPicPr>
          <p:cNvPr id="24586" name="Picture 10" descr="http://www.particleadventure.org/images/page-elements/npe1.gif"/>
          <p:cNvPicPr>
            <a:picLocks noChangeAspect="1" noChangeArrowheads="1"/>
          </p:cNvPicPr>
          <p:nvPr/>
        </p:nvPicPr>
        <p:blipFill>
          <a:blip r:embed="rId6" cstate="print"/>
          <a:srcRect/>
          <a:stretch>
            <a:fillRect/>
          </a:stretch>
        </p:blipFill>
        <p:spPr bwMode="auto">
          <a:xfrm>
            <a:off x="323527" y="1628800"/>
            <a:ext cx="4448164" cy="1530170"/>
          </a:xfrm>
          <a:prstGeom prst="rect">
            <a:avLst/>
          </a:prstGeom>
          <a:noFill/>
        </p:spPr>
      </p:pic>
      <p:pic>
        <p:nvPicPr>
          <p:cNvPr id="24588" name="Picture 12" descr="http://www.particleadventure.org/images/page-elements/npe2.gif"/>
          <p:cNvPicPr>
            <a:picLocks noChangeAspect="1" noChangeArrowheads="1"/>
          </p:cNvPicPr>
          <p:nvPr/>
        </p:nvPicPr>
        <p:blipFill>
          <a:blip r:embed="rId7" cstate="print"/>
          <a:srcRect/>
          <a:stretch>
            <a:fillRect/>
          </a:stretch>
        </p:blipFill>
        <p:spPr bwMode="auto">
          <a:xfrm>
            <a:off x="5076054" y="1700808"/>
            <a:ext cx="3931467" cy="1368152"/>
          </a:xfrm>
          <a:prstGeom prst="rect">
            <a:avLst/>
          </a:prstGeom>
          <a:noFill/>
        </p:spPr>
      </p:pic>
      <p:graphicFrame>
        <p:nvGraphicFramePr>
          <p:cNvPr id="24589" name="Object 6"/>
          <p:cNvGraphicFramePr>
            <a:graphicFrameLocks noChangeAspect="1"/>
          </p:cNvGraphicFramePr>
          <p:nvPr>
            <p:extLst>
              <p:ext uri="{D42A27DB-BD31-4B8C-83A1-F6EECF244321}">
                <p14:modId xmlns:p14="http://schemas.microsoft.com/office/powerpoint/2010/main" xmlns="" val="2554465277"/>
              </p:ext>
            </p:extLst>
          </p:nvPr>
        </p:nvGraphicFramePr>
        <p:xfrm>
          <a:off x="107504" y="3140968"/>
          <a:ext cx="4765675" cy="1039812"/>
        </p:xfrm>
        <a:graphic>
          <a:graphicData uri="http://schemas.openxmlformats.org/presentationml/2006/ole">
            <p:oleObj spid="_x0000_s24797" name="Equation" r:id="rId8" imgW="2082800" imgH="457200" progId="Equation.DSMT4">
              <p:embed/>
            </p:oleObj>
          </a:graphicData>
        </a:graphic>
      </p:graphicFrame>
      <p:sp>
        <p:nvSpPr>
          <p:cNvPr id="44" name="Text Box 10"/>
          <p:cNvSpPr txBox="1">
            <a:spLocks noChangeArrowheads="1"/>
          </p:cNvSpPr>
          <p:nvPr/>
        </p:nvSpPr>
        <p:spPr bwMode="auto">
          <a:xfrm>
            <a:off x="107504" y="5534561"/>
            <a:ext cx="2880320" cy="1323439"/>
          </a:xfrm>
          <a:prstGeom prst="rect">
            <a:avLst/>
          </a:prstGeom>
          <a:noFill/>
          <a:ln w="9525">
            <a:solidFill>
              <a:schemeClr val="tx1"/>
            </a:solidFill>
            <a:miter lim="800000"/>
            <a:headEnd/>
            <a:tailEnd/>
          </a:ln>
        </p:spPr>
        <p:txBody>
          <a:bodyPr wrap="square">
            <a:spAutoFit/>
          </a:bodyPr>
          <a:lstStyle/>
          <a:p>
            <a:pPr algn="ctr"/>
            <a:r>
              <a:rPr lang="en-US" sz="1600" b="1" dirty="0">
                <a:solidFill>
                  <a:srgbClr val="0000FF"/>
                </a:solidFill>
              </a:rPr>
              <a:t>Important input parameter</a:t>
            </a:r>
          </a:p>
          <a:p>
            <a:pPr algn="ctr"/>
            <a:r>
              <a:rPr lang="en-US" sz="1600" b="1" dirty="0">
                <a:solidFill>
                  <a:srgbClr val="0000FF"/>
                </a:solidFill>
              </a:rPr>
              <a:t>for tests of the Standard Model</a:t>
            </a:r>
          </a:p>
          <a:p>
            <a:pPr algn="ctr"/>
            <a:r>
              <a:rPr lang="en-US" sz="1600" b="1" dirty="0">
                <a:solidFill>
                  <a:srgbClr val="0000FF"/>
                </a:solidFill>
              </a:rPr>
              <a:t>of the weak </a:t>
            </a:r>
            <a:r>
              <a:rPr lang="en-US" sz="1600" b="1" dirty="0" smtClean="0">
                <a:solidFill>
                  <a:srgbClr val="0000FF"/>
                </a:solidFill>
              </a:rPr>
              <a:t>interaction</a:t>
            </a:r>
            <a:endParaRPr lang="en-US" sz="1600" b="1" baseline="-25000" dirty="0">
              <a:solidFill>
                <a:srgbClr val="0000FF"/>
              </a:solidFill>
            </a:endParaRPr>
          </a:p>
          <a:p>
            <a:pPr algn="ctr"/>
            <a:r>
              <a:rPr lang="en-US" sz="1600" b="1" dirty="0" smtClean="0">
                <a:solidFill>
                  <a:srgbClr val="0000FF"/>
                </a:solidFill>
              </a:rPr>
              <a:t>(Testing of  </a:t>
            </a:r>
            <a:r>
              <a:rPr lang="en-US" sz="1600" b="1" dirty="0" err="1" smtClean="0">
                <a:solidFill>
                  <a:srgbClr val="0000FF"/>
                </a:solidFill>
              </a:rPr>
              <a:t>unitarity</a:t>
            </a:r>
            <a:r>
              <a:rPr lang="en-US" sz="1600" b="1" dirty="0" smtClean="0">
                <a:solidFill>
                  <a:srgbClr val="0000FF"/>
                </a:solidFill>
              </a:rPr>
              <a:t>  of quarks mixing matrix )</a:t>
            </a:r>
            <a:endParaRPr lang="ru-RU" sz="1600" b="1" dirty="0" smtClean="0">
              <a:solidFill>
                <a:srgbClr val="0000FF"/>
              </a:solidFill>
            </a:endParaRPr>
          </a:p>
        </p:txBody>
      </p:sp>
      <p:sp>
        <p:nvSpPr>
          <p:cNvPr id="45" name="Text Box 12"/>
          <p:cNvSpPr txBox="1">
            <a:spLocks noChangeArrowheads="1"/>
          </p:cNvSpPr>
          <p:nvPr/>
        </p:nvSpPr>
        <p:spPr bwMode="auto">
          <a:xfrm>
            <a:off x="3298825" y="6050359"/>
            <a:ext cx="2740025" cy="835025"/>
          </a:xfrm>
          <a:prstGeom prst="rect">
            <a:avLst/>
          </a:prstGeom>
          <a:noFill/>
          <a:ln w="9525">
            <a:solidFill>
              <a:schemeClr val="tx1"/>
            </a:solidFill>
            <a:miter lim="800000"/>
            <a:headEnd/>
            <a:tailEnd/>
          </a:ln>
        </p:spPr>
        <p:txBody>
          <a:bodyPr>
            <a:spAutoFit/>
          </a:bodyPr>
          <a:lstStyle/>
          <a:p>
            <a:pPr algn="ctr"/>
            <a:r>
              <a:rPr lang="en-US" sz="1600" b="1" dirty="0">
                <a:solidFill>
                  <a:srgbClr val="0000FF"/>
                </a:solidFill>
              </a:rPr>
              <a:t>Necessary to understand matter abundance in the Universe</a:t>
            </a:r>
          </a:p>
        </p:txBody>
      </p:sp>
      <p:pic>
        <p:nvPicPr>
          <p:cNvPr id="47" name="Picture 4" descr="big bang"/>
          <p:cNvPicPr>
            <a:picLocks noChangeAspect="1" noChangeArrowheads="1"/>
          </p:cNvPicPr>
          <p:nvPr/>
        </p:nvPicPr>
        <p:blipFill>
          <a:blip r:embed="rId9" cstate="print"/>
          <a:srcRect/>
          <a:stretch>
            <a:fillRect/>
          </a:stretch>
        </p:blipFill>
        <p:spPr bwMode="auto">
          <a:xfrm>
            <a:off x="3402506" y="4149080"/>
            <a:ext cx="2485919" cy="1872208"/>
          </a:xfrm>
          <a:prstGeom prst="rect">
            <a:avLst/>
          </a:prstGeom>
          <a:noFill/>
          <a:ln w="9525">
            <a:noFill/>
            <a:miter lim="800000"/>
            <a:headEnd/>
            <a:tailEnd/>
          </a:ln>
        </p:spPr>
      </p:pic>
      <p:sp>
        <p:nvSpPr>
          <p:cNvPr id="48" name="Text Box 11"/>
          <p:cNvSpPr txBox="1">
            <a:spLocks noChangeArrowheads="1"/>
          </p:cNvSpPr>
          <p:nvPr/>
        </p:nvSpPr>
        <p:spPr bwMode="auto">
          <a:xfrm>
            <a:off x="6300192" y="4221088"/>
            <a:ext cx="2463800" cy="830263"/>
          </a:xfrm>
          <a:prstGeom prst="rect">
            <a:avLst/>
          </a:prstGeom>
          <a:noFill/>
          <a:ln w="9525">
            <a:solidFill>
              <a:schemeClr val="tx1"/>
            </a:solidFill>
            <a:miter lim="800000"/>
            <a:headEnd/>
            <a:tailEnd/>
          </a:ln>
        </p:spPr>
        <p:txBody>
          <a:bodyPr>
            <a:spAutoFit/>
          </a:bodyPr>
          <a:lstStyle/>
          <a:p>
            <a:r>
              <a:rPr lang="en-US" sz="1600" b="1" dirty="0">
                <a:solidFill>
                  <a:srgbClr val="0000FF"/>
                </a:solidFill>
              </a:rPr>
              <a:t>Necessary to calibrate</a:t>
            </a:r>
          </a:p>
          <a:p>
            <a:r>
              <a:rPr lang="en-US" sz="1600" b="1" dirty="0">
                <a:solidFill>
                  <a:srgbClr val="0000FF"/>
                </a:solidFill>
              </a:rPr>
              <a:t>Neutrino Detectors</a:t>
            </a:r>
          </a:p>
          <a:p>
            <a:r>
              <a:rPr lang="en-US" sz="1600" b="1" dirty="0">
                <a:solidFill>
                  <a:srgbClr val="0000FF"/>
                </a:solidFill>
              </a:rPr>
              <a:t>and to predict event rates</a:t>
            </a:r>
          </a:p>
        </p:txBody>
      </p:sp>
      <p:sp>
        <p:nvSpPr>
          <p:cNvPr id="49" name="Text Box 26"/>
          <p:cNvSpPr txBox="1">
            <a:spLocks noChangeArrowheads="1"/>
          </p:cNvSpPr>
          <p:nvPr/>
        </p:nvSpPr>
        <p:spPr bwMode="auto">
          <a:xfrm>
            <a:off x="6588224" y="5085184"/>
            <a:ext cx="2087563" cy="336550"/>
          </a:xfrm>
          <a:prstGeom prst="rect">
            <a:avLst/>
          </a:prstGeom>
          <a:noFill/>
          <a:ln w="9525">
            <a:noFill/>
            <a:miter lim="800000"/>
            <a:headEnd/>
            <a:tailEnd/>
          </a:ln>
        </p:spPr>
        <p:txBody>
          <a:bodyPr wrap="none">
            <a:spAutoFit/>
          </a:bodyPr>
          <a:lstStyle/>
          <a:p>
            <a:r>
              <a:rPr lang="en-US" sz="1600"/>
              <a:t>Neutrino detectors:</a:t>
            </a:r>
          </a:p>
        </p:txBody>
      </p:sp>
      <p:graphicFrame>
        <p:nvGraphicFramePr>
          <p:cNvPr id="50" name="Object 4"/>
          <p:cNvGraphicFramePr>
            <a:graphicFrameLocks noChangeAspect="1"/>
          </p:cNvGraphicFramePr>
          <p:nvPr/>
        </p:nvGraphicFramePr>
        <p:xfrm>
          <a:off x="6876256" y="5445224"/>
          <a:ext cx="1370013" cy="352425"/>
        </p:xfrm>
        <a:graphic>
          <a:graphicData uri="http://schemas.openxmlformats.org/presentationml/2006/ole">
            <p:oleObj spid="_x0000_s24798" name="Equation" r:id="rId10" imgW="939392" imgH="241195" progId="Equation.3">
              <p:embed/>
            </p:oleObj>
          </a:graphicData>
        </a:graphic>
      </p:graphicFrame>
      <p:graphicFrame>
        <p:nvGraphicFramePr>
          <p:cNvPr id="51" name="Object 5"/>
          <p:cNvGraphicFramePr>
            <a:graphicFrameLocks noChangeAspect="1"/>
          </p:cNvGraphicFramePr>
          <p:nvPr/>
        </p:nvGraphicFramePr>
        <p:xfrm>
          <a:off x="7236296" y="6254750"/>
          <a:ext cx="674688" cy="603250"/>
        </p:xfrm>
        <a:graphic>
          <a:graphicData uri="http://schemas.openxmlformats.org/presentationml/2006/ole">
            <p:oleObj spid="_x0000_s24799" name="Equation" r:id="rId11" imgW="482391" imgH="431613" progId="Equation.3">
              <p:embed/>
            </p:oleObj>
          </a:graphicData>
        </a:graphic>
      </p:graphicFrame>
      <p:sp>
        <p:nvSpPr>
          <p:cNvPr id="52" name="Line 29"/>
          <p:cNvSpPr>
            <a:spLocks noChangeShapeType="1"/>
          </p:cNvSpPr>
          <p:nvPr/>
        </p:nvSpPr>
        <p:spPr bwMode="auto">
          <a:xfrm>
            <a:off x="7524328" y="5733256"/>
            <a:ext cx="0" cy="493713"/>
          </a:xfrm>
          <a:prstGeom prst="line">
            <a:avLst/>
          </a:prstGeom>
          <a:noFill/>
          <a:ln w="9525">
            <a:solidFill>
              <a:schemeClr val="tx1"/>
            </a:solidFill>
            <a:round/>
            <a:headEnd/>
            <a:tailEnd type="triangle" w="med" len="med"/>
          </a:ln>
        </p:spPr>
        <p:txBody>
          <a:bodyPr/>
          <a:lstStyle/>
          <a:p>
            <a:endParaRPr lang="ru-RU"/>
          </a:p>
        </p:txBody>
      </p:sp>
      <p:sp>
        <p:nvSpPr>
          <p:cNvPr id="3" name="Прямоугольник 2"/>
          <p:cNvSpPr/>
          <p:nvPr/>
        </p:nvSpPr>
        <p:spPr>
          <a:xfrm>
            <a:off x="96833" y="3976719"/>
            <a:ext cx="2433874" cy="1458861"/>
          </a:xfrm>
          <a:prstGeom prst="rect">
            <a:avLst/>
          </a:prstGeom>
        </p:spPr>
        <p:txBody>
          <a:bodyPr wrap="square">
            <a:spAutoFit/>
          </a:bodyPr>
          <a:lstStyle/>
          <a:p>
            <a:pPr marL="342900" indent="-342900" eaLnBrk="0" hangingPunct="0">
              <a:spcBef>
                <a:spcPct val="20000"/>
              </a:spcBef>
              <a:buFont typeface="Monotype Sorts" pitchFamily="2" charset="2"/>
              <a:buNone/>
              <a:defRPr/>
            </a:pPr>
            <a:r>
              <a:rPr lang="en-US" sz="2400" kern="0" dirty="0">
                <a:solidFill>
                  <a:schemeClr val="accent2">
                    <a:lumMod val="50000"/>
                  </a:schemeClr>
                </a:solidFill>
              </a:rPr>
              <a:t>Parameters</a:t>
            </a:r>
          </a:p>
          <a:p>
            <a:pPr marL="342900" indent="-342900" eaLnBrk="0" hangingPunct="0">
              <a:spcBef>
                <a:spcPct val="20000"/>
              </a:spcBef>
              <a:buFontTx/>
              <a:buChar char="•"/>
              <a:defRPr/>
            </a:pPr>
            <a:r>
              <a:rPr lang="en-US" kern="0" dirty="0">
                <a:solidFill>
                  <a:schemeClr val="accent2">
                    <a:lumMod val="50000"/>
                  </a:schemeClr>
                </a:solidFill>
              </a:rPr>
              <a:t>Strength:</a:t>
            </a:r>
            <a:r>
              <a:rPr lang="en-US" kern="0" dirty="0"/>
              <a:t> </a:t>
            </a:r>
            <a:r>
              <a:rPr lang="en-US" kern="0" dirty="0">
                <a:solidFill>
                  <a:srgbClr val="FF0000"/>
                </a:solidFill>
              </a:rPr>
              <a:t>G</a:t>
            </a:r>
            <a:r>
              <a:rPr lang="en-US" kern="0" baseline="-25000" dirty="0">
                <a:solidFill>
                  <a:srgbClr val="FF0000"/>
                </a:solidFill>
              </a:rPr>
              <a:t>F</a:t>
            </a:r>
            <a:r>
              <a:rPr lang="en-US" kern="0" dirty="0"/>
              <a:t>   </a:t>
            </a:r>
            <a:endParaRPr lang="en-US" kern="0" baseline="-25000" dirty="0"/>
          </a:p>
          <a:p>
            <a:pPr marL="342900" indent="-342900" eaLnBrk="0" hangingPunct="0">
              <a:spcBef>
                <a:spcPct val="20000"/>
              </a:spcBef>
              <a:buFontTx/>
              <a:buChar char="•"/>
              <a:defRPr/>
            </a:pPr>
            <a:r>
              <a:rPr lang="en-US" kern="0" dirty="0">
                <a:solidFill>
                  <a:schemeClr val="accent2">
                    <a:lumMod val="50000"/>
                  </a:schemeClr>
                </a:solidFill>
              </a:rPr>
              <a:t>Quark mixing:</a:t>
            </a:r>
            <a:r>
              <a:rPr lang="en-US" kern="0" dirty="0"/>
              <a:t> </a:t>
            </a:r>
            <a:r>
              <a:rPr lang="en-US" kern="0" dirty="0" err="1">
                <a:solidFill>
                  <a:srgbClr val="FF0000"/>
                </a:solidFill>
              </a:rPr>
              <a:t>V</a:t>
            </a:r>
            <a:r>
              <a:rPr lang="en-US" kern="0" baseline="-25000" dirty="0" err="1">
                <a:solidFill>
                  <a:srgbClr val="FF0000"/>
                </a:solidFill>
              </a:rPr>
              <a:t>ud</a:t>
            </a:r>
            <a:endParaRPr lang="en-US" kern="0" baseline="-25000" dirty="0">
              <a:solidFill>
                <a:srgbClr val="FF0000"/>
              </a:solidFill>
            </a:endParaRPr>
          </a:p>
          <a:p>
            <a:pPr marL="342900" indent="-342900" eaLnBrk="0" hangingPunct="0">
              <a:spcBef>
                <a:spcPct val="20000"/>
              </a:spcBef>
              <a:buFontTx/>
              <a:buChar char="•"/>
              <a:defRPr/>
            </a:pPr>
            <a:r>
              <a:rPr lang="en-US" kern="0" dirty="0">
                <a:solidFill>
                  <a:schemeClr val="accent2">
                    <a:lumMod val="50000"/>
                  </a:schemeClr>
                </a:solidFill>
                <a:sym typeface="Symbol" pitchFamily="18" charset="2"/>
              </a:rPr>
              <a:t>Ratio:</a:t>
            </a:r>
            <a:r>
              <a:rPr lang="en-US" kern="0" dirty="0">
                <a:sym typeface="Symbol" pitchFamily="18" charset="2"/>
              </a:rPr>
              <a:t> </a:t>
            </a:r>
            <a:r>
              <a:rPr lang="en-US" kern="0" dirty="0">
                <a:solidFill>
                  <a:srgbClr val="FF0000"/>
                </a:solidFill>
                <a:sym typeface="Symbol" pitchFamily="18" charset="2"/>
              </a:rPr>
              <a:t></a:t>
            </a:r>
            <a:r>
              <a:rPr lang="en-US" kern="0" dirty="0">
                <a:sym typeface="Symbol" pitchFamily="18" charset="2"/>
              </a:rPr>
              <a:t> </a:t>
            </a:r>
            <a:r>
              <a:rPr lang="en-US" kern="0" dirty="0">
                <a:solidFill>
                  <a:schemeClr val="accent2">
                    <a:lumMod val="50000"/>
                  </a:schemeClr>
                </a:solidFill>
                <a:sym typeface="Symbol" pitchFamily="18" charset="2"/>
              </a:rPr>
              <a:t>= </a:t>
            </a:r>
            <a:r>
              <a:rPr lang="en-US" kern="0" dirty="0" err="1">
                <a:solidFill>
                  <a:schemeClr val="accent2">
                    <a:lumMod val="50000"/>
                  </a:schemeClr>
                </a:solidFill>
                <a:sym typeface="Symbol" pitchFamily="18" charset="2"/>
              </a:rPr>
              <a:t>g</a:t>
            </a:r>
            <a:r>
              <a:rPr lang="en-US" kern="0" baseline="-25000" dirty="0" err="1">
                <a:solidFill>
                  <a:schemeClr val="accent2">
                    <a:lumMod val="50000"/>
                  </a:schemeClr>
                </a:solidFill>
                <a:sym typeface="Symbol" pitchFamily="18" charset="2"/>
              </a:rPr>
              <a:t>A</a:t>
            </a:r>
            <a:r>
              <a:rPr lang="en-US" kern="0" dirty="0">
                <a:solidFill>
                  <a:schemeClr val="accent2">
                    <a:lumMod val="50000"/>
                  </a:schemeClr>
                </a:solidFill>
                <a:sym typeface="Symbol" pitchFamily="18" charset="2"/>
              </a:rPr>
              <a:t>/</a:t>
            </a:r>
            <a:r>
              <a:rPr lang="en-US" kern="0" dirty="0" err="1">
                <a:solidFill>
                  <a:schemeClr val="accent2">
                    <a:lumMod val="50000"/>
                  </a:schemeClr>
                </a:solidFill>
                <a:sym typeface="Symbol" pitchFamily="18" charset="2"/>
              </a:rPr>
              <a:t>g</a:t>
            </a:r>
            <a:r>
              <a:rPr lang="en-US" kern="0" baseline="-25000" dirty="0" err="1">
                <a:solidFill>
                  <a:schemeClr val="accent2">
                    <a:lumMod val="50000"/>
                  </a:schemeClr>
                </a:solidFill>
                <a:sym typeface="Symbol" pitchFamily="18" charset="2"/>
              </a:rPr>
              <a:t>V</a:t>
            </a:r>
            <a:endParaRPr lang="en-US" kern="0" dirty="0">
              <a:solidFill>
                <a:schemeClr val="accent2">
                  <a:lumMod val="50000"/>
                </a:schemeClr>
              </a:solidFill>
              <a:sym typeface="Symbol" pitchFamily="18" charset="2"/>
            </a:endParaRPr>
          </a:p>
        </p:txBody>
      </p:sp>
      <p:grpSp>
        <p:nvGrpSpPr>
          <p:cNvPr id="22" name="Группа 21"/>
          <p:cNvGrpSpPr/>
          <p:nvPr/>
        </p:nvGrpSpPr>
        <p:grpSpPr>
          <a:xfrm>
            <a:off x="0" y="0"/>
            <a:ext cx="9144000" cy="893713"/>
            <a:chOff x="0" y="-27384"/>
            <a:chExt cx="9144000" cy="893713"/>
          </a:xfrm>
        </p:grpSpPr>
        <p:sp>
          <p:nvSpPr>
            <p:cNvPr id="23" name="Прямоугольник 2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5" name="Прямоугольник 2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6" name="Прямоугольник 25"/>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7" name="Рисунок 26"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28"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29" name="Прямоугольник 28"/>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0" name="Прямая соединительная линия 29"/>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9" name="Rectangle 2"/>
          <p:cNvSpPr>
            <a:spLocks noChangeArrowheads="1"/>
          </p:cNvSpPr>
          <p:nvPr/>
        </p:nvSpPr>
        <p:spPr bwMode="auto">
          <a:xfrm>
            <a:off x="4221361" y="3419867"/>
            <a:ext cx="811212" cy="990600"/>
          </a:xfrm>
          <a:prstGeom prst="rect">
            <a:avLst/>
          </a:prstGeom>
          <a:pattFill prst="pct20">
            <a:fgClr>
              <a:srgbClr val="3366FF"/>
            </a:fgClr>
            <a:bgClr>
              <a:schemeClr val="bg1"/>
            </a:bgClr>
          </a:pattFill>
          <a:ln w="9525">
            <a:noFill/>
            <a:miter lim="800000"/>
            <a:headEnd/>
            <a:tailEnd/>
          </a:ln>
        </p:spPr>
        <p:txBody>
          <a:bodyPr wrap="none" anchor="ctr"/>
          <a:lstStyle/>
          <a:p>
            <a:endParaRPr lang="ru-RU"/>
          </a:p>
        </p:txBody>
      </p:sp>
      <p:sp>
        <p:nvSpPr>
          <p:cNvPr id="12" name="Rectangle 3" descr="5%"/>
          <p:cNvSpPr>
            <a:spLocks noChangeArrowheads="1"/>
          </p:cNvSpPr>
          <p:nvPr/>
        </p:nvSpPr>
        <p:spPr bwMode="auto">
          <a:xfrm>
            <a:off x="4221361" y="3419867"/>
            <a:ext cx="811212" cy="989012"/>
          </a:xfrm>
          <a:prstGeom prst="rect">
            <a:avLst/>
          </a:prstGeom>
          <a:pattFill prst="pct5">
            <a:fgClr>
              <a:srgbClr val="3366FF"/>
            </a:fgClr>
            <a:bgClr>
              <a:schemeClr val="bg1"/>
            </a:bgClr>
          </a:pattFill>
          <a:ln w="9525">
            <a:noFill/>
            <a:miter lim="800000"/>
            <a:headEnd/>
            <a:tailEnd/>
          </a:ln>
        </p:spPr>
        <p:txBody>
          <a:bodyPr wrap="none" anchor="ctr"/>
          <a:lstStyle/>
          <a:p>
            <a:endParaRPr lang="ru-RU"/>
          </a:p>
        </p:txBody>
      </p:sp>
      <p:sp>
        <p:nvSpPr>
          <p:cNvPr id="13" name="Text Box 12"/>
          <p:cNvSpPr txBox="1">
            <a:spLocks noChangeArrowheads="1"/>
          </p:cNvSpPr>
          <p:nvPr/>
        </p:nvSpPr>
        <p:spPr bwMode="auto">
          <a:xfrm>
            <a:off x="4821436" y="1324367"/>
            <a:ext cx="3106737" cy="369887"/>
          </a:xfrm>
          <a:prstGeom prst="rect">
            <a:avLst/>
          </a:prstGeom>
          <a:noFill/>
          <a:ln w="9525">
            <a:noFill/>
            <a:miter lim="800000"/>
            <a:headEnd/>
            <a:tailEnd/>
          </a:ln>
        </p:spPr>
        <p:txBody>
          <a:bodyPr>
            <a:spAutoFit/>
          </a:bodyPr>
          <a:lstStyle/>
          <a:p>
            <a:r>
              <a:rPr lang="en-US" sz="1800" u="sng">
                <a:solidFill>
                  <a:srgbClr val="C00000"/>
                </a:solidFill>
              </a:rPr>
              <a:t>Storage experiments with UCN</a:t>
            </a:r>
          </a:p>
        </p:txBody>
      </p:sp>
      <p:sp>
        <p:nvSpPr>
          <p:cNvPr id="14" name="Text Box 13"/>
          <p:cNvSpPr txBox="1">
            <a:spLocks noChangeArrowheads="1"/>
          </p:cNvSpPr>
          <p:nvPr/>
        </p:nvSpPr>
        <p:spPr bwMode="auto">
          <a:xfrm>
            <a:off x="5480248" y="1940317"/>
            <a:ext cx="2906713" cy="304800"/>
          </a:xfrm>
          <a:prstGeom prst="rect">
            <a:avLst/>
          </a:prstGeom>
          <a:noFill/>
          <a:ln w="9525">
            <a:noFill/>
            <a:miter lim="800000"/>
            <a:headEnd/>
            <a:tailEnd/>
          </a:ln>
        </p:spPr>
        <p:txBody>
          <a:bodyPr wrap="none">
            <a:spAutoFit/>
          </a:bodyPr>
          <a:lstStyle/>
          <a:p>
            <a:r>
              <a:rPr lang="en-US" sz="1400">
                <a:solidFill>
                  <a:srgbClr val="0000FF"/>
                </a:solidFill>
              </a:rPr>
              <a:t>“counting the surviving neutrons”</a:t>
            </a:r>
          </a:p>
        </p:txBody>
      </p:sp>
      <p:sp>
        <p:nvSpPr>
          <p:cNvPr id="15" name="Oval 14"/>
          <p:cNvSpPr>
            <a:spLocks noChangeArrowheads="1"/>
          </p:cNvSpPr>
          <p:nvPr/>
        </p:nvSpPr>
        <p:spPr bwMode="auto">
          <a:xfrm rot="10800000">
            <a:off x="4400748" y="4904179"/>
            <a:ext cx="449263" cy="90488"/>
          </a:xfrm>
          <a:prstGeom prst="ellipse">
            <a:avLst/>
          </a:prstGeom>
          <a:solidFill>
            <a:srgbClr val="FFFF00"/>
          </a:solidFill>
          <a:ln w="9525">
            <a:round/>
            <a:headEnd/>
            <a:tailEnd/>
          </a:ln>
          <a:scene3d>
            <a:camera prst="legacyPerspectiveBottom"/>
            <a:lightRig rig="legacyFlat3" dir="t"/>
          </a:scene3d>
          <a:sp3d extrusionH="887400" prstMaterial="legacyMatte">
            <a:bevelT w="13500" h="13500" prst="angle"/>
            <a:bevelB w="13500" h="13500" prst="angle"/>
            <a:extrusionClr>
              <a:srgbClr val="FFFF00"/>
            </a:extrusionClr>
          </a:sp3d>
        </p:spPr>
        <p:txBody>
          <a:bodyPr wrap="none" anchor="ctr">
            <a:flatTx/>
          </a:bodyPr>
          <a:lstStyle/>
          <a:p>
            <a:endParaRPr lang="ru-RU"/>
          </a:p>
        </p:txBody>
      </p:sp>
      <p:sp>
        <p:nvSpPr>
          <p:cNvPr id="17" name="Text Box 15"/>
          <p:cNvSpPr txBox="1">
            <a:spLocks noChangeArrowheads="1"/>
          </p:cNvSpPr>
          <p:nvPr/>
        </p:nvSpPr>
        <p:spPr bwMode="auto">
          <a:xfrm>
            <a:off x="7415411" y="4769242"/>
            <a:ext cx="1554162" cy="274637"/>
          </a:xfrm>
          <a:prstGeom prst="rect">
            <a:avLst/>
          </a:prstGeom>
          <a:noFill/>
          <a:ln w="9525">
            <a:noFill/>
            <a:miter lim="800000"/>
            <a:headEnd/>
            <a:tailEnd/>
          </a:ln>
        </p:spPr>
        <p:txBody>
          <a:bodyPr wrap="none">
            <a:spAutoFit/>
          </a:bodyPr>
          <a:lstStyle/>
          <a:p>
            <a:r>
              <a:rPr lang="en-US" sz="1200">
                <a:latin typeface="Arial" pitchFamily="34" charset="0"/>
                <a:sym typeface="Wingdings" pitchFamily="2" charset="2"/>
              </a:rPr>
              <a:t> 0 (</a:t>
            </a:r>
            <a:r>
              <a:rPr lang="en-US" sz="1200">
                <a:sym typeface="Wingdings" pitchFamily="2" charset="2"/>
              </a:rPr>
              <a:t>extrapolation</a:t>
            </a:r>
            <a:r>
              <a:rPr lang="en-US" sz="1200">
                <a:latin typeface="Arial" pitchFamily="34" charset="0"/>
                <a:sym typeface="Wingdings" pitchFamily="2" charset="2"/>
              </a:rPr>
              <a:t>)</a:t>
            </a:r>
            <a:endParaRPr lang="en-US" sz="1200">
              <a:latin typeface="Arial" pitchFamily="34" charset="0"/>
            </a:endParaRPr>
          </a:p>
        </p:txBody>
      </p:sp>
      <p:graphicFrame>
        <p:nvGraphicFramePr>
          <p:cNvPr id="18" name="Object 2"/>
          <p:cNvGraphicFramePr>
            <a:graphicFrameLocks noChangeAspect="1"/>
          </p:cNvGraphicFramePr>
          <p:nvPr>
            <p:extLst>
              <p:ext uri="{D42A27DB-BD31-4B8C-83A1-F6EECF244321}">
                <p14:modId xmlns:p14="http://schemas.microsoft.com/office/powerpoint/2010/main" xmlns="" val="4255934448"/>
              </p:ext>
            </p:extLst>
          </p:nvPr>
        </p:nvGraphicFramePr>
        <p:xfrm>
          <a:off x="5615186" y="2519754"/>
          <a:ext cx="1879600" cy="620713"/>
        </p:xfrm>
        <a:graphic>
          <a:graphicData uri="http://schemas.openxmlformats.org/presentationml/2006/ole">
            <p:oleObj spid="_x0000_s27885" name="Equation" r:id="rId5" imgW="1307532" imgH="431613" progId="Equation.DSMT4">
              <p:embed/>
            </p:oleObj>
          </a:graphicData>
        </a:graphic>
      </p:graphicFrame>
      <p:graphicFrame>
        <p:nvGraphicFramePr>
          <p:cNvPr id="19" name="Object 3"/>
          <p:cNvGraphicFramePr>
            <a:graphicFrameLocks noChangeAspect="1"/>
          </p:cNvGraphicFramePr>
          <p:nvPr>
            <p:extLst>
              <p:ext uri="{D42A27DB-BD31-4B8C-83A1-F6EECF244321}">
                <p14:modId xmlns:p14="http://schemas.microsoft.com/office/powerpoint/2010/main" xmlns="" val="1239685168"/>
              </p:ext>
            </p:extLst>
          </p:nvPr>
        </p:nvGraphicFramePr>
        <p:xfrm>
          <a:off x="5605661" y="3381767"/>
          <a:ext cx="3189287" cy="668337"/>
        </p:xfrm>
        <a:graphic>
          <a:graphicData uri="http://schemas.openxmlformats.org/presentationml/2006/ole">
            <p:oleObj spid="_x0000_s27886" name="Equation" r:id="rId6" imgW="2120900" imgH="444500" progId="Equation.3">
              <p:embed/>
            </p:oleObj>
          </a:graphicData>
        </a:graphic>
      </p:graphicFrame>
      <p:sp>
        <p:nvSpPr>
          <p:cNvPr id="20" name="Text Box 18"/>
          <p:cNvSpPr txBox="1">
            <a:spLocks noChangeArrowheads="1"/>
          </p:cNvSpPr>
          <p:nvPr/>
        </p:nvSpPr>
        <p:spPr bwMode="auto">
          <a:xfrm>
            <a:off x="7320161" y="4324742"/>
            <a:ext cx="1414462" cy="274637"/>
          </a:xfrm>
          <a:prstGeom prst="rect">
            <a:avLst/>
          </a:prstGeom>
          <a:noFill/>
          <a:ln w="9525">
            <a:noFill/>
            <a:miter lim="800000"/>
            <a:headEnd/>
            <a:tailEnd/>
          </a:ln>
        </p:spPr>
        <p:txBody>
          <a:bodyPr wrap="none">
            <a:spAutoFit/>
          </a:bodyPr>
          <a:lstStyle/>
          <a:p>
            <a:r>
              <a:rPr lang="en-US" sz="1200">
                <a:latin typeface="Arial" pitchFamily="34" charset="0"/>
                <a:sym typeface="Wingdings" pitchFamily="2" charset="2"/>
              </a:rPr>
              <a:t> 0 (</a:t>
            </a:r>
            <a:r>
              <a:rPr lang="en-US" sz="1200">
                <a:sym typeface="Wingdings" pitchFamily="2" charset="2"/>
              </a:rPr>
              <a:t>experiment</a:t>
            </a:r>
            <a:r>
              <a:rPr lang="en-US" sz="1200">
                <a:latin typeface="Arial" pitchFamily="34" charset="0"/>
                <a:sym typeface="Wingdings" pitchFamily="2" charset="2"/>
              </a:rPr>
              <a:t>)</a:t>
            </a:r>
            <a:endParaRPr lang="en-US" sz="1200">
              <a:latin typeface="Arial" pitchFamily="34" charset="0"/>
            </a:endParaRPr>
          </a:p>
        </p:txBody>
      </p:sp>
      <p:sp>
        <p:nvSpPr>
          <p:cNvPr id="21" name="AutoShape 19"/>
          <p:cNvSpPr>
            <a:spLocks/>
          </p:cNvSpPr>
          <p:nvPr/>
        </p:nvSpPr>
        <p:spPr bwMode="auto">
          <a:xfrm rot="16200000">
            <a:off x="6763742" y="3892148"/>
            <a:ext cx="134938" cy="450850"/>
          </a:xfrm>
          <a:prstGeom prst="leftBrace">
            <a:avLst>
              <a:gd name="adj1" fmla="val 27843"/>
              <a:gd name="adj2" fmla="val 50000"/>
            </a:avLst>
          </a:prstGeom>
          <a:noFill/>
          <a:ln w="9525">
            <a:solidFill>
              <a:schemeClr val="tx1"/>
            </a:solidFill>
            <a:round/>
            <a:headEnd/>
            <a:tailEnd/>
          </a:ln>
        </p:spPr>
        <p:txBody>
          <a:bodyPr wrap="none" anchor="ctr"/>
          <a:lstStyle/>
          <a:p>
            <a:endParaRPr lang="ru-RU"/>
          </a:p>
        </p:txBody>
      </p:sp>
      <p:sp>
        <p:nvSpPr>
          <p:cNvPr id="22" name="AutoShape 20"/>
          <p:cNvSpPr>
            <a:spLocks/>
          </p:cNvSpPr>
          <p:nvPr/>
        </p:nvSpPr>
        <p:spPr bwMode="auto">
          <a:xfrm rot="16200000">
            <a:off x="8225829" y="3330173"/>
            <a:ext cx="134938" cy="1574800"/>
          </a:xfrm>
          <a:prstGeom prst="leftBrace">
            <a:avLst>
              <a:gd name="adj1" fmla="val 97255"/>
              <a:gd name="adj2" fmla="val 50000"/>
            </a:avLst>
          </a:prstGeom>
          <a:noFill/>
          <a:ln w="9525">
            <a:solidFill>
              <a:schemeClr val="tx1"/>
            </a:solidFill>
            <a:round/>
            <a:headEnd/>
            <a:tailEnd/>
          </a:ln>
        </p:spPr>
        <p:txBody>
          <a:bodyPr wrap="none" anchor="ctr"/>
          <a:lstStyle/>
          <a:p>
            <a:endParaRPr lang="ru-RU"/>
          </a:p>
        </p:txBody>
      </p:sp>
      <p:sp>
        <p:nvSpPr>
          <p:cNvPr id="23" name="Line 21"/>
          <p:cNvSpPr>
            <a:spLocks noChangeShapeType="1"/>
          </p:cNvSpPr>
          <p:nvPr/>
        </p:nvSpPr>
        <p:spPr bwMode="auto">
          <a:xfrm>
            <a:off x="6831211" y="4229492"/>
            <a:ext cx="0" cy="495300"/>
          </a:xfrm>
          <a:prstGeom prst="line">
            <a:avLst/>
          </a:prstGeom>
          <a:noFill/>
          <a:ln w="9525">
            <a:solidFill>
              <a:schemeClr val="tx1"/>
            </a:solidFill>
            <a:round/>
            <a:headEnd/>
            <a:tailEnd/>
          </a:ln>
        </p:spPr>
        <p:txBody>
          <a:bodyPr/>
          <a:lstStyle/>
          <a:p>
            <a:endParaRPr lang="ru-RU"/>
          </a:p>
        </p:txBody>
      </p:sp>
      <p:graphicFrame>
        <p:nvGraphicFramePr>
          <p:cNvPr id="24" name="Object 4"/>
          <p:cNvGraphicFramePr>
            <a:graphicFrameLocks noChangeAspect="1"/>
          </p:cNvGraphicFramePr>
          <p:nvPr>
            <p:extLst>
              <p:ext uri="{D42A27DB-BD31-4B8C-83A1-F6EECF244321}">
                <p14:modId xmlns:p14="http://schemas.microsoft.com/office/powerpoint/2010/main" xmlns="" val="1317931608"/>
              </p:ext>
            </p:extLst>
          </p:nvPr>
        </p:nvGraphicFramePr>
        <p:xfrm>
          <a:off x="6318448" y="4588267"/>
          <a:ext cx="1143000" cy="585787"/>
        </p:xfrm>
        <a:graphic>
          <a:graphicData uri="http://schemas.openxmlformats.org/presentationml/2006/ole">
            <p:oleObj spid="_x0000_s27887" name="Equation" r:id="rId7" imgW="837836" imgH="431613" progId="Equation.3">
              <p:embed/>
            </p:oleObj>
          </a:graphicData>
        </a:graphic>
      </p:graphicFrame>
      <p:graphicFrame>
        <p:nvGraphicFramePr>
          <p:cNvPr id="25" name="Object 5"/>
          <p:cNvGraphicFramePr>
            <a:graphicFrameLocks noChangeAspect="1"/>
          </p:cNvGraphicFramePr>
          <p:nvPr>
            <p:extLst>
              <p:ext uri="{D42A27DB-BD31-4B8C-83A1-F6EECF244321}">
                <p14:modId xmlns:p14="http://schemas.microsoft.com/office/powerpoint/2010/main" xmlns="" val="159612654"/>
              </p:ext>
            </p:extLst>
          </p:nvPr>
        </p:nvGraphicFramePr>
        <p:xfrm>
          <a:off x="6380361" y="5399479"/>
          <a:ext cx="854075" cy="711200"/>
        </p:xfrm>
        <a:graphic>
          <a:graphicData uri="http://schemas.openxmlformats.org/presentationml/2006/ole">
            <p:oleObj spid="_x0000_s27888" name="Equation" r:id="rId8" imgW="533169" imgH="444307" progId="Equation.3">
              <p:embed/>
            </p:oleObj>
          </a:graphicData>
        </a:graphic>
      </p:graphicFrame>
      <p:sp>
        <p:nvSpPr>
          <p:cNvPr id="26" name="Text Box 24"/>
          <p:cNvSpPr txBox="1">
            <a:spLocks noChangeArrowheads="1"/>
          </p:cNvSpPr>
          <p:nvPr/>
        </p:nvSpPr>
        <p:spPr bwMode="auto">
          <a:xfrm>
            <a:off x="4310261" y="3554804"/>
            <a:ext cx="604837" cy="336550"/>
          </a:xfrm>
          <a:prstGeom prst="rect">
            <a:avLst/>
          </a:prstGeom>
          <a:noFill/>
          <a:ln w="9525">
            <a:noFill/>
            <a:miter lim="800000"/>
            <a:headEnd/>
            <a:tailEnd/>
          </a:ln>
        </p:spPr>
        <p:txBody>
          <a:bodyPr wrap="none">
            <a:spAutoFit/>
          </a:bodyPr>
          <a:lstStyle/>
          <a:p>
            <a:r>
              <a:rPr lang="en-US" sz="1600" b="1"/>
              <a:t>N(t</a:t>
            </a:r>
            <a:r>
              <a:rPr lang="en-US" sz="1600" b="1" baseline="-25000"/>
              <a:t>1</a:t>
            </a:r>
            <a:r>
              <a:rPr lang="en-US" sz="1600" b="1"/>
              <a:t>)</a:t>
            </a:r>
          </a:p>
        </p:txBody>
      </p:sp>
      <p:sp>
        <p:nvSpPr>
          <p:cNvPr id="27" name="Text Box 25"/>
          <p:cNvSpPr txBox="1">
            <a:spLocks noChangeArrowheads="1"/>
          </p:cNvSpPr>
          <p:nvPr/>
        </p:nvSpPr>
        <p:spPr bwMode="auto">
          <a:xfrm>
            <a:off x="4310261" y="3554804"/>
            <a:ext cx="604837" cy="336550"/>
          </a:xfrm>
          <a:prstGeom prst="rect">
            <a:avLst/>
          </a:prstGeom>
          <a:noFill/>
          <a:ln w="9525">
            <a:noFill/>
            <a:miter lim="800000"/>
            <a:headEnd/>
            <a:tailEnd/>
          </a:ln>
        </p:spPr>
        <p:txBody>
          <a:bodyPr wrap="none">
            <a:spAutoFit/>
          </a:bodyPr>
          <a:lstStyle/>
          <a:p>
            <a:r>
              <a:rPr lang="en-US" sz="1600" b="1"/>
              <a:t>N(t</a:t>
            </a:r>
            <a:r>
              <a:rPr lang="en-US" sz="1600" b="1" baseline="-25000"/>
              <a:t>2</a:t>
            </a:r>
            <a:r>
              <a:rPr lang="en-US" sz="1600" b="1"/>
              <a:t>)</a:t>
            </a:r>
          </a:p>
        </p:txBody>
      </p:sp>
      <p:sp>
        <p:nvSpPr>
          <p:cNvPr id="28" name="Text Box 26"/>
          <p:cNvSpPr txBox="1">
            <a:spLocks noChangeArrowheads="1"/>
          </p:cNvSpPr>
          <p:nvPr/>
        </p:nvSpPr>
        <p:spPr bwMode="auto">
          <a:xfrm>
            <a:off x="3995936" y="2116529"/>
            <a:ext cx="1427162" cy="336550"/>
          </a:xfrm>
          <a:prstGeom prst="rect">
            <a:avLst/>
          </a:prstGeom>
          <a:noFill/>
          <a:ln w="9525">
            <a:noFill/>
            <a:miter lim="800000"/>
            <a:headEnd/>
            <a:tailEnd/>
          </a:ln>
        </p:spPr>
        <p:txBody>
          <a:bodyPr wrap="none">
            <a:spAutoFit/>
          </a:bodyPr>
          <a:lstStyle/>
          <a:p>
            <a:r>
              <a:rPr lang="en-US" sz="1600"/>
              <a:t>“UCN bottle”</a:t>
            </a:r>
          </a:p>
        </p:txBody>
      </p:sp>
      <p:sp>
        <p:nvSpPr>
          <p:cNvPr id="29" name="AutoShape 27"/>
          <p:cNvSpPr>
            <a:spLocks noChangeArrowheads="1"/>
          </p:cNvSpPr>
          <p:nvPr/>
        </p:nvSpPr>
        <p:spPr bwMode="auto">
          <a:xfrm>
            <a:off x="4040386" y="2519754"/>
            <a:ext cx="720725" cy="360363"/>
          </a:xfrm>
          <a:prstGeom prst="curvedDownArrow">
            <a:avLst>
              <a:gd name="adj1" fmla="val 40000"/>
              <a:gd name="adj2" fmla="val 80000"/>
              <a:gd name="adj3" fmla="val 33333"/>
            </a:avLst>
          </a:prstGeom>
          <a:pattFill prst="pct20">
            <a:fgClr>
              <a:schemeClr val="accent1"/>
            </a:fgClr>
            <a:bgClr>
              <a:schemeClr val="bg1"/>
            </a:bgClr>
          </a:pattFill>
          <a:ln w="9525">
            <a:noFill/>
            <a:miter lim="800000"/>
            <a:headEnd/>
            <a:tailEnd/>
          </a:ln>
        </p:spPr>
        <p:txBody>
          <a:bodyPr wrap="none" anchor="ctr"/>
          <a:lstStyle/>
          <a:p>
            <a:endParaRPr lang="ru-RU"/>
          </a:p>
        </p:txBody>
      </p:sp>
      <p:sp>
        <p:nvSpPr>
          <p:cNvPr id="30" name="Line 28"/>
          <p:cNvSpPr>
            <a:spLocks noChangeShapeType="1"/>
          </p:cNvSpPr>
          <p:nvPr/>
        </p:nvSpPr>
        <p:spPr bwMode="auto">
          <a:xfrm>
            <a:off x="4445198" y="2880117"/>
            <a:ext cx="360363" cy="0"/>
          </a:xfrm>
          <a:prstGeom prst="line">
            <a:avLst/>
          </a:prstGeom>
          <a:noFill/>
          <a:ln w="19050">
            <a:solidFill>
              <a:schemeClr val="tx1"/>
            </a:solidFill>
            <a:round/>
            <a:headEnd/>
            <a:tailEnd/>
          </a:ln>
        </p:spPr>
        <p:txBody>
          <a:bodyPr/>
          <a:lstStyle/>
          <a:p>
            <a:endParaRPr lang="ru-RU"/>
          </a:p>
        </p:txBody>
      </p:sp>
      <p:sp>
        <p:nvSpPr>
          <p:cNvPr id="31" name="Text Box 29"/>
          <p:cNvSpPr txBox="1">
            <a:spLocks noChangeArrowheads="1"/>
          </p:cNvSpPr>
          <p:nvPr/>
        </p:nvSpPr>
        <p:spPr bwMode="auto">
          <a:xfrm>
            <a:off x="4958705" y="6340867"/>
            <a:ext cx="3171081" cy="376237"/>
          </a:xfrm>
          <a:prstGeom prst="rect">
            <a:avLst/>
          </a:prstGeom>
          <a:noFill/>
          <a:ln w="9525">
            <a:solidFill>
              <a:schemeClr val="tx1"/>
            </a:solidFill>
            <a:miter lim="800000"/>
            <a:headEnd/>
            <a:tailEnd/>
          </a:ln>
        </p:spPr>
        <p:txBody>
          <a:bodyPr wrap="square">
            <a:spAutoFit/>
          </a:bodyPr>
          <a:lstStyle/>
          <a:p>
            <a:r>
              <a:rPr lang="en-US" sz="1800">
                <a:solidFill>
                  <a:srgbClr val="C00000"/>
                </a:solidFill>
              </a:rPr>
              <a:t>Two relative measurements</a:t>
            </a:r>
          </a:p>
        </p:txBody>
      </p:sp>
      <p:sp>
        <p:nvSpPr>
          <p:cNvPr id="32" name="AutoShape 30"/>
          <p:cNvSpPr>
            <a:spLocks noChangeArrowheads="1"/>
          </p:cNvSpPr>
          <p:nvPr/>
        </p:nvSpPr>
        <p:spPr bwMode="auto">
          <a:xfrm>
            <a:off x="5570736" y="5669354"/>
            <a:ext cx="495300" cy="134938"/>
          </a:xfrm>
          <a:prstGeom prst="rightArrow">
            <a:avLst>
              <a:gd name="adj1" fmla="val 50000"/>
              <a:gd name="adj2" fmla="val 91764"/>
            </a:avLst>
          </a:prstGeom>
          <a:gradFill rotWithShape="1">
            <a:gsLst>
              <a:gs pos="0">
                <a:schemeClr val="tx1">
                  <a:alpha val="89999"/>
                </a:schemeClr>
              </a:gs>
              <a:gs pos="100000">
                <a:schemeClr val="tx1">
                  <a:gamma/>
                  <a:tint val="74118"/>
                  <a:invGamma/>
                </a:schemeClr>
              </a:gs>
            </a:gsLst>
            <a:lin ang="0" scaled="1"/>
          </a:gradFill>
          <a:ln w="9525">
            <a:solidFill>
              <a:schemeClr val="tx1"/>
            </a:solidFill>
            <a:miter lim="800000"/>
            <a:headEnd/>
            <a:tailEnd/>
          </a:ln>
          <a:effectLst/>
        </p:spPr>
        <p:txBody>
          <a:bodyPr wrap="none" anchor="ctr"/>
          <a:lstStyle/>
          <a:p>
            <a:pPr>
              <a:defRPr/>
            </a:pPr>
            <a:endParaRPr lang="ru-RU"/>
          </a:p>
        </p:txBody>
      </p:sp>
      <p:sp>
        <p:nvSpPr>
          <p:cNvPr id="33" name="Line 31"/>
          <p:cNvSpPr>
            <a:spLocks noChangeShapeType="1"/>
          </p:cNvSpPr>
          <p:nvPr/>
        </p:nvSpPr>
        <p:spPr bwMode="auto">
          <a:xfrm>
            <a:off x="4445198" y="4408879"/>
            <a:ext cx="360363" cy="0"/>
          </a:xfrm>
          <a:prstGeom prst="line">
            <a:avLst/>
          </a:prstGeom>
          <a:noFill/>
          <a:ln w="19050">
            <a:solidFill>
              <a:schemeClr val="tx1"/>
            </a:solidFill>
            <a:round/>
            <a:headEnd/>
            <a:tailEnd/>
          </a:ln>
        </p:spPr>
        <p:txBody>
          <a:bodyPr/>
          <a:lstStyle/>
          <a:p>
            <a:endParaRPr lang="ru-RU"/>
          </a:p>
        </p:txBody>
      </p:sp>
      <p:grpSp>
        <p:nvGrpSpPr>
          <p:cNvPr id="34" name="Group 32"/>
          <p:cNvGrpSpPr>
            <a:grpSpLocks/>
          </p:cNvGrpSpPr>
          <p:nvPr/>
        </p:nvGrpSpPr>
        <p:grpSpPr bwMode="auto">
          <a:xfrm>
            <a:off x="4221361" y="2880117"/>
            <a:ext cx="809625" cy="1530350"/>
            <a:chOff x="2767" y="1707"/>
            <a:chExt cx="510" cy="964"/>
          </a:xfrm>
        </p:grpSpPr>
        <p:sp>
          <p:nvSpPr>
            <p:cNvPr id="35" name="Freeform 33"/>
            <p:cNvSpPr>
              <a:spLocks/>
            </p:cNvSpPr>
            <p:nvPr/>
          </p:nvSpPr>
          <p:spPr bwMode="auto">
            <a:xfrm>
              <a:off x="2767" y="1707"/>
              <a:ext cx="198" cy="170"/>
            </a:xfrm>
            <a:custGeom>
              <a:avLst/>
              <a:gdLst>
                <a:gd name="T0" fmla="*/ 0 w 198"/>
                <a:gd name="T1" fmla="*/ 170 h 170"/>
                <a:gd name="T2" fmla="*/ 28 w 198"/>
                <a:gd name="T3" fmla="*/ 114 h 170"/>
                <a:gd name="T4" fmla="*/ 170 w 198"/>
                <a:gd name="T5" fmla="*/ 85 h 170"/>
                <a:gd name="T6" fmla="*/ 198 w 198"/>
                <a:gd name="T7" fmla="*/ 0 h 170"/>
                <a:gd name="T8" fmla="*/ 0 60000 65536"/>
                <a:gd name="T9" fmla="*/ 0 60000 65536"/>
                <a:gd name="T10" fmla="*/ 0 60000 65536"/>
                <a:gd name="T11" fmla="*/ 0 60000 65536"/>
                <a:gd name="T12" fmla="*/ 0 w 198"/>
                <a:gd name="T13" fmla="*/ 0 h 170"/>
                <a:gd name="T14" fmla="*/ 198 w 198"/>
                <a:gd name="T15" fmla="*/ 170 h 170"/>
              </a:gdLst>
              <a:ahLst/>
              <a:cxnLst>
                <a:cxn ang="T8">
                  <a:pos x="T0" y="T1"/>
                </a:cxn>
                <a:cxn ang="T9">
                  <a:pos x="T2" y="T3"/>
                </a:cxn>
                <a:cxn ang="T10">
                  <a:pos x="T4" y="T5"/>
                </a:cxn>
                <a:cxn ang="T11">
                  <a:pos x="T6" y="T7"/>
                </a:cxn>
              </a:cxnLst>
              <a:rect l="T12" t="T13" r="T14" b="T15"/>
              <a:pathLst>
                <a:path w="198" h="170">
                  <a:moveTo>
                    <a:pt x="0" y="170"/>
                  </a:moveTo>
                  <a:cubicBezTo>
                    <a:pt x="0" y="149"/>
                    <a:pt x="0" y="128"/>
                    <a:pt x="28" y="114"/>
                  </a:cubicBezTo>
                  <a:cubicBezTo>
                    <a:pt x="56" y="100"/>
                    <a:pt x="142" y="104"/>
                    <a:pt x="170" y="85"/>
                  </a:cubicBezTo>
                  <a:cubicBezTo>
                    <a:pt x="198" y="66"/>
                    <a:pt x="198" y="33"/>
                    <a:pt x="198" y="0"/>
                  </a:cubicBezTo>
                </a:path>
              </a:pathLst>
            </a:custGeom>
            <a:noFill/>
            <a:ln w="19050">
              <a:solidFill>
                <a:schemeClr val="tx1"/>
              </a:solidFill>
              <a:round/>
              <a:headEnd/>
              <a:tailEnd/>
            </a:ln>
          </p:spPr>
          <p:txBody>
            <a:bodyPr/>
            <a:lstStyle/>
            <a:p>
              <a:endParaRPr lang="ru-RU"/>
            </a:p>
          </p:txBody>
        </p:sp>
        <p:sp>
          <p:nvSpPr>
            <p:cNvPr id="36" name="Freeform 34"/>
            <p:cNvSpPr>
              <a:spLocks/>
            </p:cNvSpPr>
            <p:nvPr/>
          </p:nvSpPr>
          <p:spPr bwMode="auto">
            <a:xfrm flipH="1">
              <a:off x="3079" y="1708"/>
              <a:ext cx="198" cy="170"/>
            </a:xfrm>
            <a:custGeom>
              <a:avLst/>
              <a:gdLst>
                <a:gd name="T0" fmla="*/ 0 w 198"/>
                <a:gd name="T1" fmla="*/ 170 h 170"/>
                <a:gd name="T2" fmla="*/ 28 w 198"/>
                <a:gd name="T3" fmla="*/ 114 h 170"/>
                <a:gd name="T4" fmla="*/ 170 w 198"/>
                <a:gd name="T5" fmla="*/ 85 h 170"/>
                <a:gd name="T6" fmla="*/ 198 w 198"/>
                <a:gd name="T7" fmla="*/ 0 h 170"/>
                <a:gd name="T8" fmla="*/ 0 60000 65536"/>
                <a:gd name="T9" fmla="*/ 0 60000 65536"/>
                <a:gd name="T10" fmla="*/ 0 60000 65536"/>
                <a:gd name="T11" fmla="*/ 0 60000 65536"/>
                <a:gd name="T12" fmla="*/ 0 w 198"/>
                <a:gd name="T13" fmla="*/ 0 h 170"/>
                <a:gd name="T14" fmla="*/ 198 w 198"/>
                <a:gd name="T15" fmla="*/ 170 h 170"/>
              </a:gdLst>
              <a:ahLst/>
              <a:cxnLst>
                <a:cxn ang="T8">
                  <a:pos x="T0" y="T1"/>
                </a:cxn>
                <a:cxn ang="T9">
                  <a:pos x="T2" y="T3"/>
                </a:cxn>
                <a:cxn ang="T10">
                  <a:pos x="T4" y="T5"/>
                </a:cxn>
                <a:cxn ang="T11">
                  <a:pos x="T6" y="T7"/>
                </a:cxn>
              </a:cxnLst>
              <a:rect l="T12" t="T13" r="T14" b="T15"/>
              <a:pathLst>
                <a:path w="198" h="170">
                  <a:moveTo>
                    <a:pt x="0" y="170"/>
                  </a:moveTo>
                  <a:cubicBezTo>
                    <a:pt x="0" y="149"/>
                    <a:pt x="0" y="128"/>
                    <a:pt x="28" y="114"/>
                  </a:cubicBezTo>
                  <a:cubicBezTo>
                    <a:pt x="56" y="100"/>
                    <a:pt x="142" y="104"/>
                    <a:pt x="170" y="85"/>
                  </a:cubicBezTo>
                  <a:cubicBezTo>
                    <a:pt x="198" y="66"/>
                    <a:pt x="198" y="33"/>
                    <a:pt x="198" y="0"/>
                  </a:cubicBezTo>
                </a:path>
              </a:pathLst>
            </a:custGeom>
            <a:noFill/>
            <a:ln w="19050">
              <a:solidFill>
                <a:schemeClr val="tx1"/>
              </a:solidFill>
              <a:round/>
              <a:headEnd/>
              <a:tailEnd/>
            </a:ln>
          </p:spPr>
          <p:txBody>
            <a:bodyPr/>
            <a:lstStyle/>
            <a:p>
              <a:endParaRPr lang="ru-RU"/>
            </a:p>
          </p:txBody>
        </p:sp>
        <p:sp>
          <p:nvSpPr>
            <p:cNvPr id="37" name="Line 35"/>
            <p:cNvSpPr>
              <a:spLocks noChangeShapeType="1"/>
            </p:cNvSpPr>
            <p:nvPr/>
          </p:nvSpPr>
          <p:spPr bwMode="auto">
            <a:xfrm>
              <a:off x="2767" y="1878"/>
              <a:ext cx="0" cy="793"/>
            </a:xfrm>
            <a:prstGeom prst="line">
              <a:avLst/>
            </a:prstGeom>
            <a:noFill/>
            <a:ln w="19050">
              <a:solidFill>
                <a:schemeClr val="tx1"/>
              </a:solidFill>
              <a:round/>
              <a:headEnd/>
              <a:tailEnd/>
            </a:ln>
          </p:spPr>
          <p:txBody>
            <a:bodyPr/>
            <a:lstStyle/>
            <a:p>
              <a:endParaRPr lang="ru-RU"/>
            </a:p>
          </p:txBody>
        </p:sp>
        <p:sp>
          <p:nvSpPr>
            <p:cNvPr id="38" name="Line 36"/>
            <p:cNvSpPr>
              <a:spLocks noChangeShapeType="1"/>
            </p:cNvSpPr>
            <p:nvPr/>
          </p:nvSpPr>
          <p:spPr bwMode="auto">
            <a:xfrm>
              <a:off x="3277" y="1878"/>
              <a:ext cx="0" cy="793"/>
            </a:xfrm>
            <a:prstGeom prst="line">
              <a:avLst/>
            </a:prstGeom>
            <a:noFill/>
            <a:ln w="19050">
              <a:solidFill>
                <a:schemeClr val="tx1"/>
              </a:solidFill>
              <a:round/>
              <a:headEnd/>
              <a:tailEnd/>
            </a:ln>
          </p:spPr>
          <p:txBody>
            <a:bodyPr/>
            <a:lstStyle/>
            <a:p>
              <a:endParaRPr lang="ru-RU"/>
            </a:p>
          </p:txBody>
        </p:sp>
        <p:sp>
          <p:nvSpPr>
            <p:cNvPr id="39" name="Line 37"/>
            <p:cNvSpPr>
              <a:spLocks noChangeShapeType="1"/>
            </p:cNvSpPr>
            <p:nvPr/>
          </p:nvSpPr>
          <p:spPr bwMode="auto">
            <a:xfrm flipV="1">
              <a:off x="3050" y="2670"/>
              <a:ext cx="226" cy="0"/>
            </a:xfrm>
            <a:prstGeom prst="line">
              <a:avLst/>
            </a:prstGeom>
            <a:noFill/>
            <a:ln w="19050">
              <a:solidFill>
                <a:schemeClr val="tx1"/>
              </a:solidFill>
              <a:round/>
              <a:headEnd/>
              <a:tailEnd/>
            </a:ln>
          </p:spPr>
          <p:txBody>
            <a:bodyPr/>
            <a:lstStyle/>
            <a:p>
              <a:endParaRPr lang="ru-RU"/>
            </a:p>
          </p:txBody>
        </p:sp>
        <p:sp>
          <p:nvSpPr>
            <p:cNvPr id="40" name="Line 38"/>
            <p:cNvSpPr>
              <a:spLocks noChangeShapeType="1"/>
            </p:cNvSpPr>
            <p:nvPr/>
          </p:nvSpPr>
          <p:spPr bwMode="auto">
            <a:xfrm flipV="1">
              <a:off x="2767" y="2670"/>
              <a:ext cx="226" cy="0"/>
            </a:xfrm>
            <a:prstGeom prst="line">
              <a:avLst/>
            </a:prstGeom>
            <a:noFill/>
            <a:ln w="19050">
              <a:solidFill>
                <a:schemeClr val="tx1"/>
              </a:solidFill>
              <a:round/>
              <a:headEnd/>
              <a:tailEnd/>
            </a:ln>
          </p:spPr>
          <p:txBody>
            <a:bodyPr/>
            <a:lstStyle/>
            <a:p>
              <a:endParaRPr lang="ru-RU"/>
            </a:p>
          </p:txBody>
        </p:sp>
      </p:grpSp>
      <p:sp>
        <p:nvSpPr>
          <p:cNvPr id="41" name="Line 39"/>
          <p:cNvSpPr>
            <a:spLocks noChangeShapeType="1"/>
          </p:cNvSpPr>
          <p:nvPr/>
        </p:nvSpPr>
        <p:spPr bwMode="auto">
          <a:xfrm>
            <a:off x="4626173" y="4408879"/>
            <a:ext cx="0" cy="450850"/>
          </a:xfrm>
          <a:prstGeom prst="line">
            <a:avLst/>
          </a:prstGeom>
          <a:noFill/>
          <a:ln w="9525">
            <a:solidFill>
              <a:schemeClr val="tx1"/>
            </a:solidFill>
            <a:round/>
            <a:headEnd/>
            <a:tailEnd type="triangle" w="med" len="med"/>
          </a:ln>
        </p:spPr>
        <p:txBody>
          <a:bodyPr/>
          <a:lstStyle/>
          <a:p>
            <a:endParaRPr lang="ru-RU"/>
          </a:p>
        </p:txBody>
      </p:sp>
      <p:sp>
        <p:nvSpPr>
          <p:cNvPr id="42" name="Text Box 40"/>
          <p:cNvSpPr txBox="1">
            <a:spLocks noChangeArrowheads="1"/>
          </p:cNvSpPr>
          <p:nvPr/>
        </p:nvSpPr>
        <p:spPr bwMode="auto">
          <a:xfrm>
            <a:off x="354143" y="6399292"/>
            <a:ext cx="2886075" cy="369887"/>
          </a:xfrm>
          <a:prstGeom prst="rect">
            <a:avLst/>
          </a:prstGeom>
          <a:noFill/>
          <a:ln w="9525">
            <a:solidFill>
              <a:schemeClr val="tx1"/>
            </a:solidFill>
            <a:miter lim="800000"/>
            <a:headEnd/>
            <a:tailEnd/>
          </a:ln>
        </p:spPr>
        <p:txBody>
          <a:bodyPr>
            <a:spAutoFit/>
          </a:bodyPr>
          <a:lstStyle/>
          <a:p>
            <a:r>
              <a:rPr lang="en-US" sz="1800">
                <a:solidFill>
                  <a:srgbClr val="C00000"/>
                </a:solidFill>
              </a:rPr>
              <a:t>Two absolute measurements</a:t>
            </a:r>
          </a:p>
        </p:txBody>
      </p:sp>
      <p:sp>
        <p:nvSpPr>
          <p:cNvPr id="43" name="Line 41"/>
          <p:cNvSpPr>
            <a:spLocks noChangeShapeType="1"/>
          </p:cNvSpPr>
          <p:nvPr/>
        </p:nvSpPr>
        <p:spPr bwMode="auto">
          <a:xfrm flipH="1">
            <a:off x="3779912" y="1349803"/>
            <a:ext cx="9326" cy="5400600"/>
          </a:xfrm>
          <a:prstGeom prst="line">
            <a:avLst/>
          </a:prstGeom>
          <a:noFill/>
          <a:ln w="9525">
            <a:solidFill>
              <a:schemeClr val="tx1"/>
            </a:solidFill>
            <a:round/>
            <a:headEnd/>
            <a:tailEnd/>
          </a:ln>
        </p:spPr>
        <p:txBody>
          <a:bodyPr/>
          <a:lstStyle/>
          <a:p>
            <a:endParaRPr lang="ru-RU"/>
          </a:p>
        </p:txBody>
      </p:sp>
      <p:graphicFrame>
        <p:nvGraphicFramePr>
          <p:cNvPr id="44" name="Object 6"/>
          <p:cNvGraphicFramePr>
            <a:graphicFrameLocks noChangeAspect="1"/>
          </p:cNvGraphicFramePr>
          <p:nvPr>
            <p:extLst>
              <p:ext uri="{D42A27DB-BD31-4B8C-83A1-F6EECF244321}">
                <p14:modId xmlns:p14="http://schemas.microsoft.com/office/powerpoint/2010/main" xmlns="" val="3222646238"/>
              </p:ext>
            </p:extLst>
          </p:nvPr>
        </p:nvGraphicFramePr>
        <p:xfrm>
          <a:off x="651006" y="5448379"/>
          <a:ext cx="2347912" cy="844550"/>
        </p:xfrm>
        <a:graphic>
          <a:graphicData uri="http://schemas.openxmlformats.org/presentationml/2006/ole">
            <p:oleObj spid="_x0000_s27889" name="Equation" r:id="rId9" imgW="1346200" imgH="482600" progId="Equation.3">
              <p:embed/>
            </p:oleObj>
          </a:graphicData>
        </a:graphic>
      </p:graphicFrame>
      <p:sp>
        <p:nvSpPr>
          <p:cNvPr id="45" name="Text Box 43"/>
          <p:cNvSpPr txBox="1">
            <a:spLocks noChangeArrowheads="1"/>
          </p:cNvSpPr>
          <p:nvPr/>
        </p:nvSpPr>
        <p:spPr bwMode="auto">
          <a:xfrm>
            <a:off x="2684593" y="2706767"/>
            <a:ext cx="392113" cy="366712"/>
          </a:xfrm>
          <a:prstGeom prst="rect">
            <a:avLst/>
          </a:prstGeom>
          <a:noFill/>
          <a:ln w="9525">
            <a:noFill/>
            <a:miter lim="800000"/>
            <a:headEnd/>
            <a:tailEnd/>
          </a:ln>
        </p:spPr>
        <p:txBody>
          <a:bodyPr wrap="none">
            <a:spAutoFit/>
          </a:bodyPr>
          <a:lstStyle/>
          <a:p>
            <a:r>
              <a:rPr lang="en-US" sz="1800" i="1"/>
              <a:t>n</a:t>
            </a:r>
            <a:r>
              <a:rPr lang="en-US" sz="1800" baseline="-25000"/>
              <a:t>β</a:t>
            </a:r>
          </a:p>
        </p:txBody>
      </p:sp>
      <p:sp>
        <p:nvSpPr>
          <p:cNvPr id="46" name="Rectangle 44"/>
          <p:cNvSpPr>
            <a:spLocks noChangeArrowheads="1"/>
          </p:cNvSpPr>
          <p:nvPr/>
        </p:nvSpPr>
        <p:spPr bwMode="auto">
          <a:xfrm flipH="1">
            <a:off x="2730631" y="3092529"/>
            <a:ext cx="44450" cy="538163"/>
          </a:xfrm>
          <a:prstGeom prst="rect">
            <a:avLst/>
          </a:prstGeom>
          <a:solidFill>
            <a:srgbClr val="FF0000"/>
          </a:solidFill>
          <a:ln w="9525">
            <a:miter lim="800000"/>
            <a:headEnd/>
            <a:tailEnd/>
          </a:ln>
          <a:scene3d>
            <a:camera prst="legacyObliqueTopLeft">
              <a:rot lat="0" lon="300000" rev="0"/>
            </a:camera>
            <a:lightRig rig="legacyFlat3" dir="t"/>
          </a:scene3d>
          <a:sp3d extrusionH="430200" prstMaterial="legacyMatte">
            <a:bevelT w="13500" h="13500" prst="angle"/>
            <a:bevelB w="13500" h="13500" prst="angle"/>
            <a:extrusionClr>
              <a:srgbClr val="FF0000"/>
            </a:extrusionClr>
          </a:sp3d>
        </p:spPr>
        <p:txBody>
          <a:bodyPr wrap="none" anchor="ctr">
            <a:flatTx/>
          </a:bodyPr>
          <a:lstStyle/>
          <a:p>
            <a:endParaRPr lang="ru-RU"/>
          </a:p>
        </p:txBody>
      </p:sp>
      <p:sp>
        <p:nvSpPr>
          <p:cNvPr id="47" name="Text Box 45"/>
          <p:cNvSpPr txBox="1">
            <a:spLocks noChangeArrowheads="1"/>
          </p:cNvSpPr>
          <p:nvPr/>
        </p:nvSpPr>
        <p:spPr bwMode="auto">
          <a:xfrm>
            <a:off x="658943" y="1982867"/>
            <a:ext cx="2581275" cy="304800"/>
          </a:xfrm>
          <a:prstGeom prst="rect">
            <a:avLst/>
          </a:prstGeom>
          <a:noFill/>
          <a:ln w="9525">
            <a:noFill/>
            <a:miter lim="800000"/>
            <a:headEnd/>
            <a:tailEnd/>
          </a:ln>
        </p:spPr>
        <p:txBody>
          <a:bodyPr wrap="none">
            <a:spAutoFit/>
          </a:bodyPr>
          <a:lstStyle/>
          <a:p>
            <a:r>
              <a:rPr lang="en-US" sz="1400">
                <a:solidFill>
                  <a:srgbClr val="0000FF"/>
                </a:solidFill>
              </a:rPr>
              <a:t>“counting the dead neutrons”</a:t>
            </a:r>
          </a:p>
        </p:txBody>
      </p:sp>
      <p:sp>
        <p:nvSpPr>
          <p:cNvPr id="48" name="Oval 46"/>
          <p:cNvSpPr>
            <a:spLocks noChangeArrowheads="1"/>
          </p:cNvSpPr>
          <p:nvPr/>
        </p:nvSpPr>
        <p:spPr bwMode="auto">
          <a:xfrm>
            <a:off x="1335218" y="3722767"/>
            <a:ext cx="914400" cy="914400"/>
          </a:xfrm>
          <a:prstGeom prst="ellipse">
            <a:avLst/>
          </a:prstGeom>
          <a:solidFill>
            <a:srgbClr val="3366FF"/>
          </a:solidFill>
          <a:ln w="9525">
            <a:round/>
            <a:headEnd/>
            <a:tailEnd/>
          </a:ln>
          <a:scene3d>
            <a:camera prst="legacyPerspectiveTop"/>
            <a:lightRig rig="legacyFlat3" dir="b"/>
          </a:scene3d>
          <a:sp3d extrusionH="121893000" prstMaterial="legacyMatte">
            <a:bevelT w="13500" h="13500" prst="angle"/>
            <a:bevelB w="13500" h="13500" prst="angle"/>
            <a:extrusionClr>
              <a:srgbClr val="3366FF"/>
            </a:extrusionClr>
          </a:sp3d>
        </p:spPr>
        <p:txBody>
          <a:bodyPr wrap="none" anchor="ctr">
            <a:flatTx/>
          </a:bodyPr>
          <a:lstStyle/>
          <a:p>
            <a:endParaRPr lang="ru-RU"/>
          </a:p>
        </p:txBody>
      </p:sp>
      <p:sp>
        <p:nvSpPr>
          <p:cNvPr id="49" name="Oval 47"/>
          <p:cNvSpPr>
            <a:spLocks noChangeArrowheads="1"/>
          </p:cNvSpPr>
          <p:nvPr/>
        </p:nvSpPr>
        <p:spPr bwMode="auto">
          <a:xfrm>
            <a:off x="1595568" y="3092529"/>
            <a:ext cx="404813" cy="360363"/>
          </a:xfrm>
          <a:prstGeom prst="ellipse">
            <a:avLst/>
          </a:prstGeom>
          <a:solidFill>
            <a:srgbClr val="97B0FF">
              <a:alpha val="79999"/>
            </a:srgbClr>
          </a:solidFill>
          <a:ln w="9525">
            <a:round/>
            <a:headEnd/>
            <a:tailEnd/>
          </a:ln>
          <a:scene3d>
            <a:camera prst="legacyPerspectiveTop"/>
            <a:lightRig rig="legacyFlat3" dir="b"/>
          </a:scene3d>
          <a:sp3d extrusionH="887400" prstMaterial="legacyMatte">
            <a:bevelT w="13500" h="13500" prst="angle"/>
            <a:bevelB w="13500" h="13500" prst="angle"/>
            <a:extrusionClr>
              <a:srgbClr val="97B0FF"/>
            </a:extrusionClr>
          </a:sp3d>
        </p:spPr>
        <p:txBody>
          <a:bodyPr wrap="none" anchor="ctr">
            <a:flatTx/>
          </a:bodyPr>
          <a:lstStyle/>
          <a:p>
            <a:endParaRPr lang="ru-RU"/>
          </a:p>
        </p:txBody>
      </p:sp>
      <p:sp>
        <p:nvSpPr>
          <p:cNvPr id="50" name="Rectangle 48"/>
          <p:cNvSpPr>
            <a:spLocks noChangeArrowheads="1"/>
          </p:cNvSpPr>
          <p:nvPr/>
        </p:nvSpPr>
        <p:spPr bwMode="auto">
          <a:xfrm flipH="1">
            <a:off x="839918" y="3092529"/>
            <a:ext cx="44450" cy="538163"/>
          </a:xfrm>
          <a:prstGeom prst="rect">
            <a:avLst/>
          </a:prstGeom>
          <a:solidFill>
            <a:srgbClr val="FF0000"/>
          </a:solidFill>
          <a:ln w="9525">
            <a:miter lim="800000"/>
            <a:headEnd/>
            <a:tailEnd/>
          </a:ln>
          <a:scene3d>
            <a:camera prst="legacyObliqueTopRight">
              <a:rot lat="0" lon="21299996" rev="0"/>
            </a:camera>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ru-RU"/>
          </a:p>
        </p:txBody>
      </p:sp>
      <p:sp>
        <p:nvSpPr>
          <p:cNvPr id="51" name="Text Box 49"/>
          <p:cNvSpPr txBox="1">
            <a:spLocks noChangeArrowheads="1"/>
          </p:cNvSpPr>
          <p:nvPr/>
        </p:nvSpPr>
        <p:spPr bwMode="auto">
          <a:xfrm>
            <a:off x="2100393" y="2914729"/>
            <a:ext cx="295275" cy="336550"/>
          </a:xfrm>
          <a:prstGeom prst="rect">
            <a:avLst/>
          </a:prstGeom>
          <a:noFill/>
          <a:ln w="9525">
            <a:noFill/>
            <a:miter lim="800000"/>
            <a:headEnd/>
            <a:tailEnd/>
          </a:ln>
        </p:spPr>
        <p:txBody>
          <a:bodyPr wrap="none">
            <a:spAutoFit/>
          </a:bodyPr>
          <a:lstStyle/>
          <a:p>
            <a:r>
              <a:rPr lang="en-US" sz="1600" i="1"/>
              <a:t>e</a:t>
            </a:r>
          </a:p>
        </p:txBody>
      </p:sp>
      <p:sp>
        <p:nvSpPr>
          <p:cNvPr id="52" name="Oval 50"/>
          <p:cNvSpPr>
            <a:spLocks noChangeArrowheads="1"/>
          </p:cNvSpPr>
          <p:nvPr/>
        </p:nvSpPr>
        <p:spPr bwMode="auto">
          <a:xfrm>
            <a:off x="1603506" y="4037092"/>
            <a:ext cx="360362" cy="360362"/>
          </a:xfrm>
          <a:prstGeom prst="ellipse">
            <a:avLst/>
          </a:prstGeom>
          <a:solidFill>
            <a:srgbClr val="FFFF00">
              <a:alpha val="83920"/>
            </a:srgbClr>
          </a:solidFill>
          <a:ln w="9525">
            <a:round/>
            <a:headEnd/>
            <a:tailEnd/>
          </a:ln>
          <a:scene3d>
            <a:camera prst="legacyPerspectiveTop"/>
            <a:lightRig rig="legacyFlat3" dir="b"/>
          </a:scene3d>
          <a:sp3d extrusionH="290500" prstMaterial="legacyMatte">
            <a:bevelT w="13500" h="13500" prst="angle"/>
            <a:bevelB w="13500" h="13500" prst="angle"/>
            <a:extrusionClr>
              <a:srgbClr val="FFFF00"/>
            </a:extrusionClr>
          </a:sp3d>
        </p:spPr>
        <p:txBody>
          <a:bodyPr wrap="none" anchor="ctr">
            <a:flatTx/>
          </a:bodyPr>
          <a:lstStyle/>
          <a:p>
            <a:endParaRPr lang="ru-RU"/>
          </a:p>
        </p:txBody>
      </p:sp>
      <p:sp>
        <p:nvSpPr>
          <p:cNvPr id="53" name="Line 51"/>
          <p:cNvSpPr>
            <a:spLocks noChangeShapeType="1"/>
          </p:cNvSpPr>
          <p:nvPr/>
        </p:nvSpPr>
        <p:spPr bwMode="auto">
          <a:xfrm>
            <a:off x="1786068" y="4216479"/>
            <a:ext cx="1588" cy="944563"/>
          </a:xfrm>
          <a:prstGeom prst="line">
            <a:avLst/>
          </a:prstGeom>
          <a:noFill/>
          <a:ln w="9525" cap="rnd">
            <a:solidFill>
              <a:schemeClr val="tx1"/>
            </a:solidFill>
            <a:prstDash val="sysDot"/>
            <a:round/>
            <a:headEnd/>
            <a:tailEnd type="triangle" w="med" len="med"/>
          </a:ln>
        </p:spPr>
        <p:txBody>
          <a:bodyPr/>
          <a:lstStyle/>
          <a:p>
            <a:endParaRPr lang="ru-RU"/>
          </a:p>
        </p:txBody>
      </p:sp>
      <p:sp>
        <p:nvSpPr>
          <p:cNvPr id="54" name="Text Box 52"/>
          <p:cNvSpPr txBox="1">
            <a:spLocks noChangeArrowheads="1"/>
          </p:cNvSpPr>
          <p:nvPr/>
        </p:nvSpPr>
        <p:spPr bwMode="auto">
          <a:xfrm>
            <a:off x="1609856" y="5116592"/>
            <a:ext cx="431800" cy="336550"/>
          </a:xfrm>
          <a:prstGeom prst="rect">
            <a:avLst/>
          </a:prstGeom>
          <a:noFill/>
          <a:ln w="9525">
            <a:noFill/>
            <a:miter lim="800000"/>
            <a:headEnd/>
            <a:tailEnd/>
          </a:ln>
        </p:spPr>
        <p:txBody>
          <a:bodyPr wrap="none">
            <a:spAutoFit/>
          </a:bodyPr>
          <a:lstStyle/>
          <a:p>
            <a:r>
              <a:rPr lang="en-US" sz="1600"/>
              <a:t>N</a:t>
            </a:r>
            <a:r>
              <a:rPr lang="en-US" sz="1600" baseline="-25000"/>
              <a:t>0</a:t>
            </a:r>
          </a:p>
        </p:txBody>
      </p:sp>
      <p:sp>
        <p:nvSpPr>
          <p:cNvPr id="55" name="Line 53"/>
          <p:cNvSpPr>
            <a:spLocks noChangeShapeType="1"/>
          </p:cNvSpPr>
          <p:nvPr/>
        </p:nvSpPr>
        <p:spPr bwMode="auto">
          <a:xfrm>
            <a:off x="1786068" y="2568654"/>
            <a:ext cx="1588" cy="404813"/>
          </a:xfrm>
          <a:prstGeom prst="line">
            <a:avLst/>
          </a:prstGeom>
          <a:noFill/>
          <a:ln w="9525" cap="rnd">
            <a:solidFill>
              <a:schemeClr val="tx1"/>
            </a:solidFill>
            <a:prstDash val="sysDot"/>
            <a:round/>
            <a:headEnd/>
            <a:tailEnd/>
          </a:ln>
        </p:spPr>
        <p:txBody>
          <a:bodyPr/>
          <a:lstStyle/>
          <a:p>
            <a:endParaRPr lang="ru-RU"/>
          </a:p>
        </p:txBody>
      </p:sp>
      <p:sp>
        <p:nvSpPr>
          <p:cNvPr id="56" name="Line 54"/>
          <p:cNvSpPr>
            <a:spLocks noChangeShapeType="1"/>
          </p:cNvSpPr>
          <p:nvPr/>
        </p:nvSpPr>
        <p:spPr bwMode="auto">
          <a:xfrm>
            <a:off x="1786068" y="3227467"/>
            <a:ext cx="1588" cy="765175"/>
          </a:xfrm>
          <a:prstGeom prst="line">
            <a:avLst/>
          </a:prstGeom>
          <a:noFill/>
          <a:ln w="9525" cap="rnd">
            <a:solidFill>
              <a:schemeClr val="tx1"/>
            </a:solidFill>
            <a:prstDash val="sysDot"/>
            <a:round/>
            <a:headEnd/>
            <a:tailEnd/>
          </a:ln>
        </p:spPr>
        <p:txBody>
          <a:bodyPr/>
          <a:lstStyle/>
          <a:p>
            <a:endParaRPr lang="ru-RU"/>
          </a:p>
        </p:txBody>
      </p:sp>
      <p:sp>
        <p:nvSpPr>
          <p:cNvPr id="57" name="AutoShape 55"/>
          <p:cNvSpPr>
            <a:spLocks/>
          </p:cNvSpPr>
          <p:nvPr/>
        </p:nvSpPr>
        <p:spPr bwMode="auto">
          <a:xfrm rot="941114">
            <a:off x="1424118" y="3019504"/>
            <a:ext cx="134938" cy="314325"/>
          </a:xfrm>
          <a:prstGeom prst="leftBrace">
            <a:avLst>
              <a:gd name="adj1" fmla="val 19412"/>
              <a:gd name="adj2" fmla="val 50000"/>
            </a:avLst>
          </a:prstGeom>
          <a:noFill/>
          <a:ln w="3175">
            <a:solidFill>
              <a:schemeClr val="tx1"/>
            </a:solidFill>
            <a:round/>
            <a:headEnd/>
            <a:tailEnd/>
          </a:ln>
        </p:spPr>
        <p:txBody>
          <a:bodyPr wrap="none" anchor="ctr"/>
          <a:lstStyle/>
          <a:p>
            <a:endParaRPr lang="ru-RU"/>
          </a:p>
        </p:txBody>
      </p:sp>
      <p:sp>
        <p:nvSpPr>
          <p:cNvPr id="58" name="Text Box 56"/>
          <p:cNvSpPr txBox="1">
            <a:spLocks noChangeArrowheads="1"/>
          </p:cNvSpPr>
          <p:nvPr/>
        </p:nvSpPr>
        <p:spPr bwMode="auto">
          <a:xfrm>
            <a:off x="1198693" y="2976642"/>
            <a:ext cx="239713" cy="336550"/>
          </a:xfrm>
          <a:prstGeom prst="rect">
            <a:avLst/>
          </a:prstGeom>
          <a:noFill/>
          <a:ln w="9525">
            <a:noFill/>
            <a:miter lim="800000"/>
            <a:headEnd/>
            <a:tailEnd/>
          </a:ln>
        </p:spPr>
        <p:txBody>
          <a:bodyPr wrap="none">
            <a:spAutoFit/>
          </a:bodyPr>
          <a:lstStyle/>
          <a:p>
            <a:r>
              <a:rPr lang="en-US" sz="1600" i="1"/>
              <a:t>l</a:t>
            </a:r>
          </a:p>
        </p:txBody>
      </p:sp>
      <p:sp>
        <p:nvSpPr>
          <p:cNvPr id="59" name="Line 58"/>
          <p:cNvSpPr>
            <a:spLocks noChangeShapeType="1"/>
          </p:cNvSpPr>
          <p:nvPr/>
        </p:nvSpPr>
        <p:spPr bwMode="auto">
          <a:xfrm>
            <a:off x="1921006" y="3227467"/>
            <a:ext cx="765175" cy="0"/>
          </a:xfrm>
          <a:prstGeom prst="line">
            <a:avLst/>
          </a:prstGeom>
          <a:noFill/>
          <a:ln w="9525">
            <a:solidFill>
              <a:schemeClr val="tx1"/>
            </a:solidFill>
            <a:round/>
            <a:headEnd/>
            <a:tailEnd type="triangle" w="med" len="med"/>
          </a:ln>
        </p:spPr>
        <p:txBody>
          <a:bodyPr/>
          <a:lstStyle/>
          <a:p>
            <a:endParaRPr lang="ru-RU"/>
          </a:p>
        </p:txBody>
      </p:sp>
      <p:sp>
        <p:nvSpPr>
          <p:cNvPr id="60" name="Text Box 57"/>
          <p:cNvSpPr txBox="1">
            <a:spLocks noChangeArrowheads="1"/>
          </p:cNvSpPr>
          <p:nvPr/>
        </p:nvSpPr>
        <p:spPr bwMode="auto">
          <a:xfrm>
            <a:off x="28706" y="1360567"/>
            <a:ext cx="3686175" cy="369887"/>
          </a:xfrm>
          <a:prstGeom prst="rect">
            <a:avLst/>
          </a:prstGeom>
          <a:noFill/>
          <a:ln w="9525">
            <a:noFill/>
            <a:miter lim="800000"/>
            <a:headEnd/>
            <a:tailEnd/>
          </a:ln>
        </p:spPr>
        <p:txBody>
          <a:bodyPr wrap="none">
            <a:spAutoFit/>
          </a:bodyPr>
          <a:lstStyle/>
          <a:p>
            <a:r>
              <a:rPr lang="en-US" sz="1800" u="sng" dirty="0">
                <a:solidFill>
                  <a:srgbClr val="C00000"/>
                </a:solidFill>
              </a:rPr>
              <a:t>Beam experiments with cold neutrons</a:t>
            </a:r>
          </a:p>
        </p:txBody>
      </p:sp>
      <p:grpSp>
        <p:nvGrpSpPr>
          <p:cNvPr id="61" name="Группа 60"/>
          <p:cNvGrpSpPr/>
          <p:nvPr/>
        </p:nvGrpSpPr>
        <p:grpSpPr>
          <a:xfrm>
            <a:off x="0" y="0"/>
            <a:ext cx="9144000" cy="893713"/>
            <a:chOff x="0" y="-27384"/>
            <a:chExt cx="9144000" cy="893713"/>
          </a:xfrm>
        </p:grpSpPr>
        <p:sp>
          <p:nvSpPr>
            <p:cNvPr id="62" name="Прямоугольник 61"/>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3"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64" name="Прямоугольник 63"/>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65" name="Прямоугольник 64"/>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66" name="Рисунок 65"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67"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68" name="Прямоугольник 67"/>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69" name="Прямая соединительная линия 68"/>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9" name="Picture 2"/>
          <p:cNvPicPr>
            <a:picLocks noChangeAspect="1" noChangeArrowheads="1"/>
          </p:cNvPicPr>
          <p:nvPr/>
        </p:nvPicPr>
        <p:blipFill>
          <a:blip r:embed="rId4" cstate="print"/>
          <a:srcRect/>
          <a:stretch>
            <a:fillRect/>
          </a:stretch>
        </p:blipFill>
        <p:spPr bwMode="auto">
          <a:xfrm>
            <a:off x="1187450" y="2708101"/>
            <a:ext cx="2644775" cy="4103687"/>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srcRect/>
          <a:stretch>
            <a:fillRect/>
          </a:stretch>
        </p:blipFill>
        <p:spPr bwMode="auto">
          <a:xfrm>
            <a:off x="4716463" y="2636663"/>
            <a:ext cx="3171825" cy="4176713"/>
          </a:xfrm>
          <a:prstGeom prst="rect">
            <a:avLst/>
          </a:prstGeom>
          <a:noFill/>
          <a:ln w="9525">
            <a:noFill/>
            <a:miter lim="800000"/>
            <a:headEnd/>
            <a:tailEnd/>
          </a:ln>
        </p:spPr>
      </p:pic>
      <p:sp>
        <p:nvSpPr>
          <p:cNvPr id="13" name="Text Box 5"/>
          <p:cNvSpPr txBox="1">
            <a:spLocks noChangeArrowheads="1"/>
          </p:cNvSpPr>
          <p:nvPr/>
        </p:nvSpPr>
        <p:spPr bwMode="auto">
          <a:xfrm>
            <a:off x="2771800" y="1196752"/>
            <a:ext cx="3240087" cy="396875"/>
          </a:xfrm>
          <a:prstGeom prst="rect">
            <a:avLst/>
          </a:prstGeom>
          <a:noFill/>
          <a:ln w="9525">
            <a:noFill/>
            <a:miter lim="800000"/>
            <a:headEnd/>
            <a:tailEnd/>
          </a:ln>
          <a:effectLst/>
        </p:spPr>
        <p:txBody>
          <a:bodyPr>
            <a:spAutoFit/>
          </a:bodyPr>
          <a:lstStyle/>
          <a:p>
            <a:pPr>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“Bucket” experiment</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p:txBody>
      </p:sp>
      <p:sp>
        <p:nvSpPr>
          <p:cNvPr id="14" name="Text Box 6"/>
          <p:cNvSpPr txBox="1">
            <a:spLocks noChangeArrowheads="1"/>
          </p:cNvSpPr>
          <p:nvPr/>
        </p:nvSpPr>
        <p:spPr bwMode="auto">
          <a:xfrm>
            <a:off x="4788024" y="1988840"/>
            <a:ext cx="3002745" cy="276999"/>
          </a:xfrm>
          <a:prstGeom prst="rect">
            <a:avLst/>
          </a:prstGeom>
          <a:noFill/>
          <a:ln w="9525">
            <a:noFill/>
            <a:miter lim="800000"/>
            <a:headEnd/>
            <a:tailEnd/>
          </a:ln>
        </p:spPr>
        <p:txBody>
          <a:bodyPr wrap="none">
            <a:spAutoFit/>
          </a:bodyPr>
          <a:lstStyle/>
          <a:p>
            <a:pPr marL="342900" indent="-342900">
              <a:buFontTx/>
              <a:buAutoNum type="arabicPlain" startAt="1992"/>
            </a:pPr>
            <a:r>
              <a:rPr lang="ru-RU" sz="1200" b="1" dirty="0">
                <a:solidFill>
                  <a:srgbClr val="0033CC"/>
                </a:solidFill>
                <a:latin typeface="Arial" pitchFamily="34" charset="0"/>
                <a:cs typeface="Arial" pitchFamily="34" charset="0"/>
              </a:rPr>
              <a:t>  </a:t>
            </a:r>
            <a:r>
              <a:rPr lang="en-US" sz="1200" b="1" dirty="0">
                <a:solidFill>
                  <a:srgbClr val="0033CC"/>
                </a:solidFill>
                <a:latin typeface="Arial" pitchFamily="34" charset="0"/>
                <a:cs typeface="Arial" pitchFamily="34" charset="0"/>
              </a:rPr>
              <a:t>JINR</a:t>
            </a:r>
            <a:r>
              <a:rPr lang="ru-RU" sz="1200" b="1" dirty="0">
                <a:solidFill>
                  <a:srgbClr val="0033CC"/>
                </a:solidFill>
                <a:latin typeface="Arial" pitchFamily="34" charset="0"/>
                <a:cs typeface="Arial" pitchFamily="34" charset="0"/>
              </a:rPr>
              <a:t> – </a:t>
            </a:r>
            <a:r>
              <a:rPr lang="en-US" sz="1200" b="1" dirty="0">
                <a:solidFill>
                  <a:srgbClr val="0033CC"/>
                </a:solidFill>
                <a:latin typeface="Arial" pitchFamily="34" charset="0"/>
                <a:cs typeface="Arial" pitchFamily="34" charset="0"/>
              </a:rPr>
              <a:t>PNPI</a:t>
            </a:r>
            <a:r>
              <a:rPr lang="ru-RU" sz="1200" b="1" dirty="0">
                <a:solidFill>
                  <a:srgbClr val="0033CC"/>
                </a:solidFill>
                <a:latin typeface="Arial" pitchFamily="34" charset="0"/>
                <a:cs typeface="Arial" pitchFamily="34" charset="0"/>
              </a:rPr>
              <a:t>      </a:t>
            </a:r>
            <a:r>
              <a:rPr lang="ru-RU" sz="1200" b="1" dirty="0">
                <a:solidFill>
                  <a:srgbClr val="0033CC"/>
                </a:solidFill>
                <a:latin typeface="Arial" pitchFamily="34" charset="0"/>
                <a:cs typeface="Arial" pitchFamily="34" charset="0"/>
                <a:sym typeface="Symbol" pitchFamily="18" charset="2"/>
              </a:rPr>
              <a:t></a:t>
            </a:r>
            <a:r>
              <a:rPr lang="en-US" sz="1200" b="1" baseline="-25000" dirty="0">
                <a:solidFill>
                  <a:srgbClr val="0033CC"/>
                </a:solidFill>
                <a:latin typeface="Arial" pitchFamily="34" charset="0"/>
                <a:cs typeface="Arial" pitchFamily="34" charset="0"/>
                <a:sym typeface="Symbol" pitchFamily="18" charset="2"/>
              </a:rPr>
              <a:t>n</a:t>
            </a:r>
            <a:r>
              <a:rPr lang="ru-RU" sz="1200" b="1" dirty="0">
                <a:solidFill>
                  <a:srgbClr val="0033CC"/>
                </a:solidFill>
                <a:latin typeface="Arial" pitchFamily="34" charset="0"/>
                <a:cs typeface="Arial" pitchFamily="34" charset="0"/>
              </a:rPr>
              <a:t> = 888.4 </a:t>
            </a:r>
            <a:r>
              <a:rPr lang="en-US" sz="1200" b="1" dirty="0">
                <a:solidFill>
                  <a:srgbClr val="0033CC"/>
                </a:solidFill>
                <a:latin typeface="Arial" pitchFamily="34" charset="0"/>
                <a:cs typeface="Arial" pitchFamily="34" charset="0"/>
              </a:rPr>
              <a:t>±</a:t>
            </a:r>
            <a:r>
              <a:rPr lang="ru-RU" sz="1200" b="1" dirty="0">
                <a:solidFill>
                  <a:srgbClr val="0033CC"/>
                </a:solidFill>
                <a:latin typeface="Arial" pitchFamily="34" charset="0"/>
                <a:cs typeface="Arial" pitchFamily="34" charset="0"/>
              </a:rPr>
              <a:t> 3.3 </a:t>
            </a:r>
            <a:r>
              <a:rPr lang="ru-RU" sz="1200" b="1" dirty="0" err="1">
                <a:solidFill>
                  <a:srgbClr val="0033CC"/>
                </a:solidFill>
                <a:latin typeface="Arial" pitchFamily="34" charset="0"/>
                <a:cs typeface="Arial" pitchFamily="34" charset="0"/>
              </a:rPr>
              <a:t>s</a:t>
            </a:r>
            <a:r>
              <a:rPr lang="ru-RU" sz="1200" b="1" dirty="0">
                <a:solidFill>
                  <a:srgbClr val="0033CC"/>
                </a:solidFill>
                <a:latin typeface="Arial" pitchFamily="34" charset="0"/>
                <a:cs typeface="Arial" pitchFamily="34" charset="0"/>
              </a:rPr>
              <a:t> </a:t>
            </a:r>
          </a:p>
        </p:txBody>
      </p:sp>
      <p:pic>
        <p:nvPicPr>
          <p:cNvPr id="15" name="Picture 7"/>
          <p:cNvPicPr>
            <a:picLocks noChangeAspect="1" noChangeArrowheads="1"/>
          </p:cNvPicPr>
          <p:nvPr/>
        </p:nvPicPr>
        <p:blipFill>
          <a:blip r:embed="rId6" cstate="print"/>
          <a:srcRect/>
          <a:stretch>
            <a:fillRect/>
          </a:stretch>
        </p:blipFill>
        <p:spPr bwMode="auto">
          <a:xfrm>
            <a:off x="539750" y="1628601"/>
            <a:ext cx="3657600" cy="954087"/>
          </a:xfrm>
          <a:prstGeom prst="rect">
            <a:avLst/>
          </a:prstGeom>
          <a:noFill/>
          <a:ln w="9525">
            <a:noFill/>
            <a:miter lim="800000"/>
            <a:headEnd/>
            <a:tailEnd/>
          </a:ln>
        </p:spPr>
      </p:pic>
      <p:grpSp>
        <p:nvGrpSpPr>
          <p:cNvPr id="17" name="Группа 16"/>
          <p:cNvGrpSpPr/>
          <p:nvPr/>
        </p:nvGrpSpPr>
        <p:grpSpPr>
          <a:xfrm>
            <a:off x="0" y="0"/>
            <a:ext cx="9144000" cy="893713"/>
            <a:chOff x="0" y="-27384"/>
            <a:chExt cx="9144000" cy="893713"/>
          </a:xfrm>
        </p:grpSpPr>
        <p:sp>
          <p:nvSpPr>
            <p:cNvPr id="18" name="Прямоугольник 17"/>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7"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8"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9"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3049" name="Рисунок 3" descr="grav1.wmf"/>
          <p:cNvPicPr>
            <a:picLocks noChangeAspect="1"/>
          </p:cNvPicPr>
          <p:nvPr/>
        </p:nvPicPr>
        <p:blipFill>
          <a:blip r:embed="rId4" cstate="print"/>
          <a:srcRect r="57031"/>
          <a:stretch>
            <a:fillRect/>
          </a:stretch>
        </p:blipFill>
        <p:spPr bwMode="auto">
          <a:xfrm>
            <a:off x="0" y="2101353"/>
            <a:ext cx="3929063" cy="4827588"/>
          </a:xfrm>
          <a:prstGeom prst="rect">
            <a:avLst/>
          </a:prstGeom>
          <a:noFill/>
          <a:ln w="9525">
            <a:noFill/>
            <a:miter lim="800000"/>
            <a:headEnd/>
            <a:tailEnd/>
          </a:ln>
        </p:spPr>
      </p:pic>
      <p:sp>
        <p:nvSpPr>
          <p:cNvPr id="13050" name="Text Box 5"/>
          <p:cNvSpPr txBox="1">
            <a:spLocks noChangeArrowheads="1"/>
          </p:cNvSpPr>
          <p:nvPr/>
        </p:nvSpPr>
        <p:spPr bwMode="auto">
          <a:xfrm>
            <a:off x="107950" y="1363812"/>
            <a:ext cx="8893175" cy="481012"/>
          </a:xfrm>
          <a:prstGeom prst="rect">
            <a:avLst/>
          </a:prstGeom>
          <a:noFill/>
          <a:ln w="9525">
            <a:noFill/>
            <a:miter lim="800000"/>
            <a:headEnd/>
            <a:tailEnd/>
          </a:ln>
        </p:spPr>
        <p:txBody>
          <a:bodyPr>
            <a:spAutoFit/>
          </a:bodyPr>
          <a:lstStyle/>
          <a:p>
            <a:pPr algn="ctr" eaLnBrk="0" hangingPunct="0">
              <a:lnSpc>
                <a:spcPct val="90000"/>
              </a:lnSpc>
            </a:pPr>
            <a:r>
              <a:rPr lang="en-US" sz="2700" b="1" dirty="0">
                <a:solidFill>
                  <a:srgbClr val="FF3399"/>
                </a:solidFill>
                <a:cs typeface="Arial" pitchFamily="34" charset="0"/>
              </a:rPr>
              <a:t>Filling of </a:t>
            </a:r>
            <a:r>
              <a:rPr lang="en-US" sz="2700" b="1" dirty="0">
                <a:solidFill>
                  <a:srgbClr val="FF3399"/>
                </a:solidFill>
                <a:cs typeface="Times New Roman" pitchFamily="18" charset="0"/>
              </a:rPr>
              <a:t>trap </a:t>
            </a:r>
            <a:r>
              <a:rPr lang="ru-RU" sz="2700" b="1" dirty="0">
                <a:solidFill>
                  <a:srgbClr val="FF3399"/>
                </a:solidFill>
                <a:cs typeface="Times New Roman" pitchFamily="18" charset="0"/>
                <a:sym typeface="Symbol" pitchFamily="18" charset="2"/>
              </a:rPr>
              <a:t>=180</a:t>
            </a:r>
            <a:endParaRPr lang="en-US" sz="2700" b="1" dirty="0">
              <a:solidFill>
                <a:srgbClr val="FF3399"/>
              </a:solidFill>
              <a:cs typeface="Times New Roman" pitchFamily="18" charset="0"/>
            </a:endParaRPr>
          </a:p>
        </p:txBody>
      </p:sp>
      <p:pic>
        <p:nvPicPr>
          <p:cNvPr id="13051" name="Рисунок 6" descr="Graph1.wmf"/>
          <p:cNvPicPr>
            <a:picLocks noChangeAspect="1"/>
          </p:cNvPicPr>
          <p:nvPr/>
        </p:nvPicPr>
        <p:blipFill>
          <a:blip r:embed="rId5" cstate="print"/>
          <a:srcRect/>
          <a:stretch>
            <a:fillRect/>
          </a:stretch>
        </p:blipFill>
        <p:spPr bwMode="auto">
          <a:xfrm>
            <a:off x="3816350" y="1774328"/>
            <a:ext cx="5399088" cy="5399088"/>
          </a:xfrm>
          <a:prstGeom prst="rect">
            <a:avLst/>
          </a:prstGeom>
          <a:noFill/>
          <a:ln w="9525">
            <a:noFill/>
            <a:miter lim="800000"/>
            <a:headEnd/>
            <a:tailEnd/>
          </a:ln>
        </p:spPr>
      </p:pic>
      <p:sp>
        <p:nvSpPr>
          <p:cNvPr id="13052" name="Овал 27"/>
          <p:cNvSpPr>
            <a:spLocks noChangeArrowheads="1"/>
          </p:cNvSpPr>
          <p:nvPr/>
        </p:nvSpPr>
        <p:spPr bwMode="auto">
          <a:xfrm>
            <a:off x="3662363" y="63606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3" name="Овал 124"/>
          <p:cNvSpPr>
            <a:spLocks noChangeArrowheads="1"/>
          </p:cNvSpPr>
          <p:nvPr/>
        </p:nvSpPr>
        <p:spPr bwMode="auto">
          <a:xfrm>
            <a:off x="3786188" y="63510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4" name="Овал 126"/>
          <p:cNvSpPr>
            <a:spLocks noChangeArrowheads="1"/>
          </p:cNvSpPr>
          <p:nvPr/>
        </p:nvSpPr>
        <p:spPr bwMode="auto">
          <a:xfrm>
            <a:off x="3714750" y="63876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5" name="Овал 127"/>
          <p:cNvSpPr>
            <a:spLocks noChangeArrowheads="1"/>
          </p:cNvSpPr>
          <p:nvPr/>
        </p:nvSpPr>
        <p:spPr bwMode="auto">
          <a:xfrm>
            <a:off x="3571875" y="63876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6" name="Овал 128"/>
          <p:cNvSpPr>
            <a:spLocks noChangeArrowheads="1"/>
          </p:cNvSpPr>
          <p:nvPr/>
        </p:nvSpPr>
        <p:spPr bwMode="auto">
          <a:xfrm>
            <a:off x="3500438" y="63161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7" name="Овал 129"/>
          <p:cNvSpPr>
            <a:spLocks noChangeArrowheads="1"/>
          </p:cNvSpPr>
          <p:nvPr/>
        </p:nvSpPr>
        <p:spPr bwMode="auto">
          <a:xfrm>
            <a:off x="3429000" y="63876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8" name="Овал 130"/>
          <p:cNvSpPr>
            <a:spLocks noChangeArrowheads="1"/>
          </p:cNvSpPr>
          <p:nvPr/>
        </p:nvSpPr>
        <p:spPr bwMode="auto">
          <a:xfrm>
            <a:off x="3321050" y="64225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59" name="Овал 131"/>
          <p:cNvSpPr>
            <a:spLocks noChangeArrowheads="1"/>
          </p:cNvSpPr>
          <p:nvPr/>
        </p:nvSpPr>
        <p:spPr bwMode="auto">
          <a:xfrm>
            <a:off x="2841625" y="636061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0" name="Овал 132"/>
          <p:cNvSpPr>
            <a:spLocks noChangeArrowheads="1"/>
          </p:cNvSpPr>
          <p:nvPr/>
        </p:nvSpPr>
        <p:spPr bwMode="auto">
          <a:xfrm>
            <a:off x="2965450" y="635109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1" name="Овал 133"/>
          <p:cNvSpPr>
            <a:spLocks noChangeArrowheads="1"/>
          </p:cNvSpPr>
          <p:nvPr/>
        </p:nvSpPr>
        <p:spPr bwMode="auto">
          <a:xfrm>
            <a:off x="2894013" y="638760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2" name="Овал 134"/>
          <p:cNvSpPr>
            <a:spLocks noChangeArrowheads="1"/>
          </p:cNvSpPr>
          <p:nvPr/>
        </p:nvSpPr>
        <p:spPr bwMode="auto">
          <a:xfrm>
            <a:off x="2751138" y="638760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3" name="Овал 135"/>
          <p:cNvSpPr>
            <a:spLocks noChangeArrowheads="1"/>
          </p:cNvSpPr>
          <p:nvPr/>
        </p:nvSpPr>
        <p:spPr bwMode="auto">
          <a:xfrm>
            <a:off x="2679700" y="631616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4" name="Овал 136"/>
          <p:cNvSpPr>
            <a:spLocks noChangeArrowheads="1"/>
          </p:cNvSpPr>
          <p:nvPr/>
        </p:nvSpPr>
        <p:spPr bwMode="auto">
          <a:xfrm>
            <a:off x="2608263" y="624472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5" name="Овал 137"/>
          <p:cNvSpPr>
            <a:spLocks noChangeArrowheads="1"/>
          </p:cNvSpPr>
          <p:nvPr/>
        </p:nvSpPr>
        <p:spPr bwMode="auto">
          <a:xfrm>
            <a:off x="2500313" y="62796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6" name="Овал 138"/>
          <p:cNvSpPr>
            <a:spLocks noChangeArrowheads="1"/>
          </p:cNvSpPr>
          <p:nvPr/>
        </p:nvSpPr>
        <p:spPr bwMode="auto">
          <a:xfrm>
            <a:off x="2392363" y="6208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7" name="Овал 139"/>
          <p:cNvSpPr>
            <a:spLocks noChangeArrowheads="1"/>
          </p:cNvSpPr>
          <p:nvPr/>
        </p:nvSpPr>
        <p:spPr bwMode="auto">
          <a:xfrm>
            <a:off x="2463800" y="620821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8" name="Овал 140"/>
          <p:cNvSpPr>
            <a:spLocks noChangeArrowheads="1"/>
          </p:cNvSpPr>
          <p:nvPr/>
        </p:nvSpPr>
        <p:spPr bwMode="auto">
          <a:xfrm>
            <a:off x="2392363" y="61018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69" name="Овал 141"/>
          <p:cNvSpPr>
            <a:spLocks noChangeArrowheads="1"/>
          </p:cNvSpPr>
          <p:nvPr/>
        </p:nvSpPr>
        <p:spPr bwMode="auto">
          <a:xfrm>
            <a:off x="2249488" y="60653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0" name="Овал 142"/>
          <p:cNvSpPr>
            <a:spLocks noChangeArrowheads="1"/>
          </p:cNvSpPr>
          <p:nvPr/>
        </p:nvSpPr>
        <p:spPr bwMode="auto">
          <a:xfrm>
            <a:off x="2320925" y="610185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1" name="Овал 143"/>
          <p:cNvSpPr>
            <a:spLocks noChangeArrowheads="1"/>
          </p:cNvSpPr>
          <p:nvPr/>
        </p:nvSpPr>
        <p:spPr bwMode="auto">
          <a:xfrm>
            <a:off x="2178050" y="588754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2" name="Овал 144"/>
          <p:cNvSpPr>
            <a:spLocks noChangeArrowheads="1"/>
          </p:cNvSpPr>
          <p:nvPr/>
        </p:nvSpPr>
        <p:spPr bwMode="auto">
          <a:xfrm>
            <a:off x="2124075" y="56732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3" name="Овал 145"/>
          <p:cNvSpPr>
            <a:spLocks noChangeArrowheads="1"/>
          </p:cNvSpPr>
          <p:nvPr/>
        </p:nvSpPr>
        <p:spPr bwMode="auto">
          <a:xfrm>
            <a:off x="2071688" y="50302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4" name="Овал 146"/>
          <p:cNvSpPr>
            <a:spLocks noChangeArrowheads="1"/>
          </p:cNvSpPr>
          <p:nvPr/>
        </p:nvSpPr>
        <p:spPr bwMode="auto">
          <a:xfrm>
            <a:off x="2071688" y="538747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5" name="Овал 147"/>
          <p:cNvSpPr>
            <a:spLocks noChangeArrowheads="1"/>
          </p:cNvSpPr>
          <p:nvPr/>
        </p:nvSpPr>
        <p:spPr bwMode="auto">
          <a:xfrm>
            <a:off x="2143125" y="56017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6" name="Овал 148"/>
          <p:cNvSpPr>
            <a:spLocks noChangeArrowheads="1"/>
          </p:cNvSpPr>
          <p:nvPr/>
        </p:nvSpPr>
        <p:spPr bwMode="auto">
          <a:xfrm>
            <a:off x="2286000" y="59939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7" name="Овал 149"/>
          <p:cNvSpPr>
            <a:spLocks noChangeArrowheads="1"/>
          </p:cNvSpPr>
          <p:nvPr/>
        </p:nvSpPr>
        <p:spPr bwMode="auto">
          <a:xfrm>
            <a:off x="2178050" y="58161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8" name="Овал 150"/>
          <p:cNvSpPr>
            <a:spLocks noChangeArrowheads="1"/>
          </p:cNvSpPr>
          <p:nvPr/>
        </p:nvSpPr>
        <p:spPr bwMode="auto">
          <a:xfrm>
            <a:off x="2035175" y="531604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79" name="Овал 151"/>
          <p:cNvSpPr>
            <a:spLocks noChangeArrowheads="1"/>
          </p:cNvSpPr>
          <p:nvPr/>
        </p:nvSpPr>
        <p:spPr bwMode="auto">
          <a:xfrm>
            <a:off x="2124075" y="545891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0" name="Овал 152"/>
          <p:cNvSpPr>
            <a:spLocks noChangeArrowheads="1"/>
          </p:cNvSpPr>
          <p:nvPr/>
        </p:nvSpPr>
        <p:spPr bwMode="auto">
          <a:xfrm>
            <a:off x="2071688" y="55303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1" name="Овал 153"/>
          <p:cNvSpPr>
            <a:spLocks noChangeArrowheads="1"/>
          </p:cNvSpPr>
          <p:nvPr/>
        </p:nvSpPr>
        <p:spPr bwMode="auto">
          <a:xfrm>
            <a:off x="2124075" y="52446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2" name="Овал 154"/>
          <p:cNvSpPr>
            <a:spLocks noChangeArrowheads="1"/>
          </p:cNvSpPr>
          <p:nvPr/>
        </p:nvSpPr>
        <p:spPr bwMode="auto">
          <a:xfrm>
            <a:off x="2052638" y="510172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3" name="Овал 155"/>
          <p:cNvSpPr>
            <a:spLocks noChangeArrowheads="1"/>
          </p:cNvSpPr>
          <p:nvPr/>
        </p:nvSpPr>
        <p:spPr bwMode="auto">
          <a:xfrm>
            <a:off x="2071688" y="51731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4" name="Овал 156"/>
          <p:cNvSpPr>
            <a:spLocks noChangeArrowheads="1"/>
          </p:cNvSpPr>
          <p:nvPr/>
        </p:nvSpPr>
        <p:spPr bwMode="auto">
          <a:xfrm>
            <a:off x="2127250" y="51017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5" name="Овал 157"/>
          <p:cNvSpPr>
            <a:spLocks noChangeArrowheads="1"/>
          </p:cNvSpPr>
          <p:nvPr/>
        </p:nvSpPr>
        <p:spPr bwMode="auto">
          <a:xfrm>
            <a:off x="2108200" y="424447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6" name="Овал 158"/>
          <p:cNvSpPr>
            <a:spLocks noChangeArrowheads="1"/>
          </p:cNvSpPr>
          <p:nvPr/>
        </p:nvSpPr>
        <p:spPr bwMode="auto">
          <a:xfrm>
            <a:off x="2108200" y="460166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7" name="Овал 159"/>
          <p:cNvSpPr>
            <a:spLocks noChangeArrowheads="1"/>
          </p:cNvSpPr>
          <p:nvPr/>
        </p:nvSpPr>
        <p:spPr bwMode="auto">
          <a:xfrm>
            <a:off x="2071688" y="44587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8" name="Овал 160"/>
          <p:cNvSpPr>
            <a:spLocks noChangeArrowheads="1"/>
          </p:cNvSpPr>
          <p:nvPr/>
        </p:nvSpPr>
        <p:spPr bwMode="auto">
          <a:xfrm>
            <a:off x="2160588" y="445879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89" name="Овал 161"/>
          <p:cNvSpPr>
            <a:spLocks noChangeArrowheads="1"/>
          </p:cNvSpPr>
          <p:nvPr/>
        </p:nvSpPr>
        <p:spPr bwMode="auto">
          <a:xfrm>
            <a:off x="2087563" y="43159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0" name="Овал 162"/>
          <p:cNvSpPr>
            <a:spLocks noChangeArrowheads="1"/>
          </p:cNvSpPr>
          <p:nvPr/>
        </p:nvSpPr>
        <p:spPr bwMode="auto">
          <a:xfrm>
            <a:off x="2178050" y="438735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1" name="Овал 163"/>
          <p:cNvSpPr>
            <a:spLocks noChangeArrowheads="1"/>
          </p:cNvSpPr>
          <p:nvPr/>
        </p:nvSpPr>
        <p:spPr bwMode="auto">
          <a:xfrm>
            <a:off x="2179638" y="431591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2" name="Овал 164"/>
          <p:cNvSpPr>
            <a:spLocks noChangeArrowheads="1"/>
          </p:cNvSpPr>
          <p:nvPr/>
        </p:nvSpPr>
        <p:spPr bwMode="auto">
          <a:xfrm>
            <a:off x="1963738" y="43508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3" name="Овал 165"/>
          <p:cNvSpPr>
            <a:spLocks noChangeArrowheads="1"/>
          </p:cNvSpPr>
          <p:nvPr/>
        </p:nvSpPr>
        <p:spPr bwMode="auto">
          <a:xfrm>
            <a:off x="1876425" y="427940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4" name="Овал 166"/>
          <p:cNvSpPr>
            <a:spLocks noChangeArrowheads="1"/>
          </p:cNvSpPr>
          <p:nvPr/>
        </p:nvSpPr>
        <p:spPr bwMode="auto">
          <a:xfrm>
            <a:off x="1963738" y="442227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5" name="Овал 167"/>
          <p:cNvSpPr>
            <a:spLocks noChangeArrowheads="1"/>
          </p:cNvSpPr>
          <p:nvPr/>
        </p:nvSpPr>
        <p:spPr bwMode="auto">
          <a:xfrm>
            <a:off x="1963738" y="42079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6" name="Овал 168"/>
          <p:cNvSpPr>
            <a:spLocks noChangeArrowheads="1"/>
          </p:cNvSpPr>
          <p:nvPr/>
        </p:nvSpPr>
        <p:spPr bwMode="auto">
          <a:xfrm>
            <a:off x="1892300" y="40650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7" name="Овал 169"/>
          <p:cNvSpPr>
            <a:spLocks noChangeArrowheads="1"/>
          </p:cNvSpPr>
          <p:nvPr/>
        </p:nvSpPr>
        <p:spPr bwMode="auto">
          <a:xfrm>
            <a:off x="1785938" y="4136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8" name="Овал 170"/>
          <p:cNvSpPr>
            <a:spLocks noChangeArrowheads="1"/>
          </p:cNvSpPr>
          <p:nvPr/>
        </p:nvSpPr>
        <p:spPr bwMode="auto">
          <a:xfrm>
            <a:off x="2071688" y="46365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99" name="Овал 171"/>
          <p:cNvSpPr>
            <a:spLocks noChangeArrowheads="1"/>
          </p:cNvSpPr>
          <p:nvPr/>
        </p:nvSpPr>
        <p:spPr bwMode="auto">
          <a:xfrm>
            <a:off x="2106613" y="47540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0" name="Овал 172"/>
          <p:cNvSpPr>
            <a:spLocks noChangeArrowheads="1"/>
          </p:cNvSpPr>
          <p:nvPr/>
        </p:nvSpPr>
        <p:spPr bwMode="auto">
          <a:xfrm>
            <a:off x="2071688" y="470802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1" name="Овал 173"/>
          <p:cNvSpPr>
            <a:spLocks noChangeArrowheads="1"/>
          </p:cNvSpPr>
          <p:nvPr/>
        </p:nvSpPr>
        <p:spPr bwMode="auto">
          <a:xfrm>
            <a:off x="2303463" y="3995241"/>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2" name="Овал 174"/>
          <p:cNvSpPr>
            <a:spLocks noChangeArrowheads="1"/>
          </p:cNvSpPr>
          <p:nvPr/>
        </p:nvSpPr>
        <p:spPr bwMode="auto">
          <a:xfrm>
            <a:off x="2463800" y="420955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3" name="Овал 175"/>
          <p:cNvSpPr>
            <a:spLocks noChangeArrowheads="1"/>
          </p:cNvSpPr>
          <p:nvPr/>
        </p:nvSpPr>
        <p:spPr bwMode="auto">
          <a:xfrm>
            <a:off x="2284413" y="4066678"/>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4" name="Овал 176"/>
          <p:cNvSpPr>
            <a:spLocks noChangeArrowheads="1"/>
          </p:cNvSpPr>
          <p:nvPr/>
        </p:nvSpPr>
        <p:spPr bwMode="auto">
          <a:xfrm>
            <a:off x="2286000" y="413811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5" name="Овал 177"/>
          <p:cNvSpPr>
            <a:spLocks noChangeArrowheads="1"/>
          </p:cNvSpPr>
          <p:nvPr/>
        </p:nvSpPr>
        <p:spPr bwMode="auto">
          <a:xfrm>
            <a:off x="2374900" y="406667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6" name="Овал 178"/>
          <p:cNvSpPr>
            <a:spLocks noChangeArrowheads="1"/>
          </p:cNvSpPr>
          <p:nvPr/>
        </p:nvSpPr>
        <p:spPr bwMode="auto">
          <a:xfrm>
            <a:off x="2108200" y="410160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7" name="Овал 179"/>
          <p:cNvSpPr>
            <a:spLocks noChangeArrowheads="1"/>
          </p:cNvSpPr>
          <p:nvPr/>
        </p:nvSpPr>
        <p:spPr bwMode="auto">
          <a:xfrm>
            <a:off x="2071688" y="40301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8" name="Овал 180"/>
          <p:cNvSpPr>
            <a:spLocks noChangeArrowheads="1"/>
          </p:cNvSpPr>
          <p:nvPr/>
        </p:nvSpPr>
        <p:spPr bwMode="auto">
          <a:xfrm>
            <a:off x="2071688" y="41730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09" name="Овал 181"/>
          <p:cNvSpPr>
            <a:spLocks noChangeArrowheads="1"/>
          </p:cNvSpPr>
          <p:nvPr/>
        </p:nvSpPr>
        <p:spPr bwMode="auto">
          <a:xfrm>
            <a:off x="2160588" y="395872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0" name="Овал 182"/>
          <p:cNvSpPr>
            <a:spLocks noChangeArrowheads="1"/>
          </p:cNvSpPr>
          <p:nvPr/>
        </p:nvSpPr>
        <p:spPr bwMode="auto">
          <a:xfrm>
            <a:off x="2087563" y="38158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1" name="Овал 183"/>
          <p:cNvSpPr>
            <a:spLocks noChangeArrowheads="1"/>
          </p:cNvSpPr>
          <p:nvPr/>
        </p:nvSpPr>
        <p:spPr bwMode="auto">
          <a:xfrm>
            <a:off x="2108200" y="388729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2" name="Овал 184"/>
          <p:cNvSpPr>
            <a:spLocks noChangeArrowheads="1"/>
          </p:cNvSpPr>
          <p:nvPr/>
        </p:nvSpPr>
        <p:spPr bwMode="auto">
          <a:xfrm>
            <a:off x="2338388" y="43159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3" name="Овал 185"/>
          <p:cNvSpPr>
            <a:spLocks noChangeArrowheads="1"/>
          </p:cNvSpPr>
          <p:nvPr/>
        </p:nvSpPr>
        <p:spPr bwMode="auto">
          <a:xfrm>
            <a:off x="2286000" y="424447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4" name="Овал 186"/>
          <p:cNvSpPr>
            <a:spLocks noChangeArrowheads="1"/>
          </p:cNvSpPr>
          <p:nvPr/>
        </p:nvSpPr>
        <p:spPr bwMode="auto">
          <a:xfrm>
            <a:off x="1785938" y="39587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5" name="Овал 187"/>
          <p:cNvSpPr>
            <a:spLocks noChangeArrowheads="1"/>
          </p:cNvSpPr>
          <p:nvPr/>
        </p:nvSpPr>
        <p:spPr bwMode="auto">
          <a:xfrm>
            <a:off x="1643063" y="3922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6" name="Овал 188"/>
          <p:cNvSpPr>
            <a:spLocks noChangeArrowheads="1"/>
          </p:cNvSpPr>
          <p:nvPr/>
        </p:nvSpPr>
        <p:spPr bwMode="auto">
          <a:xfrm>
            <a:off x="1838325" y="38872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7" name="Овал 189"/>
          <p:cNvSpPr>
            <a:spLocks noChangeArrowheads="1"/>
          </p:cNvSpPr>
          <p:nvPr/>
        </p:nvSpPr>
        <p:spPr bwMode="auto">
          <a:xfrm>
            <a:off x="2455863" y="3638053"/>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8" name="Овал 190"/>
          <p:cNvSpPr>
            <a:spLocks noChangeArrowheads="1"/>
          </p:cNvSpPr>
          <p:nvPr/>
        </p:nvSpPr>
        <p:spPr bwMode="auto">
          <a:xfrm>
            <a:off x="2616200" y="385236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19" name="Овал 191"/>
          <p:cNvSpPr>
            <a:spLocks noChangeArrowheads="1"/>
          </p:cNvSpPr>
          <p:nvPr/>
        </p:nvSpPr>
        <p:spPr bwMode="auto">
          <a:xfrm>
            <a:off x="2436813" y="3709491"/>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0" name="Овал 192"/>
          <p:cNvSpPr>
            <a:spLocks noChangeArrowheads="1"/>
          </p:cNvSpPr>
          <p:nvPr/>
        </p:nvSpPr>
        <p:spPr bwMode="auto">
          <a:xfrm>
            <a:off x="2438400" y="378092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1" name="Овал 193"/>
          <p:cNvSpPr>
            <a:spLocks noChangeArrowheads="1"/>
          </p:cNvSpPr>
          <p:nvPr/>
        </p:nvSpPr>
        <p:spPr bwMode="auto">
          <a:xfrm>
            <a:off x="2527300" y="370949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2" name="Овал 194"/>
          <p:cNvSpPr>
            <a:spLocks noChangeArrowheads="1"/>
          </p:cNvSpPr>
          <p:nvPr/>
        </p:nvSpPr>
        <p:spPr bwMode="auto">
          <a:xfrm>
            <a:off x="2260600" y="374441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3" name="Овал 195"/>
          <p:cNvSpPr>
            <a:spLocks noChangeArrowheads="1"/>
          </p:cNvSpPr>
          <p:nvPr/>
        </p:nvSpPr>
        <p:spPr bwMode="auto">
          <a:xfrm>
            <a:off x="2224088" y="367297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4" name="Овал 196"/>
          <p:cNvSpPr>
            <a:spLocks noChangeArrowheads="1"/>
          </p:cNvSpPr>
          <p:nvPr/>
        </p:nvSpPr>
        <p:spPr bwMode="auto">
          <a:xfrm>
            <a:off x="2224088" y="38158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5" name="Овал 197"/>
          <p:cNvSpPr>
            <a:spLocks noChangeArrowheads="1"/>
          </p:cNvSpPr>
          <p:nvPr/>
        </p:nvSpPr>
        <p:spPr bwMode="auto">
          <a:xfrm>
            <a:off x="2312988" y="360154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6" name="Овал 198"/>
          <p:cNvSpPr>
            <a:spLocks noChangeArrowheads="1"/>
          </p:cNvSpPr>
          <p:nvPr/>
        </p:nvSpPr>
        <p:spPr bwMode="auto">
          <a:xfrm>
            <a:off x="2239963" y="34586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7" name="Овал 199"/>
          <p:cNvSpPr>
            <a:spLocks noChangeArrowheads="1"/>
          </p:cNvSpPr>
          <p:nvPr/>
        </p:nvSpPr>
        <p:spPr bwMode="auto">
          <a:xfrm>
            <a:off x="2000250" y="363646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8" name="Овал 200"/>
          <p:cNvSpPr>
            <a:spLocks noChangeArrowheads="1"/>
          </p:cNvSpPr>
          <p:nvPr/>
        </p:nvSpPr>
        <p:spPr bwMode="auto">
          <a:xfrm>
            <a:off x="1660525" y="349517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29" name="Овал 201"/>
          <p:cNvSpPr>
            <a:spLocks noChangeArrowheads="1"/>
          </p:cNvSpPr>
          <p:nvPr/>
        </p:nvSpPr>
        <p:spPr bwMode="auto">
          <a:xfrm>
            <a:off x="1820863" y="3709491"/>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0" name="Овал 202"/>
          <p:cNvSpPr>
            <a:spLocks noChangeArrowheads="1"/>
          </p:cNvSpPr>
          <p:nvPr/>
        </p:nvSpPr>
        <p:spPr bwMode="auto">
          <a:xfrm>
            <a:off x="1571625" y="377934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1" name="Овал 203"/>
          <p:cNvSpPr>
            <a:spLocks noChangeArrowheads="1"/>
          </p:cNvSpPr>
          <p:nvPr/>
        </p:nvSpPr>
        <p:spPr bwMode="auto">
          <a:xfrm>
            <a:off x="1643063" y="3638053"/>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2" name="Овал 204"/>
          <p:cNvSpPr>
            <a:spLocks noChangeArrowheads="1"/>
          </p:cNvSpPr>
          <p:nvPr/>
        </p:nvSpPr>
        <p:spPr bwMode="auto">
          <a:xfrm>
            <a:off x="1731963" y="42079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3" name="Овал 205"/>
          <p:cNvSpPr>
            <a:spLocks noChangeArrowheads="1"/>
          </p:cNvSpPr>
          <p:nvPr/>
        </p:nvSpPr>
        <p:spPr bwMode="auto">
          <a:xfrm>
            <a:off x="1535113" y="39936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4" name="Овал 206"/>
          <p:cNvSpPr>
            <a:spLocks noChangeArrowheads="1"/>
          </p:cNvSpPr>
          <p:nvPr/>
        </p:nvSpPr>
        <p:spPr bwMode="auto">
          <a:xfrm>
            <a:off x="1463675" y="35650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5" name="Овал 207"/>
          <p:cNvSpPr>
            <a:spLocks noChangeArrowheads="1"/>
          </p:cNvSpPr>
          <p:nvPr/>
        </p:nvSpPr>
        <p:spPr bwMode="auto">
          <a:xfrm>
            <a:off x="1428750" y="381585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6" name="Овал 208"/>
          <p:cNvSpPr>
            <a:spLocks noChangeArrowheads="1"/>
          </p:cNvSpPr>
          <p:nvPr/>
        </p:nvSpPr>
        <p:spPr bwMode="auto">
          <a:xfrm>
            <a:off x="1517650" y="345866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7" name="Овал 209"/>
          <p:cNvSpPr>
            <a:spLocks noChangeArrowheads="1"/>
          </p:cNvSpPr>
          <p:nvPr/>
        </p:nvSpPr>
        <p:spPr bwMode="auto">
          <a:xfrm>
            <a:off x="1535113" y="33157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8" name="Овал 210"/>
          <p:cNvSpPr>
            <a:spLocks noChangeArrowheads="1"/>
          </p:cNvSpPr>
          <p:nvPr/>
        </p:nvSpPr>
        <p:spPr bwMode="auto">
          <a:xfrm>
            <a:off x="2463800" y="399365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39" name="Овал 211"/>
          <p:cNvSpPr>
            <a:spLocks noChangeArrowheads="1"/>
          </p:cNvSpPr>
          <p:nvPr/>
        </p:nvSpPr>
        <p:spPr bwMode="auto">
          <a:xfrm>
            <a:off x="2160588" y="31729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0" name="Овал 212"/>
          <p:cNvSpPr>
            <a:spLocks noChangeArrowheads="1"/>
          </p:cNvSpPr>
          <p:nvPr/>
        </p:nvSpPr>
        <p:spPr bwMode="auto">
          <a:xfrm>
            <a:off x="2000250" y="449371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1" name="Овал 213"/>
          <p:cNvSpPr>
            <a:spLocks noChangeArrowheads="1"/>
          </p:cNvSpPr>
          <p:nvPr/>
        </p:nvSpPr>
        <p:spPr bwMode="auto">
          <a:xfrm>
            <a:off x="2143125" y="33157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2" name="Овал 214"/>
          <p:cNvSpPr>
            <a:spLocks noChangeArrowheads="1"/>
          </p:cNvSpPr>
          <p:nvPr/>
        </p:nvSpPr>
        <p:spPr bwMode="auto">
          <a:xfrm>
            <a:off x="2143125" y="342374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3" name="Овал 215"/>
          <p:cNvSpPr>
            <a:spLocks noChangeArrowheads="1"/>
          </p:cNvSpPr>
          <p:nvPr/>
        </p:nvSpPr>
        <p:spPr bwMode="auto">
          <a:xfrm>
            <a:off x="1785938" y="427940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4" name="Овал 216"/>
          <p:cNvSpPr>
            <a:spLocks noChangeArrowheads="1"/>
          </p:cNvSpPr>
          <p:nvPr/>
        </p:nvSpPr>
        <p:spPr bwMode="auto">
          <a:xfrm>
            <a:off x="1463675" y="392221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5" name="Овал 217"/>
          <p:cNvSpPr>
            <a:spLocks noChangeArrowheads="1"/>
          </p:cNvSpPr>
          <p:nvPr/>
        </p:nvSpPr>
        <p:spPr bwMode="auto">
          <a:xfrm>
            <a:off x="1643063" y="4136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6" name="Овал 218"/>
          <p:cNvSpPr>
            <a:spLocks noChangeArrowheads="1"/>
          </p:cNvSpPr>
          <p:nvPr/>
        </p:nvSpPr>
        <p:spPr bwMode="auto">
          <a:xfrm>
            <a:off x="1928813" y="345866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7" name="Овал 219"/>
          <p:cNvSpPr>
            <a:spLocks noChangeArrowheads="1"/>
          </p:cNvSpPr>
          <p:nvPr/>
        </p:nvSpPr>
        <p:spPr bwMode="auto">
          <a:xfrm>
            <a:off x="2392363" y="41730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8" name="Овал 220"/>
          <p:cNvSpPr>
            <a:spLocks noChangeArrowheads="1"/>
          </p:cNvSpPr>
          <p:nvPr/>
        </p:nvSpPr>
        <p:spPr bwMode="auto">
          <a:xfrm>
            <a:off x="1944688" y="410160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49" name="Овал 221"/>
          <p:cNvSpPr>
            <a:spLocks noChangeArrowheads="1"/>
          </p:cNvSpPr>
          <p:nvPr/>
        </p:nvSpPr>
        <p:spPr bwMode="auto">
          <a:xfrm>
            <a:off x="1965325" y="317291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0" name="Овал 222"/>
          <p:cNvSpPr>
            <a:spLocks noChangeArrowheads="1"/>
          </p:cNvSpPr>
          <p:nvPr/>
        </p:nvSpPr>
        <p:spPr bwMode="auto">
          <a:xfrm>
            <a:off x="2392363" y="33872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1" name="Овал 223"/>
          <p:cNvSpPr>
            <a:spLocks noChangeArrowheads="1"/>
          </p:cNvSpPr>
          <p:nvPr/>
        </p:nvSpPr>
        <p:spPr bwMode="auto">
          <a:xfrm>
            <a:off x="2463800" y="34935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2" name="Овал 224"/>
          <p:cNvSpPr>
            <a:spLocks noChangeArrowheads="1"/>
          </p:cNvSpPr>
          <p:nvPr/>
        </p:nvSpPr>
        <p:spPr bwMode="auto">
          <a:xfrm>
            <a:off x="2384425" y="328086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3" name="Овал 225"/>
          <p:cNvSpPr>
            <a:spLocks noChangeArrowheads="1"/>
          </p:cNvSpPr>
          <p:nvPr/>
        </p:nvSpPr>
        <p:spPr bwMode="auto">
          <a:xfrm>
            <a:off x="2678113" y="35396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4" name="Овал 226"/>
          <p:cNvSpPr>
            <a:spLocks noChangeArrowheads="1"/>
          </p:cNvSpPr>
          <p:nvPr/>
        </p:nvSpPr>
        <p:spPr bwMode="auto">
          <a:xfrm>
            <a:off x="2581275" y="339675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5" name="Овал 227"/>
          <p:cNvSpPr>
            <a:spLocks noChangeArrowheads="1"/>
          </p:cNvSpPr>
          <p:nvPr/>
        </p:nvSpPr>
        <p:spPr bwMode="auto">
          <a:xfrm>
            <a:off x="2670175" y="343326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6" name="Овал 235"/>
          <p:cNvSpPr>
            <a:spLocks noChangeArrowheads="1"/>
          </p:cNvSpPr>
          <p:nvPr/>
        </p:nvSpPr>
        <p:spPr bwMode="auto">
          <a:xfrm>
            <a:off x="1644650" y="313640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7" name="Овал 236"/>
          <p:cNvSpPr>
            <a:spLocks noChangeArrowheads="1"/>
          </p:cNvSpPr>
          <p:nvPr/>
        </p:nvSpPr>
        <p:spPr bwMode="auto">
          <a:xfrm>
            <a:off x="1627188" y="327927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8" name="Овал 237"/>
          <p:cNvSpPr>
            <a:spLocks noChangeArrowheads="1"/>
          </p:cNvSpPr>
          <p:nvPr/>
        </p:nvSpPr>
        <p:spPr bwMode="auto">
          <a:xfrm>
            <a:off x="2606675" y="40650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59" name="Овал 238"/>
          <p:cNvSpPr>
            <a:spLocks noChangeArrowheads="1"/>
          </p:cNvSpPr>
          <p:nvPr/>
        </p:nvSpPr>
        <p:spPr bwMode="auto">
          <a:xfrm>
            <a:off x="1428750" y="306496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0" name="Овал 239"/>
          <p:cNvSpPr>
            <a:spLocks noChangeArrowheads="1"/>
          </p:cNvSpPr>
          <p:nvPr/>
        </p:nvSpPr>
        <p:spPr bwMode="auto">
          <a:xfrm>
            <a:off x="2714625" y="313640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1" name="Овал 240"/>
          <p:cNvSpPr>
            <a:spLocks noChangeArrowheads="1"/>
          </p:cNvSpPr>
          <p:nvPr/>
        </p:nvSpPr>
        <p:spPr bwMode="auto">
          <a:xfrm>
            <a:off x="1779588" y="320784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2" name="Овал 241"/>
          <p:cNvSpPr>
            <a:spLocks noChangeArrowheads="1"/>
          </p:cNvSpPr>
          <p:nvPr/>
        </p:nvSpPr>
        <p:spPr bwMode="auto">
          <a:xfrm>
            <a:off x="2160588" y="2993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3" name="Овал 242"/>
          <p:cNvSpPr>
            <a:spLocks noChangeArrowheads="1"/>
          </p:cNvSpPr>
          <p:nvPr/>
        </p:nvSpPr>
        <p:spPr bwMode="auto">
          <a:xfrm>
            <a:off x="1944688" y="292209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4" name="Овал 243"/>
          <p:cNvSpPr>
            <a:spLocks noChangeArrowheads="1"/>
          </p:cNvSpPr>
          <p:nvPr/>
        </p:nvSpPr>
        <p:spPr bwMode="auto">
          <a:xfrm>
            <a:off x="2463800" y="28157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5" name="Овал 244"/>
          <p:cNvSpPr>
            <a:spLocks noChangeArrowheads="1"/>
          </p:cNvSpPr>
          <p:nvPr/>
        </p:nvSpPr>
        <p:spPr bwMode="auto">
          <a:xfrm>
            <a:off x="2535238" y="4136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6" name="Овал 245"/>
          <p:cNvSpPr>
            <a:spLocks noChangeArrowheads="1"/>
          </p:cNvSpPr>
          <p:nvPr/>
        </p:nvSpPr>
        <p:spPr bwMode="auto">
          <a:xfrm>
            <a:off x="2384425" y="310147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7" name="Овал 246"/>
          <p:cNvSpPr>
            <a:spLocks noChangeArrowheads="1"/>
          </p:cNvSpPr>
          <p:nvPr/>
        </p:nvSpPr>
        <p:spPr bwMode="auto">
          <a:xfrm>
            <a:off x="2678113" y="28506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8" name="Овал 247"/>
          <p:cNvSpPr>
            <a:spLocks noChangeArrowheads="1"/>
          </p:cNvSpPr>
          <p:nvPr/>
        </p:nvSpPr>
        <p:spPr bwMode="auto">
          <a:xfrm>
            <a:off x="2660650" y="299352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69" name="Овал 248"/>
          <p:cNvSpPr>
            <a:spLocks noChangeArrowheads="1"/>
          </p:cNvSpPr>
          <p:nvPr/>
        </p:nvSpPr>
        <p:spPr bwMode="auto">
          <a:xfrm>
            <a:off x="2357438" y="3922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0" name="Овал 249"/>
          <p:cNvSpPr>
            <a:spLocks noChangeArrowheads="1"/>
          </p:cNvSpPr>
          <p:nvPr/>
        </p:nvSpPr>
        <p:spPr bwMode="auto">
          <a:xfrm>
            <a:off x="2357438" y="2993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1" name="Овал 250"/>
          <p:cNvSpPr>
            <a:spLocks noChangeArrowheads="1"/>
          </p:cNvSpPr>
          <p:nvPr/>
        </p:nvSpPr>
        <p:spPr bwMode="auto">
          <a:xfrm>
            <a:off x="2535238" y="3922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2" name="Овал 251"/>
          <p:cNvSpPr>
            <a:spLocks noChangeArrowheads="1"/>
          </p:cNvSpPr>
          <p:nvPr/>
        </p:nvSpPr>
        <p:spPr bwMode="auto">
          <a:xfrm>
            <a:off x="1714500" y="377934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3" name="Овал 252"/>
          <p:cNvSpPr>
            <a:spLocks noChangeArrowheads="1"/>
          </p:cNvSpPr>
          <p:nvPr/>
        </p:nvSpPr>
        <p:spPr bwMode="auto">
          <a:xfrm>
            <a:off x="1801813" y="281572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4" name="Овал 253"/>
          <p:cNvSpPr>
            <a:spLocks noChangeArrowheads="1"/>
          </p:cNvSpPr>
          <p:nvPr/>
        </p:nvSpPr>
        <p:spPr bwMode="auto">
          <a:xfrm>
            <a:off x="1963738" y="3922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5" name="Овал 254"/>
          <p:cNvSpPr>
            <a:spLocks noChangeArrowheads="1"/>
          </p:cNvSpPr>
          <p:nvPr/>
        </p:nvSpPr>
        <p:spPr bwMode="auto">
          <a:xfrm>
            <a:off x="1500188" y="285065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6" name="Овал 255"/>
          <p:cNvSpPr>
            <a:spLocks noChangeArrowheads="1"/>
          </p:cNvSpPr>
          <p:nvPr/>
        </p:nvSpPr>
        <p:spPr bwMode="auto">
          <a:xfrm>
            <a:off x="1635125" y="292209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7" name="Овал 256"/>
          <p:cNvSpPr>
            <a:spLocks noChangeArrowheads="1"/>
          </p:cNvSpPr>
          <p:nvPr/>
        </p:nvSpPr>
        <p:spPr bwMode="auto">
          <a:xfrm>
            <a:off x="1928813" y="37793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8" name="Овал 257"/>
          <p:cNvSpPr>
            <a:spLocks noChangeArrowheads="1"/>
          </p:cNvSpPr>
          <p:nvPr/>
        </p:nvSpPr>
        <p:spPr bwMode="auto">
          <a:xfrm>
            <a:off x="2214563" y="27792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79" name="Овал 258"/>
          <p:cNvSpPr>
            <a:spLocks noChangeArrowheads="1"/>
          </p:cNvSpPr>
          <p:nvPr/>
        </p:nvSpPr>
        <p:spPr bwMode="auto">
          <a:xfrm>
            <a:off x="2214563" y="413652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80" name="Овал 259"/>
          <p:cNvSpPr>
            <a:spLocks noChangeArrowheads="1"/>
          </p:cNvSpPr>
          <p:nvPr/>
        </p:nvSpPr>
        <p:spPr bwMode="auto">
          <a:xfrm>
            <a:off x="2500313" y="317291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81" name="Овал 260"/>
          <p:cNvSpPr>
            <a:spLocks noChangeArrowheads="1"/>
          </p:cNvSpPr>
          <p:nvPr/>
        </p:nvSpPr>
        <p:spPr bwMode="auto">
          <a:xfrm>
            <a:off x="2714625" y="392221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82" name="Овал 261"/>
          <p:cNvSpPr>
            <a:spLocks noChangeArrowheads="1"/>
          </p:cNvSpPr>
          <p:nvPr/>
        </p:nvSpPr>
        <p:spPr bwMode="auto">
          <a:xfrm>
            <a:off x="2571750" y="327927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83" name="Овал 262"/>
          <p:cNvSpPr>
            <a:spLocks noChangeArrowheads="1"/>
          </p:cNvSpPr>
          <p:nvPr/>
        </p:nvSpPr>
        <p:spPr bwMode="auto">
          <a:xfrm>
            <a:off x="1785938" y="336024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grpSp>
        <p:nvGrpSpPr>
          <p:cNvPr id="144"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44" name="Рисунок 7" descr="grav2.wmf"/>
          <p:cNvPicPr>
            <a:picLocks noChangeAspect="1"/>
          </p:cNvPicPr>
          <p:nvPr/>
        </p:nvPicPr>
        <p:blipFill>
          <a:blip r:embed="rId4" cstate="print"/>
          <a:srcRect/>
          <a:stretch>
            <a:fillRect/>
          </a:stretch>
        </p:blipFill>
        <p:spPr bwMode="auto">
          <a:xfrm>
            <a:off x="0" y="2111598"/>
            <a:ext cx="9144000" cy="4827588"/>
          </a:xfrm>
          <a:prstGeom prst="rect">
            <a:avLst/>
          </a:prstGeom>
          <a:noFill/>
          <a:ln w="9525">
            <a:noFill/>
            <a:miter lim="800000"/>
            <a:headEnd/>
            <a:tailEnd/>
          </a:ln>
        </p:spPr>
      </p:pic>
      <p:pic>
        <p:nvPicPr>
          <p:cNvPr id="145" name="Рисунок 6" descr="Graph2.wmf"/>
          <p:cNvPicPr>
            <a:picLocks noChangeAspect="1"/>
          </p:cNvPicPr>
          <p:nvPr/>
        </p:nvPicPr>
        <p:blipFill>
          <a:blip r:embed="rId5" cstate="print"/>
          <a:srcRect/>
          <a:stretch>
            <a:fillRect/>
          </a:stretch>
        </p:blipFill>
        <p:spPr bwMode="auto">
          <a:xfrm>
            <a:off x="3995738" y="1519461"/>
            <a:ext cx="5399087" cy="5399087"/>
          </a:xfrm>
          <a:prstGeom prst="rect">
            <a:avLst/>
          </a:prstGeom>
          <a:noFill/>
          <a:ln w="9525">
            <a:noFill/>
            <a:miter lim="800000"/>
            <a:headEnd/>
            <a:tailEnd/>
          </a:ln>
        </p:spPr>
      </p:pic>
      <p:sp>
        <p:nvSpPr>
          <p:cNvPr id="146" name="Овал 8"/>
          <p:cNvSpPr>
            <a:spLocks noChangeArrowheads="1"/>
          </p:cNvSpPr>
          <p:nvPr/>
        </p:nvSpPr>
        <p:spPr bwMode="auto">
          <a:xfrm>
            <a:off x="1571625" y="628989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7" name="Овал 9"/>
          <p:cNvSpPr>
            <a:spLocks noChangeArrowheads="1"/>
          </p:cNvSpPr>
          <p:nvPr/>
        </p:nvSpPr>
        <p:spPr bwMode="auto">
          <a:xfrm>
            <a:off x="1428750" y="639784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8" name="Овал 10"/>
          <p:cNvSpPr>
            <a:spLocks noChangeArrowheads="1"/>
          </p:cNvSpPr>
          <p:nvPr/>
        </p:nvSpPr>
        <p:spPr bwMode="auto">
          <a:xfrm>
            <a:off x="1393825" y="632641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9" name="Овал 11"/>
          <p:cNvSpPr>
            <a:spLocks noChangeArrowheads="1"/>
          </p:cNvSpPr>
          <p:nvPr/>
        </p:nvSpPr>
        <p:spPr bwMode="auto">
          <a:xfrm>
            <a:off x="1322388" y="63978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0" name="Овал 14"/>
          <p:cNvSpPr>
            <a:spLocks noChangeArrowheads="1"/>
          </p:cNvSpPr>
          <p:nvPr/>
        </p:nvSpPr>
        <p:spPr bwMode="auto">
          <a:xfrm>
            <a:off x="1179513" y="636133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1" name="Овал 18"/>
          <p:cNvSpPr>
            <a:spLocks noChangeArrowheads="1"/>
          </p:cNvSpPr>
          <p:nvPr/>
        </p:nvSpPr>
        <p:spPr bwMode="auto">
          <a:xfrm>
            <a:off x="857250" y="638832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2" name="Овал 19"/>
          <p:cNvSpPr>
            <a:spLocks noChangeArrowheads="1"/>
          </p:cNvSpPr>
          <p:nvPr/>
        </p:nvSpPr>
        <p:spPr bwMode="auto">
          <a:xfrm>
            <a:off x="1036638" y="6432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3" name="Овал 20"/>
          <p:cNvSpPr>
            <a:spLocks noChangeArrowheads="1"/>
          </p:cNvSpPr>
          <p:nvPr/>
        </p:nvSpPr>
        <p:spPr bwMode="auto">
          <a:xfrm>
            <a:off x="1785938" y="6218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4" name="Овал 21"/>
          <p:cNvSpPr>
            <a:spLocks noChangeArrowheads="1"/>
          </p:cNvSpPr>
          <p:nvPr/>
        </p:nvSpPr>
        <p:spPr bwMode="auto">
          <a:xfrm>
            <a:off x="1000125" y="6361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5" name="Овал 22"/>
          <p:cNvSpPr>
            <a:spLocks noChangeArrowheads="1"/>
          </p:cNvSpPr>
          <p:nvPr/>
        </p:nvSpPr>
        <p:spPr bwMode="auto">
          <a:xfrm>
            <a:off x="1785938" y="6112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6" name="Овал 23"/>
          <p:cNvSpPr>
            <a:spLocks noChangeArrowheads="1"/>
          </p:cNvSpPr>
          <p:nvPr/>
        </p:nvSpPr>
        <p:spPr bwMode="auto">
          <a:xfrm>
            <a:off x="1892300" y="6075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7" name="Овал 25"/>
          <p:cNvSpPr>
            <a:spLocks noChangeArrowheads="1"/>
          </p:cNvSpPr>
          <p:nvPr/>
        </p:nvSpPr>
        <p:spPr bwMode="auto">
          <a:xfrm>
            <a:off x="2000250" y="58977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8" name="Овал 27"/>
          <p:cNvSpPr>
            <a:spLocks noChangeArrowheads="1"/>
          </p:cNvSpPr>
          <p:nvPr/>
        </p:nvSpPr>
        <p:spPr bwMode="auto">
          <a:xfrm>
            <a:off x="2071688" y="504053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9" name="Овал 28"/>
          <p:cNvSpPr>
            <a:spLocks noChangeArrowheads="1"/>
          </p:cNvSpPr>
          <p:nvPr/>
        </p:nvSpPr>
        <p:spPr bwMode="auto">
          <a:xfrm>
            <a:off x="2106613" y="53977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0" name="Овал 31"/>
          <p:cNvSpPr>
            <a:spLocks noChangeArrowheads="1"/>
          </p:cNvSpPr>
          <p:nvPr/>
        </p:nvSpPr>
        <p:spPr bwMode="auto">
          <a:xfrm>
            <a:off x="1979613" y="58263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1" name="Овал 32"/>
          <p:cNvSpPr>
            <a:spLocks noChangeArrowheads="1"/>
          </p:cNvSpPr>
          <p:nvPr/>
        </p:nvSpPr>
        <p:spPr bwMode="auto">
          <a:xfrm>
            <a:off x="2035175" y="53262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2" name="Овал 34"/>
          <p:cNvSpPr>
            <a:spLocks noChangeArrowheads="1"/>
          </p:cNvSpPr>
          <p:nvPr/>
        </p:nvSpPr>
        <p:spPr bwMode="auto">
          <a:xfrm>
            <a:off x="2071688" y="55405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3" name="Овал 37"/>
          <p:cNvSpPr>
            <a:spLocks noChangeArrowheads="1"/>
          </p:cNvSpPr>
          <p:nvPr/>
        </p:nvSpPr>
        <p:spPr bwMode="auto">
          <a:xfrm>
            <a:off x="2106613" y="51834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4" name="Овал 40"/>
          <p:cNvSpPr>
            <a:spLocks noChangeArrowheads="1"/>
          </p:cNvSpPr>
          <p:nvPr/>
        </p:nvSpPr>
        <p:spPr bwMode="auto">
          <a:xfrm>
            <a:off x="2108200" y="461191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5" name="Овал 41"/>
          <p:cNvSpPr>
            <a:spLocks noChangeArrowheads="1"/>
          </p:cNvSpPr>
          <p:nvPr/>
        </p:nvSpPr>
        <p:spPr bwMode="auto">
          <a:xfrm>
            <a:off x="2071688" y="446903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6" name="Овал 43"/>
          <p:cNvSpPr>
            <a:spLocks noChangeArrowheads="1"/>
          </p:cNvSpPr>
          <p:nvPr/>
        </p:nvSpPr>
        <p:spPr bwMode="auto">
          <a:xfrm>
            <a:off x="2087563" y="43261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7" name="Овал 44"/>
          <p:cNvSpPr>
            <a:spLocks noChangeArrowheads="1"/>
          </p:cNvSpPr>
          <p:nvPr/>
        </p:nvSpPr>
        <p:spPr bwMode="auto">
          <a:xfrm>
            <a:off x="2249488" y="43975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8" name="Овал 47"/>
          <p:cNvSpPr>
            <a:spLocks noChangeArrowheads="1"/>
          </p:cNvSpPr>
          <p:nvPr/>
        </p:nvSpPr>
        <p:spPr bwMode="auto">
          <a:xfrm>
            <a:off x="1876425" y="428964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9" name="Овал 48"/>
          <p:cNvSpPr>
            <a:spLocks noChangeArrowheads="1"/>
          </p:cNvSpPr>
          <p:nvPr/>
        </p:nvSpPr>
        <p:spPr bwMode="auto">
          <a:xfrm>
            <a:off x="1963738" y="44325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0" name="Овал 50"/>
          <p:cNvSpPr>
            <a:spLocks noChangeArrowheads="1"/>
          </p:cNvSpPr>
          <p:nvPr/>
        </p:nvSpPr>
        <p:spPr bwMode="auto">
          <a:xfrm>
            <a:off x="1892300" y="4075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1" name="Овал 53"/>
          <p:cNvSpPr>
            <a:spLocks noChangeArrowheads="1"/>
          </p:cNvSpPr>
          <p:nvPr/>
        </p:nvSpPr>
        <p:spPr bwMode="auto">
          <a:xfrm>
            <a:off x="2106613" y="47643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2" name="Овал 54"/>
          <p:cNvSpPr>
            <a:spLocks noChangeArrowheads="1"/>
          </p:cNvSpPr>
          <p:nvPr/>
        </p:nvSpPr>
        <p:spPr bwMode="auto">
          <a:xfrm>
            <a:off x="2036763" y="471827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3" name="Овал 55"/>
          <p:cNvSpPr>
            <a:spLocks noChangeArrowheads="1"/>
          </p:cNvSpPr>
          <p:nvPr/>
        </p:nvSpPr>
        <p:spPr bwMode="auto">
          <a:xfrm>
            <a:off x="2303463" y="400548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4" name="Овал 56"/>
          <p:cNvSpPr>
            <a:spLocks noChangeArrowheads="1"/>
          </p:cNvSpPr>
          <p:nvPr/>
        </p:nvSpPr>
        <p:spPr bwMode="auto">
          <a:xfrm>
            <a:off x="2463800" y="421979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5" name="Овал 57"/>
          <p:cNvSpPr>
            <a:spLocks noChangeArrowheads="1"/>
          </p:cNvSpPr>
          <p:nvPr/>
        </p:nvSpPr>
        <p:spPr bwMode="auto">
          <a:xfrm>
            <a:off x="2284413" y="4076923"/>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6" name="Овал 58"/>
          <p:cNvSpPr>
            <a:spLocks noChangeArrowheads="1"/>
          </p:cNvSpPr>
          <p:nvPr/>
        </p:nvSpPr>
        <p:spPr bwMode="auto">
          <a:xfrm>
            <a:off x="2286000" y="414836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7" name="Овал 59"/>
          <p:cNvSpPr>
            <a:spLocks noChangeArrowheads="1"/>
          </p:cNvSpPr>
          <p:nvPr/>
        </p:nvSpPr>
        <p:spPr bwMode="auto">
          <a:xfrm>
            <a:off x="2374900" y="407692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8" name="Овал 60"/>
          <p:cNvSpPr>
            <a:spLocks noChangeArrowheads="1"/>
          </p:cNvSpPr>
          <p:nvPr/>
        </p:nvSpPr>
        <p:spPr bwMode="auto">
          <a:xfrm>
            <a:off x="2108200" y="411184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9" name="Овал 61"/>
          <p:cNvSpPr>
            <a:spLocks noChangeArrowheads="1"/>
          </p:cNvSpPr>
          <p:nvPr/>
        </p:nvSpPr>
        <p:spPr bwMode="auto">
          <a:xfrm>
            <a:off x="2071688" y="40404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0" name="Овал 62"/>
          <p:cNvSpPr>
            <a:spLocks noChangeArrowheads="1"/>
          </p:cNvSpPr>
          <p:nvPr/>
        </p:nvSpPr>
        <p:spPr bwMode="auto">
          <a:xfrm>
            <a:off x="2071688" y="418328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1" name="Овал 63"/>
          <p:cNvSpPr>
            <a:spLocks noChangeArrowheads="1"/>
          </p:cNvSpPr>
          <p:nvPr/>
        </p:nvSpPr>
        <p:spPr bwMode="auto">
          <a:xfrm>
            <a:off x="2160588" y="396897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2" name="Овал 64"/>
          <p:cNvSpPr>
            <a:spLocks noChangeArrowheads="1"/>
          </p:cNvSpPr>
          <p:nvPr/>
        </p:nvSpPr>
        <p:spPr bwMode="auto">
          <a:xfrm>
            <a:off x="2087563" y="3826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3" name="Овал 65"/>
          <p:cNvSpPr>
            <a:spLocks noChangeArrowheads="1"/>
          </p:cNvSpPr>
          <p:nvPr/>
        </p:nvSpPr>
        <p:spPr bwMode="auto">
          <a:xfrm>
            <a:off x="2108200" y="389753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4" name="Овал 67"/>
          <p:cNvSpPr>
            <a:spLocks noChangeArrowheads="1"/>
          </p:cNvSpPr>
          <p:nvPr/>
        </p:nvSpPr>
        <p:spPr bwMode="auto">
          <a:xfrm>
            <a:off x="2286000" y="425472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5" name="Овал 68"/>
          <p:cNvSpPr>
            <a:spLocks noChangeArrowheads="1"/>
          </p:cNvSpPr>
          <p:nvPr/>
        </p:nvSpPr>
        <p:spPr bwMode="auto">
          <a:xfrm>
            <a:off x="1785938" y="39689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6" name="Овал 69"/>
          <p:cNvSpPr>
            <a:spLocks noChangeArrowheads="1"/>
          </p:cNvSpPr>
          <p:nvPr/>
        </p:nvSpPr>
        <p:spPr bwMode="auto">
          <a:xfrm>
            <a:off x="1643063"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7" name="Овал 70"/>
          <p:cNvSpPr>
            <a:spLocks noChangeArrowheads="1"/>
          </p:cNvSpPr>
          <p:nvPr/>
        </p:nvSpPr>
        <p:spPr bwMode="auto">
          <a:xfrm>
            <a:off x="1838325" y="38975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8" name="Овал 71"/>
          <p:cNvSpPr>
            <a:spLocks noChangeArrowheads="1"/>
          </p:cNvSpPr>
          <p:nvPr/>
        </p:nvSpPr>
        <p:spPr bwMode="auto">
          <a:xfrm>
            <a:off x="2455863" y="364829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9" name="Овал 72"/>
          <p:cNvSpPr>
            <a:spLocks noChangeArrowheads="1"/>
          </p:cNvSpPr>
          <p:nvPr/>
        </p:nvSpPr>
        <p:spPr bwMode="auto">
          <a:xfrm>
            <a:off x="2616200" y="386261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0" name="Овал 73"/>
          <p:cNvSpPr>
            <a:spLocks noChangeArrowheads="1"/>
          </p:cNvSpPr>
          <p:nvPr/>
        </p:nvSpPr>
        <p:spPr bwMode="auto">
          <a:xfrm>
            <a:off x="2436813" y="3719736"/>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1" name="Овал 74"/>
          <p:cNvSpPr>
            <a:spLocks noChangeArrowheads="1"/>
          </p:cNvSpPr>
          <p:nvPr/>
        </p:nvSpPr>
        <p:spPr bwMode="auto">
          <a:xfrm>
            <a:off x="2438400" y="379117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2" name="Овал 75"/>
          <p:cNvSpPr>
            <a:spLocks noChangeArrowheads="1"/>
          </p:cNvSpPr>
          <p:nvPr/>
        </p:nvSpPr>
        <p:spPr bwMode="auto">
          <a:xfrm>
            <a:off x="2527300" y="371973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3" name="Овал 76"/>
          <p:cNvSpPr>
            <a:spLocks noChangeArrowheads="1"/>
          </p:cNvSpPr>
          <p:nvPr/>
        </p:nvSpPr>
        <p:spPr bwMode="auto">
          <a:xfrm>
            <a:off x="2260600" y="375466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4" name="Овал 77"/>
          <p:cNvSpPr>
            <a:spLocks noChangeArrowheads="1"/>
          </p:cNvSpPr>
          <p:nvPr/>
        </p:nvSpPr>
        <p:spPr bwMode="auto">
          <a:xfrm>
            <a:off x="2224088" y="36832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5" name="Овал 78"/>
          <p:cNvSpPr>
            <a:spLocks noChangeArrowheads="1"/>
          </p:cNvSpPr>
          <p:nvPr/>
        </p:nvSpPr>
        <p:spPr bwMode="auto">
          <a:xfrm>
            <a:off x="2224088" y="3826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6" name="Овал 79"/>
          <p:cNvSpPr>
            <a:spLocks noChangeArrowheads="1"/>
          </p:cNvSpPr>
          <p:nvPr/>
        </p:nvSpPr>
        <p:spPr bwMode="auto">
          <a:xfrm>
            <a:off x="2312988" y="361178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7" name="Овал 80"/>
          <p:cNvSpPr>
            <a:spLocks noChangeArrowheads="1"/>
          </p:cNvSpPr>
          <p:nvPr/>
        </p:nvSpPr>
        <p:spPr bwMode="auto">
          <a:xfrm>
            <a:off x="2239963" y="34689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8" name="Овал 81"/>
          <p:cNvSpPr>
            <a:spLocks noChangeArrowheads="1"/>
          </p:cNvSpPr>
          <p:nvPr/>
        </p:nvSpPr>
        <p:spPr bwMode="auto">
          <a:xfrm>
            <a:off x="2000250" y="364671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9" name="Овал 82"/>
          <p:cNvSpPr>
            <a:spLocks noChangeArrowheads="1"/>
          </p:cNvSpPr>
          <p:nvPr/>
        </p:nvSpPr>
        <p:spPr bwMode="auto">
          <a:xfrm>
            <a:off x="1660525" y="350542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0" name="Овал 83"/>
          <p:cNvSpPr>
            <a:spLocks noChangeArrowheads="1"/>
          </p:cNvSpPr>
          <p:nvPr/>
        </p:nvSpPr>
        <p:spPr bwMode="auto">
          <a:xfrm>
            <a:off x="1820863" y="371973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1" name="Овал 84"/>
          <p:cNvSpPr>
            <a:spLocks noChangeArrowheads="1"/>
          </p:cNvSpPr>
          <p:nvPr/>
        </p:nvSpPr>
        <p:spPr bwMode="auto">
          <a:xfrm>
            <a:off x="1571625" y="3789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2" name="Овал 85"/>
          <p:cNvSpPr>
            <a:spLocks noChangeArrowheads="1"/>
          </p:cNvSpPr>
          <p:nvPr/>
        </p:nvSpPr>
        <p:spPr bwMode="auto">
          <a:xfrm>
            <a:off x="1643063" y="364829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3" name="Овал 88"/>
          <p:cNvSpPr>
            <a:spLocks noChangeArrowheads="1"/>
          </p:cNvSpPr>
          <p:nvPr/>
        </p:nvSpPr>
        <p:spPr bwMode="auto">
          <a:xfrm>
            <a:off x="1463675" y="357527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4" name="Овал 90"/>
          <p:cNvSpPr>
            <a:spLocks noChangeArrowheads="1"/>
          </p:cNvSpPr>
          <p:nvPr/>
        </p:nvSpPr>
        <p:spPr bwMode="auto">
          <a:xfrm>
            <a:off x="1517650" y="346891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5" name="Овал 91"/>
          <p:cNvSpPr>
            <a:spLocks noChangeArrowheads="1"/>
          </p:cNvSpPr>
          <p:nvPr/>
        </p:nvSpPr>
        <p:spPr bwMode="auto">
          <a:xfrm>
            <a:off x="1535113" y="332603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6" name="Овал 92"/>
          <p:cNvSpPr>
            <a:spLocks noChangeArrowheads="1"/>
          </p:cNvSpPr>
          <p:nvPr/>
        </p:nvSpPr>
        <p:spPr bwMode="auto">
          <a:xfrm>
            <a:off x="2463800" y="400389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7" name="Овал 93"/>
          <p:cNvSpPr>
            <a:spLocks noChangeArrowheads="1"/>
          </p:cNvSpPr>
          <p:nvPr/>
        </p:nvSpPr>
        <p:spPr bwMode="auto">
          <a:xfrm>
            <a:off x="2160588" y="31831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8" name="Овал 95"/>
          <p:cNvSpPr>
            <a:spLocks noChangeArrowheads="1"/>
          </p:cNvSpPr>
          <p:nvPr/>
        </p:nvSpPr>
        <p:spPr bwMode="auto">
          <a:xfrm>
            <a:off x="2143125" y="33260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9" name="Овал 96"/>
          <p:cNvSpPr>
            <a:spLocks noChangeArrowheads="1"/>
          </p:cNvSpPr>
          <p:nvPr/>
        </p:nvSpPr>
        <p:spPr bwMode="auto">
          <a:xfrm>
            <a:off x="2143125" y="343398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0" name="Овал 98"/>
          <p:cNvSpPr>
            <a:spLocks noChangeArrowheads="1"/>
          </p:cNvSpPr>
          <p:nvPr/>
        </p:nvSpPr>
        <p:spPr bwMode="auto">
          <a:xfrm>
            <a:off x="1463675" y="393246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1" name="Овал 99"/>
          <p:cNvSpPr>
            <a:spLocks noChangeArrowheads="1"/>
          </p:cNvSpPr>
          <p:nvPr/>
        </p:nvSpPr>
        <p:spPr bwMode="auto">
          <a:xfrm>
            <a:off x="1643063" y="4146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2" name="Овал 100"/>
          <p:cNvSpPr>
            <a:spLocks noChangeArrowheads="1"/>
          </p:cNvSpPr>
          <p:nvPr/>
        </p:nvSpPr>
        <p:spPr bwMode="auto">
          <a:xfrm>
            <a:off x="1928813" y="34689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3" name="Овал 102"/>
          <p:cNvSpPr>
            <a:spLocks noChangeArrowheads="1"/>
          </p:cNvSpPr>
          <p:nvPr/>
        </p:nvSpPr>
        <p:spPr bwMode="auto">
          <a:xfrm>
            <a:off x="1944688" y="41118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4" name="Овал 103"/>
          <p:cNvSpPr>
            <a:spLocks noChangeArrowheads="1"/>
          </p:cNvSpPr>
          <p:nvPr/>
        </p:nvSpPr>
        <p:spPr bwMode="auto">
          <a:xfrm>
            <a:off x="1965325" y="318316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5" name="Овал 104"/>
          <p:cNvSpPr>
            <a:spLocks noChangeArrowheads="1"/>
          </p:cNvSpPr>
          <p:nvPr/>
        </p:nvSpPr>
        <p:spPr bwMode="auto">
          <a:xfrm>
            <a:off x="2392363" y="33974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6" name="Овал 105"/>
          <p:cNvSpPr>
            <a:spLocks noChangeArrowheads="1"/>
          </p:cNvSpPr>
          <p:nvPr/>
        </p:nvSpPr>
        <p:spPr bwMode="auto">
          <a:xfrm>
            <a:off x="2463800" y="35038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7" name="Овал 106"/>
          <p:cNvSpPr>
            <a:spLocks noChangeArrowheads="1"/>
          </p:cNvSpPr>
          <p:nvPr/>
        </p:nvSpPr>
        <p:spPr bwMode="auto">
          <a:xfrm>
            <a:off x="2384425" y="329111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8" name="Овал 107"/>
          <p:cNvSpPr>
            <a:spLocks noChangeArrowheads="1"/>
          </p:cNvSpPr>
          <p:nvPr/>
        </p:nvSpPr>
        <p:spPr bwMode="auto">
          <a:xfrm>
            <a:off x="2678113" y="35498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9" name="Овал 108"/>
          <p:cNvSpPr>
            <a:spLocks noChangeArrowheads="1"/>
          </p:cNvSpPr>
          <p:nvPr/>
        </p:nvSpPr>
        <p:spPr bwMode="auto">
          <a:xfrm>
            <a:off x="2581275" y="340699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0" name="Овал 109"/>
          <p:cNvSpPr>
            <a:spLocks noChangeArrowheads="1"/>
          </p:cNvSpPr>
          <p:nvPr/>
        </p:nvSpPr>
        <p:spPr bwMode="auto">
          <a:xfrm>
            <a:off x="2670175" y="344351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1" name="Овал 110"/>
          <p:cNvSpPr>
            <a:spLocks noChangeArrowheads="1"/>
          </p:cNvSpPr>
          <p:nvPr/>
        </p:nvSpPr>
        <p:spPr bwMode="auto">
          <a:xfrm>
            <a:off x="1644650" y="314664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2" name="Овал 111"/>
          <p:cNvSpPr>
            <a:spLocks noChangeArrowheads="1"/>
          </p:cNvSpPr>
          <p:nvPr/>
        </p:nvSpPr>
        <p:spPr bwMode="auto">
          <a:xfrm>
            <a:off x="1627188" y="328952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3" name="Овал 112"/>
          <p:cNvSpPr>
            <a:spLocks noChangeArrowheads="1"/>
          </p:cNvSpPr>
          <p:nvPr/>
        </p:nvSpPr>
        <p:spPr bwMode="auto">
          <a:xfrm>
            <a:off x="2606675" y="4075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4" name="Овал 114"/>
          <p:cNvSpPr>
            <a:spLocks noChangeArrowheads="1"/>
          </p:cNvSpPr>
          <p:nvPr/>
        </p:nvSpPr>
        <p:spPr bwMode="auto">
          <a:xfrm>
            <a:off x="2714625" y="32180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5" name="Овал 115"/>
          <p:cNvSpPr>
            <a:spLocks noChangeArrowheads="1"/>
          </p:cNvSpPr>
          <p:nvPr/>
        </p:nvSpPr>
        <p:spPr bwMode="auto">
          <a:xfrm>
            <a:off x="1779588" y="321808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6" name="Овал 120"/>
          <p:cNvSpPr>
            <a:spLocks noChangeArrowheads="1"/>
          </p:cNvSpPr>
          <p:nvPr/>
        </p:nvSpPr>
        <p:spPr bwMode="auto">
          <a:xfrm>
            <a:off x="2384425" y="311172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7" name="Овал 123"/>
          <p:cNvSpPr>
            <a:spLocks noChangeArrowheads="1"/>
          </p:cNvSpPr>
          <p:nvPr/>
        </p:nvSpPr>
        <p:spPr bwMode="auto">
          <a:xfrm>
            <a:off x="23574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8" name="Овал 125"/>
          <p:cNvSpPr>
            <a:spLocks noChangeArrowheads="1"/>
          </p:cNvSpPr>
          <p:nvPr/>
        </p:nvSpPr>
        <p:spPr bwMode="auto">
          <a:xfrm>
            <a:off x="25352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29" name="Овал 126"/>
          <p:cNvSpPr>
            <a:spLocks noChangeArrowheads="1"/>
          </p:cNvSpPr>
          <p:nvPr/>
        </p:nvSpPr>
        <p:spPr bwMode="auto">
          <a:xfrm>
            <a:off x="1714500" y="3789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0" name="Овал 128"/>
          <p:cNvSpPr>
            <a:spLocks noChangeArrowheads="1"/>
          </p:cNvSpPr>
          <p:nvPr/>
        </p:nvSpPr>
        <p:spPr bwMode="auto">
          <a:xfrm>
            <a:off x="19637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1" name="Овал 131"/>
          <p:cNvSpPr>
            <a:spLocks noChangeArrowheads="1"/>
          </p:cNvSpPr>
          <p:nvPr/>
        </p:nvSpPr>
        <p:spPr bwMode="auto">
          <a:xfrm>
            <a:off x="1928813" y="378958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2" name="Овал 133"/>
          <p:cNvSpPr>
            <a:spLocks noChangeArrowheads="1"/>
          </p:cNvSpPr>
          <p:nvPr/>
        </p:nvSpPr>
        <p:spPr bwMode="auto">
          <a:xfrm>
            <a:off x="2214563" y="4146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3" name="Овал 134"/>
          <p:cNvSpPr>
            <a:spLocks noChangeArrowheads="1"/>
          </p:cNvSpPr>
          <p:nvPr/>
        </p:nvSpPr>
        <p:spPr bwMode="auto">
          <a:xfrm>
            <a:off x="2500313" y="31831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4" name="Овал 135"/>
          <p:cNvSpPr>
            <a:spLocks noChangeArrowheads="1"/>
          </p:cNvSpPr>
          <p:nvPr/>
        </p:nvSpPr>
        <p:spPr bwMode="auto">
          <a:xfrm>
            <a:off x="2714625" y="393246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5" name="Овал 136"/>
          <p:cNvSpPr>
            <a:spLocks noChangeArrowheads="1"/>
          </p:cNvSpPr>
          <p:nvPr/>
        </p:nvSpPr>
        <p:spPr bwMode="auto">
          <a:xfrm>
            <a:off x="2571750" y="328952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6" name="Овал 137"/>
          <p:cNvSpPr>
            <a:spLocks noChangeArrowheads="1"/>
          </p:cNvSpPr>
          <p:nvPr/>
        </p:nvSpPr>
        <p:spPr bwMode="auto">
          <a:xfrm>
            <a:off x="1785938" y="337048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7" name="Овал 138"/>
          <p:cNvSpPr>
            <a:spLocks noChangeArrowheads="1"/>
          </p:cNvSpPr>
          <p:nvPr/>
        </p:nvSpPr>
        <p:spPr bwMode="auto">
          <a:xfrm>
            <a:off x="2071688" y="56834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8" name="Text Box 5"/>
          <p:cNvSpPr txBox="1">
            <a:spLocks noChangeArrowheads="1"/>
          </p:cNvSpPr>
          <p:nvPr/>
        </p:nvSpPr>
        <p:spPr bwMode="auto">
          <a:xfrm>
            <a:off x="0" y="1412776"/>
            <a:ext cx="8893175" cy="481012"/>
          </a:xfrm>
          <a:prstGeom prst="rect">
            <a:avLst/>
          </a:prstGeom>
          <a:noFill/>
          <a:ln w="9525">
            <a:noFill/>
            <a:miter lim="800000"/>
            <a:headEnd/>
            <a:tailEnd/>
          </a:ln>
        </p:spPr>
        <p:txBody>
          <a:bodyPr>
            <a:spAutoFit/>
          </a:bodyPr>
          <a:lstStyle/>
          <a:p>
            <a:pPr algn="ctr" eaLnBrk="0" hangingPunct="0">
              <a:lnSpc>
                <a:spcPct val="90000"/>
              </a:lnSpc>
            </a:pPr>
            <a:r>
              <a:rPr lang="en-US" sz="2700" b="1" dirty="0">
                <a:solidFill>
                  <a:srgbClr val="FF3399"/>
                </a:solidFill>
                <a:cs typeface="Arial" pitchFamily="34" charset="0"/>
              </a:rPr>
              <a:t>Monitoring</a:t>
            </a:r>
            <a:r>
              <a:rPr lang="en-US" sz="2700" b="1" dirty="0">
                <a:solidFill>
                  <a:srgbClr val="FF3399"/>
                </a:solidFill>
                <a:cs typeface="Times New Roman" pitchFamily="18" charset="0"/>
              </a:rPr>
              <a:t> </a:t>
            </a:r>
            <a:r>
              <a:rPr lang="ru-RU" sz="2700" b="1" dirty="0">
                <a:solidFill>
                  <a:srgbClr val="FF3399"/>
                </a:solidFill>
                <a:cs typeface="Times New Roman" pitchFamily="18" charset="0"/>
                <a:sym typeface="Symbol" pitchFamily="18" charset="2"/>
              </a:rPr>
              <a:t>=</a:t>
            </a:r>
            <a:r>
              <a:rPr lang="en-US" sz="2700" b="1" dirty="0">
                <a:solidFill>
                  <a:srgbClr val="FF3399"/>
                </a:solidFill>
                <a:cs typeface="Times New Roman" pitchFamily="18" charset="0"/>
                <a:sym typeface="Symbol" pitchFamily="18" charset="2"/>
              </a:rPr>
              <a:t>3</a:t>
            </a:r>
            <a:r>
              <a:rPr lang="ru-RU" sz="2700" b="1" dirty="0">
                <a:solidFill>
                  <a:srgbClr val="FF3399"/>
                </a:solidFill>
                <a:cs typeface="Times New Roman" pitchFamily="18" charset="0"/>
                <a:sym typeface="Symbol" pitchFamily="18" charset="2"/>
              </a:rPr>
              <a:t>0</a:t>
            </a:r>
            <a:endParaRPr lang="en-US" sz="2700" b="1" dirty="0">
              <a:solidFill>
                <a:srgbClr val="FF3399"/>
              </a:solidFill>
              <a:cs typeface="Times New Roman" pitchFamily="18" charset="0"/>
            </a:endParaRPr>
          </a:p>
        </p:txBody>
      </p:sp>
      <p:grpSp>
        <p:nvGrpSpPr>
          <p:cNvPr id="104" name="Группа 103"/>
          <p:cNvGrpSpPr/>
          <p:nvPr/>
        </p:nvGrpSpPr>
        <p:grpSpPr>
          <a:xfrm>
            <a:off x="0" y="0"/>
            <a:ext cx="9144000" cy="893713"/>
            <a:chOff x="0" y="-27384"/>
            <a:chExt cx="9144000" cy="893713"/>
          </a:xfrm>
        </p:grpSpPr>
        <p:sp>
          <p:nvSpPr>
            <p:cNvPr id="105" name="Прямоугольник 10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6"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07" name="Прямоугольник 10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08" name="Прямоугольник 10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09" name="Рисунок 10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1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111" name="Прямоугольник 11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12" name="Прямая соединительная линия 11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3</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solidFill>
                  <a:srgbClr val="FF0000"/>
                </a:solidFill>
              </a:rPr>
              <a:t>What </a:t>
            </a:r>
            <a:r>
              <a:rPr lang="en-US" sz="2800" dirty="0">
                <a:solidFill>
                  <a:srgbClr val="FF0000"/>
                </a:solidFill>
              </a:rPr>
              <a:t>are </a:t>
            </a:r>
            <a:r>
              <a:rPr lang="en-US" sz="2800" dirty="0" err="1">
                <a:solidFill>
                  <a:srgbClr val="FF0000"/>
                </a:solidFill>
              </a:rPr>
              <a:t>ultracold</a:t>
            </a:r>
            <a:r>
              <a:rPr lang="en-US" sz="2800" dirty="0">
                <a:solidFill>
                  <a:srgbClr val="FF0000"/>
                </a:solidFill>
              </a:rPr>
              <a:t> </a:t>
            </a:r>
            <a:r>
              <a:rPr lang="en-US" sz="2800" dirty="0" smtClean="0">
                <a:solidFill>
                  <a:srgbClr val="FF0000"/>
                </a:solidFill>
              </a:rPr>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2552852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04" name="Рисунок 7" descr="grav4.wmf"/>
          <p:cNvPicPr>
            <a:picLocks noChangeAspect="1"/>
          </p:cNvPicPr>
          <p:nvPr/>
        </p:nvPicPr>
        <p:blipFill>
          <a:blip r:embed="rId4" cstate="print"/>
          <a:srcRect/>
          <a:stretch>
            <a:fillRect/>
          </a:stretch>
        </p:blipFill>
        <p:spPr bwMode="auto">
          <a:xfrm>
            <a:off x="0" y="1985788"/>
            <a:ext cx="9144000" cy="4827588"/>
          </a:xfrm>
          <a:prstGeom prst="rect">
            <a:avLst/>
          </a:prstGeom>
          <a:noFill/>
          <a:ln w="9525">
            <a:noFill/>
            <a:miter lim="800000"/>
            <a:headEnd/>
            <a:tailEnd/>
          </a:ln>
        </p:spPr>
      </p:pic>
      <p:pic>
        <p:nvPicPr>
          <p:cNvPr id="105" name="Рисунок 6" descr="Graph4.wmf"/>
          <p:cNvPicPr>
            <a:picLocks noChangeAspect="1"/>
          </p:cNvPicPr>
          <p:nvPr/>
        </p:nvPicPr>
        <p:blipFill>
          <a:blip r:embed="rId5" cstate="print"/>
          <a:srcRect/>
          <a:stretch>
            <a:fillRect/>
          </a:stretch>
        </p:blipFill>
        <p:spPr bwMode="auto">
          <a:xfrm>
            <a:off x="3744913" y="1328563"/>
            <a:ext cx="5399087" cy="5399088"/>
          </a:xfrm>
          <a:prstGeom prst="rect">
            <a:avLst/>
          </a:prstGeom>
          <a:noFill/>
          <a:ln w="9525">
            <a:noFill/>
            <a:miter lim="800000"/>
            <a:headEnd/>
            <a:tailEnd/>
          </a:ln>
        </p:spPr>
      </p:pic>
      <p:sp>
        <p:nvSpPr>
          <p:cNvPr id="106" name="Овал 6"/>
          <p:cNvSpPr>
            <a:spLocks noChangeArrowheads="1"/>
          </p:cNvSpPr>
          <p:nvPr/>
        </p:nvSpPr>
        <p:spPr bwMode="auto">
          <a:xfrm>
            <a:off x="1571625" y="617043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7" name="Овал 7"/>
          <p:cNvSpPr>
            <a:spLocks noChangeArrowheads="1"/>
          </p:cNvSpPr>
          <p:nvPr/>
        </p:nvSpPr>
        <p:spPr bwMode="auto">
          <a:xfrm>
            <a:off x="1428750" y="627838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8" name="Овал 8"/>
          <p:cNvSpPr>
            <a:spLocks noChangeArrowheads="1"/>
          </p:cNvSpPr>
          <p:nvPr/>
        </p:nvSpPr>
        <p:spPr bwMode="auto">
          <a:xfrm>
            <a:off x="1393825" y="620695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9" name="Овал 9"/>
          <p:cNvSpPr>
            <a:spLocks noChangeArrowheads="1"/>
          </p:cNvSpPr>
          <p:nvPr/>
        </p:nvSpPr>
        <p:spPr bwMode="auto">
          <a:xfrm>
            <a:off x="1322388" y="62783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0" name="Овал 10"/>
          <p:cNvSpPr>
            <a:spLocks noChangeArrowheads="1"/>
          </p:cNvSpPr>
          <p:nvPr/>
        </p:nvSpPr>
        <p:spPr bwMode="auto">
          <a:xfrm>
            <a:off x="1179513" y="624187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1" name="Овал 11"/>
          <p:cNvSpPr>
            <a:spLocks noChangeArrowheads="1"/>
          </p:cNvSpPr>
          <p:nvPr/>
        </p:nvSpPr>
        <p:spPr bwMode="auto">
          <a:xfrm>
            <a:off x="857250" y="626886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2" name="Овал 12"/>
          <p:cNvSpPr>
            <a:spLocks noChangeArrowheads="1"/>
          </p:cNvSpPr>
          <p:nvPr/>
        </p:nvSpPr>
        <p:spPr bwMode="auto">
          <a:xfrm>
            <a:off x="1036638" y="63133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3" name="Овал 13"/>
          <p:cNvSpPr>
            <a:spLocks noChangeArrowheads="1"/>
          </p:cNvSpPr>
          <p:nvPr/>
        </p:nvSpPr>
        <p:spPr bwMode="auto">
          <a:xfrm>
            <a:off x="1785938" y="60990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4" name="Овал 14"/>
          <p:cNvSpPr>
            <a:spLocks noChangeArrowheads="1"/>
          </p:cNvSpPr>
          <p:nvPr/>
        </p:nvSpPr>
        <p:spPr bwMode="auto">
          <a:xfrm>
            <a:off x="1000125" y="62418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5" name="Овал 15"/>
          <p:cNvSpPr>
            <a:spLocks noChangeArrowheads="1"/>
          </p:cNvSpPr>
          <p:nvPr/>
        </p:nvSpPr>
        <p:spPr bwMode="auto">
          <a:xfrm>
            <a:off x="1785938" y="59926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6" name="Овал 16"/>
          <p:cNvSpPr>
            <a:spLocks noChangeArrowheads="1"/>
          </p:cNvSpPr>
          <p:nvPr/>
        </p:nvSpPr>
        <p:spPr bwMode="auto">
          <a:xfrm>
            <a:off x="1892300" y="59561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7" name="Овал 17"/>
          <p:cNvSpPr>
            <a:spLocks noChangeArrowheads="1"/>
          </p:cNvSpPr>
          <p:nvPr/>
        </p:nvSpPr>
        <p:spPr bwMode="auto">
          <a:xfrm>
            <a:off x="2000250" y="57783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8" name="Овал 18"/>
          <p:cNvSpPr>
            <a:spLocks noChangeArrowheads="1"/>
          </p:cNvSpPr>
          <p:nvPr/>
        </p:nvSpPr>
        <p:spPr bwMode="auto">
          <a:xfrm>
            <a:off x="2071688" y="492107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9" name="Овал 19"/>
          <p:cNvSpPr>
            <a:spLocks noChangeArrowheads="1"/>
          </p:cNvSpPr>
          <p:nvPr/>
        </p:nvSpPr>
        <p:spPr bwMode="auto">
          <a:xfrm>
            <a:off x="2106613" y="52782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0" name="Овал 20"/>
          <p:cNvSpPr>
            <a:spLocks noChangeArrowheads="1"/>
          </p:cNvSpPr>
          <p:nvPr/>
        </p:nvSpPr>
        <p:spPr bwMode="auto">
          <a:xfrm>
            <a:off x="1979613" y="57068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1" name="Овал 21"/>
          <p:cNvSpPr>
            <a:spLocks noChangeArrowheads="1"/>
          </p:cNvSpPr>
          <p:nvPr/>
        </p:nvSpPr>
        <p:spPr bwMode="auto">
          <a:xfrm>
            <a:off x="2035175" y="52068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2" name="Овал 22"/>
          <p:cNvSpPr>
            <a:spLocks noChangeArrowheads="1"/>
          </p:cNvSpPr>
          <p:nvPr/>
        </p:nvSpPr>
        <p:spPr bwMode="auto">
          <a:xfrm>
            <a:off x="2071688" y="54211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3" name="Овал 23"/>
          <p:cNvSpPr>
            <a:spLocks noChangeArrowheads="1"/>
          </p:cNvSpPr>
          <p:nvPr/>
        </p:nvSpPr>
        <p:spPr bwMode="auto">
          <a:xfrm>
            <a:off x="2106613" y="50639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4" name="Овал 24"/>
          <p:cNvSpPr>
            <a:spLocks noChangeArrowheads="1"/>
          </p:cNvSpPr>
          <p:nvPr/>
        </p:nvSpPr>
        <p:spPr bwMode="auto">
          <a:xfrm>
            <a:off x="2108200" y="449245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5" name="Овал 25"/>
          <p:cNvSpPr>
            <a:spLocks noChangeArrowheads="1"/>
          </p:cNvSpPr>
          <p:nvPr/>
        </p:nvSpPr>
        <p:spPr bwMode="auto">
          <a:xfrm>
            <a:off x="2071688" y="434957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6" name="Овал 26"/>
          <p:cNvSpPr>
            <a:spLocks noChangeArrowheads="1"/>
          </p:cNvSpPr>
          <p:nvPr/>
        </p:nvSpPr>
        <p:spPr bwMode="auto">
          <a:xfrm>
            <a:off x="2087563" y="42067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7" name="Овал 27"/>
          <p:cNvSpPr>
            <a:spLocks noChangeArrowheads="1"/>
          </p:cNvSpPr>
          <p:nvPr/>
        </p:nvSpPr>
        <p:spPr bwMode="auto">
          <a:xfrm>
            <a:off x="2249488" y="42781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8" name="Овал 28"/>
          <p:cNvSpPr>
            <a:spLocks noChangeArrowheads="1"/>
          </p:cNvSpPr>
          <p:nvPr/>
        </p:nvSpPr>
        <p:spPr bwMode="auto">
          <a:xfrm>
            <a:off x="1876425" y="417018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9" name="Овал 29"/>
          <p:cNvSpPr>
            <a:spLocks noChangeArrowheads="1"/>
          </p:cNvSpPr>
          <p:nvPr/>
        </p:nvSpPr>
        <p:spPr bwMode="auto">
          <a:xfrm>
            <a:off x="1963738" y="43130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 name="Овал 30"/>
          <p:cNvSpPr>
            <a:spLocks noChangeArrowheads="1"/>
          </p:cNvSpPr>
          <p:nvPr/>
        </p:nvSpPr>
        <p:spPr bwMode="auto">
          <a:xfrm>
            <a:off x="1892300" y="39558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 name="Овал 31"/>
          <p:cNvSpPr>
            <a:spLocks noChangeArrowheads="1"/>
          </p:cNvSpPr>
          <p:nvPr/>
        </p:nvSpPr>
        <p:spPr bwMode="auto">
          <a:xfrm>
            <a:off x="2106613" y="46448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2" name="Овал 32"/>
          <p:cNvSpPr>
            <a:spLocks noChangeArrowheads="1"/>
          </p:cNvSpPr>
          <p:nvPr/>
        </p:nvSpPr>
        <p:spPr bwMode="auto">
          <a:xfrm>
            <a:off x="2036763" y="459881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3" name="Овал 33"/>
          <p:cNvSpPr>
            <a:spLocks noChangeArrowheads="1"/>
          </p:cNvSpPr>
          <p:nvPr/>
        </p:nvSpPr>
        <p:spPr bwMode="auto">
          <a:xfrm>
            <a:off x="2303463" y="388602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4" name="Овал 34"/>
          <p:cNvSpPr>
            <a:spLocks noChangeArrowheads="1"/>
          </p:cNvSpPr>
          <p:nvPr/>
        </p:nvSpPr>
        <p:spPr bwMode="auto">
          <a:xfrm>
            <a:off x="2463800" y="410033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5" name="Овал 35"/>
          <p:cNvSpPr>
            <a:spLocks noChangeArrowheads="1"/>
          </p:cNvSpPr>
          <p:nvPr/>
        </p:nvSpPr>
        <p:spPr bwMode="auto">
          <a:xfrm>
            <a:off x="2284413" y="3957463"/>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6" name="Овал 36"/>
          <p:cNvSpPr>
            <a:spLocks noChangeArrowheads="1"/>
          </p:cNvSpPr>
          <p:nvPr/>
        </p:nvSpPr>
        <p:spPr bwMode="auto">
          <a:xfrm>
            <a:off x="2286000" y="402890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7" name="Овал 37"/>
          <p:cNvSpPr>
            <a:spLocks noChangeArrowheads="1"/>
          </p:cNvSpPr>
          <p:nvPr/>
        </p:nvSpPr>
        <p:spPr bwMode="auto">
          <a:xfrm>
            <a:off x="2374900" y="395746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8" name="Овал 38"/>
          <p:cNvSpPr>
            <a:spLocks noChangeArrowheads="1"/>
          </p:cNvSpPr>
          <p:nvPr/>
        </p:nvSpPr>
        <p:spPr bwMode="auto">
          <a:xfrm>
            <a:off x="2108200" y="399238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9" name="Овал 39"/>
          <p:cNvSpPr>
            <a:spLocks noChangeArrowheads="1"/>
          </p:cNvSpPr>
          <p:nvPr/>
        </p:nvSpPr>
        <p:spPr bwMode="auto">
          <a:xfrm>
            <a:off x="2071688" y="39209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0" name="Овал 40"/>
          <p:cNvSpPr>
            <a:spLocks noChangeArrowheads="1"/>
          </p:cNvSpPr>
          <p:nvPr/>
        </p:nvSpPr>
        <p:spPr bwMode="auto">
          <a:xfrm>
            <a:off x="2071688" y="406382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1" name="Овал 41"/>
          <p:cNvSpPr>
            <a:spLocks noChangeArrowheads="1"/>
          </p:cNvSpPr>
          <p:nvPr/>
        </p:nvSpPr>
        <p:spPr bwMode="auto">
          <a:xfrm>
            <a:off x="2160588" y="384951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2" name="Овал 42"/>
          <p:cNvSpPr>
            <a:spLocks noChangeArrowheads="1"/>
          </p:cNvSpPr>
          <p:nvPr/>
        </p:nvSpPr>
        <p:spPr bwMode="auto">
          <a:xfrm>
            <a:off x="2087563" y="37066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3" name="Овал 43"/>
          <p:cNvSpPr>
            <a:spLocks noChangeArrowheads="1"/>
          </p:cNvSpPr>
          <p:nvPr/>
        </p:nvSpPr>
        <p:spPr bwMode="auto">
          <a:xfrm>
            <a:off x="2108200" y="377807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39" name="Овал 44"/>
          <p:cNvSpPr>
            <a:spLocks noChangeArrowheads="1"/>
          </p:cNvSpPr>
          <p:nvPr/>
        </p:nvSpPr>
        <p:spPr bwMode="auto">
          <a:xfrm>
            <a:off x="2286000" y="413526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0" name="Овал 45"/>
          <p:cNvSpPr>
            <a:spLocks noChangeArrowheads="1"/>
          </p:cNvSpPr>
          <p:nvPr/>
        </p:nvSpPr>
        <p:spPr bwMode="auto">
          <a:xfrm>
            <a:off x="1785938" y="38495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1" name="Овал 46"/>
          <p:cNvSpPr>
            <a:spLocks noChangeArrowheads="1"/>
          </p:cNvSpPr>
          <p:nvPr/>
        </p:nvSpPr>
        <p:spPr bwMode="auto">
          <a:xfrm>
            <a:off x="1643063" y="38130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2" name="Овал 47"/>
          <p:cNvSpPr>
            <a:spLocks noChangeArrowheads="1"/>
          </p:cNvSpPr>
          <p:nvPr/>
        </p:nvSpPr>
        <p:spPr bwMode="auto">
          <a:xfrm>
            <a:off x="1838325" y="37780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3" name="Овал 48"/>
          <p:cNvSpPr>
            <a:spLocks noChangeArrowheads="1"/>
          </p:cNvSpPr>
          <p:nvPr/>
        </p:nvSpPr>
        <p:spPr bwMode="auto">
          <a:xfrm>
            <a:off x="2455863" y="352883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4" name="Овал 49"/>
          <p:cNvSpPr>
            <a:spLocks noChangeArrowheads="1"/>
          </p:cNvSpPr>
          <p:nvPr/>
        </p:nvSpPr>
        <p:spPr bwMode="auto">
          <a:xfrm>
            <a:off x="2616200" y="374315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5" name="Овал 50"/>
          <p:cNvSpPr>
            <a:spLocks noChangeArrowheads="1"/>
          </p:cNvSpPr>
          <p:nvPr/>
        </p:nvSpPr>
        <p:spPr bwMode="auto">
          <a:xfrm>
            <a:off x="2436813" y="3600276"/>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6" name="Овал 51"/>
          <p:cNvSpPr>
            <a:spLocks noChangeArrowheads="1"/>
          </p:cNvSpPr>
          <p:nvPr/>
        </p:nvSpPr>
        <p:spPr bwMode="auto">
          <a:xfrm>
            <a:off x="2438400" y="367171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7" name="Овал 52"/>
          <p:cNvSpPr>
            <a:spLocks noChangeArrowheads="1"/>
          </p:cNvSpPr>
          <p:nvPr/>
        </p:nvSpPr>
        <p:spPr bwMode="auto">
          <a:xfrm>
            <a:off x="2527300" y="360027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8" name="Овал 53"/>
          <p:cNvSpPr>
            <a:spLocks noChangeArrowheads="1"/>
          </p:cNvSpPr>
          <p:nvPr/>
        </p:nvSpPr>
        <p:spPr bwMode="auto">
          <a:xfrm>
            <a:off x="2260600" y="363520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49" name="Овал 54"/>
          <p:cNvSpPr>
            <a:spLocks noChangeArrowheads="1"/>
          </p:cNvSpPr>
          <p:nvPr/>
        </p:nvSpPr>
        <p:spPr bwMode="auto">
          <a:xfrm>
            <a:off x="2224088" y="35637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0" name="Овал 55"/>
          <p:cNvSpPr>
            <a:spLocks noChangeArrowheads="1"/>
          </p:cNvSpPr>
          <p:nvPr/>
        </p:nvSpPr>
        <p:spPr bwMode="auto">
          <a:xfrm>
            <a:off x="2224088" y="37066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1" name="Овал 56"/>
          <p:cNvSpPr>
            <a:spLocks noChangeArrowheads="1"/>
          </p:cNvSpPr>
          <p:nvPr/>
        </p:nvSpPr>
        <p:spPr bwMode="auto">
          <a:xfrm>
            <a:off x="2312988" y="349232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2" name="Овал 57"/>
          <p:cNvSpPr>
            <a:spLocks noChangeArrowheads="1"/>
          </p:cNvSpPr>
          <p:nvPr/>
        </p:nvSpPr>
        <p:spPr bwMode="auto">
          <a:xfrm>
            <a:off x="2239963" y="33494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3" name="Овал 58"/>
          <p:cNvSpPr>
            <a:spLocks noChangeArrowheads="1"/>
          </p:cNvSpPr>
          <p:nvPr/>
        </p:nvSpPr>
        <p:spPr bwMode="auto">
          <a:xfrm>
            <a:off x="2000250" y="352725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4" name="Овал 59"/>
          <p:cNvSpPr>
            <a:spLocks noChangeArrowheads="1"/>
          </p:cNvSpPr>
          <p:nvPr/>
        </p:nvSpPr>
        <p:spPr bwMode="auto">
          <a:xfrm>
            <a:off x="1660525" y="338596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5" name="Овал 60"/>
          <p:cNvSpPr>
            <a:spLocks noChangeArrowheads="1"/>
          </p:cNvSpPr>
          <p:nvPr/>
        </p:nvSpPr>
        <p:spPr bwMode="auto">
          <a:xfrm>
            <a:off x="1820863" y="360027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6" name="Овал 61"/>
          <p:cNvSpPr>
            <a:spLocks noChangeArrowheads="1"/>
          </p:cNvSpPr>
          <p:nvPr/>
        </p:nvSpPr>
        <p:spPr bwMode="auto">
          <a:xfrm>
            <a:off x="1571625" y="36701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7" name="Овал 62"/>
          <p:cNvSpPr>
            <a:spLocks noChangeArrowheads="1"/>
          </p:cNvSpPr>
          <p:nvPr/>
        </p:nvSpPr>
        <p:spPr bwMode="auto">
          <a:xfrm>
            <a:off x="1643063" y="352883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8" name="Овал 63"/>
          <p:cNvSpPr>
            <a:spLocks noChangeArrowheads="1"/>
          </p:cNvSpPr>
          <p:nvPr/>
        </p:nvSpPr>
        <p:spPr bwMode="auto">
          <a:xfrm>
            <a:off x="1463675" y="345581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59" name="Овал 64"/>
          <p:cNvSpPr>
            <a:spLocks noChangeArrowheads="1"/>
          </p:cNvSpPr>
          <p:nvPr/>
        </p:nvSpPr>
        <p:spPr bwMode="auto">
          <a:xfrm>
            <a:off x="1517650" y="334945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0" name="Овал 66"/>
          <p:cNvSpPr>
            <a:spLocks noChangeArrowheads="1"/>
          </p:cNvSpPr>
          <p:nvPr/>
        </p:nvSpPr>
        <p:spPr bwMode="auto">
          <a:xfrm>
            <a:off x="2463800" y="388443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1" name="Овал 68"/>
          <p:cNvSpPr>
            <a:spLocks noChangeArrowheads="1"/>
          </p:cNvSpPr>
          <p:nvPr/>
        </p:nvSpPr>
        <p:spPr bwMode="auto">
          <a:xfrm>
            <a:off x="2143125" y="32065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2" name="Овал 69"/>
          <p:cNvSpPr>
            <a:spLocks noChangeArrowheads="1"/>
          </p:cNvSpPr>
          <p:nvPr/>
        </p:nvSpPr>
        <p:spPr bwMode="auto">
          <a:xfrm>
            <a:off x="2143125" y="331452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3" name="Овал 70"/>
          <p:cNvSpPr>
            <a:spLocks noChangeArrowheads="1"/>
          </p:cNvSpPr>
          <p:nvPr/>
        </p:nvSpPr>
        <p:spPr bwMode="auto">
          <a:xfrm>
            <a:off x="1463675" y="381300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4" name="Овал 71"/>
          <p:cNvSpPr>
            <a:spLocks noChangeArrowheads="1"/>
          </p:cNvSpPr>
          <p:nvPr/>
        </p:nvSpPr>
        <p:spPr bwMode="auto">
          <a:xfrm>
            <a:off x="1643063" y="40273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5" name="Овал 72"/>
          <p:cNvSpPr>
            <a:spLocks noChangeArrowheads="1"/>
          </p:cNvSpPr>
          <p:nvPr/>
        </p:nvSpPr>
        <p:spPr bwMode="auto">
          <a:xfrm>
            <a:off x="1928813" y="33494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6" name="Овал 73"/>
          <p:cNvSpPr>
            <a:spLocks noChangeArrowheads="1"/>
          </p:cNvSpPr>
          <p:nvPr/>
        </p:nvSpPr>
        <p:spPr bwMode="auto">
          <a:xfrm>
            <a:off x="1944688" y="39923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7" name="Овал 75"/>
          <p:cNvSpPr>
            <a:spLocks noChangeArrowheads="1"/>
          </p:cNvSpPr>
          <p:nvPr/>
        </p:nvSpPr>
        <p:spPr bwMode="auto">
          <a:xfrm>
            <a:off x="2392363" y="32780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8" name="Овал 76"/>
          <p:cNvSpPr>
            <a:spLocks noChangeArrowheads="1"/>
          </p:cNvSpPr>
          <p:nvPr/>
        </p:nvSpPr>
        <p:spPr bwMode="auto">
          <a:xfrm>
            <a:off x="2463800" y="33843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69" name="Овал 77"/>
          <p:cNvSpPr>
            <a:spLocks noChangeArrowheads="1"/>
          </p:cNvSpPr>
          <p:nvPr/>
        </p:nvSpPr>
        <p:spPr bwMode="auto">
          <a:xfrm>
            <a:off x="2384425" y="317165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0" name="Овал 78"/>
          <p:cNvSpPr>
            <a:spLocks noChangeArrowheads="1"/>
          </p:cNvSpPr>
          <p:nvPr/>
        </p:nvSpPr>
        <p:spPr bwMode="auto">
          <a:xfrm>
            <a:off x="2678113" y="34304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1" name="Овал 79"/>
          <p:cNvSpPr>
            <a:spLocks noChangeArrowheads="1"/>
          </p:cNvSpPr>
          <p:nvPr/>
        </p:nvSpPr>
        <p:spPr bwMode="auto">
          <a:xfrm>
            <a:off x="2581275" y="328753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2" name="Овал 80"/>
          <p:cNvSpPr>
            <a:spLocks noChangeArrowheads="1"/>
          </p:cNvSpPr>
          <p:nvPr/>
        </p:nvSpPr>
        <p:spPr bwMode="auto">
          <a:xfrm>
            <a:off x="2670175" y="332405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3" name="Овал 83"/>
          <p:cNvSpPr>
            <a:spLocks noChangeArrowheads="1"/>
          </p:cNvSpPr>
          <p:nvPr/>
        </p:nvSpPr>
        <p:spPr bwMode="auto">
          <a:xfrm>
            <a:off x="2606675" y="39558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4" name="Овал 84"/>
          <p:cNvSpPr>
            <a:spLocks noChangeArrowheads="1"/>
          </p:cNvSpPr>
          <p:nvPr/>
        </p:nvSpPr>
        <p:spPr bwMode="auto">
          <a:xfrm>
            <a:off x="2714625" y="324150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5" name="Овал 87"/>
          <p:cNvSpPr>
            <a:spLocks noChangeArrowheads="1"/>
          </p:cNvSpPr>
          <p:nvPr/>
        </p:nvSpPr>
        <p:spPr bwMode="auto">
          <a:xfrm>
            <a:off x="2357438" y="38130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6" name="Овал 88"/>
          <p:cNvSpPr>
            <a:spLocks noChangeArrowheads="1"/>
          </p:cNvSpPr>
          <p:nvPr/>
        </p:nvSpPr>
        <p:spPr bwMode="auto">
          <a:xfrm>
            <a:off x="2535238" y="38130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7" name="Овал 89"/>
          <p:cNvSpPr>
            <a:spLocks noChangeArrowheads="1"/>
          </p:cNvSpPr>
          <p:nvPr/>
        </p:nvSpPr>
        <p:spPr bwMode="auto">
          <a:xfrm>
            <a:off x="1714500" y="36701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8" name="Овал 90"/>
          <p:cNvSpPr>
            <a:spLocks noChangeArrowheads="1"/>
          </p:cNvSpPr>
          <p:nvPr/>
        </p:nvSpPr>
        <p:spPr bwMode="auto">
          <a:xfrm>
            <a:off x="1963738" y="38130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79" name="Овал 91"/>
          <p:cNvSpPr>
            <a:spLocks noChangeArrowheads="1"/>
          </p:cNvSpPr>
          <p:nvPr/>
        </p:nvSpPr>
        <p:spPr bwMode="auto">
          <a:xfrm>
            <a:off x="1928813" y="367012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80" name="Овал 92"/>
          <p:cNvSpPr>
            <a:spLocks noChangeArrowheads="1"/>
          </p:cNvSpPr>
          <p:nvPr/>
        </p:nvSpPr>
        <p:spPr bwMode="auto">
          <a:xfrm>
            <a:off x="2214563" y="40273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81" name="Овал 94"/>
          <p:cNvSpPr>
            <a:spLocks noChangeArrowheads="1"/>
          </p:cNvSpPr>
          <p:nvPr/>
        </p:nvSpPr>
        <p:spPr bwMode="auto">
          <a:xfrm>
            <a:off x="2714625" y="381300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82" name="Овал 96"/>
          <p:cNvSpPr>
            <a:spLocks noChangeArrowheads="1"/>
          </p:cNvSpPr>
          <p:nvPr/>
        </p:nvSpPr>
        <p:spPr bwMode="auto">
          <a:xfrm>
            <a:off x="1785938" y="325102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83" name="Овал 97"/>
          <p:cNvSpPr>
            <a:spLocks noChangeArrowheads="1"/>
          </p:cNvSpPr>
          <p:nvPr/>
        </p:nvSpPr>
        <p:spPr bwMode="auto">
          <a:xfrm>
            <a:off x="2071688" y="55640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84" name="Text Box 5"/>
          <p:cNvSpPr txBox="1">
            <a:spLocks noChangeArrowheads="1"/>
          </p:cNvSpPr>
          <p:nvPr/>
        </p:nvSpPr>
        <p:spPr bwMode="auto">
          <a:xfrm>
            <a:off x="107950" y="1382862"/>
            <a:ext cx="8893175" cy="461962"/>
          </a:xfrm>
          <a:prstGeom prst="rect">
            <a:avLst/>
          </a:prstGeom>
          <a:noFill/>
          <a:ln w="9525">
            <a:noFill/>
            <a:miter lim="800000"/>
            <a:headEnd/>
            <a:tailEnd/>
          </a:ln>
        </p:spPr>
        <p:txBody>
          <a:bodyPr>
            <a:spAutoFit/>
          </a:bodyPr>
          <a:lstStyle/>
          <a:p>
            <a:pPr algn="ctr" eaLnBrk="0" hangingPunct="0">
              <a:lnSpc>
                <a:spcPct val="90000"/>
              </a:lnSpc>
            </a:pPr>
            <a:r>
              <a:rPr lang="en-US" sz="2700" b="1" dirty="0">
                <a:solidFill>
                  <a:srgbClr val="FF3399"/>
                </a:solidFill>
                <a:cs typeface="Arial" pitchFamily="34" charset="0"/>
              </a:rPr>
              <a:t>Emptying</a:t>
            </a:r>
            <a:r>
              <a:rPr lang="en-US" sz="2700" b="1" dirty="0">
                <a:solidFill>
                  <a:srgbClr val="FF3399"/>
                </a:solidFill>
                <a:cs typeface="Times New Roman" pitchFamily="18" charset="0"/>
              </a:rPr>
              <a:t> </a:t>
            </a:r>
            <a:r>
              <a:rPr lang="ru-RU" sz="2700" b="1" dirty="0">
                <a:solidFill>
                  <a:srgbClr val="FF3399"/>
                </a:solidFill>
                <a:cs typeface="Times New Roman" pitchFamily="18" charset="0"/>
                <a:sym typeface="Symbol" pitchFamily="18" charset="2"/>
              </a:rPr>
              <a:t>=</a:t>
            </a:r>
            <a:r>
              <a:rPr lang="en-US" sz="2700" b="1" dirty="0">
                <a:solidFill>
                  <a:srgbClr val="FF3399"/>
                </a:solidFill>
                <a:cs typeface="Times New Roman" pitchFamily="18" charset="0"/>
                <a:sym typeface="Symbol" pitchFamily="18" charset="2"/>
              </a:rPr>
              <a:t>4</a:t>
            </a:r>
            <a:r>
              <a:rPr lang="ru-RU" sz="2700" b="1" dirty="0">
                <a:solidFill>
                  <a:srgbClr val="FF3399"/>
                </a:solidFill>
                <a:cs typeface="Times New Roman" pitchFamily="18" charset="0"/>
                <a:sym typeface="Symbol" pitchFamily="18" charset="2"/>
              </a:rPr>
              <a:t>0</a:t>
            </a:r>
            <a:endParaRPr lang="en-US" sz="2700" b="1" dirty="0">
              <a:solidFill>
                <a:srgbClr val="FF3399"/>
              </a:solidFill>
              <a:cs typeface="Times New Roman" pitchFamily="18" charset="0"/>
            </a:endParaRPr>
          </a:p>
        </p:txBody>
      </p:sp>
      <p:grpSp>
        <p:nvGrpSpPr>
          <p:cNvPr id="95" name="Группа 94"/>
          <p:cNvGrpSpPr/>
          <p:nvPr/>
        </p:nvGrpSpPr>
        <p:grpSpPr>
          <a:xfrm>
            <a:off x="0" y="0"/>
            <a:ext cx="9144000" cy="893713"/>
            <a:chOff x="0" y="-27384"/>
            <a:chExt cx="9144000" cy="893713"/>
          </a:xfrm>
        </p:grpSpPr>
        <p:sp>
          <p:nvSpPr>
            <p:cNvPr id="96" name="Прямоугольник 9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7"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98" name="Прямоугольник 9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99" name="Прямоугольник 9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00" name="Рисунок 99"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01"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102" name="Прямоугольник 10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03" name="Прямая соединительная линия 10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95" name="Рисунок 9" descr="grav5.wmf"/>
          <p:cNvPicPr>
            <a:picLocks noChangeAspect="1"/>
          </p:cNvPicPr>
          <p:nvPr/>
        </p:nvPicPr>
        <p:blipFill>
          <a:blip r:embed="rId4" cstate="print"/>
          <a:srcRect/>
          <a:stretch>
            <a:fillRect/>
          </a:stretch>
        </p:blipFill>
        <p:spPr bwMode="auto">
          <a:xfrm>
            <a:off x="0" y="2111598"/>
            <a:ext cx="9144000" cy="4827588"/>
          </a:xfrm>
          <a:prstGeom prst="rect">
            <a:avLst/>
          </a:prstGeom>
          <a:noFill/>
          <a:ln w="9525">
            <a:noFill/>
            <a:miter lim="800000"/>
            <a:headEnd/>
            <a:tailEnd/>
          </a:ln>
        </p:spPr>
      </p:pic>
      <p:pic>
        <p:nvPicPr>
          <p:cNvPr id="96" name="Рисунок 6" descr="Graph5.wmf"/>
          <p:cNvPicPr>
            <a:picLocks noChangeAspect="1"/>
          </p:cNvPicPr>
          <p:nvPr/>
        </p:nvPicPr>
        <p:blipFill>
          <a:blip r:embed="rId5" cstate="print"/>
          <a:srcRect/>
          <a:stretch>
            <a:fillRect/>
          </a:stretch>
        </p:blipFill>
        <p:spPr bwMode="auto">
          <a:xfrm>
            <a:off x="3744913" y="1448023"/>
            <a:ext cx="5399087" cy="5399088"/>
          </a:xfrm>
          <a:prstGeom prst="rect">
            <a:avLst/>
          </a:prstGeom>
          <a:noFill/>
          <a:ln w="9525">
            <a:noFill/>
            <a:miter lim="800000"/>
            <a:headEnd/>
            <a:tailEnd/>
          </a:ln>
        </p:spPr>
      </p:pic>
      <p:sp>
        <p:nvSpPr>
          <p:cNvPr id="97" name="Овал 7"/>
          <p:cNvSpPr>
            <a:spLocks noChangeArrowheads="1"/>
          </p:cNvSpPr>
          <p:nvPr/>
        </p:nvSpPr>
        <p:spPr bwMode="auto">
          <a:xfrm>
            <a:off x="1571625" y="628989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98" name="Овал 8"/>
          <p:cNvSpPr>
            <a:spLocks noChangeArrowheads="1"/>
          </p:cNvSpPr>
          <p:nvPr/>
        </p:nvSpPr>
        <p:spPr bwMode="auto">
          <a:xfrm>
            <a:off x="1428750" y="639784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99" name="Овал 9"/>
          <p:cNvSpPr>
            <a:spLocks noChangeArrowheads="1"/>
          </p:cNvSpPr>
          <p:nvPr/>
        </p:nvSpPr>
        <p:spPr bwMode="auto">
          <a:xfrm>
            <a:off x="1393825" y="632641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0" name="Овал 10"/>
          <p:cNvSpPr>
            <a:spLocks noChangeArrowheads="1"/>
          </p:cNvSpPr>
          <p:nvPr/>
        </p:nvSpPr>
        <p:spPr bwMode="auto">
          <a:xfrm>
            <a:off x="1322388" y="63978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1" name="Овал 11"/>
          <p:cNvSpPr>
            <a:spLocks noChangeArrowheads="1"/>
          </p:cNvSpPr>
          <p:nvPr/>
        </p:nvSpPr>
        <p:spPr bwMode="auto">
          <a:xfrm>
            <a:off x="1179513" y="636133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2" name="Овал 12"/>
          <p:cNvSpPr>
            <a:spLocks noChangeArrowheads="1"/>
          </p:cNvSpPr>
          <p:nvPr/>
        </p:nvSpPr>
        <p:spPr bwMode="auto">
          <a:xfrm>
            <a:off x="857250" y="638832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3" name="Овал 13"/>
          <p:cNvSpPr>
            <a:spLocks noChangeArrowheads="1"/>
          </p:cNvSpPr>
          <p:nvPr/>
        </p:nvSpPr>
        <p:spPr bwMode="auto">
          <a:xfrm>
            <a:off x="1036638" y="6432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4" name="Овал 14"/>
          <p:cNvSpPr>
            <a:spLocks noChangeArrowheads="1"/>
          </p:cNvSpPr>
          <p:nvPr/>
        </p:nvSpPr>
        <p:spPr bwMode="auto">
          <a:xfrm>
            <a:off x="1785938" y="6218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5" name="Овал 15"/>
          <p:cNvSpPr>
            <a:spLocks noChangeArrowheads="1"/>
          </p:cNvSpPr>
          <p:nvPr/>
        </p:nvSpPr>
        <p:spPr bwMode="auto">
          <a:xfrm>
            <a:off x="1000125" y="6361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6" name="Овал 16"/>
          <p:cNvSpPr>
            <a:spLocks noChangeArrowheads="1"/>
          </p:cNvSpPr>
          <p:nvPr/>
        </p:nvSpPr>
        <p:spPr bwMode="auto">
          <a:xfrm>
            <a:off x="1785938" y="6112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7" name="Овал 17"/>
          <p:cNvSpPr>
            <a:spLocks noChangeArrowheads="1"/>
          </p:cNvSpPr>
          <p:nvPr/>
        </p:nvSpPr>
        <p:spPr bwMode="auto">
          <a:xfrm>
            <a:off x="1892300" y="6075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8" name="Овал 18"/>
          <p:cNvSpPr>
            <a:spLocks noChangeArrowheads="1"/>
          </p:cNvSpPr>
          <p:nvPr/>
        </p:nvSpPr>
        <p:spPr bwMode="auto">
          <a:xfrm>
            <a:off x="2000250" y="58977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49" name="Овал 19"/>
          <p:cNvSpPr>
            <a:spLocks noChangeArrowheads="1"/>
          </p:cNvSpPr>
          <p:nvPr/>
        </p:nvSpPr>
        <p:spPr bwMode="auto">
          <a:xfrm>
            <a:off x="2071688" y="504053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0" name="Овал 20"/>
          <p:cNvSpPr>
            <a:spLocks noChangeArrowheads="1"/>
          </p:cNvSpPr>
          <p:nvPr/>
        </p:nvSpPr>
        <p:spPr bwMode="auto">
          <a:xfrm>
            <a:off x="2106613" y="53977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1" name="Овал 21"/>
          <p:cNvSpPr>
            <a:spLocks noChangeArrowheads="1"/>
          </p:cNvSpPr>
          <p:nvPr/>
        </p:nvSpPr>
        <p:spPr bwMode="auto">
          <a:xfrm>
            <a:off x="1979613" y="58263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2" name="Овал 22"/>
          <p:cNvSpPr>
            <a:spLocks noChangeArrowheads="1"/>
          </p:cNvSpPr>
          <p:nvPr/>
        </p:nvSpPr>
        <p:spPr bwMode="auto">
          <a:xfrm>
            <a:off x="2035175" y="53262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3" name="Овал 23"/>
          <p:cNvSpPr>
            <a:spLocks noChangeArrowheads="1"/>
          </p:cNvSpPr>
          <p:nvPr/>
        </p:nvSpPr>
        <p:spPr bwMode="auto">
          <a:xfrm>
            <a:off x="2071688" y="55405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4" name="Овал 24"/>
          <p:cNvSpPr>
            <a:spLocks noChangeArrowheads="1"/>
          </p:cNvSpPr>
          <p:nvPr/>
        </p:nvSpPr>
        <p:spPr bwMode="auto">
          <a:xfrm>
            <a:off x="2106613" y="51834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5" name="Овал 25"/>
          <p:cNvSpPr>
            <a:spLocks noChangeArrowheads="1"/>
          </p:cNvSpPr>
          <p:nvPr/>
        </p:nvSpPr>
        <p:spPr bwMode="auto">
          <a:xfrm>
            <a:off x="2108200" y="461191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6" name="Овал 26"/>
          <p:cNvSpPr>
            <a:spLocks noChangeArrowheads="1"/>
          </p:cNvSpPr>
          <p:nvPr/>
        </p:nvSpPr>
        <p:spPr bwMode="auto">
          <a:xfrm>
            <a:off x="2071688" y="446903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7" name="Овал 27"/>
          <p:cNvSpPr>
            <a:spLocks noChangeArrowheads="1"/>
          </p:cNvSpPr>
          <p:nvPr/>
        </p:nvSpPr>
        <p:spPr bwMode="auto">
          <a:xfrm>
            <a:off x="2087563" y="43261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8" name="Овал 28"/>
          <p:cNvSpPr>
            <a:spLocks noChangeArrowheads="1"/>
          </p:cNvSpPr>
          <p:nvPr/>
        </p:nvSpPr>
        <p:spPr bwMode="auto">
          <a:xfrm>
            <a:off x="2249488" y="43975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59" name="Овал 29"/>
          <p:cNvSpPr>
            <a:spLocks noChangeArrowheads="1"/>
          </p:cNvSpPr>
          <p:nvPr/>
        </p:nvSpPr>
        <p:spPr bwMode="auto">
          <a:xfrm>
            <a:off x="1876425" y="428964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0" name="Овал 30"/>
          <p:cNvSpPr>
            <a:spLocks noChangeArrowheads="1"/>
          </p:cNvSpPr>
          <p:nvPr/>
        </p:nvSpPr>
        <p:spPr bwMode="auto">
          <a:xfrm>
            <a:off x="1963738" y="44325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1" name="Овал 31"/>
          <p:cNvSpPr>
            <a:spLocks noChangeArrowheads="1"/>
          </p:cNvSpPr>
          <p:nvPr/>
        </p:nvSpPr>
        <p:spPr bwMode="auto">
          <a:xfrm>
            <a:off x="1892300" y="4075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2" name="Овал 32"/>
          <p:cNvSpPr>
            <a:spLocks noChangeArrowheads="1"/>
          </p:cNvSpPr>
          <p:nvPr/>
        </p:nvSpPr>
        <p:spPr bwMode="auto">
          <a:xfrm>
            <a:off x="2106613" y="47643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3" name="Овал 33"/>
          <p:cNvSpPr>
            <a:spLocks noChangeArrowheads="1"/>
          </p:cNvSpPr>
          <p:nvPr/>
        </p:nvSpPr>
        <p:spPr bwMode="auto">
          <a:xfrm>
            <a:off x="2036763" y="471827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4" name="Овал 34"/>
          <p:cNvSpPr>
            <a:spLocks noChangeArrowheads="1"/>
          </p:cNvSpPr>
          <p:nvPr/>
        </p:nvSpPr>
        <p:spPr bwMode="auto">
          <a:xfrm>
            <a:off x="2303463" y="400548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5" name="Овал 35"/>
          <p:cNvSpPr>
            <a:spLocks noChangeArrowheads="1"/>
          </p:cNvSpPr>
          <p:nvPr/>
        </p:nvSpPr>
        <p:spPr bwMode="auto">
          <a:xfrm>
            <a:off x="2463800" y="421979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6" name="Овал 36"/>
          <p:cNvSpPr>
            <a:spLocks noChangeArrowheads="1"/>
          </p:cNvSpPr>
          <p:nvPr/>
        </p:nvSpPr>
        <p:spPr bwMode="auto">
          <a:xfrm>
            <a:off x="2284413" y="4076923"/>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7" name="Овал 37"/>
          <p:cNvSpPr>
            <a:spLocks noChangeArrowheads="1"/>
          </p:cNvSpPr>
          <p:nvPr/>
        </p:nvSpPr>
        <p:spPr bwMode="auto">
          <a:xfrm>
            <a:off x="2286000" y="414836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8" name="Овал 38"/>
          <p:cNvSpPr>
            <a:spLocks noChangeArrowheads="1"/>
          </p:cNvSpPr>
          <p:nvPr/>
        </p:nvSpPr>
        <p:spPr bwMode="auto">
          <a:xfrm>
            <a:off x="2374900" y="407692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69" name="Овал 39"/>
          <p:cNvSpPr>
            <a:spLocks noChangeArrowheads="1"/>
          </p:cNvSpPr>
          <p:nvPr/>
        </p:nvSpPr>
        <p:spPr bwMode="auto">
          <a:xfrm>
            <a:off x="2108200" y="411184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0" name="Овал 40"/>
          <p:cNvSpPr>
            <a:spLocks noChangeArrowheads="1"/>
          </p:cNvSpPr>
          <p:nvPr/>
        </p:nvSpPr>
        <p:spPr bwMode="auto">
          <a:xfrm>
            <a:off x="2071688" y="40404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1" name="Овал 41"/>
          <p:cNvSpPr>
            <a:spLocks noChangeArrowheads="1"/>
          </p:cNvSpPr>
          <p:nvPr/>
        </p:nvSpPr>
        <p:spPr bwMode="auto">
          <a:xfrm>
            <a:off x="2071688" y="418328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2" name="Овал 42"/>
          <p:cNvSpPr>
            <a:spLocks noChangeArrowheads="1"/>
          </p:cNvSpPr>
          <p:nvPr/>
        </p:nvSpPr>
        <p:spPr bwMode="auto">
          <a:xfrm>
            <a:off x="2160588" y="396897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3" name="Овал 43"/>
          <p:cNvSpPr>
            <a:spLocks noChangeArrowheads="1"/>
          </p:cNvSpPr>
          <p:nvPr/>
        </p:nvSpPr>
        <p:spPr bwMode="auto">
          <a:xfrm>
            <a:off x="2087563" y="3826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4" name="Овал 44"/>
          <p:cNvSpPr>
            <a:spLocks noChangeArrowheads="1"/>
          </p:cNvSpPr>
          <p:nvPr/>
        </p:nvSpPr>
        <p:spPr bwMode="auto">
          <a:xfrm>
            <a:off x="2108200" y="389753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5" name="Овал 45"/>
          <p:cNvSpPr>
            <a:spLocks noChangeArrowheads="1"/>
          </p:cNvSpPr>
          <p:nvPr/>
        </p:nvSpPr>
        <p:spPr bwMode="auto">
          <a:xfrm>
            <a:off x="2286000" y="425472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6" name="Овал 46"/>
          <p:cNvSpPr>
            <a:spLocks noChangeArrowheads="1"/>
          </p:cNvSpPr>
          <p:nvPr/>
        </p:nvSpPr>
        <p:spPr bwMode="auto">
          <a:xfrm>
            <a:off x="1785938" y="39689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7" name="Овал 47"/>
          <p:cNvSpPr>
            <a:spLocks noChangeArrowheads="1"/>
          </p:cNvSpPr>
          <p:nvPr/>
        </p:nvSpPr>
        <p:spPr bwMode="auto">
          <a:xfrm>
            <a:off x="1643063"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8" name="Овал 48"/>
          <p:cNvSpPr>
            <a:spLocks noChangeArrowheads="1"/>
          </p:cNvSpPr>
          <p:nvPr/>
        </p:nvSpPr>
        <p:spPr bwMode="auto">
          <a:xfrm>
            <a:off x="1838325" y="38975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79" name="Овал 49"/>
          <p:cNvSpPr>
            <a:spLocks noChangeArrowheads="1"/>
          </p:cNvSpPr>
          <p:nvPr/>
        </p:nvSpPr>
        <p:spPr bwMode="auto">
          <a:xfrm>
            <a:off x="2455863" y="364829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0" name="Овал 50"/>
          <p:cNvSpPr>
            <a:spLocks noChangeArrowheads="1"/>
          </p:cNvSpPr>
          <p:nvPr/>
        </p:nvSpPr>
        <p:spPr bwMode="auto">
          <a:xfrm>
            <a:off x="2616200" y="386261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1" name="Овал 51"/>
          <p:cNvSpPr>
            <a:spLocks noChangeArrowheads="1"/>
          </p:cNvSpPr>
          <p:nvPr/>
        </p:nvSpPr>
        <p:spPr bwMode="auto">
          <a:xfrm>
            <a:off x="2436813" y="3719736"/>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2" name="Овал 52"/>
          <p:cNvSpPr>
            <a:spLocks noChangeArrowheads="1"/>
          </p:cNvSpPr>
          <p:nvPr/>
        </p:nvSpPr>
        <p:spPr bwMode="auto">
          <a:xfrm>
            <a:off x="2438400" y="379117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3" name="Овал 53"/>
          <p:cNvSpPr>
            <a:spLocks noChangeArrowheads="1"/>
          </p:cNvSpPr>
          <p:nvPr/>
        </p:nvSpPr>
        <p:spPr bwMode="auto">
          <a:xfrm>
            <a:off x="2527300" y="371973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4" name="Овал 54"/>
          <p:cNvSpPr>
            <a:spLocks noChangeArrowheads="1"/>
          </p:cNvSpPr>
          <p:nvPr/>
        </p:nvSpPr>
        <p:spPr bwMode="auto">
          <a:xfrm>
            <a:off x="2260600" y="375466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5" name="Овал 55"/>
          <p:cNvSpPr>
            <a:spLocks noChangeArrowheads="1"/>
          </p:cNvSpPr>
          <p:nvPr/>
        </p:nvSpPr>
        <p:spPr bwMode="auto">
          <a:xfrm>
            <a:off x="2224088" y="368322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6" name="Овал 56"/>
          <p:cNvSpPr>
            <a:spLocks noChangeArrowheads="1"/>
          </p:cNvSpPr>
          <p:nvPr/>
        </p:nvSpPr>
        <p:spPr bwMode="auto">
          <a:xfrm>
            <a:off x="2224088" y="382609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7" name="Овал 57"/>
          <p:cNvSpPr>
            <a:spLocks noChangeArrowheads="1"/>
          </p:cNvSpPr>
          <p:nvPr/>
        </p:nvSpPr>
        <p:spPr bwMode="auto">
          <a:xfrm>
            <a:off x="2312988" y="361178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8" name="Овал 58"/>
          <p:cNvSpPr>
            <a:spLocks noChangeArrowheads="1"/>
          </p:cNvSpPr>
          <p:nvPr/>
        </p:nvSpPr>
        <p:spPr bwMode="auto">
          <a:xfrm>
            <a:off x="2239963" y="34689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89" name="Овал 59"/>
          <p:cNvSpPr>
            <a:spLocks noChangeArrowheads="1"/>
          </p:cNvSpPr>
          <p:nvPr/>
        </p:nvSpPr>
        <p:spPr bwMode="auto">
          <a:xfrm>
            <a:off x="2000250" y="364671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0" name="Овал 60"/>
          <p:cNvSpPr>
            <a:spLocks noChangeArrowheads="1"/>
          </p:cNvSpPr>
          <p:nvPr/>
        </p:nvSpPr>
        <p:spPr bwMode="auto">
          <a:xfrm>
            <a:off x="1660525" y="3505423"/>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1" name="Овал 61"/>
          <p:cNvSpPr>
            <a:spLocks noChangeArrowheads="1"/>
          </p:cNvSpPr>
          <p:nvPr/>
        </p:nvSpPr>
        <p:spPr bwMode="auto">
          <a:xfrm>
            <a:off x="1820863" y="3719736"/>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2" name="Овал 62"/>
          <p:cNvSpPr>
            <a:spLocks noChangeArrowheads="1"/>
          </p:cNvSpPr>
          <p:nvPr/>
        </p:nvSpPr>
        <p:spPr bwMode="auto">
          <a:xfrm>
            <a:off x="1571625" y="3789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3" name="Овал 63"/>
          <p:cNvSpPr>
            <a:spLocks noChangeArrowheads="1"/>
          </p:cNvSpPr>
          <p:nvPr/>
        </p:nvSpPr>
        <p:spPr bwMode="auto">
          <a:xfrm>
            <a:off x="1643063" y="3648298"/>
            <a:ext cx="36512"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4" name="Овал 64"/>
          <p:cNvSpPr>
            <a:spLocks noChangeArrowheads="1"/>
          </p:cNvSpPr>
          <p:nvPr/>
        </p:nvSpPr>
        <p:spPr bwMode="auto">
          <a:xfrm>
            <a:off x="1463675" y="357527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5" name="Овал 65"/>
          <p:cNvSpPr>
            <a:spLocks noChangeArrowheads="1"/>
          </p:cNvSpPr>
          <p:nvPr/>
        </p:nvSpPr>
        <p:spPr bwMode="auto">
          <a:xfrm>
            <a:off x="1517650" y="346891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6" name="Овал 66"/>
          <p:cNvSpPr>
            <a:spLocks noChangeArrowheads="1"/>
          </p:cNvSpPr>
          <p:nvPr/>
        </p:nvSpPr>
        <p:spPr bwMode="auto">
          <a:xfrm>
            <a:off x="2463800" y="400389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7" name="Овал 68"/>
          <p:cNvSpPr>
            <a:spLocks noChangeArrowheads="1"/>
          </p:cNvSpPr>
          <p:nvPr/>
        </p:nvSpPr>
        <p:spPr bwMode="auto">
          <a:xfrm>
            <a:off x="2143125" y="3433986"/>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8" name="Овал 69"/>
          <p:cNvSpPr>
            <a:spLocks noChangeArrowheads="1"/>
          </p:cNvSpPr>
          <p:nvPr/>
        </p:nvSpPr>
        <p:spPr bwMode="auto">
          <a:xfrm>
            <a:off x="1463675" y="393246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99" name="Овал 70"/>
          <p:cNvSpPr>
            <a:spLocks noChangeArrowheads="1"/>
          </p:cNvSpPr>
          <p:nvPr/>
        </p:nvSpPr>
        <p:spPr bwMode="auto">
          <a:xfrm>
            <a:off x="1643063" y="4146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0" name="Овал 71"/>
          <p:cNvSpPr>
            <a:spLocks noChangeArrowheads="1"/>
          </p:cNvSpPr>
          <p:nvPr/>
        </p:nvSpPr>
        <p:spPr bwMode="auto">
          <a:xfrm>
            <a:off x="1928813" y="346891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1" name="Овал 72"/>
          <p:cNvSpPr>
            <a:spLocks noChangeArrowheads="1"/>
          </p:cNvSpPr>
          <p:nvPr/>
        </p:nvSpPr>
        <p:spPr bwMode="auto">
          <a:xfrm>
            <a:off x="1944688" y="411184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2" name="Овал 74"/>
          <p:cNvSpPr>
            <a:spLocks noChangeArrowheads="1"/>
          </p:cNvSpPr>
          <p:nvPr/>
        </p:nvSpPr>
        <p:spPr bwMode="auto">
          <a:xfrm>
            <a:off x="2463800" y="35038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3" name="Овал 76"/>
          <p:cNvSpPr>
            <a:spLocks noChangeArrowheads="1"/>
          </p:cNvSpPr>
          <p:nvPr/>
        </p:nvSpPr>
        <p:spPr bwMode="auto">
          <a:xfrm>
            <a:off x="2678113" y="35498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4" name="Овал 78"/>
          <p:cNvSpPr>
            <a:spLocks noChangeArrowheads="1"/>
          </p:cNvSpPr>
          <p:nvPr/>
        </p:nvSpPr>
        <p:spPr bwMode="auto">
          <a:xfrm>
            <a:off x="2670175" y="3443511"/>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5" name="Овал 79"/>
          <p:cNvSpPr>
            <a:spLocks noChangeArrowheads="1"/>
          </p:cNvSpPr>
          <p:nvPr/>
        </p:nvSpPr>
        <p:spPr bwMode="auto">
          <a:xfrm>
            <a:off x="2606675" y="407533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6" name="Овал 81"/>
          <p:cNvSpPr>
            <a:spLocks noChangeArrowheads="1"/>
          </p:cNvSpPr>
          <p:nvPr/>
        </p:nvSpPr>
        <p:spPr bwMode="auto">
          <a:xfrm>
            <a:off x="23574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7" name="Овал 82"/>
          <p:cNvSpPr>
            <a:spLocks noChangeArrowheads="1"/>
          </p:cNvSpPr>
          <p:nvPr/>
        </p:nvSpPr>
        <p:spPr bwMode="auto">
          <a:xfrm>
            <a:off x="25352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8" name="Овал 83"/>
          <p:cNvSpPr>
            <a:spLocks noChangeArrowheads="1"/>
          </p:cNvSpPr>
          <p:nvPr/>
        </p:nvSpPr>
        <p:spPr bwMode="auto">
          <a:xfrm>
            <a:off x="1714500" y="378958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09" name="Овал 84"/>
          <p:cNvSpPr>
            <a:spLocks noChangeArrowheads="1"/>
          </p:cNvSpPr>
          <p:nvPr/>
        </p:nvSpPr>
        <p:spPr bwMode="auto">
          <a:xfrm>
            <a:off x="1963738" y="393246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0" name="Овал 85"/>
          <p:cNvSpPr>
            <a:spLocks noChangeArrowheads="1"/>
          </p:cNvSpPr>
          <p:nvPr/>
        </p:nvSpPr>
        <p:spPr bwMode="auto">
          <a:xfrm>
            <a:off x="1928813" y="378958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1" name="Овал 86"/>
          <p:cNvSpPr>
            <a:spLocks noChangeArrowheads="1"/>
          </p:cNvSpPr>
          <p:nvPr/>
        </p:nvSpPr>
        <p:spPr bwMode="auto">
          <a:xfrm>
            <a:off x="2214563" y="41467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2" name="Овал 87"/>
          <p:cNvSpPr>
            <a:spLocks noChangeArrowheads="1"/>
          </p:cNvSpPr>
          <p:nvPr/>
        </p:nvSpPr>
        <p:spPr bwMode="auto">
          <a:xfrm>
            <a:off x="2714625" y="393246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3" name="Овал 89"/>
          <p:cNvSpPr>
            <a:spLocks noChangeArrowheads="1"/>
          </p:cNvSpPr>
          <p:nvPr/>
        </p:nvSpPr>
        <p:spPr bwMode="auto">
          <a:xfrm>
            <a:off x="2071688" y="568347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214" name="Text Box 5"/>
          <p:cNvSpPr txBox="1">
            <a:spLocks noChangeArrowheads="1"/>
          </p:cNvSpPr>
          <p:nvPr/>
        </p:nvSpPr>
        <p:spPr bwMode="auto">
          <a:xfrm>
            <a:off x="107950" y="1052736"/>
            <a:ext cx="8893175" cy="481012"/>
          </a:xfrm>
          <a:prstGeom prst="rect">
            <a:avLst/>
          </a:prstGeom>
          <a:noFill/>
          <a:ln w="9525">
            <a:noFill/>
            <a:miter lim="800000"/>
            <a:headEnd/>
            <a:tailEnd/>
          </a:ln>
        </p:spPr>
        <p:txBody>
          <a:bodyPr>
            <a:spAutoFit/>
          </a:bodyPr>
          <a:lstStyle/>
          <a:p>
            <a:pPr algn="ctr" eaLnBrk="0" hangingPunct="0">
              <a:lnSpc>
                <a:spcPct val="90000"/>
              </a:lnSpc>
            </a:pPr>
            <a:r>
              <a:rPr lang="en-US" sz="2700" b="1">
                <a:solidFill>
                  <a:srgbClr val="FF3399"/>
                </a:solidFill>
                <a:cs typeface="Arial" pitchFamily="34" charset="0"/>
              </a:rPr>
              <a:t>Emptying</a:t>
            </a:r>
            <a:r>
              <a:rPr lang="en-US" sz="2700" b="1">
                <a:solidFill>
                  <a:srgbClr val="FF3399"/>
                </a:solidFill>
                <a:cs typeface="Times New Roman" pitchFamily="18" charset="0"/>
              </a:rPr>
              <a:t> </a:t>
            </a:r>
            <a:r>
              <a:rPr lang="ru-RU" sz="2700" b="1">
                <a:solidFill>
                  <a:srgbClr val="FF3399"/>
                </a:solidFill>
                <a:cs typeface="Times New Roman" pitchFamily="18" charset="0"/>
                <a:sym typeface="Symbol" pitchFamily="18" charset="2"/>
              </a:rPr>
              <a:t>=</a:t>
            </a:r>
            <a:r>
              <a:rPr lang="en-US" sz="2700" b="1">
                <a:solidFill>
                  <a:srgbClr val="FF3399"/>
                </a:solidFill>
                <a:cs typeface="Times New Roman" pitchFamily="18" charset="0"/>
                <a:sym typeface="Symbol" pitchFamily="18" charset="2"/>
              </a:rPr>
              <a:t>5</a:t>
            </a:r>
            <a:r>
              <a:rPr lang="ru-RU" sz="2700" b="1">
                <a:solidFill>
                  <a:srgbClr val="FF3399"/>
                </a:solidFill>
                <a:cs typeface="Times New Roman" pitchFamily="18" charset="0"/>
                <a:sym typeface="Symbol" pitchFamily="18" charset="2"/>
              </a:rPr>
              <a:t>0</a:t>
            </a:r>
            <a:endParaRPr lang="en-US" sz="2700" b="1">
              <a:solidFill>
                <a:srgbClr val="FF3399"/>
              </a:solidFill>
              <a:cs typeface="Times New Roman" pitchFamily="18" charset="0"/>
            </a:endParaRPr>
          </a:p>
        </p:txBody>
      </p:sp>
      <p:grpSp>
        <p:nvGrpSpPr>
          <p:cNvPr id="89" name="Группа 88"/>
          <p:cNvGrpSpPr/>
          <p:nvPr/>
        </p:nvGrpSpPr>
        <p:grpSpPr>
          <a:xfrm>
            <a:off x="0" y="0"/>
            <a:ext cx="9144000" cy="893713"/>
            <a:chOff x="0" y="-27384"/>
            <a:chExt cx="9144000" cy="893713"/>
          </a:xfrm>
        </p:grpSpPr>
        <p:sp>
          <p:nvSpPr>
            <p:cNvPr id="90" name="Прямоугольник 8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1"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92" name="Прямоугольник 9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93" name="Прямоугольник 92"/>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94" name="Рисунок 93"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04"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105" name="Прямоугольник 104"/>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06" name="Прямая соединительная линия 105"/>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 name="Рисунок 7" descr="grav8.wmf"/>
          <p:cNvPicPr>
            <a:picLocks noChangeAspect="1"/>
          </p:cNvPicPr>
          <p:nvPr/>
        </p:nvPicPr>
        <p:blipFill>
          <a:blip r:embed="rId3" cstate="print"/>
          <a:srcRect/>
          <a:stretch>
            <a:fillRect/>
          </a:stretch>
        </p:blipFill>
        <p:spPr bwMode="auto">
          <a:xfrm>
            <a:off x="0" y="1985788"/>
            <a:ext cx="9144000" cy="4827588"/>
          </a:xfrm>
          <a:prstGeom prst="rect">
            <a:avLst/>
          </a:prstGeom>
          <a:noFill/>
          <a:ln w="9525">
            <a:noFill/>
            <a:miter lim="800000"/>
            <a:headEnd/>
            <a:tailEnd/>
          </a:ln>
        </p:spPr>
      </p:pic>
      <p:pic>
        <p:nvPicPr>
          <p:cNvPr id="90" name="Рисунок 6" descr="Graph8.wmf"/>
          <p:cNvPicPr>
            <a:picLocks noChangeAspect="1"/>
          </p:cNvPicPr>
          <p:nvPr/>
        </p:nvPicPr>
        <p:blipFill>
          <a:blip r:embed="rId4" cstate="print"/>
          <a:srcRect/>
          <a:stretch>
            <a:fillRect/>
          </a:stretch>
        </p:blipFill>
        <p:spPr bwMode="auto">
          <a:xfrm>
            <a:off x="3744913" y="1322213"/>
            <a:ext cx="5399087" cy="5399088"/>
          </a:xfrm>
          <a:prstGeom prst="rect">
            <a:avLst/>
          </a:prstGeom>
          <a:noFill/>
          <a:ln w="9525">
            <a:noFill/>
            <a:miter lim="800000"/>
            <a:headEnd/>
            <a:tailEnd/>
          </a:ln>
        </p:spPr>
      </p:pic>
      <p:sp>
        <p:nvSpPr>
          <p:cNvPr id="91" name="Овал 6"/>
          <p:cNvSpPr>
            <a:spLocks noChangeArrowheads="1"/>
          </p:cNvSpPr>
          <p:nvPr/>
        </p:nvSpPr>
        <p:spPr bwMode="auto">
          <a:xfrm>
            <a:off x="1571625" y="616408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92" name="Овал 7"/>
          <p:cNvSpPr>
            <a:spLocks noChangeArrowheads="1"/>
          </p:cNvSpPr>
          <p:nvPr/>
        </p:nvSpPr>
        <p:spPr bwMode="auto">
          <a:xfrm>
            <a:off x="1428750" y="627203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93" name="Овал 8"/>
          <p:cNvSpPr>
            <a:spLocks noChangeArrowheads="1"/>
          </p:cNvSpPr>
          <p:nvPr/>
        </p:nvSpPr>
        <p:spPr bwMode="auto">
          <a:xfrm>
            <a:off x="1393825" y="6200601"/>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94" name="Овал 9"/>
          <p:cNvSpPr>
            <a:spLocks noChangeArrowheads="1"/>
          </p:cNvSpPr>
          <p:nvPr/>
        </p:nvSpPr>
        <p:spPr bwMode="auto">
          <a:xfrm>
            <a:off x="1322388" y="62720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4" name="Овал 10"/>
          <p:cNvSpPr>
            <a:spLocks noChangeArrowheads="1"/>
          </p:cNvSpPr>
          <p:nvPr/>
        </p:nvSpPr>
        <p:spPr bwMode="auto">
          <a:xfrm>
            <a:off x="1179513" y="6235526"/>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5" name="Овал 11"/>
          <p:cNvSpPr>
            <a:spLocks noChangeArrowheads="1"/>
          </p:cNvSpPr>
          <p:nvPr/>
        </p:nvSpPr>
        <p:spPr bwMode="auto">
          <a:xfrm>
            <a:off x="857250" y="626251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6" name="Овал 12"/>
          <p:cNvSpPr>
            <a:spLocks noChangeArrowheads="1"/>
          </p:cNvSpPr>
          <p:nvPr/>
        </p:nvSpPr>
        <p:spPr bwMode="auto">
          <a:xfrm>
            <a:off x="1036638" y="63069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7" name="Овал 13"/>
          <p:cNvSpPr>
            <a:spLocks noChangeArrowheads="1"/>
          </p:cNvSpPr>
          <p:nvPr/>
        </p:nvSpPr>
        <p:spPr bwMode="auto">
          <a:xfrm>
            <a:off x="1785938" y="60926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8" name="Овал 14"/>
          <p:cNvSpPr>
            <a:spLocks noChangeArrowheads="1"/>
          </p:cNvSpPr>
          <p:nvPr/>
        </p:nvSpPr>
        <p:spPr bwMode="auto">
          <a:xfrm>
            <a:off x="1000125" y="62355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09" name="Овал 15"/>
          <p:cNvSpPr>
            <a:spLocks noChangeArrowheads="1"/>
          </p:cNvSpPr>
          <p:nvPr/>
        </p:nvSpPr>
        <p:spPr bwMode="auto">
          <a:xfrm>
            <a:off x="1785938" y="59862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0" name="Овал 16"/>
          <p:cNvSpPr>
            <a:spLocks noChangeArrowheads="1"/>
          </p:cNvSpPr>
          <p:nvPr/>
        </p:nvSpPr>
        <p:spPr bwMode="auto">
          <a:xfrm>
            <a:off x="1892300" y="59497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1" name="Овал 17"/>
          <p:cNvSpPr>
            <a:spLocks noChangeArrowheads="1"/>
          </p:cNvSpPr>
          <p:nvPr/>
        </p:nvSpPr>
        <p:spPr bwMode="auto">
          <a:xfrm>
            <a:off x="2000250" y="57719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2" name="Овал 18"/>
          <p:cNvSpPr>
            <a:spLocks noChangeArrowheads="1"/>
          </p:cNvSpPr>
          <p:nvPr/>
        </p:nvSpPr>
        <p:spPr bwMode="auto">
          <a:xfrm>
            <a:off x="2071688" y="491472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3" name="Овал 19"/>
          <p:cNvSpPr>
            <a:spLocks noChangeArrowheads="1"/>
          </p:cNvSpPr>
          <p:nvPr/>
        </p:nvSpPr>
        <p:spPr bwMode="auto">
          <a:xfrm>
            <a:off x="2106613" y="52719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4" name="Овал 20"/>
          <p:cNvSpPr>
            <a:spLocks noChangeArrowheads="1"/>
          </p:cNvSpPr>
          <p:nvPr/>
        </p:nvSpPr>
        <p:spPr bwMode="auto">
          <a:xfrm>
            <a:off x="1979613" y="570053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5" name="Овал 21"/>
          <p:cNvSpPr>
            <a:spLocks noChangeArrowheads="1"/>
          </p:cNvSpPr>
          <p:nvPr/>
        </p:nvSpPr>
        <p:spPr bwMode="auto">
          <a:xfrm>
            <a:off x="2035175" y="520047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6" name="Овал 22"/>
          <p:cNvSpPr>
            <a:spLocks noChangeArrowheads="1"/>
          </p:cNvSpPr>
          <p:nvPr/>
        </p:nvSpPr>
        <p:spPr bwMode="auto">
          <a:xfrm>
            <a:off x="2071688" y="54147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7" name="Овал 23"/>
          <p:cNvSpPr>
            <a:spLocks noChangeArrowheads="1"/>
          </p:cNvSpPr>
          <p:nvPr/>
        </p:nvSpPr>
        <p:spPr bwMode="auto">
          <a:xfrm>
            <a:off x="2106613" y="50576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8" name="Овал 24"/>
          <p:cNvSpPr>
            <a:spLocks noChangeArrowheads="1"/>
          </p:cNvSpPr>
          <p:nvPr/>
        </p:nvSpPr>
        <p:spPr bwMode="auto">
          <a:xfrm>
            <a:off x="2108200" y="4486101"/>
            <a:ext cx="34925"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19" name="Овал 25"/>
          <p:cNvSpPr>
            <a:spLocks noChangeArrowheads="1"/>
          </p:cNvSpPr>
          <p:nvPr/>
        </p:nvSpPr>
        <p:spPr bwMode="auto">
          <a:xfrm>
            <a:off x="2071688" y="434322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0" name="Овал 26"/>
          <p:cNvSpPr>
            <a:spLocks noChangeArrowheads="1"/>
          </p:cNvSpPr>
          <p:nvPr/>
        </p:nvSpPr>
        <p:spPr bwMode="auto">
          <a:xfrm>
            <a:off x="2087563" y="42003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1" name="Овал 27"/>
          <p:cNvSpPr>
            <a:spLocks noChangeArrowheads="1"/>
          </p:cNvSpPr>
          <p:nvPr/>
        </p:nvSpPr>
        <p:spPr bwMode="auto">
          <a:xfrm>
            <a:off x="2249488" y="4271788"/>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2" name="Овал 28"/>
          <p:cNvSpPr>
            <a:spLocks noChangeArrowheads="1"/>
          </p:cNvSpPr>
          <p:nvPr/>
        </p:nvSpPr>
        <p:spPr bwMode="auto">
          <a:xfrm>
            <a:off x="1876425" y="4163838"/>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3" name="Овал 29"/>
          <p:cNvSpPr>
            <a:spLocks noChangeArrowheads="1"/>
          </p:cNvSpPr>
          <p:nvPr/>
        </p:nvSpPr>
        <p:spPr bwMode="auto">
          <a:xfrm>
            <a:off x="1963738" y="430671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4" name="Овал 30"/>
          <p:cNvSpPr>
            <a:spLocks noChangeArrowheads="1"/>
          </p:cNvSpPr>
          <p:nvPr/>
        </p:nvSpPr>
        <p:spPr bwMode="auto">
          <a:xfrm>
            <a:off x="1892300" y="3949526"/>
            <a:ext cx="36513"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5" name="Овал 31"/>
          <p:cNvSpPr>
            <a:spLocks noChangeArrowheads="1"/>
          </p:cNvSpPr>
          <p:nvPr/>
        </p:nvSpPr>
        <p:spPr bwMode="auto">
          <a:xfrm>
            <a:off x="2106613" y="46385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6" name="Овал 32"/>
          <p:cNvSpPr>
            <a:spLocks noChangeArrowheads="1"/>
          </p:cNvSpPr>
          <p:nvPr/>
        </p:nvSpPr>
        <p:spPr bwMode="auto">
          <a:xfrm>
            <a:off x="2036763" y="4592463"/>
            <a:ext cx="34925"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7" name="Овал 34"/>
          <p:cNvSpPr>
            <a:spLocks noChangeArrowheads="1"/>
          </p:cNvSpPr>
          <p:nvPr/>
        </p:nvSpPr>
        <p:spPr bwMode="auto">
          <a:xfrm>
            <a:off x="2463800" y="4093988"/>
            <a:ext cx="36513"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8" name="Овал 35"/>
          <p:cNvSpPr>
            <a:spLocks noChangeArrowheads="1"/>
          </p:cNvSpPr>
          <p:nvPr/>
        </p:nvSpPr>
        <p:spPr bwMode="auto">
          <a:xfrm>
            <a:off x="2284413" y="3951113"/>
            <a:ext cx="34925" cy="34925"/>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29" name="Овал 39"/>
          <p:cNvSpPr>
            <a:spLocks noChangeArrowheads="1"/>
          </p:cNvSpPr>
          <p:nvPr/>
        </p:nvSpPr>
        <p:spPr bwMode="auto">
          <a:xfrm>
            <a:off x="2071688" y="391460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0" name="Овал 40"/>
          <p:cNvSpPr>
            <a:spLocks noChangeArrowheads="1"/>
          </p:cNvSpPr>
          <p:nvPr/>
        </p:nvSpPr>
        <p:spPr bwMode="auto">
          <a:xfrm>
            <a:off x="2071688" y="4057476"/>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1" name="Овал 44"/>
          <p:cNvSpPr>
            <a:spLocks noChangeArrowheads="1"/>
          </p:cNvSpPr>
          <p:nvPr/>
        </p:nvSpPr>
        <p:spPr bwMode="auto">
          <a:xfrm>
            <a:off x="2286000" y="4128913"/>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2" name="Овал 45"/>
          <p:cNvSpPr>
            <a:spLocks noChangeArrowheads="1"/>
          </p:cNvSpPr>
          <p:nvPr/>
        </p:nvSpPr>
        <p:spPr bwMode="auto">
          <a:xfrm>
            <a:off x="1785938" y="38431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3" name="Овал 46"/>
          <p:cNvSpPr>
            <a:spLocks noChangeArrowheads="1"/>
          </p:cNvSpPr>
          <p:nvPr/>
        </p:nvSpPr>
        <p:spPr bwMode="auto">
          <a:xfrm>
            <a:off x="1643063" y="38066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4" name="Овал 65"/>
          <p:cNvSpPr>
            <a:spLocks noChangeArrowheads="1"/>
          </p:cNvSpPr>
          <p:nvPr/>
        </p:nvSpPr>
        <p:spPr bwMode="auto">
          <a:xfrm>
            <a:off x="2463800" y="3878088"/>
            <a:ext cx="36513"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5" name="Овал 68"/>
          <p:cNvSpPr>
            <a:spLocks noChangeArrowheads="1"/>
          </p:cNvSpPr>
          <p:nvPr/>
        </p:nvSpPr>
        <p:spPr bwMode="auto">
          <a:xfrm>
            <a:off x="1643063" y="40209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6" name="Овал 75"/>
          <p:cNvSpPr>
            <a:spLocks noChangeArrowheads="1"/>
          </p:cNvSpPr>
          <p:nvPr/>
        </p:nvSpPr>
        <p:spPr bwMode="auto">
          <a:xfrm>
            <a:off x="2357438" y="3806651"/>
            <a:ext cx="36512" cy="36512"/>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7" name="Овал 80"/>
          <p:cNvSpPr>
            <a:spLocks noChangeArrowheads="1"/>
          </p:cNvSpPr>
          <p:nvPr/>
        </p:nvSpPr>
        <p:spPr bwMode="auto">
          <a:xfrm>
            <a:off x="2214563" y="40209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8" name="Овал 82"/>
          <p:cNvSpPr>
            <a:spLocks noChangeArrowheads="1"/>
          </p:cNvSpPr>
          <p:nvPr/>
        </p:nvSpPr>
        <p:spPr bwMode="auto">
          <a:xfrm>
            <a:off x="2071688" y="5557663"/>
            <a:ext cx="36512" cy="36513"/>
          </a:xfrm>
          <a:prstGeom prst="ellipse">
            <a:avLst/>
          </a:prstGeom>
          <a:solidFill>
            <a:schemeClr val="accent1"/>
          </a:solidFill>
          <a:ln w="3175" algn="ctr">
            <a:solidFill>
              <a:schemeClr val="tx1"/>
            </a:solidFill>
            <a:miter lim="800000"/>
            <a:headEnd type="none" w="sm" len="sm"/>
            <a:tailEnd type="none" w="sm" len="sm"/>
          </a:ln>
        </p:spPr>
        <p:txBody>
          <a:bodyPr/>
          <a:lstStyle/>
          <a:p>
            <a:pPr eaLnBrk="0" hangingPunct="0"/>
            <a:endParaRPr lang="ru-RU" sz="1800">
              <a:solidFill>
                <a:srgbClr val="000000"/>
              </a:solidFill>
              <a:latin typeface="Arial" pitchFamily="34" charset="0"/>
              <a:cs typeface="Arial" pitchFamily="34" charset="0"/>
            </a:endParaRPr>
          </a:p>
        </p:txBody>
      </p:sp>
      <p:sp>
        <p:nvSpPr>
          <p:cNvPr id="139" name="Text Box 5"/>
          <p:cNvSpPr txBox="1">
            <a:spLocks noChangeArrowheads="1"/>
          </p:cNvSpPr>
          <p:nvPr/>
        </p:nvSpPr>
        <p:spPr bwMode="auto">
          <a:xfrm>
            <a:off x="107950" y="1435820"/>
            <a:ext cx="8893175" cy="481012"/>
          </a:xfrm>
          <a:prstGeom prst="rect">
            <a:avLst/>
          </a:prstGeom>
          <a:noFill/>
          <a:ln w="9525">
            <a:noFill/>
            <a:miter lim="800000"/>
            <a:headEnd/>
            <a:tailEnd/>
          </a:ln>
        </p:spPr>
        <p:txBody>
          <a:bodyPr>
            <a:spAutoFit/>
          </a:bodyPr>
          <a:lstStyle/>
          <a:p>
            <a:pPr algn="ctr" eaLnBrk="0" hangingPunct="0">
              <a:lnSpc>
                <a:spcPct val="90000"/>
              </a:lnSpc>
            </a:pPr>
            <a:r>
              <a:rPr lang="en-US" sz="2700" b="1" dirty="0">
                <a:solidFill>
                  <a:srgbClr val="FF3399"/>
                </a:solidFill>
                <a:cs typeface="Arial" pitchFamily="34" charset="0"/>
              </a:rPr>
              <a:t>Emptying</a:t>
            </a:r>
            <a:r>
              <a:rPr lang="en-US" sz="2700" b="1" dirty="0">
                <a:solidFill>
                  <a:srgbClr val="FF3399"/>
                </a:solidFill>
                <a:cs typeface="Times New Roman" pitchFamily="18" charset="0"/>
              </a:rPr>
              <a:t> </a:t>
            </a:r>
            <a:r>
              <a:rPr lang="ru-RU" sz="2700" b="1" dirty="0">
                <a:solidFill>
                  <a:srgbClr val="FF3399"/>
                </a:solidFill>
                <a:cs typeface="Times New Roman" pitchFamily="18" charset="0"/>
                <a:sym typeface="Symbol" pitchFamily="18" charset="2"/>
              </a:rPr>
              <a:t>=</a:t>
            </a:r>
            <a:r>
              <a:rPr lang="en-US" sz="2700" b="1" dirty="0">
                <a:solidFill>
                  <a:srgbClr val="FF3399"/>
                </a:solidFill>
                <a:cs typeface="Times New Roman" pitchFamily="18" charset="0"/>
                <a:sym typeface="Symbol" pitchFamily="18" charset="2"/>
              </a:rPr>
              <a:t>180</a:t>
            </a:r>
            <a:r>
              <a:rPr lang="ru-RU" sz="2700" b="1" dirty="0">
                <a:solidFill>
                  <a:srgbClr val="FF3399"/>
                </a:solidFill>
                <a:cs typeface="Times New Roman" pitchFamily="18" charset="0"/>
                <a:sym typeface="Symbol" pitchFamily="18" charset="2"/>
              </a:rPr>
              <a:t></a:t>
            </a:r>
            <a:endParaRPr lang="en-US" sz="2700" b="1" dirty="0">
              <a:solidFill>
                <a:srgbClr val="FF3399"/>
              </a:solidFill>
              <a:cs typeface="Times New Roman" pitchFamily="18" charset="0"/>
            </a:endParaRPr>
          </a:p>
        </p:txBody>
      </p:sp>
      <p:sp>
        <p:nvSpPr>
          <p:cNvPr id="140" name="Прямоугольник 13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grpSp>
        <p:nvGrpSpPr>
          <p:cNvPr id="51" name="Группа 50"/>
          <p:cNvGrpSpPr/>
          <p:nvPr/>
        </p:nvGrpSpPr>
        <p:grpSpPr>
          <a:xfrm>
            <a:off x="0" y="0"/>
            <a:ext cx="9144000" cy="893713"/>
            <a:chOff x="0" y="-27384"/>
            <a:chExt cx="9144000" cy="893713"/>
          </a:xfrm>
        </p:grpSpPr>
        <p:sp>
          <p:nvSpPr>
            <p:cNvPr id="52" name="Прямоугольник 51"/>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3"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54" name="Прямоугольник 53"/>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55" name="Прямоугольник 54"/>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56" name="Рисунок 55"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57"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58" name="Прямоугольник 57"/>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59" name="Прямая соединительная линия 58"/>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115616" y="69269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61442" name="Picture 2"/>
          <p:cNvPicPr>
            <a:picLocks noChangeAspect="1" noChangeArrowheads="1"/>
          </p:cNvPicPr>
          <p:nvPr/>
        </p:nvPicPr>
        <p:blipFill>
          <a:blip r:embed="rId4" cstate="print"/>
          <a:srcRect/>
          <a:stretch>
            <a:fillRect/>
          </a:stretch>
        </p:blipFill>
        <p:spPr bwMode="auto">
          <a:xfrm>
            <a:off x="1970105" y="2852936"/>
            <a:ext cx="5194183" cy="3827293"/>
          </a:xfrm>
          <a:prstGeom prst="rect">
            <a:avLst/>
          </a:prstGeom>
          <a:noFill/>
          <a:ln w="9525">
            <a:noFill/>
            <a:miter lim="800000"/>
            <a:headEnd/>
            <a:tailEnd/>
          </a:ln>
        </p:spPr>
      </p:pic>
      <p:pic>
        <p:nvPicPr>
          <p:cNvPr id="61443" name="Picture 3"/>
          <p:cNvPicPr>
            <a:picLocks noChangeAspect="1" noChangeArrowheads="1"/>
          </p:cNvPicPr>
          <p:nvPr/>
        </p:nvPicPr>
        <p:blipFill>
          <a:blip r:embed="rId5" cstate="print"/>
          <a:srcRect/>
          <a:stretch>
            <a:fillRect/>
          </a:stretch>
        </p:blipFill>
        <p:spPr bwMode="auto">
          <a:xfrm>
            <a:off x="2402153" y="1149315"/>
            <a:ext cx="3960440" cy="1775629"/>
          </a:xfrm>
          <a:prstGeom prst="rect">
            <a:avLst/>
          </a:prstGeom>
          <a:noFill/>
          <a:ln w="9525">
            <a:noFill/>
            <a:miter lim="800000"/>
            <a:headEnd/>
            <a:tailEnd/>
          </a:ln>
        </p:spPr>
      </p:pic>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0070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pic>
        <p:nvPicPr>
          <p:cNvPr id="28680" name="Picture 8" descr="&amp;Ecy;&amp;kcy;&amp;scy;&amp;pcy;&amp;iecy;&amp;rcy;&amp;icy;&amp;mcy;&amp;iecy;&amp;ncy;&amp;tcy;&amp;acy;&amp;lcy;&amp;softcy;&amp;ncy;&amp;ocy; &amp;icy;&amp;zcy;&amp;mcy;&amp;iecy;&amp;rcy;&amp;iecy;&amp;ncy;&amp;ncy;&amp;ocy;&amp;iecy; &amp;vcy;&amp;rcy;&amp;iecy;&amp;mcy;&amp;yacy; &amp;zhcy;&amp;icy;&amp;zcy;&amp;ncy;&amp;icy; &amp;ncy;&amp;iecy;&amp;jcy;&amp;tcy;&amp;rcy;&amp;ocy;&amp;ncy;&amp;acy; &amp;icy; &amp;iecy;&amp;gcy;&amp;ocy; &amp;pcy;&amp;ocy;&amp;gcy;&amp;rcy;&amp;iecy;&amp;shcy;&amp;ncy;&amp;ocy;&amp;scy;&amp;tcy;&amp;icy; &amp;scy; &amp;tcy;&amp;iecy;&amp;chcy;&amp;iecy;&amp;ncy;&amp;icy;&amp;iecy;&amp;mcy; &amp;vcy;&amp;rcy;&amp;iecy;&amp;mcy;&amp;iecy;&amp;ncy;&amp;icy;"/>
          <p:cNvPicPr>
            <a:picLocks noChangeAspect="1" noChangeArrowheads="1"/>
          </p:cNvPicPr>
          <p:nvPr/>
        </p:nvPicPr>
        <p:blipFill>
          <a:blip r:embed="rId5" cstate="print"/>
          <a:srcRect/>
          <a:stretch>
            <a:fillRect/>
          </a:stretch>
        </p:blipFill>
        <p:spPr bwMode="auto">
          <a:xfrm>
            <a:off x="0" y="4113076"/>
            <a:ext cx="3600400" cy="2700300"/>
          </a:xfrm>
          <a:prstGeom prst="rect">
            <a:avLst/>
          </a:prstGeom>
          <a:noFill/>
        </p:spPr>
      </p:pic>
      <p:graphicFrame>
        <p:nvGraphicFramePr>
          <p:cNvPr id="28683" name="Object 2"/>
          <p:cNvGraphicFramePr>
            <a:graphicFrameLocks noChangeAspect="1"/>
          </p:cNvGraphicFramePr>
          <p:nvPr>
            <p:extLst>
              <p:ext uri="{D42A27DB-BD31-4B8C-83A1-F6EECF244321}">
                <p14:modId xmlns:p14="http://schemas.microsoft.com/office/powerpoint/2010/main" xmlns="" val="1231405588"/>
              </p:ext>
            </p:extLst>
          </p:nvPr>
        </p:nvGraphicFramePr>
        <p:xfrm>
          <a:off x="2699792" y="1232756"/>
          <a:ext cx="1800200" cy="2866645"/>
        </p:xfrm>
        <a:graphic>
          <a:graphicData uri="http://schemas.openxmlformats.org/presentationml/2006/ole">
            <p:oleObj spid="_x0000_s153648" name="CorelPhotoPaint.Image.8" r:id="rId6" imgW="20114286" imgH="32038095" progId="">
              <p:embed/>
            </p:oleObj>
          </a:graphicData>
        </a:graphic>
      </p:graphicFrame>
      <p:pic>
        <p:nvPicPr>
          <p:cNvPr id="66" name="Picture 8"/>
          <p:cNvPicPr>
            <a:picLocks noChangeAspect="1" noChangeArrowheads="1"/>
          </p:cNvPicPr>
          <p:nvPr/>
        </p:nvPicPr>
        <p:blipFill>
          <a:blip r:embed="rId7" cstate="print"/>
          <a:srcRect/>
          <a:stretch>
            <a:fillRect/>
          </a:stretch>
        </p:blipFill>
        <p:spPr bwMode="auto">
          <a:xfrm>
            <a:off x="4968949" y="1232756"/>
            <a:ext cx="3419475" cy="1909762"/>
          </a:xfrm>
          <a:prstGeom prst="rect">
            <a:avLst/>
          </a:prstGeom>
          <a:noFill/>
          <a:ln w="9525">
            <a:noFill/>
            <a:miter lim="800000"/>
            <a:headEnd/>
            <a:tailEnd/>
          </a:ln>
        </p:spPr>
      </p:pic>
      <p:pic>
        <p:nvPicPr>
          <p:cNvPr id="72" name="Picture 2" descr="ucnbottle"/>
          <p:cNvPicPr>
            <a:picLocks noChangeAspect="1" noChangeArrowheads="1"/>
          </p:cNvPicPr>
          <p:nvPr/>
        </p:nvPicPr>
        <p:blipFill>
          <a:blip r:embed="rId8" cstate="print"/>
          <a:srcRect/>
          <a:stretch>
            <a:fillRect/>
          </a:stretch>
        </p:blipFill>
        <p:spPr bwMode="auto">
          <a:xfrm>
            <a:off x="107504" y="2384884"/>
            <a:ext cx="1795462" cy="1628775"/>
          </a:xfrm>
          <a:prstGeom prst="rect">
            <a:avLst/>
          </a:prstGeom>
          <a:noFill/>
          <a:ln w="9525">
            <a:noFill/>
            <a:miter lim="800000"/>
            <a:headEnd/>
            <a:tailEnd/>
          </a:ln>
        </p:spPr>
      </p:pic>
      <p:grpSp>
        <p:nvGrpSpPr>
          <p:cNvPr id="3" name="Группа 80"/>
          <p:cNvGrpSpPr/>
          <p:nvPr/>
        </p:nvGrpSpPr>
        <p:grpSpPr>
          <a:xfrm>
            <a:off x="1835696" y="3104964"/>
            <a:ext cx="7308304" cy="3549994"/>
            <a:chOff x="1835696" y="2996952"/>
            <a:chExt cx="7308304" cy="3549994"/>
          </a:xfrm>
        </p:grpSpPr>
        <p:grpSp>
          <p:nvGrpSpPr>
            <p:cNvPr id="4" name="Группа 56"/>
            <p:cNvGrpSpPr/>
            <p:nvPr/>
          </p:nvGrpSpPr>
          <p:grpSpPr>
            <a:xfrm>
              <a:off x="1835696" y="2996952"/>
              <a:ext cx="7308304" cy="3549994"/>
              <a:chOff x="1835696" y="2996952"/>
              <a:chExt cx="7308304" cy="3549994"/>
            </a:xfrm>
          </p:grpSpPr>
          <p:pic>
            <p:nvPicPr>
              <p:cNvPr id="28682" name="Picture 10" descr="&amp;Rcy;&amp;iecy;&amp;zcy;&amp;ucy;&amp;lcy;&amp;softcy;&amp;tcy;&amp;acy;&amp;tcy;&amp;ycy; &amp;icy;&amp;zcy;&amp;mcy;&amp;iecy;&amp;rcy;&amp;iecy;&amp;ncy;&amp;icy;&amp;yacy; &amp;vcy;&amp;rcy;&amp;iecy;&amp;mcy;&amp;iecy;&amp;ncy;&amp;icy; &amp;zhcy;&amp;icy;&amp;zcy;&amp;ncy;&amp;icy; &amp;ncy;&amp;iecy;&amp;jcy;&amp;tcy;&amp;rcy;&amp;ocy;&amp;ncy;&amp;acy; &amp;scy; 1988 &amp;pcy;&amp;ocy; 2005 &amp;gcy;&amp;ocy;&amp;dcy;"/>
              <p:cNvPicPr>
                <a:picLocks noChangeAspect="1" noChangeArrowheads="1"/>
              </p:cNvPicPr>
              <p:nvPr/>
            </p:nvPicPr>
            <p:blipFill>
              <a:blip r:embed="rId9" cstate="print"/>
              <a:srcRect/>
              <a:stretch>
                <a:fillRect/>
              </a:stretch>
            </p:blipFill>
            <p:spPr bwMode="auto">
              <a:xfrm>
                <a:off x="4247456" y="2996952"/>
                <a:ext cx="4896544" cy="3549994"/>
              </a:xfrm>
              <a:prstGeom prst="rect">
                <a:avLst/>
              </a:prstGeom>
              <a:noFill/>
            </p:spPr>
          </p:pic>
          <p:cxnSp>
            <p:nvCxnSpPr>
              <p:cNvPr id="62" name="Прямая со стрелкой 61"/>
              <p:cNvCxnSpPr/>
              <p:nvPr/>
            </p:nvCxnSpPr>
            <p:spPr>
              <a:xfrm>
                <a:off x="4499992" y="2996952"/>
                <a:ext cx="1656184"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p:nvPr/>
            </p:nvCxnSpPr>
            <p:spPr>
              <a:xfrm>
                <a:off x="1835696" y="3645024"/>
                <a:ext cx="4392488"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a:off x="6444208" y="2996952"/>
                <a:ext cx="1152128"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0" name="Прямоугольник 79"/>
            <p:cNvSpPr/>
            <p:nvPr/>
          </p:nvSpPr>
          <p:spPr>
            <a:xfrm>
              <a:off x="8366652" y="4869160"/>
              <a:ext cx="4320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1" name="Прямая со стрелкой 20"/>
          <p:cNvCxnSpPr/>
          <p:nvPr/>
        </p:nvCxnSpPr>
        <p:spPr>
          <a:xfrm>
            <a:off x="1835696" y="3753036"/>
            <a:ext cx="3744416"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2123728" y="5985284"/>
            <a:ext cx="79208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 стрелкой 23"/>
          <p:cNvCxnSpPr/>
          <p:nvPr/>
        </p:nvCxnSpPr>
        <p:spPr>
          <a:xfrm flipV="1">
            <a:off x="2915816" y="5481228"/>
            <a:ext cx="1656184" cy="576064"/>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3" name="Группа 22"/>
          <p:cNvGrpSpPr/>
          <p:nvPr/>
        </p:nvGrpSpPr>
        <p:grpSpPr>
          <a:xfrm>
            <a:off x="0" y="0"/>
            <a:ext cx="9144000" cy="893713"/>
            <a:chOff x="0" y="-27384"/>
            <a:chExt cx="9144000" cy="893713"/>
          </a:xfrm>
        </p:grpSpPr>
        <p:sp>
          <p:nvSpPr>
            <p:cNvPr id="25" name="Прямоугольник 2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7" name="Прямоугольник 2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8" name="Прямоугольник 2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9" name="Рисунок 28"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30"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31" name="Прямоугольник 3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2" name="Прямая соединительная линия 3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0070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pic>
        <p:nvPicPr>
          <p:cNvPr id="28680" name="Picture 8" descr="&amp;Ecy;&amp;kcy;&amp;scy;&amp;pcy;&amp;iecy;&amp;rcy;&amp;icy;&amp;mcy;&amp;iecy;&amp;ncy;&amp;tcy;&amp;acy;&amp;lcy;&amp;softcy;&amp;ncy;&amp;ocy; &amp;icy;&amp;zcy;&amp;mcy;&amp;iecy;&amp;rcy;&amp;iecy;&amp;ncy;&amp;ncy;&amp;ocy;&amp;iecy; &amp;vcy;&amp;rcy;&amp;iecy;&amp;mcy;&amp;yacy; &amp;zhcy;&amp;icy;&amp;zcy;&amp;ncy;&amp;icy; &amp;ncy;&amp;iecy;&amp;jcy;&amp;tcy;&amp;rcy;&amp;ocy;&amp;ncy;&amp;acy; &amp;icy; &amp;iecy;&amp;gcy;&amp;ocy; &amp;pcy;&amp;ocy;&amp;gcy;&amp;rcy;&amp;iecy;&amp;shcy;&amp;ncy;&amp;ocy;&amp;scy;&amp;tcy;&amp;icy; &amp;scy; &amp;tcy;&amp;iecy;&amp;chcy;&amp;iecy;&amp;ncy;&amp;icy;&amp;iecy;&amp;mcy; &amp;vcy;&amp;rcy;&amp;iecy;&amp;mcy;&amp;iecy;&amp;ncy;&amp;icy;"/>
          <p:cNvPicPr>
            <a:picLocks noChangeAspect="1" noChangeArrowheads="1"/>
          </p:cNvPicPr>
          <p:nvPr/>
        </p:nvPicPr>
        <p:blipFill>
          <a:blip r:embed="rId5" cstate="print"/>
          <a:srcRect/>
          <a:stretch>
            <a:fillRect/>
          </a:stretch>
        </p:blipFill>
        <p:spPr bwMode="auto">
          <a:xfrm>
            <a:off x="0" y="4113076"/>
            <a:ext cx="3600400" cy="2700300"/>
          </a:xfrm>
          <a:prstGeom prst="rect">
            <a:avLst/>
          </a:prstGeom>
          <a:noFill/>
        </p:spPr>
      </p:pic>
      <p:graphicFrame>
        <p:nvGraphicFramePr>
          <p:cNvPr id="28683" name="Object 2"/>
          <p:cNvGraphicFramePr>
            <a:graphicFrameLocks noChangeAspect="1"/>
          </p:cNvGraphicFramePr>
          <p:nvPr>
            <p:extLst>
              <p:ext uri="{D42A27DB-BD31-4B8C-83A1-F6EECF244321}">
                <p14:modId xmlns:p14="http://schemas.microsoft.com/office/powerpoint/2010/main" xmlns="" val="1735275842"/>
              </p:ext>
            </p:extLst>
          </p:nvPr>
        </p:nvGraphicFramePr>
        <p:xfrm>
          <a:off x="2699792" y="1232756"/>
          <a:ext cx="1800200" cy="2866645"/>
        </p:xfrm>
        <a:graphic>
          <a:graphicData uri="http://schemas.openxmlformats.org/presentationml/2006/ole">
            <p:oleObj spid="_x0000_s62512" name="CorelPhotoPaint.Image.8" r:id="rId6" imgW="20114286" imgH="32038095" progId="">
              <p:embed/>
            </p:oleObj>
          </a:graphicData>
        </a:graphic>
      </p:graphicFrame>
      <p:pic>
        <p:nvPicPr>
          <p:cNvPr id="66" name="Picture 8"/>
          <p:cNvPicPr>
            <a:picLocks noChangeAspect="1" noChangeArrowheads="1"/>
          </p:cNvPicPr>
          <p:nvPr/>
        </p:nvPicPr>
        <p:blipFill>
          <a:blip r:embed="rId7" cstate="print"/>
          <a:srcRect/>
          <a:stretch>
            <a:fillRect/>
          </a:stretch>
        </p:blipFill>
        <p:spPr bwMode="auto">
          <a:xfrm>
            <a:off x="4968949" y="1232756"/>
            <a:ext cx="3419475" cy="1909762"/>
          </a:xfrm>
          <a:prstGeom prst="rect">
            <a:avLst/>
          </a:prstGeom>
          <a:noFill/>
          <a:ln w="9525">
            <a:noFill/>
            <a:miter lim="800000"/>
            <a:headEnd/>
            <a:tailEnd/>
          </a:ln>
        </p:spPr>
      </p:pic>
      <p:pic>
        <p:nvPicPr>
          <p:cNvPr id="72" name="Picture 2" descr="ucnbottle"/>
          <p:cNvPicPr>
            <a:picLocks noChangeAspect="1" noChangeArrowheads="1"/>
          </p:cNvPicPr>
          <p:nvPr/>
        </p:nvPicPr>
        <p:blipFill>
          <a:blip r:embed="rId8" cstate="print"/>
          <a:srcRect/>
          <a:stretch>
            <a:fillRect/>
          </a:stretch>
        </p:blipFill>
        <p:spPr bwMode="auto">
          <a:xfrm>
            <a:off x="107504" y="2384884"/>
            <a:ext cx="1795462" cy="1628775"/>
          </a:xfrm>
          <a:prstGeom prst="rect">
            <a:avLst/>
          </a:prstGeom>
          <a:noFill/>
          <a:ln w="9525">
            <a:noFill/>
            <a:miter lim="800000"/>
            <a:headEnd/>
            <a:tailEnd/>
          </a:ln>
        </p:spPr>
      </p:pic>
      <p:grpSp>
        <p:nvGrpSpPr>
          <p:cNvPr id="3" name="Группа 56"/>
          <p:cNvGrpSpPr/>
          <p:nvPr/>
        </p:nvGrpSpPr>
        <p:grpSpPr>
          <a:xfrm>
            <a:off x="1835696" y="3032956"/>
            <a:ext cx="7308304" cy="3622002"/>
            <a:chOff x="1835696" y="2924944"/>
            <a:chExt cx="7308304" cy="3622002"/>
          </a:xfrm>
        </p:grpSpPr>
        <p:pic>
          <p:nvPicPr>
            <p:cNvPr id="28682" name="Picture 10" descr="&amp;Rcy;&amp;iecy;&amp;zcy;&amp;ucy;&amp;lcy;&amp;softcy;&amp;tcy;&amp;acy;&amp;tcy;&amp;ycy; &amp;icy;&amp;zcy;&amp;mcy;&amp;iecy;&amp;rcy;&amp;iecy;&amp;ncy;&amp;icy;&amp;yacy; &amp;vcy;&amp;rcy;&amp;iecy;&amp;mcy;&amp;iecy;&amp;ncy;&amp;icy; &amp;zhcy;&amp;icy;&amp;zcy;&amp;ncy;&amp;icy; &amp;ncy;&amp;iecy;&amp;jcy;&amp;tcy;&amp;rcy;&amp;ocy;&amp;ncy;&amp;acy; &amp;scy; 1988 &amp;pcy;&amp;ocy; 2005 &amp;gcy;&amp;ocy;&amp;dcy;"/>
            <p:cNvPicPr>
              <a:picLocks noChangeAspect="1" noChangeArrowheads="1"/>
            </p:cNvPicPr>
            <p:nvPr/>
          </p:nvPicPr>
          <p:blipFill>
            <a:blip r:embed="rId9" cstate="print"/>
            <a:srcRect/>
            <a:stretch>
              <a:fillRect/>
            </a:stretch>
          </p:blipFill>
          <p:spPr bwMode="auto">
            <a:xfrm>
              <a:off x="4247456" y="2996952"/>
              <a:ext cx="4896544" cy="3549994"/>
            </a:xfrm>
            <a:prstGeom prst="rect">
              <a:avLst/>
            </a:prstGeom>
            <a:noFill/>
          </p:spPr>
        </p:pic>
        <p:cxnSp>
          <p:nvCxnSpPr>
            <p:cNvPr id="62" name="Прямая со стрелкой 61"/>
            <p:cNvCxnSpPr/>
            <p:nvPr/>
          </p:nvCxnSpPr>
          <p:spPr>
            <a:xfrm>
              <a:off x="4499992" y="2996952"/>
              <a:ext cx="1656184"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a:off x="6300192" y="2924944"/>
              <a:ext cx="1296144"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p:nvPr/>
          </p:nvCxnSpPr>
          <p:spPr>
            <a:xfrm>
              <a:off x="1835696" y="3645024"/>
              <a:ext cx="4392488"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 name="Группа 70"/>
          <p:cNvGrpSpPr/>
          <p:nvPr/>
        </p:nvGrpSpPr>
        <p:grpSpPr>
          <a:xfrm>
            <a:off x="5129402" y="4545124"/>
            <a:ext cx="666734" cy="892204"/>
            <a:chOff x="5129402" y="4437112"/>
            <a:chExt cx="666734" cy="892204"/>
          </a:xfrm>
        </p:grpSpPr>
        <p:sp>
          <p:nvSpPr>
            <p:cNvPr id="41" name="Выгнутая вправо стрелка 40"/>
            <p:cNvSpPr/>
            <p:nvPr/>
          </p:nvSpPr>
          <p:spPr>
            <a:xfrm>
              <a:off x="5724128" y="4437112"/>
              <a:ext cx="72008" cy="28803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nvGrpSpPr>
            <p:cNvPr id="5" name="Группа 69"/>
            <p:cNvGrpSpPr/>
            <p:nvPr/>
          </p:nvGrpSpPr>
          <p:grpSpPr>
            <a:xfrm>
              <a:off x="5129402" y="4581128"/>
              <a:ext cx="576064" cy="748188"/>
              <a:chOff x="3275856" y="4769159"/>
              <a:chExt cx="576064" cy="748188"/>
            </a:xfrm>
          </p:grpSpPr>
          <p:grpSp>
            <p:nvGrpSpPr>
              <p:cNvPr id="6" name="Группа 39"/>
              <p:cNvGrpSpPr/>
              <p:nvPr/>
            </p:nvGrpSpPr>
            <p:grpSpPr>
              <a:xfrm>
                <a:off x="3707904" y="4769159"/>
                <a:ext cx="144016" cy="432000"/>
                <a:chOff x="6228184" y="5054551"/>
                <a:chExt cx="144016" cy="432000"/>
              </a:xfrm>
            </p:grpSpPr>
            <p:sp>
              <p:nvSpPr>
                <p:cNvPr id="32" name="Овал 31"/>
                <p:cNvSpPr/>
                <p:nvPr/>
              </p:nvSpPr>
              <p:spPr>
                <a:xfrm>
                  <a:off x="6246846" y="5203847"/>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6300192" y="5054551"/>
                  <a:ext cx="0" cy="432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6228184" y="5054551"/>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6228184" y="5485188"/>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3275856" y="5229200"/>
                <a:ext cx="504056" cy="288147"/>
              </a:xfrm>
              <a:prstGeom prst="rect">
                <a:avLst/>
              </a:prstGeom>
              <a:noFill/>
              <a:ln>
                <a:solidFill>
                  <a:schemeClr val="tx1"/>
                </a:solidFill>
              </a:ln>
            </p:spPr>
            <p:txBody>
              <a:bodyPr wrap="square" lIns="36000" tIns="36000" rIns="36000" bIns="36000" rtlCol="0">
                <a:spAutoFit/>
              </a:bodyPr>
              <a:lstStyle/>
              <a:p>
                <a:pPr algn="ctr"/>
                <a:r>
                  <a:rPr lang="en-US" sz="1400" b="1" dirty="0" smtClean="0"/>
                  <a:t>2012</a:t>
                </a:r>
                <a:endParaRPr lang="ru-RU" sz="1400" b="1" dirty="0"/>
              </a:p>
            </p:txBody>
          </p:sp>
        </p:grpSp>
      </p:grpSp>
      <p:grpSp>
        <p:nvGrpSpPr>
          <p:cNvPr id="9" name="Группа 75"/>
          <p:cNvGrpSpPr/>
          <p:nvPr/>
        </p:nvGrpSpPr>
        <p:grpSpPr>
          <a:xfrm>
            <a:off x="7596336" y="4689140"/>
            <a:ext cx="648072" cy="576179"/>
            <a:chOff x="7596336" y="4581128"/>
            <a:chExt cx="648072" cy="576179"/>
          </a:xfrm>
        </p:grpSpPr>
        <p:grpSp>
          <p:nvGrpSpPr>
            <p:cNvPr id="12" name="Группа 39"/>
            <p:cNvGrpSpPr/>
            <p:nvPr/>
          </p:nvGrpSpPr>
          <p:grpSpPr>
            <a:xfrm>
              <a:off x="7596336" y="4725144"/>
              <a:ext cx="144016" cy="272010"/>
              <a:chOff x="6228184" y="5119868"/>
              <a:chExt cx="144016" cy="272010"/>
            </a:xfrm>
          </p:grpSpPr>
          <p:sp>
            <p:nvSpPr>
              <p:cNvPr id="49" name="Овал 48"/>
              <p:cNvSpPr/>
              <p:nvPr/>
            </p:nvSpPr>
            <p:spPr>
              <a:xfrm>
                <a:off x="6246846" y="5203847"/>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0" name="Прямая соединительная линия 49"/>
              <p:cNvCxnSpPr/>
              <p:nvPr/>
            </p:nvCxnSpPr>
            <p:spPr>
              <a:xfrm>
                <a:off x="6300192" y="5129199"/>
                <a:ext cx="0" cy="252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6228184" y="5119868"/>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6228184" y="5391878"/>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7" name="Выгнутая вправо стрелка 46"/>
            <p:cNvSpPr/>
            <p:nvPr/>
          </p:nvSpPr>
          <p:spPr>
            <a:xfrm>
              <a:off x="7740352" y="4581128"/>
              <a:ext cx="72008" cy="2160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8" name="TextBox 47"/>
            <p:cNvSpPr txBox="1"/>
            <p:nvPr/>
          </p:nvSpPr>
          <p:spPr>
            <a:xfrm>
              <a:off x="7740352" y="4869160"/>
              <a:ext cx="504056" cy="288147"/>
            </a:xfrm>
            <a:prstGeom prst="rect">
              <a:avLst/>
            </a:prstGeom>
            <a:noFill/>
            <a:ln>
              <a:solidFill>
                <a:schemeClr val="tx1"/>
              </a:solidFill>
            </a:ln>
          </p:spPr>
          <p:txBody>
            <a:bodyPr wrap="square" lIns="36000" tIns="36000" rIns="36000" bIns="36000" rtlCol="0">
              <a:spAutoFit/>
            </a:bodyPr>
            <a:lstStyle/>
            <a:p>
              <a:pPr algn="ctr"/>
              <a:r>
                <a:rPr lang="en-US" sz="1400" b="1" dirty="0" smtClean="0"/>
                <a:t>2011</a:t>
              </a:r>
              <a:endParaRPr lang="ru-RU" sz="1400" b="1" dirty="0"/>
            </a:p>
          </p:txBody>
        </p:sp>
      </p:grpSp>
      <p:grpSp>
        <p:nvGrpSpPr>
          <p:cNvPr id="13" name="Группа 57"/>
          <p:cNvGrpSpPr/>
          <p:nvPr/>
        </p:nvGrpSpPr>
        <p:grpSpPr>
          <a:xfrm>
            <a:off x="6295527" y="4833156"/>
            <a:ext cx="764095" cy="360155"/>
            <a:chOff x="5968145" y="4725144"/>
            <a:chExt cx="764095" cy="360155"/>
          </a:xfrm>
        </p:grpSpPr>
        <p:grpSp>
          <p:nvGrpSpPr>
            <p:cNvPr id="14" name="Группа 39"/>
            <p:cNvGrpSpPr/>
            <p:nvPr/>
          </p:nvGrpSpPr>
          <p:grpSpPr>
            <a:xfrm>
              <a:off x="5968145" y="4797152"/>
              <a:ext cx="144016" cy="216024"/>
              <a:chOff x="6228184" y="5147861"/>
              <a:chExt cx="144016" cy="216024"/>
            </a:xfrm>
          </p:grpSpPr>
          <p:sp>
            <p:nvSpPr>
              <p:cNvPr id="63" name="Овал 62"/>
              <p:cNvSpPr/>
              <p:nvPr/>
            </p:nvSpPr>
            <p:spPr>
              <a:xfrm>
                <a:off x="6246846" y="5203847"/>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5" name="Прямая соединительная линия 64"/>
              <p:cNvCxnSpPr/>
              <p:nvPr/>
            </p:nvCxnSpPr>
            <p:spPr>
              <a:xfrm>
                <a:off x="6300192" y="5147861"/>
                <a:ext cx="0" cy="2160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6228184" y="5147861"/>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6228184" y="5363885"/>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60" name="Выгнутая вправо стрелка 59"/>
            <p:cNvSpPr/>
            <p:nvPr/>
          </p:nvSpPr>
          <p:spPr>
            <a:xfrm>
              <a:off x="6156176" y="4725144"/>
              <a:ext cx="72008" cy="2160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1" name="TextBox 60"/>
            <p:cNvSpPr txBox="1"/>
            <p:nvPr/>
          </p:nvSpPr>
          <p:spPr>
            <a:xfrm>
              <a:off x="6228184" y="4797152"/>
              <a:ext cx="504056" cy="288147"/>
            </a:xfrm>
            <a:prstGeom prst="rect">
              <a:avLst/>
            </a:prstGeom>
            <a:noFill/>
            <a:ln>
              <a:solidFill>
                <a:schemeClr val="tx1"/>
              </a:solidFill>
            </a:ln>
          </p:spPr>
          <p:txBody>
            <a:bodyPr wrap="square" lIns="36000" tIns="36000" rIns="36000" bIns="36000" rtlCol="0">
              <a:spAutoFit/>
            </a:bodyPr>
            <a:lstStyle/>
            <a:p>
              <a:pPr algn="ctr"/>
              <a:r>
                <a:rPr lang="en-US" sz="1400" b="1" dirty="0" smtClean="0"/>
                <a:t>2010</a:t>
              </a:r>
              <a:endParaRPr lang="ru-RU" sz="1400" b="1" dirty="0"/>
            </a:p>
          </p:txBody>
        </p:sp>
      </p:grpSp>
      <p:sp>
        <p:nvSpPr>
          <p:cNvPr id="77" name="TextBox 76"/>
          <p:cNvSpPr txBox="1"/>
          <p:nvPr/>
        </p:nvSpPr>
        <p:spPr>
          <a:xfrm>
            <a:off x="6516216" y="5697252"/>
            <a:ext cx="1763368" cy="461665"/>
          </a:xfrm>
          <a:prstGeom prst="rect">
            <a:avLst/>
          </a:prstGeom>
          <a:noFill/>
          <a:ln>
            <a:solidFill>
              <a:schemeClr val="accent1">
                <a:shade val="50000"/>
              </a:schemeClr>
            </a:solidFill>
          </a:ln>
          <a:effectLst>
            <a:outerShdw blurRad="50800" dist="50800" dir="5400000" algn="ctr" rotWithShape="0">
              <a:schemeClr val="bg1"/>
            </a:outerShdw>
          </a:effectLst>
        </p:spPr>
        <p:txBody>
          <a:bodyPr wrap="none" rtlCol="0">
            <a:spAutoFit/>
          </a:bodyPr>
          <a:lstStyle/>
          <a:p>
            <a:r>
              <a:rPr lang="en-US" sz="1200" b="1" dirty="0" smtClean="0"/>
              <a:t>2014</a:t>
            </a:r>
          </a:p>
          <a:p>
            <a:r>
              <a:rPr lang="en-US" sz="1200" dirty="0" smtClean="0"/>
              <a:t>PDG tau = (880.3+/-1.1) s</a:t>
            </a:r>
            <a:endParaRPr lang="ru-RU" sz="1200" dirty="0"/>
          </a:p>
        </p:txBody>
      </p:sp>
      <p:sp>
        <p:nvSpPr>
          <p:cNvPr id="78" name="Умножение 77"/>
          <p:cNvSpPr/>
          <p:nvPr/>
        </p:nvSpPr>
        <p:spPr>
          <a:xfrm>
            <a:off x="5972810" y="4257092"/>
            <a:ext cx="432048" cy="432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8366652" y="4977172"/>
            <a:ext cx="4320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рямоугольник 72"/>
          <p:cNvSpPr/>
          <p:nvPr/>
        </p:nvSpPr>
        <p:spPr>
          <a:xfrm>
            <a:off x="5056486" y="4986503"/>
            <a:ext cx="3708000" cy="162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5" name="Группа 39"/>
          <p:cNvGrpSpPr/>
          <p:nvPr/>
        </p:nvGrpSpPr>
        <p:grpSpPr>
          <a:xfrm>
            <a:off x="8892480" y="5193196"/>
            <a:ext cx="144016" cy="216024"/>
            <a:chOff x="6228184" y="5147861"/>
            <a:chExt cx="144016" cy="216024"/>
          </a:xfrm>
        </p:grpSpPr>
        <p:sp>
          <p:nvSpPr>
            <p:cNvPr id="58" name="Овал 57"/>
            <p:cNvSpPr/>
            <p:nvPr/>
          </p:nvSpPr>
          <p:spPr>
            <a:xfrm>
              <a:off x="6246846" y="5203847"/>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9" name="Прямая соединительная линия 58"/>
            <p:cNvCxnSpPr/>
            <p:nvPr/>
          </p:nvCxnSpPr>
          <p:spPr>
            <a:xfrm>
              <a:off x="6300192" y="5147861"/>
              <a:ext cx="0" cy="2160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6228184" y="5147861"/>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6228184" y="5363885"/>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sp useBgFill="1">
        <p:nvSpPr>
          <p:cNvPr id="57" name="TextBox 56"/>
          <p:cNvSpPr txBox="1"/>
          <p:nvPr/>
        </p:nvSpPr>
        <p:spPr>
          <a:xfrm>
            <a:off x="8460432" y="5409220"/>
            <a:ext cx="504056" cy="288147"/>
          </a:xfrm>
          <a:prstGeom prst="rect">
            <a:avLst/>
          </a:prstGeom>
          <a:ln>
            <a:solidFill>
              <a:schemeClr val="tx1"/>
            </a:solidFill>
          </a:ln>
        </p:spPr>
        <p:txBody>
          <a:bodyPr wrap="square" lIns="36000" tIns="36000" rIns="36000" bIns="36000" rtlCol="0">
            <a:spAutoFit/>
          </a:bodyPr>
          <a:lstStyle/>
          <a:p>
            <a:pPr algn="ctr"/>
            <a:r>
              <a:rPr lang="en-US" sz="1400" b="1" dirty="0" smtClean="0"/>
              <a:t>2007</a:t>
            </a:r>
            <a:endParaRPr lang="ru-RU" sz="1400" b="1" dirty="0"/>
          </a:p>
        </p:txBody>
      </p:sp>
      <p:cxnSp>
        <p:nvCxnSpPr>
          <p:cNvPr id="54" name="Прямая со стрелкой 53"/>
          <p:cNvCxnSpPr/>
          <p:nvPr/>
        </p:nvCxnSpPr>
        <p:spPr>
          <a:xfrm>
            <a:off x="4572000" y="3032956"/>
            <a:ext cx="4032448" cy="22322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6" name="Группа 55"/>
          <p:cNvGrpSpPr/>
          <p:nvPr/>
        </p:nvGrpSpPr>
        <p:grpSpPr>
          <a:xfrm>
            <a:off x="0" y="0"/>
            <a:ext cx="9144000" cy="893713"/>
            <a:chOff x="0" y="-27384"/>
            <a:chExt cx="9144000" cy="893713"/>
          </a:xfrm>
        </p:grpSpPr>
        <p:sp>
          <p:nvSpPr>
            <p:cNvPr id="71" name="Прямоугольник 70"/>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5"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76" name="Прямоугольник 75"/>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79" name="Прямоугольник 7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80" name="Рисунок 79"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81"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82" name="Прямоугольник 8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83" name="Прямая соединительная линия 8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46" grpId="0" animBg="1"/>
      <p:bldP spid="73"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46498" y="3356992"/>
            <a:ext cx="4339372" cy="3501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2648" y="1553437"/>
            <a:ext cx="6129156" cy="1803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sp>
        <p:nvSpPr>
          <p:cNvPr id="21" name="TextBox 20"/>
          <p:cNvSpPr txBox="1"/>
          <p:nvPr/>
        </p:nvSpPr>
        <p:spPr>
          <a:xfrm rot="20193072">
            <a:off x="387748" y="2564904"/>
            <a:ext cx="8335167" cy="2308324"/>
          </a:xfrm>
          <a:prstGeom prst="rect">
            <a:avLst/>
          </a:prstGeom>
          <a:solidFill>
            <a:schemeClr val="bg1">
              <a:alpha val="95000"/>
            </a:schemeClr>
          </a:solidFill>
        </p:spPr>
        <p:txBody>
          <a:bodyPr wrap="none" rtlCol="0">
            <a:spAutoFit/>
          </a:bodyPr>
          <a:lstStyle/>
          <a:p>
            <a:pPr algn="ctr"/>
            <a:r>
              <a:rPr lang="en-US" sz="3600" dirty="0" smtClean="0"/>
              <a:t>The situation is not clear yet.</a:t>
            </a:r>
          </a:p>
          <a:p>
            <a:pPr algn="ctr"/>
            <a:r>
              <a:rPr lang="en-US" sz="3600" dirty="0" smtClean="0"/>
              <a:t>Is very important to perform an experiment</a:t>
            </a:r>
          </a:p>
          <a:p>
            <a:pPr algn="ctr"/>
            <a:r>
              <a:rPr lang="en-US" sz="3600" dirty="0" smtClean="0"/>
              <a:t> with an accuracy about 0.1 seconds and</a:t>
            </a:r>
          </a:p>
          <a:p>
            <a:pPr algn="ctr"/>
            <a:r>
              <a:rPr lang="en-US" sz="3600" dirty="0" smtClean="0"/>
              <a:t> with a minimum of systematic errors</a:t>
            </a:r>
            <a:endParaRPr lang="en-US" sz="3600" dirty="0"/>
          </a:p>
        </p:txBody>
      </p:sp>
      <p:sp>
        <p:nvSpPr>
          <p:cNvPr id="3" name="TextBox 2"/>
          <p:cNvSpPr txBox="1"/>
          <p:nvPr/>
        </p:nvSpPr>
        <p:spPr>
          <a:xfrm>
            <a:off x="1547664" y="1116033"/>
            <a:ext cx="5891421" cy="584775"/>
          </a:xfrm>
          <a:prstGeom prst="rect">
            <a:avLst/>
          </a:prstGeom>
          <a:noFill/>
        </p:spPr>
        <p:txBody>
          <a:bodyPr wrap="none" rtlCol="0">
            <a:spAutoFit/>
          </a:bodyPr>
          <a:lstStyle/>
          <a:p>
            <a:r>
              <a:rPr lang="en-US" sz="3200" dirty="0" smtClean="0"/>
              <a:t>Modern situation (data from PDG)</a:t>
            </a:r>
            <a:endParaRPr lang="ru-RU" sz="3200" dirty="0"/>
          </a:p>
        </p:txBody>
      </p:sp>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2" name="Прямоугольник 2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3" name="Прямая соединительная линия 2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LIFE TIME MEASUREMENTS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22" name="TextBox 21"/>
          <p:cNvSpPr txBox="1"/>
          <p:nvPr/>
        </p:nvSpPr>
        <p:spPr>
          <a:xfrm>
            <a:off x="0" y="1268760"/>
            <a:ext cx="9144000" cy="1200329"/>
          </a:xfrm>
          <a:prstGeom prst="rect">
            <a:avLst/>
          </a:prstGeom>
          <a:noFill/>
        </p:spPr>
        <p:txBody>
          <a:bodyPr wrap="square" rtlCol="0">
            <a:spAutoFit/>
          </a:bodyPr>
          <a:lstStyle/>
          <a:p>
            <a:pPr algn="ctr"/>
            <a:r>
              <a:rPr lang="en-US" sz="3600" b="1" dirty="0" smtClean="0"/>
              <a:t>Current projects for neutron life time measurement:</a:t>
            </a:r>
            <a:endParaRPr lang="ru-RU" sz="3600" b="1" dirty="0"/>
          </a:p>
        </p:txBody>
      </p:sp>
      <p:graphicFrame>
        <p:nvGraphicFramePr>
          <p:cNvPr id="24" name="Таблица 23"/>
          <p:cNvGraphicFramePr>
            <a:graphicFrameLocks noGrp="1"/>
          </p:cNvGraphicFramePr>
          <p:nvPr>
            <p:extLst>
              <p:ext uri="{D42A27DB-BD31-4B8C-83A1-F6EECF244321}">
                <p14:modId xmlns:p14="http://schemas.microsoft.com/office/powerpoint/2010/main" xmlns="" val="235224233"/>
              </p:ext>
            </p:extLst>
          </p:nvPr>
        </p:nvGraphicFramePr>
        <p:xfrm>
          <a:off x="971600" y="2564904"/>
          <a:ext cx="7344816" cy="2225040"/>
        </p:xfrm>
        <a:graphic>
          <a:graphicData uri="http://schemas.openxmlformats.org/drawingml/2006/table">
            <a:tbl>
              <a:tblPr firstRow="1" bandRow="1">
                <a:tableStyleId>{5C22544A-7EE6-4342-B048-85BDC9FD1C3A}</a:tableStyleId>
              </a:tblPr>
              <a:tblGrid>
                <a:gridCol w="3672408"/>
                <a:gridCol w="3672408"/>
              </a:tblGrid>
              <a:tr h="370840">
                <a:tc>
                  <a:txBody>
                    <a:bodyPr/>
                    <a:lstStyle/>
                    <a:p>
                      <a:pPr algn="ctr"/>
                      <a:r>
                        <a:rPr lang="en-US" dirty="0" smtClean="0"/>
                        <a:t>Beam</a:t>
                      </a:r>
                      <a:endParaRPr lang="ru-RU" dirty="0"/>
                    </a:p>
                  </a:txBody>
                  <a:tcPr/>
                </a:tc>
                <a:tc>
                  <a:txBody>
                    <a:bodyPr/>
                    <a:lstStyle/>
                    <a:p>
                      <a:pPr algn="ctr"/>
                      <a:r>
                        <a:rPr lang="en-US" dirty="0" smtClean="0"/>
                        <a:t>UCN trapping</a:t>
                      </a:r>
                      <a:endParaRPr lang="ru-RU" dirty="0"/>
                    </a:p>
                  </a:txBody>
                  <a:tcPr/>
                </a:tc>
              </a:tr>
              <a:tr h="370840">
                <a:tc>
                  <a:txBody>
                    <a:bodyPr/>
                    <a:lstStyle/>
                    <a:p>
                      <a:r>
                        <a:rPr lang="en-US" dirty="0" smtClean="0"/>
                        <a:t>NIST (USA)</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NRC KI PNPI (Russia) </a:t>
                      </a:r>
                      <a:r>
                        <a:rPr lang="en-US" sz="1800" dirty="0" err="1" smtClean="0"/>
                        <a:t>Fomblin</a:t>
                      </a:r>
                      <a:r>
                        <a:rPr lang="en-US" sz="1800" baseline="0" dirty="0" smtClean="0"/>
                        <a:t> oil</a:t>
                      </a:r>
                      <a:endParaRPr lang="en-US" sz="1800" dirty="0" smtClean="0"/>
                    </a:p>
                  </a:txBody>
                  <a:tcPr/>
                </a:tc>
              </a:tr>
              <a:tr h="370840">
                <a:tc>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NRC KI PNPI (Russia)  M</a:t>
                      </a:r>
                      <a:r>
                        <a:rPr lang="en-US" dirty="0" smtClean="0"/>
                        <a:t>agnetic trap</a:t>
                      </a:r>
                      <a:endParaRPr lang="ru-RU" dirty="0"/>
                    </a:p>
                  </a:txBody>
                  <a:tcPr/>
                </a:tc>
              </a:tr>
              <a:tr h="370840">
                <a:tc>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ILL (France) M</a:t>
                      </a:r>
                      <a:r>
                        <a:rPr lang="en-US" dirty="0" smtClean="0"/>
                        <a:t>agnetic trap</a:t>
                      </a:r>
                      <a:endParaRPr lang="ru-RU" dirty="0"/>
                    </a:p>
                  </a:txBody>
                  <a:tcPr/>
                </a:tc>
              </a:tr>
              <a:tr h="370840">
                <a:tc>
                  <a:txBody>
                    <a:bodyPr/>
                    <a:lstStyle/>
                    <a:p>
                      <a:endParaRPr lang="ru-RU" dirty="0"/>
                    </a:p>
                  </a:txBody>
                  <a:tcPr/>
                </a:tc>
                <a:tc>
                  <a:txBody>
                    <a:bodyPr/>
                    <a:lstStyle/>
                    <a:p>
                      <a:r>
                        <a:rPr lang="en-US" dirty="0" smtClean="0"/>
                        <a:t>NCSU (USA) Magnetic trap</a:t>
                      </a:r>
                      <a:endParaRPr lang="ru-RU" dirty="0"/>
                    </a:p>
                  </a:txBody>
                  <a:tcPr/>
                </a:tc>
              </a:tr>
              <a:tr h="370840">
                <a:tc>
                  <a:txBody>
                    <a:bodyPr/>
                    <a:lstStyle/>
                    <a:p>
                      <a:endParaRPr lang="ru-RU" dirty="0"/>
                    </a:p>
                  </a:txBody>
                  <a:tcPr/>
                </a:tc>
                <a:tc>
                  <a:txBody>
                    <a:bodyPr/>
                    <a:lstStyle/>
                    <a:p>
                      <a:r>
                        <a:rPr lang="en-US" dirty="0" smtClean="0"/>
                        <a:t>TUM (</a:t>
                      </a:r>
                      <a:r>
                        <a:rPr lang="en-US" dirty="0" err="1" smtClean="0"/>
                        <a:t>Gemany</a:t>
                      </a:r>
                      <a:r>
                        <a:rPr lang="en-US" dirty="0" smtClean="0"/>
                        <a:t>) Magnetic trap</a:t>
                      </a:r>
                      <a:endParaRPr lang="ru-RU" dirty="0"/>
                    </a:p>
                  </a:txBody>
                  <a:tcPr/>
                </a:tc>
              </a:tr>
            </a:tbl>
          </a:graphicData>
        </a:graphic>
      </p:graphicFrame>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38</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a:t>
            </a:r>
            <a:r>
              <a:rPr lang="en-US" sz="2800" dirty="0" smtClean="0">
                <a:solidFill>
                  <a:srgbClr val="FF0000"/>
                </a:solidFill>
              </a:rPr>
              <a:t>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1254828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1754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pic>
        <p:nvPicPr>
          <p:cNvPr id="83971" name="Picture 3" descr="http://upload.wikimedia.org/wikipedia/commons/thumb/7/7f/NEDM_P%26T_violation.png/800px-NEDM_P%26T_violation.png"/>
          <p:cNvPicPr>
            <a:picLocks noChangeAspect="1" noChangeArrowheads="1"/>
          </p:cNvPicPr>
          <p:nvPr/>
        </p:nvPicPr>
        <p:blipFill>
          <a:blip r:embed="rId5" cstate="print"/>
          <a:srcRect/>
          <a:stretch>
            <a:fillRect/>
          </a:stretch>
        </p:blipFill>
        <p:spPr bwMode="auto">
          <a:xfrm>
            <a:off x="6804248" y="910461"/>
            <a:ext cx="2054507" cy="2730836"/>
          </a:xfrm>
          <a:prstGeom prst="rect">
            <a:avLst/>
          </a:prstGeom>
          <a:noFill/>
        </p:spPr>
      </p:pic>
      <p:sp>
        <p:nvSpPr>
          <p:cNvPr id="15" name="Прямоугольник 14"/>
          <p:cNvSpPr/>
          <p:nvPr/>
        </p:nvSpPr>
        <p:spPr>
          <a:xfrm>
            <a:off x="755576" y="1412776"/>
            <a:ext cx="4572000" cy="923330"/>
          </a:xfrm>
          <a:prstGeom prst="rect">
            <a:avLst/>
          </a:prstGeom>
        </p:spPr>
        <p:txBody>
          <a:bodyPr>
            <a:spAutoFit/>
          </a:bodyPr>
          <a:lstStyle/>
          <a:p>
            <a:r>
              <a:rPr lang="en-US" dirty="0" smtClean="0"/>
              <a:t>A permanent electric dipole moment of a fundamental particle violates both parity (P) and time reversal symmetry (T).</a:t>
            </a:r>
            <a:endParaRPr lang="ru-RU" dirty="0"/>
          </a:p>
        </p:txBody>
      </p:sp>
      <p:sp>
        <p:nvSpPr>
          <p:cNvPr id="17" name="Прямоугольник 16"/>
          <p:cNvSpPr/>
          <p:nvPr/>
        </p:nvSpPr>
        <p:spPr>
          <a:xfrm>
            <a:off x="467544" y="2420888"/>
            <a:ext cx="4743093" cy="923330"/>
          </a:xfrm>
          <a:prstGeom prst="rect">
            <a:avLst/>
          </a:prstGeom>
        </p:spPr>
        <p:txBody>
          <a:bodyPr wrap="none">
            <a:spAutoFit/>
          </a:bodyPr>
          <a:lstStyle/>
          <a:p>
            <a:r>
              <a:rPr lang="en-US" dirty="0" smtClean="0"/>
              <a:t>In framework of SM |</a:t>
            </a:r>
            <a:r>
              <a:rPr lang="en-US" i="1" dirty="0" err="1" smtClean="0"/>
              <a:t>d</a:t>
            </a:r>
            <a:r>
              <a:rPr lang="en-US" i="1" baseline="-25000" dirty="0" err="1" smtClean="0"/>
              <a:t>n</a:t>
            </a:r>
            <a:r>
              <a:rPr lang="en-US" dirty="0" smtClean="0"/>
              <a:t>| ~ 10</a:t>
            </a:r>
            <a:r>
              <a:rPr lang="en-US" baseline="30000" dirty="0" smtClean="0"/>
              <a:t>–32</a:t>
            </a:r>
            <a:r>
              <a:rPr lang="en-US" i="1" dirty="0" smtClean="0"/>
              <a:t>e</a:t>
            </a:r>
            <a:r>
              <a:rPr lang="en-US" dirty="0" smtClean="0"/>
              <a:t>·cm</a:t>
            </a:r>
          </a:p>
          <a:p>
            <a:endParaRPr lang="en-US" dirty="0" smtClean="0"/>
          </a:p>
          <a:p>
            <a:r>
              <a:rPr lang="en-US" dirty="0" smtClean="0"/>
              <a:t>Beyond Standard Model: |</a:t>
            </a:r>
            <a:r>
              <a:rPr lang="en-US" i="1" dirty="0" err="1" smtClean="0"/>
              <a:t>d</a:t>
            </a:r>
            <a:r>
              <a:rPr lang="en-US" i="1" baseline="-25000" dirty="0" err="1" smtClean="0"/>
              <a:t>n</a:t>
            </a:r>
            <a:r>
              <a:rPr lang="en-US" dirty="0" smtClean="0"/>
              <a:t>| ~ 10</a:t>
            </a:r>
            <a:r>
              <a:rPr lang="en-US" baseline="30000" dirty="0" smtClean="0"/>
              <a:t>–26 </a:t>
            </a:r>
            <a:r>
              <a:rPr lang="en-US" dirty="0" smtClean="0">
                <a:sym typeface="Symbol"/>
              </a:rPr>
              <a:t></a:t>
            </a:r>
            <a:r>
              <a:rPr lang="en-US" dirty="0" smtClean="0"/>
              <a:t>10</a:t>
            </a:r>
            <a:r>
              <a:rPr lang="en-US" baseline="30000" dirty="0" smtClean="0"/>
              <a:t>–26</a:t>
            </a:r>
            <a:r>
              <a:rPr lang="en-US" i="1" dirty="0" smtClean="0"/>
              <a:t>e</a:t>
            </a:r>
            <a:r>
              <a:rPr lang="en-US" dirty="0" smtClean="0"/>
              <a:t>·cm</a:t>
            </a:r>
          </a:p>
        </p:txBody>
      </p:sp>
      <p:pic>
        <p:nvPicPr>
          <p:cNvPr id="83973" name="Picture 5" descr="http://upload.wikimedia.org/wikipedia/commons/thumb/f/f2/NEDM_limit_history.png/1280px-NEDM_limit_history.png"/>
          <p:cNvPicPr>
            <a:picLocks noChangeAspect="1" noChangeArrowheads="1"/>
          </p:cNvPicPr>
          <p:nvPr/>
        </p:nvPicPr>
        <p:blipFill>
          <a:blip r:embed="rId6" cstate="print"/>
          <a:srcRect/>
          <a:stretch>
            <a:fillRect/>
          </a:stretch>
        </p:blipFill>
        <p:spPr bwMode="auto">
          <a:xfrm>
            <a:off x="0" y="3501008"/>
            <a:ext cx="4547552" cy="3356992"/>
          </a:xfrm>
          <a:prstGeom prst="rect">
            <a:avLst/>
          </a:prstGeom>
          <a:noFill/>
        </p:spPr>
      </p:pic>
      <p:sp>
        <p:nvSpPr>
          <p:cNvPr id="18" name="Прямоугольник 17"/>
          <p:cNvSpPr/>
          <p:nvPr/>
        </p:nvSpPr>
        <p:spPr>
          <a:xfrm>
            <a:off x="5436096" y="3790781"/>
            <a:ext cx="3456384" cy="646331"/>
          </a:xfrm>
          <a:prstGeom prst="rect">
            <a:avLst/>
          </a:prstGeom>
        </p:spPr>
        <p:txBody>
          <a:bodyPr wrap="square">
            <a:spAutoFit/>
          </a:bodyPr>
          <a:lstStyle/>
          <a:p>
            <a:pPr algn="ctr"/>
            <a:r>
              <a:rPr lang="en-US" b="1" dirty="0" err="1" smtClean="0"/>
              <a:t>nEDM</a:t>
            </a:r>
            <a:r>
              <a:rPr lang="en-US" b="1" dirty="0" smtClean="0"/>
              <a:t> is very sensitive probe for</a:t>
            </a:r>
          </a:p>
          <a:p>
            <a:pPr algn="ctr"/>
            <a:r>
              <a:rPr lang="en-US" b="1" dirty="0" smtClean="0"/>
              <a:t>Physics beyond SM </a:t>
            </a:r>
            <a:endParaRPr lang="ru-RU" b="1" dirty="0"/>
          </a:p>
        </p:txBody>
      </p:sp>
      <p:graphicFrame>
        <p:nvGraphicFramePr>
          <p:cNvPr id="83974" name="Object 6"/>
          <p:cNvGraphicFramePr>
            <a:graphicFrameLocks noChangeAspect="1"/>
          </p:cNvGraphicFramePr>
          <p:nvPr/>
        </p:nvGraphicFramePr>
        <p:xfrm>
          <a:off x="4868987" y="5046110"/>
          <a:ext cx="4167509" cy="471122"/>
        </p:xfrm>
        <a:graphic>
          <a:graphicData uri="http://schemas.openxmlformats.org/presentationml/2006/ole">
            <p:oleObj spid="_x0000_s84020" name="Equation" r:id="rId7" imgW="2133600" imgH="241300" progId="Equation.DSMT4">
              <p:embed/>
            </p:oleObj>
          </a:graphicData>
        </a:graphic>
      </p:graphicFrame>
      <p:cxnSp>
        <p:nvCxnSpPr>
          <p:cNvPr id="20" name="Прямая со стрелкой 19"/>
          <p:cNvCxnSpPr/>
          <p:nvPr/>
        </p:nvCxnSpPr>
        <p:spPr>
          <a:xfrm flipH="1">
            <a:off x="4283968" y="5301208"/>
            <a:ext cx="57606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9" name="Группа 18"/>
          <p:cNvGrpSpPr/>
          <p:nvPr/>
        </p:nvGrpSpPr>
        <p:grpSpPr>
          <a:xfrm>
            <a:off x="0" y="0"/>
            <a:ext cx="9144000" cy="893713"/>
            <a:chOff x="0" y="-27384"/>
            <a:chExt cx="9144000" cy="893713"/>
          </a:xfrm>
        </p:grpSpPr>
        <p:sp>
          <p:nvSpPr>
            <p:cNvPr id="21" name="Прямоугольник 20"/>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Picture 4" descr="http://innovation.jinr.ru/admin/images/JINR_blue.gif"/>
            <p:cNvPicPr>
              <a:picLocks noChangeAspect="1" noChangeArrowheads="1"/>
            </p:cNvPicPr>
            <p:nvPr/>
          </p:nvPicPr>
          <p:blipFill>
            <a:blip r:embed="rId8"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3" name="Прямоугольник 22"/>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4" name="Прямоугольник 23"/>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5" name="Рисунок 24" descr="FLNP logo.gif"/>
            <p:cNvPicPr>
              <a:picLocks noChangeAspect="1"/>
            </p:cNvPicPr>
            <p:nvPr/>
          </p:nvPicPr>
          <p:blipFill>
            <a:blip r:embed="rId9" cstate="print"/>
            <a:stretch>
              <a:fillRect/>
            </a:stretch>
          </p:blipFill>
          <p:spPr>
            <a:xfrm>
              <a:off x="7668344" y="116632"/>
              <a:ext cx="1352278" cy="576064"/>
            </a:xfrm>
            <a:prstGeom prst="rect">
              <a:avLst/>
            </a:prstGeom>
          </p:spPr>
        </p:pic>
        <p:pic>
          <p:nvPicPr>
            <p:cNvPr id="26" name="Picture 2"/>
            <p:cNvPicPr>
              <a:picLocks noChangeAspect="1" noChangeArrowheads="1"/>
            </p:cNvPicPr>
            <p:nvPr/>
          </p:nvPicPr>
          <p:blipFill>
            <a:blip r:embed="rId10" cstate="print"/>
            <a:srcRect/>
            <a:stretch>
              <a:fillRect/>
            </a:stretch>
          </p:blipFill>
          <p:spPr bwMode="auto">
            <a:xfrm>
              <a:off x="4137668" y="-25747"/>
              <a:ext cx="828000" cy="825726"/>
            </a:xfrm>
            <a:prstGeom prst="rect">
              <a:avLst/>
            </a:prstGeom>
            <a:noFill/>
            <a:ln w="9525">
              <a:noFill/>
              <a:miter lim="800000"/>
              <a:headEnd/>
              <a:tailEnd/>
            </a:ln>
          </p:spPr>
        </p:pic>
        <p:sp>
          <p:nvSpPr>
            <p:cNvPr id="27" name="Прямоугольник 26"/>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8" name="Прямая соединительная линия 27"/>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Группа 25"/>
          <p:cNvGrpSpPr/>
          <p:nvPr/>
        </p:nvGrpSpPr>
        <p:grpSpPr>
          <a:xfrm>
            <a:off x="3059831" y="1196752"/>
            <a:ext cx="2232249" cy="5460907"/>
            <a:chOff x="3059831" y="1196752"/>
            <a:chExt cx="2232249" cy="5460907"/>
          </a:xfrm>
        </p:grpSpPr>
        <p:pic>
          <p:nvPicPr>
            <p:cNvPr id="19460" name="Picture 4" descr="&amp;Ecy;&amp;ncy;&amp;rcy;&amp;icy;&amp;kcy;&amp;ocy; &amp;Fcy;&amp;iecy;&amp;rcy;&amp;mcy;&amp;icy; (Enrico Fermi)"/>
            <p:cNvPicPr>
              <a:picLocks noChangeAspect="1" noChangeArrowheads="1"/>
            </p:cNvPicPr>
            <p:nvPr/>
          </p:nvPicPr>
          <p:blipFill>
            <a:blip r:embed="rId3" cstate="print"/>
            <a:srcRect/>
            <a:stretch>
              <a:fillRect/>
            </a:stretch>
          </p:blipFill>
          <p:spPr bwMode="auto">
            <a:xfrm>
              <a:off x="3059831" y="1988840"/>
              <a:ext cx="2232249" cy="3136310"/>
            </a:xfrm>
            <a:prstGeom prst="rect">
              <a:avLst/>
            </a:prstGeom>
            <a:noFill/>
          </p:spPr>
        </p:pic>
        <p:sp>
          <p:nvSpPr>
            <p:cNvPr id="24" name="TextBox 23"/>
            <p:cNvSpPr txBox="1"/>
            <p:nvPr/>
          </p:nvSpPr>
          <p:spPr>
            <a:xfrm>
              <a:off x="3612319" y="1196752"/>
              <a:ext cx="1018228" cy="584775"/>
            </a:xfrm>
            <a:prstGeom prst="rect">
              <a:avLst/>
            </a:prstGeom>
            <a:noFill/>
          </p:spPr>
          <p:txBody>
            <a:bodyPr wrap="none" rtlCol="0">
              <a:spAutoFit/>
            </a:bodyPr>
            <a:lstStyle/>
            <a:p>
              <a:pPr algn="ctr"/>
              <a:r>
                <a:rPr lang="en-US" sz="3200" dirty="0" smtClean="0"/>
                <a:t>1950</a:t>
              </a:r>
            </a:p>
          </p:txBody>
        </p:sp>
        <p:pic>
          <p:nvPicPr>
            <p:cNvPr id="25" name="Рисунок 24" descr="IMG1.gif"/>
            <p:cNvPicPr>
              <a:picLocks noChangeAspect="1"/>
            </p:cNvPicPr>
            <p:nvPr/>
          </p:nvPicPr>
          <p:blipFill>
            <a:blip r:embed="rId4" cstate="print"/>
            <a:stretch>
              <a:fillRect/>
            </a:stretch>
          </p:blipFill>
          <p:spPr>
            <a:xfrm>
              <a:off x="3347864" y="5229200"/>
              <a:ext cx="1656184" cy="1428459"/>
            </a:xfrm>
            <a:prstGeom prst="rect">
              <a:avLst/>
            </a:prstGeom>
          </p:spPr>
        </p:pic>
      </p:grpSp>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4</a:t>
            </a:fld>
            <a:endParaRPr lang="ru-RU" dirty="0"/>
          </a:p>
        </p:txBody>
      </p:sp>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Historical remarks</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grpSp>
        <p:nvGrpSpPr>
          <p:cNvPr id="21" name="Группа 20"/>
          <p:cNvGrpSpPr/>
          <p:nvPr/>
        </p:nvGrpSpPr>
        <p:grpSpPr>
          <a:xfrm>
            <a:off x="107504" y="1124744"/>
            <a:ext cx="2555250" cy="4617804"/>
            <a:chOff x="107504" y="1124744"/>
            <a:chExt cx="2555250" cy="4617804"/>
          </a:xfrm>
        </p:grpSpPr>
        <p:pic>
          <p:nvPicPr>
            <p:cNvPr id="12" name="Picture 4" descr="Файл:Chadwick.jpg"/>
            <p:cNvPicPr>
              <a:picLocks noChangeAspect="1" noChangeArrowheads="1"/>
            </p:cNvPicPr>
            <p:nvPr/>
          </p:nvPicPr>
          <p:blipFill>
            <a:blip r:embed="rId6" cstate="print"/>
            <a:srcRect/>
            <a:stretch>
              <a:fillRect/>
            </a:stretch>
          </p:blipFill>
          <p:spPr bwMode="auto">
            <a:xfrm>
              <a:off x="107504" y="1988840"/>
              <a:ext cx="2232248" cy="3157037"/>
            </a:xfrm>
            <a:prstGeom prst="rect">
              <a:avLst/>
            </a:prstGeom>
            <a:noFill/>
          </p:spPr>
        </p:pic>
        <p:sp>
          <p:nvSpPr>
            <p:cNvPr id="13" name="TextBox 12"/>
            <p:cNvSpPr txBox="1"/>
            <p:nvPr/>
          </p:nvSpPr>
          <p:spPr>
            <a:xfrm>
              <a:off x="179512" y="5373216"/>
              <a:ext cx="2000869" cy="369332"/>
            </a:xfrm>
            <a:prstGeom prst="rect">
              <a:avLst/>
            </a:prstGeom>
            <a:noFill/>
          </p:spPr>
          <p:txBody>
            <a:bodyPr wrap="none" rtlCol="0">
              <a:spAutoFit/>
            </a:bodyPr>
            <a:lstStyle/>
            <a:p>
              <a:r>
                <a:rPr lang="en-US" dirty="0" smtClean="0"/>
                <a:t>Sir James Chadwick</a:t>
              </a:r>
            </a:p>
          </p:txBody>
        </p:sp>
        <p:sp>
          <p:nvSpPr>
            <p:cNvPr id="14" name="TextBox 13"/>
            <p:cNvSpPr txBox="1"/>
            <p:nvPr/>
          </p:nvSpPr>
          <p:spPr>
            <a:xfrm>
              <a:off x="107504" y="1124744"/>
              <a:ext cx="2555250" cy="892552"/>
            </a:xfrm>
            <a:prstGeom prst="rect">
              <a:avLst/>
            </a:prstGeom>
            <a:noFill/>
          </p:spPr>
          <p:txBody>
            <a:bodyPr wrap="none" rtlCol="0">
              <a:spAutoFit/>
            </a:bodyPr>
            <a:lstStyle/>
            <a:p>
              <a:pPr algn="ctr"/>
              <a:r>
                <a:rPr lang="en-US" sz="3200" dirty="0" smtClean="0"/>
                <a:t>1932</a:t>
              </a:r>
            </a:p>
            <a:p>
              <a:pPr algn="ctr"/>
              <a:r>
                <a:rPr lang="en-US" sz="2000" dirty="0" smtClean="0"/>
                <a:t>Discovering of neutron</a:t>
              </a:r>
              <a:endParaRPr lang="ru-RU" sz="3200" dirty="0"/>
            </a:p>
          </p:txBody>
        </p:sp>
      </p:grpSp>
      <p:pic>
        <p:nvPicPr>
          <p:cNvPr id="27" name="Рисунок 26" descr="IMG3.gif"/>
          <p:cNvPicPr>
            <a:picLocks noChangeAspect="1"/>
          </p:cNvPicPr>
          <p:nvPr/>
        </p:nvPicPr>
        <p:blipFill>
          <a:blip r:embed="rId7" cstate="print"/>
          <a:stretch>
            <a:fillRect/>
          </a:stretch>
        </p:blipFill>
        <p:spPr>
          <a:xfrm>
            <a:off x="1475656" y="5733256"/>
            <a:ext cx="5004048" cy="469812"/>
          </a:xfrm>
          <a:prstGeom prst="rect">
            <a:avLst/>
          </a:prstGeom>
        </p:spPr>
      </p:pic>
      <p:sp>
        <p:nvSpPr>
          <p:cNvPr id="28" name="TextBox 27"/>
          <p:cNvSpPr txBox="1"/>
          <p:nvPr/>
        </p:nvSpPr>
        <p:spPr>
          <a:xfrm>
            <a:off x="0" y="6211028"/>
            <a:ext cx="5184576" cy="646972"/>
          </a:xfrm>
          <a:prstGeom prst="rect">
            <a:avLst/>
          </a:prstGeom>
          <a:solidFill>
            <a:schemeClr val="bg1">
              <a:alpha val="44000"/>
            </a:schemeClr>
          </a:solidFill>
        </p:spPr>
        <p:txBody>
          <a:bodyPr wrap="square" rtlCol="0">
            <a:spAutoFit/>
          </a:bodyPr>
          <a:lstStyle/>
          <a:p>
            <a:pPr algn="just">
              <a:lnSpc>
                <a:spcPts val="1400"/>
              </a:lnSpc>
            </a:pPr>
            <a:r>
              <a:rPr lang="en-US" dirty="0" smtClean="0"/>
              <a:t>... while the usual solutions may remain in the vessels,  unfortunately there are no  vessels capable keep the neutrons. </a:t>
            </a:r>
            <a:endParaRPr lang="ru-RU" dirty="0"/>
          </a:p>
        </p:txBody>
      </p:sp>
      <p:grpSp>
        <p:nvGrpSpPr>
          <p:cNvPr id="23" name="Группа 22"/>
          <p:cNvGrpSpPr/>
          <p:nvPr/>
        </p:nvGrpSpPr>
        <p:grpSpPr>
          <a:xfrm>
            <a:off x="5156200" y="980728"/>
            <a:ext cx="3987800" cy="5760342"/>
            <a:chOff x="5156200" y="980728"/>
            <a:chExt cx="3987800" cy="5760342"/>
          </a:xfrm>
        </p:grpSpPr>
        <p:grpSp>
          <p:nvGrpSpPr>
            <p:cNvPr id="22" name="Группа 21"/>
            <p:cNvGrpSpPr/>
            <p:nvPr/>
          </p:nvGrpSpPr>
          <p:grpSpPr>
            <a:xfrm>
              <a:off x="5657236" y="980728"/>
              <a:ext cx="3307252" cy="4320480"/>
              <a:chOff x="5657236" y="980728"/>
              <a:chExt cx="3307252" cy="4320480"/>
            </a:xfrm>
          </p:grpSpPr>
          <p:pic>
            <p:nvPicPr>
              <p:cNvPr id="18" name="Picture 10" descr="Zeld_60"/>
              <p:cNvPicPr>
                <a:picLocks noChangeAspect="1" noChangeArrowheads="1"/>
              </p:cNvPicPr>
              <p:nvPr/>
            </p:nvPicPr>
            <p:blipFill>
              <a:blip r:embed="rId8" cstate="print"/>
              <a:srcRect/>
              <a:stretch>
                <a:fillRect/>
              </a:stretch>
            </p:blipFill>
            <p:spPr bwMode="auto">
              <a:xfrm>
                <a:off x="6306738" y="1988840"/>
                <a:ext cx="2081686" cy="3312368"/>
              </a:xfrm>
              <a:prstGeom prst="rect">
                <a:avLst/>
              </a:prstGeom>
              <a:noFill/>
              <a:ln w="9525">
                <a:noFill/>
                <a:miter lim="800000"/>
                <a:headEnd/>
                <a:tailEnd/>
              </a:ln>
            </p:spPr>
          </p:pic>
          <p:sp>
            <p:nvSpPr>
              <p:cNvPr id="19" name="TextBox 18"/>
              <p:cNvSpPr txBox="1"/>
              <p:nvPr/>
            </p:nvSpPr>
            <p:spPr>
              <a:xfrm>
                <a:off x="5657236" y="980728"/>
                <a:ext cx="3307252" cy="1015663"/>
              </a:xfrm>
              <a:prstGeom prst="rect">
                <a:avLst/>
              </a:prstGeom>
              <a:noFill/>
            </p:spPr>
            <p:txBody>
              <a:bodyPr wrap="none" rtlCol="0">
                <a:spAutoFit/>
              </a:bodyPr>
              <a:lstStyle/>
              <a:p>
                <a:pPr algn="ctr"/>
                <a:r>
                  <a:rPr lang="en-US" sz="3200" dirty="0" smtClean="0"/>
                  <a:t>1959</a:t>
                </a:r>
              </a:p>
              <a:p>
                <a:pPr algn="ctr"/>
                <a:r>
                  <a:rPr lang="en-US" sz="1400" dirty="0"/>
                  <a:t>Y. B. </a:t>
                </a:r>
                <a:r>
                  <a:rPr lang="en-US" sz="1400" dirty="0" err="1"/>
                  <a:t>Zel’dovich</a:t>
                </a:r>
                <a:r>
                  <a:rPr lang="en-US" sz="1400" dirty="0"/>
                  <a:t>, "Storage of cold neutrons</a:t>
                </a:r>
                <a:r>
                  <a:rPr lang="en-US" sz="1400" dirty="0" smtClean="0"/>
                  <a:t>",</a:t>
                </a:r>
              </a:p>
              <a:p>
                <a:pPr algn="ctr"/>
                <a:r>
                  <a:rPr lang="en-US" sz="1400" i="1" dirty="0" smtClean="0"/>
                  <a:t>Soviet </a:t>
                </a:r>
                <a:r>
                  <a:rPr lang="en-US" sz="1400" i="1" dirty="0"/>
                  <a:t>Physics</a:t>
                </a:r>
                <a:r>
                  <a:rPr lang="en-US" sz="1400" dirty="0"/>
                  <a:t> </a:t>
                </a:r>
                <a:r>
                  <a:rPr lang="en-US" sz="1400" i="1" dirty="0"/>
                  <a:t>JETP</a:t>
                </a:r>
                <a:r>
                  <a:rPr lang="en-US" sz="1400" dirty="0"/>
                  <a:t>, vol. 9, p. 1389, 1959</a:t>
                </a:r>
                <a:endParaRPr lang="ru-RU" sz="1400" dirty="0"/>
              </a:p>
            </p:txBody>
          </p:sp>
        </p:grpSp>
        <p:pic>
          <p:nvPicPr>
            <p:cNvPr id="20" name="Picture 12"/>
            <p:cNvPicPr>
              <a:picLocks noChangeAspect="1" noChangeArrowheads="1"/>
            </p:cNvPicPr>
            <p:nvPr/>
          </p:nvPicPr>
          <p:blipFill>
            <a:blip r:embed="rId9" cstate="print"/>
            <a:srcRect/>
            <a:stretch>
              <a:fillRect/>
            </a:stretch>
          </p:blipFill>
          <p:spPr bwMode="auto">
            <a:xfrm>
              <a:off x="5156200" y="5301208"/>
              <a:ext cx="3987800" cy="1439862"/>
            </a:xfrm>
            <a:prstGeom prst="rect">
              <a:avLst/>
            </a:prstGeom>
            <a:noFill/>
            <a:ln w="9525">
              <a:noFill/>
              <a:miter lim="800000"/>
              <a:headEnd/>
              <a:tailEnd/>
            </a:ln>
          </p:spPr>
        </p:pic>
      </p:grpSp>
      <p:grpSp>
        <p:nvGrpSpPr>
          <p:cNvPr id="29" name="Группа 28"/>
          <p:cNvGrpSpPr/>
          <p:nvPr/>
        </p:nvGrpSpPr>
        <p:grpSpPr>
          <a:xfrm>
            <a:off x="0" y="0"/>
            <a:ext cx="9144000" cy="893713"/>
            <a:chOff x="0" y="-27384"/>
            <a:chExt cx="9144000" cy="893713"/>
          </a:xfrm>
        </p:grpSpPr>
        <p:sp>
          <p:nvSpPr>
            <p:cNvPr id="30" name="Прямоугольник 2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32" name="Прямоугольник 3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33" name="Прямоугольник 32"/>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4" name="Рисунок 33"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35"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36" name="Прямоугольник 3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7" name="Прямая соединительная линия 3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blinds(horizontal)">
                                      <p:cBhvr>
                                        <p:cTn id="20" dur="500"/>
                                        <p:tgtEl>
                                          <p:spTgt spid="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1754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546817" name="Picture 1"/>
          <p:cNvPicPr>
            <a:picLocks noChangeAspect="1" noChangeArrowheads="1"/>
          </p:cNvPicPr>
          <p:nvPr/>
        </p:nvPicPr>
        <p:blipFill>
          <a:blip r:embed="rId4" cstate="print"/>
          <a:srcRect/>
          <a:stretch>
            <a:fillRect/>
          </a:stretch>
        </p:blipFill>
        <p:spPr bwMode="auto">
          <a:xfrm>
            <a:off x="755576" y="2204864"/>
            <a:ext cx="7703257" cy="3993430"/>
          </a:xfrm>
          <a:prstGeom prst="rect">
            <a:avLst/>
          </a:prstGeom>
          <a:noFill/>
          <a:ln w="9525">
            <a:noFill/>
            <a:miter lim="800000"/>
            <a:headEnd/>
            <a:tailEnd/>
          </a:ln>
        </p:spPr>
      </p:pic>
      <p:pic>
        <p:nvPicPr>
          <p:cNvPr id="546818" name="Picture 2"/>
          <p:cNvPicPr>
            <a:picLocks noChangeAspect="1" noChangeArrowheads="1"/>
          </p:cNvPicPr>
          <p:nvPr/>
        </p:nvPicPr>
        <p:blipFill>
          <a:blip r:embed="rId5" cstate="print"/>
          <a:srcRect/>
          <a:stretch>
            <a:fillRect/>
          </a:stretch>
        </p:blipFill>
        <p:spPr bwMode="auto">
          <a:xfrm>
            <a:off x="2267744" y="1556792"/>
            <a:ext cx="4320480" cy="511459"/>
          </a:xfrm>
          <a:prstGeom prst="rect">
            <a:avLst/>
          </a:prstGeom>
          <a:noFill/>
          <a:ln w="9525">
            <a:noFill/>
            <a:miter lim="800000"/>
            <a:headEnd/>
            <a:tailEnd/>
          </a:ln>
        </p:spPr>
      </p:pic>
      <p:sp>
        <p:nvSpPr>
          <p:cNvPr id="13" name="TextBox 12"/>
          <p:cNvSpPr txBox="1"/>
          <p:nvPr/>
        </p:nvSpPr>
        <p:spPr>
          <a:xfrm>
            <a:off x="0" y="6488668"/>
            <a:ext cx="3684663" cy="369332"/>
          </a:xfrm>
          <a:prstGeom prst="rect">
            <a:avLst/>
          </a:prstGeom>
          <a:noFill/>
        </p:spPr>
        <p:txBody>
          <a:bodyPr wrap="none" rtlCol="0">
            <a:spAutoFit/>
          </a:bodyPr>
          <a:lstStyle/>
          <a:p>
            <a:r>
              <a:rPr lang="en-US" dirty="0" smtClean="0"/>
              <a:t>From presentation of Philip </a:t>
            </a:r>
            <a:r>
              <a:rPr lang="en-US" dirty="0" err="1" smtClean="0"/>
              <a:t>Haris</a:t>
            </a:r>
            <a:r>
              <a:rPr lang="en-US" dirty="0" smtClean="0"/>
              <a:t>, US</a:t>
            </a:r>
            <a:endParaRPr lang="ru-RU" dirty="0"/>
          </a:p>
        </p:txBody>
      </p:sp>
      <p:grpSp>
        <p:nvGrpSpPr>
          <p:cNvPr id="12" name="Группа 11"/>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1754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620546" name="Picture 2"/>
          <p:cNvPicPr>
            <a:picLocks noChangeAspect="1" noChangeArrowheads="1"/>
          </p:cNvPicPr>
          <p:nvPr/>
        </p:nvPicPr>
        <p:blipFill>
          <a:blip r:embed="rId4" cstate="print"/>
          <a:srcRect/>
          <a:stretch>
            <a:fillRect/>
          </a:stretch>
        </p:blipFill>
        <p:spPr bwMode="auto">
          <a:xfrm>
            <a:off x="755576" y="1714143"/>
            <a:ext cx="7344816" cy="3989243"/>
          </a:xfrm>
          <a:prstGeom prst="rect">
            <a:avLst/>
          </a:prstGeom>
          <a:noFill/>
          <a:ln w="9525">
            <a:noFill/>
            <a:miter lim="800000"/>
            <a:headEnd/>
            <a:tailEnd/>
          </a:ln>
        </p:spPr>
      </p:pic>
      <p:sp>
        <p:nvSpPr>
          <p:cNvPr id="12" name="TextBox 11"/>
          <p:cNvSpPr txBox="1"/>
          <p:nvPr/>
        </p:nvSpPr>
        <p:spPr>
          <a:xfrm>
            <a:off x="0" y="6488668"/>
            <a:ext cx="3684663" cy="369332"/>
          </a:xfrm>
          <a:prstGeom prst="rect">
            <a:avLst/>
          </a:prstGeom>
          <a:noFill/>
        </p:spPr>
        <p:txBody>
          <a:bodyPr wrap="none" rtlCol="0">
            <a:spAutoFit/>
          </a:bodyPr>
          <a:lstStyle/>
          <a:p>
            <a:r>
              <a:rPr lang="en-US" dirty="0" smtClean="0"/>
              <a:t>From presentation of Philip </a:t>
            </a:r>
            <a:r>
              <a:rPr lang="en-US" dirty="0" err="1" smtClean="0"/>
              <a:t>Haris</a:t>
            </a:r>
            <a:r>
              <a:rPr lang="en-US" dirty="0" smtClean="0"/>
              <a:t>, US</a:t>
            </a:r>
            <a:endParaRPr lang="ru-RU" dirty="0"/>
          </a:p>
        </p:txBody>
      </p:sp>
      <p:pic>
        <p:nvPicPr>
          <p:cNvPr id="620547" name="Picture 3"/>
          <p:cNvPicPr>
            <a:picLocks noChangeAspect="1" noChangeArrowheads="1"/>
          </p:cNvPicPr>
          <p:nvPr/>
        </p:nvPicPr>
        <p:blipFill>
          <a:blip r:embed="rId5" cstate="print"/>
          <a:srcRect/>
          <a:stretch>
            <a:fillRect/>
          </a:stretch>
        </p:blipFill>
        <p:spPr bwMode="auto">
          <a:xfrm>
            <a:off x="1331640" y="5746591"/>
            <a:ext cx="5616624" cy="346705"/>
          </a:xfrm>
          <a:prstGeom prst="rect">
            <a:avLst/>
          </a:prstGeom>
          <a:noFill/>
          <a:ln w="9525">
            <a:noFill/>
            <a:miter lim="800000"/>
            <a:headEnd/>
            <a:tailEnd/>
          </a:ln>
        </p:spPr>
      </p:pic>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TextBox 11"/>
          <p:cNvSpPr txBox="1"/>
          <p:nvPr/>
        </p:nvSpPr>
        <p:spPr>
          <a:xfrm>
            <a:off x="0" y="6488668"/>
            <a:ext cx="3684663" cy="369332"/>
          </a:xfrm>
          <a:prstGeom prst="rect">
            <a:avLst/>
          </a:prstGeom>
          <a:noFill/>
        </p:spPr>
        <p:txBody>
          <a:bodyPr wrap="none" rtlCol="0">
            <a:spAutoFit/>
          </a:bodyPr>
          <a:lstStyle/>
          <a:p>
            <a:r>
              <a:rPr lang="en-US" dirty="0" smtClean="0"/>
              <a:t>From presentation of Philip </a:t>
            </a:r>
            <a:r>
              <a:rPr lang="en-US" dirty="0" err="1" smtClean="0"/>
              <a:t>Haris</a:t>
            </a:r>
            <a:r>
              <a:rPr lang="en-US" dirty="0" smtClean="0"/>
              <a:t>, US</a:t>
            </a:r>
            <a:endParaRPr lang="ru-RU" dirty="0"/>
          </a:p>
        </p:txBody>
      </p:sp>
      <p:grpSp>
        <p:nvGrpSpPr>
          <p:cNvPr id="14" name="Группа 13"/>
          <p:cNvGrpSpPr/>
          <p:nvPr/>
        </p:nvGrpSpPr>
        <p:grpSpPr>
          <a:xfrm>
            <a:off x="1944215" y="1764580"/>
            <a:ext cx="5220073" cy="4760764"/>
            <a:chOff x="0" y="1836588"/>
            <a:chExt cx="5220073" cy="4760764"/>
          </a:xfrm>
        </p:grpSpPr>
        <p:pic>
          <p:nvPicPr>
            <p:cNvPr id="621570" name="Picture 2"/>
            <p:cNvPicPr>
              <a:picLocks noChangeAspect="1" noChangeArrowheads="1"/>
            </p:cNvPicPr>
            <p:nvPr/>
          </p:nvPicPr>
          <p:blipFill>
            <a:blip r:embed="rId4" cstate="print"/>
            <a:srcRect/>
            <a:stretch>
              <a:fillRect/>
            </a:stretch>
          </p:blipFill>
          <p:spPr bwMode="auto">
            <a:xfrm>
              <a:off x="0" y="1836588"/>
              <a:ext cx="4468123" cy="4760764"/>
            </a:xfrm>
            <a:prstGeom prst="rect">
              <a:avLst/>
            </a:prstGeom>
            <a:noFill/>
            <a:ln w="9525">
              <a:noFill/>
              <a:miter lim="800000"/>
              <a:headEnd/>
              <a:tailEnd/>
            </a:ln>
          </p:spPr>
        </p:pic>
        <p:pic>
          <p:nvPicPr>
            <p:cNvPr id="621571" name="Picture 3"/>
            <p:cNvPicPr>
              <a:picLocks noChangeAspect="1" noChangeArrowheads="1"/>
            </p:cNvPicPr>
            <p:nvPr/>
          </p:nvPicPr>
          <p:blipFill>
            <a:blip r:embed="rId5" cstate="print"/>
            <a:srcRect/>
            <a:stretch>
              <a:fillRect/>
            </a:stretch>
          </p:blipFill>
          <p:spPr bwMode="auto">
            <a:xfrm>
              <a:off x="4283969" y="3103802"/>
              <a:ext cx="936104" cy="3261264"/>
            </a:xfrm>
            <a:prstGeom prst="rect">
              <a:avLst/>
            </a:prstGeom>
            <a:noFill/>
            <a:ln w="9525">
              <a:noFill/>
              <a:miter lim="800000"/>
              <a:headEnd/>
              <a:tailEnd/>
            </a:ln>
          </p:spPr>
        </p:pic>
      </p:grpSp>
      <p:pic>
        <p:nvPicPr>
          <p:cNvPr id="621572" name="Picture 4"/>
          <p:cNvPicPr>
            <a:picLocks noChangeAspect="1" noChangeArrowheads="1"/>
          </p:cNvPicPr>
          <p:nvPr/>
        </p:nvPicPr>
        <p:blipFill>
          <a:blip r:embed="rId6" cstate="print"/>
          <a:srcRect/>
          <a:stretch>
            <a:fillRect/>
          </a:stretch>
        </p:blipFill>
        <p:spPr bwMode="auto">
          <a:xfrm>
            <a:off x="971600" y="1332532"/>
            <a:ext cx="6684045" cy="380956"/>
          </a:xfrm>
          <a:prstGeom prst="rect">
            <a:avLst/>
          </a:prstGeom>
          <a:noFill/>
          <a:ln w="9525">
            <a:noFill/>
            <a:miter lim="800000"/>
            <a:headEnd/>
            <a:tailEnd/>
          </a:ln>
        </p:spPr>
      </p:pic>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4" descr="http://innovation.jinr.ru/admin/images/JINR_blue.gif"/>
            <p:cNvPicPr>
              <a:picLocks noChangeAspect="1" noChangeArrowheads="1"/>
            </p:cNvPicPr>
            <p:nvPr/>
          </p:nvPicPr>
          <p:blipFill>
            <a:blip r:embed="rId7"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9" name="Прямоугольник 18"/>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0" name="Прямоугольник 19"/>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1" name="Рисунок 20" descr="FLNP logo.gif"/>
            <p:cNvPicPr>
              <a:picLocks noChangeAspect="1"/>
            </p:cNvPicPr>
            <p:nvPr/>
          </p:nvPicPr>
          <p:blipFill>
            <a:blip r:embed="rId8" cstate="print"/>
            <a:stretch>
              <a:fillRect/>
            </a:stretch>
          </p:blipFill>
          <p:spPr>
            <a:xfrm>
              <a:off x="7668344" y="116632"/>
              <a:ext cx="1352278" cy="576064"/>
            </a:xfrm>
            <a:prstGeom prst="rect">
              <a:avLst/>
            </a:prstGeom>
          </p:spPr>
        </p:pic>
        <p:pic>
          <p:nvPicPr>
            <p:cNvPr id="22" name="Picture 2"/>
            <p:cNvPicPr>
              <a:picLocks noChangeAspect="1" noChangeArrowheads="1"/>
            </p:cNvPicPr>
            <p:nvPr/>
          </p:nvPicPr>
          <p:blipFill>
            <a:blip r:embed="rId9" cstate="print"/>
            <a:srcRect/>
            <a:stretch>
              <a:fillRect/>
            </a:stretch>
          </p:blipFill>
          <p:spPr bwMode="auto">
            <a:xfrm>
              <a:off x="4137668" y="-25747"/>
              <a:ext cx="828000" cy="825726"/>
            </a:xfrm>
            <a:prstGeom prst="rect">
              <a:avLst/>
            </a:prstGeom>
            <a:noFill/>
            <a:ln w="9525">
              <a:noFill/>
              <a:miter lim="800000"/>
              <a:headEnd/>
              <a:tailEnd/>
            </a:ln>
          </p:spPr>
        </p:pic>
        <p:sp>
          <p:nvSpPr>
            <p:cNvPr id="23" name="Прямоугольник 22"/>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4" name="Прямая соединительная линия 23"/>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pic>
        <p:nvPicPr>
          <p:cNvPr id="619522" name="Picture 2" descr="Room temperature neutron beam"/>
          <p:cNvPicPr>
            <a:picLocks noChangeAspect="1" noChangeArrowheads="1"/>
          </p:cNvPicPr>
          <p:nvPr/>
        </p:nvPicPr>
        <p:blipFill>
          <a:blip r:embed="rId5" cstate="print"/>
          <a:srcRect/>
          <a:stretch>
            <a:fillRect/>
          </a:stretch>
        </p:blipFill>
        <p:spPr bwMode="auto">
          <a:xfrm>
            <a:off x="4499992" y="1988840"/>
            <a:ext cx="4381500" cy="3867150"/>
          </a:xfrm>
          <a:prstGeom prst="rect">
            <a:avLst/>
          </a:prstGeom>
          <a:noFill/>
        </p:spPr>
      </p:pic>
      <p:graphicFrame>
        <p:nvGraphicFramePr>
          <p:cNvPr id="619523" name="Object 3"/>
          <p:cNvGraphicFramePr>
            <a:graphicFrameLocks noChangeAspect="1"/>
          </p:cNvGraphicFramePr>
          <p:nvPr/>
        </p:nvGraphicFramePr>
        <p:xfrm>
          <a:off x="179512" y="3717032"/>
          <a:ext cx="4167187" cy="469900"/>
        </p:xfrm>
        <a:graphic>
          <a:graphicData uri="http://schemas.openxmlformats.org/presentationml/2006/ole">
            <p:oleObj spid="_x0000_s619615" name="Equation" r:id="rId6" imgW="2133600" imgH="241300" progId="Equation.DSMT4">
              <p:embed/>
            </p:oleObj>
          </a:graphicData>
        </a:graphic>
      </p:graphicFrame>
      <p:graphicFrame>
        <p:nvGraphicFramePr>
          <p:cNvPr id="619524" name="Object 4"/>
          <p:cNvGraphicFramePr>
            <a:graphicFrameLocks noChangeAspect="1"/>
          </p:cNvGraphicFramePr>
          <p:nvPr/>
        </p:nvGraphicFramePr>
        <p:xfrm>
          <a:off x="899592" y="2276872"/>
          <a:ext cx="1960563" cy="815975"/>
        </p:xfrm>
        <a:graphic>
          <a:graphicData uri="http://schemas.openxmlformats.org/presentationml/2006/ole">
            <p:oleObj spid="_x0000_s619616" name="Equation" r:id="rId7" imgW="1002865" imgH="418918" progId="Equation.DSMT4">
              <p:embed/>
            </p:oleObj>
          </a:graphicData>
        </a:graphic>
      </p:graphicFrame>
      <p:sp>
        <p:nvSpPr>
          <p:cNvPr id="13" name="TextBox 12"/>
          <p:cNvSpPr txBox="1"/>
          <p:nvPr/>
        </p:nvSpPr>
        <p:spPr>
          <a:xfrm>
            <a:off x="0" y="1700808"/>
            <a:ext cx="4230453" cy="461665"/>
          </a:xfrm>
          <a:prstGeom prst="rect">
            <a:avLst/>
          </a:prstGeom>
          <a:noFill/>
        </p:spPr>
        <p:txBody>
          <a:bodyPr wrap="none" rtlCol="0">
            <a:spAutoFit/>
          </a:bodyPr>
          <a:lstStyle/>
          <a:p>
            <a:r>
              <a:rPr lang="en-US" sz="2400" b="1" dirty="0" smtClean="0"/>
              <a:t>Precision of the measurements:</a:t>
            </a:r>
            <a:endParaRPr lang="ru-RU" sz="2400" b="1" dirty="0"/>
          </a:p>
        </p:txBody>
      </p:sp>
      <p:sp>
        <p:nvSpPr>
          <p:cNvPr id="14" name="TextBox 13"/>
          <p:cNvSpPr txBox="1"/>
          <p:nvPr/>
        </p:nvSpPr>
        <p:spPr>
          <a:xfrm>
            <a:off x="1043608" y="3212976"/>
            <a:ext cx="1964833" cy="523220"/>
          </a:xfrm>
          <a:prstGeom prst="rect">
            <a:avLst/>
          </a:prstGeom>
          <a:noFill/>
        </p:spPr>
        <p:txBody>
          <a:bodyPr wrap="none" rtlCol="0">
            <a:spAutoFit/>
          </a:bodyPr>
          <a:lstStyle/>
          <a:p>
            <a:r>
              <a:rPr lang="en-US" sz="2800" dirty="0" smtClean="0"/>
              <a:t>Best results:</a:t>
            </a:r>
            <a:endParaRPr lang="ru-RU" sz="2800" dirty="0"/>
          </a:p>
        </p:txBody>
      </p:sp>
      <p:sp>
        <p:nvSpPr>
          <p:cNvPr id="15" name="Прямоугольник 14"/>
          <p:cNvSpPr/>
          <p:nvPr/>
        </p:nvSpPr>
        <p:spPr>
          <a:xfrm>
            <a:off x="611560" y="4149080"/>
            <a:ext cx="3406958" cy="369332"/>
          </a:xfrm>
          <a:prstGeom prst="rect">
            <a:avLst/>
          </a:prstGeom>
        </p:spPr>
        <p:txBody>
          <a:bodyPr wrap="none">
            <a:spAutoFit/>
          </a:bodyPr>
          <a:lstStyle/>
          <a:p>
            <a:r>
              <a:rPr lang="en-US" dirty="0" smtClean="0"/>
              <a:t>Phys. Rev. </a:t>
            </a:r>
            <a:r>
              <a:rPr lang="en-US" dirty="0" err="1" smtClean="0"/>
              <a:t>Lett</a:t>
            </a:r>
            <a:r>
              <a:rPr lang="en-US" dirty="0" smtClean="0"/>
              <a:t>. 97, 131801 (2006)</a:t>
            </a:r>
            <a:endParaRPr lang="ru-RU" dirty="0"/>
          </a:p>
        </p:txBody>
      </p:sp>
      <p:sp>
        <p:nvSpPr>
          <p:cNvPr id="17" name="TextBox 16"/>
          <p:cNvSpPr txBox="1"/>
          <p:nvPr/>
        </p:nvSpPr>
        <p:spPr>
          <a:xfrm>
            <a:off x="1115616" y="4941168"/>
            <a:ext cx="1800200" cy="830997"/>
          </a:xfrm>
          <a:prstGeom prst="rect">
            <a:avLst/>
          </a:prstGeom>
          <a:noFill/>
        </p:spPr>
        <p:txBody>
          <a:bodyPr wrap="square" rtlCol="0">
            <a:spAutoFit/>
          </a:bodyPr>
          <a:lstStyle/>
          <a:p>
            <a:r>
              <a:rPr lang="en-US" sz="2400" dirty="0" smtClean="0"/>
              <a:t>T=130 sec</a:t>
            </a:r>
          </a:p>
          <a:p>
            <a:r>
              <a:rPr lang="en-US" sz="2400" dirty="0" smtClean="0"/>
              <a:t>E=10 kV/cm</a:t>
            </a:r>
            <a:endParaRPr lang="ru-RU" sz="2400" dirty="0"/>
          </a:p>
        </p:txBody>
      </p:sp>
      <p:grpSp>
        <p:nvGrpSpPr>
          <p:cNvPr id="18" name="Группа 17"/>
          <p:cNvGrpSpPr/>
          <p:nvPr/>
        </p:nvGrpSpPr>
        <p:grpSpPr>
          <a:xfrm>
            <a:off x="0" y="0"/>
            <a:ext cx="9144000" cy="893713"/>
            <a:chOff x="0" y="-27384"/>
            <a:chExt cx="9144000" cy="893713"/>
          </a:xfrm>
        </p:grpSpPr>
        <p:sp>
          <p:nvSpPr>
            <p:cNvPr id="19" name="Прямоугольник 18"/>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Picture 4" descr="http://innovation.jinr.ru/admin/images/JINR_blue.gif"/>
            <p:cNvPicPr>
              <a:picLocks noChangeAspect="1" noChangeArrowheads="1"/>
            </p:cNvPicPr>
            <p:nvPr/>
          </p:nvPicPr>
          <p:blipFill>
            <a:blip r:embed="rId8"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1" name="Прямоугольник 20"/>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2" name="Прямоугольник 21"/>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3" name="Рисунок 22" descr="FLNP logo.gif"/>
            <p:cNvPicPr>
              <a:picLocks noChangeAspect="1"/>
            </p:cNvPicPr>
            <p:nvPr/>
          </p:nvPicPr>
          <p:blipFill>
            <a:blip r:embed="rId9" cstate="print"/>
            <a:stretch>
              <a:fillRect/>
            </a:stretch>
          </p:blipFill>
          <p:spPr>
            <a:xfrm>
              <a:off x="7668344" y="116632"/>
              <a:ext cx="1352278" cy="576064"/>
            </a:xfrm>
            <a:prstGeom prst="rect">
              <a:avLst/>
            </a:prstGeom>
          </p:spPr>
        </p:pic>
        <p:pic>
          <p:nvPicPr>
            <p:cNvPr id="24" name="Picture 2"/>
            <p:cNvPicPr>
              <a:picLocks noChangeAspect="1" noChangeArrowheads="1"/>
            </p:cNvPicPr>
            <p:nvPr/>
          </p:nvPicPr>
          <p:blipFill>
            <a:blip r:embed="rId10" cstate="print"/>
            <a:srcRect/>
            <a:stretch>
              <a:fillRect/>
            </a:stretch>
          </p:blipFill>
          <p:spPr bwMode="auto">
            <a:xfrm>
              <a:off x="4137668" y="-25747"/>
              <a:ext cx="828000" cy="825726"/>
            </a:xfrm>
            <a:prstGeom prst="rect">
              <a:avLst/>
            </a:prstGeom>
            <a:noFill/>
            <a:ln w="9525">
              <a:noFill/>
              <a:miter lim="800000"/>
              <a:headEnd/>
              <a:tailEnd/>
            </a:ln>
          </p:spPr>
        </p:pic>
        <p:sp>
          <p:nvSpPr>
            <p:cNvPr id="25" name="Прямоугольник 24"/>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6" name="Прямая соединительная линия 25"/>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12" name="Rectangle 3"/>
          <p:cNvSpPr txBox="1">
            <a:spLocks noChangeArrowheads="1"/>
          </p:cNvSpPr>
          <p:nvPr/>
        </p:nvSpPr>
        <p:spPr>
          <a:xfrm>
            <a:off x="251520" y="1268760"/>
            <a:ext cx="6486525" cy="43815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GB" sz="3200" b="0" i="1" u="none" strike="noStrike" kern="1200" cap="none" spc="0" normalizeH="0" baseline="0" noProof="0" dirty="0" smtClean="0">
                <a:ln>
                  <a:noFill/>
                </a:ln>
                <a:solidFill>
                  <a:srgbClr val="CC3300"/>
                </a:solidFill>
                <a:effectLst/>
                <a:uLnTx/>
                <a:uFillTx/>
                <a:latin typeface="+mn-lt"/>
                <a:ea typeface="+mn-ea"/>
                <a:cs typeface="+mn-cs"/>
              </a:rPr>
              <a:t>I</a:t>
            </a:r>
            <a:r>
              <a:rPr kumimoji="0" lang="en-GB" sz="2600" b="0" i="1" u="none" strike="noStrike" kern="1200" cap="none" spc="0" normalizeH="0" baseline="0" noProof="0" dirty="0" smtClean="0">
                <a:ln>
                  <a:noFill/>
                </a:ln>
                <a:solidFill>
                  <a:srgbClr val="CC3300"/>
                </a:solidFill>
                <a:effectLst/>
                <a:uLnTx/>
                <a:uFillTx/>
                <a:latin typeface="+mn-lt"/>
                <a:ea typeface="+mn-ea"/>
                <a:cs typeface="+mn-cs"/>
              </a:rPr>
              <a:t>f neutron were the size of the Earth...</a:t>
            </a:r>
          </a:p>
        </p:txBody>
      </p:sp>
      <p:grpSp>
        <p:nvGrpSpPr>
          <p:cNvPr id="13" name="Group 4"/>
          <p:cNvGrpSpPr>
            <a:grpSpLocks/>
          </p:cNvGrpSpPr>
          <p:nvPr/>
        </p:nvGrpSpPr>
        <p:grpSpPr bwMode="auto">
          <a:xfrm>
            <a:off x="2700388" y="1668462"/>
            <a:ext cx="4030662" cy="3743325"/>
            <a:chOff x="642" y="2122"/>
            <a:chExt cx="3390" cy="3096"/>
          </a:xfrm>
        </p:grpSpPr>
        <p:graphicFrame>
          <p:nvGraphicFramePr>
            <p:cNvPr id="14" name="Object 2"/>
            <p:cNvGraphicFramePr>
              <a:graphicFrameLocks noChangeAspect="1"/>
            </p:cNvGraphicFramePr>
            <p:nvPr/>
          </p:nvGraphicFramePr>
          <p:xfrm>
            <a:off x="720" y="2122"/>
            <a:ext cx="3312" cy="2486"/>
          </p:xfrm>
          <a:graphic>
            <a:graphicData uri="http://schemas.openxmlformats.org/presentationml/2006/ole">
              <p:oleObj spid="_x0000_s63536" r:id="rId5" imgW="5257800" imgH="3944112" progId="Word.Picture.8">
                <p:embed/>
              </p:oleObj>
            </a:graphicData>
          </a:graphic>
        </p:graphicFrame>
        <p:grpSp>
          <p:nvGrpSpPr>
            <p:cNvPr id="15" name="Group 6"/>
            <p:cNvGrpSpPr>
              <a:grpSpLocks/>
            </p:cNvGrpSpPr>
            <p:nvPr/>
          </p:nvGrpSpPr>
          <p:grpSpPr bwMode="auto">
            <a:xfrm>
              <a:off x="2118" y="2148"/>
              <a:ext cx="567" cy="2401"/>
              <a:chOff x="0" y="0"/>
              <a:chExt cx="19999" cy="20000"/>
            </a:xfrm>
          </p:grpSpPr>
          <p:sp>
            <p:nvSpPr>
              <p:cNvPr id="26" name="Freeform 7"/>
              <p:cNvSpPr>
                <a:spLocks/>
              </p:cNvSpPr>
              <p:nvPr/>
            </p:nvSpPr>
            <p:spPr bwMode="auto">
              <a:xfrm>
                <a:off x="0" y="0"/>
                <a:ext cx="10056" cy="20000"/>
              </a:xfrm>
              <a:custGeom>
                <a:avLst/>
                <a:gdLst>
                  <a:gd name="T0" fmla="*/ 10042 w 20000"/>
                  <a:gd name="T1" fmla="*/ 19997 h 20000"/>
                  <a:gd name="T2" fmla="*/ 8885 w 20000"/>
                  <a:gd name="T3" fmla="*/ 19463 h 20000"/>
                  <a:gd name="T4" fmla="*/ 7715 w 20000"/>
                  <a:gd name="T5" fmla="*/ 18924 h 20000"/>
                  <a:gd name="T6" fmla="*/ 6657 w 20000"/>
                  <a:gd name="T7" fmla="*/ 18364 h 20000"/>
                  <a:gd name="T8" fmla="*/ 5501 w 20000"/>
                  <a:gd name="T9" fmla="*/ 17684 h 20000"/>
                  <a:gd name="T10" fmla="*/ 4753 w 20000"/>
                  <a:gd name="T11" fmla="*/ 17074 h 20000"/>
                  <a:gd name="T12" fmla="*/ 3597 w 20000"/>
                  <a:gd name="T13" fmla="*/ 16197 h 20000"/>
                  <a:gd name="T14" fmla="*/ 3061 w 20000"/>
                  <a:gd name="T15" fmla="*/ 15711 h 20000"/>
                  <a:gd name="T16" fmla="*/ 2426 w 20000"/>
                  <a:gd name="T17" fmla="*/ 15051 h 20000"/>
                  <a:gd name="T18" fmla="*/ 1580 w 20000"/>
                  <a:gd name="T19" fmla="*/ 14124 h 20000"/>
                  <a:gd name="T20" fmla="*/ 1156 w 20000"/>
                  <a:gd name="T21" fmla="*/ 13444 h 20000"/>
                  <a:gd name="T22" fmla="*/ 734 w 20000"/>
                  <a:gd name="T23" fmla="*/ 12811 h 20000"/>
                  <a:gd name="T24" fmla="*/ 522 w 20000"/>
                  <a:gd name="T25" fmla="*/ 12178 h 20000"/>
                  <a:gd name="T26" fmla="*/ 212 w 20000"/>
                  <a:gd name="T27" fmla="*/ 11371 h 20000"/>
                  <a:gd name="T28" fmla="*/ 0 w 20000"/>
                  <a:gd name="T29" fmla="*/ 10838 h 20000"/>
                  <a:gd name="T30" fmla="*/ 0 w 20000"/>
                  <a:gd name="T31" fmla="*/ 8989 h 20000"/>
                  <a:gd name="T32" fmla="*/ 212 w 20000"/>
                  <a:gd name="T33" fmla="*/ 8425 h 20000"/>
                  <a:gd name="T34" fmla="*/ 522 w 20000"/>
                  <a:gd name="T35" fmla="*/ 7865 h 20000"/>
                  <a:gd name="T36" fmla="*/ 734 w 20000"/>
                  <a:gd name="T37" fmla="*/ 7379 h 20000"/>
                  <a:gd name="T38" fmla="*/ 945 w 20000"/>
                  <a:gd name="T39" fmla="*/ 6842 h 20000"/>
                  <a:gd name="T40" fmla="*/ 1270 w 20000"/>
                  <a:gd name="T41" fmla="*/ 6309 h 20000"/>
                  <a:gd name="T42" fmla="*/ 1692 w 20000"/>
                  <a:gd name="T43" fmla="*/ 5746 h 20000"/>
                  <a:gd name="T44" fmla="*/ 2214 w 20000"/>
                  <a:gd name="T45" fmla="*/ 5112 h 20000"/>
                  <a:gd name="T46" fmla="*/ 2750 w 20000"/>
                  <a:gd name="T47" fmla="*/ 4429 h 20000"/>
                  <a:gd name="T48" fmla="*/ 3385 w 20000"/>
                  <a:gd name="T49" fmla="*/ 3873 h 20000"/>
                  <a:gd name="T50" fmla="*/ 4443 w 20000"/>
                  <a:gd name="T51" fmla="*/ 3049 h 20000"/>
                  <a:gd name="T52" fmla="*/ 5289 w 20000"/>
                  <a:gd name="T53" fmla="*/ 2483 h 20000"/>
                  <a:gd name="T54" fmla="*/ 6023 w 20000"/>
                  <a:gd name="T55" fmla="*/ 1926 h 20000"/>
                  <a:gd name="T56" fmla="*/ 7193 w 20000"/>
                  <a:gd name="T57" fmla="*/ 1343 h 20000"/>
                  <a:gd name="T58" fmla="*/ 8561 w 20000"/>
                  <a:gd name="T59" fmla="*/ 633 h 20000"/>
                  <a:gd name="T60" fmla="*/ 10042 w 20000"/>
                  <a:gd name="T61" fmla="*/ 0 h 20000"/>
                  <a:gd name="T62" fmla="*/ 10042 w 20000"/>
                  <a:gd name="T63" fmla="*/ 1999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9972" y="19997"/>
                    </a:moveTo>
                    <a:lnTo>
                      <a:pt x="17672" y="19463"/>
                    </a:lnTo>
                    <a:lnTo>
                      <a:pt x="15344" y="18924"/>
                    </a:lnTo>
                    <a:lnTo>
                      <a:pt x="13240" y="18364"/>
                    </a:lnTo>
                    <a:lnTo>
                      <a:pt x="10940" y="17684"/>
                    </a:lnTo>
                    <a:lnTo>
                      <a:pt x="9453" y="17074"/>
                    </a:lnTo>
                    <a:lnTo>
                      <a:pt x="7153" y="16197"/>
                    </a:lnTo>
                    <a:lnTo>
                      <a:pt x="6087" y="15711"/>
                    </a:lnTo>
                    <a:lnTo>
                      <a:pt x="4825" y="15051"/>
                    </a:lnTo>
                    <a:lnTo>
                      <a:pt x="3142" y="14124"/>
                    </a:lnTo>
                    <a:lnTo>
                      <a:pt x="2300" y="13444"/>
                    </a:lnTo>
                    <a:lnTo>
                      <a:pt x="1459" y="12811"/>
                    </a:lnTo>
                    <a:lnTo>
                      <a:pt x="1038" y="12178"/>
                    </a:lnTo>
                    <a:lnTo>
                      <a:pt x="421" y="11371"/>
                    </a:lnTo>
                    <a:lnTo>
                      <a:pt x="0" y="10838"/>
                    </a:lnTo>
                    <a:lnTo>
                      <a:pt x="0" y="8989"/>
                    </a:lnTo>
                    <a:lnTo>
                      <a:pt x="421" y="8425"/>
                    </a:lnTo>
                    <a:lnTo>
                      <a:pt x="1038" y="7865"/>
                    </a:lnTo>
                    <a:lnTo>
                      <a:pt x="1459" y="7379"/>
                    </a:lnTo>
                    <a:lnTo>
                      <a:pt x="1879" y="6842"/>
                    </a:lnTo>
                    <a:lnTo>
                      <a:pt x="2525" y="6309"/>
                    </a:lnTo>
                    <a:lnTo>
                      <a:pt x="3366" y="5746"/>
                    </a:lnTo>
                    <a:lnTo>
                      <a:pt x="4404" y="5112"/>
                    </a:lnTo>
                    <a:lnTo>
                      <a:pt x="5470" y="4429"/>
                    </a:lnTo>
                    <a:lnTo>
                      <a:pt x="6732" y="3873"/>
                    </a:lnTo>
                    <a:lnTo>
                      <a:pt x="8836" y="3049"/>
                    </a:lnTo>
                    <a:lnTo>
                      <a:pt x="10519" y="2483"/>
                    </a:lnTo>
                    <a:lnTo>
                      <a:pt x="11978" y="1926"/>
                    </a:lnTo>
                    <a:lnTo>
                      <a:pt x="14306" y="1343"/>
                    </a:lnTo>
                    <a:lnTo>
                      <a:pt x="17027" y="633"/>
                    </a:lnTo>
                    <a:lnTo>
                      <a:pt x="19972" y="0"/>
                    </a:lnTo>
                    <a:lnTo>
                      <a:pt x="19972" y="19997"/>
                    </a:lnTo>
                    <a:close/>
                  </a:path>
                </a:pathLst>
              </a:custGeom>
              <a:pattFill prst="pct30">
                <a:fgClr>
                  <a:srgbClr val="FFFF00"/>
                </a:fgClr>
                <a:bgClr>
                  <a:srgbClr val="B2B2B2"/>
                </a:bgClr>
              </a:pattFill>
              <a:ln w="9525" cap="flat">
                <a:solidFill>
                  <a:srgbClr val="000000"/>
                </a:solidFill>
                <a:prstDash val="solid"/>
                <a:round/>
                <a:headEnd type="none" w="sm" len="lg"/>
                <a:tailEnd type="none" w="sm" len="lg"/>
              </a:ln>
            </p:spPr>
            <p:txBody>
              <a:bodyPr/>
              <a:lstStyle/>
              <a:p>
                <a:endParaRPr lang="ru-RU"/>
              </a:p>
            </p:txBody>
          </p:sp>
          <p:sp>
            <p:nvSpPr>
              <p:cNvPr id="27" name="Freeform 8"/>
              <p:cNvSpPr>
                <a:spLocks/>
              </p:cNvSpPr>
              <p:nvPr/>
            </p:nvSpPr>
            <p:spPr bwMode="auto">
              <a:xfrm>
                <a:off x="9943" y="0"/>
                <a:ext cx="10056" cy="20000"/>
              </a:xfrm>
              <a:custGeom>
                <a:avLst/>
                <a:gdLst>
                  <a:gd name="T0" fmla="*/ 0 w 20000"/>
                  <a:gd name="T1" fmla="*/ 19997 h 20000"/>
                  <a:gd name="T2" fmla="*/ 1156 w 20000"/>
                  <a:gd name="T3" fmla="*/ 19463 h 20000"/>
                  <a:gd name="T4" fmla="*/ 2327 w 20000"/>
                  <a:gd name="T5" fmla="*/ 18924 h 20000"/>
                  <a:gd name="T6" fmla="*/ 3385 w 20000"/>
                  <a:gd name="T7" fmla="*/ 18364 h 20000"/>
                  <a:gd name="T8" fmla="*/ 4541 w 20000"/>
                  <a:gd name="T9" fmla="*/ 17684 h 20000"/>
                  <a:gd name="T10" fmla="*/ 5289 w 20000"/>
                  <a:gd name="T11" fmla="*/ 17074 h 20000"/>
                  <a:gd name="T12" fmla="*/ 6445 w 20000"/>
                  <a:gd name="T13" fmla="*/ 16197 h 20000"/>
                  <a:gd name="T14" fmla="*/ 6981 w 20000"/>
                  <a:gd name="T15" fmla="*/ 15711 h 20000"/>
                  <a:gd name="T16" fmla="*/ 7616 w 20000"/>
                  <a:gd name="T17" fmla="*/ 15051 h 20000"/>
                  <a:gd name="T18" fmla="*/ 8462 w 20000"/>
                  <a:gd name="T19" fmla="*/ 14124 h 20000"/>
                  <a:gd name="T20" fmla="*/ 8885 w 20000"/>
                  <a:gd name="T21" fmla="*/ 13444 h 20000"/>
                  <a:gd name="T22" fmla="*/ 9308 w 20000"/>
                  <a:gd name="T23" fmla="*/ 12811 h 20000"/>
                  <a:gd name="T24" fmla="*/ 9520 w 20000"/>
                  <a:gd name="T25" fmla="*/ 12178 h 20000"/>
                  <a:gd name="T26" fmla="*/ 9830 w 20000"/>
                  <a:gd name="T27" fmla="*/ 11371 h 20000"/>
                  <a:gd name="T28" fmla="*/ 10042 w 20000"/>
                  <a:gd name="T29" fmla="*/ 10838 h 20000"/>
                  <a:gd name="T30" fmla="*/ 10042 w 20000"/>
                  <a:gd name="T31" fmla="*/ 8989 h 20000"/>
                  <a:gd name="T32" fmla="*/ 9830 w 20000"/>
                  <a:gd name="T33" fmla="*/ 8425 h 20000"/>
                  <a:gd name="T34" fmla="*/ 9520 w 20000"/>
                  <a:gd name="T35" fmla="*/ 7865 h 20000"/>
                  <a:gd name="T36" fmla="*/ 9308 w 20000"/>
                  <a:gd name="T37" fmla="*/ 7379 h 20000"/>
                  <a:gd name="T38" fmla="*/ 9097 w 20000"/>
                  <a:gd name="T39" fmla="*/ 6842 h 20000"/>
                  <a:gd name="T40" fmla="*/ 8772 w 20000"/>
                  <a:gd name="T41" fmla="*/ 6309 h 20000"/>
                  <a:gd name="T42" fmla="*/ 8349 w 20000"/>
                  <a:gd name="T43" fmla="*/ 5746 h 20000"/>
                  <a:gd name="T44" fmla="*/ 7828 w 20000"/>
                  <a:gd name="T45" fmla="*/ 5112 h 20000"/>
                  <a:gd name="T46" fmla="*/ 7292 w 20000"/>
                  <a:gd name="T47" fmla="*/ 4429 h 20000"/>
                  <a:gd name="T48" fmla="*/ 6657 w 20000"/>
                  <a:gd name="T49" fmla="*/ 3873 h 20000"/>
                  <a:gd name="T50" fmla="*/ 5599 w 20000"/>
                  <a:gd name="T51" fmla="*/ 3049 h 20000"/>
                  <a:gd name="T52" fmla="*/ 4753 w 20000"/>
                  <a:gd name="T53" fmla="*/ 2483 h 20000"/>
                  <a:gd name="T54" fmla="*/ 4019 w 20000"/>
                  <a:gd name="T55" fmla="*/ 1926 h 20000"/>
                  <a:gd name="T56" fmla="*/ 2849 w 20000"/>
                  <a:gd name="T57" fmla="*/ 1343 h 20000"/>
                  <a:gd name="T58" fmla="*/ 1481 w 20000"/>
                  <a:gd name="T59" fmla="*/ 633 h 20000"/>
                  <a:gd name="T60" fmla="*/ 0 w 20000"/>
                  <a:gd name="T61" fmla="*/ 0 h 20000"/>
                  <a:gd name="T62" fmla="*/ 0 w 20000"/>
                  <a:gd name="T63" fmla="*/ 19997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0" y="19997"/>
                    </a:moveTo>
                    <a:lnTo>
                      <a:pt x="2300" y="19463"/>
                    </a:lnTo>
                    <a:lnTo>
                      <a:pt x="4628" y="18924"/>
                    </a:lnTo>
                    <a:lnTo>
                      <a:pt x="6732" y="18364"/>
                    </a:lnTo>
                    <a:lnTo>
                      <a:pt x="9032" y="17684"/>
                    </a:lnTo>
                    <a:lnTo>
                      <a:pt x="10519" y="17074"/>
                    </a:lnTo>
                    <a:lnTo>
                      <a:pt x="12819" y="16197"/>
                    </a:lnTo>
                    <a:lnTo>
                      <a:pt x="13885" y="15711"/>
                    </a:lnTo>
                    <a:lnTo>
                      <a:pt x="15147" y="15051"/>
                    </a:lnTo>
                    <a:lnTo>
                      <a:pt x="16830" y="14124"/>
                    </a:lnTo>
                    <a:lnTo>
                      <a:pt x="17672" y="13444"/>
                    </a:lnTo>
                    <a:lnTo>
                      <a:pt x="18513" y="12811"/>
                    </a:lnTo>
                    <a:lnTo>
                      <a:pt x="18934" y="12178"/>
                    </a:lnTo>
                    <a:lnTo>
                      <a:pt x="19551" y="11371"/>
                    </a:lnTo>
                    <a:lnTo>
                      <a:pt x="19972" y="10838"/>
                    </a:lnTo>
                    <a:lnTo>
                      <a:pt x="19972" y="8989"/>
                    </a:lnTo>
                    <a:lnTo>
                      <a:pt x="19551" y="8425"/>
                    </a:lnTo>
                    <a:lnTo>
                      <a:pt x="18934" y="7865"/>
                    </a:lnTo>
                    <a:lnTo>
                      <a:pt x="18513" y="7379"/>
                    </a:lnTo>
                    <a:lnTo>
                      <a:pt x="18093" y="6842"/>
                    </a:lnTo>
                    <a:lnTo>
                      <a:pt x="17447" y="6309"/>
                    </a:lnTo>
                    <a:lnTo>
                      <a:pt x="16606" y="5746"/>
                    </a:lnTo>
                    <a:lnTo>
                      <a:pt x="15568" y="5112"/>
                    </a:lnTo>
                    <a:lnTo>
                      <a:pt x="14502" y="4429"/>
                    </a:lnTo>
                    <a:lnTo>
                      <a:pt x="13240" y="3873"/>
                    </a:lnTo>
                    <a:lnTo>
                      <a:pt x="11136" y="3049"/>
                    </a:lnTo>
                    <a:lnTo>
                      <a:pt x="9453" y="2483"/>
                    </a:lnTo>
                    <a:lnTo>
                      <a:pt x="7994" y="1926"/>
                    </a:lnTo>
                    <a:lnTo>
                      <a:pt x="5666" y="1343"/>
                    </a:lnTo>
                    <a:lnTo>
                      <a:pt x="2945" y="633"/>
                    </a:lnTo>
                    <a:lnTo>
                      <a:pt x="0" y="0"/>
                    </a:lnTo>
                    <a:lnTo>
                      <a:pt x="0" y="19997"/>
                    </a:lnTo>
                    <a:close/>
                  </a:path>
                </a:pathLst>
              </a:custGeom>
              <a:pattFill prst="pct30">
                <a:fgClr>
                  <a:srgbClr val="FFFF00"/>
                </a:fgClr>
                <a:bgClr>
                  <a:srgbClr val="FFFFFF"/>
                </a:bgClr>
              </a:pattFill>
              <a:ln w="9525" cap="flat">
                <a:solidFill>
                  <a:srgbClr val="000000"/>
                </a:solidFill>
                <a:prstDash val="solid"/>
                <a:round/>
                <a:headEnd type="none" w="sm" len="lg"/>
                <a:tailEnd type="none" w="sm" len="lg"/>
              </a:ln>
            </p:spPr>
            <p:txBody>
              <a:bodyPr/>
              <a:lstStyle/>
              <a:p>
                <a:endParaRPr lang="ru-RU"/>
              </a:p>
            </p:txBody>
          </p:sp>
        </p:grpSp>
        <p:sp>
          <p:nvSpPr>
            <p:cNvPr id="17" name="Oval 9"/>
            <p:cNvSpPr>
              <a:spLocks noChangeArrowheads="1"/>
            </p:cNvSpPr>
            <p:nvPr/>
          </p:nvSpPr>
          <p:spPr bwMode="auto">
            <a:xfrm>
              <a:off x="642" y="4174"/>
              <a:ext cx="954" cy="1044"/>
            </a:xfrm>
            <a:prstGeom prst="ellipse">
              <a:avLst/>
            </a:prstGeom>
            <a:pattFill prst="pct30">
              <a:fgClr>
                <a:srgbClr val="FFFF00"/>
              </a:fgClr>
              <a:bgClr>
                <a:srgbClr val="FFFFFF"/>
              </a:bgClr>
            </a:pattFill>
            <a:ln w="9525">
              <a:solidFill>
                <a:srgbClr val="000000"/>
              </a:solidFill>
              <a:round/>
              <a:headEnd/>
              <a:tailEnd/>
            </a:ln>
          </p:spPr>
          <p:txBody>
            <a:bodyPr/>
            <a:lstStyle/>
            <a:p>
              <a:endParaRPr lang="ru-RU"/>
            </a:p>
          </p:txBody>
        </p:sp>
        <p:sp>
          <p:nvSpPr>
            <p:cNvPr id="18" name="Line 10"/>
            <p:cNvSpPr>
              <a:spLocks noChangeShapeType="1"/>
            </p:cNvSpPr>
            <p:nvPr/>
          </p:nvSpPr>
          <p:spPr bwMode="auto">
            <a:xfrm flipV="1">
              <a:off x="1020" y="3304"/>
              <a:ext cx="1380" cy="882"/>
            </a:xfrm>
            <a:prstGeom prst="line">
              <a:avLst/>
            </a:prstGeom>
            <a:noFill/>
            <a:ln w="9525">
              <a:solidFill>
                <a:srgbClr val="00FF00"/>
              </a:solidFill>
              <a:round/>
              <a:headEnd type="none" w="sm" len="lg"/>
              <a:tailEnd type="none" w="sm" len="lg"/>
            </a:ln>
          </p:spPr>
          <p:txBody>
            <a:bodyPr/>
            <a:lstStyle/>
            <a:p>
              <a:endParaRPr lang="ru-RU"/>
            </a:p>
          </p:txBody>
        </p:sp>
        <p:sp>
          <p:nvSpPr>
            <p:cNvPr id="19" name="Line 11"/>
            <p:cNvSpPr>
              <a:spLocks noChangeShapeType="1"/>
            </p:cNvSpPr>
            <p:nvPr/>
          </p:nvSpPr>
          <p:spPr bwMode="auto">
            <a:xfrm flipH="1">
              <a:off x="1518" y="3304"/>
              <a:ext cx="882" cy="1674"/>
            </a:xfrm>
            <a:prstGeom prst="line">
              <a:avLst/>
            </a:prstGeom>
            <a:noFill/>
            <a:ln w="9525">
              <a:solidFill>
                <a:srgbClr val="00FF00"/>
              </a:solidFill>
              <a:round/>
              <a:headEnd type="none" w="sm" len="lg"/>
              <a:tailEnd type="none" w="sm" len="lg"/>
            </a:ln>
          </p:spPr>
          <p:txBody>
            <a:bodyPr/>
            <a:lstStyle/>
            <a:p>
              <a:endParaRPr lang="ru-RU"/>
            </a:p>
          </p:txBody>
        </p:sp>
        <p:sp>
          <p:nvSpPr>
            <p:cNvPr id="20" name="Oval 12"/>
            <p:cNvSpPr>
              <a:spLocks noChangeArrowheads="1"/>
            </p:cNvSpPr>
            <p:nvPr/>
          </p:nvSpPr>
          <p:spPr bwMode="auto">
            <a:xfrm>
              <a:off x="1080" y="4418"/>
              <a:ext cx="66" cy="66"/>
            </a:xfrm>
            <a:prstGeom prst="ellipse">
              <a:avLst/>
            </a:prstGeom>
            <a:pattFill prst="pct30">
              <a:fgClr>
                <a:srgbClr val="FFFF00"/>
              </a:fgClr>
              <a:bgClr>
                <a:srgbClr val="FF0000"/>
              </a:bgClr>
            </a:pattFill>
            <a:ln w="9525">
              <a:solidFill>
                <a:srgbClr val="FF0000"/>
              </a:solidFill>
              <a:round/>
              <a:headEnd/>
              <a:tailEnd/>
            </a:ln>
          </p:spPr>
          <p:txBody>
            <a:bodyPr/>
            <a:lstStyle/>
            <a:p>
              <a:endParaRPr lang="ru-RU"/>
            </a:p>
          </p:txBody>
        </p:sp>
        <p:sp>
          <p:nvSpPr>
            <p:cNvPr id="21" name="Oval 13"/>
            <p:cNvSpPr>
              <a:spLocks noChangeArrowheads="1"/>
            </p:cNvSpPr>
            <p:nvPr/>
          </p:nvSpPr>
          <p:spPr bwMode="auto">
            <a:xfrm>
              <a:off x="1080" y="4886"/>
              <a:ext cx="66" cy="66"/>
            </a:xfrm>
            <a:prstGeom prst="ellipse">
              <a:avLst/>
            </a:prstGeom>
            <a:pattFill prst="pct60">
              <a:fgClr>
                <a:srgbClr val="008000"/>
              </a:fgClr>
              <a:bgClr>
                <a:srgbClr val="FFFFFF"/>
              </a:bgClr>
            </a:pattFill>
            <a:ln w="9525">
              <a:noFill/>
              <a:round/>
              <a:headEnd/>
              <a:tailEnd/>
            </a:ln>
          </p:spPr>
          <p:txBody>
            <a:bodyPr/>
            <a:lstStyle/>
            <a:p>
              <a:endParaRPr lang="ru-RU"/>
            </a:p>
          </p:txBody>
        </p:sp>
        <p:sp>
          <p:nvSpPr>
            <p:cNvPr id="22" name="Line 14"/>
            <p:cNvSpPr>
              <a:spLocks noChangeShapeType="1"/>
            </p:cNvSpPr>
            <p:nvPr/>
          </p:nvSpPr>
          <p:spPr bwMode="auto">
            <a:xfrm>
              <a:off x="1110" y="4454"/>
              <a:ext cx="0" cy="462"/>
            </a:xfrm>
            <a:prstGeom prst="line">
              <a:avLst/>
            </a:prstGeom>
            <a:noFill/>
            <a:ln w="9525">
              <a:solidFill>
                <a:srgbClr val="000000"/>
              </a:solidFill>
              <a:round/>
              <a:headEnd type="triangle" w="sm" len="lg"/>
              <a:tailEnd type="triangle" w="sm" len="lg"/>
            </a:ln>
          </p:spPr>
          <p:txBody>
            <a:bodyPr/>
            <a:lstStyle/>
            <a:p>
              <a:endParaRPr lang="ru-RU"/>
            </a:p>
          </p:txBody>
        </p:sp>
        <p:sp>
          <p:nvSpPr>
            <p:cNvPr id="23" name="Rectangle 15"/>
            <p:cNvSpPr>
              <a:spLocks noChangeArrowheads="1"/>
            </p:cNvSpPr>
            <p:nvPr/>
          </p:nvSpPr>
          <p:spPr bwMode="auto">
            <a:xfrm>
              <a:off x="1170" y="4610"/>
              <a:ext cx="336" cy="192"/>
            </a:xfrm>
            <a:prstGeom prst="rect">
              <a:avLst/>
            </a:prstGeom>
            <a:noFill/>
            <a:ln w="9525">
              <a:noFill/>
              <a:miter lim="800000"/>
              <a:headEnd/>
              <a:tailEnd/>
            </a:ln>
          </p:spPr>
          <p:txBody>
            <a:bodyPr lIns="12700" tIns="12700" rIns="12700" bIns="12700"/>
            <a:lstStyle/>
            <a:p>
              <a:pPr eaLnBrk="0" hangingPunct="0"/>
              <a:r>
                <a:rPr lang="en-US" sz="1800" b="1">
                  <a:latin typeface="Symbol" pitchFamily="18" charset="2"/>
                </a:rPr>
                <a:t>D</a:t>
              </a:r>
              <a:r>
                <a:rPr lang="en-US" sz="1800" b="1"/>
                <a:t>x</a:t>
              </a:r>
              <a:endParaRPr lang="en-US"/>
            </a:p>
          </p:txBody>
        </p:sp>
        <p:sp>
          <p:nvSpPr>
            <p:cNvPr id="24" name="Rectangle 16"/>
            <p:cNvSpPr>
              <a:spLocks noChangeArrowheads="1"/>
            </p:cNvSpPr>
            <p:nvPr/>
          </p:nvSpPr>
          <p:spPr bwMode="auto">
            <a:xfrm>
              <a:off x="906" y="4814"/>
              <a:ext cx="270" cy="162"/>
            </a:xfrm>
            <a:prstGeom prst="rect">
              <a:avLst/>
            </a:prstGeom>
            <a:noFill/>
            <a:ln w="12700">
              <a:noFill/>
              <a:miter lim="800000"/>
              <a:headEnd/>
              <a:tailEnd/>
            </a:ln>
          </p:spPr>
          <p:txBody>
            <a:bodyPr lIns="12700" tIns="12700" rIns="12700" bIns="12700"/>
            <a:lstStyle/>
            <a:p>
              <a:pPr eaLnBrk="0" hangingPunct="0"/>
              <a:r>
                <a:rPr lang="en-US" sz="1800" b="1">
                  <a:solidFill>
                    <a:srgbClr val="008000"/>
                  </a:solidFill>
                </a:rPr>
                <a:t>-e</a:t>
              </a:r>
              <a:endParaRPr lang="en-US"/>
            </a:p>
          </p:txBody>
        </p:sp>
        <p:sp>
          <p:nvSpPr>
            <p:cNvPr id="25" name="Rectangle 17"/>
            <p:cNvSpPr>
              <a:spLocks noChangeArrowheads="1"/>
            </p:cNvSpPr>
            <p:nvPr/>
          </p:nvSpPr>
          <p:spPr bwMode="auto">
            <a:xfrm>
              <a:off x="882" y="4340"/>
              <a:ext cx="270" cy="162"/>
            </a:xfrm>
            <a:prstGeom prst="rect">
              <a:avLst/>
            </a:prstGeom>
            <a:noFill/>
            <a:ln w="12700">
              <a:noFill/>
              <a:miter lim="800000"/>
              <a:headEnd/>
              <a:tailEnd/>
            </a:ln>
          </p:spPr>
          <p:txBody>
            <a:bodyPr lIns="12700" tIns="12700" rIns="12700" bIns="12700"/>
            <a:lstStyle/>
            <a:p>
              <a:pPr eaLnBrk="0" hangingPunct="0"/>
              <a:r>
                <a:rPr lang="en-US" sz="1800" b="1">
                  <a:solidFill>
                    <a:srgbClr val="FF0000"/>
                  </a:solidFill>
                </a:rPr>
                <a:t>+e</a:t>
              </a:r>
              <a:endParaRPr lang="en-US"/>
            </a:p>
          </p:txBody>
        </p:sp>
      </p:grpSp>
      <p:grpSp>
        <p:nvGrpSpPr>
          <p:cNvPr id="28" name="Group 18"/>
          <p:cNvGrpSpPr>
            <a:grpSpLocks/>
          </p:cNvGrpSpPr>
          <p:nvPr/>
        </p:nvGrpSpPr>
        <p:grpSpPr bwMode="auto">
          <a:xfrm>
            <a:off x="827138" y="5484812"/>
            <a:ext cx="7489825" cy="1373188"/>
            <a:chOff x="1382" y="3455"/>
            <a:chExt cx="5056" cy="881"/>
          </a:xfrm>
        </p:grpSpPr>
        <p:sp>
          <p:nvSpPr>
            <p:cNvPr id="29" name="Text Box 19"/>
            <p:cNvSpPr txBox="1">
              <a:spLocks noChangeArrowheads="1"/>
            </p:cNvSpPr>
            <p:nvPr/>
          </p:nvSpPr>
          <p:spPr bwMode="auto">
            <a:xfrm>
              <a:off x="1382" y="3455"/>
              <a:ext cx="5056" cy="881"/>
            </a:xfrm>
            <a:prstGeom prst="rect">
              <a:avLst/>
            </a:prstGeom>
            <a:noFill/>
            <a:ln w="9525">
              <a:noFill/>
              <a:miter lim="800000"/>
              <a:headEnd/>
              <a:tailEnd/>
            </a:ln>
          </p:spPr>
          <p:txBody>
            <a:bodyPr>
              <a:spAutoFit/>
            </a:bodyPr>
            <a:lstStyle/>
            <a:p>
              <a:r>
                <a:rPr lang="en-GB" sz="2800">
                  <a:solidFill>
                    <a:srgbClr val="800000"/>
                  </a:solidFill>
                  <a:latin typeface="Tahoma" pitchFamily="34" charset="0"/>
                  <a:cs typeface="Times New Roman" pitchFamily="18" charset="0"/>
                </a:rPr>
                <a:t>        </a:t>
              </a:r>
              <a:r>
                <a:rPr lang="en-GB" sz="2800" i="1">
                  <a:solidFill>
                    <a:srgbClr val="800000"/>
                  </a:solidFill>
                  <a:latin typeface="Tahoma" pitchFamily="34" charset="0"/>
                  <a:cs typeface="Times New Roman" pitchFamily="18" charset="0"/>
                </a:rPr>
                <a:t>... current EDM limit would </a:t>
              </a:r>
            </a:p>
            <a:p>
              <a:r>
                <a:rPr lang="en-GB" sz="2800" i="1">
                  <a:solidFill>
                    <a:srgbClr val="800000"/>
                  </a:solidFill>
                  <a:latin typeface="Tahoma" pitchFamily="34" charset="0"/>
                  <a:cs typeface="Times New Roman" pitchFamily="18" charset="0"/>
                </a:rPr>
                <a:t>       correspond to charge separation of </a:t>
              </a:r>
              <a:endParaRPr lang="en-GB" sz="2800">
                <a:latin typeface="Tahoma" pitchFamily="34" charset="0"/>
                <a:cs typeface="Times New Roman" pitchFamily="18" charset="0"/>
              </a:endParaRPr>
            </a:p>
            <a:p>
              <a:endParaRPr lang="en-GB" sz="2800">
                <a:latin typeface="Tahoma" pitchFamily="34" charset="0"/>
              </a:endParaRPr>
            </a:p>
          </p:txBody>
        </p:sp>
        <p:sp>
          <p:nvSpPr>
            <p:cNvPr id="30" name="Text Box 20"/>
            <p:cNvSpPr txBox="1">
              <a:spLocks noChangeArrowheads="1"/>
            </p:cNvSpPr>
            <p:nvPr/>
          </p:nvSpPr>
          <p:spPr bwMode="auto">
            <a:xfrm>
              <a:off x="2841" y="3951"/>
              <a:ext cx="1071" cy="333"/>
            </a:xfrm>
            <a:prstGeom prst="rect">
              <a:avLst/>
            </a:prstGeom>
            <a:noFill/>
            <a:ln w="9525">
              <a:noFill/>
              <a:miter lim="800000"/>
              <a:headEnd/>
              <a:tailEnd/>
            </a:ln>
          </p:spPr>
          <p:txBody>
            <a:bodyPr wrap="none">
              <a:spAutoFit/>
            </a:bodyPr>
            <a:lstStyle/>
            <a:p>
              <a:r>
                <a:rPr lang="en-GB" sz="2800" i="1">
                  <a:solidFill>
                    <a:srgbClr val="800000"/>
                  </a:solidFill>
                  <a:latin typeface="Symbol" pitchFamily="18" charset="2"/>
                  <a:cs typeface="Times New Roman" pitchFamily="18" charset="0"/>
                </a:rPr>
                <a:t>D</a:t>
              </a:r>
              <a:r>
                <a:rPr lang="en-GB" sz="2800" i="1">
                  <a:solidFill>
                    <a:srgbClr val="800000"/>
                  </a:solidFill>
                  <a:latin typeface="Tahoma" pitchFamily="34" charset="0"/>
                  <a:cs typeface="Times New Roman" pitchFamily="18" charset="0"/>
                </a:rPr>
                <a:t>x </a:t>
              </a:r>
              <a:r>
                <a:rPr lang="en-GB" sz="2800" i="1">
                  <a:solidFill>
                    <a:srgbClr val="800000"/>
                  </a:solidFill>
                  <a:latin typeface="Tahoma" pitchFamily="34" charset="0"/>
                  <a:cs typeface="Times New Roman" pitchFamily="18" charset="0"/>
                  <a:sym typeface="Symbol" pitchFamily="18" charset="2"/>
                </a:rPr>
                <a:t></a:t>
              </a:r>
              <a:r>
                <a:rPr lang="en-GB" sz="2800" i="1">
                  <a:solidFill>
                    <a:srgbClr val="800000"/>
                  </a:solidFill>
                  <a:latin typeface="Tahoma" pitchFamily="34" charset="0"/>
                  <a:cs typeface="Times New Roman" pitchFamily="18" charset="0"/>
                </a:rPr>
                <a:t> 10</a:t>
              </a:r>
              <a:r>
                <a:rPr lang="en-GB" sz="2800" i="1">
                  <a:solidFill>
                    <a:srgbClr val="800000"/>
                  </a:solidFill>
                  <a:latin typeface="Symbol" pitchFamily="18" charset="2"/>
                  <a:cs typeface="Times New Roman" pitchFamily="18" charset="0"/>
                </a:rPr>
                <a:t>m</a:t>
              </a:r>
            </a:p>
          </p:txBody>
        </p:sp>
      </p:grpSp>
      <p:grpSp>
        <p:nvGrpSpPr>
          <p:cNvPr id="31" name="Группа 30"/>
          <p:cNvGrpSpPr/>
          <p:nvPr/>
        </p:nvGrpSpPr>
        <p:grpSpPr>
          <a:xfrm>
            <a:off x="0" y="0"/>
            <a:ext cx="9144000" cy="893713"/>
            <a:chOff x="0" y="-27384"/>
            <a:chExt cx="9144000" cy="893713"/>
          </a:xfrm>
        </p:grpSpPr>
        <p:sp>
          <p:nvSpPr>
            <p:cNvPr id="32" name="Прямоугольник 31"/>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34" name="Прямоугольник 33"/>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35" name="Прямоугольник 34"/>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6" name="Рисунок 35"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37"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38" name="Прямоугольник 37"/>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9" name="Прямая соединительная линия 38"/>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946463"/>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ELECTRIC DIPOL MOMENT</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28" name="TextBox 27"/>
          <p:cNvSpPr txBox="1"/>
          <p:nvPr/>
        </p:nvSpPr>
        <p:spPr>
          <a:xfrm>
            <a:off x="0" y="1690350"/>
            <a:ext cx="9144000" cy="1200329"/>
          </a:xfrm>
          <a:prstGeom prst="rect">
            <a:avLst/>
          </a:prstGeom>
          <a:noFill/>
        </p:spPr>
        <p:txBody>
          <a:bodyPr wrap="square" rtlCol="0">
            <a:spAutoFit/>
          </a:bodyPr>
          <a:lstStyle/>
          <a:p>
            <a:pPr algn="ctr"/>
            <a:r>
              <a:rPr lang="en-US" sz="3600" b="1" dirty="0" smtClean="0"/>
              <a:t>Current projects for neutron EDM measurement:</a:t>
            </a:r>
            <a:endParaRPr lang="ru-RU" sz="3600" b="1" dirty="0"/>
          </a:p>
        </p:txBody>
      </p:sp>
      <p:sp>
        <p:nvSpPr>
          <p:cNvPr id="31" name="TextBox 30"/>
          <p:cNvSpPr txBox="1"/>
          <p:nvPr/>
        </p:nvSpPr>
        <p:spPr>
          <a:xfrm>
            <a:off x="2555776" y="3034695"/>
            <a:ext cx="4608512" cy="2554545"/>
          </a:xfrm>
          <a:prstGeom prst="rect">
            <a:avLst/>
          </a:prstGeom>
          <a:noFill/>
        </p:spPr>
        <p:txBody>
          <a:bodyPr wrap="square" rtlCol="0">
            <a:spAutoFit/>
          </a:bodyPr>
          <a:lstStyle/>
          <a:p>
            <a:pPr marL="342900" indent="-342900">
              <a:buFont typeface="+mj-lt"/>
              <a:buAutoNum type="arabicPeriod"/>
            </a:pPr>
            <a:r>
              <a:rPr lang="en-US" sz="3200" dirty="0" smtClean="0"/>
              <a:t>NRC KI PNPI (Russia)</a:t>
            </a:r>
          </a:p>
          <a:p>
            <a:pPr marL="342900" indent="-342900">
              <a:buFont typeface="+mj-lt"/>
              <a:buAutoNum type="arabicPeriod"/>
            </a:pPr>
            <a:r>
              <a:rPr lang="en-US" sz="3200" dirty="0" smtClean="0"/>
              <a:t>SNS (USA)</a:t>
            </a:r>
          </a:p>
          <a:p>
            <a:pPr marL="342900" indent="-342900">
              <a:buFont typeface="+mj-lt"/>
              <a:buAutoNum type="arabicPeriod"/>
            </a:pPr>
            <a:r>
              <a:rPr lang="en-US" sz="3200" dirty="0" smtClean="0"/>
              <a:t>PSI (Switzerland)</a:t>
            </a:r>
          </a:p>
          <a:p>
            <a:pPr marL="342900" indent="-342900">
              <a:buFont typeface="+mj-lt"/>
              <a:buAutoNum type="arabicPeriod"/>
            </a:pPr>
            <a:r>
              <a:rPr lang="en-US" sz="3200" dirty="0" smtClean="0"/>
              <a:t>TUM FM</a:t>
            </a:r>
            <a:r>
              <a:rPr lang="ru-RU" sz="3200" dirty="0" smtClean="0"/>
              <a:t>-</a:t>
            </a:r>
            <a:r>
              <a:rPr lang="en-US" sz="3200" dirty="0" smtClean="0"/>
              <a:t>II (Germany)</a:t>
            </a:r>
          </a:p>
          <a:p>
            <a:pPr marL="342900" indent="-342900">
              <a:buFont typeface="+mj-lt"/>
              <a:buAutoNum type="arabicPeriod"/>
            </a:pPr>
            <a:r>
              <a:rPr lang="en-US" sz="3200" dirty="0" smtClean="0"/>
              <a:t>KEK TRIUMF (Canada)</a:t>
            </a:r>
            <a:endParaRPr lang="ru-RU" sz="3200" dirty="0"/>
          </a:p>
        </p:txBody>
      </p:sp>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46</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a:t>
            </a:r>
            <a:r>
              <a:rPr lang="en-US" sz="2800" dirty="0" smtClean="0">
                <a:solidFill>
                  <a:srgbClr val="FF0000"/>
                </a:solidFill>
              </a:rPr>
              <a:t>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240518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746701"/>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aphicFrame>
        <p:nvGraphicFramePr>
          <p:cNvPr id="12" name="Object 3"/>
          <p:cNvGraphicFramePr>
            <a:graphicFrameLocks noChangeAspect="1"/>
          </p:cNvGraphicFramePr>
          <p:nvPr/>
        </p:nvGraphicFramePr>
        <p:xfrm>
          <a:off x="4140200" y="3636987"/>
          <a:ext cx="1101725" cy="674687"/>
        </p:xfrm>
        <a:graphic>
          <a:graphicData uri="http://schemas.openxmlformats.org/presentationml/2006/ole">
            <p:oleObj spid="_x0000_s64790" name="Формула" r:id="rId5" imgW="799753" imgH="495085" progId="Equation.3">
              <p:embed/>
            </p:oleObj>
          </a:graphicData>
        </a:graphic>
      </p:graphicFrame>
      <p:sp>
        <p:nvSpPr>
          <p:cNvPr id="13" name="Text Box 4"/>
          <p:cNvSpPr txBox="1">
            <a:spLocks noChangeArrowheads="1"/>
          </p:cNvSpPr>
          <p:nvPr/>
        </p:nvSpPr>
        <p:spPr bwMode="auto">
          <a:xfrm>
            <a:off x="3708400" y="3060724"/>
            <a:ext cx="2701925" cy="396875"/>
          </a:xfrm>
          <a:prstGeom prst="rect">
            <a:avLst/>
          </a:prstGeom>
          <a:noFill/>
          <a:ln w="9525">
            <a:noFill/>
            <a:miter lim="800000"/>
            <a:headEnd/>
            <a:tailEnd/>
          </a:ln>
        </p:spPr>
        <p:txBody>
          <a:bodyPr wrap="none">
            <a:spAutoFit/>
          </a:bodyPr>
          <a:lstStyle/>
          <a:p>
            <a:r>
              <a:rPr lang="en-US" sz="2000" b="1">
                <a:solidFill>
                  <a:srgbClr val="660033"/>
                </a:solidFill>
                <a:latin typeface="Arial" pitchFamily="34" charset="0"/>
                <a:cs typeface="Arial" pitchFamily="34" charset="0"/>
              </a:rPr>
              <a:t>Classical case when</a:t>
            </a:r>
            <a:r>
              <a:rPr lang="ru-RU" sz="1800">
                <a:solidFill>
                  <a:srgbClr val="660033"/>
                </a:solidFill>
                <a:latin typeface="Arial" pitchFamily="34" charset="0"/>
                <a:cs typeface="Arial" pitchFamily="34" charset="0"/>
              </a:rPr>
              <a:t> </a:t>
            </a:r>
          </a:p>
        </p:txBody>
      </p:sp>
      <p:graphicFrame>
        <p:nvGraphicFramePr>
          <p:cNvPr id="14" name="Object 5"/>
          <p:cNvGraphicFramePr>
            <a:graphicFrameLocks noChangeAspect="1"/>
          </p:cNvGraphicFramePr>
          <p:nvPr/>
        </p:nvGraphicFramePr>
        <p:xfrm>
          <a:off x="6438900" y="3008337"/>
          <a:ext cx="1668463" cy="544512"/>
        </p:xfrm>
        <a:graphic>
          <a:graphicData uri="http://schemas.openxmlformats.org/presentationml/2006/ole">
            <p:oleObj spid="_x0000_s64791" name="Формула" r:id="rId6" imgW="1066337" imgH="393529" progId="Equation.3">
              <p:embed/>
            </p:oleObj>
          </a:graphicData>
        </a:graphic>
      </p:graphicFrame>
      <p:graphicFrame>
        <p:nvGraphicFramePr>
          <p:cNvPr id="15" name="Object 6"/>
          <p:cNvGraphicFramePr>
            <a:graphicFrameLocks noChangeAspect="1"/>
          </p:cNvGraphicFramePr>
          <p:nvPr/>
        </p:nvGraphicFramePr>
        <p:xfrm>
          <a:off x="5508625" y="3565549"/>
          <a:ext cx="3286125" cy="688975"/>
        </p:xfrm>
        <a:graphic>
          <a:graphicData uri="http://schemas.openxmlformats.org/presentationml/2006/ole">
            <p:oleObj spid="_x0000_s64792" name="Формула" r:id="rId7" imgW="2400300" imgH="508000" progId="Equation.3">
              <p:embed/>
            </p:oleObj>
          </a:graphicData>
        </a:graphic>
      </p:graphicFrame>
      <p:grpSp>
        <p:nvGrpSpPr>
          <p:cNvPr id="17" name="Group 7"/>
          <p:cNvGrpSpPr>
            <a:grpSpLocks/>
          </p:cNvGrpSpPr>
          <p:nvPr/>
        </p:nvGrpSpPr>
        <p:grpSpPr bwMode="auto">
          <a:xfrm>
            <a:off x="3400425" y="1693887"/>
            <a:ext cx="5743575" cy="904875"/>
            <a:chOff x="521" y="1026"/>
            <a:chExt cx="4094" cy="689"/>
          </a:xfrm>
        </p:grpSpPr>
        <p:sp>
          <p:nvSpPr>
            <p:cNvPr id="18" name="Oval 8"/>
            <p:cNvSpPr>
              <a:spLocks noChangeArrowheads="1"/>
            </p:cNvSpPr>
            <p:nvPr/>
          </p:nvSpPr>
          <p:spPr bwMode="auto">
            <a:xfrm>
              <a:off x="600" y="1261"/>
              <a:ext cx="469" cy="394"/>
            </a:xfrm>
            <a:prstGeom prst="ellipse">
              <a:avLst/>
            </a:prstGeom>
            <a:noFill/>
            <a:ln w="9525">
              <a:solidFill>
                <a:srgbClr val="FF0066"/>
              </a:solidFill>
              <a:round/>
              <a:headEnd/>
              <a:tailEnd/>
            </a:ln>
          </p:spPr>
          <p:txBody>
            <a:bodyPr wrap="none" anchor="ctr"/>
            <a:lstStyle/>
            <a:p>
              <a:endParaRPr lang="ru-RU"/>
            </a:p>
          </p:txBody>
        </p:sp>
        <p:sp>
          <p:nvSpPr>
            <p:cNvPr id="19" name="Oval 9"/>
            <p:cNvSpPr>
              <a:spLocks noChangeArrowheads="1"/>
            </p:cNvSpPr>
            <p:nvPr/>
          </p:nvSpPr>
          <p:spPr bwMode="auto">
            <a:xfrm>
              <a:off x="1056" y="1279"/>
              <a:ext cx="469" cy="394"/>
            </a:xfrm>
            <a:prstGeom prst="ellipse">
              <a:avLst/>
            </a:prstGeom>
            <a:noFill/>
            <a:ln w="9525">
              <a:solidFill>
                <a:srgbClr val="FF0066"/>
              </a:solidFill>
              <a:round/>
              <a:headEnd/>
              <a:tailEnd/>
            </a:ln>
          </p:spPr>
          <p:txBody>
            <a:bodyPr wrap="none" anchor="ctr"/>
            <a:lstStyle/>
            <a:p>
              <a:endParaRPr lang="ru-RU"/>
            </a:p>
          </p:txBody>
        </p:sp>
        <p:sp>
          <p:nvSpPr>
            <p:cNvPr id="20" name="Oval 10"/>
            <p:cNvSpPr>
              <a:spLocks noChangeArrowheads="1"/>
            </p:cNvSpPr>
            <p:nvPr/>
          </p:nvSpPr>
          <p:spPr bwMode="auto">
            <a:xfrm>
              <a:off x="1510" y="1279"/>
              <a:ext cx="469" cy="394"/>
            </a:xfrm>
            <a:prstGeom prst="ellipse">
              <a:avLst/>
            </a:prstGeom>
            <a:noFill/>
            <a:ln w="9525">
              <a:solidFill>
                <a:srgbClr val="FF0066"/>
              </a:solidFill>
              <a:round/>
              <a:headEnd/>
              <a:tailEnd/>
            </a:ln>
          </p:spPr>
          <p:txBody>
            <a:bodyPr wrap="none" anchor="ctr"/>
            <a:lstStyle/>
            <a:p>
              <a:endParaRPr lang="ru-RU"/>
            </a:p>
          </p:txBody>
        </p:sp>
        <p:sp>
          <p:nvSpPr>
            <p:cNvPr id="21" name="Oval 11"/>
            <p:cNvSpPr>
              <a:spLocks noChangeArrowheads="1"/>
            </p:cNvSpPr>
            <p:nvPr/>
          </p:nvSpPr>
          <p:spPr bwMode="auto">
            <a:xfrm>
              <a:off x="1963" y="1279"/>
              <a:ext cx="469" cy="394"/>
            </a:xfrm>
            <a:prstGeom prst="ellipse">
              <a:avLst/>
            </a:prstGeom>
            <a:noFill/>
            <a:ln w="9525">
              <a:solidFill>
                <a:srgbClr val="FF0066"/>
              </a:solidFill>
              <a:round/>
              <a:headEnd/>
              <a:tailEnd/>
            </a:ln>
          </p:spPr>
          <p:txBody>
            <a:bodyPr wrap="none" anchor="ctr"/>
            <a:lstStyle/>
            <a:p>
              <a:endParaRPr lang="ru-RU"/>
            </a:p>
          </p:txBody>
        </p:sp>
        <p:sp>
          <p:nvSpPr>
            <p:cNvPr id="22" name="Oval 12"/>
            <p:cNvSpPr>
              <a:spLocks noChangeArrowheads="1"/>
            </p:cNvSpPr>
            <p:nvPr/>
          </p:nvSpPr>
          <p:spPr bwMode="auto">
            <a:xfrm>
              <a:off x="2417" y="1279"/>
              <a:ext cx="470" cy="394"/>
            </a:xfrm>
            <a:prstGeom prst="ellipse">
              <a:avLst/>
            </a:prstGeom>
            <a:noFill/>
            <a:ln w="9525">
              <a:solidFill>
                <a:srgbClr val="FF0066"/>
              </a:solidFill>
              <a:round/>
              <a:headEnd/>
              <a:tailEnd/>
            </a:ln>
          </p:spPr>
          <p:txBody>
            <a:bodyPr wrap="none" anchor="ctr"/>
            <a:lstStyle/>
            <a:p>
              <a:endParaRPr lang="ru-RU"/>
            </a:p>
          </p:txBody>
        </p:sp>
        <p:sp>
          <p:nvSpPr>
            <p:cNvPr id="23" name="Oval 13"/>
            <p:cNvSpPr>
              <a:spLocks noChangeArrowheads="1"/>
            </p:cNvSpPr>
            <p:nvPr/>
          </p:nvSpPr>
          <p:spPr bwMode="auto">
            <a:xfrm>
              <a:off x="2870" y="1279"/>
              <a:ext cx="469" cy="394"/>
            </a:xfrm>
            <a:prstGeom prst="ellipse">
              <a:avLst/>
            </a:prstGeom>
            <a:noFill/>
            <a:ln w="9525">
              <a:solidFill>
                <a:srgbClr val="FF0066"/>
              </a:solidFill>
              <a:round/>
              <a:headEnd/>
              <a:tailEnd/>
            </a:ln>
          </p:spPr>
          <p:txBody>
            <a:bodyPr wrap="none" anchor="ctr"/>
            <a:lstStyle/>
            <a:p>
              <a:endParaRPr lang="ru-RU"/>
            </a:p>
          </p:txBody>
        </p:sp>
        <p:sp>
          <p:nvSpPr>
            <p:cNvPr id="24" name="Oval 14"/>
            <p:cNvSpPr>
              <a:spLocks noChangeArrowheads="1"/>
            </p:cNvSpPr>
            <p:nvPr/>
          </p:nvSpPr>
          <p:spPr bwMode="auto">
            <a:xfrm>
              <a:off x="3324" y="1279"/>
              <a:ext cx="470" cy="394"/>
            </a:xfrm>
            <a:prstGeom prst="ellipse">
              <a:avLst/>
            </a:prstGeom>
            <a:noFill/>
            <a:ln w="9525">
              <a:solidFill>
                <a:srgbClr val="FF0066"/>
              </a:solidFill>
              <a:round/>
              <a:headEnd/>
              <a:tailEnd/>
            </a:ln>
          </p:spPr>
          <p:txBody>
            <a:bodyPr wrap="none" anchor="ctr"/>
            <a:lstStyle/>
            <a:p>
              <a:endParaRPr lang="ru-RU"/>
            </a:p>
          </p:txBody>
        </p:sp>
        <p:sp>
          <p:nvSpPr>
            <p:cNvPr id="25" name="Rectangle 15" descr="Светлый диагональный 1"/>
            <p:cNvSpPr>
              <a:spLocks noChangeArrowheads="1"/>
            </p:cNvSpPr>
            <p:nvPr/>
          </p:nvSpPr>
          <p:spPr bwMode="auto">
            <a:xfrm>
              <a:off x="521" y="1410"/>
              <a:ext cx="3483" cy="305"/>
            </a:xfrm>
            <a:prstGeom prst="rect">
              <a:avLst/>
            </a:prstGeom>
            <a:pattFill prst="ltDnDiag">
              <a:fgClr>
                <a:srgbClr val="996633"/>
              </a:fgClr>
              <a:bgClr>
                <a:srgbClr val="FFFFFF"/>
              </a:bgClr>
            </a:pattFill>
            <a:ln w="9525">
              <a:solidFill>
                <a:schemeClr val="tx1"/>
              </a:solidFill>
              <a:miter lim="800000"/>
              <a:headEnd/>
              <a:tailEnd/>
            </a:ln>
          </p:spPr>
          <p:txBody>
            <a:bodyPr wrap="none" anchor="ctr"/>
            <a:lstStyle/>
            <a:p>
              <a:endParaRPr lang="ru-RU"/>
            </a:p>
          </p:txBody>
        </p:sp>
        <p:sp>
          <p:nvSpPr>
            <p:cNvPr id="26" name="Line 16"/>
            <p:cNvSpPr>
              <a:spLocks noChangeShapeType="1"/>
            </p:cNvSpPr>
            <p:nvPr/>
          </p:nvSpPr>
          <p:spPr bwMode="auto">
            <a:xfrm>
              <a:off x="3965" y="1392"/>
              <a:ext cx="352" cy="0"/>
            </a:xfrm>
            <a:prstGeom prst="line">
              <a:avLst/>
            </a:prstGeom>
            <a:noFill/>
            <a:ln w="9525">
              <a:solidFill>
                <a:schemeClr val="tx1"/>
              </a:solidFill>
              <a:prstDash val="dash"/>
              <a:round/>
              <a:headEnd/>
              <a:tailEnd/>
            </a:ln>
          </p:spPr>
          <p:txBody>
            <a:bodyPr/>
            <a:lstStyle/>
            <a:p>
              <a:endParaRPr lang="ru-RU"/>
            </a:p>
          </p:txBody>
        </p:sp>
        <p:sp>
          <p:nvSpPr>
            <p:cNvPr id="27" name="Line 17"/>
            <p:cNvSpPr>
              <a:spLocks noChangeShapeType="1"/>
            </p:cNvSpPr>
            <p:nvPr/>
          </p:nvSpPr>
          <p:spPr bwMode="auto">
            <a:xfrm flipV="1">
              <a:off x="829" y="1279"/>
              <a:ext cx="3508" cy="5"/>
            </a:xfrm>
            <a:prstGeom prst="line">
              <a:avLst/>
            </a:prstGeom>
            <a:noFill/>
            <a:ln w="9525">
              <a:solidFill>
                <a:schemeClr val="tx1"/>
              </a:solidFill>
              <a:prstDash val="dash"/>
              <a:round/>
              <a:headEnd/>
              <a:tailEnd/>
            </a:ln>
          </p:spPr>
          <p:txBody>
            <a:bodyPr/>
            <a:lstStyle/>
            <a:p>
              <a:endParaRPr lang="ru-RU"/>
            </a:p>
          </p:txBody>
        </p:sp>
        <p:sp>
          <p:nvSpPr>
            <p:cNvPr id="28" name="Text Box 18"/>
            <p:cNvSpPr txBox="1">
              <a:spLocks noChangeArrowheads="1"/>
            </p:cNvSpPr>
            <p:nvPr/>
          </p:nvSpPr>
          <p:spPr bwMode="auto">
            <a:xfrm>
              <a:off x="4357" y="1218"/>
              <a:ext cx="258" cy="279"/>
            </a:xfrm>
            <a:prstGeom prst="rect">
              <a:avLst/>
            </a:prstGeom>
            <a:noFill/>
            <a:ln w="9525">
              <a:noFill/>
              <a:miter lim="800000"/>
              <a:headEnd/>
              <a:tailEnd/>
            </a:ln>
          </p:spPr>
          <p:txBody>
            <a:bodyPr wrap="none">
              <a:spAutoFit/>
            </a:bodyPr>
            <a:lstStyle/>
            <a:p>
              <a:r>
                <a:rPr lang="en-US" sz="1800" b="1">
                  <a:cs typeface="Arial" pitchFamily="34" charset="0"/>
                </a:rPr>
                <a:t>H</a:t>
              </a:r>
              <a:endParaRPr lang="ru-RU" sz="1800" b="1">
                <a:cs typeface="Arial" pitchFamily="34" charset="0"/>
              </a:endParaRPr>
            </a:p>
          </p:txBody>
        </p:sp>
        <p:sp>
          <p:nvSpPr>
            <p:cNvPr id="29" name="Line 19"/>
            <p:cNvSpPr>
              <a:spLocks noChangeShapeType="1"/>
            </p:cNvSpPr>
            <p:nvPr/>
          </p:nvSpPr>
          <p:spPr bwMode="auto">
            <a:xfrm>
              <a:off x="4265" y="1026"/>
              <a:ext cx="0" cy="240"/>
            </a:xfrm>
            <a:prstGeom prst="line">
              <a:avLst/>
            </a:prstGeom>
            <a:noFill/>
            <a:ln w="9525">
              <a:solidFill>
                <a:srgbClr val="FF0066"/>
              </a:solidFill>
              <a:round/>
              <a:headEnd/>
              <a:tailEnd type="triangle" w="med" len="med"/>
            </a:ln>
          </p:spPr>
          <p:txBody>
            <a:bodyPr/>
            <a:lstStyle/>
            <a:p>
              <a:endParaRPr lang="ru-RU"/>
            </a:p>
          </p:txBody>
        </p:sp>
        <p:sp>
          <p:nvSpPr>
            <p:cNvPr id="30" name="Line 20"/>
            <p:cNvSpPr>
              <a:spLocks noChangeShapeType="1"/>
            </p:cNvSpPr>
            <p:nvPr/>
          </p:nvSpPr>
          <p:spPr bwMode="auto">
            <a:xfrm flipV="1">
              <a:off x="4265" y="1410"/>
              <a:ext cx="0" cy="240"/>
            </a:xfrm>
            <a:prstGeom prst="line">
              <a:avLst/>
            </a:prstGeom>
            <a:noFill/>
            <a:ln w="9525">
              <a:solidFill>
                <a:srgbClr val="FF0066"/>
              </a:solidFill>
              <a:round/>
              <a:headEnd/>
              <a:tailEnd type="triangle" w="med" len="med"/>
            </a:ln>
          </p:spPr>
          <p:txBody>
            <a:bodyPr/>
            <a:lstStyle/>
            <a:p>
              <a:endParaRPr lang="ru-RU"/>
            </a:p>
          </p:txBody>
        </p:sp>
      </p:grpSp>
      <p:sp>
        <p:nvSpPr>
          <p:cNvPr id="31" name="Text Box 21"/>
          <p:cNvSpPr txBox="1">
            <a:spLocks noChangeArrowheads="1"/>
          </p:cNvSpPr>
          <p:nvPr/>
        </p:nvSpPr>
        <p:spPr bwMode="auto">
          <a:xfrm>
            <a:off x="4284663" y="4502174"/>
            <a:ext cx="2716212" cy="396875"/>
          </a:xfrm>
          <a:prstGeom prst="rect">
            <a:avLst/>
          </a:prstGeom>
          <a:noFill/>
          <a:ln w="9525">
            <a:noFill/>
            <a:miter lim="800000"/>
            <a:headEnd/>
            <a:tailEnd/>
          </a:ln>
        </p:spPr>
        <p:txBody>
          <a:bodyPr wrap="none">
            <a:spAutoFit/>
          </a:bodyPr>
          <a:lstStyle/>
          <a:p>
            <a:r>
              <a:rPr lang="en-US" sz="2000" b="1">
                <a:solidFill>
                  <a:srgbClr val="660033"/>
                </a:solidFill>
                <a:latin typeface="Arial" pitchFamily="34" charset="0"/>
                <a:cs typeface="Arial" pitchFamily="34" charset="0"/>
              </a:rPr>
              <a:t>Quantum case when</a:t>
            </a:r>
            <a:r>
              <a:rPr lang="ru-RU" sz="1800">
                <a:solidFill>
                  <a:srgbClr val="660033"/>
                </a:solidFill>
                <a:latin typeface="Arial" pitchFamily="34" charset="0"/>
                <a:cs typeface="Arial" pitchFamily="34" charset="0"/>
              </a:rPr>
              <a:t> </a:t>
            </a:r>
          </a:p>
        </p:txBody>
      </p:sp>
      <p:graphicFrame>
        <p:nvGraphicFramePr>
          <p:cNvPr id="32" name="Object 22"/>
          <p:cNvGraphicFramePr>
            <a:graphicFrameLocks noChangeAspect="1"/>
          </p:cNvGraphicFramePr>
          <p:nvPr/>
        </p:nvGraphicFramePr>
        <p:xfrm>
          <a:off x="7124700" y="4546624"/>
          <a:ext cx="982663" cy="433388"/>
        </p:xfrm>
        <a:graphic>
          <a:graphicData uri="http://schemas.openxmlformats.org/presentationml/2006/ole">
            <p:oleObj spid="_x0000_s64793" name="Equation" r:id="rId8" imgW="482391" imgH="241195" progId="Equation.DSMT4">
              <p:embed/>
            </p:oleObj>
          </a:graphicData>
        </a:graphic>
      </p:graphicFrame>
      <p:sp>
        <p:nvSpPr>
          <p:cNvPr id="33" name="Text Box 23"/>
          <p:cNvSpPr txBox="1">
            <a:spLocks noChangeArrowheads="1"/>
          </p:cNvSpPr>
          <p:nvPr/>
        </p:nvSpPr>
        <p:spPr bwMode="auto">
          <a:xfrm>
            <a:off x="3779912" y="1196752"/>
            <a:ext cx="4374403" cy="646331"/>
          </a:xfrm>
          <a:prstGeom prst="rect">
            <a:avLst/>
          </a:prstGeom>
          <a:noFill/>
          <a:ln w="9525">
            <a:noFill/>
            <a:miter lim="800000"/>
            <a:headEnd/>
            <a:tailEnd/>
          </a:ln>
        </p:spPr>
        <p:txBody>
          <a:bodyPr wrap="none">
            <a:spAutoFit/>
          </a:bodyPr>
          <a:lstStyle/>
          <a:p>
            <a:r>
              <a:rPr lang="en-US" sz="3600" b="1" i="1" dirty="0">
                <a:solidFill>
                  <a:srgbClr val="FF0066"/>
                </a:solidFill>
                <a:latin typeface="Arial" pitchFamily="34" charset="0"/>
                <a:cs typeface="Arial" pitchFamily="34" charset="0"/>
              </a:rPr>
              <a:t>V</a:t>
            </a:r>
            <a:r>
              <a:rPr lang="ru-RU" sz="3600" b="1" i="1" dirty="0">
                <a:solidFill>
                  <a:srgbClr val="FF0066"/>
                </a:solidFill>
                <a:latin typeface="Arial" pitchFamily="34" charset="0"/>
                <a:cs typeface="Arial" pitchFamily="34" charset="0"/>
              </a:rPr>
              <a:t>.</a:t>
            </a:r>
            <a:r>
              <a:rPr lang="en-US" sz="3600" b="1" i="1" dirty="0">
                <a:solidFill>
                  <a:srgbClr val="FF0066"/>
                </a:solidFill>
                <a:latin typeface="Arial" pitchFamily="34" charset="0"/>
                <a:cs typeface="Arial" pitchFamily="34" charset="0"/>
              </a:rPr>
              <a:t>I</a:t>
            </a:r>
            <a:r>
              <a:rPr lang="ru-RU" sz="3600" b="1" i="1" dirty="0">
                <a:solidFill>
                  <a:srgbClr val="FF0066"/>
                </a:solidFill>
                <a:latin typeface="Arial" pitchFamily="34" charset="0"/>
                <a:cs typeface="Arial" pitchFamily="34" charset="0"/>
              </a:rPr>
              <a:t>.</a:t>
            </a:r>
            <a:r>
              <a:rPr lang="en-US" sz="3600" b="1" i="1" dirty="0" err="1">
                <a:solidFill>
                  <a:srgbClr val="FF0066"/>
                </a:solidFill>
                <a:latin typeface="Arial" pitchFamily="34" charset="0"/>
                <a:cs typeface="Arial" pitchFamily="34" charset="0"/>
              </a:rPr>
              <a:t>Luschikov</a:t>
            </a:r>
            <a:r>
              <a:rPr lang="ru-RU" sz="3600" b="1" i="1" dirty="0">
                <a:solidFill>
                  <a:srgbClr val="FF0066"/>
                </a:solidFill>
                <a:latin typeface="Arial" pitchFamily="34" charset="0"/>
                <a:cs typeface="Arial" pitchFamily="34" charset="0"/>
              </a:rPr>
              <a:t>, </a:t>
            </a:r>
            <a:r>
              <a:rPr lang="ru-RU" sz="3600" b="1" i="1" dirty="0" smtClean="0">
                <a:solidFill>
                  <a:srgbClr val="FF0066"/>
                </a:solidFill>
                <a:latin typeface="Arial" pitchFamily="34" charset="0"/>
                <a:cs typeface="Arial" pitchFamily="34" charset="0"/>
              </a:rPr>
              <a:t>1976</a:t>
            </a:r>
            <a:endParaRPr lang="ru-RU" sz="3600" b="1" i="1" dirty="0">
              <a:solidFill>
                <a:srgbClr val="FF0066"/>
              </a:solidFill>
              <a:latin typeface="Arial" pitchFamily="34" charset="0"/>
              <a:cs typeface="Arial" pitchFamily="34" charset="0"/>
            </a:endParaRPr>
          </a:p>
        </p:txBody>
      </p:sp>
      <p:graphicFrame>
        <p:nvGraphicFramePr>
          <p:cNvPr id="34" name="Object 24"/>
          <p:cNvGraphicFramePr>
            <a:graphicFrameLocks noChangeAspect="1"/>
          </p:cNvGraphicFramePr>
          <p:nvPr>
            <p:extLst>
              <p:ext uri="{D42A27DB-BD31-4B8C-83A1-F6EECF244321}">
                <p14:modId xmlns:p14="http://schemas.microsoft.com/office/powerpoint/2010/main" xmlns="" val="3882864366"/>
              </p:ext>
            </p:extLst>
          </p:nvPr>
        </p:nvGraphicFramePr>
        <p:xfrm>
          <a:off x="7812088" y="2593157"/>
          <a:ext cx="1008062" cy="331787"/>
        </p:xfrm>
        <a:graphic>
          <a:graphicData uri="http://schemas.openxmlformats.org/presentationml/2006/ole">
            <p:oleObj spid="_x0000_s64794" name="Формула" r:id="rId9" imgW="609336" imgH="203112" progId="Equation.3">
              <p:embed/>
            </p:oleObj>
          </a:graphicData>
        </a:graphic>
      </p:graphicFrame>
      <p:pic>
        <p:nvPicPr>
          <p:cNvPr id="35" name="Picture 25"/>
          <p:cNvPicPr>
            <a:picLocks noChangeAspect="1" noChangeArrowheads="1"/>
          </p:cNvPicPr>
          <p:nvPr/>
        </p:nvPicPr>
        <p:blipFill>
          <a:blip r:embed="rId10" cstate="print"/>
          <a:srcRect/>
          <a:stretch>
            <a:fillRect/>
          </a:stretch>
        </p:blipFill>
        <p:spPr bwMode="auto">
          <a:xfrm>
            <a:off x="395288" y="4357712"/>
            <a:ext cx="3744912" cy="1879600"/>
          </a:xfrm>
          <a:prstGeom prst="rect">
            <a:avLst/>
          </a:prstGeom>
          <a:noFill/>
          <a:ln w="9525">
            <a:noFill/>
            <a:miter lim="800000"/>
            <a:headEnd/>
            <a:tailEnd/>
          </a:ln>
        </p:spPr>
      </p:pic>
      <p:graphicFrame>
        <p:nvGraphicFramePr>
          <p:cNvPr id="36" name="Object 26"/>
          <p:cNvGraphicFramePr>
            <a:graphicFrameLocks/>
          </p:cNvGraphicFramePr>
          <p:nvPr/>
        </p:nvGraphicFramePr>
        <p:xfrm>
          <a:off x="5319713" y="5218137"/>
          <a:ext cx="3212727" cy="1019175"/>
        </p:xfrm>
        <a:graphic>
          <a:graphicData uri="http://schemas.openxmlformats.org/presentationml/2006/ole">
            <p:oleObj spid="_x0000_s64795" name="Equation" r:id="rId11" imgW="1968500" imgH="558800" progId="Equation.DSMT4">
              <p:embed/>
            </p:oleObj>
          </a:graphicData>
        </a:graphic>
      </p:graphicFrame>
      <p:pic>
        <p:nvPicPr>
          <p:cNvPr id="37" name="Picture 27" descr="Лущиков_Франк"/>
          <p:cNvPicPr>
            <a:picLocks noChangeAspect="1" noChangeArrowheads="1"/>
          </p:cNvPicPr>
          <p:nvPr/>
        </p:nvPicPr>
        <p:blipFill>
          <a:blip r:embed="rId12" cstate="print"/>
          <a:srcRect/>
          <a:stretch>
            <a:fillRect/>
          </a:stretch>
        </p:blipFill>
        <p:spPr bwMode="auto">
          <a:xfrm>
            <a:off x="395288" y="1262087"/>
            <a:ext cx="2916237" cy="2586037"/>
          </a:xfrm>
          <a:prstGeom prst="rect">
            <a:avLst/>
          </a:prstGeom>
          <a:noFill/>
          <a:ln w="9525">
            <a:noFill/>
            <a:miter lim="800000"/>
            <a:headEnd/>
            <a:tailEnd/>
          </a:ln>
        </p:spPr>
      </p:pic>
      <p:sp>
        <p:nvSpPr>
          <p:cNvPr id="38" name="Text Box 28"/>
          <p:cNvSpPr txBox="1">
            <a:spLocks noChangeArrowheads="1"/>
          </p:cNvSpPr>
          <p:nvPr/>
        </p:nvSpPr>
        <p:spPr bwMode="auto">
          <a:xfrm>
            <a:off x="611188" y="3852887"/>
            <a:ext cx="2281237" cy="274637"/>
          </a:xfrm>
          <a:prstGeom prst="rect">
            <a:avLst/>
          </a:prstGeom>
          <a:noFill/>
          <a:ln w="9525">
            <a:noFill/>
            <a:miter lim="800000"/>
            <a:headEnd/>
            <a:tailEnd/>
          </a:ln>
        </p:spPr>
        <p:txBody>
          <a:bodyPr wrap="none">
            <a:spAutoFit/>
          </a:bodyPr>
          <a:lstStyle/>
          <a:p>
            <a:r>
              <a:rPr lang="en-US" sz="1200" b="1" dirty="0">
                <a:solidFill>
                  <a:srgbClr val="0033CC"/>
                </a:solidFill>
                <a:latin typeface="Arial" pitchFamily="34" charset="0"/>
                <a:cs typeface="Arial" pitchFamily="34" charset="0"/>
              </a:rPr>
              <a:t>V</a:t>
            </a:r>
            <a:r>
              <a:rPr lang="ru-RU" sz="1200" b="1" dirty="0">
                <a:solidFill>
                  <a:srgbClr val="0033CC"/>
                </a:solidFill>
                <a:latin typeface="Arial" pitchFamily="34" charset="0"/>
                <a:cs typeface="Arial" pitchFamily="34" charset="0"/>
              </a:rPr>
              <a:t>.</a:t>
            </a:r>
            <a:r>
              <a:rPr lang="en-US" sz="1200" b="1" dirty="0">
                <a:solidFill>
                  <a:srgbClr val="0033CC"/>
                </a:solidFill>
                <a:latin typeface="Arial" pitchFamily="34" charset="0"/>
                <a:cs typeface="Arial" pitchFamily="34" charset="0"/>
              </a:rPr>
              <a:t>I</a:t>
            </a:r>
            <a:r>
              <a:rPr lang="ru-RU" sz="1200" b="1" dirty="0">
                <a:solidFill>
                  <a:srgbClr val="0033CC"/>
                </a:solidFill>
                <a:latin typeface="Arial" pitchFamily="34" charset="0"/>
                <a:cs typeface="Arial" pitchFamily="34" charset="0"/>
              </a:rPr>
              <a:t>.</a:t>
            </a:r>
            <a:r>
              <a:rPr lang="en-US" sz="1200" b="1" dirty="0">
                <a:solidFill>
                  <a:srgbClr val="0033CC"/>
                </a:solidFill>
                <a:latin typeface="Arial" pitchFamily="34" charset="0"/>
                <a:cs typeface="Arial" pitchFamily="34" charset="0"/>
              </a:rPr>
              <a:t> </a:t>
            </a:r>
            <a:r>
              <a:rPr lang="en-US" sz="1200" b="1" dirty="0" err="1">
                <a:solidFill>
                  <a:srgbClr val="0033CC"/>
                </a:solidFill>
                <a:latin typeface="Arial" pitchFamily="34" charset="0"/>
                <a:cs typeface="Arial" pitchFamily="34" charset="0"/>
              </a:rPr>
              <a:t>Luschikov</a:t>
            </a:r>
            <a:r>
              <a:rPr lang="ru-RU" sz="1200" b="1" dirty="0">
                <a:solidFill>
                  <a:srgbClr val="0033CC"/>
                </a:solidFill>
                <a:latin typeface="Arial" pitchFamily="34" charset="0"/>
                <a:cs typeface="Arial" pitchFamily="34" charset="0"/>
              </a:rPr>
              <a:t> </a:t>
            </a:r>
            <a:r>
              <a:rPr lang="en-US" sz="1200" b="1" dirty="0">
                <a:solidFill>
                  <a:srgbClr val="0033CC"/>
                </a:solidFill>
                <a:latin typeface="Arial" pitchFamily="34" charset="0"/>
                <a:cs typeface="Arial" pitchFamily="34" charset="0"/>
              </a:rPr>
              <a:t>and</a:t>
            </a:r>
            <a:r>
              <a:rPr lang="ru-RU" sz="1200" b="1" dirty="0">
                <a:solidFill>
                  <a:srgbClr val="0033CC"/>
                </a:solidFill>
                <a:latin typeface="Arial" pitchFamily="34" charset="0"/>
                <a:cs typeface="Arial" pitchFamily="34" charset="0"/>
              </a:rPr>
              <a:t> </a:t>
            </a:r>
            <a:r>
              <a:rPr lang="en-US" sz="1200" b="1" dirty="0">
                <a:solidFill>
                  <a:srgbClr val="0033CC"/>
                </a:solidFill>
                <a:latin typeface="Arial" pitchFamily="34" charset="0"/>
                <a:cs typeface="Arial" pitchFamily="34" charset="0"/>
              </a:rPr>
              <a:t>I</a:t>
            </a:r>
            <a:r>
              <a:rPr lang="ru-RU" sz="1200" b="1" dirty="0">
                <a:solidFill>
                  <a:srgbClr val="0033CC"/>
                </a:solidFill>
                <a:latin typeface="Arial" pitchFamily="34" charset="0"/>
                <a:cs typeface="Arial" pitchFamily="34" charset="0"/>
              </a:rPr>
              <a:t>.</a:t>
            </a:r>
            <a:r>
              <a:rPr lang="en-US" sz="1200" b="1" dirty="0">
                <a:solidFill>
                  <a:srgbClr val="0033CC"/>
                </a:solidFill>
                <a:latin typeface="Arial" pitchFamily="34" charset="0"/>
                <a:cs typeface="Arial" pitchFamily="34" charset="0"/>
              </a:rPr>
              <a:t>M</a:t>
            </a:r>
            <a:r>
              <a:rPr lang="ru-RU" sz="1200" b="1" dirty="0">
                <a:solidFill>
                  <a:srgbClr val="0033CC"/>
                </a:solidFill>
                <a:latin typeface="Arial" pitchFamily="34" charset="0"/>
                <a:cs typeface="Arial" pitchFamily="34" charset="0"/>
              </a:rPr>
              <a:t>.</a:t>
            </a:r>
            <a:r>
              <a:rPr lang="en-US" sz="1200" b="1" dirty="0">
                <a:solidFill>
                  <a:srgbClr val="0033CC"/>
                </a:solidFill>
                <a:latin typeface="Arial" pitchFamily="34" charset="0"/>
                <a:cs typeface="Arial" pitchFamily="34" charset="0"/>
              </a:rPr>
              <a:t> Frank</a:t>
            </a:r>
            <a:endParaRPr lang="ru-RU" sz="1200" b="1" dirty="0">
              <a:solidFill>
                <a:srgbClr val="0033CC"/>
              </a:solidFill>
              <a:latin typeface="Arial" pitchFamily="34" charset="0"/>
              <a:cs typeface="Arial" pitchFamily="34" charset="0"/>
            </a:endParaRPr>
          </a:p>
        </p:txBody>
      </p:sp>
      <p:grpSp>
        <p:nvGrpSpPr>
          <p:cNvPr id="39" name="Группа 38"/>
          <p:cNvGrpSpPr/>
          <p:nvPr/>
        </p:nvGrpSpPr>
        <p:grpSpPr>
          <a:xfrm>
            <a:off x="0" y="0"/>
            <a:ext cx="9144000" cy="893713"/>
            <a:chOff x="0" y="-27384"/>
            <a:chExt cx="9144000" cy="893713"/>
          </a:xfrm>
        </p:grpSpPr>
        <p:sp>
          <p:nvSpPr>
            <p:cNvPr id="40" name="Прямоугольник 3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 name="Picture 4" descr="http://innovation.jinr.ru/admin/images/JINR_blue.gif"/>
            <p:cNvPicPr>
              <a:picLocks noChangeAspect="1" noChangeArrowheads="1"/>
            </p:cNvPicPr>
            <p:nvPr/>
          </p:nvPicPr>
          <p:blipFill>
            <a:blip r:embed="rId13"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2" name="Прямоугольник 4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3" name="Прямоугольник 42"/>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4" name="Рисунок 43" descr="FLNP logo.gif"/>
            <p:cNvPicPr>
              <a:picLocks noChangeAspect="1"/>
            </p:cNvPicPr>
            <p:nvPr/>
          </p:nvPicPr>
          <p:blipFill>
            <a:blip r:embed="rId14" cstate="print"/>
            <a:stretch>
              <a:fillRect/>
            </a:stretch>
          </p:blipFill>
          <p:spPr>
            <a:xfrm>
              <a:off x="7668344" y="116632"/>
              <a:ext cx="1352278" cy="576064"/>
            </a:xfrm>
            <a:prstGeom prst="rect">
              <a:avLst/>
            </a:prstGeom>
          </p:spPr>
        </p:pic>
        <p:pic>
          <p:nvPicPr>
            <p:cNvPr id="45" name="Picture 2"/>
            <p:cNvPicPr>
              <a:picLocks noChangeAspect="1" noChangeArrowheads="1"/>
            </p:cNvPicPr>
            <p:nvPr/>
          </p:nvPicPr>
          <p:blipFill>
            <a:blip r:embed="rId15" cstate="print"/>
            <a:srcRect/>
            <a:stretch>
              <a:fillRect/>
            </a:stretch>
          </p:blipFill>
          <p:spPr bwMode="auto">
            <a:xfrm>
              <a:off x="4137668" y="-25747"/>
              <a:ext cx="828000" cy="825726"/>
            </a:xfrm>
            <a:prstGeom prst="rect">
              <a:avLst/>
            </a:prstGeom>
            <a:noFill/>
            <a:ln w="9525">
              <a:noFill/>
              <a:miter lim="800000"/>
              <a:headEnd/>
              <a:tailEnd/>
            </a:ln>
          </p:spPr>
        </p:pic>
        <p:sp>
          <p:nvSpPr>
            <p:cNvPr id="46" name="Прямоугольник 4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47" name="Прямая соединительная линия 4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746701"/>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39" name="Picture 2"/>
          <p:cNvPicPr>
            <a:picLocks noChangeAspect="1" noChangeArrowheads="1"/>
          </p:cNvPicPr>
          <p:nvPr/>
        </p:nvPicPr>
        <p:blipFill>
          <a:blip r:embed="rId4" cstate="print"/>
          <a:srcRect/>
          <a:stretch>
            <a:fillRect/>
          </a:stretch>
        </p:blipFill>
        <p:spPr bwMode="auto">
          <a:xfrm>
            <a:off x="2195512" y="1112366"/>
            <a:ext cx="6948488" cy="4260850"/>
          </a:xfrm>
          <a:prstGeom prst="rect">
            <a:avLst/>
          </a:prstGeom>
          <a:noFill/>
          <a:ln w="9525">
            <a:noFill/>
            <a:miter lim="800000"/>
            <a:headEnd/>
            <a:tailEnd/>
          </a:ln>
        </p:spPr>
      </p:pic>
      <p:pic>
        <p:nvPicPr>
          <p:cNvPr id="40" name="Picture 3" descr="Nesvizhevsky"/>
          <p:cNvPicPr>
            <a:picLocks noChangeAspect="1" noChangeArrowheads="1"/>
          </p:cNvPicPr>
          <p:nvPr/>
        </p:nvPicPr>
        <p:blipFill>
          <a:blip r:embed="rId5" cstate="print"/>
          <a:srcRect/>
          <a:stretch>
            <a:fillRect/>
          </a:stretch>
        </p:blipFill>
        <p:spPr bwMode="auto">
          <a:xfrm>
            <a:off x="683568" y="1700808"/>
            <a:ext cx="1498600" cy="1871663"/>
          </a:xfrm>
          <a:prstGeom prst="rect">
            <a:avLst/>
          </a:prstGeom>
          <a:noFill/>
          <a:ln w="9525">
            <a:noFill/>
            <a:miter lim="800000"/>
            <a:headEnd/>
            <a:tailEnd/>
          </a:ln>
        </p:spPr>
      </p:pic>
      <p:pic>
        <p:nvPicPr>
          <p:cNvPr id="101378" name="Picture 2"/>
          <p:cNvPicPr>
            <a:picLocks noChangeAspect="1" noChangeArrowheads="1"/>
          </p:cNvPicPr>
          <p:nvPr/>
        </p:nvPicPr>
        <p:blipFill>
          <a:blip r:embed="rId6" cstate="print"/>
          <a:srcRect/>
          <a:stretch>
            <a:fillRect/>
          </a:stretch>
        </p:blipFill>
        <p:spPr bwMode="auto">
          <a:xfrm>
            <a:off x="611560" y="4203937"/>
            <a:ext cx="7740352" cy="2626631"/>
          </a:xfrm>
          <a:prstGeom prst="rect">
            <a:avLst/>
          </a:prstGeom>
          <a:noFill/>
          <a:ln w="9525">
            <a:noFill/>
            <a:miter lim="800000"/>
            <a:headEnd/>
            <a:tailEnd/>
          </a:ln>
        </p:spPr>
      </p:pic>
      <p:sp>
        <p:nvSpPr>
          <p:cNvPr id="3" name="TextBox 2"/>
          <p:cNvSpPr txBox="1"/>
          <p:nvPr/>
        </p:nvSpPr>
        <p:spPr>
          <a:xfrm>
            <a:off x="827584" y="1124744"/>
            <a:ext cx="1296144" cy="646331"/>
          </a:xfrm>
          <a:prstGeom prst="rect">
            <a:avLst/>
          </a:prstGeom>
          <a:noFill/>
        </p:spPr>
        <p:txBody>
          <a:bodyPr wrap="square" rtlCol="0">
            <a:spAutoFit/>
          </a:bodyPr>
          <a:lstStyle/>
          <a:p>
            <a:r>
              <a:rPr lang="en-US" sz="3600" b="1" dirty="0" smtClean="0"/>
              <a:t>2002</a:t>
            </a:r>
            <a:endParaRPr lang="ru-RU" sz="3600" b="1" dirty="0"/>
          </a:p>
        </p:txBody>
      </p:sp>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7"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8"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9"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746701"/>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52578" name="Picture 2"/>
          <p:cNvPicPr>
            <a:picLocks noChangeAspect="1" noChangeArrowheads="1"/>
          </p:cNvPicPr>
          <p:nvPr/>
        </p:nvPicPr>
        <p:blipFill>
          <a:blip r:embed="rId4" cstate="print"/>
          <a:srcRect/>
          <a:stretch>
            <a:fillRect/>
          </a:stretch>
        </p:blipFill>
        <p:spPr bwMode="auto">
          <a:xfrm>
            <a:off x="1763688" y="1532365"/>
            <a:ext cx="5632981" cy="5136995"/>
          </a:xfrm>
          <a:prstGeom prst="rect">
            <a:avLst/>
          </a:prstGeom>
          <a:noFill/>
          <a:ln w="9525">
            <a:noFill/>
            <a:miter lim="800000"/>
            <a:headEnd/>
            <a:tailEnd/>
          </a:ln>
        </p:spPr>
      </p:pic>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3" name="Picture 5"/>
          <p:cNvPicPr>
            <a:picLocks noChangeAspect="1" noChangeArrowheads="1"/>
          </p:cNvPicPr>
          <p:nvPr/>
        </p:nvPicPr>
        <p:blipFill>
          <a:blip r:embed="rId4" cstate="print"/>
          <a:srcRect/>
          <a:stretch>
            <a:fillRect/>
          </a:stretch>
        </p:blipFill>
        <p:spPr bwMode="auto">
          <a:xfrm>
            <a:off x="5764606" y="2780928"/>
            <a:ext cx="3559922" cy="2376264"/>
          </a:xfrm>
          <a:prstGeom prst="rect">
            <a:avLst/>
          </a:prstGeom>
          <a:noFill/>
          <a:ln w="9525">
            <a:noFill/>
            <a:miter lim="800000"/>
            <a:headEnd/>
            <a:tailEnd/>
          </a:ln>
        </p:spPr>
      </p:pic>
      <p:sp>
        <p:nvSpPr>
          <p:cNvPr id="10" name="Прямоугольник 9"/>
          <p:cNvSpPr/>
          <p:nvPr/>
        </p:nvSpPr>
        <p:spPr>
          <a:xfrm>
            <a:off x="1115616" y="717188"/>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UCN in neutron energy scale</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grpSp>
        <p:nvGrpSpPr>
          <p:cNvPr id="133" name="Группа 132"/>
          <p:cNvGrpSpPr/>
          <p:nvPr/>
        </p:nvGrpSpPr>
        <p:grpSpPr>
          <a:xfrm>
            <a:off x="94108" y="692696"/>
            <a:ext cx="8942388" cy="2895600"/>
            <a:chOff x="94108" y="692696"/>
            <a:chExt cx="8942388" cy="2895600"/>
          </a:xfrm>
        </p:grpSpPr>
        <p:graphicFrame>
          <p:nvGraphicFramePr>
            <p:cNvPr id="26" name="Object 3"/>
            <p:cNvGraphicFramePr>
              <a:graphicFrameLocks noChangeAspect="1"/>
            </p:cNvGraphicFramePr>
            <p:nvPr/>
          </p:nvGraphicFramePr>
          <p:xfrm>
            <a:off x="94108" y="692696"/>
            <a:ext cx="8942388" cy="2895600"/>
          </p:xfrm>
          <a:graphic>
            <a:graphicData uri="http://schemas.openxmlformats.org/presentationml/2006/ole">
              <p:oleObj spid="_x0000_s227380" name="Graph" r:id="rId6" imgW="4023360" imgH="3108960" progId="Origin50.Graph">
                <p:embed/>
              </p:oleObj>
            </a:graphicData>
          </a:graphic>
        </p:graphicFrame>
        <p:sp>
          <p:nvSpPr>
            <p:cNvPr id="29" name="Прямоугольник 28"/>
            <p:cNvSpPr/>
            <p:nvPr/>
          </p:nvSpPr>
          <p:spPr>
            <a:xfrm>
              <a:off x="3063390" y="2085782"/>
              <a:ext cx="720080" cy="1910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3779912" y="2085782"/>
              <a:ext cx="2995998" cy="19109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6775910" y="2085782"/>
              <a:ext cx="574314" cy="1816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7364422" y="2085782"/>
              <a:ext cx="1126000" cy="1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629432" y="2085782"/>
              <a:ext cx="2430400" cy="191090"/>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584652" y="2085782"/>
              <a:ext cx="50756" cy="19109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 name="Группа 41"/>
          <p:cNvGrpSpPr/>
          <p:nvPr/>
        </p:nvGrpSpPr>
        <p:grpSpPr>
          <a:xfrm>
            <a:off x="3131840" y="3501008"/>
            <a:ext cx="576064" cy="2016224"/>
            <a:chOff x="1835696" y="4221088"/>
            <a:chExt cx="576064" cy="2016224"/>
          </a:xfrm>
        </p:grpSpPr>
        <p:sp>
          <p:nvSpPr>
            <p:cNvPr id="35" name="Прямоугольник 34"/>
            <p:cNvSpPr/>
            <p:nvPr/>
          </p:nvSpPr>
          <p:spPr>
            <a:xfrm>
              <a:off x="1835696" y="5301208"/>
              <a:ext cx="574314" cy="1816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1835696" y="4941168"/>
              <a:ext cx="576064" cy="216024"/>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1835696" y="4581128"/>
              <a:ext cx="574314" cy="1816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1835696" y="4221088"/>
              <a:ext cx="576064"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1835696" y="5661248"/>
              <a:ext cx="576064" cy="216024"/>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1835696" y="6021288"/>
              <a:ext cx="576064" cy="21602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TextBox 40"/>
          <p:cNvSpPr txBox="1"/>
          <p:nvPr/>
        </p:nvSpPr>
        <p:spPr>
          <a:xfrm>
            <a:off x="3851920" y="3356992"/>
            <a:ext cx="1404936" cy="2336024"/>
          </a:xfrm>
          <a:prstGeom prst="rect">
            <a:avLst/>
          </a:prstGeom>
          <a:noFill/>
        </p:spPr>
        <p:txBody>
          <a:bodyPr wrap="none" rtlCol="0">
            <a:spAutoFit/>
          </a:bodyPr>
          <a:lstStyle/>
          <a:p>
            <a:pPr>
              <a:lnSpc>
                <a:spcPct val="135000"/>
              </a:lnSpc>
            </a:pPr>
            <a:r>
              <a:rPr lang="en-US" dirty="0" smtClean="0"/>
              <a:t>Fast</a:t>
            </a:r>
            <a:endParaRPr lang="ru-RU" dirty="0" smtClean="0"/>
          </a:p>
          <a:p>
            <a:pPr>
              <a:lnSpc>
                <a:spcPct val="135000"/>
              </a:lnSpc>
            </a:pPr>
            <a:r>
              <a:rPr lang="en-US" dirty="0" smtClean="0"/>
              <a:t>Intermediate</a:t>
            </a:r>
            <a:endParaRPr lang="ru-RU" dirty="0" smtClean="0"/>
          </a:p>
          <a:p>
            <a:pPr>
              <a:lnSpc>
                <a:spcPct val="135000"/>
              </a:lnSpc>
            </a:pPr>
            <a:r>
              <a:rPr lang="en-US" dirty="0" smtClean="0"/>
              <a:t>Resonance</a:t>
            </a:r>
            <a:endParaRPr lang="ru-RU" dirty="0" smtClean="0"/>
          </a:p>
          <a:p>
            <a:pPr>
              <a:lnSpc>
                <a:spcPct val="135000"/>
              </a:lnSpc>
            </a:pPr>
            <a:r>
              <a:rPr lang="en-US" dirty="0" smtClean="0"/>
              <a:t>Thermal</a:t>
            </a:r>
            <a:endParaRPr lang="ru-RU" dirty="0" smtClean="0"/>
          </a:p>
          <a:p>
            <a:pPr>
              <a:lnSpc>
                <a:spcPct val="135000"/>
              </a:lnSpc>
            </a:pPr>
            <a:r>
              <a:rPr lang="en-US" dirty="0" smtClean="0"/>
              <a:t>Cold</a:t>
            </a:r>
          </a:p>
          <a:p>
            <a:pPr>
              <a:lnSpc>
                <a:spcPct val="135000"/>
              </a:lnSpc>
            </a:pPr>
            <a:r>
              <a:rPr lang="en-US" dirty="0" err="1" smtClean="0"/>
              <a:t>Ultracold</a:t>
            </a:r>
            <a:r>
              <a:rPr lang="en-US" dirty="0" smtClean="0"/>
              <a:t> </a:t>
            </a:r>
            <a:endParaRPr lang="ru-RU" dirty="0" smtClean="0"/>
          </a:p>
        </p:txBody>
      </p:sp>
      <p:grpSp>
        <p:nvGrpSpPr>
          <p:cNvPr id="131" name="Группа 130"/>
          <p:cNvGrpSpPr/>
          <p:nvPr/>
        </p:nvGrpSpPr>
        <p:grpSpPr>
          <a:xfrm>
            <a:off x="179512" y="3140968"/>
            <a:ext cx="2009974" cy="1658476"/>
            <a:chOff x="179512" y="3573016"/>
            <a:chExt cx="2009974" cy="1658476"/>
          </a:xfrm>
        </p:grpSpPr>
        <p:grpSp>
          <p:nvGrpSpPr>
            <p:cNvPr id="58" name="Группа 57"/>
            <p:cNvGrpSpPr/>
            <p:nvPr/>
          </p:nvGrpSpPr>
          <p:grpSpPr>
            <a:xfrm>
              <a:off x="251520" y="4506828"/>
              <a:ext cx="1909926" cy="74300"/>
              <a:chOff x="251520" y="4506828"/>
              <a:chExt cx="1909926" cy="74300"/>
            </a:xfrm>
          </p:grpSpPr>
          <p:cxnSp>
            <p:nvCxnSpPr>
              <p:cNvPr id="27" name="Прямая соединительная линия 26"/>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Овал 43"/>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9" name="Группа 58"/>
            <p:cNvGrpSpPr/>
            <p:nvPr/>
          </p:nvGrpSpPr>
          <p:grpSpPr>
            <a:xfrm>
              <a:off x="251520" y="4725144"/>
              <a:ext cx="1909926" cy="74300"/>
              <a:chOff x="251520" y="4506828"/>
              <a:chExt cx="1909926" cy="74300"/>
            </a:xfrm>
          </p:grpSpPr>
          <p:cxnSp>
            <p:nvCxnSpPr>
              <p:cNvPr id="60" name="Прямая соединительная линия 59"/>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Овал 60"/>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Овал 73"/>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76" name="Прямая со стрелкой 75"/>
            <p:cNvCxnSpPr>
              <a:endCxn id="49" idx="1"/>
            </p:cNvCxnSpPr>
            <p:nvPr/>
          </p:nvCxnSpPr>
          <p:spPr>
            <a:xfrm>
              <a:off x="251520" y="3933056"/>
              <a:ext cx="772545" cy="5866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49" idx="0"/>
            </p:cNvCxnSpPr>
            <p:nvPr/>
          </p:nvCxnSpPr>
          <p:spPr>
            <a:xfrm flipV="1">
              <a:off x="1049524" y="3933056"/>
              <a:ext cx="714164"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Прямая со стрелкой 81"/>
            <p:cNvCxnSpPr/>
            <p:nvPr/>
          </p:nvCxnSpPr>
          <p:spPr>
            <a:xfrm>
              <a:off x="251520" y="4149080"/>
              <a:ext cx="772545" cy="5940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a:stCxn id="66" idx="0"/>
            </p:cNvCxnSpPr>
            <p:nvPr/>
          </p:nvCxnSpPr>
          <p:spPr>
            <a:xfrm flipV="1">
              <a:off x="1049524" y="4149080"/>
              <a:ext cx="714164" cy="5783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1043608" y="4077072"/>
              <a:ext cx="0" cy="86409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0" name="Дуга 89"/>
            <p:cNvSpPr/>
            <p:nvPr/>
          </p:nvSpPr>
          <p:spPr>
            <a:xfrm flipH="1">
              <a:off x="395536" y="4293096"/>
              <a:ext cx="360040" cy="360040"/>
            </a:xfrm>
            <a:prstGeom prst="arc">
              <a:avLst>
                <a:gd name="adj1" fmla="val 18370543"/>
                <a:gd name="adj2" fmla="val 8861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1" name="TextBox 90"/>
            <p:cNvSpPr txBox="1"/>
            <p:nvPr/>
          </p:nvSpPr>
          <p:spPr>
            <a:xfrm>
              <a:off x="179512" y="4221088"/>
              <a:ext cx="304892" cy="369332"/>
            </a:xfrm>
            <a:prstGeom prst="rect">
              <a:avLst/>
            </a:prstGeom>
            <a:noFill/>
          </p:spPr>
          <p:txBody>
            <a:bodyPr wrap="none" rtlCol="0">
              <a:spAutoFit/>
            </a:bodyPr>
            <a:lstStyle/>
            <a:p>
              <a:r>
                <a:rPr lang="ru-RU" dirty="0" smtClean="0">
                  <a:sym typeface="Symbol"/>
                </a:rPr>
                <a:t></a:t>
              </a:r>
              <a:endParaRPr lang="ru-RU" dirty="0"/>
            </a:p>
          </p:txBody>
        </p:sp>
        <p:sp>
          <p:nvSpPr>
            <p:cNvPr id="92" name="TextBox 91"/>
            <p:cNvSpPr txBox="1"/>
            <p:nvPr/>
          </p:nvSpPr>
          <p:spPr>
            <a:xfrm>
              <a:off x="378500" y="3799926"/>
              <a:ext cx="1313180" cy="369332"/>
            </a:xfrm>
            <a:prstGeom prst="rect">
              <a:avLst/>
            </a:prstGeom>
            <a:noFill/>
          </p:spPr>
          <p:txBody>
            <a:bodyPr wrap="none" rtlCol="0">
              <a:spAutoFit/>
            </a:bodyPr>
            <a:lstStyle/>
            <a:p>
              <a:r>
                <a:rPr lang="en-US" dirty="0" smtClean="0">
                  <a:sym typeface="Symbol"/>
                </a:rPr>
                <a:t>2dsin()=n</a:t>
              </a:r>
              <a:endParaRPr lang="ru-RU" dirty="0"/>
            </a:p>
          </p:txBody>
        </p:sp>
        <p:sp>
          <p:nvSpPr>
            <p:cNvPr id="93" name="TextBox 92"/>
            <p:cNvSpPr txBox="1"/>
            <p:nvPr/>
          </p:nvSpPr>
          <p:spPr>
            <a:xfrm>
              <a:off x="1882992" y="4468518"/>
              <a:ext cx="306494" cy="369332"/>
            </a:xfrm>
            <a:prstGeom prst="rect">
              <a:avLst/>
            </a:prstGeom>
            <a:noFill/>
          </p:spPr>
          <p:txBody>
            <a:bodyPr wrap="none" rtlCol="0">
              <a:spAutoFit/>
            </a:bodyPr>
            <a:lstStyle/>
            <a:p>
              <a:r>
                <a:rPr lang="en-US" dirty="0" smtClean="0"/>
                <a:t>d</a:t>
              </a:r>
              <a:endParaRPr lang="ru-RU" dirty="0"/>
            </a:p>
          </p:txBody>
        </p:sp>
        <p:cxnSp>
          <p:nvCxnSpPr>
            <p:cNvPr id="95" name="Прямая со стрелкой 94"/>
            <p:cNvCxnSpPr>
              <a:stCxn id="93" idx="3"/>
              <a:endCxn id="93" idx="3"/>
            </p:cNvCxnSpPr>
            <p:nvPr/>
          </p:nvCxnSpPr>
          <p:spPr>
            <a:xfrm>
              <a:off x="2189486" y="4653184"/>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Прямая со стрелкой 96"/>
            <p:cNvCxnSpPr/>
            <p:nvPr/>
          </p:nvCxnSpPr>
          <p:spPr>
            <a:xfrm>
              <a:off x="2125650" y="4540010"/>
              <a:ext cx="0" cy="216024"/>
            </a:xfrm>
            <a:prstGeom prst="straightConnector1">
              <a:avLst/>
            </a:prstGeom>
            <a:ln>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62725" y="3573016"/>
              <a:ext cx="1338187" cy="369332"/>
            </a:xfrm>
            <a:prstGeom prst="rect">
              <a:avLst/>
            </a:prstGeom>
            <a:noFill/>
          </p:spPr>
          <p:txBody>
            <a:bodyPr wrap="none" rtlCol="0">
              <a:spAutoFit/>
            </a:bodyPr>
            <a:lstStyle/>
            <a:p>
              <a:r>
                <a:rPr lang="en-US" b="1" dirty="0" smtClean="0"/>
                <a:t>Bragg’s low:</a:t>
              </a:r>
              <a:endParaRPr lang="ru-RU" b="1" dirty="0"/>
            </a:p>
          </p:txBody>
        </p:sp>
        <p:grpSp>
          <p:nvGrpSpPr>
            <p:cNvPr id="99" name="Группа 98"/>
            <p:cNvGrpSpPr/>
            <p:nvPr/>
          </p:nvGrpSpPr>
          <p:grpSpPr>
            <a:xfrm>
              <a:off x="251520" y="4941168"/>
              <a:ext cx="1909926" cy="74300"/>
              <a:chOff x="251520" y="4506828"/>
              <a:chExt cx="1909926" cy="74300"/>
            </a:xfrm>
          </p:grpSpPr>
          <p:cxnSp>
            <p:nvCxnSpPr>
              <p:cNvPr id="100" name="Прямая соединительная линия 99"/>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Овал 100"/>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Овал 101"/>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Овал 102"/>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Овал 103"/>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Овал 104"/>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Овал 105"/>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Овал 106"/>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Овал 107"/>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Овал 108"/>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Овал 109"/>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Овал 110"/>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Овал 111"/>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Овал 112"/>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Овал 113"/>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15" name="Группа 114"/>
            <p:cNvGrpSpPr/>
            <p:nvPr/>
          </p:nvGrpSpPr>
          <p:grpSpPr>
            <a:xfrm>
              <a:off x="251520" y="5157192"/>
              <a:ext cx="1909926" cy="74300"/>
              <a:chOff x="251520" y="4506828"/>
              <a:chExt cx="1909926" cy="74300"/>
            </a:xfrm>
          </p:grpSpPr>
          <p:cxnSp>
            <p:nvCxnSpPr>
              <p:cNvPr id="116" name="Прямая соединительная линия 115"/>
              <p:cNvCxnSpPr/>
              <p:nvPr/>
            </p:nvCxnSpPr>
            <p:spPr>
              <a:xfrm>
                <a:off x="320100" y="4543410"/>
                <a:ext cx="18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 name="Овал 116"/>
              <p:cNvSpPr/>
              <p:nvPr/>
            </p:nvSpPr>
            <p:spPr>
              <a:xfrm>
                <a:off x="251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Овал 117"/>
              <p:cNvSpPr/>
              <p:nvPr/>
            </p:nvSpPr>
            <p:spPr>
              <a:xfrm>
                <a:off x="403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Овал 118"/>
              <p:cNvSpPr/>
              <p:nvPr/>
            </p:nvSpPr>
            <p:spPr>
              <a:xfrm>
                <a:off x="5563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Овал 119"/>
              <p:cNvSpPr/>
              <p:nvPr/>
            </p:nvSpPr>
            <p:spPr>
              <a:xfrm>
                <a:off x="7087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Овал 120"/>
              <p:cNvSpPr/>
              <p:nvPr/>
            </p:nvSpPr>
            <p:spPr>
              <a:xfrm>
                <a:off x="8611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Овал 121"/>
              <p:cNvSpPr/>
              <p:nvPr/>
            </p:nvSpPr>
            <p:spPr>
              <a:xfrm>
                <a:off x="10135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Овал 122"/>
              <p:cNvSpPr/>
              <p:nvPr/>
            </p:nvSpPr>
            <p:spPr>
              <a:xfrm>
                <a:off x="1165920"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Овал 123"/>
              <p:cNvSpPr/>
              <p:nvPr/>
            </p:nvSpPr>
            <p:spPr>
              <a:xfrm>
                <a:off x="1175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Овал 124"/>
              <p:cNvSpPr/>
              <p:nvPr/>
            </p:nvSpPr>
            <p:spPr>
              <a:xfrm>
                <a:off x="1327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Овал 125"/>
              <p:cNvSpPr/>
              <p:nvPr/>
            </p:nvSpPr>
            <p:spPr>
              <a:xfrm>
                <a:off x="14798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7" name="Овал 126"/>
              <p:cNvSpPr/>
              <p:nvPr/>
            </p:nvSpPr>
            <p:spPr>
              <a:xfrm>
                <a:off x="16322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8" name="Овал 127"/>
              <p:cNvSpPr/>
              <p:nvPr/>
            </p:nvSpPr>
            <p:spPr>
              <a:xfrm>
                <a:off x="17846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Овал 128"/>
              <p:cNvSpPr/>
              <p:nvPr/>
            </p:nvSpPr>
            <p:spPr>
              <a:xfrm>
                <a:off x="19370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Овал 129"/>
              <p:cNvSpPr/>
              <p:nvPr/>
            </p:nvSpPr>
            <p:spPr>
              <a:xfrm>
                <a:off x="2089438" y="45068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pic>
        <p:nvPicPr>
          <p:cNvPr id="227332" name="Picture 4"/>
          <p:cNvPicPr>
            <a:picLocks noChangeAspect="1" noChangeArrowheads="1"/>
          </p:cNvPicPr>
          <p:nvPr/>
        </p:nvPicPr>
        <p:blipFill>
          <a:blip r:embed="rId7" cstate="print"/>
          <a:srcRect/>
          <a:stretch>
            <a:fillRect/>
          </a:stretch>
        </p:blipFill>
        <p:spPr bwMode="auto">
          <a:xfrm>
            <a:off x="179512" y="4530616"/>
            <a:ext cx="2160240" cy="2279997"/>
          </a:xfrm>
          <a:prstGeom prst="rect">
            <a:avLst/>
          </a:prstGeom>
          <a:noFill/>
          <a:ln w="9525">
            <a:noFill/>
            <a:miter lim="800000"/>
            <a:headEnd/>
            <a:tailEnd/>
          </a:ln>
        </p:spPr>
      </p:pic>
      <p:pic>
        <p:nvPicPr>
          <p:cNvPr id="227334" name="Picture 6"/>
          <p:cNvPicPr>
            <a:picLocks noChangeAspect="1" noChangeArrowheads="1"/>
          </p:cNvPicPr>
          <p:nvPr/>
        </p:nvPicPr>
        <p:blipFill>
          <a:blip r:embed="rId8" cstate="print"/>
          <a:srcRect/>
          <a:stretch>
            <a:fillRect/>
          </a:stretch>
        </p:blipFill>
        <p:spPr bwMode="auto">
          <a:xfrm>
            <a:off x="6047656" y="5148945"/>
            <a:ext cx="2052736" cy="1709055"/>
          </a:xfrm>
          <a:prstGeom prst="rect">
            <a:avLst/>
          </a:prstGeom>
          <a:noFill/>
          <a:ln w="9525">
            <a:noFill/>
            <a:miter lim="800000"/>
            <a:headEnd/>
            <a:tailEnd/>
          </a:ln>
        </p:spPr>
      </p:pic>
      <p:grpSp>
        <p:nvGrpSpPr>
          <p:cNvPr id="132" name="Group 15"/>
          <p:cNvGrpSpPr>
            <a:grpSpLocks/>
          </p:cNvGrpSpPr>
          <p:nvPr/>
        </p:nvGrpSpPr>
        <p:grpSpPr bwMode="auto">
          <a:xfrm>
            <a:off x="3100622" y="5661248"/>
            <a:ext cx="1327362" cy="1052736"/>
            <a:chOff x="288" y="2688"/>
            <a:chExt cx="1392" cy="1104"/>
          </a:xfrm>
        </p:grpSpPr>
        <p:sp>
          <p:nvSpPr>
            <p:cNvPr id="134" name="Rectangle 6" descr="Широкий диагональный 2"/>
            <p:cNvSpPr>
              <a:spLocks noChangeArrowheads="1"/>
            </p:cNvSpPr>
            <p:nvPr/>
          </p:nvSpPr>
          <p:spPr bwMode="auto">
            <a:xfrm>
              <a:off x="624" y="2688"/>
              <a:ext cx="1056" cy="1104"/>
            </a:xfrm>
            <a:prstGeom prst="rect">
              <a:avLst/>
            </a:prstGeom>
            <a:pattFill prst="wdUpDiag">
              <a:fgClr>
                <a:schemeClr val="tx1"/>
              </a:fgClr>
              <a:bgClr>
                <a:srgbClr val="FFFFFF"/>
              </a:bgClr>
            </a:pattFill>
            <a:ln w="9525">
              <a:noFill/>
              <a:miter lim="800000"/>
              <a:headEnd/>
              <a:tailEnd/>
            </a:ln>
          </p:spPr>
          <p:txBody>
            <a:bodyPr wrap="none" anchor="ctr"/>
            <a:lstStyle/>
            <a:p>
              <a:pPr latinLnBrk="0"/>
              <a:endParaRPr lang="ru-RU">
                <a:solidFill>
                  <a:prstClr val="black"/>
                </a:solidFill>
              </a:endParaRPr>
            </a:p>
          </p:txBody>
        </p:sp>
        <p:sp>
          <p:nvSpPr>
            <p:cNvPr id="135" name="Oval 5"/>
            <p:cNvSpPr>
              <a:spLocks noChangeArrowheads="1"/>
            </p:cNvSpPr>
            <p:nvPr/>
          </p:nvSpPr>
          <p:spPr bwMode="auto">
            <a:xfrm>
              <a:off x="768" y="2880"/>
              <a:ext cx="768" cy="720"/>
            </a:xfrm>
            <a:prstGeom prst="ellipse">
              <a:avLst/>
            </a:prstGeom>
            <a:solidFill>
              <a:schemeClr val="bg1"/>
            </a:solidFill>
            <a:ln w="9525">
              <a:solidFill>
                <a:schemeClr val="tx1"/>
              </a:solidFill>
              <a:round/>
              <a:headEnd/>
              <a:tailEnd/>
            </a:ln>
          </p:spPr>
          <p:txBody>
            <a:bodyPr wrap="none" anchor="ctr"/>
            <a:lstStyle/>
            <a:p>
              <a:pPr latinLnBrk="0"/>
              <a:endParaRPr lang="ru-RU">
                <a:solidFill>
                  <a:prstClr val="black"/>
                </a:solidFill>
              </a:endParaRPr>
            </a:p>
          </p:txBody>
        </p:sp>
        <p:sp>
          <p:nvSpPr>
            <p:cNvPr id="136" name="Rectangle 7"/>
            <p:cNvSpPr>
              <a:spLocks noChangeArrowheads="1"/>
            </p:cNvSpPr>
            <p:nvPr/>
          </p:nvSpPr>
          <p:spPr bwMode="auto">
            <a:xfrm>
              <a:off x="288" y="3177"/>
              <a:ext cx="624" cy="144"/>
            </a:xfrm>
            <a:prstGeom prst="rect">
              <a:avLst/>
            </a:prstGeom>
            <a:solidFill>
              <a:schemeClr val="bg1"/>
            </a:solidFill>
            <a:ln w="9525">
              <a:noFill/>
              <a:miter lim="800000"/>
              <a:headEnd/>
              <a:tailEnd/>
            </a:ln>
          </p:spPr>
          <p:txBody>
            <a:bodyPr wrap="none" anchor="ctr"/>
            <a:lstStyle/>
            <a:p>
              <a:pPr latinLnBrk="0"/>
              <a:endParaRPr lang="ru-RU">
                <a:solidFill>
                  <a:prstClr val="black"/>
                </a:solidFill>
              </a:endParaRPr>
            </a:p>
          </p:txBody>
        </p:sp>
        <p:sp>
          <p:nvSpPr>
            <p:cNvPr id="137" name="Line 8"/>
            <p:cNvSpPr>
              <a:spLocks noChangeShapeType="1"/>
            </p:cNvSpPr>
            <p:nvPr/>
          </p:nvSpPr>
          <p:spPr bwMode="auto">
            <a:xfrm flipH="1">
              <a:off x="336" y="3168"/>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38" name="Line 9"/>
            <p:cNvSpPr>
              <a:spLocks noChangeShapeType="1"/>
            </p:cNvSpPr>
            <p:nvPr/>
          </p:nvSpPr>
          <p:spPr bwMode="auto">
            <a:xfrm flipH="1">
              <a:off x="336" y="3312"/>
              <a:ext cx="432" cy="0"/>
            </a:xfrm>
            <a:prstGeom prst="line">
              <a:avLst/>
            </a:prstGeom>
            <a:noFill/>
            <a:ln w="9525">
              <a:solidFill>
                <a:schemeClr val="tx1"/>
              </a:solidFill>
              <a:round/>
              <a:headEnd/>
              <a:tailEnd/>
            </a:ln>
          </p:spPr>
          <p:txBody>
            <a:bodyPr/>
            <a:lstStyle/>
            <a:p>
              <a:pPr latinLnBrk="0"/>
              <a:endParaRPr lang="ru-RU">
                <a:solidFill>
                  <a:prstClr val="black"/>
                </a:solidFill>
              </a:endParaRPr>
            </a:p>
          </p:txBody>
        </p:sp>
        <p:sp>
          <p:nvSpPr>
            <p:cNvPr id="139" name="Line 10"/>
            <p:cNvSpPr>
              <a:spLocks noChangeShapeType="1"/>
            </p:cNvSpPr>
            <p:nvPr/>
          </p:nvSpPr>
          <p:spPr bwMode="auto">
            <a:xfrm flipV="1">
              <a:off x="336" y="3168"/>
              <a:ext cx="240" cy="96"/>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40" name="Line 11"/>
            <p:cNvSpPr>
              <a:spLocks noChangeShapeType="1"/>
            </p:cNvSpPr>
            <p:nvPr/>
          </p:nvSpPr>
          <p:spPr bwMode="auto">
            <a:xfrm>
              <a:off x="576" y="3168"/>
              <a:ext cx="720" cy="38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41" name="Line 12"/>
            <p:cNvSpPr>
              <a:spLocks noChangeShapeType="1"/>
            </p:cNvSpPr>
            <p:nvPr/>
          </p:nvSpPr>
          <p:spPr bwMode="auto">
            <a:xfrm flipV="1">
              <a:off x="1296" y="2928"/>
              <a:ext cx="0" cy="624"/>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42" name="Line 13"/>
            <p:cNvSpPr>
              <a:spLocks noChangeShapeType="1"/>
            </p:cNvSpPr>
            <p:nvPr/>
          </p:nvSpPr>
          <p:spPr bwMode="auto">
            <a:xfrm flipH="1">
              <a:off x="1056" y="2928"/>
              <a:ext cx="240" cy="288"/>
            </a:xfrm>
            <a:prstGeom prst="line">
              <a:avLst/>
            </a:prstGeom>
            <a:noFill/>
            <a:ln w="9525">
              <a:solidFill>
                <a:srgbClr val="FF0000"/>
              </a:solidFill>
              <a:round/>
              <a:headEnd/>
              <a:tailEnd/>
            </a:ln>
          </p:spPr>
          <p:txBody>
            <a:bodyPr/>
            <a:lstStyle/>
            <a:p>
              <a:pPr latinLnBrk="0"/>
              <a:endParaRPr lang="ru-RU">
                <a:solidFill>
                  <a:prstClr val="black"/>
                </a:solidFill>
              </a:endParaRPr>
            </a:p>
          </p:txBody>
        </p:sp>
        <p:sp>
          <p:nvSpPr>
            <p:cNvPr id="143" name="Oval 14"/>
            <p:cNvSpPr>
              <a:spLocks noChangeArrowheads="1"/>
            </p:cNvSpPr>
            <p:nvPr/>
          </p:nvSpPr>
          <p:spPr bwMode="auto">
            <a:xfrm>
              <a:off x="1056" y="3168"/>
              <a:ext cx="48" cy="48"/>
            </a:xfrm>
            <a:prstGeom prst="ellipse">
              <a:avLst/>
            </a:prstGeom>
            <a:solidFill>
              <a:srgbClr val="FF0000"/>
            </a:solidFill>
            <a:ln w="9525">
              <a:solidFill>
                <a:srgbClr val="FF0000"/>
              </a:solidFill>
              <a:round/>
              <a:headEnd/>
              <a:tailEnd/>
            </a:ln>
          </p:spPr>
          <p:txBody>
            <a:bodyPr wrap="none" anchor="ctr"/>
            <a:lstStyle/>
            <a:p>
              <a:pPr latinLnBrk="0"/>
              <a:endParaRPr lang="ru-RU">
                <a:solidFill>
                  <a:prstClr val="black"/>
                </a:solidFill>
              </a:endParaRPr>
            </a:p>
          </p:txBody>
        </p:sp>
      </p:grpSp>
      <p:grpSp>
        <p:nvGrpSpPr>
          <p:cNvPr id="144"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9"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10"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11"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Прямоугольник 11"/>
          <p:cNvSpPr/>
          <p:nvPr/>
        </p:nvSpPr>
        <p:spPr>
          <a:xfrm>
            <a:off x="1475656" y="1259468"/>
            <a:ext cx="6120680" cy="369332"/>
          </a:xfrm>
          <a:prstGeom prst="rect">
            <a:avLst/>
          </a:prstGeom>
        </p:spPr>
        <p:txBody>
          <a:bodyPr wrap="square">
            <a:spAutoFit/>
          </a:bodyPr>
          <a:lstStyle/>
          <a:p>
            <a:r>
              <a:rPr lang="en-US" b="1" dirty="0" smtClean="0">
                <a:solidFill>
                  <a:srgbClr val="C00000"/>
                </a:solidFill>
              </a:rPr>
              <a:t>A 2nd-generation gravitational neutron spectrometer GRANIT</a:t>
            </a:r>
            <a:endParaRPr lang="en-US" b="1" dirty="0">
              <a:solidFill>
                <a:srgbClr val="C00000"/>
              </a:solidFill>
            </a:endParaRPr>
          </a:p>
        </p:txBody>
      </p:sp>
      <p:pic>
        <p:nvPicPr>
          <p:cNvPr id="103426" name="Picture 2"/>
          <p:cNvPicPr>
            <a:picLocks noChangeAspect="1" noChangeArrowheads="1"/>
          </p:cNvPicPr>
          <p:nvPr/>
        </p:nvPicPr>
        <p:blipFill>
          <a:blip r:embed="rId4" cstate="print"/>
          <a:srcRect/>
          <a:stretch>
            <a:fillRect/>
          </a:stretch>
        </p:blipFill>
        <p:spPr bwMode="auto">
          <a:xfrm>
            <a:off x="0" y="2247503"/>
            <a:ext cx="5512932" cy="2088232"/>
          </a:xfrm>
          <a:prstGeom prst="rect">
            <a:avLst/>
          </a:prstGeom>
          <a:noFill/>
          <a:ln w="9525">
            <a:noFill/>
            <a:miter lim="800000"/>
            <a:headEnd/>
            <a:tailEnd/>
          </a:ln>
        </p:spPr>
      </p:pic>
      <p:pic>
        <p:nvPicPr>
          <p:cNvPr id="103427" name="Picture 3"/>
          <p:cNvPicPr>
            <a:picLocks noChangeAspect="1" noChangeArrowheads="1"/>
          </p:cNvPicPr>
          <p:nvPr/>
        </p:nvPicPr>
        <p:blipFill>
          <a:blip r:embed="rId5" cstate="print"/>
          <a:srcRect/>
          <a:stretch>
            <a:fillRect/>
          </a:stretch>
        </p:blipFill>
        <p:spPr bwMode="auto">
          <a:xfrm>
            <a:off x="3635896" y="4551759"/>
            <a:ext cx="5114925" cy="2333625"/>
          </a:xfrm>
          <a:prstGeom prst="rect">
            <a:avLst/>
          </a:prstGeom>
          <a:noFill/>
          <a:ln w="9525">
            <a:noFill/>
            <a:miter lim="800000"/>
            <a:headEnd/>
            <a:tailEnd/>
          </a:ln>
        </p:spPr>
      </p:pic>
      <p:sp>
        <p:nvSpPr>
          <p:cNvPr id="15" name="Прямоугольник 14"/>
          <p:cNvSpPr/>
          <p:nvPr/>
        </p:nvSpPr>
        <p:spPr>
          <a:xfrm>
            <a:off x="5940152" y="1628800"/>
            <a:ext cx="3024336" cy="2954655"/>
          </a:xfrm>
          <a:prstGeom prst="rect">
            <a:avLst/>
          </a:prstGeom>
        </p:spPr>
        <p:txBody>
          <a:bodyPr wrap="square">
            <a:spAutoFit/>
          </a:bodyPr>
          <a:lstStyle/>
          <a:p>
            <a:pPr algn="ctr"/>
            <a:r>
              <a:rPr lang="en-US" sz="2400" b="1" dirty="0" smtClean="0"/>
              <a:t>GRANIT collaboration:</a:t>
            </a:r>
          </a:p>
          <a:p>
            <a:pPr algn="ctr"/>
            <a:r>
              <a:rPr lang="en-US" b="1" dirty="0" smtClean="0"/>
              <a:t>ILL 	France</a:t>
            </a:r>
          </a:p>
          <a:p>
            <a:pPr algn="ctr"/>
            <a:r>
              <a:rPr lang="en-US" b="1" dirty="0" smtClean="0"/>
              <a:t>LPSC 	France</a:t>
            </a:r>
          </a:p>
          <a:p>
            <a:pPr algn="ctr"/>
            <a:r>
              <a:rPr lang="en-US" b="1" dirty="0" smtClean="0"/>
              <a:t>JINR 	Russia</a:t>
            </a:r>
          </a:p>
          <a:p>
            <a:pPr algn="ctr"/>
            <a:r>
              <a:rPr lang="en-US" b="1" dirty="0" smtClean="0"/>
              <a:t>LPI 	Russia</a:t>
            </a:r>
          </a:p>
          <a:p>
            <a:pPr algn="ctr"/>
            <a:r>
              <a:rPr lang="en-US" b="1" dirty="0" smtClean="0"/>
              <a:t>MSIU	Russia</a:t>
            </a:r>
          </a:p>
          <a:p>
            <a:pPr algn="ctr"/>
            <a:r>
              <a:rPr lang="en-US" b="1" dirty="0" smtClean="0"/>
              <a:t>PNPI	Russia</a:t>
            </a:r>
          </a:p>
          <a:p>
            <a:pPr algn="ctr"/>
            <a:r>
              <a:rPr lang="en-US" b="1" dirty="0" smtClean="0"/>
              <a:t>URI	USA</a:t>
            </a:r>
          </a:p>
          <a:p>
            <a:pPr algn="ctr"/>
            <a:r>
              <a:rPr lang="en-US" b="1" dirty="0" err="1" smtClean="0"/>
              <a:t>UVa</a:t>
            </a:r>
            <a:r>
              <a:rPr lang="en-US" b="1" dirty="0" smtClean="0"/>
              <a:t>, 	USA</a:t>
            </a:r>
          </a:p>
          <a:p>
            <a:pPr algn="ctr"/>
            <a:r>
              <a:rPr lang="en-US" b="1" dirty="0" smtClean="0"/>
              <a:t>LMA	France</a:t>
            </a:r>
            <a:endParaRPr lang="en-US" b="1" dirty="0"/>
          </a:p>
        </p:txBody>
      </p:sp>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8" name="Прямоугольник 1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9" name="Прямоугольник 1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0" name="Рисунок 19"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21"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2" name="Прямоугольник 2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3" name="Прямая соединительная линия 2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91489" name="Picture 1"/>
          <p:cNvPicPr>
            <a:picLocks noChangeAspect="1" noChangeArrowheads="1"/>
          </p:cNvPicPr>
          <p:nvPr/>
        </p:nvPicPr>
        <p:blipFill>
          <a:blip r:embed="rId4" cstate="print"/>
          <a:srcRect/>
          <a:stretch>
            <a:fillRect/>
          </a:stretch>
        </p:blipFill>
        <p:spPr bwMode="auto">
          <a:xfrm>
            <a:off x="0" y="2585243"/>
            <a:ext cx="4189547" cy="4300141"/>
          </a:xfrm>
          <a:prstGeom prst="rect">
            <a:avLst/>
          </a:prstGeom>
          <a:noFill/>
          <a:ln w="9525">
            <a:noFill/>
            <a:miter lim="800000"/>
            <a:headEnd/>
            <a:tailEnd/>
          </a:ln>
        </p:spPr>
      </p:pic>
      <p:pic>
        <p:nvPicPr>
          <p:cNvPr id="191490" name="Picture 2"/>
          <p:cNvPicPr>
            <a:picLocks noChangeAspect="1" noChangeArrowheads="1"/>
          </p:cNvPicPr>
          <p:nvPr/>
        </p:nvPicPr>
        <p:blipFill>
          <a:blip r:embed="rId5" cstate="print"/>
          <a:srcRect/>
          <a:stretch>
            <a:fillRect/>
          </a:stretch>
        </p:blipFill>
        <p:spPr bwMode="auto">
          <a:xfrm>
            <a:off x="395536" y="1412776"/>
            <a:ext cx="5472608" cy="1033196"/>
          </a:xfrm>
          <a:prstGeom prst="rect">
            <a:avLst/>
          </a:prstGeom>
          <a:noFill/>
          <a:ln w="9525">
            <a:noFill/>
            <a:miter lim="800000"/>
            <a:headEnd/>
            <a:tailEnd/>
          </a:ln>
        </p:spPr>
      </p:pic>
      <p:pic>
        <p:nvPicPr>
          <p:cNvPr id="191491" name="Picture 3"/>
          <p:cNvPicPr>
            <a:picLocks noChangeAspect="1" noChangeArrowheads="1"/>
          </p:cNvPicPr>
          <p:nvPr/>
        </p:nvPicPr>
        <p:blipFill>
          <a:blip r:embed="rId6" cstate="print"/>
          <a:srcRect/>
          <a:stretch>
            <a:fillRect/>
          </a:stretch>
        </p:blipFill>
        <p:spPr bwMode="auto">
          <a:xfrm>
            <a:off x="35496" y="1196752"/>
            <a:ext cx="3781425" cy="209550"/>
          </a:xfrm>
          <a:prstGeom prst="rect">
            <a:avLst/>
          </a:prstGeom>
          <a:noFill/>
          <a:ln w="9525">
            <a:noFill/>
            <a:miter lim="800000"/>
            <a:headEnd/>
            <a:tailEnd/>
          </a:ln>
        </p:spPr>
      </p:pic>
      <p:pic>
        <p:nvPicPr>
          <p:cNvPr id="191492" name="Picture 4"/>
          <p:cNvPicPr>
            <a:picLocks noChangeAspect="1" noChangeArrowheads="1"/>
          </p:cNvPicPr>
          <p:nvPr/>
        </p:nvPicPr>
        <p:blipFill>
          <a:blip r:embed="rId7" cstate="print"/>
          <a:srcRect/>
          <a:stretch>
            <a:fillRect/>
          </a:stretch>
        </p:blipFill>
        <p:spPr bwMode="auto">
          <a:xfrm>
            <a:off x="4939605" y="1713309"/>
            <a:ext cx="3952875" cy="5172075"/>
          </a:xfrm>
          <a:prstGeom prst="rect">
            <a:avLst/>
          </a:prstGeom>
          <a:noFill/>
          <a:ln w="9525">
            <a:noFill/>
            <a:miter lim="800000"/>
            <a:headEnd/>
            <a:tailEnd/>
          </a:ln>
        </p:spPr>
      </p:pic>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8"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9"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10"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06498" name="Picture 2"/>
          <p:cNvPicPr>
            <a:picLocks noChangeAspect="1" noChangeArrowheads="1"/>
          </p:cNvPicPr>
          <p:nvPr/>
        </p:nvPicPr>
        <p:blipFill>
          <a:blip r:embed="rId4" cstate="print"/>
          <a:srcRect/>
          <a:stretch>
            <a:fillRect/>
          </a:stretch>
        </p:blipFill>
        <p:spPr bwMode="auto">
          <a:xfrm>
            <a:off x="1835696" y="1484784"/>
            <a:ext cx="4949353" cy="5216038"/>
          </a:xfrm>
          <a:prstGeom prst="rect">
            <a:avLst/>
          </a:prstGeom>
          <a:noFill/>
          <a:ln w="9525">
            <a:noFill/>
            <a:miter lim="800000"/>
            <a:headEnd/>
            <a:tailEnd/>
          </a:ln>
        </p:spPr>
      </p:pic>
      <p:pic>
        <p:nvPicPr>
          <p:cNvPr id="106499" name="Picture 3"/>
          <p:cNvPicPr>
            <a:picLocks noChangeAspect="1" noChangeArrowheads="1"/>
          </p:cNvPicPr>
          <p:nvPr/>
        </p:nvPicPr>
        <p:blipFill>
          <a:blip r:embed="rId5" cstate="print"/>
          <a:srcRect/>
          <a:stretch>
            <a:fillRect/>
          </a:stretch>
        </p:blipFill>
        <p:spPr bwMode="auto">
          <a:xfrm>
            <a:off x="1471613" y="1245531"/>
            <a:ext cx="5260627" cy="5317193"/>
          </a:xfrm>
          <a:prstGeom prst="rect">
            <a:avLst/>
          </a:prstGeom>
          <a:noFill/>
          <a:ln w="9525">
            <a:noFill/>
            <a:miter lim="800000"/>
            <a:headEnd/>
            <a:tailEnd/>
          </a:ln>
        </p:spPr>
      </p:pic>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Прямоугольник 11"/>
          <p:cNvSpPr/>
          <p:nvPr/>
        </p:nvSpPr>
        <p:spPr>
          <a:xfrm>
            <a:off x="1187624" y="1196752"/>
            <a:ext cx="6120680" cy="369332"/>
          </a:xfrm>
          <a:prstGeom prst="rect">
            <a:avLst/>
          </a:prstGeom>
        </p:spPr>
        <p:txBody>
          <a:bodyPr wrap="square">
            <a:spAutoFit/>
          </a:bodyPr>
          <a:lstStyle/>
          <a:p>
            <a:r>
              <a:rPr lang="en-US" b="1" dirty="0" smtClean="0"/>
              <a:t>A 2nd-generation gravitational neutron spectrometer GRANIT</a:t>
            </a:r>
            <a:endParaRPr lang="en-US" b="1" dirty="0"/>
          </a:p>
        </p:txBody>
      </p:sp>
      <p:pic>
        <p:nvPicPr>
          <p:cNvPr id="105474" name="Picture 2"/>
          <p:cNvPicPr>
            <a:picLocks noChangeAspect="1" noChangeArrowheads="1"/>
          </p:cNvPicPr>
          <p:nvPr/>
        </p:nvPicPr>
        <p:blipFill>
          <a:blip r:embed="rId4" cstate="print"/>
          <a:srcRect/>
          <a:stretch>
            <a:fillRect/>
          </a:stretch>
        </p:blipFill>
        <p:spPr bwMode="auto">
          <a:xfrm>
            <a:off x="755576" y="1564940"/>
            <a:ext cx="8014614" cy="5293060"/>
          </a:xfrm>
          <a:prstGeom prst="rect">
            <a:avLst/>
          </a:prstGeom>
          <a:noFill/>
          <a:ln w="9525">
            <a:noFill/>
            <a:miter lim="800000"/>
            <a:headEnd/>
            <a:tailEnd/>
          </a:ln>
        </p:spPr>
      </p:pic>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99330" name="Picture 2" descr="https://www.ill.eu/fileadmin/users_files/media/instruments/GRANIT/img/granit-description1.jpg"/>
          <p:cNvPicPr>
            <a:picLocks noChangeAspect="1" noChangeArrowheads="1"/>
          </p:cNvPicPr>
          <p:nvPr/>
        </p:nvPicPr>
        <p:blipFill>
          <a:blip r:embed="rId4" cstate="print"/>
          <a:srcRect/>
          <a:stretch>
            <a:fillRect/>
          </a:stretch>
        </p:blipFill>
        <p:spPr bwMode="auto">
          <a:xfrm>
            <a:off x="-396552" y="1268760"/>
            <a:ext cx="6096000" cy="4572000"/>
          </a:xfrm>
          <a:prstGeom prst="rect">
            <a:avLst/>
          </a:prstGeom>
          <a:noFill/>
        </p:spPr>
      </p:pic>
      <p:pic>
        <p:nvPicPr>
          <p:cNvPr id="99332" name="Picture 4" descr="https://www.ill.eu/uploads/RTEmagicC_IMG_0188_01.JPG.jpg"/>
          <p:cNvPicPr>
            <a:picLocks noChangeAspect="1" noChangeArrowheads="1"/>
          </p:cNvPicPr>
          <p:nvPr/>
        </p:nvPicPr>
        <p:blipFill>
          <a:blip r:embed="rId5" cstate="print"/>
          <a:srcRect/>
          <a:stretch>
            <a:fillRect/>
          </a:stretch>
        </p:blipFill>
        <p:spPr bwMode="auto">
          <a:xfrm>
            <a:off x="4716016" y="3356992"/>
            <a:ext cx="4153644" cy="3115233"/>
          </a:xfrm>
          <a:prstGeom prst="rect">
            <a:avLst/>
          </a:prstGeom>
          <a:noFill/>
        </p:spPr>
      </p:pic>
      <p:sp>
        <p:nvSpPr>
          <p:cNvPr id="12" name="Прямоугольник 11"/>
          <p:cNvSpPr/>
          <p:nvPr/>
        </p:nvSpPr>
        <p:spPr>
          <a:xfrm>
            <a:off x="1187624" y="1196752"/>
            <a:ext cx="6120680" cy="369332"/>
          </a:xfrm>
          <a:prstGeom prst="rect">
            <a:avLst/>
          </a:prstGeom>
        </p:spPr>
        <p:txBody>
          <a:bodyPr wrap="square">
            <a:spAutoFit/>
          </a:bodyPr>
          <a:lstStyle/>
          <a:p>
            <a:r>
              <a:rPr lang="en-US" b="1" dirty="0" smtClean="0"/>
              <a:t>A 2nd-generation gravitational neutron spectrometer GRANIT</a:t>
            </a:r>
            <a:endParaRPr lang="en-US" b="1" dirty="0"/>
          </a:p>
        </p:txBody>
      </p:sp>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Прямоугольник 11"/>
          <p:cNvSpPr/>
          <p:nvPr/>
        </p:nvSpPr>
        <p:spPr>
          <a:xfrm>
            <a:off x="1187624" y="1196752"/>
            <a:ext cx="6120680" cy="369332"/>
          </a:xfrm>
          <a:prstGeom prst="rect">
            <a:avLst/>
          </a:prstGeom>
        </p:spPr>
        <p:txBody>
          <a:bodyPr wrap="square">
            <a:spAutoFit/>
          </a:bodyPr>
          <a:lstStyle/>
          <a:p>
            <a:r>
              <a:rPr lang="en-US" b="1" dirty="0" smtClean="0"/>
              <a:t>A 2nd-generation gravitational neutron spectrometer GRANIT</a:t>
            </a:r>
            <a:endParaRPr lang="en-US" b="1" dirty="0"/>
          </a:p>
        </p:txBody>
      </p:sp>
      <p:pic>
        <p:nvPicPr>
          <p:cNvPr id="104450" name="Picture 2"/>
          <p:cNvPicPr>
            <a:picLocks noChangeAspect="1" noChangeArrowheads="1"/>
          </p:cNvPicPr>
          <p:nvPr/>
        </p:nvPicPr>
        <p:blipFill>
          <a:blip r:embed="rId4" cstate="print"/>
          <a:srcRect/>
          <a:stretch>
            <a:fillRect/>
          </a:stretch>
        </p:blipFill>
        <p:spPr bwMode="auto">
          <a:xfrm>
            <a:off x="1043608" y="1700808"/>
            <a:ext cx="7234174" cy="4824536"/>
          </a:xfrm>
          <a:prstGeom prst="rect">
            <a:avLst/>
          </a:prstGeom>
          <a:noFill/>
          <a:ln w="9525">
            <a:noFill/>
            <a:miter lim="800000"/>
            <a:headEnd/>
            <a:tailEnd/>
          </a:ln>
        </p:spPr>
      </p:pic>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746701"/>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NEUTRON GRAVITATIONAL LAVELS In EARTHE’S FIELD</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Прямоугольник 11"/>
          <p:cNvSpPr/>
          <p:nvPr/>
        </p:nvSpPr>
        <p:spPr>
          <a:xfrm>
            <a:off x="1259632" y="1331476"/>
            <a:ext cx="6120680" cy="369332"/>
          </a:xfrm>
          <a:prstGeom prst="rect">
            <a:avLst/>
          </a:prstGeom>
        </p:spPr>
        <p:txBody>
          <a:bodyPr wrap="square">
            <a:spAutoFit/>
          </a:bodyPr>
          <a:lstStyle/>
          <a:p>
            <a:r>
              <a:rPr lang="en-US" b="1" dirty="0" smtClean="0"/>
              <a:t>A 2nd-generation gravitational neutron spectrometer GRANIT</a:t>
            </a:r>
            <a:endParaRPr lang="en-US" b="1" dirty="0"/>
          </a:p>
        </p:txBody>
      </p:sp>
      <p:sp>
        <p:nvSpPr>
          <p:cNvPr id="13" name="Прямоугольник 12"/>
          <p:cNvSpPr/>
          <p:nvPr/>
        </p:nvSpPr>
        <p:spPr>
          <a:xfrm>
            <a:off x="683568" y="1628800"/>
            <a:ext cx="7776864" cy="4339650"/>
          </a:xfrm>
          <a:prstGeom prst="rect">
            <a:avLst/>
          </a:prstGeom>
        </p:spPr>
        <p:txBody>
          <a:bodyPr wrap="square">
            <a:spAutoFit/>
          </a:bodyPr>
          <a:lstStyle/>
          <a:p>
            <a:r>
              <a:rPr lang="en-US" sz="2400" b="1" i="1" dirty="0" smtClean="0"/>
              <a:t>The phenomenon of gravitational quantum states of neutrons could be used in various applications, as </a:t>
            </a:r>
            <a:r>
              <a:rPr lang="en-US" sz="2400" b="1" i="1" dirty="0" err="1" smtClean="0"/>
              <a:t>apriory</a:t>
            </a:r>
            <a:r>
              <a:rPr lang="en-US" sz="2400" b="1" i="1" dirty="0" smtClean="0"/>
              <a:t> it provides a very « clean » system with well-defined quantum states. </a:t>
            </a:r>
          </a:p>
          <a:p>
            <a:r>
              <a:rPr lang="en-US" dirty="0" smtClean="0"/>
              <a:t>-</a:t>
            </a:r>
            <a:r>
              <a:rPr lang="en-US" b="1" i="1" dirty="0" smtClean="0"/>
              <a:t>Constrains for short-range forces; </a:t>
            </a:r>
          </a:p>
          <a:p>
            <a:r>
              <a:rPr lang="en-US" dirty="0" smtClean="0"/>
              <a:t>-</a:t>
            </a:r>
            <a:r>
              <a:rPr lang="en-US" b="1" i="1" dirty="0" smtClean="0"/>
              <a:t>Constrains for </a:t>
            </a:r>
            <a:r>
              <a:rPr lang="en-US" b="1" i="1" dirty="0" err="1" smtClean="0"/>
              <a:t>axion</a:t>
            </a:r>
            <a:r>
              <a:rPr lang="en-US" b="1" i="1" dirty="0" smtClean="0"/>
              <a:t>-like forces; </a:t>
            </a:r>
          </a:p>
          <a:p>
            <a:r>
              <a:rPr lang="en-US" dirty="0" smtClean="0"/>
              <a:t>-</a:t>
            </a:r>
            <a:r>
              <a:rPr lang="en-US" b="1" i="1" dirty="0" smtClean="0"/>
              <a:t>Constrains for neutron electric charge; </a:t>
            </a:r>
          </a:p>
          <a:p>
            <a:r>
              <a:rPr lang="en-US" dirty="0" smtClean="0"/>
              <a:t>-</a:t>
            </a:r>
            <a:r>
              <a:rPr lang="en-US" b="1" i="1" dirty="0" smtClean="0"/>
              <a:t>Non-commutative quantum mechanics; </a:t>
            </a:r>
          </a:p>
          <a:p>
            <a:r>
              <a:rPr lang="en-US" dirty="0" smtClean="0"/>
              <a:t>-</a:t>
            </a:r>
            <a:r>
              <a:rPr lang="en-US" b="1" i="1" dirty="0" smtClean="0"/>
              <a:t>Neutron quantum optics effects; UCN </a:t>
            </a:r>
            <a:r>
              <a:rPr lang="en-US" b="1" i="1" dirty="0" err="1" smtClean="0"/>
              <a:t>reflectometry</a:t>
            </a:r>
            <a:r>
              <a:rPr lang="en-US" b="1" i="1" dirty="0" smtClean="0"/>
              <a:t>; </a:t>
            </a:r>
          </a:p>
          <a:p>
            <a:r>
              <a:rPr lang="en-US" dirty="0" smtClean="0"/>
              <a:t>-</a:t>
            </a:r>
            <a:r>
              <a:rPr lang="en-US" b="1" i="1" dirty="0" smtClean="0"/>
              <a:t>Constrains for a logarithmic term in the Schrödinger equation; </a:t>
            </a:r>
          </a:p>
          <a:p>
            <a:r>
              <a:rPr lang="en-US" dirty="0" smtClean="0"/>
              <a:t>-</a:t>
            </a:r>
            <a:r>
              <a:rPr lang="en-US" b="1" i="1" dirty="0" smtClean="0"/>
              <a:t>Loss of quantum coherence; UCN extraction, transport, tight valves;</a:t>
            </a:r>
          </a:p>
          <a:p>
            <a:r>
              <a:rPr lang="en-US" b="1" i="1" dirty="0" smtClean="0"/>
              <a:t>-Study of thin surface layers; </a:t>
            </a:r>
          </a:p>
          <a:p>
            <a:r>
              <a:rPr lang="en-US" dirty="0" smtClean="0"/>
              <a:t>-</a:t>
            </a:r>
            <a:r>
              <a:rPr lang="en-US" b="1" i="1" dirty="0" smtClean="0"/>
              <a:t>Nature of gravity; </a:t>
            </a:r>
          </a:p>
          <a:p>
            <a:r>
              <a:rPr lang="en-US" dirty="0" smtClean="0"/>
              <a:t>-</a:t>
            </a:r>
            <a:r>
              <a:rPr lang="en-US" b="1" i="1" dirty="0" smtClean="0"/>
              <a:t>Physics beyond the Standard model </a:t>
            </a:r>
          </a:p>
        </p:txBody>
      </p:sp>
      <p:grpSp>
        <p:nvGrpSpPr>
          <p:cNvPr id="14" name="Группа 13"/>
          <p:cNvGrpSpPr/>
          <p:nvPr/>
        </p:nvGrpSpPr>
        <p:grpSpPr>
          <a:xfrm>
            <a:off x="0" y="0"/>
            <a:ext cx="9144000" cy="893713"/>
            <a:chOff x="0" y="-27384"/>
            <a:chExt cx="9144000" cy="893713"/>
          </a:xfrm>
        </p:grpSpPr>
        <p:sp>
          <p:nvSpPr>
            <p:cNvPr id="15" name="Прямоугольник 1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8" name="Прямоугольник 1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9" name="Прямоугольник 1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0" name="Рисунок 1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2" name="Прямоугольник 2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3" name="Прямая соединительная линия 2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Search of reasons of abnormal losses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44" name="TextBox 43"/>
          <p:cNvSpPr txBox="1"/>
          <p:nvPr/>
        </p:nvSpPr>
        <p:spPr>
          <a:xfrm>
            <a:off x="0" y="1268760"/>
            <a:ext cx="9144000" cy="738664"/>
          </a:xfrm>
          <a:prstGeom prst="rect">
            <a:avLst/>
          </a:prstGeom>
          <a:noFill/>
        </p:spPr>
        <p:txBody>
          <a:bodyPr wrap="square" rtlCol="0">
            <a:spAutoFit/>
          </a:bodyPr>
          <a:lstStyle/>
          <a:p>
            <a:pPr algn="ctr"/>
            <a:r>
              <a:rPr lang="en-US" sz="2400" dirty="0" smtClean="0"/>
              <a:t>Searching of sources of additional loses for materials with small capture</a:t>
            </a:r>
          </a:p>
          <a:p>
            <a:pPr algn="ctr"/>
            <a:r>
              <a:rPr lang="en-US" dirty="0" smtClean="0"/>
              <a:t>(contradictions between theory and experiments for Be ~ </a:t>
            </a:r>
            <a:r>
              <a:rPr lang="en-US" dirty="0" smtClean="0">
                <a:solidFill>
                  <a:srgbClr val="FF0000"/>
                </a:solidFill>
              </a:rPr>
              <a:t>10</a:t>
            </a:r>
            <a:r>
              <a:rPr lang="en-US" dirty="0" smtClean="0"/>
              <a:t> times, for </a:t>
            </a:r>
            <a:r>
              <a:rPr lang="en-US" dirty="0" err="1" smtClean="0"/>
              <a:t>oxigen</a:t>
            </a:r>
            <a:r>
              <a:rPr lang="en-US" dirty="0" smtClean="0"/>
              <a:t> ~</a:t>
            </a:r>
            <a:r>
              <a:rPr lang="en-US" dirty="0" smtClean="0">
                <a:solidFill>
                  <a:srgbClr val="FF0000"/>
                </a:solidFill>
              </a:rPr>
              <a:t>100</a:t>
            </a:r>
            <a:r>
              <a:rPr lang="en-US" dirty="0" smtClean="0"/>
              <a:t> times)</a:t>
            </a:r>
            <a:endParaRPr lang="ru-RU" dirty="0"/>
          </a:p>
        </p:txBody>
      </p:sp>
      <p:pic>
        <p:nvPicPr>
          <p:cNvPr id="45" name="Picture 4" descr="1"/>
          <p:cNvPicPr>
            <a:picLocks noChangeAspect="1" noChangeArrowheads="1"/>
          </p:cNvPicPr>
          <p:nvPr/>
        </p:nvPicPr>
        <p:blipFill>
          <a:blip r:embed="rId4" cstate="print"/>
          <a:srcRect/>
          <a:stretch>
            <a:fillRect/>
          </a:stretch>
        </p:blipFill>
        <p:spPr bwMode="auto">
          <a:xfrm>
            <a:off x="539552" y="2007424"/>
            <a:ext cx="7884876" cy="4850576"/>
          </a:xfrm>
          <a:prstGeom prst="rect">
            <a:avLst/>
          </a:prstGeom>
          <a:noFill/>
        </p:spPr>
      </p:pic>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Search of reasons of abnormal losses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44" name="TextBox 43"/>
          <p:cNvSpPr txBox="1"/>
          <p:nvPr/>
        </p:nvSpPr>
        <p:spPr>
          <a:xfrm>
            <a:off x="0" y="1268760"/>
            <a:ext cx="9144000" cy="738664"/>
          </a:xfrm>
          <a:prstGeom prst="rect">
            <a:avLst/>
          </a:prstGeom>
          <a:noFill/>
        </p:spPr>
        <p:txBody>
          <a:bodyPr wrap="square" rtlCol="0">
            <a:spAutoFit/>
          </a:bodyPr>
          <a:lstStyle/>
          <a:p>
            <a:pPr algn="ctr"/>
            <a:r>
              <a:rPr lang="en-US" sz="2400" dirty="0" smtClean="0"/>
              <a:t>Searching of sources of additional loses for materials with small capture</a:t>
            </a:r>
          </a:p>
          <a:p>
            <a:pPr algn="ctr"/>
            <a:r>
              <a:rPr lang="en-US" dirty="0" smtClean="0"/>
              <a:t>(contradictions between theory and experiments for Be ~ </a:t>
            </a:r>
            <a:r>
              <a:rPr lang="en-US" dirty="0" smtClean="0">
                <a:solidFill>
                  <a:srgbClr val="FF0000"/>
                </a:solidFill>
              </a:rPr>
              <a:t>10</a:t>
            </a:r>
            <a:r>
              <a:rPr lang="en-US" dirty="0" smtClean="0"/>
              <a:t> times, for </a:t>
            </a:r>
            <a:r>
              <a:rPr lang="en-US" dirty="0" err="1" smtClean="0"/>
              <a:t>oxigen</a:t>
            </a:r>
            <a:r>
              <a:rPr lang="en-US" dirty="0" smtClean="0"/>
              <a:t> ~</a:t>
            </a:r>
            <a:r>
              <a:rPr lang="en-US" dirty="0" smtClean="0">
                <a:solidFill>
                  <a:srgbClr val="FF0000"/>
                </a:solidFill>
              </a:rPr>
              <a:t>100</a:t>
            </a:r>
            <a:r>
              <a:rPr lang="en-US" dirty="0" smtClean="0"/>
              <a:t> times)</a:t>
            </a:r>
            <a:endParaRPr lang="ru-RU" dirty="0"/>
          </a:p>
        </p:txBody>
      </p:sp>
      <p:pic>
        <p:nvPicPr>
          <p:cNvPr id="108546" name="Picture 2"/>
          <p:cNvPicPr>
            <a:picLocks noChangeAspect="1" noChangeArrowheads="1"/>
          </p:cNvPicPr>
          <p:nvPr/>
        </p:nvPicPr>
        <p:blipFill>
          <a:blip r:embed="rId4" cstate="print"/>
          <a:srcRect/>
          <a:stretch>
            <a:fillRect/>
          </a:stretch>
        </p:blipFill>
        <p:spPr bwMode="auto">
          <a:xfrm>
            <a:off x="755576" y="1917700"/>
            <a:ext cx="7821613" cy="4940300"/>
          </a:xfrm>
          <a:prstGeom prst="rect">
            <a:avLst/>
          </a:prstGeom>
          <a:noFill/>
          <a:ln w="9525">
            <a:noFill/>
            <a:miter lim="800000"/>
            <a:headEnd/>
            <a:tailEnd/>
          </a:ln>
        </p:spPr>
      </p:pic>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Search of reasons of abnormal losses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12" name="Text Box 5"/>
          <p:cNvSpPr txBox="1">
            <a:spLocks noChangeArrowheads="1"/>
          </p:cNvSpPr>
          <p:nvPr/>
        </p:nvSpPr>
        <p:spPr bwMode="auto">
          <a:xfrm>
            <a:off x="914400" y="5721622"/>
            <a:ext cx="7104063" cy="947738"/>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US" sz="1600" b="1" dirty="0" err="1">
                <a:latin typeface="Times" pitchFamily="18" charset="0"/>
              </a:rPr>
              <a:t>A.V.Strelkov</a:t>
            </a:r>
            <a:r>
              <a:rPr lang="en-US" sz="1600" b="1" dirty="0">
                <a:latin typeface="Times" pitchFamily="18" charset="0"/>
              </a:rPr>
              <a:t>, </a:t>
            </a:r>
            <a:r>
              <a:rPr lang="en-US" sz="1600" b="1" dirty="0" err="1">
                <a:latin typeface="Times" pitchFamily="18" charset="0"/>
              </a:rPr>
              <a:t>V.V.Nesvizhevsky</a:t>
            </a:r>
            <a:r>
              <a:rPr lang="en-US" sz="1600" b="1" dirty="0">
                <a:latin typeface="Times" pitchFamily="18" charset="0"/>
              </a:rPr>
              <a:t>, </a:t>
            </a:r>
            <a:r>
              <a:rPr lang="en-US" sz="1600" b="1" dirty="0" err="1">
                <a:latin typeface="Times" pitchFamily="18" charset="0"/>
              </a:rPr>
              <a:t>P.Geltenbort</a:t>
            </a:r>
            <a:r>
              <a:rPr lang="en-US" sz="1600" b="1" dirty="0">
                <a:latin typeface="Times" pitchFamily="18" charset="0"/>
              </a:rPr>
              <a:t> et al, NIM 440A(3), 695-703 (2000)</a:t>
            </a:r>
          </a:p>
          <a:p>
            <a:pPr eaLnBrk="0" hangingPunct="0">
              <a:spcBef>
                <a:spcPct val="50000"/>
              </a:spcBef>
            </a:pPr>
            <a:r>
              <a:rPr lang="en-US" sz="1600" b="1" dirty="0" err="1">
                <a:latin typeface="Times" pitchFamily="18" charset="0"/>
              </a:rPr>
              <a:t>V.V.Nesvizhevsky</a:t>
            </a:r>
            <a:r>
              <a:rPr lang="en-US" sz="1600" b="1" dirty="0">
                <a:latin typeface="Times" pitchFamily="18" charset="0"/>
              </a:rPr>
              <a:t>, </a:t>
            </a:r>
            <a:r>
              <a:rPr lang="en-US" sz="1600" b="1" dirty="0" err="1">
                <a:latin typeface="Times" pitchFamily="18" charset="0"/>
              </a:rPr>
              <a:t>A.V.Strelkov</a:t>
            </a:r>
            <a:r>
              <a:rPr lang="en-US" sz="1600" b="1" dirty="0">
                <a:latin typeface="Times" pitchFamily="18" charset="0"/>
              </a:rPr>
              <a:t>, </a:t>
            </a:r>
            <a:r>
              <a:rPr lang="en-US" sz="1600" b="1" dirty="0" err="1">
                <a:latin typeface="Times" pitchFamily="18" charset="0"/>
              </a:rPr>
              <a:t>P.Geltenbort</a:t>
            </a:r>
            <a:r>
              <a:rPr lang="en-US" sz="1600" b="1" dirty="0">
                <a:latin typeface="Times" pitchFamily="18" charset="0"/>
              </a:rPr>
              <a:t> et al, ILL Annual Report 1997, p.62-64; Physics of Atomic Nuclear 62(5), 776-786 (1999)</a:t>
            </a:r>
          </a:p>
        </p:txBody>
      </p:sp>
      <p:sp>
        <p:nvSpPr>
          <p:cNvPr id="13" name="AutoShape 6"/>
          <p:cNvSpPr>
            <a:spLocks noChangeArrowheads="1"/>
          </p:cNvSpPr>
          <p:nvPr/>
        </p:nvSpPr>
        <p:spPr bwMode="auto">
          <a:xfrm>
            <a:off x="3376613" y="2749822"/>
            <a:ext cx="2320925" cy="2895600"/>
          </a:xfrm>
          <a:custGeom>
            <a:avLst/>
            <a:gdLst>
              <a:gd name="G0" fmla="+- 3450 0 0"/>
              <a:gd name="G1" fmla="+- 21600 0 3450"/>
              <a:gd name="G2" fmla="*/ 3450 1 2"/>
              <a:gd name="G3" fmla="+- 21600 0 G2"/>
              <a:gd name="G4" fmla="+/ 3450 21600 2"/>
              <a:gd name="G5" fmla="+/ G1 0 2"/>
              <a:gd name="G6" fmla="*/ 21600 21600 3450"/>
              <a:gd name="G7" fmla="*/ G6 1 2"/>
              <a:gd name="G8" fmla="+- 21600 0 G7"/>
              <a:gd name="G9" fmla="*/ 21600 1 2"/>
              <a:gd name="G10" fmla="+- 3450 0 G9"/>
              <a:gd name="G11" fmla="?: G10 G8 0"/>
              <a:gd name="G12" fmla="?: G10 G7 21600"/>
              <a:gd name="T0" fmla="*/ 19875 w 21600"/>
              <a:gd name="T1" fmla="*/ 10800 h 21600"/>
              <a:gd name="T2" fmla="*/ 10800 w 21600"/>
              <a:gd name="T3" fmla="*/ 21600 h 21600"/>
              <a:gd name="T4" fmla="*/ 1725 w 21600"/>
              <a:gd name="T5" fmla="*/ 10800 h 21600"/>
              <a:gd name="T6" fmla="*/ 10800 w 21600"/>
              <a:gd name="T7" fmla="*/ 0 h 21600"/>
              <a:gd name="T8" fmla="*/ 3525 w 21600"/>
              <a:gd name="T9" fmla="*/ 3525 h 21600"/>
              <a:gd name="T10" fmla="*/ 18075 w 21600"/>
              <a:gd name="T11" fmla="*/ 18075 h 21600"/>
            </a:gdLst>
            <a:ahLst/>
            <a:cxnLst>
              <a:cxn ang="0">
                <a:pos x="T0" y="T1"/>
              </a:cxn>
              <a:cxn ang="0">
                <a:pos x="T2" y="T3"/>
              </a:cxn>
              <a:cxn ang="0">
                <a:pos x="T4" y="T5"/>
              </a:cxn>
              <a:cxn ang="0">
                <a:pos x="T6" y="T7"/>
              </a:cxn>
            </a:cxnLst>
            <a:rect l="T8" t="T9" r="T10" b="T11"/>
            <a:pathLst>
              <a:path w="21600" h="21600">
                <a:moveTo>
                  <a:pt x="0" y="0"/>
                </a:moveTo>
                <a:lnTo>
                  <a:pt x="3450" y="21600"/>
                </a:lnTo>
                <a:lnTo>
                  <a:pt x="18150" y="21600"/>
                </a:lnTo>
                <a:lnTo>
                  <a:pt x="21600" y="0"/>
                </a:lnTo>
                <a:close/>
              </a:path>
            </a:pathLst>
          </a:custGeom>
          <a:gradFill rotWithShape="0">
            <a:gsLst>
              <a:gs pos="0">
                <a:srgbClr val="CCFFFF">
                  <a:gamma/>
                  <a:shade val="80000"/>
                  <a:invGamma/>
                </a:srgbClr>
              </a:gs>
              <a:gs pos="50000">
                <a:srgbClr val="CCFFFF"/>
              </a:gs>
              <a:gs pos="100000">
                <a:srgbClr val="CCFFFF">
                  <a:gamma/>
                  <a:shade val="80000"/>
                  <a:invGamma/>
                </a:srgbClr>
              </a:gs>
            </a:gsLst>
            <a:lin ang="0" scaled="1"/>
          </a:gradFill>
          <a:ln w="9525">
            <a:solidFill>
              <a:schemeClr val="tx1"/>
            </a:solidFill>
            <a:miter lim="800000"/>
            <a:headEnd/>
            <a:tailEnd/>
          </a:ln>
          <a:effectLst/>
        </p:spPr>
        <p:txBody>
          <a:bodyPr wrap="none" anchor="ctr"/>
          <a:lstStyle/>
          <a:p>
            <a:endParaRPr lang="ru-RU"/>
          </a:p>
        </p:txBody>
      </p:sp>
      <p:sp>
        <p:nvSpPr>
          <p:cNvPr id="14" name="AutoShape 7"/>
          <p:cNvSpPr>
            <a:spLocks noChangeArrowheads="1"/>
          </p:cNvSpPr>
          <p:nvPr/>
        </p:nvSpPr>
        <p:spPr bwMode="auto">
          <a:xfrm>
            <a:off x="3587750" y="4197622"/>
            <a:ext cx="1898650" cy="1447800"/>
          </a:xfrm>
          <a:custGeom>
            <a:avLst/>
            <a:gdLst>
              <a:gd name="G0" fmla="+- 2163 0 0"/>
              <a:gd name="G1" fmla="+- 21600 0 2163"/>
              <a:gd name="G2" fmla="*/ 2163 1 2"/>
              <a:gd name="G3" fmla="+- 21600 0 G2"/>
              <a:gd name="G4" fmla="+/ 2163 21600 2"/>
              <a:gd name="G5" fmla="+/ G1 0 2"/>
              <a:gd name="G6" fmla="*/ 21600 21600 2163"/>
              <a:gd name="G7" fmla="*/ G6 1 2"/>
              <a:gd name="G8" fmla="+- 21600 0 G7"/>
              <a:gd name="G9" fmla="*/ 21600 1 2"/>
              <a:gd name="G10" fmla="+- 2163 0 G9"/>
              <a:gd name="G11" fmla="?: G10 G8 0"/>
              <a:gd name="G12" fmla="?: G10 G7 21600"/>
              <a:gd name="T0" fmla="*/ 20518 w 21600"/>
              <a:gd name="T1" fmla="*/ 10800 h 21600"/>
              <a:gd name="T2" fmla="*/ 10800 w 21600"/>
              <a:gd name="T3" fmla="*/ 21600 h 21600"/>
              <a:gd name="T4" fmla="*/ 1082 w 21600"/>
              <a:gd name="T5" fmla="*/ 10800 h 21600"/>
              <a:gd name="T6" fmla="*/ 10800 w 21600"/>
              <a:gd name="T7" fmla="*/ 0 h 21600"/>
              <a:gd name="T8" fmla="*/ 2882 w 21600"/>
              <a:gd name="T9" fmla="*/ 2882 h 21600"/>
              <a:gd name="T10" fmla="*/ 18718 w 21600"/>
              <a:gd name="T11" fmla="*/ 18718 h 21600"/>
            </a:gdLst>
            <a:ahLst/>
            <a:cxnLst>
              <a:cxn ang="0">
                <a:pos x="T0" y="T1"/>
              </a:cxn>
              <a:cxn ang="0">
                <a:pos x="T2" y="T3"/>
              </a:cxn>
              <a:cxn ang="0">
                <a:pos x="T4" y="T5"/>
              </a:cxn>
              <a:cxn ang="0">
                <a:pos x="T6" y="T7"/>
              </a:cxn>
            </a:cxnLst>
            <a:rect l="T8" t="T9" r="T10" b="T11"/>
            <a:pathLst>
              <a:path w="21600" h="21600">
                <a:moveTo>
                  <a:pt x="0" y="0"/>
                </a:moveTo>
                <a:lnTo>
                  <a:pt x="2163" y="21600"/>
                </a:lnTo>
                <a:lnTo>
                  <a:pt x="19437" y="21600"/>
                </a:lnTo>
                <a:lnTo>
                  <a:pt x="21600" y="0"/>
                </a:lnTo>
                <a:close/>
              </a:path>
            </a:pathLst>
          </a:custGeom>
          <a:gradFill rotWithShape="0">
            <a:gsLst>
              <a:gs pos="0">
                <a:srgbClr val="FF0000"/>
              </a:gs>
              <a:gs pos="100000">
                <a:srgbClr val="FF0000">
                  <a:gamma/>
                  <a:shade val="80000"/>
                  <a:invGamma/>
                </a:srgbClr>
              </a:gs>
            </a:gsLst>
            <a:lin ang="5400000" scaled="1"/>
          </a:gradFill>
          <a:ln w="9525">
            <a:solidFill>
              <a:schemeClr val="tx1"/>
            </a:solidFill>
            <a:miter lim="800000"/>
            <a:headEnd/>
            <a:tailEnd/>
          </a:ln>
          <a:effectLst/>
        </p:spPr>
        <p:txBody>
          <a:bodyPr wrap="none" anchor="ctr"/>
          <a:lstStyle/>
          <a:p>
            <a:endParaRPr lang="ru-RU"/>
          </a:p>
        </p:txBody>
      </p:sp>
      <p:sp>
        <p:nvSpPr>
          <p:cNvPr id="15" name="Oval 8"/>
          <p:cNvSpPr>
            <a:spLocks noChangeArrowheads="1"/>
          </p:cNvSpPr>
          <p:nvPr/>
        </p:nvSpPr>
        <p:spPr bwMode="auto">
          <a:xfrm>
            <a:off x="3938588" y="5493022"/>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7" name="Oval 9"/>
          <p:cNvSpPr>
            <a:spLocks noChangeArrowheads="1"/>
          </p:cNvSpPr>
          <p:nvPr/>
        </p:nvSpPr>
        <p:spPr bwMode="auto">
          <a:xfrm>
            <a:off x="4572000" y="5493022"/>
            <a:ext cx="141288"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8" name="Oval 10"/>
          <p:cNvSpPr>
            <a:spLocks noChangeArrowheads="1"/>
          </p:cNvSpPr>
          <p:nvPr/>
        </p:nvSpPr>
        <p:spPr bwMode="auto">
          <a:xfrm>
            <a:off x="5275263" y="4959622"/>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9" name="Oval 11"/>
          <p:cNvSpPr>
            <a:spLocks noChangeArrowheads="1"/>
          </p:cNvSpPr>
          <p:nvPr/>
        </p:nvSpPr>
        <p:spPr bwMode="auto">
          <a:xfrm>
            <a:off x="4994275" y="5416822"/>
            <a:ext cx="139700"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20" name="Oval 12"/>
          <p:cNvSpPr>
            <a:spLocks noChangeArrowheads="1"/>
          </p:cNvSpPr>
          <p:nvPr/>
        </p:nvSpPr>
        <p:spPr bwMode="auto">
          <a:xfrm>
            <a:off x="4994275" y="3054622"/>
            <a:ext cx="139700"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21" name="Oval 13"/>
          <p:cNvSpPr>
            <a:spLocks noChangeArrowheads="1"/>
          </p:cNvSpPr>
          <p:nvPr/>
        </p:nvSpPr>
        <p:spPr bwMode="auto">
          <a:xfrm>
            <a:off x="3024188" y="3740422"/>
            <a:ext cx="141287"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cxnSp>
        <p:nvCxnSpPr>
          <p:cNvPr id="22" name="AutoShape 14"/>
          <p:cNvCxnSpPr>
            <a:cxnSpLocks noChangeShapeType="1"/>
            <a:endCxn id="21" idx="7"/>
          </p:cNvCxnSpPr>
          <p:nvPr/>
        </p:nvCxnSpPr>
        <p:spPr bwMode="auto">
          <a:xfrm rot="5400000" flipH="1">
            <a:off x="3162300" y="4007122"/>
            <a:ext cx="1676400" cy="1187450"/>
          </a:xfrm>
          <a:prstGeom prst="curvedConnector3">
            <a:avLst>
              <a:gd name="adj1" fmla="val 114963"/>
            </a:avLst>
          </a:prstGeom>
          <a:noFill/>
          <a:ln w="9525">
            <a:noFill/>
            <a:round/>
            <a:headEnd/>
            <a:tailEnd type="triangle" w="med" len="med"/>
          </a:ln>
          <a:effectLst/>
        </p:spPr>
      </p:cxnSp>
      <p:cxnSp>
        <p:nvCxnSpPr>
          <p:cNvPr id="23" name="AutoShape 15"/>
          <p:cNvCxnSpPr>
            <a:cxnSpLocks noChangeShapeType="1"/>
          </p:cNvCxnSpPr>
          <p:nvPr/>
        </p:nvCxnSpPr>
        <p:spPr bwMode="auto">
          <a:xfrm rot="5400000" flipH="1">
            <a:off x="3295650" y="3797572"/>
            <a:ext cx="1736725" cy="1622425"/>
          </a:xfrm>
          <a:prstGeom prst="curvedConnector3">
            <a:avLst>
              <a:gd name="adj1" fmla="val 191495"/>
            </a:avLst>
          </a:prstGeom>
          <a:noFill/>
          <a:ln w="63500" cap="rnd">
            <a:solidFill>
              <a:schemeClr val="accent1"/>
            </a:solidFill>
            <a:prstDash val="sysDot"/>
            <a:round/>
            <a:headEnd/>
            <a:tailEnd type="triangle" w="med" len="med"/>
          </a:ln>
          <a:effectLst/>
        </p:spPr>
      </p:cxnSp>
      <p:graphicFrame>
        <p:nvGraphicFramePr>
          <p:cNvPr id="24" name="Object 16"/>
          <p:cNvGraphicFramePr>
            <a:graphicFrameLocks noChangeAspect="1"/>
          </p:cNvGraphicFramePr>
          <p:nvPr/>
        </p:nvGraphicFramePr>
        <p:xfrm>
          <a:off x="4430713" y="3283222"/>
          <a:ext cx="914400" cy="382588"/>
        </p:xfrm>
        <a:graphic>
          <a:graphicData uri="http://schemas.openxmlformats.org/presentationml/2006/ole">
            <p:oleObj spid="_x0000_s109762" name="Equation" r:id="rId5" imgW="457002" imgH="177723" progId="Equation.3">
              <p:embed/>
            </p:oleObj>
          </a:graphicData>
        </a:graphic>
      </p:graphicFrame>
      <p:graphicFrame>
        <p:nvGraphicFramePr>
          <p:cNvPr id="25" name="Object 17"/>
          <p:cNvGraphicFramePr>
            <a:graphicFrameLocks noChangeAspect="1"/>
          </p:cNvGraphicFramePr>
          <p:nvPr/>
        </p:nvGraphicFramePr>
        <p:xfrm>
          <a:off x="6607175" y="1683022"/>
          <a:ext cx="1979613" cy="1609725"/>
        </p:xfrm>
        <a:graphic>
          <a:graphicData uri="http://schemas.openxmlformats.org/presentationml/2006/ole">
            <p:oleObj spid="_x0000_s109763" name="Equation" r:id="rId6" imgW="1155700" imgH="939800" progId="Equation.3">
              <p:embed/>
            </p:oleObj>
          </a:graphicData>
        </a:graphic>
      </p:graphicFrame>
      <p:sp>
        <p:nvSpPr>
          <p:cNvPr id="26" name="Text Box 18"/>
          <p:cNvSpPr txBox="1">
            <a:spLocks noChangeArrowheads="1"/>
          </p:cNvSpPr>
          <p:nvPr/>
        </p:nvSpPr>
        <p:spPr bwMode="auto">
          <a:xfrm>
            <a:off x="6470650" y="3969022"/>
            <a:ext cx="1900238" cy="366713"/>
          </a:xfrm>
          <a:prstGeom prst="rect">
            <a:avLst/>
          </a:prstGeom>
          <a:noFill/>
          <a:ln w="9525">
            <a:noFill/>
            <a:miter lim="800000"/>
            <a:headEnd/>
            <a:tailEnd/>
          </a:ln>
          <a:effectLst/>
        </p:spPr>
        <p:txBody>
          <a:bodyPr>
            <a:spAutoFit/>
          </a:bodyPr>
          <a:lstStyle/>
          <a:p>
            <a:pPr eaLnBrk="0" hangingPunct="0"/>
            <a:r>
              <a:rPr lang="en-US" sz="1800">
                <a:latin typeface="Arial" charset="0"/>
              </a:rPr>
              <a:t>Level of UCN gas</a:t>
            </a:r>
            <a:endParaRPr lang="en-US" sz="1200">
              <a:latin typeface="Arial" charset="0"/>
            </a:endParaRPr>
          </a:p>
        </p:txBody>
      </p:sp>
      <p:sp>
        <p:nvSpPr>
          <p:cNvPr id="27" name="Line 19"/>
          <p:cNvSpPr>
            <a:spLocks noChangeShapeType="1"/>
          </p:cNvSpPr>
          <p:nvPr/>
        </p:nvSpPr>
        <p:spPr bwMode="auto">
          <a:xfrm flipH="1" flipV="1">
            <a:off x="5767388" y="4197622"/>
            <a:ext cx="633412" cy="0"/>
          </a:xfrm>
          <a:prstGeom prst="line">
            <a:avLst/>
          </a:prstGeom>
          <a:noFill/>
          <a:ln w="9525">
            <a:solidFill>
              <a:schemeClr val="tx1"/>
            </a:solidFill>
            <a:round/>
            <a:headEnd/>
            <a:tailEnd type="triangle" w="med" len="med"/>
          </a:ln>
          <a:effectLst/>
        </p:spPr>
        <p:txBody>
          <a:bodyPr wrap="none" anchor="ctr"/>
          <a:lstStyle/>
          <a:p>
            <a:endParaRPr lang="ru-RU"/>
          </a:p>
        </p:txBody>
      </p:sp>
      <p:graphicFrame>
        <p:nvGraphicFramePr>
          <p:cNvPr id="28" name="Object 20"/>
          <p:cNvGraphicFramePr>
            <a:graphicFrameLocks noChangeAspect="1"/>
          </p:cNvGraphicFramePr>
          <p:nvPr/>
        </p:nvGraphicFramePr>
        <p:xfrm>
          <a:off x="908050" y="3435622"/>
          <a:ext cx="1957388" cy="2182813"/>
        </p:xfrm>
        <a:graphic>
          <a:graphicData uri="http://schemas.openxmlformats.org/presentationml/2006/ole">
            <p:oleObj spid="_x0000_s109764" name="Equation" r:id="rId7" imgW="1104900" imgH="1231900" progId="Equation.3">
              <p:embed/>
            </p:oleObj>
          </a:graphicData>
        </a:graphic>
      </p:graphicFrame>
      <p:sp>
        <p:nvSpPr>
          <p:cNvPr id="29" name="Text Box 21"/>
          <p:cNvSpPr txBox="1">
            <a:spLocks noChangeArrowheads="1"/>
          </p:cNvSpPr>
          <p:nvPr/>
        </p:nvSpPr>
        <p:spPr bwMode="auto">
          <a:xfrm>
            <a:off x="6962775" y="3207022"/>
            <a:ext cx="1262063" cy="244475"/>
          </a:xfrm>
          <a:prstGeom prst="rect">
            <a:avLst/>
          </a:prstGeom>
          <a:noFill/>
          <a:ln w="9525">
            <a:noFill/>
            <a:miter lim="800000"/>
            <a:headEnd/>
            <a:tailEnd/>
          </a:ln>
          <a:effectLst/>
        </p:spPr>
        <p:txBody>
          <a:bodyPr wrap="none">
            <a:spAutoFit/>
          </a:bodyPr>
          <a:lstStyle/>
          <a:p>
            <a:pPr eaLnBrk="0" hangingPunct="0"/>
            <a:r>
              <a:rPr lang="en-US" sz="1000">
                <a:latin typeface="Arial" charset="0"/>
              </a:rPr>
              <a:t>per collision with wall</a:t>
            </a:r>
            <a:endParaRPr lang="en-US" sz="1200">
              <a:latin typeface="Arial" charset="0"/>
            </a:endParaRPr>
          </a:p>
        </p:txBody>
      </p:sp>
      <p:sp>
        <p:nvSpPr>
          <p:cNvPr id="30" name="Text Box 22"/>
          <p:cNvSpPr txBox="1">
            <a:spLocks noChangeArrowheads="1"/>
          </p:cNvSpPr>
          <p:nvPr/>
        </p:nvSpPr>
        <p:spPr bwMode="auto">
          <a:xfrm>
            <a:off x="1547813" y="1181695"/>
            <a:ext cx="6400800" cy="519113"/>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US" sz="2800" b="1" dirty="0">
                <a:solidFill>
                  <a:schemeClr val="accent2"/>
                </a:solidFill>
                <a:latin typeface="Arial" charset="0"/>
              </a:rPr>
              <a:t>VUCN - Vaporizing Ultra Cold Neutrons</a:t>
            </a:r>
            <a:endParaRPr lang="en-US" b="1" dirty="0">
              <a:latin typeface="Arial" charset="0"/>
            </a:endParaRPr>
          </a:p>
        </p:txBody>
      </p:sp>
      <p:sp>
        <p:nvSpPr>
          <p:cNvPr id="31" name="Oval 23"/>
          <p:cNvSpPr>
            <a:spLocks noChangeArrowheads="1"/>
          </p:cNvSpPr>
          <p:nvPr/>
        </p:nvSpPr>
        <p:spPr bwMode="auto">
          <a:xfrm>
            <a:off x="4079875" y="4731022"/>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2" name="Oval 24"/>
          <p:cNvSpPr>
            <a:spLocks noChangeArrowheads="1"/>
          </p:cNvSpPr>
          <p:nvPr/>
        </p:nvSpPr>
        <p:spPr bwMode="auto">
          <a:xfrm>
            <a:off x="4713288" y="4578622"/>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3" name="Oval 25"/>
          <p:cNvSpPr>
            <a:spLocks noChangeArrowheads="1"/>
          </p:cNvSpPr>
          <p:nvPr/>
        </p:nvSpPr>
        <p:spPr bwMode="auto">
          <a:xfrm>
            <a:off x="3938588" y="5112022"/>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4" name="Oval 26"/>
          <p:cNvSpPr>
            <a:spLocks noChangeArrowheads="1"/>
          </p:cNvSpPr>
          <p:nvPr/>
        </p:nvSpPr>
        <p:spPr bwMode="auto">
          <a:xfrm>
            <a:off x="4713288" y="5340622"/>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5" name="Oval 27"/>
          <p:cNvSpPr>
            <a:spLocks noChangeArrowheads="1"/>
          </p:cNvSpPr>
          <p:nvPr/>
        </p:nvSpPr>
        <p:spPr bwMode="auto">
          <a:xfrm>
            <a:off x="5133975" y="4654822"/>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graphicFrame>
        <p:nvGraphicFramePr>
          <p:cNvPr id="36" name="Object 28"/>
          <p:cNvGraphicFramePr>
            <a:graphicFrameLocks noChangeAspect="1"/>
          </p:cNvGraphicFramePr>
          <p:nvPr/>
        </p:nvGraphicFramePr>
        <p:xfrm>
          <a:off x="4219575" y="4807222"/>
          <a:ext cx="738188" cy="382588"/>
        </p:xfrm>
        <a:graphic>
          <a:graphicData uri="http://schemas.openxmlformats.org/presentationml/2006/ole">
            <p:oleObj spid="_x0000_s109765" name="Equation" r:id="rId8" imgW="368140" imgH="177723" progId="Equation.3">
              <p:embed/>
            </p:oleObj>
          </a:graphicData>
        </a:graphic>
      </p:graphicFrame>
      <p:sp>
        <p:nvSpPr>
          <p:cNvPr id="37" name="Oval 29"/>
          <p:cNvSpPr>
            <a:spLocks noChangeArrowheads="1"/>
          </p:cNvSpPr>
          <p:nvPr/>
        </p:nvSpPr>
        <p:spPr bwMode="auto">
          <a:xfrm>
            <a:off x="1828800" y="3511822"/>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38" name="Oval 30"/>
          <p:cNvSpPr>
            <a:spLocks noChangeArrowheads="1"/>
          </p:cNvSpPr>
          <p:nvPr/>
        </p:nvSpPr>
        <p:spPr bwMode="auto">
          <a:xfrm>
            <a:off x="7596188" y="1759222"/>
            <a:ext cx="141287"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39" name="Line 32"/>
          <p:cNvSpPr>
            <a:spLocks noChangeShapeType="1"/>
          </p:cNvSpPr>
          <p:nvPr/>
        </p:nvSpPr>
        <p:spPr bwMode="auto">
          <a:xfrm>
            <a:off x="7104063" y="5112022"/>
            <a:ext cx="492125" cy="0"/>
          </a:xfrm>
          <a:prstGeom prst="line">
            <a:avLst/>
          </a:prstGeom>
          <a:noFill/>
          <a:ln w="63500" cap="rnd">
            <a:solidFill>
              <a:srgbClr val="CCCC00"/>
            </a:solidFill>
            <a:prstDash val="sysDot"/>
            <a:round/>
            <a:headEnd/>
            <a:tailEnd type="triangle" w="med" len="med"/>
          </a:ln>
          <a:effectLst/>
        </p:spPr>
        <p:txBody>
          <a:bodyPr lIns="91429" tIns="45715" rIns="91429" bIns="45715" anchor="ctr">
            <a:spAutoFit/>
          </a:bodyPr>
          <a:lstStyle/>
          <a:p>
            <a:endParaRPr lang="ru-RU"/>
          </a:p>
        </p:txBody>
      </p:sp>
      <p:sp>
        <p:nvSpPr>
          <p:cNvPr id="40" name="Oval 33"/>
          <p:cNvSpPr>
            <a:spLocks noChangeArrowheads="1"/>
          </p:cNvSpPr>
          <p:nvPr/>
        </p:nvSpPr>
        <p:spPr bwMode="auto">
          <a:xfrm>
            <a:off x="6048375" y="2216422"/>
            <a:ext cx="141288" cy="1524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cxnSp>
        <p:nvCxnSpPr>
          <p:cNvPr id="41" name="AutoShape 34"/>
          <p:cNvCxnSpPr>
            <a:cxnSpLocks noChangeShapeType="1"/>
          </p:cNvCxnSpPr>
          <p:nvPr/>
        </p:nvCxnSpPr>
        <p:spPr bwMode="auto">
          <a:xfrm rot="16200000">
            <a:off x="4229100" y="3168922"/>
            <a:ext cx="2743200" cy="838200"/>
          </a:xfrm>
          <a:prstGeom prst="curvedConnector3">
            <a:avLst>
              <a:gd name="adj1" fmla="val 108333"/>
            </a:avLst>
          </a:prstGeom>
          <a:noFill/>
          <a:ln w="63500" cap="rnd">
            <a:solidFill>
              <a:schemeClr val="accent1"/>
            </a:solidFill>
            <a:prstDash val="sysDot"/>
            <a:round/>
            <a:headEnd/>
            <a:tailEnd type="triangle" w="med" len="med"/>
          </a:ln>
          <a:effectLst/>
        </p:spPr>
      </p:cxnSp>
      <p:sp>
        <p:nvSpPr>
          <p:cNvPr id="42" name="Oval 35"/>
          <p:cNvSpPr>
            <a:spLocks noChangeArrowheads="1"/>
          </p:cNvSpPr>
          <p:nvPr/>
        </p:nvSpPr>
        <p:spPr bwMode="auto">
          <a:xfrm>
            <a:off x="4924425" y="4807222"/>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3" name="Oval 36"/>
          <p:cNvSpPr>
            <a:spLocks noChangeArrowheads="1"/>
          </p:cNvSpPr>
          <p:nvPr/>
        </p:nvSpPr>
        <p:spPr bwMode="auto">
          <a:xfrm>
            <a:off x="3727450" y="5264422"/>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5" name="Oval 37"/>
          <p:cNvSpPr>
            <a:spLocks noChangeArrowheads="1"/>
          </p:cNvSpPr>
          <p:nvPr/>
        </p:nvSpPr>
        <p:spPr bwMode="auto">
          <a:xfrm>
            <a:off x="3938588" y="4350022"/>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6" name="Oval 38"/>
          <p:cNvSpPr>
            <a:spLocks noChangeArrowheads="1"/>
          </p:cNvSpPr>
          <p:nvPr/>
        </p:nvSpPr>
        <p:spPr bwMode="auto">
          <a:xfrm>
            <a:off x="4360863" y="5188222"/>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7" name="Oval 39"/>
          <p:cNvSpPr>
            <a:spLocks noChangeArrowheads="1"/>
          </p:cNvSpPr>
          <p:nvPr/>
        </p:nvSpPr>
        <p:spPr bwMode="auto">
          <a:xfrm>
            <a:off x="5064125" y="5035822"/>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8" name="Oval 40"/>
          <p:cNvSpPr>
            <a:spLocks noChangeArrowheads="1"/>
          </p:cNvSpPr>
          <p:nvPr/>
        </p:nvSpPr>
        <p:spPr bwMode="auto">
          <a:xfrm>
            <a:off x="4641850" y="4197622"/>
            <a:ext cx="141288"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49" name="Oval 41"/>
          <p:cNvSpPr>
            <a:spLocks noChangeArrowheads="1"/>
          </p:cNvSpPr>
          <p:nvPr/>
        </p:nvSpPr>
        <p:spPr bwMode="auto">
          <a:xfrm>
            <a:off x="4994275" y="5264422"/>
            <a:ext cx="139700"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50" name="Oval 42"/>
          <p:cNvSpPr>
            <a:spLocks noChangeArrowheads="1"/>
          </p:cNvSpPr>
          <p:nvPr/>
        </p:nvSpPr>
        <p:spPr bwMode="auto">
          <a:xfrm>
            <a:off x="3938588" y="5264422"/>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51" name="Oval 43"/>
          <p:cNvSpPr>
            <a:spLocks noChangeArrowheads="1"/>
          </p:cNvSpPr>
          <p:nvPr/>
        </p:nvSpPr>
        <p:spPr bwMode="auto">
          <a:xfrm>
            <a:off x="4360863" y="5416822"/>
            <a:ext cx="141287" cy="152400"/>
          </a:xfrm>
          <a:prstGeom prst="ellipse">
            <a:avLst/>
          </a:prstGeom>
          <a:gradFill rotWithShape="0">
            <a:gsLst>
              <a:gs pos="0">
                <a:schemeClr val="accent1"/>
              </a:gs>
              <a:gs pos="100000">
                <a:schemeClr val="accent1">
                  <a:gamma/>
                  <a:shade val="46275"/>
                  <a:invGamma/>
                </a:schemeClr>
              </a:gs>
            </a:gsLst>
            <a:path path="rect">
              <a:fillToRect r="100000" b="100000"/>
            </a:path>
          </a:gradFill>
          <a:ln w="9525">
            <a:solidFill>
              <a:schemeClr val="tx1"/>
            </a:solidFill>
            <a:round/>
            <a:headEnd/>
            <a:tailEnd/>
          </a:ln>
          <a:effectLst/>
        </p:spPr>
        <p:txBody>
          <a:bodyPr wrap="none" anchor="ctr"/>
          <a:lstStyle/>
          <a:p>
            <a:endParaRPr lang="ru-RU"/>
          </a:p>
        </p:txBody>
      </p:sp>
      <p:sp>
        <p:nvSpPr>
          <p:cNvPr id="52" name="Oval 44"/>
          <p:cNvSpPr>
            <a:spLocks noChangeArrowheads="1"/>
          </p:cNvSpPr>
          <p:nvPr/>
        </p:nvSpPr>
        <p:spPr bwMode="auto">
          <a:xfrm>
            <a:off x="6681788" y="4959622"/>
            <a:ext cx="141287" cy="1524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grpSp>
        <p:nvGrpSpPr>
          <p:cNvPr id="53" name="Группа 52"/>
          <p:cNvGrpSpPr/>
          <p:nvPr/>
        </p:nvGrpSpPr>
        <p:grpSpPr>
          <a:xfrm>
            <a:off x="0" y="0"/>
            <a:ext cx="9144000" cy="893713"/>
            <a:chOff x="0" y="-27384"/>
            <a:chExt cx="9144000" cy="893713"/>
          </a:xfrm>
        </p:grpSpPr>
        <p:sp>
          <p:nvSpPr>
            <p:cNvPr id="54" name="Прямоугольник 5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5" name="Picture 4" descr="http://innovation.jinr.ru/admin/images/JINR_blue.gif"/>
            <p:cNvPicPr>
              <a:picLocks noChangeAspect="1" noChangeArrowheads="1"/>
            </p:cNvPicPr>
            <p:nvPr/>
          </p:nvPicPr>
          <p:blipFill>
            <a:blip r:embed="rId9"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56" name="Прямоугольник 55"/>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57" name="Прямоугольник 5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58" name="Рисунок 57" descr="FLNP logo.gif"/>
            <p:cNvPicPr>
              <a:picLocks noChangeAspect="1"/>
            </p:cNvPicPr>
            <p:nvPr/>
          </p:nvPicPr>
          <p:blipFill>
            <a:blip r:embed="rId10" cstate="print"/>
            <a:stretch>
              <a:fillRect/>
            </a:stretch>
          </p:blipFill>
          <p:spPr>
            <a:xfrm>
              <a:off x="7668344" y="116632"/>
              <a:ext cx="1352278" cy="576064"/>
            </a:xfrm>
            <a:prstGeom prst="rect">
              <a:avLst/>
            </a:prstGeom>
          </p:spPr>
        </p:pic>
        <p:pic>
          <p:nvPicPr>
            <p:cNvPr id="59" name="Picture 2"/>
            <p:cNvPicPr>
              <a:picLocks noChangeAspect="1" noChangeArrowheads="1"/>
            </p:cNvPicPr>
            <p:nvPr/>
          </p:nvPicPr>
          <p:blipFill>
            <a:blip r:embed="rId11" cstate="print"/>
            <a:srcRect/>
            <a:stretch>
              <a:fillRect/>
            </a:stretch>
          </p:blipFill>
          <p:spPr bwMode="auto">
            <a:xfrm>
              <a:off x="4137668" y="-25747"/>
              <a:ext cx="828000" cy="825726"/>
            </a:xfrm>
            <a:prstGeom prst="rect">
              <a:avLst/>
            </a:prstGeom>
            <a:noFill/>
            <a:ln w="9525">
              <a:noFill/>
              <a:miter lim="800000"/>
              <a:headEnd/>
              <a:tailEnd/>
            </a:ln>
          </p:spPr>
        </p:pic>
        <p:sp>
          <p:nvSpPr>
            <p:cNvPr id="60" name="Прямоугольник 5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61" name="Прямая соединительная линия 6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1"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31" name="TextBox 130"/>
          <p:cNvSpPr txBox="1"/>
          <p:nvPr/>
        </p:nvSpPr>
        <p:spPr>
          <a:xfrm>
            <a:off x="1643042" y="1785926"/>
            <a:ext cx="5400000" cy="3600000"/>
          </a:xfrm>
          <a:prstGeom prst="rect">
            <a:avLst/>
          </a:prstGeom>
          <a:solidFill>
            <a:schemeClr val="bg1">
              <a:alpha val="80000"/>
            </a:schemeClr>
          </a:solidFill>
        </p:spPr>
        <p:txBody>
          <a:bodyPr wrap="square" rtlCol="0">
            <a:spAutoFit/>
          </a:bodyPr>
          <a:lstStyle/>
          <a:p>
            <a:pPr algn="ctr"/>
            <a:r>
              <a:rPr lang="en-US" sz="2800" b="1" dirty="0" smtClean="0"/>
              <a:t>THREE BASE FACILITY : </a:t>
            </a:r>
            <a:endParaRPr lang="ru-RU" sz="2800" b="1" dirty="0"/>
          </a:p>
        </p:txBody>
      </p:sp>
      <p:sp>
        <p:nvSpPr>
          <p:cNvPr id="132" name="TextBox 131"/>
          <p:cNvSpPr txBox="1"/>
          <p:nvPr/>
        </p:nvSpPr>
        <p:spPr>
          <a:xfrm>
            <a:off x="2857488" y="2428868"/>
            <a:ext cx="2831737" cy="461665"/>
          </a:xfrm>
          <a:prstGeom prst="rect">
            <a:avLst/>
          </a:prstGeom>
          <a:noFill/>
        </p:spPr>
        <p:txBody>
          <a:bodyPr wrap="none" rtlCol="0">
            <a:spAutoFit/>
          </a:bodyPr>
          <a:lstStyle/>
          <a:p>
            <a:r>
              <a:rPr lang="en-US" sz="2400" b="1" dirty="0" smtClean="0"/>
              <a:t>IBR-2 Pulsed Reactor</a:t>
            </a:r>
            <a:endParaRPr lang="ru-RU" sz="2400" b="1" dirty="0"/>
          </a:p>
        </p:txBody>
      </p:sp>
      <p:sp>
        <p:nvSpPr>
          <p:cNvPr id="133" name="TextBox 132"/>
          <p:cNvSpPr txBox="1"/>
          <p:nvPr/>
        </p:nvSpPr>
        <p:spPr>
          <a:xfrm>
            <a:off x="2071670" y="3000372"/>
            <a:ext cx="4739439" cy="1200329"/>
          </a:xfrm>
          <a:prstGeom prst="rect">
            <a:avLst/>
          </a:prstGeom>
          <a:noFill/>
        </p:spPr>
        <p:txBody>
          <a:bodyPr wrap="none" rtlCol="0">
            <a:spAutoFit/>
          </a:bodyPr>
          <a:lstStyle/>
          <a:p>
            <a:pPr algn="ctr"/>
            <a:r>
              <a:rPr lang="en-US" sz="2400" b="1" dirty="0" smtClean="0"/>
              <a:t>IREN facility</a:t>
            </a:r>
          </a:p>
          <a:p>
            <a:pPr algn="ctr"/>
            <a:r>
              <a:rPr lang="en-US" sz="2400" dirty="0" smtClean="0"/>
              <a:t>(</a:t>
            </a:r>
            <a:r>
              <a:rPr lang="en-US" sz="2400" b="1" dirty="0" smtClean="0"/>
              <a:t>I</a:t>
            </a:r>
            <a:r>
              <a:rPr lang="en-US" sz="2400" dirty="0" smtClean="0"/>
              <a:t>ntense </a:t>
            </a:r>
            <a:r>
              <a:rPr lang="en-US" sz="2400" b="1" dirty="0" err="1" smtClean="0"/>
              <a:t>RE</a:t>
            </a:r>
            <a:r>
              <a:rPr lang="en-US" sz="2400" dirty="0" err="1" smtClean="0"/>
              <a:t>sonance</a:t>
            </a:r>
            <a:r>
              <a:rPr lang="en-US" sz="2400" dirty="0" smtClean="0"/>
              <a:t> </a:t>
            </a:r>
            <a:r>
              <a:rPr lang="en-US" sz="2400" b="1" dirty="0" smtClean="0"/>
              <a:t>N</a:t>
            </a:r>
            <a:r>
              <a:rPr lang="en-US" sz="2400" dirty="0" smtClean="0"/>
              <a:t>eutron </a:t>
            </a:r>
            <a:r>
              <a:rPr lang="en-US" sz="2400" dirty="0" err="1" smtClean="0"/>
              <a:t>sourse</a:t>
            </a:r>
            <a:r>
              <a:rPr lang="en-US" sz="2400" dirty="0" smtClean="0"/>
              <a:t>)</a:t>
            </a:r>
          </a:p>
          <a:p>
            <a:pPr algn="ctr"/>
            <a:r>
              <a:rPr lang="en-US" sz="2400" dirty="0" smtClean="0"/>
              <a:t>based on linear accelerator</a:t>
            </a:r>
            <a:endParaRPr lang="ru-RU" sz="2400" dirty="0"/>
          </a:p>
        </p:txBody>
      </p:sp>
      <p:sp>
        <p:nvSpPr>
          <p:cNvPr id="144" name="Прямоугольник 143"/>
          <p:cNvSpPr/>
          <p:nvPr/>
        </p:nvSpPr>
        <p:spPr>
          <a:xfrm>
            <a:off x="2143108" y="4286256"/>
            <a:ext cx="4572000" cy="830997"/>
          </a:xfrm>
          <a:prstGeom prst="rect">
            <a:avLst/>
          </a:prstGeom>
        </p:spPr>
        <p:txBody>
          <a:bodyPr>
            <a:spAutoFit/>
          </a:bodyPr>
          <a:lstStyle/>
          <a:p>
            <a:pPr algn="ctr"/>
            <a:r>
              <a:rPr lang="en-US" sz="2400" b="1" dirty="0" smtClean="0"/>
              <a:t>EG-5</a:t>
            </a:r>
          </a:p>
          <a:p>
            <a:pPr algn="ctr"/>
            <a:r>
              <a:rPr lang="en-US" sz="2400" dirty="0" smtClean="0"/>
              <a:t>Van de </a:t>
            </a:r>
            <a:r>
              <a:rPr lang="en-US" sz="2400" dirty="0" err="1" smtClean="0"/>
              <a:t>Graaff</a:t>
            </a:r>
            <a:r>
              <a:rPr lang="en-US" sz="2400" dirty="0" smtClean="0"/>
              <a:t> accelerator</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3" grpId="0"/>
      <p:bldP spid="144"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Search of reasons of abnormal losses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pic>
        <p:nvPicPr>
          <p:cNvPr id="12" name="Picture 1028" descr="22"/>
          <p:cNvPicPr>
            <a:picLocks noChangeAspect="1" noChangeArrowheads="1"/>
          </p:cNvPicPr>
          <p:nvPr/>
        </p:nvPicPr>
        <p:blipFill>
          <a:blip r:embed="rId4" cstate="print"/>
          <a:srcRect/>
          <a:stretch>
            <a:fillRect/>
          </a:stretch>
        </p:blipFill>
        <p:spPr bwMode="auto">
          <a:xfrm>
            <a:off x="1691680" y="2276872"/>
            <a:ext cx="5904656" cy="3718961"/>
          </a:xfrm>
          <a:prstGeom prst="rect">
            <a:avLst/>
          </a:prstGeom>
          <a:noFill/>
        </p:spPr>
      </p:pic>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6"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7"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Search of reasons of abnormal </a:t>
            </a: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losses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12" name="Freeform 5"/>
          <p:cNvSpPr>
            <a:spLocks/>
          </p:cNvSpPr>
          <p:nvPr/>
        </p:nvSpPr>
        <p:spPr bwMode="auto">
          <a:xfrm>
            <a:off x="5416550" y="2012776"/>
            <a:ext cx="3305175" cy="4800600"/>
          </a:xfrm>
          <a:custGeom>
            <a:avLst/>
            <a:gdLst/>
            <a:ahLst/>
            <a:cxnLst>
              <a:cxn ang="0">
                <a:pos x="912" y="144"/>
              </a:cxn>
              <a:cxn ang="0">
                <a:pos x="0" y="1248"/>
              </a:cxn>
              <a:cxn ang="0">
                <a:pos x="192" y="1296"/>
              </a:cxn>
              <a:cxn ang="0">
                <a:pos x="336" y="1200"/>
              </a:cxn>
              <a:cxn ang="0">
                <a:pos x="528" y="1200"/>
              </a:cxn>
              <a:cxn ang="0">
                <a:pos x="384" y="1104"/>
              </a:cxn>
              <a:cxn ang="0">
                <a:pos x="624" y="1056"/>
              </a:cxn>
              <a:cxn ang="0">
                <a:pos x="624" y="912"/>
              </a:cxn>
              <a:cxn ang="0">
                <a:pos x="768" y="960"/>
              </a:cxn>
              <a:cxn ang="0">
                <a:pos x="768" y="768"/>
              </a:cxn>
              <a:cxn ang="0">
                <a:pos x="864" y="720"/>
              </a:cxn>
              <a:cxn ang="0">
                <a:pos x="720" y="576"/>
              </a:cxn>
              <a:cxn ang="0">
                <a:pos x="912" y="528"/>
              </a:cxn>
              <a:cxn ang="0">
                <a:pos x="912" y="288"/>
              </a:cxn>
              <a:cxn ang="0">
                <a:pos x="1008" y="192"/>
              </a:cxn>
              <a:cxn ang="0">
                <a:pos x="1008" y="0"/>
              </a:cxn>
              <a:cxn ang="0">
                <a:pos x="960" y="48"/>
              </a:cxn>
            </a:cxnLst>
            <a:rect l="0" t="0" r="r" b="b"/>
            <a:pathLst>
              <a:path w="1008" h="1296">
                <a:moveTo>
                  <a:pt x="912" y="144"/>
                </a:moveTo>
                <a:lnTo>
                  <a:pt x="0" y="1248"/>
                </a:lnTo>
                <a:lnTo>
                  <a:pt x="192" y="1296"/>
                </a:lnTo>
                <a:lnTo>
                  <a:pt x="336" y="1200"/>
                </a:lnTo>
                <a:lnTo>
                  <a:pt x="528" y="1200"/>
                </a:lnTo>
                <a:lnTo>
                  <a:pt x="384" y="1104"/>
                </a:lnTo>
                <a:lnTo>
                  <a:pt x="624" y="1056"/>
                </a:lnTo>
                <a:lnTo>
                  <a:pt x="624" y="912"/>
                </a:lnTo>
                <a:lnTo>
                  <a:pt x="768" y="960"/>
                </a:lnTo>
                <a:lnTo>
                  <a:pt x="768" y="768"/>
                </a:lnTo>
                <a:lnTo>
                  <a:pt x="864" y="720"/>
                </a:lnTo>
                <a:lnTo>
                  <a:pt x="720" y="576"/>
                </a:lnTo>
                <a:lnTo>
                  <a:pt x="912" y="528"/>
                </a:lnTo>
                <a:lnTo>
                  <a:pt x="912" y="288"/>
                </a:lnTo>
                <a:lnTo>
                  <a:pt x="1008" y="192"/>
                </a:lnTo>
                <a:lnTo>
                  <a:pt x="1008" y="0"/>
                </a:lnTo>
                <a:lnTo>
                  <a:pt x="960" y="48"/>
                </a:lnTo>
              </a:path>
            </a:pathLst>
          </a:custGeom>
          <a:gradFill rotWithShape="0">
            <a:gsLst>
              <a:gs pos="0">
                <a:srgbClr val="FFFF00"/>
              </a:gs>
              <a:gs pos="100000">
                <a:srgbClr val="FFFF00">
                  <a:gamma/>
                  <a:shade val="46275"/>
                  <a:invGamma/>
                </a:srgbClr>
              </a:gs>
            </a:gsLst>
            <a:lin ang="5400000" scaled="1"/>
          </a:gradFill>
          <a:ln w="9525">
            <a:solidFill>
              <a:schemeClr val="tx1"/>
            </a:solidFill>
            <a:round/>
            <a:headEnd/>
            <a:tailEnd/>
          </a:ln>
          <a:effectLst/>
        </p:spPr>
        <p:txBody>
          <a:bodyPr wrap="none" anchor="ctr"/>
          <a:lstStyle/>
          <a:p>
            <a:endParaRPr lang="ru-RU"/>
          </a:p>
        </p:txBody>
      </p:sp>
      <p:sp>
        <p:nvSpPr>
          <p:cNvPr id="14" name="Oval 6"/>
          <p:cNvSpPr>
            <a:spLocks noChangeArrowheads="1"/>
          </p:cNvSpPr>
          <p:nvPr/>
        </p:nvSpPr>
        <p:spPr bwMode="auto">
          <a:xfrm>
            <a:off x="6823075" y="3384376"/>
            <a:ext cx="633413" cy="6858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7" name="Oval 7"/>
          <p:cNvSpPr>
            <a:spLocks noChangeArrowheads="1"/>
          </p:cNvSpPr>
          <p:nvPr/>
        </p:nvSpPr>
        <p:spPr bwMode="auto">
          <a:xfrm>
            <a:off x="8018463" y="2622376"/>
            <a:ext cx="211137" cy="2286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8" name="Oval 8"/>
          <p:cNvSpPr>
            <a:spLocks noChangeArrowheads="1"/>
          </p:cNvSpPr>
          <p:nvPr/>
        </p:nvSpPr>
        <p:spPr bwMode="auto">
          <a:xfrm>
            <a:off x="5275263" y="4755976"/>
            <a:ext cx="1055687" cy="10668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19" name="AutoShape 9"/>
          <p:cNvSpPr>
            <a:spLocks noChangeArrowheads="1"/>
          </p:cNvSpPr>
          <p:nvPr/>
        </p:nvSpPr>
        <p:spPr bwMode="auto">
          <a:xfrm>
            <a:off x="6048375" y="3689176"/>
            <a:ext cx="704850" cy="152400"/>
          </a:xfrm>
          <a:prstGeom prst="rightArrow">
            <a:avLst>
              <a:gd name="adj1" fmla="val 50000"/>
              <a:gd name="adj2" fmla="val 115625"/>
            </a:avLst>
          </a:prstGeom>
          <a:solidFill>
            <a:schemeClr val="accent1"/>
          </a:solidFill>
          <a:ln w="9525">
            <a:solidFill>
              <a:schemeClr val="tx1"/>
            </a:solidFill>
            <a:miter lim="800000"/>
            <a:headEnd/>
            <a:tailEnd/>
          </a:ln>
          <a:effectLst/>
        </p:spPr>
        <p:txBody>
          <a:bodyPr wrap="none" anchor="ctr"/>
          <a:lstStyle/>
          <a:p>
            <a:endParaRPr lang="ru-RU"/>
          </a:p>
        </p:txBody>
      </p:sp>
      <p:graphicFrame>
        <p:nvGraphicFramePr>
          <p:cNvPr id="20" name="Object 10"/>
          <p:cNvGraphicFramePr>
            <a:graphicFrameLocks noChangeAspect="1"/>
          </p:cNvGraphicFramePr>
          <p:nvPr/>
        </p:nvGraphicFramePr>
        <p:xfrm>
          <a:off x="4868863" y="2774776"/>
          <a:ext cx="1447800" cy="566738"/>
        </p:xfrm>
        <a:graphic>
          <a:graphicData uri="http://schemas.openxmlformats.org/presentationml/2006/ole">
            <p:oleObj spid="_x0000_s116050" name="Equation" r:id="rId5" imgW="583947" imgH="228501" progId="Equation.3">
              <p:embed/>
            </p:oleObj>
          </a:graphicData>
        </a:graphic>
      </p:graphicFrame>
      <p:sp>
        <p:nvSpPr>
          <p:cNvPr id="21" name="Freeform 11"/>
          <p:cNvSpPr>
            <a:spLocks/>
          </p:cNvSpPr>
          <p:nvPr/>
        </p:nvSpPr>
        <p:spPr bwMode="auto">
          <a:xfrm>
            <a:off x="352425" y="1784176"/>
            <a:ext cx="3446463" cy="4876800"/>
          </a:xfrm>
          <a:custGeom>
            <a:avLst/>
            <a:gdLst/>
            <a:ahLst/>
            <a:cxnLst>
              <a:cxn ang="0">
                <a:pos x="96" y="0"/>
              </a:cxn>
              <a:cxn ang="0">
                <a:pos x="1536" y="816"/>
              </a:cxn>
              <a:cxn ang="0">
                <a:pos x="1296" y="864"/>
              </a:cxn>
              <a:cxn ang="0">
                <a:pos x="1200" y="768"/>
              </a:cxn>
              <a:cxn ang="0">
                <a:pos x="1104" y="816"/>
              </a:cxn>
              <a:cxn ang="0">
                <a:pos x="1008" y="672"/>
              </a:cxn>
              <a:cxn ang="0">
                <a:pos x="768" y="720"/>
              </a:cxn>
              <a:cxn ang="0">
                <a:pos x="720" y="528"/>
              </a:cxn>
              <a:cxn ang="0">
                <a:pos x="624" y="528"/>
              </a:cxn>
              <a:cxn ang="0">
                <a:pos x="624" y="384"/>
              </a:cxn>
              <a:cxn ang="0">
                <a:pos x="432" y="432"/>
              </a:cxn>
              <a:cxn ang="0">
                <a:pos x="384" y="336"/>
              </a:cxn>
              <a:cxn ang="0">
                <a:pos x="192" y="336"/>
              </a:cxn>
              <a:cxn ang="0">
                <a:pos x="96" y="240"/>
              </a:cxn>
              <a:cxn ang="0">
                <a:pos x="0" y="240"/>
              </a:cxn>
              <a:cxn ang="0">
                <a:pos x="48" y="144"/>
              </a:cxn>
              <a:cxn ang="0">
                <a:pos x="144" y="48"/>
              </a:cxn>
            </a:cxnLst>
            <a:rect l="0" t="0" r="r" b="b"/>
            <a:pathLst>
              <a:path w="1536" h="864">
                <a:moveTo>
                  <a:pt x="96" y="0"/>
                </a:moveTo>
                <a:lnTo>
                  <a:pt x="1536" y="816"/>
                </a:lnTo>
                <a:lnTo>
                  <a:pt x="1296" y="864"/>
                </a:lnTo>
                <a:lnTo>
                  <a:pt x="1200" y="768"/>
                </a:lnTo>
                <a:lnTo>
                  <a:pt x="1104" y="816"/>
                </a:lnTo>
                <a:lnTo>
                  <a:pt x="1008" y="672"/>
                </a:lnTo>
                <a:lnTo>
                  <a:pt x="768" y="720"/>
                </a:lnTo>
                <a:lnTo>
                  <a:pt x="720" y="528"/>
                </a:lnTo>
                <a:lnTo>
                  <a:pt x="624" y="528"/>
                </a:lnTo>
                <a:lnTo>
                  <a:pt x="624" y="384"/>
                </a:lnTo>
                <a:lnTo>
                  <a:pt x="432" y="432"/>
                </a:lnTo>
                <a:lnTo>
                  <a:pt x="384" y="336"/>
                </a:lnTo>
                <a:lnTo>
                  <a:pt x="192" y="336"/>
                </a:lnTo>
                <a:lnTo>
                  <a:pt x="96" y="240"/>
                </a:lnTo>
                <a:lnTo>
                  <a:pt x="0" y="240"/>
                </a:lnTo>
                <a:lnTo>
                  <a:pt x="48" y="144"/>
                </a:lnTo>
                <a:lnTo>
                  <a:pt x="144" y="48"/>
                </a:lnTo>
              </a:path>
            </a:pathLst>
          </a:custGeom>
          <a:gradFill rotWithShape="0">
            <a:gsLst>
              <a:gs pos="0">
                <a:srgbClr val="FFFF00"/>
              </a:gs>
              <a:gs pos="100000">
                <a:srgbClr val="FFFF00">
                  <a:gamma/>
                  <a:shade val="46275"/>
                  <a:invGamma/>
                </a:srgbClr>
              </a:gs>
            </a:gsLst>
            <a:lin ang="5400000" scaled="1"/>
          </a:gradFill>
          <a:ln w="9525">
            <a:solidFill>
              <a:schemeClr val="tx1"/>
            </a:solidFill>
            <a:round/>
            <a:headEnd/>
            <a:tailEnd/>
          </a:ln>
          <a:effectLst/>
        </p:spPr>
        <p:txBody>
          <a:bodyPr wrap="none" anchor="ctr"/>
          <a:lstStyle/>
          <a:p>
            <a:endParaRPr lang="ru-RU"/>
          </a:p>
        </p:txBody>
      </p:sp>
      <p:sp>
        <p:nvSpPr>
          <p:cNvPr id="22" name="AutoShape 12"/>
          <p:cNvSpPr>
            <a:spLocks noChangeArrowheads="1"/>
          </p:cNvSpPr>
          <p:nvPr/>
        </p:nvSpPr>
        <p:spPr bwMode="auto">
          <a:xfrm flipH="1">
            <a:off x="2532063" y="3689176"/>
            <a:ext cx="2601912" cy="152400"/>
          </a:xfrm>
          <a:prstGeom prst="rightArrow">
            <a:avLst>
              <a:gd name="adj1" fmla="val 50000"/>
              <a:gd name="adj2" fmla="val 426823"/>
            </a:avLst>
          </a:prstGeom>
          <a:solidFill>
            <a:schemeClr val="accent1"/>
          </a:solidFill>
          <a:ln w="9525">
            <a:solidFill>
              <a:schemeClr val="tx1"/>
            </a:solidFill>
            <a:miter lim="800000"/>
            <a:headEnd/>
            <a:tailEnd/>
          </a:ln>
          <a:effectLst/>
        </p:spPr>
        <p:txBody>
          <a:bodyPr wrap="none" anchor="ctr"/>
          <a:lstStyle/>
          <a:p>
            <a:endParaRPr lang="ru-RU"/>
          </a:p>
        </p:txBody>
      </p:sp>
      <p:graphicFrame>
        <p:nvGraphicFramePr>
          <p:cNvPr id="23" name="Object 13"/>
          <p:cNvGraphicFramePr>
            <a:graphicFrameLocks noChangeAspect="1"/>
          </p:cNvGraphicFramePr>
          <p:nvPr/>
        </p:nvGraphicFramePr>
        <p:xfrm>
          <a:off x="1758950" y="2241376"/>
          <a:ext cx="1757363" cy="500063"/>
        </p:xfrm>
        <a:graphic>
          <a:graphicData uri="http://schemas.openxmlformats.org/presentationml/2006/ole">
            <p:oleObj spid="_x0000_s116051" name="Equation" r:id="rId6" imgW="914400" imgH="241300" progId="Equation.3">
              <p:embed/>
            </p:oleObj>
          </a:graphicData>
        </a:graphic>
      </p:graphicFrame>
      <p:graphicFrame>
        <p:nvGraphicFramePr>
          <p:cNvPr id="24" name="Object 14"/>
          <p:cNvGraphicFramePr>
            <a:graphicFrameLocks noChangeAspect="1"/>
          </p:cNvGraphicFramePr>
          <p:nvPr/>
        </p:nvGraphicFramePr>
        <p:xfrm>
          <a:off x="584200" y="1326976"/>
          <a:ext cx="1295400" cy="763588"/>
        </p:xfrm>
        <a:graphic>
          <a:graphicData uri="http://schemas.openxmlformats.org/presentationml/2006/ole">
            <p:oleObj spid="_x0000_s116052" name="Equation" r:id="rId7" imgW="710891" imgH="418918" progId="Equation.3">
              <p:embed/>
            </p:oleObj>
          </a:graphicData>
        </a:graphic>
      </p:graphicFrame>
      <p:graphicFrame>
        <p:nvGraphicFramePr>
          <p:cNvPr id="25" name="Object 15"/>
          <p:cNvGraphicFramePr>
            <a:graphicFrameLocks noChangeAspect="1"/>
          </p:cNvGraphicFramePr>
          <p:nvPr/>
        </p:nvGraphicFramePr>
        <p:xfrm>
          <a:off x="2320925" y="2927176"/>
          <a:ext cx="1828800" cy="463550"/>
        </p:xfrm>
        <a:graphic>
          <a:graphicData uri="http://schemas.openxmlformats.org/presentationml/2006/ole">
            <p:oleObj spid="_x0000_s116053" name="Equation" r:id="rId8" imgW="901309" imgH="228501" progId="Equation.3">
              <p:embed/>
            </p:oleObj>
          </a:graphicData>
        </a:graphic>
      </p:graphicFrame>
      <p:graphicFrame>
        <p:nvGraphicFramePr>
          <p:cNvPr id="26" name="Object 16"/>
          <p:cNvGraphicFramePr>
            <a:graphicFrameLocks noChangeAspect="1"/>
          </p:cNvGraphicFramePr>
          <p:nvPr/>
        </p:nvGraphicFramePr>
        <p:xfrm>
          <a:off x="2654300" y="4070176"/>
          <a:ext cx="2359025" cy="873125"/>
        </p:xfrm>
        <a:graphic>
          <a:graphicData uri="http://schemas.openxmlformats.org/presentationml/2006/ole">
            <p:oleObj spid="_x0000_s116054" name="Equation" r:id="rId9" imgW="1269449" imgH="469696" progId="Equation.3">
              <p:embed/>
            </p:oleObj>
          </a:graphicData>
        </a:graphic>
      </p:graphicFrame>
      <p:graphicFrame>
        <p:nvGraphicFramePr>
          <p:cNvPr id="27" name="Object 17"/>
          <p:cNvGraphicFramePr>
            <a:graphicFrameLocks noChangeAspect="1"/>
          </p:cNvGraphicFramePr>
          <p:nvPr/>
        </p:nvGraphicFramePr>
        <p:xfrm>
          <a:off x="217488" y="5670376"/>
          <a:ext cx="1674812" cy="860425"/>
        </p:xfrm>
        <a:graphic>
          <a:graphicData uri="http://schemas.openxmlformats.org/presentationml/2006/ole">
            <p:oleObj spid="_x0000_s116055" name="Equation" r:id="rId10" imgW="914400" imgH="469900" progId="Equation.3">
              <p:embed/>
            </p:oleObj>
          </a:graphicData>
        </a:graphic>
      </p:graphicFrame>
      <p:sp>
        <p:nvSpPr>
          <p:cNvPr id="28" name="Oval 18"/>
          <p:cNvSpPr>
            <a:spLocks noChangeArrowheads="1"/>
          </p:cNvSpPr>
          <p:nvPr/>
        </p:nvSpPr>
        <p:spPr bwMode="auto">
          <a:xfrm>
            <a:off x="5345113" y="3384376"/>
            <a:ext cx="633412" cy="685800"/>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29" name="Oval 19"/>
          <p:cNvSpPr>
            <a:spLocks noChangeArrowheads="1"/>
          </p:cNvSpPr>
          <p:nvPr/>
        </p:nvSpPr>
        <p:spPr bwMode="auto">
          <a:xfrm>
            <a:off x="2601913" y="5213176"/>
            <a:ext cx="633412" cy="6858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30" name="Oval 20"/>
          <p:cNvSpPr>
            <a:spLocks noChangeArrowheads="1"/>
          </p:cNvSpPr>
          <p:nvPr/>
        </p:nvSpPr>
        <p:spPr bwMode="auto">
          <a:xfrm>
            <a:off x="1125538" y="2546176"/>
            <a:ext cx="633412" cy="6858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31" name="Oval 21"/>
          <p:cNvSpPr>
            <a:spLocks noChangeArrowheads="1"/>
          </p:cNvSpPr>
          <p:nvPr/>
        </p:nvSpPr>
        <p:spPr bwMode="auto">
          <a:xfrm>
            <a:off x="1970088" y="3384376"/>
            <a:ext cx="631825" cy="685800"/>
          </a:xfrm>
          <a:prstGeom prst="ellipse">
            <a:avLst/>
          </a:prstGeom>
          <a:gradFill rotWithShape="0">
            <a:gsLst>
              <a:gs pos="0">
                <a:srgbClr val="FFFF00"/>
              </a:gs>
              <a:gs pos="100000">
                <a:srgbClr val="FFFF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ru-RU"/>
          </a:p>
        </p:txBody>
      </p:sp>
      <p:sp>
        <p:nvSpPr>
          <p:cNvPr id="32" name="Text Box 22"/>
          <p:cNvSpPr txBox="1">
            <a:spLocks noChangeArrowheads="1"/>
          </p:cNvSpPr>
          <p:nvPr/>
        </p:nvSpPr>
        <p:spPr bwMode="auto">
          <a:xfrm>
            <a:off x="5064125" y="3993976"/>
            <a:ext cx="1336675" cy="4572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r>
              <a:rPr lang="en-GB" b="1">
                <a:latin typeface="Arial" charset="0"/>
              </a:rPr>
              <a:t> neutron</a:t>
            </a:r>
          </a:p>
        </p:txBody>
      </p:sp>
      <p:sp>
        <p:nvSpPr>
          <p:cNvPr id="33" name="Text Box 23"/>
          <p:cNvSpPr txBox="1">
            <a:spLocks noChangeArrowheads="1"/>
          </p:cNvSpPr>
          <p:nvPr/>
        </p:nvSpPr>
        <p:spPr bwMode="auto">
          <a:xfrm>
            <a:off x="6962775" y="4755976"/>
            <a:ext cx="1689100" cy="457200"/>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GB" b="1">
                <a:latin typeface="Arial" charset="0"/>
              </a:rPr>
              <a:t>surface</a:t>
            </a:r>
            <a:endParaRPr lang="en-GB" sz="2000" b="1">
              <a:latin typeface="Arial" charset="0"/>
            </a:endParaRPr>
          </a:p>
        </p:txBody>
      </p:sp>
      <p:sp>
        <p:nvSpPr>
          <p:cNvPr id="34" name="Text Box 24"/>
          <p:cNvSpPr txBox="1">
            <a:spLocks noChangeArrowheads="1"/>
          </p:cNvSpPr>
          <p:nvPr/>
        </p:nvSpPr>
        <p:spPr bwMode="auto">
          <a:xfrm>
            <a:off x="1125538" y="4755976"/>
            <a:ext cx="1406525" cy="457200"/>
          </a:xfrm>
          <a:prstGeom prst="rect">
            <a:avLst/>
          </a:prstGeom>
          <a:solidFill>
            <a:srgbClr val="FFFFFF"/>
          </a:solidFill>
          <a:ln w="9525">
            <a:noFill/>
            <a:miter lim="800000"/>
            <a:headEnd/>
            <a:tailEnd/>
          </a:ln>
          <a:effectLst/>
        </p:spPr>
        <p:txBody>
          <a:bodyPr lIns="91429" tIns="45715" rIns="91429" bIns="45715">
            <a:spAutoFit/>
          </a:bodyPr>
          <a:lstStyle/>
          <a:p>
            <a:pPr eaLnBrk="0" hangingPunct="0">
              <a:spcBef>
                <a:spcPct val="50000"/>
              </a:spcBef>
            </a:pPr>
            <a:r>
              <a:rPr lang="en-GB" b="1">
                <a:latin typeface="Arial" charset="0"/>
              </a:rPr>
              <a:t>surface</a:t>
            </a:r>
            <a:endParaRPr lang="en-GB" sz="2000" b="1">
              <a:latin typeface="Arial" charset="0"/>
            </a:endParaRPr>
          </a:p>
        </p:txBody>
      </p:sp>
      <p:graphicFrame>
        <p:nvGraphicFramePr>
          <p:cNvPr id="35" name="Object 25"/>
          <p:cNvGraphicFramePr>
            <a:graphicFrameLocks noChangeAspect="1"/>
          </p:cNvGraphicFramePr>
          <p:nvPr/>
        </p:nvGraphicFramePr>
        <p:xfrm>
          <a:off x="7054850" y="5864051"/>
          <a:ext cx="1930400" cy="930275"/>
        </p:xfrm>
        <a:graphic>
          <a:graphicData uri="http://schemas.openxmlformats.org/presentationml/2006/ole">
            <p:oleObj spid="_x0000_s116056" name="Equation" r:id="rId11" imgW="1054100" imgH="508000" progId="Equation.3">
              <p:embed/>
            </p:oleObj>
          </a:graphicData>
        </a:graphic>
      </p:graphicFrame>
      <p:sp>
        <p:nvSpPr>
          <p:cNvPr id="36" name="Text Box 26"/>
          <p:cNvSpPr txBox="1">
            <a:spLocks noChangeArrowheads="1"/>
          </p:cNvSpPr>
          <p:nvPr/>
        </p:nvSpPr>
        <p:spPr bwMode="auto">
          <a:xfrm>
            <a:off x="2601913" y="1326976"/>
            <a:ext cx="6542087" cy="461655"/>
          </a:xfrm>
          <a:prstGeom prst="rect">
            <a:avLst/>
          </a:prstGeom>
          <a:noFill/>
          <a:ln w="9525">
            <a:noFill/>
            <a:miter lim="800000"/>
            <a:headEnd/>
            <a:tailEnd/>
          </a:ln>
          <a:effectLst/>
        </p:spPr>
        <p:txBody>
          <a:bodyPr wrap="square" lIns="91429" tIns="45715" rIns="91429" bIns="45715">
            <a:spAutoFit/>
          </a:bodyPr>
          <a:lstStyle/>
          <a:p>
            <a:pPr eaLnBrk="0" hangingPunct="0">
              <a:spcBef>
                <a:spcPct val="50000"/>
              </a:spcBef>
            </a:pPr>
            <a:r>
              <a:rPr lang="en-GB" sz="2400" b="1" dirty="0">
                <a:solidFill>
                  <a:schemeClr val="accent2"/>
                </a:solidFill>
                <a:latin typeface="Arial" charset="0"/>
              </a:rPr>
              <a:t>Interaction of neutrons with </a:t>
            </a:r>
            <a:r>
              <a:rPr lang="en-GB" sz="2400" b="1" dirty="0" err="1">
                <a:solidFill>
                  <a:schemeClr val="accent2"/>
                </a:solidFill>
                <a:latin typeface="Arial" charset="0"/>
              </a:rPr>
              <a:t>nanoparticles</a:t>
            </a:r>
            <a:endParaRPr lang="en-GB" sz="2400" b="1" dirty="0">
              <a:solidFill>
                <a:schemeClr val="accent2"/>
              </a:solidFill>
              <a:latin typeface="Arial" charset="0"/>
            </a:endParaRPr>
          </a:p>
        </p:txBody>
      </p:sp>
      <p:grpSp>
        <p:nvGrpSpPr>
          <p:cNvPr id="37" name="Группа 36"/>
          <p:cNvGrpSpPr/>
          <p:nvPr/>
        </p:nvGrpSpPr>
        <p:grpSpPr>
          <a:xfrm>
            <a:off x="0" y="0"/>
            <a:ext cx="9144000" cy="893713"/>
            <a:chOff x="0" y="-27384"/>
            <a:chExt cx="9144000" cy="893713"/>
          </a:xfrm>
        </p:grpSpPr>
        <p:sp>
          <p:nvSpPr>
            <p:cNvPr id="38" name="Прямоугольник 37"/>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0" name="Прямоугольник 3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1" name="Прямоугольник 4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2" name="Рисунок 41"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43"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44" name="Прямоугольник 4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45" name="Прямая соединительная линия 4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Small </a:t>
            </a:r>
            <a:r>
              <a:rPr lang="en-US" sz="2800" b="1" cap="all" dirty="0" err="1"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upscattering</a:t>
            </a: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 on liquids</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13" name="Text Box 9"/>
          <p:cNvSpPr txBox="1">
            <a:spLocks noChangeArrowheads="1"/>
          </p:cNvSpPr>
          <p:nvPr/>
        </p:nvSpPr>
        <p:spPr bwMode="auto">
          <a:xfrm>
            <a:off x="251520" y="1167135"/>
            <a:ext cx="8892480" cy="461665"/>
          </a:xfrm>
          <a:prstGeom prst="rect">
            <a:avLst/>
          </a:prstGeom>
          <a:noFill/>
          <a:ln w="9525">
            <a:noFill/>
            <a:miter lim="800000"/>
            <a:headEnd/>
            <a:tailEnd/>
          </a:ln>
          <a:effectLst/>
        </p:spPr>
        <p:txBody>
          <a:bodyPr wrap="square">
            <a:spAutoFit/>
          </a:bodyPr>
          <a:lstStyle/>
          <a:p>
            <a:pPr algn="ctr"/>
            <a:r>
              <a:rPr lang="en-US" sz="2400" b="1" dirty="0" smtClean="0"/>
              <a:t>Two models for liquids:</a:t>
            </a:r>
          </a:p>
        </p:txBody>
      </p:sp>
      <p:pic>
        <p:nvPicPr>
          <p:cNvPr id="14" name="Image 12" descr="C:\Documents and Settings\nesvizhevsky\Mes documents\Texts\Nanoparticles\Quantum Levitation of Nanoparticles\Nature\Integral Spectrum Fomblin Abs.bmp"/>
          <p:cNvPicPr>
            <a:picLocks noChangeAspect="1" noChangeArrowheads="1"/>
          </p:cNvPicPr>
          <p:nvPr/>
        </p:nvPicPr>
        <p:blipFill>
          <a:blip r:embed="rId5" cstate="print"/>
          <a:srcRect/>
          <a:stretch>
            <a:fillRect/>
          </a:stretch>
        </p:blipFill>
        <p:spPr bwMode="auto">
          <a:xfrm>
            <a:off x="-180528" y="2204864"/>
            <a:ext cx="4511181" cy="3550568"/>
          </a:xfrm>
          <a:prstGeom prst="rect">
            <a:avLst/>
          </a:prstGeom>
          <a:noFill/>
          <a:ln w="9525">
            <a:noFill/>
            <a:miter lim="800000"/>
            <a:headEnd/>
            <a:tailEnd/>
          </a:ln>
        </p:spPr>
      </p:pic>
      <p:sp>
        <p:nvSpPr>
          <p:cNvPr id="18" name="TextBox 17"/>
          <p:cNvSpPr txBox="1"/>
          <p:nvPr/>
        </p:nvSpPr>
        <p:spPr>
          <a:xfrm>
            <a:off x="899592" y="1484784"/>
            <a:ext cx="2160240" cy="738664"/>
          </a:xfrm>
          <a:prstGeom prst="rect">
            <a:avLst/>
          </a:prstGeom>
          <a:noFill/>
        </p:spPr>
        <p:txBody>
          <a:bodyPr wrap="square" rtlCol="0">
            <a:spAutoFit/>
          </a:bodyPr>
          <a:lstStyle/>
          <a:p>
            <a:pPr algn="ctr"/>
            <a:r>
              <a:rPr lang="en-US" sz="2400" b="1" dirty="0" err="1" smtClean="0"/>
              <a:t>Nano</a:t>
            </a:r>
            <a:r>
              <a:rPr lang="en-US" sz="2400" b="1" dirty="0" smtClean="0"/>
              <a:t>-droplets</a:t>
            </a:r>
          </a:p>
          <a:p>
            <a:pPr algn="ctr"/>
            <a:r>
              <a:rPr lang="en-US" b="1" i="1" dirty="0" err="1" smtClean="0"/>
              <a:t>V.Nesvizhevsky</a:t>
            </a:r>
            <a:endParaRPr lang="ru-RU" b="1" i="1" dirty="0"/>
          </a:p>
        </p:txBody>
      </p:sp>
      <p:graphicFrame>
        <p:nvGraphicFramePr>
          <p:cNvPr id="118787" name="Object 3"/>
          <p:cNvGraphicFramePr>
            <a:graphicFrameLocks noChangeAspect="1"/>
          </p:cNvGraphicFramePr>
          <p:nvPr/>
        </p:nvGraphicFramePr>
        <p:xfrm>
          <a:off x="4572000" y="2471266"/>
          <a:ext cx="4154487" cy="2901950"/>
        </p:xfrm>
        <a:graphic>
          <a:graphicData uri="http://schemas.openxmlformats.org/presentationml/2006/ole">
            <p:oleObj spid="_x0000_s118835" name="Graph" r:id="rId6" imgW="4155034" imgH="2901696" progId="Origin50.Graph">
              <p:embed/>
            </p:oleObj>
          </a:graphicData>
        </a:graphic>
      </p:graphicFrame>
      <p:sp>
        <p:nvSpPr>
          <p:cNvPr id="19" name="TextBox 18"/>
          <p:cNvSpPr txBox="1"/>
          <p:nvPr/>
        </p:nvSpPr>
        <p:spPr>
          <a:xfrm>
            <a:off x="5652120" y="1484784"/>
            <a:ext cx="2160240" cy="1015663"/>
          </a:xfrm>
          <a:prstGeom prst="rect">
            <a:avLst/>
          </a:prstGeom>
          <a:noFill/>
        </p:spPr>
        <p:txBody>
          <a:bodyPr wrap="square" rtlCol="0">
            <a:spAutoFit/>
          </a:bodyPr>
          <a:lstStyle/>
          <a:p>
            <a:pPr algn="ctr"/>
            <a:r>
              <a:rPr lang="en-US" sz="2400" b="1" dirty="0" smtClean="0"/>
              <a:t>Surface waves</a:t>
            </a:r>
          </a:p>
          <a:p>
            <a:pPr algn="ctr"/>
            <a:r>
              <a:rPr lang="en-US" b="1" i="1" dirty="0" smtClean="0"/>
              <a:t>S.K. </a:t>
            </a:r>
            <a:r>
              <a:rPr lang="en-US" b="1" i="1" dirty="0" err="1" smtClean="0"/>
              <a:t>Lamoreaux</a:t>
            </a:r>
            <a:r>
              <a:rPr lang="en-US" b="1" i="1" dirty="0" smtClean="0"/>
              <a:t>, P.A., R. </a:t>
            </a:r>
            <a:r>
              <a:rPr lang="en-US" b="1" i="1" dirty="0" err="1" smtClean="0"/>
              <a:t>Golub</a:t>
            </a:r>
            <a:endParaRPr lang="ru-RU" b="1" i="1" dirty="0"/>
          </a:p>
        </p:txBody>
      </p:sp>
      <p:sp>
        <p:nvSpPr>
          <p:cNvPr id="20" name="TextBox 19"/>
          <p:cNvSpPr txBox="1"/>
          <p:nvPr/>
        </p:nvSpPr>
        <p:spPr>
          <a:xfrm>
            <a:off x="2411760" y="5661248"/>
            <a:ext cx="3774431" cy="707886"/>
          </a:xfrm>
          <a:prstGeom prst="rect">
            <a:avLst/>
          </a:prstGeom>
          <a:noFill/>
        </p:spPr>
        <p:txBody>
          <a:bodyPr wrap="none" rtlCol="0">
            <a:spAutoFit/>
          </a:bodyPr>
          <a:lstStyle/>
          <a:p>
            <a:r>
              <a:rPr lang="en-US" sz="4000" b="1" dirty="0" smtClean="0">
                <a:solidFill>
                  <a:srgbClr val="FF0000"/>
                </a:solidFill>
              </a:rPr>
              <a:t>Question is open</a:t>
            </a:r>
            <a:endParaRPr lang="ru-RU" sz="4000" b="1" dirty="0">
              <a:solidFill>
                <a:srgbClr val="FF0000"/>
              </a:solidFill>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Picture 4" descr="http://innovation.jinr.ru/admin/images/JINR_blue.gif"/>
            <p:cNvPicPr>
              <a:picLocks noChangeAspect="1" noChangeArrowheads="1"/>
            </p:cNvPicPr>
            <p:nvPr/>
          </p:nvPicPr>
          <p:blipFill>
            <a:blip r:embed="rId7"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2" name="Прямоугольник 2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3" name="Прямоугольник 22"/>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4" name="Рисунок 23" descr="FLNP logo.gif"/>
            <p:cNvPicPr>
              <a:picLocks noChangeAspect="1"/>
            </p:cNvPicPr>
            <p:nvPr/>
          </p:nvPicPr>
          <p:blipFill>
            <a:blip r:embed="rId8" cstate="print"/>
            <a:stretch>
              <a:fillRect/>
            </a:stretch>
          </p:blipFill>
          <p:spPr>
            <a:xfrm>
              <a:off x="7668344" y="116632"/>
              <a:ext cx="1352278" cy="576064"/>
            </a:xfrm>
            <a:prstGeom prst="rect">
              <a:avLst/>
            </a:prstGeom>
          </p:spPr>
        </p:pic>
        <p:pic>
          <p:nvPicPr>
            <p:cNvPr id="25" name="Picture 2"/>
            <p:cNvPicPr>
              <a:picLocks noChangeAspect="1" noChangeArrowheads="1"/>
            </p:cNvPicPr>
            <p:nvPr/>
          </p:nvPicPr>
          <p:blipFill>
            <a:blip r:embed="rId9" cstate="print"/>
            <a:srcRect/>
            <a:stretch>
              <a:fillRect/>
            </a:stretch>
          </p:blipFill>
          <p:spPr bwMode="auto">
            <a:xfrm>
              <a:off x="4137668" y="-25747"/>
              <a:ext cx="828000" cy="825726"/>
            </a:xfrm>
            <a:prstGeom prst="rect">
              <a:avLst/>
            </a:prstGeom>
            <a:noFill/>
            <a:ln w="9525">
              <a:noFill/>
              <a:miter lim="800000"/>
              <a:headEnd/>
              <a:tailEnd/>
            </a:ln>
          </p:spPr>
        </p:pic>
        <p:sp>
          <p:nvSpPr>
            <p:cNvPr id="26" name="Прямоугольник 25"/>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7" name="Прямая соединительная линия 26"/>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Search of reasons of abnormal losses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TextBox 11"/>
          <p:cNvSpPr txBox="1"/>
          <p:nvPr/>
        </p:nvSpPr>
        <p:spPr>
          <a:xfrm>
            <a:off x="761528" y="1462138"/>
            <a:ext cx="7560840" cy="1077218"/>
          </a:xfrm>
          <a:prstGeom prst="rect">
            <a:avLst/>
          </a:prstGeom>
          <a:noFill/>
        </p:spPr>
        <p:txBody>
          <a:bodyPr wrap="square" rtlCol="0">
            <a:spAutoFit/>
          </a:bodyPr>
          <a:lstStyle/>
          <a:p>
            <a:pPr algn="ctr"/>
            <a:r>
              <a:rPr lang="en-US" sz="3200" dirty="0" smtClean="0"/>
              <a:t>Could the observed phenomena explain the abnormal losses?  </a:t>
            </a:r>
            <a:endParaRPr lang="ru-RU" sz="3200" dirty="0"/>
          </a:p>
        </p:txBody>
      </p:sp>
      <p:sp>
        <p:nvSpPr>
          <p:cNvPr id="3" name="TextBox 2"/>
          <p:cNvSpPr txBox="1"/>
          <p:nvPr/>
        </p:nvSpPr>
        <p:spPr>
          <a:xfrm>
            <a:off x="1187624" y="2996952"/>
            <a:ext cx="6696744" cy="2308324"/>
          </a:xfrm>
          <a:prstGeom prst="rect">
            <a:avLst/>
          </a:prstGeom>
          <a:noFill/>
        </p:spPr>
        <p:txBody>
          <a:bodyPr wrap="square" rtlCol="0">
            <a:spAutoFit/>
          </a:bodyPr>
          <a:lstStyle/>
          <a:p>
            <a:pPr algn="ctr"/>
            <a:r>
              <a:rPr lang="en-US" sz="3600" dirty="0"/>
              <a:t>In principle, yes. But dedicated experiment is needed  to measure simultaneously </a:t>
            </a:r>
            <a:r>
              <a:rPr lang="en-US" sz="3600" dirty="0" smtClean="0"/>
              <a:t>total </a:t>
            </a:r>
            <a:r>
              <a:rPr lang="en-US" sz="3600" dirty="0"/>
              <a:t>losses and all known channels of  the losses.</a:t>
            </a:r>
            <a:endParaRPr lang="ru-RU" sz="3600" dirty="0"/>
          </a:p>
        </p:txBody>
      </p:sp>
      <p:grpSp>
        <p:nvGrpSpPr>
          <p:cNvPr id="13" name="Группа 12"/>
          <p:cNvGrpSpPr/>
          <p:nvPr/>
        </p:nvGrpSpPr>
        <p:grpSpPr>
          <a:xfrm>
            <a:off x="0" y="0"/>
            <a:ext cx="9144000" cy="893713"/>
            <a:chOff x="0" y="-27384"/>
            <a:chExt cx="9144000" cy="893713"/>
          </a:xfrm>
        </p:grpSpPr>
        <p:sp>
          <p:nvSpPr>
            <p:cNvPr id="14" name="Прямоугольник 13"/>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7" name="Прямоугольник 1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8" name="Прямоугольник 1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9" name="Рисунок 1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1" name="Прямоугольник 2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2" name="Прямая соединительная линия 2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Test of Weak equivalence principle for elementary particle </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9" name="Rectangle 2"/>
          <p:cNvSpPr txBox="1">
            <a:spLocks noChangeArrowheads="1"/>
          </p:cNvSpPr>
          <p:nvPr/>
        </p:nvSpPr>
        <p:spPr>
          <a:xfrm>
            <a:off x="-32085" y="1520528"/>
            <a:ext cx="9176085" cy="4683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800" b="1" i="1" dirty="0" err="1" smtClean="0">
                <a:solidFill>
                  <a:srgbClr val="0033CC"/>
                </a:solidFill>
              </a:rPr>
              <a:t>Fabry</a:t>
            </a:r>
            <a:r>
              <a:rPr lang="en-US" altLang="ru-RU" sz="2800" b="1" i="1" dirty="0" smtClean="0">
                <a:solidFill>
                  <a:srgbClr val="0033CC"/>
                </a:solidFill>
              </a:rPr>
              <a:t> Perot interferometer for light and its quantum analog</a:t>
            </a:r>
            <a:r>
              <a:rPr lang="ru-RU" altLang="ru-RU" sz="2800" b="1" i="1" dirty="0" smtClean="0">
                <a:solidFill>
                  <a:srgbClr val="0033CC"/>
                </a:solidFill>
              </a:rPr>
              <a:t> </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1972618"/>
            <a:ext cx="3046413" cy="217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3" name="Group 4"/>
          <p:cNvGrpSpPr>
            <a:grpSpLocks/>
          </p:cNvGrpSpPr>
          <p:nvPr/>
        </p:nvGrpSpPr>
        <p:grpSpPr bwMode="auto">
          <a:xfrm>
            <a:off x="323850" y="2044055"/>
            <a:ext cx="3635375" cy="1943100"/>
            <a:chOff x="113" y="2341"/>
            <a:chExt cx="2812" cy="1548"/>
          </a:xfrm>
        </p:grpSpPr>
        <p:pic>
          <p:nvPicPr>
            <p:cNvPr id="14"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3" y="2341"/>
              <a:ext cx="2812"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6"/>
            <p:cNvSpPr>
              <a:spLocks noChangeArrowheads="1"/>
            </p:cNvSpPr>
            <p:nvPr/>
          </p:nvSpPr>
          <p:spPr bwMode="auto">
            <a:xfrm>
              <a:off x="1882" y="2432"/>
              <a:ext cx="182" cy="1406"/>
            </a:xfrm>
            <a:prstGeom prst="rect">
              <a:avLst/>
            </a:prstGeom>
            <a:solidFill>
              <a:srgbClr val="DDDDDD">
                <a:alpha val="50195"/>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7" name="Rectangle 7"/>
            <p:cNvSpPr>
              <a:spLocks noChangeArrowheads="1"/>
            </p:cNvSpPr>
            <p:nvPr/>
          </p:nvSpPr>
          <p:spPr bwMode="auto">
            <a:xfrm>
              <a:off x="1111" y="2432"/>
              <a:ext cx="182" cy="1406"/>
            </a:xfrm>
            <a:prstGeom prst="rect">
              <a:avLst/>
            </a:prstGeom>
            <a:solidFill>
              <a:srgbClr val="DDDDDD">
                <a:alpha val="50195"/>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grpSp>
      <p:grpSp>
        <p:nvGrpSpPr>
          <p:cNvPr id="18" name="Group 41"/>
          <p:cNvGrpSpPr>
            <a:grpSpLocks/>
          </p:cNvGrpSpPr>
          <p:nvPr/>
        </p:nvGrpSpPr>
        <p:grpSpPr bwMode="auto">
          <a:xfrm>
            <a:off x="971550" y="4032646"/>
            <a:ext cx="8121650" cy="2852738"/>
            <a:chOff x="612" y="2024"/>
            <a:chExt cx="5116" cy="1797"/>
          </a:xfrm>
        </p:grpSpPr>
        <p:grpSp>
          <p:nvGrpSpPr>
            <p:cNvPr id="19" name="Group 40"/>
            <p:cNvGrpSpPr>
              <a:grpSpLocks/>
            </p:cNvGrpSpPr>
            <p:nvPr/>
          </p:nvGrpSpPr>
          <p:grpSpPr bwMode="auto">
            <a:xfrm>
              <a:off x="2835" y="2115"/>
              <a:ext cx="2893" cy="1706"/>
              <a:chOff x="2835" y="2115"/>
              <a:chExt cx="2893" cy="1706"/>
            </a:xfrm>
          </p:grpSpPr>
          <p:graphicFrame>
            <p:nvGraphicFramePr>
              <p:cNvPr id="42" name="Object 21"/>
              <p:cNvGraphicFramePr>
                <a:graphicFrameLocks noChangeAspect="1"/>
              </p:cNvGraphicFramePr>
              <p:nvPr/>
            </p:nvGraphicFramePr>
            <p:xfrm>
              <a:off x="2835" y="2115"/>
              <a:ext cx="1869" cy="1101"/>
            </p:xfrm>
            <a:graphic>
              <a:graphicData uri="http://schemas.openxmlformats.org/presentationml/2006/ole">
                <p:oleObj spid="_x0000_s620587" name="Graph" r:id="rId7" imgW="4036771" imgH="2433523" progId="Origin50.Graph">
                  <p:embed/>
                </p:oleObj>
              </a:graphicData>
            </a:graphic>
          </p:graphicFrame>
          <p:sp>
            <p:nvSpPr>
              <p:cNvPr id="43" name="Text Box 23"/>
              <p:cNvSpPr txBox="1">
                <a:spLocks noChangeArrowheads="1"/>
              </p:cNvSpPr>
              <p:nvPr/>
            </p:nvSpPr>
            <p:spPr bwMode="auto">
              <a:xfrm>
                <a:off x="2971" y="3188"/>
                <a:ext cx="2757"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pt-BR" altLang="ru-RU" sz="1200" b="1">
                    <a:solidFill>
                      <a:srgbClr val="FF0066"/>
                    </a:solidFill>
                    <a:latin typeface="Comic Sans MS" pitchFamily="66" charset="0"/>
                    <a:cs typeface="Arial" charset="0"/>
                  </a:rPr>
                  <a:t>A.A. Seregin, Sov. Phys. JETP 46 (1977), p. 859.</a:t>
                </a:r>
              </a:p>
              <a:p>
                <a:pPr eaLnBrk="1" hangingPunct="1">
                  <a:buFontTx/>
                  <a:buAutoNum type="arabicPeriod"/>
                </a:pPr>
                <a:r>
                  <a:rPr lang="en-US" altLang="ru-RU" sz="1200" b="1">
                    <a:solidFill>
                      <a:srgbClr val="FF0066"/>
                    </a:solidFill>
                    <a:latin typeface="Comic Sans MS" pitchFamily="66" charset="0"/>
                    <a:cs typeface="Arial" charset="0"/>
                  </a:rPr>
                  <a:t>M.I.</a:t>
                </a:r>
                <a:r>
                  <a:rPr lang="ru-RU" altLang="ru-RU" sz="1200" b="1">
                    <a:solidFill>
                      <a:srgbClr val="FF0066"/>
                    </a:solidFill>
                    <a:latin typeface="Comic Sans MS" pitchFamily="66" charset="0"/>
                    <a:cs typeface="Arial" charset="0"/>
                  </a:rPr>
                  <a:t>Novopoltsev </a:t>
                </a:r>
                <a:r>
                  <a:rPr lang="en-US" altLang="ru-RU" sz="1200" b="1">
                    <a:solidFill>
                      <a:srgbClr val="FF0066"/>
                    </a:solidFill>
                    <a:latin typeface="Comic Sans MS" pitchFamily="66" charset="0"/>
                    <a:cs typeface="Arial" charset="0"/>
                  </a:rPr>
                  <a:t>et al.</a:t>
                </a:r>
                <a:r>
                  <a:rPr lang="ru-RU" altLang="ru-RU" sz="1200" b="1">
                    <a:solidFill>
                      <a:srgbClr val="FF0066"/>
                    </a:solidFill>
                    <a:latin typeface="Comic Sans MS" pitchFamily="66" charset="0"/>
                    <a:cs typeface="Arial" charset="0"/>
                  </a:rPr>
                  <a:t>N</a:t>
                </a:r>
                <a:r>
                  <a:rPr lang="en-US" altLang="ru-RU" sz="1200" b="1">
                    <a:solidFill>
                      <a:srgbClr val="FF0066"/>
                    </a:solidFill>
                    <a:latin typeface="Comic Sans MS" pitchFamily="66" charset="0"/>
                    <a:cs typeface="Arial" charset="0"/>
                  </a:rPr>
                  <a:t>IM</a:t>
                </a:r>
                <a:r>
                  <a:rPr lang="de-DE" altLang="ru-RU" sz="1200" b="1">
                    <a:solidFill>
                      <a:srgbClr val="FF0066"/>
                    </a:solidFill>
                    <a:latin typeface="Comic Sans MS" pitchFamily="66" charset="0"/>
                    <a:cs typeface="Arial" charset="0"/>
                  </a:rPr>
                  <a:t> A. 264 (1988) P.518. </a:t>
                </a:r>
                <a:endParaRPr lang="en-US" altLang="ru-RU" sz="1200" b="1">
                  <a:solidFill>
                    <a:srgbClr val="FF0066"/>
                  </a:solidFill>
                  <a:latin typeface="Comic Sans MS" pitchFamily="66" charset="0"/>
                  <a:cs typeface="Arial" charset="0"/>
                </a:endParaRPr>
              </a:p>
              <a:p>
                <a:pPr eaLnBrk="1" hangingPunct="1">
                  <a:buFontTx/>
                  <a:buAutoNum type="arabicPeriod"/>
                </a:pPr>
                <a:r>
                  <a:rPr lang="ru-RU" altLang="ru-RU" sz="1200" b="1">
                    <a:solidFill>
                      <a:srgbClr val="FF0066"/>
                    </a:solidFill>
                    <a:latin typeface="Comic Sans MS" pitchFamily="66" charset="0"/>
                    <a:cs typeface="Arial" charset="0"/>
                  </a:rPr>
                  <a:t>A. Steyerl, </a:t>
                </a:r>
                <a:r>
                  <a:rPr lang="en-US" altLang="ru-RU" sz="1200" b="1">
                    <a:solidFill>
                      <a:srgbClr val="FF0066"/>
                    </a:solidFill>
                    <a:latin typeface="Comic Sans MS" pitchFamily="66" charset="0"/>
                    <a:cs typeface="Arial" charset="0"/>
                  </a:rPr>
                  <a:t>et al</a:t>
                </a:r>
                <a:r>
                  <a:rPr lang="ru-RU" altLang="ru-RU" sz="1200" b="1">
                    <a:solidFill>
                      <a:srgbClr val="FF0066"/>
                    </a:solidFill>
                    <a:latin typeface="Comic Sans MS" pitchFamily="66" charset="0"/>
                    <a:cs typeface="Arial" charset="0"/>
                  </a:rPr>
                  <a:t>, PhysicaB 151 (1988) 36.</a:t>
                </a:r>
                <a:r>
                  <a:rPr lang="en-US" altLang="ru-RU" sz="1200" b="1">
                    <a:solidFill>
                      <a:srgbClr val="FF0066"/>
                    </a:solidFill>
                    <a:latin typeface="Comic Sans MS" pitchFamily="66" charset="0"/>
                    <a:cs typeface="Arial" charset="0"/>
                  </a:rPr>
                  <a:t> </a:t>
                </a:r>
              </a:p>
              <a:p>
                <a:pPr eaLnBrk="1" hangingPunct="1">
                  <a:buFontTx/>
                  <a:buAutoNum type="arabicPeriod"/>
                </a:pPr>
                <a:r>
                  <a:rPr lang="ru-RU" altLang="ru-RU" sz="1200" b="1">
                    <a:solidFill>
                      <a:srgbClr val="FF0066"/>
                    </a:solidFill>
                    <a:latin typeface="Comic Sans MS" pitchFamily="66" charset="0"/>
                    <a:cs typeface="Arial" charset="0"/>
                  </a:rPr>
                  <a:t> Bondarenko I.V., Frank A.I., Balashov S.N.et al.</a:t>
                </a:r>
                <a:endParaRPr lang="en-US" altLang="ru-RU" sz="1200" b="1">
                  <a:solidFill>
                    <a:srgbClr val="FF0066"/>
                  </a:solidFill>
                  <a:latin typeface="Comic Sans MS" pitchFamily="66" charset="0"/>
                  <a:cs typeface="Arial" charset="0"/>
                </a:endParaRPr>
              </a:p>
              <a:p>
                <a:pPr eaLnBrk="1" hangingPunct="1"/>
                <a:r>
                  <a:rPr lang="en-US" altLang="ru-RU" sz="1200" b="1">
                    <a:solidFill>
                      <a:srgbClr val="FF0066"/>
                    </a:solidFill>
                    <a:latin typeface="Comic Sans MS" pitchFamily="66" charset="0"/>
                    <a:cs typeface="Arial" charset="0"/>
                  </a:rPr>
                  <a:t>      </a:t>
                </a:r>
                <a:r>
                  <a:rPr lang="ru-RU" altLang="ru-RU" sz="1200" b="1">
                    <a:solidFill>
                      <a:srgbClr val="FF0066"/>
                    </a:solidFill>
                    <a:latin typeface="Comic Sans MS" pitchFamily="66" charset="0"/>
                    <a:cs typeface="Arial" charset="0"/>
                  </a:rPr>
                  <a:t>J.Phys. Soc. Jpn. 65</a:t>
                </a:r>
                <a:r>
                  <a:rPr lang="en-US" altLang="ru-RU" sz="1200" b="1">
                    <a:solidFill>
                      <a:srgbClr val="FF0066"/>
                    </a:solidFill>
                    <a:latin typeface="Comic Sans MS" pitchFamily="66" charset="0"/>
                    <a:cs typeface="Arial" charset="0"/>
                  </a:rPr>
                  <a:t>(</a:t>
                </a:r>
                <a:r>
                  <a:rPr lang="ru-RU" altLang="ru-RU" sz="1200" b="1">
                    <a:solidFill>
                      <a:srgbClr val="FF0066"/>
                    </a:solidFill>
                    <a:latin typeface="Comic Sans MS" pitchFamily="66" charset="0"/>
                    <a:cs typeface="Arial" charset="0"/>
                  </a:rPr>
                  <a:t>1996</a:t>
                </a:r>
                <a:r>
                  <a:rPr lang="en-US" altLang="ru-RU" sz="1200" b="1">
                    <a:solidFill>
                      <a:srgbClr val="FF0066"/>
                    </a:solidFill>
                    <a:latin typeface="Comic Sans MS" pitchFamily="66" charset="0"/>
                    <a:cs typeface="Arial" charset="0"/>
                  </a:rPr>
                  <a:t>)</a:t>
                </a:r>
                <a:r>
                  <a:rPr lang="ru-RU" altLang="ru-RU" sz="1200" b="1">
                    <a:solidFill>
                      <a:srgbClr val="FF0066"/>
                    </a:solidFill>
                    <a:latin typeface="Comic Sans MS" pitchFamily="66" charset="0"/>
                    <a:cs typeface="Arial" charset="0"/>
                  </a:rPr>
                  <a:t>. Suppl. A</a:t>
                </a:r>
                <a:r>
                  <a:rPr lang="en-US" altLang="ru-RU" sz="1200" b="1">
                    <a:solidFill>
                      <a:srgbClr val="FF0066"/>
                    </a:solidFill>
                    <a:latin typeface="Comic Sans MS" pitchFamily="66" charset="0"/>
                    <a:cs typeface="Arial" charset="0"/>
                  </a:rPr>
                  <a:t>. P.</a:t>
                </a:r>
                <a:r>
                  <a:rPr lang="ru-RU" altLang="ru-RU" sz="1200" b="1">
                    <a:solidFill>
                      <a:srgbClr val="FF0066"/>
                    </a:solidFill>
                    <a:latin typeface="Comic Sans MS" pitchFamily="66" charset="0"/>
                    <a:cs typeface="Arial" charset="0"/>
                  </a:rPr>
                  <a:t>29</a:t>
                </a:r>
                <a:r>
                  <a:rPr lang="en-US" altLang="ru-RU" sz="1200" b="1">
                    <a:solidFill>
                      <a:srgbClr val="FF0066"/>
                    </a:solidFill>
                    <a:latin typeface="Comic Sans MS" pitchFamily="66" charset="0"/>
                    <a:cs typeface="Arial" charset="0"/>
                  </a:rPr>
                  <a:t>.</a:t>
                </a:r>
                <a:r>
                  <a:rPr lang="ru-RU" altLang="ru-RU" sz="1200" b="1">
                    <a:solidFill>
                      <a:srgbClr val="FF0066"/>
                    </a:solidFill>
                    <a:latin typeface="Comic Sans MS" pitchFamily="66" charset="0"/>
                    <a:cs typeface="Arial" charset="0"/>
                  </a:rPr>
                  <a:t> </a:t>
                </a:r>
              </a:p>
            </p:txBody>
          </p:sp>
        </p:grpSp>
        <p:grpSp>
          <p:nvGrpSpPr>
            <p:cNvPr id="20" name="Group 39"/>
            <p:cNvGrpSpPr>
              <a:grpSpLocks/>
            </p:cNvGrpSpPr>
            <p:nvPr/>
          </p:nvGrpSpPr>
          <p:grpSpPr bwMode="auto">
            <a:xfrm>
              <a:off x="612" y="2024"/>
              <a:ext cx="2268" cy="1757"/>
              <a:chOff x="612" y="2024"/>
              <a:chExt cx="2268" cy="1757"/>
            </a:xfrm>
          </p:grpSpPr>
          <p:sp>
            <p:nvSpPr>
              <p:cNvPr id="21" name="Line 11"/>
              <p:cNvSpPr>
                <a:spLocks noChangeShapeType="1"/>
              </p:cNvSpPr>
              <p:nvPr/>
            </p:nvSpPr>
            <p:spPr bwMode="auto">
              <a:xfrm>
                <a:off x="1383" y="2296"/>
                <a:ext cx="216" cy="0"/>
              </a:xfrm>
              <a:prstGeom prst="line">
                <a:avLst/>
              </a:prstGeom>
              <a:noFill/>
              <a:ln w="28575">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2" name="Text Box 20" descr="Пергамент"/>
              <p:cNvSpPr txBox="1">
                <a:spLocks noChangeArrowheads="1"/>
              </p:cNvSpPr>
              <p:nvPr/>
            </p:nvSpPr>
            <p:spPr bwMode="auto">
              <a:xfrm>
                <a:off x="1655" y="2160"/>
                <a:ext cx="1225" cy="212"/>
              </a:xfrm>
              <a:prstGeom prst="rect">
                <a:avLst/>
              </a:prstGeom>
              <a:noFill/>
              <a:ln>
                <a:noFill/>
              </a:ln>
              <a:effectLst/>
              <a:extLst>
                <a:ext uri="{909E8E84-426E-40DD-AFC4-6F175D3DCCD1}">
                  <a14:hiddenFill xmlns:a14="http://schemas.microsoft.com/office/drawing/2010/main" xmlns="">
                    <a:blipFill dpi="0" rotWithShape="1">
                      <a:blip r:embed="rId9"/>
                      <a:srcRect/>
                      <a:tile tx="0" ty="0" sx="100000" sy="100000" flip="none" algn="tl"/>
                    </a:blip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1600" b="1">
                    <a:solidFill>
                      <a:srgbClr val="3333CC"/>
                    </a:solidFill>
                    <a:latin typeface="Comic Sans MS" pitchFamily="66" charset="0"/>
                    <a:cs typeface="Arial" charset="0"/>
                  </a:rPr>
                  <a:t>Quantum state</a:t>
                </a:r>
                <a:endParaRPr lang="ru-RU" altLang="ru-RU" sz="1600" b="1">
                  <a:solidFill>
                    <a:srgbClr val="3333CC"/>
                  </a:solidFill>
                  <a:latin typeface="Comic Sans MS" pitchFamily="66" charset="0"/>
                  <a:cs typeface="Arial" charset="0"/>
                </a:endParaRPr>
              </a:p>
            </p:txBody>
          </p:sp>
          <p:grpSp>
            <p:nvGrpSpPr>
              <p:cNvPr id="23" name="Group 37"/>
              <p:cNvGrpSpPr>
                <a:grpSpLocks/>
              </p:cNvGrpSpPr>
              <p:nvPr/>
            </p:nvGrpSpPr>
            <p:grpSpPr bwMode="auto">
              <a:xfrm>
                <a:off x="612" y="2024"/>
                <a:ext cx="691" cy="869"/>
                <a:chOff x="1579" y="2115"/>
                <a:chExt cx="691" cy="869"/>
              </a:xfrm>
            </p:grpSpPr>
            <p:cxnSp>
              <p:nvCxnSpPr>
                <p:cNvPr id="33" name="AutoShape 12"/>
                <p:cNvCxnSpPr>
                  <a:cxnSpLocks noChangeShapeType="1"/>
                </p:cNvCxnSpPr>
                <p:nvPr/>
              </p:nvCxnSpPr>
              <p:spPr bwMode="auto">
                <a:xfrm flipV="1">
                  <a:off x="1579" y="2158"/>
                  <a:ext cx="1" cy="826"/>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4" name="Line 13"/>
                <p:cNvSpPr>
                  <a:spLocks noChangeShapeType="1"/>
                </p:cNvSpPr>
                <p:nvPr/>
              </p:nvSpPr>
              <p:spPr bwMode="auto">
                <a:xfrm>
                  <a:off x="1579" y="2158"/>
                  <a:ext cx="225"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cxnSp>
              <p:nvCxnSpPr>
                <p:cNvPr id="35" name="AutoShape 14"/>
                <p:cNvCxnSpPr>
                  <a:cxnSpLocks noChangeShapeType="1"/>
                </p:cNvCxnSpPr>
                <p:nvPr/>
              </p:nvCxnSpPr>
              <p:spPr bwMode="auto">
                <a:xfrm>
                  <a:off x="1804" y="2158"/>
                  <a:ext cx="0" cy="520"/>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AutoShape 15"/>
                <p:cNvCxnSpPr>
                  <a:cxnSpLocks noChangeShapeType="1"/>
                </p:cNvCxnSpPr>
                <p:nvPr/>
              </p:nvCxnSpPr>
              <p:spPr bwMode="auto">
                <a:xfrm flipH="1" flipV="1">
                  <a:off x="2269" y="2168"/>
                  <a:ext cx="1" cy="816"/>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7" name="Line 16"/>
                <p:cNvSpPr>
                  <a:spLocks noChangeShapeType="1"/>
                </p:cNvSpPr>
                <p:nvPr/>
              </p:nvSpPr>
              <p:spPr bwMode="auto">
                <a:xfrm>
                  <a:off x="2062" y="2158"/>
                  <a:ext cx="208"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cxnSp>
              <p:nvCxnSpPr>
                <p:cNvPr id="38" name="AutoShape 17"/>
                <p:cNvCxnSpPr>
                  <a:cxnSpLocks noChangeShapeType="1"/>
                </p:cNvCxnSpPr>
                <p:nvPr/>
              </p:nvCxnSpPr>
              <p:spPr bwMode="auto">
                <a:xfrm flipH="1">
                  <a:off x="2062" y="2158"/>
                  <a:ext cx="0" cy="520"/>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AutoShape 18"/>
                <p:cNvCxnSpPr>
                  <a:cxnSpLocks noChangeShapeType="1"/>
                </p:cNvCxnSpPr>
                <p:nvPr/>
              </p:nvCxnSpPr>
              <p:spPr bwMode="auto">
                <a:xfrm>
                  <a:off x="1804" y="2678"/>
                  <a:ext cx="258" cy="0"/>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 name="Line 19"/>
                <p:cNvSpPr>
                  <a:spLocks noChangeShapeType="1"/>
                </p:cNvSpPr>
                <p:nvPr/>
              </p:nvSpPr>
              <p:spPr bwMode="auto">
                <a:xfrm>
                  <a:off x="1804" y="2403"/>
                  <a:ext cx="258" cy="0"/>
                </a:xfrm>
                <a:prstGeom prst="line">
                  <a:avLst/>
                </a:prstGeom>
                <a:noFill/>
                <a:ln w="28575">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41" name="Line 22"/>
                <p:cNvSpPr>
                  <a:spLocks noChangeShapeType="1"/>
                </p:cNvSpPr>
                <p:nvPr/>
              </p:nvSpPr>
              <p:spPr bwMode="auto">
                <a:xfrm>
                  <a:off x="1765" y="2115"/>
                  <a:ext cx="325" cy="0"/>
                </a:xfrm>
                <a:prstGeom prst="line">
                  <a:avLst/>
                </a:prstGeom>
                <a:noFill/>
                <a:ln w="28575">
                  <a:solidFill>
                    <a:srgbClr val="FF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pSp>
            <p:nvGrpSpPr>
              <p:cNvPr id="24" name="Group 24"/>
              <p:cNvGrpSpPr>
                <a:grpSpLocks/>
              </p:cNvGrpSpPr>
              <p:nvPr/>
            </p:nvGrpSpPr>
            <p:grpSpPr bwMode="auto">
              <a:xfrm>
                <a:off x="612" y="2886"/>
                <a:ext cx="1724" cy="895"/>
                <a:chOff x="494" y="2432"/>
                <a:chExt cx="1887" cy="1348"/>
              </a:xfrm>
            </p:grpSpPr>
            <p:sp>
              <p:nvSpPr>
                <p:cNvPr id="25" name="Rectangle 25" descr="Темный диагональный 1"/>
                <p:cNvSpPr>
                  <a:spLocks noChangeArrowheads="1"/>
                </p:cNvSpPr>
                <p:nvPr/>
              </p:nvSpPr>
              <p:spPr bwMode="auto">
                <a:xfrm>
                  <a:off x="494" y="2432"/>
                  <a:ext cx="263" cy="1348"/>
                </a:xfrm>
                <a:prstGeom prst="rect">
                  <a:avLst/>
                </a:prstGeom>
                <a:pattFill prst="dkDn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26" name="Rectangle 26" descr="Светлый диагональный 2"/>
                <p:cNvSpPr>
                  <a:spLocks noChangeArrowheads="1"/>
                </p:cNvSpPr>
                <p:nvPr/>
              </p:nvSpPr>
              <p:spPr bwMode="auto">
                <a:xfrm>
                  <a:off x="757" y="2432"/>
                  <a:ext cx="262" cy="1348"/>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27" name="Rectangle 27" descr="Темный диагональный 1"/>
                <p:cNvSpPr>
                  <a:spLocks noChangeArrowheads="1"/>
                </p:cNvSpPr>
                <p:nvPr/>
              </p:nvSpPr>
              <p:spPr bwMode="auto">
                <a:xfrm>
                  <a:off x="1020" y="2432"/>
                  <a:ext cx="264" cy="1348"/>
                </a:xfrm>
                <a:prstGeom prst="rect">
                  <a:avLst/>
                </a:prstGeom>
                <a:pattFill prst="dkDn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28" name="Rectangle 28"/>
                <p:cNvSpPr>
                  <a:spLocks noChangeArrowheads="1"/>
                </p:cNvSpPr>
                <p:nvPr/>
              </p:nvSpPr>
              <p:spPr bwMode="auto">
                <a:xfrm>
                  <a:off x="560" y="3015"/>
                  <a:ext cx="131" cy="14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400">
                      <a:latin typeface="Times New Roman" pitchFamily="18" charset="0"/>
                      <a:cs typeface="Arial" charset="0"/>
                    </a:rPr>
                    <a:t>1</a:t>
                  </a:r>
                  <a:endParaRPr lang="ru-RU" altLang="ru-RU" sz="2400">
                    <a:latin typeface="Times New Roman" pitchFamily="18" charset="0"/>
                    <a:cs typeface="Arial" charset="0"/>
                  </a:endParaRPr>
                </a:p>
              </p:txBody>
            </p:sp>
            <p:sp>
              <p:nvSpPr>
                <p:cNvPr id="29" name="Rectangle 29"/>
                <p:cNvSpPr>
                  <a:spLocks noChangeArrowheads="1"/>
                </p:cNvSpPr>
                <p:nvPr/>
              </p:nvSpPr>
              <p:spPr bwMode="auto">
                <a:xfrm>
                  <a:off x="822" y="3015"/>
                  <a:ext cx="132" cy="14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400">
                      <a:latin typeface="Times New Roman" pitchFamily="18" charset="0"/>
                      <a:cs typeface="Arial" charset="0"/>
                    </a:rPr>
                    <a:t>2</a:t>
                  </a:r>
                  <a:endParaRPr lang="ru-RU" altLang="ru-RU" sz="2400">
                    <a:latin typeface="Times New Roman" pitchFamily="18" charset="0"/>
                    <a:cs typeface="Arial" charset="0"/>
                  </a:endParaRPr>
                </a:p>
              </p:txBody>
            </p:sp>
            <p:sp>
              <p:nvSpPr>
                <p:cNvPr id="30" name="Rectangle 30"/>
                <p:cNvSpPr>
                  <a:spLocks noChangeArrowheads="1"/>
                </p:cNvSpPr>
                <p:nvPr/>
              </p:nvSpPr>
              <p:spPr bwMode="auto">
                <a:xfrm>
                  <a:off x="1085" y="3015"/>
                  <a:ext cx="131" cy="14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400">
                      <a:latin typeface="Times New Roman" pitchFamily="18" charset="0"/>
                      <a:cs typeface="Arial" charset="0"/>
                    </a:rPr>
                    <a:t>1</a:t>
                  </a:r>
                  <a:endParaRPr lang="ru-RU" altLang="ru-RU" sz="2400">
                    <a:latin typeface="Times New Roman" pitchFamily="18" charset="0"/>
                    <a:cs typeface="Arial" charset="0"/>
                  </a:endParaRPr>
                </a:p>
              </p:txBody>
            </p:sp>
            <p:sp>
              <p:nvSpPr>
                <p:cNvPr id="31" name="Rectangle 31" descr="Уголки"/>
                <p:cNvSpPr>
                  <a:spLocks noChangeArrowheads="1"/>
                </p:cNvSpPr>
                <p:nvPr/>
              </p:nvSpPr>
              <p:spPr bwMode="auto">
                <a:xfrm>
                  <a:off x="1265" y="2432"/>
                  <a:ext cx="1116" cy="1348"/>
                </a:xfrm>
                <a:prstGeom prst="rect">
                  <a:avLst/>
                </a:prstGeom>
                <a:pattFill prst="divot">
                  <a:fgClr>
                    <a:schemeClr val="tx2"/>
                  </a:fgClr>
                  <a:bgClr>
                    <a:schemeClr val="bg1"/>
                  </a:bgClr>
                </a:pattFill>
                <a:ln w="9525">
                  <a:pattFill prst="dashDnDiag">
                    <a:fgClr>
                      <a:schemeClr val="tx1"/>
                    </a:fgClr>
                    <a:bgClr>
                      <a:srgbClr val="FFFFFF"/>
                    </a:bgClr>
                  </a:patt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32" name="Rectangle 32"/>
                <p:cNvSpPr>
                  <a:spLocks noChangeArrowheads="1"/>
                </p:cNvSpPr>
                <p:nvPr/>
              </p:nvSpPr>
              <p:spPr bwMode="auto">
                <a:xfrm>
                  <a:off x="1429" y="2976"/>
                  <a:ext cx="816" cy="2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400">
                      <a:latin typeface="Times New Roman" pitchFamily="18" charset="0"/>
                      <a:cs typeface="Arial" charset="0"/>
                    </a:rPr>
                    <a:t>Substrate</a:t>
                  </a:r>
                  <a:endParaRPr lang="ru-RU" altLang="ru-RU" sz="2400">
                    <a:latin typeface="Times New Roman" pitchFamily="18" charset="0"/>
                    <a:cs typeface="Arial" charset="0"/>
                  </a:endParaRPr>
                </a:p>
              </p:txBody>
            </p:sp>
          </p:grpSp>
        </p:grpSp>
      </p:grpSp>
      <p:sp>
        <p:nvSpPr>
          <p:cNvPr id="44" name="TextBox 43"/>
          <p:cNvSpPr txBox="1"/>
          <p:nvPr/>
        </p:nvSpPr>
        <p:spPr>
          <a:xfrm>
            <a:off x="7740352" y="3140968"/>
            <a:ext cx="1439497" cy="369332"/>
          </a:xfrm>
          <a:prstGeom prst="rect">
            <a:avLst/>
          </a:prstGeom>
          <a:noFill/>
        </p:spPr>
        <p:txBody>
          <a:bodyPr wrap="none" rtlCol="0">
            <a:spAutoFit/>
          </a:bodyPr>
          <a:lstStyle/>
          <a:p>
            <a:r>
              <a:rPr lang="en-US" dirty="0" smtClean="0"/>
              <a:t>2lcos(</a:t>
            </a:r>
            <a:r>
              <a:rPr lang="en-US" dirty="0" smtClean="0">
                <a:sym typeface="Symbol"/>
              </a:rPr>
              <a:t>)/=m</a:t>
            </a:r>
            <a:endParaRPr lang="ru-RU" dirty="0"/>
          </a:p>
        </p:txBody>
      </p:sp>
      <p:grpSp>
        <p:nvGrpSpPr>
          <p:cNvPr id="45" name="Группа 44"/>
          <p:cNvGrpSpPr/>
          <p:nvPr/>
        </p:nvGrpSpPr>
        <p:grpSpPr>
          <a:xfrm>
            <a:off x="0" y="0"/>
            <a:ext cx="9144000" cy="893713"/>
            <a:chOff x="0" y="-27384"/>
            <a:chExt cx="9144000" cy="893713"/>
          </a:xfrm>
        </p:grpSpPr>
        <p:sp>
          <p:nvSpPr>
            <p:cNvPr id="46" name="Прямоугольник 4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Picture 4" descr="http://innovation.jinr.ru/admin/images/JINR_blue.gif"/>
            <p:cNvPicPr>
              <a:picLocks noChangeAspect="1" noChangeArrowheads="1"/>
            </p:cNvPicPr>
            <p:nvPr/>
          </p:nvPicPr>
          <p:blipFill>
            <a:blip r:embed="rId10"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8" name="Прямоугольник 4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9" name="Прямоугольник 4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50" name="Рисунок 49" descr="FLNP logo.gif"/>
            <p:cNvPicPr>
              <a:picLocks noChangeAspect="1"/>
            </p:cNvPicPr>
            <p:nvPr/>
          </p:nvPicPr>
          <p:blipFill>
            <a:blip r:embed="rId11" cstate="print"/>
            <a:stretch>
              <a:fillRect/>
            </a:stretch>
          </p:blipFill>
          <p:spPr>
            <a:xfrm>
              <a:off x="7668344" y="116632"/>
              <a:ext cx="1352278" cy="576064"/>
            </a:xfrm>
            <a:prstGeom prst="rect">
              <a:avLst/>
            </a:prstGeom>
          </p:spPr>
        </p:pic>
        <p:pic>
          <p:nvPicPr>
            <p:cNvPr id="51" name="Picture 2"/>
            <p:cNvPicPr>
              <a:picLocks noChangeAspect="1" noChangeArrowheads="1"/>
            </p:cNvPicPr>
            <p:nvPr/>
          </p:nvPicPr>
          <p:blipFill>
            <a:blip r:embed="rId12" cstate="print"/>
            <a:srcRect/>
            <a:stretch>
              <a:fillRect/>
            </a:stretch>
          </p:blipFill>
          <p:spPr bwMode="auto">
            <a:xfrm>
              <a:off x="4137668" y="-25747"/>
              <a:ext cx="828000" cy="825726"/>
            </a:xfrm>
            <a:prstGeom prst="rect">
              <a:avLst/>
            </a:prstGeom>
            <a:noFill/>
            <a:ln w="9525">
              <a:noFill/>
              <a:miter lim="800000"/>
              <a:headEnd/>
              <a:tailEnd/>
            </a:ln>
          </p:spPr>
        </p:pic>
        <p:sp>
          <p:nvSpPr>
            <p:cNvPr id="52" name="Прямоугольник 5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53" name="Прямая соединительная линия 5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9335891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53" y="1169750"/>
            <a:ext cx="2158962" cy="364552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26" name="Группа 14"/>
          <p:cNvGrpSpPr>
            <a:grpSpLocks/>
          </p:cNvGrpSpPr>
          <p:nvPr/>
        </p:nvGrpSpPr>
        <p:grpSpPr bwMode="auto">
          <a:xfrm>
            <a:off x="4802633" y="2410792"/>
            <a:ext cx="455613" cy="2103438"/>
            <a:chOff x="3843299" y="1878034"/>
            <a:chExt cx="455701" cy="2103302"/>
          </a:xfrm>
        </p:grpSpPr>
        <p:sp>
          <p:nvSpPr>
            <p:cNvPr id="27" name="Прямоугольник 26"/>
            <p:cNvSpPr/>
            <p:nvPr/>
          </p:nvSpPr>
          <p:spPr>
            <a:xfrm>
              <a:off x="3843299" y="1878034"/>
              <a:ext cx="455701" cy="2103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8" name="Рисунок 24"/>
            <p:cNvPicPr>
              <a:picLocks noChangeAspect="1"/>
            </p:cNvPicPr>
            <p:nvPr/>
          </p:nvPicPr>
          <p:blipFill>
            <a:blip r:embed="rId4" cstate="print">
              <a:extLst>
                <a:ext uri="{28A0092B-C50C-407E-A947-70E740481C1C}">
                  <a14:useLocalDpi xmlns:a14="http://schemas.microsoft.com/office/drawing/2010/main" xmlns="" val="0"/>
                </a:ext>
              </a:extLst>
            </a:blip>
            <a:srcRect r="85579"/>
            <a:stretch>
              <a:fillRect/>
            </a:stretch>
          </p:blipFill>
          <p:spPr bwMode="auto">
            <a:xfrm>
              <a:off x="3854828" y="1878034"/>
              <a:ext cx="438715" cy="210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Test of Weak equivalence principle for elementary particle </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pic>
        <p:nvPicPr>
          <p:cNvPr id="9" name="Рисунок 16"/>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34358" y="4445967"/>
            <a:ext cx="3602038"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Рисунок 8"/>
          <p:cNvPicPr>
            <a:picLocks noChangeAspect="1"/>
          </p:cNvPicPr>
          <p:nvPr/>
        </p:nvPicPr>
        <p:blipFill>
          <a:blip r:embed="rId4" cstate="print">
            <a:extLst>
              <a:ext uri="{28A0092B-C50C-407E-A947-70E740481C1C}">
                <a14:useLocalDpi xmlns:a14="http://schemas.microsoft.com/office/drawing/2010/main" xmlns="" val="0"/>
              </a:ext>
            </a:extLst>
          </a:blip>
          <a:srcRect l="14569"/>
          <a:stretch>
            <a:fillRect/>
          </a:stretch>
        </p:blipFill>
        <p:spPr bwMode="auto">
          <a:xfrm>
            <a:off x="5255071" y="2418730"/>
            <a:ext cx="2598737" cy="210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Box 9"/>
          <p:cNvSpPr txBox="1">
            <a:spLocks noChangeArrowheads="1"/>
          </p:cNvSpPr>
          <p:nvPr/>
        </p:nvSpPr>
        <p:spPr bwMode="auto">
          <a:xfrm>
            <a:off x="7061176" y="4378673"/>
            <a:ext cx="19812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mg=1.02 </a:t>
            </a:r>
            <a:r>
              <a:rPr lang="en-US" b="1" dirty="0" err="1">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neV</a:t>
            </a:r>
            <a:r>
              <a:rPr lang="en-US"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/cm</a:t>
            </a:r>
            <a:endParaRPr lang="ru-RU"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3" name="Группа 2"/>
          <p:cNvGrpSpPr/>
          <p:nvPr/>
        </p:nvGrpSpPr>
        <p:grpSpPr>
          <a:xfrm>
            <a:off x="1411932" y="1666255"/>
            <a:ext cx="7048500" cy="4151312"/>
            <a:chOff x="106808" y="1666255"/>
            <a:chExt cx="7048500" cy="4151312"/>
          </a:xfrm>
        </p:grpSpPr>
        <p:pic>
          <p:nvPicPr>
            <p:cNvPr id="13" name="Рисунок 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35483" y="1666255"/>
              <a:ext cx="2755900" cy="415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Line 4"/>
            <p:cNvSpPr>
              <a:spLocks noChangeShapeType="1"/>
            </p:cNvSpPr>
            <p:nvPr/>
          </p:nvSpPr>
          <p:spPr bwMode="auto">
            <a:xfrm flipH="1">
              <a:off x="2240408" y="2377455"/>
              <a:ext cx="1676400" cy="904875"/>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5" name="Line 5"/>
            <p:cNvSpPr>
              <a:spLocks noChangeShapeType="1"/>
            </p:cNvSpPr>
            <p:nvPr/>
          </p:nvSpPr>
          <p:spPr bwMode="auto">
            <a:xfrm flipH="1">
              <a:off x="2392808" y="2328242"/>
              <a:ext cx="1585913" cy="430213"/>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7" name="Text Box 6"/>
            <p:cNvSpPr txBox="1">
              <a:spLocks noChangeArrowheads="1"/>
            </p:cNvSpPr>
            <p:nvPr/>
          </p:nvSpPr>
          <p:spPr bwMode="auto">
            <a:xfrm>
              <a:off x="4031108" y="1737692"/>
              <a:ext cx="3124200" cy="6413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altLang="ru-RU" b="1" smtClean="0">
                  <a:solidFill>
                    <a:srgbClr val="6666FF"/>
                  </a:solidFill>
                  <a:effectLst>
                    <a:outerShdw blurRad="38100" dist="38100" dir="2700000" algn="tl">
                      <a:srgbClr val="C0C0C0"/>
                    </a:outerShdw>
                  </a:effectLst>
                  <a:cs typeface="Arial" charset="0"/>
                </a:rPr>
                <a:t>Two FPIs with variable distance between them</a:t>
              </a:r>
              <a:endParaRPr lang="ru-RU" altLang="ru-RU" b="1" smtClean="0">
                <a:solidFill>
                  <a:srgbClr val="6666FF"/>
                </a:solidFill>
                <a:effectLst>
                  <a:outerShdw blurRad="38100" dist="38100" dir="2700000" algn="tl">
                    <a:srgbClr val="C0C0C0"/>
                  </a:outerShdw>
                </a:effectLst>
                <a:cs typeface="Arial" charset="0"/>
              </a:endParaRPr>
            </a:p>
          </p:txBody>
        </p:sp>
        <p:sp>
          <p:nvSpPr>
            <p:cNvPr id="18" name="Line 7"/>
            <p:cNvSpPr>
              <a:spLocks noChangeShapeType="1"/>
            </p:cNvSpPr>
            <p:nvPr/>
          </p:nvSpPr>
          <p:spPr bwMode="auto">
            <a:xfrm>
              <a:off x="989458" y="4941267"/>
              <a:ext cx="1250950" cy="396875"/>
            </a:xfrm>
            <a:prstGeom prst="line">
              <a:avLst/>
            </a:prstGeom>
            <a:noFill/>
            <a:ln w="19050">
              <a:solidFill>
                <a:srgbClr val="FF99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9" name="Line 8"/>
            <p:cNvSpPr>
              <a:spLocks noChangeShapeType="1"/>
            </p:cNvSpPr>
            <p:nvPr/>
          </p:nvSpPr>
          <p:spPr bwMode="auto">
            <a:xfrm flipH="1">
              <a:off x="259208" y="4941267"/>
              <a:ext cx="730250" cy="0"/>
            </a:xfrm>
            <a:prstGeom prst="line">
              <a:avLst/>
            </a:prstGeom>
            <a:noFill/>
            <a:ln w="19050">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1" name="Text Box 11"/>
            <p:cNvSpPr txBox="1">
              <a:spLocks noChangeArrowheads="1"/>
            </p:cNvSpPr>
            <p:nvPr/>
          </p:nvSpPr>
          <p:spPr bwMode="auto">
            <a:xfrm>
              <a:off x="106808" y="4646464"/>
              <a:ext cx="11112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b="1" dirty="0">
                  <a:solidFill>
                    <a:srgbClr val="6666FF"/>
                  </a:solidFill>
                  <a:effectLst>
                    <a:outerShdw blurRad="38100" dist="38100" dir="2700000" algn="tl">
                      <a:srgbClr val="C0C0C0"/>
                    </a:outerShdw>
                  </a:effectLst>
                  <a:latin typeface="Arial" panose="020B0604020202020204" pitchFamily="34" charset="0"/>
                  <a:cs typeface="Arial" panose="020B0604020202020204" pitchFamily="34" charset="0"/>
                </a:rPr>
                <a:t>Detector</a:t>
              </a:r>
              <a:endParaRPr lang="ru-RU" b="1" dirty="0">
                <a:solidFill>
                  <a:srgbClr val="6666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pic>
        <p:nvPicPr>
          <p:cNvPr id="22" name="Рисунок 21"/>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44021" y="2542555"/>
            <a:ext cx="2109787"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Прямоугольник 22"/>
          <p:cNvSpPr/>
          <p:nvPr/>
        </p:nvSpPr>
        <p:spPr>
          <a:xfrm>
            <a:off x="5399533" y="4765055"/>
            <a:ext cx="2519363" cy="175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4" name="Рисунок 23"/>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41997" y="3222005"/>
            <a:ext cx="969963" cy="172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Рисунок 6"/>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591246" y="4282455"/>
            <a:ext cx="142875" cy="11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 name="Группа 29"/>
          <p:cNvGrpSpPr/>
          <p:nvPr/>
        </p:nvGrpSpPr>
        <p:grpSpPr>
          <a:xfrm>
            <a:off x="0" y="0"/>
            <a:ext cx="9144000" cy="893713"/>
            <a:chOff x="0" y="-27384"/>
            <a:chExt cx="9144000" cy="893713"/>
          </a:xfrm>
        </p:grpSpPr>
        <p:sp>
          <p:nvSpPr>
            <p:cNvPr id="31" name="Прямоугольник 30"/>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 name="Picture 4" descr="http://innovation.jinr.ru/admin/images/JINR_blue.gif"/>
            <p:cNvPicPr>
              <a:picLocks noChangeAspect="1" noChangeArrowheads="1"/>
            </p:cNvPicPr>
            <p:nvPr/>
          </p:nvPicPr>
          <p:blipFill>
            <a:blip r:embed="rId11"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33" name="Прямоугольник 32"/>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34" name="Прямоугольник 33"/>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5" name="Рисунок 34" descr="FLNP logo.gif"/>
            <p:cNvPicPr>
              <a:picLocks noChangeAspect="1"/>
            </p:cNvPicPr>
            <p:nvPr/>
          </p:nvPicPr>
          <p:blipFill>
            <a:blip r:embed="rId12" cstate="print"/>
            <a:stretch>
              <a:fillRect/>
            </a:stretch>
          </p:blipFill>
          <p:spPr>
            <a:xfrm>
              <a:off x="7668344" y="116632"/>
              <a:ext cx="1352278" cy="576064"/>
            </a:xfrm>
            <a:prstGeom prst="rect">
              <a:avLst/>
            </a:prstGeom>
          </p:spPr>
        </p:pic>
        <p:pic>
          <p:nvPicPr>
            <p:cNvPr id="36" name="Picture 2"/>
            <p:cNvPicPr>
              <a:picLocks noChangeAspect="1" noChangeArrowheads="1"/>
            </p:cNvPicPr>
            <p:nvPr/>
          </p:nvPicPr>
          <p:blipFill>
            <a:blip r:embed="rId13" cstate="print"/>
            <a:srcRect/>
            <a:stretch>
              <a:fillRect/>
            </a:stretch>
          </p:blipFill>
          <p:spPr bwMode="auto">
            <a:xfrm>
              <a:off x="4137668" y="-25747"/>
              <a:ext cx="828000" cy="825726"/>
            </a:xfrm>
            <a:prstGeom prst="rect">
              <a:avLst/>
            </a:prstGeom>
            <a:noFill/>
            <a:ln w="9525">
              <a:noFill/>
              <a:miter lim="800000"/>
              <a:headEnd/>
              <a:tailEnd/>
            </a:ln>
          </p:spPr>
        </p:pic>
        <p:sp>
          <p:nvSpPr>
            <p:cNvPr id="37" name="Прямоугольник 36"/>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8" name="Прямая соединительная линия 37"/>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5670220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0000" decel="20000" fill="hold" nodeType="clickEffect">
                                  <p:stCondLst>
                                    <p:cond delay="0"/>
                                  </p:stCondLst>
                                  <p:childTnLst>
                                    <p:animMotion origin="layout" path="M -8.33333E-7 1.85185E-6 L -0.0743 0.00116 " pathEditMode="relative" rAng="0" ptsTypes="AA">
                                      <p:cBhvr>
                                        <p:cTn id="6" dur="5000" fill="hold"/>
                                        <p:tgtEl>
                                          <p:spTgt spid="22"/>
                                        </p:tgtEl>
                                        <p:attrNameLst>
                                          <p:attrName>ppt_x</p:attrName>
                                          <p:attrName>ppt_y</p:attrName>
                                        </p:attrNameLst>
                                      </p:cBhvr>
                                      <p:rCtr x="-3715" y="46"/>
                                    </p:animMotion>
                                  </p:childTnLst>
                                </p:cTn>
                              </p:par>
                              <p:par>
                                <p:cTn id="7" presetID="63" presetClass="path" presetSubtype="0" accel="20000" decel="14000" fill="hold" grpId="0" nodeType="withEffect">
                                  <p:stCondLst>
                                    <p:cond delay="0"/>
                                  </p:stCondLst>
                                  <p:childTnLst>
                                    <p:animMotion origin="layout" path="M -3.05556E-6 -1.48148E-6 L 0.23212 -0.00625 " pathEditMode="relative" rAng="0" ptsTypes="AA">
                                      <p:cBhvr>
                                        <p:cTn id="8" dur="5000" fill="hold"/>
                                        <p:tgtEl>
                                          <p:spTgt spid="23"/>
                                        </p:tgtEl>
                                        <p:attrNameLst>
                                          <p:attrName>ppt_x</p:attrName>
                                          <p:attrName>ppt_y</p:attrName>
                                        </p:attrNameLst>
                                      </p:cBhvr>
                                      <p:rCtr x="11597" y="-324"/>
                                    </p:animMotion>
                                  </p:childTnLst>
                                </p:cTn>
                              </p:par>
                              <p:par>
                                <p:cTn id="9" presetID="42" presetClass="path" presetSubtype="0" accel="50000" decel="50000" fill="hold" nodeType="withEffect">
                                  <p:stCondLst>
                                    <p:cond delay="0"/>
                                  </p:stCondLst>
                                  <p:childTnLst>
                                    <p:animMotion origin="layout" path="M -1.94444E-6 3.33333E-6 L 0.00052 0.09884 " pathEditMode="relative" rAng="0" ptsTypes="AA">
                                      <p:cBhvr>
                                        <p:cTn id="10" dur="5000" fill="hold"/>
                                        <p:tgtEl>
                                          <p:spTgt spid="24"/>
                                        </p:tgtEl>
                                        <p:attrNameLst>
                                          <p:attrName>ppt_x</p:attrName>
                                          <p:attrName>ppt_y</p:attrName>
                                        </p:attrNameLst>
                                      </p:cBhvr>
                                      <p:rCtr x="17"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Test of Weak equivalence principle for elementary particle </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sp>
        <p:nvSpPr>
          <p:cNvPr id="3" name="Прямоугольник 2"/>
          <p:cNvSpPr/>
          <p:nvPr/>
        </p:nvSpPr>
        <p:spPr>
          <a:xfrm>
            <a:off x="107504" y="1527175"/>
            <a:ext cx="9036496" cy="461665"/>
          </a:xfrm>
          <a:prstGeom prst="rect">
            <a:avLst/>
          </a:prstGeom>
        </p:spPr>
        <p:txBody>
          <a:bodyPr wrap="square">
            <a:spAutoFit/>
          </a:bodyPr>
          <a:lstStyle/>
          <a:p>
            <a:pPr>
              <a:defRPr/>
            </a:pPr>
            <a:r>
              <a:rPr lang="en-US" altLang="ru-RU" sz="2400" b="1" i="1" dirty="0">
                <a:solidFill>
                  <a:srgbClr val="0000FF"/>
                </a:solidFill>
                <a:effectLst>
                  <a:outerShdw blurRad="38100" dist="38100" dir="2700000" algn="tl">
                    <a:srgbClr val="C0C0C0"/>
                  </a:outerShdw>
                </a:effectLst>
              </a:rPr>
              <a:t>UCN diffraction by a moving </a:t>
            </a:r>
            <a:r>
              <a:rPr lang="en-US" altLang="ru-RU" sz="2400" b="1" i="1" dirty="0" smtClean="0">
                <a:solidFill>
                  <a:srgbClr val="0000FF"/>
                </a:solidFill>
                <a:effectLst>
                  <a:outerShdw blurRad="38100" dist="38100" dir="2700000" algn="tl">
                    <a:srgbClr val="C0C0C0"/>
                  </a:outerShdw>
                </a:effectLst>
              </a:rPr>
              <a:t>grating</a:t>
            </a:r>
            <a:endParaRPr lang="ru-RU" altLang="ru-RU" sz="2400" b="1" i="1" dirty="0">
              <a:solidFill>
                <a:srgbClr val="0000FF"/>
              </a:solidFill>
              <a:effectLst>
                <a:outerShdw blurRad="38100" dist="38100" dir="2700000" algn="tl">
                  <a:srgbClr val="C0C0C0"/>
                </a:outerShdw>
              </a:effectLst>
            </a:endParaRPr>
          </a:p>
        </p:txBody>
      </p:sp>
      <p:grpSp>
        <p:nvGrpSpPr>
          <p:cNvPr id="56" name="Group 4"/>
          <p:cNvGrpSpPr>
            <a:grpSpLocks/>
          </p:cNvGrpSpPr>
          <p:nvPr/>
        </p:nvGrpSpPr>
        <p:grpSpPr bwMode="auto">
          <a:xfrm>
            <a:off x="3060774" y="2596282"/>
            <a:ext cx="2200275" cy="2527300"/>
            <a:chOff x="1968" y="528"/>
            <a:chExt cx="2356" cy="2256"/>
          </a:xfrm>
        </p:grpSpPr>
        <p:sp>
          <p:nvSpPr>
            <p:cNvPr id="57" name="Line 5"/>
            <p:cNvSpPr>
              <a:spLocks noChangeShapeType="1"/>
            </p:cNvSpPr>
            <p:nvPr/>
          </p:nvSpPr>
          <p:spPr bwMode="auto">
            <a:xfrm>
              <a:off x="1968" y="1488"/>
              <a:ext cx="1872" cy="0"/>
            </a:xfrm>
            <a:prstGeom prst="line">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58" name="Line 6"/>
            <p:cNvSpPr>
              <a:spLocks noChangeShapeType="1"/>
            </p:cNvSpPr>
            <p:nvPr/>
          </p:nvSpPr>
          <p:spPr bwMode="auto">
            <a:xfrm flipV="1">
              <a:off x="2928" y="528"/>
              <a:ext cx="0" cy="96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59" name="Line 7"/>
            <p:cNvSpPr>
              <a:spLocks noChangeShapeType="1"/>
            </p:cNvSpPr>
            <p:nvPr/>
          </p:nvSpPr>
          <p:spPr bwMode="auto">
            <a:xfrm>
              <a:off x="1968" y="2544"/>
              <a:ext cx="1872" cy="0"/>
            </a:xfrm>
            <a:prstGeom prst="line">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60" name="Line 8"/>
            <p:cNvSpPr>
              <a:spLocks noChangeShapeType="1"/>
            </p:cNvSpPr>
            <p:nvPr/>
          </p:nvSpPr>
          <p:spPr bwMode="auto">
            <a:xfrm flipV="1">
              <a:off x="2928" y="1824"/>
              <a:ext cx="0" cy="72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61" name="Line 9"/>
            <p:cNvSpPr>
              <a:spLocks noChangeShapeType="1"/>
            </p:cNvSpPr>
            <p:nvPr/>
          </p:nvSpPr>
          <p:spPr bwMode="auto">
            <a:xfrm flipV="1">
              <a:off x="3360" y="2160"/>
              <a:ext cx="0" cy="384"/>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62" name="Line 10"/>
            <p:cNvSpPr>
              <a:spLocks noChangeShapeType="1"/>
            </p:cNvSpPr>
            <p:nvPr/>
          </p:nvSpPr>
          <p:spPr bwMode="auto">
            <a:xfrm flipV="1">
              <a:off x="2496" y="2160"/>
              <a:ext cx="0" cy="384"/>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63" name="Line 11"/>
            <p:cNvSpPr>
              <a:spLocks noChangeShapeType="1"/>
            </p:cNvSpPr>
            <p:nvPr/>
          </p:nvSpPr>
          <p:spPr bwMode="auto">
            <a:xfrm flipV="1">
              <a:off x="3744" y="2352"/>
              <a:ext cx="0" cy="19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64" name="Line 12"/>
            <p:cNvSpPr>
              <a:spLocks noChangeShapeType="1"/>
            </p:cNvSpPr>
            <p:nvPr/>
          </p:nvSpPr>
          <p:spPr bwMode="auto">
            <a:xfrm flipV="1">
              <a:off x="2160" y="2352"/>
              <a:ext cx="0" cy="19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65" name="Line 13"/>
            <p:cNvSpPr>
              <a:spLocks noChangeShapeType="1"/>
            </p:cNvSpPr>
            <p:nvPr/>
          </p:nvSpPr>
          <p:spPr bwMode="auto">
            <a:xfrm>
              <a:off x="2496" y="2352"/>
              <a:ext cx="432" cy="0"/>
            </a:xfrm>
            <a:prstGeom prst="line">
              <a:avLst/>
            </a:prstGeom>
            <a:noFill/>
            <a:ln w="28575">
              <a:solidFill>
                <a:srgbClr val="3333FF"/>
              </a:solidFill>
              <a:round/>
              <a:headEnd type="arrow" w="med" len="med"/>
              <a:tailEnd type="arrow"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66" name="Line 14"/>
            <p:cNvSpPr>
              <a:spLocks noChangeShapeType="1"/>
            </p:cNvSpPr>
            <p:nvPr/>
          </p:nvSpPr>
          <p:spPr bwMode="auto">
            <a:xfrm>
              <a:off x="2928" y="2352"/>
              <a:ext cx="432" cy="0"/>
            </a:xfrm>
            <a:prstGeom prst="line">
              <a:avLst/>
            </a:prstGeom>
            <a:noFill/>
            <a:ln w="28575">
              <a:solidFill>
                <a:srgbClr val="3333FF"/>
              </a:solidFill>
              <a:round/>
              <a:headEnd type="arrow" w="med" len="med"/>
              <a:tailEnd type="arrow"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67" name="Text Box 15"/>
            <p:cNvSpPr txBox="1">
              <a:spLocks noChangeArrowheads="1"/>
            </p:cNvSpPr>
            <p:nvPr/>
          </p:nvSpPr>
          <p:spPr bwMode="auto">
            <a:xfrm>
              <a:off x="3928" y="1322"/>
              <a:ext cx="396"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cs typeface="Arial" pitchFamily="34" charset="0"/>
                </a:rPr>
                <a:t>E</a:t>
              </a:r>
              <a:endParaRPr lang="ru-RU" altLang="ru-RU">
                <a:cs typeface="Arial" pitchFamily="34" charset="0"/>
              </a:endParaRPr>
            </a:p>
          </p:txBody>
        </p:sp>
        <p:sp>
          <p:nvSpPr>
            <p:cNvPr id="68" name="Text Box 16"/>
            <p:cNvSpPr txBox="1">
              <a:spLocks noChangeArrowheads="1"/>
            </p:cNvSpPr>
            <p:nvPr/>
          </p:nvSpPr>
          <p:spPr bwMode="auto">
            <a:xfrm>
              <a:off x="3887" y="2355"/>
              <a:ext cx="396"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cs typeface="Arial" pitchFamily="34" charset="0"/>
                </a:rPr>
                <a:t>E</a:t>
              </a:r>
              <a:endParaRPr lang="ru-RU" altLang="ru-RU">
                <a:cs typeface="Arial" pitchFamily="34" charset="0"/>
              </a:endParaRPr>
            </a:p>
          </p:txBody>
        </p:sp>
        <p:graphicFrame>
          <p:nvGraphicFramePr>
            <p:cNvPr id="69" name="Object 17"/>
            <p:cNvGraphicFramePr>
              <a:graphicFrameLocks noChangeAspect="1"/>
            </p:cNvGraphicFramePr>
            <p:nvPr/>
          </p:nvGraphicFramePr>
          <p:xfrm>
            <a:off x="2928" y="2064"/>
            <a:ext cx="432" cy="122"/>
          </p:xfrm>
          <a:graphic>
            <a:graphicData uri="http://schemas.openxmlformats.org/presentationml/2006/ole">
              <p:oleObj spid="_x0000_s621865" name="Equation" r:id="rId5" imgW="583693" imgH="164957" progId="Equation.3">
                <p:embed/>
              </p:oleObj>
            </a:graphicData>
          </a:graphic>
        </p:graphicFrame>
        <p:graphicFrame>
          <p:nvGraphicFramePr>
            <p:cNvPr id="70" name="Object 18"/>
            <p:cNvGraphicFramePr>
              <a:graphicFrameLocks noChangeAspect="1"/>
            </p:cNvGraphicFramePr>
            <p:nvPr/>
          </p:nvGraphicFramePr>
          <p:xfrm>
            <a:off x="2784" y="2640"/>
            <a:ext cx="335" cy="144"/>
          </p:xfrm>
          <a:graphic>
            <a:graphicData uri="http://schemas.openxmlformats.org/presentationml/2006/ole">
              <p:oleObj spid="_x0000_s621866" name="Equation" r:id="rId6" imgW="533169" imgH="228501" progId="Equation.3">
                <p:embed/>
              </p:oleObj>
            </a:graphicData>
          </a:graphic>
        </p:graphicFrame>
        <p:graphicFrame>
          <p:nvGraphicFramePr>
            <p:cNvPr id="71" name="Object 19"/>
            <p:cNvGraphicFramePr>
              <a:graphicFrameLocks noChangeAspect="1"/>
            </p:cNvGraphicFramePr>
            <p:nvPr/>
          </p:nvGraphicFramePr>
          <p:xfrm>
            <a:off x="2736" y="1584"/>
            <a:ext cx="335" cy="144"/>
          </p:xfrm>
          <a:graphic>
            <a:graphicData uri="http://schemas.openxmlformats.org/presentationml/2006/ole">
              <p:oleObj spid="_x0000_s621867" name="Equation" r:id="rId7" imgW="533169" imgH="228501" progId="Equation.3">
                <p:embed/>
              </p:oleObj>
            </a:graphicData>
          </a:graphic>
        </p:graphicFrame>
      </p:grpSp>
      <p:graphicFrame>
        <p:nvGraphicFramePr>
          <p:cNvPr id="72" name="Object 20"/>
          <p:cNvGraphicFramePr>
            <a:graphicFrameLocks noChangeAspect="1"/>
          </p:cNvGraphicFramePr>
          <p:nvPr>
            <p:extLst>
              <p:ext uri="{D42A27DB-BD31-4B8C-83A1-F6EECF244321}">
                <p14:modId xmlns:p14="http://schemas.microsoft.com/office/powerpoint/2010/main" xmlns="" val="392386995"/>
              </p:ext>
            </p:extLst>
          </p:nvPr>
        </p:nvGraphicFramePr>
        <p:xfrm>
          <a:off x="3492574" y="5537919"/>
          <a:ext cx="1292225" cy="671513"/>
        </p:xfrm>
        <a:graphic>
          <a:graphicData uri="http://schemas.openxmlformats.org/presentationml/2006/ole">
            <p:oleObj spid="_x0000_s621868" name="Equation" r:id="rId8" imgW="799753" imgH="431613" progId="Equation.DSMT4">
              <p:embed/>
            </p:oleObj>
          </a:graphicData>
        </a:graphic>
      </p:graphicFrame>
      <p:grpSp>
        <p:nvGrpSpPr>
          <p:cNvPr id="73" name="Group 21"/>
          <p:cNvGrpSpPr>
            <a:grpSpLocks/>
          </p:cNvGrpSpPr>
          <p:nvPr/>
        </p:nvGrpSpPr>
        <p:grpSpPr bwMode="auto">
          <a:xfrm>
            <a:off x="828749" y="2956644"/>
            <a:ext cx="1827212" cy="2557463"/>
            <a:chOff x="748" y="890"/>
            <a:chExt cx="1257" cy="1701"/>
          </a:xfrm>
        </p:grpSpPr>
        <p:grpSp>
          <p:nvGrpSpPr>
            <p:cNvPr id="74" name="Group 22"/>
            <p:cNvGrpSpPr>
              <a:grpSpLocks/>
            </p:cNvGrpSpPr>
            <p:nvPr/>
          </p:nvGrpSpPr>
          <p:grpSpPr bwMode="auto">
            <a:xfrm>
              <a:off x="748" y="890"/>
              <a:ext cx="1257" cy="1701"/>
              <a:chOff x="748" y="890"/>
              <a:chExt cx="1257" cy="1701"/>
            </a:xfrm>
          </p:grpSpPr>
          <p:sp>
            <p:nvSpPr>
              <p:cNvPr id="78" name="Line 23"/>
              <p:cNvSpPr>
                <a:spLocks noChangeShapeType="1"/>
              </p:cNvSpPr>
              <p:nvPr/>
            </p:nvSpPr>
            <p:spPr bwMode="auto">
              <a:xfrm>
                <a:off x="1451" y="942"/>
                <a:ext cx="0" cy="314"/>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79" name="Line 24"/>
              <p:cNvSpPr>
                <a:spLocks noChangeShapeType="1"/>
              </p:cNvSpPr>
              <p:nvPr/>
            </p:nvSpPr>
            <p:spPr bwMode="auto">
              <a:xfrm>
                <a:off x="1451" y="1256"/>
                <a:ext cx="31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0" name="Text Box 25"/>
              <p:cNvSpPr txBox="1">
                <a:spLocks noChangeArrowheads="1"/>
              </p:cNvSpPr>
              <p:nvPr/>
            </p:nvSpPr>
            <p:spPr bwMode="auto">
              <a:xfrm>
                <a:off x="1468" y="890"/>
                <a:ext cx="231"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cs typeface="Arial" pitchFamily="34" charset="0"/>
                  </a:rPr>
                  <a:t>y</a:t>
                </a:r>
              </a:p>
            </p:txBody>
          </p:sp>
          <p:sp>
            <p:nvSpPr>
              <p:cNvPr id="81" name="Text Box 26"/>
              <p:cNvSpPr txBox="1">
                <a:spLocks noChangeArrowheads="1"/>
              </p:cNvSpPr>
              <p:nvPr/>
            </p:nvSpPr>
            <p:spPr bwMode="auto">
              <a:xfrm>
                <a:off x="1785" y="1182"/>
                <a:ext cx="220"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cs typeface="Arial" pitchFamily="34" charset="0"/>
                  </a:rPr>
                  <a:t>z</a:t>
                </a:r>
              </a:p>
            </p:txBody>
          </p:sp>
          <p:sp>
            <p:nvSpPr>
              <p:cNvPr id="82" name="Line 27"/>
              <p:cNvSpPr>
                <a:spLocks noChangeShapeType="1"/>
              </p:cNvSpPr>
              <p:nvPr/>
            </p:nvSpPr>
            <p:spPr bwMode="auto">
              <a:xfrm rot="-5400000">
                <a:off x="389" y="1780"/>
                <a:ext cx="1623" cy="0"/>
              </a:xfrm>
              <a:prstGeom prst="line">
                <a:avLst/>
              </a:prstGeom>
              <a:noFill/>
              <a:ln w="57150">
                <a:solidFill>
                  <a:srgbClr val="3366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ru-RU"/>
              </a:p>
            </p:txBody>
          </p:sp>
          <p:sp>
            <p:nvSpPr>
              <p:cNvPr id="83" name="Line 28"/>
              <p:cNvSpPr>
                <a:spLocks noChangeShapeType="1"/>
              </p:cNvSpPr>
              <p:nvPr/>
            </p:nvSpPr>
            <p:spPr bwMode="auto">
              <a:xfrm rot="-5400000">
                <a:off x="961" y="1958"/>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4" name="Line 29"/>
              <p:cNvSpPr>
                <a:spLocks noChangeShapeType="1"/>
              </p:cNvSpPr>
              <p:nvPr/>
            </p:nvSpPr>
            <p:spPr bwMode="auto">
              <a:xfrm rot="-5400000">
                <a:off x="961" y="1846"/>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5" name="Line 30"/>
              <p:cNvSpPr>
                <a:spLocks noChangeShapeType="1"/>
              </p:cNvSpPr>
              <p:nvPr/>
            </p:nvSpPr>
            <p:spPr bwMode="auto">
              <a:xfrm rot="-5400000">
                <a:off x="961" y="1735"/>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6" name="Line 31"/>
              <p:cNvSpPr>
                <a:spLocks noChangeShapeType="1"/>
              </p:cNvSpPr>
              <p:nvPr/>
            </p:nvSpPr>
            <p:spPr bwMode="auto">
              <a:xfrm rot="-5400000">
                <a:off x="961" y="1623"/>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7" name="Line 32"/>
              <p:cNvSpPr>
                <a:spLocks noChangeShapeType="1"/>
              </p:cNvSpPr>
              <p:nvPr/>
            </p:nvSpPr>
            <p:spPr bwMode="auto">
              <a:xfrm rot="-5400000">
                <a:off x="961" y="1510"/>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8" name="Line 33"/>
              <p:cNvSpPr>
                <a:spLocks noChangeShapeType="1"/>
              </p:cNvSpPr>
              <p:nvPr/>
            </p:nvSpPr>
            <p:spPr bwMode="auto">
              <a:xfrm rot="-5400000">
                <a:off x="961" y="1398"/>
                <a:ext cx="0" cy="425"/>
              </a:xfrm>
              <a:prstGeom prst="line">
                <a:avLst/>
              </a:prstGeom>
              <a:noFill/>
              <a:ln w="9525">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89" name="Line 34"/>
              <p:cNvSpPr>
                <a:spLocks noChangeShapeType="1"/>
              </p:cNvSpPr>
              <p:nvPr/>
            </p:nvSpPr>
            <p:spPr bwMode="auto">
              <a:xfrm rot="5400000" flipH="1" flipV="1">
                <a:off x="893" y="1248"/>
                <a:ext cx="448" cy="0"/>
              </a:xfrm>
              <a:prstGeom prst="line">
                <a:avLst/>
              </a:prstGeom>
              <a:noFill/>
              <a:ln w="38100">
                <a:solidFill>
                  <a:srgbClr val="0099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90" name="Text Box 35"/>
              <p:cNvSpPr txBox="1">
                <a:spLocks noChangeArrowheads="1"/>
              </p:cNvSpPr>
              <p:nvPr/>
            </p:nvSpPr>
            <p:spPr bwMode="auto">
              <a:xfrm>
                <a:off x="884" y="1162"/>
                <a:ext cx="279"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b="1">
                    <a:solidFill>
                      <a:schemeClr val="accent1"/>
                    </a:solidFill>
                    <a:cs typeface="Arial" pitchFamily="34" charset="0"/>
                  </a:rPr>
                  <a:t>V</a:t>
                </a:r>
                <a:endParaRPr lang="en-US" altLang="ru-RU">
                  <a:cs typeface="Arial" pitchFamily="34" charset="0"/>
                </a:endParaRPr>
              </a:p>
            </p:txBody>
          </p:sp>
          <p:sp>
            <p:nvSpPr>
              <p:cNvPr id="91" name="Text Box 36"/>
              <p:cNvSpPr txBox="1">
                <a:spLocks noChangeArrowheads="1"/>
              </p:cNvSpPr>
              <p:nvPr/>
            </p:nvSpPr>
            <p:spPr bwMode="auto">
              <a:xfrm>
                <a:off x="1772" y="925"/>
                <a:ext cx="152"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a:cs typeface="Arial" pitchFamily="34" charset="0"/>
                  </a:rPr>
                  <a:t>K</a:t>
                </a:r>
              </a:p>
            </p:txBody>
          </p:sp>
        </p:grpSp>
        <p:sp>
          <p:nvSpPr>
            <p:cNvPr id="75" name="Line 37"/>
            <p:cNvSpPr>
              <a:spLocks noChangeShapeType="1"/>
            </p:cNvSpPr>
            <p:nvPr/>
          </p:nvSpPr>
          <p:spPr bwMode="auto">
            <a:xfrm>
              <a:off x="1201" y="2591"/>
              <a:ext cx="267" cy="0"/>
            </a:xfrm>
            <a:prstGeom prst="line">
              <a:avLst/>
            </a:prstGeom>
            <a:noFill/>
            <a:ln w="19050">
              <a:solidFill>
                <a:srgbClr val="FF6699"/>
              </a:solidFill>
              <a:prstDash val="dash"/>
              <a:round/>
              <a:headEnd/>
              <a:tailEnd/>
            </a:ln>
            <a:extLst>
              <a:ext uri="{909E8E84-426E-40DD-AFC4-6F175D3DCCD1}">
                <a14:hiddenFill xmlns:a14="http://schemas.microsoft.com/office/drawing/2010/main" xmlns="">
                  <a:noFill/>
                </a14:hiddenFill>
              </a:ext>
            </a:extLst>
          </p:spPr>
          <p:txBody>
            <a:bodyPr wrap="none">
              <a:spAutoFit/>
            </a:bodyPr>
            <a:lstStyle/>
            <a:p>
              <a:endParaRPr lang="ru-RU"/>
            </a:p>
          </p:txBody>
        </p:sp>
        <p:sp>
          <p:nvSpPr>
            <p:cNvPr id="76" name="Line 38"/>
            <p:cNvSpPr>
              <a:spLocks noChangeShapeType="1"/>
            </p:cNvSpPr>
            <p:nvPr/>
          </p:nvSpPr>
          <p:spPr bwMode="auto">
            <a:xfrm>
              <a:off x="1201" y="2332"/>
              <a:ext cx="267" cy="0"/>
            </a:xfrm>
            <a:prstGeom prst="line">
              <a:avLst/>
            </a:prstGeom>
            <a:noFill/>
            <a:ln w="19050">
              <a:solidFill>
                <a:srgbClr val="FF6699"/>
              </a:solidFill>
              <a:prstDash val="dash"/>
              <a:round/>
              <a:headEnd/>
              <a:tailEnd/>
            </a:ln>
            <a:extLst>
              <a:ext uri="{909E8E84-426E-40DD-AFC4-6F175D3DCCD1}">
                <a14:hiddenFill xmlns:a14="http://schemas.microsoft.com/office/drawing/2010/main" xmlns="">
                  <a:noFill/>
                </a14:hiddenFill>
              </a:ext>
            </a:extLst>
          </p:spPr>
          <p:txBody>
            <a:bodyPr wrap="none">
              <a:spAutoFit/>
            </a:bodyPr>
            <a:lstStyle/>
            <a:p>
              <a:endParaRPr lang="ru-RU"/>
            </a:p>
          </p:txBody>
        </p:sp>
        <p:sp>
          <p:nvSpPr>
            <p:cNvPr id="77" name="Text Box 39"/>
            <p:cNvSpPr txBox="1">
              <a:spLocks noChangeArrowheads="1"/>
            </p:cNvSpPr>
            <p:nvPr/>
          </p:nvSpPr>
          <p:spPr bwMode="auto">
            <a:xfrm>
              <a:off x="1497" y="2396"/>
              <a:ext cx="19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ru-RU" sz="1200" b="1" i="1">
                  <a:solidFill>
                    <a:srgbClr val="FF6699"/>
                  </a:solidFill>
                  <a:latin typeface="Arial" pitchFamily="34" charset="0"/>
                  <a:cs typeface="Arial" pitchFamily="34" charset="0"/>
                </a:rPr>
                <a:t>L</a:t>
              </a:r>
              <a:endParaRPr lang="ru-RU" altLang="ru-RU" sz="1200" b="1" i="1">
                <a:solidFill>
                  <a:srgbClr val="FF6699"/>
                </a:solidFill>
                <a:latin typeface="Arial" pitchFamily="34" charset="0"/>
                <a:cs typeface="Arial" pitchFamily="34" charset="0"/>
              </a:endParaRPr>
            </a:p>
          </p:txBody>
        </p:sp>
      </p:grpSp>
      <p:graphicFrame>
        <p:nvGraphicFramePr>
          <p:cNvPr id="92" name="Object 40"/>
          <p:cNvGraphicFramePr>
            <a:graphicFrameLocks noChangeAspect="1"/>
          </p:cNvGraphicFramePr>
          <p:nvPr>
            <p:extLst>
              <p:ext uri="{D42A27DB-BD31-4B8C-83A1-F6EECF244321}">
                <p14:modId xmlns:p14="http://schemas.microsoft.com/office/powerpoint/2010/main" xmlns="" val="366529091"/>
              </p:ext>
            </p:extLst>
          </p:nvPr>
        </p:nvGraphicFramePr>
        <p:xfrm>
          <a:off x="5796036" y="2380382"/>
          <a:ext cx="2262188" cy="3829050"/>
        </p:xfrm>
        <a:graphic>
          <a:graphicData uri="http://schemas.openxmlformats.org/presentationml/2006/ole">
            <p:oleObj spid="_x0000_s621869" name="Graph" r:id="rId9" imgW="2799283" imgH="4422038" progId="Origin50.Graph">
              <p:embed/>
            </p:oleObj>
          </a:graphicData>
        </a:graphic>
      </p:graphicFrame>
      <p:graphicFrame>
        <p:nvGraphicFramePr>
          <p:cNvPr id="93" name="Object 41"/>
          <p:cNvGraphicFramePr>
            <a:graphicFrameLocks noChangeAspect="1"/>
          </p:cNvGraphicFramePr>
          <p:nvPr>
            <p:extLst>
              <p:ext uri="{D42A27DB-BD31-4B8C-83A1-F6EECF244321}">
                <p14:modId xmlns:p14="http://schemas.microsoft.com/office/powerpoint/2010/main" xmlns="" val="2601814417"/>
              </p:ext>
            </p:extLst>
          </p:nvPr>
        </p:nvGraphicFramePr>
        <p:xfrm>
          <a:off x="7308924" y="6182444"/>
          <a:ext cx="1079500" cy="342900"/>
        </p:xfrm>
        <a:graphic>
          <a:graphicData uri="http://schemas.openxmlformats.org/presentationml/2006/ole">
            <p:oleObj spid="_x0000_s621870" name="Equation" r:id="rId10" imgW="1028254" imgH="304668" progId="Equation.DSMT4">
              <p:embed/>
            </p:oleObj>
          </a:graphicData>
        </a:graphic>
      </p:graphicFrame>
      <p:graphicFrame>
        <p:nvGraphicFramePr>
          <p:cNvPr id="94" name="Object 42"/>
          <p:cNvGraphicFramePr>
            <a:graphicFrameLocks noChangeAspect="1"/>
          </p:cNvGraphicFramePr>
          <p:nvPr>
            <p:extLst>
              <p:ext uri="{D42A27DB-BD31-4B8C-83A1-F6EECF244321}">
                <p14:modId xmlns:p14="http://schemas.microsoft.com/office/powerpoint/2010/main" xmlns="" val="3055910013"/>
              </p:ext>
            </p:extLst>
          </p:nvPr>
        </p:nvGraphicFramePr>
        <p:xfrm>
          <a:off x="6145286" y="6182444"/>
          <a:ext cx="835025" cy="314325"/>
        </p:xfrm>
        <a:graphic>
          <a:graphicData uri="http://schemas.openxmlformats.org/presentationml/2006/ole">
            <p:oleObj spid="_x0000_s621871" name="Equation" r:id="rId11" imgW="800100" imgH="279400" progId="Equation.DSMT4">
              <p:embed/>
            </p:oleObj>
          </a:graphicData>
        </a:graphic>
      </p:graphicFrame>
      <p:grpSp>
        <p:nvGrpSpPr>
          <p:cNvPr id="49" name="Группа 48"/>
          <p:cNvGrpSpPr/>
          <p:nvPr/>
        </p:nvGrpSpPr>
        <p:grpSpPr>
          <a:xfrm>
            <a:off x="0" y="0"/>
            <a:ext cx="9144000" cy="893713"/>
            <a:chOff x="0" y="-27384"/>
            <a:chExt cx="9144000" cy="893713"/>
          </a:xfrm>
        </p:grpSpPr>
        <p:sp>
          <p:nvSpPr>
            <p:cNvPr id="50" name="Прямоугольник 49"/>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52" name="Прямоугольник 51"/>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53" name="Прямоугольник 52"/>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54" name="Рисунок 53"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55"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95" name="Прямоугольник 94"/>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96" name="Прямая соединительная линия 95"/>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0120797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Test of Weak equivalence principle for elementary particle </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graphicFrame>
        <p:nvGraphicFramePr>
          <p:cNvPr id="9" name="Object 3"/>
          <p:cNvGraphicFramePr>
            <a:graphicFrameLocks noChangeAspect="1"/>
          </p:cNvGraphicFramePr>
          <p:nvPr>
            <p:extLst>
              <p:ext uri="{D42A27DB-BD31-4B8C-83A1-F6EECF244321}">
                <p14:modId xmlns:p14="http://schemas.microsoft.com/office/powerpoint/2010/main" xmlns="" val="1419395856"/>
              </p:ext>
            </p:extLst>
          </p:nvPr>
        </p:nvGraphicFramePr>
        <p:xfrm>
          <a:off x="1979613" y="3644478"/>
          <a:ext cx="3462337" cy="2487613"/>
        </p:xfrm>
        <a:graphic>
          <a:graphicData uri="http://schemas.openxmlformats.org/presentationml/2006/ole">
            <p:oleObj spid="_x0000_s622758" name="Graph" r:id="rId5" imgW="4632960" imgH="3322320" progId="Origin50.Graph">
              <p:embed/>
            </p:oleObj>
          </a:graphicData>
        </a:graphic>
      </p:graphicFrame>
      <p:sp>
        <p:nvSpPr>
          <p:cNvPr id="12" name="Text Box 4"/>
          <p:cNvSpPr txBox="1">
            <a:spLocks noChangeArrowheads="1"/>
          </p:cNvSpPr>
          <p:nvPr/>
        </p:nvSpPr>
        <p:spPr bwMode="auto">
          <a:xfrm>
            <a:off x="2484438" y="5947941"/>
            <a:ext cx="23685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defRPr/>
            </a:pPr>
            <a:r>
              <a:rPr lang="en-US" altLang="ru-RU" sz="1400" b="1">
                <a:solidFill>
                  <a:srgbClr val="FF3300"/>
                </a:solidFill>
                <a:effectLst>
                  <a:outerShdw blurRad="38100" dist="38100" dir="2700000" algn="tl">
                    <a:srgbClr val="C0C0C0"/>
                  </a:outerShdw>
                </a:effectLst>
                <a:cs typeface="Arial" charset="0"/>
              </a:rPr>
              <a:t>Splitting of  the spectrum</a:t>
            </a:r>
            <a:r>
              <a:rPr lang="ru-RU" altLang="ru-RU" sz="1400" b="1">
                <a:solidFill>
                  <a:srgbClr val="FF3300"/>
                </a:solidFill>
                <a:effectLst>
                  <a:outerShdw blurRad="38100" dist="38100" dir="2700000" algn="tl">
                    <a:srgbClr val="C0C0C0"/>
                  </a:outerShdw>
                </a:effectLst>
                <a:cs typeface="Arial" charset="0"/>
              </a:rPr>
              <a:t> </a:t>
            </a:r>
          </a:p>
        </p:txBody>
      </p:sp>
      <p:sp>
        <p:nvSpPr>
          <p:cNvPr id="13" name="Text Box 5"/>
          <p:cNvSpPr txBox="1">
            <a:spLocks noChangeArrowheads="1"/>
          </p:cNvSpPr>
          <p:nvPr/>
        </p:nvSpPr>
        <p:spPr bwMode="auto">
          <a:xfrm>
            <a:off x="1763713" y="6308303"/>
            <a:ext cx="3375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defRPr/>
            </a:pPr>
            <a:r>
              <a:rPr lang="en-US" altLang="ru-RU" sz="1200" b="1" i="1">
                <a:solidFill>
                  <a:srgbClr val="FF0066"/>
                </a:solidFill>
                <a:effectLst>
                  <a:outerShdw blurRad="38100" dist="38100" dir="2700000" algn="tl">
                    <a:srgbClr val="C0C0C0"/>
                  </a:outerShdw>
                </a:effectLst>
                <a:cs typeface="Arial" charset="0"/>
              </a:rPr>
              <a:t>A.I.Frank et al. ILL annual report 2001</a:t>
            </a:r>
          </a:p>
          <a:p>
            <a:pPr>
              <a:defRPr/>
            </a:pPr>
            <a:r>
              <a:rPr lang="en-US" altLang="ru-RU" sz="1200" b="1" i="1">
                <a:solidFill>
                  <a:srgbClr val="FF0066"/>
                </a:solidFill>
                <a:effectLst>
                  <a:outerShdw blurRad="38100" dist="38100" dir="2700000" algn="tl">
                    <a:srgbClr val="C0C0C0"/>
                  </a:outerShdw>
                </a:effectLst>
                <a:cs typeface="Arial" charset="0"/>
              </a:rPr>
              <a:t>                  Phys.Lett.A 311 (2003) 6</a:t>
            </a:r>
            <a:endParaRPr lang="ru-RU" altLang="ru-RU" sz="1200" b="1" i="1">
              <a:solidFill>
                <a:srgbClr val="FF0066"/>
              </a:solidFill>
              <a:effectLst>
                <a:outerShdw blurRad="38100" dist="38100" dir="2700000" algn="tl">
                  <a:srgbClr val="C0C0C0"/>
                </a:outerShdw>
              </a:effectLst>
              <a:cs typeface="Arial" charset="0"/>
            </a:endParaRPr>
          </a:p>
        </p:txBody>
      </p:sp>
      <p:grpSp>
        <p:nvGrpSpPr>
          <p:cNvPr id="14" name="Group 6"/>
          <p:cNvGrpSpPr>
            <a:grpSpLocks/>
          </p:cNvGrpSpPr>
          <p:nvPr/>
        </p:nvGrpSpPr>
        <p:grpSpPr bwMode="auto">
          <a:xfrm>
            <a:off x="5580063" y="1988716"/>
            <a:ext cx="3208337" cy="4918075"/>
            <a:chOff x="3334" y="799"/>
            <a:chExt cx="2021" cy="3098"/>
          </a:xfrm>
        </p:grpSpPr>
        <p:graphicFrame>
          <p:nvGraphicFramePr>
            <p:cNvPr id="15" name="Object 7"/>
            <p:cNvGraphicFramePr>
              <a:graphicFrameLocks noChangeAspect="1"/>
            </p:cNvGraphicFramePr>
            <p:nvPr/>
          </p:nvGraphicFramePr>
          <p:xfrm>
            <a:off x="3334" y="799"/>
            <a:ext cx="1763" cy="2602"/>
          </p:xfrm>
          <a:graphic>
            <a:graphicData uri="http://schemas.openxmlformats.org/presentationml/2006/ole">
              <p:oleObj spid="_x0000_s622759" name="Graph" r:id="rId6" imgW="2799283" imgH="4422038" progId="Origin50.Graph">
                <p:embed/>
              </p:oleObj>
            </a:graphicData>
          </a:graphic>
        </p:graphicFrame>
        <p:graphicFrame>
          <p:nvGraphicFramePr>
            <p:cNvPr id="17" name="Object 8"/>
            <p:cNvGraphicFramePr>
              <a:graphicFrameLocks noChangeAspect="1"/>
            </p:cNvGraphicFramePr>
            <p:nvPr/>
          </p:nvGraphicFramePr>
          <p:xfrm>
            <a:off x="4514" y="3383"/>
            <a:ext cx="841" cy="233"/>
          </p:xfrm>
          <a:graphic>
            <a:graphicData uri="http://schemas.openxmlformats.org/presentationml/2006/ole">
              <p:oleObj spid="_x0000_s622760" name="Equation" r:id="rId7" imgW="1028254" imgH="304668" progId="Equation.DSMT4">
                <p:embed/>
              </p:oleObj>
            </a:graphicData>
          </a:graphic>
        </p:graphicFrame>
        <p:graphicFrame>
          <p:nvGraphicFramePr>
            <p:cNvPr id="18" name="Object 9"/>
            <p:cNvGraphicFramePr>
              <a:graphicFrameLocks noChangeAspect="1"/>
            </p:cNvGraphicFramePr>
            <p:nvPr/>
          </p:nvGraphicFramePr>
          <p:xfrm>
            <a:off x="3601" y="3383"/>
            <a:ext cx="662" cy="213"/>
          </p:xfrm>
          <a:graphic>
            <a:graphicData uri="http://schemas.openxmlformats.org/presentationml/2006/ole">
              <p:oleObj spid="_x0000_s622761" name="Equation" r:id="rId8" imgW="812447" imgH="279279" progId="Equation.DSMT4">
                <p:embed/>
              </p:oleObj>
            </a:graphicData>
          </a:graphic>
        </p:graphicFrame>
        <p:sp>
          <p:nvSpPr>
            <p:cNvPr id="19" name="Text Box 10"/>
            <p:cNvSpPr txBox="1">
              <a:spLocks noChangeArrowheads="1"/>
            </p:cNvSpPr>
            <p:nvPr/>
          </p:nvSpPr>
          <p:spPr bwMode="auto">
            <a:xfrm>
              <a:off x="3697" y="3705"/>
              <a:ext cx="133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altLang="ru-RU" sz="1400" b="1" i="1">
                  <a:solidFill>
                    <a:srgbClr val="FF3399"/>
                  </a:solidFill>
                  <a:effectLst>
                    <a:outerShdw blurRad="38100" dist="38100" dir="2700000" algn="tl">
                      <a:srgbClr val="C0C0C0"/>
                    </a:outerShdw>
                  </a:effectLst>
                  <a:cs typeface="Arial" charset="0"/>
                </a:rPr>
                <a:t>Jetp Lett, 81 (2005) 427</a:t>
              </a:r>
              <a:endParaRPr lang="ru-RU" altLang="ru-RU" sz="1400" b="1" i="1">
                <a:solidFill>
                  <a:srgbClr val="FF3399"/>
                </a:solidFill>
                <a:effectLst>
                  <a:outerShdw blurRad="38100" dist="38100" dir="2700000" algn="tl">
                    <a:srgbClr val="C0C0C0"/>
                  </a:outerShdw>
                </a:effectLst>
                <a:cs typeface="Arial" charset="0"/>
              </a:endParaRPr>
            </a:p>
          </p:txBody>
        </p:sp>
      </p:grpSp>
      <p:sp>
        <p:nvSpPr>
          <p:cNvPr id="20" name="Text Box 11"/>
          <p:cNvSpPr txBox="1">
            <a:spLocks noChangeArrowheads="1"/>
          </p:cNvSpPr>
          <p:nvPr/>
        </p:nvSpPr>
        <p:spPr bwMode="auto">
          <a:xfrm>
            <a:off x="1476375" y="1508274"/>
            <a:ext cx="58293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altLang="ru-RU" sz="1600" b="1" i="1" dirty="0">
                <a:solidFill>
                  <a:schemeClr val="accent2"/>
                </a:solidFill>
                <a:effectLst>
                  <a:outerShdw blurRad="38100" dist="38100" dir="2700000" algn="tl">
                    <a:srgbClr val="C0C0C0"/>
                  </a:outerShdw>
                </a:effectLst>
                <a:latin typeface="Times New Roman" pitchFamily="18" charset="0"/>
              </a:rPr>
              <a:t>Angular period of grating </a:t>
            </a:r>
            <a:r>
              <a:rPr lang="ru-RU" altLang="ru-RU" sz="1600" b="1" i="1" dirty="0">
                <a:solidFill>
                  <a:schemeClr val="accent2"/>
                </a:solidFill>
                <a:effectLst>
                  <a:outerShdw blurRad="38100" dist="38100" dir="2700000" algn="tl">
                    <a:srgbClr val="C0C0C0"/>
                  </a:outerShdw>
                </a:effectLst>
                <a:latin typeface="Times New Roman" pitchFamily="18" charset="0"/>
              </a:rPr>
              <a:t>0.</a:t>
            </a:r>
            <a:r>
              <a:rPr lang="en-US" altLang="ru-RU" sz="1600" b="1" i="1" dirty="0">
                <a:solidFill>
                  <a:schemeClr val="accent2"/>
                </a:solidFill>
                <a:effectLst>
                  <a:outerShdw blurRad="38100" dist="38100" dir="2700000" algn="tl">
                    <a:srgbClr val="C0C0C0"/>
                  </a:outerShdw>
                </a:effectLst>
                <a:latin typeface="Times New Roman" pitchFamily="18" charset="0"/>
              </a:rPr>
              <a:t>3325mrad </a:t>
            </a:r>
            <a:r>
              <a:rPr lang="ru-RU" altLang="ru-RU" sz="1600" b="1" i="1" dirty="0">
                <a:solidFill>
                  <a:schemeClr val="accent2"/>
                </a:solidFill>
                <a:effectLst>
                  <a:outerShdw blurRad="38100" dist="38100" dir="2700000" algn="tl">
                    <a:srgbClr val="C0C0C0"/>
                  </a:outerShdw>
                </a:effectLst>
                <a:latin typeface="Times New Roman" pitchFamily="18" charset="0"/>
              </a:rPr>
              <a:t>(</a:t>
            </a:r>
            <a:r>
              <a:rPr lang="en-US" altLang="ru-RU" sz="1600" b="1" i="1" dirty="0">
                <a:solidFill>
                  <a:schemeClr val="accent2"/>
                </a:solidFill>
                <a:effectLst>
                  <a:outerShdw blurRad="38100" dist="38100" dir="2700000" algn="tl">
                    <a:srgbClr val="C0C0C0"/>
                  </a:outerShdw>
                </a:effectLst>
                <a:latin typeface="Times New Roman" pitchFamily="18" charset="0"/>
              </a:rPr>
              <a:t>2</a:t>
            </a:r>
            <a:r>
              <a:rPr lang="ru-RU" altLang="ru-RU" sz="1600" b="1" i="1" dirty="0">
                <a:solidFill>
                  <a:schemeClr val="accent2"/>
                </a:solidFill>
                <a:effectLst>
                  <a:outerShdw blurRad="38100" dist="38100" dir="2700000" algn="tl">
                    <a:srgbClr val="C0C0C0"/>
                  </a:outerShdw>
                </a:effectLst>
                <a:latin typeface="Times New Roman" pitchFamily="18" charset="0"/>
              </a:rPr>
              <a:t>0</a:t>
            </a:r>
            <a:r>
              <a:rPr lang="el-GR" altLang="ru-RU" sz="1600" b="1" i="1" dirty="0">
                <a:solidFill>
                  <a:schemeClr val="accent2"/>
                </a:solidFill>
                <a:effectLst>
                  <a:outerShdw blurRad="38100" dist="38100" dir="2700000" algn="tl">
                    <a:srgbClr val="C0C0C0"/>
                  </a:outerShdw>
                </a:effectLst>
                <a:latin typeface="Times New Roman" pitchFamily="18" charset="0"/>
                <a:cs typeface="Times New Roman" pitchFamily="18" charset="0"/>
              </a:rPr>
              <a:t>μ</a:t>
            </a:r>
            <a:r>
              <a:rPr lang="ru-RU" altLang="ru-RU" sz="1600" b="1" i="1" dirty="0">
                <a:solidFill>
                  <a:schemeClr val="accent2"/>
                </a:solidFill>
                <a:effectLst>
                  <a:outerShdw blurRad="38100" dist="38100" dir="2700000" algn="tl">
                    <a:srgbClr val="C0C0C0"/>
                  </a:outerShdw>
                </a:effectLst>
                <a:latin typeface="Times New Roman" pitchFamily="18" charset="0"/>
                <a:cs typeface="Times New Roman" pitchFamily="18" charset="0"/>
              </a:rPr>
              <a:t> </a:t>
            </a:r>
            <a:r>
              <a:rPr lang="en-US" altLang="ru-RU" sz="1600" b="1" i="1" dirty="0">
                <a:solidFill>
                  <a:schemeClr val="accent2"/>
                </a:solidFill>
                <a:effectLst>
                  <a:outerShdw blurRad="38100" dist="38100" dir="2700000" algn="tl">
                    <a:srgbClr val="C0C0C0"/>
                  </a:outerShdw>
                </a:effectLst>
                <a:latin typeface="Times New Roman" pitchFamily="18" charset="0"/>
                <a:cs typeface="Times New Roman" pitchFamily="18" charset="0"/>
              </a:rPr>
              <a:t>at the middle diameter</a:t>
            </a:r>
            <a:r>
              <a:rPr lang="ru-RU" altLang="ru-RU" sz="1600" b="1" i="1" dirty="0">
                <a:solidFill>
                  <a:schemeClr val="accent2"/>
                </a:solidFill>
                <a:effectLst>
                  <a:outerShdw blurRad="38100" dist="38100" dir="2700000" algn="tl">
                    <a:srgbClr val="C0C0C0"/>
                  </a:outerShdw>
                </a:effectLst>
                <a:latin typeface="Times New Roman" pitchFamily="18" charset="0"/>
                <a:cs typeface="Times New Roman" pitchFamily="18" charset="0"/>
              </a:rPr>
              <a:t>)</a:t>
            </a:r>
            <a:endParaRPr lang="el-GR" altLang="ru-RU" sz="1600" b="1" i="1" dirty="0">
              <a:solidFill>
                <a:schemeClr val="accent2"/>
              </a:solidFill>
              <a:effectLst>
                <a:outerShdw blurRad="38100" dist="38100" dir="2700000" algn="tl">
                  <a:srgbClr val="C0C0C0"/>
                </a:outerShdw>
              </a:effectLst>
              <a:latin typeface="Times New Roman" pitchFamily="18" charset="0"/>
              <a:cs typeface="Times New Roman" pitchFamily="18" charset="0"/>
            </a:endParaRPr>
          </a:p>
        </p:txBody>
      </p:sp>
      <p:grpSp>
        <p:nvGrpSpPr>
          <p:cNvPr id="21" name="Group 12"/>
          <p:cNvGrpSpPr>
            <a:grpSpLocks/>
          </p:cNvGrpSpPr>
          <p:nvPr/>
        </p:nvGrpSpPr>
        <p:grpSpPr bwMode="auto">
          <a:xfrm>
            <a:off x="395288" y="2420516"/>
            <a:ext cx="1244600" cy="3222625"/>
            <a:chOff x="498" y="935"/>
            <a:chExt cx="810" cy="2009"/>
          </a:xfrm>
        </p:grpSpPr>
        <p:sp>
          <p:nvSpPr>
            <p:cNvPr id="22" name="Line 4"/>
            <p:cNvSpPr>
              <a:spLocks noChangeShapeType="1"/>
            </p:cNvSpPr>
            <p:nvPr/>
          </p:nvSpPr>
          <p:spPr bwMode="auto">
            <a:xfrm>
              <a:off x="644" y="1470"/>
              <a:ext cx="0" cy="1282"/>
            </a:xfrm>
            <a:prstGeom prst="line">
              <a:avLst/>
            </a:prstGeom>
            <a:noFill/>
            <a:ln w="38160">
              <a:solidFill>
                <a:srgbClr val="CC66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23" name="Line 5"/>
            <p:cNvSpPr>
              <a:spLocks noChangeShapeType="1"/>
            </p:cNvSpPr>
            <p:nvPr/>
          </p:nvSpPr>
          <p:spPr bwMode="auto">
            <a:xfrm>
              <a:off x="1168" y="1470"/>
              <a:ext cx="0" cy="1282"/>
            </a:xfrm>
            <a:prstGeom prst="line">
              <a:avLst/>
            </a:prstGeom>
            <a:noFill/>
            <a:ln w="38160">
              <a:solidFill>
                <a:srgbClr val="CC66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24" name="Rectangle 6"/>
            <p:cNvSpPr>
              <a:spLocks noChangeArrowheads="1"/>
            </p:cNvSpPr>
            <p:nvPr/>
          </p:nvSpPr>
          <p:spPr bwMode="auto">
            <a:xfrm>
              <a:off x="589" y="2799"/>
              <a:ext cx="632" cy="129"/>
            </a:xfrm>
            <a:prstGeom prst="rect">
              <a:avLst/>
            </a:prstGeom>
            <a:solidFill>
              <a:srgbClr val="EEECE1"/>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25" name="Text Box 7"/>
            <p:cNvSpPr txBox="1">
              <a:spLocks noChangeArrowheads="1"/>
            </p:cNvSpPr>
            <p:nvPr/>
          </p:nvSpPr>
          <p:spPr bwMode="auto">
            <a:xfrm>
              <a:off x="657" y="2773"/>
              <a:ext cx="519" cy="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33CC"/>
                  </a:solidFill>
                  <a:cs typeface="Arial" charset="0"/>
                </a:rPr>
                <a:t>Detector</a:t>
              </a:r>
            </a:p>
          </p:txBody>
        </p:sp>
        <p:sp>
          <p:nvSpPr>
            <p:cNvPr id="26" name="Rectangle 8"/>
            <p:cNvSpPr>
              <a:spLocks noChangeArrowheads="1"/>
            </p:cNvSpPr>
            <p:nvPr/>
          </p:nvSpPr>
          <p:spPr bwMode="auto">
            <a:xfrm>
              <a:off x="680" y="1162"/>
              <a:ext cx="466" cy="41"/>
            </a:xfrm>
            <a:prstGeom prst="rect">
              <a:avLst/>
            </a:prstGeom>
            <a:solidFill>
              <a:srgbClr val="4F81BD"/>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27" name="Text Box 9"/>
            <p:cNvSpPr txBox="1">
              <a:spLocks noChangeArrowheads="1"/>
            </p:cNvSpPr>
            <p:nvPr/>
          </p:nvSpPr>
          <p:spPr bwMode="auto">
            <a:xfrm>
              <a:off x="498" y="935"/>
              <a:ext cx="810" cy="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a:solidFill>
                    <a:srgbClr val="0033CC"/>
                  </a:solidFill>
                  <a:cs typeface="Arial" charset="0"/>
                </a:rPr>
                <a:t>Monochromator</a:t>
              </a:r>
            </a:p>
          </p:txBody>
        </p:sp>
        <p:grpSp>
          <p:nvGrpSpPr>
            <p:cNvPr id="28" name="Group 10"/>
            <p:cNvGrpSpPr>
              <a:grpSpLocks/>
            </p:cNvGrpSpPr>
            <p:nvPr/>
          </p:nvGrpSpPr>
          <p:grpSpPr bwMode="auto">
            <a:xfrm>
              <a:off x="589" y="1344"/>
              <a:ext cx="632" cy="217"/>
              <a:chOff x="589" y="1344"/>
              <a:chExt cx="632" cy="217"/>
            </a:xfrm>
          </p:grpSpPr>
          <p:sp>
            <p:nvSpPr>
              <p:cNvPr id="33" name="Oval 11"/>
              <p:cNvSpPr>
                <a:spLocks noChangeArrowheads="1"/>
              </p:cNvSpPr>
              <p:nvPr/>
            </p:nvSpPr>
            <p:spPr bwMode="auto">
              <a:xfrm>
                <a:off x="714" y="1495"/>
                <a:ext cx="405" cy="65"/>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34" name="Oval 12"/>
              <p:cNvSpPr>
                <a:spLocks noChangeArrowheads="1"/>
              </p:cNvSpPr>
              <p:nvPr/>
            </p:nvSpPr>
            <p:spPr bwMode="auto">
              <a:xfrm>
                <a:off x="589" y="1427"/>
                <a:ext cx="632" cy="133"/>
              </a:xfrm>
              <a:prstGeom prst="ellipse">
                <a:avLst/>
              </a:prstGeom>
              <a:blipFill dpi="0" rotWithShape="0">
                <a:blip r:embed="rId9" cstate="print"/>
                <a:srcRect/>
                <a:tile tx="0" ty="0" sx="100000" sy="100000" flip="none" algn="tl"/>
              </a:blip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35" name="AutoShape 13"/>
              <p:cNvSpPr>
                <a:spLocks noChangeArrowheads="1"/>
              </p:cNvSpPr>
              <p:nvPr/>
            </p:nvSpPr>
            <p:spPr bwMode="auto">
              <a:xfrm rot="-120000">
                <a:off x="1063" y="1441"/>
                <a:ext cx="120" cy="98"/>
              </a:xfrm>
              <a:prstGeom prst="curvedLeftArrow">
                <a:avLst>
                  <a:gd name="adj1" fmla="val 19296"/>
                  <a:gd name="adj2" fmla="val 40000"/>
                  <a:gd name="adj3" fmla="val 62183"/>
                </a:avLst>
              </a:prstGeom>
              <a:solidFill>
                <a:srgbClr val="FF0000"/>
              </a:solidFill>
              <a:ln w="936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36" name="Line 14"/>
              <p:cNvSpPr>
                <a:spLocks noChangeShapeType="1"/>
              </p:cNvSpPr>
              <p:nvPr/>
            </p:nvSpPr>
            <p:spPr bwMode="auto">
              <a:xfrm flipV="1">
                <a:off x="612" y="1485"/>
                <a:ext cx="303" cy="29"/>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37" name="Line 15"/>
              <p:cNvSpPr>
                <a:spLocks noChangeShapeType="1"/>
              </p:cNvSpPr>
              <p:nvPr/>
            </p:nvSpPr>
            <p:spPr bwMode="auto">
              <a:xfrm flipV="1">
                <a:off x="646" y="1492"/>
                <a:ext cx="258" cy="36"/>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38" name="Line 16"/>
              <p:cNvSpPr>
                <a:spLocks noChangeShapeType="1"/>
              </p:cNvSpPr>
              <p:nvPr/>
            </p:nvSpPr>
            <p:spPr bwMode="auto">
              <a:xfrm flipV="1">
                <a:off x="680" y="1492"/>
                <a:ext cx="224" cy="50"/>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39" name="Line 17"/>
              <p:cNvSpPr>
                <a:spLocks noChangeShapeType="1"/>
              </p:cNvSpPr>
              <p:nvPr/>
            </p:nvSpPr>
            <p:spPr bwMode="auto">
              <a:xfrm flipV="1">
                <a:off x="759" y="1492"/>
                <a:ext cx="144" cy="64"/>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0" name="Line 18"/>
              <p:cNvSpPr>
                <a:spLocks noChangeShapeType="1"/>
              </p:cNvSpPr>
              <p:nvPr/>
            </p:nvSpPr>
            <p:spPr bwMode="auto">
              <a:xfrm flipV="1">
                <a:off x="827" y="1491"/>
                <a:ext cx="76" cy="71"/>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1" name="Oval 19"/>
              <p:cNvSpPr>
                <a:spLocks noChangeArrowheads="1"/>
              </p:cNvSpPr>
              <p:nvPr/>
            </p:nvSpPr>
            <p:spPr bwMode="auto">
              <a:xfrm>
                <a:off x="702" y="1460"/>
                <a:ext cx="405" cy="65"/>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sp>
            <p:nvSpPr>
              <p:cNvPr id="42" name="Line 20"/>
              <p:cNvSpPr>
                <a:spLocks noChangeShapeType="1"/>
              </p:cNvSpPr>
              <p:nvPr/>
            </p:nvSpPr>
            <p:spPr bwMode="auto">
              <a:xfrm flipV="1">
                <a:off x="907" y="1343"/>
                <a:ext cx="0" cy="152"/>
              </a:xfrm>
              <a:prstGeom prst="line">
                <a:avLst/>
              </a:prstGeom>
              <a:noFill/>
              <a:ln w="7632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sp>
          <p:nvSpPr>
            <p:cNvPr id="29" name="Text Box 21"/>
            <p:cNvSpPr txBox="1">
              <a:spLocks noChangeArrowheads="1"/>
            </p:cNvSpPr>
            <p:nvPr/>
          </p:nvSpPr>
          <p:spPr bwMode="auto">
            <a:xfrm>
              <a:off x="681" y="1616"/>
              <a:ext cx="455" cy="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33CC"/>
                  </a:solidFill>
                  <a:cs typeface="Arial" charset="0"/>
                </a:rPr>
                <a:t>grating</a:t>
              </a:r>
            </a:p>
          </p:txBody>
        </p:sp>
        <p:grpSp>
          <p:nvGrpSpPr>
            <p:cNvPr id="30" name="Group 28"/>
            <p:cNvGrpSpPr>
              <a:grpSpLocks/>
            </p:cNvGrpSpPr>
            <p:nvPr/>
          </p:nvGrpSpPr>
          <p:grpSpPr bwMode="auto">
            <a:xfrm>
              <a:off x="681" y="1911"/>
              <a:ext cx="543" cy="330"/>
              <a:chOff x="681" y="1911"/>
              <a:chExt cx="543" cy="330"/>
            </a:xfrm>
          </p:grpSpPr>
          <p:sp>
            <p:nvSpPr>
              <p:cNvPr id="31" name="Text Box 29"/>
              <p:cNvSpPr txBox="1">
                <a:spLocks noChangeArrowheads="1"/>
              </p:cNvSpPr>
              <p:nvPr/>
            </p:nvSpPr>
            <p:spPr bwMode="auto">
              <a:xfrm>
                <a:off x="688" y="1911"/>
                <a:ext cx="536" cy="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33CC"/>
                    </a:solidFill>
                    <a:cs typeface="Arial" charset="0"/>
                  </a:rPr>
                  <a:t>Analyzer</a:t>
                </a:r>
              </a:p>
            </p:txBody>
          </p:sp>
          <p:sp>
            <p:nvSpPr>
              <p:cNvPr id="32" name="Rectangle 30"/>
              <p:cNvSpPr>
                <a:spLocks noChangeArrowheads="1"/>
              </p:cNvSpPr>
              <p:nvPr/>
            </p:nvSpPr>
            <p:spPr bwMode="auto">
              <a:xfrm>
                <a:off x="681" y="2200"/>
                <a:ext cx="466" cy="41"/>
              </a:xfrm>
              <a:prstGeom prst="rect">
                <a:avLst/>
              </a:prstGeom>
              <a:solidFill>
                <a:srgbClr val="4F81BD"/>
              </a:solidFill>
              <a:ln w="9360">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grpSp>
      </p:grpSp>
      <p:pic>
        <p:nvPicPr>
          <p:cNvPr id="43" name="Picture 55" descr="Grating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00338" y="1863849"/>
            <a:ext cx="2376487" cy="178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 name="Группа 43"/>
          <p:cNvGrpSpPr/>
          <p:nvPr/>
        </p:nvGrpSpPr>
        <p:grpSpPr>
          <a:xfrm>
            <a:off x="0" y="0"/>
            <a:ext cx="9144000" cy="893713"/>
            <a:chOff x="0" y="-27384"/>
            <a:chExt cx="9144000" cy="893713"/>
          </a:xfrm>
        </p:grpSpPr>
        <p:sp>
          <p:nvSpPr>
            <p:cNvPr id="45" name="Прямоугольник 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6" name="Picture 4" descr="http://innovation.jinr.ru/admin/images/JINR_blue.gif"/>
            <p:cNvPicPr>
              <a:picLocks noChangeAspect="1" noChangeArrowheads="1"/>
            </p:cNvPicPr>
            <p:nvPr/>
          </p:nvPicPr>
          <p:blipFill>
            <a:blip r:embed="rId11"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47" name="Прямоугольник 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48" name="Прямоугольник 47"/>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49" name="Рисунок 48" descr="FLNP logo.gif"/>
            <p:cNvPicPr>
              <a:picLocks noChangeAspect="1"/>
            </p:cNvPicPr>
            <p:nvPr/>
          </p:nvPicPr>
          <p:blipFill>
            <a:blip r:embed="rId12" cstate="print"/>
            <a:stretch>
              <a:fillRect/>
            </a:stretch>
          </p:blipFill>
          <p:spPr>
            <a:xfrm>
              <a:off x="7668344" y="116632"/>
              <a:ext cx="1352278" cy="576064"/>
            </a:xfrm>
            <a:prstGeom prst="rect">
              <a:avLst/>
            </a:prstGeom>
          </p:spPr>
        </p:pic>
        <p:pic>
          <p:nvPicPr>
            <p:cNvPr id="50" name="Picture 2"/>
            <p:cNvPicPr>
              <a:picLocks noChangeAspect="1" noChangeArrowheads="1"/>
            </p:cNvPicPr>
            <p:nvPr/>
          </p:nvPicPr>
          <p:blipFill>
            <a:blip r:embed="rId13" cstate="print"/>
            <a:srcRect/>
            <a:stretch>
              <a:fillRect/>
            </a:stretch>
          </p:blipFill>
          <p:spPr bwMode="auto">
            <a:xfrm>
              <a:off x="4137668" y="-25747"/>
              <a:ext cx="828000" cy="825726"/>
            </a:xfrm>
            <a:prstGeom prst="rect">
              <a:avLst/>
            </a:prstGeom>
            <a:noFill/>
            <a:ln w="9525">
              <a:noFill/>
              <a:miter lim="800000"/>
              <a:headEnd/>
              <a:tailEnd/>
            </a:ln>
          </p:spPr>
        </p:pic>
        <p:sp>
          <p:nvSpPr>
            <p:cNvPr id="51" name="Прямоугольник 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52" name="Прямая соединительная линия 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7547257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Прямоугольник 9"/>
          <p:cNvSpPr/>
          <p:nvPr/>
        </p:nvSpPr>
        <p:spPr>
          <a:xfrm>
            <a:off x="179512" y="692697"/>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rPr>
              <a:t>Test of Weak equivalence principle for elementary particle </a:t>
            </a:r>
            <a:endParaRPr lang="ru-RU" sz="2800" b="1" cap="all" dirty="0">
              <a:ln w="0">
                <a:solidFill>
                  <a:schemeClr val="tx2">
                    <a:lumMod val="20000"/>
                    <a:lumOff val="80000"/>
                  </a:schemeClr>
                </a:solidFill>
              </a:ln>
              <a:blipFill>
                <a:blip r:embed="rId4"/>
                <a:tile tx="0" ty="0" sx="100000" sy="100000" flip="none" algn="tl"/>
              </a:blipFill>
              <a:effectLst>
                <a:reflection blurRad="12700" stA="50000" endPos="50000" dist="5000" dir="5400000" sy="-100000" rotWithShape="0"/>
              </a:effectLst>
            </a:endParaRPr>
          </a:p>
        </p:txBody>
      </p:sp>
      <p:pic>
        <p:nvPicPr>
          <p:cNvPr id="37"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0825" y="1604540"/>
            <a:ext cx="2828925" cy="4776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8"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3863" y="2737247"/>
            <a:ext cx="914400" cy="5127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39" name="Group 8"/>
          <p:cNvGrpSpPr>
            <a:grpSpLocks/>
          </p:cNvGrpSpPr>
          <p:nvPr/>
        </p:nvGrpSpPr>
        <p:grpSpPr bwMode="auto">
          <a:xfrm>
            <a:off x="3492500" y="1621234"/>
            <a:ext cx="4892675" cy="2876550"/>
            <a:chOff x="2449" y="794"/>
            <a:chExt cx="3082" cy="1812"/>
          </a:xfrm>
        </p:grpSpPr>
        <p:sp>
          <p:nvSpPr>
            <p:cNvPr id="40" name="Rectangle 9"/>
            <p:cNvSpPr>
              <a:spLocks noChangeArrowheads="1"/>
            </p:cNvSpPr>
            <p:nvPr/>
          </p:nvSpPr>
          <p:spPr bwMode="auto">
            <a:xfrm>
              <a:off x="2472" y="794"/>
              <a:ext cx="3059" cy="1812"/>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pPr>
              <a:endParaRPr lang="en-US" altLang="ru-RU" sz="1200">
                <a:solidFill>
                  <a:schemeClr val="bg1"/>
                </a:solidFill>
                <a:cs typeface="Arial" charset="0"/>
              </a:endParaRPr>
            </a:p>
          </p:txBody>
        </p:sp>
        <p:grpSp>
          <p:nvGrpSpPr>
            <p:cNvPr id="41" name="Group 10"/>
            <p:cNvGrpSpPr>
              <a:grpSpLocks/>
            </p:cNvGrpSpPr>
            <p:nvPr/>
          </p:nvGrpSpPr>
          <p:grpSpPr bwMode="auto">
            <a:xfrm>
              <a:off x="2449" y="839"/>
              <a:ext cx="3014" cy="1636"/>
              <a:chOff x="2449" y="839"/>
              <a:chExt cx="3014" cy="1636"/>
            </a:xfrm>
          </p:grpSpPr>
          <p:graphicFrame>
            <p:nvGraphicFramePr>
              <p:cNvPr id="42" name="Object 11"/>
              <p:cNvGraphicFramePr>
                <a:graphicFrameLocks noChangeAspect="1"/>
              </p:cNvGraphicFramePr>
              <p:nvPr/>
            </p:nvGraphicFramePr>
            <p:xfrm>
              <a:off x="2596" y="1927"/>
              <a:ext cx="357" cy="178"/>
            </p:xfrm>
            <a:graphic>
              <a:graphicData uri="http://schemas.openxmlformats.org/presentationml/2006/ole">
                <p:oleObj spid="_x0000_s623820" r:id="rId7" imgW="72720" imgH="168840" progId="Equation.3">
                  <p:embed/>
                </p:oleObj>
              </a:graphicData>
            </a:graphic>
          </p:graphicFrame>
          <p:sp>
            <p:nvSpPr>
              <p:cNvPr id="43" name="Text Box 12"/>
              <p:cNvSpPr txBox="1">
                <a:spLocks noChangeArrowheads="1"/>
              </p:cNvSpPr>
              <p:nvPr/>
            </p:nvSpPr>
            <p:spPr bwMode="auto">
              <a:xfrm>
                <a:off x="5249" y="2244"/>
                <a:ext cx="214" cy="2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800" b="1">
                    <a:solidFill>
                      <a:srgbClr val="000000"/>
                    </a:solidFill>
                    <a:cs typeface="Arial" charset="0"/>
                  </a:rPr>
                  <a:t>H</a:t>
                </a:r>
              </a:p>
            </p:txBody>
          </p:sp>
          <p:sp>
            <p:nvSpPr>
              <p:cNvPr id="44" name="Text Box 13"/>
              <p:cNvSpPr txBox="1">
                <a:spLocks noChangeArrowheads="1"/>
              </p:cNvSpPr>
              <p:nvPr/>
            </p:nvSpPr>
            <p:spPr bwMode="auto">
              <a:xfrm>
                <a:off x="2449" y="1743"/>
                <a:ext cx="610" cy="2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500" b="1">
                    <a:solidFill>
                      <a:srgbClr val="990033"/>
                    </a:solidFill>
                    <a:cs typeface="Arial" charset="0"/>
                  </a:rPr>
                  <a:t>E</a:t>
                </a:r>
                <a:r>
                  <a:rPr lang="en-US" altLang="ru-RU" sz="1500" b="1" baseline="-25000">
                    <a:solidFill>
                      <a:srgbClr val="990033"/>
                    </a:solidFill>
                    <a:cs typeface="Arial" charset="0"/>
                  </a:rPr>
                  <a:t>0</a:t>
                </a:r>
                <a:r>
                  <a:rPr lang="en-US" altLang="ru-RU" sz="1500" b="1">
                    <a:solidFill>
                      <a:srgbClr val="990033"/>
                    </a:solidFill>
                    <a:cs typeface="Arial" charset="0"/>
                  </a:rPr>
                  <a:t> </a:t>
                </a:r>
                <a:r>
                  <a:rPr lang="en-US" altLang="ru-RU" sz="1500" b="1">
                    <a:solidFill>
                      <a:srgbClr val="990033"/>
                    </a:solidFill>
                    <a:latin typeface="Symbol" pitchFamily="18" charset="2"/>
                    <a:cs typeface="Arial" charset="0"/>
                  </a:rPr>
                  <a:t></a:t>
                </a:r>
                <a:r>
                  <a:rPr lang="en-US" altLang="ru-RU" sz="1500" b="1">
                    <a:solidFill>
                      <a:srgbClr val="990033"/>
                    </a:solidFill>
                    <a:cs typeface="Arial" charset="0"/>
                  </a:rPr>
                  <a:t> </a:t>
                </a:r>
                <a:r>
                  <a:rPr lang="en-US" altLang="ru-RU" sz="1500" b="1">
                    <a:solidFill>
                      <a:srgbClr val="990033"/>
                    </a:solidFill>
                    <a:latin typeface="Symbol" pitchFamily="18" charset="2"/>
                    <a:cs typeface="Arial" charset="0"/>
                  </a:rPr>
                  <a:t></a:t>
                </a:r>
                <a:r>
                  <a:rPr lang="en-US" altLang="ru-RU" sz="1500" b="1">
                    <a:solidFill>
                      <a:srgbClr val="990033"/>
                    </a:solidFill>
                    <a:cs typeface="Arial" charset="0"/>
                  </a:rPr>
                  <a:t>E</a:t>
                </a:r>
              </a:p>
            </p:txBody>
          </p:sp>
          <p:sp>
            <p:nvSpPr>
              <p:cNvPr id="45" name="Line 14"/>
              <p:cNvSpPr>
                <a:spLocks noChangeShapeType="1"/>
              </p:cNvSpPr>
              <p:nvPr/>
            </p:nvSpPr>
            <p:spPr bwMode="auto">
              <a:xfrm>
                <a:off x="2994" y="893"/>
                <a:ext cx="0" cy="1570"/>
              </a:xfrm>
              <a:prstGeom prst="line">
                <a:avLst/>
              </a:prstGeom>
              <a:noFill/>
              <a:ln w="28440">
                <a:solidFill>
                  <a:srgbClr val="000000"/>
                </a:solidFill>
                <a:miter lim="800000"/>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6" name="Line 15"/>
              <p:cNvSpPr>
                <a:spLocks noChangeShapeType="1"/>
              </p:cNvSpPr>
              <p:nvPr/>
            </p:nvSpPr>
            <p:spPr bwMode="auto">
              <a:xfrm>
                <a:off x="2994" y="2475"/>
                <a:ext cx="2422" cy="0"/>
              </a:xfrm>
              <a:prstGeom prst="line">
                <a:avLst/>
              </a:prstGeom>
              <a:noFill/>
              <a:ln w="19080">
                <a:solidFill>
                  <a:srgbClr val="00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7" name="Text Box 16"/>
              <p:cNvSpPr txBox="1">
                <a:spLocks noChangeArrowheads="1"/>
              </p:cNvSpPr>
              <p:nvPr/>
            </p:nvSpPr>
            <p:spPr bwMode="auto">
              <a:xfrm>
                <a:off x="2818" y="839"/>
                <a:ext cx="133" cy="2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800" b="1">
                    <a:solidFill>
                      <a:srgbClr val="000000"/>
                    </a:solidFill>
                    <a:cs typeface="Arial" charset="0"/>
                  </a:rPr>
                  <a:t>E</a:t>
                </a:r>
              </a:p>
            </p:txBody>
          </p:sp>
          <p:sp>
            <p:nvSpPr>
              <p:cNvPr id="48" name="Line 17"/>
              <p:cNvSpPr>
                <a:spLocks noChangeShapeType="1"/>
              </p:cNvSpPr>
              <p:nvPr/>
            </p:nvSpPr>
            <p:spPr bwMode="auto">
              <a:xfrm>
                <a:off x="2994" y="1827"/>
                <a:ext cx="1878" cy="0"/>
              </a:xfrm>
              <a:prstGeom prst="line">
                <a:avLst/>
              </a:prstGeom>
              <a:noFill/>
              <a:ln w="936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49" name="Text Box 18"/>
              <p:cNvSpPr txBox="1">
                <a:spLocks noChangeArrowheads="1"/>
              </p:cNvSpPr>
              <p:nvPr/>
            </p:nvSpPr>
            <p:spPr bwMode="auto">
              <a:xfrm rot="-1980000">
                <a:off x="3352" y="1249"/>
                <a:ext cx="625" cy="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0000"/>
                    </a:solidFill>
                    <a:cs typeface="Arial" charset="0"/>
                  </a:rPr>
                  <a:t>E</a:t>
                </a:r>
                <a:r>
                  <a:rPr lang="en-US" altLang="ru-RU" sz="1200" b="1" baseline="-25000">
                    <a:solidFill>
                      <a:srgbClr val="000000"/>
                    </a:solidFill>
                    <a:cs typeface="Arial" charset="0"/>
                  </a:rPr>
                  <a:t>0</a:t>
                </a:r>
                <a:r>
                  <a:rPr lang="en-US" altLang="ru-RU" sz="1200" b="1">
                    <a:solidFill>
                      <a:srgbClr val="000000"/>
                    </a:solidFill>
                    <a:cs typeface="Arial" charset="0"/>
                  </a:rPr>
                  <a:t> </a:t>
                </a:r>
                <a:r>
                  <a:rPr lang="en-US" altLang="ru-RU" sz="1200" b="1">
                    <a:solidFill>
                      <a:srgbClr val="990033"/>
                    </a:solidFill>
                    <a:cs typeface="Arial" charset="0"/>
                  </a:rPr>
                  <a:t>+ mgH</a:t>
                </a:r>
              </a:p>
            </p:txBody>
          </p:sp>
          <p:grpSp>
            <p:nvGrpSpPr>
              <p:cNvPr id="50" name="Group 19"/>
              <p:cNvGrpSpPr>
                <a:grpSpLocks/>
              </p:cNvGrpSpPr>
              <p:nvPr/>
            </p:nvGrpSpPr>
            <p:grpSpPr bwMode="auto">
              <a:xfrm>
                <a:off x="3889" y="1829"/>
                <a:ext cx="33" cy="32"/>
                <a:chOff x="3889" y="1829"/>
                <a:chExt cx="33" cy="32"/>
              </a:xfrm>
            </p:grpSpPr>
            <p:sp>
              <p:nvSpPr>
                <p:cNvPr id="77" name="Line 20"/>
                <p:cNvSpPr>
                  <a:spLocks noChangeShapeType="1"/>
                </p:cNvSpPr>
                <p:nvPr/>
              </p:nvSpPr>
              <p:spPr bwMode="auto">
                <a:xfrm>
                  <a:off x="3889" y="1862"/>
                  <a:ext cx="33"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8" name="Line 21"/>
                <p:cNvSpPr>
                  <a:spLocks noChangeShapeType="1"/>
                </p:cNvSpPr>
                <p:nvPr/>
              </p:nvSpPr>
              <p:spPr bwMode="auto">
                <a:xfrm>
                  <a:off x="3907" y="1829"/>
                  <a:ext cx="0" cy="31"/>
                </a:xfrm>
                <a:prstGeom prst="line">
                  <a:avLst/>
                </a:prstGeom>
                <a:noFill/>
                <a:ln w="936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9" name="Line 22"/>
                <p:cNvSpPr>
                  <a:spLocks noChangeShapeType="1"/>
                </p:cNvSpPr>
                <p:nvPr/>
              </p:nvSpPr>
              <p:spPr bwMode="auto">
                <a:xfrm>
                  <a:off x="3889" y="1829"/>
                  <a:ext cx="33"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grpSp>
            <p:nvGrpSpPr>
              <p:cNvPr id="51" name="Group 23"/>
              <p:cNvGrpSpPr>
                <a:grpSpLocks/>
              </p:cNvGrpSpPr>
              <p:nvPr/>
            </p:nvGrpSpPr>
            <p:grpSpPr bwMode="auto">
              <a:xfrm>
                <a:off x="2966" y="1829"/>
                <a:ext cx="34" cy="32"/>
                <a:chOff x="2966" y="1829"/>
                <a:chExt cx="34" cy="32"/>
              </a:xfrm>
            </p:grpSpPr>
            <p:sp>
              <p:nvSpPr>
                <p:cNvPr id="74" name="Line 24"/>
                <p:cNvSpPr>
                  <a:spLocks noChangeShapeType="1"/>
                </p:cNvSpPr>
                <p:nvPr/>
              </p:nvSpPr>
              <p:spPr bwMode="auto">
                <a:xfrm>
                  <a:off x="2966" y="1862"/>
                  <a:ext cx="34"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5" name="Line 25"/>
                <p:cNvSpPr>
                  <a:spLocks noChangeShapeType="1"/>
                </p:cNvSpPr>
                <p:nvPr/>
              </p:nvSpPr>
              <p:spPr bwMode="auto">
                <a:xfrm>
                  <a:off x="2984" y="1829"/>
                  <a:ext cx="0" cy="31"/>
                </a:xfrm>
                <a:prstGeom prst="line">
                  <a:avLst/>
                </a:prstGeom>
                <a:noFill/>
                <a:ln w="936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6" name="Line 26"/>
                <p:cNvSpPr>
                  <a:spLocks noChangeShapeType="1"/>
                </p:cNvSpPr>
                <p:nvPr/>
              </p:nvSpPr>
              <p:spPr bwMode="auto">
                <a:xfrm>
                  <a:off x="2966" y="1829"/>
                  <a:ext cx="34"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sp>
            <p:nvSpPr>
              <p:cNvPr id="52" name="Line 27"/>
              <p:cNvSpPr>
                <a:spLocks noChangeShapeType="1"/>
              </p:cNvSpPr>
              <p:nvPr/>
            </p:nvSpPr>
            <p:spPr bwMode="auto">
              <a:xfrm flipV="1">
                <a:off x="2994" y="1574"/>
                <a:ext cx="394" cy="258"/>
              </a:xfrm>
              <a:prstGeom prst="line">
                <a:avLst/>
              </a:prstGeom>
              <a:noFill/>
              <a:ln w="28440">
                <a:solidFill>
                  <a:srgbClr val="0066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nvGrpSpPr>
              <p:cNvPr id="53" name="Group 28"/>
              <p:cNvGrpSpPr>
                <a:grpSpLocks/>
              </p:cNvGrpSpPr>
              <p:nvPr/>
            </p:nvGrpSpPr>
            <p:grpSpPr bwMode="auto">
              <a:xfrm>
                <a:off x="3197" y="1151"/>
                <a:ext cx="1733" cy="998"/>
                <a:chOff x="3197" y="1151"/>
                <a:chExt cx="1733" cy="998"/>
              </a:xfrm>
            </p:grpSpPr>
            <p:graphicFrame>
              <p:nvGraphicFramePr>
                <p:cNvPr id="69" name="Object 29"/>
                <p:cNvGraphicFramePr>
                  <a:graphicFrameLocks noChangeAspect="1"/>
                </p:cNvGraphicFramePr>
                <p:nvPr/>
              </p:nvGraphicFramePr>
              <p:xfrm>
                <a:off x="3197" y="2007"/>
                <a:ext cx="164" cy="101"/>
              </p:xfrm>
              <a:graphic>
                <a:graphicData uri="http://schemas.openxmlformats.org/presentationml/2006/ole">
                  <p:oleObj spid="_x0000_s623821" r:id="rId8" imgW="241091" imgH="164957" progId="Equation.DSMT4">
                    <p:embed/>
                  </p:oleObj>
                </a:graphicData>
              </a:graphic>
            </p:graphicFrame>
            <p:grpSp>
              <p:nvGrpSpPr>
                <p:cNvPr id="70" name="Group 30"/>
                <p:cNvGrpSpPr>
                  <a:grpSpLocks/>
                </p:cNvGrpSpPr>
                <p:nvPr/>
              </p:nvGrpSpPr>
              <p:grpSpPr bwMode="auto">
                <a:xfrm>
                  <a:off x="3390" y="1151"/>
                  <a:ext cx="1540" cy="998"/>
                  <a:chOff x="3390" y="1151"/>
                  <a:chExt cx="1540" cy="998"/>
                </a:xfrm>
              </p:grpSpPr>
              <p:sp>
                <p:nvSpPr>
                  <p:cNvPr id="71" name="Line 31"/>
                  <p:cNvSpPr>
                    <a:spLocks noChangeShapeType="1"/>
                  </p:cNvSpPr>
                  <p:nvPr/>
                </p:nvSpPr>
                <p:spPr bwMode="auto">
                  <a:xfrm>
                    <a:off x="3390" y="1547"/>
                    <a:ext cx="0" cy="602"/>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2" name="Line 32"/>
                  <p:cNvSpPr>
                    <a:spLocks noChangeShapeType="1"/>
                  </p:cNvSpPr>
                  <p:nvPr/>
                </p:nvSpPr>
                <p:spPr bwMode="auto">
                  <a:xfrm flipV="1">
                    <a:off x="3399" y="1151"/>
                    <a:ext cx="1531" cy="993"/>
                  </a:xfrm>
                  <a:prstGeom prst="line">
                    <a:avLst/>
                  </a:prstGeom>
                  <a:noFill/>
                  <a:ln w="28440">
                    <a:solidFill>
                      <a:srgbClr val="0066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73" name="Text Box 33"/>
                  <p:cNvSpPr txBox="1">
                    <a:spLocks noChangeArrowheads="1"/>
                  </p:cNvSpPr>
                  <p:nvPr/>
                </p:nvSpPr>
                <p:spPr bwMode="auto">
                  <a:xfrm rot="-1920000">
                    <a:off x="4144" y="1288"/>
                    <a:ext cx="750"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0000"/>
                        </a:solidFill>
                        <a:cs typeface="Arial" charset="0"/>
                      </a:rPr>
                      <a:t>E</a:t>
                    </a:r>
                    <a:r>
                      <a:rPr lang="en-US" altLang="ru-RU" sz="1200" b="1" baseline="-25000">
                        <a:solidFill>
                          <a:srgbClr val="000000"/>
                        </a:solidFill>
                        <a:cs typeface="Arial" charset="0"/>
                      </a:rPr>
                      <a:t>0</a:t>
                    </a:r>
                    <a:r>
                      <a:rPr lang="en-US" altLang="ru-RU" sz="1200" b="1">
                        <a:solidFill>
                          <a:srgbClr val="000000"/>
                        </a:solidFill>
                        <a:cs typeface="Arial" charset="0"/>
                      </a:rPr>
                      <a:t> –</a:t>
                    </a:r>
                    <a:r>
                      <a:rPr lang="en-US" altLang="ru-RU" sz="1200" b="1">
                        <a:solidFill>
                          <a:srgbClr val="953735"/>
                        </a:solidFill>
                        <a:latin typeface="Times New Roman" pitchFamily="18" charset="0"/>
                        <a:cs typeface="Arial" charset="0"/>
                      </a:rPr>
                      <a:t>ħ</a:t>
                    </a:r>
                    <a:r>
                      <a:rPr lang="en-US" altLang="ru-RU" sz="1200" b="1">
                        <a:solidFill>
                          <a:srgbClr val="953735"/>
                        </a:solidFill>
                        <a:latin typeface="Symbol" pitchFamily="18" charset="2"/>
                        <a:cs typeface="Arial" charset="0"/>
                      </a:rPr>
                      <a:t></a:t>
                    </a:r>
                    <a:r>
                      <a:rPr lang="en-US" altLang="ru-RU" sz="1200" b="1" baseline="-25000">
                        <a:solidFill>
                          <a:srgbClr val="953735"/>
                        </a:solidFill>
                        <a:latin typeface="Times New Roman" pitchFamily="18" charset="0"/>
                        <a:cs typeface="Arial" charset="0"/>
                      </a:rPr>
                      <a:t>1</a:t>
                    </a:r>
                    <a:r>
                      <a:rPr lang="en-US" altLang="ru-RU" sz="1200" b="1">
                        <a:solidFill>
                          <a:srgbClr val="953735"/>
                        </a:solidFill>
                        <a:latin typeface="Times New Roman" pitchFamily="18" charset="0"/>
                        <a:cs typeface="Arial" charset="0"/>
                      </a:rPr>
                      <a:t> +</a:t>
                    </a:r>
                    <a:r>
                      <a:rPr lang="en-US" altLang="ru-RU" sz="1200" b="1">
                        <a:solidFill>
                          <a:srgbClr val="953735"/>
                        </a:solidFill>
                        <a:cs typeface="Arial" charset="0"/>
                      </a:rPr>
                      <a:t>mgH</a:t>
                    </a:r>
                  </a:p>
                </p:txBody>
              </p:sp>
            </p:grpSp>
          </p:grpSp>
          <p:sp>
            <p:nvSpPr>
              <p:cNvPr id="54" name="Line 34"/>
              <p:cNvSpPr>
                <a:spLocks noChangeShapeType="1"/>
              </p:cNvSpPr>
              <p:nvPr/>
            </p:nvSpPr>
            <p:spPr bwMode="auto">
              <a:xfrm flipV="1">
                <a:off x="3390" y="890"/>
                <a:ext cx="1135" cy="686"/>
              </a:xfrm>
              <a:prstGeom prst="line">
                <a:avLst/>
              </a:prstGeom>
              <a:noFill/>
              <a:ln w="28440">
                <a:solidFill>
                  <a:srgbClr val="0066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55" name="Line 35"/>
              <p:cNvSpPr>
                <a:spLocks noChangeShapeType="1"/>
              </p:cNvSpPr>
              <p:nvPr/>
            </p:nvSpPr>
            <p:spPr bwMode="auto">
              <a:xfrm flipV="1">
                <a:off x="3391" y="1465"/>
                <a:ext cx="1533" cy="946"/>
              </a:xfrm>
              <a:prstGeom prst="line">
                <a:avLst/>
              </a:prstGeom>
              <a:noFill/>
              <a:ln w="28440">
                <a:solidFill>
                  <a:srgbClr val="0066FF"/>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56" name="Line 36"/>
              <p:cNvSpPr>
                <a:spLocks noChangeShapeType="1"/>
              </p:cNvSpPr>
              <p:nvPr/>
            </p:nvSpPr>
            <p:spPr bwMode="auto">
              <a:xfrm>
                <a:off x="3600" y="1988"/>
                <a:ext cx="0" cy="296"/>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aphicFrame>
            <p:nvGraphicFramePr>
              <p:cNvPr id="57" name="Object 37"/>
              <p:cNvGraphicFramePr>
                <a:graphicFrameLocks noChangeAspect="1"/>
              </p:cNvGraphicFramePr>
              <p:nvPr/>
            </p:nvGraphicFramePr>
            <p:xfrm>
              <a:off x="3600" y="2047"/>
              <a:ext cx="233" cy="101"/>
            </p:xfrm>
            <a:graphic>
              <a:graphicData uri="http://schemas.openxmlformats.org/presentationml/2006/ole">
                <p:oleObj spid="_x0000_s623822" r:id="rId9" imgW="342603" imgH="164957" progId="Equation.DSMT4">
                  <p:embed/>
                </p:oleObj>
              </a:graphicData>
            </a:graphic>
          </p:graphicFrame>
          <p:sp>
            <p:nvSpPr>
              <p:cNvPr id="58" name="Line 38"/>
              <p:cNvSpPr>
                <a:spLocks noChangeShapeType="1"/>
              </p:cNvSpPr>
              <p:nvPr/>
            </p:nvSpPr>
            <p:spPr bwMode="auto">
              <a:xfrm>
                <a:off x="4349" y="1838"/>
                <a:ext cx="0" cy="627"/>
              </a:xfrm>
              <a:prstGeom prst="line">
                <a:avLst/>
              </a:prstGeom>
              <a:noFill/>
              <a:ln w="9360">
                <a:solidFill>
                  <a:srgbClr val="FF0000"/>
                </a:solidFill>
                <a:prstDash val="dash"/>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59" name="Line 39"/>
              <p:cNvSpPr>
                <a:spLocks noChangeShapeType="1"/>
              </p:cNvSpPr>
              <p:nvPr/>
            </p:nvSpPr>
            <p:spPr bwMode="auto">
              <a:xfrm>
                <a:off x="3897" y="2314"/>
                <a:ext cx="449" cy="0"/>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60" name="Text Box 40"/>
              <p:cNvSpPr txBox="1">
                <a:spLocks noChangeArrowheads="1"/>
              </p:cNvSpPr>
              <p:nvPr/>
            </p:nvSpPr>
            <p:spPr bwMode="auto">
              <a:xfrm>
                <a:off x="4001" y="2143"/>
                <a:ext cx="284" cy="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ru-RU" altLang="ru-RU" sz="1600" b="1">
                    <a:solidFill>
                      <a:srgbClr val="990033"/>
                    </a:solidFill>
                    <a:latin typeface="Symbol" pitchFamily="18" charset="2"/>
                    <a:cs typeface="Arial" charset="0"/>
                  </a:rPr>
                  <a:t></a:t>
                </a:r>
                <a:r>
                  <a:rPr lang="en-US" altLang="ru-RU" sz="1600" b="1">
                    <a:solidFill>
                      <a:srgbClr val="990033"/>
                    </a:solidFill>
                    <a:cs typeface="Arial" charset="0"/>
                  </a:rPr>
                  <a:t>H</a:t>
                </a:r>
              </a:p>
            </p:txBody>
          </p:sp>
          <p:sp>
            <p:nvSpPr>
              <p:cNvPr id="61" name="Line 41"/>
              <p:cNvSpPr>
                <a:spLocks noChangeShapeType="1"/>
              </p:cNvSpPr>
              <p:nvPr/>
            </p:nvSpPr>
            <p:spPr bwMode="auto">
              <a:xfrm>
                <a:off x="3889" y="1839"/>
                <a:ext cx="0" cy="627"/>
              </a:xfrm>
              <a:prstGeom prst="line">
                <a:avLst/>
              </a:prstGeom>
              <a:noFill/>
              <a:ln w="9360">
                <a:solidFill>
                  <a:srgbClr val="FF0000"/>
                </a:solidFill>
                <a:prstDash val="dash"/>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nvGrpSpPr>
              <p:cNvPr id="62" name="Group 42"/>
              <p:cNvGrpSpPr>
                <a:grpSpLocks/>
              </p:cNvGrpSpPr>
              <p:nvPr/>
            </p:nvGrpSpPr>
            <p:grpSpPr bwMode="auto">
              <a:xfrm>
                <a:off x="4350" y="1810"/>
                <a:ext cx="33" cy="32"/>
                <a:chOff x="4350" y="1810"/>
                <a:chExt cx="33" cy="32"/>
              </a:xfrm>
            </p:grpSpPr>
            <p:sp>
              <p:nvSpPr>
                <p:cNvPr id="66" name="Line 43"/>
                <p:cNvSpPr>
                  <a:spLocks noChangeShapeType="1"/>
                </p:cNvSpPr>
                <p:nvPr/>
              </p:nvSpPr>
              <p:spPr bwMode="auto">
                <a:xfrm>
                  <a:off x="4350" y="1843"/>
                  <a:ext cx="33"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67" name="Line 44"/>
                <p:cNvSpPr>
                  <a:spLocks noChangeShapeType="1"/>
                </p:cNvSpPr>
                <p:nvPr/>
              </p:nvSpPr>
              <p:spPr bwMode="auto">
                <a:xfrm>
                  <a:off x="4368" y="1810"/>
                  <a:ext cx="0" cy="31"/>
                </a:xfrm>
                <a:prstGeom prst="line">
                  <a:avLst/>
                </a:prstGeom>
                <a:noFill/>
                <a:ln w="936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68" name="Line 45"/>
                <p:cNvSpPr>
                  <a:spLocks noChangeShapeType="1"/>
                </p:cNvSpPr>
                <p:nvPr/>
              </p:nvSpPr>
              <p:spPr bwMode="auto">
                <a:xfrm>
                  <a:off x="4350" y="1810"/>
                  <a:ext cx="33" cy="0"/>
                </a:xfrm>
                <a:prstGeom prst="line">
                  <a:avLst/>
                </a:prstGeom>
                <a:noFill/>
                <a:ln w="28440">
                  <a:solidFill>
                    <a:srgbClr val="FF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sp>
            <p:nvSpPr>
              <p:cNvPr id="63" name="Text Box 46"/>
              <p:cNvSpPr txBox="1">
                <a:spLocks noChangeArrowheads="1"/>
              </p:cNvSpPr>
              <p:nvPr/>
            </p:nvSpPr>
            <p:spPr bwMode="auto">
              <a:xfrm rot="-1920000">
                <a:off x="4227" y="1475"/>
                <a:ext cx="811" cy="1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ct val="0"/>
                  </a:spcBef>
                  <a:buFontTx/>
                  <a:buNone/>
                </a:pPr>
                <a:r>
                  <a:rPr lang="en-US" altLang="ru-RU" sz="1200" b="1">
                    <a:solidFill>
                      <a:srgbClr val="000000"/>
                    </a:solidFill>
                    <a:cs typeface="Arial" charset="0"/>
                  </a:rPr>
                  <a:t>E</a:t>
                </a:r>
                <a:r>
                  <a:rPr lang="en-US" altLang="ru-RU" sz="1200" b="1" baseline="-25000">
                    <a:solidFill>
                      <a:srgbClr val="000000"/>
                    </a:solidFill>
                    <a:cs typeface="Arial" charset="0"/>
                  </a:rPr>
                  <a:t>0</a:t>
                </a:r>
                <a:r>
                  <a:rPr lang="en-US" altLang="ru-RU" sz="1200" b="1">
                    <a:solidFill>
                      <a:srgbClr val="000000"/>
                    </a:solidFill>
                    <a:cs typeface="Arial" charset="0"/>
                  </a:rPr>
                  <a:t> –</a:t>
                </a:r>
                <a:r>
                  <a:rPr lang="en-US" altLang="ru-RU" sz="1200" b="1">
                    <a:solidFill>
                      <a:srgbClr val="990033"/>
                    </a:solidFill>
                    <a:latin typeface="Times New Roman" pitchFamily="18" charset="0"/>
                    <a:cs typeface="Arial" charset="0"/>
                  </a:rPr>
                  <a:t>ħ</a:t>
                </a:r>
                <a:r>
                  <a:rPr lang="en-US" altLang="ru-RU" sz="1200" b="1">
                    <a:solidFill>
                      <a:srgbClr val="990033"/>
                    </a:solidFill>
                    <a:latin typeface="Symbol" pitchFamily="18" charset="2"/>
                    <a:cs typeface="Arial" charset="0"/>
                  </a:rPr>
                  <a:t></a:t>
                </a:r>
                <a:r>
                  <a:rPr lang="en-US" altLang="ru-RU" sz="1200" b="1" baseline="-25000">
                    <a:solidFill>
                      <a:srgbClr val="990033"/>
                    </a:solidFill>
                    <a:latin typeface="Times New Roman" pitchFamily="18" charset="0"/>
                    <a:cs typeface="Arial" charset="0"/>
                  </a:rPr>
                  <a:t>2</a:t>
                </a:r>
                <a:r>
                  <a:rPr lang="en-US" altLang="ru-RU" sz="1200" b="1">
                    <a:solidFill>
                      <a:srgbClr val="990033"/>
                    </a:solidFill>
                    <a:latin typeface="Times New Roman" pitchFamily="18" charset="0"/>
                    <a:cs typeface="Arial" charset="0"/>
                  </a:rPr>
                  <a:t> +</a:t>
                </a:r>
                <a:r>
                  <a:rPr lang="en-US" altLang="ru-RU" sz="1200" b="1">
                    <a:solidFill>
                      <a:srgbClr val="990033"/>
                    </a:solidFill>
                    <a:cs typeface="Arial" charset="0"/>
                  </a:rPr>
                  <a:t>mgH</a:t>
                </a:r>
              </a:p>
            </p:txBody>
          </p:sp>
          <p:sp>
            <p:nvSpPr>
              <p:cNvPr id="64" name="Line 47"/>
              <p:cNvSpPr>
                <a:spLocks noChangeShapeType="1"/>
              </p:cNvSpPr>
              <p:nvPr/>
            </p:nvSpPr>
            <p:spPr bwMode="auto">
              <a:xfrm flipV="1">
                <a:off x="3390" y="2130"/>
                <a:ext cx="0" cy="290"/>
              </a:xfrm>
              <a:prstGeom prst="line">
                <a:avLst/>
              </a:prstGeom>
              <a:noFill/>
              <a:ln w="28440">
                <a:solidFill>
                  <a:srgbClr val="FF33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sp>
            <p:nvSpPr>
              <p:cNvPr id="65" name="Line 48"/>
              <p:cNvSpPr>
                <a:spLocks noChangeShapeType="1"/>
              </p:cNvSpPr>
              <p:nvPr/>
            </p:nvSpPr>
            <p:spPr bwMode="auto">
              <a:xfrm flipV="1">
                <a:off x="3390" y="890"/>
                <a:ext cx="1135" cy="686"/>
              </a:xfrm>
              <a:prstGeom prst="line">
                <a:avLst/>
              </a:prstGeom>
              <a:noFill/>
              <a:ln w="19080">
                <a:solidFill>
                  <a:srgbClr val="0066FF"/>
                </a:solidFill>
                <a:prstDash val="dash"/>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ru-RU"/>
              </a:p>
            </p:txBody>
          </p:sp>
        </p:grpSp>
      </p:grpSp>
      <p:sp>
        <p:nvSpPr>
          <p:cNvPr id="80" name="Rectangle 46"/>
          <p:cNvSpPr>
            <a:spLocks noChangeArrowheads="1"/>
          </p:cNvSpPr>
          <p:nvPr/>
        </p:nvSpPr>
        <p:spPr bwMode="auto">
          <a:xfrm>
            <a:off x="2987675" y="4573984"/>
            <a:ext cx="59610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b="1">
                <a:solidFill>
                  <a:schemeClr val="accent2"/>
                </a:solidFill>
                <a:latin typeface="Times New Roman" pitchFamily="18" charset="0"/>
              </a:rPr>
              <a:t>The idea was to compare the change of energy </a:t>
            </a:r>
            <a:r>
              <a:rPr lang="en-US" altLang="ru-RU" b="1" i="1">
                <a:solidFill>
                  <a:srgbClr val="FF0000"/>
                </a:solidFill>
                <a:latin typeface="Times New Roman" pitchFamily="18" charset="0"/>
              </a:rPr>
              <a:t>mgH</a:t>
            </a:r>
            <a:r>
              <a:rPr lang="en-US" altLang="ru-RU" b="1">
                <a:solidFill>
                  <a:srgbClr val="FF0000"/>
                </a:solidFill>
                <a:latin typeface="Times New Roman" pitchFamily="18" charset="0"/>
              </a:rPr>
              <a:t> </a:t>
            </a:r>
          </a:p>
          <a:p>
            <a:pPr eaLnBrk="1" hangingPunct="1"/>
            <a:r>
              <a:rPr lang="en-US" altLang="ru-RU" b="1">
                <a:solidFill>
                  <a:schemeClr val="accent2"/>
                </a:solidFill>
                <a:latin typeface="Times New Roman" pitchFamily="18" charset="0"/>
              </a:rPr>
              <a:t>with energy </a:t>
            </a:r>
            <a:r>
              <a:rPr lang="en-US" altLang="ru-RU" b="1" i="1">
                <a:solidFill>
                  <a:srgbClr val="FF0000"/>
                </a:solidFill>
                <a:latin typeface="Times New Roman" pitchFamily="18" charset="0"/>
              </a:rPr>
              <a:t>ħ</a:t>
            </a:r>
            <a:r>
              <a:rPr lang="el-GR" altLang="ru-RU" b="1" i="1">
                <a:solidFill>
                  <a:srgbClr val="FF0000"/>
                </a:solidFill>
                <a:latin typeface="Times New Roman" pitchFamily="18" charset="0"/>
              </a:rPr>
              <a:t>Ω</a:t>
            </a:r>
            <a:r>
              <a:rPr lang="en-US" altLang="ru-RU" b="1" i="1">
                <a:solidFill>
                  <a:srgbClr val="FF0000"/>
                </a:solidFill>
                <a:latin typeface="Times New Roman" pitchFamily="18" charset="0"/>
              </a:rPr>
              <a:t> </a:t>
            </a:r>
            <a:r>
              <a:rPr lang="en-US" altLang="ru-RU" b="1">
                <a:solidFill>
                  <a:schemeClr val="accent2"/>
                </a:solidFill>
                <a:latin typeface="Times New Roman" pitchFamily="18" charset="0"/>
              </a:rPr>
              <a:t>transferred to neutron by a moving grating</a:t>
            </a:r>
            <a:endParaRPr lang="ru-RU" altLang="ru-RU" b="1">
              <a:solidFill>
                <a:schemeClr val="accent2"/>
              </a:solidFill>
              <a:latin typeface="Times New Roman" pitchFamily="18" charset="0"/>
            </a:endParaRPr>
          </a:p>
        </p:txBody>
      </p:sp>
      <p:graphicFrame>
        <p:nvGraphicFramePr>
          <p:cNvPr id="81" name="Object 51"/>
          <p:cNvGraphicFramePr>
            <a:graphicFrameLocks noChangeAspect="1"/>
          </p:cNvGraphicFramePr>
          <p:nvPr>
            <p:extLst>
              <p:ext uri="{D42A27DB-BD31-4B8C-83A1-F6EECF244321}">
                <p14:modId xmlns:p14="http://schemas.microsoft.com/office/powerpoint/2010/main" xmlns="" val="1641266844"/>
              </p:ext>
            </p:extLst>
          </p:nvPr>
        </p:nvGraphicFramePr>
        <p:xfrm>
          <a:off x="3635375" y="5724922"/>
          <a:ext cx="1477963" cy="701675"/>
        </p:xfrm>
        <a:graphic>
          <a:graphicData uri="http://schemas.openxmlformats.org/presentationml/2006/ole">
            <p:oleObj spid="_x0000_s623823" name="Equation" r:id="rId10" imgW="875920" imgH="393529" progId="Equation.DSMT4">
              <p:embed/>
            </p:oleObj>
          </a:graphicData>
        </a:graphic>
      </p:graphicFrame>
      <p:grpSp>
        <p:nvGrpSpPr>
          <p:cNvPr id="82" name="Group 49"/>
          <p:cNvGrpSpPr>
            <a:grpSpLocks/>
          </p:cNvGrpSpPr>
          <p:nvPr/>
        </p:nvGrpSpPr>
        <p:grpSpPr bwMode="auto">
          <a:xfrm>
            <a:off x="908050" y="3483372"/>
            <a:ext cx="285750" cy="903287"/>
            <a:chOff x="572" y="1791"/>
            <a:chExt cx="180" cy="569"/>
          </a:xfrm>
        </p:grpSpPr>
        <p:sp>
          <p:nvSpPr>
            <p:cNvPr id="83" name="Text Box 4"/>
            <p:cNvSpPr txBox="1">
              <a:spLocks noChangeArrowheads="1"/>
            </p:cNvSpPr>
            <p:nvPr/>
          </p:nvSpPr>
          <p:spPr bwMode="auto">
            <a:xfrm>
              <a:off x="572" y="2018"/>
              <a:ext cx="161" cy="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ts val="1125"/>
                </a:spcBef>
                <a:buFontTx/>
                <a:buNone/>
              </a:pPr>
              <a:r>
                <a:rPr lang="en-US" altLang="ru-RU" sz="1400" b="1">
                  <a:solidFill>
                    <a:srgbClr val="000000"/>
                  </a:solidFill>
                  <a:cs typeface="Arial" charset="0"/>
                </a:rPr>
                <a:t>g</a:t>
              </a:r>
            </a:p>
          </p:txBody>
        </p:sp>
        <p:sp>
          <p:nvSpPr>
            <p:cNvPr id="84" name="Line 51"/>
            <p:cNvSpPr>
              <a:spLocks noChangeShapeType="1"/>
            </p:cNvSpPr>
            <p:nvPr/>
          </p:nvSpPr>
          <p:spPr bwMode="auto">
            <a:xfrm flipH="1">
              <a:off x="745" y="1791"/>
              <a:ext cx="7" cy="56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graphicFrame>
        <p:nvGraphicFramePr>
          <p:cNvPr id="85" name="Object 7"/>
          <p:cNvGraphicFramePr>
            <a:graphicFrameLocks noChangeAspect="1"/>
          </p:cNvGraphicFramePr>
          <p:nvPr>
            <p:extLst>
              <p:ext uri="{D42A27DB-BD31-4B8C-83A1-F6EECF244321}">
                <p14:modId xmlns:p14="http://schemas.microsoft.com/office/powerpoint/2010/main" xmlns="" val="2782364713"/>
              </p:ext>
            </p:extLst>
          </p:nvPr>
        </p:nvGraphicFramePr>
        <p:xfrm>
          <a:off x="6156325" y="5724922"/>
          <a:ext cx="2627313" cy="711200"/>
        </p:xfrm>
        <a:graphic>
          <a:graphicData uri="http://schemas.openxmlformats.org/presentationml/2006/ole">
            <p:oleObj spid="_x0000_s623824" name="Equation" r:id="rId11" imgW="1689100" imgH="457200" progId="Equation.DSMT4">
              <p:embed/>
            </p:oleObj>
          </a:graphicData>
        </a:graphic>
      </p:graphicFrame>
      <p:sp>
        <p:nvSpPr>
          <p:cNvPr id="86" name="Text Box 49"/>
          <p:cNvSpPr txBox="1">
            <a:spLocks noChangeArrowheads="1"/>
          </p:cNvSpPr>
          <p:nvPr/>
        </p:nvSpPr>
        <p:spPr bwMode="auto">
          <a:xfrm>
            <a:off x="2268538" y="6590109"/>
            <a:ext cx="6408737" cy="29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eaLnBrk="1" hangingPunct="1">
              <a:spcBef>
                <a:spcPts val="1200"/>
              </a:spcBef>
              <a:spcAft>
                <a:spcPts val="1000"/>
              </a:spcAft>
              <a:buFontTx/>
              <a:buNone/>
            </a:pPr>
            <a:r>
              <a:rPr lang="ru-RU" altLang="ru-RU" sz="1400" b="1" i="1">
                <a:solidFill>
                  <a:srgbClr val="FF3399"/>
                </a:solidFill>
                <a:effectLst>
                  <a:outerShdw blurRad="38100" dist="38100" dir="2700000" algn="tl">
                    <a:srgbClr val="C0C0C0"/>
                  </a:outerShdw>
                </a:effectLst>
                <a:cs typeface="Arial" charset="0"/>
              </a:rPr>
              <a:t>A.I. Frank, P. Geltenbort, M. Jentschel,</a:t>
            </a:r>
            <a:r>
              <a:rPr lang="en-US" altLang="ru-RU" sz="1400" b="1" i="1">
                <a:solidFill>
                  <a:srgbClr val="FF3399"/>
                </a:solidFill>
                <a:effectLst>
                  <a:outerShdw blurRad="38100" dist="38100" dir="2700000" algn="tl">
                    <a:srgbClr val="C0C0C0"/>
                  </a:outerShdw>
                </a:effectLst>
                <a:cs typeface="Arial" charset="0"/>
              </a:rPr>
              <a:t> </a:t>
            </a:r>
            <a:r>
              <a:rPr lang="ru-RU" altLang="ru-RU" sz="1400" b="1" i="1">
                <a:solidFill>
                  <a:srgbClr val="FF3399"/>
                </a:solidFill>
                <a:effectLst>
                  <a:outerShdw blurRad="38100" dist="38100" dir="2700000" algn="tl">
                    <a:srgbClr val="C0C0C0"/>
                  </a:outerShdw>
                </a:effectLst>
                <a:cs typeface="Arial" charset="0"/>
              </a:rPr>
              <a:t>et al. JETP Letters, 86, 225 (2007)</a:t>
            </a:r>
          </a:p>
        </p:txBody>
      </p:sp>
      <p:sp>
        <p:nvSpPr>
          <p:cNvPr id="87" name="Rectangle 55"/>
          <p:cNvSpPr>
            <a:spLocks noChangeArrowheads="1"/>
          </p:cNvSpPr>
          <p:nvPr/>
        </p:nvSpPr>
        <p:spPr bwMode="auto">
          <a:xfrm>
            <a:off x="2987675" y="5221684"/>
            <a:ext cx="57356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1200" b="1" i="1">
                <a:solidFill>
                  <a:srgbClr val="FF0066"/>
                </a:solidFill>
                <a:latin typeface="Times New Roman" pitchFamily="18" charset="0"/>
              </a:rPr>
              <a:t>Frank A.I., Masalovich S.V., Nosov V.G.  (ISINN-12). E3-2004-169, 215, Dubna, (2004)</a:t>
            </a:r>
          </a:p>
        </p:txBody>
      </p:sp>
      <p:grpSp>
        <p:nvGrpSpPr>
          <p:cNvPr id="88" name="Группа 87"/>
          <p:cNvGrpSpPr/>
          <p:nvPr/>
        </p:nvGrpSpPr>
        <p:grpSpPr>
          <a:xfrm>
            <a:off x="0" y="0"/>
            <a:ext cx="9144000" cy="893713"/>
            <a:chOff x="0" y="-27384"/>
            <a:chExt cx="9144000" cy="893713"/>
          </a:xfrm>
        </p:grpSpPr>
        <p:sp>
          <p:nvSpPr>
            <p:cNvPr id="89" name="Прямоугольник 88"/>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0" name="Picture 4" descr="http://innovation.jinr.ru/admin/images/JINR_blue.gif"/>
            <p:cNvPicPr>
              <a:picLocks noChangeAspect="1" noChangeArrowheads="1"/>
            </p:cNvPicPr>
            <p:nvPr/>
          </p:nvPicPr>
          <p:blipFill>
            <a:blip r:embed="rId12"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91" name="Прямоугольник 90"/>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92" name="Прямоугольник 91"/>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93" name="Рисунок 92" descr="FLNP logo.gif"/>
            <p:cNvPicPr>
              <a:picLocks noChangeAspect="1"/>
            </p:cNvPicPr>
            <p:nvPr/>
          </p:nvPicPr>
          <p:blipFill>
            <a:blip r:embed="rId13" cstate="print"/>
            <a:stretch>
              <a:fillRect/>
            </a:stretch>
          </p:blipFill>
          <p:spPr>
            <a:xfrm>
              <a:off x="7668344" y="116632"/>
              <a:ext cx="1352278" cy="576064"/>
            </a:xfrm>
            <a:prstGeom prst="rect">
              <a:avLst/>
            </a:prstGeom>
          </p:spPr>
        </p:pic>
        <p:pic>
          <p:nvPicPr>
            <p:cNvPr id="94" name="Picture 2"/>
            <p:cNvPicPr>
              <a:picLocks noChangeAspect="1" noChangeArrowheads="1"/>
            </p:cNvPicPr>
            <p:nvPr/>
          </p:nvPicPr>
          <p:blipFill>
            <a:blip r:embed="rId14" cstate="print"/>
            <a:srcRect/>
            <a:stretch>
              <a:fillRect/>
            </a:stretch>
          </p:blipFill>
          <p:spPr bwMode="auto">
            <a:xfrm>
              <a:off x="4137668" y="-25747"/>
              <a:ext cx="828000" cy="825726"/>
            </a:xfrm>
            <a:prstGeom prst="rect">
              <a:avLst/>
            </a:prstGeom>
            <a:noFill/>
            <a:ln w="9525">
              <a:noFill/>
              <a:miter lim="800000"/>
              <a:headEnd/>
              <a:tailEnd/>
            </a:ln>
          </p:spPr>
        </p:pic>
        <p:sp>
          <p:nvSpPr>
            <p:cNvPr id="95" name="Прямоугольник 94"/>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96" name="Прямая соединительная линия 95"/>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8729081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748464" y="6520259"/>
            <a:ext cx="360040" cy="365125"/>
          </a:xfrm>
        </p:spPr>
        <p:txBody>
          <a:bodyPr/>
          <a:lstStyle/>
          <a:p>
            <a:fld id="{55C91F9F-CAF1-427B-8B49-9C41A456CFE3}" type="slidenum">
              <a:rPr lang="ru-RU" smtClean="0"/>
              <a:pPr/>
              <a:t>69</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solidFill>
                  <a:srgbClr val="FF0000"/>
                </a:solidFill>
              </a:rPr>
              <a:t>3</a:t>
            </a:r>
            <a:r>
              <a:rPr lang="en-US" sz="2800" dirty="0">
                <a:solidFill>
                  <a:srgbClr val="FF0000"/>
                </a:solidFill>
              </a:rPr>
              <a:t>. What we have achieved and open </a:t>
            </a:r>
            <a:r>
              <a:rPr lang="en-US" sz="2800" dirty="0" smtClean="0">
                <a:solidFill>
                  <a:srgbClr val="FF0000"/>
                </a:solidFill>
              </a:rPr>
              <a:t>problems</a:t>
            </a:r>
            <a:r>
              <a:rPr lang="ru-RU" sz="2800" dirty="0" smtClean="0">
                <a:solidFill>
                  <a:srgbClr val="FF0000"/>
                </a:solidFill>
              </a:rPr>
              <a:t>.</a:t>
            </a:r>
          </a:p>
          <a:p>
            <a:r>
              <a:rPr lang="ru-RU" sz="2800" dirty="0" smtClean="0"/>
              <a:t>4. </a:t>
            </a:r>
            <a:r>
              <a:rPr lang="en-US" sz="2800" dirty="0" smtClean="0"/>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767095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9"/>
          <p:cNvPicPr>
            <a:picLocks noChangeAspect="1" noChangeArrowheads="1"/>
          </p:cNvPicPr>
          <p:nvPr/>
        </p:nvPicPr>
        <p:blipFill>
          <a:blip r:embed="rId7" cstate="print"/>
          <a:srcRect/>
          <a:stretch>
            <a:fillRect/>
          </a:stretch>
        </p:blipFill>
        <p:spPr bwMode="auto">
          <a:xfrm>
            <a:off x="257126" y="2643182"/>
            <a:ext cx="4038804" cy="3786214"/>
          </a:xfrm>
          <a:prstGeom prst="rect">
            <a:avLst/>
          </a:prstGeom>
          <a:noFill/>
          <a:ln w="9525">
            <a:noFill/>
            <a:miter lim="800000"/>
            <a:headEnd/>
            <a:tailEnd/>
          </a:ln>
        </p:spPr>
      </p:pic>
      <p:graphicFrame>
        <p:nvGraphicFramePr>
          <p:cNvPr id="13" name="Таблица 12"/>
          <p:cNvGraphicFramePr>
            <a:graphicFrameLocks noGrp="1"/>
          </p:cNvGraphicFramePr>
          <p:nvPr/>
        </p:nvGraphicFramePr>
        <p:xfrm>
          <a:off x="5143504" y="2714620"/>
          <a:ext cx="3643338" cy="3786213"/>
        </p:xfrm>
        <a:graphic>
          <a:graphicData uri="http://schemas.openxmlformats.org/drawingml/2006/table">
            <a:tbl>
              <a:tblPr/>
              <a:tblGrid>
                <a:gridCol w="2286016"/>
                <a:gridCol w="1357322"/>
              </a:tblGrid>
              <a:tr h="442020">
                <a:tc>
                  <a:txBody>
                    <a:bodyPr/>
                    <a:lstStyle/>
                    <a:p>
                      <a:pPr marL="180000" lvl="0"/>
                      <a:r>
                        <a:rPr lang="en-US" sz="1600" dirty="0"/>
                        <a:t>Average power, MW</a:t>
                      </a:r>
                    </a:p>
                  </a:txBody>
                  <a:tcPr marL="0" marR="0" marT="0" marB="0" anchor="ctr">
                    <a:lnL>
                      <a:noFill/>
                    </a:lnL>
                    <a:lnR>
                      <a:noFill/>
                    </a:lnR>
                    <a:lnT>
                      <a:noFill/>
                    </a:lnT>
                    <a:lnB>
                      <a:noFill/>
                    </a:lnB>
                    <a:solidFill>
                      <a:schemeClr val="bg1">
                        <a:alpha val="80000"/>
                      </a:schemeClr>
                    </a:solidFill>
                  </a:tcPr>
                </a:tc>
                <a:tc>
                  <a:txBody>
                    <a:bodyPr/>
                    <a:lstStyle/>
                    <a:p>
                      <a:pPr algn="ctr"/>
                      <a:r>
                        <a:rPr lang="ru-RU" sz="1600" dirty="0"/>
                        <a:t>2</a:t>
                      </a:r>
                    </a:p>
                  </a:txBody>
                  <a:tcPr marL="0" marR="0" marT="0" marB="0" anchor="ctr">
                    <a:lnL>
                      <a:noFill/>
                    </a:lnL>
                    <a:lnR>
                      <a:noFill/>
                    </a:lnR>
                    <a:lnT>
                      <a:noFill/>
                    </a:lnT>
                    <a:lnB>
                      <a:noFill/>
                    </a:lnB>
                    <a:solidFill>
                      <a:schemeClr val="bg1">
                        <a:alpha val="80000"/>
                      </a:schemeClr>
                    </a:solidFill>
                  </a:tcPr>
                </a:tc>
              </a:tr>
              <a:tr h="465659">
                <a:tc>
                  <a:txBody>
                    <a:bodyPr/>
                    <a:lstStyle/>
                    <a:p>
                      <a:pPr marL="180000" lvl="0"/>
                      <a:r>
                        <a:rPr lang="en-US" sz="1600" dirty="0"/>
                        <a:t>Pulse repetition rate, Hz</a:t>
                      </a:r>
                    </a:p>
                  </a:txBody>
                  <a:tcPr marL="0" marR="0" marT="0" marB="0" anchor="ctr">
                    <a:lnL>
                      <a:noFill/>
                    </a:lnL>
                    <a:lnR>
                      <a:noFill/>
                    </a:lnR>
                    <a:lnT>
                      <a:noFill/>
                    </a:lnT>
                    <a:lnB>
                      <a:noFill/>
                    </a:lnB>
                    <a:solidFill>
                      <a:schemeClr val="bg1">
                        <a:alpha val="80000"/>
                      </a:schemeClr>
                    </a:solidFill>
                  </a:tcPr>
                </a:tc>
                <a:tc>
                  <a:txBody>
                    <a:bodyPr/>
                    <a:lstStyle/>
                    <a:p>
                      <a:pPr algn="ctr"/>
                      <a:r>
                        <a:rPr lang="ru-RU" sz="1600" dirty="0" smtClean="0"/>
                        <a:t>5</a:t>
                      </a:r>
                      <a:endParaRPr lang="ru-RU" sz="1600" dirty="0"/>
                    </a:p>
                  </a:txBody>
                  <a:tcPr marL="0" marR="0" marT="0" marB="0" anchor="ctr">
                    <a:lnL>
                      <a:noFill/>
                    </a:lnL>
                    <a:lnR>
                      <a:noFill/>
                    </a:lnR>
                    <a:lnT>
                      <a:noFill/>
                    </a:lnT>
                    <a:lnB>
                      <a:noFill/>
                    </a:lnB>
                    <a:solidFill>
                      <a:schemeClr val="bg1">
                        <a:alpha val="80000"/>
                      </a:schemeClr>
                    </a:solidFill>
                  </a:tcPr>
                </a:tc>
              </a:tr>
              <a:tr h="1105052">
                <a:tc>
                  <a:txBody>
                    <a:bodyPr/>
                    <a:lstStyle/>
                    <a:p>
                      <a:pPr marL="180000" lvl="0"/>
                      <a:r>
                        <a:rPr lang="en-US" sz="1600" dirty="0"/>
                        <a:t>Pulse half-width, µs:</a:t>
                      </a:r>
                      <a:br>
                        <a:rPr lang="en-US" sz="1600" dirty="0"/>
                      </a:br>
                      <a:r>
                        <a:rPr lang="en-US" sz="1600" dirty="0"/>
                        <a:t>fast neutrons</a:t>
                      </a:r>
                      <a:br>
                        <a:rPr lang="en-US" sz="1600" dirty="0"/>
                      </a:br>
                      <a:r>
                        <a:rPr lang="en-US" sz="1600" dirty="0"/>
                        <a:t>thermal neutrons</a:t>
                      </a:r>
                    </a:p>
                  </a:txBody>
                  <a:tcPr marL="0" marR="0" marT="0" marB="0" anchor="ctr">
                    <a:lnL>
                      <a:noFill/>
                    </a:lnL>
                    <a:lnR>
                      <a:noFill/>
                    </a:lnR>
                    <a:lnT>
                      <a:noFill/>
                    </a:lnT>
                    <a:lnB>
                      <a:noFill/>
                    </a:lnB>
                    <a:solidFill>
                      <a:schemeClr val="bg1">
                        <a:alpha val="80000"/>
                      </a:schemeClr>
                    </a:solidFill>
                  </a:tcPr>
                </a:tc>
                <a:tc>
                  <a:txBody>
                    <a:bodyPr/>
                    <a:lstStyle/>
                    <a:p>
                      <a:pPr algn="ctr"/>
                      <a:r>
                        <a:rPr lang="ru-RU" sz="1600" dirty="0"/>
                        <a:t/>
                      </a:r>
                      <a:br>
                        <a:rPr lang="ru-RU" sz="1600" dirty="0"/>
                      </a:br>
                      <a:r>
                        <a:rPr lang="ru-RU" sz="1600" dirty="0"/>
                        <a:t>240</a:t>
                      </a:r>
                      <a:br>
                        <a:rPr lang="ru-RU" sz="1600" dirty="0"/>
                      </a:br>
                      <a:r>
                        <a:rPr lang="ru-RU" sz="1600" dirty="0"/>
                        <a:t>340</a:t>
                      </a:r>
                    </a:p>
                  </a:txBody>
                  <a:tcPr marL="0" marR="0" marT="0" marB="0" anchor="ctr">
                    <a:lnL>
                      <a:noFill/>
                    </a:lnL>
                    <a:lnR>
                      <a:noFill/>
                    </a:lnR>
                    <a:lnT>
                      <a:noFill/>
                    </a:lnT>
                    <a:lnB>
                      <a:noFill/>
                    </a:lnB>
                    <a:solidFill>
                      <a:schemeClr val="bg1">
                        <a:alpha val="80000"/>
                      </a:schemeClr>
                    </a:solidFill>
                  </a:tcPr>
                </a:tc>
              </a:tr>
              <a:tr h="1773482">
                <a:tc>
                  <a:txBody>
                    <a:bodyPr/>
                    <a:lstStyle/>
                    <a:p>
                      <a:pPr marL="180000" lvl="0"/>
                      <a:r>
                        <a:rPr lang="en-US" sz="1600" dirty="0"/>
                        <a:t>Thermal neutron flux density from the surface of the moderator*:</a:t>
                      </a:r>
                      <a:br>
                        <a:rPr lang="en-US" sz="1600" dirty="0"/>
                      </a:br>
                      <a:r>
                        <a:rPr lang="en-US" sz="1600" dirty="0"/>
                        <a:t>- time average</a:t>
                      </a:r>
                      <a:br>
                        <a:rPr lang="en-US" sz="1600" dirty="0"/>
                      </a:br>
                      <a:r>
                        <a:rPr lang="en-US" sz="1600" dirty="0"/>
                        <a:t>- burst maximum</a:t>
                      </a:r>
                    </a:p>
                  </a:txBody>
                  <a:tcPr marL="0" marR="0" marT="0" marB="0">
                    <a:lnL>
                      <a:noFill/>
                    </a:lnL>
                    <a:lnR>
                      <a:noFill/>
                    </a:lnR>
                    <a:lnT>
                      <a:noFill/>
                    </a:lnT>
                    <a:lnB>
                      <a:noFill/>
                    </a:lnB>
                    <a:solidFill>
                      <a:schemeClr val="bg1">
                        <a:alpha val="80000"/>
                      </a:schemeClr>
                    </a:solidFill>
                  </a:tcPr>
                </a:tc>
                <a:tc>
                  <a:txBody>
                    <a:bodyPr/>
                    <a:lstStyle/>
                    <a:p>
                      <a:pPr algn="ctr"/>
                      <a:r>
                        <a:rPr lang="en-US" sz="1600" dirty="0"/>
                        <a:t/>
                      </a:r>
                      <a:br>
                        <a:rPr lang="en-US" sz="1600" dirty="0"/>
                      </a:br>
                      <a:endParaRPr lang="en-US" sz="1600" dirty="0" smtClean="0"/>
                    </a:p>
                    <a:p>
                      <a:pPr algn="ctr"/>
                      <a:endParaRPr lang="en-US" sz="1600" dirty="0" smtClean="0"/>
                    </a:p>
                    <a:p>
                      <a:pPr algn="ctr"/>
                      <a:endParaRPr lang="en-US" sz="1600" dirty="0" smtClean="0"/>
                    </a:p>
                    <a:p>
                      <a:pPr algn="ctr"/>
                      <a:r>
                        <a:rPr lang="en-US" sz="1600" dirty="0" smtClean="0"/>
                        <a:t>~ </a:t>
                      </a:r>
                      <a:r>
                        <a:rPr lang="en-US" sz="1600" dirty="0"/>
                        <a:t>10</a:t>
                      </a:r>
                      <a:r>
                        <a:rPr lang="en-US" sz="1600" baseline="30000" dirty="0"/>
                        <a:t>13</a:t>
                      </a:r>
                      <a:r>
                        <a:rPr lang="en-US" sz="1600" dirty="0"/>
                        <a:t> n/cm²·s</a:t>
                      </a:r>
                      <a:br>
                        <a:rPr lang="en-US" sz="1600" dirty="0"/>
                      </a:br>
                      <a:r>
                        <a:rPr lang="en-US" sz="1600" dirty="0"/>
                        <a:t>~ 10</a:t>
                      </a:r>
                      <a:r>
                        <a:rPr lang="en-US" sz="1600" baseline="30000" dirty="0"/>
                        <a:t>16</a:t>
                      </a:r>
                      <a:r>
                        <a:rPr lang="en-US" sz="1600" dirty="0"/>
                        <a:t> n/cm²·s</a:t>
                      </a:r>
                    </a:p>
                  </a:txBody>
                  <a:tcPr marL="0" marR="0" marT="0" marB="0">
                    <a:lnL>
                      <a:noFill/>
                    </a:lnL>
                    <a:lnR>
                      <a:noFill/>
                    </a:lnR>
                    <a:lnT>
                      <a:noFill/>
                    </a:lnT>
                    <a:lnB>
                      <a:noFill/>
                    </a:lnB>
                    <a:solidFill>
                      <a:schemeClr val="bg1">
                        <a:alpha val="80000"/>
                      </a:schemeClr>
                    </a:solidFill>
                  </a:tcPr>
                </a:tc>
              </a:tr>
            </a:tbl>
          </a:graphicData>
        </a:graphic>
      </p:graphicFrame>
      <p:sp>
        <p:nvSpPr>
          <p:cNvPr id="14" name="TextBox 13"/>
          <p:cNvSpPr txBox="1"/>
          <p:nvPr/>
        </p:nvSpPr>
        <p:spPr>
          <a:xfrm>
            <a:off x="2571736" y="1714488"/>
            <a:ext cx="4596451" cy="707886"/>
          </a:xfrm>
          <a:prstGeom prst="rect">
            <a:avLst/>
          </a:prstGeom>
          <a:solidFill>
            <a:schemeClr val="bg1">
              <a:alpha val="80000"/>
            </a:schemeClr>
          </a:solidFill>
        </p:spPr>
        <p:txBody>
          <a:bodyPr wrap="none" rtlCol="0">
            <a:spAutoFit/>
          </a:bodyPr>
          <a:lstStyle/>
          <a:p>
            <a:r>
              <a:rPr lang="en-US" sz="4000" b="1" dirty="0" smtClean="0"/>
              <a:t>IBR-2 Pulsed Reactor</a:t>
            </a:r>
            <a:endParaRPr lang="ru-RU" sz="4000" b="1" dirty="0"/>
          </a:p>
        </p:txBody>
      </p:sp>
      <p:sp>
        <p:nvSpPr>
          <p:cNvPr id="15" name="TextBox 14"/>
          <p:cNvSpPr txBox="1"/>
          <p:nvPr/>
        </p:nvSpPr>
        <p:spPr>
          <a:xfrm>
            <a:off x="3357554" y="6215082"/>
            <a:ext cx="2291781" cy="461665"/>
          </a:xfrm>
          <a:prstGeom prst="rect">
            <a:avLst/>
          </a:prstGeom>
          <a:solidFill>
            <a:schemeClr val="bg1">
              <a:alpha val="80000"/>
            </a:schemeClr>
          </a:solidFill>
        </p:spPr>
        <p:txBody>
          <a:bodyPr wrap="none" rtlCol="0">
            <a:spAutoFit/>
          </a:bodyPr>
          <a:lstStyle/>
          <a:p>
            <a:r>
              <a:rPr lang="en-US" sz="2400" b="1" dirty="0" smtClean="0"/>
              <a:t>2500 hours/year</a:t>
            </a:r>
            <a:endParaRPr lang="ru-RU" sz="2400" b="1" dirty="0"/>
          </a:p>
        </p:txBody>
      </p:sp>
      <p:grpSp>
        <p:nvGrpSpPr>
          <p:cNvPr id="16" name="Группа 15"/>
          <p:cNvGrpSpPr/>
          <p:nvPr/>
        </p:nvGrpSpPr>
        <p:grpSpPr>
          <a:xfrm>
            <a:off x="1000100" y="1643050"/>
            <a:ext cx="7358114" cy="5125691"/>
            <a:chOff x="928662" y="7143776"/>
            <a:chExt cx="7358114" cy="5125691"/>
          </a:xfrm>
        </p:grpSpPr>
        <p:sp>
          <p:nvSpPr>
            <p:cNvPr id="17" name="Rectangle 2"/>
            <p:cNvSpPr txBox="1">
              <a:spLocks noChangeArrowheads="1"/>
            </p:cNvSpPr>
            <p:nvPr/>
          </p:nvSpPr>
          <p:spPr>
            <a:xfrm>
              <a:off x="928662" y="7143776"/>
              <a:ext cx="7358114" cy="642942"/>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ko-KR" sz="4000" b="0" i="0" u="none" strike="noStrike" kern="1200" cap="none" spc="0" normalizeH="0" baseline="0" noProof="0" dirty="0" smtClean="0">
                  <a:ln>
                    <a:noFill/>
                  </a:ln>
                  <a:solidFill>
                    <a:schemeClr val="tx1"/>
                  </a:solidFill>
                  <a:effectLst/>
                  <a:uLnTx/>
                  <a:uFillTx/>
                  <a:latin typeface="+mj-lt"/>
                  <a:ea typeface="+mj-ea"/>
                  <a:cs typeface="+mj-cs"/>
                </a:rPr>
                <a:t>IBR-2M on the world scene</a:t>
              </a:r>
              <a:endParaRPr kumimoji="0" lang="ru-RU" altLang="ko-KR"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18" name="Picture 4" descr="flux">
              <a:hlinkClick r:id="rId8" action="ppaction://program"/>
            </p:cNvPr>
            <p:cNvPicPr>
              <a:picLocks noChangeAspect="1" noChangeArrowheads="1"/>
            </p:cNvPicPr>
            <p:nvPr/>
          </p:nvPicPr>
          <p:blipFill>
            <a:blip r:embed="rId9" cstate="screen"/>
            <a:srcRect/>
            <a:stretch>
              <a:fillRect/>
            </a:stretch>
          </p:blipFill>
          <p:spPr bwMode="auto">
            <a:xfrm>
              <a:off x="928662" y="7786718"/>
              <a:ext cx="7319985" cy="448274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5657" y="4980649"/>
            <a:ext cx="7432687" cy="1832727"/>
          </a:xfrm>
          <a:prstGeom prst="rect">
            <a:avLst/>
          </a:prstGeom>
        </p:spPr>
      </p:pic>
      <p:cxnSp>
        <p:nvCxnSpPr>
          <p:cNvPr id="132" name="Прямая соединительная линия 131"/>
          <p:cNvCxnSpPr/>
          <p:nvPr/>
        </p:nvCxnSpPr>
        <p:spPr>
          <a:xfrm>
            <a:off x="6064039" y="1776082"/>
            <a:ext cx="0" cy="122087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30" name="Прямая соединительная линия 129"/>
          <p:cNvCxnSpPr/>
          <p:nvPr/>
        </p:nvCxnSpPr>
        <p:spPr>
          <a:xfrm>
            <a:off x="3190920" y="1705154"/>
            <a:ext cx="0" cy="129179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p:nvPr/>
        </p:nvCxnSpPr>
        <p:spPr>
          <a:xfrm>
            <a:off x="1979712" y="1776082"/>
            <a:ext cx="0" cy="92492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a:off x="5004048" y="1776082"/>
            <a:ext cx="0" cy="2517014"/>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9" name="Прямоугольник 138"/>
          <p:cNvSpPr/>
          <p:nvPr/>
        </p:nvSpPr>
        <p:spPr>
          <a:xfrm>
            <a:off x="573564" y="3573016"/>
            <a:ext cx="8045930" cy="548276"/>
          </a:xfrm>
          <a:prstGeom prst="rect">
            <a:avLst/>
          </a:prstGeom>
          <a:gradFill flip="none" rotWithShape="1">
            <a:gsLst>
              <a:gs pos="0">
                <a:srgbClr val="FFC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Номер слайда 16"/>
          <p:cNvSpPr>
            <a:spLocks noGrp="1"/>
          </p:cNvSpPr>
          <p:nvPr>
            <p:ph type="sldNum" sz="quarter" idx="12"/>
          </p:nvPr>
        </p:nvSpPr>
        <p:spPr>
          <a:xfrm>
            <a:off x="8660582" y="6520259"/>
            <a:ext cx="447922" cy="437133"/>
          </a:xfrm>
        </p:spPr>
        <p:txBody>
          <a:bodyPr/>
          <a:lstStyle/>
          <a:p>
            <a:fld id="{55C91F9F-CAF1-427B-8B49-9C41A456CFE3}" type="slidenum">
              <a:rPr lang="ru-RU" smtClean="0"/>
              <a:pPr/>
              <a:t>70</a:t>
            </a:fld>
            <a:endParaRPr lang="ru-RU" dirty="0"/>
          </a:p>
        </p:txBody>
      </p:sp>
      <p:sp>
        <p:nvSpPr>
          <p:cNvPr id="16" name="Прямоугольник 15"/>
          <p:cNvSpPr/>
          <p:nvPr/>
        </p:nvSpPr>
        <p:spPr>
          <a:xfrm>
            <a:off x="755576" y="779277"/>
            <a:ext cx="790500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rPr>
              <a:t>What we have achieved and open problems</a:t>
            </a:r>
            <a:endParaRPr lang="ru-RU" sz="2800" b="1" cap="all" dirty="0">
              <a:ln w="0">
                <a:solidFill>
                  <a:schemeClr val="tx2">
                    <a:lumMod val="20000"/>
                    <a:lumOff val="80000"/>
                  </a:schemeClr>
                </a:solidFill>
              </a:ln>
              <a:blipFill>
                <a:blip r:embed="rId5"/>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7"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8"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Группа 120"/>
          <p:cNvGrpSpPr/>
          <p:nvPr/>
        </p:nvGrpSpPr>
        <p:grpSpPr>
          <a:xfrm>
            <a:off x="445078" y="1268760"/>
            <a:ext cx="8375394" cy="508402"/>
            <a:chOff x="285188" y="1984494"/>
            <a:chExt cx="8375394" cy="508402"/>
          </a:xfrm>
        </p:grpSpPr>
        <p:cxnSp>
          <p:nvCxnSpPr>
            <p:cNvPr id="4" name="Прямая со стрелкой 3"/>
            <p:cNvCxnSpPr/>
            <p:nvPr/>
          </p:nvCxnSpPr>
          <p:spPr>
            <a:xfrm>
              <a:off x="395536" y="2491816"/>
              <a:ext cx="8265046" cy="108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611560"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8172400"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2123728"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3635896"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6660232"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5148064" y="2348880"/>
              <a:ext cx="0" cy="144016"/>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188" y="1984494"/>
              <a:ext cx="652743" cy="369332"/>
            </a:xfrm>
            <a:prstGeom prst="rect">
              <a:avLst/>
            </a:prstGeom>
            <a:noFill/>
          </p:spPr>
          <p:txBody>
            <a:bodyPr wrap="none" rtlCol="0">
              <a:spAutoFit/>
            </a:bodyPr>
            <a:lstStyle/>
            <a:p>
              <a:r>
                <a:rPr lang="en-US" dirty="0" smtClean="0"/>
                <a:t>1970</a:t>
              </a:r>
              <a:endParaRPr lang="ru-RU" dirty="0"/>
            </a:p>
          </p:txBody>
        </p:sp>
        <p:sp>
          <p:nvSpPr>
            <p:cNvPr id="25" name="TextBox 24"/>
            <p:cNvSpPr txBox="1"/>
            <p:nvPr/>
          </p:nvSpPr>
          <p:spPr>
            <a:xfrm>
              <a:off x="1797356" y="1984494"/>
              <a:ext cx="652743" cy="369332"/>
            </a:xfrm>
            <a:prstGeom prst="rect">
              <a:avLst/>
            </a:prstGeom>
            <a:noFill/>
          </p:spPr>
          <p:txBody>
            <a:bodyPr wrap="none" rtlCol="0">
              <a:spAutoFit/>
            </a:bodyPr>
            <a:lstStyle/>
            <a:p>
              <a:r>
                <a:rPr lang="en-US" dirty="0" smtClean="0"/>
                <a:t>1980</a:t>
              </a:r>
              <a:endParaRPr lang="ru-RU" dirty="0"/>
            </a:p>
          </p:txBody>
        </p:sp>
        <p:sp>
          <p:nvSpPr>
            <p:cNvPr id="34" name="TextBox 33"/>
            <p:cNvSpPr txBox="1"/>
            <p:nvPr/>
          </p:nvSpPr>
          <p:spPr>
            <a:xfrm>
              <a:off x="3309524" y="1984494"/>
              <a:ext cx="652743" cy="369332"/>
            </a:xfrm>
            <a:prstGeom prst="rect">
              <a:avLst/>
            </a:prstGeom>
            <a:noFill/>
          </p:spPr>
          <p:txBody>
            <a:bodyPr wrap="none" rtlCol="0">
              <a:spAutoFit/>
            </a:bodyPr>
            <a:lstStyle/>
            <a:p>
              <a:r>
                <a:rPr lang="en-US" dirty="0" smtClean="0"/>
                <a:t>1990</a:t>
              </a:r>
              <a:endParaRPr lang="ru-RU" dirty="0"/>
            </a:p>
          </p:txBody>
        </p:sp>
        <p:sp>
          <p:nvSpPr>
            <p:cNvPr id="35" name="TextBox 34"/>
            <p:cNvSpPr txBox="1"/>
            <p:nvPr/>
          </p:nvSpPr>
          <p:spPr>
            <a:xfrm>
              <a:off x="4821692" y="1984494"/>
              <a:ext cx="652743" cy="369332"/>
            </a:xfrm>
            <a:prstGeom prst="rect">
              <a:avLst/>
            </a:prstGeom>
            <a:noFill/>
          </p:spPr>
          <p:txBody>
            <a:bodyPr wrap="none" rtlCol="0">
              <a:spAutoFit/>
            </a:bodyPr>
            <a:lstStyle/>
            <a:p>
              <a:r>
                <a:rPr lang="en-US" dirty="0" smtClean="0"/>
                <a:t>2000</a:t>
              </a:r>
              <a:endParaRPr lang="ru-RU" dirty="0"/>
            </a:p>
          </p:txBody>
        </p:sp>
        <p:sp>
          <p:nvSpPr>
            <p:cNvPr id="36" name="TextBox 35"/>
            <p:cNvSpPr txBox="1"/>
            <p:nvPr/>
          </p:nvSpPr>
          <p:spPr>
            <a:xfrm>
              <a:off x="6333860" y="1984494"/>
              <a:ext cx="652743" cy="369332"/>
            </a:xfrm>
            <a:prstGeom prst="rect">
              <a:avLst/>
            </a:prstGeom>
            <a:noFill/>
          </p:spPr>
          <p:txBody>
            <a:bodyPr wrap="none" rtlCol="0">
              <a:spAutoFit/>
            </a:bodyPr>
            <a:lstStyle/>
            <a:p>
              <a:r>
                <a:rPr lang="en-US" dirty="0" smtClean="0"/>
                <a:t>2010</a:t>
              </a:r>
              <a:endParaRPr lang="ru-RU" dirty="0"/>
            </a:p>
          </p:txBody>
        </p:sp>
        <p:sp>
          <p:nvSpPr>
            <p:cNvPr id="37" name="TextBox 36"/>
            <p:cNvSpPr txBox="1"/>
            <p:nvPr/>
          </p:nvSpPr>
          <p:spPr>
            <a:xfrm>
              <a:off x="7846028" y="1984494"/>
              <a:ext cx="652743" cy="369332"/>
            </a:xfrm>
            <a:prstGeom prst="rect">
              <a:avLst/>
            </a:prstGeom>
            <a:noFill/>
          </p:spPr>
          <p:txBody>
            <a:bodyPr wrap="none" rtlCol="0">
              <a:spAutoFit/>
            </a:bodyPr>
            <a:lstStyle/>
            <a:p>
              <a:r>
                <a:rPr lang="en-US" dirty="0" smtClean="0"/>
                <a:t>2020</a:t>
              </a:r>
              <a:endParaRPr lang="ru-RU" dirty="0"/>
            </a:p>
          </p:txBody>
        </p:sp>
        <p:cxnSp>
          <p:nvCxnSpPr>
            <p:cNvPr id="9" name="Прямая соединительная линия 8"/>
            <p:cNvCxnSpPr/>
            <p:nvPr/>
          </p:nvCxnSpPr>
          <p:spPr>
            <a:xfrm>
              <a:off x="1367644" y="2383816"/>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1518861"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1670078"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182129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197251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121642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106521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913993"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76277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212372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611559"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2879813" y="2383816"/>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303103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318224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333346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3484681"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272859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2577379"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242616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a:off x="227494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a:off x="363589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2123728"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4391981" y="2383816"/>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4543198"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469441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484563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4996849"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424076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a:off x="408954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393833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3787113"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514806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363589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5904149" y="2383816"/>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605536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6206583"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635780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650901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a:off x="575293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560171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5450498"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a:off x="5299281"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a:off x="666023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514806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7416317" y="2383816"/>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756753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7718751"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7869968"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a:off x="802118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a:off x="726510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7113883"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6962666"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6811449"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817240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a:off x="6660232"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a:off x="8474834"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p:nvPr/>
          </p:nvCxnSpPr>
          <p:spPr>
            <a:xfrm>
              <a:off x="8323617"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a:xfrm>
              <a:off x="8172400"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p:cNvCxnSpPr/>
            <p:nvPr/>
          </p:nvCxnSpPr>
          <p:spPr>
            <a:xfrm>
              <a:off x="460345" y="2420888"/>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a:off x="611560" y="2420888"/>
              <a:ext cx="0" cy="7200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4" name="Прямоугольник 123"/>
          <p:cNvSpPr/>
          <p:nvPr/>
        </p:nvSpPr>
        <p:spPr>
          <a:xfrm>
            <a:off x="3118912" y="2996952"/>
            <a:ext cx="5341520" cy="432048"/>
          </a:xfrm>
          <a:prstGeom prst="rect">
            <a:avLst/>
          </a:prstGeom>
          <a:gradFill flip="none" rotWithShape="1">
            <a:gsLst>
              <a:gs pos="0">
                <a:srgbClr val="FFFF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mc:AlternateContent xmlns:mc="http://schemas.openxmlformats.org/markup-compatibility/2006">
        <mc:Choice xmlns:a14="http://schemas.microsoft.com/office/drawing/2010/main" xmlns="" Requires="a14">
          <p:sp>
            <p:nvSpPr>
              <p:cNvPr id="125" name="TextBox 124"/>
              <p:cNvSpPr txBox="1"/>
              <p:nvPr/>
            </p:nvSpPr>
            <p:spPr>
              <a:xfrm>
                <a:off x="2584074" y="2996952"/>
                <a:ext cx="4648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oMath>
                  </m:oMathPara>
                </a14:m>
                <a:endParaRPr lang="ru-RU" dirty="0"/>
              </a:p>
            </p:txBody>
          </p:sp>
        </mc:Choice>
        <mc:Fallback>
          <p:sp>
            <p:nvSpPr>
              <p:cNvPr id="125" name="TextBox 124"/>
              <p:cNvSpPr txBox="1">
                <a:spLocks noRot="1" noChangeAspect="1" noMove="1" noResize="1" noEditPoints="1" noAdjustHandles="1" noChangeArrowheads="1" noChangeShapeType="1" noTextEdit="1"/>
              </p:cNvSpPr>
              <p:nvPr/>
            </p:nvSpPr>
            <p:spPr>
              <a:xfrm>
                <a:off x="2584074" y="2996952"/>
                <a:ext cx="464807" cy="369332"/>
              </a:xfrm>
              <a:prstGeom prst="rect">
                <a:avLst/>
              </a:prstGeom>
              <a:blipFill rotWithShape="0">
                <a:blip r:embed="rId9" cstate="print"/>
                <a:stretch>
                  <a:fillRect/>
                </a:stretch>
              </a:blipFill>
            </p:spPr>
            <p:txBody>
              <a:bodyPr/>
              <a:lstStyle/>
              <a:p>
                <a:r>
                  <a:rPr lang="ru-RU">
                    <a:noFill/>
                  </a:rPr>
                  <a:t> </a:t>
                </a:r>
              </a:p>
            </p:txBody>
          </p:sp>
        </mc:Fallback>
      </mc:AlternateContent>
      <p:sp>
        <p:nvSpPr>
          <p:cNvPr id="126" name="Прямоугольник 125"/>
          <p:cNvSpPr/>
          <p:nvPr/>
        </p:nvSpPr>
        <p:spPr>
          <a:xfrm>
            <a:off x="588794" y="1872612"/>
            <a:ext cx="8045930" cy="548276"/>
          </a:xfrm>
          <a:prstGeom prst="rect">
            <a:avLst/>
          </a:prstGeom>
          <a:gradFill flip="none" rotWithShape="1">
            <a:gsLst>
              <a:gs pos="0">
                <a:srgbClr val="00B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7" name="TextBox 126"/>
          <p:cNvSpPr txBox="1"/>
          <p:nvPr/>
        </p:nvSpPr>
        <p:spPr>
          <a:xfrm>
            <a:off x="3180481" y="3025230"/>
            <a:ext cx="885179" cy="369332"/>
          </a:xfrm>
          <a:prstGeom prst="rect">
            <a:avLst/>
          </a:prstGeom>
          <a:noFill/>
        </p:spPr>
        <p:txBody>
          <a:bodyPr wrap="none" rtlCol="0">
            <a:spAutoFit/>
          </a:bodyPr>
          <a:lstStyle/>
          <a:p>
            <a:r>
              <a:rPr lang="en-US" dirty="0" smtClean="0"/>
              <a:t>903±13</a:t>
            </a:r>
            <a:endParaRPr lang="ru-RU" dirty="0"/>
          </a:p>
        </p:txBody>
      </p:sp>
      <p:sp>
        <p:nvSpPr>
          <p:cNvPr id="128" name="TextBox 127"/>
          <p:cNvSpPr txBox="1"/>
          <p:nvPr/>
        </p:nvSpPr>
        <p:spPr>
          <a:xfrm>
            <a:off x="5712794" y="3025230"/>
            <a:ext cx="942887" cy="369332"/>
          </a:xfrm>
          <a:prstGeom prst="rect">
            <a:avLst/>
          </a:prstGeom>
          <a:noFill/>
        </p:spPr>
        <p:txBody>
          <a:bodyPr wrap="none" rtlCol="0">
            <a:spAutoFit/>
          </a:bodyPr>
          <a:lstStyle/>
          <a:p>
            <a:r>
              <a:rPr lang="en-US" dirty="0" smtClean="0"/>
              <a:t>978±0.8</a:t>
            </a:r>
            <a:endParaRPr lang="ru-RU" dirty="0"/>
          </a:p>
        </p:txBody>
      </p:sp>
      <p:sp>
        <p:nvSpPr>
          <p:cNvPr id="137" name="TextBox 136"/>
          <p:cNvSpPr txBox="1"/>
          <p:nvPr/>
        </p:nvSpPr>
        <p:spPr>
          <a:xfrm>
            <a:off x="520152" y="1825774"/>
            <a:ext cx="7326429" cy="646331"/>
          </a:xfrm>
          <a:prstGeom prst="rect">
            <a:avLst/>
          </a:prstGeom>
          <a:noFill/>
        </p:spPr>
        <p:txBody>
          <a:bodyPr wrap="none" rtlCol="0">
            <a:spAutoFit/>
          </a:bodyPr>
          <a:lstStyle/>
          <a:p>
            <a:r>
              <a:rPr lang="en-US" dirty="0" smtClean="0"/>
              <a:t>Developing of experimental technic, of UCN sources, UCN detectors and etc.</a:t>
            </a:r>
          </a:p>
          <a:p>
            <a:r>
              <a:rPr lang="en-US" dirty="0" smtClean="0"/>
              <a:t>Search reasons of abnormal large losses of UCN from traps</a:t>
            </a:r>
            <a:endParaRPr lang="ru-RU" dirty="0"/>
          </a:p>
        </p:txBody>
      </p:sp>
      <p:graphicFrame>
        <p:nvGraphicFramePr>
          <p:cNvPr id="141" name="Object 6"/>
          <p:cNvGraphicFramePr>
            <a:graphicFrameLocks noChangeAspect="1"/>
          </p:cNvGraphicFramePr>
          <p:nvPr>
            <p:extLst>
              <p:ext uri="{D42A27DB-BD31-4B8C-83A1-F6EECF244321}">
                <p14:modId xmlns:p14="http://schemas.microsoft.com/office/powerpoint/2010/main" xmlns="" val="1456620777"/>
              </p:ext>
            </p:extLst>
          </p:nvPr>
        </p:nvGraphicFramePr>
        <p:xfrm>
          <a:off x="160859" y="3683132"/>
          <a:ext cx="3475037" cy="431800"/>
        </p:xfrm>
        <a:graphic>
          <a:graphicData uri="http://schemas.openxmlformats.org/presentationml/2006/ole">
            <p:oleObj spid="_x0000_s625682" name="Equation" r:id="rId10" imgW="2044700" imgH="254000" progId="Equation.DSMT4">
              <p:embed/>
            </p:oleObj>
          </a:graphicData>
        </a:graphic>
      </p:graphicFrame>
      <p:graphicFrame>
        <p:nvGraphicFramePr>
          <p:cNvPr id="142" name="Object 6"/>
          <p:cNvGraphicFramePr>
            <a:graphicFrameLocks noChangeAspect="1"/>
          </p:cNvGraphicFramePr>
          <p:nvPr>
            <p:extLst>
              <p:ext uri="{D42A27DB-BD31-4B8C-83A1-F6EECF244321}">
                <p14:modId xmlns:p14="http://schemas.microsoft.com/office/powerpoint/2010/main" xmlns="" val="229901076"/>
              </p:ext>
            </p:extLst>
          </p:nvPr>
        </p:nvGraphicFramePr>
        <p:xfrm>
          <a:off x="4497388" y="3649663"/>
          <a:ext cx="3259137" cy="431800"/>
        </p:xfrm>
        <a:graphic>
          <a:graphicData uri="http://schemas.openxmlformats.org/presentationml/2006/ole">
            <p:oleObj spid="_x0000_s625683" name="Equation" r:id="rId11" imgW="1917360" imgH="253800" progId="Equation.DSMT4">
              <p:embed/>
            </p:oleObj>
          </a:graphicData>
        </a:graphic>
      </p:graphicFrame>
      <p:sp>
        <p:nvSpPr>
          <p:cNvPr id="143" name="Прямоугольник 142"/>
          <p:cNvSpPr/>
          <p:nvPr/>
        </p:nvSpPr>
        <p:spPr>
          <a:xfrm>
            <a:off x="5716929" y="4785666"/>
            <a:ext cx="3175551" cy="587550"/>
          </a:xfrm>
          <a:prstGeom prst="rect">
            <a:avLst/>
          </a:prstGeom>
          <a:gradFill flip="none" rotWithShape="1">
            <a:gsLst>
              <a:gs pos="0">
                <a:srgbClr val="09E7E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4" name="TextBox 143"/>
          <p:cNvSpPr txBox="1"/>
          <p:nvPr/>
        </p:nvSpPr>
        <p:spPr>
          <a:xfrm>
            <a:off x="5740647" y="4798893"/>
            <a:ext cx="2708678" cy="646331"/>
          </a:xfrm>
          <a:prstGeom prst="rect">
            <a:avLst/>
          </a:prstGeom>
          <a:noFill/>
        </p:spPr>
        <p:txBody>
          <a:bodyPr wrap="square" rtlCol="0">
            <a:spAutoFit/>
          </a:bodyPr>
          <a:lstStyle/>
          <a:p>
            <a:r>
              <a:rPr lang="en-US" dirty="0" smtClean="0"/>
              <a:t>Research with UCN energy levels in </a:t>
            </a:r>
            <a:r>
              <a:rPr lang="en-US" dirty="0"/>
              <a:t>gravitational </a:t>
            </a:r>
            <a:r>
              <a:rPr lang="en-US" dirty="0" smtClean="0"/>
              <a:t> field</a:t>
            </a:r>
            <a:endParaRPr lang="ru-RU" dirty="0"/>
          </a:p>
        </p:txBody>
      </p:sp>
      <p:sp>
        <p:nvSpPr>
          <p:cNvPr id="134" name="TextBox 133"/>
          <p:cNvSpPr txBox="1"/>
          <p:nvPr/>
        </p:nvSpPr>
        <p:spPr>
          <a:xfrm>
            <a:off x="1990708" y="2516338"/>
            <a:ext cx="4935134" cy="369332"/>
          </a:xfrm>
          <a:prstGeom prst="rect">
            <a:avLst/>
          </a:prstGeom>
          <a:solidFill>
            <a:schemeClr val="bg1"/>
          </a:solidFill>
        </p:spPr>
        <p:txBody>
          <a:bodyPr wrap="none" rtlCol="0">
            <a:spAutoFit/>
          </a:bodyPr>
          <a:lstStyle/>
          <a:p>
            <a:r>
              <a:rPr lang="en-US" dirty="0" smtClean="0">
                <a:solidFill>
                  <a:srgbClr val="FF0000"/>
                </a:solidFill>
              </a:rPr>
              <a:t>Discovering of hydrogen contamination of surfaces</a:t>
            </a:r>
            <a:endParaRPr lang="ru-RU" dirty="0">
              <a:solidFill>
                <a:srgbClr val="FF0000"/>
              </a:solidFill>
            </a:endParaRPr>
          </a:p>
        </p:txBody>
      </p:sp>
      <p:sp>
        <p:nvSpPr>
          <p:cNvPr id="148" name="TextBox 147"/>
          <p:cNvSpPr txBox="1"/>
          <p:nvPr/>
        </p:nvSpPr>
        <p:spPr>
          <a:xfrm>
            <a:off x="5043808" y="4150821"/>
            <a:ext cx="3096343" cy="646331"/>
          </a:xfrm>
          <a:prstGeom prst="rect">
            <a:avLst/>
          </a:prstGeom>
          <a:solidFill>
            <a:schemeClr val="bg1"/>
          </a:solidFill>
        </p:spPr>
        <p:txBody>
          <a:bodyPr wrap="square" rtlCol="0">
            <a:spAutoFit/>
          </a:bodyPr>
          <a:lstStyle/>
          <a:p>
            <a:r>
              <a:rPr lang="en-US" dirty="0" smtClean="0">
                <a:solidFill>
                  <a:srgbClr val="FF0000"/>
                </a:solidFill>
              </a:rPr>
              <a:t>Discovering of UCN “small heating and cooling”</a:t>
            </a:r>
            <a:endParaRPr lang="ru-RU" dirty="0">
              <a:solidFill>
                <a:srgbClr val="FF0000"/>
              </a:solidFill>
            </a:endParaRPr>
          </a:p>
        </p:txBody>
      </p:sp>
    </p:spTree>
    <p:extLst>
      <p:ext uri="{BB962C8B-B14F-4D97-AF65-F5344CB8AC3E}">
        <p14:creationId xmlns:p14="http://schemas.microsoft.com/office/powerpoint/2010/main" xmlns="" val="1394806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660582" y="6520259"/>
            <a:ext cx="447922" cy="437133"/>
          </a:xfrm>
        </p:spPr>
        <p:txBody>
          <a:bodyPr/>
          <a:lstStyle/>
          <a:p>
            <a:fld id="{55C91F9F-CAF1-427B-8B49-9C41A456CFE3}" type="slidenum">
              <a:rPr lang="ru-RU" smtClean="0"/>
              <a:pPr/>
              <a:t>71</a:t>
            </a:fld>
            <a:endParaRPr lang="ru-RU" dirty="0"/>
          </a:p>
        </p:txBody>
      </p:sp>
      <p:sp>
        <p:nvSpPr>
          <p:cNvPr id="16" name="Прямоугольник 15"/>
          <p:cNvSpPr/>
          <p:nvPr/>
        </p:nvSpPr>
        <p:spPr>
          <a:xfrm>
            <a:off x="755576" y="779277"/>
            <a:ext cx="7905006"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open problems</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83568" y="1534632"/>
            <a:ext cx="8136904" cy="4401205"/>
          </a:xfrm>
          <a:prstGeom prst="rect">
            <a:avLst/>
          </a:prstGeom>
          <a:noFill/>
        </p:spPr>
        <p:txBody>
          <a:bodyPr wrap="square" rtlCol="0">
            <a:spAutoFit/>
          </a:bodyPr>
          <a:lstStyle/>
          <a:p>
            <a:pPr marL="342900" indent="-342900">
              <a:buAutoNum type="arabicPeriod"/>
            </a:pPr>
            <a:r>
              <a:rPr lang="en-US" sz="2800" dirty="0" smtClean="0"/>
              <a:t>Huge losses </a:t>
            </a:r>
            <a:r>
              <a:rPr lang="en-US" sz="2800" dirty="0" smtClean="0"/>
              <a:t>for solid </a:t>
            </a:r>
            <a:r>
              <a:rPr lang="en-US" sz="2800" dirty="0" smtClean="0"/>
              <a:t>surfaces with small  capture. Experimental losses 10 times large than theoretically </a:t>
            </a:r>
            <a:r>
              <a:rPr lang="en-US" sz="2800" dirty="0" smtClean="0"/>
              <a:t>predicted. These discrepancy are </a:t>
            </a:r>
            <a:r>
              <a:rPr lang="en-US" sz="2800" dirty="0" smtClean="0">
                <a:solidFill>
                  <a:srgbClr val="FF0000"/>
                </a:solidFill>
              </a:rPr>
              <a:t>10 </a:t>
            </a:r>
            <a:r>
              <a:rPr lang="en-US" sz="2800" dirty="0" smtClean="0"/>
              <a:t>times</a:t>
            </a:r>
            <a:r>
              <a:rPr lang="en-US" sz="2800" dirty="0" smtClean="0">
                <a:solidFill>
                  <a:srgbClr val="FF0000"/>
                </a:solidFill>
              </a:rPr>
              <a:t> </a:t>
            </a:r>
            <a:r>
              <a:rPr lang="en-US" sz="2800" dirty="0" smtClean="0"/>
              <a:t>for </a:t>
            </a:r>
            <a:r>
              <a:rPr lang="en-US" sz="2800" dirty="0" smtClean="0"/>
              <a:t>Be and </a:t>
            </a:r>
            <a:r>
              <a:rPr lang="en-US" sz="2800" dirty="0" smtClean="0">
                <a:solidFill>
                  <a:srgbClr val="FF0000"/>
                </a:solidFill>
              </a:rPr>
              <a:t>100!</a:t>
            </a:r>
            <a:r>
              <a:rPr lang="en-US" sz="2800" dirty="0" smtClean="0"/>
              <a:t> times for solid O</a:t>
            </a:r>
            <a:r>
              <a:rPr lang="en-US" sz="2800" baseline="-25000" dirty="0" smtClean="0"/>
              <a:t>2</a:t>
            </a:r>
            <a:r>
              <a:rPr lang="en-US" sz="2800" dirty="0" smtClean="0"/>
              <a:t>. </a:t>
            </a:r>
            <a:r>
              <a:rPr lang="en-US" sz="2800" dirty="0" smtClean="0"/>
              <a:t>We don’t know reason of these additional losses  yet.</a:t>
            </a:r>
          </a:p>
          <a:p>
            <a:pPr marL="342900" indent="-342900">
              <a:buAutoNum type="arabicPeriod"/>
            </a:pPr>
            <a:r>
              <a:rPr lang="en-US" sz="2800" dirty="0" smtClean="0"/>
              <a:t>Detail investigation of possible systematic effect in neutron life time measurements and neutron electric dipole moment search.</a:t>
            </a:r>
          </a:p>
          <a:p>
            <a:pPr marL="342900" indent="-342900">
              <a:buAutoNum type="arabicPeriod"/>
            </a:pPr>
            <a:r>
              <a:rPr lang="en-US" sz="2800" dirty="0" smtClean="0"/>
              <a:t>Investigation of “small UCN </a:t>
            </a:r>
            <a:r>
              <a:rPr lang="en-US" sz="2800" dirty="0" err="1" smtClean="0"/>
              <a:t>upscattering</a:t>
            </a:r>
            <a:r>
              <a:rPr lang="en-US" sz="2800" dirty="0" smtClean="0"/>
              <a:t>”.</a:t>
            </a:r>
          </a:p>
          <a:p>
            <a:pPr marL="342900" indent="-342900">
              <a:buAutoNum type="arabicPeriod"/>
            </a:pPr>
            <a:r>
              <a:rPr lang="en-US" sz="2800" dirty="0" smtClean="0">
                <a:solidFill>
                  <a:srgbClr val="C00000"/>
                </a:solidFill>
              </a:rPr>
              <a:t>Small intensity of UCN sources.</a:t>
            </a:r>
            <a:endParaRPr lang="ru-RU" sz="2800" dirty="0">
              <a:solidFill>
                <a:srgbClr val="C00000"/>
              </a:solidFill>
            </a:endParaRPr>
          </a:p>
        </p:txBody>
      </p:sp>
    </p:spTree>
    <p:extLst>
      <p:ext uri="{BB962C8B-B14F-4D97-AF65-F5344CB8AC3E}">
        <p14:creationId xmlns:p14="http://schemas.microsoft.com/office/powerpoint/2010/main" xmlns="" val="3069023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746701"/>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Modern trends in UCN field. New sources </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5" name="TextBox 14"/>
          <p:cNvSpPr txBox="1"/>
          <p:nvPr/>
        </p:nvSpPr>
        <p:spPr>
          <a:xfrm>
            <a:off x="755576" y="1268760"/>
            <a:ext cx="7723268" cy="523220"/>
          </a:xfrm>
          <a:prstGeom prst="rect">
            <a:avLst/>
          </a:prstGeom>
          <a:noFill/>
        </p:spPr>
        <p:txBody>
          <a:bodyPr wrap="none" rtlCol="0">
            <a:spAutoFit/>
          </a:bodyPr>
          <a:lstStyle/>
          <a:p>
            <a:r>
              <a:rPr lang="en-US" sz="2800" b="1" dirty="0" smtClean="0"/>
              <a:t>Scientific program is traditional plus “new physics”</a:t>
            </a:r>
            <a:endParaRPr lang="ru-RU" sz="2800" b="1" dirty="0"/>
          </a:p>
        </p:txBody>
      </p:sp>
      <p:sp>
        <p:nvSpPr>
          <p:cNvPr id="17" name="TextBox 16"/>
          <p:cNvSpPr txBox="1"/>
          <p:nvPr/>
        </p:nvSpPr>
        <p:spPr>
          <a:xfrm>
            <a:off x="541610" y="1841828"/>
            <a:ext cx="8018670" cy="584775"/>
          </a:xfrm>
          <a:prstGeom prst="rect">
            <a:avLst/>
          </a:prstGeom>
          <a:noFill/>
        </p:spPr>
        <p:txBody>
          <a:bodyPr wrap="none" rtlCol="0">
            <a:spAutoFit/>
          </a:bodyPr>
          <a:lstStyle/>
          <a:p>
            <a:r>
              <a:rPr lang="en-US" sz="3200" b="1" dirty="0" smtClean="0">
                <a:solidFill>
                  <a:srgbClr val="C00000"/>
                </a:solidFill>
              </a:rPr>
              <a:t>Main </a:t>
            </a:r>
            <a:r>
              <a:rPr lang="en-US" sz="3200" b="1" smtClean="0">
                <a:solidFill>
                  <a:srgbClr val="C00000"/>
                </a:solidFill>
              </a:rPr>
              <a:t>task is </a:t>
            </a:r>
            <a:r>
              <a:rPr lang="en-US" sz="3200" b="1" dirty="0" smtClean="0">
                <a:solidFill>
                  <a:srgbClr val="C00000"/>
                </a:solidFill>
              </a:rPr>
              <a:t>to increase UCN density and flux  </a:t>
            </a:r>
            <a:endParaRPr lang="ru-RU" sz="3200" b="1" dirty="0">
              <a:solidFill>
                <a:srgbClr val="C00000"/>
              </a:solidFill>
            </a:endParaRPr>
          </a:p>
        </p:txBody>
      </p:sp>
      <p:sp>
        <p:nvSpPr>
          <p:cNvPr id="21" name="TextBox 20"/>
          <p:cNvSpPr txBox="1"/>
          <p:nvPr/>
        </p:nvSpPr>
        <p:spPr>
          <a:xfrm>
            <a:off x="1979712" y="2492896"/>
            <a:ext cx="5119861" cy="3785652"/>
          </a:xfrm>
          <a:prstGeom prst="rect">
            <a:avLst/>
          </a:prstGeom>
          <a:noFill/>
        </p:spPr>
        <p:txBody>
          <a:bodyPr wrap="square" rtlCol="0">
            <a:spAutoFit/>
          </a:bodyPr>
          <a:lstStyle/>
          <a:p>
            <a:pPr algn="ctr"/>
            <a:r>
              <a:rPr lang="en-US" sz="4000" dirty="0" smtClean="0"/>
              <a:t>It allow us to increase precision of experiments and develop new methods for surface investigation by UCN</a:t>
            </a:r>
            <a:endParaRPr lang="ru-RU" sz="4000" dirty="0"/>
          </a:p>
        </p:txBody>
      </p:sp>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8" name="Прямоугольник 1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9" name="Прямоугольник 1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0" name="Рисунок 1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2"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3" name="Прямоугольник 22"/>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4" name="Прямая соединительная линия 23"/>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748464" y="6520259"/>
            <a:ext cx="360040" cy="365125"/>
          </a:xfrm>
        </p:spPr>
        <p:txBody>
          <a:bodyPr/>
          <a:lstStyle/>
          <a:p>
            <a:fld id="{55C91F9F-CAF1-427B-8B49-9C41A456CFE3}" type="slidenum">
              <a:rPr lang="ru-RU" smtClean="0"/>
              <a:pPr/>
              <a:t>73</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solidFill>
                  <a:srgbClr val="FF0000"/>
                </a:solidFill>
              </a:rPr>
              <a:t>New UCN sources. New proposal for helium source.</a:t>
            </a:r>
          </a:p>
          <a:p>
            <a:r>
              <a:rPr lang="en-US" sz="2800" dirty="0" smtClean="0"/>
              <a:t>5. Conclusion</a:t>
            </a:r>
            <a:endParaRPr lang="ru-RU" sz="2800" dirty="0"/>
          </a:p>
        </p:txBody>
      </p:sp>
    </p:spTree>
    <p:extLst>
      <p:ext uri="{BB962C8B-B14F-4D97-AF65-F5344CB8AC3E}">
        <p14:creationId xmlns:p14="http://schemas.microsoft.com/office/powerpoint/2010/main" xmlns="" val="26715664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18709"/>
            <a:ext cx="8712968"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Modern trends in UCN field. New sources </a:t>
            </a:r>
            <a:endParaRPr lang="en-US" sz="2200" dirty="0" smtClean="0"/>
          </a:p>
          <a:p>
            <a:pPr algn="ct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12" name="Text Box 2"/>
          <p:cNvSpPr txBox="1">
            <a:spLocks noChangeArrowheads="1"/>
          </p:cNvSpPr>
          <p:nvPr/>
        </p:nvSpPr>
        <p:spPr bwMode="auto">
          <a:xfrm>
            <a:off x="611560" y="1340768"/>
            <a:ext cx="3743325" cy="1833562"/>
          </a:xfrm>
          <a:prstGeom prst="rect">
            <a:avLst/>
          </a:prstGeom>
          <a:noFill/>
          <a:ln w="9525">
            <a:noFill/>
            <a:miter lim="800000"/>
            <a:headEnd/>
            <a:tailEnd/>
          </a:ln>
          <a:effectLst/>
        </p:spPr>
        <p:txBody>
          <a:bodyPr>
            <a:spAutoFit/>
          </a:bodyPr>
          <a:lstStyle/>
          <a:p>
            <a:pPr marL="342900" indent="-342900">
              <a:defRPr/>
            </a:pPr>
            <a:r>
              <a:rPr lang="en-US" sz="1600" b="1" dirty="0">
                <a:solidFill>
                  <a:srgbClr val="FF3300"/>
                </a:solidFill>
                <a:effectLst>
                  <a:outerShdw blurRad="38100" dist="38100" dir="2700000" algn="tl">
                    <a:srgbClr val="C0C0C0"/>
                  </a:outerShdw>
                </a:effectLst>
                <a:latin typeface="Arial" pitchFamily="34" charset="0"/>
                <a:cs typeface="Arial" pitchFamily="34" charset="0"/>
              </a:rPr>
              <a:t>First UCN sources</a:t>
            </a:r>
            <a:r>
              <a:rPr lang="ru-RU" sz="1600" b="1" dirty="0">
                <a:solidFill>
                  <a:srgbClr val="FF3300"/>
                </a:solidFill>
                <a:effectLst>
                  <a:outerShdw blurRad="38100" dist="38100" dir="2700000" algn="tl">
                    <a:srgbClr val="C0C0C0"/>
                  </a:outerShdw>
                </a:effectLst>
                <a:latin typeface="Arial" pitchFamily="34" charset="0"/>
                <a:cs typeface="Arial" pitchFamily="34" charset="0"/>
              </a:rPr>
              <a:t> (1970-1990)</a:t>
            </a:r>
          </a:p>
          <a:p>
            <a:pPr marL="342900" indent="-342900">
              <a:defRPr/>
            </a:pPr>
            <a:r>
              <a:rPr lang="en-US" sz="1800" b="1" dirty="0">
                <a:solidFill>
                  <a:srgbClr val="FF3300"/>
                </a:solidFill>
                <a:effectLst>
                  <a:outerShdw blurRad="38100" dist="38100" dir="2700000" algn="tl">
                    <a:srgbClr val="C0C0C0"/>
                  </a:outerShdw>
                </a:effectLst>
                <a:latin typeface="Arial" pitchFamily="34" charset="0"/>
                <a:cs typeface="Arial" pitchFamily="34" charset="0"/>
              </a:rPr>
              <a:t>	 JINR, </a:t>
            </a:r>
            <a:r>
              <a:rPr lang="en-US" sz="1800" b="1" dirty="0" err="1">
                <a:solidFill>
                  <a:srgbClr val="FF3300"/>
                </a:solidFill>
                <a:effectLst>
                  <a:outerShdw blurRad="38100" dist="38100" dir="2700000" algn="tl">
                    <a:srgbClr val="C0C0C0"/>
                  </a:outerShdw>
                </a:effectLst>
                <a:latin typeface="Arial" pitchFamily="34" charset="0"/>
                <a:cs typeface="Arial" pitchFamily="34" charset="0"/>
              </a:rPr>
              <a:t>Dubna</a:t>
            </a:r>
            <a:endParaRPr lang="ru-RU" sz="16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err="1">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Kurchatov</a:t>
            </a: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 institute,</a:t>
            </a:r>
            <a:r>
              <a:rPr lang="ru-RU"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 </a:t>
            </a: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Moscow</a:t>
            </a:r>
            <a:endParaRPr lang="ru-RU"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PNPI, </a:t>
            </a:r>
            <a:r>
              <a:rPr lang="en-US" sz="1600" b="1" dirty="0" err="1">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Gatchina</a:t>
            </a:r>
            <a:endParaRPr lang="ru-RU"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RIAR, </a:t>
            </a:r>
            <a:r>
              <a:rPr lang="en-US" sz="1600" b="1" dirty="0" err="1">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Dimitrovgrad</a:t>
            </a:r>
            <a:endParaRPr lang="ru-RU"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INP, </a:t>
            </a:r>
            <a:r>
              <a:rPr lang="en-US" sz="1600" b="1" dirty="0" err="1">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Almaty</a:t>
            </a:r>
            <a:endPar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TUM, </a:t>
            </a:r>
            <a:r>
              <a:rPr lang="en-US" sz="1600" b="1" dirty="0" err="1">
                <a:solidFill>
                  <a:schemeClr val="tx1">
                    <a:lumMod val="50000"/>
                    <a:lumOff val="50000"/>
                  </a:schemeClr>
                </a:solidFill>
                <a:effectLst>
                  <a:outerShdw blurRad="38100" dist="38100" dir="2700000" algn="tl">
                    <a:srgbClr val="C0C0C0"/>
                  </a:outerShdw>
                </a:effectLst>
                <a:latin typeface="Arial" pitchFamily="34" charset="0"/>
                <a:cs typeface="Arial" pitchFamily="34" charset="0"/>
              </a:rPr>
              <a:t>Munchen</a:t>
            </a:r>
            <a:endParaRPr lang="ru-RU" sz="1600" b="1" dirty="0">
              <a:solidFill>
                <a:schemeClr val="tx1">
                  <a:lumMod val="50000"/>
                  <a:lumOff val="50000"/>
                </a:schemeClr>
              </a:solidFill>
              <a:effectLst>
                <a:outerShdw blurRad="38100" dist="38100" dir="2700000" algn="tl">
                  <a:srgbClr val="C0C0C0"/>
                </a:outerShdw>
              </a:effectLst>
              <a:latin typeface="Arial" pitchFamily="34" charset="0"/>
              <a:cs typeface="Arial" pitchFamily="34" charset="0"/>
            </a:endParaRPr>
          </a:p>
        </p:txBody>
      </p:sp>
      <p:sp>
        <p:nvSpPr>
          <p:cNvPr id="13" name="Text Box 3"/>
          <p:cNvSpPr txBox="1">
            <a:spLocks noChangeArrowheads="1"/>
          </p:cNvSpPr>
          <p:nvPr/>
        </p:nvSpPr>
        <p:spPr bwMode="auto">
          <a:xfrm>
            <a:off x="4427984" y="1340768"/>
            <a:ext cx="4248150" cy="1938992"/>
          </a:xfrm>
          <a:prstGeom prst="rect">
            <a:avLst/>
          </a:prstGeom>
          <a:noFill/>
          <a:ln w="9525">
            <a:noFill/>
            <a:miter lim="800000"/>
            <a:headEnd/>
            <a:tailEnd/>
          </a:ln>
          <a:effectLst/>
        </p:spPr>
        <p:txBody>
          <a:bodyPr>
            <a:spAutoFit/>
          </a:bodyPr>
          <a:lstStyle/>
          <a:p>
            <a:pPr marL="342900" indent="-342900" algn="ctr">
              <a:defRPr/>
            </a:pPr>
            <a:r>
              <a:rPr lang="en-US" sz="2000" b="1" dirty="0">
                <a:solidFill>
                  <a:srgbClr val="FF3300"/>
                </a:solidFill>
                <a:effectLst>
                  <a:outerShdw blurRad="38100" dist="38100" dir="2700000" algn="tl">
                    <a:srgbClr val="C0C0C0"/>
                  </a:outerShdw>
                </a:effectLst>
                <a:latin typeface="Arial" pitchFamily="34" charset="0"/>
                <a:cs typeface="Arial" pitchFamily="34" charset="0"/>
              </a:rPr>
              <a:t>Current UCN sources</a:t>
            </a:r>
            <a:r>
              <a:rPr lang="ru-RU" sz="2000" b="1" dirty="0">
                <a:solidFill>
                  <a:srgbClr val="FF3300"/>
                </a:solidFill>
                <a:effectLst>
                  <a:outerShdw blurRad="38100" dist="38100" dir="2700000" algn="tl">
                    <a:srgbClr val="C0C0C0"/>
                  </a:outerShdw>
                </a:effectLst>
                <a:latin typeface="Arial" pitchFamily="34" charset="0"/>
                <a:cs typeface="Arial" pitchFamily="34" charset="0"/>
              </a:rPr>
              <a:t> (</a:t>
            </a:r>
            <a:r>
              <a:rPr lang="ru-RU" sz="2000" b="1" dirty="0" smtClean="0">
                <a:solidFill>
                  <a:srgbClr val="FF3300"/>
                </a:solidFill>
                <a:effectLst>
                  <a:outerShdw blurRad="38100" dist="38100" dir="2700000" algn="tl">
                    <a:srgbClr val="C0C0C0"/>
                  </a:outerShdw>
                </a:effectLst>
                <a:latin typeface="Arial" pitchFamily="34" charset="0"/>
                <a:cs typeface="Arial" pitchFamily="34" charset="0"/>
              </a:rPr>
              <a:t>201</a:t>
            </a:r>
            <a:r>
              <a:rPr lang="en-US" sz="2000" b="1" dirty="0" smtClean="0">
                <a:solidFill>
                  <a:srgbClr val="FF3300"/>
                </a:solidFill>
                <a:effectLst>
                  <a:outerShdw blurRad="38100" dist="38100" dir="2700000" algn="tl">
                    <a:srgbClr val="C0C0C0"/>
                  </a:outerShdw>
                </a:effectLst>
                <a:latin typeface="Arial" pitchFamily="34" charset="0"/>
                <a:cs typeface="Arial" pitchFamily="34" charset="0"/>
              </a:rPr>
              <a:t>4</a:t>
            </a:r>
            <a:r>
              <a:rPr lang="ru-RU" sz="2000" b="1" dirty="0" smtClean="0">
                <a:solidFill>
                  <a:srgbClr val="FF3300"/>
                </a:solidFill>
                <a:effectLst>
                  <a:outerShdw blurRad="38100" dist="38100" dir="2700000" algn="tl">
                    <a:srgbClr val="C0C0C0"/>
                  </a:outerShdw>
                </a:effectLst>
                <a:latin typeface="Arial" pitchFamily="34" charset="0"/>
                <a:cs typeface="Arial" pitchFamily="34" charset="0"/>
              </a:rPr>
              <a:t>)</a:t>
            </a:r>
            <a:endParaRPr lang="ru-RU" sz="2000" b="1" dirty="0">
              <a:solidFill>
                <a:srgbClr val="FF3300"/>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smtClean="0">
                <a:solidFill>
                  <a:srgbClr val="C00000"/>
                </a:solidFill>
                <a:effectLst>
                  <a:outerShdw blurRad="38100" dist="38100" dir="2700000" algn="tl">
                    <a:srgbClr val="C0C0C0"/>
                  </a:outerShdw>
                </a:effectLst>
                <a:latin typeface="Arial" pitchFamily="34" charset="0"/>
                <a:cs typeface="Arial" pitchFamily="34" charset="0"/>
              </a:rPr>
              <a:t>ILL</a:t>
            </a:r>
            <a:r>
              <a:rPr lang="en-US" sz="2000" b="1" dirty="0">
                <a:solidFill>
                  <a:srgbClr val="C00000"/>
                </a:solidFill>
                <a:effectLst>
                  <a:outerShdw blurRad="38100" dist="38100" dir="2700000" algn="tl">
                    <a:srgbClr val="C0C0C0"/>
                  </a:outerShdw>
                </a:effectLst>
                <a:latin typeface="Arial" pitchFamily="34" charset="0"/>
                <a:cs typeface="Arial" pitchFamily="34" charset="0"/>
              </a:rPr>
              <a:t>, Grenoble, France</a:t>
            </a: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Mainz, Germany</a:t>
            </a:r>
            <a:endParaRPr lang="ru-RU" sz="2000" b="1" dirty="0">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Los Alamos, USA</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KEK, Japan</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J-park, Japan</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p:txBody>
      </p:sp>
      <p:sp>
        <p:nvSpPr>
          <p:cNvPr id="14" name="Text Box 4"/>
          <p:cNvSpPr txBox="1">
            <a:spLocks noChangeArrowheads="1"/>
          </p:cNvSpPr>
          <p:nvPr/>
        </p:nvSpPr>
        <p:spPr bwMode="auto">
          <a:xfrm>
            <a:off x="251520" y="3429000"/>
            <a:ext cx="6026265" cy="3077766"/>
          </a:xfrm>
          <a:prstGeom prst="rect">
            <a:avLst/>
          </a:prstGeom>
          <a:noFill/>
          <a:ln w="9525">
            <a:noFill/>
            <a:miter lim="800000"/>
            <a:headEnd/>
            <a:tailEnd/>
          </a:ln>
          <a:effectLst/>
        </p:spPr>
        <p:txBody>
          <a:bodyPr wrap="none">
            <a:spAutoFit/>
          </a:bodyPr>
          <a:lstStyle/>
          <a:p>
            <a:pPr marL="342900" indent="-342900">
              <a:defRPr/>
            </a:pPr>
            <a:r>
              <a:rPr lang="en-US" sz="2000" b="1" dirty="0">
                <a:solidFill>
                  <a:srgbClr val="FF3300"/>
                </a:solidFill>
                <a:effectLst>
                  <a:outerShdw blurRad="38100" dist="38100" dir="2700000" algn="tl">
                    <a:srgbClr val="C0C0C0"/>
                  </a:outerShdw>
                </a:effectLst>
                <a:latin typeface="Arial" pitchFamily="34" charset="0"/>
                <a:cs typeface="Arial" pitchFamily="34" charset="0"/>
              </a:rPr>
              <a:t>Next generation UCN sources</a:t>
            </a:r>
            <a:r>
              <a:rPr lang="ru-RU" sz="2000" b="1" dirty="0">
                <a:solidFill>
                  <a:srgbClr val="FF3300"/>
                </a:solidFill>
                <a:effectLst>
                  <a:outerShdw blurRad="38100" dist="38100" dir="2700000" algn="tl">
                    <a:srgbClr val="C0C0C0"/>
                  </a:outerShdw>
                </a:effectLst>
                <a:latin typeface="Arial" pitchFamily="34" charset="0"/>
                <a:cs typeface="Arial" pitchFamily="34" charset="0"/>
              </a:rPr>
              <a:t> </a:t>
            </a:r>
            <a:r>
              <a:rPr lang="ru-RU" sz="1400" b="1" dirty="0">
                <a:solidFill>
                  <a:srgbClr val="FF3300"/>
                </a:solidFill>
                <a:effectLst>
                  <a:outerShdw blurRad="38100" dist="38100" dir="2700000" algn="tl">
                    <a:srgbClr val="C0C0C0"/>
                  </a:outerShdw>
                </a:effectLst>
                <a:latin typeface="Arial" pitchFamily="34" charset="0"/>
                <a:cs typeface="Arial" pitchFamily="34" charset="0"/>
              </a:rPr>
              <a:t>(</a:t>
            </a:r>
            <a:r>
              <a:rPr lang="en-US" sz="1400" b="1" dirty="0">
                <a:solidFill>
                  <a:srgbClr val="FF3300"/>
                </a:solidFill>
                <a:effectLst>
                  <a:outerShdw blurRad="38100" dist="38100" dir="2700000" algn="tl">
                    <a:srgbClr val="C0C0C0"/>
                  </a:outerShdw>
                </a:effectLst>
                <a:latin typeface="Arial" pitchFamily="34" charset="0"/>
                <a:cs typeface="Arial" pitchFamily="34" charset="0"/>
              </a:rPr>
              <a:t>under construction)</a:t>
            </a:r>
            <a:endParaRPr lang="ru-RU" sz="1400" dirty="0">
              <a:latin typeface="Arial" pitchFamily="34" charset="0"/>
              <a:cs typeface="Arial" pitchFamily="34" charset="0"/>
            </a:endParaRPr>
          </a:p>
          <a:p>
            <a:pPr marL="342900" indent="-342900">
              <a:defRPr/>
            </a:pPr>
            <a:endParaRPr lang="ru-RU" sz="1400" b="1" dirty="0">
              <a:solidFill>
                <a:srgbClr val="FF3300"/>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PSI</a:t>
            </a:r>
            <a:r>
              <a:rPr lang="ru-RU" sz="2000" b="1" dirty="0">
                <a:effectLst>
                  <a:outerShdw blurRad="38100" dist="38100" dir="2700000" algn="tl">
                    <a:srgbClr val="C0C0C0"/>
                  </a:outerShdw>
                </a:effectLst>
                <a:latin typeface="Arial" pitchFamily="34" charset="0"/>
                <a:cs typeface="Arial" pitchFamily="34" charset="0"/>
              </a:rPr>
              <a:t>,</a:t>
            </a:r>
            <a:r>
              <a:rPr lang="en-US" sz="2000" b="1" dirty="0">
                <a:effectLst>
                  <a:outerShdw blurRad="38100" dist="38100" dir="2700000" algn="tl">
                    <a:srgbClr val="C0C0C0"/>
                  </a:outerShdw>
                </a:effectLst>
                <a:latin typeface="Arial" pitchFamily="34" charset="0"/>
                <a:cs typeface="Arial" pitchFamily="34" charset="0"/>
              </a:rPr>
              <a:t> Switzerland</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ILL, Grenoble, France</a:t>
            </a:r>
          </a:p>
          <a:p>
            <a:pPr marL="342900" indent="-342900">
              <a:buFontTx/>
              <a:buAutoNum type="arabicPeriod"/>
              <a:defRPr/>
            </a:pPr>
            <a:r>
              <a:rPr lang="en-US" sz="2000" b="1" dirty="0" smtClean="0">
                <a:solidFill>
                  <a:srgbClr val="0033CC"/>
                </a:solidFill>
                <a:effectLst>
                  <a:outerShdw blurRad="38100" dist="38100" dir="2700000" algn="tl">
                    <a:srgbClr val="C0C0C0"/>
                  </a:outerShdw>
                </a:effectLst>
                <a:latin typeface="Arial" pitchFamily="34" charset="0"/>
                <a:cs typeface="Arial" pitchFamily="34" charset="0"/>
              </a:rPr>
              <a:t>SNS</a:t>
            </a:r>
            <a:r>
              <a:rPr lang="ru-RU" sz="2000" b="1" dirty="0">
                <a:solidFill>
                  <a:srgbClr val="0033CC"/>
                </a:solidFill>
                <a:effectLst>
                  <a:outerShdw blurRad="38100" dist="38100" dir="2700000" algn="tl">
                    <a:srgbClr val="C0C0C0"/>
                  </a:outerShdw>
                </a:effectLst>
                <a:latin typeface="Arial" pitchFamily="34" charset="0"/>
                <a:cs typeface="Arial" pitchFamily="34" charset="0"/>
              </a:rPr>
              <a:t>,</a:t>
            </a:r>
            <a:r>
              <a:rPr lang="en-US" sz="2000" b="1" dirty="0">
                <a:solidFill>
                  <a:srgbClr val="0033CC"/>
                </a:solidFill>
                <a:effectLst>
                  <a:outerShdw blurRad="38100" dist="38100" dir="2700000" algn="tl">
                    <a:srgbClr val="C0C0C0"/>
                  </a:outerShdw>
                </a:effectLst>
                <a:latin typeface="Arial" pitchFamily="34" charset="0"/>
                <a:cs typeface="Arial" pitchFamily="34" charset="0"/>
              </a:rPr>
              <a:t> USA</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PNPI</a:t>
            </a:r>
            <a:r>
              <a:rPr lang="ru-RU" sz="2000" b="1" dirty="0">
                <a:solidFill>
                  <a:srgbClr val="0033CC"/>
                </a:solidFill>
                <a:effectLst>
                  <a:outerShdw blurRad="38100" dist="38100" dir="2700000" algn="tl">
                    <a:srgbClr val="C0C0C0"/>
                  </a:outerShdw>
                </a:effectLst>
                <a:latin typeface="Arial" pitchFamily="34" charset="0"/>
                <a:cs typeface="Arial" pitchFamily="34" charset="0"/>
              </a:rPr>
              <a:t>, </a:t>
            </a:r>
            <a:r>
              <a:rPr lang="en-US" sz="2000" b="1" dirty="0" err="1">
                <a:solidFill>
                  <a:srgbClr val="0033CC"/>
                </a:solidFill>
                <a:effectLst>
                  <a:outerShdw blurRad="38100" dist="38100" dir="2700000" algn="tl">
                    <a:srgbClr val="C0C0C0"/>
                  </a:outerShdw>
                </a:effectLst>
                <a:latin typeface="Arial" pitchFamily="34" charset="0"/>
                <a:cs typeface="Arial" pitchFamily="34" charset="0"/>
              </a:rPr>
              <a:t>Gatchina</a:t>
            </a:r>
            <a:r>
              <a:rPr lang="en-US" sz="2000" b="1" dirty="0">
                <a:solidFill>
                  <a:srgbClr val="0033CC"/>
                </a:solidFill>
                <a:effectLst>
                  <a:outerShdw blurRad="38100" dist="38100" dir="2700000" algn="tl">
                    <a:srgbClr val="C0C0C0"/>
                  </a:outerShdw>
                </a:effectLst>
                <a:latin typeface="Arial" pitchFamily="34" charset="0"/>
                <a:cs typeface="Arial" pitchFamily="34" charset="0"/>
              </a:rPr>
              <a:t>, Russia</a:t>
            </a:r>
            <a:endParaRPr lang="ru-RU" sz="2000" b="1" dirty="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a:effectLst>
                  <a:outerShdw blurRad="38100" dist="38100" dir="2700000" algn="tl">
                    <a:srgbClr val="C0C0C0"/>
                  </a:outerShdw>
                </a:effectLst>
                <a:latin typeface="Arial" pitchFamily="34" charset="0"/>
                <a:cs typeface="Arial" pitchFamily="34" charset="0"/>
              </a:rPr>
              <a:t>TU-</a:t>
            </a:r>
            <a:r>
              <a:rPr lang="en-US" sz="2000" b="1" dirty="0" err="1">
                <a:effectLst>
                  <a:outerShdw blurRad="38100" dist="38100" dir="2700000" algn="tl">
                    <a:srgbClr val="C0C0C0"/>
                  </a:outerShdw>
                </a:effectLst>
                <a:latin typeface="Arial" pitchFamily="34" charset="0"/>
                <a:cs typeface="Arial" pitchFamily="34" charset="0"/>
              </a:rPr>
              <a:t>Munchen</a:t>
            </a:r>
            <a:r>
              <a:rPr lang="en-US" sz="2000" b="1" dirty="0">
                <a:effectLst>
                  <a:outerShdw blurRad="38100" dist="38100" dir="2700000" algn="tl">
                    <a:srgbClr val="C0C0C0"/>
                  </a:outerShdw>
                </a:effectLst>
                <a:latin typeface="Arial" pitchFamily="34" charset="0"/>
                <a:cs typeface="Arial" pitchFamily="34" charset="0"/>
              </a:rPr>
              <a:t>, </a:t>
            </a:r>
            <a:r>
              <a:rPr lang="en-US" sz="2000" b="1" dirty="0" err="1">
                <a:effectLst>
                  <a:outerShdw blurRad="38100" dist="38100" dir="2700000" algn="tl">
                    <a:srgbClr val="C0C0C0"/>
                  </a:outerShdw>
                </a:effectLst>
                <a:latin typeface="Arial" pitchFamily="34" charset="0"/>
                <a:cs typeface="Arial" pitchFamily="34" charset="0"/>
              </a:rPr>
              <a:t>Garching</a:t>
            </a:r>
            <a:r>
              <a:rPr lang="en-US" sz="2000" b="1" dirty="0">
                <a:effectLst>
                  <a:outerShdw blurRad="38100" dist="38100" dir="2700000" algn="tl">
                    <a:srgbClr val="C0C0C0"/>
                  </a:outerShdw>
                </a:effectLst>
                <a:latin typeface="Arial" pitchFamily="34" charset="0"/>
                <a:cs typeface="Arial" pitchFamily="34" charset="0"/>
              </a:rPr>
              <a:t>, Germany</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J-Park, Japan</a:t>
            </a:r>
          </a:p>
          <a:p>
            <a:pPr marL="342900" indent="-342900">
              <a:buFontTx/>
              <a:buAutoNum type="arabicPeriod"/>
              <a:defRPr/>
            </a:pPr>
            <a:r>
              <a:rPr lang="en-US" sz="2000" b="1" dirty="0">
                <a:solidFill>
                  <a:srgbClr val="0033CC"/>
                </a:solidFill>
                <a:effectLst>
                  <a:outerShdw blurRad="38100" dist="38100" dir="2700000" algn="tl">
                    <a:srgbClr val="C0C0C0"/>
                  </a:outerShdw>
                </a:effectLst>
                <a:latin typeface="Arial" pitchFamily="34" charset="0"/>
                <a:cs typeface="Arial" pitchFamily="34" charset="0"/>
              </a:rPr>
              <a:t>Triumph, Canada (in collaboration with KEK) </a:t>
            </a:r>
            <a:endParaRPr lang="en-US" sz="2000" b="1" dirty="0" smtClean="0">
              <a:solidFill>
                <a:srgbClr val="0033CC"/>
              </a:solidFill>
              <a:effectLst>
                <a:outerShdw blurRad="38100" dist="38100" dir="2700000" algn="tl">
                  <a:srgbClr val="C0C0C0"/>
                </a:outerShdw>
              </a:effectLst>
              <a:latin typeface="Arial" pitchFamily="34" charset="0"/>
              <a:cs typeface="Arial" pitchFamily="34" charset="0"/>
            </a:endParaRPr>
          </a:p>
          <a:p>
            <a:pPr marL="342900" indent="-342900">
              <a:buFontTx/>
              <a:buAutoNum type="arabicPeriod"/>
              <a:defRPr/>
            </a:pPr>
            <a:r>
              <a:rPr lang="en-US" sz="2000" b="1" dirty="0" smtClean="0">
                <a:effectLst>
                  <a:outerShdw blurRad="38100" dist="38100" dir="2700000" algn="tl">
                    <a:srgbClr val="C0C0C0"/>
                  </a:outerShdw>
                </a:effectLst>
                <a:latin typeface="Arial" pitchFamily="34" charset="0"/>
                <a:cs typeface="Arial" pitchFamily="34" charset="0"/>
              </a:rPr>
              <a:t>NCU, USA</a:t>
            </a:r>
            <a:endParaRPr lang="ru-RU" sz="2000" b="1" dirty="0">
              <a:effectLst>
                <a:outerShdw blurRad="38100" dist="38100" dir="2700000" algn="tl">
                  <a:srgbClr val="C0C0C0"/>
                </a:outerShdw>
              </a:effectLst>
              <a:latin typeface="Arial" pitchFamily="34" charset="0"/>
              <a:cs typeface="Arial" pitchFamily="34" charset="0"/>
            </a:endParaRPr>
          </a:p>
        </p:txBody>
      </p:sp>
      <p:sp>
        <p:nvSpPr>
          <p:cNvPr id="18" name="TextBox 17"/>
          <p:cNvSpPr txBox="1"/>
          <p:nvPr/>
        </p:nvSpPr>
        <p:spPr>
          <a:xfrm>
            <a:off x="5580112" y="3981837"/>
            <a:ext cx="2861617" cy="954107"/>
          </a:xfrm>
          <a:prstGeom prst="rect">
            <a:avLst/>
          </a:prstGeom>
          <a:noFill/>
          <a:ln w="28575">
            <a:solidFill>
              <a:schemeClr val="accent1"/>
            </a:solidFill>
          </a:ln>
        </p:spPr>
        <p:txBody>
          <a:bodyPr wrap="none" rtlCol="0">
            <a:spAutoFit/>
          </a:bodyPr>
          <a:lstStyle/>
          <a:p>
            <a:pPr algn="ctr"/>
            <a:r>
              <a:rPr lang="en-US" sz="2800" b="1" dirty="0" smtClean="0">
                <a:ln>
                  <a:solidFill>
                    <a:sysClr val="windowText" lastClr="000000"/>
                  </a:solidFill>
                </a:ln>
              </a:rPr>
              <a:t>Solid D</a:t>
            </a:r>
            <a:r>
              <a:rPr lang="en-US" sz="2800" b="1" baseline="-25000" dirty="0" smtClean="0">
                <a:ln>
                  <a:solidFill>
                    <a:sysClr val="windowText" lastClr="000000"/>
                  </a:solidFill>
                </a:ln>
              </a:rPr>
              <a:t>2</a:t>
            </a:r>
            <a:r>
              <a:rPr lang="en-US" sz="2800" b="1" dirty="0" smtClean="0">
                <a:ln>
                  <a:solidFill>
                    <a:sysClr val="windowText" lastClr="000000"/>
                  </a:solidFill>
                </a:ln>
              </a:rPr>
              <a:t> converter</a:t>
            </a:r>
          </a:p>
          <a:p>
            <a:pPr algn="ctr"/>
            <a:r>
              <a:rPr lang="en-US" sz="2800" b="1" dirty="0" smtClean="0">
                <a:ln>
                  <a:solidFill>
                    <a:sysClr val="windowText" lastClr="000000"/>
                  </a:solidFill>
                </a:ln>
                <a:solidFill>
                  <a:srgbClr val="0000FF"/>
                </a:solidFill>
              </a:rPr>
              <a:t>Liquid helium</a:t>
            </a:r>
            <a:endParaRPr lang="ru-RU" sz="2800" b="1" dirty="0">
              <a:ln>
                <a:solidFill>
                  <a:sysClr val="windowText" lastClr="000000"/>
                </a:solidFill>
              </a:ln>
              <a:solidFill>
                <a:srgbClr val="0000FF"/>
              </a:solidFill>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391213" y="5085184"/>
            <a:ext cx="3239413" cy="461665"/>
          </a:xfrm>
          <a:prstGeom prst="rect">
            <a:avLst/>
          </a:prstGeom>
          <a:noFill/>
        </p:spPr>
        <p:txBody>
          <a:bodyPr wrap="none" rtlCol="0">
            <a:spAutoFit/>
          </a:bodyPr>
          <a:lstStyle/>
          <a:p>
            <a:r>
              <a:rPr lang="en-US" sz="2400" dirty="0" smtClean="0">
                <a:solidFill>
                  <a:srgbClr val="FFC000"/>
                </a:solidFill>
              </a:rPr>
              <a:t>Pulsed neutron sources?</a:t>
            </a:r>
            <a:endParaRPr lang="ru-RU" sz="24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18709"/>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Helium UCN source</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2" descr="C:\Documents and Settings\dkus\Мои документы\Померанчук.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24328" y="1035351"/>
            <a:ext cx="1152128" cy="1664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39552" y="1440558"/>
            <a:ext cx="6671041" cy="954107"/>
          </a:xfrm>
          <a:prstGeom prst="rect">
            <a:avLst/>
          </a:prstGeom>
          <a:noFill/>
        </p:spPr>
        <p:txBody>
          <a:bodyPr wrap="square">
            <a:spAutoFit/>
          </a:bodyPr>
          <a:lstStyle/>
          <a:p>
            <a:pPr>
              <a:defRPr/>
            </a:pPr>
            <a:r>
              <a:rPr lang="en-US" sz="1400" dirty="0" err="1">
                <a:solidFill>
                  <a:schemeClr val="accent1">
                    <a:lumMod val="50000"/>
                  </a:schemeClr>
                </a:solidFill>
              </a:rPr>
              <a:t>Akhiezer</a:t>
            </a:r>
            <a:r>
              <a:rPr lang="en-US" sz="1400" dirty="0">
                <a:solidFill>
                  <a:schemeClr val="accent1">
                    <a:lumMod val="50000"/>
                  </a:schemeClr>
                </a:solidFill>
              </a:rPr>
              <a:t> A and </a:t>
            </a:r>
            <a:r>
              <a:rPr lang="en-US" sz="1400" u="sng" dirty="0">
                <a:solidFill>
                  <a:schemeClr val="accent1">
                    <a:lumMod val="50000"/>
                  </a:schemeClr>
                </a:solidFill>
              </a:rPr>
              <a:t>I </a:t>
            </a:r>
            <a:r>
              <a:rPr lang="en-US" sz="1400" u="sng" dirty="0" err="1">
                <a:solidFill>
                  <a:schemeClr val="accent1">
                    <a:lumMod val="50000"/>
                  </a:schemeClr>
                </a:solidFill>
              </a:rPr>
              <a:t>Pomeranchuk</a:t>
            </a:r>
            <a:r>
              <a:rPr lang="en-US" sz="1400" dirty="0">
                <a:solidFill>
                  <a:schemeClr val="accent1">
                    <a:lumMod val="50000"/>
                  </a:schemeClr>
                </a:solidFill>
              </a:rPr>
              <a:t>, "On the Scattering of  Low Energy Neutrons in Helium II", J. Phys. USSR, 9 (</a:t>
            </a:r>
            <a:r>
              <a:rPr lang="en-US" sz="1400" dirty="0">
                <a:solidFill>
                  <a:srgbClr val="C00000"/>
                </a:solidFill>
              </a:rPr>
              <a:t>1945</a:t>
            </a:r>
            <a:r>
              <a:rPr lang="en-US" sz="1400" dirty="0">
                <a:solidFill>
                  <a:schemeClr val="accent1">
                    <a:lumMod val="50000"/>
                  </a:schemeClr>
                </a:solidFill>
              </a:rPr>
              <a:t>), 461 </a:t>
            </a:r>
          </a:p>
          <a:p>
            <a:pPr>
              <a:defRPr/>
            </a:pPr>
            <a:r>
              <a:rPr lang="en-US" sz="1400" dirty="0" err="1">
                <a:solidFill>
                  <a:schemeClr val="accent1">
                    <a:lumMod val="50000"/>
                  </a:schemeClr>
                </a:solidFill>
              </a:rPr>
              <a:t>Akhiezer</a:t>
            </a:r>
            <a:r>
              <a:rPr lang="en-US" sz="1400" dirty="0">
                <a:solidFill>
                  <a:schemeClr val="accent1">
                    <a:lumMod val="50000"/>
                  </a:schemeClr>
                </a:solidFill>
              </a:rPr>
              <a:t> A and </a:t>
            </a:r>
            <a:r>
              <a:rPr lang="en-US" sz="1400" u="sng" dirty="0">
                <a:solidFill>
                  <a:schemeClr val="accent1">
                    <a:lumMod val="50000"/>
                  </a:schemeClr>
                </a:solidFill>
              </a:rPr>
              <a:t>I </a:t>
            </a:r>
            <a:r>
              <a:rPr lang="en-US" sz="1400" u="sng" dirty="0" err="1">
                <a:solidFill>
                  <a:schemeClr val="accent1">
                    <a:lumMod val="50000"/>
                  </a:schemeClr>
                </a:solidFill>
              </a:rPr>
              <a:t>Pomeranchuk</a:t>
            </a:r>
            <a:r>
              <a:rPr lang="en-US" sz="1400" dirty="0">
                <a:solidFill>
                  <a:schemeClr val="accent1">
                    <a:lumMod val="50000"/>
                  </a:schemeClr>
                </a:solidFill>
              </a:rPr>
              <a:t>, "Scattering of  Neutrons with Energy of  Several Degrees in Liquid Helium II", JETP, 16 (</a:t>
            </a:r>
            <a:r>
              <a:rPr lang="en-US" sz="1400" dirty="0">
                <a:solidFill>
                  <a:srgbClr val="C00000"/>
                </a:solidFill>
              </a:rPr>
              <a:t>1946</a:t>
            </a:r>
            <a:r>
              <a:rPr lang="en-US" sz="1400" dirty="0">
                <a:solidFill>
                  <a:schemeClr val="accent1">
                    <a:lumMod val="50000"/>
                  </a:schemeClr>
                </a:solidFill>
              </a:rPr>
              <a:t>), 396</a:t>
            </a:r>
            <a:endParaRPr lang="ru-RU" sz="1400" dirty="0">
              <a:solidFill>
                <a:schemeClr val="accent1">
                  <a:lumMod val="50000"/>
                </a:schemeClr>
              </a:solidFill>
            </a:endParaRPr>
          </a:p>
        </p:txBody>
      </p:sp>
      <p:pic>
        <p:nvPicPr>
          <p:cNvPr id="14" name="Picture 3" descr="E:\Наука\Доклады\Гомель 2011\Serebrov1_Страница_05.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20" y="2996952"/>
            <a:ext cx="9163805" cy="3478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0397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18709"/>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Helium UCN source</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0034" y="3276263"/>
            <a:ext cx="3826227" cy="3443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16016" y="3356992"/>
            <a:ext cx="4104456" cy="339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454145" y="1586649"/>
            <a:ext cx="2181751" cy="369332"/>
          </a:xfrm>
          <a:prstGeom prst="rect">
            <a:avLst/>
          </a:prstGeom>
          <a:noFill/>
        </p:spPr>
        <p:txBody>
          <a:bodyPr wrap="none" rtlCol="0">
            <a:spAutoFit/>
          </a:bodyPr>
          <a:lstStyle/>
          <a:p>
            <a:r>
              <a:rPr lang="en-US" dirty="0" smtClean="0"/>
              <a:t>UCN production rate:</a:t>
            </a:r>
            <a:endParaRPr lang="ru-RU" dirty="0"/>
          </a:p>
        </p:txBody>
      </p:sp>
      <p:sp>
        <p:nvSpPr>
          <p:cNvPr id="4" name="Прямоугольник 3"/>
          <p:cNvSpPr/>
          <p:nvPr/>
        </p:nvSpPr>
        <p:spPr>
          <a:xfrm>
            <a:off x="3636404" y="1598294"/>
            <a:ext cx="3563796" cy="369332"/>
          </a:xfrm>
          <a:prstGeom prst="rect">
            <a:avLst/>
          </a:prstGeom>
        </p:spPr>
        <p:txBody>
          <a:bodyPr wrap="none">
            <a:spAutoFit/>
          </a:bodyPr>
          <a:lstStyle/>
          <a:p>
            <a:pPr algn="ctr"/>
            <a:r>
              <a:rPr lang="ru-RU" dirty="0"/>
              <a:t> </a:t>
            </a:r>
            <a:r>
              <a:rPr lang="ru-RU" i="1" dirty="0"/>
              <a:t>R = 4.55 · 10</a:t>
            </a:r>
            <a:r>
              <a:rPr lang="ru-RU" i="1" baseline="30000" dirty="0"/>
              <a:t>−8</a:t>
            </a:r>
            <a:r>
              <a:rPr lang="ru-RU" i="1" dirty="0"/>
              <a:t> d</a:t>
            </a:r>
            <a:r>
              <a:rPr lang="en-US" i="1" dirty="0"/>
              <a:t>J</a:t>
            </a:r>
            <a:r>
              <a:rPr lang="ru-RU" i="1" dirty="0"/>
              <a:t>/</a:t>
            </a:r>
            <a:r>
              <a:rPr lang="ru-RU" i="1" dirty="0" err="1"/>
              <a:t>dλ</a:t>
            </a:r>
            <a:r>
              <a:rPr lang="ru-RU" i="1" dirty="0"/>
              <a:t> (8.9 Å) cm</a:t>
            </a:r>
            <a:r>
              <a:rPr lang="ru-RU" i="1" baseline="30000" dirty="0"/>
              <a:t>−3</a:t>
            </a:r>
            <a:r>
              <a:rPr lang="ru-RU" i="1" dirty="0"/>
              <a:t> s</a:t>
            </a:r>
            <a:r>
              <a:rPr lang="ru-RU" i="1" baseline="30000" dirty="0"/>
              <a:t>−1</a:t>
            </a:r>
            <a:endParaRPr lang="en-US" i="1" baseline="30000" dirty="0"/>
          </a:p>
        </p:txBody>
      </p:sp>
      <mc:AlternateContent xmlns:mc="http://schemas.openxmlformats.org/markup-compatibility/2006">
        <mc:Choice xmlns:a14="http://schemas.microsoft.com/office/drawing/2010/main" xmlns="" Requires="a14">
          <p:sp>
            <p:nvSpPr>
              <p:cNvPr id="5" name="Прямоугольник 4"/>
              <p:cNvSpPr/>
              <p:nvPr/>
            </p:nvSpPr>
            <p:spPr>
              <a:xfrm>
                <a:off x="5606764" y="2018170"/>
                <a:ext cx="12841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𝑈𝐶𝑁</m:t>
                          </m:r>
                        </m:sub>
                      </m:sSub>
                      <m:r>
                        <a:rPr lang="en-US" i="1">
                          <a:latin typeface="Cambria Math" panose="02040503050406030204" pitchFamily="18" charset="0"/>
                        </a:rPr>
                        <m:t>=</m:t>
                      </m:r>
                      <m:r>
                        <a:rPr lang="en-US" i="1">
                          <a:latin typeface="Cambria Math" panose="02040503050406030204" pitchFamily="18" charset="0"/>
                        </a:rPr>
                        <m:t>𝑅</m:t>
                      </m:r>
                      <m:r>
                        <a:rPr lang="en-US" i="1">
                          <a:latin typeface="Cambria Math" panose="02040503050406030204" pitchFamily="18" charset="0"/>
                          <a:ea typeface="Cambria Math" panose="02040503050406030204" pitchFamily="18" charset="0"/>
                        </a:rPr>
                        <m:t>𝜏</m:t>
                      </m:r>
                    </m:oMath>
                  </m:oMathPara>
                </a14:m>
                <a:endParaRPr lang="ru-RU" dirty="0"/>
              </a:p>
            </p:txBody>
          </p:sp>
        </mc:Choice>
        <mc:Fallback>
          <p:sp>
            <p:nvSpPr>
              <p:cNvPr id="5" name="Прямоугольник 4"/>
              <p:cNvSpPr>
                <a:spLocks noRot="1" noChangeAspect="1" noMove="1" noResize="1" noEditPoints="1" noAdjustHandles="1" noChangeArrowheads="1" noChangeShapeType="1" noTextEdit="1"/>
              </p:cNvSpPr>
              <p:nvPr/>
            </p:nvSpPr>
            <p:spPr>
              <a:xfrm>
                <a:off x="5606764" y="2018170"/>
                <a:ext cx="1284198" cy="369332"/>
              </a:xfrm>
              <a:prstGeom prst="rect">
                <a:avLst/>
              </a:prstGeom>
              <a:blipFill rotWithShape="0">
                <a:blip r:embed="rId9" cstate="print"/>
                <a:stretch>
                  <a:fillRect b="-6557"/>
                </a:stretch>
              </a:blipFill>
            </p:spPr>
            <p:txBody>
              <a:bodyPr/>
              <a:lstStyle/>
              <a:p>
                <a:r>
                  <a:rPr lang="ru-RU">
                    <a:noFill/>
                  </a:rPr>
                  <a:t> </a:t>
                </a:r>
              </a:p>
            </p:txBody>
          </p:sp>
        </mc:Fallback>
      </mc:AlternateContent>
      <p:sp>
        <p:nvSpPr>
          <p:cNvPr id="6" name="Прямоугольник 5"/>
          <p:cNvSpPr/>
          <p:nvPr/>
        </p:nvSpPr>
        <p:spPr>
          <a:xfrm>
            <a:off x="1516766" y="2054202"/>
            <a:ext cx="3925498" cy="369332"/>
          </a:xfrm>
          <a:prstGeom prst="rect">
            <a:avLst/>
          </a:prstGeom>
        </p:spPr>
        <p:txBody>
          <a:bodyPr wrap="none">
            <a:spAutoFit/>
          </a:bodyPr>
          <a:lstStyle/>
          <a:p>
            <a:r>
              <a:rPr lang="en-US" dirty="0"/>
              <a:t>UCN </a:t>
            </a:r>
            <a:r>
              <a:rPr lang="en-US" dirty="0" smtClean="0"/>
              <a:t>accumulated density in the source:</a:t>
            </a:r>
            <a:endParaRPr lang="ru-RU" dirty="0"/>
          </a:p>
        </p:txBody>
      </p:sp>
      <mc:AlternateContent xmlns:mc="http://schemas.openxmlformats.org/markup-compatibility/2006">
        <mc:Choice xmlns:a14="http://schemas.microsoft.com/office/drawing/2010/main" xmlns="" Requires="a14">
          <p:sp>
            <p:nvSpPr>
              <p:cNvPr id="7" name="Прямоугольник 6"/>
              <p:cNvSpPr/>
              <p:nvPr/>
            </p:nvSpPr>
            <p:spPr>
              <a:xfrm>
                <a:off x="5684741" y="2450723"/>
                <a:ext cx="1532599" cy="689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i="1">
                              <a:latin typeface="Cambria Math" panose="02040503050406030204" pitchFamily="18" charset="0"/>
                            </a:rPr>
                          </m:ctrlPr>
                        </m:fPr>
                        <m:num>
                          <m:r>
                            <a:rPr lang="ru-RU" i="1">
                              <a:latin typeface="Cambria Math" panose="02040503050406030204" pitchFamily="18" charset="0"/>
                            </a:rPr>
                            <m:t>1</m:t>
                          </m:r>
                        </m:num>
                        <m:den>
                          <m:r>
                            <a:rPr lang="ru-RU" i="1">
                              <a:latin typeface="Cambria Math" panose="02040503050406030204" pitchFamily="18" charset="0"/>
                              <a:ea typeface="Cambria Math" panose="02040503050406030204" pitchFamily="18" charset="0"/>
                            </a:rPr>
                            <m:t>𝜏</m:t>
                          </m:r>
                        </m:den>
                      </m:f>
                      <m:r>
                        <a:rPr lang="ru-RU" i="1">
                          <a:latin typeface="Cambria Math" panose="02040503050406030204" pitchFamily="18" charset="0"/>
                        </a:rPr>
                        <m:t>=</m:t>
                      </m:r>
                      <m:f>
                        <m:fPr>
                          <m:ctrlPr>
                            <a:rPr lang="ru-RU" i="1">
                              <a:latin typeface="Cambria Math" panose="02040503050406030204" pitchFamily="18" charset="0"/>
                            </a:rPr>
                          </m:ctrlPr>
                        </m:fPr>
                        <m:num>
                          <m:r>
                            <a:rPr lang="ru-RU" i="1">
                              <a:latin typeface="Cambria Math" panose="02040503050406030204" pitchFamily="18" charset="0"/>
                            </a:rPr>
                            <m:t>1</m:t>
                          </m:r>
                        </m:num>
                        <m:den>
                          <m:sSub>
                            <m:sSubPr>
                              <m:ctrlPr>
                                <a:rPr lang="ru-RU" i="1">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𝑤</m:t>
                              </m:r>
                            </m:sub>
                          </m:sSub>
                        </m:den>
                      </m:f>
                      <m:r>
                        <a:rPr lang="ru-RU" i="1">
                          <a:latin typeface="Cambria Math" panose="02040503050406030204" pitchFamily="18" charset="0"/>
                          <a:ea typeface="Cambria Math" panose="02040503050406030204" pitchFamily="18" charset="0"/>
                        </a:rPr>
                        <m:t>+</m:t>
                      </m:r>
                      <m:f>
                        <m:fPr>
                          <m:ctrlPr>
                            <a:rPr lang="ru-RU" i="1">
                              <a:latin typeface="Cambria Math" panose="02040503050406030204" pitchFamily="18" charset="0"/>
                            </a:rPr>
                          </m:ctrlPr>
                        </m:fPr>
                        <m:num>
                          <m:r>
                            <a:rPr lang="ru-RU" i="1">
                              <a:latin typeface="Cambria Math" panose="02040503050406030204" pitchFamily="18" charset="0"/>
                            </a:rPr>
                            <m:t>1</m:t>
                          </m:r>
                        </m:num>
                        <m:den>
                          <m:sSub>
                            <m:sSubPr>
                              <m:ctrlPr>
                                <a:rPr lang="ru-RU" i="1">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𝑢𝑝</m:t>
                              </m:r>
                            </m:sub>
                          </m:sSub>
                        </m:den>
                      </m:f>
                    </m:oMath>
                  </m:oMathPara>
                </a14:m>
                <a:endParaRPr lang="ru-RU" dirty="0"/>
              </a:p>
            </p:txBody>
          </p:sp>
        </mc:Choice>
        <mc:Fallback>
          <p:sp>
            <p:nvSpPr>
              <p:cNvPr id="7" name="Прямоугольник 6"/>
              <p:cNvSpPr>
                <a:spLocks noRot="1" noChangeAspect="1" noMove="1" noResize="1" noEditPoints="1" noAdjustHandles="1" noChangeArrowheads="1" noChangeShapeType="1" noTextEdit="1"/>
              </p:cNvSpPr>
              <p:nvPr/>
            </p:nvSpPr>
            <p:spPr>
              <a:xfrm>
                <a:off x="5684741" y="2450723"/>
                <a:ext cx="1532599" cy="689997"/>
              </a:xfrm>
              <a:prstGeom prst="rect">
                <a:avLst/>
              </a:prstGeom>
              <a:blipFill rotWithShape="0">
                <a:blip r:embed="rId10" cstate="print"/>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xmlns="" val="1654929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18709"/>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Helium UCN source</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07504" y="1255892"/>
            <a:ext cx="1757982" cy="369332"/>
          </a:xfrm>
          <a:prstGeom prst="rect">
            <a:avLst/>
          </a:prstGeom>
          <a:noFill/>
        </p:spPr>
        <p:txBody>
          <a:bodyPr wrap="none" rtlCol="0">
            <a:spAutoFit/>
          </a:bodyPr>
          <a:lstStyle/>
          <a:p>
            <a:r>
              <a:rPr lang="en-US" dirty="0" smtClean="0"/>
              <a:t>WWR-M project</a:t>
            </a:r>
            <a:endParaRPr lang="ru-RU" dirty="0"/>
          </a:p>
        </p:txBody>
      </p:sp>
      <p:pic>
        <p:nvPicPr>
          <p:cNvPr id="13" name="Picture 27" descr="model"/>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84325" y="2080592"/>
            <a:ext cx="4427538" cy="441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5"/>
          <p:cNvSpPr txBox="1">
            <a:spLocks noChangeArrowheads="1"/>
          </p:cNvSpPr>
          <p:nvPr/>
        </p:nvSpPr>
        <p:spPr bwMode="auto">
          <a:xfrm>
            <a:off x="107950" y="2569542"/>
            <a:ext cx="1368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solidFill>
                  <a:srgbClr val="0000FF"/>
                </a:solidFill>
              </a:rPr>
              <a:t>He   </a:t>
            </a:r>
            <a:r>
              <a:rPr lang="ru-RU" altLang="ru-RU">
                <a:solidFill>
                  <a:srgbClr val="0000FF"/>
                </a:solidFill>
              </a:rPr>
              <a:t>Т=1.2 К</a:t>
            </a:r>
            <a:endParaRPr lang="en-US" altLang="ru-RU" baseline="-25000">
              <a:solidFill>
                <a:srgbClr val="0000FF"/>
              </a:solidFill>
            </a:endParaRPr>
          </a:p>
        </p:txBody>
      </p:sp>
      <p:sp>
        <p:nvSpPr>
          <p:cNvPr id="16" name="Line 6"/>
          <p:cNvSpPr>
            <a:spLocks noChangeShapeType="1"/>
          </p:cNvSpPr>
          <p:nvPr/>
        </p:nvSpPr>
        <p:spPr bwMode="auto">
          <a:xfrm flipH="1" flipV="1">
            <a:off x="1428750" y="2701305"/>
            <a:ext cx="2024063" cy="606425"/>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18" name="Line 8"/>
          <p:cNvSpPr>
            <a:spLocks noChangeShapeType="1"/>
          </p:cNvSpPr>
          <p:nvPr/>
        </p:nvSpPr>
        <p:spPr bwMode="auto">
          <a:xfrm flipH="1" flipV="1">
            <a:off x="1428750" y="3164855"/>
            <a:ext cx="1558925" cy="500062"/>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26" name="Text Box 9"/>
          <p:cNvSpPr txBox="1">
            <a:spLocks noChangeArrowheads="1"/>
          </p:cNvSpPr>
          <p:nvPr/>
        </p:nvSpPr>
        <p:spPr bwMode="auto">
          <a:xfrm>
            <a:off x="107950" y="3890342"/>
            <a:ext cx="14398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solidFill>
                  <a:srgbClr val="0000FF"/>
                </a:solidFill>
              </a:rPr>
              <a:t>Pb   </a:t>
            </a:r>
            <a:r>
              <a:rPr lang="ru-RU" altLang="ru-RU">
                <a:solidFill>
                  <a:srgbClr val="0000FF"/>
                </a:solidFill>
              </a:rPr>
              <a:t>Т=300 К</a:t>
            </a:r>
            <a:endParaRPr lang="en-US" altLang="ru-RU" baseline="-25000">
              <a:solidFill>
                <a:srgbClr val="0000FF"/>
              </a:solidFill>
            </a:endParaRPr>
          </a:p>
        </p:txBody>
      </p:sp>
      <p:sp>
        <p:nvSpPr>
          <p:cNvPr id="27" name="Line 10"/>
          <p:cNvSpPr>
            <a:spLocks noChangeShapeType="1"/>
          </p:cNvSpPr>
          <p:nvPr/>
        </p:nvSpPr>
        <p:spPr bwMode="auto">
          <a:xfrm flipH="1" flipV="1">
            <a:off x="1476375" y="3593480"/>
            <a:ext cx="952500" cy="357187"/>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28" name="Text Box 11"/>
          <p:cNvSpPr txBox="1">
            <a:spLocks noChangeArrowheads="1"/>
          </p:cNvSpPr>
          <p:nvPr/>
        </p:nvSpPr>
        <p:spPr bwMode="auto">
          <a:xfrm>
            <a:off x="6372225" y="5665167"/>
            <a:ext cx="1943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dirty="0">
                <a:solidFill>
                  <a:srgbClr val="0000FF"/>
                </a:solidFill>
              </a:rPr>
              <a:t>Ф=10</a:t>
            </a:r>
            <a:r>
              <a:rPr lang="ru-RU" altLang="ru-RU" baseline="30000" dirty="0">
                <a:solidFill>
                  <a:srgbClr val="0000FF"/>
                </a:solidFill>
              </a:rPr>
              <a:t>14</a:t>
            </a:r>
            <a:r>
              <a:rPr lang="ru-RU" altLang="ru-RU" dirty="0">
                <a:solidFill>
                  <a:srgbClr val="0000FF"/>
                </a:solidFill>
              </a:rPr>
              <a:t> </a:t>
            </a:r>
            <a:r>
              <a:rPr lang="en-US" altLang="ru-RU" dirty="0">
                <a:solidFill>
                  <a:srgbClr val="0000FF"/>
                </a:solidFill>
              </a:rPr>
              <a:t>n/(</a:t>
            </a:r>
            <a:r>
              <a:rPr lang="ru-RU" altLang="ru-RU" dirty="0" smtClean="0">
                <a:solidFill>
                  <a:srgbClr val="0000FF"/>
                </a:solidFill>
              </a:rPr>
              <a:t>с</a:t>
            </a:r>
            <a:r>
              <a:rPr lang="en-US" altLang="ru-RU" dirty="0" smtClean="0">
                <a:solidFill>
                  <a:srgbClr val="0000FF"/>
                </a:solidFill>
              </a:rPr>
              <a:t>m</a:t>
            </a:r>
            <a:r>
              <a:rPr lang="ru-RU" altLang="ru-RU" baseline="30000" dirty="0" smtClean="0">
                <a:solidFill>
                  <a:srgbClr val="0000FF"/>
                </a:solidFill>
              </a:rPr>
              <a:t>2</a:t>
            </a:r>
            <a:r>
              <a:rPr lang="ru-RU" altLang="ru-RU" dirty="0" smtClean="0">
                <a:solidFill>
                  <a:srgbClr val="0000FF"/>
                </a:solidFill>
              </a:rPr>
              <a:t>с</a:t>
            </a:r>
            <a:r>
              <a:rPr lang="en-US" altLang="ru-RU" dirty="0">
                <a:solidFill>
                  <a:srgbClr val="0000FF"/>
                </a:solidFill>
              </a:rPr>
              <a:t>)</a:t>
            </a:r>
          </a:p>
          <a:p>
            <a:pPr eaLnBrk="1" hangingPunct="1"/>
            <a:r>
              <a:rPr lang="en-US" altLang="ru-RU" dirty="0">
                <a:solidFill>
                  <a:srgbClr val="0000FF"/>
                </a:solidFill>
              </a:rPr>
              <a:t>Q</a:t>
            </a:r>
            <a:r>
              <a:rPr lang="ru-RU" altLang="ru-RU" dirty="0">
                <a:solidFill>
                  <a:srgbClr val="0000FF"/>
                </a:solidFill>
              </a:rPr>
              <a:t>=</a:t>
            </a:r>
            <a:r>
              <a:rPr lang="en-US" altLang="ru-RU" dirty="0">
                <a:solidFill>
                  <a:srgbClr val="0000FF"/>
                </a:solidFill>
              </a:rPr>
              <a:t>15</a:t>
            </a:r>
            <a:r>
              <a:rPr lang="ru-RU" altLang="ru-RU" dirty="0">
                <a:solidFill>
                  <a:srgbClr val="0000FF"/>
                </a:solidFill>
              </a:rPr>
              <a:t> </a:t>
            </a:r>
            <a:r>
              <a:rPr lang="en-US" altLang="ru-RU" dirty="0" smtClean="0">
                <a:solidFill>
                  <a:srgbClr val="0000FF"/>
                </a:solidFill>
              </a:rPr>
              <a:t>MW</a:t>
            </a:r>
            <a:endParaRPr lang="en-US" altLang="ru-RU" baseline="-25000" dirty="0">
              <a:solidFill>
                <a:srgbClr val="0000FF"/>
              </a:solidFill>
            </a:endParaRPr>
          </a:p>
        </p:txBody>
      </p:sp>
      <p:sp>
        <p:nvSpPr>
          <p:cNvPr id="29" name="Line 12"/>
          <p:cNvSpPr>
            <a:spLocks noChangeShapeType="1"/>
          </p:cNvSpPr>
          <p:nvPr/>
        </p:nvSpPr>
        <p:spPr bwMode="auto">
          <a:xfrm flipH="1">
            <a:off x="2987675" y="5950917"/>
            <a:ext cx="3227388" cy="263525"/>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30" name="Text Box 13"/>
          <p:cNvSpPr txBox="1">
            <a:spLocks noChangeArrowheads="1"/>
          </p:cNvSpPr>
          <p:nvPr/>
        </p:nvSpPr>
        <p:spPr bwMode="auto">
          <a:xfrm>
            <a:off x="6300788" y="1980580"/>
            <a:ext cx="266382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smtClean="0">
                <a:solidFill>
                  <a:srgbClr val="0000FF"/>
                </a:solidFill>
                <a:sym typeface="Symbol" panose="05050102010706020507" pitchFamily="18" charset="2"/>
              </a:rPr>
              <a:t></a:t>
            </a:r>
            <a:r>
              <a:rPr lang="en-US" altLang="ru-RU" baseline="-25000" dirty="0" smtClean="0">
                <a:solidFill>
                  <a:srgbClr val="0000FF"/>
                </a:solidFill>
                <a:sym typeface="Symbol" panose="05050102010706020507" pitchFamily="18" charset="2"/>
              </a:rPr>
              <a:t>UCN</a:t>
            </a:r>
            <a:r>
              <a:rPr lang="ru-RU" altLang="ru-RU" dirty="0" smtClean="0">
                <a:solidFill>
                  <a:srgbClr val="0000FF"/>
                </a:solidFill>
                <a:sym typeface="Symbol" panose="05050102010706020507" pitchFamily="18" charset="2"/>
              </a:rPr>
              <a:t>=</a:t>
            </a:r>
            <a:r>
              <a:rPr lang="ru-RU" altLang="ru-RU" dirty="0" smtClean="0">
                <a:solidFill>
                  <a:srgbClr val="0000FF"/>
                </a:solidFill>
                <a:cs typeface="Arial" panose="020B0604020202020204" pitchFamily="34" charset="0"/>
                <a:sym typeface="Symbol" panose="05050102010706020507" pitchFamily="18" charset="2"/>
              </a:rPr>
              <a:t>10</a:t>
            </a:r>
            <a:r>
              <a:rPr lang="ru-RU" altLang="ru-RU" baseline="30000" dirty="0" smtClean="0">
                <a:solidFill>
                  <a:srgbClr val="0000FF"/>
                </a:solidFill>
                <a:cs typeface="Arial" panose="020B0604020202020204" pitchFamily="34" charset="0"/>
                <a:sym typeface="Symbol" panose="05050102010706020507" pitchFamily="18" charset="2"/>
              </a:rPr>
              <a:t>4</a:t>
            </a:r>
            <a:r>
              <a:rPr lang="ru-RU" altLang="ru-RU" dirty="0" smtClean="0">
                <a:solidFill>
                  <a:srgbClr val="0000FF"/>
                </a:solidFill>
                <a:cs typeface="Arial" panose="020B0604020202020204" pitchFamily="34" charset="0"/>
                <a:sym typeface="Symbol" panose="05050102010706020507" pitchFamily="18" charset="2"/>
              </a:rPr>
              <a:t> с</a:t>
            </a:r>
            <a:r>
              <a:rPr lang="en-US" altLang="ru-RU" dirty="0" smtClean="0">
                <a:solidFill>
                  <a:srgbClr val="0000FF"/>
                </a:solidFill>
                <a:cs typeface="Arial" panose="020B0604020202020204" pitchFamily="34" charset="0"/>
                <a:sym typeface="Symbol" panose="05050102010706020507" pitchFamily="18" charset="2"/>
              </a:rPr>
              <a:t>m</a:t>
            </a:r>
            <a:r>
              <a:rPr lang="ru-RU" altLang="ru-RU" baseline="30000" dirty="0" smtClean="0">
                <a:solidFill>
                  <a:srgbClr val="0000FF"/>
                </a:solidFill>
                <a:cs typeface="Arial" panose="020B0604020202020204" pitchFamily="34" charset="0"/>
                <a:sym typeface="Symbol" panose="05050102010706020507" pitchFamily="18" charset="2"/>
              </a:rPr>
              <a:t>-3</a:t>
            </a:r>
            <a:r>
              <a:rPr lang="ru-RU" altLang="ru-RU" dirty="0" smtClean="0">
                <a:solidFill>
                  <a:srgbClr val="0000FF"/>
                </a:solidFill>
                <a:cs typeface="Arial" panose="020B0604020202020204" pitchFamily="34" charset="0"/>
                <a:sym typeface="Symbol" panose="05050102010706020507" pitchFamily="18" charset="2"/>
              </a:rPr>
              <a:t>   </a:t>
            </a:r>
            <a:r>
              <a:rPr lang="ru-RU" altLang="ru-RU" dirty="0">
                <a:solidFill>
                  <a:srgbClr val="0000FF"/>
                </a:solidFill>
                <a:cs typeface="Arial" panose="020B0604020202020204" pitchFamily="34" charset="0"/>
                <a:sym typeface="Symbol" panose="05050102010706020507" pitchFamily="18" charset="2"/>
              </a:rPr>
              <a:t>(=10 с)</a:t>
            </a:r>
          </a:p>
          <a:p>
            <a:pPr eaLnBrk="1" hangingPunct="1"/>
            <a:r>
              <a:rPr lang="ru-RU" altLang="ru-RU" dirty="0">
                <a:solidFill>
                  <a:srgbClr val="0000FF"/>
                </a:solidFill>
              </a:rPr>
              <a:t>Ф=4.5</a:t>
            </a:r>
            <a:r>
              <a:rPr lang="ru-RU" altLang="ru-RU" dirty="0">
                <a:solidFill>
                  <a:srgbClr val="0000FF"/>
                </a:solidFill>
                <a:cs typeface="Arial" panose="020B0604020202020204" pitchFamily="34" charset="0"/>
              </a:rPr>
              <a:t>∙</a:t>
            </a:r>
            <a:r>
              <a:rPr lang="ru-RU" altLang="ru-RU" dirty="0">
                <a:solidFill>
                  <a:srgbClr val="0000FF"/>
                </a:solidFill>
              </a:rPr>
              <a:t>10</a:t>
            </a:r>
            <a:r>
              <a:rPr lang="ru-RU" altLang="ru-RU" baseline="30000" dirty="0">
                <a:solidFill>
                  <a:srgbClr val="0000FF"/>
                </a:solidFill>
              </a:rPr>
              <a:t>12</a:t>
            </a:r>
            <a:r>
              <a:rPr lang="ru-RU" altLang="ru-RU" dirty="0">
                <a:solidFill>
                  <a:srgbClr val="0000FF"/>
                </a:solidFill>
              </a:rPr>
              <a:t> </a:t>
            </a:r>
            <a:r>
              <a:rPr lang="en-US" altLang="ru-RU" dirty="0">
                <a:solidFill>
                  <a:srgbClr val="0000FF"/>
                </a:solidFill>
              </a:rPr>
              <a:t>n/(</a:t>
            </a:r>
            <a:r>
              <a:rPr lang="ru-RU" altLang="ru-RU" dirty="0" smtClean="0">
                <a:solidFill>
                  <a:srgbClr val="0000FF"/>
                </a:solidFill>
              </a:rPr>
              <a:t>с</a:t>
            </a:r>
            <a:r>
              <a:rPr lang="en-US" altLang="ru-RU" dirty="0" smtClean="0">
                <a:solidFill>
                  <a:srgbClr val="0000FF"/>
                </a:solidFill>
              </a:rPr>
              <a:t>m</a:t>
            </a:r>
            <a:r>
              <a:rPr lang="ru-RU" altLang="ru-RU" baseline="30000" dirty="0" smtClean="0">
                <a:solidFill>
                  <a:srgbClr val="0000FF"/>
                </a:solidFill>
              </a:rPr>
              <a:t>2</a:t>
            </a:r>
            <a:r>
              <a:rPr lang="ru-RU" altLang="ru-RU" dirty="0" smtClean="0">
                <a:solidFill>
                  <a:srgbClr val="0000FF"/>
                </a:solidFill>
              </a:rPr>
              <a:t>с</a:t>
            </a:r>
            <a:r>
              <a:rPr lang="en-US" altLang="ru-RU" dirty="0">
                <a:solidFill>
                  <a:srgbClr val="0000FF"/>
                </a:solidFill>
              </a:rPr>
              <a:t>)</a:t>
            </a:r>
          </a:p>
          <a:p>
            <a:pPr eaLnBrk="1" hangingPunct="1"/>
            <a:r>
              <a:rPr lang="ru-RU" altLang="ru-RU" dirty="0">
                <a:solidFill>
                  <a:srgbClr val="0000FF"/>
                </a:solidFill>
              </a:rPr>
              <a:t>Ф(</a:t>
            </a:r>
            <a:r>
              <a:rPr lang="ru-RU" altLang="ru-RU" dirty="0">
                <a:solidFill>
                  <a:srgbClr val="0000FF"/>
                </a:solidFill>
                <a:sym typeface="Symbol" panose="05050102010706020507" pitchFamily="18" charset="2"/>
              </a:rPr>
              <a:t>=9 А)</a:t>
            </a:r>
            <a:r>
              <a:rPr lang="ru-RU" altLang="ru-RU" dirty="0">
                <a:solidFill>
                  <a:srgbClr val="0000FF"/>
                </a:solidFill>
              </a:rPr>
              <a:t>=3∙10</a:t>
            </a:r>
            <a:r>
              <a:rPr lang="ru-RU" altLang="ru-RU" baseline="30000" dirty="0">
                <a:solidFill>
                  <a:srgbClr val="0000FF"/>
                </a:solidFill>
              </a:rPr>
              <a:t>10</a:t>
            </a:r>
            <a:r>
              <a:rPr lang="ru-RU" altLang="ru-RU" dirty="0">
                <a:solidFill>
                  <a:srgbClr val="0000FF"/>
                </a:solidFill>
              </a:rPr>
              <a:t> </a:t>
            </a:r>
            <a:r>
              <a:rPr lang="en-US" altLang="ru-RU" dirty="0">
                <a:solidFill>
                  <a:srgbClr val="0000FF"/>
                </a:solidFill>
              </a:rPr>
              <a:t>n/(</a:t>
            </a:r>
            <a:r>
              <a:rPr lang="ru-RU" altLang="ru-RU" dirty="0" smtClean="0">
                <a:solidFill>
                  <a:srgbClr val="0000FF"/>
                </a:solidFill>
              </a:rPr>
              <a:t>с</a:t>
            </a:r>
            <a:r>
              <a:rPr lang="en-US" altLang="ru-RU" dirty="0" smtClean="0">
                <a:solidFill>
                  <a:srgbClr val="0000FF"/>
                </a:solidFill>
              </a:rPr>
              <a:t>m</a:t>
            </a:r>
            <a:r>
              <a:rPr lang="ru-RU" altLang="ru-RU" baseline="30000" dirty="0" smtClean="0">
                <a:solidFill>
                  <a:srgbClr val="0000FF"/>
                </a:solidFill>
              </a:rPr>
              <a:t>2</a:t>
            </a:r>
            <a:r>
              <a:rPr lang="ru-RU" altLang="ru-RU" dirty="0" smtClean="0">
                <a:solidFill>
                  <a:srgbClr val="0000FF"/>
                </a:solidFill>
              </a:rPr>
              <a:t>с</a:t>
            </a:r>
            <a:r>
              <a:rPr lang="en-US" altLang="ru-RU" dirty="0">
                <a:solidFill>
                  <a:srgbClr val="0000FF"/>
                </a:solidFill>
              </a:rPr>
              <a:t>)</a:t>
            </a:r>
            <a:endParaRPr lang="ru-RU" altLang="ru-RU" dirty="0">
              <a:solidFill>
                <a:srgbClr val="0000FF"/>
              </a:solidFill>
            </a:endParaRPr>
          </a:p>
          <a:p>
            <a:pPr eaLnBrk="1" hangingPunct="1"/>
            <a:r>
              <a:rPr lang="en-US" altLang="ru-RU" dirty="0" err="1">
                <a:solidFill>
                  <a:srgbClr val="0000FF"/>
                </a:solidFill>
              </a:rPr>
              <a:t>Q</a:t>
            </a:r>
            <a:r>
              <a:rPr lang="en-US" altLang="ru-RU" baseline="-25000" dirty="0" err="1">
                <a:solidFill>
                  <a:srgbClr val="0000FF"/>
                </a:solidFill>
              </a:rPr>
              <a:t>He</a:t>
            </a:r>
            <a:r>
              <a:rPr lang="en-US" altLang="ru-RU" dirty="0">
                <a:solidFill>
                  <a:srgbClr val="0000FF"/>
                </a:solidFill>
              </a:rPr>
              <a:t>=6 </a:t>
            </a:r>
            <a:r>
              <a:rPr lang="en-US" altLang="ru-RU" dirty="0" smtClean="0">
                <a:solidFill>
                  <a:srgbClr val="0000FF"/>
                </a:solidFill>
              </a:rPr>
              <a:t>W</a:t>
            </a:r>
            <a:endParaRPr lang="en-US" altLang="ru-RU" dirty="0">
              <a:solidFill>
                <a:srgbClr val="0000FF"/>
              </a:solidFill>
            </a:endParaRPr>
          </a:p>
        </p:txBody>
      </p:sp>
      <p:sp>
        <p:nvSpPr>
          <p:cNvPr id="31" name="Line 14"/>
          <p:cNvSpPr>
            <a:spLocks noChangeShapeType="1"/>
          </p:cNvSpPr>
          <p:nvPr/>
        </p:nvSpPr>
        <p:spPr bwMode="auto">
          <a:xfrm flipH="1">
            <a:off x="3714750" y="2628280"/>
            <a:ext cx="2441575" cy="465137"/>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32" name="Freeform 15"/>
          <p:cNvSpPr>
            <a:spLocks/>
          </p:cNvSpPr>
          <p:nvPr/>
        </p:nvSpPr>
        <p:spPr bwMode="auto">
          <a:xfrm>
            <a:off x="3929063" y="3450605"/>
            <a:ext cx="2298700" cy="404812"/>
          </a:xfrm>
          <a:custGeom>
            <a:avLst/>
            <a:gdLst>
              <a:gd name="T0" fmla="*/ 2147483647 w 1249"/>
              <a:gd name="T1" fmla="*/ 2147483647 h 232"/>
              <a:gd name="T2" fmla="*/ 0 w 1249"/>
              <a:gd name="T3" fmla="*/ 0 h 232"/>
              <a:gd name="T4" fmla="*/ 0 60000 65536"/>
              <a:gd name="T5" fmla="*/ 0 60000 65536"/>
              <a:gd name="T6" fmla="*/ 0 w 1249"/>
              <a:gd name="T7" fmla="*/ 0 h 232"/>
              <a:gd name="T8" fmla="*/ 1249 w 1249"/>
              <a:gd name="T9" fmla="*/ 232 h 232"/>
            </a:gdLst>
            <a:ahLst/>
            <a:cxnLst>
              <a:cxn ang="T4">
                <a:pos x="T0" y="T1"/>
              </a:cxn>
              <a:cxn ang="T5">
                <a:pos x="T2" y="T3"/>
              </a:cxn>
            </a:cxnLst>
            <a:rect l="T6" t="T7" r="T8" b="T9"/>
            <a:pathLst>
              <a:path w="1249" h="232">
                <a:moveTo>
                  <a:pt x="1249" y="232"/>
                </a:moveTo>
                <a:lnTo>
                  <a:pt x="0" y="0"/>
                </a:lnTo>
              </a:path>
            </a:pathLst>
          </a:cu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33" name="Text Box 17"/>
          <p:cNvSpPr txBox="1">
            <a:spLocks noChangeArrowheads="1"/>
          </p:cNvSpPr>
          <p:nvPr/>
        </p:nvSpPr>
        <p:spPr bwMode="auto">
          <a:xfrm>
            <a:off x="6372225" y="3722067"/>
            <a:ext cx="20875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a:solidFill>
                  <a:srgbClr val="0000FF"/>
                </a:solidFill>
              </a:rPr>
              <a:t>Al, </a:t>
            </a:r>
            <a:r>
              <a:rPr lang="en-US" altLang="ru-RU" dirty="0" err="1">
                <a:solidFill>
                  <a:srgbClr val="0000FF"/>
                </a:solidFill>
              </a:rPr>
              <a:t>Q</a:t>
            </a:r>
            <a:r>
              <a:rPr lang="en-US" altLang="ru-RU" baseline="-25000" dirty="0" err="1">
                <a:solidFill>
                  <a:srgbClr val="0000FF"/>
                </a:solidFill>
              </a:rPr>
              <a:t>Al</a:t>
            </a:r>
            <a:r>
              <a:rPr lang="en-US" altLang="ru-RU" dirty="0">
                <a:solidFill>
                  <a:srgbClr val="0000FF"/>
                </a:solidFill>
              </a:rPr>
              <a:t>=13 </a:t>
            </a:r>
            <a:r>
              <a:rPr lang="en-US" altLang="ru-RU" dirty="0" smtClean="0">
                <a:solidFill>
                  <a:srgbClr val="0000FF"/>
                </a:solidFill>
              </a:rPr>
              <a:t>W</a:t>
            </a:r>
            <a:endParaRPr lang="en-US" altLang="ru-RU" dirty="0">
              <a:solidFill>
                <a:srgbClr val="0000FF"/>
              </a:solidFill>
            </a:endParaRPr>
          </a:p>
        </p:txBody>
      </p:sp>
      <p:sp>
        <p:nvSpPr>
          <p:cNvPr id="34" name="Line 18"/>
          <p:cNvSpPr>
            <a:spLocks noChangeShapeType="1"/>
          </p:cNvSpPr>
          <p:nvPr/>
        </p:nvSpPr>
        <p:spPr bwMode="auto">
          <a:xfrm flipH="1" flipV="1">
            <a:off x="4284663" y="4374530"/>
            <a:ext cx="1943100" cy="361950"/>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35" name="Text Box 19"/>
          <p:cNvSpPr txBox="1">
            <a:spLocks noChangeArrowheads="1"/>
          </p:cNvSpPr>
          <p:nvPr/>
        </p:nvSpPr>
        <p:spPr bwMode="auto">
          <a:xfrm>
            <a:off x="6372225" y="4601542"/>
            <a:ext cx="20875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a:solidFill>
                  <a:srgbClr val="0000FF"/>
                </a:solidFill>
              </a:rPr>
              <a:t>C, Q</a:t>
            </a:r>
            <a:r>
              <a:rPr lang="en-US" altLang="ru-RU" baseline="-25000" dirty="0">
                <a:solidFill>
                  <a:srgbClr val="0000FF"/>
                </a:solidFill>
              </a:rPr>
              <a:t>C</a:t>
            </a:r>
            <a:r>
              <a:rPr lang="en-US" altLang="ru-RU" dirty="0">
                <a:solidFill>
                  <a:srgbClr val="0000FF"/>
                </a:solidFill>
              </a:rPr>
              <a:t>=700 </a:t>
            </a:r>
            <a:r>
              <a:rPr lang="en-US" altLang="ru-RU" dirty="0" smtClean="0">
                <a:solidFill>
                  <a:srgbClr val="0000FF"/>
                </a:solidFill>
              </a:rPr>
              <a:t>W</a:t>
            </a:r>
            <a:endParaRPr lang="en-US" altLang="ru-RU" dirty="0">
              <a:solidFill>
                <a:srgbClr val="0000FF"/>
              </a:solidFill>
            </a:endParaRPr>
          </a:p>
        </p:txBody>
      </p:sp>
      <p:sp>
        <p:nvSpPr>
          <p:cNvPr id="36" name="Line 20"/>
          <p:cNvSpPr>
            <a:spLocks noChangeShapeType="1"/>
          </p:cNvSpPr>
          <p:nvPr/>
        </p:nvSpPr>
        <p:spPr bwMode="auto">
          <a:xfrm flipH="1" flipV="1">
            <a:off x="3714750" y="5033342"/>
            <a:ext cx="2571750" cy="274638"/>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37" name="Text Box 21"/>
          <p:cNvSpPr txBox="1">
            <a:spLocks noChangeArrowheads="1"/>
          </p:cNvSpPr>
          <p:nvPr/>
        </p:nvSpPr>
        <p:spPr bwMode="auto">
          <a:xfrm>
            <a:off x="6372225" y="5176217"/>
            <a:ext cx="20875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err="1">
                <a:solidFill>
                  <a:srgbClr val="0000FF"/>
                </a:solidFill>
              </a:rPr>
              <a:t>Pb</a:t>
            </a:r>
            <a:r>
              <a:rPr lang="en-US" altLang="ru-RU" dirty="0">
                <a:solidFill>
                  <a:srgbClr val="0000FF"/>
                </a:solidFill>
              </a:rPr>
              <a:t>, </a:t>
            </a:r>
            <a:r>
              <a:rPr lang="en-US" altLang="ru-RU" dirty="0" err="1">
                <a:solidFill>
                  <a:srgbClr val="0000FF"/>
                </a:solidFill>
              </a:rPr>
              <a:t>Q</a:t>
            </a:r>
            <a:r>
              <a:rPr lang="en-US" altLang="ru-RU" baseline="-25000" dirty="0" err="1">
                <a:solidFill>
                  <a:srgbClr val="0000FF"/>
                </a:solidFill>
              </a:rPr>
              <a:t>Pb</a:t>
            </a:r>
            <a:r>
              <a:rPr lang="en-US" altLang="ru-RU" dirty="0">
                <a:solidFill>
                  <a:srgbClr val="0000FF"/>
                </a:solidFill>
              </a:rPr>
              <a:t>=</a:t>
            </a:r>
            <a:r>
              <a:rPr lang="ru-RU" altLang="ru-RU" dirty="0">
                <a:solidFill>
                  <a:srgbClr val="0000FF"/>
                </a:solidFill>
              </a:rPr>
              <a:t>1</a:t>
            </a:r>
            <a:r>
              <a:rPr lang="en-US" altLang="ru-RU" dirty="0">
                <a:solidFill>
                  <a:srgbClr val="0000FF"/>
                </a:solidFill>
              </a:rPr>
              <a:t>5 </a:t>
            </a:r>
            <a:r>
              <a:rPr lang="en-US" altLang="ru-RU" dirty="0" smtClean="0">
                <a:solidFill>
                  <a:srgbClr val="0000FF"/>
                </a:solidFill>
              </a:rPr>
              <a:t>kW</a:t>
            </a:r>
            <a:endParaRPr lang="en-US" altLang="ru-RU" dirty="0">
              <a:solidFill>
                <a:srgbClr val="0000FF"/>
              </a:solidFill>
            </a:endParaRPr>
          </a:p>
        </p:txBody>
      </p:sp>
      <p:sp>
        <p:nvSpPr>
          <p:cNvPr id="38" name="AutoShape 22"/>
          <p:cNvSpPr>
            <a:spLocks/>
          </p:cNvSpPr>
          <p:nvPr/>
        </p:nvSpPr>
        <p:spPr bwMode="auto">
          <a:xfrm>
            <a:off x="7740650" y="2844180"/>
            <a:ext cx="358775" cy="1152525"/>
          </a:xfrm>
          <a:prstGeom prst="rightBrace">
            <a:avLst>
              <a:gd name="adj1" fmla="val 29640"/>
              <a:gd name="adj2" fmla="val 49171"/>
            </a:avLst>
          </a:prstGeom>
          <a:noFill/>
          <a:ln w="12700">
            <a:solidFill>
              <a:schemeClr val="accent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39" name="Text Box 23"/>
          <p:cNvSpPr txBox="1">
            <a:spLocks noChangeArrowheads="1"/>
          </p:cNvSpPr>
          <p:nvPr/>
        </p:nvSpPr>
        <p:spPr bwMode="auto">
          <a:xfrm>
            <a:off x="8172450" y="3275980"/>
            <a:ext cx="6477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a:solidFill>
                  <a:srgbClr val="0000FF"/>
                </a:solidFill>
              </a:rPr>
              <a:t>1</a:t>
            </a:r>
            <a:r>
              <a:rPr lang="ru-RU" altLang="ru-RU" dirty="0">
                <a:solidFill>
                  <a:srgbClr val="0000FF"/>
                </a:solidFill>
              </a:rPr>
              <a:t>9</a:t>
            </a:r>
            <a:r>
              <a:rPr lang="en-US" altLang="ru-RU" dirty="0">
                <a:solidFill>
                  <a:srgbClr val="0000FF"/>
                </a:solidFill>
              </a:rPr>
              <a:t> </a:t>
            </a:r>
            <a:r>
              <a:rPr lang="en-US" altLang="ru-RU" dirty="0" smtClean="0">
                <a:solidFill>
                  <a:srgbClr val="0000FF"/>
                </a:solidFill>
              </a:rPr>
              <a:t>W</a:t>
            </a:r>
            <a:endParaRPr lang="en-US" altLang="ru-RU" dirty="0">
              <a:solidFill>
                <a:srgbClr val="0000FF"/>
              </a:solidFill>
            </a:endParaRPr>
          </a:p>
        </p:txBody>
      </p:sp>
      <p:sp>
        <p:nvSpPr>
          <p:cNvPr id="41" name="Text Box 7"/>
          <p:cNvSpPr txBox="1">
            <a:spLocks noChangeArrowheads="1"/>
          </p:cNvSpPr>
          <p:nvPr/>
        </p:nvSpPr>
        <p:spPr bwMode="auto">
          <a:xfrm>
            <a:off x="107950" y="3031505"/>
            <a:ext cx="13922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solidFill>
                  <a:srgbClr val="0000FF"/>
                </a:solidFill>
              </a:rPr>
              <a:t>LD</a:t>
            </a:r>
            <a:r>
              <a:rPr lang="ru-RU" altLang="ru-RU" baseline="-25000">
                <a:solidFill>
                  <a:srgbClr val="0000FF"/>
                </a:solidFill>
              </a:rPr>
              <a:t>2</a:t>
            </a:r>
            <a:r>
              <a:rPr lang="en-US" altLang="ru-RU">
                <a:solidFill>
                  <a:srgbClr val="0000FF"/>
                </a:solidFill>
              </a:rPr>
              <a:t>   </a:t>
            </a:r>
            <a:r>
              <a:rPr lang="ru-RU" altLang="ru-RU">
                <a:solidFill>
                  <a:srgbClr val="0000FF"/>
                </a:solidFill>
              </a:rPr>
              <a:t>Т=20 К</a:t>
            </a:r>
            <a:endParaRPr lang="en-US" altLang="ru-RU" baseline="-25000">
              <a:solidFill>
                <a:srgbClr val="0000FF"/>
              </a:solidFill>
            </a:endParaRPr>
          </a:p>
        </p:txBody>
      </p:sp>
      <p:sp>
        <p:nvSpPr>
          <p:cNvPr id="42" name="Text Box 7"/>
          <p:cNvSpPr txBox="1">
            <a:spLocks noChangeArrowheads="1"/>
          </p:cNvSpPr>
          <p:nvPr/>
        </p:nvSpPr>
        <p:spPr bwMode="auto">
          <a:xfrm>
            <a:off x="107950" y="3461717"/>
            <a:ext cx="12239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a:solidFill>
                  <a:srgbClr val="0000FF"/>
                </a:solidFill>
              </a:rPr>
              <a:t>C   </a:t>
            </a:r>
            <a:r>
              <a:rPr lang="ru-RU" altLang="ru-RU">
                <a:solidFill>
                  <a:srgbClr val="0000FF"/>
                </a:solidFill>
              </a:rPr>
              <a:t>Т=</a:t>
            </a:r>
            <a:r>
              <a:rPr lang="en-US" altLang="ru-RU">
                <a:solidFill>
                  <a:srgbClr val="0000FF"/>
                </a:solidFill>
              </a:rPr>
              <a:t>30</a:t>
            </a:r>
            <a:r>
              <a:rPr lang="ru-RU" altLang="ru-RU">
                <a:solidFill>
                  <a:srgbClr val="0000FF"/>
                </a:solidFill>
              </a:rPr>
              <a:t>0 К</a:t>
            </a:r>
            <a:endParaRPr lang="en-US" altLang="ru-RU" baseline="-25000">
              <a:solidFill>
                <a:srgbClr val="0000FF"/>
              </a:solidFill>
            </a:endParaRPr>
          </a:p>
        </p:txBody>
      </p:sp>
      <p:sp>
        <p:nvSpPr>
          <p:cNvPr id="43" name="Line 10"/>
          <p:cNvSpPr>
            <a:spLocks noChangeShapeType="1"/>
          </p:cNvSpPr>
          <p:nvPr/>
        </p:nvSpPr>
        <p:spPr bwMode="auto">
          <a:xfrm flipH="1" flipV="1">
            <a:off x="1500188" y="4022105"/>
            <a:ext cx="839787" cy="717550"/>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
        <p:nvSpPr>
          <p:cNvPr id="44" name="Text Box 19"/>
          <p:cNvSpPr txBox="1">
            <a:spLocks noChangeArrowheads="1"/>
          </p:cNvSpPr>
          <p:nvPr/>
        </p:nvSpPr>
        <p:spPr bwMode="auto">
          <a:xfrm>
            <a:off x="6357938" y="4164980"/>
            <a:ext cx="20875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dirty="0">
                <a:solidFill>
                  <a:srgbClr val="0000FF"/>
                </a:solidFill>
              </a:rPr>
              <a:t>LD</a:t>
            </a:r>
            <a:r>
              <a:rPr lang="en-US" altLang="ru-RU" baseline="-25000" dirty="0">
                <a:solidFill>
                  <a:srgbClr val="0000FF"/>
                </a:solidFill>
              </a:rPr>
              <a:t>2</a:t>
            </a:r>
            <a:r>
              <a:rPr lang="en-US" altLang="ru-RU" dirty="0">
                <a:solidFill>
                  <a:srgbClr val="0000FF"/>
                </a:solidFill>
              </a:rPr>
              <a:t>, Q</a:t>
            </a:r>
            <a:r>
              <a:rPr lang="en-US" altLang="ru-RU" baseline="-25000" dirty="0">
                <a:solidFill>
                  <a:srgbClr val="0000FF"/>
                </a:solidFill>
              </a:rPr>
              <a:t>LD2+Al</a:t>
            </a:r>
            <a:r>
              <a:rPr lang="en-US" altLang="ru-RU" dirty="0">
                <a:solidFill>
                  <a:srgbClr val="0000FF"/>
                </a:solidFill>
              </a:rPr>
              <a:t>=100 </a:t>
            </a:r>
            <a:r>
              <a:rPr lang="en-US" altLang="ru-RU" dirty="0" smtClean="0">
                <a:solidFill>
                  <a:srgbClr val="0000FF"/>
                </a:solidFill>
              </a:rPr>
              <a:t>W</a:t>
            </a:r>
            <a:endParaRPr lang="en-US" altLang="ru-RU" dirty="0">
              <a:solidFill>
                <a:srgbClr val="0000FF"/>
              </a:solidFill>
            </a:endParaRPr>
          </a:p>
        </p:txBody>
      </p:sp>
      <p:sp>
        <p:nvSpPr>
          <p:cNvPr id="45" name="Line 18"/>
          <p:cNvSpPr>
            <a:spLocks noChangeShapeType="1"/>
          </p:cNvSpPr>
          <p:nvPr/>
        </p:nvSpPr>
        <p:spPr bwMode="auto">
          <a:xfrm flipH="1" flipV="1">
            <a:off x="3929063" y="3879230"/>
            <a:ext cx="2298700" cy="428625"/>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ru-RU"/>
          </a:p>
        </p:txBody>
      </p:sp>
    </p:spTree>
    <p:extLst>
      <p:ext uri="{BB962C8B-B14F-4D97-AF65-F5344CB8AC3E}">
        <p14:creationId xmlns:p14="http://schemas.microsoft.com/office/powerpoint/2010/main" xmlns="" val="2497501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18709"/>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Helium UCN source</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5" name="Группа 14"/>
          <p:cNvGrpSpPr/>
          <p:nvPr/>
        </p:nvGrpSpPr>
        <p:grpSpPr>
          <a:xfrm>
            <a:off x="0" y="0"/>
            <a:ext cx="9144000" cy="893713"/>
            <a:chOff x="0" y="-27384"/>
            <a:chExt cx="9144000" cy="893713"/>
          </a:xfrm>
        </p:grpSpPr>
        <p:sp>
          <p:nvSpPr>
            <p:cNvPr id="17" name="Прямоугольник 16"/>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0" name="Прямоугольник 19"/>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1" name="Прямоугольник 20"/>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22" name="Рисунок 21"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23"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4" name="Прямоугольник 23"/>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5" name="Прямая соединительная линия 24"/>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9885" y="1061151"/>
            <a:ext cx="1668470" cy="369332"/>
          </a:xfrm>
          <a:prstGeom prst="rect">
            <a:avLst/>
          </a:prstGeom>
          <a:noFill/>
        </p:spPr>
        <p:txBody>
          <a:bodyPr wrap="none" rtlCol="0">
            <a:spAutoFit/>
          </a:bodyPr>
          <a:lstStyle/>
          <a:p>
            <a:r>
              <a:rPr lang="en-US" dirty="0" smtClean="0"/>
              <a:t>Projects for PIK:</a:t>
            </a:r>
            <a:endParaRPr lang="ru-RU" dirty="0"/>
          </a:p>
        </p:txBody>
      </p:sp>
      <p:pic>
        <p:nvPicPr>
          <p:cNvPr id="13" name="Рисунок 12" descr="E:\work1\pnpi_2015a\vestnik_pik\var7\Рисунок2.pn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3154" y="1378549"/>
            <a:ext cx="3852822" cy="3619318"/>
          </a:xfrm>
          <a:prstGeom prst="rect">
            <a:avLst/>
          </a:prstGeom>
          <a:noFill/>
          <a:ln>
            <a:noFill/>
          </a:ln>
        </p:spPr>
      </p:pic>
      <p:pic>
        <p:nvPicPr>
          <p:cNvPr id="14" name="Picture 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965668" y="1334627"/>
            <a:ext cx="4175387" cy="3280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mc:Choice xmlns:a14="http://schemas.microsoft.com/office/drawing/2010/main" xmlns="" Requires="a14">
          <p:sp>
            <p:nvSpPr>
              <p:cNvPr id="3" name="Прямоугольник 2"/>
              <p:cNvSpPr/>
              <p:nvPr/>
            </p:nvSpPr>
            <p:spPr>
              <a:xfrm>
                <a:off x="1403648" y="4849821"/>
                <a:ext cx="1683218" cy="369332"/>
              </a:xfrm>
              <a:prstGeom prst="rect">
                <a:avLst/>
              </a:prstGeom>
            </p:spPr>
            <p:txBody>
              <a:bodyPr wrap="none">
                <a:spAutoFit/>
              </a:bodyPr>
              <a:lstStyle/>
              <a:p>
                <a14:m>
                  <m:oMath xmlns:m="http://schemas.openxmlformats.org/officeDocument/2006/math">
                    <m:sSub>
                      <m:sSubPr>
                        <m:ctrlPr>
                          <a:rPr lang="ru-RU" i="1" smtClean="0">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𝑈𝐶𝑁</m:t>
                        </m:r>
                      </m:sub>
                    </m:sSub>
                    <m:r>
                      <a:rPr lang="en-US" b="0" i="1" smtClean="0">
                        <a:latin typeface="Cambria Math" panose="02040503050406030204" pitchFamily="18" charset="0"/>
                      </a:rPr>
                      <m:t>~10</m:t>
                    </m:r>
                    <m:r>
                      <a:rPr lang="en-US" b="0" i="1" baseline="30000" smtClean="0">
                        <a:latin typeface="Cambria Math" panose="02040503050406030204" pitchFamily="18" charset="0"/>
                      </a:rPr>
                      <m:t>4</m:t>
                    </m:r>
                  </m:oMath>
                </a14:m>
                <a:r>
                  <a:rPr lang="en-US" baseline="30000" dirty="0" smtClean="0"/>
                  <a:t> </a:t>
                </a:r>
                <a:r>
                  <a:rPr lang="en-US" dirty="0" smtClean="0"/>
                  <a:t>cm</a:t>
                </a:r>
                <a:r>
                  <a:rPr lang="en-US" baseline="30000" dirty="0" smtClean="0"/>
                  <a:t>-3</a:t>
                </a:r>
                <a:endParaRPr lang="ru-RU" baseline="30000" dirty="0"/>
              </a:p>
            </p:txBody>
          </p:sp>
        </mc:Choice>
        <mc:Fallback>
          <p:sp>
            <p:nvSpPr>
              <p:cNvPr id="3" name="Прямоугольник 2"/>
              <p:cNvSpPr>
                <a:spLocks noRot="1" noChangeAspect="1" noMove="1" noResize="1" noEditPoints="1" noAdjustHandles="1" noChangeArrowheads="1" noChangeShapeType="1" noTextEdit="1"/>
              </p:cNvSpPr>
              <p:nvPr/>
            </p:nvSpPr>
            <p:spPr>
              <a:xfrm>
                <a:off x="1403648" y="4849821"/>
                <a:ext cx="1683218" cy="369332"/>
              </a:xfrm>
              <a:prstGeom prst="rect">
                <a:avLst/>
              </a:prstGeom>
              <a:blipFill rotWithShape="0">
                <a:blip r:embed="rId9" cstate="print"/>
                <a:stretch>
                  <a:fillRect t="-10000" b="-26667"/>
                </a:stretch>
              </a:blipFill>
            </p:spPr>
            <p:txBody>
              <a:bodyPr/>
              <a:lstStyle/>
              <a:p>
                <a:r>
                  <a:rPr lang="ru-RU">
                    <a:noFill/>
                  </a:rPr>
                  <a:t> </a:t>
                </a:r>
              </a:p>
            </p:txBody>
          </p:sp>
        </mc:Fallback>
      </mc:AlternateContent>
      <mc:AlternateContent xmlns:mc="http://schemas.openxmlformats.org/markup-compatibility/2006">
        <mc:Choice xmlns:a14="http://schemas.microsoft.com/office/drawing/2010/main" xmlns="" Requires="a14">
          <p:sp>
            <p:nvSpPr>
              <p:cNvPr id="16" name="Прямоугольник 15"/>
              <p:cNvSpPr/>
              <p:nvPr/>
            </p:nvSpPr>
            <p:spPr>
              <a:xfrm>
                <a:off x="6300192" y="4813201"/>
                <a:ext cx="1614288" cy="369332"/>
              </a:xfrm>
              <a:prstGeom prst="rect">
                <a:avLst/>
              </a:prstGeom>
            </p:spPr>
            <p:txBody>
              <a:bodyPr wrap="none">
                <a:spAutoFit/>
              </a:bodyPr>
              <a:lstStyle/>
              <a:p>
                <a14:m>
                  <m:oMath xmlns:m="http://schemas.openxmlformats.org/officeDocument/2006/math">
                    <m:sSub>
                      <m:sSubPr>
                        <m:ctrlPr>
                          <a:rPr lang="ru-RU" i="1" smtClean="0">
                            <a:latin typeface="Cambria Math" panose="02040503050406030204" pitchFamily="18" charset="0"/>
                          </a:rPr>
                        </m:ctrlPr>
                      </m:sSubPr>
                      <m:e>
                        <m:r>
                          <a:rPr lang="ru-RU"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𝑈𝐶𝑁</m:t>
                        </m:r>
                      </m:sub>
                    </m:sSub>
                    <m:r>
                      <a:rPr lang="en-US" b="0" i="1" smtClean="0">
                        <a:latin typeface="Cambria Math" panose="02040503050406030204" pitchFamily="18" charset="0"/>
                      </a:rPr>
                      <m:t>~10</m:t>
                    </m:r>
                  </m:oMath>
                </a14:m>
                <a:r>
                  <a:rPr lang="en-US" baseline="30000" dirty="0" smtClean="0"/>
                  <a:t>5 </a:t>
                </a:r>
                <a:r>
                  <a:rPr lang="en-US" dirty="0" smtClean="0"/>
                  <a:t>cm</a:t>
                </a:r>
                <a:r>
                  <a:rPr lang="en-US" baseline="30000" dirty="0" smtClean="0"/>
                  <a:t>-3</a:t>
                </a:r>
                <a:endParaRPr lang="ru-RU" baseline="30000" dirty="0"/>
              </a:p>
            </p:txBody>
          </p:sp>
        </mc:Choice>
        <mc:Fallback>
          <p:sp>
            <p:nvSpPr>
              <p:cNvPr id="16" name="Прямоугольник 15"/>
              <p:cNvSpPr>
                <a:spLocks noRot="1" noChangeAspect="1" noMove="1" noResize="1" noEditPoints="1" noAdjustHandles="1" noChangeArrowheads="1" noChangeShapeType="1" noTextEdit="1"/>
              </p:cNvSpPr>
              <p:nvPr/>
            </p:nvSpPr>
            <p:spPr>
              <a:xfrm>
                <a:off x="6300192" y="4813201"/>
                <a:ext cx="1614288" cy="369332"/>
              </a:xfrm>
              <a:prstGeom prst="rect">
                <a:avLst/>
              </a:prstGeom>
              <a:blipFill rotWithShape="0">
                <a:blip r:embed="rId10" cstate="print"/>
                <a:stretch>
                  <a:fillRect t="-10000" b="-26667"/>
                </a:stretch>
              </a:blipFill>
            </p:spPr>
            <p:txBody>
              <a:bodyPr/>
              <a:lstStyle/>
              <a:p>
                <a:r>
                  <a:rPr lang="ru-RU">
                    <a:noFill/>
                  </a:rPr>
                  <a:t> </a:t>
                </a:r>
              </a:p>
            </p:txBody>
          </p:sp>
        </mc:Fallback>
      </mc:AlternateContent>
      <mc:AlternateContent xmlns:mc="http://schemas.openxmlformats.org/markup-compatibility/2006">
        <mc:Choice xmlns:a14="http://schemas.microsoft.com/office/drawing/2010/main" xmlns="" Requires="a14">
          <p:sp>
            <p:nvSpPr>
              <p:cNvPr id="4" name="Прямоугольник 3"/>
              <p:cNvSpPr/>
              <p:nvPr/>
            </p:nvSpPr>
            <p:spPr>
              <a:xfrm>
                <a:off x="1383567" y="5219153"/>
                <a:ext cx="1089594"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~107</m:t>
                    </m:r>
                  </m:oMath>
                </a14:m>
                <a:r>
                  <a:rPr lang="en-US" baseline="30000" dirty="0"/>
                  <a:t> </a:t>
                </a:r>
                <a:r>
                  <a:rPr lang="en-US" dirty="0" smtClean="0"/>
                  <a:t>s</a:t>
                </a:r>
                <a:r>
                  <a:rPr lang="en-US" baseline="30000" dirty="0" smtClean="0"/>
                  <a:t>-1</a:t>
                </a:r>
                <a:endParaRPr lang="ru-RU" baseline="30000" dirty="0"/>
              </a:p>
            </p:txBody>
          </p:sp>
        </mc:Choice>
        <mc:Fallback>
          <p:sp>
            <p:nvSpPr>
              <p:cNvPr id="4" name="Прямоугольник 3"/>
              <p:cNvSpPr>
                <a:spLocks noRot="1" noChangeAspect="1" noMove="1" noResize="1" noEditPoints="1" noAdjustHandles="1" noChangeArrowheads="1" noChangeShapeType="1" noTextEdit="1"/>
              </p:cNvSpPr>
              <p:nvPr/>
            </p:nvSpPr>
            <p:spPr>
              <a:xfrm>
                <a:off x="1383567" y="5219153"/>
                <a:ext cx="1089594" cy="369332"/>
              </a:xfrm>
              <a:prstGeom prst="rect">
                <a:avLst/>
              </a:prstGeom>
              <a:blipFill rotWithShape="0">
                <a:blip r:embed="rId11" cstate="print"/>
                <a:stretch>
                  <a:fillRect t="-8197" b="-24590"/>
                </a:stretch>
              </a:blipFill>
            </p:spPr>
            <p:txBody>
              <a:bodyPr/>
              <a:lstStyle/>
              <a:p>
                <a:r>
                  <a:rPr lang="ru-RU">
                    <a:noFill/>
                  </a:rPr>
                  <a:t> </a:t>
                </a:r>
              </a:p>
            </p:txBody>
          </p:sp>
        </mc:Fallback>
      </mc:AlternateContent>
      <mc:AlternateContent xmlns:mc="http://schemas.openxmlformats.org/markup-compatibility/2006">
        <mc:Choice xmlns:a14="http://schemas.microsoft.com/office/drawing/2010/main" xmlns="" Requires="a14">
          <p:sp>
            <p:nvSpPr>
              <p:cNvPr id="5" name="Прямоугольник 4"/>
              <p:cNvSpPr/>
              <p:nvPr/>
            </p:nvSpPr>
            <p:spPr>
              <a:xfrm>
                <a:off x="6345823" y="5150383"/>
                <a:ext cx="1083182"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~10</m:t>
                    </m:r>
                  </m:oMath>
                </a14:m>
                <a:r>
                  <a:rPr lang="en-US" baseline="30000" dirty="0" smtClean="0"/>
                  <a:t>7</a:t>
                </a:r>
                <a:r>
                  <a:rPr lang="en-US" baseline="30000" dirty="0"/>
                  <a:t> </a:t>
                </a:r>
                <a:r>
                  <a:rPr lang="en-US" dirty="0"/>
                  <a:t>s</a:t>
                </a:r>
                <a:r>
                  <a:rPr lang="en-US" baseline="30000" dirty="0"/>
                  <a:t>-1</a:t>
                </a:r>
                <a:endParaRPr lang="ru-RU" baseline="30000" dirty="0"/>
              </a:p>
            </p:txBody>
          </p:sp>
        </mc:Choice>
        <mc:Fallback>
          <p:sp>
            <p:nvSpPr>
              <p:cNvPr id="5" name="Прямоугольник 4"/>
              <p:cNvSpPr>
                <a:spLocks noRot="1" noChangeAspect="1" noMove="1" noResize="1" noEditPoints="1" noAdjustHandles="1" noChangeArrowheads="1" noChangeShapeType="1" noTextEdit="1"/>
              </p:cNvSpPr>
              <p:nvPr/>
            </p:nvSpPr>
            <p:spPr>
              <a:xfrm>
                <a:off x="6345823" y="5150383"/>
                <a:ext cx="1083182" cy="369332"/>
              </a:xfrm>
              <a:prstGeom prst="rect">
                <a:avLst/>
              </a:prstGeom>
              <a:blipFill rotWithShape="0">
                <a:blip r:embed="rId12" cstate="print"/>
                <a:stretch>
                  <a:fillRect t="-10000" b="-26667"/>
                </a:stretch>
              </a:blipFill>
            </p:spPr>
            <p:txBody>
              <a:bodyPr/>
              <a:lstStyle/>
              <a:p>
                <a:r>
                  <a:rPr lang="ru-RU">
                    <a:noFill/>
                  </a:rPr>
                  <a:t> </a:t>
                </a:r>
              </a:p>
            </p:txBody>
          </p:sp>
        </mc:Fallback>
      </mc:AlternateContent>
      <p:sp>
        <p:nvSpPr>
          <p:cNvPr id="6" name="TextBox 5"/>
          <p:cNvSpPr txBox="1"/>
          <p:nvPr/>
        </p:nvSpPr>
        <p:spPr>
          <a:xfrm>
            <a:off x="630105" y="5661248"/>
            <a:ext cx="3146054" cy="369332"/>
          </a:xfrm>
          <a:prstGeom prst="rect">
            <a:avLst/>
          </a:prstGeom>
          <a:noFill/>
        </p:spPr>
        <p:txBody>
          <a:bodyPr wrap="none" rtlCol="0">
            <a:spAutoFit/>
          </a:bodyPr>
          <a:lstStyle/>
          <a:p>
            <a:r>
              <a:rPr lang="en-US" dirty="0" smtClean="0"/>
              <a:t>Need cold source inside reactor</a:t>
            </a:r>
            <a:endParaRPr lang="ru-RU" dirty="0"/>
          </a:p>
        </p:txBody>
      </p:sp>
      <p:sp>
        <p:nvSpPr>
          <p:cNvPr id="26" name="TextBox 25"/>
          <p:cNvSpPr txBox="1"/>
          <p:nvPr/>
        </p:nvSpPr>
        <p:spPr>
          <a:xfrm>
            <a:off x="5148064" y="5661248"/>
            <a:ext cx="3692678" cy="369332"/>
          </a:xfrm>
          <a:prstGeom prst="rect">
            <a:avLst/>
          </a:prstGeom>
          <a:noFill/>
        </p:spPr>
        <p:txBody>
          <a:bodyPr wrap="none" rtlCol="0">
            <a:spAutoFit/>
          </a:bodyPr>
          <a:lstStyle/>
          <a:p>
            <a:r>
              <a:rPr lang="en-US" dirty="0" smtClean="0"/>
              <a:t>Don’t need cold source inside reactor</a:t>
            </a:r>
            <a:endParaRPr lang="ru-RU" dirty="0"/>
          </a:p>
        </p:txBody>
      </p:sp>
    </p:spTree>
    <p:extLst>
      <p:ext uri="{BB962C8B-B14F-4D97-AF65-F5344CB8AC3E}">
        <p14:creationId xmlns:p14="http://schemas.microsoft.com/office/powerpoint/2010/main" xmlns="" val="155385603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748464" y="6520259"/>
            <a:ext cx="360040" cy="365125"/>
          </a:xfrm>
        </p:spPr>
        <p:txBody>
          <a:bodyPr/>
          <a:lstStyle/>
          <a:p>
            <a:fld id="{55C91F9F-CAF1-427B-8B49-9C41A456CFE3}" type="slidenum">
              <a:rPr lang="ru-RU" smtClean="0"/>
              <a:pPr/>
              <a:t>79</a:t>
            </a:fld>
            <a:endParaRPr lang="ru-RU" dirty="0"/>
          </a:p>
        </p:txBody>
      </p:sp>
      <p:sp>
        <p:nvSpPr>
          <p:cNvPr id="16" name="Прямоугольник 15"/>
          <p:cNvSpPr/>
          <p:nvPr/>
        </p:nvSpPr>
        <p:spPr>
          <a:xfrm>
            <a:off x="1115616" y="889556"/>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Plan of talk:</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18" name="Группа 17"/>
          <p:cNvGrpSpPr/>
          <p:nvPr/>
        </p:nvGrpSpPr>
        <p:grpSpPr>
          <a:xfrm>
            <a:off x="0" y="0"/>
            <a:ext cx="9144000" cy="893713"/>
            <a:chOff x="0" y="-27384"/>
            <a:chExt cx="9144000" cy="893713"/>
          </a:xfrm>
        </p:grpSpPr>
        <p:sp>
          <p:nvSpPr>
            <p:cNvPr id="26" name="Прямоугольник 25"/>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28" name="Прямоугольник 27"/>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29" name="Прямоугольник 28"/>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30" name="Рисунок 29"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31"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32" name="Прямоугольник 31"/>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33" name="Прямая соединительная линия 32"/>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71443" y="1772816"/>
            <a:ext cx="8872557" cy="3539430"/>
          </a:xfrm>
          <a:prstGeom prst="rect">
            <a:avLst/>
          </a:prstGeom>
          <a:noFill/>
        </p:spPr>
        <p:txBody>
          <a:bodyPr wrap="none" rtlCol="0">
            <a:spAutoFit/>
          </a:bodyPr>
          <a:lstStyle/>
          <a:p>
            <a:pPr marL="342900" indent="-342900">
              <a:buAutoNum type="arabicPeriod"/>
            </a:pPr>
            <a:r>
              <a:rPr lang="en-US" sz="2800" dirty="0" smtClean="0"/>
              <a:t>What </a:t>
            </a:r>
            <a:r>
              <a:rPr lang="en-US" sz="2800" dirty="0"/>
              <a:t>are </a:t>
            </a:r>
            <a:r>
              <a:rPr lang="en-US" sz="2800" dirty="0" err="1"/>
              <a:t>ultracold</a:t>
            </a:r>
            <a:r>
              <a:rPr lang="en-US" sz="2800" dirty="0"/>
              <a:t> </a:t>
            </a:r>
            <a:r>
              <a:rPr lang="en-US" sz="2800" dirty="0" smtClean="0"/>
              <a:t>neutrons?</a:t>
            </a:r>
          </a:p>
          <a:p>
            <a:pPr marL="342900" indent="-342900">
              <a:buAutoNum type="arabicPeriod"/>
            </a:pPr>
            <a:r>
              <a:rPr lang="en-US" sz="2800" dirty="0" smtClean="0"/>
              <a:t>How we can use UCN for physics? Examples.</a:t>
            </a:r>
          </a:p>
          <a:p>
            <a:r>
              <a:rPr lang="en-US" sz="2800" dirty="0"/>
              <a:t> </a:t>
            </a:r>
            <a:r>
              <a:rPr lang="en-US" sz="2800" dirty="0" smtClean="0"/>
              <a:t>      2.1. Neutron life time measurement.</a:t>
            </a:r>
          </a:p>
          <a:p>
            <a:r>
              <a:rPr lang="en-US" sz="2800" dirty="0"/>
              <a:t> </a:t>
            </a:r>
            <a:r>
              <a:rPr lang="en-US" sz="2800" dirty="0" smtClean="0"/>
              <a:t>      2.2. Neutron electric dipole moment search.</a:t>
            </a:r>
          </a:p>
          <a:p>
            <a:r>
              <a:rPr lang="en-US" sz="2800" dirty="0"/>
              <a:t> </a:t>
            </a:r>
            <a:r>
              <a:rPr lang="en-US" sz="2800" dirty="0" smtClean="0"/>
              <a:t>      2.3. Neutron quantum states in Earth gravitational field.</a:t>
            </a:r>
          </a:p>
          <a:p>
            <a:r>
              <a:rPr lang="en-US" sz="2800" dirty="0" smtClean="0"/>
              <a:t>3</a:t>
            </a:r>
            <a:r>
              <a:rPr lang="en-US" sz="2800" dirty="0"/>
              <a:t>. What we have achieved and open </a:t>
            </a:r>
            <a:r>
              <a:rPr lang="en-US" sz="2800" dirty="0" smtClean="0"/>
              <a:t>problems</a:t>
            </a:r>
            <a:r>
              <a:rPr lang="ru-RU" sz="2800" dirty="0" smtClean="0"/>
              <a:t>.</a:t>
            </a:r>
          </a:p>
          <a:p>
            <a:r>
              <a:rPr lang="ru-RU" sz="2800" dirty="0" smtClean="0"/>
              <a:t>4. </a:t>
            </a:r>
            <a:r>
              <a:rPr lang="en-US" sz="2800" dirty="0" smtClean="0"/>
              <a:t>New UCN sources. New proposal for helium source.</a:t>
            </a:r>
          </a:p>
          <a:p>
            <a:r>
              <a:rPr lang="en-US" sz="2800" dirty="0" smtClean="0">
                <a:solidFill>
                  <a:srgbClr val="FF0000"/>
                </a:solidFill>
              </a:rPr>
              <a:t>5. Conclusion</a:t>
            </a:r>
            <a:endParaRPr lang="ru-RU" sz="2800" dirty="0">
              <a:solidFill>
                <a:srgbClr val="FF0000"/>
              </a:solidFill>
            </a:endParaRPr>
          </a:p>
        </p:txBody>
      </p:sp>
    </p:spTree>
    <p:extLst>
      <p:ext uri="{BB962C8B-B14F-4D97-AF65-F5344CB8AC3E}">
        <p14:creationId xmlns:p14="http://schemas.microsoft.com/office/powerpoint/2010/main" xmlns="" val="473077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643306" y="1928802"/>
            <a:ext cx="2736390" cy="707886"/>
          </a:xfrm>
          <a:prstGeom prst="rect">
            <a:avLst/>
          </a:prstGeom>
          <a:solidFill>
            <a:schemeClr val="bg1">
              <a:alpha val="80000"/>
            </a:schemeClr>
          </a:solidFill>
        </p:spPr>
        <p:txBody>
          <a:bodyPr wrap="none" rtlCol="0">
            <a:spAutoFit/>
          </a:bodyPr>
          <a:lstStyle/>
          <a:p>
            <a:pPr algn="ctr"/>
            <a:r>
              <a:rPr lang="en-US" sz="4000" b="1" dirty="0" smtClean="0"/>
              <a:t>IREN facility</a:t>
            </a:r>
          </a:p>
        </p:txBody>
      </p:sp>
      <p:graphicFrame>
        <p:nvGraphicFramePr>
          <p:cNvPr id="13" name="Таблица 12"/>
          <p:cNvGraphicFramePr>
            <a:graphicFrameLocks noGrp="1"/>
          </p:cNvGraphicFramePr>
          <p:nvPr/>
        </p:nvGraphicFramePr>
        <p:xfrm>
          <a:off x="3143240" y="3000372"/>
          <a:ext cx="5715000" cy="2560320"/>
        </p:xfrm>
        <a:graphic>
          <a:graphicData uri="http://schemas.openxmlformats.org/drawingml/2006/table">
            <a:tbl>
              <a:tblPr/>
              <a:tblGrid>
                <a:gridCol w="4436390"/>
                <a:gridCol w="1278610"/>
              </a:tblGrid>
              <a:tr h="0">
                <a:tc>
                  <a:txBody>
                    <a:bodyPr/>
                    <a:lstStyle/>
                    <a:p>
                      <a:pPr algn="l"/>
                      <a:r>
                        <a:rPr lang="en-US" dirty="0"/>
                        <a:t>Peak current (A)</a:t>
                      </a:r>
                    </a:p>
                  </a:txBody>
                  <a:tcPr anchor="ctr">
                    <a:lnL>
                      <a:noFill/>
                    </a:lnL>
                    <a:lnR>
                      <a:noFill/>
                    </a:lnR>
                    <a:lnT>
                      <a:noFill/>
                    </a:lnT>
                    <a:lnB>
                      <a:noFill/>
                    </a:lnB>
                    <a:solidFill>
                      <a:srgbClr val="A3C9E5"/>
                    </a:solidFill>
                  </a:tcPr>
                </a:tc>
                <a:tc>
                  <a:txBody>
                    <a:bodyPr/>
                    <a:lstStyle/>
                    <a:p>
                      <a:pPr algn="ctr"/>
                      <a:r>
                        <a:rPr lang="ru-RU"/>
                        <a:t>3</a:t>
                      </a:r>
                    </a:p>
                  </a:txBody>
                  <a:tcPr anchor="ctr">
                    <a:lnL>
                      <a:noFill/>
                    </a:lnL>
                    <a:lnR>
                      <a:noFill/>
                    </a:lnR>
                    <a:lnT>
                      <a:noFill/>
                    </a:lnT>
                    <a:lnB>
                      <a:noFill/>
                    </a:lnB>
                    <a:solidFill>
                      <a:srgbClr val="A3C9E5"/>
                    </a:solidFill>
                  </a:tcPr>
                </a:tc>
              </a:tr>
              <a:tr h="0">
                <a:tc>
                  <a:txBody>
                    <a:bodyPr/>
                    <a:lstStyle/>
                    <a:p>
                      <a:pPr algn="l"/>
                      <a:r>
                        <a:rPr lang="en-US"/>
                        <a:t>Repetition rate (Hz)</a:t>
                      </a:r>
                    </a:p>
                  </a:txBody>
                  <a:tcPr anchor="ctr">
                    <a:lnL>
                      <a:noFill/>
                    </a:lnL>
                    <a:lnR>
                      <a:noFill/>
                    </a:lnR>
                    <a:lnT>
                      <a:noFill/>
                    </a:lnT>
                    <a:lnB>
                      <a:noFill/>
                    </a:lnB>
                    <a:solidFill>
                      <a:srgbClr val="E5F0F5"/>
                    </a:solidFill>
                  </a:tcPr>
                </a:tc>
                <a:tc>
                  <a:txBody>
                    <a:bodyPr/>
                    <a:lstStyle/>
                    <a:p>
                      <a:pPr algn="ctr"/>
                      <a:r>
                        <a:rPr lang="ru-RU"/>
                        <a:t>50</a:t>
                      </a:r>
                    </a:p>
                  </a:txBody>
                  <a:tcPr anchor="ctr">
                    <a:lnL>
                      <a:noFill/>
                    </a:lnL>
                    <a:lnR>
                      <a:noFill/>
                    </a:lnR>
                    <a:lnT>
                      <a:noFill/>
                    </a:lnT>
                    <a:lnB>
                      <a:noFill/>
                    </a:lnB>
                    <a:solidFill>
                      <a:srgbClr val="E5F0F5"/>
                    </a:solidFill>
                  </a:tcPr>
                </a:tc>
              </a:tr>
              <a:tr h="0">
                <a:tc>
                  <a:txBody>
                    <a:bodyPr/>
                    <a:lstStyle/>
                    <a:p>
                      <a:pPr algn="l"/>
                      <a:r>
                        <a:rPr lang="en-US"/>
                        <a:t>Electron pulse duration (ns)</a:t>
                      </a:r>
                    </a:p>
                  </a:txBody>
                  <a:tcPr anchor="ctr">
                    <a:lnL>
                      <a:noFill/>
                    </a:lnL>
                    <a:lnR>
                      <a:noFill/>
                    </a:lnR>
                    <a:lnT>
                      <a:noFill/>
                    </a:lnT>
                    <a:lnB>
                      <a:noFill/>
                    </a:lnB>
                    <a:solidFill>
                      <a:srgbClr val="A3C9E5"/>
                    </a:solidFill>
                  </a:tcPr>
                </a:tc>
                <a:tc>
                  <a:txBody>
                    <a:bodyPr/>
                    <a:lstStyle/>
                    <a:p>
                      <a:pPr algn="ctr"/>
                      <a:r>
                        <a:rPr lang="ru-RU"/>
                        <a:t>100</a:t>
                      </a:r>
                    </a:p>
                  </a:txBody>
                  <a:tcPr anchor="ctr">
                    <a:lnL>
                      <a:noFill/>
                    </a:lnL>
                    <a:lnR>
                      <a:noFill/>
                    </a:lnR>
                    <a:lnT>
                      <a:noFill/>
                    </a:lnT>
                    <a:lnB>
                      <a:noFill/>
                    </a:lnB>
                    <a:solidFill>
                      <a:srgbClr val="A3C9E5"/>
                    </a:solidFill>
                  </a:tcPr>
                </a:tc>
              </a:tr>
              <a:tr h="0">
                <a:tc>
                  <a:txBody>
                    <a:bodyPr/>
                    <a:lstStyle/>
                    <a:p>
                      <a:pPr algn="l"/>
                      <a:r>
                        <a:rPr lang="en-US"/>
                        <a:t>Electron energy (MeV)</a:t>
                      </a:r>
                    </a:p>
                  </a:txBody>
                  <a:tcPr anchor="ctr">
                    <a:lnL>
                      <a:noFill/>
                    </a:lnL>
                    <a:lnR>
                      <a:noFill/>
                    </a:lnR>
                    <a:lnT>
                      <a:noFill/>
                    </a:lnT>
                    <a:lnB>
                      <a:noFill/>
                    </a:lnB>
                    <a:solidFill>
                      <a:srgbClr val="E5F0F5"/>
                    </a:solidFill>
                  </a:tcPr>
                </a:tc>
                <a:tc>
                  <a:txBody>
                    <a:bodyPr/>
                    <a:lstStyle/>
                    <a:p>
                      <a:pPr algn="ctr"/>
                      <a:r>
                        <a:rPr lang="ru-RU"/>
                        <a:t>30</a:t>
                      </a:r>
                    </a:p>
                  </a:txBody>
                  <a:tcPr anchor="ctr">
                    <a:lnL>
                      <a:noFill/>
                    </a:lnL>
                    <a:lnR>
                      <a:noFill/>
                    </a:lnR>
                    <a:lnT>
                      <a:noFill/>
                    </a:lnT>
                    <a:lnB>
                      <a:noFill/>
                    </a:lnB>
                    <a:solidFill>
                      <a:srgbClr val="E5F0F5"/>
                    </a:solidFill>
                  </a:tcPr>
                </a:tc>
              </a:tr>
              <a:tr h="0">
                <a:tc>
                  <a:txBody>
                    <a:bodyPr/>
                    <a:lstStyle/>
                    <a:p>
                      <a:pPr algn="l"/>
                      <a:r>
                        <a:rPr lang="en-US"/>
                        <a:t>Beam power (kW)</a:t>
                      </a:r>
                    </a:p>
                  </a:txBody>
                  <a:tcPr anchor="ctr">
                    <a:lnL>
                      <a:noFill/>
                    </a:lnL>
                    <a:lnR>
                      <a:noFill/>
                    </a:lnR>
                    <a:lnT>
                      <a:noFill/>
                    </a:lnT>
                    <a:lnB>
                      <a:noFill/>
                    </a:lnB>
                    <a:solidFill>
                      <a:srgbClr val="A3C9E5"/>
                    </a:solidFill>
                  </a:tcPr>
                </a:tc>
                <a:tc>
                  <a:txBody>
                    <a:bodyPr/>
                    <a:lstStyle/>
                    <a:p>
                      <a:pPr algn="ctr"/>
                      <a:r>
                        <a:rPr lang="ru-RU"/>
                        <a:t>0.4</a:t>
                      </a:r>
                    </a:p>
                  </a:txBody>
                  <a:tcPr anchor="ctr">
                    <a:lnL>
                      <a:noFill/>
                    </a:lnL>
                    <a:lnR>
                      <a:noFill/>
                    </a:lnR>
                    <a:lnT>
                      <a:noFill/>
                    </a:lnT>
                    <a:lnB>
                      <a:noFill/>
                    </a:lnB>
                    <a:solidFill>
                      <a:srgbClr val="A3C9E5"/>
                    </a:solidFill>
                  </a:tcPr>
                </a:tc>
              </a:tr>
              <a:tr h="0">
                <a:tc>
                  <a:txBody>
                    <a:bodyPr/>
                    <a:lstStyle/>
                    <a:p>
                      <a:pPr algn="l"/>
                      <a:r>
                        <a:rPr lang="en-US"/>
                        <a:t>Multiplication</a:t>
                      </a:r>
                    </a:p>
                  </a:txBody>
                  <a:tcPr anchor="ctr">
                    <a:lnL>
                      <a:noFill/>
                    </a:lnL>
                    <a:lnR>
                      <a:noFill/>
                    </a:lnR>
                    <a:lnT>
                      <a:noFill/>
                    </a:lnT>
                    <a:lnB>
                      <a:noFill/>
                    </a:lnB>
                    <a:solidFill>
                      <a:srgbClr val="E5F0F5"/>
                    </a:solidFill>
                  </a:tcPr>
                </a:tc>
                <a:tc>
                  <a:txBody>
                    <a:bodyPr/>
                    <a:lstStyle/>
                    <a:p>
                      <a:pPr algn="ctr"/>
                      <a:r>
                        <a:rPr lang="ru-RU"/>
                        <a:t>1</a:t>
                      </a:r>
                    </a:p>
                  </a:txBody>
                  <a:tcPr anchor="ctr">
                    <a:lnL>
                      <a:noFill/>
                    </a:lnL>
                    <a:lnR>
                      <a:noFill/>
                    </a:lnR>
                    <a:lnT>
                      <a:noFill/>
                    </a:lnT>
                    <a:lnB>
                      <a:noFill/>
                    </a:lnB>
                    <a:solidFill>
                      <a:srgbClr val="E5F0F5"/>
                    </a:solidFill>
                  </a:tcPr>
                </a:tc>
              </a:tr>
              <a:tr h="0">
                <a:tc>
                  <a:txBody>
                    <a:bodyPr/>
                    <a:lstStyle/>
                    <a:p>
                      <a:pPr algn="l"/>
                      <a:r>
                        <a:rPr lang="en-US"/>
                        <a:t>Neutron intensity (n/s)</a:t>
                      </a:r>
                    </a:p>
                  </a:txBody>
                  <a:tcPr anchor="ctr">
                    <a:lnL>
                      <a:noFill/>
                    </a:lnL>
                    <a:lnR>
                      <a:noFill/>
                    </a:lnR>
                    <a:lnT>
                      <a:noFill/>
                    </a:lnT>
                    <a:lnB>
                      <a:noFill/>
                    </a:lnB>
                    <a:solidFill>
                      <a:srgbClr val="A3C9E5"/>
                    </a:solidFill>
                  </a:tcPr>
                </a:tc>
                <a:tc>
                  <a:txBody>
                    <a:bodyPr/>
                    <a:lstStyle/>
                    <a:p>
                      <a:pPr algn="ctr"/>
                      <a:r>
                        <a:rPr lang="ru-RU" dirty="0"/>
                        <a:t>10</a:t>
                      </a:r>
                      <a:r>
                        <a:rPr lang="ru-RU" baseline="30000" dirty="0"/>
                        <a:t>11</a:t>
                      </a:r>
                      <a:endParaRPr lang="ru-RU" dirty="0"/>
                    </a:p>
                  </a:txBody>
                  <a:tcPr anchor="ctr">
                    <a:lnL>
                      <a:noFill/>
                    </a:lnL>
                    <a:lnR>
                      <a:noFill/>
                    </a:lnR>
                    <a:lnT>
                      <a:noFill/>
                    </a:lnT>
                    <a:lnB>
                      <a:noFill/>
                    </a:lnB>
                    <a:solidFill>
                      <a:srgbClr val="A3C9E5"/>
                    </a:solidFill>
                  </a:tcPr>
                </a:tc>
              </a:tr>
            </a:tbl>
          </a:graphicData>
        </a:graphic>
      </p:graphicFrame>
      <p:pic>
        <p:nvPicPr>
          <p:cNvPr id="14" name="Picture 13"/>
          <p:cNvPicPr>
            <a:picLocks noChangeAspect="1" noChangeArrowheads="1"/>
          </p:cNvPicPr>
          <p:nvPr/>
        </p:nvPicPr>
        <p:blipFill>
          <a:blip r:embed="rId7" cstate="print"/>
          <a:srcRect l="38974" t="6950" r="39911" b="9050"/>
          <a:stretch>
            <a:fillRect/>
          </a:stretch>
        </p:blipFill>
        <p:spPr bwMode="auto">
          <a:xfrm>
            <a:off x="0" y="0"/>
            <a:ext cx="2736850" cy="6858000"/>
          </a:xfrm>
          <a:prstGeom prst="rect">
            <a:avLst/>
          </a:prstGeom>
          <a:solidFill>
            <a:schemeClr val="bg1">
              <a:alpha val="80000"/>
            </a:schemeClr>
          </a:solidFill>
          <a:ln w="9525">
            <a:noFill/>
            <a:miter lim="800000"/>
            <a:headEnd/>
            <a:tailEnd/>
          </a:ln>
        </p:spPr>
      </p:pic>
      <p:sp>
        <p:nvSpPr>
          <p:cNvPr id="15" name="TextBox 14"/>
          <p:cNvSpPr txBox="1"/>
          <p:nvPr/>
        </p:nvSpPr>
        <p:spPr>
          <a:xfrm>
            <a:off x="4786314" y="5643578"/>
            <a:ext cx="2291781" cy="461665"/>
          </a:xfrm>
          <a:prstGeom prst="rect">
            <a:avLst/>
          </a:prstGeom>
          <a:solidFill>
            <a:schemeClr val="bg1">
              <a:alpha val="80000"/>
            </a:schemeClr>
          </a:solidFill>
        </p:spPr>
        <p:txBody>
          <a:bodyPr wrap="none" rtlCol="0">
            <a:spAutoFit/>
          </a:bodyPr>
          <a:lstStyle/>
          <a:p>
            <a:r>
              <a:rPr lang="en-US" sz="2400" b="1" dirty="0" smtClean="0"/>
              <a:t>1200 hours/year</a:t>
            </a:r>
            <a:endParaRPr lang="ru-RU" sz="2400"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07504" y="787931"/>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Conclusion</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3" name="TextBox 2"/>
          <p:cNvSpPr txBox="1"/>
          <p:nvPr/>
        </p:nvSpPr>
        <p:spPr>
          <a:xfrm>
            <a:off x="429158" y="1311151"/>
            <a:ext cx="8553078" cy="4893647"/>
          </a:xfrm>
          <a:prstGeom prst="rect">
            <a:avLst/>
          </a:prstGeom>
          <a:noFill/>
        </p:spPr>
        <p:txBody>
          <a:bodyPr wrap="square" rtlCol="0">
            <a:spAutoFit/>
          </a:bodyPr>
          <a:lstStyle/>
          <a:p>
            <a:pPr marL="457200" indent="-457200">
              <a:buAutoNum type="arabicPeriod"/>
            </a:pPr>
            <a:r>
              <a:rPr lang="en-US" sz="2400" b="1" dirty="0" smtClean="0"/>
              <a:t>UCN is very interesting object and power tool for fundamental research.</a:t>
            </a:r>
          </a:p>
          <a:p>
            <a:pPr marL="457200" indent="-457200">
              <a:buAutoNum type="arabicPeriod"/>
            </a:pPr>
            <a:r>
              <a:rPr lang="en-US" sz="2400" b="1" dirty="0" smtClean="0"/>
              <a:t>Research with </a:t>
            </a:r>
            <a:r>
              <a:rPr lang="en-US" sz="2400" b="1" dirty="0" err="1" smtClean="0"/>
              <a:t>ultracold</a:t>
            </a:r>
            <a:r>
              <a:rPr lang="en-US" sz="2400" b="1" dirty="0" smtClean="0"/>
              <a:t> neutrons deal with different fields of physics. It allow as obtain very interesting and important physical results.</a:t>
            </a:r>
          </a:p>
          <a:p>
            <a:pPr marL="457200" indent="-457200">
              <a:buAutoNum type="arabicPeriod"/>
            </a:pPr>
            <a:r>
              <a:rPr lang="en-US" sz="2400" b="1" dirty="0" smtClean="0"/>
              <a:t>During almost 50 years </a:t>
            </a:r>
            <a:r>
              <a:rPr lang="en-US" sz="2400" b="1" dirty="0" smtClean="0"/>
              <a:t>in the </a:t>
            </a:r>
            <a:r>
              <a:rPr lang="en-US" sz="2400" b="1" dirty="0" smtClean="0"/>
              <a:t>experiments with UCN </a:t>
            </a:r>
            <a:r>
              <a:rPr lang="en-US" sz="2400" b="1" dirty="0" smtClean="0"/>
              <a:t>accumulate huge experimental </a:t>
            </a:r>
            <a:r>
              <a:rPr lang="en-US" sz="2400" b="1" dirty="0" smtClean="0"/>
              <a:t>experience; new phenomena was observed</a:t>
            </a:r>
            <a:r>
              <a:rPr lang="en-US" sz="2400" b="1" dirty="0" smtClean="0"/>
              <a:t>, new physical </a:t>
            </a:r>
            <a:r>
              <a:rPr lang="en-US" sz="2400" b="1" dirty="0" smtClean="0"/>
              <a:t>results was obtained.</a:t>
            </a:r>
            <a:endParaRPr lang="en-US" sz="2400" b="1" dirty="0" smtClean="0"/>
          </a:p>
          <a:p>
            <a:pPr marL="457200" indent="-457200">
              <a:buAutoNum type="arabicPeriod"/>
            </a:pPr>
            <a:r>
              <a:rPr lang="en-US" sz="2400" b="1" dirty="0"/>
              <a:t>To have breakthrough in the field it is need to develop and construct new powerful UCN sources</a:t>
            </a:r>
            <a:r>
              <a:rPr lang="en-US" sz="2400" b="1" dirty="0" smtClean="0"/>
              <a:t>. Russian research </a:t>
            </a:r>
            <a:r>
              <a:rPr lang="en-US" sz="2400" b="1" dirty="0" smtClean="0"/>
              <a:t>centers </a:t>
            </a:r>
            <a:r>
              <a:rPr lang="en-US" sz="2400" b="1" dirty="0" smtClean="0"/>
              <a:t>have good background and potential </a:t>
            </a:r>
            <a:r>
              <a:rPr lang="en-US" sz="2400" b="1" dirty="0" smtClean="0"/>
              <a:t>in the field still</a:t>
            </a:r>
            <a:r>
              <a:rPr lang="en-US" sz="2400" b="1" dirty="0" smtClean="0"/>
              <a:t>.</a:t>
            </a:r>
          </a:p>
          <a:p>
            <a:pPr marL="457200" indent="-457200">
              <a:buAutoNum type="arabicPeriod"/>
            </a:pPr>
            <a:r>
              <a:rPr lang="en-US" sz="2400" b="1" dirty="0" smtClean="0"/>
              <a:t>Reactors in the </a:t>
            </a:r>
            <a:r>
              <a:rPr lang="en-US" sz="2400" b="1" dirty="0" err="1" smtClean="0"/>
              <a:t>Gatchina</a:t>
            </a:r>
            <a:r>
              <a:rPr lang="en-US" sz="2400" b="1" dirty="0" smtClean="0"/>
              <a:t> have a chance to get more powerful UCN source in the world.</a:t>
            </a:r>
            <a:endParaRPr lang="ru-RU" sz="2400" b="1" dirty="0"/>
          </a:p>
        </p:txBody>
      </p:sp>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890717"/>
            <a:ext cx="8712968"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1"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Conclusion</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sp>
        <p:nvSpPr>
          <p:cNvPr id="64" name="TextBox 63"/>
          <p:cNvSpPr txBox="1"/>
          <p:nvPr/>
        </p:nvSpPr>
        <p:spPr>
          <a:xfrm>
            <a:off x="1097162" y="1396500"/>
            <a:ext cx="7374583" cy="3539430"/>
          </a:xfrm>
          <a:prstGeom prst="rect">
            <a:avLst/>
          </a:prstGeom>
          <a:noFill/>
        </p:spPr>
        <p:txBody>
          <a:bodyPr wrap="none" rtlCol="0">
            <a:spAutoFit/>
          </a:bodyPr>
          <a:lstStyle/>
          <a:p>
            <a:r>
              <a:rPr lang="en-US" sz="2800" b="1" dirty="0" smtClean="0"/>
              <a:t>FLNP has a  wide scientific program in UCN field.</a:t>
            </a:r>
          </a:p>
          <a:p>
            <a:r>
              <a:rPr lang="en-US" sz="2800" b="1" dirty="0" smtClean="0"/>
              <a:t>It concludes:</a:t>
            </a:r>
          </a:p>
          <a:p>
            <a:r>
              <a:rPr lang="en-US" sz="2400" dirty="0" smtClean="0"/>
              <a:t>Participation in GRANIT collaboration</a:t>
            </a:r>
          </a:p>
          <a:p>
            <a:r>
              <a:rPr lang="en-US" sz="2400" dirty="0" smtClean="0"/>
              <a:t>Small up-scattering investigation </a:t>
            </a:r>
          </a:p>
          <a:p>
            <a:r>
              <a:rPr lang="en-US" sz="2400" dirty="0" smtClean="0"/>
              <a:t>Investigation of UCN interaction with </a:t>
            </a:r>
            <a:r>
              <a:rPr lang="en-US" sz="2400" dirty="0" err="1" smtClean="0"/>
              <a:t>nanoparticles</a:t>
            </a:r>
            <a:endParaRPr lang="en-US" sz="2400" dirty="0" smtClean="0"/>
          </a:p>
          <a:p>
            <a:r>
              <a:rPr lang="en-US" sz="2400" dirty="0" smtClean="0"/>
              <a:t>Participation in life-time measurements</a:t>
            </a:r>
          </a:p>
          <a:p>
            <a:r>
              <a:rPr lang="en-US" sz="2400" dirty="0" smtClean="0"/>
              <a:t>Quantum optics investigation with UCN</a:t>
            </a:r>
          </a:p>
          <a:p>
            <a:r>
              <a:rPr lang="en-US" sz="2400" dirty="0" smtClean="0"/>
              <a:t>Measurements of equivalence principle for neutron</a:t>
            </a:r>
          </a:p>
          <a:p>
            <a:r>
              <a:rPr lang="en-US" sz="2400" dirty="0" smtClean="0"/>
              <a:t>UCN sources developing</a:t>
            </a:r>
          </a:p>
        </p:txBody>
      </p:sp>
      <p:sp>
        <p:nvSpPr>
          <p:cNvPr id="5" name="TextBox 4"/>
          <p:cNvSpPr txBox="1"/>
          <p:nvPr/>
        </p:nvSpPr>
        <p:spPr>
          <a:xfrm>
            <a:off x="376985" y="5661248"/>
            <a:ext cx="8767015" cy="584775"/>
          </a:xfrm>
          <a:prstGeom prst="rect">
            <a:avLst/>
          </a:prstGeom>
          <a:noFill/>
        </p:spPr>
        <p:txBody>
          <a:bodyPr wrap="none" rtlCol="0">
            <a:spAutoFit/>
          </a:bodyPr>
          <a:lstStyle/>
          <a:p>
            <a:r>
              <a:rPr lang="en-US" sz="3200" dirty="0">
                <a:solidFill>
                  <a:srgbClr val="FF0000"/>
                </a:solidFill>
              </a:rPr>
              <a:t>We are welcome you to join us for further research </a:t>
            </a:r>
            <a:endParaRPr lang="ru-RU" sz="3200" dirty="0">
              <a:solidFill>
                <a:srgbClr val="FF0000"/>
              </a:solidFill>
            </a:endParaRPr>
          </a:p>
        </p:txBody>
      </p:sp>
      <p:grpSp>
        <p:nvGrpSpPr>
          <p:cNvPr id="12" name="Группа 11"/>
          <p:cNvGrpSpPr/>
          <p:nvPr/>
        </p:nvGrpSpPr>
        <p:grpSpPr>
          <a:xfrm>
            <a:off x="0" y="0"/>
            <a:ext cx="9144000" cy="893713"/>
            <a:chOff x="0" y="-27384"/>
            <a:chExt cx="9144000" cy="893713"/>
          </a:xfrm>
        </p:grpSpPr>
        <p:sp>
          <p:nvSpPr>
            <p:cNvPr id="13" name="Прямоугольник 12"/>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5" name="Прямоугольник 14"/>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7" name="Прямоугольник 16"/>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8996996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p:cNvSpPr>
            <a:spLocks noGrp="1"/>
          </p:cNvSpPr>
          <p:nvPr>
            <p:ph type="sldNum" sz="quarter" idx="12"/>
          </p:nvPr>
        </p:nvSpPr>
        <p:spPr>
          <a:xfrm>
            <a:off x="8882136" y="6520259"/>
            <a:ext cx="226368" cy="365125"/>
          </a:xfrm>
        </p:spPr>
        <p:txBody>
          <a:bodyPr/>
          <a:lstStyle/>
          <a:p>
            <a:fld id="{55C91F9F-CAF1-427B-8B49-9C41A456CFE3}" type="slidenum">
              <a:rPr lang="ru-RU" smtClean="0"/>
              <a:pPr/>
              <a:t>82</a:t>
            </a:fld>
            <a:endParaRPr lang="ru-RU" dirty="0"/>
          </a:p>
        </p:txBody>
      </p:sp>
      <p:sp>
        <p:nvSpPr>
          <p:cNvPr id="9" name="TextBox 8"/>
          <p:cNvSpPr txBox="1"/>
          <p:nvPr/>
        </p:nvSpPr>
        <p:spPr>
          <a:xfrm>
            <a:off x="1691680" y="1916832"/>
            <a:ext cx="5361789" cy="707886"/>
          </a:xfrm>
          <a:prstGeom prst="rect">
            <a:avLst/>
          </a:prstGeom>
          <a:noFill/>
        </p:spPr>
        <p:txBody>
          <a:bodyPr wrap="none" rtlCol="0">
            <a:spAutoFit/>
          </a:bodyPr>
          <a:lstStyle/>
          <a:p>
            <a:r>
              <a:rPr lang="en-US" sz="4000" dirty="0" smtClean="0"/>
              <a:t>Thank you for attention! </a:t>
            </a:r>
            <a:endParaRPr lang="ru-RU" sz="4000" dirty="0"/>
          </a:p>
        </p:txBody>
      </p:sp>
      <p:grpSp>
        <p:nvGrpSpPr>
          <p:cNvPr id="10" name="Группа 9"/>
          <p:cNvGrpSpPr/>
          <p:nvPr/>
        </p:nvGrpSpPr>
        <p:grpSpPr>
          <a:xfrm>
            <a:off x="0" y="0"/>
            <a:ext cx="9144000" cy="893713"/>
            <a:chOff x="0" y="-27384"/>
            <a:chExt cx="9144000" cy="893713"/>
          </a:xfrm>
        </p:grpSpPr>
        <p:sp>
          <p:nvSpPr>
            <p:cNvPr id="12" name="Прямоугольник 11"/>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Picture 4" descr="http://innovation.jinr.ru/admin/images/JINR_blue.gif"/>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 name="Прямоугольник 13"/>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5" name="Прямоугольник 14"/>
            <p:cNvSpPr/>
            <p:nvPr/>
          </p:nvSpPr>
          <p:spPr>
            <a:xfrm>
              <a:off x="5580112"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8" name="Рисунок 17" descr="FLNP logo.gif"/>
            <p:cNvPicPr>
              <a:picLocks noChangeAspect="1"/>
            </p:cNvPicPr>
            <p:nvPr/>
          </p:nvPicPr>
          <p:blipFill>
            <a:blip r:embed="rId4" cstate="print"/>
            <a:stretch>
              <a:fillRect/>
            </a:stretch>
          </p:blipFill>
          <p:spPr>
            <a:xfrm>
              <a:off x="7668344" y="116632"/>
              <a:ext cx="1352278" cy="576064"/>
            </a:xfrm>
            <a:prstGeom prst="rect">
              <a:avLst/>
            </a:prstGeom>
          </p:spPr>
        </p:pic>
        <p:pic>
          <p:nvPicPr>
            <p:cNvPr id="19" name="Picture 2"/>
            <p:cNvPicPr>
              <a:picLocks noChangeAspect="1" noChangeArrowheads="1"/>
            </p:cNvPicPr>
            <p:nvPr/>
          </p:nvPicPr>
          <p:blipFill>
            <a:blip r:embed="rId5" cstate="print"/>
            <a:srcRect/>
            <a:stretch>
              <a:fillRect/>
            </a:stretch>
          </p:blipFill>
          <p:spPr bwMode="auto">
            <a:xfrm>
              <a:off x="4137668" y="-25747"/>
              <a:ext cx="828000" cy="825726"/>
            </a:xfrm>
            <a:prstGeom prst="rect">
              <a:avLst/>
            </a:prstGeom>
            <a:noFill/>
            <a:ln w="9525">
              <a:noFill/>
              <a:miter lim="800000"/>
              <a:headEnd/>
              <a:tailEnd/>
            </a:ln>
          </p:spPr>
        </p:pic>
        <p:sp>
          <p:nvSpPr>
            <p:cNvPr id="20" name="Прямоугольник 19"/>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21" name="Прямая соединительная линия 20"/>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15616" y="745540"/>
            <a:ext cx="6743534"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rPr>
              <a:t>Digression about FLNP</a:t>
            </a:r>
            <a:endParaRPr lang="ru-RU" sz="2800" b="1" cap="all" dirty="0">
              <a:ln w="0">
                <a:solidFill>
                  <a:schemeClr val="tx2">
                    <a:lumMod val="20000"/>
                    <a:lumOff val="80000"/>
                  </a:schemeClr>
                </a:solidFill>
              </a:ln>
              <a:blipFill>
                <a:blip r:embed="rId3"/>
                <a:tile tx="0" ty="0" sx="100000" sy="100000" flip="none" algn="tl"/>
              </a:blipFill>
              <a:effectLst>
                <a:reflection blurRad="12700" stA="50000" endPos="50000" dist="5000" dir="5400000" sy="-100000" rotWithShape="0"/>
              </a:effectLst>
            </a:endParaRPr>
          </a:p>
        </p:txBody>
      </p:sp>
      <p:grpSp>
        <p:nvGrpSpPr>
          <p:cNvPr id="2" name="Группа 143"/>
          <p:cNvGrpSpPr/>
          <p:nvPr/>
        </p:nvGrpSpPr>
        <p:grpSpPr>
          <a:xfrm>
            <a:off x="0" y="0"/>
            <a:ext cx="9144000" cy="893713"/>
            <a:chOff x="0" y="-27384"/>
            <a:chExt cx="9144000" cy="893713"/>
          </a:xfrm>
        </p:grpSpPr>
        <p:sp>
          <p:nvSpPr>
            <p:cNvPr id="145" name="Прямоугольник 144"/>
            <p:cNvSpPr/>
            <p:nvPr/>
          </p:nvSpPr>
          <p:spPr>
            <a:xfrm>
              <a:off x="0" y="-25748"/>
              <a:ext cx="9144000" cy="836712"/>
            </a:xfrm>
            <a:prstGeom prst="rect">
              <a:avLst/>
            </a:prstGeom>
            <a:solidFill>
              <a:srgbClr val="4E7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6" name="Picture 4" descr="http://innovation.jinr.ru/admin/images/JINR_blue.gif"/>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5496" y="44624"/>
              <a:ext cx="1080120" cy="720080"/>
            </a:xfrm>
            <a:prstGeom prst="rect">
              <a:avLst/>
            </a:prstGeom>
            <a:noFill/>
          </p:spPr>
        </p:pic>
        <p:sp>
          <p:nvSpPr>
            <p:cNvPr id="147" name="Прямоугольник 146"/>
            <p:cNvSpPr/>
            <p:nvPr/>
          </p:nvSpPr>
          <p:spPr>
            <a:xfrm>
              <a:off x="1105782" y="-27384"/>
              <a:ext cx="2674130" cy="553998"/>
            </a:xfrm>
            <a:prstGeom prst="rect">
              <a:avLst/>
            </a:prstGeom>
          </p:spPr>
          <p:txBody>
            <a:bodyPr wrap="square">
              <a:spAutoFit/>
            </a:bodyPr>
            <a:lstStyle/>
            <a:p>
              <a:r>
                <a:rPr lang="en-US" sz="1500" b="1" dirty="0" smtClean="0">
                  <a:latin typeface="Helvetica" pitchFamily="34" charset="0"/>
                  <a:cs typeface="Calibri" pitchFamily="34" charset="0"/>
                </a:rPr>
                <a:t>Joint Institute for Nuclear</a:t>
              </a:r>
            </a:p>
            <a:p>
              <a:r>
                <a:rPr lang="en-US" sz="1500" b="1" dirty="0" smtClean="0">
                  <a:latin typeface="Helvetica" pitchFamily="34" charset="0"/>
                  <a:cs typeface="Calibri" pitchFamily="34" charset="0"/>
                </a:rPr>
                <a:t>Research</a:t>
              </a:r>
              <a:endParaRPr lang="ru-RU" sz="1500" dirty="0">
                <a:latin typeface="Calibri" pitchFamily="34" charset="0"/>
                <a:cs typeface="Calibri" pitchFamily="34" charset="0"/>
              </a:endParaRPr>
            </a:p>
          </p:txBody>
        </p:sp>
        <p:sp>
          <p:nvSpPr>
            <p:cNvPr id="148" name="Прямоугольник 147"/>
            <p:cNvSpPr/>
            <p:nvPr/>
          </p:nvSpPr>
          <p:spPr>
            <a:xfrm>
              <a:off x="5364088" y="116632"/>
              <a:ext cx="2664296" cy="461665"/>
            </a:xfrm>
            <a:prstGeom prst="rect">
              <a:avLst/>
            </a:prstGeom>
          </p:spPr>
          <p:txBody>
            <a:bodyPr wrap="square">
              <a:spAutoFit/>
            </a:bodyPr>
            <a:lstStyle/>
            <a:p>
              <a:r>
                <a:rPr lang="en-US" sz="1200" b="1" dirty="0"/>
                <a:t>FRANK LABORATORY </a:t>
              </a:r>
              <a:r>
                <a:rPr lang="en-US" sz="1200" b="1" dirty="0" smtClean="0"/>
                <a:t>OF NEUTRON </a:t>
              </a:r>
              <a:r>
                <a:rPr lang="en-US" sz="1200" b="1" dirty="0"/>
                <a:t>PHYSICS</a:t>
              </a:r>
              <a:endParaRPr lang="ru-RU" sz="1200" dirty="0"/>
            </a:p>
          </p:txBody>
        </p:sp>
        <p:pic>
          <p:nvPicPr>
            <p:cNvPr id="149" name="Рисунок 148" descr="FLNP logo.gif"/>
            <p:cNvPicPr>
              <a:picLocks noChangeAspect="1"/>
            </p:cNvPicPr>
            <p:nvPr/>
          </p:nvPicPr>
          <p:blipFill>
            <a:blip r:embed="rId5" cstate="print"/>
            <a:stretch>
              <a:fillRect/>
            </a:stretch>
          </p:blipFill>
          <p:spPr>
            <a:xfrm>
              <a:off x="7668344" y="116632"/>
              <a:ext cx="1352278" cy="576064"/>
            </a:xfrm>
            <a:prstGeom prst="rect">
              <a:avLst/>
            </a:prstGeom>
          </p:spPr>
        </p:pic>
        <p:pic>
          <p:nvPicPr>
            <p:cNvPr id="150" name="Picture 2"/>
            <p:cNvPicPr>
              <a:picLocks noChangeAspect="1" noChangeArrowheads="1"/>
            </p:cNvPicPr>
            <p:nvPr/>
          </p:nvPicPr>
          <p:blipFill>
            <a:blip r:embed="rId6" cstate="print"/>
            <a:srcRect/>
            <a:stretch>
              <a:fillRect/>
            </a:stretch>
          </p:blipFill>
          <p:spPr bwMode="auto">
            <a:xfrm>
              <a:off x="4137668" y="-25747"/>
              <a:ext cx="828000" cy="825726"/>
            </a:xfrm>
            <a:prstGeom prst="rect">
              <a:avLst/>
            </a:prstGeom>
            <a:noFill/>
            <a:ln w="9525">
              <a:noFill/>
              <a:miter lim="800000"/>
              <a:headEnd/>
              <a:tailEnd/>
            </a:ln>
          </p:spPr>
        </p:pic>
        <p:sp>
          <p:nvSpPr>
            <p:cNvPr id="151" name="Прямоугольник 150"/>
            <p:cNvSpPr/>
            <p:nvPr/>
          </p:nvSpPr>
          <p:spPr>
            <a:xfrm>
              <a:off x="1090912" y="404664"/>
              <a:ext cx="2388603" cy="461665"/>
            </a:xfrm>
            <a:prstGeom prst="rect">
              <a:avLst/>
            </a:prstGeom>
          </p:spPr>
          <p:txBody>
            <a:bodyPr wrap="none">
              <a:spAutoFit/>
            </a:bodyPr>
            <a:lstStyle/>
            <a:p>
              <a:r>
                <a:rPr lang="en-US" sz="1200" dirty="0" smtClean="0">
                  <a:solidFill>
                    <a:schemeClr val="bg2">
                      <a:lumMod val="60000"/>
                      <a:lumOff val="40000"/>
                    </a:schemeClr>
                  </a:solidFill>
                </a:rPr>
                <a:t>SCIENCE BRINGING NATIONS</a:t>
              </a:r>
            </a:p>
            <a:p>
              <a:r>
                <a:rPr lang="en-US" sz="1200" dirty="0" smtClean="0">
                  <a:solidFill>
                    <a:schemeClr val="bg2">
                      <a:lumMod val="60000"/>
                      <a:lumOff val="40000"/>
                    </a:schemeClr>
                  </a:solidFill>
                </a:rPr>
                <a:t>TOGETHER</a:t>
              </a:r>
              <a:endParaRPr lang="ru-RU" sz="1200" dirty="0">
                <a:solidFill>
                  <a:schemeClr val="bg2">
                    <a:lumMod val="60000"/>
                    <a:lumOff val="40000"/>
                  </a:schemeClr>
                </a:solidFill>
              </a:endParaRPr>
            </a:p>
          </p:txBody>
        </p:sp>
        <p:cxnSp>
          <p:nvCxnSpPr>
            <p:cNvPr id="152" name="Прямая соединительная линия 151"/>
            <p:cNvCxnSpPr/>
            <p:nvPr/>
          </p:nvCxnSpPr>
          <p:spPr>
            <a:xfrm>
              <a:off x="1187624" y="459088"/>
              <a:ext cx="2448272"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857620" y="1643050"/>
            <a:ext cx="1171026" cy="707886"/>
          </a:xfrm>
          <a:prstGeom prst="rect">
            <a:avLst/>
          </a:prstGeom>
          <a:solidFill>
            <a:schemeClr val="bg1">
              <a:alpha val="80000"/>
            </a:schemeClr>
          </a:solidFill>
        </p:spPr>
        <p:txBody>
          <a:bodyPr wrap="none" rtlCol="0">
            <a:spAutoFit/>
          </a:bodyPr>
          <a:lstStyle/>
          <a:p>
            <a:pPr algn="ctr"/>
            <a:r>
              <a:rPr lang="en-US" sz="4000" b="1" dirty="0" smtClean="0"/>
              <a:t>EG-5</a:t>
            </a:r>
          </a:p>
        </p:txBody>
      </p:sp>
      <p:pic>
        <p:nvPicPr>
          <p:cNvPr id="17" name="Picture 2"/>
          <p:cNvPicPr>
            <a:picLocks noChangeAspect="1" noChangeArrowheads="1"/>
          </p:cNvPicPr>
          <p:nvPr/>
        </p:nvPicPr>
        <p:blipFill>
          <a:blip r:embed="rId7" cstate="print"/>
          <a:srcRect/>
          <a:stretch>
            <a:fillRect/>
          </a:stretch>
        </p:blipFill>
        <p:spPr bwMode="auto">
          <a:xfrm>
            <a:off x="52652" y="1776366"/>
            <a:ext cx="3151196" cy="4938758"/>
          </a:xfrm>
          <a:prstGeom prst="rect">
            <a:avLst/>
          </a:prstGeom>
          <a:noFill/>
          <a:ln w="9525">
            <a:noFill/>
            <a:miter lim="800000"/>
            <a:headEnd/>
            <a:tailEnd/>
          </a:ln>
          <a:effectLst/>
        </p:spPr>
      </p:pic>
      <p:sp>
        <p:nvSpPr>
          <p:cNvPr id="18" name="Прямоугольник 17"/>
          <p:cNvSpPr/>
          <p:nvPr/>
        </p:nvSpPr>
        <p:spPr>
          <a:xfrm>
            <a:off x="5143504" y="4357694"/>
            <a:ext cx="3929090" cy="1754326"/>
          </a:xfrm>
          <a:prstGeom prst="rect">
            <a:avLst/>
          </a:prstGeom>
          <a:solidFill>
            <a:schemeClr val="bg1">
              <a:alpha val="80000"/>
            </a:schemeClr>
          </a:solidFill>
        </p:spPr>
        <p:txBody>
          <a:bodyPr wrap="square">
            <a:spAutoFit/>
          </a:bodyPr>
          <a:lstStyle/>
          <a:p>
            <a:r>
              <a:rPr lang="en-US" b="1" dirty="0" smtClean="0"/>
              <a:t>The characteristics of EG-5 Accelerator: </a:t>
            </a:r>
          </a:p>
          <a:p>
            <a:r>
              <a:rPr lang="en-US" dirty="0" smtClean="0"/>
              <a:t>Energy region: 0.9 – 3.5 </a:t>
            </a:r>
            <a:r>
              <a:rPr lang="en-US" dirty="0" err="1" smtClean="0"/>
              <a:t>MeV</a:t>
            </a:r>
            <a:r>
              <a:rPr lang="en-US" dirty="0" smtClean="0"/>
              <a:t> </a:t>
            </a:r>
          </a:p>
          <a:p>
            <a:r>
              <a:rPr lang="en-US" dirty="0" smtClean="0"/>
              <a:t>Beam intensity for 𝐻+: 30 </a:t>
            </a:r>
            <a:r>
              <a:rPr lang="en-US" dirty="0" err="1" smtClean="0"/>
              <a:t>μA</a:t>
            </a:r>
            <a:r>
              <a:rPr lang="en-US" dirty="0" smtClean="0"/>
              <a:t> </a:t>
            </a:r>
          </a:p>
          <a:p>
            <a:r>
              <a:rPr lang="en-US" dirty="0" smtClean="0"/>
              <a:t>Beam intensity for 𝐻𝑒+: 10 </a:t>
            </a:r>
            <a:r>
              <a:rPr lang="en-US" dirty="0" err="1" smtClean="0"/>
              <a:t>μA</a:t>
            </a:r>
            <a:r>
              <a:rPr lang="en-US" dirty="0" smtClean="0"/>
              <a:t> </a:t>
            </a:r>
          </a:p>
          <a:p>
            <a:r>
              <a:rPr lang="en-US" dirty="0" smtClean="0"/>
              <a:t>Energy spread &lt; 500 </a:t>
            </a:r>
            <a:r>
              <a:rPr lang="en-US" dirty="0" err="1" smtClean="0"/>
              <a:t>eV</a:t>
            </a:r>
            <a:r>
              <a:rPr lang="en-US" dirty="0" smtClean="0"/>
              <a:t> </a:t>
            </a:r>
          </a:p>
          <a:p>
            <a:r>
              <a:rPr lang="en-US" dirty="0" smtClean="0"/>
              <a:t>Number of beam lines: 6 </a:t>
            </a:r>
          </a:p>
        </p:txBody>
      </p:sp>
      <p:sp>
        <p:nvSpPr>
          <p:cNvPr id="19" name="Прямоугольник 18"/>
          <p:cNvSpPr/>
          <p:nvPr/>
        </p:nvSpPr>
        <p:spPr>
          <a:xfrm>
            <a:off x="3714744" y="2357430"/>
            <a:ext cx="4572000" cy="1323439"/>
          </a:xfrm>
          <a:prstGeom prst="rect">
            <a:avLst/>
          </a:prstGeom>
          <a:solidFill>
            <a:schemeClr val="bg1">
              <a:alpha val="80000"/>
            </a:schemeClr>
          </a:solidFill>
        </p:spPr>
        <p:txBody>
          <a:bodyPr>
            <a:spAutoFit/>
          </a:bodyPr>
          <a:lstStyle/>
          <a:p>
            <a:r>
              <a:rPr lang="en-US" sz="2000" b="1" dirty="0" smtClean="0"/>
              <a:t>Electrostatic Van de </a:t>
            </a:r>
            <a:r>
              <a:rPr lang="en-US" sz="2000" b="1" dirty="0" err="1" smtClean="0"/>
              <a:t>Graaff</a:t>
            </a:r>
            <a:r>
              <a:rPr lang="en-US" sz="2000" b="1" dirty="0" smtClean="0"/>
              <a:t> accelerator, as one of basic experimental facilities of Frank Laboratory of Neutron Physics was built in 1965. </a:t>
            </a:r>
          </a:p>
        </p:txBody>
      </p:sp>
      <p:pic>
        <p:nvPicPr>
          <p:cNvPr id="20" name="Picture 3"/>
          <p:cNvPicPr>
            <a:picLocks noChangeAspect="1" noChangeArrowheads="1"/>
          </p:cNvPicPr>
          <p:nvPr/>
        </p:nvPicPr>
        <p:blipFill>
          <a:blip r:embed="rId8" cstate="print"/>
          <a:srcRect/>
          <a:stretch>
            <a:fillRect/>
          </a:stretch>
        </p:blipFill>
        <p:spPr bwMode="auto">
          <a:xfrm>
            <a:off x="3248186" y="4500570"/>
            <a:ext cx="1755862" cy="2214602"/>
          </a:xfrm>
          <a:prstGeom prst="rect">
            <a:avLst/>
          </a:prstGeom>
          <a:noFill/>
          <a:ln w="9525">
            <a:noFill/>
            <a:miter lim="800000"/>
            <a:headEnd/>
            <a:tailEnd/>
          </a:ln>
          <a:effectLst/>
        </p:spPr>
      </p:pic>
      <p:sp>
        <p:nvSpPr>
          <p:cNvPr id="21" name="TextBox 20"/>
          <p:cNvSpPr txBox="1"/>
          <p:nvPr/>
        </p:nvSpPr>
        <p:spPr>
          <a:xfrm>
            <a:off x="5929322" y="6215082"/>
            <a:ext cx="2136290" cy="461665"/>
          </a:xfrm>
          <a:prstGeom prst="rect">
            <a:avLst/>
          </a:prstGeom>
          <a:solidFill>
            <a:schemeClr val="bg1">
              <a:alpha val="80000"/>
            </a:schemeClr>
          </a:solidFill>
        </p:spPr>
        <p:txBody>
          <a:bodyPr wrap="none" rtlCol="0">
            <a:spAutoFit/>
          </a:bodyPr>
          <a:lstStyle/>
          <a:p>
            <a:r>
              <a:rPr lang="en-US" sz="2400" b="1" dirty="0" smtClean="0"/>
              <a:t>600 hours/year</a:t>
            </a:r>
            <a:endParaRPr lang="ru-RU" sz="2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21332</TotalTime>
  <Words>11177</Words>
  <Application>Microsoft Office PowerPoint</Application>
  <PresentationFormat>Экран (4:3)</PresentationFormat>
  <Paragraphs>1263</Paragraphs>
  <Slides>82</Slides>
  <Notes>82</Notes>
  <HiddenSlides>19</HiddenSlides>
  <MMClips>0</MMClips>
  <ScaleCrop>false</ScaleCrop>
  <HeadingPairs>
    <vt:vector size="6" baseType="variant">
      <vt:variant>
        <vt:lpstr>Тема</vt:lpstr>
      </vt:variant>
      <vt:variant>
        <vt:i4>1</vt:i4>
      </vt:variant>
      <vt:variant>
        <vt:lpstr>Внедренные серверы OLE</vt:lpstr>
      </vt:variant>
      <vt:variant>
        <vt:i4>7</vt:i4>
      </vt:variant>
      <vt:variant>
        <vt:lpstr>Заголовки слайдов</vt:lpstr>
      </vt:variant>
      <vt:variant>
        <vt:i4>82</vt:i4>
      </vt:variant>
    </vt:vector>
  </HeadingPairs>
  <TitlesOfParts>
    <vt:vector size="90" baseType="lpstr">
      <vt:lpstr>Тема Office</vt:lpstr>
      <vt:lpstr>Graph</vt:lpstr>
      <vt:lpstr>Формула</vt:lpstr>
      <vt:lpstr>Equation</vt:lpstr>
      <vt:lpstr>CorelPhotoPaint.Image.8</vt:lpstr>
      <vt:lpstr>Microsoft Word Picture</vt:lpstr>
      <vt:lpstr>Microsoft Equation 3.0</vt:lpstr>
      <vt:lpstr>MathType 6.0 Equation</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Егор Лычагин</dc:creator>
  <cp:lastModifiedBy>Егор Лычагин</cp:lastModifiedBy>
  <cp:revision>1409</cp:revision>
  <dcterms:created xsi:type="dcterms:W3CDTF">2014-11-19T07:14:34Z</dcterms:created>
  <dcterms:modified xsi:type="dcterms:W3CDTF">2016-03-16T19:59:16Z</dcterms:modified>
</cp:coreProperties>
</file>