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7"/>
  </p:notesMasterIdLst>
  <p:sldIdLst>
    <p:sldId id="364" r:id="rId2"/>
    <p:sldId id="365" r:id="rId3"/>
    <p:sldId id="413" r:id="rId4"/>
    <p:sldId id="407" r:id="rId5"/>
    <p:sldId id="409" r:id="rId6"/>
    <p:sldId id="408" r:id="rId7"/>
    <p:sldId id="410" r:id="rId8"/>
    <p:sldId id="411" r:id="rId9"/>
    <p:sldId id="430" r:id="rId10"/>
    <p:sldId id="431" r:id="rId11"/>
    <p:sldId id="432" r:id="rId12"/>
    <p:sldId id="433" r:id="rId13"/>
    <p:sldId id="434" r:id="rId14"/>
    <p:sldId id="435" r:id="rId15"/>
    <p:sldId id="436" r:id="rId16"/>
    <p:sldId id="437" r:id="rId17"/>
    <p:sldId id="438" r:id="rId18"/>
    <p:sldId id="419" r:id="rId19"/>
    <p:sldId id="420" r:id="rId20"/>
    <p:sldId id="421" r:id="rId21"/>
    <p:sldId id="422" r:id="rId22"/>
    <p:sldId id="427" r:id="rId23"/>
    <p:sldId id="429" r:id="rId24"/>
    <p:sldId id="426" r:id="rId25"/>
    <p:sldId id="369" r:id="rId26"/>
    <p:sldId id="428" r:id="rId27"/>
    <p:sldId id="306" r:id="rId28"/>
    <p:sldId id="310" r:id="rId29"/>
    <p:sldId id="367" r:id="rId30"/>
    <p:sldId id="439" r:id="rId31"/>
    <p:sldId id="328" r:id="rId32"/>
    <p:sldId id="368" r:id="rId33"/>
    <p:sldId id="332" r:id="rId34"/>
    <p:sldId id="440" r:id="rId35"/>
    <p:sldId id="443" r:id="rId36"/>
    <p:sldId id="342" r:id="rId37"/>
    <p:sldId id="343" r:id="rId38"/>
    <p:sldId id="344" r:id="rId39"/>
    <p:sldId id="347" r:id="rId40"/>
    <p:sldId id="349" r:id="rId41"/>
    <p:sldId id="441" r:id="rId42"/>
    <p:sldId id="472" r:id="rId43"/>
    <p:sldId id="473" r:id="rId44"/>
    <p:sldId id="442" r:id="rId45"/>
    <p:sldId id="444" r:id="rId46"/>
    <p:sldId id="445" r:id="rId47"/>
    <p:sldId id="446" r:id="rId48"/>
    <p:sldId id="447" r:id="rId49"/>
    <p:sldId id="448" r:id="rId50"/>
    <p:sldId id="449" r:id="rId51"/>
    <p:sldId id="450" r:id="rId52"/>
    <p:sldId id="451" r:id="rId53"/>
    <p:sldId id="452" r:id="rId54"/>
    <p:sldId id="453" r:id="rId55"/>
    <p:sldId id="454" r:id="rId56"/>
    <p:sldId id="455" r:id="rId57"/>
    <p:sldId id="456" r:id="rId58"/>
    <p:sldId id="457" r:id="rId59"/>
    <p:sldId id="458" r:id="rId60"/>
    <p:sldId id="459" r:id="rId61"/>
    <p:sldId id="460" r:id="rId62"/>
    <p:sldId id="461" r:id="rId63"/>
    <p:sldId id="462" r:id="rId64"/>
    <p:sldId id="463" r:id="rId65"/>
    <p:sldId id="464" r:id="rId66"/>
    <p:sldId id="465" r:id="rId67"/>
    <p:sldId id="467" r:id="rId68"/>
    <p:sldId id="468" r:id="rId69"/>
    <p:sldId id="469" r:id="rId70"/>
    <p:sldId id="470" r:id="rId71"/>
    <p:sldId id="474" r:id="rId72"/>
    <p:sldId id="475" r:id="rId73"/>
    <p:sldId id="476" r:id="rId74"/>
    <p:sldId id="477" r:id="rId75"/>
    <p:sldId id="471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3" autoAdjust="0"/>
    <p:restoredTop sz="94660"/>
  </p:normalViewPr>
  <p:slideViewPr>
    <p:cSldViewPr>
      <p:cViewPr>
        <p:scale>
          <a:sx n="82" d="100"/>
          <a:sy n="82" d="100"/>
        </p:scale>
        <p:origin x="-2460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9A365-3F21-45C9-8FD0-6D6EEBA1CD5A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D1A9A-6741-402D-AE80-9C002E0E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6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D1A9A-6741-402D-AE80-9C002E0E8B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76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CAA77C-2D25-47C1-BCAD-4783B1AAE1E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8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>
              <a:solidFill>
                <a:schemeClr val="bg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D1A9A-6741-402D-AE80-9C002E0E8B9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07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D1A9A-6741-402D-AE80-9C002E0E8B9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69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D1A9A-6741-402D-AE80-9C002E0E8B9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5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D1A9A-6741-402D-AE80-9C002E0E8B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16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ru-RU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DD5FED0-8B35-4F02-AB9C-5BA40A907940}" type="slidenum">
              <a:rPr lang="fr-BE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fr-B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ru-RU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DD5FED0-8B35-4F02-AB9C-5BA40A907940}" type="slidenum">
              <a:rPr lang="fr-BE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fr-B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1366E17-01D8-4616-B1D1-F3323DC67D02}" type="slidenum">
              <a:rPr lang="ru-RU" smtClean="0"/>
              <a:pPr eaLnBrk="1" hangingPunct="1"/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4AE1F-79C3-4228-A33A-0B7691D47818}" type="slidenum">
              <a:rPr lang="ru-RU"/>
              <a:pPr/>
              <a:t>42</a:t>
            </a:fld>
            <a:endParaRPr lang="ru-RU"/>
          </a:p>
        </p:txBody>
      </p:sp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21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44938" cy="12484101"/>
          </a:xfrm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5EDF680F-EEDC-4578-9CF3-FBFA933B910E}" type="datetimeFigureOut">
              <a:rPr lang="en-US" smtClean="0"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F9E99CC4-3CDA-4420-AAF7-32BFC0FD55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tiff"/><Relationship Id="rId3" Type="http://schemas.openxmlformats.org/officeDocument/2006/relationships/image" Target="../media/image86.jpeg"/><Relationship Id="rId7" Type="http://schemas.openxmlformats.org/officeDocument/2006/relationships/image" Target="../media/image9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tiff"/><Relationship Id="rId5" Type="http://schemas.openxmlformats.org/officeDocument/2006/relationships/image" Target="../media/image88.tiff"/><Relationship Id="rId10" Type="http://schemas.openxmlformats.org/officeDocument/2006/relationships/image" Target="../media/image93.tiff"/><Relationship Id="rId4" Type="http://schemas.openxmlformats.org/officeDocument/2006/relationships/image" Target="../media/image87.jpeg"/><Relationship Id="rId9" Type="http://schemas.openxmlformats.org/officeDocument/2006/relationships/image" Target="../media/image92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2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35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45.wmf"/><Relationship Id="rId9" Type="http://schemas.openxmlformats.org/officeDocument/2006/relationships/image" Target="../media/image1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9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889000" y="476250"/>
            <a:ext cx="73152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453183" y="1062965"/>
            <a:ext cx="8373616" cy="50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Swift heavy ions in radiation material science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710594" y="1574359"/>
            <a:ext cx="3672011" cy="33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0000"/>
                </a:solidFill>
              </a:rPr>
              <a:t>V.A. </a:t>
            </a:r>
            <a:r>
              <a:rPr lang="en-US" sz="1600" dirty="0" smtClean="0">
                <a:solidFill>
                  <a:srgbClr val="000000"/>
                </a:solidFill>
              </a:rPr>
              <a:t>Skuratov</a:t>
            </a:r>
            <a:endParaRPr lang="en-US" baseline="33000" dirty="0">
              <a:solidFill>
                <a:schemeClr val="tx1"/>
              </a:solidFill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57021" y="2178159"/>
            <a:ext cx="8229600" cy="43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sz="1400" b="1" dirty="0" err="1" smtClean="0">
                <a:solidFill>
                  <a:srgbClr val="000000"/>
                </a:solidFill>
              </a:rPr>
              <a:t>Flerov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Laboratory of Nuclear Reactions, Joint Institute for Nuclear Research, </a:t>
            </a:r>
            <a:r>
              <a:rPr lang="en-US" sz="1400" b="1" dirty="0" err="1">
                <a:solidFill>
                  <a:srgbClr val="000000"/>
                </a:solidFill>
              </a:rPr>
              <a:t>Dubna</a:t>
            </a:r>
            <a:r>
              <a:rPr lang="en-US" sz="1400" b="1" dirty="0">
                <a:solidFill>
                  <a:srgbClr val="000000"/>
                </a:solidFill>
              </a:rPr>
              <a:t>, Russia</a:t>
            </a:r>
          </a:p>
          <a:p>
            <a:pPr eaLnBrk="1" hangingPunct="1"/>
            <a:endParaRPr lang="en-US" sz="1400" b="1" i="1" dirty="0">
              <a:solidFill>
                <a:srgbClr val="000000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96" y="4419867"/>
            <a:ext cx="1600458" cy="130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253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ZoneTexte 3"/>
          <p:cNvSpPr txBox="1">
            <a:spLocks noChangeArrowheads="1"/>
          </p:cNvSpPr>
          <p:nvPr/>
        </p:nvSpPr>
        <p:spPr bwMode="auto">
          <a:xfrm>
            <a:off x="7543800" y="6562725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 err="1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Dubna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, </a:t>
            </a:r>
            <a:r>
              <a:rPr lang="ru-RU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23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/01/2015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055" name="ZoneTexte 3"/>
          <p:cNvSpPr txBox="1">
            <a:spLocks noChangeArrowheads="1"/>
          </p:cNvSpPr>
          <p:nvPr/>
        </p:nvSpPr>
        <p:spPr bwMode="auto">
          <a:xfrm>
            <a:off x="-270334" y="6562725"/>
            <a:ext cx="434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41st meeting of the PAC for Condensed Matter Physics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5781" cy="61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350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33800" y="912911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…first step in 2007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67" y="1220688"/>
            <a:ext cx="2282825" cy="163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1"/>
          <p:cNvSpPr/>
          <p:nvPr/>
        </p:nvSpPr>
        <p:spPr>
          <a:xfrm>
            <a:off x="1676400" y="5344409"/>
            <a:ext cx="6225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dedicated beam line for low energy (3-6 MeV/nucleon)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area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80*160</a:t>
            </a:r>
            <a:r>
              <a:rPr lang="en-US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mm.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Beam uniformity better than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intensity 10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÷ 10</a:t>
            </a:r>
            <a:r>
              <a:rPr lang="en-US" alt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alt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1" y="2854386"/>
            <a:ext cx="6651625" cy="229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03" y="912911"/>
            <a:ext cx="2638106" cy="276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286000" y="153988"/>
            <a:ext cx="5562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 smtClean="0">
                <a:latin typeface="Comic Sans MS" panose="030F0702030302020204" pitchFamily="66" charset="0"/>
              </a:rPr>
              <a:t>L</a:t>
            </a:r>
            <a:r>
              <a:rPr lang="en-US" sz="1800" smtClean="0">
                <a:latin typeface="Comic Sans MS" panose="030F0702030302020204" pitchFamily="66" charset="0"/>
              </a:rPr>
              <a:t>ow energy beam line on the base of U400</a:t>
            </a:r>
            <a:endParaRPr lang="en-US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3132137" y="253484"/>
            <a:ext cx="29578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latin typeface="Comic Sans MS" pitchFamily="66" charset="0"/>
              </a:rPr>
              <a:t>U</a:t>
            </a:r>
            <a:r>
              <a:rPr lang="en-US" altLang="ru-RU" sz="1800" dirty="0" smtClean="0">
                <a:latin typeface="Comic Sans MS" pitchFamily="66" charset="0"/>
              </a:rPr>
              <a:t>400M experimental hall.</a:t>
            </a:r>
            <a:endParaRPr lang="en-US" altLang="ru-RU" sz="1800" dirty="0">
              <a:latin typeface="Comic Sans MS" pitchFamily="66" charset="0"/>
            </a:endParaRPr>
          </a:p>
        </p:txBody>
      </p:sp>
      <p:sp>
        <p:nvSpPr>
          <p:cNvPr id="8197" name="TextBox 8"/>
          <p:cNvSpPr txBox="1">
            <a:spLocks noChangeArrowheads="1"/>
          </p:cNvSpPr>
          <p:nvPr/>
        </p:nvSpPr>
        <p:spPr bwMode="auto">
          <a:xfrm>
            <a:off x="4700814" y="5621335"/>
            <a:ext cx="36118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Comic Sans MS" pitchFamily="66" charset="0"/>
              </a:rPr>
              <a:t>High energy (14-40 </a:t>
            </a:r>
            <a:r>
              <a:rPr lang="en-US" altLang="ru-RU" sz="1400" dirty="0" err="1">
                <a:latin typeface="Comic Sans MS" pitchFamily="66" charset="0"/>
              </a:rPr>
              <a:t>AMeV</a:t>
            </a:r>
            <a:r>
              <a:rPr lang="en-US" altLang="ru-RU" sz="1400" dirty="0">
                <a:latin typeface="Comic Sans MS" pitchFamily="66" charset="0"/>
              </a:rPr>
              <a:t>) ion beam-line </a:t>
            </a:r>
            <a:endParaRPr lang="en-US" altLang="ru-RU" sz="1400" dirty="0">
              <a:latin typeface="Arial" charset="0"/>
            </a:endParaRPr>
          </a:p>
        </p:txBody>
      </p:sp>
      <p:sp>
        <p:nvSpPr>
          <p:cNvPr id="8198" name="TextBox 13"/>
          <p:cNvSpPr txBox="1">
            <a:spLocks noChangeArrowheads="1"/>
          </p:cNvSpPr>
          <p:nvPr/>
        </p:nvSpPr>
        <p:spPr bwMode="auto">
          <a:xfrm>
            <a:off x="729918" y="5862636"/>
            <a:ext cx="3300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>
                <a:latin typeface="Comic Sans MS" pitchFamily="66" charset="0"/>
              </a:rPr>
              <a:t>Low energy (3-6AMeV</a:t>
            </a:r>
            <a:r>
              <a:rPr lang="en-US" altLang="ru-RU" sz="1400" dirty="0">
                <a:latin typeface="Comic Sans MS" pitchFamily="66" charset="0"/>
              </a:rPr>
              <a:t>) ion beam-line </a:t>
            </a:r>
            <a:endParaRPr lang="en-US" altLang="ru-RU" sz="1400" dirty="0">
              <a:latin typeface="Arial" charset="0"/>
            </a:endParaRPr>
          </a:p>
        </p:txBody>
      </p:sp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5" t="3461" r="13686" b="21509"/>
          <a:stretch>
            <a:fillRect/>
          </a:stretch>
        </p:blipFill>
        <p:spPr bwMode="auto">
          <a:xfrm rot="5400000">
            <a:off x="2572056" y="-697324"/>
            <a:ext cx="3886200" cy="756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6758555" y="4541439"/>
            <a:ext cx="99445" cy="107989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295400" y="3200400"/>
            <a:ext cx="1012826" cy="26820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1969" cy="5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3"/>
          <p:cNvSpPr txBox="1">
            <a:spLocks noChangeArrowheads="1"/>
          </p:cNvSpPr>
          <p:nvPr/>
        </p:nvSpPr>
        <p:spPr bwMode="auto">
          <a:xfrm>
            <a:off x="7543800" y="6562725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 err="1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Dubna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, </a:t>
            </a:r>
            <a:r>
              <a:rPr lang="ru-RU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23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/01/2015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3" name="ZoneTexte 3"/>
          <p:cNvSpPr txBox="1">
            <a:spLocks noChangeArrowheads="1"/>
          </p:cNvSpPr>
          <p:nvPr/>
        </p:nvSpPr>
        <p:spPr bwMode="auto">
          <a:xfrm>
            <a:off x="-270334" y="6562725"/>
            <a:ext cx="434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41st meeting of the PAC for Condensed Matter Physics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3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13"/>
            <a:ext cx="9144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>
            <a:cxnSpLocks noChangeShapeType="1"/>
          </p:cNvCxnSpPr>
          <p:nvPr/>
        </p:nvCxnSpPr>
        <p:spPr bwMode="auto">
          <a:xfrm>
            <a:off x="900113" y="1231900"/>
            <a:ext cx="0" cy="1404938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3038" y="779463"/>
            <a:ext cx="1487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sz="1400">
                <a:solidFill>
                  <a:schemeClr val="tx1"/>
                </a:solidFill>
                <a:latin typeface="Comic Sans MS" panose="030F0702030302020204" pitchFamily="66" charset="0"/>
              </a:rPr>
              <a:t>Bending magnet</a:t>
            </a:r>
          </a:p>
        </p:txBody>
      </p:sp>
      <p:cxnSp>
        <p:nvCxnSpPr>
          <p:cNvPr id="8" name="Прямая со стрелкой 7"/>
          <p:cNvCxnSpPr>
            <a:cxnSpLocks noChangeShapeType="1"/>
          </p:cNvCxnSpPr>
          <p:nvPr/>
        </p:nvCxnSpPr>
        <p:spPr bwMode="auto">
          <a:xfrm>
            <a:off x="1619250" y="1385888"/>
            <a:ext cx="0" cy="1171575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971550" y="1077913"/>
            <a:ext cx="2175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sz="1400">
                <a:solidFill>
                  <a:schemeClr val="tx1"/>
                </a:solidFill>
                <a:latin typeface="Comic Sans MS" panose="030F0702030302020204" pitchFamily="66" charset="0"/>
              </a:rPr>
              <a:t>X-Y correction magnets</a:t>
            </a:r>
          </a:p>
        </p:txBody>
      </p:sp>
      <p:cxnSp>
        <p:nvCxnSpPr>
          <p:cNvPr id="15" name="Прямая со стрелкой 14"/>
          <p:cNvCxnSpPr>
            <a:cxnSpLocks noChangeShapeType="1"/>
          </p:cNvCxnSpPr>
          <p:nvPr/>
        </p:nvCxnSpPr>
        <p:spPr bwMode="auto">
          <a:xfrm flipV="1">
            <a:off x="1196975" y="2852738"/>
            <a:ext cx="927100" cy="2447925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 стрелкой 19"/>
          <p:cNvCxnSpPr>
            <a:cxnSpLocks noChangeShapeType="1"/>
          </p:cNvCxnSpPr>
          <p:nvPr/>
        </p:nvCxnSpPr>
        <p:spPr bwMode="auto">
          <a:xfrm flipV="1">
            <a:off x="1196975" y="2852738"/>
            <a:ext cx="2006600" cy="2447925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29" name="TextBox 22"/>
          <p:cNvSpPr txBox="1">
            <a:spLocks noChangeArrowheads="1"/>
          </p:cNvSpPr>
          <p:nvPr/>
        </p:nvSpPr>
        <p:spPr bwMode="auto">
          <a:xfrm>
            <a:off x="92075" y="5299075"/>
            <a:ext cx="25907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X-Y scanning system (50 Hz)</a:t>
            </a:r>
          </a:p>
        </p:txBody>
      </p:sp>
      <p:cxnSp>
        <p:nvCxnSpPr>
          <p:cNvPr id="24" name="Прямая со стрелкой 23"/>
          <p:cNvCxnSpPr>
            <a:cxnSpLocks noChangeShapeType="1"/>
          </p:cNvCxnSpPr>
          <p:nvPr/>
        </p:nvCxnSpPr>
        <p:spPr bwMode="auto">
          <a:xfrm flipV="1">
            <a:off x="3335338" y="4076700"/>
            <a:ext cx="0" cy="1592263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508125" y="5668963"/>
            <a:ext cx="21868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Ta foils (5-27 </a:t>
            </a:r>
            <a:r>
              <a:rPr lang="en-US" altLang="ru-RU" sz="1400" dirty="0">
                <a:solidFill>
                  <a:schemeClr val="tx1"/>
                </a:solidFill>
                <a:latin typeface="Comic Sans MS" panose="030F0702030302020204" pitchFamily="66" charset="0"/>
                <a:sym typeface="Symbol" pitchFamily="18" charset="2"/>
              </a:rPr>
              <a:t></a:t>
            </a:r>
            <a:r>
              <a:rPr lang="en-US" altLang="ru-RU" sz="1400" dirty="0" smtClean="0">
                <a:solidFill>
                  <a:schemeClr val="tx1"/>
                </a:solidFill>
                <a:latin typeface="Comic Sans MS" panose="030F0702030302020204" pitchFamily="66" charset="0"/>
                <a:sym typeface="Symbol" pitchFamily="18" charset="2"/>
              </a:rPr>
              <a:t>m</a:t>
            </a:r>
            <a:r>
              <a:rPr lang="en-US" altLang="ru-RU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 </a:t>
            </a:r>
            <a:r>
              <a:rPr lang="en-US" altLang="ru-RU" sz="1400" dirty="0" smtClean="0">
                <a:solidFill>
                  <a:schemeClr val="tx1"/>
                </a:solidFill>
                <a:latin typeface="Comic Sans MS" panose="030F0702030302020204" pitchFamily="66" charset="0"/>
                <a:sym typeface="Symbol" pitchFamily="18" charset="2"/>
              </a:rPr>
              <a:t>drive</a:t>
            </a:r>
            <a:endParaRPr lang="en-US" altLang="ru-RU" sz="1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8" name="Прямая со стрелкой 27"/>
          <p:cNvCxnSpPr>
            <a:cxnSpLocks noChangeShapeType="1"/>
          </p:cNvCxnSpPr>
          <p:nvPr/>
        </p:nvCxnSpPr>
        <p:spPr bwMode="auto">
          <a:xfrm>
            <a:off x="3335338" y="1746250"/>
            <a:ext cx="804862" cy="1273175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200275" y="1438275"/>
            <a:ext cx="1725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sz="1400">
                <a:solidFill>
                  <a:schemeClr val="tx1"/>
                </a:solidFill>
                <a:latin typeface="Comic Sans MS" panose="030F0702030302020204" pitchFamily="66" charset="0"/>
              </a:rPr>
              <a:t>Luminophore drive</a:t>
            </a:r>
          </a:p>
        </p:txBody>
      </p:sp>
      <p:cxnSp>
        <p:nvCxnSpPr>
          <p:cNvPr id="32" name="Прямая со стрелкой 31"/>
          <p:cNvCxnSpPr>
            <a:cxnSpLocks noChangeShapeType="1"/>
          </p:cNvCxnSpPr>
          <p:nvPr/>
        </p:nvCxnSpPr>
        <p:spPr bwMode="auto">
          <a:xfrm>
            <a:off x="4500563" y="1592263"/>
            <a:ext cx="0" cy="585787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925888" y="1231900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Faraday cup</a:t>
            </a:r>
          </a:p>
        </p:txBody>
      </p:sp>
      <p:cxnSp>
        <p:nvCxnSpPr>
          <p:cNvPr id="35" name="Прямая со стрелкой 34"/>
          <p:cNvCxnSpPr>
            <a:cxnSpLocks noChangeShapeType="1"/>
          </p:cNvCxnSpPr>
          <p:nvPr/>
        </p:nvCxnSpPr>
        <p:spPr bwMode="auto">
          <a:xfrm flipH="1">
            <a:off x="4067175" y="1087438"/>
            <a:ext cx="1512888" cy="1519237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Прямая со стрелкой 40"/>
          <p:cNvCxnSpPr>
            <a:cxnSpLocks noChangeShapeType="1"/>
          </p:cNvCxnSpPr>
          <p:nvPr/>
        </p:nvCxnSpPr>
        <p:spPr bwMode="auto">
          <a:xfrm>
            <a:off x="5580063" y="1087438"/>
            <a:ext cx="1079500" cy="1765300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Прямая со стрелкой 48"/>
          <p:cNvCxnSpPr>
            <a:cxnSpLocks noChangeShapeType="1"/>
          </p:cNvCxnSpPr>
          <p:nvPr/>
        </p:nvCxnSpPr>
        <p:spPr bwMode="auto">
          <a:xfrm flipH="1" flipV="1">
            <a:off x="4572000" y="3644900"/>
            <a:ext cx="252413" cy="1808163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Прямая со стрелкой 51"/>
          <p:cNvCxnSpPr>
            <a:cxnSpLocks noChangeShapeType="1"/>
          </p:cNvCxnSpPr>
          <p:nvPr/>
        </p:nvCxnSpPr>
        <p:spPr bwMode="auto">
          <a:xfrm flipV="1">
            <a:off x="4824413" y="3644900"/>
            <a:ext cx="539750" cy="1808163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54"/>
          <p:cNvCxnSpPr>
            <a:cxnSpLocks noChangeShapeType="1"/>
          </p:cNvCxnSpPr>
          <p:nvPr/>
        </p:nvCxnSpPr>
        <p:spPr bwMode="auto">
          <a:xfrm flipV="1">
            <a:off x="4824413" y="3644900"/>
            <a:ext cx="2411412" cy="1808163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Прямая со стрелкой 57"/>
          <p:cNvCxnSpPr>
            <a:cxnSpLocks noChangeShapeType="1"/>
          </p:cNvCxnSpPr>
          <p:nvPr/>
        </p:nvCxnSpPr>
        <p:spPr bwMode="auto">
          <a:xfrm flipV="1">
            <a:off x="4824413" y="3860800"/>
            <a:ext cx="2987675" cy="1592263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335338" y="5452963"/>
            <a:ext cx="2100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Turbo molecular pumps</a:t>
            </a:r>
          </a:p>
        </p:txBody>
      </p:sp>
      <p:cxnSp>
        <p:nvCxnSpPr>
          <p:cNvPr id="62" name="Прямая со стрелкой 61"/>
          <p:cNvCxnSpPr>
            <a:cxnSpLocks noChangeShapeType="1"/>
          </p:cNvCxnSpPr>
          <p:nvPr/>
        </p:nvCxnSpPr>
        <p:spPr bwMode="auto">
          <a:xfrm>
            <a:off x="8316913" y="1419225"/>
            <a:ext cx="0" cy="963613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389688" y="1298575"/>
            <a:ext cx="1693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sz="1400">
                <a:solidFill>
                  <a:schemeClr val="tx1"/>
                </a:solidFill>
                <a:latin typeface="Comic Sans MS" panose="030F0702030302020204" pitchFamily="66" charset="0"/>
              </a:rPr>
              <a:t>Vacuum gate valve</a:t>
            </a:r>
          </a:p>
        </p:txBody>
      </p:sp>
      <p:cxnSp>
        <p:nvCxnSpPr>
          <p:cNvPr id="66" name="Прямая со стрелкой 65"/>
          <p:cNvCxnSpPr>
            <a:cxnSpLocks noChangeShapeType="1"/>
            <a:stCxn id="69" idx="3"/>
          </p:cNvCxnSpPr>
          <p:nvPr/>
        </p:nvCxnSpPr>
        <p:spPr bwMode="auto">
          <a:xfrm flipV="1">
            <a:off x="7712734" y="3500439"/>
            <a:ext cx="820079" cy="1582638"/>
          </a:xfrm>
          <a:prstGeom prst="straightConnector1">
            <a:avLst/>
          </a:prstGeom>
          <a:noFill/>
          <a:ln w="15875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364288" y="4929188"/>
            <a:ext cx="13484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Test chamber</a:t>
            </a:r>
          </a:p>
        </p:txBody>
      </p:sp>
      <p:sp>
        <p:nvSpPr>
          <p:cNvPr id="5148" name="Прямоугольник 11"/>
          <p:cNvSpPr>
            <a:spLocks noChangeArrowheads="1"/>
          </p:cNvSpPr>
          <p:nvPr/>
        </p:nvSpPr>
        <p:spPr bwMode="auto">
          <a:xfrm>
            <a:off x="2660844" y="147171"/>
            <a:ext cx="28921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en-US" alt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ow energy ion beam line.</a:t>
            </a:r>
            <a:endParaRPr lang="en-US" alt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40" y="5236965"/>
            <a:ext cx="2388394" cy="159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1969" cy="5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125085" y="781368"/>
            <a:ext cx="17219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TOF measurement</a:t>
            </a:r>
            <a:endParaRPr lang="en-US" altLang="ru-RU" sz="1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ZoneTexte 3"/>
          <p:cNvSpPr txBox="1">
            <a:spLocks noChangeArrowheads="1"/>
          </p:cNvSpPr>
          <p:nvPr/>
        </p:nvSpPr>
        <p:spPr bwMode="auto">
          <a:xfrm>
            <a:off x="7599457" y="6562725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 err="1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Dubna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, </a:t>
            </a:r>
            <a:r>
              <a:rPr lang="ru-RU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23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/01/2015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40" name="ZoneTexte 3"/>
          <p:cNvSpPr txBox="1">
            <a:spLocks noChangeArrowheads="1"/>
          </p:cNvSpPr>
          <p:nvPr/>
        </p:nvSpPr>
        <p:spPr bwMode="auto">
          <a:xfrm>
            <a:off x="-270334" y="6562725"/>
            <a:ext cx="434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41st meeting of the PAC for Condensed Matter Physics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3022600" y="136435"/>
            <a:ext cx="3204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ru-RU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alt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rradiation chamber for LE </a:t>
            </a:r>
            <a:endParaRPr lang="en-US" alt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70" y="771555"/>
            <a:ext cx="2110890" cy="265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95" y="3733800"/>
            <a:ext cx="3667537" cy="274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39246"/>
            <a:ext cx="3657600" cy="2440983"/>
          </a:xfrm>
          <a:prstGeom prst="rect">
            <a:avLst/>
          </a:prstGeom>
        </p:spPr>
      </p:pic>
      <p:sp>
        <p:nvSpPr>
          <p:cNvPr id="8" name="ZoneTexte 10"/>
          <p:cNvSpPr txBox="1">
            <a:spLocks noChangeArrowheads="1"/>
          </p:cNvSpPr>
          <p:nvPr/>
        </p:nvSpPr>
        <p:spPr bwMode="auto">
          <a:xfrm>
            <a:off x="281882" y="1084614"/>
            <a:ext cx="543087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Dedicated beam-line for high energy (3 ÷ 6 MeV/nucleon)</a:t>
            </a:r>
          </a:p>
          <a:p>
            <a:pPr eaLnBrk="1" hangingPunct="1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ions (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usially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 or Bi)</a:t>
            </a:r>
          </a:p>
          <a:p>
            <a:pPr eaLnBrk="1" hangingPunct="1">
              <a:buFont typeface="Wingdings" pitchFamily="2" charset="2"/>
              <a:buChar char="ü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Irradiation area – 200x200 mm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ü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eam uniformity better then 30%</a:t>
            </a:r>
          </a:p>
          <a:p>
            <a:pPr eaLnBrk="1" hangingPunct="1">
              <a:buFont typeface="Wingdings" pitchFamily="2" charset="2"/>
              <a:buChar char="ü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flux 1 ÷ 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B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1969" cy="5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7543800" y="6562725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 err="1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Dubna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, </a:t>
            </a:r>
            <a:r>
              <a:rPr lang="ru-RU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23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/01/2015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-270334" y="6562725"/>
            <a:ext cx="434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41st meeting of the PAC for Condensed Matter Physics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4831" y="114847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M</a:t>
            </a:r>
            <a:r>
              <a:rPr lang="en-US" dirty="0" smtClean="0">
                <a:latin typeface="Comic Sans MS" pitchFamily="66" charset="0"/>
              </a:rPr>
              <a:t>ain components of the high energy beam-line. 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269" y="4335233"/>
            <a:ext cx="1444640" cy="216696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85" y="3979426"/>
            <a:ext cx="7529354" cy="287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3085" y="1508736"/>
            <a:ext cx="37559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valve (1 and 9)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steering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turbo molecular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monitoring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6, 8, 10, and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11)</a:t>
            </a:r>
          </a:p>
          <a:p>
            <a:pPr marL="342900" indent="-342900">
              <a:buAutoNum type="arabicPeriod" startAt="7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system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lain" startAt="12"/>
            </a:pPr>
            <a:r>
              <a:rPr lang="en-US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the </a:t>
            </a:r>
            <a:r>
              <a:rPr lang="en-US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user target </a:t>
            </a:r>
            <a:r>
              <a:rPr lang="en-US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chamber</a:t>
            </a:r>
          </a:p>
          <a:p>
            <a:pPr marL="342900" indent="-342900">
              <a:buAutoNum type="arabicPlain" startAt="12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emote movement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1969" cy="5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60" y="685100"/>
            <a:ext cx="4953449" cy="32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7543800" y="6562725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 err="1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Dubna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, </a:t>
            </a:r>
            <a:r>
              <a:rPr lang="ru-RU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23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/01/2015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2" name="ZoneTexte 3"/>
          <p:cNvSpPr txBox="1">
            <a:spLocks noChangeArrowheads="1"/>
          </p:cNvSpPr>
          <p:nvPr/>
        </p:nvSpPr>
        <p:spPr bwMode="auto">
          <a:xfrm>
            <a:off x="-270334" y="6562725"/>
            <a:ext cx="434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41st meeting of the PAC for Condensed Matter Physics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196334"/>
            <a:ext cx="325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b="1" dirty="0" smtClean="0">
                <a:latin typeface="Comic Sans MS" pitchFamily="66" charset="0"/>
              </a:rPr>
              <a:t>I</a:t>
            </a:r>
            <a:r>
              <a:rPr lang="en-US" dirty="0" smtClean="0">
                <a:latin typeface="Comic Sans MS" pitchFamily="66" charset="0"/>
              </a:rPr>
              <a:t>rradiation chamber for HE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076" y="1143000"/>
            <a:ext cx="58326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the experimental chamber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allows:  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SEE testing in vacuum (10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air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ambient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60 mm in diameter.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utomatic movement of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DUT in two orthogonal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axes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and Y) in respecting of the beam direction (Z)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change beam incident angle in the range of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0-90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degrees.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degraders set.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01" y="3352800"/>
            <a:ext cx="4443960" cy="296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985" y="4254500"/>
            <a:ext cx="3041108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50" y="616857"/>
            <a:ext cx="2235200" cy="33528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1969" cy="5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3"/>
          <p:cNvSpPr txBox="1">
            <a:spLocks noChangeArrowheads="1"/>
          </p:cNvSpPr>
          <p:nvPr/>
        </p:nvSpPr>
        <p:spPr bwMode="auto">
          <a:xfrm>
            <a:off x="7543800" y="6562725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 err="1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Dubna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, </a:t>
            </a:r>
            <a:r>
              <a:rPr lang="ru-RU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23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/01/2015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-270334" y="6562725"/>
            <a:ext cx="434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41st meeting of the PAC for Condensed Matter Physics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1969" cy="5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644231" y="6091980"/>
            <a:ext cx="3890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>
                <a:latin typeface="Comic Sans MS" panose="030F0702030302020204" pitchFamily="66" charset="0"/>
                <a:cs typeface="Times New Roman" pitchFamily="18" charset="0"/>
              </a:rPr>
              <a:t>DECRIS-SC2 superconducting</a:t>
            </a:r>
            <a:endParaRPr lang="ru-RU" altLang="ru-RU" sz="1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50181" y="6117876"/>
            <a:ext cx="2572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>
                <a:latin typeface="Comic Sans MS" panose="030F0702030302020204" pitchFamily="66" charset="0"/>
                <a:cs typeface="Times New Roman" pitchFamily="18" charset="0"/>
              </a:rPr>
              <a:t>DECRIS-2  “warm”</a:t>
            </a:r>
            <a:endParaRPr lang="ru-RU" altLang="ru-RU" sz="1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8635" y="6331313"/>
            <a:ext cx="13292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From Li</a:t>
            </a:r>
            <a:r>
              <a:rPr lang="ru-RU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to </a:t>
            </a:r>
            <a:r>
              <a:rPr lang="en-US" sz="14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Xe</a:t>
            </a:r>
            <a:endParaRPr lang="ru-RU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7780" y="6298950"/>
            <a:ext cx="2265362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From Kr to </a:t>
            </a:r>
            <a:r>
              <a:rPr lang="en-US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Bi</a:t>
            </a:r>
            <a:endParaRPr lang="ru-RU" sz="1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2449" y="308848"/>
            <a:ext cx="6215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CR source modernization up to the DECRIS-SC2 level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0999" y="762000"/>
            <a:ext cx="85264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of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 is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of high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 state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ions which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 the available beam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and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currents out of the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U-400M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cyclotron. 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other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hand, another goal of the DECRIS-SC2 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 superconducting ECR ion source with a high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at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GHz which allows replace easily old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room temperature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sources from both cyclotrons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keeping many existing subsystems.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70" y="4443453"/>
            <a:ext cx="2511634" cy="16744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81" y="4247613"/>
            <a:ext cx="2503989" cy="18702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35" y="1792307"/>
            <a:ext cx="6172200" cy="20939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19200" y="3909059"/>
            <a:ext cx="70942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ECR ion source is designed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high LET and high penetration of the DUT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3"/>
          <p:cNvSpPr txBox="1">
            <a:spLocks noChangeArrowheads="1"/>
          </p:cNvSpPr>
          <p:nvPr/>
        </p:nvSpPr>
        <p:spPr bwMode="auto">
          <a:xfrm>
            <a:off x="7543800" y="6562725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 err="1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Dubna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, </a:t>
            </a:r>
            <a:r>
              <a:rPr lang="ru-RU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23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/01/2015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2" name="ZoneTexte 3"/>
          <p:cNvSpPr txBox="1">
            <a:spLocks noChangeArrowheads="1"/>
          </p:cNvSpPr>
          <p:nvPr/>
        </p:nvSpPr>
        <p:spPr bwMode="auto">
          <a:xfrm>
            <a:off x="-270334" y="6562725"/>
            <a:ext cx="434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41st meeting of the PAC for Condensed Matter Physics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1969" cy="5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194548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T</a:t>
            </a:r>
            <a:r>
              <a:rPr lang="en-US" dirty="0" smtClean="0">
                <a:latin typeface="Comic Sans MS" pitchFamily="66" charset="0"/>
              </a:rPr>
              <a:t>he NEW low energy ion bean line on U400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3018845"/>
            <a:ext cx="52578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features of the new facility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 x 155 mm irradiation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uniformity over irradiation area better then 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Fe, Kr,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 ions with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MeV/nucleon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 of 4.5-100 MeV/(mg/cm2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Fluent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variation in the U400R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allows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the ion energy without degraders.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09" y="860941"/>
            <a:ext cx="2237740" cy="3356610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" y="4572000"/>
            <a:ext cx="8306741" cy="185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Mitrofanov(all in one)\RoosCosmos\Конференции\RuPaC 2014\фото всего пятница\IMG_71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09" y="859082"/>
            <a:ext cx="3048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1" y="860941"/>
            <a:ext cx="3071813" cy="131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3"/>
          <p:cNvSpPr txBox="1">
            <a:spLocks noChangeArrowheads="1"/>
          </p:cNvSpPr>
          <p:nvPr/>
        </p:nvSpPr>
        <p:spPr bwMode="auto">
          <a:xfrm>
            <a:off x="7543800" y="6562725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 err="1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Dubna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, </a:t>
            </a:r>
            <a:r>
              <a:rPr lang="ru-RU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23</a:t>
            </a:r>
            <a:r>
              <a:rPr lang="en-US" altLang="ru-RU" sz="12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/01/2015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3" name="ZoneTexte 3"/>
          <p:cNvSpPr txBox="1">
            <a:spLocks noChangeArrowheads="1"/>
          </p:cNvSpPr>
          <p:nvPr/>
        </p:nvSpPr>
        <p:spPr bwMode="auto">
          <a:xfrm>
            <a:off x="-270334" y="6562725"/>
            <a:ext cx="434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41st meeting of the PAC for Condensed Matter Physics</a:t>
            </a:r>
            <a:endParaRPr lang="fr-BE" altLang="ru-RU" sz="12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4103688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19" name="Прямая со стрелкой 7"/>
          <p:cNvCxnSpPr>
            <a:cxnSpLocks noChangeShapeType="1"/>
          </p:cNvCxnSpPr>
          <p:nvPr/>
        </p:nvCxnSpPr>
        <p:spPr bwMode="auto">
          <a:xfrm flipH="1">
            <a:off x="2212975" y="1984375"/>
            <a:ext cx="3157538" cy="0"/>
          </a:xfrm>
          <a:prstGeom prst="straightConnector1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Прямоугольник 4"/>
          <p:cNvSpPr/>
          <p:nvPr/>
        </p:nvSpPr>
        <p:spPr>
          <a:xfrm>
            <a:off x="3024188" y="344488"/>
            <a:ext cx="3078162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chemeClr val="accent1"/>
              </a:buClr>
              <a:buSzPct val="65000"/>
              <a:defRPr/>
            </a:pPr>
            <a:r>
              <a:rPr lang="en-US" sz="2400" b="1" cap="small" dirty="0">
                <a:solidFill>
                  <a:schemeClr val="tx1"/>
                </a:solidFill>
              </a:rPr>
              <a:t>Ion beam diagnostic</a:t>
            </a: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4787900" y="5100638"/>
            <a:ext cx="4167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SEM micrograph of polymer track detector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755650" y="5100638"/>
            <a:ext cx="3459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Polymer track detector and the DUT</a:t>
            </a:r>
          </a:p>
        </p:txBody>
      </p:sp>
      <p:graphicFrame>
        <p:nvGraphicFramePr>
          <p:cNvPr id="9223" name="Объект 1"/>
          <p:cNvGraphicFramePr>
            <a:graphicFrameLocks noChangeAspect="1"/>
          </p:cNvGraphicFramePr>
          <p:nvPr/>
        </p:nvGraphicFramePr>
        <p:xfrm>
          <a:off x="5003800" y="1196975"/>
          <a:ext cx="3529013" cy="352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Фотография Photo Editor" r:id="rId4" imgW="4877481" imgH="4877481" progId="MSPhotoEd.3">
                  <p:embed/>
                </p:oleObj>
              </mc:Choice>
              <mc:Fallback>
                <p:oleObj name="Фотография Photo Editor" r:id="rId4" imgW="4877481" imgH="48774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196975"/>
                        <a:ext cx="3529013" cy="352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Прямоугольник 2"/>
          <p:cNvSpPr>
            <a:spLocks noChangeArrowheads="1"/>
          </p:cNvSpPr>
          <p:nvPr/>
        </p:nvSpPr>
        <p:spPr bwMode="auto">
          <a:xfrm>
            <a:off x="735013" y="5516563"/>
            <a:ext cx="7561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tx1"/>
                </a:solidFill>
              </a:rPr>
              <a:t>Etching threshold for ion tracks in</a:t>
            </a:r>
            <a:r>
              <a:rPr lang="en-US" altLang="en-US" sz="1600" dirty="0"/>
              <a:t> </a:t>
            </a:r>
          </a:p>
          <a:p>
            <a:pPr eaLnBrk="1" hangingPunct="1"/>
            <a:r>
              <a:rPr lang="en-US" altLang="en-US" sz="1600" b="1" dirty="0">
                <a:solidFill>
                  <a:schemeClr val="tx1"/>
                </a:solidFill>
              </a:rPr>
              <a:t>polycarbonate – 2.5 MeV/(mg/cm</a:t>
            </a:r>
            <a:r>
              <a:rPr lang="en-US" altLang="en-US" sz="1600" b="1" baseline="30000" dirty="0">
                <a:solidFill>
                  <a:schemeClr val="tx1"/>
                </a:solidFill>
              </a:rPr>
              <a:t>2</a:t>
            </a:r>
            <a:r>
              <a:rPr lang="en-US" altLang="en-US" sz="1600" b="1" dirty="0">
                <a:solidFill>
                  <a:schemeClr val="tx1"/>
                </a:solidFill>
              </a:rPr>
              <a:t>) (O, Ne)</a:t>
            </a:r>
          </a:p>
          <a:p>
            <a:pPr eaLnBrk="1" hangingPunct="1"/>
            <a:r>
              <a:rPr lang="en-US" altLang="en-US" sz="1600" b="1" dirty="0">
                <a:solidFill>
                  <a:schemeClr val="tx1"/>
                </a:solidFill>
              </a:rPr>
              <a:t>polyethylene terephthalate – 8 MeV/(mg/cm</a:t>
            </a:r>
            <a:r>
              <a:rPr lang="en-US" altLang="en-US" sz="1600" b="1" baseline="30000" dirty="0">
                <a:solidFill>
                  <a:schemeClr val="tx1"/>
                </a:solidFill>
              </a:rPr>
              <a:t>2</a:t>
            </a:r>
            <a:r>
              <a:rPr lang="en-US" altLang="en-US" sz="1600" b="1" dirty="0">
                <a:solidFill>
                  <a:schemeClr val="tx1"/>
                </a:solidFill>
              </a:rPr>
              <a:t>) (</a:t>
            </a:r>
            <a:r>
              <a:rPr lang="en-US" altLang="en-US" sz="1600" b="1" dirty="0" err="1">
                <a:solidFill>
                  <a:schemeClr val="tx1"/>
                </a:solidFill>
              </a:rPr>
              <a:t>Ar÷Bi</a:t>
            </a:r>
            <a:r>
              <a:rPr lang="en-US" altLang="en-US" sz="1600" b="1" dirty="0">
                <a:solidFill>
                  <a:schemeClr val="tx1"/>
                </a:solidFill>
              </a:rPr>
              <a:t>)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1969" cy="5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80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341438"/>
            <a:ext cx="3030538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341438"/>
            <a:ext cx="295275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24188" y="331788"/>
            <a:ext cx="3078162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chemeClr val="accent1"/>
              </a:buClr>
              <a:buSzPct val="65000"/>
              <a:defRPr/>
            </a:pPr>
            <a:r>
              <a:rPr lang="en-US" sz="2400" b="1" cap="small" dirty="0"/>
              <a:t>Ion beam diagnostic</a:t>
            </a:r>
          </a:p>
        </p:txBody>
      </p:sp>
      <p:sp>
        <p:nvSpPr>
          <p:cNvPr id="16389" name="Прямоугольник 1"/>
          <p:cNvSpPr>
            <a:spLocks noChangeArrowheads="1"/>
          </p:cNvSpPr>
          <p:nvPr/>
        </p:nvSpPr>
        <p:spPr bwMode="auto">
          <a:xfrm>
            <a:off x="1258888" y="4581525"/>
            <a:ext cx="6985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SEM micrographs pictures of the track detectors surfaces irradiated under 30</a:t>
            </a:r>
            <a:r>
              <a:rPr lang="en-US" altLang="en-US" sz="1400" baseline="30000"/>
              <a:t>o</a:t>
            </a:r>
            <a:r>
              <a:rPr lang="en-US" altLang="en-US" sz="1400"/>
              <a:t> tilted and normal 56 MeV oxygen ion beam incidence</a:t>
            </a:r>
          </a:p>
        </p:txBody>
      </p:sp>
      <p:sp>
        <p:nvSpPr>
          <p:cNvPr id="16390" name="TextBox 2"/>
          <p:cNvSpPr txBox="1">
            <a:spLocks noChangeArrowheads="1"/>
          </p:cNvSpPr>
          <p:nvPr/>
        </p:nvSpPr>
        <p:spPr bwMode="auto">
          <a:xfrm>
            <a:off x="3013075" y="1454150"/>
            <a:ext cx="1508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9.55×10</a:t>
            </a:r>
            <a:r>
              <a:rPr lang="en-US" altLang="en-US" sz="1600" baseline="30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6</a:t>
            </a:r>
            <a:r>
              <a:rPr lang="en-US" altLang="en-US" sz="16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cm</a:t>
            </a:r>
            <a:r>
              <a:rPr lang="en-US" altLang="en-US" sz="1600" baseline="30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-2</a:t>
            </a:r>
            <a:endParaRPr lang="en-US" altLang="en-US" sz="16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5940425" y="1454150"/>
            <a:ext cx="1508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1.48×10</a:t>
            </a:r>
            <a:r>
              <a:rPr lang="en-US" altLang="en-US" sz="1600" baseline="30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6</a:t>
            </a:r>
            <a:r>
              <a:rPr lang="en-US" altLang="en-US" sz="16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cm</a:t>
            </a:r>
            <a:r>
              <a:rPr lang="en-US" altLang="en-US" sz="1600" baseline="30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-2</a:t>
            </a:r>
            <a:endParaRPr lang="en-US" altLang="en-US" sz="16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351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90600" y="685800"/>
            <a:ext cx="6840538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Swift </a:t>
            </a:r>
            <a:r>
              <a:rPr lang="en-US" sz="2000" b="1" dirty="0">
                <a:solidFill>
                  <a:schemeClr val="tx1"/>
                </a:solidFill>
              </a:rPr>
              <a:t>heavy </a:t>
            </a:r>
            <a:r>
              <a:rPr lang="en-US" sz="2000" b="1" dirty="0" smtClean="0">
                <a:solidFill>
                  <a:schemeClr val="tx1"/>
                </a:solidFill>
              </a:rPr>
              <a:t>ions – ions  with energies near and above 1 MeV/nucleon</a:t>
            </a:r>
          </a:p>
          <a:p>
            <a:endParaRPr lang="en-US" sz="2000" b="1" dirty="0"/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Comic Sans MS" pitchFamily="66" charset="0"/>
              </a:rPr>
              <a:t>E  </a:t>
            </a:r>
            <a:r>
              <a:rPr lang="en-US" altLang="en-US" sz="2000" dirty="0">
                <a:latin typeface="Comic Sans MS" panose="030F0702030302020204" pitchFamily="66" charset="0"/>
                <a:ea typeface="Cambria Math"/>
              </a:rPr>
              <a:t>≥ 1 </a:t>
            </a:r>
            <a:r>
              <a:rPr lang="ru-RU" altLang="en-US" sz="2000" dirty="0" smtClean="0">
                <a:latin typeface="Comic Sans MS" panose="030F0702030302020204" pitchFamily="66" charset="0"/>
                <a:ea typeface="Cambria Math"/>
              </a:rPr>
              <a:t>М</a:t>
            </a:r>
            <a:r>
              <a:rPr lang="en-US" altLang="en-US" sz="2000" dirty="0" smtClean="0">
                <a:latin typeface="Comic Sans MS" panose="030F0702030302020204" pitchFamily="66" charset="0"/>
                <a:ea typeface="Cambria Math"/>
              </a:rPr>
              <a:t>eV</a:t>
            </a:r>
            <a:r>
              <a:rPr lang="ru-RU" altLang="en-US" sz="2000" dirty="0" smtClean="0">
                <a:latin typeface="Comic Sans MS" panose="030F0702030302020204" pitchFamily="66" charset="0"/>
                <a:ea typeface="Cambria Math"/>
              </a:rPr>
              <a:t>/</a:t>
            </a:r>
            <a:r>
              <a:rPr lang="en-US" altLang="en-US" sz="2000" dirty="0" smtClean="0">
                <a:latin typeface="Comic Sans MS" panose="030F0702030302020204" pitchFamily="66" charset="0"/>
                <a:ea typeface="Cambria Math"/>
              </a:rPr>
              <a:t>nucleon</a:t>
            </a:r>
            <a:endParaRPr lang="en-US" altLang="en-US" sz="2000" dirty="0">
              <a:latin typeface="Comic Sans MS" panose="030F0702030302020204" pitchFamily="66" charset="0"/>
              <a:ea typeface="Cambria Math"/>
            </a:endParaRPr>
          </a:p>
          <a:p>
            <a:pPr>
              <a:spcBef>
                <a:spcPct val="50000"/>
              </a:spcBef>
            </a:pPr>
            <a:r>
              <a:rPr lang="en-US" altLang="en-US" sz="2000" dirty="0">
                <a:latin typeface="Comic Sans MS" panose="030F0702030302020204" pitchFamily="66" charset="0"/>
                <a:ea typeface="Cambria Math"/>
              </a:rPr>
              <a:t>M ≥  6 (Li)</a:t>
            </a:r>
            <a:endParaRPr lang="en-US" altLang="en-US" sz="2000" dirty="0">
              <a:latin typeface="Comic Sans MS" pitchFamily="66" charset="0"/>
            </a:endParaRPr>
          </a:p>
          <a:p>
            <a:endParaRPr lang="en-US" sz="2000" b="1" dirty="0" smtClean="0">
              <a:solidFill>
                <a:schemeClr val="tx1"/>
              </a:solidFill>
            </a:endParaRP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Main sources of high energy ions: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pPr marL="400050" indent="-400050">
              <a:buAutoNum type="romanUcPeriod"/>
            </a:pPr>
            <a:r>
              <a:rPr lang="en-US" sz="2000" b="1" dirty="0" smtClean="0">
                <a:solidFill>
                  <a:schemeClr val="tx1"/>
                </a:solidFill>
              </a:rPr>
              <a:t>Accelerators</a:t>
            </a:r>
          </a:p>
          <a:p>
            <a:pPr marL="400050" indent="-400050">
              <a:buAutoNum type="romanUcPeriod"/>
            </a:pPr>
            <a:r>
              <a:rPr lang="en-US" sz="2000" b="1" dirty="0" smtClean="0">
                <a:solidFill>
                  <a:schemeClr val="tx1"/>
                </a:solidFill>
              </a:rPr>
              <a:t>Galactic cosmic rays</a:t>
            </a:r>
          </a:p>
          <a:p>
            <a:pPr marL="400050" indent="-400050">
              <a:buAutoNum type="romanUcPeriod"/>
            </a:pPr>
            <a:r>
              <a:rPr lang="en-US" sz="2000" b="1" dirty="0" smtClean="0">
                <a:solidFill>
                  <a:schemeClr val="tx1"/>
                </a:solidFill>
              </a:rPr>
              <a:t>Fission fragments</a:t>
            </a:r>
          </a:p>
          <a:p>
            <a:pPr marL="400050" indent="-400050">
              <a:buAutoNum type="romanUcPeriod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993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862013" y="196850"/>
            <a:ext cx="6770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Ion beam distribution over the irradiating area </a:t>
            </a:r>
          </a:p>
        </p:txBody>
      </p:sp>
      <p:sp>
        <p:nvSpPr>
          <p:cNvPr id="10243" name="Прямоугольник 5"/>
          <p:cNvSpPr>
            <a:spLocks noChangeArrowheads="1"/>
          </p:cNvSpPr>
          <p:nvPr/>
        </p:nvSpPr>
        <p:spPr bwMode="auto">
          <a:xfrm>
            <a:off x="1476375" y="5238750"/>
            <a:ext cx="145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Ar, 120 MeV</a:t>
            </a:r>
          </a:p>
        </p:txBody>
      </p:sp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6334125" y="5256213"/>
            <a:ext cx="144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Bi, 490 MeV</a:t>
            </a:r>
          </a:p>
        </p:txBody>
      </p:sp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76338"/>
            <a:ext cx="450691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179513"/>
            <a:ext cx="4376737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2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304800"/>
            <a:ext cx="770413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cap="small" dirty="0"/>
              <a:t>ION BEAM PARAMETERS USED FOR SEE </a:t>
            </a:r>
            <a:r>
              <a:rPr lang="en-US" sz="2000" b="1" cap="small" dirty="0" smtClean="0"/>
              <a:t>TESTING AT  U-400M FLNR JINR  CYCLOTRON</a:t>
            </a:r>
            <a:endParaRPr lang="en-US" sz="2000" b="1" cap="small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00113" y="908050"/>
          <a:ext cx="7056437" cy="5473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4739"/>
                <a:gridCol w="1586653"/>
                <a:gridCol w="2359104"/>
                <a:gridCol w="1775941"/>
              </a:tblGrid>
              <a:tr h="12188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Ion type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Energy</a:t>
                      </a:r>
                      <a:r>
                        <a:rPr lang="en-US" sz="1600" cap="small" dirty="0" smtClean="0">
                          <a:effectLst/>
                          <a:latin typeface="+mn-lt"/>
                          <a:ea typeface="Times New Roman"/>
                        </a:rPr>
                        <a:t>,</a:t>
                      </a:r>
                      <a:r>
                        <a:rPr lang="en-US" sz="1600" cap="small" baseline="0" dirty="0" smtClean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MeV</a:t>
                      </a:r>
                      <a:endParaRPr lang="en-US" sz="1600" cap="small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7" marR="6857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LET</a:t>
                      </a:r>
                      <a:r>
                        <a:rPr lang="en-US" sz="1600" dirty="0">
                          <a:effectLst/>
                        </a:rPr>
                        <a:t>, MeV/(mg/cm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Ion flux, cm</a:t>
                      </a:r>
                      <a:r>
                        <a:rPr lang="en-US" sz="1600" baseline="30000" dirty="0">
                          <a:effectLst/>
                        </a:rPr>
                        <a:t>-2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 anchor="ctr">
                    <a:noFill/>
                  </a:tcPr>
                </a:tc>
              </a:tr>
              <a:tr h="531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30000" dirty="0">
                          <a:effectLst/>
                        </a:rPr>
                        <a:t>16</a:t>
                      </a:r>
                      <a:r>
                        <a:rPr lang="en-US" sz="1600" dirty="0">
                          <a:effectLst/>
                        </a:rPr>
                        <a:t>O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56±3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÷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</a:tr>
              <a:tr h="531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30000" dirty="0">
                          <a:effectLst/>
                        </a:rPr>
                        <a:t>22</a:t>
                      </a:r>
                      <a:r>
                        <a:rPr lang="en-US" sz="1600" dirty="0">
                          <a:effectLst/>
                        </a:rPr>
                        <a:t>Ne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65±3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1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30000">
                          <a:effectLst/>
                        </a:rPr>
                        <a:t>40</a:t>
                      </a:r>
                      <a:r>
                        <a:rPr lang="en-US" sz="1600">
                          <a:effectLst/>
                        </a:rPr>
                        <a:t>Ar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122±7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1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30000">
                          <a:effectLst/>
                        </a:rPr>
                        <a:t>56</a:t>
                      </a:r>
                      <a:r>
                        <a:rPr lang="en-US" sz="1600">
                          <a:effectLst/>
                        </a:rPr>
                        <a:t>Fe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213±3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28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1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30000">
                          <a:effectLst/>
                        </a:rPr>
                        <a:t>84</a:t>
                      </a:r>
                      <a:r>
                        <a:rPr lang="en-US" sz="1600">
                          <a:effectLst/>
                        </a:rPr>
                        <a:t>Kr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240±10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41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1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30000">
                          <a:effectLst/>
                        </a:rPr>
                        <a:t>136</a:t>
                      </a:r>
                      <a:r>
                        <a:rPr lang="en-US" sz="1600">
                          <a:effectLst/>
                        </a:rPr>
                        <a:t>Xe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305±12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6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30000" dirty="0">
                          <a:effectLst/>
                        </a:rPr>
                        <a:t>209</a:t>
                      </a:r>
                      <a:r>
                        <a:rPr lang="en-US" sz="1600" dirty="0">
                          <a:effectLst/>
                        </a:rPr>
                        <a:t>Bi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490±10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(820±20)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(100)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9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846700" y="289377"/>
            <a:ext cx="32004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/>
              <a:t>III. Fission fragments</a:t>
            </a:r>
          </a:p>
          <a:p>
            <a:pPr marL="400050" indent="-400050">
              <a:buAutoNum type="romanUcPeriod"/>
            </a:pP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10" y="838200"/>
            <a:ext cx="5524500" cy="28956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0" y="4114800"/>
            <a:ext cx="7174559" cy="21665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3438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33" y="152400"/>
            <a:ext cx="409867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20" y="2673194"/>
            <a:ext cx="3705273" cy="281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0672" y="5560284"/>
            <a:ext cx="388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Energy spectrum of </a:t>
            </a:r>
            <a:r>
              <a:rPr lang="en-US" sz="1400" dirty="0" smtClean="0"/>
              <a:t>U</a:t>
            </a:r>
            <a:r>
              <a:rPr lang="en-US" sz="1400" baseline="30000" dirty="0" smtClean="0"/>
              <a:t>235</a:t>
            </a:r>
            <a:r>
              <a:rPr lang="en-US" sz="1400" dirty="0" smtClean="0"/>
              <a:t> fission </a:t>
            </a:r>
            <a:r>
              <a:rPr lang="en-US" sz="1400" dirty="0"/>
              <a:t>fragments</a:t>
            </a:r>
          </a:p>
          <a:p>
            <a:r>
              <a:rPr lang="en-US" sz="1400" dirty="0"/>
              <a:t>induced by thermal </a:t>
            </a:r>
            <a:r>
              <a:rPr lang="en-US" sz="1400" dirty="0" smtClean="0"/>
              <a:t> (a) and 2.5 MeV (b) neutrons.</a:t>
            </a:r>
          </a:p>
          <a:p>
            <a:r>
              <a:rPr lang="en-US" sz="1400" i="1" dirty="0" smtClean="0">
                <a:solidFill>
                  <a:srgbClr val="0070C0"/>
                </a:solidFill>
              </a:rPr>
              <a:t>Stephen S. </a:t>
            </a:r>
            <a:r>
              <a:rPr lang="en-US" sz="1400" i="1" dirty="0" err="1" smtClean="0">
                <a:solidFill>
                  <a:srgbClr val="0070C0"/>
                </a:solidFill>
              </a:rPr>
              <a:t>Friedland</a:t>
            </a:r>
            <a:r>
              <a:rPr lang="en-US" sz="1400" i="1" dirty="0" smtClean="0">
                <a:solidFill>
                  <a:srgbClr val="0070C0"/>
                </a:solidFill>
              </a:rPr>
              <a:t>. Phys. Rev. 84(1951), 75</a:t>
            </a:r>
            <a:endParaRPr lang="en-US" sz="1400" i="1" dirty="0">
              <a:solidFill>
                <a:srgbClr val="0070C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8" y="230744"/>
            <a:ext cx="3722845" cy="378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2278" y="4267200"/>
            <a:ext cx="4242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Mass distribution of fission fragments from Pu</a:t>
            </a:r>
            <a:r>
              <a:rPr lang="en-US" sz="1400" baseline="30000" dirty="0" smtClean="0"/>
              <a:t>239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Solid line is coincident </a:t>
            </a:r>
            <a:r>
              <a:rPr lang="en-US" sz="1400" dirty="0" smtClean="0"/>
              <a:t>fragment experiment</a:t>
            </a:r>
            <a:r>
              <a:rPr lang="en-US" sz="1400" dirty="0"/>
              <a:t>; dashed line is chemical analysis</a:t>
            </a:r>
            <a:r>
              <a:rPr lang="en-US" sz="1400" dirty="0" smtClean="0"/>
              <a:t>.</a:t>
            </a:r>
          </a:p>
          <a:p>
            <a:r>
              <a:rPr lang="en-US" sz="1400" i="1" dirty="0" err="1" smtClean="0">
                <a:solidFill>
                  <a:srgbClr val="0070C0"/>
                </a:solidFill>
              </a:rPr>
              <a:t>D.C.Brunton</a:t>
            </a:r>
            <a:r>
              <a:rPr lang="en-US" sz="1400" i="1" dirty="0" smtClean="0">
                <a:solidFill>
                  <a:srgbClr val="0070C0"/>
                </a:solidFill>
              </a:rPr>
              <a:t> and </a:t>
            </a:r>
            <a:r>
              <a:rPr lang="en-US" sz="1400" i="1" dirty="0" err="1" smtClean="0">
                <a:solidFill>
                  <a:srgbClr val="0070C0"/>
                </a:solidFill>
              </a:rPr>
              <a:t>W.B.Thomson</a:t>
            </a:r>
            <a:r>
              <a:rPr lang="en-US" sz="1400" i="1" dirty="0" smtClean="0">
                <a:solidFill>
                  <a:srgbClr val="0070C0"/>
                </a:solidFill>
              </a:rPr>
              <a:t>. Phys. Rev. 76(1949), 848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5900" y="47369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35761" y="278713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64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1200" y="6096000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D</a:t>
            </a:r>
            <a:r>
              <a:rPr lang="en-US" sz="1400" dirty="0">
                <a:solidFill>
                  <a:srgbClr val="0070C0"/>
                </a:solidFill>
              </a:rPr>
              <a:t>. </a:t>
            </a:r>
            <a:r>
              <a:rPr lang="en-US" sz="1400" dirty="0" err="1" smtClean="0">
                <a:solidFill>
                  <a:srgbClr val="0070C0"/>
                </a:solidFill>
              </a:rPr>
              <a:t>Staicu</a:t>
            </a:r>
            <a:r>
              <a:rPr lang="en-US" sz="1400" dirty="0" smtClean="0">
                <a:solidFill>
                  <a:srgbClr val="0070C0"/>
                </a:solidFill>
              </a:rPr>
              <a:t>.  </a:t>
            </a:r>
            <a:r>
              <a:rPr lang="en-US" sz="1400" dirty="0">
                <a:solidFill>
                  <a:srgbClr val="0070C0"/>
                </a:solidFill>
              </a:rPr>
              <a:t>Radiation damage modeling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in oxide, nitride and carbide fuels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263903" cy="52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1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7" y="776608"/>
            <a:ext cx="3406775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Box 1"/>
          <p:cNvSpPr txBox="1">
            <a:spLocks noChangeArrowheads="1"/>
          </p:cNvSpPr>
          <p:nvPr/>
        </p:nvSpPr>
        <p:spPr bwMode="auto">
          <a:xfrm>
            <a:off x="3677856" y="4780210"/>
            <a:ext cx="36888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tx1"/>
                </a:solidFill>
              </a:rPr>
              <a:t>Scheme of ion track formation process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126" name="Прямоугольник 1"/>
          <p:cNvSpPr>
            <a:spLocks noChangeArrowheads="1"/>
          </p:cNvSpPr>
          <p:nvPr/>
        </p:nvSpPr>
        <p:spPr bwMode="auto">
          <a:xfrm>
            <a:off x="4664417" y="2901122"/>
            <a:ext cx="32400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Main peculiarity of swift heavy ion interaction with solids is a high level of ionizing energy losses which may result in formation of specific radiation damage – latent tracks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116011" y="5363150"/>
            <a:ext cx="64468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Nanostructuring may enhance localization of energy deposition in the ion trajectory region and affect the latent track formation processes</a:t>
            </a:r>
            <a:endParaRPr lang="ru-RU" sz="1600" b="1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74660" y="929028"/>
            <a:ext cx="4419600" cy="1738313"/>
            <a:chOff x="1676400" y="2669124"/>
            <a:chExt cx="4419600" cy="173831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009900" y="2669124"/>
              <a:ext cx="2743200" cy="1738313"/>
              <a:chOff x="2895600" y="2514600"/>
              <a:chExt cx="2743200" cy="1738313"/>
            </a:xfrm>
          </p:grpSpPr>
          <p:sp>
            <p:nvSpPr>
              <p:cNvPr id="7" name="Oval 8"/>
              <p:cNvSpPr>
                <a:spLocks noChangeArrowheads="1"/>
              </p:cNvSpPr>
              <p:nvPr/>
            </p:nvSpPr>
            <p:spPr bwMode="auto">
              <a:xfrm>
                <a:off x="2895600" y="2514600"/>
                <a:ext cx="1219200" cy="11430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" name="Oval 6"/>
              <p:cNvSpPr>
                <a:spLocks noChangeArrowheads="1"/>
              </p:cNvSpPr>
              <p:nvPr/>
            </p:nvSpPr>
            <p:spPr bwMode="auto">
              <a:xfrm>
                <a:off x="4419600" y="2514600"/>
                <a:ext cx="1219200" cy="11430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" name="Text Box 14"/>
              <p:cNvSpPr txBox="1">
                <a:spLocks noChangeArrowheads="1"/>
              </p:cNvSpPr>
              <p:nvPr/>
            </p:nvSpPr>
            <p:spPr bwMode="auto">
              <a:xfrm>
                <a:off x="3048000" y="3886200"/>
                <a:ext cx="2301875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ru-RU" altLang="en-US" dirty="0">
                    <a:sym typeface="Symbol" pitchFamily="18" charset="2"/>
                  </a:rPr>
                  <a:t></a:t>
                </a:r>
                <a:r>
                  <a:rPr lang="en-US" altLang="en-US" dirty="0">
                    <a:sym typeface="Symbol" pitchFamily="18" charset="2"/>
                  </a:rPr>
                  <a:t> 1%               </a:t>
                </a:r>
                <a:r>
                  <a:rPr lang="ru-RU" altLang="en-US" dirty="0">
                    <a:sym typeface="Symbol" pitchFamily="18" charset="2"/>
                  </a:rPr>
                  <a:t></a:t>
                </a:r>
                <a:r>
                  <a:rPr lang="en-US" altLang="en-US" dirty="0">
                    <a:sym typeface="Symbol" pitchFamily="18" charset="2"/>
                  </a:rPr>
                  <a:t> 99%</a:t>
                </a:r>
                <a:endParaRPr lang="ru-RU" altLang="en-US" dirty="0">
                  <a:sym typeface="Symbol" pitchFamily="18" charset="2"/>
                </a:endParaRPr>
              </a:p>
            </p:txBody>
          </p:sp>
        </p:grp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676400" y="3109976"/>
              <a:ext cx="4419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en-US" dirty="0"/>
                <a:t>(-</a:t>
              </a:r>
              <a:r>
                <a:rPr lang="en-US" altLang="en-US" dirty="0" err="1"/>
                <a:t>dE</a:t>
              </a:r>
              <a:r>
                <a:rPr lang="en-US" altLang="en-US" dirty="0"/>
                <a:t>/dx)</a:t>
              </a:r>
              <a:r>
                <a:rPr lang="en-US" altLang="en-US" baseline="-25000" dirty="0"/>
                <a:t>t</a:t>
              </a:r>
              <a:r>
                <a:rPr lang="en-US" altLang="en-US" dirty="0"/>
                <a:t> </a:t>
              </a:r>
              <a:r>
                <a:rPr lang="en-US" altLang="en-US" dirty="0" smtClean="0"/>
                <a:t>  =   </a:t>
              </a:r>
              <a:r>
                <a:rPr lang="en-US" altLang="en-US" dirty="0"/>
                <a:t>(-</a:t>
              </a:r>
              <a:r>
                <a:rPr lang="en-US" altLang="en-US" dirty="0" err="1"/>
                <a:t>dE</a:t>
              </a:r>
              <a:r>
                <a:rPr lang="en-US" altLang="en-US" dirty="0"/>
                <a:t>/dx)</a:t>
              </a:r>
              <a:r>
                <a:rPr lang="en-US" altLang="en-US" baseline="-25000" dirty="0"/>
                <a:t>n</a:t>
              </a:r>
              <a:r>
                <a:rPr lang="en-US" altLang="en-US" dirty="0"/>
                <a:t>    </a:t>
              </a:r>
              <a:r>
                <a:rPr lang="en-US" altLang="en-US" dirty="0" smtClean="0"/>
                <a:t> +   (-</a:t>
              </a:r>
              <a:r>
                <a:rPr lang="en-US" altLang="en-US" dirty="0" err="1" smtClean="0"/>
                <a:t>dE</a:t>
              </a:r>
              <a:r>
                <a:rPr lang="en-US" altLang="en-US" dirty="0" smtClean="0"/>
                <a:t>/dx)</a:t>
              </a:r>
              <a:r>
                <a:rPr lang="en-US" altLang="en-US" baseline="-25000" dirty="0" smtClean="0"/>
                <a:t>ion</a:t>
              </a:r>
              <a:endParaRPr lang="ru-RU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45790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8644"/>
            <a:ext cx="4876800" cy="475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76400" y="5334000"/>
            <a:ext cx="6606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TEM image of tracks from </a:t>
            </a:r>
            <a:r>
              <a:rPr lang="en-US" baseline="30000" dirty="0" smtClean="0"/>
              <a:t>235</a:t>
            </a:r>
            <a:r>
              <a:rPr lang="en-US" dirty="0" smtClean="0"/>
              <a:t>U fission fragments in a synthetic </a:t>
            </a:r>
            <a:r>
              <a:rPr lang="en-US" dirty="0" err="1" smtClean="0"/>
              <a:t>fluor-phlogopite</a:t>
            </a:r>
            <a:r>
              <a:rPr lang="en-US" dirty="0" smtClean="0"/>
              <a:t> mica.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R.L., P.B. Price, R.M. Walker: "Nuclear Tracks in Solids: Principles and Applications." University of California, Berkeley, 1-605, (1975)</a:t>
            </a:r>
            <a:endParaRPr lang="ru-RU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776"/>
            <a:ext cx="83439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12"/>
          <p:cNvSpPr>
            <a:spLocks noChangeArrowheads="1"/>
          </p:cNvSpPr>
          <p:nvPr/>
        </p:nvSpPr>
        <p:spPr bwMode="auto">
          <a:xfrm>
            <a:off x="320675" y="461963"/>
            <a:ext cx="8382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Verdana" pitchFamily="34" charset="0"/>
              </a:rPr>
              <a:t>Accelerator for applied research</a:t>
            </a:r>
            <a:r>
              <a:rPr lang="ru-RU" sz="2400" dirty="0">
                <a:solidFill>
                  <a:schemeClr val="tx2"/>
                </a:solidFill>
                <a:latin typeface="Verdana" pitchFamily="34" charset="0"/>
              </a:rPr>
              <a:t> – </a:t>
            </a:r>
            <a:r>
              <a:rPr lang="en-US" sz="2400" dirty="0" smtClean="0">
                <a:solidFill>
                  <a:schemeClr val="tx2"/>
                </a:solidFill>
                <a:latin typeface="Verdana" pitchFamily="34" charset="0"/>
              </a:rPr>
              <a:t>IC</a:t>
            </a:r>
            <a:r>
              <a:rPr lang="ru-RU" sz="2400" dirty="0" smtClean="0">
                <a:solidFill>
                  <a:schemeClr val="tx2"/>
                </a:solidFill>
                <a:latin typeface="Verdana" pitchFamily="34" charset="0"/>
              </a:rPr>
              <a:t>100</a:t>
            </a:r>
            <a:endParaRPr lang="en-US" sz="24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547664" y="5157192"/>
            <a:ext cx="652717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/>
              <a:t>B</a:t>
            </a:r>
            <a:r>
              <a:rPr lang="en-US" b="1" baseline="30000" dirty="0"/>
              <a:t>+2</a:t>
            </a:r>
            <a:r>
              <a:rPr lang="en-US" b="1" dirty="0"/>
              <a:t>, Ne</a:t>
            </a:r>
            <a:r>
              <a:rPr lang="en-US" b="1" baseline="30000" dirty="0"/>
              <a:t>+4</a:t>
            </a:r>
            <a:r>
              <a:rPr lang="en-US" b="1" dirty="0"/>
              <a:t>, Ar</a:t>
            </a:r>
            <a:r>
              <a:rPr lang="en-US" b="1" baseline="30000" dirty="0"/>
              <a:t>+7</a:t>
            </a:r>
            <a:r>
              <a:rPr lang="en-US" b="1" dirty="0"/>
              <a:t>, Kr</a:t>
            </a:r>
            <a:r>
              <a:rPr lang="en-US" b="1" baseline="30000" dirty="0"/>
              <a:t>+17</a:t>
            </a:r>
            <a:r>
              <a:rPr lang="en-US" b="1" dirty="0"/>
              <a:t>, Xe</a:t>
            </a:r>
            <a:r>
              <a:rPr lang="en-US" b="1" baseline="30000" dirty="0"/>
              <a:t>+26</a:t>
            </a:r>
            <a:r>
              <a:rPr lang="en-US" b="1" dirty="0"/>
              <a:t> ions with energy </a:t>
            </a:r>
            <a:r>
              <a:rPr lang="en-US" b="1" dirty="0">
                <a:sym typeface="Symbol" pitchFamily="18" charset="2"/>
              </a:rPr>
              <a:t></a:t>
            </a:r>
            <a:r>
              <a:rPr lang="en-US" b="1" dirty="0"/>
              <a:t> 1.2 </a:t>
            </a:r>
            <a:r>
              <a:rPr lang="en-US" b="1" dirty="0" smtClean="0"/>
              <a:t>MeV/</a:t>
            </a:r>
            <a:r>
              <a:rPr lang="en-US" b="1" dirty="0" err="1" smtClean="0"/>
              <a:t>amu</a:t>
            </a:r>
            <a:endParaRPr lang="en-US" b="1" dirty="0" smtClean="0"/>
          </a:p>
          <a:p>
            <a:pPr eaLnBrk="1" hangingPunct="1"/>
            <a:endParaRPr lang="en-US" b="1" dirty="0" smtClean="0"/>
          </a:p>
          <a:p>
            <a:pPr eaLnBrk="1" hangingPunct="1"/>
            <a:r>
              <a:rPr lang="en-US" b="1" dirty="0" smtClean="0"/>
              <a:t>Ion fluence range – up to 10</a:t>
            </a:r>
            <a:r>
              <a:rPr lang="en-US" b="1" baseline="30000" dirty="0" smtClean="0"/>
              <a:t>15</a:t>
            </a:r>
            <a:r>
              <a:rPr lang="en-US" b="1" dirty="0" smtClean="0"/>
              <a:t>cm</a:t>
            </a:r>
            <a:r>
              <a:rPr lang="en-US" b="1" baseline="30000" dirty="0" smtClean="0"/>
              <a:t>-2</a:t>
            </a:r>
            <a:r>
              <a:rPr lang="en-US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17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ChangeArrowheads="1"/>
          </p:cNvSpPr>
          <p:nvPr/>
        </p:nvSpPr>
        <p:spPr bwMode="auto">
          <a:xfrm>
            <a:off x="8459788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0979" name="Rectangle 3"/>
          <p:cNvSpPr>
            <a:spLocks noChangeArrowheads="1"/>
          </p:cNvSpPr>
          <p:nvPr/>
        </p:nvSpPr>
        <p:spPr bwMode="auto">
          <a:xfrm>
            <a:off x="665163" y="0"/>
            <a:ext cx="77724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DC-60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CYCLOTRON (Astana)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510980" name="Rectangle 4"/>
          <p:cNvSpPr>
            <a:spLocks noChangeArrowheads="1"/>
          </p:cNvSpPr>
          <p:nvPr/>
        </p:nvSpPr>
        <p:spPr bwMode="auto">
          <a:xfrm>
            <a:off x="3055938" y="539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0981" name="Rectangle 5"/>
          <p:cNvSpPr>
            <a:spLocks noChangeArrowheads="1"/>
          </p:cNvSpPr>
          <p:nvPr/>
        </p:nvSpPr>
        <p:spPr bwMode="auto">
          <a:xfrm>
            <a:off x="4005263" y="574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0982" name="Rectangle 6"/>
          <p:cNvSpPr>
            <a:spLocks noChangeArrowheads="1"/>
          </p:cNvSpPr>
          <p:nvPr/>
        </p:nvSpPr>
        <p:spPr bwMode="auto">
          <a:xfrm>
            <a:off x="1493838" y="3519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0983" name="Rectangle 7"/>
          <p:cNvSpPr>
            <a:spLocks noChangeArrowheads="1"/>
          </p:cNvSpPr>
          <p:nvPr/>
        </p:nvSpPr>
        <p:spPr bwMode="auto">
          <a:xfrm>
            <a:off x="2373313" y="5081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0984" name="Rectangle 8"/>
          <p:cNvSpPr>
            <a:spLocks noChangeArrowheads="1"/>
          </p:cNvSpPr>
          <p:nvPr/>
        </p:nvSpPr>
        <p:spPr bwMode="auto">
          <a:xfrm>
            <a:off x="741363" y="5440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10985" name="Picture 9" descr="DC-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648532"/>
            <a:ext cx="7780338" cy="58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65825" y="5943600"/>
            <a:ext cx="249396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cs typeface="Calibri" pitchFamily="34" charset="0"/>
              </a:rPr>
              <a:t>E= 0.42-1.75 </a:t>
            </a:r>
            <a:r>
              <a:rPr lang="en-US" dirty="0">
                <a:solidFill>
                  <a:srgbClr val="002060"/>
                </a:solidFill>
                <a:cs typeface="Calibri" pitchFamily="34" charset="0"/>
              </a:rPr>
              <a:t>MeV/amu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0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671180" y="173038"/>
            <a:ext cx="8064500" cy="679450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Examination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of the dense ionization effect in ceramics and oxides with heavy ions of fission fragments energy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562408" y="1219200"/>
            <a:ext cx="8282043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High energy heavy ion irradiation testing of materials that show promise for nuclear applications:</a:t>
            </a:r>
          </a:p>
          <a:p>
            <a:pPr marL="400050" indent="-400050">
              <a:buAutoNum type="romanU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inert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matrix fuel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hosts: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oxides (Al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spinels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carbide and nitride based ceramics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ZrN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Si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indent="-400050">
              <a:buAutoNum type="romanU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ZrN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TiNZrN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coating layers 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Zircaloy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alloys</a:t>
            </a:r>
          </a:p>
          <a:p>
            <a:pPr marL="400050" indent="-400050">
              <a:buAutoNum type="romanU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Oxide dispersion strengthened (ODS) steels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central objectives are: </a:t>
            </a:r>
          </a:p>
          <a:p>
            <a:pPr marL="285750" indent="-285750">
              <a:buFontTx/>
              <a:buChar char="-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study the structural changes and mechanical stresses induced by swift heavy ions as function of ion fluence and ionizing energy loss</a:t>
            </a:r>
          </a:p>
          <a:p>
            <a:pPr marL="285750" indent="-285750">
              <a:buFontTx/>
              <a:buChar char="-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 elucidate the dense ionization effect on pre-existing defect structures in irradiated materials</a:t>
            </a:r>
          </a:p>
          <a:p>
            <a:pPr marL="285750" indent="-285750">
              <a:buFontTx/>
              <a:buChar char="-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compare the radiation stability of nanocrystalline and bulk ceramics.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71179" y="1019145"/>
            <a:ext cx="8064500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0000"/>
                </a:solidFill>
              </a:rPr>
              <a:t>Inert </a:t>
            </a:r>
            <a:r>
              <a:rPr lang="en-US" b="1" dirty="0">
                <a:solidFill>
                  <a:srgbClr val="000000"/>
                </a:solidFill>
              </a:rPr>
              <a:t>matrices -  </a:t>
            </a:r>
            <a:r>
              <a:rPr lang="en-US" b="1" dirty="0">
                <a:solidFill>
                  <a:schemeClr val="tx1"/>
                </a:solidFill>
              </a:rPr>
              <a:t>ceramics with a high melting point and with low neutron absorption cross sections </a:t>
            </a:r>
            <a:r>
              <a:rPr lang="en-US" b="1" dirty="0" smtClean="0">
                <a:solidFill>
                  <a:srgbClr val="000000"/>
                </a:solidFill>
              </a:rPr>
              <a:t>to </a:t>
            </a:r>
            <a:r>
              <a:rPr lang="en-US" b="1" dirty="0">
                <a:solidFill>
                  <a:srgbClr val="000000"/>
                </a:solidFill>
              </a:rPr>
              <a:t>be used as hosts for transmutation of actinides via nuclear </a:t>
            </a:r>
            <a:r>
              <a:rPr lang="en-US" b="1" dirty="0" smtClean="0">
                <a:solidFill>
                  <a:srgbClr val="000000"/>
                </a:solidFill>
              </a:rPr>
              <a:t>reactions</a:t>
            </a:r>
          </a:p>
          <a:p>
            <a:endParaRPr lang="en-US" dirty="0" smtClean="0"/>
          </a:p>
          <a:p>
            <a:r>
              <a:rPr lang="en-US" b="1" dirty="0" smtClean="0"/>
              <a:t>Examples </a:t>
            </a:r>
            <a:r>
              <a:rPr lang="en-US" b="1" dirty="0"/>
              <a:t>of  fuel compositions for LWR: </a:t>
            </a:r>
          </a:p>
          <a:p>
            <a:r>
              <a:rPr lang="en-US" b="1" dirty="0">
                <a:solidFill>
                  <a:srgbClr val="002060"/>
                </a:solidFill>
              </a:rPr>
              <a:t>(Pu)O</a:t>
            </a:r>
            <a:r>
              <a:rPr lang="en-US" b="1" baseline="-25000" dirty="0">
                <a:solidFill>
                  <a:srgbClr val="002060"/>
                </a:solidFill>
              </a:rPr>
              <a:t>2</a:t>
            </a:r>
            <a:r>
              <a:rPr lang="en-US" b="1" dirty="0">
                <a:solidFill>
                  <a:srgbClr val="002060"/>
                </a:solidFill>
              </a:rPr>
              <a:t> - MgO-ZrO</a:t>
            </a:r>
            <a:r>
              <a:rPr lang="en-US" b="1" baseline="-25000" dirty="0">
                <a:solidFill>
                  <a:srgbClr val="002060"/>
                </a:solidFill>
              </a:rPr>
              <a:t>2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(</a:t>
            </a:r>
            <a:r>
              <a:rPr lang="en-US" b="1" dirty="0" err="1">
                <a:solidFill>
                  <a:srgbClr val="002060"/>
                </a:solidFill>
              </a:rPr>
              <a:t>Pu,Np,Am</a:t>
            </a:r>
            <a:r>
              <a:rPr lang="en-US" b="1" dirty="0">
                <a:solidFill>
                  <a:srgbClr val="002060"/>
                </a:solidFill>
              </a:rPr>
              <a:t>)O</a:t>
            </a:r>
            <a:r>
              <a:rPr lang="en-US" b="1" baseline="-25000" dirty="0">
                <a:solidFill>
                  <a:srgbClr val="002060"/>
                </a:solidFill>
              </a:rPr>
              <a:t>2</a:t>
            </a:r>
            <a:r>
              <a:rPr lang="en-US" b="1" dirty="0">
                <a:solidFill>
                  <a:srgbClr val="002060"/>
                </a:solidFill>
              </a:rPr>
              <a:t>, MgO-ZrO</a:t>
            </a:r>
            <a:r>
              <a:rPr lang="en-US" b="1" baseline="-25000" dirty="0">
                <a:solidFill>
                  <a:srgbClr val="002060"/>
                </a:solidFill>
              </a:rPr>
              <a:t>2</a:t>
            </a:r>
          </a:p>
          <a:p>
            <a:r>
              <a:rPr lang="en-US" b="1" dirty="0">
                <a:solidFill>
                  <a:srgbClr val="002060"/>
                </a:solidFill>
              </a:rPr>
              <a:t>(</a:t>
            </a:r>
            <a:r>
              <a:rPr lang="en-US" b="1" dirty="0" err="1" smtClean="0">
                <a:solidFill>
                  <a:srgbClr val="002060"/>
                </a:solidFill>
              </a:rPr>
              <a:t>Am,Np,Pu,Zr</a:t>
            </a:r>
            <a:r>
              <a:rPr lang="en-US" b="1" dirty="0" smtClean="0">
                <a:solidFill>
                  <a:srgbClr val="002060"/>
                </a:solidFill>
              </a:rPr>
              <a:t>)N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53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863600" y="1081583"/>
            <a:ext cx="684053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 smtClean="0"/>
              <a:t>High energy heavy ion accelerator facilities:</a:t>
            </a:r>
          </a:p>
          <a:p>
            <a:endParaRPr lang="en-US" sz="2000" b="1" dirty="0"/>
          </a:p>
          <a:p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GANIL (Caen, France) 1-100 MeV/</a:t>
            </a:r>
            <a:r>
              <a:rPr lang="en-US" sz="2000" dirty="0" err="1" smtClean="0">
                <a:solidFill>
                  <a:srgbClr val="002060"/>
                </a:solidFill>
                <a:cs typeface="Calibri" pitchFamily="34" charset="0"/>
              </a:rPr>
              <a:t>amu</a:t>
            </a:r>
            <a:endParaRPr lang="en-US" sz="2000" dirty="0" smtClean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GSI (Darmstadt, Germany) 10-1000 MeV/</a:t>
            </a:r>
            <a:r>
              <a:rPr lang="en-US" sz="2000" dirty="0" err="1" smtClean="0">
                <a:solidFill>
                  <a:srgbClr val="002060"/>
                </a:solidFill>
                <a:cs typeface="Calibri" pitchFamily="34" charset="0"/>
              </a:rPr>
              <a:t>amu</a:t>
            </a:r>
            <a:endParaRPr lang="en-US" sz="2000" dirty="0" smtClean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NSC </a:t>
            </a:r>
            <a:r>
              <a:rPr lang="en-US" sz="2000" dirty="0">
                <a:solidFill>
                  <a:srgbClr val="002060"/>
                </a:solidFill>
                <a:cs typeface="Calibri" pitchFamily="34" charset="0"/>
              </a:rPr>
              <a:t>(New Delhi, India) 15 </a:t>
            </a:r>
            <a:r>
              <a:rPr lang="en-US" sz="2000" dirty="0" err="1">
                <a:solidFill>
                  <a:srgbClr val="002060"/>
                </a:solidFill>
                <a:cs typeface="Calibri" pitchFamily="34" charset="0"/>
              </a:rPr>
              <a:t>MeV×Z</a:t>
            </a:r>
            <a:endParaRPr lang="en-US" sz="2000" dirty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cs typeface="Calibri" pitchFamily="34" charset="0"/>
              </a:rPr>
              <a:t>JINR (</a:t>
            </a:r>
            <a:r>
              <a:rPr lang="en-US" sz="2000" dirty="0" err="1">
                <a:solidFill>
                  <a:srgbClr val="002060"/>
                </a:solidFill>
                <a:cs typeface="Calibri" pitchFamily="34" charset="0"/>
              </a:rPr>
              <a:t>Dubna</a:t>
            </a:r>
            <a:r>
              <a:rPr lang="en-US" sz="2000" dirty="0">
                <a:solidFill>
                  <a:srgbClr val="002060"/>
                </a:solidFill>
                <a:cs typeface="Calibri" pitchFamily="34" charset="0"/>
              </a:rPr>
              <a:t>, Russia) 1.2-10 MeV/</a:t>
            </a:r>
            <a:r>
              <a:rPr lang="en-US" sz="2000" dirty="0" err="1">
                <a:solidFill>
                  <a:srgbClr val="002060"/>
                </a:solidFill>
                <a:cs typeface="Calibri" pitchFamily="34" charset="0"/>
              </a:rPr>
              <a:t>amu</a:t>
            </a:r>
            <a:endParaRPr lang="en-US" sz="2000" dirty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fr-FR" sz="2000" dirty="0" smtClean="0">
                <a:solidFill>
                  <a:srgbClr val="002060"/>
                </a:solidFill>
                <a:cs typeface="Calibri" pitchFamily="34" charset="0"/>
              </a:rPr>
              <a:t>CRC </a:t>
            </a:r>
            <a:r>
              <a:rPr lang="fr-FR" sz="2000" dirty="0">
                <a:solidFill>
                  <a:srgbClr val="002060"/>
                </a:solidFill>
                <a:cs typeface="Calibri" pitchFamily="34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cs typeface="Calibri" pitchFamily="34" charset="0"/>
              </a:rPr>
              <a:t>Louvain-la-</a:t>
            </a:r>
            <a:r>
              <a:rPr lang="en-US" sz="2000" dirty="0" err="1">
                <a:solidFill>
                  <a:srgbClr val="002060"/>
                </a:solidFill>
                <a:cs typeface="Calibri" pitchFamily="34" charset="0"/>
              </a:rPr>
              <a:t>Neuve</a:t>
            </a:r>
            <a:r>
              <a:rPr lang="en-US" sz="2000" dirty="0">
                <a:solidFill>
                  <a:srgbClr val="002060"/>
                </a:solidFill>
                <a:cs typeface="Calibri" pitchFamily="34" charset="0"/>
              </a:rPr>
              <a:t>, Belgium) 0.6-27.5 MeV/</a:t>
            </a:r>
            <a:r>
              <a:rPr lang="en-US" sz="2000" dirty="0" err="1">
                <a:solidFill>
                  <a:srgbClr val="002060"/>
                </a:solidFill>
                <a:cs typeface="Calibri" pitchFamily="34" charset="0"/>
              </a:rPr>
              <a:t>amu</a:t>
            </a:r>
            <a:endParaRPr lang="en-US" sz="2000" dirty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ANU (Canberra, </a:t>
            </a:r>
            <a:r>
              <a:rPr lang="en-US" sz="2000" dirty="0" err="1" smtClean="0">
                <a:solidFill>
                  <a:srgbClr val="002060"/>
                </a:solidFill>
                <a:cs typeface="Calibri" pitchFamily="34" charset="0"/>
              </a:rPr>
              <a:t>Austarlia</a:t>
            </a:r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) 15.5 </a:t>
            </a:r>
            <a:r>
              <a:rPr lang="en-US" sz="2000" dirty="0" err="1" smtClean="0">
                <a:solidFill>
                  <a:srgbClr val="002060"/>
                </a:solidFill>
                <a:cs typeface="Calibri" pitchFamily="34" charset="0"/>
              </a:rPr>
              <a:t>MeV</a:t>
            </a:r>
            <a:r>
              <a:rPr lang="en-US" sz="2000" dirty="0" err="1">
                <a:solidFill>
                  <a:srgbClr val="002060"/>
                </a:solidFill>
                <a:cs typeface="Calibri" pitchFamily="34" charset="0"/>
              </a:rPr>
              <a:t>×</a:t>
            </a:r>
            <a:r>
              <a:rPr lang="en-US" sz="2000" dirty="0" err="1" smtClean="0">
                <a:solidFill>
                  <a:srgbClr val="002060"/>
                </a:solidFill>
                <a:cs typeface="Calibri" pitchFamily="34" charset="0"/>
              </a:rPr>
              <a:t>Z</a:t>
            </a:r>
            <a:endParaRPr lang="en-US" sz="2000" dirty="0" smtClean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RIKEN (Tokai</a:t>
            </a:r>
            <a:r>
              <a:rPr lang="en-US" sz="2000" dirty="0">
                <a:solidFill>
                  <a:srgbClr val="002060"/>
                </a:solidFill>
                <a:cs typeface="Calibri" pitchFamily="34" charset="0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Japan) 7-135 MeV/</a:t>
            </a:r>
            <a:r>
              <a:rPr lang="en-US" sz="2000" dirty="0" err="1" smtClean="0">
                <a:solidFill>
                  <a:srgbClr val="002060"/>
                </a:solidFill>
                <a:cs typeface="Calibri" pitchFamily="34" charset="0"/>
              </a:rPr>
              <a:t>amu</a:t>
            </a:r>
            <a:endParaRPr lang="en-US" sz="2000" dirty="0" smtClean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cs typeface="Calibri" pitchFamily="34" charset="0"/>
              </a:rPr>
              <a:t>JAERI </a:t>
            </a:r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(</a:t>
            </a:r>
            <a:r>
              <a:rPr lang="ru-RU" sz="2000" dirty="0" err="1" smtClean="0">
                <a:solidFill>
                  <a:srgbClr val="002060"/>
                </a:solidFill>
                <a:cs typeface="Calibri" pitchFamily="34" charset="0"/>
              </a:rPr>
              <a:t>Takasaki</a:t>
            </a:r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, Japan) 2.5-90 </a:t>
            </a:r>
            <a:r>
              <a:rPr lang="en-US" sz="2000" dirty="0">
                <a:solidFill>
                  <a:srgbClr val="002060"/>
                </a:solidFill>
                <a:cs typeface="Calibri" pitchFamily="34" charset="0"/>
              </a:rPr>
              <a:t>MeV/</a:t>
            </a:r>
            <a:r>
              <a:rPr lang="en-US" sz="2000" dirty="0" err="1">
                <a:solidFill>
                  <a:srgbClr val="002060"/>
                </a:solidFill>
                <a:cs typeface="Calibri" pitchFamily="34" charset="0"/>
              </a:rPr>
              <a:t>amu</a:t>
            </a:r>
            <a:endParaRPr lang="en-US" sz="2000" dirty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ISRC (Astana, Kazakhstan) 0.42-1.67 MeV/</a:t>
            </a:r>
            <a:r>
              <a:rPr lang="en-US" sz="2000" dirty="0" err="1" smtClean="0">
                <a:solidFill>
                  <a:srgbClr val="002060"/>
                </a:solidFill>
                <a:cs typeface="Calibri" pitchFamily="34" charset="0"/>
              </a:rPr>
              <a:t>amu</a:t>
            </a:r>
            <a:endParaRPr lang="en-US" sz="2000" dirty="0" smtClean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cs typeface="Calibri" pitchFamily="34" charset="0"/>
              </a:rPr>
              <a:t>BNL (</a:t>
            </a:r>
            <a:r>
              <a:rPr lang="en-US" sz="2000" dirty="0" smtClean="0">
                <a:solidFill>
                  <a:srgbClr val="002060"/>
                </a:solidFill>
              </a:rPr>
              <a:t>Berkeley, USA) 4.5-55 MeV/</a:t>
            </a:r>
            <a:r>
              <a:rPr lang="en-US" sz="2000" dirty="0" err="1" smtClean="0">
                <a:solidFill>
                  <a:srgbClr val="002060"/>
                </a:solidFill>
              </a:rPr>
              <a:t>amu</a:t>
            </a:r>
            <a:endParaRPr lang="en-US" sz="2000" dirty="0" smtClean="0">
              <a:solidFill>
                <a:srgbClr val="00206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448550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22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6375"/>
            <a:ext cx="8120063" cy="586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81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4448175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Line 9"/>
          <p:cNvSpPr>
            <a:spLocks noChangeShapeType="1"/>
          </p:cNvSpPr>
          <p:nvPr/>
        </p:nvSpPr>
        <p:spPr bwMode="auto">
          <a:xfrm>
            <a:off x="3657600" y="3810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10"/>
          <p:cNvSpPr>
            <a:spLocks noChangeShapeType="1"/>
          </p:cNvSpPr>
          <p:nvPr/>
        </p:nvSpPr>
        <p:spPr bwMode="auto">
          <a:xfrm>
            <a:off x="5029200" y="3810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11"/>
          <p:cNvSpPr>
            <a:spLocks noChangeShapeType="1"/>
          </p:cNvSpPr>
          <p:nvPr/>
        </p:nvSpPr>
        <p:spPr bwMode="auto">
          <a:xfrm>
            <a:off x="3657600" y="4953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Text Box 12"/>
          <p:cNvSpPr txBox="1">
            <a:spLocks noChangeArrowheads="1"/>
          </p:cNvSpPr>
          <p:nvPr/>
        </p:nvSpPr>
        <p:spPr bwMode="auto">
          <a:xfrm>
            <a:off x="3810000" y="50292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/>
              <a:t>8,2 мм</a:t>
            </a:r>
          </a:p>
        </p:txBody>
      </p:sp>
      <p:sp>
        <p:nvSpPr>
          <p:cNvPr id="19464" name="Rectangle 13"/>
          <p:cNvSpPr>
            <a:spLocks noChangeArrowheads="1"/>
          </p:cNvSpPr>
          <p:nvPr/>
        </p:nvSpPr>
        <p:spPr bwMode="auto">
          <a:xfrm>
            <a:off x="878898" y="6121189"/>
            <a:ext cx="46826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sz="1200" dirty="0">
                <a:solidFill>
                  <a:schemeClr val="tx1"/>
                </a:solidFill>
              </a:rPr>
              <a:t>M. </a:t>
            </a:r>
            <a:r>
              <a:rPr lang="en-US" sz="1200" dirty="0" err="1">
                <a:solidFill>
                  <a:schemeClr val="tx1"/>
                </a:solidFill>
              </a:rPr>
              <a:t>Streit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et al.  Journal of Nuclear Materials 319 (2003), pp. 51–58</a:t>
            </a:r>
          </a:p>
        </p:txBody>
      </p:sp>
      <p:pic>
        <p:nvPicPr>
          <p:cNvPr id="1946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53000"/>
            <a:ext cx="175260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0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81000"/>
            <a:ext cx="86963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28600"/>
            <a:ext cx="4114800" cy="28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99395" y="3669496"/>
            <a:ext cx="27168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VVER-1200  fuel assembly </a:t>
            </a:r>
            <a:endParaRPr lang="ru-RU" sz="1600" b="1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2887"/>
            <a:ext cx="914400" cy="631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4724400" y="2286000"/>
            <a:ext cx="20574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" y="4473147"/>
            <a:ext cx="3531540" cy="198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1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1238"/>
            <a:ext cx="778697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62600" y="4191000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VVER-1000  fuel  pin design </a:t>
            </a:r>
            <a:endParaRPr lang="ru-RU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3604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1308"/>
            <a:ext cx="6248400" cy="346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096000" y="2825570"/>
            <a:ext cx="2971801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dirty="0">
                <a:solidFill>
                  <a:srgbClr val="0070C0"/>
                </a:solidFill>
              </a:rPr>
              <a:t>C</a:t>
            </a:r>
            <a:r>
              <a:rPr lang="en-US" sz="1400" i="1" dirty="0">
                <a:solidFill>
                  <a:srgbClr val="0070C0"/>
                </a:solidFill>
              </a:rPr>
              <a:t>. Kinoshita. Microstructural evolution of irradiated ceramics. In: Radiation effects in solids. Eds. </a:t>
            </a:r>
            <a:r>
              <a:rPr lang="en-US" sz="1400" i="1" dirty="0" err="1">
                <a:solidFill>
                  <a:srgbClr val="0070C0"/>
                </a:solidFill>
              </a:rPr>
              <a:t>K.Sickafus</a:t>
            </a:r>
            <a:r>
              <a:rPr lang="en-US" sz="1400" i="1" dirty="0">
                <a:solidFill>
                  <a:srgbClr val="0070C0"/>
                </a:solidFill>
              </a:rPr>
              <a:t>, </a:t>
            </a:r>
            <a:r>
              <a:rPr lang="en-US" sz="1400" i="1" dirty="0" err="1">
                <a:solidFill>
                  <a:srgbClr val="0070C0"/>
                </a:solidFill>
              </a:rPr>
              <a:t>E.Kotomin</a:t>
            </a:r>
            <a:r>
              <a:rPr lang="en-US" sz="1400" i="1" dirty="0">
                <a:solidFill>
                  <a:srgbClr val="0070C0"/>
                </a:solidFill>
              </a:rPr>
              <a:t> and </a:t>
            </a:r>
            <a:r>
              <a:rPr lang="en-US" sz="1400" i="1" dirty="0" err="1">
                <a:solidFill>
                  <a:srgbClr val="0070C0"/>
                </a:solidFill>
              </a:rPr>
              <a:t>B.Uberaga</a:t>
            </a:r>
            <a:r>
              <a:rPr lang="en-US" sz="1400" i="1" dirty="0">
                <a:solidFill>
                  <a:srgbClr val="0070C0"/>
                </a:solidFill>
              </a:rPr>
              <a:t>. </a:t>
            </a:r>
            <a:r>
              <a:rPr lang="en-US" sz="1400" i="1" dirty="0" err="1">
                <a:solidFill>
                  <a:srgbClr val="0070C0"/>
                </a:solidFill>
              </a:rPr>
              <a:t>Nato</a:t>
            </a:r>
            <a:r>
              <a:rPr lang="en-US" sz="1400" i="1" dirty="0">
                <a:solidFill>
                  <a:srgbClr val="0070C0"/>
                </a:solidFill>
              </a:rPr>
              <a:t> Science series. V.232, </a:t>
            </a:r>
            <a:r>
              <a:rPr lang="en-US" sz="1400" i="1" dirty="0" smtClean="0">
                <a:solidFill>
                  <a:srgbClr val="0070C0"/>
                </a:solidFill>
              </a:rPr>
              <a:t>p.193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9750" y="342531"/>
            <a:ext cx="8064500" cy="679450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Examination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of the dense ionization effect in ceramics and oxides with heavy ions of fission fragments energy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45717" y="5373825"/>
            <a:ext cx="42395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sz="1600" b="1" dirty="0" smtClean="0"/>
              <a:t>spinel </a:t>
            </a:r>
            <a:r>
              <a:rPr lang="en-US" sz="1600" b="1" dirty="0" smtClean="0"/>
              <a:t> is not amorphized by electron, neutron and low-energy ion irradiation at T &gt; 300 K</a:t>
            </a:r>
            <a:endParaRPr lang="en-US" sz="1600" b="1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474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1" y="1981200"/>
            <a:ext cx="351189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4343400" y="2326150"/>
            <a:ext cx="40048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sz="1600" b="1" dirty="0"/>
              <a:t>Ion tracks in spinel</a:t>
            </a:r>
            <a:r>
              <a:rPr lang="hu-HU" sz="1600" dirty="0"/>
              <a:t> irradiated with 430 MeV Kr ions to a fluence of 1.1</a:t>
            </a:r>
            <a:r>
              <a:rPr lang="en-US" sz="1600" dirty="0">
                <a:sym typeface="Symbol" pitchFamily="18" charset="2"/>
              </a:rPr>
              <a:t></a:t>
            </a:r>
            <a:r>
              <a:rPr lang="en-US" sz="1600" dirty="0"/>
              <a:t>10</a:t>
            </a:r>
            <a:r>
              <a:rPr lang="en-US" sz="1600" baseline="30000" dirty="0">
                <a:sym typeface="Symbol" pitchFamily="18" charset="2"/>
              </a:rPr>
              <a:t>12</a:t>
            </a:r>
            <a:r>
              <a:rPr lang="en-US" sz="1600" dirty="0">
                <a:sym typeface="Symbol" pitchFamily="18" charset="2"/>
              </a:rPr>
              <a:t> cm</a:t>
            </a:r>
            <a:r>
              <a:rPr lang="en-US" sz="1600" baseline="30000" dirty="0">
                <a:sym typeface="Symbol" pitchFamily="18" charset="2"/>
              </a:rPr>
              <a:t>-2</a:t>
            </a:r>
            <a:r>
              <a:rPr lang="en-US" sz="1600" dirty="0">
                <a:sym typeface="Symbol" pitchFamily="18" charset="2"/>
              </a:rPr>
              <a:t> at room temperature. </a:t>
            </a:r>
            <a:endParaRPr lang="hu-HU" sz="1600" dirty="0">
              <a:sym typeface="Symbol" pitchFamily="18" charset="2"/>
            </a:endParaRPr>
          </a:p>
          <a:p>
            <a:r>
              <a:rPr lang="en-US" sz="1600" dirty="0">
                <a:sym typeface="Symbol" pitchFamily="18" charset="2"/>
              </a:rPr>
              <a:t>The average TEM </a:t>
            </a:r>
            <a:r>
              <a:rPr lang="en-US" sz="1600" b="1" dirty="0">
                <a:sym typeface="Symbol" pitchFamily="18" charset="2"/>
              </a:rPr>
              <a:t>track diameter is ~</a:t>
            </a:r>
            <a:r>
              <a:rPr lang="hu-HU" sz="1600" b="1" dirty="0">
                <a:sym typeface="Symbol" pitchFamily="18" charset="2"/>
              </a:rPr>
              <a:t>2</a:t>
            </a:r>
            <a:r>
              <a:rPr lang="en-US" sz="1600" b="1" dirty="0">
                <a:sym typeface="Symbol" pitchFamily="18" charset="2"/>
              </a:rPr>
              <a:t> nm</a:t>
            </a:r>
            <a:r>
              <a:rPr lang="en-US" sz="1600" dirty="0">
                <a:sym typeface="Symbol" pitchFamily="18" charset="2"/>
              </a:rPr>
              <a:t>.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7100" y="304552"/>
            <a:ext cx="8064500" cy="679450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Examination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of the dense ionization effect in ceramics and oxides with heavy ions of fission fragments energy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3296" y="132390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MgAl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76800" y="6186673"/>
            <a:ext cx="3908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S.J. </a:t>
            </a:r>
            <a:r>
              <a:rPr lang="en-US" sz="1400" i="1" dirty="0" err="1">
                <a:solidFill>
                  <a:srgbClr val="0070C0"/>
                </a:solidFill>
              </a:rPr>
              <a:t>Zinkle</a:t>
            </a:r>
            <a:r>
              <a:rPr lang="en-US" sz="1400" i="1" dirty="0">
                <a:solidFill>
                  <a:srgbClr val="0070C0"/>
                </a:solidFill>
              </a:rPr>
              <a:t>, V.A. Skuratov </a:t>
            </a:r>
            <a:r>
              <a:rPr lang="en-US" sz="1400" i="1" dirty="0" smtClean="0">
                <a:solidFill>
                  <a:srgbClr val="0070C0"/>
                </a:solidFill>
              </a:rPr>
              <a:t>. NIMB. B </a:t>
            </a:r>
            <a:r>
              <a:rPr lang="en-US" sz="1400" i="1" dirty="0">
                <a:solidFill>
                  <a:srgbClr val="0070C0"/>
                </a:solidFill>
              </a:rPr>
              <a:t>141 (1998) </a:t>
            </a:r>
            <a:r>
              <a:rPr lang="en-US" sz="1400" i="1" dirty="0" smtClean="0">
                <a:solidFill>
                  <a:srgbClr val="0070C0"/>
                </a:solidFill>
              </a:rPr>
              <a:t>737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3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56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56441"/>
            <a:ext cx="32766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5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41425"/>
            <a:ext cx="3363912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59" name="Rectangle 35"/>
          <p:cNvSpPr>
            <a:spLocks noChangeArrowheads="1"/>
          </p:cNvSpPr>
          <p:nvPr/>
        </p:nvSpPr>
        <p:spPr bwMode="auto">
          <a:xfrm>
            <a:off x="1835696" y="4996295"/>
            <a:ext cx="54008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Ion tracks in spinel irradiated with 430 MeV Kr ions</a:t>
            </a:r>
            <a:endParaRPr lang="ru-RU" sz="1600" b="1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76800" y="6186673"/>
            <a:ext cx="3908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S.J. </a:t>
            </a:r>
            <a:r>
              <a:rPr lang="en-US" sz="1400" i="1" dirty="0" err="1">
                <a:solidFill>
                  <a:srgbClr val="0070C0"/>
                </a:solidFill>
              </a:rPr>
              <a:t>Zinkle</a:t>
            </a:r>
            <a:r>
              <a:rPr lang="en-US" sz="1400" i="1" dirty="0">
                <a:solidFill>
                  <a:srgbClr val="0070C0"/>
                </a:solidFill>
              </a:rPr>
              <a:t>, V.A. Skuratov </a:t>
            </a:r>
            <a:r>
              <a:rPr lang="en-US" sz="1400" i="1" dirty="0" smtClean="0">
                <a:solidFill>
                  <a:srgbClr val="0070C0"/>
                </a:solidFill>
              </a:rPr>
              <a:t>. NIMB. B </a:t>
            </a:r>
            <a:r>
              <a:rPr lang="en-US" sz="1400" i="1" dirty="0">
                <a:solidFill>
                  <a:srgbClr val="0070C0"/>
                </a:solidFill>
              </a:rPr>
              <a:t>141 (1998) </a:t>
            </a:r>
            <a:r>
              <a:rPr lang="en-US" sz="1400" i="1" dirty="0" smtClean="0">
                <a:solidFill>
                  <a:srgbClr val="0070C0"/>
                </a:solidFill>
              </a:rPr>
              <a:t>737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47700" y="317677"/>
            <a:ext cx="8064500" cy="679450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Examination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of the dense ionization effect in ceramics and oxides with heavy ions of fission fragments energy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86843" y="5471919"/>
            <a:ext cx="58986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/>
              <a:t>Swift heavy ions induce discontinuous </a:t>
            </a:r>
            <a:r>
              <a:rPr lang="en-US" b="1" dirty="0" err="1" smtClean="0"/>
              <a:t>nonamorphous</a:t>
            </a:r>
            <a:r>
              <a:rPr lang="en-US" b="1" dirty="0" smtClean="0"/>
              <a:t> tracks</a:t>
            </a:r>
            <a:r>
              <a:rPr lang="ru-RU" b="1" dirty="0" smtClean="0"/>
              <a:t> </a:t>
            </a:r>
            <a:r>
              <a:rPr lang="hu-HU" b="1" dirty="0"/>
              <a:t>in spinel</a:t>
            </a:r>
            <a:r>
              <a:rPr lang="hu-HU" dirty="0"/>
              <a:t> </a:t>
            </a:r>
            <a:endParaRPr lang="en-US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518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62" y="985777"/>
            <a:ext cx="3495072" cy="318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5800" y="152400"/>
            <a:ext cx="8064500" cy="679450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Examination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of the dense ionization effect in ceramics and oxides with heavy ions of fission fragments energy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76800" y="1143000"/>
            <a:ext cx="3451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Cross-section microstructure of MgAl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4</a:t>
            </a:r>
            <a:r>
              <a:rPr lang="en-US" dirty="0"/>
              <a:t> irradiated to a fluence of </a:t>
            </a:r>
            <a:r>
              <a:rPr lang="en-US" dirty="0" smtClean="0"/>
              <a:t>1x10</a:t>
            </a:r>
            <a:r>
              <a:rPr lang="en-US" baseline="30000" dirty="0" smtClean="0"/>
              <a:t>16</a:t>
            </a:r>
            <a:r>
              <a:rPr lang="en-US" dirty="0" smtClean="0"/>
              <a:t> 72 MeV Iodine ions/cm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/>
              <a:t>volumetric swelling </a:t>
            </a:r>
            <a:r>
              <a:rPr lang="en-US" dirty="0" smtClean="0"/>
              <a:t>is  </a:t>
            </a:r>
            <a:r>
              <a:rPr lang="en-US" dirty="0" smtClean="0">
                <a:sym typeface="Symbol"/>
              </a:rPr>
              <a:t></a:t>
            </a:r>
            <a:r>
              <a:rPr lang="en-US" dirty="0" smtClean="0"/>
              <a:t>35</a:t>
            </a:r>
            <a:r>
              <a:rPr lang="en-US" dirty="0"/>
              <a:t>% for the crystalline to amorphous phase transformation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0" y="4178672"/>
            <a:ext cx="4106159" cy="257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76800" y="5005127"/>
            <a:ext cx="4032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Calculated damage energy and electronic stopping power for 72 MeV I ions in MgAl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05511" y="6165670"/>
            <a:ext cx="4438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S.J. </a:t>
            </a:r>
            <a:r>
              <a:rPr lang="en-US" sz="1400" i="1" dirty="0" err="1">
                <a:solidFill>
                  <a:srgbClr val="0070C0"/>
                </a:solidFill>
              </a:rPr>
              <a:t>Zinkle</a:t>
            </a:r>
            <a:r>
              <a:rPr lang="en-US" sz="1400" i="1" dirty="0">
                <a:solidFill>
                  <a:srgbClr val="0070C0"/>
                </a:solidFill>
              </a:rPr>
              <a:t>, </a:t>
            </a:r>
            <a:r>
              <a:rPr lang="en-US" sz="1400" i="1" dirty="0" err="1">
                <a:solidFill>
                  <a:srgbClr val="0070C0"/>
                </a:solidFill>
              </a:rPr>
              <a:t>Hj</a:t>
            </a:r>
            <a:r>
              <a:rPr lang="en-US" sz="1400" i="1" dirty="0">
                <a:solidFill>
                  <a:srgbClr val="0070C0"/>
                </a:solidFill>
              </a:rPr>
              <a:t>. </a:t>
            </a:r>
            <a:r>
              <a:rPr lang="en-US" sz="1400" i="1" dirty="0" err="1">
                <a:solidFill>
                  <a:srgbClr val="0070C0"/>
                </a:solidFill>
              </a:rPr>
              <a:t>Matzke</a:t>
            </a:r>
            <a:r>
              <a:rPr lang="en-US" sz="1400" i="1" dirty="0">
                <a:solidFill>
                  <a:srgbClr val="0070C0"/>
                </a:solidFill>
              </a:rPr>
              <a:t>, V.A. Skuratov, Mat. Res. Soc. </a:t>
            </a:r>
            <a:r>
              <a:rPr lang="en-US" sz="1400" i="1" dirty="0" err="1">
                <a:solidFill>
                  <a:srgbClr val="0070C0"/>
                </a:solidFill>
              </a:rPr>
              <a:t>Symp</a:t>
            </a:r>
            <a:r>
              <a:rPr lang="en-US" sz="1400" i="1" dirty="0">
                <a:solidFill>
                  <a:srgbClr val="0070C0"/>
                </a:solidFill>
              </a:rPr>
              <a:t>. Proc</a:t>
            </a:r>
            <a:r>
              <a:rPr lang="en-US" sz="1400" i="1" dirty="0" smtClean="0">
                <a:solidFill>
                  <a:srgbClr val="0070C0"/>
                </a:solidFill>
              </a:rPr>
              <a:t>. 540 </a:t>
            </a:r>
            <a:r>
              <a:rPr lang="en-US" sz="1400" i="1" dirty="0">
                <a:solidFill>
                  <a:srgbClr val="0070C0"/>
                </a:solidFill>
              </a:rPr>
              <a:t>(1999) 299.</a:t>
            </a:r>
          </a:p>
        </p:txBody>
      </p:sp>
    </p:spTree>
    <p:extLst>
      <p:ext uri="{BB962C8B-B14F-4D97-AF65-F5344CB8AC3E}">
        <p14:creationId xmlns:p14="http://schemas.microsoft.com/office/powerpoint/2010/main" val="42872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3377" y="799274"/>
            <a:ext cx="701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composition of galactic cosmic rays </a:t>
            </a:r>
            <a:r>
              <a:rPr lang="en-US" dirty="0" smtClean="0"/>
              <a:t>includes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83% protons</a:t>
            </a:r>
          </a:p>
          <a:p>
            <a:r>
              <a:rPr lang="en-US" dirty="0" smtClean="0"/>
              <a:t>13% </a:t>
            </a:r>
            <a:r>
              <a:rPr lang="en-US" dirty="0"/>
              <a:t>alpha </a:t>
            </a:r>
            <a:r>
              <a:rPr lang="en-US" dirty="0" smtClean="0"/>
              <a:t>particles</a:t>
            </a:r>
          </a:p>
          <a:p>
            <a:r>
              <a:rPr lang="en-US" dirty="0" smtClean="0"/>
              <a:t>3</a:t>
            </a:r>
            <a:r>
              <a:rPr lang="en-US" dirty="0"/>
              <a:t>% </a:t>
            </a:r>
            <a:r>
              <a:rPr lang="en-US" dirty="0" smtClean="0"/>
              <a:t>electrons</a:t>
            </a:r>
            <a:endParaRPr lang="en-US" dirty="0"/>
          </a:p>
          <a:p>
            <a:r>
              <a:rPr lang="en-US" dirty="0" smtClean="0"/>
              <a:t>1</a:t>
            </a:r>
            <a:r>
              <a:rPr lang="en-US" dirty="0"/>
              <a:t>% </a:t>
            </a:r>
            <a:r>
              <a:rPr lang="en-US" dirty="0" smtClean="0"/>
              <a:t>heavy ions (Z&gt;4)</a:t>
            </a:r>
            <a:endParaRPr lang="ru-RU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838200" y="347246"/>
            <a:ext cx="31242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/>
              <a:t>II. Galactic cosmic rays</a:t>
            </a:r>
          </a:p>
          <a:p>
            <a:pPr marL="400050" indent="-400050">
              <a:buAutoNum type="romanUcPeriod"/>
            </a:pPr>
            <a:endParaRPr lang="ru-RU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1" y="2514600"/>
            <a:ext cx="4319590" cy="30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9628"/>
            <a:ext cx="4315833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4" y="3300142"/>
            <a:ext cx="29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67080" y="5540946"/>
            <a:ext cx="1702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Nuclear charge (Z)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324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78300" y="1371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Step heights formed on </a:t>
            </a:r>
            <a:r>
              <a:rPr lang="en-US" sz="1600" dirty="0" smtClean="0"/>
              <a:t>the </a:t>
            </a:r>
            <a:r>
              <a:rPr lang="en-US" sz="1600" dirty="0"/>
              <a:t>surfaces of </a:t>
            </a:r>
            <a:r>
              <a:rPr lang="en-US" sz="1600" dirty="0" smtClean="0"/>
              <a:t>MgAl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and </a:t>
            </a:r>
            <a:r>
              <a:rPr lang="en-US" sz="1600" dirty="0"/>
              <a:t>Al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r>
              <a:rPr lang="en-US" sz="1600" dirty="0"/>
              <a:t> along a border of masked and 85 MeV I</a:t>
            </a:r>
            <a:r>
              <a:rPr lang="en-US" sz="1600" baseline="30000" dirty="0"/>
              <a:t>+7 </a:t>
            </a:r>
            <a:r>
              <a:rPr lang="en-US" sz="1600" dirty="0"/>
              <a:t> </a:t>
            </a:r>
            <a:r>
              <a:rPr lang="en-US" sz="1600" dirty="0" smtClean="0"/>
              <a:t>ion irradiated </a:t>
            </a:r>
            <a:r>
              <a:rPr lang="en-US" sz="1600" dirty="0"/>
              <a:t>area.  </a:t>
            </a:r>
            <a:r>
              <a:rPr lang="en-US" sz="1600" dirty="0" smtClean="0"/>
              <a:t>Ion </a:t>
            </a:r>
            <a:r>
              <a:rPr lang="en-US" sz="1600" dirty="0"/>
              <a:t>fluence 1.2× 10</a:t>
            </a:r>
            <a:r>
              <a:rPr lang="en-US" sz="1600" baseline="30000" dirty="0"/>
              <a:t>15</a:t>
            </a:r>
            <a:r>
              <a:rPr lang="en-US" sz="1600" dirty="0"/>
              <a:t> cm-</a:t>
            </a:r>
            <a:r>
              <a:rPr lang="en-US" sz="1600" baseline="30000" dirty="0"/>
              <a:t>2</a:t>
            </a:r>
            <a:endParaRPr lang="en-US" sz="16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4" y="1223769"/>
            <a:ext cx="322587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8064500" cy="679450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Examination </a:t>
            </a:r>
            <a:r>
              <a:rPr lang="en-GB" dirty="0" smtClean="0">
                <a:solidFill>
                  <a:schemeClr val="bg1"/>
                </a:solidFill>
                <a:sym typeface="Symbol" pitchFamily="18" charset="2"/>
              </a:rPr>
              <a:t>of the dense ionization effect in ceramics and oxides with heavy ions of fission fragments energy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04343" y="31668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The swelling due to amorphization is estimated </a:t>
            </a:r>
            <a:r>
              <a:rPr lang="en-US" sz="1600" dirty="0" smtClean="0"/>
              <a:t>to be </a:t>
            </a:r>
            <a:r>
              <a:rPr lang="en-US" sz="1600" dirty="0"/>
              <a:t>around 15–20</a:t>
            </a:r>
            <a:r>
              <a:rPr lang="en-US" sz="1600" dirty="0" smtClean="0"/>
              <a:t>%</a:t>
            </a:r>
            <a:endParaRPr lang="en-US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1150" y="6307213"/>
            <a:ext cx="3359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T. </a:t>
            </a:r>
            <a:r>
              <a:rPr lang="en-US" sz="1400" i="1" dirty="0" err="1">
                <a:solidFill>
                  <a:srgbClr val="0070C0"/>
                </a:solidFill>
              </a:rPr>
              <a:t>Aruga</a:t>
            </a:r>
            <a:r>
              <a:rPr lang="en-US" sz="1400" i="1" dirty="0">
                <a:solidFill>
                  <a:srgbClr val="0070C0"/>
                </a:solidFill>
              </a:rPr>
              <a:t> et al. / </a:t>
            </a:r>
            <a:r>
              <a:rPr lang="en-US" sz="1400" i="1" dirty="0" smtClean="0">
                <a:solidFill>
                  <a:srgbClr val="0070C0"/>
                </a:solidFill>
              </a:rPr>
              <a:t>NIM </a:t>
            </a:r>
            <a:r>
              <a:rPr lang="en-US" sz="1400" i="1" dirty="0">
                <a:solidFill>
                  <a:srgbClr val="0070C0"/>
                </a:solidFill>
              </a:rPr>
              <a:t>B 197 (2002) 94–100</a:t>
            </a:r>
            <a:endParaRPr lang="ru-RU" sz="1400" i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4394" y="6160764"/>
            <a:ext cx="2829406" cy="3636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04394" y="6115348"/>
            <a:ext cx="1460536" cy="723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364930" y="5867400"/>
            <a:ext cx="136887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Стрелка вниз 3"/>
          <p:cNvSpPr/>
          <p:nvPr/>
        </p:nvSpPr>
        <p:spPr>
          <a:xfrm>
            <a:off x="904394" y="5410200"/>
            <a:ext cx="152400" cy="228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трелка вниз 10"/>
          <p:cNvSpPr/>
          <p:nvPr/>
        </p:nvSpPr>
        <p:spPr>
          <a:xfrm>
            <a:off x="1371600" y="5410200"/>
            <a:ext cx="152400" cy="228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Стрелка вниз 11"/>
          <p:cNvSpPr/>
          <p:nvPr/>
        </p:nvSpPr>
        <p:spPr>
          <a:xfrm>
            <a:off x="1892300" y="5422900"/>
            <a:ext cx="152400" cy="228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 вниз 12"/>
          <p:cNvSpPr/>
          <p:nvPr/>
        </p:nvSpPr>
        <p:spPr>
          <a:xfrm>
            <a:off x="2339530" y="5422900"/>
            <a:ext cx="152400" cy="228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Стрелка вниз 13"/>
          <p:cNvSpPr/>
          <p:nvPr/>
        </p:nvSpPr>
        <p:spPr>
          <a:xfrm>
            <a:off x="2819400" y="5410200"/>
            <a:ext cx="152400" cy="228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Стрелка вниз 14"/>
          <p:cNvSpPr/>
          <p:nvPr/>
        </p:nvSpPr>
        <p:spPr>
          <a:xfrm>
            <a:off x="3276600" y="5410200"/>
            <a:ext cx="152400" cy="228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5800" y="305202"/>
            <a:ext cx="8064500" cy="679450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Examination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of the dense ionization effect in ceramics and oxides with heavy ions of fission fragments energy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7" y="1155487"/>
            <a:ext cx="3135373" cy="33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19600"/>
            <a:ext cx="3842820" cy="231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74216" y="4552949"/>
            <a:ext cx="2931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 amorphization occurs for </a:t>
            </a:r>
            <a:r>
              <a:rPr lang="en-US" b="1" dirty="0" err="1">
                <a:solidFill>
                  <a:srgbClr val="C00000"/>
                </a:solidFill>
              </a:rPr>
              <a:t>MgO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samples at </a:t>
            </a:r>
            <a:r>
              <a:rPr lang="en-US" b="1" dirty="0">
                <a:solidFill>
                  <a:srgbClr val="C00000"/>
                </a:solidFill>
              </a:rPr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fluence </a:t>
            </a:r>
            <a:r>
              <a:rPr lang="en-US" b="1" dirty="0">
                <a:solidFill>
                  <a:srgbClr val="C00000"/>
                </a:solidFill>
              </a:rPr>
              <a:t>of 1.2× </a:t>
            </a:r>
            <a:r>
              <a:rPr lang="en-US" b="1" dirty="0" smtClean="0">
                <a:solidFill>
                  <a:srgbClr val="C00000"/>
                </a:solidFill>
              </a:rPr>
              <a:t>10</a:t>
            </a:r>
            <a:r>
              <a:rPr lang="en-US" b="1" baseline="30000" dirty="0" smtClean="0">
                <a:solidFill>
                  <a:srgbClr val="C00000"/>
                </a:solidFill>
              </a:rPr>
              <a:t>15</a:t>
            </a:r>
            <a:r>
              <a:rPr lang="en-US" b="1" dirty="0" smtClean="0">
                <a:solidFill>
                  <a:srgbClr val="C00000"/>
                </a:solidFill>
              </a:rPr>
              <a:t> cm-</a:t>
            </a:r>
            <a:r>
              <a:rPr lang="en-US" b="1" baseline="30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5800" y="2057712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XTEM image of   </a:t>
            </a:r>
            <a:r>
              <a:rPr lang="en-US" sz="1600" dirty="0"/>
              <a:t>polycrystalline </a:t>
            </a:r>
            <a:r>
              <a:rPr lang="en-US" sz="1600" dirty="0" err="1" smtClean="0"/>
              <a:t>MgO</a:t>
            </a:r>
            <a:r>
              <a:rPr lang="en-US" sz="1600" dirty="0" smtClean="0"/>
              <a:t> sample </a:t>
            </a:r>
            <a:r>
              <a:rPr lang="en-US" sz="1600" dirty="0"/>
              <a:t>irradiated with 85 MeV I</a:t>
            </a:r>
            <a:r>
              <a:rPr lang="en-US" sz="1600" baseline="30000" dirty="0"/>
              <a:t>+7 </a:t>
            </a:r>
            <a:r>
              <a:rPr lang="en-US" sz="1600" dirty="0"/>
              <a:t> ions to </a:t>
            </a:r>
            <a:r>
              <a:rPr lang="en-US" sz="1600" dirty="0" smtClean="0"/>
              <a:t>0.28× 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cm-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(a) and 1.2</a:t>
            </a:r>
            <a:r>
              <a:rPr lang="en-US" sz="1600" dirty="0"/>
              <a:t>× 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cm-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(b)</a:t>
            </a:r>
            <a:endParaRPr lang="en-US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1150" y="6307213"/>
            <a:ext cx="3359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T. </a:t>
            </a:r>
            <a:r>
              <a:rPr lang="en-US" sz="1400" i="1" dirty="0" err="1">
                <a:solidFill>
                  <a:srgbClr val="0070C0"/>
                </a:solidFill>
              </a:rPr>
              <a:t>Aruga</a:t>
            </a:r>
            <a:r>
              <a:rPr lang="en-US" sz="1400" i="1" dirty="0">
                <a:solidFill>
                  <a:srgbClr val="0070C0"/>
                </a:solidFill>
              </a:rPr>
              <a:t> et al. / </a:t>
            </a:r>
            <a:r>
              <a:rPr lang="en-US" sz="1400" i="1" dirty="0" smtClean="0">
                <a:solidFill>
                  <a:srgbClr val="0070C0"/>
                </a:solidFill>
              </a:rPr>
              <a:t>NIM </a:t>
            </a:r>
            <a:r>
              <a:rPr lang="en-US" sz="1400" i="1" dirty="0">
                <a:solidFill>
                  <a:srgbClr val="0070C0"/>
                </a:solidFill>
              </a:rPr>
              <a:t>B 197 (2002) 94–100</a:t>
            </a:r>
            <a:endParaRPr lang="ru-RU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11" y="1219200"/>
            <a:ext cx="6988175" cy="48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792163" y="296863"/>
            <a:ext cx="795655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000000"/>
                </a:solidFill>
                <a:cs typeface="Calibri" pitchFamily="34" charset="0"/>
              </a:rPr>
              <a:t>3D AFM image of  </a:t>
            </a:r>
            <a:r>
              <a:rPr lang="en-US" dirty="0" err="1">
                <a:solidFill>
                  <a:srgbClr val="000000"/>
                </a:solidFill>
                <a:cs typeface="Calibri" pitchFamily="34" charset="0"/>
              </a:rPr>
              <a:t>of</a:t>
            </a:r>
            <a:r>
              <a:rPr lang="en-US" dirty="0">
                <a:solidFill>
                  <a:srgbClr val="000000"/>
                </a:solidFill>
                <a:cs typeface="Calibri" pitchFamily="34" charset="0"/>
              </a:rPr>
              <a:t> MgAl</a:t>
            </a:r>
            <a:r>
              <a:rPr lang="en-US" baseline="-25000" dirty="0">
                <a:solidFill>
                  <a:srgbClr val="000000"/>
                </a:solidFill>
                <a:cs typeface="Calibri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cs typeface="Calibri" pitchFamily="34" charset="0"/>
              </a:rPr>
              <a:t>O</a:t>
            </a:r>
            <a:r>
              <a:rPr lang="en-US" baseline="-25000" dirty="0">
                <a:solidFill>
                  <a:srgbClr val="000000"/>
                </a:solidFill>
                <a:cs typeface="Calibri" pitchFamily="34" charset="0"/>
              </a:rPr>
              <a:t>4</a:t>
            </a:r>
            <a:r>
              <a:rPr lang="en-US" dirty="0">
                <a:solidFill>
                  <a:srgbClr val="000000"/>
                </a:solidFill>
                <a:cs typeface="Calibri" pitchFamily="34" charset="0"/>
              </a:rPr>
              <a:t> surface irradiated with 710 MeV Bi ions. </a:t>
            </a:r>
          </a:p>
          <a:p>
            <a:pPr defTabSz="457200"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000000"/>
                </a:solidFill>
                <a:cs typeface="Calibri" pitchFamily="34" charset="0"/>
              </a:rPr>
              <a:t>Ion fluence 5x10</a:t>
            </a:r>
            <a:r>
              <a:rPr lang="en-US" baseline="30000" dirty="0">
                <a:solidFill>
                  <a:srgbClr val="000000"/>
                </a:solidFill>
                <a:cs typeface="Calibri" pitchFamily="34" charset="0"/>
              </a:rPr>
              <a:t>10</a:t>
            </a:r>
            <a:r>
              <a:rPr lang="en-US" dirty="0">
                <a:solidFill>
                  <a:srgbClr val="000000"/>
                </a:solidFill>
                <a:cs typeface="Calibri" pitchFamily="34" charset="0"/>
              </a:rPr>
              <a:t> cm</a:t>
            </a:r>
            <a:r>
              <a:rPr lang="en-US" baseline="30000" dirty="0">
                <a:solidFill>
                  <a:srgbClr val="000000"/>
                </a:solidFill>
                <a:cs typeface="Calibri" pitchFamily="34" charset="0"/>
              </a:rPr>
              <a:t>-2</a:t>
            </a:r>
            <a:r>
              <a:rPr lang="en-US" dirty="0">
                <a:solidFill>
                  <a:srgbClr val="000000"/>
                </a:solidFill>
                <a:cs typeface="Calibri" pitchFamily="34" charset="0"/>
              </a:rPr>
              <a:t>.</a:t>
            </a:r>
            <a:r>
              <a:rPr lang="en-US" baseline="30000" dirty="0">
                <a:solidFill>
                  <a:srgbClr val="000000"/>
                </a:solidFill>
                <a:cs typeface="Calibri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0879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457200" y="38100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130051" name="Picture 3" descr="bial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1775"/>
            <a:ext cx="39624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5029200" y="762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130053" name="Picture 5" descr="biale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968750"/>
            <a:ext cx="37338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4" name="Picture 6" descr="biale7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3962400" cy="27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4876800" y="9144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130056" name="Picture 8" descr="biale4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60463"/>
            <a:ext cx="3733800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609600" y="1524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7620000" y="3810000"/>
            <a:ext cx="12192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sz="1400" b="1">
              <a:latin typeface="Times New Roman" pitchFamily="18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128 MeV</a:t>
            </a:r>
            <a:endParaRPr lang="ru-RU" sz="1200" b="1">
              <a:solidFill>
                <a:srgbClr val="FF3300"/>
              </a:solidFill>
              <a:latin typeface="Times New Roman" pitchFamily="18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25.4 keV/nm</a:t>
            </a: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7704138" y="1016000"/>
            <a:ext cx="12192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sz="1400" b="1">
              <a:latin typeface="Times New Roman" pitchFamily="18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495 MeV</a:t>
            </a:r>
            <a:endParaRPr lang="ru-RU" sz="1200" b="1">
              <a:solidFill>
                <a:srgbClr val="FF3300"/>
              </a:solidFill>
              <a:latin typeface="Times New Roman" pitchFamily="18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39 keV/nm</a:t>
            </a:r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3492500" y="1052513"/>
            <a:ext cx="12192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sz="1400" b="1">
              <a:latin typeface="Times New Roman" pitchFamily="18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710 MeV</a:t>
            </a:r>
            <a:endParaRPr lang="ru-RU" sz="1200" b="1">
              <a:solidFill>
                <a:srgbClr val="FF3300"/>
              </a:solidFill>
              <a:latin typeface="Times New Roman" pitchFamily="18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41 keV/nm</a:t>
            </a:r>
          </a:p>
        </p:txBody>
      </p:sp>
      <p:sp>
        <p:nvSpPr>
          <p:cNvPr id="130061" name="Text Box 13"/>
          <p:cNvSpPr txBox="1">
            <a:spLocks noChangeArrowheads="1"/>
          </p:cNvSpPr>
          <p:nvPr/>
        </p:nvSpPr>
        <p:spPr bwMode="auto">
          <a:xfrm>
            <a:off x="3419475" y="3933825"/>
            <a:ext cx="12192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sz="1400" b="1">
              <a:latin typeface="Times New Roman" pitchFamily="18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rgbClr val="FF3300"/>
                </a:solidFill>
                <a:latin typeface="Times New Roman" pitchFamily="18" charset="0"/>
              </a:rPr>
              <a:t>E= 0 MeV</a:t>
            </a:r>
          </a:p>
        </p:txBody>
      </p:sp>
      <p:sp>
        <p:nvSpPr>
          <p:cNvPr id="130063" name="Rectangle 15"/>
          <p:cNvSpPr>
            <a:spLocks noChangeArrowheads="1"/>
          </p:cNvSpPr>
          <p:nvPr/>
        </p:nvSpPr>
        <p:spPr bwMode="auto">
          <a:xfrm>
            <a:off x="799306" y="370958"/>
            <a:ext cx="78247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3D AFM images of </a:t>
            </a:r>
            <a:r>
              <a:rPr lang="en-US" sz="1600" dirty="0">
                <a:solidFill>
                  <a:srgbClr val="000000"/>
                </a:solidFill>
                <a:sym typeface="Symbol" pitchFamily="18" charset="2"/>
              </a:rPr>
              <a:t></a:t>
            </a:r>
            <a:r>
              <a:rPr lang="ru-RU" sz="1600" dirty="0">
                <a:solidFill>
                  <a:srgbClr val="000000"/>
                </a:solidFill>
              </a:rPr>
              <a:t>-</a:t>
            </a:r>
            <a:r>
              <a:rPr lang="en-US" sz="1600" dirty="0">
                <a:solidFill>
                  <a:srgbClr val="000000"/>
                </a:solidFill>
              </a:rPr>
              <a:t>A</a:t>
            </a:r>
            <a:r>
              <a:rPr lang="ru-RU" sz="1600" baseline="-25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O</a:t>
            </a:r>
            <a:r>
              <a:rPr lang="ru-RU" sz="1600" baseline="-25000" dirty="0">
                <a:solidFill>
                  <a:srgbClr val="000000"/>
                </a:solidFill>
              </a:rPr>
              <a:t>3</a:t>
            </a:r>
            <a:r>
              <a:rPr lang="ru-RU" sz="1600" dirty="0"/>
              <a:t> </a:t>
            </a:r>
            <a:r>
              <a:rPr lang="en-US" sz="1600" dirty="0"/>
              <a:t>surface irradiated with 5x10</a:t>
            </a:r>
            <a:r>
              <a:rPr lang="en-US" sz="1600" baseline="30000" dirty="0"/>
              <a:t>10</a:t>
            </a:r>
            <a:r>
              <a:rPr lang="en-US" sz="1600" dirty="0"/>
              <a:t> cm</a:t>
            </a:r>
            <a:r>
              <a:rPr lang="en-US" sz="1600" baseline="30000" dirty="0"/>
              <a:t>-2</a:t>
            </a:r>
            <a:r>
              <a:rPr lang="en-US" sz="1600" dirty="0"/>
              <a:t> Bi ions of different energies</a:t>
            </a:r>
          </a:p>
        </p:txBody>
      </p:sp>
    </p:spTree>
    <p:extLst>
      <p:ext uri="{BB962C8B-B14F-4D97-AF65-F5344CB8AC3E}">
        <p14:creationId xmlns:p14="http://schemas.microsoft.com/office/powerpoint/2010/main" val="398624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20524" y="189455"/>
            <a:ext cx="8064500" cy="679450"/>
          </a:xfrm>
          <a:prstGeom prst="rect">
            <a:avLst/>
          </a:prstGeom>
          <a:solidFill>
            <a:srgbClr val="00B050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Examination </a:t>
            </a:r>
            <a:r>
              <a:rPr lang="en-GB" dirty="0">
                <a:solidFill>
                  <a:schemeClr val="bg1"/>
                </a:solidFill>
                <a:sym typeface="Symbol" pitchFamily="18" charset="2"/>
              </a:rPr>
              <a:t>of the dense ionization effect in ceramics and oxides with heavy ions of fission fragments energy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graphicFrame>
        <p:nvGraphicFramePr>
          <p:cNvPr id="5" name="Group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879024"/>
              </p:ext>
            </p:extLst>
          </p:nvPr>
        </p:nvGraphicFramePr>
        <p:xfrm>
          <a:off x="738768" y="1752600"/>
          <a:ext cx="7696201" cy="4447072"/>
        </p:xfrm>
        <a:graphic>
          <a:graphicData uri="http://schemas.openxmlformats.org/drawingml/2006/table">
            <a:tbl>
              <a:tblPr/>
              <a:tblGrid>
                <a:gridCol w="1752601"/>
                <a:gridCol w="1219200"/>
                <a:gridCol w="4724400"/>
              </a:tblGrid>
              <a:tr h="350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Material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  <a:r>
                        <a:rPr kumimoji="0" lang="en-GB" sz="1500" b="1" i="1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et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keV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/nm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Ref. 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AlN</a:t>
                      </a:r>
                      <a:endParaRPr kumimoji="0" lang="en-GB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&gt; 34 </a:t>
                      </a: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S.J.Zinkle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V.A.Skuratov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and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D.T.Hoelzer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.  NIMB 191(2002) 758 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1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en-GB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&gt; 21.6 </a:t>
                      </a: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S.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Mansouri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et al.  // NIMB 266(2008) 2814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1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BN </a:t>
                      </a: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&gt; 17.6</a:t>
                      </a: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S.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Mansouri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et al.  // NIMB 266(2008) 2814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SiC</a:t>
                      </a:r>
                      <a:endParaRPr kumimoji="0" lang="en-GB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&gt;34 </a:t>
                      </a: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S.J. </a:t>
                      </a:r>
                      <a:r>
                        <a:rPr kumimoji="0" lang="en-US" sz="15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Zinkle</a:t>
                      </a:r>
                      <a:r>
                        <a:rPr kumimoji="0" lang="en-US" sz="15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 J.W. Jones, V.A. Skuratov. MRS Symposium Proceedings, Vol. 650, MR, </a:t>
                      </a:r>
                      <a:r>
                        <a:rPr kumimoji="0" lang="en-US" sz="15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Warrendale</a:t>
                      </a:r>
                      <a:r>
                        <a:rPr kumimoji="0" lang="en-US" sz="15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 PA, 2001, p. R3.19.1.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SiC</a:t>
                      </a:r>
                      <a:endParaRPr kumimoji="0" lang="en-GB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Nano-</a:t>
                      </a:r>
                      <a:r>
                        <a:rPr kumimoji="0" lang="en-GB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SiC</a:t>
                      </a:r>
                      <a:endParaRPr kumimoji="0" lang="en-GB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&gt; 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&gt; 17</a:t>
                      </a: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A. </a:t>
                      </a:r>
                      <a:r>
                        <a:rPr lang="en-US" sz="1500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Audren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et al.  // NIMB 267(2009) 976, NIMB 266 (2008) 2806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Nano-ZrN</a:t>
                      </a: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&gt; 49</a:t>
                      </a: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5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A. </a:t>
                      </a:r>
                      <a:r>
                        <a:rPr kumimoji="0" lang="en-US" sz="15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Janse</a:t>
                      </a:r>
                      <a:r>
                        <a:rPr kumimoji="0" lang="en-US" sz="15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van </a:t>
                      </a:r>
                      <a:r>
                        <a:rPr kumimoji="0" lang="en-US" sz="15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Vuuren</a:t>
                      </a:r>
                      <a:r>
                        <a:rPr kumimoji="0" lang="en-US" sz="15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 V. A. Skuratov, V.V. </a:t>
                      </a:r>
                      <a:r>
                        <a:rPr kumimoji="0" lang="en-US" sz="15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Uglov</a:t>
                      </a:r>
                      <a:r>
                        <a:rPr kumimoji="0" lang="en-US" sz="15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 </a:t>
                      </a:r>
                      <a:r>
                        <a:rPr kumimoji="0"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</a:t>
                      </a:r>
                      <a:r>
                        <a:rPr kumimoji="0" lang="en-US" sz="15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Nucl</a:t>
                      </a:r>
                      <a:r>
                        <a:rPr kumimoji="0"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Mater. 442 (2013) 507.</a:t>
                      </a:r>
                    </a:p>
                    <a:p>
                      <a:pPr marL="0" indent="0">
                        <a:buNone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latin typeface="Calibri" pitchFamily="34" charset="0"/>
                          <a:cs typeface="Calibri" pitchFamily="34" charset="0"/>
                        </a:rPr>
                        <a:t>Si</a:t>
                      </a:r>
                      <a:r>
                        <a:rPr lang="en-US" sz="1500" b="1" baseline="-25000" dirty="0" smtClean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r>
                        <a:rPr lang="en-US" sz="1500" b="1" dirty="0" smtClean="0">
                          <a:latin typeface="Calibri" pitchFamily="34" charset="0"/>
                          <a:cs typeface="Calibri" pitchFamily="34" charset="0"/>
                        </a:rPr>
                        <a:t>N</a:t>
                      </a:r>
                      <a:r>
                        <a:rPr lang="en-US" sz="1500" b="1" baseline="-25000" dirty="0" smtClean="0"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en-GB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S.J.Zinkle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V.A.Skuratov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and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D.T.Hoelzer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.  NIMB 191(2002) 758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48" marR="91448"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8768" y="990600"/>
            <a:ext cx="5846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Ionizing energy </a:t>
            </a:r>
            <a:r>
              <a:rPr lang="en-US" dirty="0">
                <a:solidFill>
                  <a:srgbClr val="0070C0"/>
                </a:solidFill>
              </a:rPr>
              <a:t>loss threshold </a:t>
            </a:r>
            <a:r>
              <a:rPr lang="en-US" dirty="0" smtClean="0">
                <a:solidFill>
                  <a:srgbClr val="0070C0"/>
                </a:solidFill>
              </a:rPr>
              <a:t>values </a:t>
            </a:r>
            <a:r>
              <a:rPr lang="en-US" dirty="0">
                <a:solidFill>
                  <a:srgbClr val="0070C0"/>
                </a:solidFill>
              </a:rPr>
              <a:t>for </a:t>
            </a:r>
            <a:r>
              <a:rPr lang="en-US" dirty="0" smtClean="0">
                <a:solidFill>
                  <a:srgbClr val="0070C0"/>
                </a:solidFill>
              </a:rPr>
              <a:t>latent track formation in nitrides and carbides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6" descr="K90-10000-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4162425"/>
            <a:ext cx="251936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Group 65"/>
          <p:cNvGrpSpPr>
            <a:grpSpLocks/>
          </p:cNvGrpSpPr>
          <p:nvPr/>
        </p:nvGrpSpPr>
        <p:grpSpPr bwMode="auto">
          <a:xfrm>
            <a:off x="6275388" y="5522913"/>
            <a:ext cx="555625" cy="304800"/>
            <a:chOff x="3560" y="1162"/>
            <a:chExt cx="350" cy="192"/>
          </a:xfrm>
        </p:grpSpPr>
        <p:sp>
          <p:nvSpPr>
            <p:cNvPr id="6173" name="Text Box 61"/>
            <p:cNvSpPr txBox="1">
              <a:spLocks noChangeArrowheads="1"/>
            </p:cNvSpPr>
            <p:nvPr/>
          </p:nvSpPr>
          <p:spPr bwMode="auto">
            <a:xfrm>
              <a:off x="3560" y="1162"/>
              <a:ext cx="35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chemeClr val="tx1"/>
                  </a:solidFill>
                </a:rPr>
                <a:t>5 </a:t>
              </a:r>
              <a:r>
                <a:rPr lang="en-US" sz="1200">
                  <a:solidFill>
                    <a:schemeClr val="tx1"/>
                  </a:solidFill>
                  <a:sym typeface="Symbol" pitchFamily="18" charset="2"/>
                </a:rPr>
                <a:t></a:t>
              </a:r>
              <a:r>
                <a:rPr lang="en-US" sz="1200">
                  <a:solidFill>
                    <a:schemeClr val="tx1"/>
                  </a:solidFill>
                </a:rPr>
                <a:t>m</a:t>
              </a:r>
            </a:p>
            <a:p>
              <a:pPr eaLnBrk="1" hangingPunct="1"/>
              <a:endParaRPr lang="ru-RU" sz="800"/>
            </a:p>
          </p:txBody>
        </p:sp>
        <p:sp>
          <p:nvSpPr>
            <p:cNvPr id="6174" name="Line 62"/>
            <p:cNvSpPr>
              <a:spLocks noChangeShapeType="1"/>
            </p:cNvSpPr>
            <p:nvPr/>
          </p:nvSpPr>
          <p:spPr bwMode="auto">
            <a:xfrm>
              <a:off x="3610" y="1310"/>
              <a:ext cx="2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Line 63"/>
            <p:cNvSpPr>
              <a:spLocks noChangeShapeType="1"/>
            </p:cNvSpPr>
            <p:nvPr/>
          </p:nvSpPr>
          <p:spPr bwMode="auto">
            <a:xfrm>
              <a:off x="3618" y="1285"/>
              <a:ext cx="0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Line 64"/>
            <p:cNvSpPr>
              <a:spLocks noChangeShapeType="1"/>
            </p:cNvSpPr>
            <p:nvPr/>
          </p:nvSpPr>
          <p:spPr bwMode="auto">
            <a:xfrm>
              <a:off x="3862" y="1285"/>
              <a:ext cx="0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8" name="Text Box 67"/>
          <p:cNvSpPr txBox="1">
            <a:spLocks noChangeArrowheads="1"/>
          </p:cNvSpPr>
          <p:nvPr/>
        </p:nvSpPr>
        <p:spPr bwMode="auto">
          <a:xfrm>
            <a:off x="6948488" y="4162425"/>
            <a:ext cx="1008062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10 </a:t>
            </a:r>
            <a:r>
              <a:rPr lang="en-US">
                <a:solidFill>
                  <a:schemeClr val="tx1"/>
                </a:solidFill>
                <a:sym typeface="Symbol" pitchFamily="18" charset="2"/>
              </a:rPr>
              <a:t></a:t>
            </a:r>
            <a:r>
              <a:rPr lang="en-US">
                <a:solidFill>
                  <a:schemeClr val="tx1"/>
                </a:solidFill>
              </a:rPr>
              <a:t>m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6149" name="Picture 20" descr="K3-60000-otr33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200525"/>
            <a:ext cx="2519363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0" name="Group 19"/>
          <p:cNvGrpSpPr>
            <a:grpSpLocks/>
          </p:cNvGrpSpPr>
          <p:nvPr/>
        </p:nvGrpSpPr>
        <p:grpSpPr bwMode="auto">
          <a:xfrm>
            <a:off x="411163" y="5553075"/>
            <a:ext cx="596900" cy="304800"/>
            <a:chOff x="612" y="1752"/>
            <a:chExt cx="376" cy="192"/>
          </a:xfrm>
        </p:grpSpPr>
        <p:sp>
          <p:nvSpPr>
            <p:cNvPr id="6169" name="Text Box 13"/>
            <p:cNvSpPr txBox="1">
              <a:spLocks noChangeArrowheads="1"/>
            </p:cNvSpPr>
            <p:nvPr/>
          </p:nvSpPr>
          <p:spPr bwMode="auto">
            <a:xfrm>
              <a:off x="612" y="1752"/>
              <a:ext cx="37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chemeClr val="tx1"/>
                  </a:solidFill>
                </a:rPr>
                <a:t>1 </a:t>
              </a:r>
              <a:r>
                <a:rPr lang="en-US" sz="1200">
                  <a:solidFill>
                    <a:schemeClr val="tx1"/>
                  </a:solidFill>
                  <a:sym typeface="Symbol" pitchFamily="18" charset="2"/>
                </a:rPr>
                <a:t></a:t>
              </a:r>
              <a:r>
                <a:rPr lang="en-US" sz="1200">
                  <a:solidFill>
                    <a:schemeClr val="tx1"/>
                  </a:solidFill>
                </a:rPr>
                <a:t>m</a:t>
              </a:r>
            </a:p>
            <a:p>
              <a:pPr eaLnBrk="1" hangingPunct="1"/>
              <a:endParaRPr lang="ru-RU" sz="800"/>
            </a:p>
          </p:txBody>
        </p:sp>
        <p:sp>
          <p:nvSpPr>
            <p:cNvPr id="6170" name="Line 14"/>
            <p:cNvSpPr>
              <a:spLocks noChangeShapeType="1"/>
            </p:cNvSpPr>
            <p:nvPr/>
          </p:nvSpPr>
          <p:spPr bwMode="auto">
            <a:xfrm>
              <a:off x="651" y="1900"/>
              <a:ext cx="3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Line 15"/>
            <p:cNvSpPr>
              <a:spLocks noChangeShapeType="1"/>
            </p:cNvSpPr>
            <p:nvPr/>
          </p:nvSpPr>
          <p:spPr bwMode="auto">
            <a:xfrm>
              <a:off x="659" y="1875"/>
              <a:ext cx="0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Line 16"/>
            <p:cNvSpPr>
              <a:spLocks noChangeShapeType="1"/>
            </p:cNvSpPr>
            <p:nvPr/>
          </p:nvSpPr>
          <p:spPr bwMode="auto">
            <a:xfrm>
              <a:off x="949" y="1875"/>
              <a:ext cx="0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1101725" y="4210050"/>
            <a:ext cx="100806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100 nm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6152" name="Line 10"/>
          <p:cNvSpPr>
            <a:spLocks noChangeShapeType="1"/>
          </p:cNvSpPr>
          <p:nvPr/>
        </p:nvSpPr>
        <p:spPr bwMode="auto">
          <a:xfrm flipH="1">
            <a:off x="2484438" y="4005263"/>
            <a:ext cx="1727200" cy="877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Text Box 6"/>
          <p:cNvSpPr txBox="1">
            <a:spLocks noChangeArrowheads="1"/>
          </p:cNvSpPr>
          <p:nvPr/>
        </p:nvSpPr>
        <p:spPr bwMode="auto">
          <a:xfrm>
            <a:off x="3779838" y="3716338"/>
            <a:ext cx="172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ZrN coating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6154" name="Line 11"/>
          <p:cNvSpPr>
            <a:spLocks noChangeShapeType="1"/>
          </p:cNvSpPr>
          <p:nvPr/>
        </p:nvSpPr>
        <p:spPr bwMode="auto">
          <a:xfrm>
            <a:off x="4932363" y="4005263"/>
            <a:ext cx="172720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5" name="Picture 28" descr="K39-10000-otr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4175125"/>
            <a:ext cx="25193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6" name="Group 27"/>
          <p:cNvGrpSpPr>
            <a:grpSpLocks/>
          </p:cNvGrpSpPr>
          <p:nvPr/>
        </p:nvGrpSpPr>
        <p:grpSpPr bwMode="auto">
          <a:xfrm>
            <a:off x="3430588" y="5546725"/>
            <a:ext cx="555625" cy="304800"/>
            <a:chOff x="3755" y="1525"/>
            <a:chExt cx="350" cy="192"/>
          </a:xfrm>
        </p:grpSpPr>
        <p:sp>
          <p:nvSpPr>
            <p:cNvPr id="6165" name="Text Box 22"/>
            <p:cNvSpPr txBox="1">
              <a:spLocks noChangeArrowheads="1"/>
            </p:cNvSpPr>
            <p:nvPr/>
          </p:nvSpPr>
          <p:spPr bwMode="auto">
            <a:xfrm>
              <a:off x="3755" y="1525"/>
              <a:ext cx="35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34" charset="0"/>
                <a:defRPr>
                  <a:solidFill>
                    <a:schemeClr val="bg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chemeClr val="tx1"/>
                  </a:solidFill>
                </a:rPr>
                <a:t>5</a:t>
              </a:r>
              <a:r>
                <a:rPr lang="en-US" sz="1200"/>
                <a:t> </a:t>
              </a:r>
              <a:r>
                <a:rPr lang="en-US" sz="1200">
                  <a:solidFill>
                    <a:schemeClr val="tx1"/>
                  </a:solidFill>
                  <a:sym typeface="Symbol" pitchFamily="18" charset="2"/>
                </a:rPr>
                <a:t></a:t>
              </a:r>
              <a:r>
                <a:rPr lang="en-US" sz="1200">
                  <a:solidFill>
                    <a:schemeClr val="tx1"/>
                  </a:solidFill>
                </a:rPr>
                <a:t>m</a:t>
              </a:r>
            </a:p>
            <a:p>
              <a:pPr eaLnBrk="1" hangingPunct="1"/>
              <a:endParaRPr lang="ru-RU" sz="800"/>
            </a:p>
          </p:txBody>
        </p:sp>
        <p:sp>
          <p:nvSpPr>
            <p:cNvPr id="6166" name="Line 23"/>
            <p:cNvSpPr>
              <a:spLocks noChangeShapeType="1"/>
            </p:cNvSpPr>
            <p:nvPr/>
          </p:nvSpPr>
          <p:spPr bwMode="auto">
            <a:xfrm>
              <a:off x="3805" y="1673"/>
              <a:ext cx="24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7" name="Line 24"/>
            <p:cNvSpPr>
              <a:spLocks noChangeShapeType="1"/>
            </p:cNvSpPr>
            <p:nvPr/>
          </p:nvSpPr>
          <p:spPr bwMode="auto">
            <a:xfrm>
              <a:off x="3813" y="1648"/>
              <a:ext cx="0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Line 25"/>
            <p:cNvSpPr>
              <a:spLocks noChangeShapeType="1"/>
            </p:cNvSpPr>
            <p:nvPr/>
          </p:nvSpPr>
          <p:spPr bwMode="auto">
            <a:xfrm>
              <a:off x="4045" y="1648"/>
              <a:ext cx="0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7" name="Text Box 29"/>
          <p:cNvSpPr txBox="1">
            <a:spLocks noChangeArrowheads="1"/>
          </p:cNvSpPr>
          <p:nvPr/>
        </p:nvSpPr>
        <p:spPr bwMode="auto">
          <a:xfrm>
            <a:off x="4111625" y="4186238"/>
            <a:ext cx="1008063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3 </a:t>
            </a:r>
            <a:r>
              <a:rPr lang="en-US">
                <a:solidFill>
                  <a:schemeClr val="tx1"/>
                </a:solidFill>
                <a:sym typeface="Symbol" pitchFamily="18" charset="2"/>
              </a:rPr>
              <a:t></a:t>
            </a:r>
            <a:r>
              <a:rPr lang="en-US">
                <a:solidFill>
                  <a:schemeClr val="tx1"/>
                </a:solidFill>
              </a:rPr>
              <a:t>m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6158" name="Rectangle 56"/>
          <p:cNvSpPr>
            <a:spLocks noChangeArrowheads="1"/>
          </p:cNvSpPr>
          <p:nvPr/>
        </p:nvSpPr>
        <p:spPr bwMode="auto">
          <a:xfrm>
            <a:off x="487363" y="6386513"/>
            <a:ext cx="344805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342900" indent="-342900" algn="just"/>
            <a:r>
              <a:rPr lang="en-US" sz="1000">
                <a:solidFill>
                  <a:schemeClr val="tx1"/>
                </a:solidFill>
              </a:rPr>
              <a:t>V.V. Uglov  et. al. // Surf.Coat.Technol., 204( 2010), 2095 </a:t>
            </a:r>
          </a:p>
        </p:txBody>
      </p:sp>
      <p:sp>
        <p:nvSpPr>
          <p:cNvPr id="6159" name="Line 68"/>
          <p:cNvSpPr>
            <a:spLocks noChangeShapeType="1"/>
          </p:cNvSpPr>
          <p:nvPr/>
        </p:nvSpPr>
        <p:spPr bwMode="auto">
          <a:xfrm>
            <a:off x="4932363" y="4005263"/>
            <a:ext cx="7143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160" name="Object 1025"/>
          <p:cNvGraphicFramePr>
            <a:graphicFrameLocks noChangeAspect="1"/>
          </p:cNvGraphicFramePr>
          <p:nvPr/>
        </p:nvGraphicFramePr>
        <p:xfrm>
          <a:off x="395288" y="765175"/>
          <a:ext cx="1384300" cy="181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Image" r:id="rId7" imgW="3558066" imgH="4663607" progId="Photoshop.Image.8">
                  <p:embed/>
                </p:oleObj>
              </mc:Choice>
              <mc:Fallback>
                <p:oleObj name="Image" r:id="rId7" imgW="3558066" imgH="4663607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765175"/>
                        <a:ext cx="1384300" cy="181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1" name="Text Box 1026"/>
          <p:cNvSpPr txBox="1">
            <a:spLocks noChangeArrowheads="1"/>
          </p:cNvSpPr>
          <p:nvPr/>
        </p:nvSpPr>
        <p:spPr bwMode="auto">
          <a:xfrm>
            <a:off x="179388" y="2708275"/>
            <a:ext cx="20875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tx1"/>
                </a:solidFill>
              </a:rPr>
              <a:t>Equipment for deposition </a:t>
            </a:r>
          </a:p>
          <a:p>
            <a:pPr algn="ctr" eaLnBrk="1" hangingPunct="1"/>
            <a:r>
              <a:rPr lang="en-US" sz="1600" b="1">
                <a:solidFill>
                  <a:schemeClr val="tx1"/>
                </a:solidFill>
              </a:rPr>
              <a:t>(VU-2MBS)</a:t>
            </a:r>
          </a:p>
        </p:txBody>
      </p:sp>
      <p:sp>
        <p:nvSpPr>
          <p:cNvPr id="4099" name="Rectangle 1027"/>
          <p:cNvSpPr>
            <a:spLocks noChangeArrowheads="1"/>
          </p:cNvSpPr>
          <p:nvPr/>
        </p:nvSpPr>
        <p:spPr bwMode="auto">
          <a:xfrm>
            <a:off x="2270125" y="217488"/>
            <a:ext cx="4533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Formation of nitride coatings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63" name="Rectangle 1028"/>
          <p:cNvSpPr>
            <a:spLocks noChangeArrowheads="1"/>
          </p:cNvSpPr>
          <p:nvPr/>
        </p:nvSpPr>
        <p:spPr bwMode="auto">
          <a:xfrm>
            <a:off x="2051050" y="1052513"/>
            <a:ext cx="676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/>
            <a:r>
              <a:rPr lang="en-GB" dirty="0" err="1">
                <a:solidFill>
                  <a:schemeClr val="tx1"/>
                </a:solidFill>
              </a:rPr>
              <a:t>ZrN</a:t>
            </a:r>
            <a:r>
              <a:rPr lang="en-GB" dirty="0">
                <a:solidFill>
                  <a:schemeClr val="tx1"/>
                </a:solidFill>
              </a:rPr>
              <a:t> coatings were formed by </a:t>
            </a:r>
            <a:r>
              <a:rPr lang="en-GB" dirty="0" err="1">
                <a:solidFill>
                  <a:schemeClr val="tx1"/>
                </a:solidFill>
              </a:rPr>
              <a:t>Cathodic</a:t>
            </a:r>
            <a:r>
              <a:rPr lang="en-GB" dirty="0">
                <a:solidFill>
                  <a:schemeClr val="tx1"/>
                </a:solidFill>
              </a:rPr>
              <a:t> Arc </a:t>
            </a:r>
            <a:r>
              <a:rPr lang="en-GB" dirty="0" err="1">
                <a:solidFill>
                  <a:schemeClr val="tx1"/>
                </a:solidFill>
              </a:rPr>
              <a:t>Vapor</a:t>
            </a:r>
            <a:r>
              <a:rPr lang="en-GB" dirty="0">
                <a:solidFill>
                  <a:schemeClr val="tx1"/>
                </a:solidFill>
              </a:rPr>
              <a:t>   Deposition   (CAVD) technique.</a:t>
            </a:r>
          </a:p>
        </p:txBody>
      </p:sp>
      <p:sp>
        <p:nvSpPr>
          <p:cNvPr id="4101" name="Rectangle 1029"/>
          <p:cNvSpPr>
            <a:spLocks noChangeArrowheads="1"/>
          </p:cNvSpPr>
          <p:nvPr/>
        </p:nvSpPr>
        <p:spPr bwMode="auto">
          <a:xfrm>
            <a:off x="1793875" y="1801813"/>
            <a:ext cx="6985000" cy="134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8" tIns="32324" rIns="64648" bIns="32324">
            <a:spAutoFit/>
          </a:bodyPr>
          <a:lstStyle/>
          <a:p>
            <a:pPr marL="358775" lvl="2" defTabSz="2947988">
              <a:spcBef>
                <a:spcPct val="40000"/>
              </a:spcBef>
              <a:defRPr/>
            </a:pPr>
            <a:r>
              <a:rPr lang="en-GB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Pretreatment</a:t>
            </a:r>
            <a:r>
              <a:rPr lang="en-GB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                    </a:t>
            </a:r>
            <a:r>
              <a:rPr lang="en-GB" sz="1600" dirty="0">
                <a:solidFill>
                  <a:srgbClr val="000099"/>
                </a:solidFill>
              </a:rPr>
              <a:t>p = 10</a:t>
            </a:r>
            <a:r>
              <a:rPr lang="en-GB" sz="1600" baseline="30000" dirty="0">
                <a:solidFill>
                  <a:srgbClr val="000099"/>
                </a:solidFill>
              </a:rPr>
              <a:t>–3</a:t>
            </a:r>
            <a:r>
              <a:rPr lang="en-GB" sz="1600" dirty="0">
                <a:solidFill>
                  <a:srgbClr val="000099"/>
                </a:solidFill>
              </a:rPr>
              <a:t> Pa,      </a:t>
            </a:r>
            <a:r>
              <a:rPr lang="en-GB" sz="1600" dirty="0" err="1">
                <a:solidFill>
                  <a:srgbClr val="000099"/>
                </a:solidFill>
              </a:rPr>
              <a:t>U</a:t>
            </a:r>
            <a:r>
              <a:rPr lang="en-GB" sz="1600" baseline="-25000" dirty="0" err="1">
                <a:solidFill>
                  <a:srgbClr val="000099"/>
                </a:solidFill>
              </a:rPr>
              <a:t>bias</a:t>
            </a:r>
            <a:r>
              <a:rPr lang="en-GB" sz="1600" dirty="0">
                <a:solidFill>
                  <a:srgbClr val="000099"/>
                </a:solidFill>
              </a:rPr>
              <a:t>= -1 kV, </a:t>
            </a:r>
            <a:r>
              <a:rPr lang="en-GB" sz="1600" dirty="0" err="1">
                <a:solidFill>
                  <a:srgbClr val="000099"/>
                </a:solidFill>
              </a:rPr>
              <a:t>I</a:t>
            </a:r>
            <a:r>
              <a:rPr lang="en-GB" sz="1600" baseline="-25000" dirty="0" err="1">
                <a:solidFill>
                  <a:srgbClr val="000099"/>
                </a:solidFill>
              </a:rPr>
              <a:t>Zr</a:t>
            </a:r>
            <a:r>
              <a:rPr lang="en-GB" sz="1600" dirty="0">
                <a:solidFill>
                  <a:srgbClr val="000099"/>
                </a:solidFill>
              </a:rPr>
              <a:t>= 100 A. </a:t>
            </a:r>
          </a:p>
          <a:p>
            <a:pPr marL="358775" lvl="2" defTabSz="2947988">
              <a:spcBef>
                <a:spcPct val="40000"/>
              </a:spcBef>
              <a:defRPr/>
            </a:pPr>
            <a:r>
              <a:rPr lang="en-GB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Deposition parameters:</a:t>
            </a:r>
            <a:r>
              <a:rPr lang="en-GB" sz="1600" b="1" dirty="0">
                <a:solidFill>
                  <a:schemeClr val="tx1"/>
                </a:solidFill>
              </a:rPr>
              <a:t>    </a:t>
            </a:r>
            <a:r>
              <a:rPr lang="en-GB" sz="1600" dirty="0" err="1">
                <a:solidFill>
                  <a:srgbClr val="000099"/>
                </a:solidFill>
              </a:rPr>
              <a:t>p</a:t>
            </a:r>
            <a:r>
              <a:rPr lang="en-GB" sz="1600" baseline="-25000" dirty="0" err="1">
                <a:solidFill>
                  <a:srgbClr val="000099"/>
                </a:solidFill>
              </a:rPr>
              <a:t>N</a:t>
            </a:r>
            <a:r>
              <a:rPr lang="en-GB" sz="1600" dirty="0">
                <a:solidFill>
                  <a:srgbClr val="000099"/>
                </a:solidFill>
              </a:rPr>
              <a:t>= 10</a:t>
            </a:r>
            <a:r>
              <a:rPr lang="en-GB" sz="1600" baseline="30000" dirty="0">
                <a:solidFill>
                  <a:srgbClr val="000099"/>
                </a:solidFill>
              </a:rPr>
              <a:t>–1</a:t>
            </a:r>
            <a:r>
              <a:rPr lang="en-GB" sz="1600" dirty="0">
                <a:solidFill>
                  <a:srgbClr val="000099"/>
                </a:solidFill>
              </a:rPr>
              <a:t> Pa,      </a:t>
            </a:r>
            <a:r>
              <a:rPr lang="en-GB" sz="1600" dirty="0" err="1">
                <a:solidFill>
                  <a:srgbClr val="000099"/>
                </a:solidFill>
              </a:rPr>
              <a:t>U</a:t>
            </a:r>
            <a:r>
              <a:rPr lang="en-GB" sz="1600" baseline="-25000" dirty="0" err="1">
                <a:solidFill>
                  <a:srgbClr val="000099"/>
                </a:solidFill>
              </a:rPr>
              <a:t>bias</a:t>
            </a:r>
            <a:r>
              <a:rPr lang="en-GB" sz="1600" dirty="0">
                <a:solidFill>
                  <a:srgbClr val="000099"/>
                </a:solidFill>
              </a:rPr>
              <a:t>= – 120 V,  </a:t>
            </a:r>
            <a:r>
              <a:rPr lang="en-GB" sz="1600" dirty="0" err="1">
                <a:solidFill>
                  <a:srgbClr val="000099"/>
                </a:solidFill>
              </a:rPr>
              <a:t>I</a:t>
            </a:r>
            <a:r>
              <a:rPr lang="en-GB" sz="1600" baseline="-25000" dirty="0" err="1">
                <a:solidFill>
                  <a:srgbClr val="000099"/>
                </a:solidFill>
              </a:rPr>
              <a:t>Zr</a:t>
            </a:r>
            <a:r>
              <a:rPr lang="en-GB" sz="1600" dirty="0">
                <a:solidFill>
                  <a:srgbClr val="000099"/>
                </a:solidFill>
              </a:rPr>
              <a:t>= 100 A.</a:t>
            </a:r>
          </a:p>
          <a:p>
            <a:pPr marL="358775" lvl="2" defTabSz="2947988">
              <a:spcBef>
                <a:spcPct val="40000"/>
              </a:spcBef>
              <a:defRPr/>
            </a:pPr>
            <a:r>
              <a:rPr lang="en-GB" sz="1600" dirty="0">
                <a:solidFill>
                  <a:srgbClr val="000099"/>
                </a:solidFill>
              </a:rPr>
              <a:t>                                            deposition time 15-18 s, 10-11 min, 40 min.    </a:t>
            </a:r>
          </a:p>
          <a:p>
            <a:pPr marL="358775" lvl="2" defTabSz="2947988">
              <a:spcBef>
                <a:spcPct val="40000"/>
              </a:spcBef>
              <a:defRPr/>
            </a:pPr>
            <a:r>
              <a:rPr lang="en-GB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Objects:</a:t>
            </a:r>
            <a:r>
              <a:rPr lang="en-GB" sz="1600" b="1" dirty="0">
                <a:solidFill>
                  <a:schemeClr val="tx1"/>
                </a:solidFill>
              </a:rPr>
              <a:t>                             </a:t>
            </a:r>
            <a:r>
              <a:rPr lang="en-GB" sz="1600" dirty="0">
                <a:solidFill>
                  <a:srgbClr val="000099"/>
                </a:solidFill>
              </a:rPr>
              <a:t>CAVD</a:t>
            </a:r>
            <a:r>
              <a:rPr lang="en-GB" sz="1600" b="1" dirty="0">
                <a:solidFill>
                  <a:srgbClr val="000099"/>
                </a:solidFill>
              </a:rPr>
              <a:t> </a:t>
            </a:r>
            <a:r>
              <a:rPr lang="en-GB" sz="1600" dirty="0">
                <a:solidFill>
                  <a:srgbClr val="000099"/>
                </a:solidFill>
              </a:rPr>
              <a:t>coatings </a:t>
            </a:r>
            <a:r>
              <a:rPr lang="en-GB" sz="1600" dirty="0" err="1">
                <a:solidFill>
                  <a:srgbClr val="000099"/>
                </a:solidFill>
              </a:rPr>
              <a:t>ZrN</a:t>
            </a:r>
            <a:r>
              <a:rPr lang="en-GB" sz="1600" dirty="0">
                <a:solidFill>
                  <a:srgbClr val="000099"/>
                </a:solidFill>
              </a:rPr>
              <a:t> // </a:t>
            </a:r>
            <a:r>
              <a:rPr lang="en-GB" sz="1600" dirty="0" smtClean="0">
                <a:solidFill>
                  <a:srgbClr val="000099"/>
                </a:solidFill>
              </a:rPr>
              <a:t>Si </a:t>
            </a:r>
            <a:endParaRPr lang="en-GB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69" y="1067115"/>
            <a:ext cx="3887837" cy="221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4289550" y="1348649"/>
            <a:ext cx="4028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TEM image of as-grown 80 nm ZrN layer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72" y="3505200"/>
            <a:ext cx="4317893" cy="288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600153" y="5334000"/>
            <a:ext cx="3542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Bright field TEM micrograph of virgin ZrN sample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2692" y="164054"/>
            <a:ext cx="7485115" cy="775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C00000"/>
              </a:buClr>
              <a:buSzPct val="65000"/>
            </a:pPr>
            <a:r>
              <a:rPr lang="en-ZA" b="1" dirty="0">
                <a:solidFill>
                  <a:schemeClr val="tx1"/>
                </a:solidFill>
              </a:rPr>
              <a:t>Radiation stability of nanocrystalline </a:t>
            </a:r>
            <a:r>
              <a:rPr lang="en-ZA" b="1" dirty="0" smtClean="0">
                <a:solidFill>
                  <a:schemeClr val="tx1"/>
                </a:solidFill>
              </a:rPr>
              <a:t>ZrN against </a:t>
            </a:r>
            <a:r>
              <a:rPr lang="en-US" b="1" dirty="0" smtClean="0">
                <a:solidFill>
                  <a:schemeClr val="tx1"/>
                </a:solidFill>
              </a:rPr>
              <a:t>swift </a:t>
            </a:r>
            <a:r>
              <a:rPr lang="en-US" b="1" dirty="0">
                <a:solidFill>
                  <a:schemeClr val="tx1"/>
                </a:solidFill>
              </a:rPr>
              <a:t>heavy ion </a:t>
            </a:r>
            <a:r>
              <a:rPr lang="en-US" b="1" dirty="0" smtClean="0">
                <a:solidFill>
                  <a:schemeClr val="tx1"/>
                </a:solidFill>
              </a:rPr>
              <a:t>irradiation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38" name="Group 42"/>
          <p:cNvGraphicFramePr>
            <a:graphicFrameLocks noGrp="1"/>
          </p:cNvGraphicFramePr>
          <p:nvPr/>
        </p:nvGraphicFramePr>
        <p:xfrm>
          <a:off x="1403648" y="116632"/>
          <a:ext cx="5256584" cy="518160"/>
        </p:xfrm>
        <a:graphic>
          <a:graphicData uri="http://schemas.openxmlformats.org/drawingml/2006/table">
            <a:tbl>
              <a:tblPr/>
              <a:tblGrid>
                <a:gridCol w="5256584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Geneva" pitchFamily="1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26" name="Picture 2" descr="C:\Users\ArnoJvV\Documents\PhD\Results\TEM\70nm\K65 Xe 2.5x10^13\1 layer thickn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1330" y="1143000"/>
            <a:ext cx="6463800" cy="4309200"/>
          </a:xfrm>
          <a:prstGeom prst="rect">
            <a:avLst/>
          </a:prstGeom>
          <a:noFill/>
        </p:spPr>
      </p:pic>
      <p:pic>
        <p:nvPicPr>
          <p:cNvPr id="28675" name="Picture 3" descr="C:\Users\ArnoJvV\Desktop\ZrN\70nm\K71 Xe 3x10^12\2 BF lay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1330" y="1127050"/>
            <a:ext cx="6884168" cy="4308015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4588098" y="3671504"/>
            <a:ext cx="4320480" cy="2943712"/>
            <a:chOff x="-2604" y="2891747"/>
            <a:chExt cx="4320480" cy="2943712"/>
          </a:xfrm>
        </p:grpSpPr>
        <p:grpSp>
          <p:nvGrpSpPr>
            <p:cNvPr id="18" name="Group 17"/>
            <p:cNvGrpSpPr/>
            <p:nvPr/>
          </p:nvGrpSpPr>
          <p:grpSpPr>
            <a:xfrm>
              <a:off x="241301" y="2891747"/>
              <a:ext cx="3843536" cy="2548856"/>
              <a:chOff x="241301" y="2891747"/>
              <a:chExt cx="3843536" cy="254885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44586" y="4169983"/>
                <a:ext cx="1280730" cy="1269533"/>
                <a:chOff x="4265474" y="4562078"/>
                <a:chExt cx="1280730" cy="1269533"/>
              </a:xfrm>
            </p:grpSpPr>
            <p:pic>
              <p:nvPicPr>
                <p:cNvPr id="43" name="Picture 1" descr="I:\K65.tif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24000" contrast="22000"/>
                </a:blip>
                <a:srcRect l="32005" t="32005" r="31987" b="31987"/>
                <a:stretch>
                  <a:fillRect/>
                </a:stretch>
              </p:blipFill>
              <p:spPr bwMode="auto">
                <a:xfrm>
                  <a:off x="4265474" y="4571611"/>
                  <a:ext cx="1260000" cy="1260000"/>
                </a:xfrm>
                <a:prstGeom prst="rect">
                  <a:avLst/>
                </a:prstGeom>
                <a:noFill/>
              </p:spPr>
            </p:pic>
            <p:sp>
              <p:nvSpPr>
                <p:cNvPr id="44" name="TextBox 43"/>
                <p:cNvSpPr txBox="1"/>
                <p:nvPr/>
              </p:nvSpPr>
              <p:spPr>
                <a:xfrm>
                  <a:off x="4269804" y="4562078"/>
                  <a:ext cx="12764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000" b="1" dirty="0" smtClean="0">
                      <a:solidFill>
                        <a:srgbClr val="FFFF00"/>
                      </a:solidFill>
                    </a:rPr>
                    <a:t>2.5x10</a:t>
                  </a:r>
                  <a:r>
                    <a:rPr lang="en-ZA" sz="1000" b="1" baseline="30000" dirty="0" smtClean="0">
                      <a:solidFill>
                        <a:srgbClr val="FFFF00"/>
                      </a:solidFill>
                    </a:rPr>
                    <a:t>13</a:t>
                  </a:r>
                  <a:endParaRPr lang="en-ZA" sz="1000" b="1" dirty="0">
                    <a:solidFill>
                      <a:srgbClr val="FFFF00"/>
                    </a:solidFill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1534841" y="2891747"/>
                <a:ext cx="1276400" cy="1273566"/>
                <a:chOff x="5743872" y="3102867"/>
                <a:chExt cx="1276400" cy="1273566"/>
              </a:xfrm>
            </p:grpSpPr>
            <p:pic>
              <p:nvPicPr>
                <p:cNvPr id="34" name="Picture 3" descr="I:\K67-2.ti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-24000" contrast="25000"/>
                </a:blip>
                <a:srcRect l="36619" t="36619" r="35212" b="35210"/>
                <a:stretch>
                  <a:fillRect/>
                </a:stretch>
              </p:blipFill>
              <p:spPr bwMode="auto">
                <a:xfrm>
                  <a:off x="5743872" y="3116433"/>
                  <a:ext cx="1260000" cy="1260000"/>
                </a:xfrm>
                <a:prstGeom prst="rect">
                  <a:avLst/>
                </a:prstGeom>
                <a:noFill/>
              </p:spPr>
            </p:pic>
            <p:sp>
              <p:nvSpPr>
                <p:cNvPr id="35" name="TextBox 34"/>
                <p:cNvSpPr txBox="1"/>
                <p:nvPr/>
              </p:nvSpPr>
              <p:spPr>
                <a:xfrm>
                  <a:off x="5743872" y="3102867"/>
                  <a:ext cx="12764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000" b="1" dirty="0" smtClean="0">
                      <a:solidFill>
                        <a:srgbClr val="FFFF00"/>
                      </a:solidFill>
                    </a:rPr>
                    <a:t>5x10</a:t>
                  </a:r>
                  <a:r>
                    <a:rPr lang="en-ZA" sz="1000" b="1" baseline="30000" dirty="0" smtClean="0">
                      <a:solidFill>
                        <a:srgbClr val="FFFF00"/>
                      </a:solidFill>
                    </a:rPr>
                    <a:t>12</a:t>
                  </a:r>
                  <a:endParaRPr lang="en-ZA" sz="1000" b="1" baseline="30000" dirty="0">
                    <a:solidFill>
                      <a:srgbClr val="FFFF00"/>
                    </a:solidFill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2808437" y="2905313"/>
                <a:ext cx="1260000" cy="1260000"/>
                <a:chOff x="7198890" y="3116433"/>
                <a:chExt cx="1260000" cy="1260000"/>
              </a:xfrm>
            </p:grpSpPr>
            <p:pic>
              <p:nvPicPr>
                <p:cNvPr id="32" name="Picture 4" descr="I:\K68.tif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lum bright="-17000" contrast="25000"/>
                </a:blip>
                <a:srcRect l="31482" t="30334" r="31481" b="32629"/>
                <a:stretch>
                  <a:fillRect/>
                </a:stretch>
              </p:blipFill>
              <p:spPr bwMode="auto">
                <a:xfrm>
                  <a:off x="7198890" y="3116433"/>
                  <a:ext cx="1260000" cy="1260000"/>
                </a:xfrm>
                <a:prstGeom prst="rect">
                  <a:avLst/>
                </a:prstGeom>
                <a:noFill/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7227465" y="3116433"/>
                  <a:ext cx="120439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000" b="1" dirty="0" smtClean="0">
                      <a:solidFill>
                        <a:srgbClr val="FFFF00"/>
                      </a:solidFill>
                    </a:rPr>
                    <a:t>1x10</a:t>
                  </a:r>
                  <a:r>
                    <a:rPr lang="en-ZA" sz="1000" b="1" baseline="30000" dirty="0" smtClean="0">
                      <a:solidFill>
                        <a:srgbClr val="FFFF00"/>
                      </a:solidFill>
                    </a:rPr>
                    <a:t>13</a:t>
                  </a:r>
                  <a:endParaRPr lang="en-ZA" sz="1000" b="1" dirty="0">
                    <a:solidFill>
                      <a:srgbClr val="FFFF00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2808437" y="4168842"/>
                <a:ext cx="1276400" cy="1269685"/>
                <a:chOff x="7198890" y="4561926"/>
                <a:chExt cx="1276400" cy="1269685"/>
              </a:xfrm>
            </p:grpSpPr>
            <p:pic>
              <p:nvPicPr>
                <p:cNvPr id="30" name="Picture 5" descr="I:\K69.tif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lum bright="-25000" contrast="22000"/>
                </a:blip>
                <a:srcRect l="32727" t="30909" r="30909" b="32727"/>
                <a:stretch>
                  <a:fillRect/>
                </a:stretch>
              </p:blipFill>
              <p:spPr bwMode="auto">
                <a:xfrm>
                  <a:off x="7198890" y="4571611"/>
                  <a:ext cx="1260140" cy="1260000"/>
                </a:xfrm>
                <a:prstGeom prst="rect">
                  <a:avLst/>
                </a:prstGeom>
                <a:noFill/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7198890" y="4561926"/>
                  <a:ext cx="12764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000" b="1" dirty="0" smtClean="0">
                      <a:solidFill>
                        <a:srgbClr val="FFFF00"/>
                      </a:solidFill>
                    </a:rPr>
                    <a:t>5x10</a:t>
                  </a:r>
                  <a:r>
                    <a:rPr lang="en-ZA" sz="1000" b="1" baseline="30000" dirty="0" smtClean="0">
                      <a:solidFill>
                        <a:srgbClr val="FFFF00"/>
                      </a:solidFill>
                    </a:rPr>
                    <a:t>14</a:t>
                  </a:r>
                  <a:endParaRPr lang="en-ZA" sz="1000" b="1" dirty="0">
                    <a:solidFill>
                      <a:srgbClr val="FFFF00"/>
                    </a:solidFill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241301" y="2895788"/>
                <a:ext cx="1276400" cy="1266350"/>
                <a:chOff x="4269804" y="3106908"/>
                <a:chExt cx="1276400" cy="1266350"/>
              </a:xfrm>
            </p:grpSpPr>
            <p:pic>
              <p:nvPicPr>
                <p:cNvPr id="28" name="Picture 6" descr="I:\K71.tif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lum bright="-24000" contrast="26000"/>
                </a:blip>
                <a:srcRect l="39080" t="36713" r="37931" b="39080"/>
                <a:stretch>
                  <a:fillRect/>
                </a:stretch>
              </p:blipFill>
              <p:spPr bwMode="auto">
                <a:xfrm>
                  <a:off x="4279329" y="3113258"/>
                  <a:ext cx="1260140" cy="1260000"/>
                </a:xfrm>
                <a:prstGeom prst="rect">
                  <a:avLst/>
                </a:prstGeom>
                <a:noFill/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4269804" y="3106908"/>
                  <a:ext cx="12764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000" b="1" dirty="0" smtClean="0">
                      <a:solidFill>
                        <a:srgbClr val="FFFF00"/>
                      </a:solidFill>
                    </a:rPr>
                    <a:t>3x10</a:t>
                  </a:r>
                  <a:r>
                    <a:rPr lang="en-ZA" sz="1000" b="1" baseline="30000" dirty="0" smtClean="0">
                      <a:solidFill>
                        <a:srgbClr val="FFFF00"/>
                      </a:solidFill>
                    </a:rPr>
                    <a:t>12</a:t>
                  </a: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1535535" y="4171230"/>
                <a:ext cx="1276400" cy="1269373"/>
                <a:chOff x="5743872" y="4562078"/>
                <a:chExt cx="1276400" cy="1269373"/>
              </a:xfrm>
            </p:grpSpPr>
            <p:pic>
              <p:nvPicPr>
                <p:cNvPr id="26" name="Picture 7" descr="I:\K73.tif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-39000" contrast="45000"/>
                </a:blip>
                <a:srcRect l="35873" t="34802" r="34233" b="35304"/>
                <a:stretch>
                  <a:fillRect/>
                </a:stretch>
              </p:blipFill>
              <p:spPr bwMode="auto">
                <a:xfrm>
                  <a:off x="5743872" y="4571451"/>
                  <a:ext cx="1260000" cy="1260000"/>
                </a:xfrm>
                <a:prstGeom prst="rect">
                  <a:avLst/>
                </a:prstGeom>
                <a:noFill/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5743872" y="4562078"/>
                  <a:ext cx="127640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000" b="1" dirty="0" smtClean="0">
                      <a:solidFill>
                        <a:srgbClr val="FFFF00"/>
                      </a:solidFill>
                    </a:rPr>
                    <a:t>1x10</a:t>
                  </a:r>
                  <a:r>
                    <a:rPr lang="en-ZA" sz="1000" b="1" baseline="30000" dirty="0" smtClean="0">
                      <a:solidFill>
                        <a:srgbClr val="FFFF00"/>
                      </a:solidFill>
                    </a:rPr>
                    <a:t>14</a:t>
                  </a:r>
                  <a:endParaRPr lang="en-ZA" sz="1000" b="1" dirty="0">
                    <a:solidFill>
                      <a:srgbClr val="FFFF00"/>
                    </a:solidFill>
                  </a:endParaRPr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>
            <a:xfrm>
              <a:off x="-2604" y="5466127"/>
              <a:ext cx="432048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ZA" sz="1200" b="1" dirty="0" smtClean="0">
                  <a:solidFill>
                    <a:schemeClr val="tx1"/>
                  </a:solidFill>
                </a:rPr>
                <a:t>FFTs of the ZrN after irradiation with Xe ions to fluences from 3x10</a:t>
              </a:r>
              <a:r>
                <a:rPr lang="en-ZA" sz="1200" b="1" baseline="30000" dirty="0" smtClean="0">
                  <a:solidFill>
                    <a:schemeClr val="tx1"/>
                  </a:solidFill>
                </a:rPr>
                <a:t>12</a:t>
              </a:r>
              <a:r>
                <a:rPr lang="en-ZA" sz="1200" b="1" dirty="0" smtClean="0">
                  <a:solidFill>
                    <a:schemeClr val="tx1"/>
                  </a:solidFill>
                </a:rPr>
                <a:t>  to 5x10</a:t>
              </a:r>
              <a:r>
                <a:rPr lang="en-ZA" sz="1200" b="1" baseline="30000" dirty="0" smtClean="0">
                  <a:solidFill>
                    <a:schemeClr val="tx1"/>
                  </a:solidFill>
                </a:rPr>
                <a:t>14 </a:t>
              </a:r>
              <a:r>
                <a:rPr lang="en-ZA" sz="1200" b="1" dirty="0" smtClean="0">
                  <a:solidFill>
                    <a:schemeClr val="tx1"/>
                  </a:solidFill>
                </a:rPr>
                <a:t>ions/cm</a:t>
              </a:r>
              <a:r>
                <a:rPr lang="en-ZA" sz="1200" b="1" baseline="30000" dirty="0" smtClean="0">
                  <a:solidFill>
                    <a:schemeClr val="tx1"/>
                  </a:solidFill>
                </a:rPr>
                <a:t>2</a:t>
              </a:r>
              <a:endParaRPr lang="en-ZA" sz="1200" b="1" baseline="300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5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222020"/>
              </p:ext>
            </p:extLst>
          </p:nvPr>
        </p:nvGraphicFramePr>
        <p:xfrm>
          <a:off x="307629" y="381000"/>
          <a:ext cx="8683971" cy="637525"/>
        </p:xfrm>
        <a:graphic>
          <a:graphicData uri="http://schemas.openxmlformats.org/drawingml/2006/table">
            <a:tbl>
              <a:tblPr/>
              <a:tblGrid>
                <a:gridCol w="8683971"/>
              </a:tblGrid>
              <a:tr h="63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 pitchFamily="1" charset="-128"/>
                        </a:rPr>
                        <a:t>TEM (100 nm / 167 MeV Xe)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970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38" name="Group 42"/>
          <p:cNvGraphicFramePr>
            <a:graphicFrameLocks noGrp="1"/>
          </p:cNvGraphicFramePr>
          <p:nvPr/>
        </p:nvGraphicFramePr>
        <p:xfrm>
          <a:off x="179512" y="116632"/>
          <a:ext cx="6840760" cy="518160"/>
        </p:xfrm>
        <a:graphic>
          <a:graphicData uri="http://schemas.openxmlformats.org/drawingml/2006/table">
            <a:tbl>
              <a:tblPr/>
              <a:tblGrid>
                <a:gridCol w="684076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Geneva" pitchFamily="1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352800" y="6448618"/>
            <a:ext cx="5651500" cy="315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400" b="1" dirty="0">
                <a:solidFill>
                  <a:schemeClr val="bg1">
                    <a:lumMod val="65000"/>
                  </a:schemeClr>
                </a:solidFill>
                <a:latin typeface="+mj-lt"/>
                <a:cs typeface="Arial" pitchFamily="34" charset="0"/>
              </a:rPr>
              <a:t>Centre for High Resolution Transmission Electron Microscopy</a:t>
            </a:r>
          </a:p>
        </p:txBody>
      </p:sp>
      <p:graphicFrame>
        <p:nvGraphicFramePr>
          <p:cNvPr id="45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891640"/>
              </p:ext>
            </p:extLst>
          </p:nvPr>
        </p:nvGraphicFramePr>
        <p:xfrm>
          <a:off x="251520" y="0"/>
          <a:ext cx="8592145" cy="637525"/>
        </p:xfrm>
        <a:graphic>
          <a:graphicData uri="http://schemas.openxmlformats.org/drawingml/2006/table">
            <a:tbl>
              <a:tblPr/>
              <a:tblGrid>
                <a:gridCol w="8592145"/>
              </a:tblGrid>
              <a:tr h="63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 pitchFamily="1" charset="-128"/>
                        </a:rPr>
                        <a:t>TEM (10 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 pitchFamily="1" charset="-128"/>
                        </a:rPr>
                        <a:t>μ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Geneva" pitchFamily="1" charset="-128"/>
                        </a:rPr>
                        <a:t>m / 695 MeV Bi, 250 MeV Kr)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1" descr="C:\Users\ArnoJvV\Documents\PhD\Results\TEM\10um\ZrN with Bi\K88.1 Bi 7x10^12\HR ZrN.jpg"/>
          <p:cNvPicPr>
            <a:picLocks noChangeAspect="1" noChangeArrowheads="1"/>
          </p:cNvPicPr>
          <p:nvPr/>
        </p:nvPicPr>
        <p:blipFill>
          <a:blip r:embed="rId2" cstate="print"/>
          <a:srcRect t="39665" r="43170"/>
          <a:stretch>
            <a:fillRect/>
          </a:stretch>
        </p:blipFill>
        <p:spPr bwMode="auto">
          <a:xfrm>
            <a:off x="326261" y="897598"/>
            <a:ext cx="6624736" cy="4688829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1475656" y="2924944"/>
            <a:ext cx="7368009" cy="3527352"/>
            <a:chOff x="226120" y="2996952"/>
            <a:chExt cx="7368009" cy="3527352"/>
          </a:xfrm>
        </p:grpSpPr>
        <p:grpSp>
          <p:nvGrpSpPr>
            <p:cNvPr id="46" name="Group 45"/>
            <p:cNvGrpSpPr/>
            <p:nvPr/>
          </p:nvGrpSpPr>
          <p:grpSpPr>
            <a:xfrm>
              <a:off x="226120" y="2996952"/>
              <a:ext cx="7344816" cy="3527352"/>
              <a:chOff x="467544" y="3022534"/>
              <a:chExt cx="7344816" cy="3527352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467544" y="5995888"/>
                <a:ext cx="583264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ZA" sz="1200" b="1" dirty="0" smtClean="0">
                    <a:cs typeface="Arial" pitchFamily="34" charset="0"/>
                  </a:rPr>
                  <a:t>Selected Area Diffraction of the 10</a:t>
                </a:r>
                <a:r>
                  <a:rPr lang="el-GR" sz="1200" b="1" dirty="0" smtClean="0">
                    <a:cs typeface="Arial" pitchFamily="34" charset="0"/>
                  </a:rPr>
                  <a:t>μ</a:t>
                </a:r>
                <a:r>
                  <a:rPr lang="en-ZA" sz="1200" b="1" dirty="0" smtClean="0">
                    <a:cs typeface="Arial" pitchFamily="34" charset="0"/>
                  </a:rPr>
                  <a:t>m ZrN layers before irradiation and after irradiation with Kr ions (top row) and Bi ions (bottom row) at doses ranging from 1x10</a:t>
                </a:r>
                <a:r>
                  <a:rPr lang="en-ZA" sz="1200" b="1" baseline="30000" dirty="0" smtClean="0">
                    <a:cs typeface="Arial" pitchFamily="34" charset="0"/>
                  </a:rPr>
                  <a:t>12</a:t>
                </a:r>
                <a:r>
                  <a:rPr lang="en-ZA" sz="1200" b="1" dirty="0" smtClean="0">
                    <a:cs typeface="Arial" pitchFamily="34" charset="0"/>
                  </a:rPr>
                  <a:t>  to 7.06x10</a:t>
                </a:r>
                <a:r>
                  <a:rPr lang="en-ZA" sz="1200" b="1" baseline="30000" dirty="0" smtClean="0">
                    <a:cs typeface="Arial" pitchFamily="34" charset="0"/>
                  </a:rPr>
                  <a:t>13 </a:t>
                </a:r>
                <a:r>
                  <a:rPr lang="en-ZA" sz="1200" b="1" dirty="0" smtClean="0">
                    <a:cs typeface="Arial" pitchFamily="34" charset="0"/>
                  </a:rPr>
                  <a:t>ions/cm</a:t>
                </a:r>
                <a:r>
                  <a:rPr lang="en-ZA" sz="1200" b="1" baseline="30000" dirty="0" smtClean="0">
                    <a:cs typeface="Arial" pitchFamily="34" charset="0"/>
                  </a:rPr>
                  <a:t>2</a:t>
                </a:r>
                <a:endParaRPr lang="en-ZA" sz="1200" b="1" baseline="30000" dirty="0">
                  <a:cs typeface="Arial" pitchFamily="34" charset="0"/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485315" y="3022534"/>
                <a:ext cx="7327045" cy="2934900"/>
                <a:chOff x="231191" y="3124134"/>
                <a:chExt cx="7327045" cy="2934900"/>
              </a:xfrm>
            </p:grpSpPr>
            <p:pic>
              <p:nvPicPr>
                <p:cNvPr id="12289" name="Picture 1" descr="I:\Seminar Nov11\K95.1\SAD ZrN 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8000" contrast="27000"/>
                </a:blip>
                <a:srcRect l="16669" r="16658"/>
                <a:stretch>
                  <a:fillRect/>
                </a:stretch>
              </p:blipFill>
              <p:spPr bwMode="auto">
                <a:xfrm>
                  <a:off x="241995" y="4590653"/>
                  <a:ext cx="1440160" cy="144000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39" name="Group 38"/>
                <p:cNvGrpSpPr/>
                <p:nvPr/>
              </p:nvGrpSpPr>
              <p:grpSpPr>
                <a:xfrm>
                  <a:off x="231191" y="3124134"/>
                  <a:ext cx="7327045" cy="2934900"/>
                  <a:chOff x="231191" y="3124134"/>
                  <a:chExt cx="7327045" cy="2934900"/>
                </a:xfrm>
              </p:grpSpPr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231191" y="3124134"/>
                    <a:ext cx="5857169" cy="2934900"/>
                    <a:chOff x="2301514" y="2420888"/>
                    <a:chExt cx="5857169" cy="2934900"/>
                  </a:xfrm>
                </p:grpSpPr>
                <p:grpSp>
                  <p:nvGrpSpPr>
                    <p:cNvPr id="16" name="Group 15"/>
                    <p:cNvGrpSpPr/>
                    <p:nvPr/>
                  </p:nvGrpSpPr>
                  <p:grpSpPr>
                    <a:xfrm>
                      <a:off x="3779912" y="2420888"/>
                      <a:ext cx="1440160" cy="1470357"/>
                      <a:chOff x="3779912" y="2420888"/>
                      <a:chExt cx="1440160" cy="1470357"/>
                    </a:xfrm>
                  </p:grpSpPr>
                  <p:pic>
                    <p:nvPicPr>
                      <p:cNvPr id="3074" name="Picture 2" descr="D:\ZrN\10um\K90.1 Kr 1x10^13\2 SAD ZrN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lum bright="6000" contrast="49000"/>
                      </a:blip>
                      <a:srcRect l="16669" r="16658"/>
                      <a:stretch>
                        <a:fillRect/>
                      </a:stretch>
                    </p:blipFill>
                    <p:spPr bwMode="auto">
                      <a:xfrm>
                        <a:off x="3779912" y="2420888"/>
                        <a:ext cx="1440160" cy="1440000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8" name="TextBox 7"/>
                      <p:cNvSpPr txBox="1"/>
                      <p:nvPr/>
                    </p:nvSpPr>
                    <p:spPr>
                      <a:xfrm>
                        <a:off x="3779912" y="3645024"/>
                        <a:ext cx="144016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1x10</a:t>
                        </a:r>
                        <a:r>
                          <a:rPr lang="en-ZA" sz="1000" b="1" baseline="30000" dirty="0" smtClean="0">
                            <a:solidFill>
                              <a:srgbClr val="FFFF00"/>
                            </a:solidFill>
                          </a:rPr>
                          <a:t>13</a:t>
                        </a:r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  Kr</a:t>
                        </a:r>
                        <a:endParaRPr lang="en-ZA" sz="1000" b="1" dirty="0">
                          <a:solidFill>
                            <a:srgbClr val="FFFF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" name="Group 14"/>
                    <p:cNvGrpSpPr/>
                    <p:nvPr/>
                  </p:nvGrpSpPr>
                  <p:grpSpPr>
                    <a:xfrm>
                      <a:off x="5244455" y="2420888"/>
                      <a:ext cx="1440168" cy="1478052"/>
                      <a:chOff x="5292080" y="2420888"/>
                      <a:chExt cx="1440168" cy="1478052"/>
                    </a:xfrm>
                  </p:grpSpPr>
                  <p:pic>
                    <p:nvPicPr>
                      <p:cNvPr id="3075" name="Picture 3" descr="D:\ZrN\10um\K91.1 Kr 3x10^13\2 SAD ZrN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 cstate="print">
                        <a:lum bright="16000" contrast="43000"/>
                      </a:blip>
                      <a:srcRect l="19844" r="16657" b="4752"/>
                      <a:stretch>
                        <a:fillRect/>
                      </a:stretch>
                    </p:blipFill>
                    <p:spPr bwMode="auto">
                      <a:xfrm>
                        <a:off x="5292080" y="2420888"/>
                        <a:ext cx="1440168" cy="1440160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11" name="TextBox 10"/>
                      <p:cNvSpPr txBox="1"/>
                      <p:nvPr/>
                    </p:nvSpPr>
                    <p:spPr>
                      <a:xfrm>
                        <a:off x="5292080" y="3645024"/>
                        <a:ext cx="1440160" cy="25391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3x10</a:t>
                        </a:r>
                        <a:r>
                          <a:rPr lang="en-ZA" sz="1000" b="1" baseline="30000" dirty="0" smtClean="0">
                            <a:solidFill>
                              <a:srgbClr val="FFFF00"/>
                            </a:solidFill>
                          </a:rPr>
                          <a:t>13</a:t>
                        </a:r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  Kr</a:t>
                        </a:r>
                        <a:endParaRPr lang="en-ZA" sz="1000" b="1" dirty="0">
                          <a:solidFill>
                            <a:srgbClr val="FFFF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6718523" y="2420888"/>
                      <a:ext cx="1440160" cy="1470357"/>
                      <a:chOff x="6804248" y="2420888"/>
                      <a:chExt cx="1440160" cy="1470357"/>
                    </a:xfrm>
                  </p:grpSpPr>
                  <p:pic>
                    <p:nvPicPr>
                      <p:cNvPr id="3076" name="Picture 4" descr="D:\ZrN\10um\K93.1 Kr 7.06x10^13\2 SAD ZrN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 cstate="print">
                        <a:lum bright="25000" contrast="47000"/>
                      </a:blip>
                      <a:srcRect l="16668" r="16657"/>
                      <a:stretch>
                        <a:fillRect/>
                      </a:stretch>
                    </p:blipFill>
                    <p:spPr bwMode="auto">
                      <a:xfrm>
                        <a:off x="6804248" y="2420888"/>
                        <a:ext cx="1440160" cy="1440000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13" name="TextBox 12"/>
                      <p:cNvSpPr txBox="1"/>
                      <p:nvPr/>
                    </p:nvSpPr>
                    <p:spPr>
                      <a:xfrm>
                        <a:off x="6804248" y="3645024"/>
                        <a:ext cx="144016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7.06x10</a:t>
                        </a:r>
                        <a:r>
                          <a:rPr lang="en-ZA" sz="1000" b="1" baseline="30000" dirty="0" smtClean="0">
                            <a:solidFill>
                              <a:srgbClr val="FFFF00"/>
                            </a:solidFill>
                          </a:rPr>
                          <a:t>13</a:t>
                        </a:r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  Kr</a:t>
                        </a:r>
                        <a:endParaRPr lang="en-ZA" sz="1000" b="1" dirty="0">
                          <a:solidFill>
                            <a:srgbClr val="FFFF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9" name="Group 18"/>
                    <p:cNvGrpSpPr/>
                    <p:nvPr/>
                  </p:nvGrpSpPr>
                  <p:grpSpPr>
                    <a:xfrm>
                      <a:off x="2301514" y="2420888"/>
                      <a:ext cx="1454015" cy="1470357"/>
                      <a:chOff x="2253889" y="2420888"/>
                      <a:chExt cx="1454015" cy="1470357"/>
                    </a:xfrm>
                  </p:grpSpPr>
                  <p:pic>
                    <p:nvPicPr>
                      <p:cNvPr id="3077" name="Picture 5" descr="D:\ZrN\10um\ZrN with Bi\Virgin\SAD ZrN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 cstate="print">
                        <a:lum bright="10000" contrast="56000"/>
                      </a:blip>
                      <a:srcRect l="33337" t="10001" r="22214" b="23325"/>
                      <a:stretch>
                        <a:fillRect/>
                      </a:stretch>
                    </p:blipFill>
                    <p:spPr bwMode="auto">
                      <a:xfrm>
                        <a:off x="2253889" y="2420888"/>
                        <a:ext cx="1440160" cy="1440160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18" name="TextBox 17"/>
                      <p:cNvSpPr txBox="1"/>
                      <p:nvPr/>
                    </p:nvSpPr>
                    <p:spPr>
                      <a:xfrm>
                        <a:off x="2267744" y="3645024"/>
                        <a:ext cx="144016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 As Deposited</a:t>
                        </a:r>
                        <a:endParaRPr lang="en-ZA" sz="1000" b="1" dirty="0">
                          <a:solidFill>
                            <a:srgbClr val="FFFF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2315369" y="5109567"/>
                      <a:ext cx="144016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ZA" sz="1000" b="1" dirty="0" smtClean="0">
                          <a:solidFill>
                            <a:srgbClr val="FFFF00"/>
                          </a:solidFill>
                        </a:rPr>
                        <a:t>1x10</a:t>
                      </a:r>
                      <a:r>
                        <a:rPr lang="en-ZA" sz="1000" b="1" baseline="30000" dirty="0" smtClean="0">
                          <a:solidFill>
                            <a:srgbClr val="FFFF00"/>
                          </a:solidFill>
                        </a:rPr>
                        <a:t>12</a:t>
                      </a:r>
                      <a:r>
                        <a:rPr lang="en-ZA" sz="1000" b="1" dirty="0" smtClean="0">
                          <a:solidFill>
                            <a:srgbClr val="FFFF00"/>
                          </a:solidFill>
                        </a:rPr>
                        <a:t>  Bi</a:t>
                      </a:r>
                      <a:endParaRPr lang="en-ZA" sz="10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6718523" y="3889761"/>
                      <a:ext cx="1440160" cy="1456502"/>
                      <a:chOff x="6804248" y="3946911"/>
                      <a:chExt cx="1440160" cy="1456502"/>
                    </a:xfrm>
                  </p:grpSpPr>
                  <p:pic>
                    <p:nvPicPr>
                      <p:cNvPr id="3080" name="Picture 8" descr="D:\ZrN\10um\ZrN with Bi\K3.1 Bi 1x10^13\Diff Middle of ZrN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>
                        <a:lum contrast="10000"/>
                      </a:blip>
                      <a:srcRect l="24447" t="20002" r="31103" b="13323"/>
                      <a:stretch>
                        <a:fillRect/>
                      </a:stretch>
                    </p:blipFill>
                    <p:spPr bwMode="auto">
                      <a:xfrm>
                        <a:off x="6804248" y="3946911"/>
                        <a:ext cx="1440160" cy="1440160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25" name="TextBox 24"/>
                      <p:cNvSpPr txBox="1"/>
                      <p:nvPr/>
                    </p:nvSpPr>
                    <p:spPr>
                      <a:xfrm>
                        <a:off x="6804248" y="5157192"/>
                        <a:ext cx="144016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1x10</a:t>
                        </a:r>
                        <a:r>
                          <a:rPr lang="en-ZA" sz="1000" b="1" baseline="30000" dirty="0" smtClean="0">
                            <a:solidFill>
                              <a:srgbClr val="FFFF00"/>
                            </a:solidFill>
                          </a:rPr>
                          <a:t>13</a:t>
                        </a:r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 Bi</a:t>
                        </a:r>
                        <a:endParaRPr lang="en-ZA" sz="1000" b="1" dirty="0">
                          <a:solidFill>
                            <a:srgbClr val="FFFF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2" name="Group 31"/>
                    <p:cNvGrpSpPr/>
                    <p:nvPr/>
                  </p:nvGrpSpPr>
                  <p:grpSpPr>
                    <a:xfrm>
                      <a:off x="3779912" y="3885431"/>
                      <a:ext cx="1440160" cy="1455499"/>
                      <a:chOff x="3779912" y="3885431"/>
                      <a:chExt cx="1440160" cy="1455499"/>
                    </a:xfrm>
                  </p:grpSpPr>
                  <p:pic>
                    <p:nvPicPr>
                      <p:cNvPr id="3081" name="Picture 9" descr="D:\ZrN\10um\K2.1\SAD ZrN 2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lum bright="13000" contrast="31000"/>
                      </a:blip>
                      <a:srcRect l="18310" r="15024"/>
                      <a:stretch>
                        <a:fillRect/>
                      </a:stretch>
                    </p:blipFill>
                    <p:spPr bwMode="auto">
                      <a:xfrm>
                        <a:off x="3779912" y="3885431"/>
                        <a:ext cx="1440160" cy="1440160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26" name="TextBox 25"/>
                      <p:cNvSpPr txBox="1"/>
                      <p:nvPr/>
                    </p:nvSpPr>
                    <p:spPr>
                      <a:xfrm>
                        <a:off x="3779912" y="5094709"/>
                        <a:ext cx="144016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3x10</a:t>
                        </a:r>
                        <a:r>
                          <a:rPr lang="en-ZA" sz="1000" b="1" baseline="30000" dirty="0" smtClean="0">
                            <a:solidFill>
                              <a:srgbClr val="FFFF00"/>
                            </a:solidFill>
                          </a:rPr>
                          <a:t>12</a:t>
                        </a:r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 Bi</a:t>
                        </a:r>
                        <a:endParaRPr lang="en-ZA" sz="1000" b="1" dirty="0">
                          <a:solidFill>
                            <a:srgbClr val="FFFF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1" name="Group 30"/>
                    <p:cNvGrpSpPr/>
                    <p:nvPr/>
                  </p:nvGrpSpPr>
                  <p:grpSpPr>
                    <a:xfrm>
                      <a:off x="5239122" y="3889623"/>
                      <a:ext cx="1449685" cy="1460832"/>
                      <a:chOff x="5239122" y="3889623"/>
                      <a:chExt cx="1449685" cy="1460832"/>
                    </a:xfrm>
                  </p:grpSpPr>
                  <p:pic>
                    <p:nvPicPr>
                      <p:cNvPr id="3082" name="Picture 10" descr="D:\ZrN\10um\K88.1\SAD ZrN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 cstate="print">
                        <a:lum bright="15000" contrast="26000"/>
                      </a:blip>
                      <a:srcRect l="20002" r="13324"/>
                      <a:stretch>
                        <a:fillRect/>
                      </a:stretch>
                    </p:blipFill>
                    <p:spPr bwMode="auto">
                      <a:xfrm>
                        <a:off x="5248647" y="3889623"/>
                        <a:ext cx="1440160" cy="1440000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5239122" y="5104234"/>
                        <a:ext cx="144016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7x10</a:t>
                        </a:r>
                        <a:r>
                          <a:rPr lang="en-ZA" sz="1000" b="1" baseline="30000" dirty="0" smtClean="0">
                            <a:solidFill>
                              <a:srgbClr val="FFFF00"/>
                            </a:solidFill>
                          </a:rPr>
                          <a:t>12</a:t>
                        </a:r>
                        <a:r>
                          <a:rPr lang="en-ZA" sz="1000" b="1" dirty="0" smtClean="0">
                            <a:solidFill>
                              <a:srgbClr val="FFFF00"/>
                            </a:solidFill>
                          </a:rPr>
                          <a:t> Bi</a:t>
                        </a:r>
                        <a:endParaRPr lang="en-ZA" sz="1000" b="1" dirty="0">
                          <a:solidFill>
                            <a:srgbClr val="FFFF00"/>
                          </a:solidFill>
                        </a:endParaRPr>
                      </a:p>
                    </p:txBody>
                  </p:sp>
                </p:grpSp>
              </p:grpSp>
              <p:pic>
                <p:nvPicPr>
                  <p:cNvPr id="38" name="Picture 2" descr="C:\Users\CHRTEM User\Desktop\ZrN Diff Rings.t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499" t="25081" r="25500" b="26854"/>
                  <a:stretch/>
                </p:blipFill>
                <p:spPr bwMode="auto">
                  <a:xfrm>
                    <a:off x="6118076" y="3772206"/>
                    <a:ext cx="1440160" cy="1412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sp>
          <p:nvSpPr>
            <p:cNvPr id="34" name="TextBox 33"/>
            <p:cNvSpPr txBox="1"/>
            <p:nvPr/>
          </p:nvSpPr>
          <p:spPr>
            <a:xfrm>
              <a:off x="6153969" y="5101018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b="1" dirty="0" smtClean="0"/>
                <a:t>Ring Pattern Simulation for ZrN</a:t>
              </a:r>
              <a:endParaRPr lang="en-ZA" sz="1200" b="1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369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155678"/>
              </p:ext>
            </p:extLst>
          </p:nvPr>
        </p:nvGraphicFramePr>
        <p:xfrm>
          <a:off x="537369" y="1365250"/>
          <a:ext cx="3876675" cy="298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Graph" r:id="rId4" imgW="3877056" imgH="2987040" progId="Origin50.Graph">
                  <p:embed/>
                </p:oleObj>
              </mc:Choice>
              <mc:Fallback>
                <p:oleObj name="Graph" r:id="rId4" imgW="3877056" imgH="29870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9" y="1365250"/>
                        <a:ext cx="3876675" cy="298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455693"/>
              </p:ext>
            </p:extLst>
          </p:nvPr>
        </p:nvGraphicFramePr>
        <p:xfrm>
          <a:off x="4584331" y="1374543"/>
          <a:ext cx="3876675" cy="298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Graph" r:id="rId6" imgW="3877056" imgH="2987040" progId="Origin50.Graph">
                  <p:embed/>
                </p:oleObj>
              </mc:Choice>
              <mc:Fallback>
                <p:oleObj name="Graph" r:id="rId6" imgW="3877056" imgH="29870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331" y="1374543"/>
                        <a:ext cx="3876675" cy="298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827088" y="263525"/>
            <a:ext cx="2154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sz="2400">
                <a:solidFill>
                  <a:schemeClr val="tx1"/>
                </a:solidFill>
              </a:rPr>
              <a:t>Results (XRD)</a:t>
            </a: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5365" name="Прямоугольник 1"/>
          <p:cNvSpPr>
            <a:spLocks noChangeArrowheads="1"/>
          </p:cNvSpPr>
          <p:nvPr/>
        </p:nvSpPr>
        <p:spPr bwMode="auto">
          <a:xfrm>
            <a:off x="1009794" y="4495799"/>
            <a:ext cx="7173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X-ray diffraction patterns recorded on virgin and swift heavy ion irradiated </a:t>
            </a:r>
            <a:r>
              <a:rPr lang="en-US" sz="1600" dirty="0" smtClean="0">
                <a:solidFill>
                  <a:schemeClr val="tx1"/>
                </a:solidFill>
              </a:rPr>
              <a:t>nanocrystalline ZrN samples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1075531" y="914400"/>
            <a:ext cx="1657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sz="1600" dirty="0" err="1">
                <a:solidFill>
                  <a:schemeClr val="tx1"/>
                </a:solidFill>
              </a:rPr>
              <a:t>Xe</a:t>
            </a:r>
            <a:r>
              <a:rPr lang="en-US" sz="1600" dirty="0">
                <a:solidFill>
                  <a:schemeClr val="tx1"/>
                </a:solidFill>
              </a:rPr>
              <a:t>, 167 MeV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5766225" y="937902"/>
            <a:ext cx="151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tx1"/>
                </a:solidFill>
              </a:rPr>
              <a:t>Bi, 695 MeV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1963" y="5181600"/>
            <a:ext cx="8029575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The phase composition of nanocrystalline ZrN is not changed after heavy ion irradiation </a:t>
            </a:r>
            <a:r>
              <a:rPr lang="en-US" sz="1600" b="1" dirty="0">
                <a:solidFill>
                  <a:schemeClr val="tx1"/>
                </a:solidFill>
              </a:rPr>
              <a:t>at electronic stopping </a:t>
            </a:r>
            <a:r>
              <a:rPr lang="en-US" sz="1600" b="1" dirty="0" smtClean="0">
                <a:solidFill>
                  <a:schemeClr val="tx1"/>
                </a:solidFill>
              </a:rPr>
              <a:t>power </a:t>
            </a:r>
            <a:r>
              <a:rPr lang="en-US" sz="1600" b="1" dirty="0">
                <a:solidFill>
                  <a:schemeClr val="tx1"/>
                </a:solidFill>
              </a:rPr>
              <a:t>up to 49 keV/nm</a:t>
            </a:r>
          </a:p>
          <a:p>
            <a:pPr marL="342900" indent="-342900">
              <a:buFont typeface="Arial" pitchFamily="34" charset="0"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chemeClr val="tx1"/>
                </a:solidFill>
              </a:rPr>
              <a:t>TEM examination does not reveal latent tracks formation in ZrN irradiated with heavy ions of fission fragments </a:t>
            </a:r>
            <a:r>
              <a:rPr lang="en-US" sz="1600" b="1" dirty="0" smtClean="0">
                <a:solidFill>
                  <a:schemeClr val="tx1"/>
                </a:solidFill>
              </a:rPr>
              <a:t>energy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9070" y="937260"/>
            <a:ext cx="3115962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1295400" y="457200"/>
            <a:ext cx="2209800" cy="2514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Блок-схема: узел 8"/>
          <p:cNvSpPr/>
          <p:nvPr/>
        </p:nvSpPr>
        <p:spPr>
          <a:xfrm>
            <a:off x="6835140" y="1073802"/>
            <a:ext cx="137160" cy="137160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Блок-схема: узел 17"/>
          <p:cNvSpPr/>
          <p:nvPr/>
        </p:nvSpPr>
        <p:spPr>
          <a:xfrm>
            <a:off x="6835140" y="1424940"/>
            <a:ext cx="137160" cy="13716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Группа 22"/>
          <p:cNvGrpSpPr/>
          <p:nvPr/>
        </p:nvGrpSpPr>
        <p:grpSpPr>
          <a:xfrm>
            <a:off x="2651760" y="929640"/>
            <a:ext cx="137160" cy="289560"/>
            <a:chOff x="1295400" y="3778284"/>
            <a:chExt cx="137160" cy="289560"/>
          </a:xfrm>
        </p:grpSpPr>
        <p:sp>
          <p:nvSpPr>
            <p:cNvPr id="20" name="Блок-схема: узел 19"/>
            <p:cNvSpPr/>
            <p:nvPr/>
          </p:nvSpPr>
          <p:spPr>
            <a:xfrm>
              <a:off x="1295400" y="3930684"/>
              <a:ext cx="137160" cy="137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Прямая со стрелкой 21"/>
            <p:cNvCxnSpPr>
              <a:stCxn id="20" idx="0"/>
            </p:cNvCxnSpPr>
            <p:nvPr/>
          </p:nvCxnSpPr>
          <p:spPr>
            <a:xfrm flipV="1">
              <a:off x="1363980" y="3778284"/>
              <a:ext cx="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Группа 23"/>
          <p:cNvGrpSpPr/>
          <p:nvPr/>
        </p:nvGrpSpPr>
        <p:grpSpPr>
          <a:xfrm>
            <a:off x="2246252" y="1272540"/>
            <a:ext cx="137160" cy="289560"/>
            <a:chOff x="1295400" y="3778284"/>
            <a:chExt cx="137160" cy="289560"/>
          </a:xfrm>
        </p:grpSpPr>
        <p:sp>
          <p:nvSpPr>
            <p:cNvPr id="25" name="Блок-схема: узел 24"/>
            <p:cNvSpPr/>
            <p:nvPr/>
          </p:nvSpPr>
          <p:spPr>
            <a:xfrm>
              <a:off x="1295400" y="3930684"/>
              <a:ext cx="137160" cy="137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Прямая со стрелкой 25"/>
            <p:cNvCxnSpPr>
              <a:stCxn id="25" idx="0"/>
            </p:cNvCxnSpPr>
            <p:nvPr/>
          </p:nvCxnSpPr>
          <p:spPr>
            <a:xfrm flipV="1">
              <a:off x="1363980" y="3778284"/>
              <a:ext cx="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2779652" y="1417320"/>
            <a:ext cx="137160" cy="289560"/>
            <a:chOff x="1295400" y="3778284"/>
            <a:chExt cx="137160" cy="289560"/>
          </a:xfrm>
        </p:grpSpPr>
        <p:sp>
          <p:nvSpPr>
            <p:cNvPr id="28" name="Блок-схема: узел 27"/>
            <p:cNvSpPr/>
            <p:nvPr/>
          </p:nvSpPr>
          <p:spPr>
            <a:xfrm>
              <a:off x="1295400" y="3930684"/>
              <a:ext cx="137160" cy="137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Прямая со стрелкой 28"/>
            <p:cNvCxnSpPr>
              <a:stCxn id="28" idx="0"/>
            </p:cNvCxnSpPr>
            <p:nvPr/>
          </p:nvCxnSpPr>
          <p:spPr>
            <a:xfrm flipV="1">
              <a:off x="1363980" y="3778284"/>
              <a:ext cx="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1889760" y="1417320"/>
            <a:ext cx="137160" cy="289560"/>
            <a:chOff x="1295400" y="3778284"/>
            <a:chExt cx="137160" cy="289560"/>
          </a:xfrm>
        </p:grpSpPr>
        <p:sp>
          <p:nvSpPr>
            <p:cNvPr id="31" name="Блок-схема: узел 30"/>
            <p:cNvSpPr/>
            <p:nvPr/>
          </p:nvSpPr>
          <p:spPr>
            <a:xfrm>
              <a:off x="1295400" y="3930684"/>
              <a:ext cx="137160" cy="137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Прямая со стрелкой 31"/>
            <p:cNvCxnSpPr>
              <a:stCxn id="31" idx="0"/>
            </p:cNvCxnSpPr>
            <p:nvPr/>
          </p:nvCxnSpPr>
          <p:spPr>
            <a:xfrm flipV="1">
              <a:off x="1363980" y="3778284"/>
              <a:ext cx="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>
            <a:off x="1796879" y="1875962"/>
            <a:ext cx="137160" cy="289560"/>
            <a:chOff x="1295400" y="3778284"/>
            <a:chExt cx="137160" cy="289560"/>
          </a:xfrm>
        </p:grpSpPr>
        <p:sp>
          <p:nvSpPr>
            <p:cNvPr id="37" name="Блок-схема: узел 36"/>
            <p:cNvSpPr/>
            <p:nvPr/>
          </p:nvSpPr>
          <p:spPr>
            <a:xfrm>
              <a:off x="1295400" y="3930684"/>
              <a:ext cx="137160" cy="137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Прямая со стрелкой 37"/>
            <p:cNvCxnSpPr>
              <a:stCxn id="37" idx="0"/>
            </p:cNvCxnSpPr>
            <p:nvPr/>
          </p:nvCxnSpPr>
          <p:spPr>
            <a:xfrm flipV="1">
              <a:off x="1363980" y="3778284"/>
              <a:ext cx="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38"/>
          <p:cNvGrpSpPr/>
          <p:nvPr/>
        </p:nvGrpSpPr>
        <p:grpSpPr>
          <a:xfrm>
            <a:off x="3016284" y="894938"/>
            <a:ext cx="137160" cy="289560"/>
            <a:chOff x="1295400" y="3778284"/>
            <a:chExt cx="137160" cy="289560"/>
          </a:xfrm>
        </p:grpSpPr>
        <p:sp>
          <p:nvSpPr>
            <p:cNvPr id="40" name="Блок-схема: узел 39"/>
            <p:cNvSpPr/>
            <p:nvPr/>
          </p:nvSpPr>
          <p:spPr>
            <a:xfrm>
              <a:off x="1295400" y="3930684"/>
              <a:ext cx="137160" cy="137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Прямая со стрелкой 40"/>
            <p:cNvCxnSpPr>
              <a:stCxn id="40" idx="0"/>
            </p:cNvCxnSpPr>
            <p:nvPr/>
          </p:nvCxnSpPr>
          <p:spPr>
            <a:xfrm flipV="1">
              <a:off x="1363980" y="3778284"/>
              <a:ext cx="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Группа 41"/>
          <p:cNvGrpSpPr/>
          <p:nvPr/>
        </p:nvGrpSpPr>
        <p:grpSpPr>
          <a:xfrm>
            <a:off x="2109092" y="2114861"/>
            <a:ext cx="137160" cy="289560"/>
            <a:chOff x="1295400" y="3778284"/>
            <a:chExt cx="137160" cy="289560"/>
          </a:xfrm>
        </p:grpSpPr>
        <p:sp>
          <p:nvSpPr>
            <p:cNvPr id="43" name="Блок-схема: узел 42"/>
            <p:cNvSpPr/>
            <p:nvPr/>
          </p:nvSpPr>
          <p:spPr>
            <a:xfrm>
              <a:off x="1295400" y="3930684"/>
              <a:ext cx="137160" cy="137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Прямая со стрелкой 43"/>
            <p:cNvCxnSpPr>
              <a:stCxn id="43" idx="0"/>
            </p:cNvCxnSpPr>
            <p:nvPr/>
          </p:nvCxnSpPr>
          <p:spPr>
            <a:xfrm flipV="1">
              <a:off x="1363980" y="3778284"/>
              <a:ext cx="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Группа 44"/>
          <p:cNvGrpSpPr/>
          <p:nvPr/>
        </p:nvGrpSpPr>
        <p:grpSpPr>
          <a:xfrm>
            <a:off x="1405787" y="2156460"/>
            <a:ext cx="137160" cy="289560"/>
            <a:chOff x="1295400" y="3778284"/>
            <a:chExt cx="137160" cy="289560"/>
          </a:xfrm>
        </p:grpSpPr>
        <p:sp>
          <p:nvSpPr>
            <p:cNvPr id="46" name="Блок-схема: узел 45"/>
            <p:cNvSpPr/>
            <p:nvPr/>
          </p:nvSpPr>
          <p:spPr>
            <a:xfrm>
              <a:off x="1295400" y="3930684"/>
              <a:ext cx="137160" cy="13716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Прямая со стрелкой 46"/>
            <p:cNvCxnSpPr>
              <a:stCxn id="46" idx="0"/>
            </p:cNvCxnSpPr>
            <p:nvPr/>
          </p:nvCxnSpPr>
          <p:spPr>
            <a:xfrm flipV="1">
              <a:off x="1363980" y="3778284"/>
              <a:ext cx="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Группа 50"/>
          <p:cNvGrpSpPr/>
          <p:nvPr/>
        </p:nvGrpSpPr>
        <p:grpSpPr>
          <a:xfrm>
            <a:off x="1943718" y="2385678"/>
            <a:ext cx="137160" cy="286059"/>
            <a:chOff x="3505818" y="3644625"/>
            <a:chExt cx="137160" cy="286059"/>
          </a:xfrm>
        </p:grpSpPr>
        <p:sp>
          <p:nvSpPr>
            <p:cNvPr id="48" name="Блок-схема: узел 47"/>
            <p:cNvSpPr/>
            <p:nvPr/>
          </p:nvSpPr>
          <p:spPr>
            <a:xfrm>
              <a:off x="3505818" y="3644625"/>
              <a:ext cx="137160" cy="137160"/>
            </a:xfrm>
            <a:prstGeom prst="flowChartConnector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Прямая со стрелкой 49"/>
            <p:cNvCxnSpPr>
              <a:stCxn id="48" idx="4"/>
            </p:cNvCxnSpPr>
            <p:nvPr/>
          </p:nvCxnSpPr>
          <p:spPr>
            <a:xfrm>
              <a:off x="3574398" y="3781785"/>
              <a:ext cx="0" cy="1488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2484944" y="1666103"/>
            <a:ext cx="137160" cy="286059"/>
            <a:chOff x="3505818" y="3644625"/>
            <a:chExt cx="137160" cy="286059"/>
          </a:xfrm>
        </p:grpSpPr>
        <p:sp>
          <p:nvSpPr>
            <p:cNvPr id="53" name="Блок-схема: узел 52"/>
            <p:cNvSpPr/>
            <p:nvPr/>
          </p:nvSpPr>
          <p:spPr>
            <a:xfrm>
              <a:off x="3505818" y="3644625"/>
              <a:ext cx="137160" cy="137160"/>
            </a:xfrm>
            <a:prstGeom prst="flowChartConnector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Прямая со стрелкой 53"/>
            <p:cNvCxnSpPr>
              <a:stCxn id="53" idx="4"/>
            </p:cNvCxnSpPr>
            <p:nvPr/>
          </p:nvCxnSpPr>
          <p:spPr>
            <a:xfrm>
              <a:off x="3574398" y="3781785"/>
              <a:ext cx="0" cy="1488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Группа 54"/>
          <p:cNvGrpSpPr/>
          <p:nvPr/>
        </p:nvGrpSpPr>
        <p:grpSpPr>
          <a:xfrm>
            <a:off x="3050677" y="1424940"/>
            <a:ext cx="137160" cy="286059"/>
            <a:chOff x="3505818" y="3644625"/>
            <a:chExt cx="137160" cy="286059"/>
          </a:xfrm>
        </p:grpSpPr>
        <p:sp>
          <p:nvSpPr>
            <p:cNvPr id="56" name="Блок-схема: узел 55"/>
            <p:cNvSpPr/>
            <p:nvPr/>
          </p:nvSpPr>
          <p:spPr>
            <a:xfrm>
              <a:off x="3505818" y="3644625"/>
              <a:ext cx="137160" cy="137160"/>
            </a:xfrm>
            <a:prstGeom prst="flowChartConnector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Прямая со стрелкой 56"/>
            <p:cNvCxnSpPr>
              <a:stCxn id="56" idx="4"/>
            </p:cNvCxnSpPr>
            <p:nvPr/>
          </p:nvCxnSpPr>
          <p:spPr>
            <a:xfrm>
              <a:off x="3574398" y="3781785"/>
              <a:ext cx="0" cy="1488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Группа 57"/>
          <p:cNvGrpSpPr/>
          <p:nvPr/>
        </p:nvGrpSpPr>
        <p:grpSpPr>
          <a:xfrm>
            <a:off x="2080878" y="1655084"/>
            <a:ext cx="137160" cy="286059"/>
            <a:chOff x="3505818" y="3644625"/>
            <a:chExt cx="137160" cy="286059"/>
          </a:xfrm>
        </p:grpSpPr>
        <p:sp>
          <p:nvSpPr>
            <p:cNvPr id="59" name="Блок-схема: узел 58"/>
            <p:cNvSpPr/>
            <p:nvPr/>
          </p:nvSpPr>
          <p:spPr>
            <a:xfrm>
              <a:off x="3505818" y="3644625"/>
              <a:ext cx="137160" cy="137160"/>
            </a:xfrm>
            <a:prstGeom prst="flowChartConnector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Прямая со стрелкой 59"/>
            <p:cNvCxnSpPr>
              <a:stCxn id="59" idx="4"/>
            </p:cNvCxnSpPr>
            <p:nvPr/>
          </p:nvCxnSpPr>
          <p:spPr>
            <a:xfrm>
              <a:off x="3574398" y="3781785"/>
              <a:ext cx="0" cy="1488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Группа 60"/>
          <p:cNvGrpSpPr/>
          <p:nvPr/>
        </p:nvGrpSpPr>
        <p:grpSpPr>
          <a:xfrm>
            <a:off x="2430574" y="1126833"/>
            <a:ext cx="137160" cy="286059"/>
            <a:chOff x="3505818" y="3644625"/>
            <a:chExt cx="137160" cy="286059"/>
          </a:xfrm>
        </p:grpSpPr>
        <p:sp>
          <p:nvSpPr>
            <p:cNvPr id="62" name="Блок-схема: узел 61"/>
            <p:cNvSpPr/>
            <p:nvPr/>
          </p:nvSpPr>
          <p:spPr>
            <a:xfrm>
              <a:off x="3505818" y="3644625"/>
              <a:ext cx="137160" cy="137160"/>
            </a:xfrm>
            <a:prstGeom prst="flowChartConnector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Прямая со стрелкой 62"/>
            <p:cNvCxnSpPr>
              <a:stCxn id="62" idx="4"/>
            </p:cNvCxnSpPr>
            <p:nvPr/>
          </p:nvCxnSpPr>
          <p:spPr>
            <a:xfrm>
              <a:off x="3574398" y="3781785"/>
              <a:ext cx="0" cy="1488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/>
          <p:cNvGrpSpPr/>
          <p:nvPr/>
        </p:nvGrpSpPr>
        <p:grpSpPr>
          <a:xfrm>
            <a:off x="2788920" y="954353"/>
            <a:ext cx="137160" cy="286059"/>
            <a:chOff x="3505818" y="3644625"/>
            <a:chExt cx="137160" cy="286059"/>
          </a:xfrm>
        </p:grpSpPr>
        <p:sp>
          <p:nvSpPr>
            <p:cNvPr id="65" name="Блок-схема: узел 64"/>
            <p:cNvSpPr/>
            <p:nvPr/>
          </p:nvSpPr>
          <p:spPr>
            <a:xfrm>
              <a:off x="3505818" y="3644625"/>
              <a:ext cx="137160" cy="137160"/>
            </a:xfrm>
            <a:prstGeom prst="flowChartConnector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Прямая со стрелкой 65"/>
            <p:cNvCxnSpPr>
              <a:stCxn id="65" idx="4"/>
            </p:cNvCxnSpPr>
            <p:nvPr/>
          </p:nvCxnSpPr>
          <p:spPr>
            <a:xfrm>
              <a:off x="3574398" y="3781785"/>
              <a:ext cx="0" cy="1488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/>
        </p:nvGrpSpPr>
        <p:grpSpPr>
          <a:xfrm>
            <a:off x="1659719" y="2136897"/>
            <a:ext cx="137160" cy="286059"/>
            <a:chOff x="3505818" y="3644625"/>
            <a:chExt cx="137160" cy="286059"/>
          </a:xfrm>
        </p:grpSpPr>
        <p:sp>
          <p:nvSpPr>
            <p:cNvPr id="68" name="Блок-схема: узел 67"/>
            <p:cNvSpPr/>
            <p:nvPr/>
          </p:nvSpPr>
          <p:spPr>
            <a:xfrm>
              <a:off x="3505818" y="3644625"/>
              <a:ext cx="137160" cy="137160"/>
            </a:xfrm>
            <a:prstGeom prst="flowChartConnector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Прямая со стрелкой 68"/>
            <p:cNvCxnSpPr>
              <a:stCxn id="68" idx="4"/>
            </p:cNvCxnSpPr>
            <p:nvPr/>
          </p:nvCxnSpPr>
          <p:spPr>
            <a:xfrm>
              <a:off x="3574398" y="3781785"/>
              <a:ext cx="0" cy="1488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Группа 69"/>
          <p:cNvGrpSpPr/>
          <p:nvPr/>
        </p:nvGrpSpPr>
        <p:grpSpPr>
          <a:xfrm>
            <a:off x="2263140" y="1939083"/>
            <a:ext cx="137160" cy="286059"/>
            <a:chOff x="3505818" y="3644625"/>
            <a:chExt cx="137160" cy="286059"/>
          </a:xfrm>
        </p:grpSpPr>
        <p:sp>
          <p:nvSpPr>
            <p:cNvPr id="71" name="Блок-схема: узел 70"/>
            <p:cNvSpPr/>
            <p:nvPr/>
          </p:nvSpPr>
          <p:spPr>
            <a:xfrm>
              <a:off x="3505818" y="3644625"/>
              <a:ext cx="137160" cy="137160"/>
            </a:xfrm>
            <a:prstGeom prst="flowChartConnector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Прямая со стрелкой 71"/>
            <p:cNvCxnSpPr>
              <a:stCxn id="71" idx="4"/>
            </p:cNvCxnSpPr>
            <p:nvPr/>
          </p:nvCxnSpPr>
          <p:spPr>
            <a:xfrm>
              <a:off x="3574398" y="3781785"/>
              <a:ext cx="0" cy="14889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Прямая со стрелкой 82"/>
          <p:cNvCxnSpPr/>
          <p:nvPr/>
        </p:nvCxnSpPr>
        <p:spPr>
          <a:xfrm flipV="1">
            <a:off x="4267200" y="609601"/>
            <a:ext cx="0" cy="2080259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419600" y="134874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Electric field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154562" y="968460"/>
            <a:ext cx="846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e</a:t>
            </a:r>
            <a:r>
              <a:rPr lang="en-US" sz="2000" baseline="30000" dirty="0" smtClean="0">
                <a:latin typeface="Comic Sans MS" panose="030F0702030302020204" pitchFamily="66" charset="0"/>
              </a:rPr>
              <a:t>-</a:t>
            </a:r>
            <a:endParaRPr lang="en-US" sz="2000" dirty="0" smtClean="0">
              <a:latin typeface="Comic Sans MS" panose="030F0702030302020204" pitchFamily="66" charset="0"/>
            </a:endParaRPr>
          </a:p>
          <a:p>
            <a:r>
              <a:rPr lang="en-US" sz="2000" dirty="0" smtClean="0">
                <a:latin typeface="Comic Sans MS" panose="030F0702030302020204" pitchFamily="66" charset="0"/>
              </a:rPr>
              <a:t>h</a:t>
            </a:r>
            <a:r>
              <a:rPr lang="en-US" sz="2000" baseline="30000" dirty="0" smtClean="0">
                <a:latin typeface="Comic Sans MS" panose="030F0702030302020204" pitchFamily="66" charset="0"/>
              </a:rPr>
              <a:t>+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852380" y="3514730"/>
                <a:ext cx="6642582" cy="765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mic Sans MS" panose="030F0702030302020204" pitchFamily="66" charset="0"/>
                  </a:rPr>
                  <a:t>SEE  cross-section   </a:t>
                </a:r>
                <a:r>
                  <a:rPr lang="en-US" sz="2000" dirty="0" smtClean="0">
                    <a:latin typeface="Comic Sans MS" panose="030F0702030302020204" pitchFamily="66" charset="0"/>
                    <a:sym typeface="Symbol"/>
                  </a:rPr>
                  <a:t>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sym typeface="Symbol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Comic Sans MS" panose="030F0702030302020204" pitchFamily="66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𝑛𝑢𝑚𝑏𝑒𝑟𝑠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𝑜𝑓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𝑒𝑣𝑒𝑛𝑡𝑠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𝑓𝑙𝑢𝑒𝑛𝑐𝑒</m:t>
                        </m:r>
                        <m:r>
                          <a:rPr lang="en-US" sz="2800" b="0" i="1" smtClean="0">
                            <a:latin typeface="Cambria Math"/>
                          </a:rPr>
                          <m:t> ×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func>
                      </m:den>
                    </m:f>
                  </m:oMath>
                </a14:m>
                <a:endParaRPr lang="en-US" sz="2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80" y="3514730"/>
                <a:ext cx="6642582" cy="765722"/>
              </a:xfrm>
              <a:prstGeom prst="rect">
                <a:avLst/>
              </a:prstGeom>
              <a:blipFill rotWithShape="1">
                <a:blip r:embed="rId3"/>
                <a:stretch>
                  <a:fillRect l="-8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/>
          <p:cNvSpPr txBox="1"/>
          <p:nvPr/>
        </p:nvSpPr>
        <p:spPr>
          <a:xfrm>
            <a:off x="861161" y="4648200"/>
            <a:ext cx="761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LET - Linear Energy Transfer [MeV</a:t>
            </a:r>
            <a:r>
              <a:rPr lang="en-US" dirty="0" smtClean="0">
                <a:latin typeface="Comic Sans MS" panose="030F0702030302020204" pitchFamily="66" charset="0"/>
                <a:ea typeface="Cambria Math"/>
              </a:rPr>
              <a:t>×cm</a:t>
            </a:r>
            <a:r>
              <a:rPr lang="en-US" baseline="30000" dirty="0" smtClean="0">
                <a:latin typeface="Comic Sans MS" panose="030F0702030302020204" pitchFamily="66" charset="0"/>
                <a:ea typeface="Cambria Math"/>
              </a:rPr>
              <a:t>2</a:t>
            </a:r>
            <a:r>
              <a:rPr lang="en-US" dirty="0" smtClean="0">
                <a:latin typeface="Comic Sans MS" panose="030F0702030302020204" pitchFamily="66" charset="0"/>
                <a:ea typeface="Cambria Math"/>
              </a:rPr>
              <a:t>/</a:t>
            </a:r>
            <a:r>
              <a:rPr lang="en-US" dirty="0" smtClean="0">
                <a:latin typeface="Comic Sans MS" panose="030F0702030302020204" pitchFamily="66" charset="0"/>
              </a:rPr>
              <a:t>mg]</a:t>
            </a:r>
          </a:p>
          <a:p>
            <a:endParaRPr lang="ru-RU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LET range:  threshold </a:t>
            </a:r>
            <a:r>
              <a:rPr lang="en-US" dirty="0" err="1" smtClean="0">
                <a:latin typeface="Comic Sans MS" panose="030F0702030302020204" pitchFamily="66" charset="0"/>
              </a:rPr>
              <a:t>LET</a:t>
            </a:r>
            <a:r>
              <a:rPr lang="en-US" baseline="-25000" dirty="0" err="1" smtClean="0">
                <a:latin typeface="Comic Sans MS" panose="030F0702030302020204" pitchFamily="66" charset="0"/>
              </a:rPr>
              <a:t>tr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ambria Math"/>
                <a:ea typeface="Cambria Math"/>
              </a:rPr>
              <a:t>÷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ea typeface="Cambria Math"/>
              </a:rPr>
              <a:t>≈ 100 </a:t>
            </a:r>
            <a:r>
              <a:rPr lang="en-US" dirty="0" smtClean="0">
                <a:latin typeface="Comic Sans MS" panose="030F0702030302020204" pitchFamily="66" charset="0"/>
              </a:rPr>
              <a:t>MeV</a:t>
            </a:r>
            <a:r>
              <a:rPr lang="en-US" dirty="0" smtClean="0">
                <a:latin typeface="Comic Sans MS" panose="030F0702030302020204" pitchFamily="66" charset="0"/>
                <a:ea typeface="Cambria Math"/>
              </a:rPr>
              <a:t>×cm</a:t>
            </a:r>
            <a:r>
              <a:rPr lang="en-US" baseline="30000" dirty="0" smtClean="0">
                <a:latin typeface="Comic Sans MS" panose="030F0702030302020204" pitchFamily="66" charset="0"/>
                <a:ea typeface="Cambria Math"/>
              </a:rPr>
              <a:t>2</a:t>
            </a:r>
            <a:r>
              <a:rPr lang="en-US" dirty="0" smtClean="0">
                <a:latin typeface="Comic Sans MS" panose="030F0702030302020204" pitchFamily="66" charset="0"/>
                <a:ea typeface="Cambria Math"/>
              </a:rPr>
              <a:t>/</a:t>
            </a:r>
            <a:r>
              <a:rPr lang="en-US" dirty="0" smtClean="0">
                <a:latin typeface="Comic Sans MS" panose="030F0702030302020204" pitchFamily="66" charset="0"/>
              </a:rPr>
              <a:t>mg</a:t>
            </a:r>
            <a:r>
              <a:rPr lang="ru-RU" dirty="0" smtClean="0">
                <a:latin typeface="Comic Sans MS" panose="030F0702030302020204" pitchFamily="66" charset="0"/>
                <a:ea typeface="Cambria Math"/>
              </a:rPr>
              <a:t>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3" name="Text Box 3"/>
          <p:cNvSpPr txBox="1">
            <a:spLocks noChangeArrowheads="1"/>
          </p:cNvSpPr>
          <p:nvPr/>
        </p:nvSpPr>
        <p:spPr bwMode="auto">
          <a:xfrm>
            <a:off x="685800" y="87868"/>
            <a:ext cx="6983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smtClean="0">
                <a:latin typeface="Comic Sans MS" pitchFamily="66" charset="0"/>
              </a:rPr>
              <a:t>SEE – Single Event Effects</a:t>
            </a:r>
            <a:endParaRPr lang="ru-RU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9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38200" y="838200"/>
            <a:ext cx="7886206" cy="4419600"/>
          </a:xfrm>
        </p:spPr>
        <p:txBody>
          <a:bodyPr>
            <a:norm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altLang="en-US" sz="2000" dirty="0">
                <a:solidFill>
                  <a:srgbClr val="0070C0"/>
                </a:solidFill>
              </a:rPr>
              <a:t>ODS </a:t>
            </a:r>
            <a:r>
              <a:rPr lang="ru-RU" altLang="en-US" sz="2000" dirty="0">
                <a:solidFill>
                  <a:srgbClr val="0070C0"/>
                </a:solidFill>
              </a:rPr>
              <a:t>=</a:t>
            </a:r>
            <a:r>
              <a:rPr lang="en-US" altLang="en-US" sz="2000" dirty="0">
                <a:solidFill>
                  <a:srgbClr val="0070C0"/>
                </a:solidFill>
              </a:rPr>
              <a:t> Oxide dispersion strengthened alloys: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dirty="0" smtClean="0">
                <a:solidFill>
                  <a:schemeClr val="tx1"/>
                </a:solidFill>
              </a:rPr>
              <a:t>Thermally </a:t>
            </a:r>
            <a:r>
              <a:rPr lang="en-US" altLang="en-US" sz="2000" dirty="0">
                <a:solidFill>
                  <a:schemeClr val="tx1"/>
                </a:solidFill>
              </a:rPr>
              <a:t>stable </a:t>
            </a:r>
            <a:r>
              <a:rPr lang="en-US" altLang="en-US" sz="2000" dirty="0" smtClean="0">
                <a:solidFill>
                  <a:schemeClr val="tx1"/>
                </a:solidFill>
              </a:rPr>
              <a:t>oxide nanoparticles dispersed in ferritic matrix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marL="0" indent="0" algn="l">
              <a:lnSpc>
                <a:spcPct val="80000"/>
              </a:lnSpc>
              <a:buNone/>
            </a:pPr>
            <a:r>
              <a:rPr lang="en-US" altLang="en-US" sz="2000" b="1" dirty="0">
                <a:solidFill>
                  <a:srgbClr val="0070C0"/>
                </a:solidFill>
              </a:rPr>
              <a:t>Strengthening principle in ODS alloys: </a:t>
            </a:r>
          </a:p>
          <a:p>
            <a:pPr marL="0" indent="0" algn="l">
              <a:lnSpc>
                <a:spcPct val="80000"/>
              </a:lnSpc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NPs are obstacles to dislocation </a:t>
            </a:r>
            <a:r>
              <a:rPr lang="en-US" altLang="en-US" sz="2000" dirty="0" smtClean="0">
                <a:solidFill>
                  <a:schemeClr val="tx1"/>
                </a:solidFill>
              </a:rPr>
              <a:t>glide</a:t>
            </a:r>
            <a:endParaRPr lang="en-US" altLang="en-US" sz="2000" dirty="0">
              <a:solidFill>
                <a:schemeClr val="tx1"/>
              </a:solidFill>
            </a:endParaRPr>
          </a:p>
          <a:p>
            <a:pPr marL="266700" indent="-266700" algn="l">
              <a:lnSpc>
                <a:spcPct val="80000"/>
              </a:lnSpc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marL="0" indent="0" algn="l">
              <a:lnSpc>
                <a:spcPct val="80000"/>
              </a:lnSpc>
              <a:buNone/>
            </a:pPr>
            <a:r>
              <a:rPr lang="en-US" altLang="en-US" sz="2000" b="1" dirty="0">
                <a:solidFill>
                  <a:srgbClr val="0070C0"/>
                </a:solidFill>
              </a:rPr>
              <a:t>Production: </a:t>
            </a:r>
          </a:p>
          <a:p>
            <a:pPr marL="0" indent="0" algn="l">
              <a:lnSpc>
                <a:spcPct val="80000"/>
              </a:lnSpc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mechanical alloying of metal-oxide powders / sealing / extrusion or  </a:t>
            </a:r>
            <a:r>
              <a:rPr lang="en-US" altLang="en-US" sz="2000" dirty="0" smtClean="0">
                <a:solidFill>
                  <a:schemeClr val="tx1"/>
                </a:solidFill>
              </a:rPr>
              <a:t>hot </a:t>
            </a:r>
            <a:r>
              <a:rPr lang="en-US" altLang="en-US" sz="2000" dirty="0">
                <a:solidFill>
                  <a:schemeClr val="tx1"/>
                </a:solidFill>
              </a:rPr>
              <a:t>pressing </a:t>
            </a:r>
            <a:endParaRPr lang="fr-FR" altLang="en-US" sz="2000" dirty="0">
              <a:solidFill>
                <a:schemeClr val="tx1"/>
              </a:solidFill>
            </a:endParaRPr>
          </a:p>
          <a:p>
            <a:pPr marL="266700" indent="-266700" algn="l">
              <a:lnSpc>
                <a:spcPct val="80000"/>
              </a:lnSpc>
            </a:pPr>
            <a:endParaRPr lang="ru-RU" altLang="en-US" sz="2000" dirty="0"/>
          </a:p>
          <a:p>
            <a:pPr marL="0" indent="0" algn="l">
              <a:lnSpc>
                <a:spcPct val="80000"/>
              </a:lnSpc>
              <a:buNone/>
            </a:pPr>
            <a:r>
              <a:rPr lang="en-US" altLang="en-US" sz="2000" b="1" dirty="0">
                <a:solidFill>
                  <a:srgbClr val="0070C0"/>
                </a:solidFill>
              </a:rPr>
              <a:t>High performance at elevated temperatures</a:t>
            </a:r>
            <a:r>
              <a:rPr lang="ru-RU" altLang="en-US" sz="2000" b="1" dirty="0">
                <a:solidFill>
                  <a:srgbClr val="0070C0"/>
                </a:solidFill>
              </a:rPr>
              <a:t>:</a:t>
            </a:r>
          </a:p>
          <a:p>
            <a:pPr marL="266700" indent="-266700" algn="l">
              <a:lnSpc>
                <a:spcPct val="80000"/>
              </a:lnSpc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High creep strength </a:t>
            </a:r>
          </a:p>
          <a:p>
            <a:pPr marL="266700" indent="-266700" algn="l">
              <a:lnSpc>
                <a:spcPct val="80000"/>
              </a:lnSpc>
              <a:buFontTx/>
              <a:buChar char="•"/>
            </a:pPr>
            <a:r>
              <a:rPr lang="fr-FR" altLang="en-US" sz="2000" dirty="0">
                <a:solidFill>
                  <a:schemeClr val="tx1"/>
                </a:solidFill>
              </a:rPr>
              <a:t>High radiation resistance </a:t>
            </a:r>
          </a:p>
          <a:p>
            <a:pPr marL="266700" indent="-266700" algn="l">
              <a:lnSpc>
                <a:spcPct val="80000"/>
              </a:lnSpc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Low swelling under neutron irradiation </a:t>
            </a: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601137" y="-1"/>
            <a:ext cx="719883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chemeClr val="accent1"/>
              </a:buClr>
              <a:buSzPct val="65000"/>
            </a:pPr>
            <a:r>
              <a:rPr lang="en-US" sz="2000" dirty="0" smtClean="0"/>
              <a:t>Radiation stability of ODS alloys against fission fragment  impact</a:t>
            </a:r>
            <a:endParaRPr lang="en-US" sz="2000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09599" y="665823"/>
            <a:ext cx="5761037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53906"/>
            <a:ext cx="7579050" cy="505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41281" y="5462873"/>
            <a:ext cx="447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Y</a:t>
            </a:r>
            <a:r>
              <a:rPr lang="en-US" b="1" baseline="-25000" dirty="0" smtClean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Al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O</a:t>
            </a:r>
            <a:r>
              <a:rPr lang="en-US" b="1" baseline="-25000" dirty="0" smtClean="0">
                <a:solidFill>
                  <a:schemeClr val="bg1"/>
                </a:solidFill>
              </a:rPr>
              <a:t>9</a:t>
            </a:r>
            <a:r>
              <a:rPr lang="en-US" b="1" dirty="0" smtClean="0">
                <a:solidFill>
                  <a:schemeClr val="bg1"/>
                </a:solidFill>
              </a:rPr>
              <a:t> nanoparticles in KP4 ODS steel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685800" y="228600"/>
            <a:ext cx="2081595" cy="66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chemeClr val="accent1"/>
              </a:buClr>
              <a:buSzPct val="65000"/>
            </a:pPr>
            <a:r>
              <a:rPr lang="en-US" sz="3200" dirty="0" smtClean="0"/>
              <a:t>Motivation</a:t>
            </a:r>
            <a:endParaRPr lang="en-US" sz="3200" dirty="0"/>
          </a:p>
        </p:txBody>
      </p:sp>
      <p:sp>
        <p:nvSpPr>
          <p:cNvPr id="4099" name="Line 7"/>
          <p:cNvSpPr>
            <a:spLocks noChangeShapeType="1"/>
          </p:cNvSpPr>
          <p:nvPr/>
        </p:nvSpPr>
        <p:spPr bwMode="auto">
          <a:xfrm>
            <a:off x="685800" y="1066800"/>
            <a:ext cx="5761037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83821" y="1371600"/>
            <a:ext cx="7558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/>
              <a:t>Radiation </a:t>
            </a:r>
            <a:r>
              <a:rPr lang="en-US" b="1" dirty="0"/>
              <a:t>stability of oxide nanoparticles in ODS alloys against swift heavy ion irradiation simulating fission fragments </a:t>
            </a:r>
            <a:r>
              <a:rPr lang="en-US" b="1" dirty="0" smtClean="0"/>
              <a:t>impact</a:t>
            </a:r>
            <a:endParaRPr lang="en-US" b="1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701634" y="2209800"/>
            <a:ext cx="7558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/>
              <a:t>Scanty information about dielectric nanoparticles in metal matrices irradiated in electron stopping regime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1376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4379" y="0"/>
            <a:ext cx="7276042" cy="576262"/>
          </a:xfrm>
        </p:spPr>
        <p:txBody>
          <a:bodyPr/>
          <a:lstStyle/>
          <a:p>
            <a:pPr algn="l" eaLnBrk="1" hangingPunct="1"/>
            <a:r>
              <a:rPr lang="en-US" altLang="en-US" sz="2400" b="1" dirty="0" smtClean="0">
                <a:solidFill>
                  <a:srgbClr val="0070C0"/>
                </a:solidFill>
              </a:rPr>
              <a:t>Cr16 ODS alloy (Y</a:t>
            </a:r>
            <a:r>
              <a:rPr lang="en-US" altLang="en-US" sz="2400" b="1" baseline="-25000" dirty="0" smtClean="0">
                <a:solidFill>
                  <a:srgbClr val="0070C0"/>
                </a:solidFill>
              </a:rPr>
              <a:t>2</a:t>
            </a:r>
            <a:r>
              <a:rPr lang="en-US" altLang="en-US" sz="2400" b="1" dirty="0" smtClean="0">
                <a:solidFill>
                  <a:srgbClr val="0070C0"/>
                </a:solidFill>
              </a:rPr>
              <a:t>Ti</a:t>
            </a:r>
            <a:r>
              <a:rPr lang="en-US" altLang="en-US" sz="2400" b="1" baseline="-25000" dirty="0" smtClean="0">
                <a:solidFill>
                  <a:srgbClr val="0070C0"/>
                </a:solidFill>
              </a:rPr>
              <a:t>2</a:t>
            </a:r>
            <a:r>
              <a:rPr lang="en-US" altLang="en-US" sz="2400" b="1" dirty="0" smtClean="0">
                <a:solidFill>
                  <a:srgbClr val="0070C0"/>
                </a:solidFill>
              </a:rPr>
              <a:t>O</a:t>
            </a:r>
            <a:r>
              <a:rPr lang="en-US" altLang="en-US" sz="2400" b="1" baseline="-25000" dirty="0" smtClean="0">
                <a:solidFill>
                  <a:srgbClr val="0070C0"/>
                </a:solidFill>
              </a:rPr>
              <a:t>7</a:t>
            </a:r>
            <a:r>
              <a:rPr lang="en-US" altLang="en-US" sz="2400" b="1" dirty="0" smtClean="0">
                <a:solidFill>
                  <a:srgbClr val="0070C0"/>
                </a:solidFill>
              </a:rPr>
              <a:t>, Y</a:t>
            </a:r>
            <a:r>
              <a:rPr lang="en-US" altLang="en-US" sz="2400" b="1" baseline="-25000" dirty="0" smtClean="0">
                <a:solidFill>
                  <a:srgbClr val="0070C0"/>
                </a:solidFill>
              </a:rPr>
              <a:t>2</a:t>
            </a:r>
            <a:r>
              <a:rPr lang="en-US" altLang="en-US" sz="2400" b="1" dirty="0" smtClean="0">
                <a:solidFill>
                  <a:srgbClr val="0070C0"/>
                </a:solidFill>
              </a:rPr>
              <a:t>TiO</a:t>
            </a:r>
            <a:r>
              <a:rPr lang="en-US" altLang="en-US" sz="2400" b="1" baseline="-25000" dirty="0" smtClean="0">
                <a:solidFill>
                  <a:srgbClr val="0070C0"/>
                </a:solidFill>
              </a:rPr>
              <a:t>5</a:t>
            </a:r>
            <a:r>
              <a:rPr lang="en-US" altLang="en-US" sz="2400" b="1" dirty="0" smtClean="0">
                <a:solidFill>
                  <a:srgbClr val="0070C0"/>
                </a:solidFill>
              </a:rPr>
              <a:t>, Cr</a:t>
            </a:r>
            <a:r>
              <a:rPr lang="en-US" altLang="en-US" sz="2400" b="1" baseline="-25000" dirty="0" smtClean="0">
                <a:solidFill>
                  <a:srgbClr val="0070C0"/>
                </a:solidFill>
              </a:rPr>
              <a:t>23</a:t>
            </a:r>
            <a:r>
              <a:rPr lang="en-US" altLang="en-US" sz="2400" b="1" dirty="0" smtClean="0">
                <a:solidFill>
                  <a:srgbClr val="0070C0"/>
                </a:solidFill>
              </a:rPr>
              <a:t>C</a:t>
            </a:r>
            <a:r>
              <a:rPr lang="en-US" altLang="en-US" sz="2400" b="1" baseline="-25000" dirty="0" smtClean="0">
                <a:solidFill>
                  <a:srgbClr val="0070C0"/>
                </a:solidFill>
              </a:rPr>
              <a:t>6</a:t>
            </a:r>
            <a:r>
              <a:rPr lang="en-US" altLang="en-US" sz="2400" b="1" dirty="0" smtClean="0">
                <a:solidFill>
                  <a:srgbClr val="0070C0"/>
                </a:solidFill>
              </a:rPr>
              <a:t>)</a:t>
            </a:r>
            <a:endParaRPr lang="ru-RU" altLang="en-US" sz="2400" b="1" baseline="-25000" dirty="0" smtClean="0">
              <a:solidFill>
                <a:srgbClr val="0070C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7813" y="5562600"/>
            <a:ext cx="8686800" cy="685799"/>
          </a:xfrm>
          <a:noFill/>
        </p:spPr>
        <p:txBody>
          <a:bodyPr/>
          <a:lstStyle/>
          <a:p>
            <a:pPr marL="0" indent="0" algn="l" eaLnBrk="1" hangingPunct="1">
              <a:lnSpc>
                <a:spcPct val="90000"/>
              </a:lnSpc>
              <a:buNone/>
            </a:pPr>
            <a:r>
              <a:rPr lang="en-US" altLang="en-US" sz="1600" b="1" dirty="0" smtClean="0">
                <a:solidFill>
                  <a:schemeClr val="tx1"/>
                </a:solidFill>
              </a:rPr>
              <a:t>Ferritic grain </a:t>
            </a:r>
            <a:r>
              <a:rPr lang="ru-RU" altLang="en-US" sz="1600" b="1" dirty="0" err="1" smtClean="0">
                <a:solidFill>
                  <a:schemeClr val="tx1"/>
                </a:solidFill>
              </a:rPr>
              <a:t>with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 large Y-Ti oxide </a:t>
            </a:r>
            <a:r>
              <a:rPr lang="ru-RU" altLang="en-US" sz="1600" b="1" dirty="0" err="1" smtClean="0">
                <a:solidFill>
                  <a:schemeClr val="tx1"/>
                </a:solidFill>
              </a:rPr>
              <a:t>particle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s (A), dislocations  </a:t>
            </a:r>
            <a:r>
              <a:rPr lang="ru-RU" altLang="en-US" sz="1600" b="1" dirty="0" err="1" smtClean="0">
                <a:solidFill>
                  <a:schemeClr val="tx1"/>
                </a:solidFill>
              </a:rPr>
              <a:t>and</a:t>
            </a:r>
            <a:r>
              <a:rPr lang="ru-RU" altLang="en-US" sz="1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Cr</a:t>
            </a:r>
            <a:r>
              <a:rPr lang="ru-RU" altLang="en-US" sz="1600" b="1" baseline="-25000" dirty="0" smtClean="0">
                <a:solidFill>
                  <a:schemeClr val="tx1"/>
                </a:solidFill>
              </a:rPr>
              <a:t>23</a:t>
            </a:r>
            <a:r>
              <a:rPr lang="ru-RU" altLang="en-US" sz="1600" b="1" dirty="0" smtClean="0">
                <a:solidFill>
                  <a:schemeClr val="tx1"/>
                </a:solidFill>
              </a:rPr>
              <a:t>C</a:t>
            </a:r>
            <a:r>
              <a:rPr lang="ru-RU" altLang="en-US" sz="1600" b="1" baseline="-25000" dirty="0" smtClean="0">
                <a:solidFill>
                  <a:schemeClr val="tx1"/>
                </a:solidFill>
              </a:rPr>
              <a:t>6</a:t>
            </a:r>
            <a:r>
              <a:rPr lang="ru-RU" altLang="en-US" sz="1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grain (B) </a:t>
            </a:r>
          </a:p>
          <a:p>
            <a:pPr marL="0" indent="0" algn="l" eaLnBrk="1" hangingPunct="1">
              <a:lnSpc>
                <a:spcPct val="90000"/>
              </a:lnSpc>
              <a:buNone/>
            </a:pPr>
            <a:r>
              <a:rPr lang="en-US" altLang="en-US" sz="1600" b="1" u="sng" dirty="0" smtClean="0">
                <a:solidFill>
                  <a:schemeClr val="tx1"/>
                </a:solidFill>
              </a:rPr>
              <a:t>SAD</a:t>
            </a:r>
            <a:r>
              <a:rPr lang="ru-RU" altLang="en-US" sz="1600" b="1" u="sng" dirty="0" smtClean="0">
                <a:solidFill>
                  <a:schemeClr val="tx1"/>
                </a:solidFill>
              </a:rPr>
              <a:t> </a:t>
            </a:r>
            <a:r>
              <a:rPr lang="ru-RU" altLang="en-US" sz="1600" b="1" u="sng" dirty="0" err="1" smtClean="0">
                <a:solidFill>
                  <a:schemeClr val="tx1"/>
                </a:solidFill>
              </a:rPr>
              <a:t>pattern</a:t>
            </a:r>
            <a:r>
              <a:rPr lang="en-US" altLang="en-US" sz="1600" b="1" u="sng" dirty="0" smtClean="0">
                <a:solidFill>
                  <a:schemeClr val="tx1"/>
                </a:solidFill>
              </a:rPr>
              <a:t>s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:</a:t>
            </a:r>
            <a:r>
              <a:rPr lang="ru-RU" altLang="en-US" sz="1600" b="1" dirty="0" smtClean="0">
                <a:solidFill>
                  <a:schemeClr val="tx1"/>
                </a:solidFill>
              </a:rPr>
              <a:t> 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orthorhombic </a:t>
            </a:r>
            <a:r>
              <a:rPr lang="ru-RU" altLang="en-US" sz="1600" b="1" dirty="0" smtClean="0">
                <a:solidFill>
                  <a:schemeClr val="tx1"/>
                </a:solidFill>
              </a:rPr>
              <a:t>(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o</a:t>
            </a:r>
            <a:r>
              <a:rPr lang="ru-RU" altLang="en-US" sz="1600" b="1" dirty="0" smtClean="0">
                <a:solidFill>
                  <a:schemeClr val="tx1"/>
                </a:solidFill>
              </a:rPr>
              <a:t>) 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and fcc (</a:t>
            </a:r>
            <a:r>
              <a:rPr lang="ru-RU" altLang="en-US" sz="1600" b="1" dirty="0" smtClean="0">
                <a:solidFill>
                  <a:schemeClr val="tx1"/>
                </a:solidFill>
              </a:rPr>
              <a:t>с) 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Y-Ti oxides</a:t>
            </a:r>
          </a:p>
        </p:txBody>
      </p:sp>
      <p:pic>
        <p:nvPicPr>
          <p:cNvPr id="7172" name="Picture 7" descr="BF_particles 1_low m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626586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v1_SAD particle5 tilt_cro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20713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FFT of Particle1_A_Y2Ti2O7[110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068638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2400" y="762000"/>
            <a:ext cx="1634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bg1"/>
                </a:solidFill>
              </a:rPr>
              <a:t>Cr</a:t>
            </a:r>
            <a:r>
              <a:rPr lang="ru-RU" altLang="en-US" sz="2000" b="1" baseline="-25000" dirty="0">
                <a:solidFill>
                  <a:schemeClr val="bg1"/>
                </a:solidFill>
              </a:rPr>
              <a:t>23</a:t>
            </a:r>
            <a:r>
              <a:rPr lang="ru-RU" altLang="en-US" sz="2000" b="1" dirty="0">
                <a:solidFill>
                  <a:schemeClr val="bg1"/>
                </a:solidFill>
              </a:rPr>
              <a:t>C</a:t>
            </a:r>
            <a:r>
              <a:rPr lang="ru-RU" altLang="en-US" sz="2000" b="1" baseline="-25000" dirty="0">
                <a:solidFill>
                  <a:schemeClr val="bg1"/>
                </a:solidFill>
              </a:rPr>
              <a:t>6</a:t>
            </a:r>
            <a:r>
              <a:rPr lang="ru-RU" altLang="en-US" sz="2000" b="1" dirty="0">
                <a:solidFill>
                  <a:schemeClr val="bg1"/>
                </a:solidFill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</a:rPr>
              <a:t>grain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2636" y="3856771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solidFill>
                  <a:schemeClr val="bg1"/>
                </a:solidFill>
              </a:rPr>
              <a:t>Y-</a:t>
            </a:r>
            <a:r>
              <a:rPr lang="en-US" altLang="en-US" sz="2000" b="1" dirty="0" err="1" smtClean="0">
                <a:solidFill>
                  <a:schemeClr val="bg1"/>
                </a:solidFill>
              </a:rPr>
              <a:t>Ti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-O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76225" y="228600"/>
            <a:ext cx="2390775" cy="576262"/>
          </a:xfrm>
        </p:spPr>
        <p:txBody>
          <a:bodyPr/>
          <a:lstStyle/>
          <a:p>
            <a:pPr algn="l" eaLnBrk="1" hangingPunct="1"/>
            <a:r>
              <a:rPr lang="en-US" altLang="en-US" sz="2400" b="1" dirty="0" smtClean="0">
                <a:solidFill>
                  <a:srgbClr val="0070C0"/>
                </a:solidFill>
              </a:rPr>
              <a:t>Cr16 ODS alloy</a:t>
            </a:r>
            <a:endParaRPr lang="ru-RU" altLang="en-US" sz="2400" b="1" dirty="0" smtClean="0">
              <a:solidFill>
                <a:srgbClr val="0070C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19138" y="5334001"/>
            <a:ext cx="8424862" cy="457200"/>
          </a:xfrm>
          <a:noFill/>
        </p:spPr>
        <p:txBody>
          <a:bodyPr/>
          <a:lstStyle/>
          <a:p>
            <a:pPr marL="0" indent="0" algn="l" eaLnBrk="1" hangingPunct="1">
              <a:lnSpc>
                <a:spcPct val="90000"/>
              </a:lnSpc>
              <a:buNone/>
            </a:pPr>
            <a:r>
              <a:rPr lang="en-US" altLang="en-US" sz="1800" b="1" dirty="0"/>
              <a:t>	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B</a:t>
            </a:r>
            <a:r>
              <a:rPr lang="en-US" altLang="en-US" sz="1800" b="1" dirty="0" smtClean="0">
                <a:solidFill>
                  <a:schemeClr val="tx1"/>
                </a:solidFill>
              </a:rPr>
              <a:t>F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altLang="en-US" sz="1800" b="1" dirty="0" smtClean="0">
                <a:solidFill>
                  <a:schemeClr val="tx1"/>
                </a:solidFill>
              </a:rPr>
              <a:t>image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 </a:t>
            </a:r>
            <a:r>
              <a:rPr lang="ru-RU" altLang="en-US" sz="1800" b="1" dirty="0" err="1" smtClean="0">
                <a:solidFill>
                  <a:schemeClr val="tx1"/>
                </a:solidFill>
              </a:rPr>
              <a:t>and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altLang="en-US" sz="1800" b="1" dirty="0" smtClean="0">
                <a:solidFill>
                  <a:schemeClr val="tx1"/>
                </a:solidFill>
              </a:rPr>
              <a:t>SAD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 </a:t>
            </a:r>
            <a:r>
              <a:rPr lang="ru-RU" altLang="en-US" sz="1800" b="1" dirty="0" err="1" smtClean="0">
                <a:solidFill>
                  <a:schemeClr val="tx1"/>
                </a:solidFill>
              </a:rPr>
              <a:t>pattern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  </a:t>
            </a:r>
            <a:r>
              <a:rPr lang="ru-RU" altLang="en-US" sz="1800" b="1" dirty="0" err="1" smtClean="0">
                <a:solidFill>
                  <a:schemeClr val="tx1"/>
                </a:solidFill>
              </a:rPr>
              <a:t>of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 </a:t>
            </a:r>
            <a:r>
              <a:rPr lang="el-GR" altLang="en-US" sz="1800" b="1" dirty="0" smtClean="0">
                <a:solidFill>
                  <a:schemeClr val="tx1"/>
                </a:solidFill>
              </a:rPr>
              <a:t>α</a:t>
            </a:r>
            <a:r>
              <a:rPr lang="en-US" altLang="en-US" sz="1800" b="1" dirty="0" smtClean="0">
                <a:solidFill>
                  <a:schemeClr val="tx1"/>
                </a:solidFill>
              </a:rPr>
              <a:t>-Fe </a:t>
            </a:r>
            <a:r>
              <a:rPr lang="ru-RU" altLang="en-US" sz="1800" b="1" dirty="0" err="1" smtClean="0">
                <a:solidFill>
                  <a:schemeClr val="tx1"/>
                </a:solidFill>
              </a:rPr>
              <a:t>matrix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 </a:t>
            </a:r>
            <a:r>
              <a:rPr lang="ru-RU" altLang="en-US" sz="1800" b="1" dirty="0" err="1" smtClean="0">
                <a:solidFill>
                  <a:schemeClr val="tx1"/>
                </a:solidFill>
              </a:rPr>
              <a:t>with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altLang="en-US" sz="1800" b="1" dirty="0" smtClean="0">
                <a:solidFill>
                  <a:schemeClr val="tx1"/>
                </a:solidFill>
              </a:rPr>
              <a:t>Me</a:t>
            </a:r>
            <a:r>
              <a:rPr lang="ru-RU" altLang="en-US" sz="1800" b="1" baseline="-25000" dirty="0" smtClean="0">
                <a:solidFill>
                  <a:schemeClr val="tx1"/>
                </a:solidFill>
              </a:rPr>
              <a:t>23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C</a:t>
            </a:r>
            <a:r>
              <a:rPr lang="ru-RU" altLang="en-US" sz="1800" b="1" baseline="-25000" dirty="0" smtClean="0">
                <a:solidFill>
                  <a:schemeClr val="tx1"/>
                </a:solidFill>
              </a:rPr>
              <a:t>6</a:t>
            </a:r>
            <a:r>
              <a:rPr lang="ru-RU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altLang="en-US" sz="1800" b="1" dirty="0" smtClean="0">
                <a:solidFill>
                  <a:schemeClr val="tx1"/>
                </a:solidFill>
              </a:rPr>
              <a:t> </a:t>
            </a:r>
            <a:r>
              <a:rPr lang="ru-RU" altLang="en-US" sz="1800" b="1" dirty="0" err="1" smtClean="0">
                <a:solidFill>
                  <a:schemeClr val="tx1"/>
                </a:solidFill>
              </a:rPr>
              <a:t>particle</a:t>
            </a:r>
            <a:r>
              <a:rPr lang="ru-RU" altLang="en-US" sz="1800" b="1" dirty="0" smtClean="0"/>
              <a:t> </a:t>
            </a:r>
            <a:endParaRPr lang="en-US" altLang="en-US" sz="1800" b="1" dirty="0" smtClean="0"/>
          </a:p>
        </p:txBody>
      </p:sp>
      <p:pic>
        <p:nvPicPr>
          <p:cNvPr id="8196" name="Picture 13" descr="BF_particle at edge_crop_CR16_Cr23C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40509"/>
            <a:ext cx="4318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4" descr="SAD_particle at edge_w matrix_crop_ind__CR16_Cr23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7" y="838200"/>
            <a:ext cx="43243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28800" y="2823688"/>
            <a:ext cx="1390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solidFill>
                  <a:schemeClr val="bg1"/>
                </a:solidFill>
              </a:rPr>
              <a:t>(Cr,W)</a:t>
            </a:r>
            <a:r>
              <a:rPr lang="ru-RU" altLang="en-US" sz="2000" b="1" baseline="-25000" dirty="0" smtClean="0">
                <a:solidFill>
                  <a:schemeClr val="bg1"/>
                </a:solidFill>
              </a:rPr>
              <a:t>23</a:t>
            </a:r>
            <a:r>
              <a:rPr lang="ru-RU" altLang="en-US" sz="2000" b="1" dirty="0" smtClean="0">
                <a:solidFill>
                  <a:schemeClr val="bg1"/>
                </a:solidFill>
              </a:rPr>
              <a:t>C</a:t>
            </a:r>
            <a:r>
              <a:rPr lang="ru-RU" altLang="en-US" sz="2000" b="1" baseline="-25000" dirty="0" smtClean="0">
                <a:solidFill>
                  <a:schemeClr val="bg1"/>
                </a:solidFill>
              </a:rPr>
              <a:t>6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 descr="EP450_distribu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6113" r="23280" b="5026"/>
          <a:stretch>
            <a:fillRect/>
          </a:stretch>
        </p:blipFill>
        <p:spPr bwMode="auto">
          <a:xfrm>
            <a:off x="5364163" y="4005263"/>
            <a:ext cx="3313112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70066" y="28832"/>
            <a:ext cx="2951956" cy="576262"/>
          </a:xfrm>
        </p:spPr>
        <p:txBody>
          <a:bodyPr/>
          <a:lstStyle/>
          <a:p>
            <a:pPr algn="l" eaLnBrk="1" hangingPunct="1"/>
            <a:r>
              <a:rPr lang="en-US" altLang="en-US" sz="2400" b="1" dirty="0" smtClean="0">
                <a:solidFill>
                  <a:srgbClr val="0070C0"/>
                </a:solidFill>
              </a:rPr>
              <a:t>EP450 ODS alloy</a:t>
            </a:r>
            <a:endParaRPr lang="ru-RU" altLang="en-US" sz="2400" b="1" dirty="0" smtClean="0">
              <a:solidFill>
                <a:srgbClr val="0070C0"/>
              </a:solidFill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5346700"/>
            <a:ext cx="5280025" cy="866775"/>
          </a:xfrm>
          <a:noFill/>
        </p:spPr>
        <p:txBody>
          <a:bodyPr>
            <a:noAutofit/>
          </a:bodyPr>
          <a:lstStyle/>
          <a:p>
            <a:pPr marL="0" indent="0" algn="l" eaLnBrk="1" hangingPunct="1">
              <a:lnSpc>
                <a:spcPct val="70000"/>
              </a:lnSpc>
              <a:buNone/>
            </a:pPr>
            <a:r>
              <a:rPr lang="en-US" altLang="en-US" sz="1600" b="1" dirty="0" smtClean="0">
                <a:solidFill>
                  <a:schemeClr val="tx1"/>
                </a:solidFill>
              </a:rPr>
              <a:t>Coherent Y</a:t>
            </a:r>
            <a:r>
              <a:rPr lang="en-US" altLang="en-US" sz="1600" b="1" baseline="-25000" dirty="0" smtClean="0">
                <a:solidFill>
                  <a:schemeClr val="tx1"/>
                </a:solidFill>
              </a:rPr>
              <a:t>2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Ti</a:t>
            </a:r>
            <a:r>
              <a:rPr lang="en-US" altLang="en-US" sz="1600" b="1" baseline="-25000" dirty="0" smtClean="0">
                <a:solidFill>
                  <a:schemeClr val="tx1"/>
                </a:solidFill>
              </a:rPr>
              <a:t>2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O</a:t>
            </a:r>
            <a:r>
              <a:rPr lang="en-US" altLang="en-US" sz="1600" b="1" baseline="-25000" dirty="0" smtClean="0">
                <a:solidFill>
                  <a:schemeClr val="tx1"/>
                </a:solidFill>
              </a:rPr>
              <a:t>7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 (cubic) oxides in </a:t>
            </a:r>
            <a:r>
              <a:rPr lang="el-GR" altLang="en-US" sz="1600" b="1" dirty="0" smtClean="0">
                <a:solidFill>
                  <a:schemeClr val="tx1"/>
                </a:solidFill>
              </a:rPr>
              <a:t>α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-Fe </a:t>
            </a:r>
            <a:r>
              <a:rPr lang="ru-RU" altLang="en-US" sz="1600" b="1" dirty="0" err="1" smtClean="0">
                <a:solidFill>
                  <a:schemeClr val="tx1"/>
                </a:solidFill>
              </a:rPr>
              <a:t>matrix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 </a:t>
            </a:r>
          </a:p>
          <a:p>
            <a:pPr marL="0" indent="0" algn="l" eaLnBrk="1" hangingPunct="1">
              <a:lnSpc>
                <a:spcPct val="120000"/>
              </a:lnSpc>
              <a:buNone/>
            </a:pPr>
            <a:r>
              <a:rPr lang="en-US" altLang="en-US" sz="1600" b="1" dirty="0" smtClean="0">
                <a:solidFill>
                  <a:schemeClr val="tx1"/>
                </a:solidFill>
              </a:rPr>
              <a:t>Oxide size distribution →</a:t>
            </a:r>
          </a:p>
          <a:p>
            <a:pPr marL="0" indent="0" algn="l" eaLnBrk="1" hangingPunct="1">
              <a:lnSpc>
                <a:spcPct val="80000"/>
              </a:lnSpc>
              <a:buNone/>
            </a:pPr>
            <a:r>
              <a:rPr lang="en-US" altLang="en-US" sz="1600" b="1" dirty="0" smtClean="0">
                <a:solidFill>
                  <a:schemeClr val="tx1"/>
                </a:solidFill>
              </a:rPr>
              <a:t>d = 5 - 200 nm; ‹d› = 10 nm; concentration </a:t>
            </a:r>
            <a:r>
              <a:rPr lang="en-US" altLang="en-US" sz="1600" b="1" dirty="0" smtClean="0">
                <a:solidFill>
                  <a:schemeClr val="tx1"/>
                </a:solidFill>
                <a:latin typeface="Cambria Math"/>
                <a:ea typeface="Cambria Math"/>
              </a:rPr>
              <a:t>~</a:t>
            </a:r>
            <a:r>
              <a:rPr lang="ru-RU" altLang="en-US" sz="1600" b="1" dirty="0" smtClean="0">
                <a:solidFill>
                  <a:schemeClr val="tx1"/>
                </a:solidFill>
                <a:latin typeface="Cambria Math"/>
                <a:ea typeface="Cambria Math"/>
              </a:rPr>
              <a:t> 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10</a:t>
            </a:r>
            <a:r>
              <a:rPr lang="en-US" altLang="en-US" sz="1600" b="1" baseline="30000" dirty="0" smtClean="0">
                <a:solidFill>
                  <a:schemeClr val="tx1"/>
                </a:solidFill>
              </a:rPr>
              <a:t>15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 cm</a:t>
            </a:r>
            <a:r>
              <a:rPr lang="en-US" altLang="en-US" sz="1600" b="1" baseline="30000" dirty="0" smtClean="0">
                <a:solidFill>
                  <a:schemeClr val="tx1"/>
                </a:solidFill>
              </a:rPr>
              <a:t>-3</a:t>
            </a:r>
            <a:r>
              <a:rPr lang="ru-RU" altLang="en-US" sz="1600" dirty="0" smtClean="0">
                <a:solidFill>
                  <a:schemeClr val="tx1"/>
                </a:solidFill>
              </a:rPr>
              <a:t> </a:t>
            </a:r>
            <a:endParaRPr lang="en-US" alt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9221" name="Picture 12" descr="HR 1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4392613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 descr="i_SAD for DF_big particle_spot3-in mid_CROP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92150"/>
            <a:ext cx="3167063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2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3_SAD for DF_M23C6 particle v tracks_SAAper2_rot-cro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43" y="1312351"/>
            <a:ext cx="2728042" cy="272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20"/>
          <p:cNvGrpSpPr>
            <a:grpSpLocks/>
          </p:cNvGrpSpPr>
          <p:nvPr/>
        </p:nvGrpSpPr>
        <p:grpSpPr bwMode="auto">
          <a:xfrm>
            <a:off x="3352800" y="1156834"/>
            <a:ext cx="2725135" cy="2883561"/>
            <a:chOff x="4580" y="11856"/>
            <a:chExt cx="3266" cy="3119"/>
          </a:xfrm>
        </p:grpSpPr>
        <p:pic>
          <p:nvPicPr>
            <p:cNvPr id="2072" name="Picture 24" descr="e1_BF_M23C6 p connected v ox p.1_c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" y="12027"/>
              <a:ext cx="3266" cy="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Line 23"/>
            <p:cNvSpPr>
              <a:spLocks noChangeShapeType="1"/>
            </p:cNvSpPr>
            <p:nvPr/>
          </p:nvSpPr>
          <p:spPr bwMode="auto">
            <a:xfrm>
              <a:off x="5757" y="11856"/>
              <a:ext cx="456" cy="34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>
              <a:off x="4617" y="12312"/>
              <a:ext cx="456" cy="34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5244" y="12084"/>
              <a:ext cx="456" cy="34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47815" y="1319755"/>
            <a:ext cx="2786063" cy="2728043"/>
            <a:chOff x="1596" y="11799"/>
            <a:chExt cx="2948" cy="2948"/>
          </a:xfrm>
        </p:grpSpPr>
        <p:pic>
          <p:nvPicPr>
            <p:cNvPr id="2067" name="Picture 19" descr="e1_BF_M23C6 particle v tracks 4_cro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" y="11799"/>
              <a:ext cx="2948" cy="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565" y="11970"/>
              <a:ext cx="456" cy="34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2109" y="12369"/>
              <a:ext cx="456" cy="34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824" y="12939"/>
              <a:ext cx="456" cy="34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51540" y="381435"/>
            <a:ext cx="1827744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53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keV/nm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376036" y="305670"/>
            <a:ext cx="4938237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2400" b="1" dirty="0" smtClean="0"/>
              <a:t>Cr16/ Bi 700 MeV/ 1.5×10</a:t>
            </a:r>
            <a:r>
              <a:rPr lang="en-US" altLang="en-US" sz="2400" b="1" baseline="30000" dirty="0" smtClean="0"/>
              <a:t>12</a:t>
            </a:r>
            <a:r>
              <a:rPr lang="en-US" altLang="en-US" sz="2400" b="1" dirty="0" smtClean="0"/>
              <a:t>cm</a:t>
            </a:r>
            <a:r>
              <a:rPr lang="en-US" altLang="en-US" sz="2400" b="1" baseline="30000" dirty="0" smtClean="0"/>
              <a:t>-2</a:t>
            </a:r>
            <a:endParaRPr lang="ru-RU" altLang="en-US" sz="2400" b="1" baseline="30000" dirty="0" smtClean="0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965410" y="4461283"/>
            <a:ext cx="7993062" cy="8651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Rage Italic" pitchFamily="66" charset="0"/>
              <a:buNone/>
            </a:pPr>
            <a:r>
              <a:rPr lang="en-US" altLang="en-US" sz="2000" b="1" dirty="0" smtClean="0">
                <a:solidFill>
                  <a:srgbClr val="0070C0"/>
                </a:solidFill>
              </a:rPr>
              <a:t>Amorphous  tracks in Cr</a:t>
            </a:r>
            <a:r>
              <a:rPr lang="en-US" altLang="en-US" sz="2000" b="1" baseline="-25000" dirty="0" smtClean="0">
                <a:solidFill>
                  <a:srgbClr val="0070C0"/>
                </a:solidFill>
              </a:rPr>
              <a:t>23</a:t>
            </a:r>
            <a:r>
              <a:rPr lang="en-US" altLang="en-US" sz="2000" b="1" dirty="0" smtClean="0">
                <a:solidFill>
                  <a:srgbClr val="0070C0"/>
                </a:solidFill>
              </a:rPr>
              <a:t>C</a:t>
            </a:r>
            <a:r>
              <a:rPr lang="en-US" altLang="en-US" sz="2000" b="1" baseline="-25000" dirty="0" smtClean="0">
                <a:solidFill>
                  <a:srgbClr val="0070C0"/>
                </a:solidFill>
              </a:rPr>
              <a:t>6</a:t>
            </a:r>
            <a:r>
              <a:rPr lang="en-US" altLang="en-US" sz="2000" b="1" dirty="0" smtClean="0">
                <a:solidFill>
                  <a:srgbClr val="0070C0"/>
                </a:solidFill>
              </a:rPr>
              <a:t> carbide grain</a:t>
            </a:r>
          </a:p>
          <a:p>
            <a:pPr marL="0" indent="0">
              <a:lnSpc>
                <a:spcPct val="80000"/>
              </a:lnSpc>
              <a:buFont typeface="Rage Italic" pitchFamily="66" charset="0"/>
              <a:buNone/>
            </a:pPr>
            <a:r>
              <a:rPr lang="en-US" altLang="en-US" sz="2000" b="1" dirty="0" smtClean="0">
                <a:solidFill>
                  <a:srgbClr val="0070C0"/>
                </a:solidFill>
              </a:rPr>
              <a:t>(cross-sectional BF,  SAD)</a:t>
            </a:r>
            <a:endParaRPr lang="en-US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1_map2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" y="1371600"/>
            <a:ext cx="4876800" cy="325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0" y="3218181"/>
            <a:ext cx="4229100" cy="3055937"/>
            <a:chOff x="1701" y="9184"/>
            <a:chExt cx="6660" cy="4812"/>
          </a:xfrm>
        </p:grpSpPr>
        <p:pic>
          <p:nvPicPr>
            <p:cNvPr id="3076" name="Picture 4" descr="03_DF1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9184"/>
              <a:ext cx="6660" cy="4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Line 5"/>
            <p:cNvSpPr>
              <a:spLocks noChangeShapeType="1"/>
            </p:cNvSpPr>
            <p:nvPr/>
          </p:nvSpPr>
          <p:spPr bwMode="auto">
            <a:xfrm flipH="1" flipV="1">
              <a:off x="7298" y="11172"/>
              <a:ext cx="502" cy="141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Line 6"/>
            <p:cNvSpPr>
              <a:spLocks noChangeShapeType="1"/>
            </p:cNvSpPr>
            <p:nvPr/>
          </p:nvSpPr>
          <p:spPr bwMode="auto">
            <a:xfrm flipH="1" flipV="1">
              <a:off x="7059" y="11618"/>
              <a:ext cx="502" cy="141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0999" y="288131"/>
            <a:ext cx="4938237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2400" b="1" dirty="0" smtClean="0"/>
              <a:t>EP450/ Xe 167 MeV/ 1×10</a:t>
            </a:r>
            <a:r>
              <a:rPr lang="en-US" altLang="en-US" sz="2400" b="1" baseline="30000" dirty="0" smtClean="0"/>
              <a:t>12</a:t>
            </a:r>
            <a:r>
              <a:rPr lang="en-US" altLang="en-US" sz="2400" b="1" dirty="0" smtClean="0"/>
              <a:t>cm</a:t>
            </a:r>
            <a:r>
              <a:rPr lang="en-US" altLang="en-US" sz="2400" b="1" baseline="30000" dirty="0" smtClean="0"/>
              <a:t>-2</a:t>
            </a:r>
            <a:endParaRPr lang="ru-RU" altLang="en-US" sz="2400" b="1" baseline="300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5715000" y="391596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35 keV/nm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86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4_B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072620"/>
            <a:ext cx="503490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04_DF5_sp2_cr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92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1600" y="45720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upper limit of S</a:t>
            </a:r>
            <a:r>
              <a:rPr lang="en-US" b="1" baseline="-25000" dirty="0"/>
              <a:t>e</a:t>
            </a:r>
            <a:r>
              <a:rPr lang="en-US" b="1" dirty="0"/>
              <a:t> threshold value in </a:t>
            </a:r>
            <a:r>
              <a:rPr lang="en-US" b="1" dirty="0" smtClean="0"/>
              <a:t>Me</a:t>
            </a:r>
            <a:r>
              <a:rPr lang="en-US" b="1" baseline="-25000" dirty="0" smtClean="0"/>
              <a:t>23</a:t>
            </a:r>
            <a:r>
              <a:rPr lang="en-US" b="1" dirty="0" smtClean="0"/>
              <a:t>C</a:t>
            </a:r>
            <a:r>
              <a:rPr lang="en-US" b="1" baseline="-25000" dirty="0" smtClean="0"/>
              <a:t>6</a:t>
            </a:r>
            <a:r>
              <a:rPr lang="en-US" b="1" dirty="0" smtClean="0"/>
              <a:t> carbides </a:t>
            </a:r>
            <a:r>
              <a:rPr lang="en-US" b="1" dirty="0"/>
              <a:t>is </a:t>
            </a:r>
            <a:r>
              <a:rPr lang="en-US" b="1" dirty="0" smtClean="0"/>
              <a:t>estimated  to </a:t>
            </a:r>
            <a:r>
              <a:rPr lang="en-US" b="1" dirty="0"/>
              <a:t>be around 35 </a:t>
            </a:r>
            <a:r>
              <a:rPr lang="en-US" b="1" dirty="0" smtClean="0"/>
              <a:t>keV/nm </a:t>
            </a:r>
            <a:endParaRPr lang="ru-RU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0999" y="288131"/>
            <a:ext cx="4938237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2400" dirty="0" smtClean="0"/>
              <a:t>EP450/ Xe 167 MeV/ 1×10</a:t>
            </a:r>
            <a:r>
              <a:rPr lang="en-US" altLang="en-US" sz="2400" baseline="30000" dirty="0" smtClean="0"/>
              <a:t>12</a:t>
            </a:r>
            <a:r>
              <a:rPr lang="en-US" altLang="en-US" sz="2400" dirty="0" smtClean="0"/>
              <a:t>cm</a:t>
            </a:r>
            <a:r>
              <a:rPr lang="en-US" altLang="en-US" sz="2400" baseline="30000" dirty="0" smtClean="0"/>
              <a:t>-2</a:t>
            </a:r>
            <a:endParaRPr lang="ru-RU" altLang="en-US" sz="2400" baseline="300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5715000" y="391596"/>
            <a:ext cx="178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35 keV/nm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598" y="5557798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No latent tracks </a:t>
            </a:r>
            <a:r>
              <a:rPr lang="en-US" sz="2000" b="1" dirty="0" smtClean="0">
                <a:solidFill>
                  <a:srgbClr val="002060"/>
                </a:solidFill>
              </a:rPr>
              <a:t>of  high energy heavy ions are registered in carbides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3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0600" y="5105400"/>
            <a:ext cx="7383462" cy="1008062"/>
          </a:xfrm>
          <a:noFill/>
        </p:spPr>
        <p:txBody>
          <a:bodyPr>
            <a:normAutofit/>
          </a:bodyPr>
          <a:lstStyle/>
          <a:p>
            <a:pPr marL="0" indent="0" algn="l" eaLnBrk="1" hangingPunct="1">
              <a:lnSpc>
                <a:spcPct val="120000"/>
              </a:lnSpc>
              <a:buNone/>
            </a:pPr>
            <a:r>
              <a:rPr lang="en-US" altLang="en-US" sz="1800" b="1" dirty="0" smtClean="0">
                <a:solidFill>
                  <a:schemeClr val="tx1"/>
                </a:solidFill>
              </a:rPr>
              <a:t>Amorphization of  Y-</a:t>
            </a:r>
            <a:r>
              <a:rPr lang="en-US" alt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altLang="en-US" sz="1800" b="1" dirty="0" smtClean="0">
                <a:solidFill>
                  <a:schemeClr val="tx1"/>
                </a:solidFill>
              </a:rPr>
              <a:t> oxides induced by irradiation in the ion track overlapping regime (plane view DF,  SAD)</a:t>
            </a:r>
          </a:p>
        </p:txBody>
      </p:sp>
      <p:pic>
        <p:nvPicPr>
          <p:cNvPr id="21508" name="Picture 11" descr="DF from amorphous ring 1 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765969"/>
            <a:ext cx="417671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2" descr="a2_SAD_matrix + part at edge crop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836613"/>
            <a:ext cx="32400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Oval 13"/>
          <p:cNvSpPr>
            <a:spLocks noChangeArrowheads="1"/>
          </p:cNvSpPr>
          <p:nvPr/>
        </p:nvSpPr>
        <p:spPr bwMode="auto">
          <a:xfrm>
            <a:off x="5867400" y="2420938"/>
            <a:ext cx="433388" cy="4333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Line 14"/>
          <p:cNvSpPr>
            <a:spLocks noChangeShapeType="1"/>
          </p:cNvSpPr>
          <p:nvPr/>
        </p:nvSpPr>
        <p:spPr bwMode="auto">
          <a:xfrm flipH="1">
            <a:off x="4932363" y="2636838"/>
            <a:ext cx="9350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2625" y="152400"/>
            <a:ext cx="4938237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2400" b="1" dirty="0" smtClean="0"/>
              <a:t>Cr16/ Bi 700 MeV/ 1.5×10</a:t>
            </a:r>
            <a:r>
              <a:rPr lang="en-US" altLang="en-US" sz="2400" b="1" baseline="30000" dirty="0" smtClean="0"/>
              <a:t>13</a:t>
            </a:r>
            <a:r>
              <a:rPr lang="en-US" altLang="en-US" sz="2400" b="1" dirty="0" smtClean="0"/>
              <a:t>cm</a:t>
            </a:r>
            <a:r>
              <a:rPr lang="en-US" altLang="en-US" sz="2400" b="1" baseline="30000" dirty="0" smtClean="0"/>
              <a:t>-2</a:t>
            </a:r>
            <a:endParaRPr lang="ru-RU" altLang="en-US" sz="2400" b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4225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537306"/>
              </p:ext>
            </p:extLst>
          </p:nvPr>
        </p:nvGraphicFramePr>
        <p:xfrm>
          <a:off x="1590675" y="1066800"/>
          <a:ext cx="5962650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Graph" r:id="rId3" imgW="3906317" imgH="3004109" progId="Origin50.Graph">
                  <p:embed/>
                </p:oleObj>
              </mc:Choice>
              <mc:Fallback>
                <p:oleObj name="Graph" r:id="rId3" imgW="3906317" imgH="3004109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675" y="1066800"/>
                        <a:ext cx="5962650" cy="459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2625" y="152400"/>
            <a:ext cx="4938237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2400" b="1" dirty="0" smtClean="0"/>
              <a:t>Cr16/ Bi 700 MeV/ 1.5×10</a:t>
            </a:r>
            <a:r>
              <a:rPr lang="en-US" altLang="en-US" sz="2400" b="1" baseline="30000" dirty="0" smtClean="0"/>
              <a:t>13</a:t>
            </a:r>
            <a:r>
              <a:rPr lang="en-US" altLang="en-US" sz="2400" b="1" dirty="0" smtClean="0"/>
              <a:t>cm</a:t>
            </a:r>
            <a:r>
              <a:rPr lang="en-US" altLang="en-US" sz="2400" b="1" baseline="30000" dirty="0" smtClean="0"/>
              <a:t>-2</a:t>
            </a:r>
            <a:endParaRPr lang="ru-RU" altLang="en-US" sz="2400" b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2166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533400"/>
            <a:ext cx="6983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smtClean="0">
                <a:latin typeface="Comic Sans MS" pitchFamily="66" charset="0"/>
              </a:rPr>
              <a:t>SEE – Single Event Effects</a:t>
            </a:r>
            <a:endParaRPr lang="ru-RU" altLang="en-US" dirty="0">
              <a:latin typeface="Comic Sans MS" pitchFamily="66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5" y="1219200"/>
            <a:ext cx="7972425" cy="421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0491" y="5880660"/>
            <a:ext cx="7515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Todd Weatherford.  </a:t>
            </a:r>
            <a:r>
              <a:rPr lang="en-US" sz="1200" b="1" dirty="0"/>
              <a:t>FROM CARRIERS TO CONTACTS</a:t>
            </a:r>
            <a:r>
              <a:rPr lang="en-US" sz="1200" b="1" dirty="0" smtClean="0"/>
              <a:t>, A </a:t>
            </a:r>
            <a:r>
              <a:rPr lang="en-US" sz="1200" b="1" dirty="0"/>
              <a:t>REVIEW OF SEE CHARGE </a:t>
            </a:r>
            <a:r>
              <a:rPr lang="en-US" sz="1200" b="1" dirty="0" smtClean="0"/>
              <a:t>COLLECTION PROCESSES </a:t>
            </a:r>
            <a:r>
              <a:rPr lang="en-US" sz="1200" b="1" dirty="0"/>
              <a:t>IN </a:t>
            </a:r>
            <a:r>
              <a:rPr lang="en-US" sz="1200" b="1" dirty="0" smtClean="0"/>
              <a:t>DEVICES, </a:t>
            </a:r>
            <a:r>
              <a:rPr lang="en-US" sz="1400" i="1" dirty="0" smtClean="0"/>
              <a:t>2002 </a:t>
            </a:r>
            <a:r>
              <a:rPr lang="en-US" sz="1400" i="1" dirty="0"/>
              <a:t>IEEE </a:t>
            </a:r>
            <a:r>
              <a:rPr lang="en-US" sz="1400" i="1" dirty="0" smtClean="0"/>
              <a:t>NSREC Short </a:t>
            </a:r>
            <a:r>
              <a:rPr lang="en-US" sz="1400" i="1" dirty="0"/>
              <a:t>Course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09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PC_users\skuratov\mail\SA\2014\Y2Ti2O7_Paper\Paper\Figures\fi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28662"/>
            <a:ext cx="7543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152400"/>
            <a:ext cx="4938237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2400" b="1" dirty="0" smtClean="0"/>
              <a:t>EP450/ Xe 167 MeV/ 1×10</a:t>
            </a:r>
            <a:r>
              <a:rPr lang="en-US" altLang="en-US" sz="2400" b="1" baseline="30000" dirty="0" smtClean="0"/>
              <a:t>12</a:t>
            </a:r>
            <a:r>
              <a:rPr lang="en-US" altLang="en-US" sz="2400" b="1" dirty="0" smtClean="0"/>
              <a:t>cm</a:t>
            </a:r>
            <a:r>
              <a:rPr lang="en-US" altLang="en-US" sz="2400" b="1" baseline="30000" dirty="0" smtClean="0"/>
              <a:t>-2</a:t>
            </a:r>
            <a:endParaRPr lang="ru-RU" altLang="en-US" sz="2400" b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83412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PC_users\skuratov\mail\SA\2014\Y2Ti2O7_Paper\Paper\Figures\fi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19200"/>
            <a:ext cx="844813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8071" y="5445205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HRTEM </a:t>
            </a:r>
            <a:r>
              <a:rPr lang="en-US" b="1" dirty="0" smtClean="0"/>
              <a:t>and </a:t>
            </a:r>
            <a:r>
              <a:rPr lang="en-US" b="1" dirty="0"/>
              <a:t>DF TEM </a:t>
            </a:r>
            <a:r>
              <a:rPr lang="en-US" b="1" dirty="0" smtClean="0"/>
              <a:t>micrographs </a:t>
            </a:r>
            <a:r>
              <a:rPr lang="en-US" b="1" dirty="0"/>
              <a:t>of latent tracks in </a:t>
            </a:r>
            <a:r>
              <a:rPr lang="en-US" b="1" dirty="0" smtClean="0"/>
              <a:t>Y</a:t>
            </a:r>
            <a:r>
              <a:rPr lang="en-US" b="1" baseline="-25000" dirty="0" smtClean="0"/>
              <a:t>2</a:t>
            </a:r>
            <a:r>
              <a:rPr lang="en-US" b="1" dirty="0" smtClean="0"/>
              <a:t>Ti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r>
              <a:rPr lang="en-US" b="1" baseline="-25000" dirty="0" smtClean="0"/>
              <a:t>7</a:t>
            </a:r>
            <a:endParaRPr lang="en-US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0999" y="288131"/>
            <a:ext cx="4938237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2400" b="1" dirty="0" smtClean="0"/>
              <a:t>EP450/ Xe 167 MeV/ 1×10</a:t>
            </a:r>
            <a:r>
              <a:rPr lang="en-US" altLang="en-US" sz="2400" b="1" baseline="30000" dirty="0" smtClean="0"/>
              <a:t>12</a:t>
            </a:r>
            <a:r>
              <a:rPr lang="en-US" altLang="en-US" sz="2400" b="1" dirty="0" smtClean="0"/>
              <a:t>cm</a:t>
            </a:r>
            <a:r>
              <a:rPr lang="en-US" altLang="en-US" sz="2400" b="1" baseline="30000" dirty="0" smtClean="0"/>
              <a:t>-2</a:t>
            </a:r>
            <a:endParaRPr lang="ru-RU" altLang="en-US" sz="2400" b="1" baseline="300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5715000" y="391596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= 23 keV/nm</a:t>
            </a:r>
          </a:p>
        </p:txBody>
      </p:sp>
    </p:spTree>
    <p:extLst>
      <p:ext uri="{BB962C8B-B14F-4D97-AF65-F5344CB8AC3E}">
        <p14:creationId xmlns:p14="http://schemas.microsoft.com/office/powerpoint/2010/main" val="40218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905000" y="52388"/>
            <a:ext cx="4459287" cy="576262"/>
          </a:xfrm>
        </p:spPr>
        <p:txBody>
          <a:bodyPr/>
          <a:lstStyle/>
          <a:p>
            <a:pPr algn="l"/>
            <a:r>
              <a:rPr lang="en-US" altLang="en-US" sz="2400" b="1" dirty="0" smtClean="0"/>
              <a:t>EP450/ 26 MeV Xe/10</a:t>
            </a:r>
            <a:r>
              <a:rPr lang="en-US" altLang="en-US" sz="2400" b="1" baseline="30000" dirty="0" smtClean="0"/>
              <a:t>12</a:t>
            </a:r>
            <a:r>
              <a:rPr lang="en-US" altLang="en-US" sz="2400" b="1" dirty="0" smtClean="0"/>
              <a:t> cm</a:t>
            </a:r>
            <a:r>
              <a:rPr lang="en-US" altLang="en-US" sz="2400" b="1" baseline="30000" dirty="0" smtClean="0"/>
              <a:t>-2</a:t>
            </a:r>
            <a:endParaRPr lang="ru-RU" altLang="en-US" sz="2400" b="1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2067" y="6035499"/>
            <a:ext cx="7433733" cy="504825"/>
          </a:xfrm>
          <a:noFill/>
        </p:spPr>
        <p:txBody>
          <a:bodyPr/>
          <a:lstStyle/>
          <a:p>
            <a:pPr marL="0" indent="0" algn="l" eaLnBrk="1" hangingPunct="1">
              <a:lnSpc>
                <a:spcPct val="120000"/>
              </a:lnSpc>
              <a:buNone/>
            </a:pPr>
            <a:r>
              <a:rPr lang="en-US" altLang="en-US" sz="1600" b="1" dirty="0" smtClean="0">
                <a:solidFill>
                  <a:schemeClr val="tx1"/>
                </a:solidFill>
              </a:rPr>
              <a:t>Amorphous  tracks in Y</a:t>
            </a:r>
            <a:r>
              <a:rPr lang="en-US" altLang="en-US" sz="1600" b="1" baseline="-25000" dirty="0" smtClean="0">
                <a:solidFill>
                  <a:schemeClr val="tx1"/>
                </a:solidFill>
              </a:rPr>
              <a:t>2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Ti</a:t>
            </a:r>
            <a:r>
              <a:rPr lang="en-US" altLang="en-US" sz="1600" b="1" baseline="-25000" dirty="0" smtClean="0">
                <a:solidFill>
                  <a:schemeClr val="tx1"/>
                </a:solidFill>
              </a:rPr>
              <a:t>2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O</a:t>
            </a:r>
            <a:r>
              <a:rPr lang="en-US" altLang="en-US" sz="1600" b="1" baseline="-25000" dirty="0" smtClean="0">
                <a:solidFill>
                  <a:schemeClr val="tx1"/>
                </a:solidFill>
              </a:rPr>
              <a:t>7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 particle (plane view DF, HR, SAD)</a:t>
            </a:r>
          </a:p>
        </p:txBody>
      </p:sp>
      <p:pic>
        <p:nvPicPr>
          <p:cNvPr id="17412" name="Picture 7" descr="b_DF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9478"/>
            <a:ext cx="54006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b_HR2-1_magn 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28650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b_SAD2-1_c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57563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24600" y="152400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=9.5 keV/nm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3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PC_users\skuratov\mail\SA\2014\Y2Ti2O7_Paper\Paper\Figures\fig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48245"/>
            <a:ext cx="5424487" cy="438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44190" y="5433434"/>
            <a:ext cx="3961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Mean</a:t>
            </a:r>
            <a:r>
              <a:rPr lang="ru-RU" b="1" dirty="0" smtClean="0"/>
              <a:t> </a:t>
            </a:r>
            <a:r>
              <a:rPr lang="ru-RU" b="1" dirty="0" err="1"/>
              <a:t>track</a:t>
            </a:r>
            <a:r>
              <a:rPr lang="ru-RU" b="1" dirty="0"/>
              <a:t> </a:t>
            </a:r>
            <a:r>
              <a:rPr lang="ru-RU" b="1" dirty="0" err="1"/>
              <a:t>diameter</a:t>
            </a:r>
            <a:r>
              <a:rPr lang="ru-RU" b="1" dirty="0"/>
              <a:t> </a:t>
            </a:r>
            <a:r>
              <a:rPr lang="ru-RU" b="1" dirty="0" err="1"/>
              <a:t>is</a:t>
            </a:r>
            <a:r>
              <a:rPr lang="ru-RU" b="1" dirty="0"/>
              <a:t> 7.5 </a:t>
            </a:r>
            <a:r>
              <a:rPr lang="ru-RU" b="1" dirty="0" err="1"/>
              <a:t>nm</a:t>
            </a:r>
            <a:endParaRPr lang="en-US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0510" y="103465"/>
            <a:ext cx="5218290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en-US" sz="2400" b="1" dirty="0" smtClean="0"/>
              <a:t>15CRA-3/ Xe 167 MeV/ 1×10</a:t>
            </a:r>
            <a:r>
              <a:rPr lang="en-US" altLang="en-US" sz="2400" b="1" baseline="30000" dirty="0" smtClean="0"/>
              <a:t>12</a:t>
            </a:r>
            <a:r>
              <a:rPr lang="en-US" altLang="en-US" sz="2400" b="1" dirty="0" smtClean="0"/>
              <a:t>cm</a:t>
            </a:r>
            <a:r>
              <a:rPr lang="en-US" altLang="en-US" sz="2400" b="1" baseline="30000" dirty="0" smtClean="0"/>
              <a:t>-2</a:t>
            </a:r>
            <a:endParaRPr lang="ru-RU" altLang="en-US" sz="2400" b="1" baseline="30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715000" y="206930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= 23 keV/nm</a:t>
            </a:r>
          </a:p>
        </p:txBody>
      </p:sp>
    </p:spTree>
    <p:extLst>
      <p:ext uri="{BB962C8B-B14F-4D97-AF65-F5344CB8AC3E}">
        <p14:creationId xmlns:p14="http://schemas.microsoft.com/office/powerpoint/2010/main" val="28884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5634" y="5235677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Latent track diameter as a function of stopping power for various ions in </a:t>
            </a:r>
            <a:r>
              <a:rPr lang="en-US" b="1" dirty="0" smtClean="0"/>
              <a:t>Y</a:t>
            </a:r>
            <a:r>
              <a:rPr lang="en-US" b="1" baseline="-25000" dirty="0" smtClean="0"/>
              <a:t>2</a:t>
            </a:r>
            <a:r>
              <a:rPr lang="en-US" b="1" dirty="0" smtClean="0"/>
              <a:t>Ti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r>
              <a:rPr lang="en-US" b="1" baseline="-25000" dirty="0" smtClean="0"/>
              <a:t>7</a:t>
            </a:r>
            <a:endParaRPr lang="en-US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52400"/>
            <a:ext cx="6400800" cy="508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33800" y="4373031"/>
            <a:ext cx="457200" cy="32455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792163" y="3249613"/>
            <a:ext cx="7354887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3525" indent="-1793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Main questions addressed to real-time measurements:</a:t>
            </a:r>
          </a:p>
          <a:p>
            <a:pPr eaLnBrk="1" hangingPunct="1"/>
            <a:endParaRPr lang="en-US" dirty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/>
              <a:t> Radiation damage and stress accumulation processes before and</a:t>
            </a:r>
          </a:p>
          <a:p>
            <a:pPr eaLnBrk="1" hangingPunct="1"/>
            <a:r>
              <a:rPr lang="en-US" dirty="0"/>
              <a:t>after ion track region overlapping</a:t>
            </a:r>
          </a:p>
          <a:p>
            <a:pPr eaLnBrk="1" hangingPunct="1"/>
            <a:endParaRPr lang="en-US" dirty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/>
              <a:t> Variation in the stress state under ion irradiation characterized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n-US" dirty="0"/>
              <a:t>by specific ionizing energy losses higher and lower than the threshold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n-US" dirty="0"/>
              <a:t>of radiation damage formation via electronic excitations. </a:t>
            </a:r>
          </a:p>
          <a:p>
            <a:pPr eaLnBrk="1" hangingPunct="1"/>
            <a:endParaRPr lang="ru-RU" dirty="0"/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576263" y="411163"/>
            <a:ext cx="7380287" cy="368300"/>
          </a:xfrm>
          <a:prstGeom prst="rect">
            <a:avLst/>
          </a:prstGeom>
          <a:solidFill>
            <a:schemeClr val="accent2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Accumulation of mechanical stresses under swift heavy ion irradiation</a:t>
            </a:r>
            <a:endParaRPr lang="ru-RU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900113" y="1412875"/>
            <a:ext cx="63722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dirty="0"/>
              <a:t>The knowledge about of high energy heavy ion-induced stress is of considerable practical value in view of simulation of fission product impact in radiation resistant oxides and ceramics, considered as candidate materials for nuclear waste management</a:t>
            </a:r>
            <a:r>
              <a:rPr lang="ru-RU" dirty="0"/>
              <a:t>  </a:t>
            </a:r>
            <a:r>
              <a:rPr lang="en-US" dirty="0" smtClean="0"/>
              <a:t>(</a:t>
            </a:r>
            <a:r>
              <a:rPr lang="en-US" b="1" dirty="0" smtClean="0"/>
              <a:t>inert matrix fuel host</a:t>
            </a:r>
            <a:r>
              <a:rPr lang="en-US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2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4643438" y="1700213"/>
            <a:ext cx="4140200" cy="33480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914400" y="914400"/>
            <a:ext cx="7813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/>
              <a:t>Basis of the piezospectroscopic effect – the applied stress strains the lattice  and alters the energy of transitions between electronic states</a:t>
            </a:r>
            <a:endParaRPr lang="ru-RU" b="1">
              <a:latin typeface="Times New Roman" pitchFamily="18" charset="0"/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4967288" y="1916113"/>
            <a:ext cx="29892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219700" y="16287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>
                <a:sym typeface="Symbol" pitchFamily="18" charset="2"/>
              </a:rPr>
              <a:t></a:t>
            </a:r>
            <a:r>
              <a:rPr lang="en-US"/>
              <a:t> = </a:t>
            </a:r>
            <a:r>
              <a:rPr lang="ru-RU">
                <a:sym typeface="Symbol" pitchFamily="18" charset="2"/>
              </a:rPr>
              <a:t></a:t>
            </a:r>
            <a:r>
              <a:rPr lang="en-US" baseline="-25000"/>
              <a:t>ij</a:t>
            </a:r>
            <a:r>
              <a:rPr lang="en-US"/>
              <a:t>×</a:t>
            </a:r>
            <a:r>
              <a:rPr lang="en-US">
                <a:sym typeface="Symbol" pitchFamily="18" charset="2"/>
              </a:rPr>
              <a:t></a:t>
            </a:r>
            <a:r>
              <a:rPr lang="en-US" baseline="-25000"/>
              <a:t>ij</a:t>
            </a:r>
            <a:r>
              <a:rPr lang="ru-RU"/>
              <a:t> </a:t>
            </a: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5219700" y="1989138"/>
            <a:ext cx="2952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>
                <a:sym typeface="Symbol" pitchFamily="18" charset="2"/>
              </a:rPr>
              <a:t></a:t>
            </a:r>
            <a:r>
              <a:rPr lang="en-US" sz="1600" baseline="-25000"/>
              <a:t>ij</a:t>
            </a:r>
            <a:r>
              <a:rPr lang="en-US" sz="1600"/>
              <a:t> –</a:t>
            </a:r>
            <a:r>
              <a:rPr lang="ru-RU" sz="1600"/>
              <a:t> piezospectroscopic</a:t>
            </a:r>
            <a:r>
              <a:rPr lang="en-US" sz="1600"/>
              <a:t> coefficients</a:t>
            </a:r>
            <a:endParaRPr lang="ru-RU" sz="1600"/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684213" y="5445125"/>
            <a:ext cx="43100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dirty="0"/>
              <a:t>Typical </a:t>
            </a:r>
            <a:r>
              <a:rPr lang="en-GB" sz="1400" dirty="0" err="1"/>
              <a:t>piezospectroscopic</a:t>
            </a:r>
            <a:r>
              <a:rPr lang="en-GB" sz="1400" dirty="0"/>
              <a:t> probes: Cr</a:t>
            </a:r>
            <a:r>
              <a:rPr lang="en-GB" sz="1400" baseline="30000" dirty="0"/>
              <a:t>3+ </a:t>
            </a:r>
            <a:r>
              <a:rPr lang="en-GB" sz="1400" dirty="0"/>
              <a:t>in Al</a:t>
            </a:r>
            <a:r>
              <a:rPr lang="en-GB" sz="1400" baseline="-25000" dirty="0"/>
              <a:t>2</a:t>
            </a:r>
            <a:r>
              <a:rPr lang="en-GB" sz="1400" dirty="0"/>
              <a:t>O</a:t>
            </a:r>
            <a:r>
              <a:rPr lang="en-GB" sz="1400" baseline="-25000" dirty="0"/>
              <a:t>3 </a:t>
            </a:r>
          </a:p>
          <a:p>
            <a:pPr eaLnBrk="1" hangingPunct="1">
              <a:spcBef>
                <a:spcPct val="50000"/>
              </a:spcBef>
            </a:pPr>
            <a:r>
              <a:rPr lang="en-GB" sz="1400" dirty="0"/>
              <a:t>Eu</a:t>
            </a:r>
            <a:r>
              <a:rPr lang="en-GB" sz="1400" baseline="30000" dirty="0"/>
              <a:t>3+</a:t>
            </a:r>
            <a:r>
              <a:rPr lang="en-GB" sz="1400" dirty="0"/>
              <a:t>, Nd</a:t>
            </a:r>
            <a:r>
              <a:rPr lang="en-GB" sz="1400" baseline="30000" dirty="0"/>
              <a:t>3+</a:t>
            </a:r>
            <a:r>
              <a:rPr lang="en-GB" sz="1400" dirty="0"/>
              <a:t> in silica glasses</a:t>
            </a:r>
          </a:p>
          <a:p>
            <a:pPr eaLnBrk="1" hangingPunct="1">
              <a:spcBef>
                <a:spcPct val="50000"/>
              </a:spcBef>
            </a:pPr>
            <a:r>
              <a:rPr lang="en-GB" sz="1400" dirty="0"/>
              <a:t>Sm</a:t>
            </a:r>
            <a:r>
              <a:rPr lang="en-GB" sz="1400" baseline="30000" dirty="0"/>
              <a:t>3+</a:t>
            </a:r>
            <a:r>
              <a:rPr lang="en-GB" sz="1400" dirty="0"/>
              <a:t> in borosilicate glasses</a:t>
            </a:r>
            <a:endParaRPr lang="ru-RU" sz="1400" dirty="0">
              <a:latin typeface="Times New Roman" pitchFamily="18" charset="0"/>
            </a:endParaRP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1295400" y="332656"/>
            <a:ext cx="6769100" cy="404813"/>
          </a:xfrm>
          <a:prstGeom prst="rect">
            <a:avLst/>
          </a:prstGeom>
          <a:solidFill>
            <a:schemeClr val="accent2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STRESS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ru-RU" sz="1600">
                <a:solidFill>
                  <a:schemeClr val="bg1"/>
                </a:solidFill>
              </a:rPr>
              <a:t>IN </a:t>
            </a:r>
            <a:r>
              <a:rPr lang="en-GB"/>
              <a:t> </a:t>
            </a:r>
            <a:r>
              <a:rPr lang="en-GB">
                <a:solidFill>
                  <a:schemeClr val="bg1"/>
                </a:solidFill>
              </a:rPr>
              <a:t>Al</a:t>
            </a:r>
            <a:r>
              <a:rPr lang="en-GB" baseline="-25000">
                <a:solidFill>
                  <a:schemeClr val="bg1"/>
                </a:solidFill>
              </a:rPr>
              <a:t>2</a:t>
            </a:r>
            <a:r>
              <a:rPr lang="en-GB">
                <a:solidFill>
                  <a:schemeClr val="bg1"/>
                </a:solidFill>
              </a:rPr>
              <a:t>O</a:t>
            </a:r>
            <a:r>
              <a:rPr lang="en-GB" baseline="-25000">
                <a:solidFill>
                  <a:schemeClr val="bg1"/>
                </a:solidFill>
              </a:rPr>
              <a:t>3</a:t>
            </a:r>
            <a:r>
              <a:rPr lang="en-GB">
                <a:solidFill>
                  <a:schemeClr val="bg1"/>
                </a:solidFill>
              </a:rPr>
              <a:t>:Cr</a:t>
            </a:r>
            <a:r>
              <a:rPr lang="en-US" sz="1600">
                <a:solidFill>
                  <a:schemeClr val="bg1"/>
                </a:solidFill>
              </a:rPr>
              <a:t> UNDER SWIFT HEAVY ION IRRADIATION</a:t>
            </a:r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26633" name="Rectangle 12"/>
          <p:cNvSpPr>
            <a:spLocks noChangeArrowheads="1"/>
          </p:cNvSpPr>
          <p:nvPr/>
        </p:nvSpPr>
        <p:spPr bwMode="auto">
          <a:xfrm>
            <a:off x="0" y="2957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6634" name="Object 11"/>
          <p:cNvGraphicFramePr>
            <a:graphicFrameLocks noChangeAspect="1"/>
          </p:cNvGraphicFramePr>
          <p:nvPr/>
        </p:nvGraphicFramePr>
        <p:xfrm>
          <a:off x="5364163" y="2997200"/>
          <a:ext cx="3368675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Equation" r:id="rId3" imgW="2273300" imgH="711200" progId="Equation.3">
                  <p:embed/>
                </p:oleObj>
              </mc:Choice>
              <mc:Fallback>
                <p:oleObj name="Equation" r:id="rId3" imgW="22733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2997200"/>
                        <a:ext cx="3368675" cy="105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5292725" y="2636838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R1-line</a:t>
            </a:r>
            <a:endParaRPr lang="ru-RU" sz="1600"/>
          </a:p>
        </p:txBody>
      </p:sp>
      <p:sp>
        <p:nvSpPr>
          <p:cNvPr id="26636" name="Rectangle 15"/>
          <p:cNvSpPr>
            <a:spLocks noChangeArrowheads="1"/>
          </p:cNvSpPr>
          <p:nvPr/>
        </p:nvSpPr>
        <p:spPr bwMode="auto">
          <a:xfrm>
            <a:off x="0" y="2957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6637" name="Object 14"/>
          <p:cNvGraphicFramePr>
            <a:graphicFrameLocks noChangeAspect="1"/>
          </p:cNvGraphicFramePr>
          <p:nvPr/>
        </p:nvGraphicFramePr>
        <p:xfrm>
          <a:off x="5364163" y="4724400"/>
          <a:ext cx="3240087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Equation" r:id="rId5" imgW="2273300" imgH="711200" progId="Equation.3">
                  <p:embed/>
                </p:oleObj>
              </mc:Choice>
              <mc:Fallback>
                <p:oleObj name="Equation" r:id="rId5" imgW="22733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724400"/>
                        <a:ext cx="3240087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Text Box 16"/>
          <p:cNvSpPr txBox="1">
            <a:spLocks noChangeArrowheads="1"/>
          </p:cNvSpPr>
          <p:nvPr/>
        </p:nvSpPr>
        <p:spPr bwMode="auto">
          <a:xfrm>
            <a:off x="5292725" y="4221163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R2-line</a:t>
            </a:r>
            <a:endParaRPr lang="ru-RU" sz="1600"/>
          </a:p>
        </p:txBody>
      </p:sp>
      <p:pic>
        <p:nvPicPr>
          <p:cNvPr id="26639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816350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40" name="Text Box 18"/>
          <p:cNvSpPr txBox="1">
            <a:spLocks noChangeArrowheads="1"/>
          </p:cNvSpPr>
          <p:nvPr/>
        </p:nvSpPr>
        <p:spPr bwMode="auto">
          <a:xfrm>
            <a:off x="6877050" y="6237288"/>
            <a:ext cx="2016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D. Clarke et. al.</a:t>
            </a:r>
            <a:r>
              <a:rPr lang="en-US" sz="1600"/>
              <a:t> </a:t>
            </a: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221205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542325"/>
              </p:ext>
            </p:extLst>
          </p:nvPr>
        </p:nvGraphicFramePr>
        <p:xfrm>
          <a:off x="551445" y="1170040"/>
          <a:ext cx="4359024" cy="3382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45" y="1170040"/>
                        <a:ext cx="4359024" cy="33824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05450"/>
              </p:ext>
            </p:extLst>
          </p:nvPr>
        </p:nvGraphicFramePr>
        <p:xfrm>
          <a:off x="4319972" y="1170040"/>
          <a:ext cx="4172485" cy="3377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Graph" r:id="rId5" imgW="3908755" imgH="2926080" progId="Origin50.Graph">
                  <p:embed/>
                </p:oleObj>
              </mc:Choice>
              <mc:Fallback>
                <p:oleObj name="Graph" r:id="rId5" imgW="3908755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9972" y="1170040"/>
                        <a:ext cx="4172485" cy="33777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9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9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99"/>
          <p:cNvSpPr>
            <a:spLocks noChangeArrowheads="1"/>
          </p:cNvSpPr>
          <p:nvPr/>
        </p:nvSpPr>
        <p:spPr bwMode="auto">
          <a:xfrm>
            <a:off x="0" y="273367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2"/>
          <p:cNvSpPr>
            <a:spLocks noChangeArrowheads="1"/>
          </p:cNvSpPr>
          <p:nvPr/>
        </p:nvSpPr>
        <p:spPr bwMode="auto">
          <a:xfrm>
            <a:off x="572185" y="4685538"/>
            <a:ext cx="8031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Dose dependence of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ionoluminescence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spectra in Al</a:t>
            </a:r>
            <a:r>
              <a:rPr kumimoji="0" lang="en-US" alt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n-US" alt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MgO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measured during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167 MeV Xe ion irradiation at 80 K.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800708"/>
            <a:ext cx="5652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ea typeface="Calibri" pitchFamily="34" charset="0"/>
                <a:cs typeface="Times New Roman" pitchFamily="18" charset="0"/>
              </a:rPr>
              <a:t>Al</a:t>
            </a:r>
            <a:r>
              <a:rPr lang="en-US" altLang="en-US" baseline="-30000" dirty="0">
                <a:ea typeface="Calibri" pitchFamily="34" charset="0"/>
                <a:cs typeface="Times New Roman" pitchFamily="18" charset="0"/>
              </a:rPr>
              <a:t>2</a:t>
            </a:r>
            <a:r>
              <a:rPr lang="en-US" altLang="en-US" dirty="0">
                <a:ea typeface="Calibri" pitchFamily="34" charset="0"/>
                <a:cs typeface="Times New Roman" pitchFamily="18" charset="0"/>
              </a:rPr>
              <a:t>O</a:t>
            </a:r>
            <a:r>
              <a:rPr lang="en-US" altLang="en-US" baseline="-30000" dirty="0">
                <a:ea typeface="Calibri" pitchFamily="34" charset="0"/>
                <a:cs typeface="Times New Roman" pitchFamily="18" charset="0"/>
              </a:rPr>
              <a:t>3</a:t>
            </a:r>
            <a:r>
              <a:rPr lang="en-US" altLang="en-US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dirty="0" smtClean="0">
                <a:ea typeface="Calibri" pitchFamily="34" charset="0"/>
                <a:cs typeface="Times New Roman" pitchFamily="18" charset="0"/>
              </a:rPr>
              <a:t>                                                           </a:t>
            </a:r>
            <a:r>
              <a:rPr lang="en-US" altLang="en-US" dirty="0" err="1">
                <a:ea typeface="Calibri" pitchFamily="34" charset="0"/>
                <a:cs typeface="Times New Roman" pitchFamily="18" charset="0"/>
              </a:rPr>
              <a:t>MgO</a:t>
            </a:r>
            <a:r>
              <a:rPr lang="en-US" altLang="en-US" dirty="0">
                <a:ea typeface="Calibri" pitchFamily="34" charset="0"/>
                <a:cs typeface="Times New Roman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2967038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349500"/>
            <a:ext cx="2879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2349500"/>
            <a:ext cx="2921000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8300"/>
            <a:ext cx="28448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Text Box 11"/>
          <p:cNvSpPr txBox="1">
            <a:spLocks noChangeArrowheads="1"/>
          </p:cNvSpPr>
          <p:nvPr/>
        </p:nvSpPr>
        <p:spPr bwMode="auto">
          <a:xfrm rot="-5400000">
            <a:off x="-675481" y="3709194"/>
            <a:ext cx="165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/>
              <a:t>Ion fluence, cm</a:t>
            </a:r>
            <a:r>
              <a:rPr lang="en-US" sz="1400" b="1" baseline="30000"/>
              <a:t>-2</a:t>
            </a:r>
            <a:endParaRPr lang="ru-RU" sz="1400" b="1" baseline="30000"/>
          </a:p>
        </p:txBody>
      </p:sp>
      <p:sp>
        <p:nvSpPr>
          <p:cNvPr id="29703" name="Line 12"/>
          <p:cNvSpPr>
            <a:spLocks noChangeShapeType="1"/>
          </p:cNvSpPr>
          <p:nvPr/>
        </p:nvSpPr>
        <p:spPr bwMode="auto">
          <a:xfrm flipV="1">
            <a:off x="179388" y="4833938"/>
            <a:ext cx="0" cy="6477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Text Box 13"/>
          <p:cNvSpPr txBox="1">
            <a:spLocks noChangeArrowheads="1"/>
          </p:cNvSpPr>
          <p:nvPr/>
        </p:nvSpPr>
        <p:spPr bwMode="auto">
          <a:xfrm>
            <a:off x="3938588" y="6092825"/>
            <a:ext cx="2162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/>
              <a:t>wavenumber, cm</a:t>
            </a:r>
            <a:r>
              <a:rPr lang="en-US" sz="1400" b="1" baseline="30000"/>
              <a:t>-1</a:t>
            </a:r>
            <a:endParaRPr lang="ru-RU" sz="1400" b="1"/>
          </a:p>
        </p:txBody>
      </p:sp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1114425" y="2492375"/>
            <a:ext cx="433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Kr</a:t>
            </a:r>
            <a:endParaRPr lang="ru-RU"/>
          </a:p>
        </p:txBody>
      </p:sp>
      <p:sp>
        <p:nvSpPr>
          <p:cNvPr id="29706" name="Text Box 15"/>
          <p:cNvSpPr txBox="1">
            <a:spLocks noChangeArrowheads="1"/>
          </p:cNvSpPr>
          <p:nvPr/>
        </p:nvSpPr>
        <p:spPr bwMode="auto">
          <a:xfrm>
            <a:off x="3887788" y="2457450"/>
            <a:ext cx="576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Xe</a:t>
            </a:r>
            <a:endParaRPr lang="ru-RU"/>
          </a:p>
        </p:txBody>
      </p:sp>
      <p:sp>
        <p:nvSpPr>
          <p:cNvPr id="29707" name="Text Box 16"/>
          <p:cNvSpPr txBox="1">
            <a:spLocks noChangeArrowheads="1"/>
          </p:cNvSpPr>
          <p:nvPr/>
        </p:nvSpPr>
        <p:spPr bwMode="auto">
          <a:xfrm>
            <a:off x="6877050" y="2528888"/>
            <a:ext cx="433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Bi</a:t>
            </a:r>
            <a:endParaRPr lang="ru-RU"/>
          </a:p>
        </p:txBody>
      </p:sp>
      <p:sp>
        <p:nvSpPr>
          <p:cNvPr id="29708" name="Text Box 18"/>
          <p:cNvSpPr txBox="1">
            <a:spLocks noChangeArrowheads="1"/>
          </p:cNvSpPr>
          <p:nvPr/>
        </p:nvSpPr>
        <p:spPr bwMode="auto">
          <a:xfrm>
            <a:off x="179388" y="62071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ii, iii</a:t>
            </a:r>
            <a:endParaRPr lang="ru-RU" b="1"/>
          </a:p>
        </p:txBody>
      </p:sp>
      <p:sp>
        <p:nvSpPr>
          <p:cNvPr id="29709" name="Rectangle 19"/>
          <p:cNvSpPr>
            <a:spLocks noChangeArrowheads="1"/>
          </p:cNvSpPr>
          <p:nvPr/>
        </p:nvSpPr>
        <p:spPr bwMode="auto">
          <a:xfrm>
            <a:off x="6767513" y="5300663"/>
            <a:ext cx="1184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200" b="1">
                <a:ea typeface="SimSun" charset="-122"/>
              </a:rPr>
              <a:t>S</a:t>
            </a:r>
            <a:r>
              <a:rPr lang="en-US" altLang="zh-CN" sz="1200" b="1" baseline="-25000">
                <a:ea typeface="SimSun" charset="-122"/>
              </a:rPr>
              <a:t>e</a:t>
            </a:r>
            <a:r>
              <a:rPr lang="en-US" altLang="zh-CN" sz="1200" b="1">
                <a:ea typeface="SimSun" charset="-122"/>
              </a:rPr>
              <a:t>=41 keV/nm</a:t>
            </a:r>
            <a:endParaRPr lang="ru-RU" sz="1200" b="1"/>
          </a:p>
        </p:txBody>
      </p:sp>
      <p:sp>
        <p:nvSpPr>
          <p:cNvPr id="29710" name="Rectangle 20"/>
          <p:cNvSpPr>
            <a:spLocks noChangeArrowheads="1"/>
          </p:cNvSpPr>
          <p:nvPr/>
        </p:nvSpPr>
        <p:spPr bwMode="auto">
          <a:xfrm>
            <a:off x="3671888" y="3573463"/>
            <a:ext cx="1347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>
                <a:ea typeface="SimSun" charset="-122"/>
              </a:rPr>
              <a:t>S</a:t>
            </a:r>
            <a:r>
              <a:rPr lang="en-US" altLang="zh-CN" sz="1400" b="1" baseline="-25000">
                <a:ea typeface="SimSun" charset="-122"/>
              </a:rPr>
              <a:t>e</a:t>
            </a:r>
            <a:r>
              <a:rPr lang="en-US" altLang="zh-CN" sz="1400" b="1">
                <a:ea typeface="SimSun" charset="-122"/>
              </a:rPr>
              <a:t>=25 keV/nm</a:t>
            </a:r>
            <a:endParaRPr lang="ru-RU" sz="1400" b="1"/>
          </a:p>
        </p:txBody>
      </p:sp>
      <p:sp>
        <p:nvSpPr>
          <p:cNvPr id="29711" name="Rectangle 22"/>
          <p:cNvSpPr>
            <a:spLocks noChangeArrowheads="1"/>
          </p:cNvSpPr>
          <p:nvPr/>
        </p:nvSpPr>
        <p:spPr bwMode="auto">
          <a:xfrm>
            <a:off x="827088" y="5229225"/>
            <a:ext cx="1347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>
                <a:ea typeface="SimSun" charset="-122"/>
              </a:rPr>
              <a:t>S</a:t>
            </a:r>
            <a:r>
              <a:rPr lang="en-US" altLang="zh-CN" sz="1400" b="1" baseline="-25000">
                <a:ea typeface="SimSun" charset="-122"/>
              </a:rPr>
              <a:t>e</a:t>
            </a:r>
            <a:r>
              <a:rPr lang="en-US" altLang="zh-CN" sz="1400" b="1">
                <a:ea typeface="SimSun" charset="-122"/>
              </a:rPr>
              <a:t>=16 keV/nm</a:t>
            </a:r>
            <a:endParaRPr lang="ru-RU" sz="1400" b="1"/>
          </a:p>
        </p:txBody>
      </p:sp>
      <p:sp>
        <p:nvSpPr>
          <p:cNvPr id="29712" name="Rectangle 23"/>
          <p:cNvSpPr>
            <a:spLocks noChangeArrowheads="1"/>
          </p:cNvSpPr>
          <p:nvPr/>
        </p:nvSpPr>
        <p:spPr bwMode="auto">
          <a:xfrm>
            <a:off x="539750" y="6381750"/>
            <a:ext cx="8604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sym typeface="Math1"/>
              </a:rPr>
              <a:t>The stresses are compressive in basal plane of the sample and tensile in perpendicular direction</a:t>
            </a:r>
            <a:endParaRPr lang="ru-RU" sz="1400" b="1">
              <a:solidFill>
                <a:schemeClr val="accent2"/>
              </a:solidFill>
              <a:sym typeface="Math1"/>
            </a:endParaRPr>
          </a:p>
        </p:txBody>
      </p:sp>
      <p:sp>
        <p:nvSpPr>
          <p:cNvPr id="29713" name="Rectangle 24"/>
          <p:cNvSpPr>
            <a:spLocks noChangeArrowheads="1"/>
          </p:cNvSpPr>
          <p:nvPr/>
        </p:nvSpPr>
        <p:spPr bwMode="auto">
          <a:xfrm>
            <a:off x="468313" y="1449388"/>
            <a:ext cx="30241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600"/>
              <a:t>each Cr</a:t>
            </a:r>
            <a:r>
              <a:rPr lang="en-US" sz="1600" baseline="30000"/>
              <a:t>3+</a:t>
            </a:r>
            <a:r>
              <a:rPr lang="en-US" sz="1600"/>
              <a:t> ion  acts  as an independent strain sensor</a:t>
            </a:r>
            <a:endParaRPr lang="en-US"/>
          </a:p>
        </p:txBody>
      </p:sp>
      <p:sp>
        <p:nvSpPr>
          <p:cNvPr id="29714" name="Rectangle 25"/>
          <p:cNvSpPr>
            <a:spLocks noChangeArrowheads="1"/>
          </p:cNvSpPr>
          <p:nvPr/>
        </p:nvSpPr>
        <p:spPr bwMode="auto">
          <a:xfrm>
            <a:off x="3167063" y="1376363"/>
            <a:ext cx="56530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600"/>
              <a:t>The splitting of the </a:t>
            </a:r>
            <a:r>
              <a:rPr lang="en-US" sz="1600" i="1"/>
              <a:t>R</a:t>
            </a:r>
            <a:r>
              <a:rPr lang="en-US" sz="1600"/>
              <a:t>-lines directly indicates on the presence of differently stressed regions in the irradiating ruby specimen</a:t>
            </a:r>
            <a:r>
              <a:rPr lang="ru-RU" sz="1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23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44563"/>
            <a:ext cx="4222750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933825"/>
            <a:ext cx="4106862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Line 7"/>
          <p:cNvSpPr>
            <a:spLocks noChangeShapeType="1"/>
          </p:cNvSpPr>
          <p:nvPr/>
        </p:nvSpPr>
        <p:spPr bwMode="auto">
          <a:xfrm flipH="1">
            <a:off x="3384550" y="4652963"/>
            <a:ext cx="3241675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2555875" y="6273800"/>
            <a:ext cx="2771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3600450" y="6308725"/>
            <a:ext cx="2160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/>
              <a:t>wavenumber, cm</a:t>
            </a:r>
            <a:r>
              <a:rPr lang="en-US" sz="1400" b="1" baseline="30000"/>
              <a:t>-1</a:t>
            </a:r>
            <a:endParaRPr lang="ru-RU" sz="1400" b="1"/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 rot="-5400000">
            <a:off x="-459582" y="3383757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/>
              <a:t>Ion fluence, cm</a:t>
            </a:r>
            <a:r>
              <a:rPr lang="en-US" sz="1400" b="1" baseline="30000"/>
              <a:t>-2</a:t>
            </a:r>
            <a:endParaRPr lang="ru-RU" sz="1400" b="1" baseline="30000"/>
          </a:p>
        </p:txBody>
      </p:sp>
      <p:sp>
        <p:nvSpPr>
          <p:cNvPr id="30728" name="Line 11"/>
          <p:cNvSpPr>
            <a:spLocks noChangeShapeType="1"/>
          </p:cNvSpPr>
          <p:nvPr/>
        </p:nvSpPr>
        <p:spPr bwMode="auto">
          <a:xfrm flipV="1">
            <a:off x="358775" y="4473575"/>
            <a:ext cx="0" cy="14049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Text Box 14"/>
          <p:cNvSpPr txBox="1">
            <a:spLocks noChangeArrowheads="1"/>
          </p:cNvSpPr>
          <p:nvPr/>
        </p:nvSpPr>
        <p:spPr bwMode="auto">
          <a:xfrm>
            <a:off x="1258888" y="1125538"/>
            <a:ext cx="5762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Xe</a:t>
            </a:r>
            <a:endParaRPr lang="ru-RU"/>
          </a:p>
        </p:txBody>
      </p:sp>
      <p:sp>
        <p:nvSpPr>
          <p:cNvPr id="30732" name="Rectangle 16"/>
          <p:cNvSpPr>
            <a:spLocks noChangeArrowheads="1"/>
          </p:cNvSpPr>
          <p:nvPr/>
        </p:nvSpPr>
        <p:spPr bwMode="auto">
          <a:xfrm>
            <a:off x="1619250" y="1160463"/>
            <a:ext cx="134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>
                <a:ea typeface="SimSun" charset="-122"/>
              </a:rPr>
              <a:t>S</a:t>
            </a:r>
            <a:r>
              <a:rPr lang="en-US" altLang="zh-CN" sz="1400" b="1" baseline="-25000">
                <a:ea typeface="SimSun" charset="-122"/>
              </a:rPr>
              <a:t>e</a:t>
            </a:r>
            <a:r>
              <a:rPr lang="en-US" altLang="zh-CN" sz="1400" b="1">
                <a:ea typeface="SimSun" charset="-122"/>
              </a:rPr>
              <a:t>=25 keV/nm</a:t>
            </a:r>
            <a:endParaRPr lang="ru-RU" sz="1400" b="1"/>
          </a:p>
        </p:txBody>
      </p:sp>
    </p:spTree>
    <p:extLst>
      <p:ext uri="{BB962C8B-B14F-4D97-AF65-F5344CB8AC3E}">
        <p14:creationId xmlns:p14="http://schemas.microsoft.com/office/powerpoint/2010/main" val="184039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71" y="319666"/>
            <a:ext cx="5057195" cy="361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0969" y="41148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WEIBULL FIT of </a:t>
            </a:r>
            <a:r>
              <a:rPr lang="en-US" b="1" dirty="0" smtClean="0">
                <a:latin typeface="Comic Sans MS" panose="030F0702030302020204" pitchFamily="66" charset="0"/>
              </a:rPr>
              <a:t>threshold curve</a:t>
            </a:r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s</a:t>
            </a:r>
            <a:r>
              <a:rPr lang="en-US" b="1" dirty="0">
                <a:latin typeface="Comic Sans MS" panose="030F0702030302020204" pitchFamily="66" charset="0"/>
              </a:rPr>
              <a:t>= </a:t>
            </a:r>
            <a:r>
              <a:rPr lang="el-GR" dirty="0" smtClean="0">
                <a:latin typeface="Comic Sans MS" panose="030F0702030302020204" pitchFamily="66" charset="0"/>
                <a:ea typeface="Cambria Math"/>
              </a:rPr>
              <a:t>σ</a:t>
            </a:r>
            <a:r>
              <a:rPr lang="en-US" b="1" baseline="-25000" dirty="0" smtClean="0">
                <a:latin typeface="Comic Sans MS" panose="030F0702030302020204" pitchFamily="66" charset="0"/>
              </a:rPr>
              <a:t>sat </a:t>
            </a:r>
            <a:r>
              <a:rPr lang="en-US" b="1" dirty="0" smtClean="0">
                <a:latin typeface="Comic Sans MS" panose="030F0702030302020204" pitchFamily="66" charset="0"/>
              </a:rPr>
              <a:t>{1-exp</a:t>
            </a:r>
            <a:r>
              <a:rPr lang="en-US" b="1" dirty="0">
                <a:latin typeface="Comic Sans MS" panose="030F0702030302020204" pitchFamily="66" charset="0"/>
              </a:rPr>
              <a:t>[-(L-</a:t>
            </a:r>
            <a:r>
              <a:rPr lang="en-US" b="1" dirty="0" err="1">
                <a:latin typeface="Comic Sans MS" panose="030F0702030302020204" pitchFamily="66" charset="0"/>
              </a:rPr>
              <a:t>L</a:t>
            </a:r>
            <a:r>
              <a:rPr lang="en-US" b="1" baseline="-25000" dirty="0" err="1">
                <a:latin typeface="Comic Sans MS" panose="030F0702030302020204" pitchFamily="66" charset="0"/>
              </a:rPr>
              <a:t>th</a:t>
            </a:r>
            <a:r>
              <a:rPr lang="en-US" b="1" dirty="0">
                <a:latin typeface="Comic Sans MS" panose="030F0702030302020204" pitchFamily="66" charset="0"/>
              </a:rPr>
              <a:t>)/W]S}</a:t>
            </a:r>
          </a:p>
          <a:p>
            <a:r>
              <a:rPr lang="el-GR" dirty="0" smtClean="0">
                <a:latin typeface="Comic Sans MS" panose="030F0702030302020204" pitchFamily="66" charset="0"/>
                <a:ea typeface="Cambria Math"/>
              </a:rPr>
              <a:t>σ</a:t>
            </a:r>
            <a:r>
              <a:rPr lang="en-US" b="1" baseline="-25000" dirty="0">
                <a:latin typeface="Comic Sans MS" panose="030F0702030302020204" pitchFamily="66" charset="0"/>
              </a:rPr>
              <a:t>sat </a:t>
            </a:r>
            <a:r>
              <a:rPr lang="en-US" b="1" dirty="0" smtClean="0">
                <a:latin typeface="Comic Sans MS" panose="030F0702030302020204" pitchFamily="66" charset="0"/>
              </a:rPr>
              <a:t>: </a:t>
            </a:r>
            <a:r>
              <a:rPr lang="en-US" b="1" dirty="0">
                <a:latin typeface="Comic Sans MS" panose="030F0702030302020204" pitchFamily="66" charset="0"/>
              </a:rPr>
              <a:t>saturation value</a:t>
            </a:r>
          </a:p>
          <a:p>
            <a:r>
              <a:rPr lang="en-US" b="1" dirty="0" err="1" smtClean="0">
                <a:latin typeface="Comic Sans MS" panose="030F0702030302020204" pitchFamily="66" charset="0"/>
              </a:rPr>
              <a:t>L</a:t>
            </a:r>
            <a:r>
              <a:rPr lang="en-US" b="1" baseline="-25000" dirty="0" err="1" smtClean="0">
                <a:latin typeface="Comic Sans MS" panose="030F0702030302020204" pitchFamily="66" charset="0"/>
              </a:rPr>
              <a:t>th</a:t>
            </a:r>
            <a:r>
              <a:rPr lang="en-US" dirty="0">
                <a:latin typeface="Comic Sans MS" panose="030F0702030302020204" pitchFamily="66" charset="0"/>
              </a:rPr>
              <a:t>: </a:t>
            </a:r>
            <a:r>
              <a:rPr lang="en-US" b="1" dirty="0">
                <a:latin typeface="Comic Sans MS" panose="030F0702030302020204" pitchFamily="66" charset="0"/>
              </a:rPr>
              <a:t>threshold LET value</a:t>
            </a:r>
          </a:p>
          <a:p>
            <a:r>
              <a:rPr lang="en-US" dirty="0">
                <a:latin typeface="Comic Sans MS" panose="030F0702030302020204" pitchFamily="66" charset="0"/>
              </a:rPr>
              <a:t>W and </a:t>
            </a:r>
            <a:r>
              <a:rPr lang="en-US" dirty="0" smtClean="0">
                <a:latin typeface="Comic Sans MS" panose="030F0702030302020204" pitchFamily="66" charset="0"/>
              </a:rPr>
              <a:t>S are </a:t>
            </a:r>
            <a:r>
              <a:rPr lang="en-US" dirty="0">
                <a:latin typeface="Comic Sans MS" panose="030F0702030302020204" pitchFamily="66" charset="0"/>
              </a:rPr>
              <a:t>fitting parameters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02595" y="5943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+mj-lt"/>
              </a:rPr>
              <a:t>Alessandro </a:t>
            </a:r>
            <a:r>
              <a:rPr lang="en-US" sz="1400" dirty="0" err="1">
                <a:latin typeface="+mj-lt"/>
              </a:rPr>
              <a:t>Paccagnella</a:t>
            </a:r>
            <a:r>
              <a:rPr lang="en-US" sz="1400" dirty="0" smtClean="0">
                <a:latin typeface="+mj-lt"/>
              </a:rPr>
              <a:t>.</a:t>
            </a:r>
            <a:r>
              <a:rPr lang="en-US" sz="1400" dirty="0">
                <a:latin typeface="+mj-lt"/>
              </a:rPr>
              <a:t> Single Event Effects: Introduction</a:t>
            </a:r>
          </a:p>
          <a:p>
            <a:r>
              <a:rPr lang="en-US" sz="1400" dirty="0" err="1" smtClean="0">
                <a:latin typeface="+mj-lt"/>
              </a:rPr>
              <a:t>Scuola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Nazionale</a:t>
            </a:r>
            <a:r>
              <a:rPr lang="en-US" sz="1400" dirty="0">
                <a:latin typeface="+mj-lt"/>
              </a:rPr>
              <a:t> di </a:t>
            </a:r>
            <a:r>
              <a:rPr lang="en-US" sz="1400" dirty="0" err="1" smtClean="0">
                <a:latin typeface="+mj-lt"/>
              </a:rPr>
              <a:t>Legnaro</a:t>
            </a:r>
            <a:r>
              <a:rPr lang="en-US" sz="1400" dirty="0" smtClean="0">
                <a:latin typeface="+mj-lt"/>
              </a:rPr>
              <a:t>.  29/3/2007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81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2098809" y="1123451"/>
            <a:ext cx="4847491" cy="4053317"/>
            <a:chOff x="0" y="0"/>
            <a:chExt cx="6858002" cy="6858002"/>
          </a:xfrm>
        </p:grpSpPr>
        <p:pic>
          <p:nvPicPr>
            <p:cNvPr id="3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771" y="3692771"/>
              <a:ext cx="3165231" cy="3165231"/>
            </a:xfrm>
            <a:prstGeom prst="rect">
              <a:avLst/>
            </a:prstGeom>
          </p:spPr>
        </p:pic>
        <p:pic>
          <p:nvPicPr>
            <p:cNvPr id="5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1" t="27134" r="28097" b="23903"/>
            <a:stretch/>
          </p:blipFill>
          <p:spPr>
            <a:xfrm>
              <a:off x="5304917" y="14114"/>
              <a:ext cx="1545865" cy="152782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2278082" y="5410200"/>
            <a:ext cx="5494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167 MeV xenon ion induced tracks in </a:t>
            </a:r>
            <a:r>
              <a:rPr lang="en-US" dirty="0"/>
              <a:t>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GB" dirty="0" smtClean="0"/>
              <a:t>Ion </a:t>
            </a:r>
            <a:r>
              <a:rPr lang="en-GB" dirty="0"/>
              <a:t>fluence is </a:t>
            </a:r>
            <a:r>
              <a:rPr lang="en-US" dirty="0"/>
              <a:t>2×10</a:t>
            </a:r>
            <a:r>
              <a:rPr lang="en-US" baseline="30000" dirty="0"/>
              <a:t>13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. 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278082" y="1371600"/>
            <a:ext cx="266700" cy="675748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500252" y="992162"/>
            <a:ext cx="266700" cy="675748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856258" y="1188765"/>
            <a:ext cx="266700" cy="675748"/>
          </a:xfrm>
          <a:prstGeom prst="straightConnector1">
            <a:avLst/>
          </a:prstGeom>
          <a:ln w="508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5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115509"/>
              </p:ext>
            </p:extLst>
          </p:nvPr>
        </p:nvGraphicFramePr>
        <p:xfrm>
          <a:off x="3901135" y="354806"/>
          <a:ext cx="4178300" cy="322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01135" y="354806"/>
                        <a:ext cx="4178300" cy="3228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316682"/>
              </p:ext>
            </p:extLst>
          </p:nvPr>
        </p:nvGraphicFramePr>
        <p:xfrm>
          <a:off x="6531" y="2918892"/>
          <a:ext cx="4301815" cy="332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31" y="2918892"/>
                        <a:ext cx="4301815" cy="3324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715179"/>
              </p:ext>
            </p:extLst>
          </p:nvPr>
        </p:nvGraphicFramePr>
        <p:xfrm>
          <a:off x="0" y="354806"/>
          <a:ext cx="4267200" cy="3297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" name="Graph" r:id="rId7" imgW="4023360" imgH="3108960" progId="Origin50.Graph">
                  <p:embed/>
                </p:oleObj>
              </mc:Choice>
              <mc:Fallback>
                <p:oleObj name="Graph" r:id="rId7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354806"/>
                        <a:ext cx="4267200" cy="3297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95400" y="152400"/>
            <a:ext cx="6769100" cy="404813"/>
          </a:xfrm>
          <a:prstGeom prst="rect">
            <a:avLst/>
          </a:prstGeom>
          <a:solidFill>
            <a:schemeClr val="accent2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STRESS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IN 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Al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O</a:t>
            </a:r>
            <a:r>
              <a:rPr lang="en-GB" baseline="-25000" dirty="0">
                <a:solidFill>
                  <a:schemeClr val="bg1"/>
                </a:solidFill>
              </a:rPr>
              <a:t>3</a:t>
            </a:r>
            <a:r>
              <a:rPr lang="en-GB" dirty="0">
                <a:solidFill>
                  <a:schemeClr val="bg1"/>
                </a:solidFill>
              </a:rPr>
              <a:t>:Cr</a:t>
            </a:r>
            <a:r>
              <a:rPr lang="en-US" sz="1600" dirty="0">
                <a:solidFill>
                  <a:schemeClr val="bg1"/>
                </a:solidFill>
              </a:rPr>
              <a:t> UNDER SWIFT HEAVY ION IRRADIATION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895" y="3523563"/>
            <a:ext cx="2522992" cy="211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53200" y="4244487"/>
            <a:ext cx="289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  <a:sym typeface="Symbol"/>
              </a:rPr>
              <a:t></a:t>
            </a:r>
            <a:r>
              <a:rPr lang="en-US" sz="1600" b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=3.26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b="1" dirty="0">
                <a:latin typeface="Calibri" pitchFamily="34" charset="0"/>
                <a:cs typeface="Calibri" pitchFamily="34" charset="0"/>
                <a:sym typeface="Symbol"/>
              </a:rPr>
              <a:t></a:t>
            </a:r>
            <a:r>
              <a:rPr lang="en-US" sz="1600" b="1" baseline="-25000" dirty="0">
                <a:latin typeface="Calibri" pitchFamily="34" charset="0"/>
                <a:cs typeface="Calibri" pitchFamily="34" charset="0"/>
              </a:rPr>
              <a:t>11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+</a:t>
            </a:r>
            <a:r>
              <a:rPr lang="en-US" sz="1600" b="1" dirty="0">
                <a:latin typeface="Calibri" pitchFamily="34" charset="0"/>
                <a:cs typeface="Calibri" pitchFamily="34" charset="0"/>
                <a:sym typeface="Symbol"/>
              </a:rPr>
              <a:t></a:t>
            </a:r>
            <a:r>
              <a:rPr lang="en-US" sz="1600" b="1" baseline="-25000" dirty="0">
                <a:latin typeface="Calibri" pitchFamily="34" charset="0"/>
                <a:cs typeface="Calibri" pitchFamily="34" charset="0"/>
              </a:rPr>
              <a:t>22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)+1.53</a:t>
            </a:r>
            <a:r>
              <a:rPr lang="en-US" sz="1600" b="1" dirty="0">
                <a:latin typeface="Calibri" pitchFamily="34" charset="0"/>
                <a:cs typeface="Calibri" pitchFamily="34" charset="0"/>
                <a:sym typeface="Symbol"/>
              </a:rPr>
              <a:t></a:t>
            </a:r>
            <a:r>
              <a:rPr lang="en-US" sz="1600" b="1" baseline="-25000" dirty="0" smtClean="0">
                <a:latin typeface="Calibri" pitchFamily="34" charset="0"/>
                <a:cs typeface="Calibri" pitchFamily="34" charset="0"/>
              </a:rPr>
              <a:t>33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1" dirty="0" smtClean="0">
                <a:latin typeface="Calibri" pitchFamily="34" charset="0"/>
                <a:cs typeface="Calibri" pitchFamily="34" charset="0"/>
                <a:sym typeface="Symbol"/>
              </a:rPr>
              <a:t></a:t>
            </a:r>
            <a:r>
              <a:rPr lang="en-US" sz="1600" b="1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=2.73(</a:t>
            </a:r>
            <a:r>
              <a:rPr lang="en-US" sz="1600" b="1" dirty="0">
                <a:latin typeface="Calibri" pitchFamily="34" charset="0"/>
                <a:cs typeface="Calibri" pitchFamily="34" charset="0"/>
                <a:sym typeface="Symbol"/>
              </a:rPr>
              <a:t></a:t>
            </a:r>
            <a:r>
              <a:rPr lang="en-US" sz="1600" b="1" baseline="-25000" dirty="0">
                <a:latin typeface="Calibri" pitchFamily="34" charset="0"/>
                <a:cs typeface="Calibri" pitchFamily="34" charset="0"/>
              </a:rPr>
              <a:t>11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+</a:t>
            </a:r>
            <a:r>
              <a:rPr lang="en-US" sz="1600" b="1" dirty="0">
                <a:latin typeface="Calibri" pitchFamily="34" charset="0"/>
                <a:cs typeface="Calibri" pitchFamily="34" charset="0"/>
                <a:sym typeface="Symbol"/>
              </a:rPr>
              <a:t></a:t>
            </a:r>
            <a:r>
              <a:rPr lang="en-US" sz="1600" b="1" baseline="-25000" dirty="0">
                <a:latin typeface="Calibri" pitchFamily="34" charset="0"/>
                <a:cs typeface="Calibri" pitchFamily="34" charset="0"/>
              </a:rPr>
              <a:t>22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)+2.16</a:t>
            </a:r>
            <a:r>
              <a:rPr lang="en-US" sz="1600" b="1" dirty="0">
                <a:latin typeface="Calibri" pitchFamily="34" charset="0"/>
                <a:cs typeface="Calibri" pitchFamily="34" charset="0"/>
                <a:sym typeface="Symbol"/>
              </a:rPr>
              <a:t></a:t>
            </a:r>
            <a:r>
              <a:rPr lang="en-US" sz="1600" b="1" baseline="-25000" dirty="0" smtClean="0">
                <a:latin typeface="Calibri" pitchFamily="34" charset="0"/>
                <a:cs typeface="Calibri" pitchFamily="34" charset="0"/>
              </a:rPr>
              <a:t>33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62400" y="56388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Calibri" pitchFamily="34" charset="0"/>
                <a:cs typeface="Calibri" pitchFamily="34" charset="0"/>
                <a:sym typeface="Symbol"/>
              </a:rPr>
              <a:t></a:t>
            </a:r>
            <a:r>
              <a:rPr lang="en-US" sz="1600" b="1" i="1" baseline="-25000" dirty="0" smtClean="0">
                <a:latin typeface="Calibri" pitchFamily="34" charset="0"/>
                <a:cs typeface="Calibri" pitchFamily="34" charset="0"/>
              </a:rPr>
              <a:t>ii</a:t>
            </a:r>
            <a:r>
              <a:rPr lang="en-US" sz="16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b="1" i="1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sz="16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= 1, 2, 3) – stress tensor components, oriented along </a:t>
            </a:r>
            <a:r>
              <a:rPr lang="en-US" sz="1600" b="1" i="1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b="1" i="1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1600" b="1" i="1" dirty="0">
                <a:latin typeface="Calibri" pitchFamily="34" charset="0"/>
                <a:cs typeface="Calibri" pitchFamily="34" charset="0"/>
              </a:rPr>
              <a:t>с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axes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9328" y="4257948"/>
            <a:ext cx="123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Bi,700 MeV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1804162"/>
            <a:ext cx="123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Xe,167 MeV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762000"/>
            <a:ext cx="123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Kr,107 MeV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008685"/>
              </p:ext>
            </p:extLst>
          </p:nvPr>
        </p:nvGraphicFramePr>
        <p:xfrm>
          <a:off x="1295400" y="561567"/>
          <a:ext cx="6553201" cy="5153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5400" y="561567"/>
                        <a:ext cx="6553201" cy="5153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95400" y="152400"/>
            <a:ext cx="6769100" cy="404813"/>
          </a:xfrm>
          <a:prstGeom prst="rect">
            <a:avLst/>
          </a:prstGeom>
          <a:solidFill>
            <a:schemeClr val="accent2"/>
          </a:solidFill>
          <a:ln w="381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STRESS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IN 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Al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O</a:t>
            </a:r>
            <a:r>
              <a:rPr lang="en-GB" baseline="-25000" dirty="0">
                <a:solidFill>
                  <a:schemeClr val="bg1"/>
                </a:solidFill>
              </a:rPr>
              <a:t>3</a:t>
            </a:r>
            <a:r>
              <a:rPr lang="en-GB" dirty="0">
                <a:solidFill>
                  <a:schemeClr val="bg1"/>
                </a:solidFill>
              </a:rPr>
              <a:t>:Cr</a:t>
            </a:r>
            <a:r>
              <a:rPr lang="en-US" sz="1600" dirty="0">
                <a:solidFill>
                  <a:schemeClr val="bg1"/>
                </a:solidFill>
              </a:rPr>
              <a:t> UNDER SWIFT HEAVY ION IRRADIATION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5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1" t="28155" r="26897" b="27224"/>
          <a:stretch/>
        </p:blipFill>
        <p:spPr>
          <a:xfrm>
            <a:off x="5943600" y="1124744"/>
            <a:ext cx="3023616" cy="2992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9592" y="1124744"/>
            <a:ext cx="1296144" cy="129614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1" y="685800"/>
            <a:ext cx="5593085" cy="559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7708" y="85344"/>
            <a:ext cx="8041440" cy="457200"/>
          </a:xfrm>
        </p:spPr>
        <p:txBody>
          <a:bodyPr/>
          <a:lstStyle/>
          <a:p>
            <a:pPr algn="ctr"/>
            <a:r>
              <a:rPr lang="en-ZA" sz="2800" dirty="0"/>
              <a:t>167 MeV </a:t>
            </a:r>
            <a:r>
              <a:rPr lang="en-ZA" sz="2800" dirty="0" err="1"/>
              <a:t>Xe</a:t>
            </a:r>
            <a:r>
              <a:rPr lang="en-ZA" sz="2800" dirty="0"/>
              <a:t> in </a:t>
            </a:r>
            <a:r>
              <a:rPr lang="en-ZA" sz="2800" dirty="0" smtClean="0"/>
              <a:t>Al</a:t>
            </a:r>
            <a:r>
              <a:rPr lang="en-ZA" sz="2800" baseline="-25000" dirty="0" smtClean="0"/>
              <a:t>2</a:t>
            </a:r>
            <a:r>
              <a:rPr lang="en-ZA" sz="2800" dirty="0" smtClean="0"/>
              <a:t>O</a:t>
            </a:r>
            <a:r>
              <a:rPr lang="en-ZA" sz="2800" baseline="-25000" dirty="0" smtClean="0"/>
              <a:t>3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18874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962400" cy="53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30494" y="6082702"/>
            <a:ext cx="4451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J.H. O’Connell et al., </a:t>
            </a:r>
            <a:r>
              <a:rPr lang="en-US" sz="1600" dirty="0" smtClean="0">
                <a:solidFill>
                  <a:srgbClr val="002060"/>
                </a:solidFill>
              </a:rPr>
              <a:t>NIM B (2015), http://dx.doi.org/10.1016/j.nimb.2015.09.067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24400" y="1066800"/>
            <a:ext cx="3962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Normalized density variation as a function of radial distance from </a:t>
            </a:r>
            <a:r>
              <a:rPr lang="en-US" dirty="0" smtClean="0"/>
              <a:t>the track </a:t>
            </a:r>
            <a:r>
              <a:rPr lang="en-US" dirty="0"/>
              <a:t>center </a:t>
            </a:r>
            <a:r>
              <a:rPr lang="en-US" dirty="0" smtClean="0"/>
              <a:t>(MD simulation)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Two </a:t>
            </a:r>
            <a:r>
              <a:rPr lang="en-US" dirty="0"/>
              <a:t>experimental plots of 1  mean basal plane lattice dilation as a function </a:t>
            </a:r>
            <a:r>
              <a:rPr lang="en-US" dirty="0" smtClean="0"/>
              <a:t>of radial </a:t>
            </a:r>
            <a:r>
              <a:rPr lang="en-US" dirty="0"/>
              <a:t>distance from the track </a:t>
            </a:r>
            <a:r>
              <a:rPr lang="en-US" dirty="0" smtClean="0"/>
              <a:t>center (TEM images processing)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1981200" y="1295400"/>
            <a:ext cx="51816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chemeClr val="tx2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9198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40" y="685800"/>
            <a:ext cx="5535006" cy="409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6600" y="6080340"/>
            <a:ext cx="5557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IEEE TRANSACTIONS ON NUCLEAR SCIENCE, VOL. 50, NO. </a:t>
            </a:r>
            <a:r>
              <a:rPr lang="en-US" sz="1400" dirty="0" smtClean="0"/>
              <a:t>3, 2003</a:t>
            </a:r>
            <a:endParaRPr lang="en-US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7400" y="5006549"/>
            <a:ext cx="5747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 cross-section curves for a </a:t>
            </a:r>
            <a:r>
              <a:rPr lang="en-US" dirty="0" err="1"/>
              <a:t>Matra</a:t>
            </a:r>
            <a:r>
              <a:rPr lang="en-US" dirty="0"/>
              <a:t> 32 K  8 SRAM</a:t>
            </a:r>
          </a:p>
        </p:txBody>
      </p:sp>
    </p:spTree>
    <p:extLst>
      <p:ext uri="{BB962C8B-B14F-4D97-AF65-F5344CB8AC3E}">
        <p14:creationId xmlns:p14="http://schemas.microsoft.com/office/powerpoint/2010/main" val="6944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85781" cy="61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350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819400" y="263525"/>
            <a:ext cx="3200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ru-RU" sz="1800" b="1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altLang="ru-RU" sz="180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LNR accelerator complex</a:t>
            </a:r>
            <a:r>
              <a:rPr lang="ru-RU" altLang="ru-RU" sz="180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.</a:t>
            </a:r>
            <a:endParaRPr lang="ru-RU" altLang="ru-RU" sz="1800" dirty="0" smtClean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6744" y="1981200"/>
            <a:ext cx="761567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crucial points for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 testing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Ion </a:t>
            </a:r>
            <a:r>
              <a:rPr lang="en-US" sz="2000" dirty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energy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- 50 MeV /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nucleon</a:t>
            </a:r>
            <a:endParaRPr lang="ru-RU" sz="2000" dirty="0" smtClean="0">
              <a:latin typeface="Times New Roman" panose="02020603050405020304" pitchFamily="18" charset="0"/>
              <a:ea typeface="Cambria Math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Beam intensity</a:t>
            </a:r>
            <a:r>
              <a:rPr lang="ru-RU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: 10</a:t>
            </a:r>
            <a:r>
              <a:rPr lang="ru-RU" sz="2000" baseline="30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1 </a:t>
            </a:r>
            <a:r>
              <a:rPr lang="ru-RU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÷ 10</a:t>
            </a:r>
            <a:r>
              <a:rPr lang="ru-RU" sz="2000" baseline="30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 с</a:t>
            </a:r>
            <a:r>
              <a:rPr lang="en-US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m</a:t>
            </a:r>
            <a:r>
              <a:rPr lang="ru-RU" sz="2000" baseline="30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-2</a:t>
            </a:r>
            <a:r>
              <a:rPr lang="en-US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s</a:t>
            </a:r>
            <a:r>
              <a:rPr lang="ru-RU" sz="2000" baseline="30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-1</a:t>
            </a:r>
            <a:endParaRPr lang="ru-RU" sz="2000" dirty="0" smtClean="0">
              <a:latin typeface="Times New Roman" panose="02020603050405020304" pitchFamily="18" charset="0"/>
              <a:ea typeface="Cambria Math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Beam uniformity</a:t>
            </a:r>
            <a:r>
              <a:rPr lang="ru-RU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: ≤ 30 %</a:t>
            </a:r>
            <a:endParaRPr lang="ru-RU" sz="2000" dirty="0">
              <a:latin typeface="Times New Roman" panose="02020603050405020304" pitchFamily="18" charset="0"/>
              <a:ea typeface="Cambria Math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Energy accuracy</a:t>
            </a:r>
            <a:r>
              <a:rPr lang="ru-RU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: 10 %  </a:t>
            </a:r>
            <a:endParaRPr lang="en-US" sz="2000" dirty="0" smtClean="0">
              <a:latin typeface="Times New Roman" panose="02020603050405020304" pitchFamily="18" charset="0"/>
              <a:ea typeface="Cambria Math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Ion range in Si</a:t>
            </a:r>
            <a:r>
              <a:rPr lang="ru-RU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  <a:sym typeface="Symbol"/>
              </a:rPr>
              <a:t> 30 </a:t>
            </a:r>
            <a:r>
              <a:rPr lang="en-US" sz="2000" dirty="0" err="1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  <a:sym typeface="Symbol"/>
              </a:rPr>
              <a:t>mkm</a:t>
            </a:r>
            <a:r>
              <a:rPr lang="en-US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  <a:sym typeface="Symbol"/>
              </a:rPr>
              <a:t>(</a:t>
            </a:r>
            <a:r>
              <a:rPr lang="en-US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  <a:sym typeface="Symbol"/>
              </a:rPr>
              <a:t>ion energy &gt; 3 MeV/nucleon</a:t>
            </a:r>
            <a:r>
              <a:rPr lang="ru-RU" sz="2000" dirty="0" smtClean="0"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  <a:sym typeface="Symbol"/>
              </a:rPr>
              <a:t>)</a:t>
            </a:r>
            <a:endParaRPr lang="ru-RU" sz="2000" dirty="0">
              <a:latin typeface="Times New Roman" panose="02020603050405020304" pitchFamily="18" charset="0"/>
              <a:ea typeface="Cambria Math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ea typeface="Cambria Math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7275" y="4720411"/>
            <a:ext cx="7299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operation time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hours per 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5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TC101790492[[fn=Тетрадь для рисования]]</Template>
  <TotalTime>2095</TotalTime>
  <Words>3287</Words>
  <Application>Microsoft Office PowerPoint</Application>
  <PresentationFormat>Экран (4:3)</PresentationFormat>
  <Paragraphs>472</Paragraphs>
  <Slides>75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75</vt:i4>
      </vt:variant>
    </vt:vector>
  </HeadingPairs>
  <TitlesOfParts>
    <vt:vector size="80" baseType="lpstr">
      <vt:lpstr>Sketchbook</vt:lpstr>
      <vt:lpstr>Graph</vt:lpstr>
      <vt:lpstr>Equation</vt:lpstr>
      <vt:lpstr>Image</vt:lpstr>
      <vt:lpstr>Фотография Photo Editor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Cr16 ODS alloy (Y2Ti2O7, Y2TiO5, Cr23C6)</vt:lpstr>
      <vt:lpstr>Cr16 ODS alloy</vt:lpstr>
      <vt:lpstr>EP450 ODS alloy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EP450/ 26 MeV Xe/1012 cm-2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167 MeV Xe in Al2O3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skuratov</dc:creator>
  <cp:lastModifiedBy>skuratov</cp:lastModifiedBy>
  <cp:revision>181</cp:revision>
  <dcterms:created xsi:type="dcterms:W3CDTF">2014-09-15T18:20:10Z</dcterms:created>
  <dcterms:modified xsi:type="dcterms:W3CDTF">2016-03-18T05:40:33Z</dcterms:modified>
</cp:coreProperties>
</file>