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4"/>
  </p:notesMasterIdLst>
  <p:sldIdLst>
    <p:sldId id="306" r:id="rId2"/>
    <p:sldId id="507" r:id="rId3"/>
    <p:sldId id="504" r:id="rId4"/>
    <p:sldId id="505" r:id="rId5"/>
    <p:sldId id="506" r:id="rId6"/>
    <p:sldId id="511" r:id="rId7"/>
    <p:sldId id="508" r:id="rId8"/>
    <p:sldId id="509" r:id="rId9"/>
    <p:sldId id="510" r:id="rId10"/>
    <p:sldId id="512" r:id="rId11"/>
    <p:sldId id="493" r:id="rId12"/>
    <p:sldId id="495" r:id="rId13"/>
    <p:sldId id="496" r:id="rId14"/>
    <p:sldId id="513" r:id="rId15"/>
    <p:sldId id="546" r:id="rId16"/>
    <p:sldId id="547" r:id="rId17"/>
    <p:sldId id="548" r:id="rId18"/>
    <p:sldId id="543" r:id="rId19"/>
    <p:sldId id="544" r:id="rId20"/>
    <p:sldId id="545" r:id="rId21"/>
    <p:sldId id="549" r:id="rId22"/>
    <p:sldId id="550" r:id="rId23"/>
    <p:sldId id="551" r:id="rId24"/>
    <p:sldId id="552" r:id="rId25"/>
    <p:sldId id="553" r:id="rId26"/>
    <p:sldId id="554" r:id="rId27"/>
    <p:sldId id="555" r:id="rId28"/>
    <p:sldId id="567" r:id="rId29"/>
    <p:sldId id="556" r:id="rId30"/>
    <p:sldId id="557" r:id="rId31"/>
    <p:sldId id="558" r:id="rId32"/>
    <p:sldId id="559" r:id="rId33"/>
    <p:sldId id="560" r:id="rId34"/>
    <p:sldId id="561" r:id="rId35"/>
    <p:sldId id="562" r:id="rId36"/>
    <p:sldId id="563" r:id="rId37"/>
    <p:sldId id="583" r:id="rId38"/>
    <p:sldId id="564" r:id="rId39"/>
    <p:sldId id="532" r:id="rId40"/>
    <p:sldId id="538" r:id="rId41"/>
    <p:sldId id="533" r:id="rId42"/>
    <p:sldId id="539" r:id="rId43"/>
    <p:sldId id="534" r:id="rId44"/>
    <p:sldId id="535" r:id="rId45"/>
    <p:sldId id="536" r:id="rId46"/>
    <p:sldId id="537" r:id="rId47"/>
    <p:sldId id="568" r:id="rId48"/>
    <p:sldId id="569" r:id="rId49"/>
    <p:sldId id="570" r:id="rId50"/>
    <p:sldId id="571" r:id="rId51"/>
    <p:sldId id="579" r:id="rId52"/>
    <p:sldId id="580" r:id="rId53"/>
    <p:sldId id="581" r:id="rId54"/>
    <p:sldId id="572" r:id="rId55"/>
    <p:sldId id="573" r:id="rId56"/>
    <p:sldId id="574" r:id="rId57"/>
    <p:sldId id="575" r:id="rId58"/>
    <p:sldId id="576" r:id="rId59"/>
    <p:sldId id="582" r:id="rId60"/>
    <p:sldId id="577" r:id="rId61"/>
    <p:sldId id="578" r:id="rId62"/>
    <p:sldId id="517" r:id="rId63"/>
    <p:sldId id="518" r:id="rId64"/>
    <p:sldId id="519" r:id="rId65"/>
    <p:sldId id="520" r:id="rId66"/>
    <p:sldId id="566" r:id="rId67"/>
    <p:sldId id="521" r:id="rId68"/>
    <p:sldId id="522" r:id="rId69"/>
    <p:sldId id="584" r:id="rId70"/>
    <p:sldId id="523" r:id="rId71"/>
    <p:sldId id="565" r:id="rId72"/>
    <p:sldId id="516" r:id="rId73"/>
  </p:sldIdLst>
  <p:sldSz cx="9144000" cy="6858000" type="screen4x3"/>
  <p:notesSz cx="6858000" cy="9144000"/>
  <p:embeddedFontLst>
    <p:embeddedFont>
      <p:font typeface="Tahoma" pitchFamily="34" charset="0"/>
      <p:regular r:id="rId75"/>
      <p:bold r:id="rId76"/>
    </p:embeddedFont>
    <p:embeddedFont>
      <p:font typeface="Verdana" pitchFamily="34" charset="0"/>
      <p:regular r:id="rId77"/>
      <p:bold r:id="rId78"/>
      <p:italic r:id="rId79"/>
      <p:boldItalic r:id="rId80"/>
    </p:embeddedFont>
    <p:embeddedFont>
      <p:font typeface="Lucida Sans Unicode" pitchFamily="34" charset="0"/>
      <p:regular r:id="rId81"/>
    </p:embeddedFont>
    <p:embeddedFont>
      <p:font typeface="Calibri" pitchFamily="34" charset="0"/>
      <p:regular r:id="rId82"/>
      <p:bold r:id="rId83"/>
      <p:italic r:id="rId84"/>
      <p:boldItalic r:id="rId8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573" autoAdjust="0"/>
    <p:restoredTop sz="97941" autoAdjust="0"/>
  </p:normalViewPr>
  <p:slideViewPr>
    <p:cSldViewPr>
      <p:cViewPr varScale="1">
        <p:scale>
          <a:sx n="128" d="100"/>
          <a:sy n="128" d="100"/>
        </p:scale>
        <p:origin x="-145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0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8.fntdata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e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4" Type="http://schemas.openxmlformats.org/officeDocument/2006/relationships/image" Target="../media/image10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4247-E3E6-484E-ACF2-AE74D5E61FD2}" type="datetimeFigureOut">
              <a:rPr lang="ru-RU" smtClean="0"/>
              <a:t>11.03.2016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B1891-B39A-452C-BD65-64378ED6C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9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B1891-B39A-452C-BD65-64378ED6CF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B38925-82D7-48BB-8390-D10500CE8DB3}" type="slidenum">
              <a:rPr lang="ru-RU" sz="1200" smtClean="0">
                <a:latin typeface="Arial" charset="0"/>
              </a:rPr>
              <a:pPr eaLnBrk="1" hangingPunct="1"/>
              <a:t>28</a:t>
            </a:fld>
            <a:endParaRPr lang="ru-RU" sz="12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B1891-B39A-452C-BD65-64378ED6CF4D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61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E3B01-423A-46FC-8EEB-75DFA198D5D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C980-E028-4AB2-B1EC-076E3F2AE62B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1CC54-8A9B-4598-BEC4-01A375E16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39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2B635-1D33-4637-A732-B09B18401F90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A53A2-B273-4D91-ACE1-DF2C050443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7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5468-96D8-43CB-AB72-B433E3999555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7E5F-6912-4637-92F5-CE5C4F47B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46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4C802-D914-4A45-9A13-DEAA8919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61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B6130-79A2-4D95-BEF2-B19583DA8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422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7DBAF-D4BF-41B0-AB1F-8420D972A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5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8D158-2146-44B3-AF48-3D740906B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2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34E40-1495-4A47-BF1A-BBD51AE2E45F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C6F9E-C128-4C45-883B-D28CA35A4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0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C9CE-2E10-4DA6-803B-DD55BE0784F2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B7986-54DF-416E-8FAD-B5C548236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0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181E5-B6BA-43E4-8502-C3B79EE4D4F6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AC389-7429-431A-BE43-2D0FFA3D9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7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B1F4D-4AB5-4E0C-AF60-7AF67E84697B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9CC29-4D23-44E8-8C07-C75C6E2B1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19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BFF16-0DB3-4747-B93C-37B9EDC28CF4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0554-472A-407B-9195-481F2C40F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9884C-9C95-4B5C-A6F6-4E3BF4AA336E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C0294-112B-4257-813E-5D647B6CA9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47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196C4-EE96-4C71-8EFA-67B559FD94BF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BA7B4-4A1E-4B93-A0F1-09A1643A9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475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A954E-1843-4030-9CFC-EBFA4B7834B6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15ED3-ACC0-4556-BAAF-3D3542D6E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81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C6612B-2578-40C0-83B0-CF1362CAA3C9}" type="datetimeFigureOut">
              <a:rPr lang="ru-RU"/>
              <a:pPr>
                <a:defRPr/>
              </a:pPr>
              <a:t>11.03.2016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180622-0888-45C9-A2DD-F9537F6EE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8.png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0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7.png"/><Relationship Id="rId5" Type="http://schemas.openxmlformats.org/officeDocument/2006/relationships/image" Target="../media/image95.wmf"/><Relationship Id="rId4" Type="http://schemas.openxmlformats.org/officeDocument/2006/relationships/oleObject" Target="../embeddings/oleObject9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01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5.wmf"/><Relationship Id="rId11" Type="http://schemas.openxmlformats.org/officeDocument/2006/relationships/image" Target="../media/image107.wmf"/><Relationship Id="rId5" Type="http://schemas.openxmlformats.org/officeDocument/2006/relationships/oleObject" Target="../embeddings/oleObject14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104.wmf"/><Relationship Id="rId9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12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20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23" y="188640"/>
            <a:ext cx="5178173" cy="1661895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en-GB" sz="2400" dirty="0" smtClean="0">
                <a:solidFill>
                  <a:srgbClr val="800080"/>
                </a:solidFill>
              </a:rPr>
              <a:t>Leonid </a:t>
            </a:r>
            <a:r>
              <a:rPr lang="en-GB" sz="2400" dirty="0" err="1" smtClean="0">
                <a:solidFill>
                  <a:srgbClr val="800080"/>
                </a:solidFill>
              </a:rPr>
              <a:t>Grigorenko</a:t>
            </a:r>
            <a:r>
              <a:rPr lang="en-GB" sz="2400" dirty="0" smtClean="0">
                <a:solidFill>
                  <a:srgbClr val="800080"/>
                </a:solidFill>
              </a:rPr>
              <a:t> </a:t>
            </a: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GB" sz="1500" dirty="0" smtClean="0">
              <a:solidFill>
                <a:srgbClr val="0000CC"/>
              </a:solidFill>
            </a:endParaRPr>
          </a:p>
          <a:p>
            <a:pPr algn="l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sz="1900" dirty="0" err="1" smtClean="0">
                <a:solidFill>
                  <a:schemeClr val="accent5">
                    <a:lumMod val="50000"/>
                  </a:schemeClr>
                </a:solidFill>
              </a:rPr>
              <a:t>Flerov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 Laboratory of Nuclear </a:t>
            </a:r>
            <a:b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Reactions, </a:t>
            </a:r>
            <a:r>
              <a:rPr lang="en-GB" sz="1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JINR, </a:t>
            </a:r>
            <a:r>
              <a:rPr lang="en-GB" sz="1900" dirty="0" err="1" smtClean="0">
                <a:solidFill>
                  <a:schemeClr val="accent5">
                    <a:lumMod val="50000"/>
                  </a:schemeClr>
                </a:solidFill>
              </a:rPr>
              <a:t>Dubna</a:t>
            </a:r>
            <a:r>
              <a:rPr lang="en-GB" sz="1900" dirty="0" smtClean="0">
                <a:solidFill>
                  <a:schemeClr val="accent5">
                    <a:lumMod val="50000"/>
                  </a:schemeClr>
                </a:solidFill>
              </a:rPr>
              <a:t>, Russia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4653136"/>
            <a:ext cx="208823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2852936"/>
            <a:ext cx="7056784" cy="1224136"/>
          </a:xfrm>
          <a:gradFill flip="none" rotWithShape="1">
            <a:gsLst>
              <a:gs pos="0">
                <a:srgbClr val="F4A6F6"/>
              </a:gs>
              <a:gs pos="5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1905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CC"/>
                </a:solidFill>
              </a:rPr>
              <a:t>Light exotic nuclei: </a:t>
            </a:r>
            <a:r>
              <a:rPr lang="en-US" sz="3200" b="1" dirty="0" smtClean="0">
                <a:solidFill>
                  <a:srgbClr val="0000CC"/>
                </a:solidFill>
              </a:rPr>
              <a:t/>
            </a:r>
            <a:br>
              <a:rPr lang="en-US" sz="3200" b="1" dirty="0" smtClean="0">
                <a:solidFill>
                  <a:srgbClr val="0000CC"/>
                </a:solidFill>
              </a:rPr>
            </a:br>
            <a:r>
              <a:rPr lang="en-US" sz="3200" b="1" dirty="0" smtClean="0">
                <a:solidFill>
                  <a:srgbClr val="0000CC"/>
                </a:solidFill>
              </a:rPr>
              <a:t>beyond </a:t>
            </a:r>
            <a:r>
              <a:rPr lang="en-US" sz="3200" b="1" dirty="0">
                <a:solidFill>
                  <a:srgbClr val="0000CC"/>
                </a:solidFill>
              </a:rPr>
              <a:t>the nuclear stability</a:t>
            </a:r>
            <a:endParaRPr lang="ru-RU" sz="3200" b="1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http://flerovlab.jinr.ru/flnr/dimg/FLNR_new_logotype_2012_07_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5145"/>
            <a:ext cx="2007611" cy="163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lerovlab.jinr.ru/flnr/dimg/flerovlab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45" y="207422"/>
            <a:ext cx="2481774" cy="165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6421948"/>
            <a:ext cx="4133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AYSS 2016,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Dubna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March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14-18, 2016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989138"/>
            <a:ext cx="5184775" cy="187191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Nuclei near stability valley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60253" y="1412776"/>
            <a:ext cx="5472608" cy="1512168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Substance with saturated density - liquid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Liquid droplet model of nucleus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Fission physics: analogy with charged droplet instability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Simple mass relations</a:t>
            </a:r>
            <a:r>
              <a:rPr lang="en-US" sz="1600" dirty="0"/>
              <a:t>: Bethe-</a:t>
            </a:r>
            <a:r>
              <a:rPr lang="en-US" sz="1600" dirty="0" err="1"/>
              <a:t>Weizaecker</a:t>
            </a:r>
            <a:r>
              <a:rPr lang="en-US" sz="1600" dirty="0"/>
              <a:t> formula</a:t>
            </a:r>
            <a:endParaRPr lang="en-US" sz="1600" dirty="0" smtClean="0"/>
          </a:p>
        </p:txBody>
      </p:sp>
      <p:pic>
        <p:nvPicPr>
          <p:cNvPr id="12320" name="Picture 32" descr="C:\temp\downloads\f2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34" y="2924944"/>
            <a:ext cx="4918798" cy="37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21" name="Picture 33" descr="C:\temp\downloads\atomic-nucleus-liquid-drop-model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2592288" cy="398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188640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Nucleus is droplet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36900"/>
            <a:ext cx="3240359" cy="45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96952"/>
            <a:ext cx="5416684" cy="6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2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620303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hangingPunct="1"/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Nucleus is defined by shells 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4077072"/>
            <a:ext cx="4968552" cy="2592288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Qualitative difference: energy levels in Coulomb field vs. energy levels in oscillator potential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Nuclear shells: 2, 8, 20</a:t>
            </a:r>
            <a:r>
              <a:rPr lang="en-US" sz="1600" dirty="0"/>
              <a:t>, 28, 50, 82, </a:t>
            </a:r>
            <a:r>
              <a:rPr lang="en-US" sz="1600" dirty="0" smtClean="0"/>
              <a:t>126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Atomic potential is connected with interaction with “singular” </a:t>
            </a:r>
            <a:r>
              <a:rPr lang="en-US" sz="1600" b="1" dirty="0" smtClean="0"/>
              <a:t>strength center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In contrast nuclear potential has s </a:t>
            </a:r>
            <a:r>
              <a:rPr lang="en-US" sz="1600" b="1" dirty="0" smtClean="0"/>
              <a:t>mean field </a:t>
            </a:r>
            <a:r>
              <a:rPr lang="en-US" sz="1600" dirty="0" smtClean="0"/>
              <a:t>origin: there is nothing special sitting in the “center”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Origins of the nuclear shells</a:t>
            </a: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416326"/>
              </p:ext>
            </p:extLst>
          </p:nvPr>
        </p:nvGraphicFramePr>
        <p:xfrm>
          <a:off x="323528" y="980728"/>
          <a:ext cx="2783160" cy="288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9" name="Graph" r:id="rId3" imgW="7419600" imgH="6922800" progId="Origin50.Graph">
                  <p:embed/>
                </p:oleObj>
              </mc:Choice>
              <mc:Fallback>
                <p:oleObj name="Graph" r:id="rId3" imgW="7419600" imgH="69228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528" y="980728"/>
                        <a:ext cx="2783160" cy="2880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205441"/>
              </p:ext>
            </p:extLst>
          </p:nvPr>
        </p:nvGraphicFramePr>
        <p:xfrm>
          <a:off x="3059832" y="980728"/>
          <a:ext cx="2747392" cy="288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0" name="Graph" r:id="rId5" imgW="7419600" imgH="7009200" progId="Origin50.Graph">
                  <p:embed/>
                </p:oleObj>
              </mc:Choice>
              <mc:Fallback>
                <p:oleObj name="Graph" r:id="rId5" imgW="7419600" imgH="70092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59832" y="980728"/>
                        <a:ext cx="2747392" cy="2880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78" y="548680"/>
            <a:ext cx="3305465" cy="604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80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16632"/>
            <a:ext cx="8640960" cy="64807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Nucleus is defined NN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interaction. </a:t>
            </a:r>
            <a:r>
              <a:rPr lang="en-GB" sz="3200" dirty="0" smtClean="0">
                <a:solidFill>
                  <a:srgbClr val="0000CC"/>
                </a:solidFill>
              </a:rPr>
              <a:t>Paring in nuclei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5157192"/>
            <a:ext cx="4968552" cy="15841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Effect of paring and nuclear structure on the energy of the first excited state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Effect of paring: odd/even staggering and “ridges” near the </a:t>
            </a:r>
            <a:r>
              <a:rPr lang="en-GB" sz="1600" dirty="0" err="1" smtClean="0"/>
              <a:t>dripline</a:t>
            </a: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7" name="Picture 2" descr="C:\presentations\2013-FRRC-lectures\ton_cfes_z7_cs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982782" cy="40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64704"/>
            <a:ext cx="3175000" cy="580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2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989138"/>
            <a:ext cx="5184775" cy="187191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Nuclei far from </a:t>
            </a:r>
            <a:r>
              <a:rPr lang="en-GB" dirty="0">
                <a:solidFill>
                  <a:srgbClr val="0000CC"/>
                </a:solidFill>
              </a:rPr>
              <a:t>stability valley:</a:t>
            </a:r>
            <a:br>
              <a:rPr lang="en-GB" dirty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exotic </a:t>
            </a:r>
            <a:r>
              <a:rPr lang="en-GB" dirty="0">
                <a:solidFill>
                  <a:srgbClr val="0000CC"/>
                </a:solidFill>
              </a:rPr>
              <a:t>phenomena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0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106738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Nuclear exotics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160983"/>
            <a:ext cx="4362251" cy="4968552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Nucleon haloes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Two-nucleon haloes, </a:t>
            </a:r>
            <a:r>
              <a:rPr lang="en-US" sz="1600" dirty="0" err="1" smtClean="0"/>
              <a:t>Borromean</a:t>
            </a:r>
            <a:r>
              <a:rPr lang="en-US" sz="1600" dirty="0" smtClean="0"/>
              <a:t> systems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/>
          </a:p>
          <a:p>
            <a:pPr marL="0" indent="0" eaLnBrk="1" hangingPunct="1">
              <a:lnSpc>
                <a:spcPct val="110000"/>
              </a:lnSpc>
              <a:buClr>
                <a:schemeClr val="accent2"/>
              </a:buClr>
              <a:buNone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Four-nucleon haloes 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Neutron skins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err="1" smtClean="0"/>
              <a:t>Superdeformation</a:t>
            </a:r>
            <a:endParaRPr lang="en-US" sz="1600" dirty="0" smtClean="0"/>
          </a:p>
        </p:txBody>
      </p:sp>
      <p:pic>
        <p:nvPicPr>
          <p:cNvPr id="9218" name="Picture 2" descr="C:\presentations\2012-FRRC-lectures\exot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888"/>
            <a:ext cx="2736304" cy="40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presentations\2012-FRRC-lectures\Halo_Nucle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322638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presentations\2012-FRRC-lectures\ion2_12-9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39417"/>
            <a:ext cx="2474564" cy="18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presentations\2012-FRRC-lectures\180px-Tempietto,_formelle_18_impresa_personale_di_lorenzo_de'_medic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25444"/>
            <a:ext cx="1566565" cy="154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presentations\2012-FRRC-lectures\p20012465g14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968731"/>
            <a:ext cx="2088232" cy="26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6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512291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Nuclear exotics “in continuum”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764704"/>
            <a:ext cx="4578275" cy="597666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Proton radioactivity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Two-proton radioactivity</a:t>
            </a:r>
            <a:br>
              <a:rPr lang="en-GB" sz="1600" dirty="0" smtClean="0"/>
            </a:b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  <a:p>
            <a:pPr marL="0" indent="0" eaLnBrk="1" hangingPunct="1">
              <a:lnSpc>
                <a:spcPct val="110000"/>
              </a:lnSpc>
              <a:buClr>
                <a:schemeClr val="accent2"/>
              </a:buClr>
              <a:buNone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Predicted by </a:t>
            </a:r>
            <a:r>
              <a:rPr lang="en-GB" sz="1600" dirty="0" err="1" smtClean="0"/>
              <a:t>Goldansky</a:t>
            </a:r>
            <a:r>
              <a:rPr lang="en-GB" sz="1600" dirty="0" smtClean="0"/>
              <a:t> in 1960                               -&gt; 42 years -&gt; discovered at GSI 2002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Two-neutron/four-neutron radioactivity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Excitation modes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Nucleon haloes -&gt; 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GB" sz="1600" dirty="0"/>
              <a:t> </a:t>
            </a:r>
            <a:r>
              <a:rPr lang="en-GB" sz="1600" dirty="0" smtClean="0"/>
              <a:t>       Soft dipole mode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Neutron skin -&gt; </a:t>
            </a:r>
          </a:p>
          <a:p>
            <a:pPr marL="0" indent="0">
              <a:lnSpc>
                <a:spcPct val="110000"/>
              </a:lnSpc>
              <a:buClr>
                <a:schemeClr val="accent2"/>
              </a:buClr>
              <a:buNone/>
            </a:pPr>
            <a:r>
              <a:rPr lang="en-GB" sz="1600" dirty="0"/>
              <a:t> </a:t>
            </a:r>
            <a:r>
              <a:rPr lang="en-GB" sz="1600" dirty="0" smtClean="0"/>
              <a:t>       Pigmy resonances</a:t>
            </a:r>
          </a:p>
          <a:p>
            <a:pPr marL="457200" lvl="1" indent="0">
              <a:lnSpc>
                <a:spcPct val="110000"/>
              </a:lnSpc>
              <a:buClr>
                <a:schemeClr val="accent2"/>
              </a:buClr>
              <a:buNone/>
            </a:pPr>
            <a:endParaRPr lang="en-GB" sz="1200" dirty="0"/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200" dirty="0" smtClean="0"/>
          </a:p>
          <a:p>
            <a:pPr marL="457200" lvl="1" indent="0">
              <a:lnSpc>
                <a:spcPct val="110000"/>
              </a:lnSpc>
              <a:buClr>
                <a:schemeClr val="accent2"/>
              </a:buClr>
              <a:buNone/>
            </a:pPr>
            <a:endParaRPr lang="en-GB" sz="1200" dirty="0" smtClean="0"/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2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Locations of exotics near the </a:t>
            </a:r>
            <a:r>
              <a:rPr lang="en-GB" sz="1600" dirty="0" err="1" smtClean="0"/>
              <a:t>driplines</a:t>
            </a: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2378" r="41312" b="28077"/>
          <a:stretch/>
        </p:blipFill>
        <p:spPr bwMode="auto">
          <a:xfrm>
            <a:off x="5940152" y="260647"/>
            <a:ext cx="3024336" cy="544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009463"/>
              </p:ext>
            </p:extLst>
          </p:nvPr>
        </p:nvGraphicFramePr>
        <p:xfrm>
          <a:off x="539552" y="1602859"/>
          <a:ext cx="2196108" cy="1250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8" name="CorelDRAW" r:id="rId4" imgW="5142600" imgH="2927520" progId="CorelDraw.Graphic.15">
                  <p:embed/>
                </p:oleObj>
              </mc:Choice>
              <mc:Fallback>
                <p:oleObj name="CorelDRAW" r:id="rId4" imgW="5142600" imgH="292752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602859"/>
                        <a:ext cx="2196108" cy="1250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71528"/>
              </p:ext>
            </p:extLst>
          </p:nvPr>
        </p:nvGraphicFramePr>
        <p:xfrm>
          <a:off x="3079978" y="1412776"/>
          <a:ext cx="2500134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9" name="CorelDRAW" r:id="rId6" imgW="7972901" imgH="4593908" progId="CorelDraw.Graphic.11">
                  <p:embed/>
                </p:oleObj>
              </mc:Choice>
              <mc:Fallback>
                <p:oleObj name="CorelDRAW" r:id="rId6" imgW="7972901" imgH="4593908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978" y="1412776"/>
                        <a:ext cx="2500134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3427270"/>
              </p:ext>
            </p:extLst>
          </p:nvPr>
        </p:nvGraphicFramePr>
        <p:xfrm>
          <a:off x="2555776" y="3933056"/>
          <a:ext cx="313652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0" name="Graph" r:id="rId8" imgW="9712800" imgH="7034400" progId="Origin50.Graph">
                  <p:embed/>
                </p:oleObj>
              </mc:Choice>
              <mc:Fallback>
                <p:oleObj name="Graph" r:id="rId8" imgW="9712800" imgH="70344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55776" y="3933056"/>
                        <a:ext cx="3136520" cy="2448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11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989138"/>
            <a:ext cx="5184775" cy="187191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Nuclei far from </a:t>
            </a:r>
            <a:r>
              <a:rPr lang="en-GB" dirty="0">
                <a:solidFill>
                  <a:srgbClr val="0000CC"/>
                </a:solidFill>
              </a:rPr>
              <a:t>stability valley:</a:t>
            </a:r>
            <a:br>
              <a:rPr lang="en-GB" dirty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importance for astrophysics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2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29503"/>
            <a:ext cx="4114800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err="1" smtClean="0">
                <a:solidFill>
                  <a:srgbClr val="0000CC"/>
                </a:solidFill>
              </a:rPr>
              <a:t>Nucleosynthesys</a:t>
            </a:r>
            <a:r>
              <a:rPr lang="en-GB" sz="3200" dirty="0" smtClean="0">
                <a:solidFill>
                  <a:srgbClr val="0000CC"/>
                </a:solidFill>
              </a:rPr>
              <a:t> basics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4221088"/>
            <a:ext cx="5514379" cy="2520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Sequence of weak (leptons emitted) and </a:t>
            </a:r>
            <a:r>
              <a:rPr lang="en-US" sz="1600" dirty="0" err="1" smtClean="0"/>
              <a:t>radiative</a:t>
            </a:r>
            <a:r>
              <a:rPr lang="en-US" sz="1600" dirty="0" smtClean="0"/>
              <a:t> (gammas emitted) capture reactions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Chemical equilibrium equations 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Need to know: (</a:t>
            </a:r>
            <a:r>
              <a:rPr lang="en-US" sz="1600" dirty="0" err="1" smtClean="0"/>
              <a:t>p,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), (</a:t>
            </a:r>
            <a:r>
              <a:rPr lang="en-US" sz="1600" dirty="0" err="1" smtClean="0">
                <a:latin typeface="Symbol" pitchFamily="18" charset="2"/>
              </a:rPr>
              <a:t>a</a:t>
            </a:r>
            <a:r>
              <a:rPr lang="en-US" sz="1600" dirty="0" err="1" smtClean="0"/>
              <a:t>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), (</a:t>
            </a:r>
            <a:r>
              <a:rPr lang="en-US" sz="1600" dirty="0" err="1" smtClean="0"/>
              <a:t>p,p</a:t>
            </a:r>
            <a:r>
              <a:rPr lang="en-US" sz="1600" dirty="0" smtClean="0"/>
              <a:t>’), (</a:t>
            </a:r>
            <a:r>
              <a:rPr lang="en-US" sz="1600" dirty="0" err="1" smtClean="0">
                <a:latin typeface="Symbol" pitchFamily="18" charset="2"/>
              </a:rPr>
              <a:t>a</a:t>
            </a:r>
            <a:r>
              <a:rPr lang="en-US" sz="1600" dirty="0" err="1" smtClean="0"/>
              <a:t>,p</a:t>
            </a:r>
            <a:r>
              <a:rPr lang="en-US" sz="1600" dirty="0" smtClean="0"/>
              <a:t>), (</a:t>
            </a:r>
            <a:r>
              <a:rPr lang="en-US" sz="1600" dirty="0" err="1" smtClean="0"/>
              <a:t>n,</a:t>
            </a:r>
            <a:r>
              <a:rPr lang="en-US" sz="1600" dirty="0" err="1" smtClean="0">
                <a:latin typeface="Symbol" pitchFamily="18" charset="2"/>
              </a:rPr>
              <a:t>g</a:t>
            </a:r>
            <a:r>
              <a:rPr lang="en-US" sz="1600" dirty="0" smtClean="0"/>
              <a:t>), (</a:t>
            </a:r>
            <a:r>
              <a:rPr lang="en-US" sz="1600" dirty="0" err="1" smtClean="0">
                <a:latin typeface="Symbol" pitchFamily="18" charset="2"/>
              </a:rPr>
              <a:t>a</a:t>
            </a:r>
            <a:r>
              <a:rPr lang="en-US" sz="1600" dirty="0" err="1" smtClean="0"/>
              <a:t>,n</a:t>
            </a:r>
            <a:r>
              <a:rPr lang="en-US" sz="1600" dirty="0" smtClean="0"/>
              <a:t>),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en-US" sz="1600" baseline="30000" dirty="0" smtClean="0">
                <a:latin typeface="Symbol" pitchFamily="18" charset="2"/>
              </a:rPr>
              <a:t>-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pitchFamily="18" charset="2"/>
              </a:rPr>
              <a:t>b</a:t>
            </a:r>
            <a:r>
              <a:rPr lang="en-US" sz="1600" baseline="30000" dirty="0" smtClean="0">
                <a:latin typeface="Symbol" pitchFamily="18" charset="2"/>
              </a:rPr>
              <a:t>+</a:t>
            </a:r>
            <a:r>
              <a:rPr lang="en-US" sz="1600" dirty="0" smtClean="0"/>
              <a:t>……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Catalytic cycles (</a:t>
            </a:r>
            <a:r>
              <a:rPr lang="en-US" sz="1600" dirty="0" err="1" smtClean="0"/>
              <a:t>pp</a:t>
            </a:r>
            <a:r>
              <a:rPr lang="en-US" sz="1600" dirty="0" smtClean="0"/>
              <a:t> vs. CNO)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Mass gaps at A=5, A=8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“Waiting points”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8194" name="Picture 2" descr="C:\presentations\2012-FRRC-lectures\1-s2.0-S1387647399000111-gr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695" y="899428"/>
            <a:ext cx="3596001" cy="24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84784"/>
            <a:ext cx="1651301" cy="2340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86126"/>
            <a:ext cx="2297863" cy="24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8859" y="89942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p-p chain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48365" y="899428"/>
            <a:ext cx="112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CNO cycle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58293" y="358626"/>
            <a:ext cx="279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Premodual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nucleosynthesys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" r="71799" b="52766"/>
          <a:stretch/>
        </p:blipFill>
        <p:spPr bwMode="auto">
          <a:xfrm>
            <a:off x="6283045" y="3608314"/>
            <a:ext cx="2304256" cy="248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6643085" y="5229200"/>
            <a:ext cx="792088" cy="7805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39129" y="5068279"/>
            <a:ext cx="1025259" cy="9965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79419" y="6124331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A=5    A=8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err="1" smtClean="0">
                <a:solidFill>
                  <a:srgbClr val="0000CC"/>
                </a:solidFill>
              </a:rPr>
              <a:t>Nucleosynthesys</a:t>
            </a:r>
            <a:r>
              <a:rPr lang="en-GB" sz="3200" dirty="0" smtClean="0">
                <a:solidFill>
                  <a:srgbClr val="0000CC"/>
                </a:solidFill>
              </a:rPr>
              <a:t> basics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22994" y="4725144"/>
            <a:ext cx="6805390" cy="2016224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Hydrostatic burning – slow process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Explosive burning – rapid processes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Where does it take place?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Every day observed violent events in space are produced by </a:t>
            </a:r>
            <a:r>
              <a:rPr lang="en-US" sz="1600" dirty="0" err="1" smtClean="0"/>
              <a:t>rp</a:t>
            </a:r>
            <a:r>
              <a:rPr lang="en-US" sz="1600" dirty="0" smtClean="0"/>
              <a:t>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Element abundance in space is connected with r-processes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No quantitative understanding until the </a:t>
            </a:r>
            <a:r>
              <a:rPr lang="en-US" sz="1600" dirty="0" err="1" smtClean="0"/>
              <a:t>driplines</a:t>
            </a:r>
            <a:r>
              <a:rPr lang="en-US" sz="1600" dirty="0" smtClean="0"/>
              <a:t> are studied in details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8195" name="Picture 3" descr="C:\presentations\2012-FRRC-lectures\sum-01-r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0849"/>
            <a:ext cx="2952328" cy="261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" y="1196752"/>
            <a:ext cx="5040560" cy="324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ый треугольник 1"/>
          <p:cNvSpPr/>
          <p:nvPr/>
        </p:nvSpPr>
        <p:spPr>
          <a:xfrm flipV="1">
            <a:off x="1698758" y="1196752"/>
            <a:ext cx="2160240" cy="1653748"/>
          </a:xfrm>
          <a:prstGeom prst="rt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402614" y="1122309"/>
            <a:ext cx="1368152" cy="15841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Стрелка вправо 4"/>
          <p:cNvSpPr/>
          <p:nvPr/>
        </p:nvSpPr>
        <p:spPr>
          <a:xfrm rot="20229982">
            <a:off x="1679296" y="3259428"/>
            <a:ext cx="2369690" cy="195038"/>
          </a:xfrm>
          <a:prstGeom prst="rightArrow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75000">
                <a:schemeClr val="accent2">
                  <a:tint val="37000"/>
                  <a:satMod val="300000"/>
                  <a:alpha val="49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 вправо 12"/>
          <p:cNvSpPr/>
          <p:nvPr/>
        </p:nvSpPr>
        <p:spPr>
          <a:xfrm rot="19235479">
            <a:off x="1044477" y="2463325"/>
            <a:ext cx="2453378" cy="220265"/>
          </a:xfrm>
          <a:prstGeom prst="rightArrow">
            <a:avLst/>
          </a:prstGeom>
          <a:gradFill>
            <a:gsLst>
              <a:gs pos="0">
                <a:schemeClr val="accent5">
                  <a:tint val="50000"/>
                  <a:satMod val="300000"/>
                  <a:alpha val="30000"/>
                </a:schemeClr>
              </a:gs>
              <a:gs pos="64000">
                <a:schemeClr val="accent5">
                  <a:tint val="37000"/>
                  <a:satMod val="300000"/>
                  <a:alpha val="3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52446" y="3437311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r-process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2994" y="1914397"/>
            <a:ext cx="11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rp</a:t>
            </a:r>
            <a:r>
              <a:rPr lang="en-US" dirty="0" smtClean="0">
                <a:solidFill>
                  <a:schemeClr val="tx2"/>
                </a:solidFill>
              </a:rPr>
              <a:t>-process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637927"/>
            <a:ext cx="10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s-process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9900472">
            <a:off x="3336717" y="1640769"/>
            <a:ext cx="2369690" cy="137666"/>
          </a:xfrm>
          <a:prstGeom prst="rightArrow">
            <a:avLst/>
          </a:prstGeom>
          <a:solidFill>
            <a:srgbClr val="FF0000"/>
          </a:solidFill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44208" y="90215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rp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-process fragment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66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49275"/>
            <a:ext cx="8723313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2192338" y="6308725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>
                <a:solidFill>
                  <a:schemeClr val="bg1"/>
                </a:solidFill>
                <a:latin typeface="Times New Roman" pitchFamily="18" charset="0"/>
              </a:rPr>
              <a:t>G.N. Flerov, A.S. Ilyinov (1982)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4618037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Nuclear chart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35901" y="908720"/>
            <a:ext cx="3564396" cy="14910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Total 256 stable isotopes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cs typeface="Arial" charset="0"/>
              </a:rPr>
              <a:t>Total 339 “natural”</a:t>
            </a:r>
            <a:endParaRPr lang="en-GB" sz="16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About 3100 nuclear stable isotopes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FF0000"/>
                </a:solidFill>
              </a:rPr>
              <a:t>500 -800 </a:t>
            </a:r>
            <a:r>
              <a:rPr lang="en-GB" sz="1600" dirty="0">
                <a:solidFill>
                  <a:srgbClr val="FF0000"/>
                </a:solidFill>
              </a:rPr>
              <a:t>isotopes to be </a:t>
            </a:r>
            <a:r>
              <a:rPr lang="en-GB" sz="1600" dirty="0" smtClean="0">
                <a:solidFill>
                  <a:srgbClr val="FF0000"/>
                </a:solidFill>
              </a:rPr>
              <a:t>found soon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FF0000"/>
                </a:solidFill>
              </a:rPr>
              <a:t>2000 -3000 more isotopes can exist</a:t>
            </a:r>
            <a:endParaRPr lang="en-US" sz="1600" dirty="0" smtClean="0"/>
          </a:p>
        </p:txBody>
      </p:sp>
      <p:sp>
        <p:nvSpPr>
          <p:cNvPr id="43" name="Блок-схема: альтернативный процесс 42"/>
          <p:cNvSpPr/>
          <p:nvPr/>
        </p:nvSpPr>
        <p:spPr>
          <a:xfrm>
            <a:off x="5508104" y="5660653"/>
            <a:ext cx="246732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Stable vs. nuclear stable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5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5594" y="44624"/>
            <a:ext cx="4114800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Neutron stars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9" name="Picture 2" descr="C:\presentations\2012-FRRC-lectures\ton_ct12_z7_cs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704017" cy="250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 flipV="1">
            <a:off x="709153" y="3429000"/>
            <a:ext cx="2134580" cy="2124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410" name="Picture 2" descr="C:\presentations\2012-BB\neutron_star_interior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38" y="3068960"/>
            <a:ext cx="3626304" cy="271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27584" y="2350621"/>
            <a:ext cx="3600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Known nuclei: practically symmetric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2350621"/>
            <a:ext cx="3788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Neutron star: very large nucleus  with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absolutely asymmetric nuclear matter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Блок-схема: альтернативный процесс 23"/>
          <p:cNvSpPr/>
          <p:nvPr/>
        </p:nvSpPr>
        <p:spPr>
          <a:xfrm>
            <a:off x="5004048" y="260648"/>
            <a:ext cx="3816424" cy="10224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All the heavy elements in the Universe are produced in explosive </a:t>
            </a:r>
            <a:r>
              <a:rPr lang="en-US" b="1" dirty="0" err="1" smtClean="0">
                <a:solidFill>
                  <a:srgbClr val="FF0000"/>
                </a:solidFill>
              </a:rPr>
              <a:t>nucleosynthesys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187624" y="6021288"/>
            <a:ext cx="6801058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Moving towards the </a:t>
            </a:r>
            <a:r>
              <a:rPr lang="en-US" b="1" dirty="0" err="1" smtClean="0">
                <a:solidFill>
                  <a:srgbClr val="FF0000"/>
                </a:solidFill>
              </a:rPr>
              <a:t>driplines</a:t>
            </a:r>
            <a:r>
              <a:rPr lang="en-US" b="1" dirty="0" smtClean="0">
                <a:solidFill>
                  <a:srgbClr val="FF0000"/>
                </a:solidFill>
              </a:rPr>
              <a:t> we get experimental knowledge about more and more asymmetric nuclear matter</a:t>
            </a: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5004048" y="1542454"/>
            <a:ext cx="3816424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Supernovae explosions. How we get from neutron star to Supernova?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619944" y="764704"/>
            <a:ext cx="3576286" cy="52068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PV = (m/</a:t>
            </a:r>
            <a:r>
              <a:rPr lang="en-US" b="1" dirty="0" smtClean="0">
                <a:solidFill>
                  <a:srgbClr val="FF0000"/>
                </a:solidFill>
                <a:latin typeface="Symbol" pitchFamily="18" charset="2"/>
              </a:rPr>
              <a:t>m)</a:t>
            </a:r>
            <a:r>
              <a:rPr lang="en-US" b="1" dirty="0" smtClean="0">
                <a:solidFill>
                  <a:srgbClr val="FF0000"/>
                </a:solidFill>
              </a:rPr>
              <a:t> RT  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619944" y="1542454"/>
            <a:ext cx="3576286" cy="66241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quation of state for ideal gas. What about nuclear matter?</a:t>
            </a:r>
          </a:p>
        </p:txBody>
      </p:sp>
    </p:spTree>
    <p:extLst>
      <p:ext uri="{BB962C8B-B14F-4D97-AF65-F5344CB8AC3E}">
        <p14:creationId xmlns:p14="http://schemas.microsoft.com/office/powerpoint/2010/main" val="81813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341280" y="1196752"/>
            <a:ext cx="3456384" cy="17281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600" dirty="0" smtClean="0">
                <a:solidFill>
                  <a:srgbClr val="0000CC"/>
                </a:solidFill>
                <a:latin typeface="Calibri" pitchFamily="34" charset="0"/>
              </a:rPr>
              <a:t>Nuclei far from </a:t>
            </a:r>
            <a:br>
              <a:rPr lang="en-GB" sz="3600" dirty="0" smtClean="0">
                <a:solidFill>
                  <a:srgbClr val="0000CC"/>
                </a:solidFill>
                <a:latin typeface="Calibri" pitchFamily="34" charset="0"/>
              </a:rPr>
            </a:br>
            <a:r>
              <a:rPr lang="en-GB" sz="3600" dirty="0" smtClean="0">
                <a:solidFill>
                  <a:srgbClr val="0000CC"/>
                </a:solidFill>
                <a:latin typeface="Calibri" pitchFamily="34" charset="0"/>
              </a:rPr>
              <a:t>stability valley</a:t>
            </a:r>
            <a:endParaRPr lang="ru-RU" sz="36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051720" y="3573016"/>
            <a:ext cx="6277780" cy="23042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eaLnBrk="1" hangingPunct="1">
              <a:buAutoNum type="arabicPeriod"/>
            </a:pP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How to populate</a:t>
            </a:r>
          </a:p>
          <a:p>
            <a:pPr marL="514350" indent="-514350" eaLnBrk="1" hangingPunct="1">
              <a:buAutoNum type="arabicPeriod"/>
            </a:pP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How to study </a:t>
            </a:r>
          </a:p>
          <a:p>
            <a:pPr marL="514350" indent="-514350" eaLnBrk="1" hangingPunct="1">
              <a:buAutoNum type="arabicPeriod"/>
            </a:pP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How to interpret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9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539552" y="5579392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395536" y="188640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Why to increase energy 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3310" y="1772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05710" y="19252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8110" y="20776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0510" y="22300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62910" y="23824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315310" y="2534816"/>
            <a:ext cx="2664296" cy="26642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533204" y="3713877"/>
            <a:ext cx="211467" cy="196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139952" y="359443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fm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90258" y="540784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fm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462523" y="1583685"/>
            <a:ext cx="1354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layers </a:t>
            </a:r>
            <a:br>
              <a:rPr lang="en-US" dirty="0" smtClean="0"/>
            </a:br>
            <a:r>
              <a:rPr lang="en-US" dirty="0" smtClean="0"/>
              <a:t>        ~ 1m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24104" y="322509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r>
              <a:rPr lang="en-US" dirty="0" smtClean="0"/>
              <a:t> ~ 3 </a:t>
            </a:r>
            <a:r>
              <a:rPr lang="en-US" dirty="0" err="1" smtClean="0"/>
              <a:t>fm</a:t>
            </a:r>
            <a:endParaRPr lang="ru-RU" dirty="0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35611" y="2642829"/>
            <a:ext cx="3389581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Complicated to utilize much of the primary beam for nuclear reactions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5460839" y="4255895"/>
            <a:ext cx="3389581" cy="6881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Beam energy loss by </a:t>
            </a:r>
            <a:r>
              <a:rPr lang="en-US" b="1" dirty="0" err="1" smtClean="0">
                <a:solidFill>
                  <a:srgbClr val="FF0000"/>
                </a:solidFill>
              </a:rPr>
              <a:t>ionazation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5455424" y="5467909"/>
            <a:ext cx="3389581" cy="91469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Trend to energy increase at modern RIB facilities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5435610" y="476672"/>
            <a:ext cx="3389581" cy="1753344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How to make something exotic? Take something heavy (e.g. </a:t>
            </a:r>
            <a:r>
              <a:rPr lang="en-US" b="1" dirty="0" smtClean="0">
                <a:solidFill>
                  <a:srgbClr val="FF0000"/>
                </a:solidFill>
              </a:rPr>
              <a:t>uranium),</a:t>
            </a:r>
            <a:r>
              <a:rPr lang="en-US" b="1" dirty="0" smtClean="0">
                <a:solidFill>
                  <a:srgbClr val="FF0000"/>
                </a:solidFill>
              </a:rPr>
              <a:t> accelerate, crash it on the target nucleus, select exotic fragments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9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44624"/>
            <a:ext cx="7742634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RIB production: ISOL (Isotope Separation On-Line)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67544" y="913530"/>
            <a:ext cx="4287630" cy="49924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Possible ISOL layout  (SPIRAL2)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1840" y="1988399"/>
            <a:ext cx="1440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верх 2"/>
          <p:cNvSpPr/>
          <p:nvPr/>
        </p:nvSpPr>
        <p:spPr>
          <a:xfrm rot="5400000">
            <a:off x="2247956" y="2135277"/>
            <a:ext cx="327607" cy="129614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555428" y="2889077"/>
            <a:ext cx="15858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Deuteron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960348" y="1546392"/>
            <a:ext cx="2487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converter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Стрелка вверх 18"/>
          <p:cNvSpPr/>
          <p:nvPr/>
        </p:nvSpPr>
        <p:spPr>
          <a:xfrm rot="5400000">
            <a:off x="4105760" y="1974081"/>
            <a:ext cx="215804" cy="1585878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5400000">
            <a:off x="7009238" y="3836912"/>
            <a:ext cx="144016" cy="1318212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29208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62385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822425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65212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012160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192557" y="1988399"/>
            <a:ext cx="45719" cy="1584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3601316" y="2874922"/>
            <a:ext cx="10818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neutron beam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76056" y="1723014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444208" y="1700367"/>
            <a:ext cx="0" cy="2448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7805045" y="4111297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RIB extraction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Развернутая стрелка 6"/>
          <p:cNvSpPr/>
          <p:nvPr/>
        </p:nvSpPr>
        <p:spPr>
          <a:xfrm flipH="1">
            <a:off x="5580112" y="1218958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6660232" y="1867030"/>
            <a:ext cx="1333012" cy="7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Noble gas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flow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Стрелка вниз 32"/>
          <p:cNvSpPr/>
          <p:nvPr/>
        </p:nvSpPr>
        <p:spPr>
          <a:xfrm>
            <a:off x="5580112" y="3803293"/>
            <a:ext cx="360040" cy="53872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5035183" y="4819358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6444208" y="4819357"/>
            <a:ext cx="0" cy="6974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1879124" y="4183305"/>
            <a:ext cx="17633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Selective laser ionization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flipV="1">
            <a:off x="3779912" y="4496018"/>
            <a:ext cx="1440160" cy="22180"/>
          </a:xfrm>
          <a:prstGeom prst="straightConnector1">
            <a:avLst/>
          </a:prstGeom>
          <a:ln w="57150">
            <a:solidFill>
              <a:srgbClr val="B60A9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Развернутая стрелка 53"/>
          <p:cNvSpPr/>
          <p:nvPr/>
        </p:nvSpPr>
        <p:spPr>
          <a:xfrm rot="10800000" flipH="1">
            <a:off x="5802737" y="5516791"/>
            <a:ext cx="1684333" cy="648512"/>
          </a:xfrm>
          <a:prstGeom prst="utur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5" name="Блок-схема: альтернативный процесс 54"/>
          <p:cNvSpPr/>
          <p:nvPr/>
        </p:nvSpPr>
        <p:spPr>
          <a:xfrm>
            <a:off x="390331" y="5237814"/>
            <a:ext cx="3389581" cy="122413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Problems: 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selectivity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</a:rPr>
              <a:t>Extraction time    (&gt; 10 </a:t>
            </a:r>
            <a:r>
              <a:rPr lang="en-US" b="1" dirty="0" err="1" smtClean="0">
                <a:solidFill>
                  <a:srgbClr val="FF0000"/>
                </a:solidFill>
              </a:rPr>
              <a:t>ms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7486920" y="2625066"/>
            <a:ext cx="13330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Uranium</a:t>
            </a:r>
          </a:p>
          <a:p>
            <a:pPr>
              <a:lnSpc>
                <a:spcPct val="110000"/>
              </a:lnSpc>
            </a:pPr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foils</a:t>
            </a:r>
            <a:endParaRPr lang="en-GB" sz="2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3" name="Прямая со стрелкой 52"/>
          <p:cNvCxnSpPr>
            <a:endCxn id="31" idx="3"/>
          </p:cNvCxnSpPr>
          <p:nvPr/>
        </p:nvCxnSpPr>
        <p:spPr>
          <a:xfrm flipH="1" flipV="1">
            <a:off x="6238276" y="2780487"/>
            <a:ext cx="1253045" cy="2119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54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26768" cy="92211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In-flight 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method: </a:t>
            </a:r>
            <a:r>
              <a:rPr lang="en-GB" sz="3200" dirty="0" smtClean="0">
                <a:solidFill>
                  <a:srgbClr val="0000CC"/>
                </a:solidFill>
              </a:rPr>
              <a:t>FRS</a:t>
            </a: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 –</a:t>
            </a:r>
            <a:r>
              <a:rPr lang="en-GB" sz="3200" dirty="0" smtClean="0">
                <a:solidFill>
                  <a:srgbClr val="0000CC"/>
                </a:solidFill>
              </a:rPr>
              <a:t> </a:t>
            </a:r>
            <a:r>
              <a:rPr lang="en-GB" sz="3200" dirty="0">
                <a:solidFill>
                  <a:srgbClr val="0000CC"/>
                </a:solidFill>
              </a:rPr>
              <a:t>The </a:t>
            </a:r>
            <a:r>
              <a:rPr lang="en-GB" sz="3200" b="1" dirty="0">
                <a:solidFill>
                  <a:srgbClr val="0000CC"/>
                </a:solidFill>
              </a:rPr>
              <a:t>Fr</a:t>
            </a:r>
            <a:r>
              <a:rPr lang="en-GB" sz="3200" dirty="0">
                <a:solidFill>
                  <a:srgbClr val="0000CC"/>
                </a:solidFill>
              </a:rPr>
              <a:t>agment </a:t>
            </a:r>
            <a:r>
              <a:rPr lang="en-GB" sz="3200" b="1" dirty="0">
                <a:solidFill>
                  <a:srgbClr val="0000CC"/>
                </a:solidFill>
              </a:rPr>
              <a:t>S</a:t>
            </a:r>
            <a:r>
              <a:rPr lang="en-GB" sz="3200" dirty="0">
                <a:solidFill>
                  <a:srgbClr val="0000CC"/>
                </a:solidFill>
              </a:rPr>
              <a:t>eparator</a:t>
            </a:r>
            <a:r>
              <a:rPr lang="ru-RU" sz="3200" dirty="0">
                <a:solidFill>
                  <a:srgbClr val="0000CC"/>
                </a:solidFill>
                <a:latin typeface="Calibri" pitchFamily="34" charset="0"/>
              </a:rPr>
              <a:t/>
            </a:r>
            <a:br>
              <a:rPr lang="ru-RU" sz="3200" dirty="0">
                <a:solidFill>
                  <a:srgbClr val="0000CC"/>
                </a:solidFill>
                <a:latin typeface="Calibri" pitchFamily="34" charset="0"/>
              </a:rPr>
            </a:b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57905" y="4077072"/>
            <a:ext cx="3744143" cy="2592288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Commissioned:  end 80-th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Two achromatic stages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Three focal points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150-1000 MeV/Amu operation energies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Relativistic beams – low chromatic aberrations – easy to operate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err="1" smtClean="0"/>
              <a:t>Muenzenberg</a:t>
            </a:r>
            <a:r>
              <a:rPr lang="en-US" sz="1600" dirty="0" smtClean="0"/>
              <a:t>: “At this time there was no confidence that it will work in a reasonable way”</a:t>
            </a:r>
            <a:endParaRPr lang="en-GB" sz="1600" dirty="0" smtClean="0"/>
          </a:p>
        </p:txBody>
      </p:sp>
      <p:pic>
        <p:nvPicPr>
          <p:cNvPr id="22530" name="Picture 2" descr="C:\presentations\2012-FRRC-lectures\GSI_Beschleuniger_F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477" y="548680"/>
            <a:ext cx="3312171" cy="331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presentations\2012-FRRC-lectures\SISTAQ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8" y="4725144"/>
            <a:ext cx="4176365" cy="19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" y="2852936"/>
            <a:ext cx="43021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83568" y="1484784"/>
            <a:ext cx="3816424" cy="1080120"/>
          </a:xfrm>
          <a:prstGeom prst="rect">
            <a:avLst/>
          </a:prstGeom>
          <a:solidFill>
            <a:srgbClr val="FF99FF">
              <a:alpha val="67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1500" dirty="0" smtClean="0">
                <a:solidFill>
                  <a:schemeClr val="tx1"/>
                </a:solidFill>
              </a:rPr>
              <a:t>FRS is an absolutely classic (translation – “giving example”) facility. </a:t>
            </a:r>
          </a:p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1500" dirty="0" smtClean="0">
                <a:solidFill>
                  <a:schemeClr val="tx1"/>
                </a:solidFill>
              </a:rPr>
              <a:t>FRS defined the landscape of radioactive ion beam research of the last 25 years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65600" y="188640"/>
            <a:ext cx="800323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Ion-optical idea of fragment separation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7948" y="3931002"/>
            <a:ext cx="3984012" cy="2756476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Perfectly focused  primary beam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Secondary: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Many products 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Large longitudinal and transversal dispersion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Wedge: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Reduce longitudinal dispersion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Clean beam – without it second stage is transport </a:t>
            </a:r>
            <a:r>
              <a:rPr lang="en-US" sz="1300" dirty="0" smtClean="0"/>
              <a:t>line or spectrometer</a:t>
            </a:r>
            <a:endParaRPr lang="en-US" sz="1300" dirty="0" smtClean="0"/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Final focus: 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Clean beam with minimal longitudinal dispersion 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300" dirty="0" smtClean="0"/>
              <a:t>Further transport is possible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72494"/>
            <a:ext cx="5040560" cy="308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589" y="1530950"/>
            <a:ext cx="2482701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164288" y="5679365"/>
            <a:ext cx="1615840" cy="1008113"/>
          </a:xfrm>
          <a:prstGeom prst="rect">
            <a:avLst/>
          </a:prstGeom>
          <a:solidFill>
            <a:srgbClr val="FF99FF">
              <a:alpha val="67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chemeClr val="accent2"/>
              </a:buClr>
            </a:pPr>
            <a:r>
              <a:rPr lang="en-US" sz="1500" dirty="0" smtClean="0">
                <a:solidFill>
                  <a:schemeClr val="tx1"/>
                </a:solidFill>
              </a:rPr>
              <a:t>Many new isotopes can be identified in one such experiment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6732240" y="836711"/>
            <a:ext cx="2221400" cy="53590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Typical FS design: 1-3 achromatic stages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815096" y="4869160"/>
            <a:ext cx="2149392" cy="67812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TOF – </a:t>
            </a:r>
            <a:r>
              <a:rPr lang="en-US" sz="1600" b="1" dirty="0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1600" b="1" dirty="0" smtClean="0">
                <a:solidFill>
                  <a:srgbClr val="FF0000"/>
                </a:solidFill>
              </a:rPr>
              <a:t> E particle identification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989138"/>
            <a:ext cx="5184775" cy="79179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Modern RIB facilities:</a:t>
            </a:r>
            <a:br>
              <a:rPr lang="en-GB" dirty="0" smtClean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the course to upgrade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35443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763688" y="4437112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7006967" y="2012511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6990979" y="2628428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31840" y="4509120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04480" y="4365104"/>
            <a:ext cx="246732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Historically: injection line for K4-K10 facility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724128" y="4720266"/>
            <a:ext cx="1564364" cy="173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presentations\2012-EXON\Fomich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08178"/>
            <a:ext cx="1440160" cy="17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0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476672"/>
            <a:ext cx="324036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9512" y="153095"/>
            <a:ext cx="3312368" cy="669925"/>
          </a:xfrm>
          <a:prstGeom prst="rect">
            <a:avLst/>
          </a:prstGeo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000" dirty="0" err="1" smtClean="0">
                <a:solidFill>
                  <a:srgbClr val="0000CC"/>
                </a:solidFill>
              </a:rPr>
              <a:t>NuPECC</a:t>
            </a:r>
            <a:r>
              <a:rPr lang="en-US" sz="3000" dirty="0" smtClean="0">
                <a:solidFill>
                  <a:srgbClr val="0000CC"/>
                </a:solidFill>
              </a:rPr>
              <a:t> NPN paper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9792" y="3789040"/>
            <a:ext cx="3024336" cy="18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5229200"/>
            <a:ext cx="86409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2" y="848429"/>
            <a:ext cx="4337553" cy="31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9150"/>
            <a:ext cx="4035823" cy="3914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717032"/>
            <a:ext cx="6399789" cy="301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Блок-схема: альтернативный процесс 13"/>
          <p:cNvSpPr/>
          <p:nvPr/>
        </p:nvSpPr>
        <p:spPr>
          <a:xfrm>
            <a:off x="6660232" y="4797152"/>
            <a:ext cx="2299924" cy="129614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Инструментарий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9" y="1506011"/>
            <a:ext cx="4530653" cy="1180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822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354" y="90383"/>
            <a:ext cx="8170078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ACCULINNA-2 at </a:t>
            </a:r>
            <a:r>
              <a:rPr lang="en-US" sz="3200" dirty="0" err="1" smtClean="0">
                <a:solidFill>
                  <a:srgbClr val="0000CC"/>
                </a:solidFill>
              </a:rPr>
              <a:t>Flerov</a:t>
            </a:r>
            <a:r>
              <a:rPr lang="en-US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laboratory, </a:t>
            </a:r>
            <a:r>
              <a:rPr lang="en-US" sz="3200" dirty="0" smtClean="0">
                <a:solidFill>
                  <a:srgbClr val="0000CC"/>
                </a:solidFill>
              </a:rPr>
              <a:t>JINR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9102"/>
            <a:ext cx="7717281" cy="49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Блок-схема: альтернативный процесс 19"/>
          <p:cNvSpPr/>
          <p:nvPr/>
        </p:nvSpPr>
        <p:spPr>
          <a:xfrm>
            <a:off x="4255679" y="2420888"/>
            <a:ext cx="4132745" cy="23762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</a:t>
            </a:r>
            <a:r>
              <a:rPr lang="en-US" b="1" dirty="0" err="1" smtClean="0">
                <a:solidFill>
                  <a:srgbClr val="FF0000"/>
                </a:solidFill>
              </a:rPr>
              <a:t>Dubna</a:t>
            </a:r>
            <a:r>
              <a:rPr lang="en-US" b="1" dirty="0" smtClean="0">
                <a:solidFill>
                  <a:srgbClr val="FF0000"/>
                </a:solidFill>
              </a:rPr>
              <a:t>, Russia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beams up to Kr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cyclotron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In-flight ACCULINNA-2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 operation: </a:t>
            </a:r>
            <a:r>
              <a:rPr lang="en-US" b="1" dirty="0" smtClean="0">
                <a:solidFill>
                  <a:srgbClr val="FF0000"/>
                </a:solidFill>
              </a:rPr>
              <a:t>2016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1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49275"/>
            <a:ext cx="8723313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7888" y="2205038"/>
            <a:ext cx="6816725" cy="4491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2354263" y="2420938"/>
            <a:ext cx="6489700" cy="4257675"/>
            <a:chOff x="791" y="776"/>
            <a:chExt cx="4845" cy="2954"/>
          </a:xfrm>
        </p:grpSpPr>
        <p:grpSp>
          <p:nvGrpSpPr>
            <p:cNvPr id="11275" name="Group 5"/>
            <p:cNvGrpSpPr>
              <a:grpSpLocks/>
            </p:cNvGrpSpPr>
            <p:nvPr/>
          </p:nvGrpSpPr>
          <p:grpSpPr bwMode="auto">
            <a:xfrm>
              <a:off x="791" y="776"/>
              <a:ext cx="4845" cy="2954"/>
              <a:chOff x="791" y="776"/>
              <a:chExt cx="4845" cy="2954"/>
            </a:xfrm>
          </p:grpSpPr>
          <p:pic>
            <p:nvPicPr>
              <p:cNvPr id="11284" name="Picture 6" descr="Karte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8" y="796"/>
                <a:ext cx="3788" cy="252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285" name="Text Box 7"/>
              <p:cNvSpPr txBox="1">
                <a:spLocks noChangeArrowheads="1"/>
              </p:cNvSpPr>
              <p:nvPr/>
            </p:nvSpPr>
            <p:spPr bwMode="auto">
              <a:xfrm>
                <a:off x="1624" y="1703"/>
                <a:ext cx="1490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solidFill>
                      <a:srgbClr val="FFFF00"/>
                    </a:solidFill>
                    <a:latin typeface="Tahoma" pitchFamily="34" charset="0"/>
                  </a:rPr>
                  <a:t>sea of instability</a:t>
                </a:r>
              </a:p>
            </p:txBody>
          </p:sp>
          <p:sp>
            <p:nvSpPr>
              <p:cNvPr id="11286" name="Text Box 8"/>
              <p:cNvSpPr txBox="1">
                <a:spLocks noChangeArrowheads="1"/>
              </p:cNvSpPr>
              <p:nvPr/>
            </p:nvSpPr>
            <p:spPr bwMode="auto">
              <a:xfrm>
                <a:off x="3594" y="2822"/>
                <a:ext cx="1490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solidFill>
                      <a:srgbClr val="FFFF00"/>
                    </a:solidFill>
                    <a:latin typeface="Tahoma" pitchFamily="34" charset="0"/>
                  </a:rPr>
                  <a:t>sea of instability</a:t>
                </a:r>
              </a:p>
            </p:txBody>
          </p:sp>
          <p:sp>
            <p:nvSpPr>
              <p:cNvPr id="11287" name="Text Box 9"/>
              <p:cNvSpPr txBox="1">
                <a:spLocks noChangeArrowheads="1"/>
              </p:cNvSpPr>
              <p:nvPr/>
            </p:nvSpPr>
            <p:spPr bwMode="auto">
              <a:xfrm>
                <a:off x="3325" y="776"/>
                <a:ext cx="1635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de-CH" sz="1400" b="1">
                    <a:solidFill>
                      <a:srgbClr val="FFFF00"/>
                    </a:solidFill>
                    <a:latin typeface="Tahoma" pitchFamily="34" charset="0"/>
                  </a:rPr>
                  <a:t>island of Superheavy</a:t>
                </a:r>
                <a:r>
                  <a:rPr lang="de-CH" sz="1400" b="1">
                    <a:solidFill>
                      <a:srgbClr val="CCFF66"/>
                    </a:solidFill>
                    <a:latin typeface="Tahoma" pitchFamily="34" charset="0"/>
                  </a:rPr>
                  <a:t> </a:t>
                </a:r>
                <a:r>
                  <a:rPr lang="de-CH" sz="1400" b="1">
                    <a:solidFill>
                      <a:srgbClr val="FFFF00"/>
                    </a:solidFill>
                    <a:latin typeface="Tahoma" pitchFamily="34" charset="0"/>
                  </a:rPr>
                  <a:t>Elements</a:t>
                </a:r>
              </a:p>
            </p:txBody>
          </p:sp>
          <p:sp>
            <p:nvSpPr>
              <p:cNvPr id="11288" name="Text Box 10"/>
              <p:cNvSpPr txBox="1">
                <a:spLocks noChangeArrowheads="1"/>
              </p:cNvSpPr>
              <p:nvPr/>
            </p:nvSpPr>
            <p:spPr bwMode="auto">
              <a:xfrm>
                <a:off x="2870" y="928"/>
                <a:ext cx="1289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endParaRPr lang="de-DE" sz="1400" b="1">
                  <a:solidFill>
                    <a:srgbClr val="CC6600"/>
                  </a:solidFill>
                  <a:latin typeface="Tahoma" pitchFamily="34" charset="0"/>
                </a:endParaRPr>
              </a:p>
            </p:txBody>
          </p:sp>
          <p:sp>
            <p:nvSpPr>
              <p:cNvPr id="11289" name="Text Box 11"/>
              <p:cNvSpPr txBox="1">
                <a:spLocks noChangeArrowheads="1"/>
              </p:cNvSpPr>
              <p:nvPr/>
            </p:nvSpPr>
            <p:spPr bwMode="auto">
              <a:xfrm>
                <a:off x="3579" y="3474"/>
                <a:ext cx="205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b="1">
                    <a:solidFill>
                      <a:schemeClr val="bg1"/>
                    </a:solidFill>
                    <a:latin typeface="Tahoma" pitchFamily="34" charset="0"/>
                  </a:rPr>
                  <a:t>Number of neutrons</a:t>
                </a:r>
              </a:p>
            </p:txBody>
          </p:sp>
          <p:sp>
            <p:nvSpPr>
              <p:cNvPr id="11290" name="Text Box 12"/>
              <p:cNvSpPr txBox="1">
                <a:spLocks noChangeArrowheads="1"/>
              </p:cNvSpPr>
              <p:nvPr/>
            </p:nvSpPr>
            <p:spPr bwMode="auto">
              <a:xfrm rot="-5400000">
                <a:off x="-68" y="1635"/>
                <a:ext cx="1994" cy="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b="1">
                    <a:solidFill>
                      <a:schemeClr val="bg1"/>
                    </a:solidFill>
                    <a:latin typeface="Tahoma" pitchFamily="34" charset="0"/>
                  </a:rPr>
                  <a:t>Number of protons</a:t>
                </a:r>
              </a:p>
            </p:txBody>
          </p:sp>
          <p:sp>
            <p:nvSpPr>
              <p:cNvPr id="11291" name="Text Box 13"/>
              <p:cNvSpPr txBox="1">
                <a:spLocks noChangeArrowheads="1"/>
              </p:cNvSpPr>
              <p:nvPr/>
            </p:nvSpPr>
            <p:spPr bwMode="auto">
              <a:xfrm>
                <a:off x="1130" y="2807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20</a:t>
                </a:r>
              </a:p>
            </p:txBody>
          </p:sp>
          <p:sp>
            <p:nvSpPr>
              <p:cNvPr id="11292" name="Text Box 14"/>
              <p:cNvSpPr txBox="1">
                <a:spLocks noChangeArrowheads="1"/>
              </p:cNvSpPr>
              <p:nvPr/>
            </p:nvSpPr>
            <p:spPr bwMode="auto">
              <a:xfrm>
                <a:off x="1117" y="2088"/>
                <a:ext cx="383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50</a:t>
                </a:r>
              </a:p>
            </p:txBody>
          </p:sp>
          <p:sp>
            <p:nvSpPr>
              <p:cNvPr id="11293" name="Text Box 15"/>
              <p:cNvSpPr txBox="1">
                <a:spLocks noChangeArrowheads="1"/>
              </p:cNvSpPr>
              <p:nvPr/>
            </p:nvSpPr>
            <p:spPr bwMode="auto">
              <a:xfrm>
                <a:off x="1133" y="1501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82</a:t>
                </a:r>
              </a:p>
            </p:txBody>
          </p:sp>
          <p:sp>
            <p:nvSpPr>
              <p:cNvPr id="11294" name="Text Box 16"/>
              <p:cNvSpPr txBox="1">
                <a:spLocks noChangeArrowheads="1"/>
              </p:cNvSpPr>
              <p:nvPr/>
            </p:nvSpPr>
            <p:spPr bwMode="auto">
              <a:xfrm>
                <a:off x="947" y="870"/>
                <a:ext cx="491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114</a:t>
                </a:r>
              </a:p>
            </p:txBody>
          </p:sp>
          <p:sp>
            <p:nvSpPr>
              <p:cNvPr id="11295" name="Text Box 17"/>
              <p:cNvSpPr txBox="1">
                <a:spLocks noChangeArrowheads="1"/>
              </p:cNvSpPr>
              <p:nvPr/>
            </p:nvSpPr>
            <p:spPr bwMode="auto">
              <a:xfrm>
                <a:off x="1740" y="3324"/>
                <a:ext cx="385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20</a:t>
                </a:r>
              </a:p>
            </p:txBody>
          </p:sp>
          <p:sp>
            <p:nvSpPr>
              <p:cNvPr id="11296" name="Text Box 18"/>
              <p:cNvSpPr txBox="1">
                <a:spLocks noChangeArrowheads="1"/>
              </p:cNvSpPr>
              <p:nvPr/>
            </p:nvSpPr>
            <p:spPr bwMode="auto">
              <a:xfrm>
                <a:off x="2707" y="3324"/>
                <a:ext cx="384" cy="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82</a:t>
                </a:r>
              </a:p>
            </p:txBody>
          </p:sp>
          <p:sp>
            <p:nvSpPr>
              <p:cNvPr id="11297" name="Text Box 19"/>
              <p:cNvSpPr txBox="1">
                <a:spLocks noChangeArrowheads="1"/>
              </p:cNvSpPr>
              <p:nvPr/>
            </p:nvSpPr>
            <p:spPr bwMode="auto">
              <a:xfrm>
                <a:off x="3747" y="3324"/>
                <a:ext cx="45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126</a:t>
                </a:r>
              </a:p>
            </p:txBody>
          </p:sp>
          <p:sp>
            <p:nvSpPr>
              <p:cNvPr id="11298" name="Text Box 20"/>
              <p:cNvSpPr txBox="1">
                <a:spLocks noChangeArrowheads="1"/>
              </p:cNvSpPr>
              <p:nvPr/>
            </p:nvSpPr>
            <p:spPr bwMode="auto">
              <a:xfrm>
                <a:off x="5001" y="3324"/>
                <a:ext cx="629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600" b="1">
                    <a:latin typeface="Tahoma" pitchFamily="34" charset="0"/>
                  </a:rPr>
                  <a:t>184</a:t>
                </a:r>
              </a:p>
            </p:txBody>
          </p:sp>
          <p:sp>
            <p:nvSpPr>
              <p:cNvPr id="11299" name="Text Box 21"/>
              <p:cNvSpPr txBox="1">
                <a:spLocks noChangeArrowheads="1"/>
              </p:cNvSpPr>
              <p:nvPr/>
            </p:nvSpPr>
            <p:spPr bwMode="auto">
              <a:xfrm>
                <a:off x="1873" y="2112"/>
                <a:ext cx="950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Sn</a:t>
                </a:r>
              </a:p>
            </p:txBody>
          </p:sp>
          <p:sp>
            <p:nvSpPr>
              <p:cNvPr id="11300" name="Text Box 22"/>
              <p:cNvSpPr txBox="1">
                <a:spLocks noChangeArrowheads="1"/>
              </p:cNvSpPr>
              <p:nvPr/>
            </p:nvSpPr>
            <p:spPr bwMode="auto">
              <a:xfrm>
                <a:off x="2210" y="2928"/>
                <a:ext cx="1599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Ca</a:t>
                </a:r>
              </a:p>
            </p:txBody>
          </p:sp>
          <p:sp>
            <p:nvSpPr>
              <p:cNvPr id="11301" name="Text Box 23"/>
              <p:cNvSpPr txBox="1">
                <a:spLocks noChangeArrowheads="1"/>
              </p:cNvSpPr>
              <p:nvPr/>
            </p:nvSpPr>
            <p:spPr bwMode="auto">
              <a:xfrm>
                <a:off x="2899" y="1458"/>
                <a:ext cx="1101" cy="2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Pb</a:t>
                </a:r>
              </a:p>
            </p:txBody>
          </p:sp>
          <p:sp>
            <p:nvSpPr>
              <p:cNvPr id="11302" name="Text Box 24"/>
              <p:cNvSpPr txBox="1">
                <a:spLocks noChangeArrowheads="1"/>
              </p:cNvSpPr>
              <p:nvPr/>
            </p:nvSpPr>
            <p:spPr bwMode="auto">
              <a:xfrm>
                <a:off x="3486" y="1207"/>
                <a:ext cx="814" cy="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400" b="1">
                    <a:latin typeface="Tahoma" pitchFamily="34" charset="0"/>
                  </a:rPr>
                  <a:t>peak of U</a:t>
                </a:r>
              </a:p>
            </p:txBody>
          </p:sp>
          <p:sp>
            <p:nvSpPr>
              <p:cNvPr id="11303" name="Text Box 25"/>
              <p:cNvSpPr txBox="1">
                <a:spLocks noChangeArrowheads="1"/>
              </p:cNvSpPr>
              <p:nvPr/>
            </p:nvSpPr>
            <p:spPr bwMode="auto">
              <a:xfrm>
                <a:off x="4159" y="1574"/>
                <a:ext cx="1156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strait of </a:t>
                </a:r>
                <a:b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</a:b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radioactivity</a:t>
                </a:r>
              </a:p>
            </p:txBody>
          </p:sp>
          <p:sp>
            <p:nvSpPr>
              <p:cNvPr id="11304" name="Text Box 26"/>
              <p:cNvSpPr txBox="1">
                <a:spLocks noChangeArrowheads="1"/>
              </p:cNvSpPr>
              <p:nvPr/>
            </p:nvSpPr>
            <p:spPr bwMode="auto">
              <a:xfrm>
                <a:off x="4761" y="1129"/>
                <a:ext cx="857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99"/>
                        </a:gs>
                        <a:gs pos="50000">
                          <a:srgbClr val="3366FF"/>
                        </a:gs>
                        <a:gs pos="100000">
                          <a:srgbClr val="000099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CH" sz="1200" b="1">
                    <a:solidFill>
                      <a:schemeClr val="bg1"/>
                    </a:solidFill>
                    <a:latin typeface="Tahoma" pitchFamily="34" charset="0"/>
                  </a:rPr>
                  <a:t>     </a:t>
                </a: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strait of </a:t>
                </a:r>
                <a:b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</a:br>
                <a:r>
                  <a:rPr lang="de-CH" sz="1200" b="1">
                    <a:solidFill>
                      <a:srgbClr val="FFFF00"/>
                    </a:solidFill>
                    <a:latin typeface="Tahoma" pitchFamily="34" charset="0"/>
                  </a:rPr>
                  <a:t>    instability</a:t>
                </a:r>
              </a:p>
            </p:txBody>
          </p:sp>
        </p:grpSp>
        <p:sp>
          <p:nvSpPr>
            <p:cNvPr id="11276" name="Line 27"/>
            <p:cNvSpPr>
              <a:spLocks noChangeShapeType="1"/>
            </p:cNvSpPr>
            <p:nvPr/>
          </p:nvSpPr>
          <p:spPr bwMode="auto">
            <a:xfrm>
              <a:off x="1382" y="99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7" name="Line 28"/>
            <p:cNvSpPr>
              <a:spLocks noChangeShapeType="1"/>
            </p:cNvSpPr>
            <p:nvPr/>
          </p:nvSpPr>
          <p:spPr bwMode="auto">
            <a:xfrm>
              <a:off x="1378" y="1610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8" name="Line 29"/>
            <p:cNvSpPr>
              <a:spLocks noChangeShapeType="1"/>
            </p:cNvSpPr>
            <p:nvPr/>
          </p:nvSpPr>
          <p:spPr bwMode="auto">
            <a:xfrm>
              <a:off x="1376" y="2196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79" name="Line 30"/>
            <p:cNvSpPr>
              <a:spLocks noChangeShapeType="1"/>
            </p:cNvSpPr>
            <p:nvPr/>
          </p:nvSpPr>
          <p:spPr bwMode="auto">
            <a:xfrm>
              <a:off x="1378" y="291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0" name="Line 31"/>
            <p:cNvSpPr>
              <a:spLocks noChangeShapeType="1"/>
            </p:cNvSpPr>
            <p:nvPr/>
          </p:nvSpPr>
          <p:spPr bwMode="auto">
            <a:xfrm rot="5400000">
              <a:off x="1852" y="334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1" name="Line 32"/>
            <p:cNvSpPr>
              <a:spLocks noChangeShapeType="1"/>
            </p:cNvSpPr>
            <p:nvPr/>
          </p:nvSpPr>
          <p:spPr bwMode="auto">
            <a:xfrm rot="5400000">
              <a:off x="2830" y="3344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2" name="Line 33"/>
            <p:cNvSpPr>
              <a:spLocks noChangeShapeType="1"/>
            </p:cNvSpPr>
            <p:nvPr/>
          </p:nvSpPr>
          <p:spPr bwMode="auto">
            <a:xfrm rot="5400000">
              <a:off x="3904" y="3342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83" name="Line 34"/>
            <p:cNvSpPr>
              <a:spLocks noChangeShapeType="1"/>
            </p:cNvSpPr>
            <p:nvPr/>
          </p:nvSpPr>
          <p:spPr bwMode="auto">
            <a:xfrm rot="5400000">
              <a:off x="5168" y="3342"/>
              <a:ext cx="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2192338" y="6308725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>
                <a:solidFill>
                  <a:schemeClr val="bg1"/>
                </a:solidFill>
                <a:latin typeface="Times New Roman" pitchFamily="18" charset="0"/>
              </a:rPr>
              <a:t>G.N. Flerov, A.S. Ilyinov (1982)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4618037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GB" sz="3200" dirty="0" err="1">
                <a:solidFill>
                  <a:srgbClr val="0000CC"/>
                </a:solidFill>
                <a:latin typeface="Calibri" pitchFamily="34" charset="0"/>
              </a:rPr>
              <a:t>Superheavies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8" name="Блок-схема: альтернативный процесс 37"/>
          <p:cNvSpPr/>
          <p:nvPr/>
        </p:nvSpPr>
        <p:spPr>
          <a:xfrm>
            <a:off x="2555875" y="1008063"/>
            <a:ext cx="2857500" cy="98107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Elements 116 </a:t>
            </a:r>
            <a:r>
              <a:rPr lang="en-US" sz="1600" b="1" dirty="0" err="1">
                <a:solidFill>
                  <a:srgbClr val="FF0000"/>
                </a:solidFill>
              </a:rPr>
              <a:t>Livermorium</a:t>
            </a:r>
            <a:r>
              <a:rPr lang="en-US" sz="1600" b="1" dirty="0">
                <a:solidFill>
                  <a:srgbClr val="FF0000"/>
                </a:solidFill>
              </a:rPr>
              <a:t> and 114 </a:t>
            </a:r>
            <a:r>
              <a:rPr lang="en-US" sz="1600" b="1" dirty="0" err="1">
                <a:solidFill>
                  <a:srgbClr val="FF0000"/>
                </a:solidFill>
              </a:rPr>
              <a:t>Flerovium</a:t>
            </a:r>
            <a:r>
              <a:rPr lang="en-US" sz="1600" b="1" dirty="0">
                <a:solidFill>
                  <a:srgbClr val="FF0000"/>
                </a:solidFill>
              </a:rPr>
              <a:t> recently officially recognized </a:t>
            </a:r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238125" y="1008063"/>
            <a:ext cx="1876425" cy="98107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Elements 113 - 118 discovered at </a:t>
            </a:r>
            <a:r>
              <a:rPr lang="en-US" sz="1600" b="1" dirty="0" err="1">
                <a:solidFill>
                  <a:srgbClr val="FF0000"/>
                </a:solidFill>
              </a:rPr>
              <a:t>Flerov</a:t>
            </a:r>
            <a:r>
              <a:rPr lang="en-US" sz="1600" b="1" dirty="0">
                <a:solidFill>
                  <a:srgbClr val="FF0000"/>
                </a:solidFill>
              </a:rPr>
              <a:t> lab. </a:t>
            </a:r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250825" y="2336800"/>
            <a:ext cx="1493838" cy="152400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Chemical periodic table is now about to be completed </a:t>
            </a:r>
          </a:p>
        </p:txBody>
      </p:sp>
      <p:sp>
        <p:nvSpPr>
          <p:cNvPr id="41" name="Блок-схема: альтернативный процесс 40"/>
          <p:cNvSpPr/>
          <p:nvPr/>
        </p:nvSpPr>
        <p:spPr>
          <a:xfrm>
            <a:off x="4570413" y="146050"/>
            <a:ext cx="2489200" cy="61118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Detailed studies of stability island is now due</a:t>
            </a:r>
          </a:p>
        </p:txBody>
      </p:sp>
    </p:spTree>
    <p:extLst>
      <p:ext uri="{BB962C8B-B14F-4D97-AF65-F5344CB8AC3E}">
        <p14:creationId xmlns:p14="http://schemas.microsoft.com/office/powerpoint/2010/main" val="39654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E:\!Для постера ЛЯР\IMG_1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6" y="548680"/>
            <a:ext cx="853294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E:\!Для постера ЛЯР\cabin\IMG_2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24829" cy="58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92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70" y="90383"/>
            <a:ext cx="5721806" cy="656883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GANIL -&gt; SPIRAL-2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322578" y="5459562"/>
            <a:ext cx="3456384" cy="102245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Thick text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32040" y="5010823"/>
            <a:ext cx="3384376" cy="434401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square" tIns="82800" bIns="118800">
            <a:spAutoFit/>
          </a:bodyPr>
          <a:lstStyle/>
          <a:p>
            <a:pPr algn="ctr"/>
            <a:r>
              <a:rPr lang="en-US" sz="1500" dirty="0" smtClean="0">
                <a:solidFill>
                  <a:srgbClr val="0000CC"/>
                </a:solidFill>
              </a:rPr>
              <a:t>Yellow text</a:t>
            </a:r>
            <a:endParaRPr lang="en-US" sz="1500" dirty="0">
              <a:solidFill>
                <a:srgbClr val="0000CC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92080" y="2874136"/>
            <a:ext cx="721782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aseline="30000" dirty="0" smtClean="0">
                <a:solidFill>
                  <a:srgbClr val="FF0000"/>
                </a:solidFill>
                <a:latin typeface="+mj-lt"/>
              </a:rPr>
              <a:t>6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Be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34668" y="3244334"/>
            <a:ext cx="874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Factory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8" y="747266"/>
            <a:ext cx="3996989" cy="268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 descr="C:\presentations\2012-BB\GANIL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56" y="3613666"/>
            <a:ext cx="4342512" cy="309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presentations\2012-BB\spiral2-gan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22081"/>
            <a:ext cx="4546246" cy="34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504719" y="4599899"/>
            <a:ext cx="3456384" cy="188211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Caen, France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U target, n beam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r>
              <a:rPr lang="en-US" b="1" dirty="0" smtClean="0">
                <a:solidFill>
                  <a:srgbClr val="FF0000"/>
                </a:solidFill>
              </a:rPr>
              <a:t>, deuteron beam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smtClean="0">
                <a:solidFill>
                  <a:srgbClr val="FF0000"/>
                </a:solidFill>
              </a:rPr>
              <a:t>fissions/s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Separation:  ISOL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2018</a:t>
            </a:r>
          </a:p>
        </p:txBody>
      </p:sp>
    </p:spTree>
    <p:extLst>
      <p:ext uri="{BB962C8B-B14F-4D97-AF65-F5344CB8AC3E}">
        <p14:creationId xmlns:p14="http://schemas.microsoft.com/office/powerpoint/2010/main" val="30425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8346" y="90383"/>
            <a:ext cx="7742634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dirty="0">
                <a:solidFill>
                  <a:srgbClr val="0000CC"/>
                </a:solidFill>
              </a:rPr>
              <a:t>RIKEN </a:t>
            </a:r>
            <a:r>
              <a:rPr lang="en-US" sz="3200" dirty="0" smtClean="0">
                <a:solidFill>
                  <a:srgbClr val="0000CC"/>
                </a:solidFill>
              </a:rPr>
              <a:t>-&gt; RIBF (Radioactive Isotope Beam Factory)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92080" y="2874136"/>
            <a:ext cx="721782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800" baseline="30000" dirty="0" smtClean="0">
                <a:solidFill>
                  <a:srgbClr val="FF0000"/>
                </a:solidFill>
                <a:latin typeface="+mj-lt"/>
              </a:rPr>
              <a:t>6</a:t>
            </a:r>
            <a:r>
              <a:rPr lang="en-GB" sz="2800" dirty="0" smtClean="0">
                <a:solidFill>
                  <a:srgbClr val="FF0000"/>
                </a:solidFill>
                <a:latin typeface="+mj-lt"/>
              </a:rPr>
              <a:t>Be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2917225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11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62" y="980728"/>
            <a:ext cx="8410734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395536" y="4653136"/>
            <a:ext cx="5219409" cy="1810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</a:t>
            </a:r>
            <a:r>
              <a:rPr lang="en-US" b="1" dirty="0" err="1" smtClean="0">
                <a:solidFill>
                  <a:srgbClr val="FF0000"/>
                </a:solidFill>
              </a:rPr>
              <a:t>Tokio</a:t>
            </a:r>
            <a:r>
              <a:rPr lang="en-US" b="1" dirty="0" smtClean="0">
                <a:solidFill>
                  <a:srgbClr val="FF0000"/>
                </a:solidFill>
              </a:rPr>
              <a:t>, Japan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350-440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cascade of SC cyclotrons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smtClean="0">
                <a:solidFill>
                  <a:srgbClr val="FF0000"/>
                </a:solidFill>
              </a:rPr>
              <a:t>fissions/s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Separation:  </a:t>
            </a:r>
            <a:r>
              <a:rPr lang="en-US" b="1" dirty="0" err="1" smtClean="0">
                <a:solidFill>
                  <a:srgbClr val="FF0000"/>
                </a:solidFill>
              </a:rPr>
              <a:t>BigRIPS</a:t>
            </a:r>
            <a:r>
              <a:rPr lang="en-US" b="1" dirty="0" smtClean="0">
                <a:solidFill>
                  <a:srgbClr val="FF0000"/>
                </a:solidFill>
              </a:rPr>
              <a:t> fragment </a:t>
            </a:r>
            <a:r>
              <a:rPr lang="en-US" b="1" dirty="0" err="1" smtClean="0">
                <a:solidFill>
                  <a:srgbClr val="FF0000"/>
                </a:solidFill>
              </a:rPr>
              <a:t>separatorS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since 2010</a:t>
            </a:r>
          </a:p>
        </p:txBody>
      </p:sp>
    </p:spTree>
    <p:extLst>
      <p:ext uri="{BB962C8B-B14F-4D97-AF65-F5344CB8AC3E}">
        <p14:creationId xmlns:p14="http://schemas.microsoft.com/office/powerpoint/2010/main" val="3451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90383"/>
            <a:ext cx="8170078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NSCL -&gt; FRIB (</a:t>
            </a:r>
            <a:r>
              <a:rPr lang="en-US" sz="3200" dirty="0">
                <a:solidFill>
                  <a:srgbClr val="0000CC"/>
                </a:solidFill>
              </a:rPr>
              <a:t>Factory </a:t>
            </a:r>
            <a:r>
              <a:rPr lang="en-US" sz="3200" dirty="0" smtClean="0">
                <a:solidFill>
                  <a:srgbClr val="0000CC"/>
                </a:solidFill>
              </a:rPr>
              <a:t>Radioactive Isotope Beam)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1052736"/>
            <a:ext cx="539711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presentations\2012-BB\FRIB_final_civil_render_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69963"/>
            <a:ext cx="4572001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альтернативный процесс 15"/>
          <p:cNvSpPr/>
          <p:nvPr/>
        </p:nvSpPr>
        <p:spPr>
          <a:xfrm>
            <a:off x="4061499" y="4825578"/>
            <a:ext cx="4823873" cy="1810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East Lancing, Michigan, USA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300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SC </a:t>
            </a:r>
            <a:r>
              <a:rPr lang="en-US" b="1" dirty="0" err="1" smtClean="0">
                <a:solidFill>
                  <a:srgbClr val="FF0000"/>
                </a:solidFill>
              </a:rPr>
              <a:t>linac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fragment separator &amp; ISOL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2019</a:t>
            </a:r>
          </a:p>
        </p:txBody>
      </p:sp>
    </p:spTree>
    <p:extLst>
      <p:ext uri="{BB962C8B-B14F-4D97-AF65-F5344CB8AC3E}">
        <p14:creationId xmlns:p14="http://schemas.microsoft.com/office/powerpoint/2010/main" val="39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116632"/>
            <a:ext cx="7810038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GSI -&gt; FAIR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72" y="1328988"/>
            <a:ext cx="6230015" cy="4764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Блок-схема: альтернативный процесс 18"/>
          <p:cNvSpPr/>
          <p:nvPr/>
        </p:nvSpPr>
        <p:spPr>
          <a:xfrm>
            <a:off x="251521" y="4653136"/>
            <a:ext cx="4536504" cy="195412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Darmstadt, Germany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2000 MeV/Amu primary beams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cascade of </a:t>
            </a:r>
            <a:r>
              <a:rPr lang="en-US" b="1" dirty="0" err="1" smtClean="0">
                <a:solidFill>
                  <a:srgbClr val="FF0000"/>
                </a:solidFill>
              </a:rPr>
              <a:t>syncrotorons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11</a:t>
            </a:r>
            <a:r>
              <a:rPr lang="en-US" b="1" dirty="0" smtClean="0">
                <a:solidFill>
                  <a:srgbClr val="FF0000"/>
                </a:solidFill>
              </a:rPr>
              <a:t>-10</a:t>
            </a:r>
            <a:r>
              <a:rPr lang="en-US" b="1" baseline="30000" dirty="0" smtClean="0">
                <a:solidFill>
                  <a:srgbClr val="FF0000"/>
                </a:solidFill>
              </a:rPr>
              <a:t>12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fragment separator </a:t>
            </a:r>
            <a:r>
              <a:rPr lang="en-US" b="1" dirty="0" err="1" smtClean="0">
                <a:solidFill>
                  <a:srgbClr val="FF0000"/>
                </a:solidFill>
              </a:rPr>
              <a:t>SuperFRS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In operation: 2018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1521" y="1772816"/>
            <a:ext cx="2245081" cy="17835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Most complicated and expensive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~1.5 </a:t>
            </a:r>
            <a:r>
              <a:rPr lang="en-US" b="1" dirty="0" err="1" smtClean="0">
                <a:solidFill>
                  <a:srgbClr val="FF0000"/>
                </a:solidFill>
              </a:rPr>
              <a:t>GEuro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International consortium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3419872" y="337953"/>
            <a:ext cx="3456384" cy="100281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 major subprojects: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RIB, relativistic heavy ion, antiproton, applied research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6578" y="44624"/>
            <a:ext cx="4641686" cy="792088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/>
          </a:bodyPr>
          <a:lstStyle/>
          <a:p>
            <a:pPr algn="l">
              <a:defRPr/>
            </a:pPr>
            <a:r>
              <a:rPr lang="en-US" sz="3200" dirty="0">
                <a:solidFill>
                  <a:srgbClr val="0000CC"/>
                </a:solidFill>
              </a:rPr>
              <a:t>Big, bigger, the </a:t>
            </a:r>
            <a:r>
              <a:rPr lang="en-US" sz="3200" dirty="0" smtClean="0">
                <a:solidFill>
                  <a:srgbClr val="0000CC"/>
                </a:solidFill>
              </a:rPr>
              <a:t>biggest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07" y="1441339"/>
            <a:ext cx="6898281" cy="52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presentations\2012-BB\FRIB_201208_layout_ras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82" y="3140968"/>
            <a:ext cx="1969042" cy="14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4117670"/>
            <a:ext cx="515301" cy="33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presentations\2012-BB\GANIL_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1" y="1052736"/>
            <a:ext cx="1847083" cy="13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7" y="5392131"/>
            <a:ext cx="30421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99992" y="1649159"/>
            <a:ext cx="115212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FAIR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4844539"/>
            <a:ext cx="237626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ACCULINNA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66207" y="1125939"/>
            <a:ext cx="192972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SPIRAL 2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6122" y="2620180"/>
            <a:ext cx="11439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FRIB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5138028"/>
            <a:ext cx="13167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RIBF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0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611560" y="2060848"/>
            <a:ext cx="3240360" cy="4320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 reactions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11560" y="1124744"/>
            <a:ext cx="3240360" cy="72008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Intermediate energy reactions (20-70 MeV/nucleon)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09" y="2708920"/>
            <a:ext cx="4840482" cy="299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2158948" y="5949174"/>
            <a:ext cx="4896544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mportance </a:t>
            </a:r>
            <a:r>
              <a:rPr lang="en-US" b="1" dirty="0">
                <a:solidFill>
                  <a:srgbClr val="FF0000"/>
                </a:solidFill>
              </a:rPr>
              <a:t>of </a:t>
            </a:r>
            <a:r>
              <a:rPr lang="en-US" b="1" dirty="0" smtClean="0">
                <a:solidFill>
                  <a:srgbClr val="FF0000"/>
                </a:solidFill>
              </a:rPr>
              <a:t>complementary reaction studies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6696744" cy="72008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Competitive scientific program at JINR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508104" y="1124744"/>
            <a:ext cx="3240360" cy="72008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High energy reactions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(&gt;70-100 MeV/nucleon)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5508104" y="2060848"/>
            <a:ext cx="3240360" cy="43204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Knockout reactions</a:t>
            </a:r>
            <a:endParaRPr lang="en-GB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613" y="1989138"/>
            <a:ext cx="5184775" cy="187191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Nuclei far from </a:t>
            </a:r>
            <a:r>
              <a:rPr lang="en-GB" dirty="0">
                <a:solidFill>
                  <a:srgbClr val="0000CC"/>
                </a:solidFill>
              </a:rPr>
              <a:t>stability valley:</a:t>
            </a:r>
            <a:br>
              <a:rPr lang="en-GB" dirty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exotic </a:t>
            </a:r>
            <a:r>
              <a:rPr lang="en-GB" dirty="0">
                <a:solidFill>
                  <a:srgbClr val="0000CC"/>
                </a:solidFill>
              </a:rPr>
              <a:t>phenomena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04664"/>
            <a:ext cx="5184775" cy="8636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/>
            <a:r>
              <a:rPr lang="en-GB" dirty="0" smtClean="0">
                <a:solidFill>
                  <a:srgbClr val="0000CC"/>
                </a:solidFill>
              </a:rPr>
              <a:t>Few-body dynamics</a:t>
            </a:r>
            <a:endParaRPr lang="ru-RU" dirty="0" smtClean="0">
              <a:solidFill>
                <a:srgbClr val="0000CC"/>
              </a:solidFill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4115484" y="1844824"/>
            <a:ext cx="3312368" cy="144016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0000B8"/>
                </a:solidFill>
              </a:rPr>
              <a:t>More than 2</a:t>
            </a:r>
          </a:p>
          <a:p>
            <a:pPr algn="ctr"/>
            <a:r>
              <a:rPr lang="en-GB" sz="2400" b="1" dirty="0" smtClean="0">
                <a:solidFill>
                  <a:srgbClr val="0000B8"/>
                </a:solidFill>
              </a:rPr>
              <a:t>First of all three-body</a:t>
            </a:r>
          </a:p>
          <a:p>
            <a:pPr algn="ctr"/>
            <a:r>
              <a:rPr lang="en-GB" sz="2400" b="1" dirty="0" smtClean="0">
                <a:solidFill>
                  <a:srgbClr val="0000B8"/>
                </a:solidFill>
              </a:rPr>
              <a:t>Less than 6-7</a:t>
            </a:r>
          </a:p>
        </p:txBody>
      </p:sp>
      <p:pic>
        <p:nvPicPr>
          <p:cNvPr id="115714" name="Picture 2" descr="C:\presentations\2009-BanskaBystrica\3body_problem_figure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51" y="1196752"/>
            <a:ext cx="2711005" cy="27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5" name="Picture 3" descr="C:\presentations\2009-BanskaBystrica\3body_problem_figure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60166"/>
            <a:ext cx="2637186" cy="26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6" name="Picture 4" descr="C:\presentations\2009-BanskaBystrica\3body_problem_figure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34" y="4322280"/>
            <a:ext cx="3849334" cy="19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2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35443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763688" y="4437112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7006967" y="2012511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6990979" y="2628428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31840" y="4509120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04480" y="4365104"/>
            <a:ext cx="246732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Historically: injection line for K4-K10 facility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544" r="22931" b="19854"/>
          <a:stretch/>
        </p:blipFill>
        <p:spPr bwMode="auto">
          <a:xfrm>
            <a:off x="5724128" y="4720266"/>
            <a:ext cx="1564364" cy="173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:\presentations\2012-EXON\Fomich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708178"/>
            <a:ext cx="1440160" cy="174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1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496855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600" dirty="0" smtClean="0">
                <a:solidFill>
                  <a:srgbClr val="0000CC"/>
                </a:solidFill>
              </a:rPr>
              <a:t>Few-body dynamics at the </a:t>
            </a:r>
            <a:r>
              <a:rPr lang="en-GB" sz="2600" dirty="0" err="1" smtClean="0">
                <a:solidFill>
                  <a:srgbClr val="0000CC"/>
                </a:solidFill>
              </a:rPr>
              <a:t>driplines</a:t>
            </a:r>
            <a:endParaRPr lang="ru-RU" sz="2600" dirty="0" smtClean="0">
              <a:solidFill>
                <a:srgbClr val="0000CC"/>
              </a:solidFill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550001" y="3501008"/>
            <a:ext cx="4248473" cy="136815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Exotic phenomena in vicinity of </a:t>
            </a:r>
            <a:r>
              <a:rPr lang="en-GB" sz="1600" b="1" dirty="0" err="1" smtClean="0">
                <a:solidFill>
                  <a:srgbClr val="FF0000"/>
                </a:solidFill>
              </a:rPr>
              <a:t>driplines</a:t>
            </a:r>
            <a:r>
              <a:rPr lang="en-GB" sz="1600" b="1" dirty="0" smtClean="0">
                <a:solidFill>
                  <a:srgbClr val="FF0000"/>
                </a:solidFill>
              </a:rPr>
              <a:t>:</a:t>
            </a:r>
            <a:endParaRPr lang="en-GB" sz="1600" b="1" dirty="0">
              <a:solidFill>
                <a:srgbClr val="FF0000"/>
              </a:solidFill>
            </a:endParaRPr>
          </a:p>
          <a:p>
            <a:r>
              <a:rPr lang="en-GB" sz="1600" b="1" dirty="0" smtClean="0">
                <a:solidFill>
                  <a:srgbClr val="0000B8"/>
                </a:solidFill>
              </a:rPr>
              <a:t>Haloes </a:t>
            </a:r>
            <a:r>
              <a:rPr lang="en-GB" sz="1600" b="1" dirty="0" smtClean="0">
                <a:solidFill>
                  <a:srgbClr val="00B050"/>
                </a:solidFill>
              </a:rPr>
              <a:t>(green) </a:t>
            </a:r>
          </a:p>
          <a:p>
            <a:r>
              <a:rPr lang="en-GB" sz="1600" b="1" dirty="0" smtClean="0">
                <a:solidFill>
                  <a:srgbClr val="0000B8"/>
                </a:solidFill>
              </a:rPr>
              <a:t>True 2p/2n decays </a:t>
            </a:r>
            <a:r>
              <a:rPr lang="en-GB" sz="1600" b="1" dirty="0" smtClean="0">
                <a:solidFill>
                  <a:srgbClr val="FF0000"/>
                </a:solidFill>
              </a:rPr>
              <a:t>(red)</a:t>
            </a:r>
          </a:p>
          <a:p>
            <a:r>
              <a:rPr lang="en-GB" sz="1600" b="1" dirty="0" smtClean="0">
                <a:solidFill>
                  <a:srgbClr val="0000B8"/>
                </a:solidFill>
              </a:rPr>
              <a:t>4p/4n emitters (blue)</a:t>
            </a:r>
          </a:p>
          <a:p>
            <a:r>
              <a:rPr lang="en-GB" sz="1600" b="1" dirty="0" smtClean="0">
                <a:solidFill>
                  <a:srgbClr val="0000B8"/>
                </a:solidFill>
              </a:rPr>
              <a:t>NOT INVESTIGATED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GB" sz="1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gray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  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39551" y="1196752"/>
            <a:ext cx="4248472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00B8"/>
                </a:solidFill>
              </a:rPr>
              <a:t>Modern RIB research: move towards and beyond the </a:t>
            </a:r>
            <a:r>
              <a:rPr lang="en-GB" sz="1600" b="1" dirty="0" err="1" smtClean="0">
                <a:solidFill>
                  <a:srgbClr val="0000B8"/>
                </a:solidFill>
              </a:rPr>
              <a:t>driplines</a:t>
            </a:r>
            <a:endParaRPr lang="en-GB" sz="1600" b="1" dirty="0" smtClean="0">
              <a:solidFill>
                <a:srgbClr val="0000B8"/>
              </a:solidFill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39551" y="2348880"/>
            <a:ext cx="4248473" cy="720080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00B8"/>
                </a:solidFill>
              </a:rPr>
              <a:t>Few-body dynamics at the </a:t>
            </a:r>
            <a:r>
              <a:rPr lang="en-GB" sz="1600" b="1" dirty="0" err="1" smtClean="0">
                <a:solidFill>
                  <a:srgbClr val="0000B8"/>
                </a:solidFill>
              </a:rPr>
              <a:t>driplines</a:t>
            </a:r>
            <a:r>
              <a:rPr lang="en-GB" sz="1600" b="1" dirty="0" smtClean="0">
                <a:solidFill>
                  <a:srgbClr val="0000B8"/>
                </a:solidFill>
              </a:rPr>
              <a:t> as consequence of (i) </a:t>
            </a:r>
            <a:r>
              <a:rPr lang="en-GB" sz="1600" b="1" dirty="0" err="1" smtClean="0">
                <a:solidFill>
                  <a:srgbClr val="0000B8"/>
                </a:solidFill>
              </a:rPr>
              <a:t>clusterization</a:t>
            </a:r>
            <a:r>
              <a:rPr lang="en-GB" sz="1600" b="1" dirty="0" smtClean="0">
                <a:solidFill>
                  <a:srgbClr val="0000B8"/>
                </a:solidFill>
              </a:rPr>
              <a:t> and (ii) paring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50001" y="5301208"/>
            <a:ext cx="4248473" cy="100811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NOT SO EXOTIC: </a:t>
            </a:r>
            <a:r>
              <a:rPr lang="en-GB" sz="1600" b="1" dirty="0" smtClean="0">
                <a:solidFill>
                  <a:srgbClr val="0000B8"/>
                </a:solidFill>
              </a:rPr>
              <a:t>More or less every second isotope in vicinity of the </a:t>
            </a:r>
            <a:r>
              <a:rPr lang="en-GB" sz="1600" b="1" dirty="0" err="1" smtClean="0">
                <a:solidFill>
                  <a:srgbClr val="0000B8"/>
                </a:solidFill>
              </a:rPr>
              <a:t>driplines</a:t>
            </a:r>
            <a:r>
              <a:rPr lang="en-GB" sz="1600" b="1" dirty="0" smtClean="0">
                <a:solidFill>
                  <a:srgbClr val="0000B8"/>
                </a:solidFill>
              </a:rPr>
              <a:t> has features connected to few-body dynamics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3672408" cy="661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8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88640"/>
            <a:ext cx="7127875" cy="5048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800" dirty="0" smtClean="0">
                <a:solidFill>
                  <a:srgbClr val="0000CC"/>
                </a:solidFill>
              </a:rPr>
              <a:t>Irreducible few-body dynamics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467542" y="984989"/>
            <a:ext cx="496855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effectLst/>
                <a:latin typeface="+mj-lt"/>
              </a:rPr>
              <a:t>Many nuclear models are based on utilization of the single-particle basis</a:t>
            </a:r>
            <a:endParaRPr lang="en-US" dirty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effectLst/>
                <a:latin typeface="+mj-lt"/>
              </a:rPr>
              <a:t>For certain situations (certain observables) single-particle basis is far from being adequate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dirty="0">
              <a:latin typeface="+mj-lt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</a:pPr>
            <a:endParaRPr lang="en-US" dirty="0" smtClean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smtClean="0">
                <a:latin typeface="+mj-lt"/>
              </a:rPr>
              <a:t>Basis states based on collective coordinates. E.g. in </a:t>
            </a:r>
            <a:r>
              <a:rPr lang="en-US" dirty="0" err="1" smtClean="0">
                <a:latin typeface="+mj-lt"/>
              </a:rPr>
              <a:t>hyperspherical</a:t>
            </a:r>
            <a:r>
              <a:rPr lang="en-US" dirty="0" smtClean="0">
                <a:latin typeface="+mj-lt"/>
              </a:rPr>
              <a:t> harmonics method: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dirty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dirty="0" smtClean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dirty="0" smtClean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dirty="0" smtClean="0"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err="1" smtClean="0">
                <a:effectLst/>
                <a:latin typeface="+mj-lt"/>
              </a:rPr>
              <a:t>Borromean</a:t>
            </a:r>
            <a:r>
              <a:rPr lang="en-US" dirty="0" smtClean="0">
                <a:effectLst/>
                <a:latin typeface="+mj-lt"/>
              </a:rPr>
              <a:t> halo nuclei: none of the subsystems are bound.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dirty="0" err="1" smtClean="0">
                <a:latin typeface="+mj-lt"/>
              </a:rPr>
              <a:t>Borromean</a:t>
            </a:r>
            <a:r>
              <a:rPr lang="en-US" dirty="0" smtClean="0">
                <a:latin typeface="+mj-lt"/>
              </a:rPr>
              <a:t> rings logo: integrity and loyalty</a:t>
            </a:r>
            <a:endParaRPr lang="en-US" dirty="0" smtClean="0">
              <a:effectLst/>
              <a:latin typeface="+mj-lt"/>
            </a:endParaRPr>
          </a:p>
        </p:txBody>
      </p:sp>
      <p:pic>
        <p:nvPicPr>
          <p:cNvPr id="2" name="Picture 2" descr="C:\presentations\2012-FRRC-lectures\180px-Tempietto,_formelle_18_impresa_personale_di_lorenzo_de'_medi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2860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527" y="620688"/>
            <a:ext cx="1972121" cy="326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4692412"/>
            <a:ext cx="3744416" cy="68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2019255" cy="40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07" y="4081549"/>
            <a:ext cx="2166889" cy="45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6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188640"/>
            <a:ext cx="8196262" cy="4540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US" sz="2800" dirty="0" smtClean="0">
                <a:solidFill>
                  <a:srgbClr val="0000CC"/>
                </a:solidFill>
              </a:rPr>
              <a:t>Quantum mechanics and boundary conditions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93281" y="3376960"/>
            <a:ext cx="5464970" cy="2356296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="1" dirty="0" smtClean="0"/>
              <a:t>ANC</a:t>
            </a:r>
            <a:r>
              <a:rPr lang="en-US" sz="1600" dirty="0" smtClean="0"/>
              <a:t> and </a:t>
            </a:r>
            <a:r>
              <a:rPr lang="en-US" sz="1600" b="1" dirty="0" smtClean="0"/>
              <a:t>scattering amplitudes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dirty="0" smtClean="0"/>
              <a:t>is always not zero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Asymptotic component depending on collective variable  -  </a:t>
            </a:r>
            <a:r>
              <a:rPr lang="en-US" sz="1600" b="1" dirty="0" err="1"/>
              <a:t>hyperradius</a:t>
            </a:r>
            <a:r>
              <a:rPr lang="en-US" sz="1600" dirty="0"/>
              <a:t> </a:t>
            </a:r>
            <a:endParaRPr lang="ru-RU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0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- s</a:t>
            </a:r>
            <a:r>
              <a:rPr lang="en-US" sz="1600" dirty="0" smtClean="0"/>
              <a:t>ome are typically equal to zero</a:t>
            </a:r>
            <a:endParaRPr lang="ru-RU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True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three-body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system - if all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smtClean="0"/>
              <a:t>are equal to zero</a:t>
            </a:r>
          </a:p>
        </p:txBody>
      </p:sp>
      <p:sp>
        <p:nvSpPr>
          <p:cNvPr id="19465" name="TextBox 8"/>
          <p:cNvSpPr txBox="1">
            <a:spLocks noChangeArrowheads="1"/>
          </p:cNvSpPr>
          <p:nvPr/>
        </p:nvSpPr>
        <p:spPr bwMode="auto">
          <a:xfrm>
            <a:off x="2617415" y="1655763"/>
            <a:ext cx="13065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~ A 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-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kr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9466" name="TextBox 9"/>
          <p:cNvSpPr txBox="1">
            <a:spLocks noChangeArrowheads="1"/>
          </p:cNvSpPr>
          <p:nvPr/>
        </p:nvSpPr>
        <p:spPr bwMode="auto">
          <a:xfrm>
            <a:off x="4321621" y="1500188"/>
            <a:ext cx="4714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~ A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- </a:t>
            </a:r>
            <a:r>
              <a:rPr lang="en-US" sz="2200" i="1" baseline="30000" dirty="0" err="1">
                <a:latin typeface="Symbol" pitchFamily="18" charset="2"/>
                <a:cs typeface="Times New Roman" pitchFamily="18" charset="0"/>
              </a:rPr>
              <a:t>kr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i="1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5/2</a:t>
            </a:r>
            <a:r>
              <a:rPr lang="en-US" sz="2200" baseline="30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>
                <a:latin typeface="Symbol" pitchFamily="18" charset="2"/>
                <a:cs typeface="Times New Roman" pitchFamily="18" charset="0"/>
              </a:rPr>
              <a:t>+ </a:t>
            </a:r>
            <a:r>
              <a:rPr lang="en-US" sz="3200" dirty="0">
                <a:latin typeface="Symbol" pitchFamily="18" charset="2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200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i&gt;j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-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-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endParaRPr lang="en-US" sz="2200" i="1" baseline="-250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19467" name="TextBox 10"/>
          <p:cNvSpPr txBox="1">
            <a:spLocks noChangeArrowheads="1"/>
          </p:cNvSpPr>
          <p:nvPr/>
        </p:nvSpPr>
        <p:spPr bwMode="auto">
          <a:xfrm>
            <a:off x="2462982" y="2528639"/>
            <a:ext cx="16049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~ 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ikr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19468" name="TextBox 11"/>
          <p:cNvSpPr txBox="1">
            <a:spLocks noChangeArrowheads="1"/>
          </p:cNvSpPr>
          <p:nvPr/>
        </p:nvSpPr>
        <p:spPr bwMode="auto">
          <a:xfrm>
            <a:off x="4406775" y="2385764"/>
            <a:ext cx="45577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~ A</a:t>
            </a:r>
            <a:r>
              <a:rPr lang="en-US" sz="2200" baseline="-25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i="1" baseline="30000" dirty="0" err="1">
                <a:latin typeface="Symbol" pitchFamily="18" charset="2"/>
                <a:cs typeface="Times New Roman" pitchFamily="18" charset="0"/>
              </a:rPr>
              <a:t>kr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i="1" dirty="0">
                <a:latin typeface="Symbol" pitchFamily="18" charset="2"/>
                <a:cs typeface="Times New Roman" pitchFamily="18" charset="0"/>
              </a:rPr>
              <a:t>r</a:t>
            </a:r>
            <a:r>
              <a:rPr lang="en-US" sz="1200" i="1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5/2  </a:t>
            </a:r>
            <a:r>
              <a:rPr lang="en-US" sz="2200" dirty="0">
                <a:latin typeface="Symbol" pitchFamily="18" charset="2"/>
                <a:cs typeface="Times New Roman" pitchFamily="18" charset="0"/>
              </a:rPr>
              <a:t>+ </a:t>
            </a:r>
            <a:r>
              <a:rPr lang="en-US" sz="3200" dirty="0">
                <a:latin typeface="Symbol" pitchFamily="18" charset="2"/>
                <a:cs typeface="Times New Roman" pitchFamily="18" charset="0"/>
                <a:sym typeface="Symbol" pitchFamily="18" charset="2"/>
              </a:rPr>
              <a:t></a:t>
            </a:r>
            <a:r>
              <a:rPr lang="en-US" sz="2200" i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i&gt;j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200" i="1" baseline="30000" dirty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ik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200" i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200" i="1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endParaRPr lang="en-US" sz="2200" i="1" baseline="-25000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970485" y="3873027"/>
            <a:ext cx="1571625" cy="1285875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13402" y="3789040"/>
            <a:ext cx="285752" cy="2857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27584" y="5003486"/>
            <a:ext cx="285752" cy="2857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2399220" y="5003486"/>
            <a:ext cx="285752" cy="28575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9473" name="TextBox 16"/>
          <p:cNvSpPr txBox="1">
            <a:spLocks noChangeArrowheads="1"/>
          </p:cNvSpPr>
          <p:nvPr/>
        </p:nvSpPr>
        <p:spPr bwMode="auto">
          <a:xfrm>
            <a:off x="1541985" y="4646289"/>
            <a:ext cx="447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19474" name="TextBox 17"/>
          <p:cNvSpPr txBox="1">
            <a:spLocks noChangeArrowheads="1"/>
          </p:cNvSpPr>
          <p:nvPr/>
        </p:nvSpPr>
        <p:spPr bwMode="auto">
          <a:xfrm>
            <a:off x="2165872" y="4144639"/>
            <a:ext cx="447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19475" name="TextBox 18"/>
          <p:cNvSpPr txBox="1">
            <a:spLocks noChangeArrowheads="1"/>
          </p:cNvSpPr>
          <p:nvPr/>
        </p:nvSpPr>
        <p:spPr bwMode="auto">
          <a:xfrm>
            <a:off x="899047" y="4144639"/>
            <a:ext cx="463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i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1000670" y="5760570"/>
            <a:ext cx="7315746" cy="76477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Dynamics </a:t>
            </a:r>
            <a:r>
              <a:rPr lang="en-US" sz="1600" b="1" dirty="0">
                <a:solidFill>
                  <a:srgbClr val="0000B8"/>
                </a:solidFill>
              </a:rPr>
              <a:t>of the processes can not be reduced to the two-body dynamics</a:t>
            </a:r>
          </a:p>
          <a:p>
            <a:pPr algn="ctr"/>
            <a:r>
              <a:rPr lang="en-US" sz="1600" b="1" dirty="0">
                <a:solidFill>
                  <a:srgbClr val="0000B8"/>
                </a:solidFill>
              </a:rPr>
              <a:t>and studies should be done using methods of the few-body theory</a:t>
            </a:r>
            <a:endParaRPr lang="en-GB" sz="1600" b="1" dirty="0" smtClean="0">
              <a:solidFill>
                <a:srgbClr val="0000B8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97920" y="2385764"/>
            <a:ext cx="62945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211960" y="1608709"/>
            <a:ext cx="0" cy="1460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222450" y="2492896"/>
            <a:ext cx="1829270" cy="4805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B8"/>
                </a:solidFill>
              </a:rPr>
              <a:t>Continuum</a:t>
            </a:r>
            <a:endParaRPr lang="en-GB" b="1" dirty="0" smtClean="0">
              <a:solidFill>
                <a:srgbClr val="0000B8"/>
              </a:solidFill>
            </a:endParaRP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273092" y="1666716"/>
            <a:ext cx="1829270" cy="4805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B8"/>
                </a:solidFill>
              </a:rPr>
              <a:t>Discrete</a:t>
            </a:r>
            <a:endParaRPr lang="en-GB" b="1" dirty="0" smtClean="0">
              <a:solidFill>
                <a:srgbClr val="0000B8"/>
              </a:solidFill>
            </a:endParaRP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2310682" y="932207"/>
            <a:ext cx="1829270" cy="4805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B8"/>
                </a:solidFill>
              </a:rPr>
              <a:t>Two-body</a:t>
            </a:r>
            <a:endParaRPr lang="en-GB" b="1" dirty="0" smtClean="0">
              <a:solidFill>
                <a:srgbClr val="0000B8"/>
              </a:solidFill>
            </a:endParaRPr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5623050" y="928688"/>
            <a:ext cx="1829270" cy="48056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B8"/>
                </a:solidFill>
              </a:rPr>
              <a:t>Three-body</a:t>
            </a:r>
            <a:endParaRPr lang="en-GB" b="1" dirty="0" smtClean="0">
              <a:solidFill>
                <a:srgbClr val="000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5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halo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315914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28800"/>
            <a:ext cx="5313078" cy="388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68960"/>
            <a:ext cx="285962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242885" y="240941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Nucleon halo. </a:t>
            </a:r>
            <a:r>
              <a:rPr lang="en-GB" sz="3200" dirty="0" err="1" smtClean="0">
                <a:solidFill>
                  <a:srgbClr val="0000CC"/>
                </a:solidFill>
                <a:latin typeface="Calibri" pitchFamily="34" charset="0"/>
              </a:rPr>
              <a:t>Borromean</a:t>
            </a:r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 nuclei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68" y="1340768"/>
            <a:ext cx="4620145" cy="236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62" y="4923294"/>
            <a:ext cx="519736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36712"/>
            <a:ext cx="310184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3" y="4293096"/>
            <a:ext cx="3777718" cy="91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01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856372" y="6011440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G.N.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Flerov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, A.S. </a:t>
            </a:r>
            <a:r>
              <a:rPr lang="de-CH" b="1" i="1" dirty="0" err="1">
                <a:solidFill>
                  <a:schemeClr val="bg1"/>
                </a:solidFill>
                <a:latin typeface="Times New Roman" pitchFamily="18" charset="0"/>
              </a:rPr>
              <a:t>Ilyinov</a:t>
            </a:r>
            <a:r>
              <a:rPr lang="de-CH" b="1" i="1" dirty="0">
                <a:solidFill>
                  <a:schemeClr val="bg1"/>
                </a:solidFill>
                <a:latin typeface="Times New Roman" pitchFamily="18" charset="0"/>
              </a:rPr>
              <a:t> (1982)</a:t>
            </a:r>
            <a:endParaRPr lang="en-US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467544" y="260648"/>
            <a:ext cx="6277780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 smtClean="0">
                <a:solidFill>
                  <a:srgbClr val="0000CC"/>
                </a:solidFill>
                <a:latin typeface="Calibri" pitchFamily="34" charset="0"/>
              </a:rPr>
              <a:t>Soft dipole mode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85234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1" y="4149080"/>
            <a:ext cx="4455941" cy="69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33886"/>
            <a:ext cx="2171460" cy="52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741382"/>
              </p:ext>
            </p:extLst>
          </p:nvPr>
        </p:nvGraphicFramePr>
        <p:xfrm>
          <a:off x="395536" y="1052909"/>
          <a:ext cx="3136900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05" name="Graph" r:id="rId6" imgW="9712800" imgH="7034400" progId="Origin50.Graph">
                  <p:embed/>
                </p:oleObj>
              </mc:Choice>
              <mc:Fallback>
                <p:oleObj name="Graph" r:id="rId6" imgW="9712800" imgH="7034400" progId="Origin50.Graph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052909"/>
                        <a:ext cx="3136900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539552" y="5373216"/>
            <a:ext cx="3816424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err="1" smtClean="0">
                <a:solidFill>
                  <a:srgbClr val="FF0000"/>
                </a:solidFill>
              </a:rPr>
              <a:t>Existance</a:t>
            </a:r>
            <a:r>
              <a:rPr lang="en-GB" sz="1600" b="1" dirty="0" smtClean="0">
                <a:solidFill>
                  <a:srgbClr val="FF0000"/>
                </a:solidFill>
              </a:rPr>
              <a:t> of soft dipole mode strongly influence the </a:t>
            </a:r>
            <a:r>
              <a:rPr lang="en-GB" sz="1600" b="1" dirty="0" err="1" smtClean="0">
                <a:solidFill>
                  <a:srgbClr val="FF0000"/>
                </a:solidFill>
              </a:rPr>
              <a:t>nonresonant</a:t>
            </a:r>
            <a:r>
              <a:rPr lang="en-GB" sz="1600" b="1" dirty="0" smtClean="0">
                <a:solidFill>
                  <a:srgbClr val="FF0000"/>
                </a:solidFill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</a:rPr>
              <a:t>radiative</a:t>
            </a:r>
            <a:r>
              <a:rPr lang="en-GB" sz="1600" b="1" dirty="0" smtClean="0">
                <a:solidFill>
                  <a:srgbClr val="FF0000"/>
                </a:solidFill>
              </a:rPr>
              <a:t> capture rate in astrophysics</a:t>
            </a:r>
            <a:endParaRPr lang="en-GB" sz="1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266373"/>
            <a:ext cx="4917232" cy="11430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/>
            <a:r>
              <a:rPr lang="en-GB" sz="3200" dirty="0" smtClean="0">
                <a:solidFill>
                  <a:srgbClr val="0000CC"/>
                </a:solidFill>
              </a:rPr>
              <a:t>Two-proton radioactivity:</a:t>
            </a:r>
            <a:r>
              <a:rPr lang="ru-RU" sz="3200" dirty="0">
                <a:solidFill>
                  <a:srgbClr val="0000CC"/>
                </a:solidFill>
              </a:rPr>
              <a:t/>
            </a:r>
            <a:br>
              <a:rPr lang="ru-RU" sz="3200" dirty="0">
                <a:solidFill>
                  <a:srgbClr val="0000CC"/>
                </a:solidFill>
              </a:rPr>
            </a:br>
            <a:r>
              <a:rPr lang="en-GB" sz="3200" dirty="0" smtClean="0">
                <a:solidFill>
                  <a:srgbClr val="0000CC"/>
                </a:solidFill>
              </a:rPr>
              <a:t>a qualitative view  </a:t>
            </a:r>
            <a:br>
              <a:rPr lang="en-GB" sz="3200" dirty="0" smtClean="0">
                <a:solidFill>
                  <a:srgbClr val="0000CC"/>
                </a:solidFill>
              </a:rPr>
            </a:br>
            <a:endParaRPr lang="ru-RU" sz="3200" dirty="0" smtClean="0">
              <a:solidFill>
                <a:srgbClr val="0000CC"/>
              </a:solidFill>
            </a:endParaRPr>
          </a:p>
        </p:txBody>
      </p:sp>
      <p:graphicFrame>
        <p:nvGraphicFramePr>
          <p:cNvPr id="19459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3034258"/>
              </p:ext>
            </p:extLst>
          </p:nvPr>
        </p:nvGraphicFramePr>
        <p:xfrm>
          <a:off x="251521" y="1675662"/>
          <a:ext cx="2952328" cy="1680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0" name="CorelDRAW" r:id="rId3" imgW="5145024" imgH="2929128" progId="CorelDRAW.Graphic.11">
                  <p:embed/>
                </p:oleObj>
              </mc:Choice>
              <mc:Fallback>
                <p:oleObj name="CorelDRAW" r:id="rId3" imgW="5145024" imgH="2929128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1" y="1675662"/>
                        <a:ext cx="2952328" cy="1680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85458352"/>
              </p:ext>
            </p:extLst>
          </p:nvPr>
        </p:nvGraphicFramePr>
        <p:xfrm>
          <a:off x="3393483" y="2348880"/>
          <a:ext cx="3168352" cy="182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1" name="CorelDRAW" r:id="rId5" imgW="6026760" imgH="3472560" progId="CorelDRAW.Graphic.11">
                  <p:embed/>
                </p:oleObj>
              </mc:Choice>
              <mc:Fallback>
                <p:oleObj name="CorelDRAW" r:id="rId5" imgW="6026760" imgH="347256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3483" y="2348880"/>
                        <a:ext cx="3168352" cy="1825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251520" y="4311406"/>
            <a:ext cx="4104456" cy="93677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Classical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one particle emission is always possible 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977659" y="4293096"/>
            <a:ext cx="3816424" cy="95508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>
                <a:solidFill>
                  <a:srgbClr val="0000B8"/>
                </a:solidFill>
              </a:rPr>
              <a:t>Quantum mechanical case: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it could be that both particles should </a:t>
            </a:r>
          </a:p>
          <a:p>
            <a:pPr algn="ctr"/>
            <a:r>
              <a:rPr lang="en-US" sz="1600" b="1" dirty="0" smtClean="0">
                <a:solidFill>
                  <a:srgbClr val="0000B8"/>
                </a:solidFill>
              </a:rPr>
              <a:t>be emitted simultaneously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195737" y="5462750"/>
            <a:ext cx="6624735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No deeper bound orbitals.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The common orbital for two protons exists only when both are “inside”. </a:t>
            </a:r>
          </a:p>
          <a:p>
            <a:pPr marL="285750" indent="-285750">
              <a:buFontTx/>
              <a:buChar char="-"/>
            </a:pPr>
            <a:r>
              <a:rPr lang="en-GB" sz="1600" b="1" dirty="0" smtClean="0">
                <a:solidFill>
                  <a:srgbClr val="FF0000"/>
                </a:solidFill>
              </a:rPr>
              <a:t>When one of them goes out, their common orbital do not exist any more and the second HAS to go out instantaneously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1520" y="5464204"/>
            <a:ext cx="1656184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Exclusive Quantum-Mechanical phenomenon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7033709" y="2492896"/>
            <a:ext cx="1630575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Goldansky</a:t>
            </a:r>
            <a:r>
              <a:rPr lang="en-US" sz="1600" dirty="0" smtClean="0">
                <a:solidFill>
                  <a:srgbClr val="800080"/>
                </a:solidFill>
              </a:rPr>
              <a:t> 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 smtClean="0">
                <a:solidFill>
                  <a:srgbClr val="800080"/>
                </a:solidFill>
              </a:rPr>
              <a:t>Zeldovich</a:t>
            </a:r>
            <a:r>
              <a:rPr lang="en-US" sz="1600" dirty="0" smtClean="0">
                <a:solidFill>
                  <a:srgbClr val="800080"/>
                </a:solidFill>
              </a:rPr>
              <a:t>, 1960</a:t>
            </a:r>
            <a:endParaRPr lang="ru-RU" sz="1600" dirty="0">
              <a:solidFill>
                <a:srgbClr val="800080"/>
              </a:solidFill>
            </a:endParaRPr>
          </a:p>
        </p:txBody>
      </p:sp>
      <p:pic>
        <p:nvPicPr>
          <p:cNvPr id="19547" name="Picture 91" descr="C:\Temp\downloads\Zeldovich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t="8520" r="18768" b="37307"/>
          <a:stretch/>
        </p:blipFill>
        <p:spPr bwMode="auto">
          <a:xfrm>
            <a:off x="7289555" y="116632"/>
            <a:ext cx="1741589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42" name="Picture 86" descr="C:\Temp\downloads\Виталий_Иосифович_Гольданский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1458452" cy="182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696869" y="3356992"/>
            <a:ext cx="2304256" cy="5847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800080"/>
                </a:solidFill>
              </a:rPr>
              <a:t>Pfutzner</a:t>
            </a:r>
            <a:r>
              <a:rPr lang="en-US" sz="1600" dirty="0" smtClean="0">
                <a:solidFill>
                  <a:srgbClr val="800080"/>
                </a:solidFill>
              </a:rPr>
              <a:t> et al </a:t>
            </a:r>
            <a:r>
              <a:rPr lang="en-US" sz="1600" dirty="0" smtClean="0">
                <a:solidFill>
                  <a:srgbClr val="800080"/>
                </a:solidFill>
              </a:rPr>
              <a:t>and </a:t>
            </a:r>
            <a:br>
              <a:rPr lang="en-US" sz="1600" dirty="0" smtClean="0">
                <a:solidFill>
                  <a:srgbClr val="800080"/>
                </a:solidFill>
              </a:rPr>
            </a:br>
            <a:r>
              <a:rPr lang="en-US" sz="1600" dirty="0" err="1">
                <a:solidFill>
                  <a:srgbClr val="800080"/>
                </a:solidFill>
              </a:rPr>
              <a:t>Giovinazzo</a:t>
            </a:r>
            <a:r>
              <a:rPr lang="en-US" sz="1600" dirty="0">
                <a:solidFill>
                  <a:srgbClr val="800080"/>
                </a:solidFill>
              </a:rPr>
              <a:t> et al</a:t>
            </a:r>
            <a:r>
              <a:rPr lang="en-US" sz="1600" dirty="0" smtClean="0">
                <a:solidFill>
                  <a:srgbClr val="800080"/>
                </a:solidFill>
              </a:rPr>
              <a:t>, 2002</a:t>
            </a:r>
            <a:endParaRPr lang="ru-RU" sz="16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274638"/>
            <a:ext cx="8748713" cy="11430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/>
            <a:r>
              <a:rPr lang="en-GB" sz="3200" smtClean="0">
                <a:solidFill>
                  <a:srgbClr val="0000CC"/>
                </a:solidFill>
              </a:rPr>
              <a:t>Analogy with Borromean property of halo nuclei</a:t>
            </a:r>
            <a:endParaRPr lang="ru-RU" sz="3200" smtClean="0">
              <a:solidFill>
                <a:srgbClr val="0000CC"/>
              </a:solidFill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827584" y="4473575"/>
            <a:ext cx="7488832" cy="161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   </a:t>
            </a:r>
            <a:r>
              <a:rPr lang="en-US" sz="1600" dirty="0" smtClean="0">
                <a:latin typeface="+mj-lt"/>
              </a:rPr>
              <a:t>True </a:t>
            </a:r>
            <a:r>
              <a:rPr lang="en-US" sz="1600" dirty="0">
                <a:latin typeface="+mj-lt"/>
              </a:rPr>
              <a:t>two-proton radioactivity is a "substitute" for </a:t>
            </a:r>
            <a:r>
              <a:rPr lang="en-US" sz="1600" dirty="0" err="1">
                <a:latin typeface="+mj-lt"/>
              </a:rPr>
              <a:t>Borromean</a:t>
            </a:r>
            <a:r>
              <a:rPr lang="en-US" sz="1600" dirty="0">
                <a:latin typeface="+mj-lt"/>
              </a:rPr>
              <a:t> 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dirty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   halo </a:t>
            </a:r>
            <a:r>
              <a:rPr lang="en-US" sz="1600" dirty="0">
                <a:latin typeface="+mj-lt"/>
              </a:rPr>
              <a:t>nuclei when we move from neutron to proton </a:t>
            </a:r>
            <a:r>
              <a:rPr lang="en-US" sz="1600" dirty="0" err="1">
                <a:latin typeface="+mj-lt"/>
              </a:rPr>
              <a:t>dripline</a:t>
            </a:r>
            <a:r>
              <a:rPr lang="en-US" sz="1600" dirty="0">
                <a:latin typeface="+mj-lt"/>
              </a:rPr>
              <a:t>.</a:t>
            </a:r>
            <a:r>
              <a:rPr lang="en-GB" sz="1600" dirty="0">
                <a:latin typeface="+mj-lt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GB" sz="1600" dirty="0" smtClean="0">
                <a:latin typeface="+mj-lt"/>
              </a:rPr>
              <a:t/>
            </a:r>
            <a:br>
              <a:rPr lang="en-GB" sz="1600" dirty="0" smtClean="0">
                <a:latin typeface="+mj-lt"/>
              </a:rPr>
            </a:br>
            <a:endParaRPr lang="en-GB" sz="1600" dirty="0">
              <a:latin typeface="+mj-lt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GB" sz="2400" dirty="0" smtClean="0">
                <a:latin typeface="+mj-lt"/>
              </a:rPr>
              <a:t> </a:t>
            </a:r>
            <a:r>
              <a:rPr lang="en-GB" sz="2400" baseline="30000" dirty="0">
                <a:latin typeface="+mj-lt"/>
              </a:rPr>
              <a:t>6</a:t>
            </a:r>
            <a:r>
              <a:rPr lang="en-GB" sz="2400" dirty="0">
                <a:latin typeface="+mj-lt"/>
              </a:rPr>
              <a:t>He  </a:t>
            </a:r>
            <a:r>
              <a:rPr lang="en-GB" sz="2400" dirty="0">
                <a:solidFill>
                  <a:srgbClr val="FF0000"/>
                </a:solidFill>
                <a:latin typeface="+mj-lt"/>
                <a:sym typeface="Symbol" pitchFamily="18" charset="2"/>
              </a:rPr>
              <a:t></a:t>
            </a:r>
            <a:r>
              <a:rPr lang="en-GB" sz="2400" dirty="0">
                <a:latin typeface="+mj-lt"/>
                <a:sym typeface="Symbol" pitchFamily="18" charset="2"/>
              </a:rPr>
              <a:t>  </a:t>
            </a:r>
            <a:r>
              <a:rPr lang="en-GB" sz="2400" baseline="30000" dirty="0" smtClean="0">
                <a:latin typeface="+mj-lt"/>
                <a:sym typeface="Symbol" pitchFamily="18" charset="2"/>
              </a:rPr>
              <a:t>6</a:t>
            </a:r>
            <a:r>
              <a:rPr lang="en-GB" sz="2400" dirty="0" smtClean="0">
                <a:latin typeface="+mj-lt"/>
                <a:sym typeface="Symbol" pitchFamily="18" charset="2"/>
              </a:rPr>
              <a:t>Be               </a:t>
            </a:r>
            <a:r>
              <a:rPr lang="en-GB" sz="2400" dirty="0" smtClean="0">
                <a:latin typeface="+mj-lt"/>
              </a:rPr>
              <a:t> </a:t>
            </a:r>
            <a:r>
              <a:rPr lang="en-GB" sz="2400" baseline="30000" dirty="0">
                <a:latin typeface="+mj-lt"/>
              </a:rPr>
              <a:t>9</a:t>
            </a:r>
            <a:r>
              <a:rPr lang="en-GB" sz="2400" dirty="0">
                <a:latin typeface="+mj-lt"/>
              </a:rPr>
              <a:t>Be  </a:t>
            </a:r>
            <a:r>
              <a:rPr lang="en-GB" sz="2400" dirty="0">
                <a:solidFill>
                  <a:srgbClr val="FF0000"/>
                </a:solidFill>
                <a:latin typeface="+mj-lt"/>
                <a:sym typeface="Symbol" pitchFamily="18" charset="2"/>
              </a:rPr>
              <a:t></a:t>
            </a:r>
            <a:r>
              <a:rPr lang="en-GB" sz="2400" dirty="0">
                <a:latin typeface="+mj-lt"/>
                <a:sym typeface="Symbol" pitchFamily="18" charset="2"/>
              </a:rPr>
              <a:t>  </a:t>
            </a:r>
            <a:r>
              <a:rPr lang="en-GB" sz="2400" baseline="30000" dirty="0" smtClean="0">
                <a:latin typeface="+mj-lt"/>
                <a:sym typeface="Symbol" pitchFamily="18" charset="2"/>
              </a:rPr>
              <a:t>9</a:t>
            </a:r>
            <a:r>
              <a:rPr lang="en-GB" sz="2400" dirty="0" smtClean="0">
                <a:latin typeface="+mj-lt"/>
                <a:sym typeface="Symbol" pitchFamily="18" charset="2"/>
              </a:rPr>
              <a:t>B                        </a:t>
            </a:r>
            <a:r>
              <a:rPr lang="en-GB" sz="2400" baseline="30000" dirty="0" smtClean="0">
                <a:latin typeface="+mj-lt"/>
              </a:rPr>
              <a:t>12</a:t>
            </a:r>
            <a:r>
              <a:rPr lang="en-GB" sz="2400" dirty="0" smtClean="0">
                <a:latin typeface="+mj-lt"/>
              </a:rPr>
              <a:t>Be  </a:t>
            </a:r>
            <a:r>
              <a:rPr lang="en-GB" sz="2400" dirty="0">
                <a:solidFill>
                  <a:srgbClr val="FF0000"/>
                </a:solidFill>
                <a:latin typeface="+mj-lt"/>
                <a:sym typeface="Symbol" pitchFamily="18" charset="2"/>
              </a:rPr>
              <a:t></a:t>
            </a:r>
            <a:r>
              <a:rPr lang="en-GB" sz="2400" dirty="0">
                <a:latin typeface="+mj-lt"/>
                <a:sym typeface="Symbol" pitchFamily="18" charset="2"/>
              </a:rPr>
              <a:t>  </a:t>
            </a:r>
            <a:r>
              <a:rPr lang="en-GB" sz="2400" baseline="30000" dirty="0">
                <a:latin typeface="+mj-lt"/>
                <a:sym typeface="Symbol" pitchFamily="18" charset="2"/>
              </a:rPr>
              <a:t>12</a:t>
            </a:r>
            <a:r>
              <a:rPr lang="en-GB" sz="2400" dirty="0">
                <a:latin typeface="+mj-lt"/>
                <a:sym typeface="Symbol" pitchFamily="18" charset="2"/>
              </a:rPr>
              <a:t>O</a:t>
            </a:r>
          </a:p>
        </p:txBody>
      </p:sp>
      <p:pic>
        <p:nvPicPr>
          <p:cNvPr id="21508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" y="1330325"/>
            <a:ext cx="8686800" cy="2711450"/>
          </a:xfrm>
          <a:noFill/>
        </p:spPr>
      </p:pic>
    </p:spTree>
    <p:extLst>
      <p:ext uri="{BB962C8B-B14F-4D97-AF65-F5344CB8AC3E}">
        <p14:creationId xmlns:p14="http://schemas.microsoft.com/office/powerpoint/2010/main" val="7291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88640"/>
            <a:ext cx="5429250" cy="58261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en-GB" sz="2600" dirty="0" smtClean="0">
                <a:solidFill>
                  <a:srgbClr val="0000CC"/>
                </a:solidFill>
              </a:rPr>
              <a:t>True 2p decay lifetime systematics</a:t>
            </a:r>
            <a:endParaRPr lang="ru-RU" sz="2600" dirty="0">
              <a:solidFill>
                <a:srgbClr val="0000CC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24" y="764704"/>
            <a:ext cx="4661172" cy="601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31539" y="3501008"/>
            <a:ext cx="3636405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In broad lifetime ranges the true 2p lifetime measurements are not accessible 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31540" y="980728"/>
            <a:ext cx="3636404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20 orders of the magnitude variation of the lifetime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31539" y="2060848"/>
            <a:ext cx="3636405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Different experimental techniques are required: implantation, decay in flight, missing mass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31541" y="5192295"/>
            <a:ext cx="3636404" cy="11170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Nice agreement overall. Problem with </a:t>
            </a:r>
            <a:r>
              <a:rPr lang="en-GB" sz="1600" b="1" baseline="30000" dirty="0">
                <a:solidFill>
                  <a:srgbClr val="FF0000"/>
                </a:solidFill>
              </a:rPr>
              <a:t>12</a:t>
            </a:r>
            <a:r>
              <a:rPr lang="en-GB" sz="1600" b="1" dirty="0">
                <a:solidFill>
                  <a:srgbClr val="FF0000"/>
                </a:solidFill>
              </a:rPr>
              <a:t>O and </a:t>
            </a:r>
            <a:r>
              <a:rPr lang="en-GB" sz="1600" b="1" baseline="30000" dirty="0">
                <a:solidFill>
                  <a:srgbClr val="FF0000"/>
                </a:solidFill>
              </a:rPr>
              <a:t>16</a:t>
            </a:r>
            <a:r>
              <a:rPr lang="en-GB" sz="1600" b="1" dirty="0">
                <a:solidFill>
                  <a:srgbClr val="FF0000"/>
                </a:solidFill>
              </a:rPr>
              <a:t>Ne lifetimes is recently resolved</a:t>
            </a:r>
          </a:p>
        </p:txBody>
      </p:sp>
    </p:spTree>
    <p:extLst>
      <p:ext uri="{BB962C8B-B14F-4D97-AF65-F5344CB8AC3E}">
        <p14:creationId xmlns:p14="http://schemas.microsoft.com/office/powerpoint/2010/main" val="28818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88640"/>
            <a:ext cx="5429250" cy="58261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en-GB" sz="2600" dirty="0" smtClean="0">
                <a:solidFill>
                  <a:srgbClr val="0000CC"/>
                </a:solidFill>
              </a:rPr>
              <a:t>True 2p decay lifetime systematics</a:t>
            </a:r>
            <a:endParaRPr lang="ru-RU" sz="2600" dirty="0">
              <a:solidFill>
                <a:srgbClr val="0000CC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24" y="764704"/>
            <a:ext cx="4661172" cy="601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431539" y="3501008"/>
            <a:ext cx="3636405" cy="1152128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In broad lifetime ranges the true 2p lifetime measurements are not accessible 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31540" y="980728"/>
            <a:ext cx="3636404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20 orders of the magnitude variation of the lifetime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31539" y="2060848"/>
            <a:ext cx="3636405" cy="9361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Different experimental techniques are required: implantation, decay in flight, missing mass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431541" y="5192295"/>
            <a:ext cx="3636404" cy="1117025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Nice agreement overall. Problem with 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12</a:t>
            </a:r>
            <a:r>
              <a:rPr lang="en-GB" sz="1600" b="1" dirty="0" smtClean="0">
                <a:solidFill>
                  <a:srgbClr val="FF0000"/>
                </a:solidFill>
              </a:rPr>
              <a:t>O and </a:t>
            </a:r>
            <a:r>
              <a:rPr lang="en-GB" sz="1600" b="1" baseline="30000" dirty="0" smtClean="0">
                <a:solidFill>
                  <a:srgbClr val="FF0000"/>
                </a:solidFill>
              </a:rPr>
              <a:t>16</a:t>
            </a:r>
            <a:r>
              <a:rPr lang="en-GB" sz="1600" b="1" dirty="0" smtClean="0">
                <a:solidFill>
                  <a:srgbClr val="FF0000"/>
                </a:solidFill>
              </a:rPr>
              <a:t>Ne lifetimes is recently resolved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6847596" y="90872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rot="1282162">
            <a:off x="5871613" y="3026642"/>
            <a:ext cx="282994" cy="125814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rot="19334689">
            <a:off x="7070390" y="2085964"/>
            <a:ext cx="646447" cy="2127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5943253" y="280817"/>
            <a:ext cx="1774845" cy="36933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80"/>
                </a:solidFill>
              </a:rPr>
              <a:t>Recent findings</a:t>
            </a:r>
            <a:endParaRPr lang="ru-RU" dirty="0">
              <a:solidFill>
                <a:srgbClr val="8000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33180" y="1052736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TAMU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646" y="160673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GSI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84364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Dubna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462000" y="103281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32467" y="14220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MSU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S020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617" y="1139628"/>
            <a:ext cx="7568309" cy="5601740"/>
          </a:xfrm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11560" y="1735443"/>
            <a:ext cx="1628157" cy="6854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  <a:latin typeface="Arial" charset="0"/>
              </a:rPr>
              <a:t>U-400M 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b="1" baseline="30000" dirty="0" smtClean="0">
                <a:solidFill>
                  <a:srgbClr val="FF0000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Li @ 47 </a:t>
            </a:r>
            <a:r>
              <a:rPr lang="en-US" sz="1600" b="1" dirty="0" err="1" smtClean="0">
                <a:solidFill>
                  <a:srgbClr val="FF0000"/>
                </a:solidFill>
                <a:latin typeface="Arial" charset="0"/>
              </a:rPr>
              <a:t>AMeV</a:t>
            </a:r>
            <a:endParaRPr lang="ru-RU" sz="1600" b="1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79512" y="2179116"/>
            <a:ext cx="451925" cy="23310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539552" y="3697286"/>
            <a:ext cx="1152128" cy="3077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1.8 mm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763688" y="4437112"/>
            <a:ext cx="1224136" cy="566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Be 1.0 mm</a:t>
            </a:r>
          </a:p>
          <a:p>
            <a:pPr>
              <a:lnSpc>
                <a:spcPct val="110000"/>
              </a:lnSpc>
            </a:pPr>
            <a:r>
              <a:rPr lang="en-GB" sz="1400" b="1" dirty="0" err="1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GB" sz="1400" b="1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GB" sz="1400" b="1" dirty="0">
                <a:solidFill>
                  <a:srgbClr val="0000FF"/>
                </a:solidFill>
                <a:latin typeface="Arial" charset="0"/>
              </a:rPr>
              <a:t>/p=3.6%</a:t>
            </a:r>
            <a:endParaRPr lang="ru-RU" sz="14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3275857" y="3428999"/>
            <a:ext cx="1019920" cy="80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Arial" charset="0"/>
              </a:rPr>
              <a:t>no wedge</a:t>
            </a:r>
          </a:p>
          <a:p>
            <a:pPr>
              <a:lnSpc>
                <a:spcPct val="110000"/>
              </a:lnSpc>
            </a:pPr>
            <a:r>
              <a:rPr lang="en-GB" sz="1400" b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GB" sz="1400" b="1">
                <a:solidFill>
                  <a:srgbClr val="FF0000"/>
                </a:solidFill>
                <a:latin typeface="Arial" charset="0"/>
              </a:rPr>
              <a:t>p/p=0.4%</a:t>
            </a:r>
            <a:endParaRPr lang="ru-RU" sz="14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1691680" y="2749390"/>
            <a:ext cx="1152128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C degrader</a:t>
            </a:r>
          </a:p>
        </p:txBody>
      </p:sp>
      <p:sp>
        <p:nvSpPr>
          <p:cNvPr id="20491" name="Rectangle 10"/>
          <p:cNvSpPr>
            <a:spLocks noChangeArrowheads="1"/>
          </p:cNvSpPr>
          <p:nvPr/>
        </p:nvSpPr>
        <p:spPr bwMode="auto">
          <a:xfrm>
            <a:off x="7006967" y="2012511"/>
            <a:ext cx="1453465" cy="5663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I ~ 3×10</a:t>
            </a:r>
            <a:r>
              <a:rPr lang="en-GB" sz="1400" b="1" baseline="30000" dirty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FF0000"/>
                </a:solidFill>
                <a:latin typeface="Arial" charset="0"/>
              </a:rPr>
              <a:t>BS ~ 5 mm</a:t>
            </a:r>
            <a:endParaRPr lang="ru-RU" sz="1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492" name="Rectangle 10"/>
          <p:cNvSpPr>
            <a:spLocks noChangeArrowheads="1"/>
          </p:cNvSpPr>
          <p:nvPr/>
        </p:nvSpPr>
        <p:spPr bwMode="auto">
          <a:xfrm>
            <a:off x="6990979" y="2628428"/>
            <a:ext cx="1296144" cy="80329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I ~ 2×10</a:t>
            </a:r>
            <a:r>
              <a:rPr lang="en-GB" sz="1400" b="1" baseline="30000" dirty="0">
                <a:solidFill>
                  <a:srgbClr val="0000CC"/>
                </a:solidFill>
                <a:latin typeface="Arial" charset="0"/>
              </a:rPr>
              <a:t>4</a:t>
            </a: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 1/s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BS ~ 15 mm</a:t>
            </a:r>
          </a:p>
          <a:p>
            <a:pPr>
              <a:lnSpc>
                <a:spcPct val="110000"/>
              </a:lnSpc>
            </a:pPr>
            <a:r>
              <a:rPr lang="en-GB" sz="1400" b="1" dirty="0">
                <a:solidFill>
                  <a:srgbClr val="0000CC"/>
                </a:solidFill>
                <a:latin typeface="Arial" charset="0"/>
              </a:rPr>
              <a:t>P ~ 90 %</a:t>
            </a:r>
            <a:endParaRPr lang="ru-RU" sz="14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79513" y="2400373"/>
            <a:ext cx="424214" cy="228055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ru-RU">
              <a:ln>
                <a:solidFill>
                  <a:srgbClr val="0000CC"/>
                </a:solidFill>
              </a:ln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99633" y="2629073"/>
            <a:ext cx="2016224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Li,</a:t>
            </a:r>
            <a:r>
              <a:rPr lang="en-GB" sz="1700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Be)n</a:t>
            </a:r>
          </a:p>
          <a:p>
            <a:pPr>
              <a:defRPr/>
            </a:pP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</a:t>
            </a:r>
            <a:r>
              <a:rPr lang="en-GB" sz="1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Li</a:t>
            </a:r>
            <a:r>
              <a:rPr lang="en-GB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)=33 </a:t>
            </a:r>
            <a:r>
              <a:rPr lang="en-GB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31840" y="4509120"/>
            <a:ext cx="216024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3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H(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He,p)</a:t>
            </a:r>
            <a:r>
              <a:rPr lang="en-GB" sz="1700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10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</a:t>
            </a:r>
          </a:p>
          <a:p>
            <a:pPr>
              <a:defRPr/>
            </a:pP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E(</a:t>
            </a:r>
            <a:r>
              <a:rPr lang="en-GB" sz="1700" i="1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8</a:t>
            </a:r>
            <a:r>
              <a:rPr lang="en-GB" sz="17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He)=</a:t>
            </a:r>
            <a:r>
              <a:rPr lang="en-GB" sz="17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22 </a:t>
            </a:r>
            <a:r>
              <a:rPr lang="en-GB" sz="17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A MeV</a:t>
            </a:r>
            <a:endParaRPr lang="ru-RU" sz="17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53568" y="1068230"/>
            <a:ext cx="5062648" cy="416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6787"/>
            <a:ext cx="8856984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dirty="0" err="1">
                <a:solidFill>
                  <a:srgbClr val="0000CC"/>
                </a:solidFill>
                <a:latin typeface="Calibri" pitchFamily="34" charset="0"/>
              </a:rPr>
              <a:t>Flerov</a:t>
            </a:r>
            <a:r>
              <a:rPr lang="en-GB" sz="2800" dirty="0">
                <a:solidFill>
                  <a:srgbClr val="0000CC"/>
                </a:solidFill>
                <a:latin typeface="Calibri" pitchFamily="34" charset="0"/>
              </a:rPr>
              <a:t> Lab: </a:t>
            </a:r>
            <a:r>
              <a:rPr lang="en-US" sz="2800" dirty="0" err="1" smtClean="0">
                <a:solidFill>
                  <a:srgbClr val="0000CC"/>
                </a:solidFill>
                <a:latin typeface="Calibri" pitchFamily="34" charset="0"/>
              </a:rPr>
              <a:t>Superlights</a:t>
            </a:r>
            <a:r>
              <a:rPr lang="en-US" sz="2800" dirty="0" smtClean="0">
                <a:solidFill>
                  <a:srgbClr val="0000CC"/>
                </a:solidFill>
                <a:latin typeface="Calibri" pitchFamily="34" charset="0"/>
              </a:rPr>
              <a:t> – fragment separator </a:t>
            </a:r>
            <a:r>
              <a:rPr lang="ru-RU" sz="3000" dirty="0" smtClean="0">
                <a:solidFill>
                  <a:srgbClr val="0000CC"/>
                </a:solidFill>
              </a:rPr>
              <a:t> </a:t>
            </a:r>
            <a:r>
              <a:rPr lang="en-GB" sz="3000" dirty="0" smtClean="0">
                <a:solidFill>
                  <a:srgbClr val="0000CC"/>
                </a:solidFill>
              </a:rPr>
              <a:t>ACCULINNA 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04480" y="4365104"/>
            <a:ext cx="2467320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Historically: injection line for K4-K10 facility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488" name="Text Box 4"/>
          <p:cNvSpPr txBox="1">
            <a:spLocks noChangeArrowheads="1"/>
          </p:cNvSpPr>
          <p:nvPr/>
        </p:nvSpPr>
        <p:spPr bwMode="auto">
          <a:xfrm>
            <a:off x="107504" y="2914051"/>
            <a:ext cx="1152128" cy="586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b="1" baseline="30000" dirty="0">
                <a:solidFill>
                  <a:srgbClr val="0000CC"/>
                </a:solidFill>
                <a:latin typeface="Arial" charset="0"/>
              </a:rPr>
              <a:t>11</a:t>
            </a:r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B @ </a:t>
            </a:r>
          </a:p>
          <a:p>
            <a:pPr eaLnBrk="1" hangingPunct="1"/>
            <a:r>
              <a:rPr lang="en-US" sz="1600" b="1" dirty="0">
                <a:solidFill>
                  <a:srgbClr val="0000CC"/>
                </a:solidFill>
                <a:latin typeface="Arial" charset="0"/>
              </a:rPr>
              <a:t>34 </a:t>
            </a:r>
            <a:r>
              <a:rPr lang="en-US" sz="1600" b="1" dirty="0" err="1">
                <a:solidFill>
                  <a:srgbClr val="0000CC"/>
                </a:solidFill>
                <a:latin typeface="Arial" charset="0"/>
              </a:rPr>
              <a:t>AMeV</a:t>
            </a:r>
            <a:endParaRPr lang="ru-RU" sz="1600" b="1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4067944" y="2178096"/>
            <a:ext cx="4608512" cy="4419256"/>
          </a:xfrm>
          <a:prstGeom prst="horizontalScroll">
            <a:avLst>
              <a:gd name="adj" fmla="val 671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>
                <a:solidFill>
                  <a:srgbClr val="FF0000"/>
                </a:solidFill>
              </a:rPr>
              <a:t>PRL </a:t>
            </a:r>
            <a:r>
              <a:rPr lang="en-US" sz="1600" b="1" dirty="0" smtClean="0">
                <a:solidFill>
                  <a:srgbClr val="FF0000"/>
                </a:solidFill>
              </a:rPr>
              <a:t>82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1999</a:t>
            </a:r>
            <a:r>
              <a:rPr lang="en-US" sz="1600" dirty="0" smtClean="0">
                <a:solidFill>
                  <a:srgbClr val="FF0000"/>
                </a:solidFill>
              </a:rPr>
              <a:t>) 3581.</a:t>
            </a:r>
          </a:p>
          <a:p>
            <a:pPr>
              <a:buClr>
                <a:schemeClr val="accent2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  </a:t>
            </a:r>
            <a:r>
              <a:rPr lang="en-US" sz="1600" dirty="0" err="1" smtClean="0">
                <a:solidFill>
                  <a:srgbClr val="FF0000"/>
                </a:solidFill>
              </a:rPr>
              <a:t>A.A.Korsheninnikov</a:t>
            </a:r>
            <a:r>
              <a:rPr lang="en-US" sz="1600" dirty="0">
                <a:solidFill>
                  <a:srgbClr val="FF0000"/>
                </a:solidFill>
              </a:rPr>
              <a:t>, PRL </a:t>
            </a:r>
            <a:r>
              <a:rPr lang="en-US" sz="1600" b="1" dirty="0">
                <a:solidFill>
                  <a:srgbClr val="FF0000"/>
                </a:solidFill>
              </a:rPr>
              <a:t>87</a:t>
            </a:r>
            <a:r>
              <a:rPr lang="en-US" sz="1600" dirty="0">
                <a:solidFill>
                  <a:srgbClr val="FF0000"/>
                </a:solidFill>
              </a:rPr>
              <a:t> (2001) </a:t>
            </a:r>
            <a:r>
              <a:rPr lang="en-US" sz="1600" dirty="0" smtClean="0">
                <a:solidFill>
                  <a:srgbClr val="FF0000"/>
                </a:solidFill>
              </a:rPr>
              <a:t>092501.</a:t>
            </a:r>
          </a:p>
          <a:p>
            <a:pPr>
              <a:buClr>
                <a:schemeClr val="accent2"/>
              </a:buClr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S.V. </a:t>
            </a:r>
            <a:r>
              <a:rPr lang="en-US" sz="1600" dirty="0" err="1" smtClean="0">
                <a:solidFill>
                  <a:srgbClr val="FF0000"/>
                </a:solidFill>
              </a:rPr>
              <a:t>Stepantsov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542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(2002) </a:t>
            </a:r>
            <a:r>
              <a:rPr lang="en-US" sz="1600" dirty="0" smtClean="0">
                <a:solidFill>
                  <a:srgbClr val="FF0000"/>
                </a:solidFill>
              </a:rPr>
              <a:t>35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>
                <a:solidFill>
                  <a:srgbClr val="FF0000"/>
                </a:solidFill>
              </a:rPr>
              <a:t>PLB </a:t>
            </a:r>
            <a:r>
              <a:rPr lang="en-US" sz="1600" b="1" dirty="0" smtClean="0">
                <a:solidFill>
                  <a:srgbClr val="FF0000"/>
                </a:solidFill>
              </a:rPr>
              <a:t>566 </a:t>
            </a:r>
            <a:r>
              <a:rPr lang="en-US" sz="1600" dirty="0">
                <a:solidFill>
                  <a:srgbClr val="FF0000"/>
                </a:solidFill>
              </a:rPr>
              <a:t>(2003) </a:t>
            </a:r>
            <a:r>
              <a:rPr lang="en-US" sz="1600" dirty="0" smtClean="0">
                <a:solidFill>
                  <a:srgbClr val="FF0000"/>
                </a:solidFill>
              </a:rPr>
              <a:t>70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G.V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 err="1" smtClean="0">
                <a:solidFill>
                  <a:srgbClr val="FF0000"/>
                </a:solidFill>
              </a:rPr>
              <a:t>Rogachev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 al. </a:t>
            </a:r>
            <a:r>
              <a:rPr lang="pt-BR" sz="1600" dirty="0" smtClean="0">
                <a:solidFill>
                  <a:srgbClr val="FF0000"/>
                </a:solidFill>
              </a:rPr>
              <a:t>PRC </a:t>
            </a:r>
            <a:r>
              <a:rPr lang="pt-BR" sz="1600" b="1" dirty="0">
                <a:solidFill>
                  <a:srgbClr val="FF0000"/>
                </a:solidFill>
              </a:rPr>
              <a:t>67</a:t>
            </a:r>
            <a:r>
              <a:rPr lang="pt-BR" sz="1600" dirty="0">
                <a:solidFill>
                  <a:srgbClr val="FF0000"/>
                </a:solidFill>
              </a:rPr>
              <a:t> (2003) 041603(R</a:t>
            </a:r>
            <a:r>
              <a:rPr lang="pt-BR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>
                <a:solidFill>
                  <a:srgbClr val="FF0000"/>
                </a:solidFill>
              </a:rPr>
              <a:t>PRL </a:t>
            </a:r>
            <a:r>
              <a:rPr lang="pt-BR" sz="1600" b="1" dirty="0">
                <a:solidFill>
                  <a:srgbClr val="FF0000"/>
                </a:solidFill>
              </a:rPr>
              <a:t>93</a:t>
            </a:r>
            <a:r>
              <a:rPr lang="pt-BR" sz="1600" dirty="0">
                <a:solidFill>
                  <a:srgbClr val="FF0000"/>
                </a:solidFill>
              </a:rPr>
              <a:t> (2004) 262501</a:t>
            </a:r>
            <a:r>
              <a:rPr lang="pt-B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588</a:t>
            </a:r>
            <a:r>
              <a:rPr lang="en-US" sz="1600" dirty="0">
                <a:solidFill>
                  <a:srgbClr val="FF0000"/>
                </a:solidFill>
              </a:rPr>
              <a:t> (2004) </a:t>
            </a:r>
            <a:r>
              <a:rPr lang="en-US" sz="1600" dirty="0" smtClean="0">
                <a:solidFill>
                  <a:srgbClr val="FF0000"/>
                </a:solidFill>
              </a:rPr>
              <a:t>163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</a:t>
            </a:r>
            <a:r>
              <a:rPr lang="pt-BR" sz="1600" dirty="0">
                <a:solidFill>
                  <a:srgbClr val="FF0000"/>
                </a:solidFill>
              </a:rPr>
              <a:t>. Golovkov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en-US" sz="1600" dirty="0" smtClean="0">
                <a:solidFill>
                  <a:srgbClr val="FF0000"/>
                </a:solidFill>
              </a:rPr>
              <a:t>PRC </a:t>
            </a:r>
            <a:r>
              <a:rPr lang="en-US" sz="1600" b="1" dirty="0" smtClean="0">
                <a:solidFill>
                  <a:srgbClr val="FF0000"/>
                </a:solidFill>
              </a:rPr>
              <a:t>76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dirty="0">
                <a:solidFill>
                  <a:srgbClr val="FF0000"/>
                </a:solidFill>
              </a:rPr>
              <a:t>2007)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021605(R</a:t>
            </a:r>
            <a:r>
              <a:rPr lang="en-US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M.S. Golovkov </a:t>
            </a:r>
            <a:r>
              <a:rPr lang="pt-BR" sz="1600" i="1" dirty="0" smtClean="0">
                <a:solidFill>
                  <a:srgbClr val="FF0000"/>
                </a:solidFill>
              </a:rPr>
              <a:t>et </a:t>
            </a:r>
            <a:r>
              <a:rPr lang="pt-BR" sz="1600" i="1" dirty="0">
                <a:solidFill>
                  <a:srgbClr val="FF0000"/>
                </a:solidFill>
              </a:rPr>
              <a:t>al., </a:t>
            </a:r>
            <a:r>
              <a:rPr lang="fr-FR" sz="1600" dirty="0" smtClean="0">
                <a:solidFill>
                  <a:srgbClr val="FF0000"/>
                </a:solidFill>
              </a:rPr>
              <a:t>PLB </a:t>
            </a:r>
            <a:r>
              <a:rPr lang="fr-FR" sz="1600" b="1" dirty="0" smtClean="0">
                <a:solidFill>
                  <a:srgbClr val="FF0000"/>
                </a:solidFill>
              </a:rPr>
              <a:t>672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(2009) </a:t>
            </a:r>
            <a:r>
              <a:rPr lang="fr-FR" sz="1600" dirty="0" smtClean="0">
                <a:solidFill>
                  <a:srgbClr val="FF0000"/>
                </a:solidFill>
              </a:rPr>
              <a:t>22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L.V. </a:t>
            </a:r>
            <a:r>
              <a:rPr lang="en-US" sz="1600" dirty="0" err="1" smtClean="0">
                <a:solidFill>
                  <a:srgbClr val="FF0000"/>
                </a:solidFill>
              </a:rPr>
              <a:t>Grigorenko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</a:rPr>
              <a:t>et. </a:t>
            </a:r>
            <a:r>
              <a:rPr lang="en-US" sz="1600" i="1" dirty="0">
                <a:solidFill>
                  <a:srgbClr val="FF0000"/>
                </a:solidFill>
              </a:rPr>
              <a:t>al., </a:t>
            </a:r>
            <a:r>
              <a:rPr lang="en-US" sz="1600" dirty="0" smtClean="0">
                <a:solidFill>
                  <a:srgbClr val="FF0000"/>
                </a:solidFill>
              </a:rPr>
              <a:t>PLB </a:t>
            </a:r>
            <a:r>
              <a:rPr lang="en-US" sz="1600" b="1" dirty="0">
                <a:solidFill>
                  <a:srgbClr val="FF0000"/>
                </a:solidFill>
              </a:rPr>
              <a:t>677</a:t>
            </a:r>
            <a:r>
              <a:rPr lang="en-US" sz="1600" dirty="0">
                <a:solidFill>
                  <a:srgbClr val="FF0000"/>
                </a:solidFill>
              </a:rPr>
              <a:t> (2009) </a:t>
            </a:r>
            <a:r>
              <a:rPr lang="en-US" sz="1600" dirty="0" smtClean="0">
                <a:solidFill>
                  <a:srgbClr val="FF0000"/>
                </a:solidFill>
              </a:rPr>
              <a:t>30.</a:t>
            </a:r>
            <a:r>
              <a:rPr lang="pt-BR" sz="1600" dirty="0" smtClean="0">
                <a:solidFill>
                  <a:srgbClr val="FF0000"/>
                </a:solidFill>
              </a:rPr>
              <a:t/>
            </a:r>
            <a:br>
              <a:rPr lang="pt-BR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S.I</a:t>
            </a:r>
            <a:r>
              <a:rPr lang="pt-BR" sz="1600" dirty="0">
                <a:solidFill>
                  <a:srgbClr val="FF0000"/>
                </a:solidFill>
              </a:rPr>
              <a:t>. Sidorchuk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pt-BR" sz="1600" dirty="0" smtClean="0">
                <a:solidFill>
                  <a:srgbClr val="FF0000"/>
                </a:solidFill>
              </a:rPr>
              <a:t>PRL </a:t>
            </a:r>
            <a:r>
              <a:rPr lang="pt-BR" sz="1600" b="1" dirty="0" smtClean="0">
                <a:solidFill>
                  <a:srgbClr val="FF0000"/>
                </a:solidFill>
              </a:rPr>
              <a:t>108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>
                <a:solidFill>
                  <a:srgbClr val="FF0000"/>
                </a:solidFill>
              </a:rPr>
              <a:t>(2012) </a:t>
            </a:r>
            <a:r>
              <a:rPr lang="pt-B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A.S.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 smtClean="0">
                <a:solidFill>
                  <a:srgbClr val="FF0000"/>
                </a:solidFill>
              </a:rPr>
              <a:t>Fomichev </a:t>
            </a:r>
            <a:r>
              <a:rPr lang="pt-BR" sz="1600" i="1" dirty="0">
                <a:solidFill>
                  <a:srgbClr val="FF0000"/>
                </a:solidFill>
              </a:rPr>
              <a:t>et al., </a:t>
            </a:r>
            <a:r>
              <a:rPr lang="fr-FR" sz="1600" dirty="0">
                <a:solidFill>
                  <a:srgbClr val="FF0000"/>
                </a:solidFill>
              </a:rPr>
              <a:t>PLB </a:t>
            </a:r>
            <a:r>
              <a:rPr lang="fr-FR" sz="1600" b="1" dirty="0">
                <a:solidFill>
                  <a:srgbClr val="FF0000"/>
                </a:solidFill>
              </a:rPr>
              <a:t>708</a:t>
            </a:r>
            <a:r>
              <a:rPr lang="fr-FR" sz="1600" dirty="0">
                <a:solidFill>
                  <a:srgbClr val="FF0000"/>
                </a:solidFill>
              </a:rPr>
              <a:t> (2012) 6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  <a:r>
              <a:rPr lang="ru-RU" sz="1600" dirty="0" smtClean="0">
                <a:solidFill>
                  <a:srgbClr val="FF0000"/>
                </a:solidFill>
              </a:rPr>
              <a:t/>
            </a:r>
            <a:br>
              <a:rPr lang="ru-RU" sz="1600" dirty="0" smtClean="0">
                <a:solidFill>
                  <a:srgbClr val="FF0000"/>
                </a:solidFill>
              </a:rPr>
            </a:b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 smtClean="0">
                <a:solidFill>
                  <a:srgbClr val="FF0000"/>
                </a:solidFill>
              </a:rPr>
              <a:t>I.A</a:t>
            </a:r>
            <a:r>
              <a:rPr lang="fr-FR" sz="1600" dirty="0">
                <a:solidFill>
                  <a:srgbClr val="FF0000"/>
                </a:solidFill>
              </a:rPr>
              <a:t>. Egorova </a:t>
            </a:r>
            <a:r>
              <a:rPr lang="fr-FR" sz="1600" i="1" dirty="0">
                <a:solidFill>
                  <a:srgbClr val="FF0000"/>
                </a:solidFill>
              </a:rPr>
              <a:t>et al.,</a:t>
            </a:r>
            <a:r>
              <a:rPr lang="fr-FR" sz="1600" dirty="0">
                <a:solidFill>
                  <a:srgbClr val="FF0000"/>
                </a:solidFill>
              </a:rPr>
              <a:t> PRL </a:t>
            </a:r>
            <a:r>
              <a:rPr lang="fr-FR" sz="1600" b="1" dirty="0">
                <a:solidFill>
                  <a:srgbClr val="FF0000"/>
                </a:solidFill>
              </a:rPr>
              <a:t>109</a:t>
            </a:r>
            <a:r>
              <a:rPr lang="fr-FR" sz="1600" dirty="0">
                <a:solidFill>
                  <a:srgbClr val="FF0000"/>
                </a:solidFill>
              </a:rPr>
              <a:t> (2012) </a:t>
            </a:r>
            <a:r>
              <a:rPr lang="fr-FR" sz="1600" dirty="0" smtClean="0">
                <a:solidFill>
                  <a:srgbClr val="FF0000"/>
                </a:solidFill>
              </a:rPr>
              <a:t>202502</a:t>
            </a:r>
            <a:r>
              <a:rPr lang="ru-RU" sz="1600" dirty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buClr>
                <a:schemeClr val="accent2"/>
              </a:buClr>
            </a:pPr>
            <a:r>
              <a:rPr lang="ru-RU" sz="1600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4" y="973187"/>
            <a:ext cx="3517348" cy="132247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00B8"/>
                </a:solidFill>
              </a:rPr>
              <a:t>- </a:t>
            </a:r>
            <a:r>
              <a:rPr lang="ru-RU" sz="1600" dirty="0" smtClean="0">
                <a:solidFill>
                  <a:srgbClr val="0000B8"/>
                </a:solidFill>
              </a:rPr>
              <a:t> </a:t>
            </a:r>
            <a:r>
              <a:rPr lang="en-US" sz="1600" dirty="0" smtClean="0">
                <a:solidFill>
                  <a:srgbClr val="0000B8"/>
                </a:solidFill>
              </a:rPr>
              <a:t>Very intense primary beams</a:t>
            </a:r>
            <a:br>
              <a:rPr lang="en-US" sz="1600" dirty="0" smtClean="0">
                <a:solidFill>
                  <a:srgbClr val="0000B8"/>
                </a:solidFill>
              </a:rPr>
            </a:br>
            <a:r>
              <a:rPr lang="en-US" sz="1600" dirty="0" smtClean="0">
                <a:solidFill>
                  <a:srgbClr val="0000B8"/>
                </a:solidFill>
              </a:rPr>
              <a:t>- </a:t>
            </a:r>
            <a:r>
              <a:rPr lang="ru-RU" sz="1600" dirty="0" smtClean="0">
                <a:solidFill>
                  <a:srgbClr val="0000B8"/>
                </a:solidFill>
              </a:rPr>
              <a:t> </a:t>
            </a:r>
            <a:r>
              <a:rPr lang="en-US" sz="1600" dirty="0" smtClean="0">
                <a:solidFill>
                  <a:srgbClr val="0000B8"/>
                </a:solidFill>
              </a:rPr>
              <a:t>Tritium cryogenic target</a:t>
            </a:r>
            <a:r>
              <a:rPr lang="ru-RU" sz="1600" dirty="0" smtClean="0">
                <a:solidFill>
                  <a:srgbClr val="0000B8"/>
                </a:solidFill>
              </a:rPr>
              <a:t/>
            </a:r>
            <a:br>
              <a:rPr lang="ru-RU" sz="1600" dirty="0" smtClean="0">
                <a:solidFill>
                  <a:srgbClr val="0000B8"/>
                </a:solidFill>
              </a:rPr>
            </a:br>
            <a:r>
              <a:rPr lang="ru-RU" sz="1600" dirty="0" smtClean="0">
                <a:solidFill>
                  <a:srgbClr val="0000B8"/>
                </a:solidFill>
              </a:rPr>
              <a:t>-  </a:t>
            </a:r>
            <a:r>
              <a:rPr lang="en-US" sz="1600" dirty="0" smtClean="0">
                <a:solidFill>
                  <a:srgbClr val="0000B8"/>
                </a:solidFill>
              </a:rPr>
              <a:t>Theoretical school </a:t>
            </a:r>
            <a:r>
              <a:rPr lang="ru-RU" sz="1600" dirty="0" smtClean="0">
                <a:solidFill>
                  <a:srgbClr val="0000B8"/>
                </a:solidFill>
              </a:rPr>
              <a:t>+ </a:t>
            </a:r>
            <a:r>
              <a:rPr lang="en-US" sz="1600" dirty="0" smtClean="0">
                <a:solidFill>
                  <a:srgbClr val="0000B8"/>
                </a:solidFill>
              </a:rPr>
              <a:t>“technologies”</a:t>
            </a:r>
          </a:p>
          <a:p>
            <a:r>
              <a:rPr lang="en-US" sz="1600" dirty="0">
                <a:solidFill>
                  <a:srgbClr val="0000B8"/>
                </a:solidFill>
              </a:rPr>
              <a:t> </a:t>
            </a:r>
            <a:r>
              <a:rPr lang="ru-RU" sz="1600" dirty="0" smtClean="0">
                <a:solidFill>
                  <a:srgbClr val="0000B8"/>
                </a:solidFill>
              </a:rPr>
              <a:t>   </a:t>
            </a:r>
            <a:r>
              <a:rPr lang="en-US" sz="1600" dirty="0" smtClean="0">
                <a:solidFill>
                  <a:srgbClr val="0000B8"/>
                </a:solidFill>
              </a:rPr>
              <a:t>to work with correlation data</a:t>
            </a:r>
            <a:endParaRPr lang="en-US" sz="1600" dirty="0">
              <a:solidFill>
                <a:srgbClr val="0000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115888"/>
            <a:ext cx="8229600" cy="649287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baseline="30000" dirty="0" smtClean="0">
                <a:solidFill>
                  <a:srgbClr val="0000CC"/>
                </a:solidFill>
              </a:rPr>
              <a:t>45</a:t>
            </a:r>
            <a:r>
              <a:rPr lang="en-GB" sz="2800" dirty="0" smtClean="0">
                <a:solidFill>
                  <a:srgbClr val="0000CC"/>
                </a:solidFill>
              </a:rPr>
              <a:t>Fe:</a:t>
            </a:r>
            <a:r>
              <a:rPr lang="ru-RU" sz="2800" dirty="0" smtClean="0">
                <a:solidFill>
                  <a:srgbClr val="0000CC"/>
                </a:solidFill>
              </a:rPr>
              <a:t> </a:t>
            </a:r>
            <a:r>
              <a:rPr lang="en-US" sz="2800" dirty="0" smtClean="0">
                <a:solidFill>
                  <a:srgbClr val="0000CC"/>
                </a:solidFill>
              </a:rPr>
              <a:t>the first found and the best studied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512" y="1412776"/>
            <a:ext cx="4319588" cy="3816424"/>
          </a:xfrm>
        </p:spPr>
        <p:txBody>
          <a:bodyPr>
            <a:noAutofit/>
          </a:bodyPr>
          <a:lstStyle/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Pfützner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et al., EPJA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14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(2002) 279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Giovinazzo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et al.,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89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(2002) 102501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Dossat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et al., PRC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72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(2005) 054315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500" baseline="-25000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1500" dirty="0" smtClean="0">
                <a:latin typeface="Times New Roman" pitchFamily="18" charset="0"/>
                <a:cs typeface="Times New Roman" pitchFamily="18" charset="0"/>
              </a:rPr>
              <a:t> = 1.154 MeV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Arial" charset="0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Miernik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et al., PRL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99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(2007) 192501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Arial" charset="0"/>
                <a:cs typeface="Arial" charset="0"/>
              </a:rPr>
              <a:t>Special design Optical TPC → nuclear physics “life video”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Arial" charset="0"/>
                <a:cs typeface="Arial" charset="0"/>
              </a:rPr>
              <a:t>Improved lifetime: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500" dirty="0" smtClean="0">
              <a:latin typeface="Arial" charset="0"/>
              <a:cs typeface="Arial" charset="0"/>
            </a:endParaRPr>
          </a:p>
          <a:p>
            <a:pPr marL="0" indent="0" eaLnBrk="1" hangingPunct="1">
              <a:lnSpc>
                <a:spcPct val="105000"/>
              </a:lnSpc>
              <a:buClr>
                <a:schemeClr val="accent2"/>
              </a:buClr>
              <a:buNone/>
            </a:pPr>
            <a:endParaRPr lang="en-US" sz="15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Arial" charset="0"/>
                <a:cs typeface="Arial" charset="0"/>
              </a:rPr>
              <a:t>Complete momentum correlations provided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L.Grigorenko</a:t>
            </a:r>
            <a:r>
              <a:rPr lang="ru-RU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et al., PLB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677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(2009) 30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Arial" charset="0"/>
              <a:buNone/>
            </a:pPr>
            <a:r>
              <a:rPr lang="en-US" sz="1500" dirty="0" err="1" smtClean="0">
                <a:solidFill>
                  <a:srgbClr val="CC0000"/>
                </a:solidFill>
                <a:latin typeface="Arial" charset="0"/>
                <a:cs typeface="Arial" charset="0"/>
              </a:rPr>
              <a:t>L.Grigorenko</a:t>
            </a:r>
            <a:r>
              <a:rPr lang="ru-RU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et al., PRC </a:t>
            </a:r>
            <a:r>
              <a:rPr lang="en-US" sz="1500" b="1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82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 (2010) 014615</a:t>
            </a: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sz="15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5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105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smtClean="0">
                <a:latin typeface="Arial" charset="0"/>
                <a:cs typeface="Arial" charset="0"/>
              </a:rPr>
              <a:t>    </a:t>
            </a:r>
          </a:p>
        </p:txBody>
      </p:sp>
      <p:pic>
        <p:nvPicPr>
          <p:cNvPr id="717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3555826"/>
            <a:ext cx="4224338" cy="3257550"/>
          </a:xfrm>
          <a:noFill/>
        </p:spPr>
      </p:pic>
      <p:graphicFrame>
        <p:nvGraphicFramePr>
          <p:cNvPr id="7170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980133920"/>
              </p:ext>
            </p:extLst>
          </p:nvPr>
        </p:nvGraphicFramePr>
        <p:xfrm>
          <a:off x="179512" y="3789040"/>
          <a:ext cx="4286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8" name="Equation" r:id="rId4" imgW="3162240" imgH="253800" progId="">
                  <p:embed/>
                </p:oleObj>
              </mc:Choice>
              <mc:Fallback>
                <p:oleObj name="Equation" r:id="rId4" imgW="3162240" imgH="2538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3789040"/>
                        <a:ext cx="4286250" cy="3651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25" y="645219"/>
            <a:ext cx="42291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516216" y="812326"/>
            <a:ext cx="792088" cy="8640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60232" y="487705"/>
            <a:ext cx="158729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diproton</a:t>
            </a:r>
            <a:r>
              <a:rPr lang="en-US" sz="1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Brown, 1991</a:t>
            </a:r>
            <a:endParaRPr 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961" y="116632"/>
            <a:ext cx="4143375" cy="576064"/>
          </a:xfrm>
          <a:effectLst>
            <a:outerShdw dist="28398" dir="1593903" algn="ctr" rotWithShape="0">
              <a:schemeClr val="accent1">
                <a:alpha val="50000"/>
              </a:schemeClr>
            </a:outerShdw>
          </a:effec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Three-body correlations. 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61" y="1119092"/>
            <a:ext cx="4056271" cy="333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13" y="4581128"/>
            <a:ext cx="41406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4"/>
          <p:cNvSpPr txBox="1">
            <a:spLocks noChangeArrowheads="1"/>
          </p:cNvSpPr>
          <p:nvPr/>
        </p:nvSpPr>
        <p:spPr bwMode="auto">
          <a:xfrm>
            <a:off x="217950" y="1628800"/>
            <a:ext cx="4315327" cy="234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+mj-lt"/>
                <a:cs typeface="Arial" pitchFamily="34" charset="0"/>
              </a:rPr>
              <a:t>2-dimensional “internal three-body correlations” or “energy-angular correlations”</a:t>
            </a:r>
            <a:r>
              <a:rPr lang="en-GB" sz="1600" dirty="0" smtClean="0">
                <a:latin typeface="+mj-lt"/>
                <a:cs typeface="Arial" pitchFamily="34" charset="0"/>
              </a:rPr>
              <a:t/>
            </a:r>
            <a:br>
              <a:rPr lang="en-GB" sz="1600" dirty="0" smtClean="0">
                <a:latin typeface="+mj-lt"/>
                <a:cs typeface="Arial" pitchFamily="34" charset="0"/>
              </a:rPr>
            </a:br>
            <a:r>
              <a:rPr lang="en-GB" sz="800" dirty="0" smtClean="0">
                <a:latin typeface="+mj-lt"/>
                <a:cs typeface="Arial" pitchFamily="34" charset="0"/>
              </a:rPr>
              <a:t/>
            </a:r>
            <a:br>
              <a:rPr lang="en-GB" sz="800" dirty="0" smtClean="0">
                <a:latin typeface="+mj-lt"/>
                <a:cs typeface="Arial" pitchFamily="34" charset="0"/>
              </a:rPr>
            </a:br>
            <a:r>
              <a:rPr lang="en-US" i="1" dirty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e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i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16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n-US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en-US" sz="800" i="1" dirty="0" smtClean="0">
                <a:solidFill>
                  <a:prstClr val="black"/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en-US" sz="1600" i="1" baseline="-25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= (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)/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600" i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sz="800" i="1" baseline="-25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en-US" sz="800" dirty="0">
              <a:latin typeface="+mj-lt"/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+mj-lt"/>
                <a:cs typeface="Arial" pitchFamily="34" charset="0"/>
              </a:rPr>
              <a:t>“T” and “Y” Jacobi systems reveal different dynamical aspects</a:t>
            </a:r>
          </a:p>
          <a:p>
            <a:pPr eaLnBrk="1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 smtClean="0">
                <a:latin typeface="+mj-lt"/>
                <a:cs typeface="Arial" pitchFamily="34" charset="0"/>
              </a:rPr>
              <a:t>Three-body variables in coordinate and in momentum space.</a:t>
            </a:r>
            <a:endParaRPr lang="en-GB" sz="1500" dirty="0">
              <a:latin typeface="+mj-lt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4077071"/>
            <a:ext cx="4149756" cy="2605023"/>
          </a:xfrm>
          <a:prstGeom prst="rect">
            <a:avLst/>
          </a:prstGeom>
          <a:noFill/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611560" y="848347"/>
            <a:ext cx="3389064" cy="541489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33CC"/>
                </a:solidFill>
              </a:rPr>
              <a:t>2-body decay: state is defined by 2 parameters - energy and width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127486" y="260648"/>
            <a:ext cx="3389368" cy="536003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0033CC"/>
                </a:solidFill>
              </a:rPr>
              <a:t>3-body decays: 2-dimensional “internal” 3-body correlations</a:t>
            </a:r>
          </a:p>
        </p:txBody>
      </p:sp>
    </p:spTree>
    <p:extLst>
      <p:ext uri="{BB962C8B-B14F-4D97-AF65-F5344CB8AC3E}">
        <p14:creationId xmlns:p14="http://schemas.microsoft.com/office/powerpoint/2010/main" val="8375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30275"/>
            <a:ext cx="5256262" cy="706437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/>
            <a:r>
              <a:rPr lang="en-US" sz="2800" dirty="0" smtClean="0">
                <a:solidFill>
                  <a:srgbClr val="0000CC"/>
                </a:solidFill>
              </a:rPr>
              <a:t>Common properties of correlations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graphicFrame>
        <p:nvGraphicFramePr>
          <p:cNvPr id="30723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4065917"/>
              </p:ext>
            </p:extLst>
          </p:nvPr>
        </p:nvGraphicFramePr>
        <p:xfrm>
          <a:off x="684213" y="3954735"/>
          <a:ext cx="3527425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4" name="Graph" r:id="rId3" imgW="9296400" imgH="7153275" progId="Origin50.Graph">
                  <p:embed/>
                </p:oleObj>
              </mc:Choice>
              <mc:Fallback>
                <p:oleObj name="Graph" r:id="rId3" imgW="9296400" imgH="715327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954735"/>
                        <a:ext cx="3527425" cy="271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313" y="908050"/>
            <a:ext cx="4391719" cy="3095625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="1" dirty="0" smtClean="0"/>
              <a:t>Energy correlation in the </a:t>
            </a:r>
            <a:r>
              <a:rPr lang="en-GB" sz="1600" b="1" dirty="0" smtClean="0"/>
              <a:t>core-p </a:t>
            </a:r>
            <a:r>
              <a:rPr lang="en-GB" sz="1600" dirty="0" smtClean="0"/>
              <a:t>channel well corresponds to original prediction of </a:t>
            </a:r>
            <a:r>
              <a:rPr lang="en-GB" sz="1600" dirty="0" err="1" smtClean="0"/>
              <a:t>Goldansky</a:t>
            </a:r>
            <a:r>
              <a:rPr lang="en-GB" sz="1600" dirty="0" smtClean="0"/>
              <a:t>: energies of the emitted protons tend to be equal.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="1" dirty="0" smtClean="0"/>
              <a:t>Energy correlation in the </a:t>
            </a:r>
            <a:r>
              <a:rPr lang="ru-RU" sz="1600" b="1" dirty="0" smtClean="0"/>
              <a:t> </a:t>
            </a:r>
            <a:r>
              <a:rPr lang="en-GB" sz="1600" b="1" dirty="0" smtClean="0"/>
              <a:t>p-p channel </a:t>
            </a:r>
            <a:r>
              <a:rPr lang="en-US" sz="1600" dirty="0" smtClean="0"/>
              <a:t>in the </a:t>
            </a:r>
            <a:r>
              <a:rPr lang="en-GB" sz="1600" dirty="0" smtClean="0"/>
              <a:t>s-d shell nuclei </a:t>
            </a:r>
            <a:r>
              <a:rPr lang="en-GB" sz="1600" dirty="0" smtClean="0">
                <a:solidFill>
                  <a:srgbClr val="FF0000"/>
                </a:solidFill>
              </a:rPr>
              <a:t>quantitatively</a:t>
            </a:r>
            <a:r>
              <a:rPr lang="en-GB" sz="1600" dirty="0" smtClean="0"/>
              <a:t> depend on the structure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b="1" dirty="0" smtClean="0"/>
              <a:t>Energy correlation in the </a:t>
            </a:r>
            <a:r>
              <a:rPr lang="ru-RU" sz="1600" b="1" dirty="0" smtClean="0"/>
              <a:t> </a:t>
            </a:r>
            <a:r>
              <a:rPr lang="en-GB" sz="1600" b="1" dirty="0" smtClean="0"/>
              <a:t>p-p channel </a:t>
            </a:r>
            <a:r>
              <a:rPr lang="en-US" sz="1600" dirty="0" smtClean="0"/>
              <a:t>in the </a:t>
            </a:r>
            <a:r>
              <a:rPr lang="en-GB" sz="1600" dirty="0" smtClean="0"/>
              <a:t>p-f shell nuclei </a:t>
            </a:r>
            <a:r>
              <a:rPr lang="en-GB" sz="1600" dirty="0" smtClean="0">
                <a:solidFill>
                  <a:srgbClr val="FF0000"/>
                </a:solidFill>
              </a:rPr>
              <a:t>qualitatively</a:t>
            </a:r>
            <a:r>
              <a:rPr lang="en-GB" sz="1600" dirty="0" smtClean="0"/>
              <a:t> depend on the structure</a:t>
            </a:r>
          </a:p>
        </p:txBody>
      </p:sp>
      <p:graphicFrame>
        <p:nvGraphicFramePr>
          <p:cNvPr id="30725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4984832"/>
              </p:ext>
            </p:extLst>
          </p:nvPr>
        </p:nvGraphicFramePr>
        <p:xfrm>
          <a:off x="5003800" y="939031"/>
          <a:ext cx="3878263" cy="299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5" name="Graph" r:id="rId5" imgW="9353550" imgH="7229475" progId="Origin50.Graph">
                  <p:embed/>
                </p:oleObj>
              </mc:Choice>
              <mc:Fallback>
                <p:oleObj name="Graph" r:id="rId5" imgW="9353550" imgH="722947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939031"/>
                        <a:ext cx="3878263" cy="299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4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260607027"/>
              </p:ext>
            </p:extLst>
          </p:nvPr>
        </p:nvGraphicFramePr>
        <p:xfrm>
          <a:off x="5084763" y="3910285"/>
          <a:ext cx="3735387" cy="275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36" name="Graph" r:id="rId7" imgW="10210800" imgH="7543800" progId="Origin50.Graph">
                  <p:embed/>
                </p:oleObj>
              </mc:Choice>
              <mc:Fallback>
                <p:oleObj name="Graph" r:id="rId7" imgW="10210800" imgH="75438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763" y="3910285"/>
                        <a:ext cx="3735387" cy="275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Блок-схема: альтернативный процесс 6"/>
          <p:cNvSpPr/>
          <p:nvPr/>
        </p:nvSpPr>
        <p:spPr>
          <a:xfrm>
            <a:off x="5652120" y="244849"/>
            <a:ext cx="3240360" cy="5760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How can we use the correlation information?</a:t>
            </a:r>
          </a:p>
        </p:txBody>
      </p:sp>
    </p:spTree>
    <p:extLst>
      <p:ext uri="{BB962C8B-B14F-4D97-AF65-F5344CB8AC3E}">
        <p14:creationId xmlns:p14="http://schemas.microsoft.com/office/powerpoint/2010/main" val="258897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4143375" y="714375"/>
          <a:ext cx="4683125" cy="250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2" name="Graph" r:id="rId3" imgW="7056000" imgH="3769200" progId="Origin50.Graph">
                  <p:embed/>
                </p:oleObj>
              </mc:Choice>
              <mc:Fallback>
                <p:oleObj name="Graph" r:id="rId3" imgW="7056000" imgH="3769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75" y="714375"/>
                        <a:ext cx="4683125" cy="2500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29125" y="3214688"/>
          <a:ext cx="2241550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3" name="Graph" r:id="rId5" imgW="7970400" imgH="7376400" progId="Origin50.Graph">
                  <p:embed/>
                </p:oleObj>
              </mc:Choice>
              <mc:Fallback>
                <p:oleObj name="Graph" r:id="rId5" imgW="7970400" imgH="73764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3214688"/>
                        <a:ext cx="2241550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72250" y="3214688"/>
          <a:ext cx="230663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4" name="Graph" r:id="rId7" imgW="8060400" imgH="7300800" progId="Origin50.Graph">
                  <p:embed/>
                </p:oleObj>
              </mc:Choice>
              <mc:Fallback>
                <p:oleObj name="Graph" r:id="rId7" imgW="8060400" imgH="73008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0" y="3214688"/>
                        <a:ext cx="230663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88640"/>
            <a:ext cx="4900613" cy="58261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3200" baseline="30000" dirty="0" smtClean="0">
                <a:solidFill>
                  <a:srgbClr val="0000CC"/>
                </a:solidFill>
              </a:rPr>
              <a:t>45</a:t>
            </a:r>
            <a:r>
              <a:rPr lang="en-GB" sz="3200" dirty="0" smtClean="0">
                <a:solidFill>
                  <a:srgbClr val="0000CC"/>
                </a:solidFill>
              </a:rPr>
              <a:t>Fe:</a:t>
            </a:r>
            <a:r>
              <a:rPr lang="ru-RU" sz="3200" dirty="0" smtClean="0">
                <a:solidFill>
                  <a:srgbClr val="0000CC"/>
                </a:solidFill>
              </a:rPr>
              <a:t> </a:t>
            </a:r>
            <a:r>
              <a:rPr lang="en-US" sz="3200" dirty="0" smtClean="0">
                <a:solidFill>
                  <a:srgbClr val="0000CC"/>
                </a:solidFill>
              </a:rPr>
              <a:t>internal correlations</a:t>
            </a:r>
            <a:endParaRPr lang="ru-RU" sz="3200" dirty="0">
              <a:solidFill>
                <a:srgbClr val="0000CC"/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7250" y="1214438"/>
            <a:ext cx="2657475" cy="264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aphicFrame>
        <p:nvGraphicFramePr>
          <p:cNvPr id="8197" name="Object 4"/>
          <p:cNvGraphicFramePr>
            <a:graphicFrameLocks noChangeAspect="1"/>
          </p:cNvGraphicFramePr>
          <p:nvPr/>
        </p:nvGraphicFramePr>
        <p:xfrm>
          <a:off x="285750" y="4286250"/>
          <a:ext cx="3490913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5" name="Graph" r:id="rId10" imgW="8326800" imgH="4834800" progId="Origin50.Graph">
                  <p:embed/>
                </p:oleObj>
              </mc:Choice>
              <mc:Fallback>
                <p:oleObj name="Graph" r:id="rId10" imgW="8326800" imgH="48348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4286250"/>
                        <a:ext cx="3490913" cy="202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5"/>
          <p:cNvSpPr txBox="1">
            <a:spLocks noChangeArrowheads="1"/>
          </p:cNvSpPr>
          <p:nvPr/>
        </p:nvSpPr>
        <p:spPr bwMode="auto">
          <a:xfrm>
            <a:off x="4071938" y="5572125"/>
            <a:ext cx="500062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500" dirty="0" err="1">
                <a:solidFill>
                  <a:srgbClr val="CC0000"/>
                </a:solidFill>
                <a:cs typeface="Arial" charset="0"/>
              </a:rPr>
              <a:t>Miernik</a:t>
            </a:r>
            <a:r>
              <a:rPr lang="en-US" sz="1500" dirty="0">
                <a:solidFill>
                  <a:srgbClr val="CC0000"/>
                </a:solidFill>
                <a:cs typeface="Arial" charset="0"/>
              </a:rPr>
              <a:t> et al., PRL 99 (2007) 192501</a:t>
            </a: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>
                <a:cs typeface="Arial" charset="0"/>
              </a:rPr>
              <a:t>Complete kinematics reconstructed</a:t>
            </a:r>
            <a:endParaRPr lang="en-US" sz="1500" baseline="30000" dirty="0">
              <a:cs typeface="Arial" charset="0"/>
            </a:endParaRP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500" dirty="0">
                <a:cs typeface="Arial" charset="0"/>
              </a:rPr>
              <a:t>Both lifetime and correlations provide  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) ~ 30%</a:t>
            </a:r>
            <a:endParaRPr lang="en-US" sz="1600" baseline="30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GB" sz="1500" dirty="0">
              <a:cs typeface="Arial" charset="0"/>
            </a:endParaRP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1000125" y="2857500"/>
            <a:ext cx="7651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aseline="30000">
                <a:solidFill>
                  <a:srgbClr val="00FFFF"/>
                </a:solidFill>
                <a:latin typeface="Calibri" pitchFamily="34" charset="0"/>
              </a:rPr>
              <a:t>45</a:t>
            </a:r>
            <a:r>
              <a:rPr lang="en-GB" sz="2400">
                <a:solidFill>
                  <a:srgbClr val="00FFFF"/>
                </a:solidFill>
                <a:latin typeface="Calibri" pitchFamily="34" charset="0"/>
              </a:rPr>
              <a:t>Fe</a:t>
            </a:r>
            <a:endParaRPr lang="ru-RU" sz="2400">
              <a:solidFill>
                <a:srgbClr val="00FFFF"/>
              </a:solidFill>
              <a:latin typeface="Calibri" pitchFamily="34" charset="0"/>
            </a:endParaRPr>
          </a:p>
        </p:txBody>
      </p:sp>
      <p:sp>
        <p:nvSpPr>
          <p:cNvPr id="8202" name="Line 14"/>
          <p:cNvSpPr>
            <a:spLocks noChangeShapeType="1"/>
          </p:cNvSpPr>
          <p:nvPr/>
        </p:nvSpPr>
        <p:spPr bwMode="auto">
          <a:xfrm>
            <a:off x="892175" y="2606675"/>
            <a:ext cx="792163" cy="71438"/>
          </a:xfrm>
          <a:prstGeom prst="line">
            <a:avLst/>
          </a:prstGeom>
          <a:noFill/>
          <a:ln w="25400">
            <a:solidFill>
              <a:srgbClr val="00FFFF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204864"/>
            <a:ext cx="6912768" cy="136815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Growing sophistication of the theoretical methods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104774"/>
            <a:ext cx="4464495" cy="947961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en-GB" sz="2800" baseline="30000" dirty="0" smtClean="0">
                <a:solidFill>
                  <a:srgbClr val="0000CC"/>
                </a:solidFill>
              </a:rPr>
              <a:t>6</a:t>
            </a:r>
            <a:r>
              <a:rPr lang="en-GB" sz="2800" dirty="0" smtClean="0">
                <a:solidFill>
                  <a:srgbClr val="0000CC"/>
                </a:solidFill>
              </a:rPr>
              <a:t>Be at MSU: correlations   </a:t>
            </a:r>
            <a:br>
              <a:rPr lang="en-GB" sz="2800" dirty="0" smtClean="0">
                <a:solidFill>
                  <a:srgbClr val="0000CC"/>
                </a:solidFill>
              </a:rPr>
            </a:br>
            <a:r>
              <a:rPr lang="en-GB" sz="2800" dirty="0">
                <a:solidFill>
                  <a:srgbClr val="0000CC"/>
                </a:solidFill>
              </a:rPr>
              <a:t>  </a:t>
            </a:r>
            <a:r>
              <a:rPr lang="en-GB" sz="2800" dirty="0" smtClean="0">
                <a:solidFill>
                  <a:srgbClr val="0000CC"/>
                </a:solidFill>
              </a:rPr>
              <a:t>on resonance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7287" y="2320809"/>
            <a:ext cx="417646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1500" dirty="0" smtClean="0">
                <a:latin typeface="+mn-lt"/>
              </a:rPr>
              <a:t>   High </a:t>
            </a:r>
            <a:r>
              <a:rPr lang="en-US" sz="1500" dirty="0">
                <a:latin typeface="+mn-lt"/>
              </a:rPr>
              <a:t>statistics </a:t>
            </a:r>
            <a:r>
              <a:rPr lang="en-US" sz="1500" dirty="0" smtClean="0">
                <a:latin typeface="+mn-lt"/>
              </a:rPr>
              <a:t>(~10</a:t>
            </a:r>
            <a:r>
              <a:rPr lang="en-US" sz="1500" baseline="30000" dirty="0" smtClean="0">
                <a:latin typeface="+mn-lt"/>
              </a:rPr>
              <a:t>6</a:t>
            </a:r>
            <a:r>
              <a:rPr lang="en-US" sz="1500" dirty="0" smtClean="0">
                <a:latin typeface="+mn-lt"/>
              </a:rPr>
              <a:t> events/state)</a:t>
            </a:r>
            <a:endParaRPr lang="en-GB" sz="1500" dirty="0">
              <a:latin typeface="+mn-lt"/>
            </a:endParaRP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1500" dirty="0">
                <a:latin typeface="+mn-lt"/>
              </a:rPr>
              <a:t> </a:t>
            </a:r>
            <a:r>
              <a:rPr lang="en-US" sz="1500" dirty="0" smtClean="0">
                <a:latin typeface="+mn-lt"/>
              </a:rPr>
              <a:t>  High </a:t>
            </a:r>
            <a:r>
              <a:rPr lang="en-US" sz="1500" dirty="0">
                <a:latin typeface="+mn-lt"/>
              </a:rPr>
              <a:t>resolution</a:t>
            </a:r>
          </a:p>
          <a:p>
            <a:pPr>
              <a:lnSpc>
                <a:spcPct val="120000"/>
              </a:lnSpc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GB" sz="1500" dirty="0" smtClean="0">
                <a:latin typeface="+mn-lt"/>
              </a:rPr>
              <a:t>   Nice </a:t>
            </a:r>
            <a:r>
              <a:rPr lang="en-GB" sz="1500" dirty="0">
                <a:latin typeface="+mn-lt"/>
              </a:rPr>
              <a:t>agreement with </a:t>
            </a:r>
            <a:r>
              <a:rPr lang="en-GB" sz="1500" dirty="0" smtClean="0">
                <a:latin typeface="+mn-lt"/>
              </a:rPr>
              <a:t>the  </a:t>
            </a:r>
            <a:r>
              <a:rPr lang="en-GB" sz="1500" dirty="0">
                <a:latin typeface="+mn-lt"/>
              </a:rPr>
              <a:t>previous (Texas </a:t>
            </a:r>
            <a:r>
              <a:rPr lang="en-GB" sz="1500" dirty="0" smtClean="0">
                <a:latin typeface="+mn-lt"/>
              </a:rPr>
              <a:t>A&amp;M, </a:t>
            </a:r>
            <a:br>
              <a:rPr lang="en-GB" sz="1500" dirty="0" smtClean="0">
                <a:latin typeface="+mn-lt"/>
              </a:rPr>
            </a:br>
            <a:r>
              <a:rPr lang="en-GB" sz="1500" dirty="0" smtClean="0">
                <a:latin typeface="+mn-lt"/>
              </a:rPr>
              <a:t>     </a:t>
            </a:r>
            <a:r>
              <a:rPr lang="en-GB" sz="1500" dirty="0" err="1" smtClean="0">
                <a:latin typeface="+mn-lt"/>
              </a:rPr>
              <a:t>Dubna</a:t>
            </a:r>
            <a:r>
              <a:rPr lang="en-GB" sz="1500" dirty="0" smtClean="0">
                <a:latin typeface="+mn-lt"/>
              </a:rPr>
              <a:t>) experimental </a:t>
            </a:r>
            <a:r>
              <a:rPr lang="en-GB" sz="1500" dirty="0">
                <a:latin typeface="+mn-lt"/>
              </a:rPr>
              <a:t>data</a:t>
            </a:r>
          </a:p>
          <a:p>
            <a:pPr marL="342900" indent="-342900">
              <a:lnSpc>
                <a:spcPct val="120000"/>
              </a:lnSpc>
              <a:buClr>
                <a:schemeClr val="accent2"/>
              </a:buClr>
              <a:defRPr/>
            </a:pPr>
            <a:endParaRPr lang="en-US" sz="1500" dirty="0">
              <a:latin typeface="+mn-lt"/>
            </a:endParaRPr>
          </a:p>
          <a:p>
            <a:pPr marL="342900" indent="-342900">
              <a:lnSpc>
                <a:spcPct val="120000"/>
              </a:lnSpc>
              <a:buClr>
                <a:schemeClr val="accent2"/>
              </a:buClr>
              <a:defRPr/>
            </a:pPr>
            <a:r>
              <a:rPr lang="en-US" sz="1500" dirty="0">
                <a:latin typeface="+mn-lt"/>
              </a:rPr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8428037" cy="317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260648"/>
            <a:ext cx="38195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19199" y="1016833"/>
            <a:ext cx="414468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Clr>
                <a:schemeClr val="accent2"/>
              </a:buClr>
            </a:pPr>
            <a:r>
              <a:rPr lang="en-US" sz="1600" dirty="0">
                <a:latin typeface="+mj-lt"/>
              </a:rPr>
              <a:t>Experiment: </a:t>
            </a:r>
            <a:endParaRPr lang="en-US" sz="1600" dirty="0" smtClean="0">
              <a:latin typeface="+mj-lt"/>
            </a:endParaRPr>
          </a:p>
          <a:p>
            <a:pPr marL="342900" indent="-342900">
              <a:buClr>
                <a:schemeClr val="accent2"/>
              </a:buClr>
            </a:pPr>
            <a:r>
              <a:rPr lang="en-US" sz="1600" dirty="0" smtClean="0">
                <a:latin typeface="+mj-lt"/>
              </a:rPr>
              <a:t>R</a:t>
            </a:r>
            <a:r>
              <a:rPr lang="en-US" sz="1600" dirty="0">
                <a:latin typeface="+mj-lt"/>
              </a:rPr>
              <a:t>. Charity and </a:t>
            </a:r>
            <a:r>
              <a:rPr lang="en-US" sz="1600" dirty="0" smtClean="0">
                <a:latin typeface="+mj-lt"/>
              </a:rPr>
              <a:t>coworkers, MSU </a:t>
            </a:r>
            <a:r>
              <a:rPr lang="en-US" sz="1600" baseline="30000" dirty="0" smtClean="0">
                <a:latin typeface="+mj-lt"/>
              </a:rPr>
              <a:t>7</a:t>
            </a:r>
            <a:r>
              <a:rPr lang="en-US" sz="1600" dirty="0" smtClean="0">
                <a:latin typeface="+mj-lt"/>
              </a:rPr>
              <a:t>Be(</a:t>
            </a:r>
            <a:r>
              <a:rPr lang="en-US" sz="1600" baseline="30000" dirty="0" smtClean="0">
                <a:latin typeface="+mj-lt"/>
              </a:rPr>
              <a:t>9</a:t>
            </a:r>
            <a:r>
              <a:rPr lang="en-US" sz="1600" dirty="0" smtClean="0">
                <a:latin typeface="+mj-lt"/>
              </a:rPr>
              <a:t>Be,X)</a:t>
            </a:r>
            <a:r>
              <a:rPr lang="en-US" sz="1600" baseline="30000" dirty="0" smtClean="0">
                <a:latin typeface="+mj-lt"/>
              </a:rPr>
              <a:t>6</a:t>
            </a:r>
            <a:r>
              <a:rPr lang="en-US" sz="1600" dirty="0" smtClean="0">
                <a:latin typeface="+mj-lt"/>
              </a:rPr>
              <a:t>Be</a:t>
            </a:r>
            <a:endParaRPr lang="en-US" sz="1600" dirty="0">
              <a:latin typeface="+mj-lt"/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67544" y="1731521"/>
            <a:ext cx="3816424" cy="5453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en-US" sz="1600" dirty="0">
                <a:solidFill>
                  <a:srgbClr val="FF0000"/>
                </a:solidFill>
              </a:rPr>
              <a:t>I. </a:t>
            </a:r>
            <a:r>
              <a:rPr lang="en-US" sz="1600" dirty="0" err="1">
                <a:solidFill>
                  <a:srgbClr val="FF0000"/>
                </a:solidFill>
              </a:rPr>
              <a:t>Egorova</a:t>
            </a:r>
            <a:r>
              <a:rPr lang="en-US" sz="1600" dirty="0">
                <a:solidFill>
                  <a:srgbClr val="FF0000"/>
                </a:solidFill>
              </a:rPr>
              <a:t> et al</a:t>
            </a:r>
            <a:r>
              <a:rPr lang="en-US" sz="1600" dirty="0" smtClean="0">
                <a:solidFill>
                  <a:srgbClr val="FF0000"/>
                </a:solidFill>
              </a:rPr>
              <a:t>., </a:t>
            </a:r>
            <a:r>
              <a:rPr lang="fr-FR" sz="1600" dirty="0" smtClean="0">
                <a:solidFill>
                  <a:srgbClr val="FF0000"/>
                </a:solidFill>
              </a:rPr>
              <a:t>PRL </a:t>
            </a:r>
            <a:r>
              <a:rPr lang="fr-FR" sz="1600" b="1" dirty="0" smtClean="0">
                <a:solidFill>
                  <a:srgbClr val="FF0000"/>
                </a:solidFill>
              </a:rPr>
              <a:t>109 </a:t>
            </a:r>
            <a:r>
              <a:rPr lang="fr-FR" sz="1600" dirty="0">
                <a:solidFill>
                  <a:srgbClr val="FF0000"/>
                </a:solidFill>
              </a:rPr>
              <a:t>(2012) 202502</a:t>
            </a:r>
            <a:r>
              <a:rPr lang="fr-FR" sz="1600" dirty="0" smtClean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70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1" y="104775"/>
            <a:ext cx="8424935" cy="58792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>
            <a:normAutofit/>
          </a:bodyPr>
          <a:lstStyle/>
          <a:p>
            <a:pPr algn="l" eaLnBrk="1" hangingPunct="1">
              <a:defRPr/>
            </a:pPr>
            <a:r>
              <a:rPr lang="en-GB" sz="2800" baseline="30000" dirty="0" smtClean="0">
                <a:solidFill>
                  <a:srgbClr val="0000CC"/>
                </a:solidFill>
              </a:rPr>
              <a:t>6</a:t>
            </a:r>
            <a:r>
              <a:rPr lang="en-GB" sz="2800" dirty="0" smtClean="0">
                <a:solidFill>
                  <a:srgbClr val="0000CC"/>
                </a:solidFill>
              </a:rPr>
              <a:t>Be at MSU: energy evolution of correlations 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3586"/>
            <a:ext cx="3995013" cy="3355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9456"/>
            <a:ext cx="4022547" cy="338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755576" y="4321494"/>
            <a:ext cx="3706981" cy="105172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Note: the higher decay energy – the more developed is low-energy p-p correlation (“</a:t>
            </a:r>
            <a:r>
              <a:rPr lang="en-GB" b="1" dirty="0" err="1" smtClean="0">
                <a:solidFill>
                  <a:srgbClr val="FF0000"/>
                </a:solidFill>
              </a:rPr>
              <a:t>diproton</a:t>
            </a:r>
            <a:r>
              <a:rPr lang="en-GB" b="1" dirty="0" smtClean="0">
                <a:solidFill>
                  <a:srgbClr val="FF0000"/>
                </a:solidFill>
              </a:rPr>
              <a:t>”)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770175" y="5545630"/>
            <a:ext cx="3706981" cy="105172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Note: above 2</a:t>
            </a:r>
            <a:r>
              <a:rPr lang="en-GB" b="1" baseline="30000" dirty="0" smtClean="0">
                <a:solidFill>
                  <a:srgbClr val="FF0000"/>
                </a:solidFill>
              </a:rPr>
              <a:t>+</a:t>
            </a:r>
            <a:r>
              <a:rPr lang="en-GB" b="1" dirty="0" smtClean="0">
                <a:solidFill>
                  <a:srgbClr val="FF0000"/>
                </a:solidFill>
              </a:rPr>
              <a:t> the </a:t>
            </a:r>
            <a:r>
              <a:rPr lang="en-GB" b="1" dirty="0" smtClean="0">
                <a:solidFill>
                  <a:srgbClr val="FF0000"/>
                </a:solidFill>
                <a:latin typeface="Symbol" pitchFamily="18" charset="2"/>
              </a:rPr>
              <a:t>e </a:t>
            </a:r>
            <a:r>
              <a:rPr lang="en-GB" b="1" dirty="0" smtClean="0">
                <a:solidFill>
                  <a:srgbClr val="FF0000"/>
                </a:solidFill>
              </a:rPr>
              <a:t>distribution is practically insensitive to decay energy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4801790" y="4334900"/>
            <a:ext cx="4018682" cy="105172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Note: when two-body states enters the decay window the intensity at expected peak position is suppressed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4768089" y="5554683"/>
            <a:ext cx="4018682" cy="105172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Note: sequential decay patterns appears only for  </a:t>
            </a:r>
            <a:r>
              <a:rPr lang="en-GB" i="1" dirty="0" smtClean="0">
                <a:solidFill>
                  <a:srgbClr val="FF0000"/>
                </a:solidFill>
              </a:rPr>
              <a:t>E</a:t>
            </a:r>
            <a:r>
              <a:rPr lang="en-GB" i="1" baseline="-25000" dirty="0" smtClean="0">
                <a:solidFill>
                  <a:srgbClr val="FF0000"/>
                </a:solidFill>
              </a:rPr>
              <a:t>T </a:t>
            </a:r>
            <a:r>
              <a:rPr lang="en-GB" i="1" dirty="0" smtClean="0">
                <a:solidFill>
                  <a:srgbClr val="FF0000"/>
                </a:solidFill>
              </a:rPr>
              <a:t>&gt; 2E</a:t>
            </a:r>
            <a:r>
              <a:rPr lang="en-GB" i="1" baseline="-25000" dirty="0" smtClean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+ </a:t>
            </a:r>
            <a:r>
              <a:rPr lang="en-GB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072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142852"/>
            <a:ext cx="5437268" cy="5969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Long-range character of three-body Coulomb by example of </a:t>
            </a:r>
            <a:r>
              <a:rPr lang="en-GB" sz="2800" baseline="30000" dirty="0" smtClean="0">
                <a:solidFill>
                  <a:srgbClr val="0000CC"/>
                </a:solidFill>
              </a:rPr>
              <a:t>45</a:t>
            </a:r>
            <a:r>
              <a:rPr lang="en-GB" sz="2800" dirty="0" smtClean="0">
                <a:solidFill>
                  <a:srgbClr val="0000CC"/>
                </a:solidFill>
              </a:rPr>
              <a:t>Fe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12776"/>
            <a:ext cx="4286280" cy="250204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Start point for extrapolation: typical range of </a:t>
            </a:r>
            <a:r>
              <a:rPr lang="en-US" sz="1600" dirty="0" smtClean="0">
                <a:solidFill>
                  <a:srgbClr val="FF0000"/>
                </a:solidFill>
              </a:rPr>
              <a:t>1000 fm  </a:t>
            </a:r>
            <a:r>
              <a:rPr lang="en-US" sz="1600" dirty="0" smtClean="0"/>
              <a:t>in  </a:t>
            </a:r>
            <a:r>
              <a:rPr lang="en-US" sz="1600" i="1" dirty="0" smtClean="0">
                <a:latin typeface="Symbol" pitchFamily="18" charset="2"/>
              </a:rPr>
              <a:t>r</a:t>
            </a:r>
            <a:r>
              <a:rPr lang="en-US" sz="1600" dirty="0" smtClean="0"/>
              <a:t>  value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End point for extrapolation: typical range of </a:t>
            </a:r>
            <a:r>
              <a:rPr lang="en-US" sz="1600" dirty="0" smtClean="0">
                <a:solidFill>
                  <a:srgbClr val="FF0000"/>
                </a:solidFill>
              </a:rPr>
              <a:t>100000 fm  </a:t>
            </a:r>
            <a:r>
              <a:rPr lang="en-US" sz="1600" dirty="0" smtClean="0"/>
              <a:t>in  </a:t>
            </a:r>
            <a:r>
              <a:rPr lang="en-US" sz="1600" i="1" dirty="0" smtClean="0">
                <a:latin typeface="Symbol" pitchFamily="18" charset="2"/>
              </a:rPr>
              <a:t>r</a:t>
            </a:r>
            <a:r>
              <a:rPr lang="en-US" sz="1600" dirty="0" smtClean="0"/>
              <a:t>  value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Complicated treatment of experimental effects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GB" sz="1600" dirty="0" smtClean="0"/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6706817" y="188640"/>
            <a:ext cx="2185663" cy="369332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aseline="30000" dirty="0" smtClean="0">
                <a:latin typeface="Times New Roman" pitchFamily="18" charset="0"/>
              </a:rPr>
              <a:t>45</a:t>
            </a:r>
            <a:r>
              <a:rPr lang="en-GB" dirty="0" smtClean="0">
                <a:latin typeface="Times New Roman" pitchFamily="18" charset="0"/>
              </a:rPr>
              <a:t>Fe, </a:t>
            </a:r>
            <a:r>
              <a:rPr lang="en-GB" i="1" dirty="0">
                <a:latin typeface="Times New Roman" pitchFamily="18" charset="0"/>
              </a:rPr>
              <a:t>E</a:t>
            </a:r>
            <a:r>
              <a:rPr lang="en-GB" i="1" baseline="-25000" dirty="0">
                <a:latin typeface="Times New Roman" pitchFamily="18" charset="0"/>
              </a:rPr>
              <a:t>T </a:t>
            </a:r>
            <a:r>
              <a:rPr lang="en-GB" dirty="0">
                <a:latin typeface="Times New Roman" pitchFamily="18" charset="0"/>
              </a:rPr>
              <a:t>= </a:t>
            </a:r>
            <a:r>
              <a:rPr lang="en-GB" dirty="0" smtClean="0">
                <a:latin typeface="Times New Roman" pitchFamily="18" charset="0"/>
              </a:rPr>
              <a:t>1.154 </a:t>
            </a:r>
            <a:r>
              <a:rPr lang="en-GB" dirty="0" err="1">
                <a:latin typeface="Times New Roman" pitchFamily="18" charset="0"/>
              </a:rPr>
              <a:t>MeV</a:t>
            </a:r>
            <a:endParaRPr lang="ru-RU" dirty="0">
              <a:latin typeface="Times New Roman" pitchFamily="18" charset="0"/>
            </a:endParaRPr>
          </a:p>
        </p:txBody>
      </p:sp>
      <p:graphicFrame>
        <p:nvGraphicFramePr>
          <p:cNvPr id="41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639503"/>
              </p:ext>
            </p:extLst>
          </p:nvPr>
        </p:nvGraphicFramePr>
        <p:xfrm>
          <a:off x="5360098" y="764704"/>
          <a:ext cx="3388366" cy="2988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0" name="Graph" r:id="rId3" imgW="7880400" imgH="6951600" progId="Origin50.Graph">
                  <p:embed/>
                </p:oleObj>
              </mc:Choice>
              <mc:Fallback>
                <p:oleObj name="Graph" r:id="rId3" imgW="7880400" imgH="695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098" y="764704"/>
                        <a:ext cx="3388366" cy="29885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683603"/>
              </p:ext>
            </p:extLst>
          </p:nvPr>
        </p:nvGraphicFramePr>
        <p:xfrm>
          <a:off x="5436095" y="3781780"/>
          <a:ext cx="3338673" cy="3004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1" name="Graph" r:id="rId5" imgW="7772400" imgH="6991200" progId="Origin50.Graph">
                  <p:embed/>
                </p:oleObj>
              </mc:Choice>
              <mc:Fallback>
                <p:oleObj name="Graph" r:id="rId5" imgW="7772400" imgH="69912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5" y="3781780"/>
                        <a:ext cx="3338673" cy="3004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99509"/>
              </p:ext>
            </p:extLst>
          </p:nvPr>
        </p:nvGraphicFramePr>
        <p:xfrm>
          <a:off x="214282" y="3573016"/>
          <a:ext cx="4793976" cy="3150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2" name="Graph" r:id="rId7" imgW="9288000" imgH="6105600" progId="Origin50.Graph">
                  <p:embed/>
                </p:oleObj>
              </mc:Choice>
              <mc:Fallback>
                <p:oleObj name="Graph" r:id="rId7" imgW="9288000" imgH="6105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3573016"/>
                        <a:ext cx="4793976" cy="31501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5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142852"/>
            <a:ext cx="5437268" cy="5969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Long-range character of three-body Coulomb by example of </a:t>
            </a:r>
            <a:r>
              <a:rPr lang="en-GB" sz="2800" baseline="30000" dirty="0" smtClean="0">
                <a:solidFill>
                  <a:srgbClr val="0000CC"/>
                </a:solidFill>
              </a:rPr>
              <a:t>16</a:t>
            </a:r>
            <a:r>
              <a:rPr lang="en-GB" sz="2800" dirty="0" smtClean="0">
                <a:solidFill>
                  <a:srgbClr val="0000CC"/>
                </a:solidFill>
              </a:rPr>
              <a:t>Ne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41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42984"/>
            <a:ext cx="4680520" cy="250204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New level of experimental precision. MSU 2013: </a:t>
            </a:r>
            <a:r>
              <a:rPr lang="en-US" sz="1600" baseline="30000" dirty="0" smtClean="0"/>
              <a:t>16</a:t>
            </a:r>
            <a:r>
              <a:rPr lang="en-US" sz="1600" dirty="0" smtClean="0"/>
              <a:t>Ne populated in n knockout from </a:t>
            </a:r>
            <a:r>
              <a:rPr lang="en-US" sz="1600" baseline="30000" dirty="0" smtClean="0"/>
              <a:t>17</a:t>
            </a:r>
            <a:r>
              <a:rPr lang="en-US" sz="1600" dirty="0" smtClean="0"/>
              <a:t>Ne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US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The energy distribution in “Y” Jacobi system only reproduced for extreme range of calculation</a:t>
            </a:r>
            <a:endParaRPr lang="en-GB" sz="1600" dirty="0" smtClean="0"/>
          </a:p>
        </p:txBody>
      </p:sp>
      <p:sp>
        <p:nvSpPr>
          <p:cNvPr id="4104" name="Text Box 6"/>
          <p:cNvSpPr txBox="1">
            <a:spLocks noChangeArrowheads="1"/>
          </p:cNvSpPr>
          <p:nvPr/>
        </p:nvSpPr>
        <p:spPr bwMode="auto">
          <a:xfrm>
            <a:off x="6156176" y="260648"/>
            <a:ext cx="2602444" cy="369332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aseline="30000" dirty="0" smtClean="0">
                <a:latin typeface="Times New Roman" pitchFamily="18" charset="0"/>
              </a:rPr>
              <a:t>16</a:t>
            </a:r>
            <a:r>
              <a:rPr lang="en-GB" dirty="0" smtClean="0">
                <a:latin typeface="Times New Roman" pitchFamily="18" charset="0"/>
              </a:rPr>
              <a:t>Ne </a:t>
            </a:r>
            <a:r>
              <a:rPr lang="en-GB" dirty="0" err="1" smtClean="0">
                <a:latin typeface="Times New Roman" pitchFamily="18" charset="0"/>
              </a:rPr>
              <a:t>g.s</a:t>
            </a:r>
            <a:r>
              <a:rPr lang="en-GB" dirty="0" smtClean="0">
                <a:latin typeface="Times New Roman" pitchFamily="18" charset="0"/>
              </a:rPr>
              <a:t>., </a:t>
            </a:r>
            <a:r>
              <a:rPr lang="en-GB" i="1" dirty="0">
                <a:latin typeface="Times New Roman" pitchFamily="18" charset="0"/>
              </a:rPr>
              <a:t>E</a:t>
            </a:r>
            <a:r>
              <a:rPr lang="en-GB" i="1" baseline="-25000" dirty="0">
                <a:latin typeface="Times New Roman" pitchFamily="18" charset="0"/>
              </a:rPr>
              <a:t>T </a:t>
            </a:r>
            <a:r>
              <a:rPr lang="en-GB" dirty="0">
                <a:latin typeface="Times New Roman" pitchFamily="18" charset="0"/>
              </a:rPr>
              <a:t>= </a:t>
            </a:r>
            <a:r>
              <a:rPr lang="en-GB" dirty="0" smtClean="0">
                <a:latin typeface="Times New Roman" pitchFamily="18" charset="0"/>
              </a:rPr>
              <a:t>1.466 </a:t>
            </a:r>
            <a:r>
              <a:rPr lang="en-GB" dirty="0">
                <a:latin typeface="Times New Roman" pitchFamily="18" charset="0"/>
              </a:rPr>
              <a:t>MeV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7" y="3068960"/>
            <a:ext cx="3977802" cy="368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16" y="3356992"/>
            <a:ext cx="3952872" cy="332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44" y="908720"/>
            <a:ext cx="37648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539552" y="1772816"/>
            <a:ext cx="3816424" cy="545351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en-US" sz="1600" dirty="0" smtClean="0">
                <a:solidFill>
                  <a:srgbClr val="FF0000"/>
                </a:solidFill>
              </a:rPr>
              <a:t>  K</a:t>
            </a:r>
            <a:r>
              <a:rPr lang="en-US" sz="1600" dirty="0">
                <a:solidFill>
                  <a:srgbClr val="FF0000"/>
                </a:solidFill>
              </a:rPr>
              <a:t>. Brown et al., PRL </a:t>
            </a:r>
            <a:r>
              <a:rPr lang="en-US" sz="1600" b="1" dirty="0">
                <a:solidFill>
                  <a:srgbClr val="FF0000"/>
                </a:solidFill>
              </a:rPr>
              <a:t>113</a:t>
            </a:r>
            <a:r>
              <a:rPr lang="en-US" sz="1600" dirty="0">
                <a:solidFill>
                  <a:srgbClr val="FF0000"/>
                </a:solidFill>
              </a:rPr>
              <a:t> (2014) </a:t>
            </a:r>
            <a:r>
              <a:rPr lang="en-US" sz="1600" dirty="0" smtClean="0">
                <a:solidFill>
                  <a:srgbClr val="FF0000"/>
                </a:solidFill>
              </a:rPr>
              <a:t>232501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060575"/>
            <a:ext cx="6840538" cy="8636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Few-body dynamics studied at FLNR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2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49275"/>
            <a:ext cx="8723313" cy="56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35"/>
          <p:cNvSpPr txBox="1">
            <a:spLocks noChangeArrowheads="1"/>
          </p:cNvSpPr>
          <p:nvPr/>
        </p:nvSpPr>
        <p:spPr bwMode="auto">
          <a:xfrm>
            <a:off x="2192338" y="6308725"/>
            <a:ext cx="32131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CH" b="1" i="1">
                <a:solidFill>
                  <a:schemeClr val="bg1"/>
                </a:solidFill>
                <a:latin typeface="Times New Roman" pitchFamily="18" charset="0"/>
              </a:rPr>
              <a:t>G.N. Flerov, A.S. Ilyinov (1982)</a:t>
            </a:r>
            <a:endParaRPr lang="en-US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Rectangle 2"/>
          <p:cNvSpPr txBox="1">
            <a:spLocks noChangeArrowheads="1"/>
          </p:cNvSpPr>
          <p:nvPr/>
        </p:nvSpPr>
        <p:spPr bwMode="auto">
          <a:xfrm>
            <a:off x="179388" y="115888"/>
            <a:ext cx="4618037" cy="669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0000CC"/>
                </a:solidFill>
                <a:latin typeface="Calibri" pitchFamily="34" charset="0"/>
              </a:rPr>
              <a:t>Nuclear chart</a:t>
            </a:r>
            <a:endParaRPr lang="ru-RU" sz="3200" dirty="0">
              <a:solidFill>
                <a:srgbClr val="0000CC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5698976" cy="56207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2800" b="1" dirty="0" err="1" smtClean="0">
                <a:solidFill>
                  <a:srgbClr val="0000CC"/>
                </a:solidFill>
              </a:rPr>
              <a:t>I</a:t>
            </a:r>
            <a:r>
              <a:rPr lang="en-GB" sz="2800" dirty="0" err="1" smtClean="0">
                <a:solidFill>
                  <a:srgbClr val="0000CC"/>
                </a:solidFill>
              </a:rPr>
              <a:t>so</a:t>
            </a:r>
            <a:r>
              <a:rPr lang="en-GB" sz="2800" b="1" dirty="0" err="1" smtClean="0">
                <a:solidFill>
                  <a:srgbClr val="0000CC"/>
                </a:solidFill>
              </a:rPr>
              <a:t>V</a:t>
            </a:r>
            <a:r>
              <a:rPr lang="en-GB" sz="2800" dirty="0" err="1" smtClean="0">
                <a:solidFill>
                  <a:srgbClr val="0000CC"/>
                </a:solidFill>
              </a:rPr>
              <a:t>ector</a:t>
            </a:r>
            <a:r>
              <a:rPr lang="en-GB" sz="2800" dirty="0" smtClean="0">
                <a:solidFill>
                  <a:srgbClr val="0000CC"/>
                </a:solidFill>
              </a:rPr>
              <a:t> </a:t>
            </a:r>
            <a:r>
              <a:rPr lang="en-GB" sz="2800" b="1" dirty="0" smtClean="0">
                <a:solidFill>
                  <a:srgbClr val="0000CC"/>
                </a:solidFill>
              </a:rPr>
              <a:t>S</a:t>
            </a:r>
            <a:r>
              <a:rPr lang="en-GB" sz="2800" dirty="0" smtClean="0">
                <a:solidFill>
                  <a:srgbClr val="0000CC"/>
                </a:solidFill>
              </a:rPr>
              <a:t>oft </a:t>
            </a:r>
            <a:r>
              <a:rPr lang="en-GB" sz="2800" b="1" dirty="0" smtClean="0">
                <a:solidFill>
                  <a:srgbClr val="0000CC"/>
                </a:solidFill>
              </a:rPr>
              <a:t>D</a:t>
            </a:r>
            <a:r>
              <a:rPr lang="en-GB" sz="2800" dirty="0" smtClean="0">
                <a:solidFill>
                  <a:srgbClr val="0000CC"/>
                </a:solidFill>
              </a:rPr>
              <a:t>ipole </a:t>
            </a:r>
            <a:r>
              <a:rPr lang="en-GB" sz="2800" b="1" dirty="0" smtClean="0">
                <a:solidFill>
                  <a:srgbClr val="0000CC"/>
                </a:solidFill>
              </a:rPr>
              <a:t>M</a:t>
            </a:r>
            <a:r>
              <a:rPr lang="en-GB" sz="2800" dirty="0" smtClean="0">
                <a:solidFill>
                  <a:srgbClr val="0000CC"/>
                </a:solidFill>
              </a:rPr>
              <a:t>ode in </a:t>
            </a:r>
            <a:r>
              <a:rPr lang="en-GB" sz="2800" baseline="30000" dirty="0" smtClean="0">
                <a:solidFill>
                  <a:srgbClr val="0000CC"/>
                </a:solidFill>
              </a:rPr>
              <a:t>6</a:t>
            </a:r>
            <a:r>
              <a:rPr lang="en-GB" sz="2800" dirty="0" smtClean="0">
                <a:solidFill>
                  <a:srgbClr val="0000CC"/>
                </a:solidFill>
              </a:rPr>
              <a:t>Be</a:t>
            </a:r>
            <a:endParaRPr lang="ru-RU" sz="28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03848" y="2863360"/>
            <a:ext cx="2694838" cy="308592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Large cross section above 2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and no resonance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= 1</a:t>
            </a:r>
            <a:r>
              <a:rPr lang="en-US" sz="1600" dirty="0" smtClean="0"/>
              <a:t> identification – some kind of dipole response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No particle stable </a:t>
            </a:r>
            <a:r>
              <a:rPr lang="en-GB" sz="1600" dirty="0" err="1" smtClean="0"/>
              <a:t>g.s</a:t>
            </a:r>
            <a:r>
              <a:rPr lang="en-GB" sz="1600" dirty="0" smtClean="0"/>
              <a:t>. – can not be built on spatially extended </a:t>
            </a:r>
            <a:r>
              <a:rPr lang="en-GB" sz="1600" dirty="0" err="1" smtClean="0"/>
              <a:t>g.s</a:t>
            </a:r>
            <a:r>
              <a:rPr lang="en-GB" sz="1600" dirty="0" smtClean="0"/>
              <a:t>. WF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 smtClean="0"/>
              <a:t>Built on the spatially extended </a:t>
            </a:r>
            <a:r>
              <a:rPr lang="en-GB" sz="1600" baseline="30000" dirty="0" smtClean="0"/>
              <a:t>6</a:t>
            </a:r>
            <a:r>
              <a:rPr lang="en-GB" sz="1600" dirty="0" smtClean="0"/>
              <a:t>Li </a:t>
            </a:r>
            <a:r>
              <a:rPr lang="en-GB" sz="1600" dirty="0" err="1" smtClean="0"/>
              <a:t>g.s</a:t>
            </a:r>
            <a:r>
              <a:rPr lang="en-GB" sz="1600" dirty="0" smtClean="0"/>
              <a:t>. </a:t>
            </a:r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5436096" y="188640"/>
            <a:ext cx="3456384" cy="70853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pt-BR" sz="1600" dirty="0" smtClean="0">
                <a:solidFill>
                  <a:srgbClr val="FF0000"/>
                </a:solidFill>
              </a:rPr>
              <a:t>A.S.Fomichev </a:t>
            </a:r>
            <a:r>
              <a:rPr lang="pt-BR" sz="1600" dirty="0">
                <a:solidFill>
                  <a:srgbClr val="FF0000"/>
                </a:solidFill>
              </a:rPr>
              <a:t>et al., </a:t>
            </a:r>
            <a:r>
              <a:rPr lang="fr-FR" sz="1600" dirty="0" smtClean="0">
                <a:solidFill>
                  <a:srgbClr val="FF0000"/>
                </a:solidFill>
              </a:rPr>
              <a:t>PLB </a:t>
            </a:r>
            <a:r>
              <a:rPr lang="fr-FR" sz="1600" b="1" dirty="0" smtClean="0">
                <a:solidFill>
                  <a:srgbClr val="FF0000"/>
                </a:solidFill>
              </a:rPr>
              <a:t>708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(2012) </a:t>
            </a:r>
            <a:r>
              <a:rPr lang="fr-FR" sz="1600" dirty="0" smtClean="0">
                <a:solidFill>
                  <a:srgbClr val="FF0000"/>
                </a:solidFill>
              </a:rPr>
              <a:t>6.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24744"/>
            <a:ext cx="3519662" cy="126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0985"/>
            <a:ext cx="3240360" cy="1901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3563888" y="6021288"/>
            <a:ext cx="5400600" cy="648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Experimentally observed and theoretically discussed: IVSDM as a specific form of SDM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47" y="2564904"/>
            <a:ext cx="2830237" cy="330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34177"/>
            <a:ext cx="2664297" cy="363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19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85921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3000" baseline="30000" dirty="0" smtClean="0">
                <a:solidFill>
                  <a:srgbClr val="0000CC"/>
                </a:solidFill>
              </a:rPr>
              <a:t>10</a:t>
            </a:r>
            <a:r>
              <a:rPr lang="en-GB" sz="3000" dirty="0" smtClean="0">
                <a:solidFill>
                  <a:srgbClr val="0000CC"/>
                </a:solidFill>
              </a:rPr>
              <a:t>He </a:t>
            </a:r>
            <a:r>
              <a:rPr lang="en-GB" sz="3000" dirty="0">
                <a:solidFill>
                  <a:srgbClr val="0000CC"/>
                </a:solidFill>
              </a:rPr>
              <a:t>studied in the </a:t>
            </a:r>
            <a:r>
              <a:rPr lang="en-GB" sz="3000" baseline="30000" dirty="0" smtClean="0">
                <a:solidFill>
                  <a:srgbClr val="0000CC"/>
                </a:solidFill>
              </a:rPr>
              <a:t>8</a:t>
            </a:r>
            <a:r>
              <a:rPr lang="en-GB" sz="3000" dirty="0" smtClean="0">
                <a:solidFill>
                  <a:srgbClr val="0000CC"/>
                </a:solidFill>
              </a:rPr>
              <a:t>He(</a:t>
            </a:r>
            <a:r>
              <a:rPr lang="en-GB" sz="3000" dirty="0" err="1" smtClean="0">
                <a:solidFill>
                  <a:srgbClr val="0000CC"/>
                </a:solidFill>
              </a:rPr>
              <a:t>t,p</a:t>
            </a:r>
            <a:r>
              <a:rPr lang="en-GB" sz="3000" dirty="0" smtClean="0">
                <a:solidFill>
                  <a:srgbClr val="0000CC"/>
                </a:solidFill>
              </a:rPr>
              <a:t>)</a:t>
            </a:r>
            <a:r>
              <a:rPr lang="en-GB" sz="3000" baseline="30000" dirty="0" smtClean="0">
                <a:solidFill>
                  <a:srgbClr val="0000CC"/>
                </a:solidFill>
              </a:rPr>
              <a:t>10</a:t>
            </a:r>
            <a:r>
              <a:rPr lang="en-GB" sz="3000" dirty="0" smtClean="0">
                <a:solidFill>
                  <a:srgbClr val="0000CC"/>
                </a:solidFill>
              </a:rPr>
              <a:t>He </a:t>
            </a:r>
            <a:r>
              <a:rPr lang="en-GB" sz="3000" dirty="0">
                <a:solidFill>
                  <a:srgbClr val="0000CC"/>
                </a:solidFill>
              </a:rPr>
              <a:t>reaction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22670" y="1941603"/>
            <a:ext cx="4085834" cy="236438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Ground state position for 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He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Angular distributions of </a:t>
            </a:r>
            <a:r>
              <a:rPr lang="en-US" sz="1600" baseline="30000" dirty="0" smtClean="0"/>
              <a:t>8</a:t>
            </a:r>
            <a:r>
              <a:rPr lang="en-US" sz="1600" dirty="0" smtClean="0"/>
              <a:t>He in 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He frame – one of “external” three-body correlations 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Unusual level ordering in 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He: 1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is the first excited state.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and 1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systematics of N=8 isotone</a:t>
            </a:r>
          </a:p>
          <a:p>
            <a:pPr marL="0" indent="0" eaLnBrk="1" hangingPunct="1">
              <a:lnSpc>
                <a:spcPct val="110000"/>
              </a:lnSpc>
              <a:buClr>
                <a:schemeClr val="accent2"/>
              </a:buClr>
              <a:buNone/>
            </a:pPr>
            <a:endParaRPr lang="en-GB" sz="1600" dirty="0" smtClean="0"/>
          </a:p>
          <a:p>
            <a:pPr eaLnBrk="1" hangingPunct="1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Ø"/>
            </a:pPr>
            <a:endParaRPr lang="en-GB" sz="1600" dirty="0" smtClean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860032" y="692696"/>
            <a:ext cx="4104456" cy="99656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</a:pPr>
            <a:r>
              <a:rPr lang="pt-BR" sz="1600" dirty="0" smtClean="0">
                <a:solidFill>
                  <a:srgbClr val="FF0000"/>
                </a:solidFill>
              </a:rPr>
              <a:t>M.S. Golovkov et </a:t>
            </a:r>
            <a:r>
              <a:rPr lang="pt-BR" sz="1600" dirty="0">
                <a:solidFill>
                  <a:srgbClr val="FF0000"/>
                </a:solidFill>
              </a:rPr>
              <a:t>al., </a:t>
            </a:r>
            <a:r>
              <a:rPr lang="fr-FR" sz="1600" dirty="0" smtClean="0">
                <a:solidFill>
                  <a:srgbClr val="FF0000"/>
                </a:solidFill>
              </a:rPr>
              <a:t>PLB </a:t>
            </a:r>
            <a:r>
              <a:rPr lang="fr-FR" sz="1600" b="1" dirty="0" smtClean="0">
                <a:solidFill>
                  <a:srgbClr val="FF0000"/>
                </a:solidFill>
              </a:rPr>
              <a:t>672</a:t>
            </a:r>
            <a:r>
              <a:rPr lang="fr-FR" sz="1600" dirty="0" smtClean="0">
                <a:solidFill>
                  <a:srgbClr val="FF0000"/>
                </a:solidFill>
              </a:rPr>
              <a:t> </a:t>
            </a:r>
            <a:r>
              <a:rPr lang="fr-FR" sz="1600" dirty="0">
                <a:solidFill>
                  <a:srgbClr val="FF0000"/>
                </a:solidFill>
              </a:rPr>
              <a:t>(2009) 22</a:t>
            </a:r>
            <a:r>
              <a:rPr lang="pt-BR" sz="1600" dirty="0" smtClean="0">
                <a:solidFill>
                  <a:srgbClr val="FF0000"/>
                </a:solidFill>
              </a:rPr>
              <a:t/>
            </a:r>
            <a:br>
              <a:rPr lang="pt-BR" sz="1600" dirty="0" smtClean="0">
                <a:solidFill>
                  <a:srgbClr val="FF0000"/>
                </a:solidFill>
              </a:rPr>
            </a:br>
            <a:r>
              <a:rPr lang="pt-BR" sz="1600" dirty="0" smtClean="0">
                <a:solidFill>
                  <a:srgbClr val="FF0000"/>
                </a:solidFill>
              </a:rPr>
              <a:t>S.I</a:t>
            </a:r>
            <a:r>
              <a:rPr lang="pt-BR" sz="1600" dirty="0">
                <a:solidFill>
                  <a:srgbClr val="FF0000"/>
                </a:solidFill>
              </a:rPr>
              <a:t>. Sidorchuk et al., </a:t>
            </a:r>
            <a:r>
              <a:rPr lang="pt-BR" sz="1600" dirty="0" smtClean="0">
                <a:solidFill>
                  <a:srgbClr val="FF0000"/>
                </a:solidFill>
              </a:rPr>
              <a:t>PRL </a:t>
            </a:r>
            <a:r>
              <a:rPr lang="pt-BR" sz="1600" b="1" dirty="0" smtClean="0">
                <a:solidFill>
                  <a:srgbClr val="FF0000"/>
                </a:solidFill>
              </a:rPr>
              <a:t>108</a:t>
            </a:r>
            <a:r>
              <a:rPr lang="pt-BR" sz="1600" dirty="0" smtClean="0">
                <a:solidFill>
                  <a:srgbClr val="FF0000"/>
                </a:solidFill>
              </a:rPr>
              <a:t> </a:t>
            </a:r>
            <a:r>
              <a:rPr lang="pt-BR" sz="1600" dirty="0">
                <a:solidFill>
                  <a:srgbClr val="FF0000"/>
                </a:solidFill>
              </a:rPr>
              <a:t>(2012) 202502</a:t>
            </a:r>
            <a:endParaRPr lang="en-US" sz="1600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86" y="1038334"/>
            <a:ext cx="4176464" cy="1670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5076056" y="5877272"/>
            <a:ext cx="3888432" cy="720081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Evidence for </a:t>
            </a:r>
            <a:r>
              <a:rPr lang="en-US" b="1" dirty="0">
                <a:solidFill>
                  <a:srgbClr val="FF0000"/>
                </a:solidFill>
              </a:rPr>
              <a:t>shell structure breakdown in </a:t>
            </a:r>
            <a:r>
              <a:rPr lang="en-US" b="1" baseline="30000" dirty="0">
                <a:solidFill>
                  <a:srgbClr val="FF0000"/>
                </a:solidFill>
              </a:rPr>
              <a:t>10</a:t>
            </a:r>
            <a:r>
              <a:rPr lang="en-US" b="1" dirty="0">
                <a:solidFill>
                  <a:srgbClr val="FF0000"/>
                </a:solidFill>
              </a:rPr>
              <a:t>He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4"/>
            <a:ext cx="3773287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68960"/>
            <a:ext cx="4866877" cy="363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060575"/>
            <a:ext cx="6840538" cy="86360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GB" dirty="0" smtClean="0">
                <a:solidFill>
                  <a:srgbClr val="0000CC"/>
                </a:solidFill>
              </a:rPr>
              <a:t>Theoretical dreams: </a:t>
            </a:r>
            <a:r>
              <a:rPr lang="en-GB" dirty="0">
                <a:solidFill>
                  <a:srgbClr val="0000CC"/>
                </a:solidFill>
              </a:rPr>
              <a:t/>
            </a:r>
            <a:br>
              <a:rPr lang="en-GB" dirty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two-neutron and </a:t>
            </a:r>
            <a:br>
              <a:rPr lang="en-GB" dirty="0" smtClean="0">
                <a:solidFill>
                  <a:srgbClr val="0000CC"/>
                </a:solidFill>
              </a:rPr>
            </a:br>
            <a:r>
              <a:rPr lang="en-GB" dirty="0" smtClean="0">
                <a:solidFill>
                  <a:srgbClr val="0000CC"/>
                </a:solidFill>
              </a:rPr>
              <a:t>four-neutron </a:t>
            </a:r>
            <a:r>
              <a:rPr lang="en-GB" dirty="0" err="1" smtClean="0">
                <a:solidFill>
                  <a:srgbClr val="0000CC"/>
                </a:solidFill>
              </a:rPr>
              <a:t>radioactivities</a:t>
            </a:r>
            <a:endParaRPr lang="ru-RU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1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7550"/>
            <a:ext cx="8570941" cy="58259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What about neutron radioactivity?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323528" y="4581128"/>
            <a:ext cx="6624736" cy="2111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dirty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  Two-proton radioactivity is the long awaited and the most recently found 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GB" sz="1600" dirty="0">
                <a:latin typeface="+mj-lt"/>
              </a:rPr>
              <a:t> </a:t>
            </a:r>
            <a:r>
              <a:rPr lang="en-GB" sz="1600" dirty="0" smtClean="0">
                <a:latin typeface="+mj-lt"/>
              </a:rPr>
              <a:t>     mode of the radioactive decay. Can neutron radioactivity exist?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GB" sz="1600" baseline="30000" dirty="0" smtClean="0">
                <a:latin typeface="+mj-lt"/>
                <a:sym typeface="Symbol" pitchFamily="18" charset="2"/>
              </a:rPr>
              <a:t>  </a:t>
            </a:r>
            <a:r>
              <a:rPr lang="en-GB" sz="1600" dirty="0" smtClean="0">
                <a:latin typeface="+mj-lt"/>
                <a:sym typeface="Symbol" pitchFamily="18" charset="2"/>
              </a:rPr>
              <a:t>  Estimates: </a:t>
            </a:r>
            <a:r>
              <a:rPr lang="en-GB" sz="1600" b="1" dirty="0" smtClean="0">
                <a:latin typeface="+mj-lt"/>
                <a:sym typeface="Symbol" pitchFamily="18" charset="2"/>
              </a:rPr>
              <a:t>one-neutron</a:t>
            </a:r>
            <a:r>
              <a:rPr lang="en-GB" sz="1600" dirty="0" smtClean="0">
                <a:latin typeface="+mj-lt"/>
                <a:sym typeface="Symbol" pitchFamily="18" charset="2"/>
              </a:rPr>
              <a:t> radioactivity is highly unlikely.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+mj-lt"/>
              </a:rPr>
              <a:t>   There are additional effective few-body “centrifugal” 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dirty="0" smtClean="0">
                <a:latin typeface="+mj-lt"/>
              </a:rPr>
              <a:t>      barriers making few-body emission relatively slower.</a:t>
            </a:r>
            <a:endParaRPr lang="en-GB" sz="1600" dirty="0" smtClean="0">
              <a:latin typeface="+mj-lt"/>
              <a:sym typeface="Symbol" pitchFamily="18" charset="2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+mj-lt"/>
              </a:rPr>
              <a:t>   Long-living </a:t>
            </a:r>
            <a:r>
              <a:rPr lang="en-US" sz="1600" b="1" dirty="0" smtClean="0">
                <a:latin typeface="+mj-lt"/>
              </a:rPr>
              <a:t>Two-neutron</a:t>
            </a:r>
            <a:r>
              <a:rPr lang="en-US" sz="1600" dirty="0" smtClean="0">
                <a:latin typeface="+mj-lt"/>
              </a:rPr>
              <a:t> decay states are  reasonably 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probable.</a:t>
            </a:r>
            <a:endParaRPr lang="en-US" sz="1600" dirty="0">
              <a:latin typeface="+mj-lt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92873"/>
            <a:ext cx="3431648" cy="2744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00808"/>
            <a:ext cx="2781298" cy="271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Горизонтальный свиток 7"/>
          <p:cNvSpPr/>
          <p:nvPr/>
        </p:nvSpPr>
        <p:spPr>
          <a:xfrm>
            <a:off x="1043608" y="836712"/>
            <a:ext cx="7488832" cy="64807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  <a:defRPr/>
            </a:pPr>
            <a:r>
              <a:rPr lang="en-US" sz="1500" dirty="0" smtClean="0">
                <a:solidFill>
                  <a:srgbClr val="FF0000"/>
                </a:solidFill>
              </a:rPr>
              <a:t>   L.V</a:t>
            </a:r>
            <a:r>
              <a:rPr lang="en-US" sz="1500" dirty="0">
                <a:solidFill>
                  <a:srgbClr val="FF0000"/>
                </a:solidFill>
              </a:rPr>
              <a:t>. </a:t>
            </a:r>
            <a:r>
              <a:rPr lang="en-US" sz="1500" dirty="0" err="1">
                <a:solidFill>
                  <a:srgbClr val="FF0000"/>
                </a:solidFill>
              </a:rPr>
              <a:t>Grigorenko</a:t>
            </a:r>
            <a:r>
              <a:rPr lang="en-US" sz="1500" dirty="0">
                <a:solidFill>
                  <a:srgbClr val="FF0000"/>
                </a:solidFill>
              </a:rPr>
              <a:t>, I.G. </a:t>
            </a:r>
            <a:r>
              <a:rPr lang="en-US" sz="1500" dirty="0" err="1">
                <a:solidFill>
                  <a:srgbClr val="FF0000"/>
                </a:solidFill>
              </a:rPr>
              <a:t>Mukha</a:t>
            </a:r>
            <a:r>
              <a:rPr lang="en-US" sz="1500" dirty="0">
                <a:solidFill>
                  <a:srgbClr val="FF0000"/>
                </a:solidFill>
              </a:rPr>
              <a:t>, C. </a:t>
            </a:r>
            <a:r>
              <a:rPr lang="en-US" sz="1500" dirty="0" err="1">
                <a:solidFill>
                  <a:srgbClr val="FF0000"/>
                </a:solidFill>
              </a:rPr>
              <a:t>Scheidenberger</a:t>
            </a:r>
            <a:r>
              <a:rPr lang="en-US" sz="1500" dirty="0">
                <a:solidFill>
                  <a:srgbClr val="FF0000"/>
                </a:solidFill>
              </a:rPr>
              <a:t>, and M.V. </a:t>
            </a:r>
            <a:r>
              <a:rPr lang="en-US" sz="1500" dirty="0" smtClean="0">
                <a:solidFill>
                  <a:srgbClr val="FF0000"/>
                </a:solidFill>
              </a:rPr>
              <a:t>Zhukov, PRC </a:t>
            </a:r>
            <a:r>
              <a:rPr lang="en-US" sz="1500" b="1" dirty="0">
                <a:solidFill>
                  <a:srgbClr val="FF0000"/>
                </a:solidFill>
              </a:rPr>
              <a:t>84</a:t>
            </a:r>
            <a:r>
              <a:rPr lang="en-US" sz="1500" dirty="0">
                <a:solidFill>
                  <a:srgbClr val="FF0000"/>
                </a:solidFill>
              </a:rPr>
              <a:t> (2011) 021303(R)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283968" y="1988840"/>
            <a:ext cx="1368152" cy="175810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Since we realized that three-body “virtual state” is likely to form narrow peak…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508104" y="5555209"/>
            <a:ext cx="3456384" cy="1114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lang="en-GB" sz="1600" b="1" baseline="30000" dirty="0" smtClean="0">
                <a:solidFill>
                  <a:srgbClr val="FF0000"/>
                </a:solidFill>
                <a:latin typeface="+mj-lt"/>
              </a:rPr>
              <a:t>26</a:t>
            </a:r>
            <a:r>
              <a:rPr lang="en-GB" sz="1600" b="1" dirty="0" smtClean="0">
                <a:solidFill>
                  <a:srgbClr val="FF0000"/>
                </a:solidFill>
                <a:latin typeface="+mj-lt"/>
              </a:rPr>
              <a:t>O: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baseline="30000" dirty="0" smtClean="0">
                <a:latin typeface="+mj-lt"/>
              </a:rPr>
              <a:t>    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dirty="0" err="1" smtClean="0">
                <a:latin typeface="+mj-lt"/>
              </a:rPr>
              <a:t>Lunderberg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i="1" dirty="0">
                <a:latin typeface="+mj-lt"/>
              </a:rPr>
              <a:t>et al., </a:t>
            </a:r>
            <a:r>
              <a:rPr lang="en-US" sz="1400" dirty="0" smtClean="0">
                <a:latin typeface="+mj-lt"/>
              </a:rPr>
              <a:t>PRL </a:t>
            </a:r>
            <a:r>
              <a:rPr lang="en-US" sz="1400" b="1" dirty="0">
                <a:latin typeface="+mj-lt"/>
              </a:rPr>
              <a:t>108</a:t>
            </a:r>
            <a:r>
              <a:rPr lang="en-US" sz="1400" dirty="0">
                <a:latin typeface="+mj-lt"/>
              </a:rPr>
              <a:t>, 142503 (2012</a:t>
            </a:r>
            <a:r>
              <a:rPr lang="en-US" sz="1400" dirty="0" smtClean="0">
                <a:latin typeface="+mj-lt"/>
              </a:rPr>
              <a:t>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C. Caesar </a:t>
            </a:r>
            <a:r>
              <a:rPr lang="en-US" sz="1400" i="1" dirty="0">
                <a:latin typeface="+mj-lt"/>
              </a:rPr>
              <a:t>et al., </a:t>
            </a:r>
            <a:r>
              <a:rPr lang="en-US" sz="1400" dirty="0" smtClean="0">
                <a:latin typeface="+mj-lt"/>
              </a:rPr>
              <a:t>PRC </a:t>
            </a:r>
            <a:r>
              <a:rPr lang="en-US" sz="1400" b="1" dirty="0">
                <a:latin typeface="+mj-lt"/>
              </a:rPr>
              <a:t>88</a:t>
            </a:r>
            <a:r>
              <a:rPr lang="en-US" sz="1400" dirty="0">
                <a:latin typeface="+mj-lt"/>
              </a:rPr>
              <a:t>, 034313 (2013</a:t>
            </a:r>
            <a:r>
              <a:rPr lang="en-US" sz="1400" dirty="0" smtClean="0">
                <a:latin typeface="+mj-lt"/>
              </a:rPr>
              <a:t>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Z</a:t>
            </a:r>
            <a:r>
              <a:rPr lang="en-US" sz="1400" dirty="0">
                <a:latin typeface="+mj-lt"/>
              </a:rPr>
              <a:t>. </a:t>
            </a:r>
            <a:r>
              <a:rPr lang="en-US" sz="1400" dirty="0" err="1">
                <a:latin typeface="+mj-lt"/>
              </a:rPr>
              <a:t>Kohley</a:t>
            </a:r>
            <a:r>
              <a:rPr lang="en-US" sz="1400" dirty="0">
                <a:latin typeface="+mj-lt"/>
              </a:rPr>
              <a:t> </a:t>
            </a:r>
            <a:r>
              <a:rPr lang="en-US" sz="1400" i="1" dirty="0">
                <a:latin typeface="+mj-lt"/>
              </a:rPr>
              <a:t>et al., </a:t>
            </a:r>
            <a:r>
              <a:rPr lang="en-US" sz="1400" dirty="0" smtClean="0">
                <a:latin typeface="+mj-lt"/>
              </a:rPr>
              <a:t>PRL </a:t>
            </a:r>
            <a:r>
              <a:rPr lang="en-US" sz="1400" b="1" dirty="0">
                <a:latin typeface="+mj-lt"/>
              </a:rPr>
              <a:t>110</a:t>
            </a:r>
            <a:r>
              <a:rPr lang="en-US" sz="1400" dirty="0">
                <a:latin typeface="+mj-lt"/>
              </a:rPr>
              <a:t>, 152501 (2013</a:t>
            </a:r>
            <a:r>
              <a:rPr lang="en-US" sz="1400" dirty="0" smtClean="0">
                <a:latin typeface="+mj-lt"/>
              </a:rPr>
              <a:t>)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68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4032448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>
              <a:defRPr/>
            </a:pPr>
            <a:r>
              <a:rPr lang="en-GB" sz="3000" dirty="0" smtClean="0">
                <a:solidFill>
                  <a:srgbClr val="0000CC"/>
                </a:solidFill>
              </a:rPr>
              <a:t>2n radioactivity in </a:t>
            </a:r>
            <a:r>
              <a:rPr lang="en-GB" sz="3000" baseline="30000" dirty="0" smtClean="0">
                <a:solidFill>
                  <a:srgbClr val="0000CC"/>
                </a:solidFill>
              </a:rPr>
              <a:t>26</a:t>
            </a:r>
            <a:r>
              <a:rPr lang="en-GB" sz="3000" dirty="0" smtClean="0">
                <a:solidFill>
                  <a:srgbClr val="0000CC"/>
                </a:solidFill>
              </a:rPr>
              <a:t>O ?</a:t>
            </a:r>
            <a:endParaRPr lang="ru-RU" sz="3000" dirty="0" smtClean="0">
              <a:solidFill>
                <a:srgbClr val="0000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1" y="4950717"/>
            <a:ext cx="1728192" cy="169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70" y="4973302"/>
            <a:ext cx="2404138" cy="180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59" y="3212976"/>
            <a:ext cx="2341641" cy="15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 rot="16200000">
            <a:off x="4653764" y="1868005"/>
            <a:ext cx="1741616" cy="687144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Importance of fine three-body effects</a:t>
            </a:r>
            <a:endParaRPr lang="en-US" sz="15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364088" y="6165304"/>
            <a:ext cx="3483233" cy="504056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Extreme low-energy decay of </a:t>
            </a:r>
            <a:r>
              <a:rPr lang="en-US" sz="1500" b="1" baseline="30000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26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O should be inferred</a:t>
            </a:r>
            <a:endParaRPr lang="en-US" sz="15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5636" y="1394192"/>
            <a:ext cx="2372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2p radioactivity</a:t>
            </a:r>
            <a:r>
              <a:rPr lang="en-US" sz="1400" dirty="0" smtClean="0">
                <a:solidFill>
                  <a:srgbClr val="7030A0"/>
                </a:solidFill>
              </a:rPr>
              <a:t>: 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Core recoil – negligible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Paring  - factor 200-500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7709" y="2258288"/>
            <a:ext cx="2372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2n radioactivity</a:t>
            </a:r>
            <a:r>
              <a:rPr lang="en-US" sz="1400" dirty="0" smtClean="0">
                <a:solidFill>
                  <a:srgbClr val="7030A0"/>
                </a:solidFill>
              </a:rPr>
              <a:t>: 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Core recoil – factor 5-10</a:t>
            </a:r>
          </a:p>
          <a:p>
            <a:r>
              <a:rPr lang="en-US" sz="1400" dirty="0" smtClean="0">
                <a:solidFill>
                  <a:srgbClr val="7030A0"/>
                </a:solidFill>
              </a:rPr>
              <a:t>Paring  - factor 2000-10000</a:t>
            </a:r>
            <a:endParaRPr lang="ru-RU" sz="1400" dirty="0">
              <a:solidFill>
                <a:srgbClr val="7030A0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6081484" y="1633901"/>
            <a:ext cx="578748" cy="114702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23714"/>
            <a:ext cx="3623865" cy="276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305185" y="3489467"/>
            <a:ext cx="1673548" cy="1008112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T</a:t>
            </a:r>
            <a:r>
              <a:rPr lang="en-US" sz="1600" b="1" baseline="-25000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1/2 </a:t>
            </a:r>
            <a:r>
              <a:rPr lang="en-US" sz="16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= 4.5 </a:t>
            </a:r>
            <a:r>
              <a:rPr lang="en-US" sz="1600" b="1" dirty="0" err="1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ps</a:t>
            </a:r>
            <a:r>
              <a:rPr lang="en-US" sz="16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: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 2</a:t>
            </a:r>
            <a:r>
              <a:rPr lang="en-US" sz="1600" b="1" i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 radioactivity discovered?</a:t>
            </a:r>
            <a:endParaRPr lang="en-US" sz="16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5" y="836712"/>
            <a:ext cx="4625905" cy="2197496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5521057" y="332656"/>
            <a:ext cx="3384376" cy="72008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  <a:defRPr/>
            </a:pPr>
            <a:r>
              <a:rPr lang="en-US" sz="1400" dirty="0">
                <a:solidFill>
                  <a:srgbClr val="FF0000"/>
                </a:solidFill>
              </a:rPr>
              <a:t>L.V. </a:t>
            </a:r>
            <a:r>
              <a:rPr lang="en-US" sz="1400" dirty="0" err="1">
                <a:solidFill>
                  <a:srgbClr val="FF0000"/>
                </a:solidFill>
              </a:rPr>
              <a:t>Grigorenko</a:t>
            </a:r>
            <a:r>
              <a:rPr lang="en-US" sz="1400" dirty="0">
                <a:solidFill>
                  <a:srgbClr val="FF0000"/>
                </a:solidFill>
              </a:rPr>
              <a:t>, I.G. </a:t>
            </a:r>
            <a:r>
              <a:rPr lang="en-US" sz="1400" dirty="0" err="1">
                <a:solidFill>
                  <a:srgbClr val="FF0000"/>
                </a:solidFill>
              </a:rPr>
              <a:t>Mukha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  <a:r>
              <a:rPr lang="en-US" sz="1400" dirty="0" smtClean="0">
                <a:solidFill>
                  <a:srgbClr val="FF0000"/>
                </a:solidFill>
              </a:rPr>
              <a:t>M.V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dirty="0" smtClean="0">
                <a:solidFill>
                  <a:srgbClr val="FF0000"/>
                </a:solidFill>
              </a:rPr>
              <a:t>Zhukov, 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PRL </a:t>
            </a:r>
            <a:r>
              <a:rPr lang="en-US" sz="1400" b="1" dirty="0" smtClean="0">
                <a:solidFill>
                  <a:srgbClr val="FF0000"/>
                </a:solidFill>
              </a:rPr>
              <a:t>111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(2013) 042501</a:t>
            </a:r>
          </a:p>
        </p:txBody>
      </p:sp>
    </p:spTree>
    <p:extLst>
      <p:ext uri="{BB962C8B-B14F-4D97-AF65-F5344CB8AC3E}">
        <p14:creationId xmlns:p14="http://schemas.microsoft.com/office/powerpoint/2010/main" val="864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7550"/>
            <a:ext cx="8570941" cy="58259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Two- (and more)-neutron radioactivity search prospects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474" y="3088910"/>
            <a:ext cx="31266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4048" y="3088910"/>
            <a:ext cx="25652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088910"/>
            <a:ext cx="3029811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Горизонтальный свиток 7"/>
          <p:cNvSpPr/>
          <p:nvPr/>
        </p:nvSpPr>
        <p:spPr>
          <a:xfrm>
            <a:off x="395536" y="888770"/>
            <a:ext cx="4032448" cy="884046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chemeClr val="accent2"/>
              </a:buClr>
              <a:defRPr/>
            </a:pPr>
            <a:r>
              <a:rPr lang="en-US" sz="1400" dirty="0">
                <a:solidFill>
                  <a:srgbClr val="FF0000"/>
                </a:solidFill>
              </a:rPr>
              <a:t>L.V. </a:t>
            </a:r>
            <a:r>
              <a:rPr lang="en-US" sz="1400" dirty="0" err="1">
                <a:solidFill>
                  <a:srgbClr val="FF0000"/>
                </a:solidFill>
              </a:rPr>
              <a:t>Grigorenko</a:t>
            </a:r>
            <a:r>
              <a:rPr lang="en-US" sz="1400" dirty="0">
                <a:solidFill>
                  <a:srgbClr val="FF0000"/>
                </a:solidFill>
              </a:rPr>
              <a:t>, I.G. </a:t>
            </a:r>
            <a:r>
              <a:rPr lang="en-US" sz="1400" dirty="0" err="1">
                <a:solidFill>
                  <a:srgbClr val="FF0000"/>
                </a:solidFill>
              </a:rPr>
              <a:t>Mukha</a:t>
            </a:r>
            <a:r>
              <a:rPr lang="en-US" sz="1400" dirty="0">
                <a:solidFill>
                  <a:srgbClr val="FF0000"/>
                </a:solidFill>
              </a:rPr>
              <a:t>, C. </a:t>
            </a:r>
            <a:r>
              <a:rPr lang="en-US" sz="1400" dirty="0" err="1">
                <a:solidFill>
                  <a:srgbClr val="FF0000"/>
                </a:solidFill>
              </a:rPr>
              <a:t>Scheidenberger</a:t>
            </a:r>
            <a:r>
              <a:rPr lang="en-US" sz="1400" dirty="0">
                <a:solidFill>
                  <a:srgbClr val="FF0000"/>
                </a:solidFill>
              </a:rPr>
              <a:t>, and M.V. </a:t>
            </a:r>
            <a:r>
              <a:rPr lang="en-US" sz="1400" dirty="0" smtClean="0">
                <a:solidFill>
                  <a:srgbClr val="FF0000"/>
                </a:solidFill>
              </a:rPr>
              <a:t>Zhukov, PRC </a:t>
            </a:r>
            <a:r>
              <a:rPr lang="en-US" sz="1400" b="1" dirty="0">
                <a:solidFill>
                  <a:srgbClr val="FF0000"/>
                </a:solidFill>
              </a:rPr>
              <a:t>84</a:t>
            </a:r>
            <a:r>
              <a:rPr lang="en-US" sz="1400" dirty="0">
                <a:solidFill>
                  <a:srgbClr val="FF0000"/>
                </a:solidFill>
              </a:rPr>
              <a:t> (2011) 021303(R)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5148064" y="5877272"/>
            <a:ext cx="3483233" cy="6360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Nearest candidates for 4n radioactive decay: </a:t>
            </a:r>
            <a:r>
              <a:rPr lang="en-US" sz="1500" b="1" baseline="30000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7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H, </a:t>
            </a:r>
            <a:r>
              <a:rPr lang="en-US" sz="1500" b="1" baseline="30000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18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Be, </a:t>
            </a:r>
            <a:r>
              <a:rPr lang="en-US" sz="1500" b="1" baseline="30000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28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O</a:t>
            </a:r>
            <a:endParaRPr lang="en-US" sz="15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725" y="1330793"/>
            <a:ext cx="4320480" cy="123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Блок-схема: альтернативный процесс 10"/>
          <p:cNvSpPr/>
          <p:nvPr/>
        </p:nvSpPr>
        <p:spPr>
          <a:xfrm>
            <a:off x="670143" y="2072908"/>
            <a:ext cx="3483233" cy="6360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Energy conditions for true 4n decay</a:t>
            </a:r>
            <a:endParaRPr lang="en-US" sz="15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670142" y="5877272"/>
            <a:ext cx="3483233" cy="63601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Long-living 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true four-neutron </a:t>
            </a:r>
            <a:r>
              <a:rPr lang="en-US" sz="1500" b="1" dirty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decay states </a:t>
            </a:r>
            <a:r>
              <a:rPr lang="en-US" sz="1500" b="1" dirty="0" smtClean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are  most </a:t>
            </a:r>
            <a:r>
              <a:rPr lang="en-US" sz="1500" b="1" dirty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probable.</a:t>
            </a:r>
          </a:p>
        </p:txBody>
      </p:sp>
    </p:spTree>
    <p:extLst>
      <p:ext uri="{BB962C8B-B14F-4D97-AF65-F5344CB8AC3E}">
        <p14:creationId xmlns:p14="http://schemas.microsoft.com/office/powerpoint/2010/main" val="200354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92415" y="44624"/>
            <a:ext cx="5888424" cy="864096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US" dirty="0" smtClean="0">
                <a:solidFill>
                  <a:srgbClr val="0000CC"/>
                </a:solidFill>
              </a:rPr>
              <a:t>Prospects at </a:t>
            </a:r>
            <a:r>
              <a:rPr lang="en-US" dirty="0" err="1" smtClean="0">
                <a:solidFill>
                  <a:srgbClr val="0000CC"/>
                </a:solidFill>
              </a:rPr>
              <a:t>Flerov</a:t>
            </a:r>
            <a:r>
              <a:rPr lang="en-US" dirty="0" smtClean="0">
                <a:solidFill>
                  <a:srgbClr val="0000CC"/>
                </a:solidFill>
              </a:rPr>
              <a:t> lab</a:t>
            </a:r>
            <a:endParaRPr lang="ru-RU" dirty="0" smtClean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908720"/>
            <a:ext cx="5938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Commissioning of ACCULINNA-2 in 2016 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17174"/>
            <a:ext cx="7717281" cy="49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4471703" y="3068960"/>
            <a:ext cx="4132745" cy="237626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Location: </a:t>
            </a:r>
            <a:r>
              <a:rPr lang="en-US" b="1" dirty="0" err="1" smtClean="0">
                <a:solidFill>
                  <a:srgbClr val="FF0000"/>
                </a:solidFill>
              </a:rPr>
              <a:t>Dubna</a:t>
            </a:r>
            <a:r>
              <a:rPr lang="en-US" b="1" dirty="0" smtClean="0">
                <a:solidFill>
                  <a:srgbClr val="FF0000"/>
                </a:solidFill>
              </a:rPr>
              <a:t>, Russia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Production: beams up to Kr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Source: cyclotron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Intensity: 10</a:t>
            </a:r>
            <a:r>
              <a:rPr lang="en-US" b="1" baseline="30000" dirty="0" smtClean="0">
                <a:solidFill>
                  <a:srgbClr val="FF0000"/>
                </a:solidFill>
              </a:rPr>
              <a:t>13 </a:t>
            </a:r>
            <a:r>
              <a:rPr lang="en-US" b="1" dirty="0" err="1" smtClean="0">
                <a:solidFill>
                  <a:srgbClr val="FF0000"/>
                </a:solidFill>
              </a:rPr>
              <a:t>pps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Separation:  In-flight ACCULINNA-2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 operation: 2014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5944" y="692696"/>
            <a:ext cx="5184775" cy="179990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US" dirty="0" smtClean="0">
                <a:solidFill>
                  <a:srgbClr val="0000CC"/>
                </a:solidFill>
              </a:rPr>
              <a:t>Prospects at FAIR</a:t>
            </a:r>
            <a:endParaRPr lang="ru-RU" dirty="0" smtClean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31235" y="2348880"/>
            <a:ext cx="8496944" cy="1080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3300" b="1" dirty="0" smtClean="0">
                <a:solidFill>
                  <a:srgbClr val="0000CC"/>
                </a:solidFill>
              </a:rPr>
              <a:t>EXPERT</a:t>
            </a:r>
            <a:r>
              <a:rPr lang="en-US" sz="3300" dirty="0" smtClean="0">
                <a:solidFill>
                  <a:srgbClr val="0000CC"/>
                </a:solidFill>
              </a:rPr>
              <a:t>: </a:t>
            </a:r>
            <a:r>
              <a:rPr lang="en-US" sz="3200" dirty="0" smtClean="0">
                <a:solidFill>
                  <a:srgbClr val="0000CC"/>
                </a:solidFill>
              </a:rPr>
              <a:t/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3100" b="1" dirty="0" err="1" smtClean="0">
                <a:solidFill>
                  <a:srgbClr val="0000CC"/>
                </a:solidFill>
              </a:rPr>
              <a:t>EX</a:t>
            </a:r>
            <a:r>
              <a:rPr lang="en-US" sz="3100" dirty="0" err="1" smtClean="0">
                <a:solidFill>
                  <a:srgbClr val="0000CC"/>
                </a:solidFill>
              </a:rPr>
              <a:t>otic</a:t>
            </a:r>
            <a:r>
              <a:rPr lang="en-US" sz="3100" dirty="0" smtClean="0">
                <a:solidFill>
                  <a:srgbClr val="0000CC"/>
                </a:solidFill>
              </a:rPr>
              <a:t> </a:t>
            </a:r>
            <a:r>
              <a:rPr lang="en-US" sz="3100" b="1" dirty="0" smtClean="0">
                <a:solidFill>
                  <a:srgbClr val="0000CC"/>
                </a:solidFill>
              </a:rPr>
              <a:t>P</a:t>
            </a:r>
            <a:r>
              <a:rPr lang="en-US" sz="3100" dirty="0" smtClean="0">
                <a:solidFill>
                  <a:srgbClr val="0000CC"/>
                </a:solidFill>
              </a:rPr>
              <a:t>article </a:t>
            </a:r>
            <a:r>
              <a:rPr lang="en-US" sz="3100" b="1" dirty="0" smtClean="0">
                <a:solidFill>
                  <a:srgbClr val="0000CC"/>
                </a:solidFill>
              </a:rPr>
              <a:t>E</a:t>
            </a:r>
            <a:r>
              <a:rPr lang="en-US" sz="3100" dirty="0" smtClean="0">
                <a:solidFill>
                  <a:srgbClr val="0000CC"/>
                </a:solidFill>
              </a:rPr>
              <a:t>mission and </a:t>
            </a:r>
            <a:r>
              <a:rPr lang="en-US" sz="3100" b="1" dirty="0" smtClean="0">
                <a:solidFill>
                  <a:srgbClr val="0000CC"/>
                </a:solidFill>
              </a:rPr>
              <a:t>R</a:t>
            </a:r>
            <a:r>
              <a:rPr lang="en-US" sz="3100" dirty="0" smtClean="0">
                <a:solidFill>
                  <a:srgbClr val="0000CC"/>
                </a:solidFill>
              </a:rPr>
              <a:t>adioactivity by </a:t>
            </a:r>
            <a:r>
              <a:rPr lang="en-US" sz="3100" b="1" dirty="0" smtClean="0">
                <a:solidFill>
                  <a:srgbClr val="0000CC"/>
                </a:solidFill>
              </a:rPr>
              <a:t>T</a:t>
            </a:r>
            <a:r>
              <a:rPr lang="en-US" sz="3100" dirty="0" smtClean="0">
                <a:solidFill>
                  <a:srgbClr val="0000CC"/>
                </a:solidFill>
              </a:rPr>
              <a:t>racking</a:t>
            </a:r>
            <a:endParaRPr lang="ru-RU" sz="3100" dirty="0" smtClean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39" y="4581128"/>
            <a:ext cx="728000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Joint  GSI / </a:t>
            </a:r>
            <a:r>
              <a:rPr lang="en-US" sz="2400" dirty="0" err="1" smtClean="0">
                <a:solidFill>
                  <a:srgbClr val="7030A0"/>
                </a:solidFill>
              </a:rPr>
              <a:t>ACCLINNA@FLNR@Dubna</a:t>
            </a:r>
            <a:r>
              <a:rPr lang="en-US" sz="2400" dirty="0" smtClean="0">
                <a:solidFill>
                  <a:srgbClr val="7030A0"/>
                </a:solidFill>
              </a:rPr>
              <a:t> / Warsaw /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          /   St. </a:t>
            </a:r>
            <a:r>
              <a:rPr lang="en-US" sz="2400" dirty="0" err="1" smtClean="0">
                <a:solidFill>
                  <a:srgbClr val="7030A0"/>
                </a:solidFill>
              </a:rPr>
              <a:t>Pitersburg</a:t>
            </a:r>
            <a:r>
              <a:rPr lang="en-US" sz="2400" dirty="0" smtClean="0">
                <a:solidFill>
                  <a:srgbClr val="7030A0"/>
                </a:solidFill>
              </a:rPr>
              <a:t>  proposal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    for </a:t>
            </a:r>
            <a:r>
              <a:rPr lang="en-US" sz="2400" dirty="0" err="1" smtClean="0">
                <a:solidFill>
                  <a:srgbClr val="7030A0"/>
                </a:solidFill>
              </a:rPr>
              <a:t>SuperFRS@FAIR</a:t>
            </a:r>
            <a:r>
              <a:rPr lang="en-US" sz="2400" dirty="0" smtClean="0">
                <a:solidFill>
                  <a:srgbClr val="7030A0"/>
                </a:solidFill>
              </a:rPr>
              <a:t> collaboration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4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3106738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Physical layout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6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48" y="692696"/>
            <a:ext cx="3600400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21293"/>
            <a:ext cx="7431880" cy="235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323528" y="5661248"/>
            <a:ext cx="1584176" cy="936104"/>
          </a:xfrm>
          <a:prstGeom prst="wedgeRoundRectCallout">
            <a:avLst>
              <a:gd name="adj1" fmla="val 41839"/>
              <a:gd name="adj2" fmla="val -94245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RH DSSD</a:t>
            </a:r>
          </a:p>
          <a:p>
            <a:pPr algn="ctr"/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002060"/>
                </a:solidFill>
              </a:rPr>
              <a:t>Si</a:t>
            </a:r>
            <a:r>
              <a:rPr lang="en-US" dirty="0" smtClean="0">
                <a:solidFill>
                  <a:srgbClr val="002060"/>
                </a:solidFill>
              </a:rPr>
              <a:t> tracker GADAST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754621" y="5949280"/>
            <a:ext cx="1282453" cy="576064"/>
          </a:xfrm>
          <a:prstGeom prst="wedgeRoundRectCallout">
            <a:avLst>
              <a:gd name="adj1" fmla="val -25516"/>
              <a:gd name="adj2" fmla="val -17545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NeuRAD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483768" y="3424273"/>
            <a:ext cx="1584176" cy="529068"/>
          </a:xfrm>
          <a:prstGeom prst="wedgeRoundRectCallout">
            <a:avLst>
              <a:gd name="adj1" fmla="val 52577"/>
              <a:gd name="adj2" fmla="val 157550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OTPC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7668344" y="2328354"/>
            <a:ext cx="1281088" cy="452574"/>
          </a:xfrm>
          <a:prstGeom prst="wedgeRoundRectCallout">
            <a:avLst>
              <a:gd name="adj1" fmla="val -52402"/>
              <a:gd name="adj2" fmla="val -144449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OTPC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540094" y="182511"/>
            <a:ext cx="2280378" cy="942233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square" tIns="82800" bIns="118800">
            <a:spAutoFit/>
          </a:bodyPr>
          <a:lstStyle/>
          <a:p>
            <a:pPr algn="ctr"/>
            <a:r>
              <a:rPr lang="en-US" sz="2400" dirty="0" smtClean="0">
                <a:solidFill>
                  <a:srgbClr val="0000CC"/>
                </a:solidFill>
              </a:rPr>
              <a:t>S388  GSI,  2012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283968" y="2229748"/>
            <a:ext cx="1584176" cy="623188"/>
          </a:xfrm>
          <a:prstGeom prst="wedgeRoundRectCallout">
            <a:avLst>
              <a:gd name="adj1" fmla="val 39824"/>
              <a:gd name="adj2" fmla="val -109571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Symbol" pitchFamily="18" charset="2"/>
              </a:rPr>
              <a:t>m</a:t>
            </a:r>
            <a:r>
              <a:rPr lang="en-US" dirty="0" err="1" smtClean="0">
                <a:solidFill>
                  <a:srgbClr val="002060"/>
                </a:solidFill>
              </a:rPr>
              <a:t>Si</a:t>
            </a:r>
            <a:r>
              <a:rPr lang="en-US" dirty="0" smtClean="0">
                <a:solidFill>
                  <a:srgbClr val="002060"/>
                </a:solidFill>
              </a:rPr>
              <a:t> tracker GADAST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95536" y="2216632"/>
            <a:ext cx="2088232" cy="942233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</p:spPr>
        <p:txBody>
          <a:bodyPr wrap="square" tIns="82800" bIns="118800">
            <a:spAutoFit/>
          </a:bodyPr>
          <a:lstStyle/>
          <a:p>
            <a:r>
              <a:rPr lang="en-US" sz="2400" dirty="0" smtClean="0">
                <a:solidFill>
                  <a:srgbClr val="0000CC"/>
                </a:solidFill>
              </a:rPr>
              <a:t>EXPERT:   </a:t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400" dirty="0" smtClean="0">
                <a:solidFill>
                  <a:srgbClr val="0000CC"/>
                </a:solidFill>
              </a:rPr>
              <a:t>2-3 “stations”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763688" y="50851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987824" y="508518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067944" y="4535583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4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4705" y="188640"/>
            <a:ext cx="8003232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Basic idea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091680" y="3861048"/>
            <a:ext cx="2952327" cy="864096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Not an invariant mass measurement: only transverse momentum distributions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1475656" y="6237312"/>
            <a:ext cx="7252667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Better than invariant mass method!      </a:t>
            </a:r>
            <a:r>
              <a:rPr lang="en-GB" sz="1600" b="1" u="sng" dirty="0" smtClean="0">
                <a:solidFill>
                  <a:srgbClr val="FF0000"/>
                </a:solidFill>
              </a:rPr>
              <a:t>IF</a:t>
            </a:r>
            <a:r>
              <a:rPr lang="en-GB" sz="1600" b="1" dirty="0" smtClean="0">
                <a:solidFill>
                  <a:srgbClr val="FF0000"/>
                </a:solidFill>
              </a:rPr>
              <a:t>  you understand what is happening</a:t>
            </a:r>
          </a:p>
        </p:txBody>
      </p:sp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981" y="4077072"/>
            <a:ext cx="6423215" cy="196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Блок-схема: альтернативный процесс 25"/>
          <p:cNvSpPr/>
          <p:nvPr/>
        </p:nvSpPr>
        <p:spPr>
          <a:xfrm rot="16200000">
            <a:off x="-674246" y="5090059"/>
            <a:ext cx="2461875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Two-body decay</a:t>
            </a: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 rot="16200000">
            <a:off x="-506492" y="1734886"/>
            <a:ext cx="2088234" cy="43590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00B050"/>
                </a:solidFill>
              </a:rPr>
              <a:t>Radioactivity studies</a:t>
            </a:r>
          </a:p>
        </p:txBody>
      </p:sp>
      <p:graphicFrame>
        <p:nvGraphicFramePr>
          <p:cNvPr id="7" name="Объект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027042877"/>
              </p:ext>
            </p:extLst>
          </p:nvPr>
        </p:nvGraphicFramePr>
        <p:xfrm>
          <a:off x="5076056" y="260648"/>
          <a:ext cx="3626688" cy="3028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72" name="Graph" r:id="rId4" imgW="7324725" imgH="6115050" progId="Origin50.Graph">
                  <p:embed/>
                </p:oleObj>
              </mc:Choice>
              <mc:Fallback>
                <p:oleObj name="Graph" r:id="rId4" imgW="7324725" imgH="6115050" progId="Origin50.Grap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260648"/>
                        <a:ext cx="3626688" cy="30289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2483768" y="332656"/>
            <a:ext cx="2160240" cy="1823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Prof. I. </a:t>
            </a:r>
            <a:r>
              <a:rPr lang="en-US" sz="15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Mukha</a:t>
            </a: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: opportunity to investigate particle radioactivity in </a:t>
            </a:r>
            <a:r>
              <a:rPr lang="en-US" sz="15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fs</a:t>
            </a:r>
            <a:r>
              <a:rPr lang="en-US" sz="15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-ns lifetime range</a:t>
            </a:r>
            <a:endParaRPr lang="ru-RU" sz="1500" dirty="0"/>
          </a:p>
        </p:txBody>
      </p:sp>
      <p:sp>
        <p:nvSpPr>
          <p:cNvPr id="31" name="Блок-схема: альтернативный процесс 30"/>
          <p:cNvSpPr/>
          <p:nvPr/>
        </p:nvSpPr>
        <p:spPr>
          <a:xfrm>
            <a:off x="1102127" y="2492896"/>
            <a:ext cx="3816425" cy="648072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HOWEVER. Found to be well suited for spectroscopy</a:t>
            </a:r>
          </a:p>
        </p:txBody>
      </p:sp>
    </p:spTree>
    <p:extLst>
      <p:ext uri="{BB962C8B-B14F-4D97-AF65-F5344CB8AC3E}">
        <p14:creationId xmlns:p14="http://schemas.microsoft.com/office/powerpoint/2010/main" val="11446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latex\lectures\MIFI\valley_of_stabili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0" y="3529807"/>
            <a:ext cx="4032448" cy="33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latex\lectures\MIFI\ton_cbeda_z7_cs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5779686" cy="390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latex\lectures\MIFI\beta_stability_vall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500197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6632"/>
            <a:ext cx="410445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000CC"/>
                </a:solidFill>
              </a:rPr>
              <a:t>Stability valley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0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2970252" y="4586626"/>
            <a:ext cx="3754356" cy="11170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grpSp>
        <p:nvGrpSpPr>
          <p:cNvPr id="3" name="Группа 2"/>
          <p:cNvGrpSpPr/>
          <p:nvPr/>
        </p:nvGrpSpPr>
        <p:grpSpPr>
          <a:xfrm>
            <a:off x="2970252" y="1360525"/>
            <a:ext cx="2882354" cy="2726546"/>
            <a:chOff x="1403648" y="512150"/>
            <a:chExt cx="2592288" cy="2628818"/>
          </a:xfrm>
        </p:grpSpPr>
        <p:sp>
          <p:nvSpPr>
            <p:cNvPr id="2" name="Пирог 1"/>
            <p:cNvSpPr/>
            <p:nvPr/>
          </p:nvSpPr>
          <p:spPr>
            <a:xfrm rot="10800000">
              <a:off x="1619672" y="90872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" name="Пирог 5"/>
            <p:cNvSpPr/>
            <p:nvPr/>
          </p:nvSpPr>
          <p:spPr>
            <a:xfrm rot="10800000">
              <a:off x="1403648" y="51215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 rot="10591539">
            <a:off x="5583345" y="2168169"/>
            <a:ext cx="2724164" cy="2752978"/>
            <a:chOff x="1403648" y="512150"/>
            <a:chExt cx="2592288" cy="2628818"/>
          </a:xfrm>
        </p:grpSpPr>
        <p:sp>
          <p:nvSpPr>
            <p:cNvPr id="9" name="Пирог 8"/>
            <p:cNvSpPr/>
            <p:nvPr/>
          </p:nvSpPr>
          <p:spPr>
            <a:xfrm rot="10800000">
              <a:off x="1619672" y="90872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ирог 9"/>
            <p:cNvSpPr/>
            <p:nvPr/>
          </p:nvSpPr>
          <p:spPr>
            <a:xfrm rot="10800000">
              <a:off x="1403648" y="512150"/>
              <a:ext cx="2376264" cy="2232248"/>
            </a:xfrm>
            <a:prstGeom prst="pie">
              <a:avLst>
                <a:gd name="adj1" fmla="val 1265271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012160" y="3601784"/>
            <a:ext cx="712448" cy="80268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681740" y="3456007"/>
            <a:ext cx="185711" cy="10008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907704" y="3918109"/>
            <a:ext cx="1880132" cy="38330"/>
          </a:xfrm>
          <a:prstGeom prst="straightConnector1">
            <a:avLst/>
          </a:prstGeom>
          <a:ln>
            <a:solidFill>
              <a:srgbClr val="FF3399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100529" y="2152613"/>
            <a:ext cx="495807" cy="469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69358" y="2008597"/>
            <a:ext cx="813182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апеция 14"/>
          <p:cNvSpPr/>
          <p:nvPr/>
        </p:nvSpPr>
        <p:spPr>
          <a:xfrm rot="3583306" flipV="1">
            <a:off x="3416159" y="2757705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Трапеция 20"/>
          <p:cNvSpPr/>
          <p:nvPr/>
        </p:nvSpPr>
        <p:spPr>
          <a:xfrm rot="2905575" flipV="1">
            <a:off x="3153240" y="2567683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Трапеция 21"/>
          <p:cNvSpPr/>
          <p:nvPr/>
        </p:nvSpPr>
        <p:spPr>
          <a:xfrm rot="2219577" flipV="1">
            <a:off x="2887869" y="2424686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рапеция 22"/>
          <p:cNvSpPr/>
          <p:nvPr/>
        </p:nvSpPr>
        <p:spPr>
          <a:xfrm rot="1743088" flipV="1">
            <a:off x="2517192" y="2400753"/>
            <a:ext cx="225454" cy="693650"/>
          </a:xfrm>
          <a:prstGeom prst="trapezoi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986628" y="3601784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201456" y="360002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18676" y="360002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2194847" y="1445307"/>
            <a:ext cx="165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Identification of heavy fragment excitations by target area </a:t>
            </a:r>
            <a:r>
              <a:rPr lang="en-US" sz="1200" dirty="0" smtClean="0">
                <a:latin typeface="Symbol" pitchFamily="18" charset="2"/>
              </a:rPr>
              <a:t>g</a:t>
            </a:r>
            <a:r>
              <a:rPr lang="en-US" sz="1200" dirty="0" smtClean="0"/>
              <a:t> array </a:t>
            </a:r>
            <a:r>
              <a:rPr lang="en-US" b="1" dirty="0" smtClean="0">
                <a:solidFill>
                  <a:srgbClr val="FF0000"/>
                </a:solidFill>
              </a:rPr>
              <a:t>GADAST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102" y="4711509"/>
            <a:ext cx="175629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b="1" dirty="0" err="1" smtClean="0">
                <a:solidFill>
                  <a:srgbClr val="FF0000"/>
                </a:solidFill>
              </a:rPr>
              <a:t>Si</a:t>
            </a:r>
            <a:r>
              <a:rPr lang="en-US" b="1" dirty="0" smtClean="0">
                <a:solidFill>
                  <a:srgbClr val="FF0000"/>
                </a:solidFill>
              </a:rPr>
              <a:t> tracking</a:t>
            </a:r>
          </a:p>
          <a:p>
            <a:r>
              <a:rPr lang="en-US" sz="1300" dirty="0" smtClean="0"/>
              <a:t>detector system</a:t>
            </a:r>
          </a:p>
          <a:p>
            <a:r>
              <a:rPr lang="en-US" sz="1300" dirty="0" smtClean="0"/>
              <a:t>for light charged</a:t>
            </a:r>
          </a:p>
          <a:p>
            <a:r>
              <a:rPr lang="en-US" sz="1300" dirty="0" smtClean="0"/>
              <a:t>particles</a:t>
            </a:r>
            <a:endParaRPr lang="ru-RU" sz="13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179512" y="3958199"/>
            <a:ext cx="1467134" cy="0"/>
          </a:xfrm>
          <a:prstGeom prst="straightConnector1">
            <a:avLst/>
          </a:prstGeom>
          <a:ln w="44450">
            <a:solidFill>
              <a:srgbClr val="FF3399"/>
            </a:solidFill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12440" y="4711509"/>
            <a:ext cx="15121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NeuRad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300" dirty="0" smtClean="0"/>
              <a:t>High-angular resolution neutron detector</a:t>
            </a:r>
            <a:endParaRPr lang="ru-RU" sz="1300" dirty="0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179512" y="5858431"/>
            <a:ext cx="1080120" cy="797275"/>
          </a:xfrm>
          <a:prstGeom prst="wedgeRectCallout">
            <a:avLst>
              <a:gd name="adj1" fmla="val 102588"/>
              <a:gd name="adj2" fmla="val -2194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FRS, </a:t>
            </a:r>
            <a:r>
              <a:rPr lang="en-US" sz="1200" dirty="0" err="1" smtClean="0"/>
              <a:t>SuperFRS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en-US" sz="1200" dirty="0" smtClean="0"/>
              <a:t>one of the middle focal planes</a:t>
            </a:r>
            <a:endParaRPr lang="ru-RU" sz="1200" dirty="0"/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833594" y="1543306"/>
            <a:ext cx="1147439" cy="1079046"/>
          </a:xfrm>
          <a:prstGeom prst="wedgeRectCallout">
            <a:avLst>
              <a:gd name="adj1" fmla="val 31325"/>
              <a:gd name="adj2" fmla="val 12063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 smtClean="0"/>
              <a:t>VERY THICK</a:t>
            </a:r>
            <a:r>
              <a:rPr lang="en-US" sz="1400" dirty="0" smtClean="0"/>
              <a:t> </a:t>
            </a:r>
            <a:r>
              <a:rPr lang="en-US" sz="1200" dirty="0" smtClean="0"/>
              <a:t>secondary 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target </a:t>
            </a:r>
            <a:r>
              <a:rPr lang="en-US" sz="1200" dirty="0" smtClean="0"/>
              <a:t>for one- or two-nucleon </a:t>
            </a:r>
            <a:r>
              <a:rPr lang="en-US" sz="1200" dirty="0"/>
              <a:t>knockout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24328" y="3160725"/>
            <a:ext cx="1572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Warsaw OTPC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1200" dirty="0" smtClean="0"/>
              <a:t>Radioactive particle emission for stopped reaction and decay  products</a:t>
            </a:r>
            <a:endParaRPr lang="ru-RU" sz="1200" dirty="0"/>
          </a:p>
        </p:txBody>
      </p:sp>
      <p:sp>
        <p:nvSpPr>
          <p:cNvPr id="36" name="Прямоугольная выноска 35"/>
          <p:cNvSpPr/>
          <p:nvPr/>
        </p:nvSpPr>
        <p:spPr>
          <a:xfrm>
            <a:off x="4010718" y="1472327"/>
            <a:ext cx="1693816" cy="927197"/>
          </a:xfrm>
          <a:prstGeom prst="wedgeRectCallout">
            <a:avLst>
              <a:gd name="adj1" fmla="val 40438"/>
              <a:gd name="adj2" fmla="val 13211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Last achromatic stage of fragment separator is </a:t>
            </a:r>
            <a:r>
              <a:rPr lang="en-US" sz="1200" b="1" dirty="0" smtClean="0"/>
              <a:t>Hi-res spectrometer </a:t>
            </a:r>
            <a:r>
              <a:rPr lang="en-US" sz="1200" dirty="0" smtClean="0"/>
              <a:t>for heavy decay fragment</a:t>
            </a:r>
            <a:endParaRPr lang="ru-RU" sz="1200" dirty="0"/>
          </a:p>
        </p:txBody>
      </p:sp>
      <p:sp>
        <p:nvSpPr>
          <p:cNvPr id="44" name="Полилиния 43"/>
          <p:cNvSpPr/>
          <p:nvPr/>
        </p:nvSpPr>
        <p:spPr>
          <a:xfrm>
            <a:off x="3834215" y="2368636"/>
            <a:ext cx="3968204" cy="1549473"/>
          </a:xfrm>
          <a:custGeom>
            <a:avLst/>
            <a:gdLst>
              <a:gd name="connsiteX0" fmla="*/ 0 w 3936381"/>
              <a:gd name="connsiteY0" fmla="*/ 1664836 h 1673103"/>
              <a:gd name="connsiteX1" fmla="*/ 858644 w 3936381"/>
              <a:gd name="connsiteY1" fmla="*/ 1597928 h 1673103"/>
              <a:gd name="connsiteX2" fmla="*/ 1661532 w 3936381"/>
              <a:gd name="connsiteY2" fmla="*/ 1118426 h 1673103"/>
              <a:gd name="connsiteX3" fmla="*/ 2196790 w 3936381"/>
              <a:gd name="connsiteY3" fmla="*/ 382445 h 1673103"/>
              <a:gd name="connsiteX4" fmla="*/ 2475571 w 3936381"/>
              <a:gd name="connsiteY4" fmla="*/ 148270 h 1673103"/>
              <a:gd name="connsiteX5" fmla="*/ 2754351 w 3936381"/>
              <a:gd name="connsiteY5" fmla="*/ 47909 h 1673103"/>
              <a:gd name="connsiteX6" fmla="*/ 3133493 w 3936381"/>
              <a:gd name="connsiteY6" fmla="*/ 3304 h 1673103"/>
              <a:gd name="connsiteX7" fmla="*/ 3824869 w 3936381"/>
              <a:gd name="connsiteY7" fmla="*/ 3304 h 1673103"/>
              <a:gd name="connsiteX8" fmla="*/ 3936381 w 3936381"/>
              <a:gd name="connsiteY8" fmla="*/ 3304 h 167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6381" h="1673103">
                <a:moveTo>
                  <a:pt x="0" y="1664836"/>
                </a:moveTo>
                <a:cubicBezTo>
                  <a:pt x="290861" y="1676916"/>
                  <a:pt x="581722" y="1688996"/>
                  <a:pt x="858644" y="1597928"/>
                </a:cubicBezTo>
                <a:cubicBezTo>
                  <a:pt x="1135566" y="1506860"/>
                  <a:pt x="1438508" y="1321006"/>
                  <a:pt x="1661532" y="1118426"/>
                </a:cubicBezTo>
                <a:cubicBezTo>
                  <a:pt x="1884556" y="915846"/>
                  <a:pt x="2061117" y="544138"/>
                  <a:pt x="2196790" y="382445"/>
                </a:cubicBezTo>
                <a:cubicBezTo>
                  <a:pt x="2332463" y="220752"/>
                  <a:pt x="2382644" y="204026"/>
                  <a:pt x="2475571" y="148270"/>
                </a:cubicBezTo>
                <a:cubicBezTo>
                  <a:pt x="2568498" y="92514"/>
                  <a:pt x="2644697" y="72070"/>
                  <a:pt x="2754351" y="47909"/>
                </a:cubicBezTo>
                <a:cubicBezTo>
                  <a:pt x="2864005" y="23748"/>
                  <a:pt x="2955073" y="10738"/>
                  <a:pt x="3133493" y="3304"/>
                </a:cubicBezTo>
                <a:cubicBezTo>
                  <a:pt x="3311913" y="-4130"/>
                  <a:pt x="3824869" y="3304"/>
                  <a:pt x="3824869" y="3304"/>
                </a:cubicBezTo>
                <a:lnTo>
                  <a:pt x="3936381" y="3304"/>
                </a:lnTo>
              </a:path>
            </a:pathLst>
          </a:custGeom>
          <a:ln w="38100">
            <a:solidFill>
              <a:srgbClr val="FF3399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 стрелкой 45"/>
          <p:cNvCxnSpPr>
            <a:endCxn id="40" idx="1"/>
          </p:cNvCxnSpPr>
          <p:nvPr/>
        </p:nvCxnSpPr>
        <p:spPr>
          <a:xfrm flipV="1">
            <a:off x="1955378" y="3577965"/>
            <a:ext cx="1913218" cy="380234"/>
          </a:xfrm>
          <a:prstGeom prst="straightConnector1">
            <a:avLst/>
          </a:prstGeom>
          <a:ln w="25400">
            <a:solidFill>
              <a:srgbClr val="FF3399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1920997" y="3969732"/>
            <a:ext cx="3931609" cy="250067"/>
          </a:xfrm>
          <a:prstGeom prst="straightConnector1">
            <a:avLst/>
          </a:prstGeom>
          <a:ln w="25400">
            <a:solidFill>
              <a:srgbClr val="FF3399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3117921" y="5755903"/>
            <a:ext cx="3559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Hi-res angular measurements  </a:t>
            </a:r>
            <a:r>
              <a:rPr lang="en-US" sz="1300" dirty="0" smtClean="0"/>
              <a:t>both for proton and neutron </a:t>
            </a:r>
            <a:r>
              <a:rPr lang="en-US" sz="1300" dirty="0" err="1" smtClean="0"/>
              <a:t>dripline</a:t>
            </a:r>
            <a:r>
              <a:rPr lang="en-US" sz="1300" dirty="0" smtClean="0"/>
              <a:t> nuclei populated on secondary target </a:t>
            </a:r>
            <a:endParaRPr lang="ru-RU" sz="1300" dirty="0"/>
          </a:p>
        </p:txBody>
      </p:sp>
      <p:sp>
        <p:nvSpPr>
          <p:cNvPr id="56" name="Прямоугольная выноска 55"/>
          <p:cNvSpPr/>
          <p:nvPr/>
        </p:nvSpPr>
        <p:spPr>
          <a:xfrm>
            <a:off x="6157512" y="1458518"/>
            <a:ext cx="1582839" cy="465292"/>
          </a:xfrm>
          <a:prstGeom prst="wedgeRectCallout">
            <a:avLst>
              <a:gd name="adj1" fmla="val 24043"/>
              <a:gd name="adj2" fmla="val 8565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Degrade the heavy </a:t>
            </a:r>
            <a:r>
              <a:rPr lang="en-US" sz="1200" dirty="0"/>
              <a:t>fragment </a:t>
            </a:r>
            <a:r>
              <a:rPr lang="en-US" sz="1200" dirty="0" smtClean="0"/>
              <a:t>energy</a:t>
            </a:r>
            <a:endParaRPr lang="ru-RU" sz="1200" dirty="0"/>
          </a:p>
        </p:txBody>
      </p:sp>
      <p:sp>
        <p:nvSpPr>
          <p:cNvPr id="57" name="TextBox 56"/>
          <p:cNvSpPr txBox="1"/>
          <p:nvPr/>
        </p:nvSpPr>
        <p:spPr>
          <a:xfrm>
            <a:off x="7082340" y="5226598"/>
            <a:ext cx="1810140" cy="12464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  MC simulation  </a:t>
            </a:r>
            <a:br>
              <a:rPr lang="en-US" b="1" dirty="0" smtClean="0">
                <a:solidFill>
                  <a:srgbClr val="FF0000"/>
                </a:solidFill>
                <a:latin typeface="+mj-lt"/>
              </a:rPr>
            </a:br>
            <a:r>
              <a:rPr lang="en-US" b="1" dirty="0" smtClean="0">
                <a:solidFill>
                  <a:srgbClr val="FF0000"/>
                </a:solidFill>
                <a:latin typeface="+mj-lt"/>
              </a:rPr>
              <a:t>  framework 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to interpret the </a:t>
            </a:r>
            <a:br>
              <a:rPr lang="en-US" sz="1200" dirty="0" smtClean="0">
                <a:solidFill>
                  <a:schemeClr val="tx1"/>
                </a:solidFill>
                <a:latin typeface="+mj-lt"/>
              </a:rPr>
            </a:b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correlation data with   </a:t>
            </a:r>
            <a:br>
              <a:rPr lang="en-US" sz="1200" dirty="0" smtClean="0">
                <a:solidFill>
                  <a:schemeClr val="tx1"/>
                </a:solidFill>
                <a:latin typeface="+mj-lt"/>
              </a:rPr>
            </a:br>
            <a:r>
              <a:rPr lang="en-US" sz="1200" dirty="0" smtClean="0">
                <a:solidFill>
                  <a:schemeClr val="tx1"/>
                </a:solidFill>
                <a:latin typeface="+mj-lt"/>
              </a:rPr>
              <a:t>  incomplete kinematics </a:t>
            </a:r>
            <a:endParaRPr lang="en-US" sz="12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079" y="35207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baseline="30000" dirty="0" smtClean="0"/>
              <a:t>A</a:t>
            </a:r>
            <a:r>
              <a:rPr lang="en-US" sz="2400" i="1" dirty="0" smtClean="0"/>
              <a:t>Z</a:t>
            </a:r>
            <a:endParaRPr lang="ru-RU" sz="2400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878993" y="3520765"/>
            <a:ext cx="5774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baseline="30000" dirty="0" smtClean="0">
                <a:solidFill>
                  <a:srgbClr val="00B050"/>
                </a:solidFill>
              </a:rPr>
              <a:t>A-</a:t>
            </a:r>
            <a:r>
              <a:rPr lang="en-US" sz="2200" baseline="30000" dirty="0" smtClean="0">
                <a:solidFill>
                  <a:srgbClr val="00B050"/>
                </a:solidFill>
              </a:rPr>
              <a:t>1</a:t>
            </a:r>
            <a:r>
              <a:rPr lang="en-US" sz="2200" i="1" dirty="0" smtClean="0">
                <a:solidFill>
                  <a:srgbClr val="00B050"/>
                </a:solidFill>
              </a:rPr>
              <a:t>Z</a:t>
            </a:r>
            <a:endParaRPr lang="ru-RU" sz="2200" i="1" dirty="0">
              <a:solidFill>
                <a:srgbClr val="00B05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28384" y="1576549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30000" dirty="0" smtClean="0">
                <a:solidFill>
                  <a:srgbClr val="00B050"/>
                </a:solidFill>
              </a:rPr>
              <a:t>A-</a:t>
            </a:r>
            <a:r>
              <a:rPr lang="en-US" sz="2000" baseline="30000" dirty="0" smtClean="0">
                <a:solidFill>
                  <a:srgbClr val="00B050"/>
                </a:solidFill>
              </a:rPr>
              <a:t>1</a:t>
            </a:r>
            <a:r>
              <a:rPr lang="en-US" sz="2000" dirty="0" smtClean="0">
                <a:solidFill>
                  <a:srgbClr val="00B050"/>
                </a:solidFill>
              </a:rPr>
              <a:t>(</a:t>
            </a:r>
            <a:r>
              <a:rPr lang="en-US" sz="2000" i="1" dirty="0" smtClean="0">
                <a:solidFill>
                  <a:srgbClr val="00B050"/>
                </a:solidFill>
              </a:rPr>
              <a:t>Z-</a:t>
            </a:r>
            <a:r>
              <a:rPr lang="en-US" sz="2000" dirty="0" smtClean="0">
                <a:solidFill>
                  <a:srgbClr val="00B050"/>
                </a:solidFill>
              </a:rPr>
              <a:t>2)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75527" y="4004356"/>
            <a:ext cx="8242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baseline="30000" dirty="0" smtClean="0">
                <a:solidFill>
                  <a:srgbClr val="FF6600"/>
                </a:solidFill>
              </a:rPr>
              <a:t>A</a:t>
            </a:r>
            <a:r>
              <a:rPr lang="en-US" sz="2200" dirty="0" smtClean="0">
                <a:solidFill>
                  <a:srgbClr val="FF6600"/>
                </a:solidFill>
              </a:rPr>
              <a:t>(</a:t>
            </a:r>
            <a:r>
              <a:rPr lang="en-US" sz="2200" i="1" dirty="0" smtClean="0">
                <a:solidFill>
                  <a:srgbClr val="FF6600"/>
                </a:solidFill>
              </a:rPr>
              <a:t>Z-</a:t>
            </a:r>
            <a:r>
              <a:rPr lang="en-US" sz="2200" dirty="0" smtClean="0">
                <a:solidFill>
                  <a:srgbClr val="FF6600"/>
                </a:solidFill>
              </a:rPr>
              <a:t>1)</a:t>
            </a:r>
            <a:endParaRPr lang="ru-RU" sz="2200" dirty="0">
              <a:solidFill>
                <a:srgbClr val="FF66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68596" y="3347132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50"/>
                </a:solidFill>
              </a:rPr>
              <a:t>p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51415" y="3745963"/>
            <a:ext cx="343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6600"/>
                </a:solidFill>
              </a:rPr>
              <a:t>n</a:t>
            </a:r>
            <a:endParaRPr lang="ru-RU" sz="2400" i="1" dirty="0">
              <a:solidFill>
                <a:srgbClr val="FF66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28384" y="2760615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30000" dirty="0" smtClean="0">
                <a:solidFill>
                  <a:srgbClr val="FF6600"/>
                </a:solidFill>
              </a:rPr>
              <a:t>A-</a:t>
            </a:r>
            <a:r>
              <a:rPr lang="en-US" sz="2000" baseline="30000" dirty="0" smtClean="0">
                <a:solidFill>
                  <a:srgbClr val="FF6600"/>
                </a:solidFill>
              </a:rPr>
              <a:t>2</a:t>
            </a:r>
            <a:r>
              <a:rPr lang="en-US" sz="2000" dirty="0" smtClean="0">
                <a:solidFill>
                  <a:srgbClr val="FF6600"/>
                </a:solidFill>
              </a:rPr>
              <a:t>(</a:t>
            </a:r>
            <a:r>
              <a:rPr lang="en-US" sz="2000" i="1" dirty="0" smtClean="0">
                <a:solidFill>
                  <a:srgbClr val="FF6600"/>
                </a:solidFill>
              </a:rPr>
              <a:t>Z-</a:t>
            </a:r>
            <a:r>
              <a:rPr lang="en-US" sz="2000" dirty="0" smtClean="0">
                <a:solidFill>
                  <a:srgbClr val="FF6600"/>
                </a:solidFill>
              </a:rPr>
              <a:t>1)</a:t>
            </a:r>
            <a:endParaRPr lang="ru-RU" sz="2000" dirty="0">
              <a:solidFill>
                <a:srgbClr val="FF6600"/>
              </a:solidFill>
            </a:endParaRPr>
          </a:p>
        </p:txBody>
      </p:sp>
      <p:sp>
        <p:nvSpPr>
          <p:cNvPr id="48" name="Прямоугольная выноска 47"/>
          <p:cNvSpPr/>
          <p:nvPr/>
        </p:nvSpPr>
        <p:spPr>
          <a:xfrm>
            <a:off x="1547664" y="5858431"/>
            <a:ext cx="1300105" cy="810929"/>
          </a:xfrm>
          <a:prstGeom prst="wedgeRectCallout">
            <a:avLst>
              <a:gd name="adj1" fmla="val 13851"/>
              <a:gd name="adj2" fmla="val -224645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 smtClean="0"/>
              <a:t>Particle unstable systems beyond </a:t>
            </a:r>
            <a:r>
              <a:rPr lang="en-US" sz="1200" b="1" dirty="0" smtClean="0">
                <a:solidFill>
                  <a:srgbClr val="00B050"/>
                </a:solidFill>
              </a:rPr>
              <a:t>proton</a:t>
            </a:r>
            <a:r>
              <a:rPr lang="en-US" sz="1200" dirty="0" smtClean="0"/>
              <a:t> or </a:t>
            </a:r>
            <a:r>
              <a:rPr lang="en-US" sz="1200" b="1" dirty="0" smtClean="0">
                <a:solidFill>
                  <a:srgbClr val="FF6600"/>
                </a:solidFill>
              </a:rPr>
              <a:t>neutron</a:t>
            </a:r>
            <a:r>
              <a:rPr lang="en-US" sz="1200" dirty="0" smtClean="0"/>
              <a:t> </a:t>
            </a:r>
            <a:r>
              <a:rPr lang="en-US" sz="1200" dirty="0" err="1" smtClean="0"/>
              <a:t>driplines</a:t>
            </a:r>
            <a:endParaRPr lang="ru-RU" sz="1200" dirty="0"/>
          </a:p>
        </p:txBody>
      </p:sp>
      <p:sp>
        <p:nvSpPr>
          <p:cNvPr id="51" name="Прямоугольная выноска 50"/>
          <p:cNvSpPr/>
          <p:nvPr/>
        </p:nvSpPr>
        <p:spPr>
          <a:xfrm>
            <a:off x="847101" y="2928732"/>
            <a:ext cx="607760" cy="363402"/>
          </a:xfrm>
          <a:prstGeom prst="wedgeRectCallout">
            <a:avLst>
              <a:gd name="adj1" fmla="val 7548"/>
              <a:gd name="adj2" fmla="val 12355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300" dirty="0" smtClean="0"/>
              <a:t>Beam</a:t>
            </a:r>
            <a:endParaRPr lang="ru-RU" sz="1300" dirty="0"/>
          </a:p>
        </p:txBody>
      </p:sp>
      <p:sp>
        <p:nvSpPr>
          <p:cNvPr id="49" name="TextBox 48"/>
          <p:cNvSpPr txBox="1"/>
          <p:nvPr/>
        </p:nvSpPr>
        <p:spPr>
          <a:xfrm>
            <a:off x="35496" y="4464185"/>
            <a:ext cx="13606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Radiation-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-hard SSDs</a:t>
            </a:r>
          </a:p>
          <a:p>
            <a:r>
              <a:rPr lang="en-US" sz="1300" dirty="0" smtClean="0"/>
              <a:t>for beam diagnostics</a:t>
            </a:r>
            <a:endParaRPr lang="ru-RU" sz="13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11560" y="359277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323528" y="3592773"/>
            <a:ext cx="73204" cy="7128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55576" y="4168837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3344904" y="2152613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3419872" y="4335866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5788212" y="4335866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7596655" y="2806345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6916547" y="4976625"/>
            <a:ext cx="367964" cy="33702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496944" cy="1080120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>
              <a:defRPr/>
            </a:pPr>
            <a:r>
              <a:rPr lang="en-US" sz="3300" b="1" dirty="0">
                <a:solidFill>
                  <a:srgbClr val="0000CC"/>
                </a:solidFill>
              </a:rPr>
              <a:t>EXPERT</a:t>
            </a:r>
            <a:r>
              <a:rPr lang="en-US" sz="3300" dirty="0">
                <a:solidFill>
                  <a:srgbClr val="0000CC"/>
                </a:solidFill>
              </a:rPr>
              <a:t>: </a:t>
            </a:r>
            <a:r>
              <a:rPr lang="en-US" sz="3200" dirty="0" smtClean="0">
                <a:solidFill>
                  <a:srgbClr val="0000CC"/>
                </a:solidFill>
              </a:rPr>
              <a:t/>
            </a:r>
            <a:br>
              <a:rPr lang="en-US" sz="3200" dirty="0" smtClean="0">
                <a:solidFill>
                  <a:srgbClr val="0000CC"/>
                </a:solidFill>
              </a:rPr>
            </a:br>
            <a:r>
              <a:rPr lang="en-US" sz="3100" b="1" dirty="0" err="1" smtClean="0">
                <a:solidFill>
                  <a:srgbClr val="0000CC"/>
                </a:solidFill>
              </a:rPr>
              <a:t>EX</a:t>
            </a:r>
            <a:r>
              <a:rPr lang="en-US" sz="3100" dirty="0" err="1" smtClean="0">
                <a:solidFill>
                  <a:srgbClr val="0000CC"/>
                </a:solidFill>
              </a:rPr>
              <a:t>otic</a:t>
            </a:r>
            <a:r>
              <a:rPr lang="en-US" sz="3100" dirty="0" smtClean="0">
                <a:solidFill>
                  <a:srgbClr val="0000CC"/>
                </a:solidFill>
              </a:rPr>
              <a:t> </a:t>
            </a:r>
            <a:r>
              <a:rPr lang="en-US" sz="3100" b="1" dirty="0">
                <a:solidFill>
                  <a:srgbClr val="0000CC"/>
                </a:solidFill>
              </a:rPr>
              <a:t>P</a:t>
            </a:r>
            <a:r>
              <a:rPr lang="en-US" sz="3100" dirty="0">
                <a:solidFill>
                  <a:srgbClr val="0000CC"/>
                </a:solidFill>
              </a:rPr>
              <a:t>article </a:t>
            </a:r>
            <a:r>
              <a:rPr lang="en-US" sz="3100" b="1" dirty="0">
                <a:solidFill>
                  <a:srgbClr val="0000CC"/>
                </a:solidFill>
              </a:rPr>
              <a:t>E</a:t>
            </a:r>
            <a:r>
              <a:rPr lang="en-US" sz="3100" dirty="0">
                <a:solidFill>
                  <a:srgbClr val="0000CC"/>
                </a:solidFill>
              </a:rPr>
              <a:t>mission and </a:t>
            </a:r>
            <a:r>
              <a:rPr lang="en-US" sz="3100" b="1" dirty="0">
                <a:solidFill>
                  <a:srgbClr val="0000CC"/>
                </a:solidFill>
              </a:rPr>
              <a:t>R</a:t>
            </a:r>
            <a:r>
              <a:rPr lang="en-US" sz="3100" dirty="0">
                <a:solidFill>
                  <a:srgbClr val="0000CC"/>
                </a:solidFill>
              </a:rPr>
              <a:t>adioactivity by </a:t>
            </a:r>
            <a:r>
              <a:rPr lang="en-US" sz="3100" b="1" dirty="0">
                <a:solidFill>
                  <a:srgbClr val="0000CC"/>
                </a:solidFill>
              </a:rPr>
              <a:t>T</a:t>
            </a:r>
            <a:r>
              <a:rPr lang="en-US" sz="3100" dirty="0">
                <a:solidFill>
                  <a:srgbClr val="0000CC"/>
                </a:solidFill>
              </a:rPr>
              <a:t>racking</a:t>
            </a:r>
            <a:endParaRPr lang="ru-RU" sz="31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5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404664"/>
            <a:ext cx="5184775" cy="1799902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eaLnBrk="1" hangingPunct="1"/>
            <a:r>
              <a:rPr lang="en-US" dirty="0" smtClean="0">
                <a:solidFill>
                  <a:srgbClr val="0000CC"/>
                </a:solidFill>
              </a:rPr>
              <a:t>Prospects in Russia</a:t>
            </a:r>
            <a:endParaRPr lang="ru-RU" dirty="0" smtClean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7544" y="1484784"/>
            <a:ext cx="8496944" cy="1080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en-US" sz="3300" b="1" dirty="0">
                <a:solidFill>
                  <a:srgbClr val="0000CC"/>
                </a:solidFill>
              </a:rPr>
              <a:t>FAIR-Russia Research Centre</a:t>
            </a:r>
            <a:endParaRPr lang="ru-RU" sz="3100" dirty="0" smtClean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6093296"/>
            <a:ext cx="7182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7030A0"/>
                </a:solidFill>
              </a:rPr>
              <a:t>Joint "</a:t>
            </a:r>
            <a:r>
              <a:rPr lang="en-US" sz="2400" dirty="0" err="1">
                <a:solidFill>
                  <a:srgbClr val="7030A0"/>
                </a:solidFill>
              </a:rPr>
              <a:t>Rosatom</a:t>
            </a:r>
            <a:r>
              <a:rPr lang="en-US" sz="2400" dirty="0" smtClean="0">
                <a:solidFill>
                  <a:srgbClr val="7030A0"/>
                </a:solidFill>
              </a:rPr>
              <a:t>" </a:t>
            </a:r>
            <a:r>
              <a:rPr lang="en-US" sz="2400" dirty="0">
                <a:solidFill>
                  <a:srgbClr val="7030A0"/>
                </a:solidFill>
              </a:rPr>
              <a:t>and Helmholtz </a:t>
            </a:r>
            <a:r>
              <a:rPr lang="en-US" sz="2400" dirty="0" smtClean="0">
                <a:solidFill>
                  <a:srgbClr val="7030A0"/>
                </a:solidFill>
              </a:rPr>
              <a:t>Association venture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150530" name="Picture 2" descr="http://frrc.itep.ru/images/about/DSC_2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92896"/>
            <a:ext cx="521062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5" y="2862130"/>
            <a:ext cx="194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http://frrc.itep.ru/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06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332656"/>
            <a:ext cx="2592288" cy="5048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200" dirty="0" smtClean="0">
                <a:solidFill>
                  <a:srgbClr val="0000CC"/>
                </a:solidFill>
              </a:rPr>
              <a:t>Conclusions</a:t>
            </a:r>
            <a:endParaRPr lang="ru-RU" sz="3200" dirty="0">
              <a:solidFill>
                <a:srgbClr val="0000CC"/>
              </a:solidFill>
            </a:endParaRPr>
          </a:p>
        </p:txBody>
      </p:sp>
      <p:sp>
        <p:nvSpPr>
          <p:cNvPr id="29699" name="Прямоугольник 11"/>
          <p:cNvSpPr>
            <a:spLocks noChangeArrowheads="1"/>
          </p:cNvSpPr>
          <p:nvPr/>
        </p:nvSpPr>
        <p:spPr bwMode="auto">
          <a:xfrm>
            <a:off x="486006" y="1340768"/>
            <a:ext cx="419828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effectLst/>
                <a:latin typeface="+mj-lt"/>
              </a:rPr>
              <a:t>There exists broad field of research in the nuclear systems far from stability.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+mj-lt"/>
              </a:rPr>
              <a:t>This field would not be “exhausted” in the observable future.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+mj-lt"/>
              </a:rPr>
              <a:t>Exotic novel phenomena discovered in the last two decades. Prospects of new discoveries. </a:t>
            </a:r>
            <a:endParaRPr lang="en-US" sz="1600" dirty="0" smtClean="0">
              <a:effectLst/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effectLst/>
                <a:latin typeface="+mj-lt"/>
              </a:rPr>
              <a:t>There is active research program in this field at FLNR – DRIBS-3 (ACCULINNA-2 and prospective continuations).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latin typeface="+mj-lt"/>
              </a:rPr>
              <a:t>Russia is the largest foreign contributor to </a:t>
            </a:r>
            <a:r>
              <a:rPr lang="en-US" sz="1600" dirty="0">
                <a:latin typeface="+mj-lt"/>
              </a:rPr>
              <a:t>F</a:t>
            </a:r>
            <a:r>
              <a:rPr lang="en-US" sz="1600" dirty="0" smtClean="0">
                <a:latin typeface="+mj-lt"/>
              </a:rPr>
              <a:t>AIR project. FRRC - Prospects for young researchers. </a:t>
            </a:r>
            <a:endParaRPr lang="en-US" sz="1600" dirty="0">
              <a:latin typeface="+mj-lt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en-US" sz="1600" dirty="0" smtClean="0">
                <a:effectLst/>
                <a:latin typeface="+mj-lt"/>
              </a:rPr>
              <a:t>EXPERT program for </a:t>
            </a:r>
            <a:r>
              <a:rPr lang="en-US" sz="1600" dirty="0" err="1" smtClean="0">
                <a:effectLst/>
                <a:latin typeface="+mj-lt"/>
              </a:rPr>
              <a:t>SuperFRS@FAIR</a:t>
            </a:r>
            <a:r>
              <a:rPr lang="en-US" sz="1600" dirty="0" smtClean="0">
                <a:effectLst/>
                <a:latin typeface="+mj-lt"/>
              </a:rPr>
              <a:t> with large contribution from FLNR</a:t>
            </a:r>
            <a:endParaRPr lang="en-US" sz="1600" dirty="0">
              <a:effectLst/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3672408" cy="6612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72328"/>
            <a:ext cx="4104456" cy="669925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rtlCol="0" anchor="t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3200" dirty="0" smtClean="0">
                <a:solidFill>
                  <a:srgbClr val="0000CC"/>
                </a:solidFill>
              </a:rPr>
              <a:t>Decay modes in nucleus</a:t>
            </a:r>
            <a:endParaRPr 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3077" name="Picture 5" descr="C:\presentations\2012-FRRC-lectures\ton_cdm_z7_cs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8" y="850039"/>
            <a:ext cx="8136904" cy="5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84984"/>
            <a:ext cx="1368152" cy="220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6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7550"/>
            <a:ext cx="8570941" cy="582594"/>
          </a:xfrm>
          <a:effectLst>
            <a:outerShdw dist="35921" dir="2700000" algn="ctr" rotWithShape="0">
              <a:schemeClr val="accent1">
                <a:alpha val="50000"/>
              </a:schemeClr>
            </a:outerShdw>
          </a:effectLst>
        </p:spPr>
        <p:txBody>
          <a:bodyPr anchor="t"/>
          <a:lstStyle/>
          <a:p>
            <a:pPr algn="l" eaLnBrk="1" hangingPunct="1">
              <a:defRPr/>
            </a:pPr>
            <a:r>
              <a:rPr lang="en-GB" sz="2800" dirty="0" smtClean="0">
                <a:solidFill>
                  <a:srgbClr val="0000CC"/>
                </a:solidFill>
              </a:rPr>
              <a:t>Radioactivity “hall of fame”</a:t>
            </a:r>
            <a:endParaRPr lang="ru-RU" sz="2800" dirty="0">
              <a:solidFill>
                <a:srgbClr val="0000CC"/>
              </a:solidFill>
            </a:endParaRP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51520" y="2996952"/>
            <a:ext cx="2376264" cy="10801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FF0000"/>
                </a:solidFill>
              </a:rPr>
              <a:t>Henri </a:t>
            </a:r>
            <a:r>
              <a:rPr lang="en-US" sz="1200" dirty="0" smtClean="0">
                <a:solidFill>
                  <a:srgbClr val="FF0000"/>
                </a:solidFill>
              </a:rPr>
              <a:t>Becquerel: </a:t>
            </a:r>
            <a:r>
              <a:rPr lang="en-US" sz="1200" dirty="0" smtClean="0">
                <a:solidFill>
                  <a:srgbClr val="0033CC"/>
                </a:solidFill>
              </a:rPr>
              <a:t>three </a:t>
            </a:r>
            <a:r>
              <a:rPr lang="en-US" sz="1200" dirty="0">
                <a:solidFill>
                  <a:srgbClr val="0033CC"/>
                </a:solidFill>
              </a:rPr>
              <a:t>classes of </a:t>
            </a:r>
            <a:r>
              <a:rPr lang="en-US" sz="1200" dirty="0" smtClean="0">
                <a:solidFill>
                  <a:srgbClr val="0033CC"/>
                </a:solidFill>
              </a:rPr>
              <a:t>radioactivity - negative</a:t>
            </a:r>
            <a:r>
              <a:rPr lang="en-US" sz="1200" dirty="0">
                <a:solidFill>
                  <a:srgbClr val="0033CC"/>
                </a:solidFill>
              </a:rPr>
              <a:t>, positive, and electrically neutral</a:t>
            </a:r>
          </a:p>
        </p:txBody>
      </p:sp>
      <p:pic>
        <p:nvPicPr>
          <p:cNvPr id="69634" name="Picture 2" descr="C:\presentations\2013-Dubna-school\becquer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95" y="977603"/>
            <a:ext cx="1389733" cy="194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3599892" y="6003916"/>
            <a:ext cx="1332148" cy="66544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2n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5264032" y="6003916"/>
            <a:ext cx="1296144" cy="66544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???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</a:rPr>
              <a:t>4n radioactivity</a:t>
            </a:r>
            <a:endParaRPr lang="en-US" sz="1200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888" y="4057697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pic>
        <p:nvPicPr>
          <p:cNvPr id="69635" name="Picture 3" descr="C:\presentations\2013-Dubna-school\Irène Joliot-Curie_mar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-1" r="28725" b="35356"/>
          <a:stretch/>
        </p:blipFill>
        <p:spPr bwMode="auto">
          <a:xfrm>
            <a:off x="2915816" y="942758"/>
            <a:ext cx="2313967" cy="16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Горизонтальный свиток 13"/>
          <p:cNvSpPr/>
          <p:nvPr/>
        </p:nvSpPr>
        <p:spPr>
          <a:xfrm>
            <a:off x="3131840" y="2708920"/>
            <a:ext cx="1786845" cy="621563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F. </a:t>
            </a:r>
            <a:r>
              <a:rPr lang="en-US" sz="1200" dirty="0" err="1" smtClean="0">
                <a:solidFill>
                  <a:srgbClr val="FF0000"/>
                </a:solidFill>
              </a:rPr>
              <a:t>Jouliot</a:t>
            </a:r>
            <a:r>
              <a:rPr lang="en-US" sz="1200" dirty="0" smtClean="0">
                <a:solidFill>
                  <a:srgbClr val="FF0000"/>
                </a:solidFill>
              </a:rPr>
              <a:t> and I. Curie: 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baseline="30000" dirty="0" smtClean="0">
                <a:solidFill>
                  <a:srgbClr val="0033CC"/>
                </a:solidFill>
              </a:rPr>
              <a:t>+</a:t>
            </a:r>
            <a:endParaRPr lang="en-US" sz="1200" baseline="30000" dirty="0">
              <a:solidFill>
                <a:srgbClr val="0033CC"/>
              </a:solidFill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6120868" y="1664763"/>
            <a:ext cx="2195548" cy="648225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G.N. </a:t>
            </a:r>
            <a:r>
              <a:rPr lang="en-US" sz="1200" dirty="0" err="1" smtClean="0">
                <a:solidFill>
                  <a:srgbClr val="FF0000"/>
                </a:solidFill>
              </a:rPr>
              <a:t>Flerov</a:t>
            </a:r>
            <a:r>
              <a:rPr lang="en-US" sz="1200" dirty="0" smtClean="0">
                <a:solidFill>
                  <a:srgbClr val="FF0000"/>
                </a:solidFill>
              </a:rPr>
              <a:t> and K.A. </a:t>
            </a:r>
            <a:r>
              <a:rPr lang="en-US" sz="1200" dirty="0" err="1" smtClean="0">
                <a:solidFill>
                  <a:srgbClr val="FF0000"/>
                </a:solidFill>
              </a:rPr>
              <a:t>Petrzhak</a:t>
            </a:r>
            <a:r>
              <a:rPr lang="en-US" sz="1200" dirty="0" smtClean="0">
                <a:solidFill>
                  <a:srgbClr val="FF0000"/>
                </a:solidFill>
              </a:rPr>
              <a:t/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  </a:t>
            </a:r>
            <a:r>
              <a:rPr lang="en-US" sz="1200" dirty="0" smtClean="0">
                <a:solidFill>
                  <a:srgbClr val="0033CC"/>
                </a:solidFill>
              </a:rPr>
              <a:t>spontaneous fission</a:t>
            </a:r>
            <a:endParaRPr lang="en-US" sz="1200" dirty="0">
              <a:solidFill>
                <a:srgbClr val="0033CC"/>
              </a:solidFill>
            </a:endParaRPr>
          </a:p>
        </p:txBody>
      </p:sp>
      <p:pic>
        <p:nvPicPr>
          <p:cNvPr id="69636" name="Picture 4" descr="C:\presentations\2013-Dubna-school\hofman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186"/>
          <a:stretch/>
        </p:blipFill>
        <p:spPr bwMode="auto">
          <a:xfrm>
            <a:off x="323529" y="4466488"/>
            <a:ext cx="1105538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C:\presentations\2013-Dubna-school\pfutzner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216" r="61213" b="41972"/>
          <a:stretch/>
        </p:blipFill>
        <p:spPr bwMode="auto">
          <a:xfrm>
            <a:off x="1872000" y="4459712"/>
            <a:ext cx="1115824" cy="13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Горизонтальный свиток 21"/>
          <p:cNvSpPr/>
          <p:nvPr/>
        </p:nvSpPr>
        <p:spPr>
          <a:xfrm>
            <a:off x="1838804" y="5990129"/>
            <a:ext cx="1182216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M. </a:t>
            </a:r>
            <a:r>
              <a:rPr lang="en-US" sz="1200" dirty="0" err="1" smtClean="0">
                <a:solidFill>
                  <a:srgbClr val="FF0000"/>
                </a:solidFill>
              </a:rPr>
              <a:t>Pfutzner</a:t>
            </a:r>
            <a:r>
              <a:rPr lang="en-US" sz="1200" dirty="0" smtClean="0">
                <a:solidFill>
                  <a:srgbClr val="FF0000"/>
                </a:solidFill>
              </a:rPr>
              <a:t>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42" name="Picture 10" descr="C:\presentations\2013-Dubna-school\flerov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63" t="-519" r="6163" b="1359"/>
          <a:stretch/>
        </p:blipFill>
        <p:spPr bwMode="auto">
          <a:xfrm>
            <a:off x="5669351" y="224695"/>
            <a:ext cx="1345216" cy="13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3" name="Picture 11" descr="C:\presentations\2013-Dubna-school\К_А_Петржак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407"/>
          <a:stretch/>
        </p:blipFill>
        <p:spPr bwMode="auto">
          <a:xfrm>
            <a:off x="7156589" y="217104"/>
            <a:ext cx="1303844" cy="13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4" name="Picture 12" descr="C:\presentations\2013-Dubna-school\karnaukhov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r="23645" b="45824"/>
          <a:stretch/>
        </p:blipFill>
        <p:spPr bwMode="auto">
          <a:xfrm>
            <a:off x="7014567" y="2510872"/>
            <a:ext cx="1789526" cy="143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6" name="Picture 14" descr="C:\presentations\2012-EXON\Gurgen-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t="4137" r="29170" b="21692"/>
          <a:stretch/>
        </p:blipFill>
        <p:spPr bwMode="auto">
          <a:xfrm>
            <a:off x="7711549" y="3672200"/>
            <a:ext cx="1245600" cy="155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Горизонтальный свиток 29"/>
          <p:cNvSpPr/>
          <p:nvPr/>
        </p:nvSpPr>
        <p:spPr>
          <a:xfrm>
            <a:off x="213048" y="5990130"/>
            <a:ext cx="1216019" cy="6792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S. Hofmann:</a:t>
            </a: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n-US" sz="1200" baseline="30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28028" y="4057698"/>
            <a:ext cx="1368152" cy="17235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6600" dirty="0" smtClean="0"/>
              <a:t>?</a:t>
            </a:r>
            <a:r>
              <a:rPr lang="en-US" sz="6000" dirty="0" smtClean="0"/>
              <a:t> </a:t>
            </a:r>
            <a:br>
              <a:rPr lang="en-US" sz="6000" dirty="0" smtClean="0"/>
            </a:br>
            <a:endParaRPr lang="ru-RU" sz="2000" dirty="0"/>
          </a:p>
        </p:txBody>
      </p:sp>
      <p:sp>
        <p:nvSpPr>
          <p:cNvPr id="32" name="Горизонтальный свиток 31"/>
          <p:cNvSpPr/>
          <p:nvPr/>
        </p:nvSpPr>
        <p:spPr>
          <a:xfrm>
            <a:off x="7156589" y="5364398"/>
            <a:ext cx="1695892" cy="100308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FF0000"/>
                </a:solidFill>
              </a:rPr>
              <a:t>V.A. </a:t>
            </a:r>
            <a:r>
              <a:rPr lang="en-US" sz="1200" dirty="0" err="1" smtClean="0">
                <a:solidFill>
                  <a:srgbClr val="FF0000"/>
                </a:solidFill>
              </a:rPr>
              <a:t>Karnaukhov</a:t>
            </a:r>
            <a:r>
              <a:rPr lang="en-US" sz="1200" dirty="0" smtClean="0">
                <a:solidFill>
                  <a:srgbClr val="FF0000"/>
                </a:solidFill>
              </a:rPr>
              <a:t> and G.M. </a:t>
            </a:r>
            <a:r>
              <a:rPr lang="en-US" sz="1200" dirty="0" err="1" smtClean="0">
                <a:solidFill>
                  <a:srgbClr val="FF0000"/>
                </a:solidFill>
              </a:rPr>
              <a:t>Ter-Akopian</a:t>
            </a:r>
            <a:endParaRPr lang="en-US" sz="1200" dirty="0" smtClean="0">
              <a:solidFill>
                <a:srgbClr val="FF0000"/>
              </a:solidFill>
            </a:endParaRPr>
          </a:p>
          <a:p>
            <a:pPr algn="ctr">
              <a:buClr>
                <a:schemeClr val="accent2"/>
              </a:buClr>
              <a:defRPr/>
            </a:pPr>
            <a:r>
              <a:rPr lang="en-US" sz="1200" dirty="0" smtClean="0">
                <a:solidFill>
                  <a:srgbClr val="0033CC"/>
                </a:solidFill>
                <a:latin typeface="Symbol" pitchFamily="18" charset="2"/>
              </a:rPr>
              <a:t>b</a:t>
            </a:r>
            <a:r>
              <a:rPr lang="en-US" sz="1200" dirty="0" smtClean="0">
                <a:solidFill>
                  <a:srgbClr val="0033CC"/>
                </a:solidFill>
              </a:rPr>
              <a:t>-delayed p</a:t>
            </a:r>
            <a:endParaRPr lang="en-US" sz="1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30559</TotalTime>
  <Words>3134</Words>
  <Application>Microsoft Office PowerPoint</Application>
  <PresentationFormat>Экран (4:3)</PresentationFormat>
  <Paragraphs>595</Paragraphs>
  <Slides>72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72</vt:i4>
      </vt:variant>
    </vt:vector>
  </HeadingPairs>
  <TitlesOfParts>
    <vt:vector size="84" baseType="lpstr">
      <vt:lpstr>Arial</vt:lpstr>
      <vt:lpstr>Tahoma</vt:lpstr>
      <vt:lpstr>Verdana</vt:lpstr>
      <vt:lpstr>Times New Roman</vt:lpstr>
      <vt:lpstr>Lucida Sans Unicode</vt:lpstr>
      <vt:lpstr>Calibri</vt:lpstr>
      <vt:lpstr>Symbol</vt:lpstr>
      <vt:lpstr>Wingdings</vt:lpstr>
      <vt:lpstr>Тема Office</vt:lpstr>
      <vt:lpstr>Graph</vt:lpstr>
      <vt:lpstr>CorelDRAW</vt:lpstr>
      <vt:lpstr>Equation</vt:lpstr>
      <vt:lpstr>Light exotic nuclei:  beyond the nuclear stability</vt:lpstr>
      <vt:lpstr>Презентация PowerPoint</vt:lpstr>
      <vt:lpstr>Презентация PowerPoint</vt:lpstr>
      <vt:lpstr>Flerov Lab: Superlights – fragment separator  ACCULINNA </vt:lpstr>
      <vt:lpstr>Flerov Lab: Superlights – fragment separator  ACCULINNA </vt:lpstr>
      <vt:lpstr>Презентация PowerPoint</vt:lpstr>
      <vt:lpstr>Stability valley</vt:lpstr>
      <vt:lpstr>Decay modes in nucleus</vt:lpstr>
      <vt:lpstr>Radioactivity “hall of fame”</vt:lpstr>
      <vt:lpstr>Nuclei near stability valley</vt:lpstr>
      <vt:lpstr>Презентация PowerPoint</vt:lpstr>
      <vt:lpstr>Nucleus is defined by shells </vt:lpstr>
      <vt:lpstr> Nucleus is defined NN interaction. Paring in nuclei</vt:lpstr>
      <vt:lpstr>Nuclei far from stability valley: exotic phenomena</vt:lpstr>
      <vt:lpstr>Nuclear exotics</vt:lpstr>
      <vt:lpstr>Nuclear exotics “in continuum”</vt:lpstr>
      <vt:lpstr>Nuclei far from stability valley: importance for astrophysics</vt:lpstr>
      <vt:lpstr>Nucleosynthesys basics</vt:lpstr>
      <vt:lpstr>Nucleosynthesys basics</vt:lpstr>
      <vt:lpstr>Neutron stars</vt:lpstr>
      <vt:lpstr>Презентация PowerPoint</vt:lpstr>
      <vt:lpstr>Презентация PowerPoint</vt:lpstr>
      <vt:lpstr>RIB production: ISOL (Isotope Separation On-Line) </vt:lpstr>
      <vt:lpstr>In-flight method: FRS – The Fragment Separator </vt:lpstr>
      <vt:lpstr>Ion-optical idea of fragment separation</vt:lpstr>
      <vt:lpstr>Modern RIB facilities: the course to upgrade</vt:lpstr>
      <vt:lpstr>Flerov Lab: Superlights – fragment separator  ACCULINNA </vt:lpstr>
      <vt:lpstr>Презентация PowerPoint</vt:lpstr>
      <vt:lpstr>ACCULINNA-2 at Flerov laboratory, JINR</vt:lpstr>
      <vt:lpstr>Презентация PowerPoint</vt:lpstr>
      <vt:lpstr>Презентация PowerPoint</vt:lpstr>
      <vt:lpstr>GANIL -&gt; SPIRAL-2</vt:lpstr>
      <vt:lpstr>RIKEN -&gt; RIBF (Radioactive Isotope Beam Factory)</vt:lpstr>
      <vt:lpstr>NSCL -&gt; FRIB (Factory Radioactive Isotope Beam)</vt:lpstr>
      <vt:lpstr>GSI -&gt; FAIR </vt:lpstr>
      <vt:lpstr>Big, bigger, the biggest</vt:lpstr>
      <vt:lpstr>Презентация PowerPoint</vt:lpstr>
      <vt:lpstr>Nuclei far from stability valley: exotic phenomena</vt:lpstr>
      <vt:lpstr>Few-body dynamics</vt:lpstr>
      <vt:lpstr>Few-body dynamics at the driplines</vt:lpstr>
      <vt:lpstr>Irreducible few-body dynamics</vt:lpstr>
      <vt:lpstr>Quantum mechanics and boundary conditions</vt:lpstr>
      <vt:lpstr>Презентация PowerPoint</vt:lpstr>
      <vt:lpstr>Презентация PowerPoint</vt:lpstr>
      <vt:lpstr>Презентация PowerPoint</vt:lpstr>
      <vt:lpstr>Two-proton radioactivity: a qualitative view   </vt:lpstr>
      <vt:lpstr>Analogy with Borromean property of halo nuclei</vt:lpstr>
      <vt:lpstr>True 2p decay lifetime systematics</vt:lpstr>
      <vt:lpstr>True 2p decay lifetime systematics</vt:lpstr>
      <vt:lpstr>45Fe: the first found and the best studied</vt:lpstr>
      <vt:lpstr>Three-body correlations. </vt:lpstr>
      <vt:lpstr>Common properties of correlations</vt:lpstr>
      <vt:lpstr>45Fe: internal correlations</vt:lpstr>
      <vt:lpstr>Growing sophistication of the theoretical methods</vt:lpstr>
      <vt:lpstr>6Be at MSU: correlations      on resonance</vt:lpstr>
      <vt:lpstr>6Be at MSU: energy evolution of correlations </vt:lpstr>
      <vt:lpstr>Long-range character of three-body Coulomb by example of 45Fe</vt:lpstr>
      <vt:lpstr>Long-range character of three-body Coulomb by example of 16Ne</vt:lpstr>
      <vt:lpstr>Few-body dynamics studied at FLNR</vt:lpstr>
      <vt:lpstr>IsoVector Soft Dipole Mode in 6Be</vt:lpstr>
      <vt:lpstr>10He studied in the 8He(t,p)10He reaction</vt:lpstr>
      <vt:lpstr>Theoretical dreams:  two-neutron and  four-neutron radioactivities</vt:lpstr>
      <vt:lpstr>What about neutron radioactivity?</vt:lpstr>
      <vt:lpstr>2n radioactivity in 26O ?</vt:lpstr>
      <vt:lpstr>Two- (and more)-neutron radioactivity search prospects</vt:lpstr>
      <vt:lpstr>Prospects at Flerov lab</vt:lpstr>
      <vt:lpstr>Prospects at FAIR</vt:lpstr>
      <vt:lpstr>Physical layout</vt:lpstr>
      <vt:lpstr>Basic idea</vt:lpstr>
      <vt:lpstr>EXPERT:  EXotic Particle Emission and Radioactivity by Tracking</vt:lpstr>
      <vt:lpstr>Prospects in Russia</vt:lpstr>
      <vt:lpstr>Conclusions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Leonid Grigorenko</dc:creator>
  <cp:lastModifiedBy>Leo</cp:lastModifiedBy>
  <cp:revision>295</cp:revision>
  <dcterms:created xsi:type="dcterms:W3CDTF">2009-10-09T02:06:04Z</dcterms:created>
  <dcterms:modified xsi:type="dcterms:W3CDTF">2016-03-15T07:07:21Z</dcterms:modified>
</cp:coreProperties>
</file>