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307.xml" ContentType="application/vnd.openxmlformats-officedocument.presentationml.slideLayout+xml"/>
  <Override PartName="/ppt/slideLayouts/slideLayout354.xml" ContentType="application/vnd.openxmlformats-officedocument.presentationml.slideLayout+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Layouts/slideLayout332.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slideLayouts/slideLayout348.xml" ContentType="application/vnd.openxmlformats-officedocument.presentationml.slideLayout+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Layouts/slideLayout326.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Layouts/slideLayout118.xml" ContentType="application/vnd.openxmlformats-officedocument.presentationml.slideLayout+xml"/>
  <Override PartName="/ppt/slideLayouts/slideLayout165.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351.xml" ContentType="application/vnd.openxmlformats-officedocument.presentationml.slideLayout+xml"/>
  <Override PartName="/ppt/notesSlides/notesSlide57.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Default Extension="emf" ContentType="image/x-emf"/>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notesSlides/notesSlide35.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slides/slide108.xml" ContentType="application/vnd.openxmlformats-officedocument.presentationml.slide+xml"/>
  <Override PartName="/ppt/slideLayouts/slideLayout222.xml" ContentType="application/vnd.openxmlformats-officedocument.presentationml.slideLayout+xml"/>
  <Override PartName="/ppt/slideLayouts/slideLayout367.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notesSlides/notesSlide29.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notesSlides/notesSlide54.xml" ContentType="application/vnd.openxmlformats-officedocument.presentationml.notesSlide+xml"/>
  <Override PartName="/ppt/slideMasters/slideMaster24.xml" ContentType="application/vnd.openxmlformats-officedocument.presentationml.slideMaster+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s/slide79.xml" ContentType="application/vnd.openxmlformats-officedocument.presentationml.slide+xml"/>
  <Override PartName="/ppt/slideLayouts/slideLayout241.xml" ContentType="application/vnd.openxmlformats-officedocument.presentationml.slideLayout+xml"/>
  <Override PartName="/ppt/slideLayouts/slideLayout33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317.xml" ContentType="application/vnd.openxmlformats-officedocument.presentationml.slideLayout+xml"/>
  <Override PartName="/ppt/slideLayouts/slideLayout364.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Layouts/slideLayout342.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320.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235.xml" ContentType="application/vnd.openxmlformats-officedocument.presentationml.slideLayout+xml"/>
  <Override PartName="/ppt/theme/theme17.xml" ContentType="application/vnd.openxmlformats-officedocument.theme+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slides/slide98.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Layouts/slideLayout358.xml" ContentType="application/vnd.openxmlformats-officedocument.presentationml.slideLayout+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Layouts/slideLayout336.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slideLayouts/slideLayout361.xml" ContentType="application/vnd.openxmlformats-officedocument.presentationml.slideLayout+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slideLayouts/slideLayout254.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slideLayouts/slideLayout232.xml" ContentType="application/vnd.openxmlformats-officedocument.presentationml.slideLayout+xml"/>
  <Override PartName="/ppt/slideLayouts/slideLayout319.xml" ContentType="application/vnd.openxmlformats-officedocument.presentationml.slideLayout+xml"/>
  <Override PartName="/ppt/slideLayouts/slideLayout366.xml" ContentType="application/vnd.openxmlformats-officedocument.presentationml.slideLayout+xml"/>
  <Default Extension="doc" ContentType="application/msword"/>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Layouts/slideLayout308.xml" ContentType="application/vnd.openxmlformats-officedocument.presentationml.slideLayout+xml"/>
  <Override PartName="/ppt/slideLayouts/slideLayout355.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Layouts/slideLayout344.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33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259.xml" ContentType="application/vnd.openxmlformats-officedocument.presentationml.slideLayout+xml"/>
  <Override PartName="/ppt/slideLayouts/slideLayout311.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theme/theme19.xml" ContentType="application/vnd.openxmlformats-officedocument.theme+xml"/>
  <Override PartName="/ppt/slideLayouts/slideLayout295.xml" ContentType="application/vnd.openxmlformats-officedocument.presentationml.slideLayout+xml"/>
  <Override PartName="/ppt/slideLayouts/slideLayout300.xml" ContentType="application/vnd.openxmlformats-officedocument.presentationml.slideLayout+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Layouts/slideLayout273.xml" ContentType="application/vnd.openxmlformats-officedocument.presentationml.slideLayout+xml"/>
  <Override PartName="/ppt/slideLayouts/slideLayout284.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slideLayouts/slideLayout349.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338.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slideLayouts/slideLayout32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316.xml" ContentType="application/vnd.openxmlformats-officedocument.presentationml.slideLayout+xml"/>
  <Override PartName="/ppt/slideLayouts/slideLayout363.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41.xml" ContentType="application/vnd.openxmlformats-officedocument.presentationml.slideLayout+xml"/>
  <Override PartName="/ppt/slideLayouts/slideLayout352.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slideLayouts/slideLayout278.xml" ContentType="application/vnd.openxmlformats-officedocument.presentationml.slideLayout+xml"/>
  <Override PartName="/ppt/slideLayouts/slideLayout330.xml" ContentType="application/vnd.openxmlformats-officedocument.presentationml.slideLayout+xml"/>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267.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Layouts/slideLayout368.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Layouts/slideLayout357.xml" ContentType="application/vnd.openxmlformats-officedocument.presentationml.slideLayout+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slideLayouts/slideLayout346.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3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360.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302.xml" ContentType="application/vnd.openxmlformats-officedocument.presentationml.slideLayout+xml"/>
  <Override PartName="/ppt/notesSlides/notesSlide55.xml" ContentType="application/vnd.openxmlformats-officedocument.presentationml.notesSlide+xml"/>
  <Override PartName="/ppt/slideMasters/slideMaster25.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Layouts/slideLayout32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Layouts/slideLayout365.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notesSlides/notesSlide52.xml" ContentType="application/vnd.openxmlformats-officedocument.presentationml.notesSlide+xml"/>
  <Override PartName="/ppt/slideMasters/slideMaster22.xml" ContentType="application/vnd.openxmlformats-officedocument.presentationml.slideMaster+xml"/>
  <Override PartName="/ppt/slideLayouts/slideLayout359.xml" ContentType="application/vnd.openxmlformats-officedocument.presentationml.slideLayout+xml"/>
  <Override PartName="/ppt/notesSlides/notesSlide30.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slideLayouts/slideLayout261.xml" ContentType="application/vnd.openxmlformats-officedocument.presentationml.slideLayout+xml"/>
  <Override PartName="/ppt/theme/theme21.xml" ContentType="application/vnd.openxmlformats-officedocument.theme+xml"/>
  <Override PartName="/ppt/slides/slide77.xml" ContentType="application/vnd.openxmlformats-officedocument.presentationml.slide+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slideLayouts/slideLayout362.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356.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68.xml" ContentType="application/vnd.openxmlformats-officedocument.presentationml.slide+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notesSlides/notesSlide37.xml" ContentType="application/vnd.openxmlformats-officedocument.presentationml.notes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Default Extension="wav" ContentType="audio/wav"/>
  <Override PartName="/ppt/notesSlides/notesSlide15.xml" ContentType="application/vnd.openxmlformats-officedocument.presentationml.notesSlide+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Layouts/slideLayout347.xml" ContentType="application/vnd.openxmlformats-officedocument.presentationml.slideLayout+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Layouts/slideLayout350.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notesSlides/notesSlide56.xml" ContentType="application/vnd.openxmlformats-officedocument.presentationml.notesSlide+xml"/>
  <Override PartName="/ppt/slideMasters/slideMaster26.xml" ContentType="application/vnd.openxmlformats-officedocument.presentationml.slideMaster+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theme/theme25.xml" ContentType="application/vnd.openxmlformats-officedocument.them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34" r:id="rId1"/>
    <p:sldMasterId id="2147486426" r:id="rId2"/>
    <p:sldMasterId id="2147486484" r:id="rId3"/>
    <p:sldMasterId id="2147486538" r:id="rId4"/>
    <p:sldMasterId id="2147487460" r:id="rId5"/>
    <p:sldMasterId id="2147487474" r:id="rId6"/>
    <p:sldMasterId id="2147487549" r:id="rId7"/>
    <p:sldMasterId id="2147487563" r:id="rId8"/>
    <p:sldMasterId id="2147487579" r:id="rId9"/>
    <p:sldMasterId id="2147487611" r:id="rId10"/>
    <p:sldMasterId id="2147487627" r:id="rId11"/>
    <p:sldMasterId id="2147487643" r:id="rId12"/>
    <p:sldMasterId id="2147487659" r:id="rId13"/>
    <p:sldMasterId id="2147487674" r:id="rId14"/>
    <p:sldMasterId id="2147487690" r:id="rId15"/>
    <p:sldMasterId id="2147487706" r:id="rId16"/>
    <p:sldMasterId id="2147487721" r:id="rId17"/>
    <p:sldMasterId id="2147487736" r:id="rId18"/>
    <p:sldMasterId id="2147487752" r:id="rId19"/>
    <p:sldMasterId id="2147487767" r:id="rId20"/>
    <p:sldMasterId id="2147487780" r:id="rId21"/>
    <p:sldMasterId id="2147487795" r:id="rId22"/>
    <p:sldMasterId id="2147487812" r:id="rId23"/>
    <p:sldMasterId id="2147487844" r:id="rId24"/>
    <p:sldMasterId id="2147487859" r:id="rId25"/>
    <p:sldMasterId id="2147487877" r:id="rId26"/>
  </p:sldMasterIdLst>
  <p:notesMasterIdLst>
    <p:notesMasterId r:id="rId141"/>
  </p:notesMasterIdLst>
  <p:sldIdLst>
    <p:sldId id="778" r:id="rId27"/>
    <p:sldId id="1024" r:id="rId28"/>
    <p:sldId id="1004" r:id="rId29"/>
    <p:sldId id="439" r:id="rId30"/>
    <p:sldId id="917" r:id="rId31"/>
    <p:sldId id="1005" r:id="rId32"/>
    <p:sldId id="999" r:id="rId33"/>
    <p:sldId id="998" r:id="rId34"/>
    <p:sldId id="1031" r:id="rId35"/>
    <p:sldId id="1002" r:id="rId36"/>
    <p:sldId id="1006" r:id="rId37"/>
    <p:sldId id="920" r:id="rId38"/>
    <p:sldId id="946" r:id="rId39"/>
    <p:sldId id="1007" r:id="rId40"/>
    <p:sldId id="1028" r:id="rId41"/>
    <p:sldId id="1029" r:id="rId42"/>
    <p:sldId id="807" r:id="rId43"/>
    <p:sldId id="809" r:id="rId44"/>
    <p:sldId id="1009" r:id="rId45"/>
    <p:sldId id="1010" r:id="rId46"/>
    <p:sldId id="1011" r:id="rId47"/>
    <p:sldId id="1012" r:id="rId48"/>
    <p:sldId id="804" r:id="rId49"/>
    <p:sldId id="948" r:id="rId50"/>
    <p:sldId id="806" r:id="rId51"/>
    <p:sldId id="918" r:id="rId52"/>
    <p:sldId id="927" r:id="rId53"/>
    <p:sldId id="922" r:id="rId54"/>
    <p:sldId id="923" r:id="rId55"/>
    <p:sldId id="1035" r:id="rId56"/>
    <p:sldId id="1036" r:id="rId57"/>
    <p:sldId id="924" r:id="rId58"/>
    <p:sldId id="925" r:id="rId59"/>
    <p:sldId id="937" r:id="rId60"/>
    <p:sldId id="942" r:id="rId61"/>
    <p:sldId id="952" r:id="rId62"/>
    <p:sldId id="1016" r:id="rId63"/>
    <p:sldId id="939" r:id="rId64"/>
    <p:sldId id="1019" r:id="rId65"/>
    <p:sldId id="1025" r:id="rId66"/>
    <p:sldId id="1020" r:id="rId67"/>
    <p:sldId id="1021" r:id="rId68"/>
    <p:sldId id="997" r:id="rId69"/>
    <p:sldId id="954" r:id="rId70"/>
    <p:sldId id="996" r:id="rId71"/>
    <p:sldId id="1008" r:id="rId72"/>
    <p:sldId id="957" r:id="rId73"/>
    <p:sldId id="955" r:id="rId74"/>
    <p:sldId id="721" r:id="rId75"/>
    <p:sldId id="724" r:id="rId76"/>
    <p:sldId id="812" r:id="rId77"/>
    <p:sldId id="814" r:id="rId78"/>
    <p:sldId id="945" r:id="rId79"/>
    <p:sldId id="815" r:id="rId80"/>
    <p:sldId id="747" r:id="rId81"/>
    <p:sldId id="726" r:id="rId82"/>
    <p:sldId id="786" r:id="rId83"/>
    <p:sldId id="732" r:id="rId84"/>
    <p:sldId id="737" r:id="rId85"/>
    <p:sldId id="932" r:id="rId86"/>
    <p:sldId id="792" r:id="rId87"/>
    <p:sldId id="775" r:id="rId88"/>
    <p:sldId id="678" r:id="rId89"/>
    <p:sldId id="676" r:id="rId90"/>
    <p:sldId id="822" r:id="rId91"/>
    <p:sldId id="944" r:id="rId92"/>
    <p:sldId id="819" r:id="rId93"/>
    <p:sldId id="820" r:id="rId94"/>
    <p:sldId id="821" r:id="rId95"/>
    <p:sldId id="934" r:id="rId96"/>
    <p:sldId id="902" r:id="rId97"/>
    <p:sldId id="958" r:id="rId98"/>
    <p:sldId id="959" r:id="rId99"/>
    <p:sldId id="961" r:id="rId100"/>
    <p:sldId id="962" r:id="rId101"/>
    <p:sldId id="963" r:id="rId102"/>
    <p:sldId id="964" r:id="rId103"/>
    <p:sldId id="965" r:id="rId104"/>
    <p:sldId id="966" r:id="rId105"/>
    <p:sldId id="967" r:id="rId106"/>
    <p:sldId id="968" r:id="rId107"/>
    <p:sldId id="969" r:id="rId108"/>
    <p:sldId id="970" r:id="rId109"/>
    <p:sldId id="971" r:id="rId110"/>
    <p:sldId id="972" r:id="rId111"/>
    <p:sldId id="973" r:id="rId112"/>
    <p:sldId id="974" r:id="rId113"/>
    <p:sldId id="975" r:id="rId114"/>
    <p:sldId id="976" r:id="rId115"/>
    <p:sldId id="977" r:id="rId116"/>
    <p:sldId id="978" r:id="rId117"/>
    <p:sldId id="979" r:id="rId118"/>
    <p:sldId id="980" r:id="rId119"/>
    <p:sldId id="981" r:id="rId120"/>
    <p:sldId id="982" r:id="rId121"/>
    <p:sldId id="983" r:id="rId122"/>
    <p:sldId id="984" r:id="rId123"/>
    <p:sldId id="985" r:id="rId124"/>
    <p:sldId id="986" r:id="rId125"/>
    <p:sldId id="987" r:id="rId126"/>
    <p:sldId id="988" r:id="rId127"/>
    <p:sldId id="989" r:id="rId128"/>
    <p:sldId id="990" r:id="rId129"/>
    <p:sldId id="991" r:id="rId130"/>
    <p:sldId id="992" r:id="rId131"/>
    <p:sldId id="993" r:id="rId132"/>
    <p:sldId id="994" r:id="rId133"/>
    <p:sldId id="995" r:id="rId134"/>
    <p:sldId id="1013" r:id="rId135"/>
    <p:sldId id="1014" r:id="rId136"/>
    <p:sldId id="1030" r:id="rId137"/>
    <p:sldId id="1032" r:id="rId138"/>
    <p:sldId id="1033" r:id="rId139"/>
    <p:sldId id="1034" r:id="rId140"/>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33CC"/>
    <a:srgbClr val="156D30"/>
    <a:srgbClr val="FFCC99"/>
    <a:srgbClr val="FFFF99"/>
    <a:srgbClr val="000000"/>
    <a:srgbClr val="072711"/>
    <a:srgbClr val="0F5123"/>
    <a:srgbClr val="0A3818"/>
    <a:srgbClr val="9900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1" autoAdjust="0"/>
    <p:restoredTop sz="82581" autoAdjust="0"/>
  </p:normalViewPr>
  <p:slideViewPr>
    <p:cSldViewPr>
      <p:cViewPr varScale="1">
        <p:scale>
          <a:sx n="53" d="100"/>
          <a:sy n="53" d="100"/>
        </p:scale>
        <p:origin x="-1032" y="-72"/>
      </p:cViewPr>
      <p:guideLst>
        <p:guide orient="horz" pos="2160"/>
        <p:guide pos="2880"/>
      </p:guideLst>
    </p:cSldViewPr>
  </p:slideViewPr>
  <p:outlineViewPr>
    <p:cViewPr>
      <p:scale>
        <a:sx n="33" d="100"/>
        <a:sy n="33" d="100"/>
      </p:scale>
      <p:origin x="0" y="-370"/>
    </p:cViewPr>
  </p:outlineViewPr>
  <p:notesTextViewPr>
    <p:cViewPr>
      <p:scale>
        <a:sx n="100" d="100"/>
        <a:sy n="100" d="100"/>
      </p:scale>
      <p:origin x="0" y="0"/>
    </p:cViewPr>
  </p:notesTextViewPr>
  <p:sorterViewPr>
    <p:cViewPr varScale="1">
      <p:scale>
        <a:sx n="1" d="1"/>
        <a:sy n="1" d="1"/>
      </p:scale>
      <p:origin x="0" y="-464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slide" Target="slides/slide86.xml"/><Relationship Id="rId133" Type="http://schemas.openxmlformats.org/officeDocument/2006/relationships/slide" Target="slides/slide107.xml"/><Relationship Id="rId138" Type="http://schemas.openxmlformats.org/officeDocument/2006/relationships/slide" Target="slides/slide112.xml"/><Relationship Id="rId16" Type="http://schemas.openxmlformats.org/officeDocument/2006/relationships/slideMaster" Target="slideMasters/slideMaster16.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28" Type="http://schemas.openxmlformats.org/officeDocument/2006/relationships/slide" Target="slides/slide102.xml"/><Relationship Id="rId144"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slide" Target="slides/slide87.xml"/><Relationship Id="rId118" Type="http://schemas.openxmlformats.org/officeDocument/2006/relationships/slide" Target="slides/slide92.xml"/><Relationship Id="rId134" Type="http://schemas.openxmlformats.org/officeDocument/2006/relationships/slide" Target="slides/slide108.xml"/><Relationship Id="rId139" Type="http://schemas.openxmlformats.org/officeDocument/2006/relationships/slide" Target="slides/slide113.xml"/><Relationship Id="rId80" Type="http://schemas.openxmlformats.org/officeDocument/2006/relationships/slide" Target="slides/slide54.xml"/><Relationship Id="rId85" Type="http://schemas.openxmlformats.org/officeDocument/2006/relationships/slide" Target="slides/slide5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103" Type="http://schemas.openxmlformats.org/officeDocument/2006/relationships/slide" Target="slides/slide77.xml"/><Relationship Id="rId108" Type="http://schemas.openxmlformats.org/officeDocument/2006/relationships/slide" Target="slides/slide82.xml"/><Relationship Id="rId116" Type="http://schemas.openxmlformats.org/officeDocument/2006/relationships/slide" Target="slides/slide90.xml"/><Relationship Id="rId124" Type="http://schemas.openxmlformats.org/officeDocument/2006/relationships/slide" Target="slides/slide98.xml"/><Relationship Id="rId129" Type="http://schemas.openxmlformats.org/officeDocument/2006/relationships/slide" Target="slides/slide103.xml"/><Relationship Id="rId137" Type="http://schemas.openxmlformats.org/officeDocument/2006/relationships/slide" Target="slides/slide11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11" Type="http://schemas.openxmlformats.org/officeDocument/2006/relationships/slide" Target="slides/slide85.xml"/><Relationship Id="rId132" Type="http://schemas.openxmlformats.org/officeDocument/2006/relationships/slide" Target="slides/slide106.xml"/><Relationship Id="rId140" Type="http://schemas.openxmlformats.org/officeDocument/2006/relationships/slide" Target="slides/slide114.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slide" Target="slides/slide80.xml"/><Relationship Id="rId114" Type="http://schemas.openxmlformats.org/officeDocument/2006/relationships/slide" Target="slides/slide88.xml"/><Relationship Id="rId119" Type="http://schemas.openxmlformats.org/officeDocument/2006/relationships/slide" Target="slides/slide93.xml"/><Relationship Id="rId127" Type="http://schemas.openxmlformats.org/officeDocument/2006/relationships/slide" Target="slides/slide10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130" Type="http://schemas.openxmlformats.org/officeDocument/2006/relationships/slide" Target="slides/slide104.xml"/><Relationship Id="rId135" Type="http://schemas.openxmlformats.org/officeDocument/2006/relationships/slide" Target="slides/slide109.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slide" Target="slides/slide99.xml"/><Relationship Id="rId141"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131" Type="http://schemas.openxmlformats.org/officeDocument/2006/relationships/slide" Target="slides/slide105.xml"/><Relationship Id="rId136" Type="http://schemas.openxmlformats.org/officeDocument/2006/relationships/slide" Target="slides/slide110.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26" Type="http://schemas.openxmlformats.org/officeDocument/2006/relationships/slide" Target="slides/slide100.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14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image" Target="../media/image12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40.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4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0EC21CFA-5E1F-4962-9CE4-E46471F523B8}" type="datetimeFigureOut">
              <a:rPr lang="ru-RU"/>
              <a:pPr>
                <a:defRPr/>
              </a:pPr>
              <a:t>15.03.2016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AE602BE-860D-41D1-8C79-22452C9B37CB}" type="slidenum">
              <a:rPr lang="ru-RU" altLang="ru-RU"/>
              <a:pPr>
                <a:defRPr/>
              </a:pPr>
              <a:t>‹#›</a:t>
            </a:fld>
            <a:endParaRPr lang="ru-RU" altLang="ru-RU"/>
          </a:p>
        </p:txBody>
      </p:sp>
    </p:spTree>
    <p:extLst>
      <p:ext uri="{BB962C8B-B14F-4D97-AF65-F5344CB8AC3E}">
        <p14:creationId xmlns:p14="http://schemas.microsoft.com/office/powerpoint/2010/main" xmlns="" val="36068460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effectLst/>
              </a:rPr>
              <a:t>Many interesting experiments have been made on this machine, including the program on the synthesis of new elements</a:t>
            </a:r>
            <a:endParaRPr lang="ru-RU" dirty="0"/>
          </a:p>
        </p:txBody>
      </p:sp>
      <p:sp>
        <p:nvSpPr>
          <p:cNvPr id="4" name="Номер слайда 3"/>
          <p:cNvSpPr>
            <a:spLocks noGrp="1"/>
          </p:cNvSpPr>
          <p:nvPr>
            <p:ph type="sldNum" sz="quarter" idx="10"/>
          </p:nvPr>
        </p:nvSpPr>
        <p:spPr/>
        <p:txBody>
          <a:bodyPr/>
          <a:lstStyle/>
          <a:p>
            <a:pPr>
              <a:defRPr/>
            </a:pPr>
            <a:fld id="{6AE602BE-860D-41D1-8C79-22452C9B37CB}" type="slidenum">
              <a:rPr lang="ru-RU" altLang="ru-RU" smtClean="0"/>
              <a:pPr>
                <a:defRPr/>
              </a:pPr>
              <a:t>3</a:t>
            </a:fld>
            <a:endParaRPr lang="ru-RU" altLang="ru-RU"/>
          </a:p>
        </p:txBody>
      </p:sp>
    </p:spTree>
    <p:extLst>
      <p:ext uri="{BB962C8B-B14F-4D97-AF65-F5344CB8AC3E}">
        <p14:creationId xmlns:p14="http://schemas.microsoft.com/office/powerpoint/2010/main" xmlns="" val="4123539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It means that only a tenth part of the injected beam comes in the acceleration process. Bunching system increases the density of the beam in the capture </a:t>
            </a:r>
            <a:r>
              <a:rPr lang="en-US" dirty="0" smtClean="0"/>
              <a:t>area. The space charge effect  in the beam decreases the bunching coefficient with increasing beam intensity. </a:t>
            </a:r>
            <a:endParaRPr lang="en-US" dirty="0" smtClean="0"/>
          </a:p>
          <a:p>
            <a:r>
              <a:rPr lang="en-US" dirty="0" smtClean="0">
                <a:effectLst/>
              </a:rPr>
              <a:t>The shape of an electrical signal is a </a:t>
            </a:r>
            <a:r>
              <a:rPr lang="en-US" dirty="0" err="1" smtClean="0">
                <a:effectLst/>
              </a:rPr>
              <a:t>sawtooth</a:t>
            </a:r>
            <a:endParaRPr lang="ru-RU" dirty="0"/>
          </a:p>
        </p:txBody>
      </p:sp>
      <p:sp>
        <p:nvSpPr>
          <p:cNvPr id="4" name="Номер слайда 3"/>
          <p:cNvSpPr>
            <a:spLocks noGrp="1"/>
          </p:cNvSpPr>
          <p:nvPr>
            <p:ph type="sldNum" sz="quarter" idx="10"/>
          </p:nvPr>
        </p:nvSpPr>
        <p:spPr/>
        <p:txBody>
          <a:bodyPr/>
          <a:lstStyle/>
          <a:p>
            <a:pPr>
              <a:defRPr/>
            </a:pPr>
            <a:fld id="{6AE602BE-860D-41D1-8C79-22452C9B37CB}" type="slidenum">
              <a:rPr lang="ru-RU" altLang="ru-RU" smtClean="0"/>
              <a:pPr>
                <a:defRPr/>
              </a:pPr>
              <a:t>14</a:t>
            </a:fld>
            <a:endParaRPr lang="ru-RU" altLang="ru-RU"/>
          </a:p>
        </p:txBody>
      </p:sp>
    </p:spTree>
    <p:extLst>
      <p:ext uri="{BB962C8B-B14F-4D97-AF65-F5344CB8AC3E}">
        <p14:creationId xmlns:p14="http://schemas.microsoft.com/office/powerpoint/2010/main" xmlns="" val="2548575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BF2BE7-8F28-4363-815F-1E1B83FFB2FB}" type="slidenum">
              <a:rPr lang="ru-RU" altLang="ru-RU">
                <a:solidFill>
                  <a:srgbClr val="000000"/>
                </a:solidFill>
              </a:rPr>
              <a:pPr/>
              <a:t>15</a:t>
            </a:fld>
            <a:endParaRPr lang="ru-RU" altLang="ru-RU">
              <a:solidFill>
                <a:srgbClr val="000000"/>
              </a:solidFill>
            </a:endParaRPr>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a:xfrm>
            <a:off x="914400" y="4343400"/>
            <a:ext cx="5029200" cy="4114800"/>
          </a:xfrm>
        </p:spPr>
        <p:txBody>
          <a:bodyPr/>
          <a:lstStyle/>
          <a:p>
            <a:r>
              <a:rPr lang="en-US" dirty="0" smtClean="0">
                <a:effectLst/>
              </a:rPr>
              <a:t>The beam passes the stripping foil, the ions change their charge, for example,  from nitrogen two plus into nitrogen seven plus , beam loses orbital stability and leaves  the acceleration zone.</a:t>
            </a:r>
            <a:r>
              <a:rPr lang="en-US" baseline="0" dirty="0" smtClean="0">
                <a:effectLst/>
              </a:rPr>
              <a:t> </a:t>
            </a:r>
          </a:p>
          <a:p>
            <a:r>
              <a:rPr lang="en-US" baseline="0" dirty="0" smtClean="0">
                <a:effectLst/>
              </a:rPr>
              <a:t>But after the stripping foil for heavy ions there is a spectrum of ion charges, which completely determines efficiency of extraction.</a:t>
            </a:r>
            <a:endParaRPr lang="ru-RU" altLang="ru-RU" dirty="0"/>
          </a:p>
        </p:txBody>
      </p:sp>
    </p:spTree>
    <p:extLst>
      <p:ext uri="{BB962C8B-B14F-4D97-AF65-F5344CB8AC3E}">
        <p14:creationId xmlns:p14="http://schemas.microsoft.com/office/powerpoint/2010/main" xmlns="" val="1715080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6AE602BE-860D-41D1-8C79-22452C9B37CB}" type="slidenum">
              <a:rPr lang="ru-RU" altLang="ru-RU" smtClean="0"/>
              <a:pPr>
                <a:defRPr/>
              </a:pPr>
              <a:t>17</a:t>
            </a:fld>
            <a:endParaRPr lang="ru-RU" altLang="ru-RU"/>
          </a:p>
        </p:txBody>
      </p:sp>
    </p:spTree>
    <p:extLst>
      <p:ext uri="{BB962C8B-B14F-4D97-AF65-F5344CB8AC3E}">
        <p14:creationId xmlns:p14="http://schemas.microsoft.com/office/powerpoint/2010/main" xmlns="" val="364620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31"/>
          <p:cNvSpPr>
            <a:spLocks noGrp="1" noChangeArrowheads="1"/>
          </p:cNvSpPr>
          <p:nvPr>
            <p:ph type="sldNum" sz="quarter" idx="5"/>
          </p:nvPr>
        </p:nvSpPr>
        <p:spPr>
          <a:noFill/>
        </p:spPr>
        <p:txBody>
          <a:bodyP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fld id="{6BAF6FC2-6563-4209-9474-9B720FEFBBAB}" type="slidenum">
              <a:rPr lang="ru-RU" altLang="ru-RU" sz="1200" smtClean="0">
                <a:solidFill>
                  <a:srgbClr val="000000"/>
                </a:solidFill>
                <a:latin typeface="Times New Roman" panose="02020603050405020304" pitchFamily="18" charset="0"/>
              </a:rPr>
              <a:pPr/>
              <a:t>19</a:t>
            </a:fld>
            <a:endParaRPr lang="ru-RU" altLang="ru-RU" sz="1200" smtClean="0">
              <a:solidFill>
                <a:srgbClr val="000000"/>
              </a:solidFill>
              <a:latin typeface="Times New Roman" panose="02020603050405020304" pitchFamily="18"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p:spPr>
        <p:txBody>
          <a:bodyPr/>
          <a:lstStyle/>
          <a:p>
            <a:r>
              <a:rPr lang="en-US" altLang="ru-RU" dirty="0" smtClean="0"/>
              <a:t>transmission factor.</a:t>
            </a:r>
          </a:p>
          <a:p>
            <a:r>
              <a:rPr lang="en-US" dirty="0" smtClean="0"/>
              <a:t>Less than 20% of beam is lost in the process of acceleration</a:t>
            </a:r>
          </a:p>
          <a:p>
            <a:r>
              <a:rPr lang="en-US" dirty="0" smtClean="0"/>
              <a:t>The overall efficiency is slightly less than 10 percent</a:t>
            </a:r>
          </a:p>
          <a:p>
            <a:endParaRPr lang="en-US" altLang="ru-RU" dirty="0" smtClean="0"/>
          </a:p>
          <a:p>
            <a:endParaRPr lang="ru-RU" altLang="ru-RU" dirty="0" smtClean="0"/>
          </a:p>
        </p:txBody>
      </p:sp>
    </p:spTree>
    <p:extLst>
      <p:ext uri="{BB962C8B-B14F-4D97-AF65-F5344CB8AC3E}">
        <p14:creationId xmlns:p14="http://schemas.microsoft.com/office/powerpoint/2010/main" xmlns="" val="1600329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1031"/>
          <p:cNvSpPr>
            <a:spLocks noGrp="1" noChangeArrowheads="1"/>
          </p:cNvSpPr>
          <p:nvPr>
            <p:ph type="sldNum" sz="quarter" idx="5"/>
          </p:nvPr>
        </p:nvSpPr>
        <p:spPr>
          <a:noFill/>
        </p:spPr>
        <p:txBody>
          <a:bodyP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fld id="{09366F38-BBC9-47AB-A7D7-85E79DA98BF8}" type="slidenum">
              <a:rPr lang="ru-RU" altLang="ru-RU" sz="1200" smtClean="0">
                <a:solidFill>
                  <a:srgbClr val="000000"/>
                </a:solidFill>
                <a:latin typeface="Times New Roman" panose="02020603050405020304" pitchFamily="18" charset="0"/>
              </a:rPr>
              <a:pPr/>
              <a:t>20</a:t>
            </a:fld>
            <a:endParaRPr lang="ru-RU" altLang="ru-RU" sz="1200" smtClean="0">
              <a:solidFill>
                <a:srgbClr val="000000"/>
              </a:solidFill>
              <a:latin typeface="Times New Roman" panose="02020603050405020304" pitchFamily="18"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endParaRPr lang="ru-RU" altLang="ru-RU" smtClean="0"/>
          </a:p>
        </p:txBody>
      </p:sp>
    </p:spTree>
    <p:extLst>
      <p:ext uri="{BB962C8B-B14F-4D97-AF65-F5344CB8AC3E}">
        <p14:creationId xmlns:p14="http://schemas.microsoft.com/office/powerpoint/2010/main" xmlns="" val="255047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031"/>
          <p:cNvSpPr>
            <a:spLocks noGrp="1" noChangeArrowheads="1"/>
          </p:cNvSpPr>
          <p:nvPr>
            <p:ph type="sldNum" sz="quarter" idx="5"/>
          </p:nvPr>
        </p:nvSpPr>
        <p:spPr>
          <a:noFill/>
        </p:spPr>
        <p:txBody>
          <a:bodyP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fld id="{56A39F7C-8A2F-4E4D-9FD5-6735BA5E540A}" type="slidenum">
              <a:rPr lang="ru-RU" altLang="ru-RU" sz="1200" smtClean="0">
                <a:solidFill>
                  <a:srgbClr val="000000"/>
                </a:solidFill>
                <a:latin typeface="Times New Roman" panose="02020603050405020304" pitchFamily="18" charset="0"/>
              </a:rPr>
              <a:pPr/>
              <a:t>21</a:t>
            </a:fld>
            <a:endParaRPr lang="ru-RU" altLang="ru-RU" sz="1200" smtClean="0">
              <a:solidFill>
                <a:srgbClr val="000000"/>
              </a:solidFill>
              <a:latin typeface="Times New Roman" panose="02020603050405020304" pitchFamily="18"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endParaRPr lang="ru-RU" altLang="ru-RU" smtClean="0"/>
          </a:p>
        </p:txBody>
      </p:sp>
    </p:spTree>
    <p:extLst>
      <p:ext uri="{BB962C8B-B14F-4D97-AF65-F5344CB8AC3E}">
        <p14:creationId xmlns:p14="http://schemas.microsoft.com/office/powerpoint/2010/main" xmlns="" val="2590912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10000" y="7926940"/>
            <a:ext cx="2971800" cy="420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9420C990-AB1A-4954-B202-E125C3A7C68C}" type="slidenum">
              <a:rPr lang="en-US" altLang="ru-RU" sz="1200">
                <a:latin typeface="Times New Roman" pitchFamily="18" charset="0"/>
              </a:rPr>
              <a:pPr algn="r" eaLnBrk="1" hangingPunct="1"/>
              <a:t>23</a:t>
            </a:fld>
            <a:endParaRPr lang="en-US" altLang="ru-RU" sz="1200">
              <a:latin typeface="Times New Roman" pitchFamily="18" charset="0"/>
            </a:endParaRPr>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Tree>
    <p:extLst>
      <p:ext uri="{BB962C8B-B14F-4D97-AF65-F5344CB8AC3E}">
        <p14:creationId xmlns:p14="http://schemas.microsoft.com/office/powerpoint/2010/main" xmlns="" val="237820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F68B28E4-2C9F-4C7C-B48E-F51BC2507773}" type="slidenum">
              <a:rPr lang="ru-RU" altLang="ru-RU"/>
              <a:pPr/>
              <a:t>24</a:t>
            </a:fld>
            <a:endParaRPr lang="ru-RU" altLang="ru-RU"/>
          </a:p>
        </p:txBody>
      </p:sp>
      <p:sp>
        <p:nvSpPr>
          <p:cNvPr id="1354754" name="Rectangle 2"/>
          <p:cNvSpPr>
            <a:spLocks noGrp="1" noRot="1" noChangeAspect="1" noChangeArrowheads="1" noTextEdit="1"/>
          </p:cNvSpPr>
          <p:nvPr>
            <p:ph type="sldImg"/>
          </p:nvPr>
        </p:nvSpPr>
        <p:spPr>
          <a:ln/>
        </p:spPr>
      </p:sp>
      <p:sp>
        <p:nvSpPr>
          <p:cNvPr id="1354755" name="Rectangle 3"/>
          <p:cNvSpPr>
            <a:spLocks noGrp="1" noChangeArrowheads="1"/>
          </p:cNvSpPr>
          <p:nvPr>
            <p:ph type="body" idx="1"/>
          </p:nvPr>
        </p:nvSpPr>
        <p:spPr/>
        <p:txBody>
          <a:bodyPr/>
          <a:lstStyle/>
          <a:p>
            <a:r>
              <a:rPr lang="ru-RU" altLang="ru-RU"/>
              <a:t>Система аксиальной инжекции позволяет установить два ионный источника. Модернизированный ЭЦР с медными обмотками установлен на циклотроне. ЭЦР со сверхпроводящими катушками находится на стенде.</a:t>
            </a:r>
          </a:p>
        </p:txBody>
      </p:sp>
    </p:spTree>
    <p:extLst>
      <p:ext uri="{BB962C8B-B14F-4D97-AF65-F5344CB8AC3E}">
        <p14:creationId xmlns:p14="http://schemas.microsoft.com/office/powerpoint/2010/main" xmlns="" val="450120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1031"/>
          <p:cNvSpPr>
            <a:spLocks noGrp="1" noChangeArrowheads="1"/>
          </p:cNvSpPr>
          <p:nvPr>
            <p:ph type="sldNum" sz="quarter" idx="5"/>
          </p:nvPr>
        </p:nvSpPr>
        <p:spPr>
          <a:noFill/>
        </p:spPr>
        <p:txBody>
          <a:bodyP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fld id="{157800EE-AAC6-455A-802A-E4F7281F6B7E}" type="slidenum">
              <a:rPr lang="ru-RU" altLang="ru-RU" sz="1200" smtClean="0">
                <a:latin typeface="Times New Roman" panose="02020603050405020304" pitchFamily="18" charset="0"/>
              </a:rPr>
              <a:pPr/>
              <a:t>25</a:t>
            </a:fld>
            <a:endParaRPr lang="ru-RU" altLang="ru-RU" sz="1200" smtClean="0">
              <a:latin typeface="Times New Roman" panose="02020603050405020304" pitchFamily="18"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xfrm>
            <a:off x="685800" y="4344988"/>
            <a:ext cx="5486400" cy="4114800"/>
          </a:xfrm>
          <a:noFill/>
        </p:spPr>
        <p:txBody>
          <a:bodyPr/>
          <a:lstStyle/>
          <a:p>
            <a:endParaRPr lang="ru-RU" altLang="ru-RU" smtClean="0"/>
          </a:p>
        </p:txBody>
      </p:sp>
    </p:spTree>
    <p:extLst>
      <p:ext uri="{BB962C8B-B14F-4D97-AF65-F5344CB8AC3E}">
        <p14:creationId xmlns:p14="http://schemas.microsoft.com/office/powerpoint/2010/main" xmlns="" val="274323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effectLst/>
              </a:rPr>
              <a:t>The project DRISS-II was not implemented because of problems with a high level of radioactivity in the target area.</a:t>
            </a:r>
            <a:endParaRPr lang="de-DE" altLang="ru-RU" dirty="0" smtClean="0"/>
          </a:p>
        </p:txBody>
      </p:sp>
    </p:spTree>
    <p:extLst>
      <p:ext uri="{BB962C8B-B14F-4D97-AF65-F5344CB8AC3E}">
        <p14:creationId xmlns:p14="http://schemas.microsoft.com/office/powerpoint/2010/main" xmlns="" val="31055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EA146F0C-2B95-4239-BA50-9B1AD3686DA4}" type="slidenum">
              <a:rPr lang="ru-RU" altLang="ru-RU" sz="1200">
                <a:solidFill>
                  <a:srgbClr val="000000"/>
                </a:solidFill>
                <a:latin typeface="Times New Roman" pitchFamily="18" charset="0"/>
              </a:rPr>
              <a:pPr algn="r" eaLnBrk="1" hangingPunct="1"/>
              <a:t>4</a:t>
            </a:fld>
            <a:endParaRPr lang="ru-RU" altLang="ru-RU" sz="1200">
              <a:solidFill>
                <a:srgbClr val="000000"/>
              </a:solidFill>
              <a:latin typeface="Times New Roman" pitchFamily="18" charset="0"/>
            </a:endParaRPr>
          </a:p>
        </p:txBody>
      </p:sp>
      <p:sp>
        <p:nvSpPr>
          <p:cNvPr id="276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48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each accelerator is specialized for certain tasks</a:t>
            </a:r>
            <a:endParaRPr lang="ru-RU" altLang="ru-RU" smtClean="0"/>
          </a:p>
        </p:txBody>
      </p:sp>
    </p:spTree>
    <p:extLst>
      <p:ext uri="{BB962C8B-B14F-4D97-AF65-F5344CB8AC3E}">
        <p14:creationId xmlns:p14="http://schemas.microsoft.com/office/powerpoint/2010/main" xmlns="" val="1511213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The radioactive gas flows through the tube into the ion source where it is ionized</a:t>
            </a:r>
            <a:endParaRPr lang="ru-RU" dirty="0"/>
          </a:p>
        </p:txBody>
      </p:sp>
      <p:sp>
        <p:nvSpPr>
          <p:cNvPr id="4" name="Номер слайда 3"/>
          <p:cNvSpPr>
            <a:spLocks noGrp="1"/>
          </p:cNvSpPr>
          <p:nvPr>
            <p:ph type="sldNum" sz="quarter" idx="10"/>
          </p:nvPr>
        </p:nvSpPr>
        <p:spPr/>
        <p:txBody>
          <a:bodyPr/>
          <a:lstStyle/>
          <a:p>
            <a:pPr>
              <a:defRPr/>
            </a:pPr>
            <a:fld id="{6AE602BE-860D-41D1-8C79-22452C9B37CB}" type="slidenum">
              <a:rPr lang="ru-RU" altLang="ru-RU" smtClean="0"/>
              <a:pPr>
                <a:defRPr/>
              </a:pPr>
              <a:t>29</a:t>
            </a:fld>
            <a:endParaRPr lang="ru-RU" alt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1031"/>
          <p:cNvSpPr>
            <a:spLocks noGrp="1" noChangeArrowheads="1"/>
          </p:cNvSpPr>
          <p:nvPr>
            <p:ph type="sldNum" sz="quarter" idx="5"/>
          </p:nvPr>
        </p:nvSpPr>
        <p:spPr>
          <a:noFill/>
          <a:ln>
            <a:miter lim="800000"/>
            <a:headEnd/>
            <a:tailEnd/>
          </a:ln>
        </p:spPr>
        <p:txBody>
          <a:bodyPr/>
          <a:lstStyle/>
          <a:p>
            <a:fld id="{D760893B-8285-47AC-BE45-C806B23F77D2}" type="slidenum">
              <a:rPr lang="ru-RU" altLang="ru-RU"/>
              <a:pPr/>
              <a:t>30</a:t>
            </a:fld>
            <a:endParaRPr lang="ru-RU" altLang="ru-RU"/>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endParaRPr lang="ru-RU" altLang="ru-R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1031"/>
          <p:cNvSpPr>
            <a:spLocks noGrp="1" noChangeArrowheads="1"/>
          </p:cNvSpPr>
          <p:nvPr>
            <p:ph type="sldNum" sz="quarter" idx="5"/>
          </p:nvPr>
        </p:nvSpPr>
        <p:spPr>
          <a:noFill/>
          <a:ln>
            <a:miter lim="800000"/>
            <a:headEnd/>
            <a:tailEnd/>
          </a:ln>
        </p:spPr>
        <p:txBody>
          <a:bodyPr/>
          <a:lstStyle/>
          <a:p>
            <a:fld id="{DFCFA61D-DC6F-4381-83C1-520C223AEEDB}" type="slidenum">
              <a:rPr lang="ru-RU" altLang="ru-RU"/>
              <a:pPr/>
              <a:t>31</a:t>
            </a:fld>
            <a:endParaRPr lang="ru-RU" altLang="ru-RU"/>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radioactive gas flows through the tube into the ion source where it is ionized</a:t>
            </a:r>
            <a:endParaRPr lang="ru-RU" dirty="0" smtClean="0"/>
          </a:p>
          <a:p>
            <a:endParaRPr lang="ru-RU" altLang="ru-RU"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effectLst/>
              </a:rPr>
              <a:t>Let's look at trends in accelerator development</a:t>
            </a:r>
            <a:endParaRPr lang="ru-RU" dirty="0"/>
          </a:p>
        </p:txBody>
      </p:sp>
      <p:sp>
        <p:nvSpPr>
          <p:cNvPr id="4" name="Номер слайда 3"/>
          <p:cNvSpPr>
            <a:spLocks noGrp="1"/>
          </p:cNvSpPr>
          <p:nvPr>
            <p:ph type="sldNum" sz="quarter" idx="10"/>
          </p:nvPr>
        </p:nvSpPr>
        <p:spPr/>
        <p:txBody>
          <a:bodyPr/>
          <a:lstStyle/>
          <a:p>
            <a:pPr>
              <a:defRPr/>
            </a:pPr>
            <a:fld id="{6AE602BE-860D-41D1-8C79-22452C9B37CB}" type="slidenum">
              <a:rPr lang="ru-RU" altLang="ru-RU" smtClean="0"/>
              <a:pPr>
                <a:defRPr/>
              </a:pPr>
              <a:t>35</a:t>
            </a:fld>
            <a:endParaRPr lang="ru-RU" altLang="ru-RU"/>
          </a:p>
        </p:txBody>
      </p:sp>
    </p:spTree>
    <p:extLst>
      <p:ext uri="{BB962C8B-B14F-4D97-AF65-F5344CB8AC3E}">
        <p14:creationId xmlns:p14="http://schemas.microsoft.com/office/powerpoint/2010/main" xmlns="" val="1897166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Let's look at the trend of development of the cyclotrons for the last 20-30 years. </a:t>
            </a:r>
            <a:r>
              <a:rPr lang="en-US" dirty="0" smtClean="0">
                <a:effectLst/>
              </a:rPr>
              <a:t>In </a:t>
            </a:r>
            <a:r>
              <a:rPr lang="en-US" dirty="0" smtClean="0">
                <a:effectLst/>
              </a:rPr>
              <a:t>the case of internal source, the extracting slit of the dee is located opposite the ion source.</a:t>
            </a:r>
            <a:r>
              <a:rPr lang="en-US" baseline="0" dirty="0" smtClean="0">
                <a:effectLst/>
              </a:rPr>
              <a:t> T</a:t>
            </a:r>
            <a:r>
              <a:rPr lang="en-US" dirty="0" smtClean="0">
                <a:effectLst/>
              </a:rPr>
              <a:t>he beam comes from the plasma directly into the first accelerating gap.</a:t>
            </a:r>
            <a:endParaRPr lang="ru-RU" dirty="0"/>
          </a:p>
        </p:txBody>
      </p:sp>
      <p:sp>
        <p:nvSpPr>
          <p:cNvPr id="4" name="Номер слайда 3"/>
          <p:cNvSpPr>
            <a:spLocks noGrp="1"/>
          </p:cNvSpPr>
          <p:nvPr>
            <p:ph type="sldNum" sz="quarter" idx="10"/>
          </p:nvPr>
        </p:nvSpPr>
        <p:spPr/>
        <p:txBody>
          <a:bodyPr/>
          <a:lstStyle/>
          <a:p>
            <a:pPr>
              <a:defRPr/>
            </a:pPr>
            <a:fld id="{6AE602BE-860D-41D1-8C79-22452C9B37CB}" type="slidenum">
              <a:rPr lang="ru-RU" altLang="ru-RU" smtClean="0"/>
              <a:pPr>
                <a:defRPr/>
              </a:pPr>
              <a:t>36</a:t>
            </a:fld>
            <a:endParaRPr lang="ru-RU" altLang="ru-RU"/>
          </a:p>
        </p:txBody>
      </p:sp>
    </p:spTree>
    <p:extLst>
      <p:ext uri="{BB962C8B-B14F-4D97-AF65-F5344CB8AC3E}">
        <p14:creationId xmlns:p14="http://schemas.microsoft.com/office/powerpoint/2010/main" xmlns="" val="2791079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miter lim="800000"/>
            <a:headEnd/>
            <a:tailEnd/>
          </a:ln>
        </p:spPr>
        <p:txBody>
          <a:bodyPr/>
          <a:lstStyle/>
          <a:p>
            <a:fld id="{15B1C299-840A-4343-B2FA-4EBD91E04B89}" type="slidenum">
              <a:rPr lang="en-US" altLang="ru-RU">
                <a:solidFill>
                  <a:srgbClr val="000000"/>
                </a:solidFill>
                <a:latin typeface="Arial" pitchFamily="34" charset="0"/>
              </a:rPr>
              <a:pPr/>
              <a:t>38</a:t>
            </a:fld>
            <a:endParaRPr lang="en-US" altLang="ru-RU">
              <a:solidFill>
                <a:srgbClr val="000000"/>
              </a:solidFill>
              <a:latin typeface="Arial" pitchFamily="34"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endParaRPr lang="ru-RU" altLang="ru-RU" smtClean="0"/>
          </a:p>
        </p:txBody>
      </p:sp>
    </p:spTree>
    <p:extLst>
      <p:ext uri="{BB962C8B-B14F-4D97-AF65-F5344CB8AC3E}">
        <p14:creationId xmlns:p14="http://schemas.microsoft.com/office/powerpoint/2010/main" xmlns="" val="318718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 solenoids generate an axial component</a:t>
            </a:r>
            <a:r>
              <a:rPr lang="en-US" baseline="0" dirty="0" smtClean="0"/>
              <a:t> of </a:t>
            </a:r>
            <a:r>
              <a:rPr lang="en-US" dirty="0" smtClean="0"/>
              <a:t>magnetic field,</a:t>
            </a:r>
            <a:r>
              <a:rPr lang="en-US" baseline="0" dirty="0" smtClean="0"/>
              <a:t> The multipole magnet generates an radial component of magnetic field.</a:t>
            </a:r>
            <a:endParaRPr lang="en-US" dirty="0" smtClean="0"/>
          </a:p>
          <a:p>
            <a:r>
              <a:rPr lang="en-US" dirty="0" smtClean="0"/>
              <a:t>The combination of these two fields creates a magnetic trap for plasma,</a:t>
            </a:r>
            <a:r>
              <a:rPr lang="en-US" baseline="0" dirty="0" smtClean="0"/>
              <a:t> </a:t>
            </a:r>
          </a:p>
          <a:p>
            <a:r>
              <a:rPr lang="en-US" dirty="0" smtClean="0"/>
              <a:t>The plasma is heated by microwave power.</a:t>
            </a:r>
          </a:p>
          <a:p>
            <a:r>
              <a:rPr lang="en-US" dirty="0" smtClean="0"/>
              <a:t>Calcium enters the discharge in the form of steam</a:t>
            </a:r>
            <a:endParaRPr lang="ru-RU" dirty="0"/>
          </a:p>
        </p:txBody>
      </p:sp>
      <p:sp>
        <p:nvSpPr>
          <p:cNvPr id="4" name="Номер слайда 3"/>
          <p:cNvSpPr>
            <a:spLocks noGrp="1"/>
          </p:cNvSpPr>
          <p:nvPr>
            <p:ph type="sldNum" sz="quarter" idx="10"/>
          </p:nvPr>
        </p:nvSpPr>
        <p:spPr/>
        <p:txBody>
          <a:bodyPr/>
          <a:lstStyle/>
          <a:p>
            <a:pPr>
              <a:defRPr/>
            </a:pPr>
            <a:fld id="{6AE602BE-860D-41D1-8C79-22452C9B37CB}" type="slidenum">
              <a:rPr lang="ru-RU" altLang="ru-RU" smtClean="0"/>
              <a:pPr>
                <a:defRPr/>
              </a:pPr>
              <a:t>40</a:t>
            </a:fld>
            <a:endParaRPr lang="ru-RU" altLang="ru-RU"/>
          </a:p>
        </p:txBody>
      </p:sp>
    </p:spTree>
    <p:extLst>
      <p:ext uri="{BB962C8B-B14F-4D97-AF65-F5344CB8AC3E}">
        <p14:creationId xmlns:p14="http://schemas.microsoft.com/office/powerpoint/2010/main" xmlns="" val="2394808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197BBF5-3A11-4378-860C-8920252469A0}" type="slidenum">
              <a:rPr lang="ru-RU" altLang="ru-RU">
                <a:solidFill>
                  <a:srgbClr val="000000"/>
                </a:solidFill>
              </a:rPr>
              <a:pPr/>
              <a:t>41</a:t>
            </a:fld>
            <a:endParaRPr lang="ru-RU" altLang="ru-RU">
              <a:solidFill>
                <a:srgbClr val="000000"/>
              </a:solidFill>
            </a:endParaRPr>
          </a:p>
        </p:txBody>
      </p:sp>
      <p:sp>
        <p:nvSpPr>
          <p:cNvPr id="8939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r" eaLnBrk="1" hangingPunct="1"/>
            <a:fld id="{505720EC-5452-473A-99F9-828954F14D31}" type="slidenum">
              <a:rPr lang="ru-RU" altLang="ru-RU" sz="1200" smtClean="0">
                <a:solidFill>
                  <a:srgbClr val="000000"/>
                </a:solidFill>
                <a:cs typeface="+mn-cs"/>
              </a:rPr>
              <a:pPr algn="r" eaLnBrk="1" hangingPunct="1"/>
              <a:t>41</a:t>
            </a:fld>
            <a:endParaRPr lang="ru-RU" altLang="ru-RU" sz="1200" smtClean="0">
              <a:solidFill>
                <a:srgbClr val="000000"/>
              </a:solidFill>
              <a:cs typeface="+mn-cs"/>
            </a:endParaRPr>
          </a:p>
        </p:txBody>
      </p:sp>
      <p:sp>
        <p:nvSpPr>
          <p:cNvPr id="893955" name="Rectangle 2"/>
          <p:cNvSpPr>
            <a:spLocks noGrp="1" noRot="1" noChangeAspect="1" noChangeArrowheads="1" noTextEdit="1"/>
          </p:cNvSpPr>
          <p:nvPr>
            <p:ph type="sldImg"/>
          </p:nvPr>
        </p:nvSpPr>
        <p:spPr>
          <a:ln/>
        </p:spPr>
      </p:sp>
      <p:sp>
        <p:nvSpPr>
          <p:cNvPr id="893956" name="Rectangle 3"/>
          <p:cNvSpPr>
            <a:spLocks noGrp="1" noChangeArrowheads="1"/>
          </p:cNvSpPr>
          <p:nvPr>
            <p:ph type="body" idx="1"/>
          </p:nvPr>
        </p:nvSpPr>
        <p:spPr/>
        <p:txBody>
          <a:bodyPr/>
          <a:lstStyle/>
          <a:p>
            <a:pPr>
              <a:spcBef>
                <a:spcPct val="0"/>
              </a:spcBef>
            </a:pPr>
            <a:endParaRPr lang="ru-RU" altLang="ru-RU"/>
          </a:p>
        </p:txBody>
      </p:sp>
    </p:spTree>
    <p:extLst>
      <p:ext uri="{BB962C8B-B14F-4D97-AF65-F5344CB8AC3E}">
        <p14:creationId xmlns:p14="http://schemas.microsoft.com/office/powerpoint/2010/main" xmlns="" val="1701927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891B063-34BE-40D1-9191-C7B7BB2A3104}" type="slidenum">
              <a:rPr lang="ru-RU" altLang="ru-RU">
                <a:solidFill>
                  <a:srgbClr val="000000"/>
                </a:solidFill>
              </a:rPr>
              <a:pPr/>
              <a:t>42</a:t>
            </a:fld>
            <a:endParaRPr lang="ru-RU" altLang="ru-RU">
              <a:solidFill>
                <a:srgbClr val="000000"/>
              </a:solidFill>
            </a:endParaRPr>
          </a:p>
        </p:txBody>
      </p:sp>
      <p:sp>
        <p:nvSpPr>
          <p:cNvPr id="8919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r" eaLnBrk="1" hangingPunct="1"/>
            <a:fld id="{74383D49-DA72-453D-ACB9-1DD2675DCE98}" type="slidenum">
              <a:rPr lang="ru-RU" altLang="ru-RU" sz="1200" smtClean="0">
                <a:solidFill>
                  <a:srgbClr val="000000"/>
                </a:solidFill>
                <a:cs typeface="+mn-cs"/>
              </a:rPr>
              <a:pPr algn="r" eaLnBrk="1" hangingPunct="1"/>
              <a:t>42</a:t>
            </a:fld>
            <a:endParaRPr lang="ru-RU" altLang="ru-RU" sz="1200" smtClean="0">
              <a:solidFill>
                <a:srgbClr val="000000"/>
              </a:solidFill>
              <a:cs typeface="+mn-cs"/>
            </a:endParaRPr>
          </a:p>
        </p:txBody>
      </p:sp>
      <p:sp>
        <p:nvSpPr>
          <p:cNvPr id="891907" name="Rectangle 2"/>
          <p:cNvSpPr>
            <a:spLocks noGrp="1" noRot="1" noChangeAspect="1" noChangeArrowheads="1" noTextEdit="1"/>
          </p:cNvSpPr>
          <p:nvPr>
            <p:ph type="sldImg"/>
          </p:nvPr>
        </p:nvSpPr>
        <p:spPr>
          <a:ln/>
        </p:spPr>
      </p:sp>
      <p:sp>
        <p:nvSpPr>
          <p:cNvPr id="891908" name="Rectangle 3"/>
          <p:cNvSpPr>
            <a:spLocks noGrp="1" noChangeArrowheads="1"/>
          </p:cNvSpPr>
          <p:nvPr>
            <p:ph type="body" idx="1"/>
          </p:nvPr>
        </p:nvSpPr>
        <p:spPr/>
        <p:txBody>
          <a:bodyPr/>
          <a:lstStyle/>
          <a:p>
            <a:pPr>
              <a:spcBef>
                <a:spcPct val="0"/>
              </a:spcBef>
            </a:pPr>
            <a:endParaRPr lang="ru-RU" altLang="ru-RU"/>
          </a:p>
        </p:txBody>
      </p:sp>
    </p:spTree>
    <p:extLst>
      <p:ext uri="{BB962C8B-B14F-4D97-AF65-F5344CB8AC3E}">
        <p14:creationId xmlns:p14="http://schemas.microsoft.com/office/powerpoint/2010/main" xmlns="" val="3565540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effectLst/>
              </a:rPr>
              <a:t>Direct growth of magnetic field has a limitation because of the effect of the saturation effect of iron yoke of the magnet</a:t>
            </a:r>
            <a:r>
              <a:rPr lang="ru-RU" dirty="0" smtClean="0">
                <a:effectLst/>
              </a:rPr>
              <a:t>.</a:t>
            </a:r>
            <a:r>
              <a:rPr lang="ru-RU" baseline="0" dirty="0" smtClean="0">
                <a:effectLst/>
              </a:rPr>
              <a:t> </a:t>
            </a:r>
          </a:p>
          <a:p>
            <a:r>
              <a:rPr lang="en-US" dirty="0" smtClean="0">
                <a:effectLst/>
              </a:rPr>
              <a:t>The increase in the current of the magnet winding does not lead to a proportional increase of the magnetic field.</a:t>
            </a:r>
            <a:endParaRPr lang="ru-RU" baseline="0" dirty="0" smtClean="0">
              <a:effectLst/>
            </a:endParaRPr>
          </a:p>
          <a:p>
            <a:r>
              <a:rPr lang="en-US" dirty="0" smtClean="0">
                <a:effectLst/>
              </a:rPr>
              <a:t>The weight of the magnet increases in proportion to the radius cubed</a:t>
            </a:r>
            <a:r>
              <a:rPr lang="ru-RU" dirty="0" smtClean="0">
                <a:effectLst/>
              </a:rPr>
              <a:t>. </a:t>
            </a:r>
            <a:endParaRPr lang="ru-RU" dirty="0"/>
          </a:p>
        </p:txBody>
      </p:sp>
      <p:sp>
        <p:nvSpPr>
          <p:cNvPr id="4" name="Номер слайда 3"/>
          <p:cNvSpPr>
            <a:spLocks noGrp="1"/>
          </p:cNvSpPr>
          <p:nvPr>
            <p:ph type="sldNum" sz="quarter" idx="10"/>
          </p:nvPr>
        </p:nvSpPr>
        <p:spPr/>
        <p:txBody>
          <a:bodyPr/>
          <a:lstStyle/>
          <a:p>
            <a:pPr>
              <a:defRPr/>
            </a:pPr>
            <a:fld id="{6AE602BE-860D-41D1-8C79-22452C9B37CB}" type="slidenum">
              <a:rPr lang="ru-RU" altLang="ru-RU" smtClean="0"/>
              <a:pPr>
                <a:defRPr/>
              </a:pPr>
              <a:t>44</a:t>
            </a:fld>
            <a:endParaRPr lang="ru-RU" altLang="ru-RU"/>
          </a:p>
        </p:txBody>
      </p:sp>
    </p:spTree>
    <p:extLst>
      <p:ext uri="{BB962C8B-B14F-4D97-AF65-F5344CB8AC3E}">
        <p14:creationId xmlns:p14="http://schemas.microsoft.com/office/powerpoint/2010/main" xmlns="" val="966087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Each accelerator has been created and tailored for certain a physical task</a:t>
            </a:r>
          </a:p>
        </p:txBody>
      </p:sp>
      <p:sp>
        <p:nvSpPr>
          <p:cNvPr id="4" name="Номер слайда 3"/>
          <p:cNvSpPr>
            <a:spLocks noGrp="1"/>
          </p:cNvSpPr>
          <p:nvPr>
            <p:ph type="sldNum" sz="quarter" idx="10"/>
          </p:nvPr>
        </p:nvSpPr>
        <p:spPr/>
        <p:txBody>
          <a:bodyPr/>
          <a:lstStyle/>
          <a:p>
            <a:pPr>
              <a:defRPr/>
            </a:pPr>
            <a:fld id="{6AE602BE-860D-41D1-8C79-22452C9B37CB}" type="slidenum">
              <a:rPr lang="ru-RU" altLang="ru-RU" smtClean="0"/>
              <a:pPr>
                <a:defRPr/>
              </a:pPr>
              <a:t>5</a:t>
            </a:fld>
            <a:endParaRPr lang="ru-RU" altLang="ru-RU"/>
          </a:p>
        </p:txBody>
      </p:sp>
    </p:spTree>
    <p:extLst>
      <p:ext uri="{BB962C8B-B14F-4D97-AF65-F5344CB8AC3E}">
        <p14:creationId xmlns:p14="http://schemas.microsoft.com/office/powerpoint/2010/main" xmlns="" val="1651376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A7132-8B9D-4BBD-BF84-D4B8A3AB6D3E}" type="slidenum">
              <a:rPr lang="ru-RU" altLang="ru-RU">
                <a:solidFill>
                  <a:srgbClr val="000000"/>
                </a:solidFill>
              </a:rPr>
              <a:pPr/>
              <a:t>45</a:t>
            </a:fld>
            <a:endParaRPr lang="ru-RU" altLang="ru-RU">
              <a:solidFill>
                <a:srgbClr val="000000"/>
              </a:solidFill>
            </a:endParaRPr>
          </a:p>
        </p:txBody>
      </p:sp>
      <p:sp>
        <p:nvSpPr>
          <p:cNvPr id="868354" name="Rectangle 2"/>
          <p:cNvSpPr>
            <a:spLocks noGrp="1" noRot="1" noChangeAspect="1" noChangeArrowheads="1" noTextEdit="1"/>
          </p:cNvSpPr>
          <p:nvPr>
            <p:ph type="sldImg"/>
          </p:nvPr>
        </p:nvSpPr>
        <p:spPr>
          <a:ln/>
        </p:spPr>
      </p:sp>
      <p:sp>
        <p:nvSpPr>
          <p:cNvPr id="868355" name="Rectangle 3"/>
          <p:cNvSpPr>
            <a:spLocks noGrp="1" noChangeArrowheads="1"/>
          </p:cNvSpPr>
          <p:nvPr>
            <p:ph type="body" idx="1"/>
          </p:nvPr>
        </p:nvSpPr>
        <p:spPr/>
        <p:txBody>
          <a:bodyPr/>
          <a:lstStyle/>
          <a:p>
            <a:r>
              <a:rPr lang="en-US" dirty="0" smtClean="0">
                <a:effectLst/>
              </a:rPr>
              <a:t>bare Argon nucleus</a:t>
            </a:r>
            <a:endParaRPr lang="ru-RU" altLang="ru-RU" dirty="0"/>
          </a:p>
        </p:txBody>
      </p:sp>
    </p:spTree>
    <p:extLst>
      <p:ext uri="{BB962C8B-B14F-4D97-AF65-F5344CB8AC3E}">
        <p14:creationId xmlns:p14="http://schemas.microsoft.com/office/powerpoint/2010/main" xmlns="" val="2064246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6AE602BE-860D-41D1-8C79-22452C9B37CB}" type="slidenum">
              <a:rPr lang="ru-RU" altLang="ru-RU" smtClean="0">
                <a:solidFill>
                  <a:prstClr val="black"/>
                </a:solidFill>
              </a:rPr>
              <a:pPr>
                <a:defRPr/>
              </a:pPr>
              <a:t>46</a:t>
            </a:fld>
            <a:endParaRPr lang="ru-RU" altLang="ru-RU">
              <a:solidFill>
                <a:prstClr val="black"/>
              </a:solidFill>
            </a:endParaRPr>
          </a:p>
        </p:txBody>
      </p:sp>
    </p:spTree>
    <p:extLst>
      <p:ext uri="{BB962C8B-B14F-4D97-AF65-F5344CB8AC3E}">
        <p14:creationId xmlns:p14="http://schemas.microsoft.com/office/powerpoint/2010/main" xmlns="" val="36741336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 project of the SHE factory includes</a:t>
            </a:r>
            <a:r>
              <a:rPr lang="en-US" baseline="0" dirty="0" smtClean="0"/>
              <a:t> three principal components: </a:t>
            </a:r>
            <a:r>
              <a:rPr lang="en-US" baseline="0" dirty="0" err="1" smtClean="0"/>
              <a:t>i</a:t>
            </a:r>
            <a:r>
              <a:rPr lang="en-US" baseline="0" dirty="0" smtClean="0"/>
              <a:t>) high current accelerator, ii) new experimental hall and iii) a number of the next generation facilities.</a:t>
            </a:r>
            <a:endParaRPr lang="ru-RU" dirty="0"/>
          </a:p>
        </p:txBody>
      </p:sp>
      <p:sp>
        <p:nvSpPr>
          <p:cNvPr id="4" name="Номер слайда 3"/>
          <p:cNvSpPr>
            <a:spLocks noGrp="1"/>
          </p:cNvSpPr>
          <p:nvPr>
            <p:ph type="sldNum" sz="quarter" idx="10"/>
          </p:nvPr>
        </p:nvSpPr>
        <p:spPr/>
        <p:txBody>
          <a:bodyPr/>
          <a:lstStyle/>
          <a:p>
            <a:fld id="{DD2B12D3-7E34-4D97-9B30-AA63E26586E2}" type="slidenum">
              <a:rPr lang="ru-RU" smtClean="0"/>
              <a:pPr/>
              <a:t>49</a:t>
            </a:fld>
            <a:endParaRPr lang="ru-RU"/>
          </a:p>
        </p:txBody>
      </p:sp>
    </p:spTree>
    <p:extLst>
      <p:ext uri="{BB962C8B-B14F-4D97-AF65-F5344CB8AC3E}">
        <p14:creationId xmlns:p14="http://schemas.microsoft.com/office/powerpoint/2010/main" xmlns="" val="3860851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DE" altLang="ru-RU" smtClean="0"/>
          </a:p>
        </p:txBody>
      </p:sp>
    </p:spTree>
    <p:extLst>
      <p:ext uri="{BB962C8B-B14F-4D97-AF65-F5344CB8AC3E}">
        <p14:creationId xmlns:p14="http://schemas.microsoft.com/office/powerpoint/2010/main" xmlns="" val="3574072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8236B0F1-6E65-4F40-9AC7-CAE591F74953}" type="slidenum">
              <a:rPr kumimoji="0" lang="en-US" altLang="ru-RU" smtClean="0">
                <a:solidFill>
                  <a:srgbClr val="000000"/>
                </a:solidFill>
                <a:latin typeface="Arial" panose="020B0604020202020204" pitchFamily="34" charset="0"/>
              </a:rPr>
              <a:pPr>
                <a:spcBef>
                  <a:spcPct val="0"/>
                </a:spcBef>
              </a:pPr>
              <a:t>51</a:t>
            </a:fld>
            <a:endParaRPr kumimoji="0" lang="en-US" altLang="ru-RU" smtClean="0">
              <a:solidFill>
                <a:srgbClr val="000000"/>
              </a:solidFill>
              <a:latin typeface="Arial" panose="020B0604020202020204" pitchFamily="34" charset="0"/>
            </a:endParaRPr>
          </a:p>
        </p:txBody>
      </p:sp>
      <p:sp>
        <p:nvSpPr>
          <p:cNvPr id="206851" name="Rectangle 2"/>
          <p:cNvSpPr>
            <a:spLocks noGrp="1" noRot="1" noChangeAspect="1" noChangeArrowheads="1" noTextEdit="1"/>
          </p:cNvSpPr>
          <p:nvPr>
            <p:ph type="sldImg"/>
          </p:nvPr>
        </p:nvSpPr>
        <p:spPr>
          <a:xfrm>
            <a:off x="1141413" y="685800"/>
            <a:ext cx="4572000" cy="3429000"/>
          </a:xfrm>
          <a:ln/>
        </p:spPr>
      </p:sp>
      <p:sp>
        <p:nvSpPr>
          <p:cNvPr id="206852" name="Rectangle 3"/>
          <p:cNvSpPr>
            <a:spLocks noGrp="1" noChangeArrowheads="1"/>
          </p:cNvSpPr>
          <p:nvPr>
            <p:ph type="body" idx="1"/>
          </p:nvPr>
        </p:nvSpPr>
        <p:spPr>
          <a:noFill/>
        </p:spPr>
        <p:txBody>
          <a:bodyPr/>
          <a:lstStyle/>
          <a:p>
            <a:pPr eaLnBrk="1" hangingPunct="1"/>
            <a:endParaRPr lang="ru-RU" altLang="ru-RU" smtClean="0"/>
          </a:p>
        </p:txBody>
      </p:sp>
    </p:spTree>
    <p:extLst>
      <p:ext uri="{BB962C8B-B14F-4D97-AF65-F5344CB8AC3E}">
        <p14:creationId xmlns:p14="http://schemas.microsoft.com/office/powerpoint/2010/main" xmlns="" val="9401841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6A4B8E5E-1313-4EC5-B40E-73BDC6577993}" type="slidenum">
              <a:rPr kumimoji="0" lang="en-US" altLang="ru-RU" smtClean="0">
                <a:solidFill>
                  <a:srgbClr val="000000"/>
                </a:solidFill>
                <a:latin typeface="Arial" panose="020B0604020202020204" pitchFamily="34" charset="0"/>
              </a:rPr>
              <a:pPr>
                <a:spcBef>
                  <a:spcPct val="0"/>
                </a:spcBef>
              </a:pPr>
              <a:t>54</a:t>
            </a:fld>
            <a:endParaRPr kumimoji="0" lang="en-US" altLang="ru-RU" smtClean="0">
              <a:solidFill>
                <a:srgbClr val="000000"/>
              </a:solidFill>
              <a:latin typeface="Arial" panose="020B0604020202020204" pitchFamily="34"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endParaRPr lang="ru-RU" altLang="ru-RU" smtClean="0"/>
          </a:p>
        </p:txBody>
      </p:sp>
    </p:spTree>
    <p:extLst>
      <p:ext uri="{BB962C8B-B14F-4D97-AF65-F5344CB8AC3E}">
        <p14:creationId xmlns:p14="http://schemas.microsoft.com/office/powerpoint/2010/main" xmlns="" val="2442729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bwMode="auto">
          <a:xfrm>
            <a:off x="1141413"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365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Tree>
    <p:extLst>
      <p:ext uri="{BB962C8B-B14F-4D97-AF65-F5344CB8AC3E}">
        <p14:creationId xmlns:p14="http://schemas.microsoft.com/office/powerpoint/2010/main" xmlns="" val="31483298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fld id="{19225C78-35EC-4D30-A757-3B53E4498518}" type="slidenum">
              <a:rPr lang="en-US" altLang="ru-RU" sz="1200"/>
              <a:pPr algn="r" eaLnBrk="1" hangingPunct="1"/>
              <a:t>58</a:t>
            </a:fld>
            <a:endParaRPr lang="en-US" altLang="ru-RU"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xmlns="" val="2539975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fld id="{A77DEC33-04A0-466D-AC5C-B1806A2C0D92}" type="slidenum">
              <a:rPr lang="en-US" altLang="ru-RU" sz="1200"/>
              <a:pPr algn="r" eaLnBrk="1" hangingPunct="1"/>
              <a:t>59</a:t>
            </a:fld>
            <a:endParaRPr lang="en-US" altLang="ru-RU"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xmlns="" val="6877360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232DA7F0-BE47-4C24-940C-9CCF13506AA7}" type="slidenum">
              <a:rPr lang="en-US" altLang="ru-RU" sz="1200">
                <a:latin typeface="Arial" pitchFamily="34" charset="0"/>
              </a:rPr>
              <a:pPr algn="r" eaLnBrk="1" hangingPunct="1"/>
              <a:t>60</a:t>
            </a:fld>
            <a:endParaRPr lang="en-US" altLang="ru-RU" sz="1200">
              <a:latin typeface="Arial" pitchFamily="34" charset="0"/>
            </a:endParaRPr>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p:spPr>
        <p:txBody>
          <a:bodyPr/>
          <a:lstStyle/>
          <a:p>
            <a:pPr eaLnBrk="1" hangingPunct="1"/>
            <a:endParaRPr lang="ru-RU" altLang="ru-RU" smtClean="0"/>
          </a:p>
        </p:txBody>
      </p:sp>
    </p:spTree>
    <p:extLst>
      <p:ext uri="{BB962C8B-B14F-4D97-AF65-F5344CB8AC3E}">
        <p14:creationId xmlns:p14="http://schemas.microsoft.com/office/powerpoint/2010/main" xmlns="" val="3552509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effectLst/>
              </a:rPr>
              <a:t>Cyclotrons in operation all year, except summer vacation for staff, which is 1 month and the Christmas holidays</a:t>
            </a:r>
            <a:endParaRPr lang="ru-RU" dirty="0"/>
          </a:p>
        </p:txBody>
      </p:sp>
      <p:sp>
        <p:nvSpPr>
          <p:cNvPr id="4" name="Номер слайда 3"/>
          <p:cNvSpPr>
            <a:spLocks noGrp="1"/>
          </p:cNvSpPr>
          <p:nvPr>
            <p:ph type="sldNum" sz="quarter" idx="10"/>
          </p:nvPr>
        </p:nvSpPr>
        <p:spPr/>
        <p:txBody>
          <a:bodyPr/>
          <a:lstStyle/>
          <a:p>
            <a:pPr>
              <a:defRPr/>
            </a:pPr>
            <a:fld id="{6AE602BE-860D-41D1-8C79-22452C9B37CB}" type="slidenum">
              <a:rPr lang="ru-RU" altLang="ru-RU" smtClean="0">
                <a:solidFill>
                  <a:prstClr val="black"/>
                </a:solidFill>
              </a:rPr>
              <a:pPr>
                <a:defRPr/>
              </a:pPr>
              <a:t>6</a:t>
            </a:fld>
            <a:endParaRPr lang="ru-RU" altLang="ru-RU">
              <a:solidFill>
                <a:prstClr val="black"/>
              </a:solidFill>
            </a:endParaRPr>
          </a:p>
        </p:txBody>
      </p:sp>
    </p:spTree>
    <p:extLst>
      <p:ext uri="{BB962C8B-B14F-4D97-AF65-F5344CB8AC3E}">
        <p14:creationId xmlns:p14="http://schemas.microsoft.com/office/powerpoint/2010/main" xmlns="" val="422647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r" eaLnBrk="1" hangingPunct="1"/>
            <a:fld id="{9796B1E7-BAC8-40A8-80D8-CB37AEB9D970}" type="slidenum">
              <a:rPr lang="en-US" altLang="ru-RU" sz="1200"/>
              <a:pPr algn="r" eaLnBrk="1" hangingPunct="1"/>
              <a:t>62</a:t>
            </a:fld>
            <a:endParaRPr lang="en-US" altLang="ru-RU"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p>
        </p:txBody>
      </p:sp>
    </p:spTree>
    <p:extLst>
      <p:ext uri="{BB962C8B-B14F-4D97-AF65-F5344CB8AC3E}">
        <p14:creationId xmlns:p14="http://schemas.microsoft.com/office/powerpoint/2010/main" xmlns="" val="699568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184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Tree>
    <p:extLst>
      <p:ext uri="{BB962C8B-B14F-4D97-AF65-F5344CB8AC3E}">
        <p14:creationId xmlns:p14="http://schemas.microsoft.com/office/powerpoint/2010/main" xmlns="" val="17535440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31"/>
          <p:cNvSpPr>
            <a:spLocks noGrp="1" noChangeArrowheads="1"/>
          </p:cNvSpPr>
          <p:nvPr>
            <p:ph type="sldNum" sz="quarter" idx="5"/>
          </p:nvPr>
        </p:nvSpPr>
        <p:spPr>
          <a:noFill/>
        </p:spPr>
        <p:txBody>
          <a:bodyP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fld id="{1A8E8560-D3D5-4EF3-A273-108582F5DDAD}" type="slidenum">
              <a:rPr lang="ru-RU" altLang="ru-RU" sz="1200" smtClean="0">
                <a:solidFill>
                  <a:srgbClr val="000000"/>
                </a:solidFill>
                <a:latin typeface="Times New Roman" panose="02020603050405020304" pitchFamily="18" charset="0"/>
              </a:rPr>
              <a:pPr/>
              <a:t>65</a:t>
            </a:fld>
            <a:endParaRPr lang="ru-RU" altLang="ru-RU" sz="1200" smtClean="0">
              <a:solidFill>
                <a:srgbClr val="000000"/>
              </a:solidFill>
              <a:latin typeface="Times New Roman" panose="02020603050405020304" pitchFamily="18" charset="0"/>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xfrm>
            <a:off x="914400" y="4343400"/>
            <a:ext cx="5029200" cy="4114800"/>
          </a:xfrm>
          <a:noFill/>
        </p:spPr>
        <p:txBody>
          <a:bodyPr/>
          <a:lstStyle/>
          <a:p>
            <a:endParaRPr lang="ru-RU" altLang="ru-RU" smtClean="0"/>
          </a:p>
        </p:txBody>
      </p:sp>
    </p:spTree>
    <p:extLst>
      <p:ext uri="{BB962C8B-B14F-4D97-AF65-F5344CB8AC3E}">
        <p14:creationId xmlns:p14="http://schemas.microsoft.com/office/powerpoint/2010/main" xmlns="" val="7915576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20176F3-7A95-4349-9B04-49B6C8067285}" type="slidenum">
              <a:rPr lang="ru-RU" altLang="ru-RU"/>
              <a:pPr/>
              <a:t>66</a:t>
            </a:fld>
            <a:endParaRPr lang="ru-RU" altLang="ru-RU"/>
          </a:p>
        </p:txBody>
      </p:sp>
      <p:sp>
        <p:nvSpPr>
          <p:cNvPr id="1349634" name="Rectangle 2"/>
          <p:cNvSpPr>
            <a:spLocks noGrp="1" noRot="1" noChangeAspect="1" noChangeArrowheads="1" noTextEdit="1"/>
          </p:cNvSpPr>
          <p:nvPr>
            <p:ph type="sldImg"/>
          </p:nvPr>
        </p:nvSpPr>
        <p:spPr>
          <a:ln/>
        </p:spPr>
      </p:sp>
      <p:sp>
        <p:nvSpPr>
          <p:cNvPr id="1349635" name="Rectangle 3"/>
          <p:cNvSpPr>
            <a:spLocks noGrp="1" noChangeArrowheads="1"/>
          </p:cNvSpPr>
          <p:nvPr>
            <p:ph type="body" idx="1"/>
          </p:nvPr>
        </p:nvSpPr>
        <p:spPr/>
        <p:txBody>
          <a:bodyPr/>
          <a:lstStyle/>
          <a:p>
            <a:endParaRPr lang="ru-RU" altLang="ru-RU"/>
          </a:p>
        </p:txBody>
      </p:sp>
    </p:spTree>
    <p:extLst>
      <p:ext uri="{BB962C8B-B14F-4D97-AF65-F5344CB8AC3E}">
        <p14:creationId xmlns:p14="http://schemas.microsoft.com/office/powerpoint/2010/main" xmlns="" val="21183407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xfrm>
            <a:off x="1141413" y="685800"/>
            <a:ext cx="4572000" cy="3429000"/>
          </a:xfrm>
          <a:ln/>
        </p:spPr>
      </p:sp>
      <p:sp>
        <p:nvSpPr>
          <p:cNvPr id="226307" name="Rectangle 3"/>
          <p:cNvSpPr>
            <a:spLocks noGrp="1" noChangeArrowheads="1"/>
          </p:cNvSpPr>
          <p:nvPr>
            <p:ph type="body" idx="1"/>
          </p:nvPr>
        </p:nvSpPr>
        <p:spPr>
          <a:noFill/>
        </p:spPr>
        <p:txBody>
          <a:bodyPr/>
          <a:lstStyle/>
          <a:p>
            <a:endParaRPr lang="ru-RU" altLang="ru-RU" smtClean="0"/>
          </a:p>
        </p:txBody>
      </p:sp>
    </p:spTree>
    <p:extLst>
      <p:ext uri="{BB962C8B-B14F-4D97-AF65-F5344CB8AC3E}">
        <p14:creationId xmlns:p14="http://schemas.microsoft.com/office/powerpoint/2010/main" xmlns="" val="2255003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p:spPr>
        <p:txBody>
          <a:bodyPr/>
          <a:lstStyle/>
          <a:p>
            <a:endParaRPr lang="ru-RU" altLang="ru-RU" smtClean="0"/>
          </a:p>
        </p:txBody>
      </p:sp>
    </p:spTree>
    <p:extLst>
      <p:ext uri="{BB962C8B-B14F-4D97-AF65-F5344CB8AC3E}">
        <p14:creationId xmlns:p14="http://schemas.microsoft.com/office/powerpoint/2010/main" xmlns="" val="32768734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p:spPr>
        <p:txBody>
          <a:bodyPr/>
          <a:lstStyle/>
          <a:p>
            <a:endParaRPr lang="ru-RU" altLang="ru-RU" smtClean="0"/>
          </a:p>
        </p:txBody>
      </p:sp>
    </p:spTree>
    <p:extLst>
      <p:ext uri="{BB962C8B-B14F-4D97-AF65-F5344CB8AC3E}">
        <p14:creationId xmlns:p14="http://schemas.microsoft.com/office/powerpoint/2010/main" xmlns="" val="28970890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p:spPr>
        <p:txBody>
          <a:bodyPr/>
          <a:lstStyle/>
          <a:p>
            <a:endParaRPr lang="ru-RU" altLang="ru-RU" smtClean="0"/>
          </a:p>
        </p:txBody>
      </p:sp>
    </p:spTree>
    <p:extLst>
      <p:ext uri="{BB962C8B-B14F-4D97-AF65-F5344CB8AC3E}">
        <p14:creationId xmlns:p14="http://schemas.microsoft.com/office/powerpoint/2010/main" xmlns="" val="25679379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5" name="Rectangle 3"/>
          <p:cNvSpPr>
            <a:spLocks noGrp="1" noChangeArrowheads="1"/>
          </p:cNvSpPr>
          <p:nvPr>
            <p:ph type="body" idx="1"/>
          </p:nvPr>
        </p:nvSpPr>
        <p:spPr bwMode="auto">
          <a:noFill/>
        </p:spPr>
        <p:txBody>
          <a:bodyPr/>
          <a:lstStyle/>
          <a:p>
            <a:pPr eaLnBrk="1" hangingPunct="1">
              <a:spcBef>
                <a:spcPct val="0"/>
              </a:spcBef>
            </a:pPr>
            <a:endParaRPr kumimoji="0" lang="ru-RU" dirty="0" smtClean="0">
              <a:cs typeface="Arial" charset="0"/>
            </a:endParaRPr>
          </a:p>
        </p:txBody>
      </p:sp>
    </p:spTree>
    <p:extLst>
      <p:ext uri="{BB962C8B-B14F-4D97-AF65-F5344CB8AC3E}">
        <p14:creationId xmlns:p14="http://schemas.microsoft.com/office/powerpoint/2010/main" xmlns="" val="193994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technology of production of track membranes has been and remains the most popular in industrial use</a:t>
            </a:r>
            <a:endParaRPr lang="ru-RU" dirty="0"/>
          </a:p>
        </p:txBody>
      </p:sp>
      <p:sp>
        <p:nvSpPr>
          <p:cNvPr id="4" name="Номер слайда 3"/>
          <p:cNvSpPr>
            <a:spLocks noGrp="1"/>
          </p:cNvSpPr>
          <p:nvPr>
            <p:ph type="sldNum" sz="quarter" idx="10"/>
          </p:nvPr>
        </p:nvSpPr>
        <p:spPr/>
        <p:txBody>
          <a:bodyPr/>
          <a:lstStyle/>
          <a:p>
            <a:pPr>
              <a:defRPr/>
            </a:pPr>
            <a:fld id="{F50FFA4B-952A-434F-80B8-847CF2572444}" type="slidenum">
              <a:rPr lang="ru-RU" smtClean="0">
                <a:solidFill>
                  <a:prstClr val="black"/>
                </a:solidFill>
              </a:rPr>
              <a:pPr>
                <a:defRPr/>
              </a:pPr>
              <a:t>73</a:t>
            </a:fld>
            <a:endParaRPr lang="ru-RU">
              <a:solidFill>
                <a:prstClr val="black"/>
              </a:solidFill>
            </a:endParaRPr>
          </a:p>
        </p:txBody>
      </p:sp>
    </p:spTree>
    <p:extLst>
      <p:ext uri="{BB962C8B-B14F-4D97-AF65-F5344CB8AC3E}">
        <p14:creationId xmlns:p14="http://schemas.microsoft.com/office/powerpoint/2010/main" xmlns="" val="100343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13A0D2B-BE18-4799-A6C7-F1CFA3F457FB}" type="slidenum">
              <a:rPr lang="ru-RU" altLang="ru-RU">
                <a:solidFill>
                  <a:srgbClr val="000000"/>
                </a:solidFill>
              </a:rPr>
              <a:pPr/>
              <a:t>9</a:t>
            </a:fld>
            <a:endParaRPr lang="ru-RU" altLang="ru-RU">
              <a:solidFill>
                <a:srgbClr val="000000"/>
              </a:solidFill>
            </a:endParaRPr>
          </a:p>
        </p:txBody>
      </p:sp>
      <p:sp>
        <p:nvSpPr>
          <p:cNvPr id="1314818" name="Rectangle 2"/>
          <p:cNvSpPr>
            <a:spLocks noGrp="1" noRot="1" noChangeAspect="1" noChangeArrowheads="1" noTextEdit="1"/>
          </p:cNvSpPr>
          <p:nvPr>
            <p:ph type="sldImg"/>
          </p:nvPr>
        </p:nvSpPr>
        <p:spPr>
          <a:ln/>
        </p:spPr>
      </p:sp>
      <p:sp>
        <p:nvSpPr>
          <p:cNvPr id="1314819" name="Rectangle 3"/>
          <p:cNvSpPr>
            <a:spLocks noGrp="1" noChangeArrowheads="1"/>
          </p:cNvSpPr>
          <p:nvPr>
            <p:ph type="body" idx="1"/>
          </p:nvPr>
        </p:nvSpPr>
        <p:spPr>
          <a:xfrm>
            <a:off x="685800" y="4344988"/>
            <a:ext cx="5486400" cy="4113212"/>
          </a:xfrm>
        </p:spPr>
        <p:txBody>
          <a:bodyPr/>
          <a:lstStyle/>
          <a:p>
            <a:endParaRPr lang="ru-RU" altLang="ru-RU"/>
          </a:p>
        </p:txBody>
      </p:sp>
    </p:spTree>
    <p:extLst>
      <p:ext uri="{BB962C8B-B14F-4D97-AF65-F5344CB8AC3E}">
        <p14:creationId xmlns:p14="http://schemas.microsoft.com/office/powerpoint/2010/main" xmlns="" val="36934909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741B9085-B5D5-40A2-A292-24280D9076AE}" type="slidenum">
              <a:rPr kumimoji="0" lang="ru-RU" altLang="ru-RU">
                <a:solidFill>
                  <a:prstClr val="black"/>
                </a:solidFill>
              </a:rPr>
              <a:pPr>
                <a:spcBef>
                  <a:spcPct val="0"/>
                </a:spcBef>
              </a:pPr>
              <a:t>90</a:t>
            </a:fld>
            <a:endParaRPr kumimoji="0" lang="ru-RU" altLang="ru-RU">
              <a:solidFill>
                <a:prstClr val="black"/>
              </a:solidFill>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xmlns="" val="42776231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a:fld id="{F8FC6A6A-643E-4520-B0A9-CF34E35533DE}" type="slidenum">
              <a:rPr lang="ru-RU" altLang="ru-RU">
                <a:solidFill>
                  <a:srgbClr val="000000"/>
                </a:solidFill>
                <a:latin typeface="Times New Roman" panose="02020603050405020304" pitchFamily="18" charset="0"/>
              </a:rPr>
              <a:pPr algn="r"/>
              <a:t>91</a:t>
            </a:fld>
            <a:endParaRPr lang="ru-RU" altLang="ru-RU">
              <a:solidFill>
                <a:srgbClr val="000000"/>
              </a:solidFill>
              <a:latin typeface="Times New Roman" panose="02020603050405020304" pitchFamily="18"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ru-RU" altLang="ru-RU" smtClean="0"/>
          </a:p>
        </p:txBody>
      </p:sp>
    </p:spTree>
    <p:extLst>
      <p:ext uri="{BB962C8B-B14F-4D97-AF65-F5344CB8AC3E}">
        <p14:creationId xmlns:p14="http://schemas.microsoft.com/office/powerpoint/2010/main" xmlns="" val="29139540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a:fld id="{C1D2C56A-65EA-400B-8084-975642A89689}" type="slidenum">
              <a:rPr lang="ru-RU" altLang="ru-RU">
                <a:solidFill>
                  <a:srgbClr val="000000"/>
                </a:solidFill>
                <a:latin typeface="Times New Roman" panose="02020603050405020304" pitchFamily="18" charset="0"/>
              </a:rPr>
              <a:pPr algn="r"/>
              <a:t>95</a:t>
            </a:fld>
            <a:endParaRPr lang="ru-RU" altLang="ru-RU">
              <a:solidFill>
                <a:srgbClr val="000000"/>
              </a:solidFill>
              <a:latin typeface="Times New Roman" panose="02020603050405020304" pitchFamily="18" charset="0"/>
            </a:endParaRPr>
          </a:p>
        </p:txBody>
      </p:sp>
      <p:sp>
        <p:nvSpPr>
          <p:cNvPr id="37891" name="Образ слайда 1"/>
          <p:cNvSpPr>
            <a:spLocks noGrp="1" noRot="1" noChangeAspect="1" noTextEdit="1"/>
          </p:cNvSpPr>
          <p:nvPr>
            <p:ph type="sldImg"/>
          </p:nvPr>
        </p:nvSpPr>
        <p:spPr>
          <a:xfrm>
            <a:off x="-14225588" y="-11796713"/>
            <a:ext cx="16644938" cy="12484101"/>
          </a:xfrm>
          <a:ln/>
        </p:spPr>
      </p:sp>
      <p:sp>
        <p:nvSpPr>
          <p:cNvPr id="37892" name="Заметки 2"/>
          <p:cNvSpPr>
            <a:spLocks noGrp="1"/>
          </p:cNvSpPr>
          <p:nvPr>
            <p:ph type="body" idx="1"/>
          </p:nvPr>
        </p:nvSpPr>
        <p:spPr>
          <a:xfrm>
            <a:off x="685800" y="4343400"/>
            <a:ext cx="5476875" cy="4105275"/>
          </a:xfrm>
          <a:noFill/>
        </p:spPr>
        <p:txBody>
          <a:bodyPr lIns="0" tIns="0" rIns="0" bIns="0"/>
          <a:lstStyle/>
          <a:p>
            <a:pPr eaLnBrk="1" hangingPunct="1"/>
            <a:endParaRPr lang="ru-RU" altLang="ru-RU" smtClean="0"/>
          </a:p>
        </p:txBody>
      </p:sp>
    </p:spTree>
    <p:extLst>
      <p:ext uri="{BB962C8B-B14F-4D97-AF65-F5344CB8AC3E}">
        <p14:creationId xmlns:p14="http://schemas.microsoft.com/office/powerpoint/2010/main" xmlns="" val="11658581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0"/>
          <p:cNvSpPr>
            <a:spLocks noGrp="1" noChangeArrowheads="1"/>
          </p:cNvSpPr>
          <p:nvPr>
            <p:ph type="ftr" sz="quarter" idx="4"/>
          </p:nvPr>
        </p:nvSpPr>
        <p:spPr>
          <a:noFill/>
        </p:spPr>
        <p:txBody>
          <a:bodyPr/>
          <a:lstStyle/>
          <a:p>
            <a:r>
              <a:rPr lang="ru-RU" altLang="ru-RU" smtClean="0">
                <a:solidFill>
                  <a:prstClr val="black"/>
                </a:solidFill>
              </a:rPr>
              <a:t>Prof. Dmitriev S.N. "NRC7" 24-29 August 2008</a:t>
            </a:r>
          </a:p>
        </p:txBody>
      </p:sp>
      <p:sp>
        <p:nvSpPr>
          <p:cNvPr id="6147" name="Rectangle 1031"/>
          <p:cNvSpPr>
            <a:spLocks noGrp="1" noChangeArrowheads="1"/>
          </p:cNvSpPr>
          <p:nvPr>
            <p:ph type="sldNum" sz="quarter" idx="5"/>
          </p:nvPr>
        </p:nvSpPr>
        <p:spPr>
          <a:noFill/>
        </p:spPr>
        <p:txBody>
          <a:bodyPr/>
          <a:lstStyle/>
          <a:p>
            <a:fld id="{37FB3EF1-4B0F-4B40-B78F-C710D75B2999}" type="slidenum">
              <a:rPr lang="ru-RU" altLang="ru-RU" smtClean="0">
                <a:solidFill>
                  <a:prstClr val="black"/>
                </a:solidFill>
              </a:rPr>
              <a:pPr/>
              <a:t>101</a:t>
            </a:fld>
            <a:endParaRPr lang="ru-RU" altLang="ru-RU" smtClean="0">
              <a:solidFill>
                <a:prstClr val="black"/>
              </a:solidFill>
            </a:endParaRPr>
          </a:p>
        </p:txBody>
      </p:sp>
      <p:sp>
        <p:nvSpPr>
          <p:cNvPr id="6148" name="Rectangle 2"/>
          <p:cNvSpPr>
            <a:spLocks noGrp="1" noRot="1" noChangeAspect="1" noChangeArrowheads="1" noTextEdit="1"/>
          </p:cNvSpPr>
          <p:nvPr>
            <p:ph type="sldImg"/>
          </p:nvPr>
        </p:nvSpPr>
        <p:spPr>
          <a:ln/>
        </p:spPr>
      </p:sp>
      <p:sp>
        <p:nvSpPr>
          <p:cNvPr id="6149" name="Rectangle 3"/>
          <p:cNvSpPr>
            <a:spLocks noGrp="1" noChangeArrowheads="1"/>
          </p:cNvSpPr>
          <p:nvPr>
            <p:ph type="body" idx="1"/>
          </p:nvPr>
        </p:nvSpPr>
        <p:spPr>
          <a:noFill/>
          <a:ln/>
        </p:spPr>
        <p:txBody>
          <a:bodyPr/>
          <a:lstStyle/>
          <a:p>
            <a:endParaRPr lang="ru-RU" altLang="ru-RU" smtClean="0"/>
          </a:p>
        </p:txBody>
      </p:sp>
    </p:spTree>
    <p:extLst>
      <p:ext uri="{BB962C8B-B14F-4D97-AF65-F5344CB8AC3E}">
        <p14:creationId xmlns:p14="http://schemas.microsoft.com/office/powerpoint/2010/main" xmlns="" val="18373065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5" name="Rectangle 3"/>
          <p:cNvSpPr>
            <a:spLocks noGrp="1" noChangeArrowheads="1"/>
          </p:cNvSpPr>
          <p:nvPr>
            <p:ph type="body" idx="1"/>
          </p:nvPr>
        </p:nvSpPr>
        <p:spPr bwMode="auto">
          <a:noFill/>
        </p:spPr>
        <p:txBody>
          <a:bodyPr/>
          <a:lstStyle/>
          <a:p>
            <a:pPr eaLnBrk="1" hangingPunct="1">
              <a:spcBef>
                <a:spcPct val="0"/>
              </a:spcBef>
            </a:pPr>
            <a:endParaRPr kumimoji="0" lang="ru-RU" dirty="0" smtClean="0">
              <a:cs typeface="Arial" charset="0"/>
            </a:endParaRPr>
          </a:p>
        </p:txBody>
      </p:sp>
    </p:spTree>
    <p:extLst>
      <p:ext uri="{BB962C8B-B14F-4D97-AF65-F5344CB8AC3E}">
        <p14:creationId xmlns:p14="http://schemas.microsoft.com/office/powerpoint/2010/main" xmlns="" val="7280739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p:spPr>
        <p:txBody>
          <a:bodyPr/>
          <a:lstStyle/>
          <a:p>
            <a:endParaRPr lang="de-DE" altLang="ru-RU" smtClean="0"/>
          </a:p>
        </p:txBody>
      </p:sp>
    </p:spTree>
    <p:extLst>
      <p:ext uri="{BB962C8B-B14F-4D97-AF65-F5344CB8AC3E}">
        <p14:creationId xmlns:p14="http://schemas.microsoft.com/office/powerpoint/2010/main" xmlns="" val="42142118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126EF90-F883-4438-A23F-E00F803A7899}" type="slidenum">
              <a:rPr lang="ru-RU" altLang="ru-RU">
                <a:solidFill>
                  <a:srgbClr val="000000"/>
                </a:solidFill>
              </a:rPr>
              <a:pPr/>
              <a:t>111</a:t>
            </a:fld>
            <a:endParaRPr lang="ru-RU" altLang="ru-RU">
              <a:solidFill>
                <a:srgbClr val="000000"/>
              </a:solidFill>
            </a:endParaRPr>
          </a:p>
        </p:txBody>
      </p:sp>
      <p:sp>
        <p:nvSpPr>
          <p:cNvPr id="1192962" name="Rectangle 2"/>
          <p:cNvSpPr>
            <a:spLocks noGrp="1" noRot="1" noChangeAspect="1" noChangeArrowheads="1" noTextEdit="1"/>
          </p:cNvSpPr>
          <p:nvPr>
            <p:ph type="sldImg"/>
          </p:nvPr>
        </p:nvSpPr>
        <p:spPr>
          <a:ln/>
        </p:spPr>
      </p:sp>
      <p:sp>
        <p:nvSpPr>
          <p:cNvPr id="1192963" name="Rectangle 3"/>
          <p:cNvSpPr>
            <a:spLocks noGrp="1" noChangeArrowheads="1"/>
          </p:cNvSpPr>
          <p:nvPr>
            <p:ph type="body" idx="1"/>
          </p:nvPr>
        </p:nvSpPr>
        <p:spPr>
          <a:xfrm>
            <a:off x="914400" y="4343400"/>
            <a:ext cx="5029200" cy="4114800"/>
          </a:xfrm>
        </p:spPr>
        <p:txBody>
          <a:bodyPr/>
          <a:lstStyle/>
          <a:p>
            <a:endParaRPr lang="ru-RU" altLang="ru-RU"/>
          </a:p>
        </p:txBody>
      </p:sp>
    </p:spTree>
    <p:extLst>
      <p:ext uri="{BB962C8B-B14F-4D97-AF65-F5344CB8AC3E}">
        <p14:creationId xmlns:p14="http://schemas.microsoft.com/office/powerpoint/2010/main" xmlns="" val="20269524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D7B8B6F-4AEC-4342-A3EC-3CD17D9ED4A0}" type="slidenum">
              <a:rPr lang="ru-RU" altLang="ru-RU">
                <a:solidFill>
                  <a:srgbClr val="000000"/>
                </a:solidFill>
              </a:rPr>
              <a:pPr/>
              <a:t>112</a:t>
            </a:fld>
            <a:endParaRPr lang="ru-RU" altLang="ru-RU">
              <a:solidFill>
                <a:srgbClr val="000000"/>
              </a:solidFill>
            </a:endParaRPr>
          </a:p>
        </p:txBody>
      </p:sp>
      <p:sp>
        <p:nvSpPr>
          <p:cNvPr id="1184770" name="Rectangle 2"/>
          <p:cNvSpPr>
            <a:spLocks noGrp="1" noRot="1" noChangeAspect="1" noChangeArrowheads="1" noTextEdit="1"/>
          </p:cNvSpPr>
          <p:nvPr>
            <p:ph type="sldImg"/>
          </p:nvPr>
        </p:nvSpPr>
        <p:spPr>
          <a:ln/>
        </p:spPr>
      </p:sp>
      <p:sp>
        <p:nvSpPr>
          <p:cNvPr id="1184771" name="Rectangle 3"/>
          <p:cNvSpPr>
            <a:spLocks noGrp="1" noChangeArrowheads="1"/>
          </p:cNvSpPr>
          <p:nvPr>
            <p:ph type="body" idx="1"/>
          </p:nvPr>
        </p:nvSpPr>
        <p:spPr>
          <a:xfrm>
            <a:off x="914400" y="4343400"/>
            <a:ext cx="5029200" cy="4114800"/>
          </a:xfrm>
        </p:spPr>
        <p:txBody>
          <a:bodyPr/>
          <a:lstStyle/>
          <a:p>
            <a:r>
              <a:rPr lang="en-US" dirty="0" smtClean="0">
                <a:solidFill>
                  <a:srgbClr val="333333"/>
                </a:solidFill>
                <a:effectLst/>
                <a:latin typeface="Arial" panose="020B0604020202020204" pitchFamily="34" charset="0"/>
              </a:rPr>
              <a:t>azimuthally-varying-field (</a:t>
            </a:r>
            <a:r>
              <a:rPr lang="en-US" b="1" dirty="0" smtClean="0">
                <a:solidFill>
                  <a:srgbClr val="333333"/>
                </a:solidFill>
                <a:effectLst/>
                <a:latin typeface="Arial" panose="020B0604020202020204" pitchFamily="34" charset="0"/>
              </a:rPr>
              <a:t>AVF</a:t>
            </a:r>
            <a:r>
              <a:rPr lang="en-US" dirty="0" smtClean="0">
                <a:solidFill>
                  <a:srgbClr val="333333"/>
                </a:solidFill>
                <a:effectLst/>
                <a:latin typeface="Arial" panose="020B0604020202020204" pitchFamily="34" charset="0"/>
              </a:rPr>
              <a:t>) </a:t>
            </a:r>
            <a:r>
              <a:rPr lang="en-US" b="1" dirty="0" smtClean="0">
                <a:solidFill>
                  <a:srgbClr val="333333"/>
                </a:solidFill>
                <a:effectLst/>
                <a:latin typeface="Arial" panose="020B0604020202020204" pitchFamily="34" charset="0"/>
              </a:rPr>
              <a:t>cyclotrons</a:t>
            </a:r>
            <a:r>
              <a:rPr lang="en-US" dirty="0" smtClean="0">
                <a:solidFill>
                  <a:srgbClr val="333333"/>
                </a:solidFill>
                <a:effectLst/>
                <a:latin typeface="Arial" panose="020B0604020202020204" pitchFamily="34" charset="0"/>
              </a:rPr>
              <a:t>.</a:t>
            </a:r>
            <a:endParaRPr lang="ru-RU" altLang="ru-RU" dirty="0"/>
          </a:p>
        </p:txBody>
      </p:sp>
    </p:spTree>
    <p:extLst>
      <p:ext uri="{BB962C8B-B14F-4D97-AF65-F5344CB8AC3E}">
        <p14:creationId xmlns:p14="http://schemas.microsoft.com/office/powerpoint/2010/main" xmlns="" val="2314691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BF2BE7-8F28-4363-815F-1E1B83FFB2FB}" type="slidenum">
              <a:rPr lang="ru-RU" altLang="ru-RU">
                <a:solidFill>
                  <a:srgbClr val="000000"/>
                </a:solidFill>
              </a:rPr>
              <a:pPr/>
              <a:t>114</a:t>
            </a:fld>
            <a:endParaRPr lang="ru-RU" altLang="ru-RU">
              <a:solidFill>
                <a:srgbClr val="000000"/>
              </a:solidFill>
            </a:endParaRPr>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a:xfrm>
            <a:off x="914400" y="4343400"/>
            <a:ext cx="5029200" cy="4114800"/>
          </a:xfrm>
        </p:spPr>
        <p:txBody>
          <a:bodyPr/>
          <a:lstStyle/>
          <a:p>
            <a:r>
              <a:rPr lang="en-US" dirty="0" smtClean="0">
                <a:effectLst/>
              </a:rPr>
              <a:t>The beam passes the stripping foil, the ions change their charge, for example,  from nitrogen two plus into nitrogen seven plus , beam loses orbital stability and leaves  the acceleration zone.</a:t>
            </a:r>
            <a:r>
              <a:rPr lang="en-US" baseline="0" dirty="0" smtClean="0">
                <a:effectLst/>
              </a:rPr>
              <a:t> </a:t>
            </a:r>
          </a:p>
          <a:p>
            <a:r>
              <a:rPr lang="en-US" baseline="0" dirty="0" smtClean="0">
                <a:effectLst/>
              </a:rPr>
              <a:t>But after the Stripping foil,  spectrum of ion charges is formed, which completely determines efficiency of extraction.</a:t>
            </a:r>
            <a:endParaRPr lang="ru-RU" altLang="ru-RU" dirty="0"/>
          </a:p>
        </p:txBody>
      </p:sp>
    </p:spTree>
    <p:extLst>
      <p:ext uri="{BB962C8B-B14F-4D97-AF65-F5344CB8AC3E}">
        <p14:creationId xmlns:p14="http://schemas.microsoft.com/office/powerpoint/2010/main" xmlns="" val="2035364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smtClean="0">
                <a:effectLst/>
              </a:rPr>
              <a:t>Buncher</a:t>
            </a:r>
            <a:r>
              <a:rPr lang="en-US" baseline="0" dirty="0" smtClean="0">
                <a:effectLst/>
              </a:rPr>
              <a:t> s</a:t>
            </a:r>
            <a:r>
              <a:rPr lang="en-US" dirty="0" smtClean="0">
                <a:effectLst/>
              </a:rPr>
              <a:t>ystem allows to increase the coefficient of capture of the injected beam to the acceleration due to the compression of ions in the capture area.</a:t>
            </a:r>
            <a:endParaRPr lang="en-US" dirty="0" smtClean="0"/>
          </a:p>
          <a:p>
            <a:endParaRPr lang="en-US" smtClean="0"/>
          </a:p>
          <a:p>
            <a:r>
              <a:rPr lang="en-US" smtClean="0"/>
              <a:t>Ions</a:t>
            </a:r>
            <a:r>
              <a:rPr lang="en-US" dirty="0" smtClean="0"/>
              <a:t>, which come first, are decelerated by the electric field of </a:t>
            </a:r>
            <a:r>
              <a:rPr lang="en-US" dirty="0" err="1" smtClean="0"/>
              <a:t>buncher</a:t>
            </a:r>
            <a:r>
              <a:rPr lang="en-US" dirty="0" smtClean="0"/>
              <a:t>, ions, that arrive late, are obtained extra speed</a:t>
            </a:r>
            <a:endParaRPr lang="ru-RU" dirty="0"/>
          </a:p>
        </p:txBody>
      </p:sp>
      <p:sp>
        <p:nvSpPr>
          <p:cNvPr id="4" name="Номер слайда 3"/>
          <p:cNvSpPr>
            <a:spLocks noGrp="1"/>
          </p:cNvSpPr>
          <p:nvPr>
            <p:ph type="sldNum" sz="quarter" idx="10"/>
          </p:nvPr>
        </p:nvSpPr>
        <p:spPr/>
        <p:txBody>
          <a:bodyPr/>
          <a:lstStyle/>
          <a:p>
            <a:pPr>
              <a:defRPr/>
            </a:pPr>
            <a:fld id="{6AE602BE-860D-41D1-8C79-22452C9B37CB}" type="slidenum">
              <a:rPr lang="ru-RU" altLang="ru-RU" smtClean="0"/>
              <a:pPr>
                <a:defRPr/>
              </a:pPr>
              <a:t>10</a:t>
            </a:fld>
            <a:endParaRPr lang="ru-RU" altLang="ru-RU"/>
          </a:p>
        </p:txBody>
      </p:sp>
    </p:spTree>
    <p:extLst>
      <p:ext uri="{BB962C8B-B14F-4D97-AF65-F5344CB8AC3E}">
        <p14:creationId xmlns:p14="http://schemas.microsoft.com/office/powerpoint/2010/main" xmlns="" val="2304660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031"/>
          <p:cNvSpPr>
            <a:spLocks noGrp="1" noChangeArrowheads="1"/>
          </p:cNvSpPr>
          <p:nvPr>
            <p:ph type="sldNum" sz="quarter" idx="5"/>
          </p:nvPr>
        </p:nvSpPr>
        <p:spPr>
          <a:noFill/>
        </p:spPr>
        <p:txBody>
          <a:bodyP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fld id="{03AFC4F3-A7A3-4D85-8637-589D564876B6}" type="slidenum">
              <a:rPr lang="ru-RU" altLang="ru-RU" sz="1200" smtClean="0">
                <a:solidFill>
                  <a:srgbClr val="000000"/>
                </a:solidFill>
                <a:latin typeface="Times New Roman" panose="02020603050405020304" pitchFamily="18" charset="0"/>
              </a:rPr>
              <a:pPr/>
              <a:t>11</a:t>
            </a:fld>
            <a:endParaRPr lang="ru-RU" altLang="ru-RU" sz="1200" smtClean="0">
              <a:solidFill>
                <a:srgbClr val="000000"/>
              </a:solidFill>
              <a:latin typeface="Times New Roman" panose="02020603050405020304" pitchFamily="18"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endParaRPr lang="ru-RU" altLang="ru-RU" smtClean="0"/>
          </a:p>
        </p:txBody>
      </p:sp>
    </p:spTree>
    <p:extLst>
      <p:ext uri="{BB962C8B-B14F-4D97-AF65-F5344CB8AC3E}">
        <p14:creationId xmlns:p14="http://schemas.microsoft.com/office/powerpoint/2010/main" xmlns="" val="552342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10000" y="8623300"/>
            <a:ext cx="2971800" cy="457200"/>
          </a:xfrm>
          <a:prstGeom prst="rect">
            <a:avLst/>
          </a:prstGeom>
          <a:noFill/>
          <a:ln w="9525">
            <a:noFill/>
            <a:miter lim="800000"/>
            <a:headEnd/>
            <a:tailEnd/>
          </a:ln>
        </p:spPr>
        <p:txBody>
          <a:bodyPr anchor="b"/>
          <a:lstStyle/>
          <a:p>
            <a:pPr algn="r" eaLnBrk="1" hangingPunct="1"/>
            <a:fld id="{7A29581C-E588-4439-B1F7-CACEFCBAD34A}" type="slidenum">
              <a:rPr lang="en-US" altLang="ru-RU" sz="1200">
                <a:latin typeface="Times New Roman" pitchFamily="18" charset="0"/>
                <a:cs typeface="Arial" pitchFamily="34" charset="0"/>
              </a:rPr>
              <a:pPr algn="r" eaLnBrk="1" hangingPunct="1"/>
              <a:t>12</a:t>
            </a:fld>
            <a:endParaRPr lang="en-US" altLang="ru-RU" sz="1200">
              <a:latin typeface="Times New Roman" pitchFamily="18" charset="0"/>
              <a:cs typeface="Arial" pitchFamily="34"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endParaRPr lang="ru-RU" altLang="ru-RU" smtClean="0"/>
          </a:p>
        </p:txBody>
      </p:sp>
    </p:spTree>
    <p:extLst>
      <p:ext uri="{BB962C8B-B14F-4D97-AF65-F5344CB8AC3E}">
        <p14:creationId xmlns:p14="http://schemas.microsoft.com/office/powerpoint/2010/main" xmlns="" val="3998945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031"/>
          <p:cNvSpPr>
            <a:spLocks noGrp="1" noChangeArrowheads="1"/>
          </p:cNvSpPr>
          <p:nvPr>
            <p:ph type="sldNum" sz="quarter" idx="5"/>
          </p:nvPr>
        </p:nvSpPr>
        <p:spPr>
          <a:noFill/>
        </p:spPr>
        <p:txBody>
          <a:bodyP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fld id="{F0FF9DDE-A655-4EFC-8555-A392C79A5D0A}" type="slidenum">
              <a:rPr lang="ru-RU" altLang="ru-RU" sz="1200" smtClean="0">
                <a:latin typeface="Times New Roman" panose="02020603050405020304" pitchFamily="18" charset="0"/>
              </a:rPr>
              <a:pPr/>
              <a:t>13</a:t>
            </a:fld>
            <a:endParaRPr lang="ru-RU" altLang="ru-RU" sz="1200" smtClean="0">
              <a:latin typeface="Times New Roman" panose="02020603050405020304" pitchFamily="18"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ru-RU" dirty="0" smtClean="0"/>
              <a:t>Bending or analyzing</a:t>
            </a:r>
            <a:r>
              <a:rPr lang="en-US" altLang="ru-RU" baseline="0" dirty="0" smtClean="0"/>
              <a:t> </a:t>
            </a:r>
            <a:r>
              <a:rPr lang="en-US" altLang="ru-RU" dirty="0" smtClean="0"/>
              <a:t>magnet is used for selection of particles and</a:t>
            </a:r>
            <a:r>
              <a:rPr lang="en-US" altLang="ru-RU" baseline="0" dirty="0" smtClean="0"/>
              <a:t> bending the beam from horizontal part of axial injection system into vertical channel.</a:t>
            </a:r>
            <a:endParaRPr lang="ru-RU" altLang="ru-RU" dirty="0" smtClean="0"/>
          </a:p>
        </p:txBody>
      </p:sp>
    </p:spTree>
    <p:extLst>
      <p:ext uri="{BB962C8B-B14F-4D97-AF65-F5344CB8AC3E}">
        <p14:creationId xmlns:p14="http://schemas.microsoft.com/office/powerpoint/2010/main" xmlns="" val="2427752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F76CA3C4-1794-41C9-B4A0-66E1B92402A8}" type="datetimeFigureOut">
              <a:rPr lang="ru-RU"/>
              <a:pPr>
                <a:defRPr/>
              </a:pPr>
              <a:t>15.03.2016</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D684762-80F9-450D-BA6F-63C91DE574E2}" type="slidenum">
              <a:rPr lang="ru-RU" altLang="ru-RU"/>
              <a:pPr>
                <a:defRPr/>
              </a:pPr>
              <a:t>‹#›</a:t>
            </a:fld>
            <a:endParaRPr lang="ru-RU" altLang="ru-RU"/>
          </a:p>
        </p:txBody>
      </p:sp>
    </p:spTree>
    <p:extLst>
      <p:ext uri="{BB962C8B-B14F-4D97-AF65-F5344CB8AC3E}">
        <p14:creationId xmlns:p14="http://schemas.microsoft.com/office/powerpoint/2010/main" xmlns="" val="3633508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F09A9A82-516E-4BA1-B527-49C66EC1D7F7}" type="datetimeFigureOut">
              <a:rPr lang="ru-RU"/>
              <a:pPr>
                <a:defRPr/>
              </a:pPr>
              <a:t>15.03.2016</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5789DFF-CB82-4562-9BAA-5093E523C0DE}" type="slidenum">
              <a:rPr lang="ru-RU" altLang="ru-RU"/>
              <a:pPr>
                <a:defRPr/>
              </a:pPr>
              <a:t>‹#›</a:t>
            </a:fld>
            <a:endParaRPr lang="ru-RU" altLang="ru-RU"/>
          </a:p>
        </p:txBody>
      </p:sp>
    </p:spTree>
    <p:extLst>
      <p:ext uri="{BB962C8B-B14F-4D97-AF65-F5344CB8AC3E}">
        <p14:creationId xmlns:p14="http://schemas.microsoft.com/office/powerpoint/2010/main" xmlns="" val="11424399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F39A4182-C047-46DE-8CD1-99CCADD75E97}"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73404885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4" name="Нижний колонтитул 3"/>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5" name="Номер слайда 4"/>
          <p:cNvSpPr>
            <a:spLocks noGrp="1"/>
          </p:cNvSpPr>
          <p:nvPr>
            <p:ph type="sldNum" sz="quarter" idx="12"/>
          </p:nvPr>
        </p:nvSpPr>
        <p:spPr>
          <a:xfrm>
            <a:off x="6553200" y="6248400"/>
            <a:ext cx="1905000" cy="457200"/>
          </a:xfrm>
        </p:spPr>
        <p:txBody>
          <a:bodyPr/>
          <a:lstStyle>
            <a:lvl1pPr>
              <a:defRPr/>
            </a:lvl1pPr>
          </a:lstStyle>
          <a:p>
            <a:fld id="{F4048C34-72F5-4C70-A89A-F2A7A0C28D99}"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86814502"/>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endParaRPr lang="ru-RU"/>
          </a:p>
        </p:txBody>
      </p:sp>
      <p:sp>
        <p:nvSpPr>
          <p:cNvPr id="4" name="Дата 3"/>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a:xfrm>
            <a:off x="6553200" y="6248400"/>
            <a:ext cx="1905000" cy="457200"/>
          </a:xfrm>
        </p:spPr>
        <p:txBody>
          <a:bodyPr/>
          <a:lstStyle>
            <a:lvl1pPr>
              <a:defRPr/>
            </a:lvl1pPr>
          </a:lstStyle>
          <a:p>
            <a:fld id="{C1F2795F-D864-400E-8F9B-7DFCEE4F9D99}"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414090486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Место для изображения из Интернета 3"/>
          <p:cNvSpPr>
            <a:spLocks noGrp="1"/>
          </p:cNvSpPr>
          <p:nvPr>
            <p:ph type="clipArt" sz="half" idx="2"/>
          </p:nvPr>
        </p:nvSpPr>
        <p:spPr>
          <a:xfrm>
            <a:off x="4648200" y="1981200"/>
            <a:ext cx="3810000" cy="4114800"/>
          </a:xfrm>
        </p:spPr>
        <p:txBody>
          <a:bodyPr/>
          <a:lstStyle/>
          <a:p>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8D6902C3-29F7-4C5A-8172-AFF64718D887}"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46422112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0" y="0"/>
            <a:ext cx="825500" cy="6858000"/>
          </a:xfrm>
          <a:prstGeom prst="rect">
            <a:avLst/>
          </a:prstGeom>
          <a:solidFill>
            <a:schemeClr val="tx2">
              <a:alpha val="50000"/>
            </a:schemeClr>
          </a:solidFill>
          <a:ln>
            <a:noFill/>
          </a:ln>
          <a:extLst>
            <a:ext uri="{91240B29-F687-4F45-9708-019B960494DF}">
              <a14:hiddenLine xmlns:a14="http://schemas.microsoft.com/office/drawing/2010/main" xmlns="" w="9525">
                <a:solidFill>
                  <a:schemeClr val="bg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
        <p:nvSpPr>
          <p:cNvPr id="3075" name="Rectangle 3"/>
          <p:cNvSpPr>
            <a:spLocks noGrp="1" noChangeArrowheads="1"/>
          </p:cNvSpPr>
          <p:nvPr>
            <p:ph type="ctrTitle"/>
          </p:nvPr>
        </p:nvSpPr>
        <p:spPr>
          <a:xfrm>
            <a:off x="990600" y="2514600"/>
            <a:ext cx="7467600" cy="762000"/>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altLang="ru-RU"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altLang="ru-RU" noProof="0" smtClean="0"/>
              <a:t>Click to edit Master subtitle style</a:t>
            </a:r>
          </a:p>
        </p:txBody>
      </p:sp>
      <p:sp>
        <p:nvSpPr>
          <p:cNvPr id="3077" name="Rectangle 5"/>
          <p:cNvSpPr>
            <a:spLocks noGrp="1" noChangeArrowheads="1"/>
          </p:cNvSpPr>
          <p:nvPr>
            <p:ph type="dt" sz="half" idx="2"/>
          </p:nvPr>
        </p:nvSpPr>
        <p:spPr>
          <a:xfrm>
            <a:off x="838200" y="6248400"/>
            <a:ext cx="1752600" cy="457200"/>
          </a:xfrm>
        </p:spPr>
        <p:txBody>
          <a:bodyPr/>
          <a:lstStyle>
            <a:lvl1pPr>
              <a:defRPr>
                <a:solidFill>
                  <a:srgbClr val="CCECFF"/>
                </a:solidFill>
              </a:defRPr>
            </a:lvl1pPr>
          </a:lstStyle>
          <a:p>
            <a:endParaRPr lang="en-US" altLang="ru-RU"/>
          </a:p>
        </p:txBody>
      </p:sp>
      <p:sp>
        <p:nvSpPr>
          <p:cNvPr id="3078" name="Rectangle 6"/>
          <p:cNvSpPr>
            <a:spLocks noGrp="1" noChangeArrowheads="1"/>
          </p:cNvSpPr>
          <p:nvPr>
            <p:ph type="ftr" sz="quarter" idx="3"/>
          </p:nvPr>
        </p:nvSpPr>
        <p:spPr>
          <a:xfrm>
            <a:off x="3276600" y="6248400"/>
            <a:ext cx="2895600" cy="457200"/>
          </a:xfrm>
        </p:spPr>
        <p:txBody>
          <a:bodyPr/>
          <a:lstStyle>
            <a:lvl1pPr>
              <a:defRPr>
                <a:solidFill>
                  <a:srgbClr val="CCECFF"/>
                </a:solidFill>
              </a:defRPr>
            </a:lvl1pPr>
          </a:lstStyle>
          <a:p>
            <a:endParaRPr lang="en-US" altLang="ru-RU"/>
          </a:p>
        </p:txBody>
      </p:sp>
      <p:sp>
        <p:nvSpPr>
          <p:cNvPr id="3079" name="Rectangle 7"/>
          <p:cNvSpPr>
            <a:spLocks noGrp="1" noChangeArrowheads="1"/>
          </p:cNvSpPr>
          <p:nvPr>
            <p:ph type="sldNum" sz="quarter" idx="4"/>
          </p:nvPr>
        </p:nvSpPr>
        <p:spPr>
          <a:xfrm>
            <a:off x="6934200" y="6248400"/>
            <a:ext cx="1905000" cy="457200"/>
          </a:xfrm>
        </p:spPr>
        <p:txBody>
          <a:bodyPr/>
          <a:lstStyle>
            <a:lvl1pPr>
              <a:defRPr>
                <a:solidFill>
                  <a:srgbClr val="CCECFF"/>
                </a:solidFill>
              </a:defRPr>
            </a:lvl1pPr>
          </a:lstStyle>
          <a:p>
            <a:fld id="{5C0A4A27-9A19-465B-8DA2-78210F52EC14}" type="slidenum">
              <a:rPr lang="en-US" altLang="ru-RU"/>
              <a:pPr/>
              <a:t>‹#›</a:t>
            </a:fld>
            <a:endParaRPr lang="en-US" altLang="ru-RU"/>
          </a:p>
        </p:txBody>
      </p:sp>
      <p:sp>
        <p:nvSpPr>
          <p:cNvPr id="3080" name="Rectangle 8"/>
          <p:cNvSpPr>
            <a:spLocks noChangeArrowheads="1"/>
          </p:cNvSpPr>
          <p:nvPr/>
        </p:nvSpPr>
        <p:spPr bwMode="ltGray">
          <a:xfrm>
            <a:off x="0" y="3543300"/>
            <a:ext cx="3343275" cy="122238"/>
          </a:xfrm>
          <a:prstGeom prst="rect">
            <a:avLst/>
          </a:prstGeom>
          <a:solidFill>
            <a:schemeClr val="bg2">
              <a:alpha val="50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3107751739"/>
      </p:ext>
    </p:extLst>
  </p:cSld>
  <p:clrMapOvr>
    <a:masterClrMapping/>
  </p:clrMapOvr>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3B8A230-686A-4CD6-9EA8-9B5EB2D90C63}"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635223537"/>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1D9196F1-457A-470A-999E-C639BB7BFECD}"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590707837"/>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37036365-61EF-4DBD-A6EE-B87DBA89C0CE}"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64668813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lt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en-US" alt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952ABA38-568B-43DB-8650-9CF6BF0561E8}"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14663520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lt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en-US" alt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C579EDE2-BD88-47EA-873E-A9CD93CA7241}"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73320571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50F662AD-C6F3-4BC3-BC09-AC44DC6F38C7}" type="datetimeFigureOut">
              <a:rPr lang="ru-RU"/>
              <a:pPr>
                <a:defRPr/>
              </a:pPr>
              <a:t>15.03.2016</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B335721-2C44-4CDB-B0C4-B443669D9EA6}" type="slidenum">
              <a:rPr lang="ru-RU" altLang="ru-RU"/>
              <a:pPr>
                <a:defRPr/>
              </a:pPr>
              <a:t>‹#›</a:t>
            </a:fld>
            <a:endParaRPr lang="ru-RU" altLang="ru-RU"/>
          </a:p>
        </p:txBody>
      </p:sp>
    </p:spTree>
    <p:extLst>
      <p:ext uri="{BB962C8B-B14F-4D97-AF65-F5344CB8AC3E}">
        <p14:creationId xmlns:p14="http://schemas.microsoft.com/office/powerpoint/2010/main" xmlns="" val="865962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en-US" alt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F06F4BA2-AD71-411E-9975-3BA997E637FC}"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83070046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1DF38A0F-24A4-4DA4-8450-0A8B924D1EC1}"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91518222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E066CC9-6CA0-451C-800E-1A1F9DDA9CCC}"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755989137"/>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8158FE7E-B256-4D27-B009-89A20BBF99F1}"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63928949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4A82A6-0B6D-4AC1-A8C9-F0084E3D7546}"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167293464"/>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F39A4182-C047-46DE-8CD1-99CCADD75E97}"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18897900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4" name="Нижний колонтитул 3"/>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5" name="Номер слайда 4"/>
          <p:cNvSpPr>
            <a:spLocks noGrp="1"/>
          </p:cNvSpPr>
          <p:nvPr>
            <p:ph type="sldNum" sz="quarter" idx="12"/>
          </p:nvPr>
        </p:nvSpPr>
        <p:spPr>
          <a:xfrm>
            <a:off x="6553200" y="6248400"/>
            <a:ext cx="1905000" cy="457200"/>
          </a:xfrm>
        </p:spPr>
        <p:txBody>
          <a:bodyPr/>
          <a:lstStyle>
            <a:lvl1pPr>
              <a:defRPr/>
            </a:lvl1pPr>
          </a:lstStyle>
          <a:p>
            <a:fld id="{F4048C34-72F5-4C70-A89A-F2A7A0C28D99}"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68678647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endParaRPr lang="ru-RU"/>
          </a:p>
        </p:txBody>
      </p:sp>
      <p:sp>
        <p:nvSpPr>
          <p:cNvPr id="4" name="Дата 3"/>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a:xfrm>
            <a:off x="6553200" y="6248400"/>
            <a:ext cx="1905000" cy="457200"/>
          </a:xfrm>
        </p:spPr>
        <p:txBody>
          <a:bodyPr/>
          <a:lstStyle>
            <a:lvl1pPr>
              <a:defRPr/>
            </a:lvl1pPr>
          </a:lstStyle>
          <a:p>
            <a:fld id="{C1F2795F-D864-400E-8F9B-7DFCEE4F9D99}"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862861010"/>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Место для изображения из Интернета 3"/>
          <p:cNvSpPr>
            <a:spLocks noGrp="1"/>
          </p:cNvSpPr>
          <p:nvPr>
            <p:ph type="clipArt" sz="half" idx="2"/>
          </p:nvPr>
        </p:nvSpPr>
        <p:spPr>
          <a:xfrm>
            <a:off x="4648200" y="1981200"/>
            <a:ext cx="3810000" cy="4114800"/>
          </a:xfrm>
        </p:spPr>
        <p:txBody>
          <a:bodyPr/>
          <a:lstStyle/>
          <a:p>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8D6902C3-29F7-4C5A-8172-AFF64718D887}"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1165838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0" y="0"/>
            <a:ext cx="825500" cy="6858000"/>
          </a:xfrm>
          <a:prstGeom prst="rect">
            <a:avLst/>
          </a:prstGeom>
          <a:solidFill>
            <a:schemeClr val="tx2">
              <a:alpha val="50000"/>
            </a:schemeClr>
          </a:solidFill>
          <a:ln>
            <a:noFill/>
          </a:ln>
          <a:extLst>
            <a:ext uri="{91240B29-F687-4F45-9708-019B960494DF}">
              <a14:hiddenLine xmlns:a14="http://schemas.microsoft.com/office/drawing/2010/main" xmlns="" w="9525">
                <a:solidFill>
                  <a:schemeClr val="bg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
        <p:nvSpPr>
          <p:cNvPr id="3075" name="Rectangle 3"/>
          <p:cNvSpPr>
            <a:spLocks noGrp="1" noChangeArrowheads="1"/>
          </p:cNvSpPr>
          <p:nvPr>
            <p:ph type="ctrTitle"/>
          </p:nvPr>
        </p:nvSpPr>
        <p:spPr>
          <a:xfrm>
            <a:off x="990600" y="2514600"/>
            <a:ext cx="7467600" cy="762000"/>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altLang="ru-RU"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altLang="ru-RU" noProof="0" smtClean="0"/>
              <a:t>Click to edit Master subtitle style</a:t>
            </a:r>
          </a:p>
        </p:txBody>
      </p:sp>
      <p:sp>
        <p:nvSpPr>
          <p:cNvPr id="3077" name="Rectangle 5"/>
          <p:cNvSpPr>
            <a:spLocks noGrp="1" noChangeArrowheads="1"/>
          </p:cNvSpPr>
          <p:nvPr>
            <p:ph type="dt" sz="half" idx="2"/>
          </p:nvPr>
        </p:nvSpPr>
        <p:spPr>
          <a:xfrm>
            <a:off x="838200" y="6248400"/>
            <a:ext cx="1752600" cy="457200"/>
          </a:xfrm>
        </p:spPr>
        <p:txBody>
          <a:bodyPr/>
          <a:lstStyle>
            <a:lvl1pPr>
              <a:defRPr>
                <a:solidFill>
                  <a:srgbClr val="CCECFF"/>
                </a:solidFill>
              </a:defRPr>
            </a:lvl1pPr>
          </a:lstStyle>
          <a:p>
            <a:endParaRPr lang="en-US" altLang="ru-RU"/>
          </a:p>
        </p:txBody>
      </p:sp>
      <p:sp>
        <p:nvSpPr>
          <p:cNvPr id="3078" name="Rectangle 6"/>
          <p:cNvSpPr>
            <a:spLocks noGrp="1" noChangeArrowheads="1"/>
          </p:cNvSpPr>
          <p:nvPr>
            <p:ph type="ftr" sz="quarter" idx="3"/>
          </p:nvPr>
        </p:nvSpPr>
        <p:spPr>
          <a:xfrm>
            <a:off x="3276600" y="6248400"/>
            <a:ext cx="2895600" cy="457200"/>
          </a:xfrm>
        </p:spPr>
        <p:txBody>
          <a:bodyPr/>
          <a:lstStyle>
            <a:lvl1pPr>
              <a:defRPr>
                <a:solidFill>
                  <a:srgbClr val="CCECFF"/>
                </a:solidFill>
              </a:defRPr>
            </a:lvl1pPr>
          </a:lstStyle>
          <a:p>
            <a:endParaRPr lang="en-US" altLang="ru-RU"/>
          </a:p>
        </p:txBody>
      </p:sp>
      <p:sp>
        <p:nvSpPr>
          <p:cNvPr id="3079" name="Rectangle 7"/>
          <p:cNvSpPr>
            <a:spLocks noGrp="1" noChangeArrowheads="1"/>
          </p:cNvSpPr>
          <p:nvPr>
            <p:ph type="sldNum" sz="quarter" idx="4"/>
          </p:nvPr>
        </p:nvSpPr>
        <p:spPr>
          <a:xfrm>
            <a:off x="6934200" y="6248400"/>
            <a:ext cx="1905000" cy="457200"/>
          </a:xfrm>
        </p:spPr>
        <p:txBody>
          <a:bodyPr/>
          <a:lstStyle>
            <a:lvl1pPr>
              <a:defRPr>
                <a:solidFill>
                  <a:srgbClr val="CCECFF"/>
                </a:solidFill>
              </a:defRPr>
            </a:lvl1pPr>
          </a:lstStyle>
          <a:p>
            <a:fld id="{E125892A-C221-43B5-865E-1A652474DB31}" type="slidenum">
              <a:rPr lang="en-US" altLang="ru-RU"/>
              <a:pPr/>
              <a:t>‹#›</a:t>
            </a:fld>
            <a:endParaRPr lang="en-US" altLang="ru-RU"/>
          </a:p>
        </p:txBody>
      </p:sp>
      <p:sp>
        <p:nvSpPr>
          <p:cNvPr id="3080" name="Rectangle 8"/>
          <p:cNvSpPr>
            <a:spLocks noChangeArrowheads="1"/>
          </p:cNvSpPr>
          <p:nvPr/>
        </p:nvSpPr>
        <p:spPr bwMode="ltGray">
          <a:xfrm>
            <a:off x="0" y="3543300"/>
            <a:ext cx="3343275" cy="122238"/>
          </a:xfrm>
          <a:prstGeom prst="rect">
            <a:avLst/>
          </a:prstGeom>
          <a:solidFill>
            <a:schemeClr val="bg2">
              <a:alpha val="50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2981863406"/>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fld id="{E2A9107F-9559-420D-A2B7-149E2140A2C9}" type="datetimeFigureOut">
              <a:rPr lang="ru-RU"/>
              <a:pPr>
                <a:defRPr/>
              </a:pPr>
              <a:t>15.03.2016</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B78942B-A789-4295-AA16-787AB97B1EB4}" type="slidenum">
              <a:rPr lang="ru-RU" altLang="ru-RU"/>
              <a:pPr>
                <a:defRPr/>
              </a:pPr>
              <a:t>‹#›</a:t>
            </a:fld>
            <a:endParaRPr lang="ru-RU" altLang="ru-RU"/>
          </a:p>
        </p:txBody>
      </p:sp>
    </p:spTree>
    <p:extLst>
      <p:ext uri="{BB962C8B-B14F-4D97-AF65-F5344CB8AC3E}">
        <p14:creationId xmlns:p14="http://schemas.microsoft.com/office/powerpoint/2010/main" xmlns="" val="25457981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20A90F88-9C0E-408D-958F-BAECB281B286}"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186063523"/>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6F2FCD2D-07EC-412D-8FE7-78D2BED832A1}"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55881618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DCDD0CC9-F85F-4D99-8708-A9469995C7C6}"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87054684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lt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en-US" alt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9C70F18D-E113-4A09-9C4F-E19C414B93CA}"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417427317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lt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en-US" alt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1F62D1F9-AEAB-4EE1-AC6A-5E73A40B0844}"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475376320"/>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en-US" alt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CC9D9FA9-18E0-4F2B-9D4A-6990BE2C8B0E}"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420398737"/>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6C125224-B07A-4FB2-8498-BC5D7FACD41B}"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06774951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DF903AC-6549-429F-9000-4AE74BFD29EB}"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192556021"/>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18721B88-D45C-4E4E-8C92-D4B65626960A}"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47441582"/>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69D8AD6C-1378-4187-B817-BEC8A8E32C85}"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03503744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AC13A597-1BC8-4AC7-BD9F-5C38E99C22DF}" type="datetimeFigureOut">
              <a:rPr lang="ru-RU"/>
              <a:pPr>
                <a:defRPr/>
              </a:pPr>
              <a:t>15.03.2016</a:t>
            </a:fld>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6E1D5329-CA51-4424-B967-304F3164C114}" type="slidenum">
              <a:rPr lang="ru-RU" altLang="ru-RU"/>
              <a:pPr>
                <a:defRPr/>
              </a:pPr>
              <a:t>‹#›</a:t>
            </a:fld>
            <a:endParaRPr lang="ru-RU" altLang="ru-RU"/>
          </a:p>
        </p:txBody>
      </p:sp>
    </p:spTree>
    <p:extLst>
      <p:ext uri="{BB962C8B-B14F-4D97-AF65-F5344CB8AC3E}">
        <p14:creationId xmlns:p14="http://schemas.microsoft.com/office/powerpoint/2010/main" xmlns="" val="10023579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Место для изображения из Интернета 3"/>
          <p:cNvSpPr>
            <a:spLocks noGrp="1"/>
          </p:cNvSpPr>
          <p:nvPr>
            <p:ph type="clipArt" sz="half" idx="2"/>
          </p:nvPr>
        </p:nvSpPr>
        <p:spPr>
          <a:xfrm>
            <a:off x="4648200" y="1981200"/>
            <a:ext cx="3810000" cy="4114800"/>
          </a:xfrm>
        </p:spPr>
        <p:txBody>
          <a:bodyPr/>
          <a:lstStyle/>
          <a:p>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173F04F0-7D91-44F4-9A34-517AB30BB64A}"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996217975"/>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5C5BA761-0F7E-4328-B83A-3F83E38D9395}"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10259032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4" name="Нижний колонтитул 3"/>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5" name="Номер слайда 4"/>
          <p:cNvSpPr>
            <a:spLocks noGrp="1"/>
          </p:cNvSpPr>
          <p:nvPr>
            <p:ph type="sldNum" sz="quarter" idx="12"/>
          </p:nvPr>
        </p:nvSpPr>
        <p:spPr>
          <a:xfrm>
            <a:off x="6553200" y="6248400"/>
            <a:ext cx="1905000" cy="457200"/>
          </a:xfrm>
        </p:spPr>
        <p:txBody>
          <a:bodyPr/>
          <a:lstStyle>
            <a:lvl1pPr>
              <a:defRPr/>
            </a:lvl1pPr>
          </a:lstStyle>
          <a:p>
            <a:fld id="{4CD33884-C4B0-4B99-99E4-D81D0312F9BE}"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4029856306"/>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endParaRPr lang="ru-RU"/>
          </a:p>
        </p:txBody>
      </p:sp>
      <p:sp>
        <p:nvSpPr>
          <p:cNvPr id="4" name="Дата 3"/>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a:xfrm>
            <a:off x="6553200" y="6248400"/>
            <a:ext cx="1905000" cy="457200"/>
          </a:xfrm>
        </p:spPr>
        <p:txBody>
          <a:bodyPr/>
          <a:lstStyle>
            <a:lvl1pPr>
              <a:defRPr/>
            </a:lvl1pPr>
          </a:lstStyle>
          <a:p>
            <a:fld id="{F6A6C943-A297-4809-8946-C7248DFA048A}"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437198013"/>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0" y="0"/>
            <a:ext cx="825500" cy="6858000"/>
          </a:xfrm>
          <a:prstGeom prst="rect">
            <a:avLst/>
          </a:prstGeom>
          <a:solidFill>
            <a:schemeClr val="tx2">
              <a:alpha val="50000"/>
            </a:schemeClr>
          </a:solidFill>
          <a:ln>
            <a:noFill/>
          </a:ln>
          <a:extLst>
            <a:ext uri="{91240B29-F687-4F45-9708-019B960494DF}">
              <a14:hiddenLine xmlns:a14="http://schemas.microsoft.com/office/drawing/2010/main" xmlns="" w="9525">
                <a:solidFill>
                  <a:schemeClr val="bg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
        <p:nvSpPr>
          <p:cNvPr id="3075" name="Rectangle 3"/>
          <p:cNvSpPr>
            <a:spLocks noGrp="1" noChangeArrowheads="1"/>
          </p:cNvSpPr>
          <p:nvPr>
            <p:ph type="ctrTitle"/>
          </p:nvPr>
        </p:nvSpPr>
        <p:spPr>
          <a:xfrm>
            <a:off x="990600" y="2514600"/>
            <a:ext cx="7467600" cy="762000"/>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altLang="ru-RU"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altLang="ru-RU" noProof="0" smtClean="0"/>
              <a:t>Click to edit Master subtitle style</a:t>
            </a:r>
          </a:p>
        </p:txBody>
      </p:sp>
      <p:sp>
        <p:nvSpPr>
          <p:cNvPr id="3077" name="Rectangle 5"/>
          <p:cNvSpPr>
            <a:spLocks noGrp="1" noChangeArrowheads="1"/>
          </p:cNvSpPr>
          <p:nvPr>
            <p:ph type="dt" sz="half" idx="2"/>
          </p:nvPr>
        </p:nvSpPr>
        <p:spPr>
          <a:xfrm>
            <a:off x="838200" y="6248400"/>
            <a:ext cx="1752600" cy="457200"/>
          </a:xfrm>
        </p:spPr>
        <p:txBody>
          <a:bodyPr/>
          <a:lstStyle>
            <a:lvl1pPr>
              <a:defRPr>
                <a:solidFill>
                  <a:srgbClr val="CCECFF"/>
                </a:solidFill>
              </a:defRPr>
            </a:lvl1pPr>
          </a:lstStyle>
          <a:p>
            <a:endParaRPr lang="en-US" altLang="ru-RU"/>
          </a:p>
        </p:txBody>
      </p:sp>
      <p:sp>
        <p:nvSpPr>
          <p:cNvPr id="3078" name="Rectangle 6"/>
          <p:cNvSpPr>
            <a:spLocks noGrp="1" noChangeArrowheads="1"/>
          </p:cNvSpPr>
          <p:nvPr>
            <p:ph type="ftr" sz="quarter" idx="3"/>
          </p:nvPr>
        </p:nvSpPr>
        <p:spPr>
          <a:xfrm>
            <a:off x="3276600" y="6248400"/>
            <a:ext cx="2895600" cy="457200"/>
          </a:xfrm>
        </p:spPr>
        <p:txBody>
          <a:bodyPr/>
          <a:lstStyle>
            <a:lvl1pPr>
              <a:defRPr>
                <a:solidFill>
                  <a:srgbClr val="CCECFF"/>
                </a:solidFill>
              </a:defRPr>
            </a:lvl1pPr>
          </a:lstStyle>
          <a:p>
            <a:endParaRPr lang="en-US" altLang="ru-RU"/>
          </a:p>
        </p:txBody>
      </p:sp>
      <p:sp>
        <p:nvSpPr>
          <p:cNvPr id="3079" name="Rectangle 7"/>
          <p:cNvSpPr>
            <a:spLocks noGrp="1" noChangeArrowheads="1"/>
          </p:cNvSpPr>
          <p:nvPr>
            <p:ph type="sldNum" sz="quarter" idx="4"/>
          </p:nvPr>
        </p:nvSpPr>
        <p:spPr>
          <a:xfrm>
            <a:off x="6934200" y="6248400"/>
            <a:ext cx="1905000" cy="457200"/>
          </a:xfrm>
        </p:spPr>
        <p:txBody>
          <a:bodyPr/>
          <a:lstStyle>
            <a:lvl1pPr>
              <a:defRPr>
                <a:solidFill>
                  <a:srgbClr val="CCECFF"/>
                </a:solidFill>
              </a:defRPr>
            </a:lvl1pPr>
          </a:lstStyle>
          <a:p>
            <a:fld id="{E125892A-C221-43B5-865E-1A652474DB31}" type="slidenum">
              <a:rPr lang="en-US" altLang="ru-RU"/>
              <a:pPr/>
              <a:t>‹#›</a:t>
            </a:fld>
            <a:endParaRPr lang="en-US" altLang="ru-RU"/>
          </a:p>
        </p:txBody>
      </p:sp>
      <p:sp>
        <p:nvSpPr>
          <p:cNvPr id="3080" name="Rectangle 8"/>
          <p:cNvSpPr>
            <a:spLocks noChangeArrowheads="1"/>
          </p:cNvSpPr>
          <p:nvPr/>
        </p:nvSpPr>
        <p:spPr bwMode="ltGray">
          <a:xfrm>
            <a:off x="0" y="3543300"/>
            <a:ext cx="3343275" cy="122238"/>
          </a:xfrm>
          <a:prstGeom prst="rect">
            <a:avLst/>
          </a:prstGeom>
          <a:solidFill>
            <a:schemeClr val="bg2">
              <a:alpha val="50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3119735713"/>
      </p:ext>
    </p:extLst>
  </p:cSld>
  <p:clrMapOvr>
    <a:masterClrMapping/>
  </p:clrMapOvr>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20A90F88-9C0E-408D-958F-BAECB281B286}"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20116254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6F2FCD2D-07EC-412D-8FE7-78D2BED832A1}"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85817953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DCDD0CC9-F85F-4D99-8708-A9469995C7C6}"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403520838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lt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en-US" alt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9C70F18D-E113-4A09-9C4F-E19C414B93CA}"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73953996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lt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en-US" alt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1F62D1F9-AEAB-4EE1-AC6A-5E73A40B0844}"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7846965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496DA441-F575-4557-B13D-EC68A0FC2FE2}" type="datetimeFigureOut">
              <a:rPr lang="ru-RU"/>
              <a:pPr>
                <a:defRPr/>
              </a:pPr>
              <a:t>15.03.2016</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0E1F1F21-E406-402F-9AEC-3B2B28FBFD4F}" type="slidenum">
              <a:rPr lang="ru-RU"/>
              <a:pPr>
                <a:defRPr/>
              </a:pPr>
              <a:t>‹#›</a:t>
            </a:fld>
            <a:endParaRPr lang="ru-RU"/>
          </a:p>
        </p:txBody>
      </p:sp>
    </p:spTree>
    <p:extLst>
      <p:ext uri="{BB962C8B-B14F-4D97-AF65-F5344CB8AC3E}">
        <p14:creationId xmlns:p14="http://schemas.microsoft.com/office/powerpoint/2010/main" xmlns="" val="38349806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en-US" alt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CC9D9FA9-18E0-4F2B-9D4A-6990BE2C8B0E}"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57750440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6C125224-B07A-4FB2-8498-BC5D7FACD41B}"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83505186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DF903AC-6549-429F-9000-4AE74BFD29EB}"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56178128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18721B88-D45C-4E4E-8C92-D4B65626960A}"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515757673"/>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69D8AD6C-1378-4187-B817-BEC8A8E32C85}"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448354025"/>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Место для изображения из Интернета 3"/>
          <p:cNvSpPr>
            <a:spLocks noGrp="1"/>
          </p:cNvSpPr>
          <p:nvPr>
            <p:ph type="clipArt" sz="half" idx="2"/>
          </p:nvPr>
        </p:nvSpPr>
        <p:spPr>
          <a:xfrm>
            <a:off x="4648200" y="1981200"/>
            <a:ext cx="3810000" cy="4114800"/>
          </a:xfrm>
        </p:spPr>
        <p:txBody>
          <a:bodyPr/>
          <a:lstStyle/>
          <a:p>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173F04F0-7D91-44F4-9A34-517AB30BB64A}"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401887703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5C5BA761-0F7E-4328-B83A-3F83E38D9395}"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63921657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4" name="Нижний колонтитул 3"/>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5" name="Номер слайда 4"/>
          <p:cNvSpPr>
            <a:spLocks noGrp="1"/>
          </p:cNvSpPr>
          <p:nvPr>
            <p:ph type="sldNum" sz="quarter" idx="12"/>
          </p:nvPr>
        </p:nvSpPr>
        <p:spPr>
          <a:xfrm>
            <a:off x="6553200" y="6248400"/>
            <a:ext cx="1905000" cy="457200"/>
          </a:xfrm>
        </p:spPr>
        <p:txBody>
          <a:bodyPr/>
          <a:lstStyle>
            <a:lvl1pPr>
              <a:defRPr/>
            </a:lvl1pPr>
          </a:lstStyle>
          <a:p>
            <a:fld id="{4CD33884-C4B0-4B99-99E4-D81D0312F9BE}"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867592372"/>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endParaRPr lang="ru-RU"/>
          </a:p>
        </p:txBody>
      </p:sp>
      <p:sp>
        <p:nvSpPr>
          <p:cNvPr id="4" name="Дата 3"/>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a:xfrm>
            <a:off x="6553200" y="6248400"/>
            <a:ext cx="1905000" cy="457200"/>
          </a:xfrm>
        </p:spPr>
        <p:txBody>
          <a:bodyPr/>
          <a:lstStyle>
            <a:lvl1pPr>
              <a:defRPr/>
            </a:lvl1pPr>
          </a:lstStyle>
          <a:p>
            <a:fld id="{F6A6C943-A297-4809-8946-C7248DFA048A}"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54892387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chemeClr val="bg1"/>
                </a:solidFill>
                <a:miter lim="800000"/>
                <a:headEnd/>
                <a:tailEnd/>
              </a14:hiddenLine>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kumimoji="1" lang="ru-RU" altLang="ru-RU" sz="2400" smtClean="0">
              <a:solidFill>
                <a:srgbClr val="FFFFFF"/>
              </a:solidFill>
              <a:latin typeface="Times New Roman" panose="02020603050405020304" pitchFamily="18" charset="0"/>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kumimoji="1" lang="ru-RU" altLang="ru-RU" sz="2400" smtClean="0">
              <a:solidFill>
                <a:srgbClr val="FFFFFF"/>
              </a:solidFill>
              <a:latin typeface="Times New Roman" panose="02020603050405020304" pitchFamily="18" charset="0"/>
            </a:endParaRPr>
          </a:p>
        </p:txBody>
      </p:sp>
      <p:sp>
        <p:nvSpPr>
          <p:cNvPr id="3075" name="Rectangle 3"/>
          <p:cNvSpPr>
            <a:spLocks noGrp="1" noChangeArrowheads="1"/>
          </p:cNvSpPr>
          <p:nvPr>
            <p:ph type="ctrTitle"/>
          </p:nvPr>
        </p:nvSpPr>
        <p:spPr>
          <a:xfrm>
            <a:off x="990600" y="2514600"/>
            <a:ext cx="7467600" cy="762000"/>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noProof="0" smtClean="0"/>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smtClean="0">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smtClean="0">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smtClean="0">
                <a:solidFill>
                  <a:srgbClr val="CCECFF"/>
                </a:solidFill>
              </a:defRPr>
            </a:lvl1pPr>
          </a:lstStyle>
          <a:p>
            <a:pPr>
              <a:defRPr/>
            </a:pPr>
            <a:fld id="{FC4737AC-D798-45A9-AE45-EAAC392C07FD}" type="slidenum">
              <a:rPr lang="en-US"/>
              <a:pPr>
                <a:defRPr/>
              </a:pPr>
              <a:t>‹#›</a:t>
            </a:fld>
            <a:endParaRPr lang="en-US"/>
          </a:p>
        </p:txBody>
      </p:sp>
    </p:spTree>
    <p:extLst>
      <p:ext uri="{BB962C8B-B14F-4D97-AF65-F5344CB8AC3E}">
        <p14:creationId xmlns:p14="http://schemas.microsoft.com/office/powerpoint/2010/main" xmlns="" val="152998255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8128CE1F-C022-4573-9000-9F59AEBF2C95}" type="datetimeFigureOut">
              <a:rPr lang="ru-RU"/>
              <a:pPr>
                <a:defRPr/>
              </a:pPr>
              <a:t>15.03.2016</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27A9A402-307C-4FBC-9F42-B8492B00131A}" type="slidenum">
              <a:rPr lang="ru-RU"/>
              <a:pPr>
                <a:defRPr/>
              </a:pPr>
              <a:t>‹#›</a:t>
            </a:fld>
            <a:endParaRPr lang="ru-RU"/>
          </a:p>
        </p:txBody>
      </p:sp>
    </p:spTree>
    <p:extLst>
      <p:ext uri="{BB962C8B-B14F-4D97-AF65-F5344CB8AC3E}">
        <p14:creationId xmlns:p14="http://schemas.microsoft.com/office/powerpoint/2010/main" xmlns="" val="34541706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B35ECE-EEAC-4660-B7F3-47FC3CF31E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150872596"/>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3422F-79AD-428A-9440-6FEAF49E55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18254665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0F1A2F-0A42-470A-9C07-8057545303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651090253"/>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7F81C0-6664-4708-8AB3-922572A94D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35079313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944D67C-80B5-459C-96D7-F82EDC9319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87756091"/>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843DC9-4C1E-435A-BF96-261FEA2EF5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129339749"/>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0E3892-3042-454E-8EBD-8BD9F04868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22163932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45C6CA-B08F-4804-81EF-FC5BFEB129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171957627"/>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71D1D0-4B76-4F42-8CEA-B1ABA66378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353659660"/>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08059E-7FAE-47D2-A8A0-03D84FED59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02722094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0F9AF7FF-0BC6-4682-B5D4-885146F8D43D}" type="datetimeFigureOut">
              <a:rPr lang="ru-RU"/>
              <a:pPr>
                <a:defRPr/>
              </a:pPr>
              <a:t>15.03.2016</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19CC9566-1382-4DB5-92EB-8937D18586D5}" type="slidenum">
              <a:rPr lang="ru-RU"/>
              <a:pPr>
                <a:defRPr/>
              </a:pPr>
              <a:t>‹#›</a:t>
            </a:fld>
            <a:endParaRPr lang="ru-RU"/>
          </a:p>
        </p:txBody>
      </p:sp>
    </p:spTree>
    <p:extLst>
      <p:ext uri="{BB962C8B-B14F-4D97-AF65-F5344CB8AC3E}">
        <p14:creationId xmlns:p14="http://schemas.microsoft.com/office/powerpoint/2010/main" xmlns="" val="30048237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EAB413-FE7B-4E29-A9CD-C1BC1B7005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81112439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44CBAE-E006-4C84-A211-6849C7C7BE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44402404"/>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Место для изображения из Интернета 3"/>
          <p:cNvSpPr>
            <a:spLocks noGrp="1"/>
          </p:cNvSpPr>
          <p:nvPr>
            <p:ph type="clipArt" sz="half" idx="2"/>
          </p:nvPr>
        </p:nvSpPr>
        <p:spPr>
          <a:xfrm>
            <a:off x="4648200" y="1981200"/>
            <a:ext cx="3810000" cy="4114800"/>
          </a:xfrm>
        </p:spPr>
        <p:txBody>
          <a:bodyPr/>
          <a:lstStyle/>
          <a:p>
            <a:pPr lvl="0"/>
            <a:endParaRPr lang="ru-RU"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EC9030-338C-455C-80CE-A4610BE74E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186546784"/>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93E88C-DAD1-4F5C-93FE-CE66CEF884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00249002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000"/>
            </a:schemeClr>
          </a:solidFill>
          <a:ln w="9525">
            <a:noFill/>
            <a:miter lim="800000"/>
            <a:headEnd/>
            <a:tailEnd/>
          </a:ln>
        </p:spPr>
        <p:txBody>
          <a:bodyPr wrap="none" anchor="ctr"/>
          <a:lstStyle/>
          <a:p>
            <a:pPr algn="ctr" eaLnBrk="1" hangingPunct="1">
              <a:defRPr/>
            </a:pPr>
            <a:endParaRPr kumimoji="1" lang="ru-RU" sz="2400">
              <a:solidFill>
                <a:srgbClr val="FFFFFF"/>
              </a:solidFill>
              <a:latin typeface="Times New Roman" pitchFamily="18" charset="0"/>
            </a:endParaRPr>
          </a:p>
        </p:txBody>
      </p:sp>
      <p:sp>
        <p:nvSpPr>
          <p:cNvPr id="5" name="Rectangle 8"/>
          <p:cNvSpPr>
            <a:spLocks noChangeArrowheads="1"/>
          </p:cNvSpPr>
          <p:nvPr/>
        </p:nvSpPr>
        <p:spPr bwMode="ltGray">
          <a:xfrm>
            <a:off x="0" y="3543300"/>
            <a:ext cx="3343275" cy="122238"/>
          </a:xfrm>
          <a:prstGeom prst="rect">
            <a:avLst/>
          </a:prstGeom>
          <a:solidFill>
            <a:schemeClr val="bg2">
              <a:alpha val="50000"/>
            </a:schemeClr>
          </a:solidFill>
          <a:ln w="9525">
            <a:noFill/>
            <a:miter lim="800000"/>
            <a:headEnd/>
            <a:tailEnd/>
          </a:ln>
        </p:spPr>
        <p:txBody>
          <a:bodyPr wrap="none" anchor="ctr"/>
          <a:lstStyle/>
          <a:p>
            <a:pPr algn="ctr" eaLnBrk="1" hangingPunct="1">
              <a:defRPr/>
            </a:pPr>
            <a:endParaRPr kumimoji="1" lang="ru-RU" sz="2400">
              <a:solidFill>
                <a:srgbClr val="FFFFFF"/>
              </a:solidFill>
              <a:latin typeface="Times New Roman" pitchFamily="18" charset="0"/>
            </a:endParaRPr>
          </a:p>
        </p:txBody>
      </p:sp>
      <p:sp>
        <p:nvSpPr>
          <p:cNvPr id="3075" name="Rectangle 3"/>
          <p:cNvSpPr>
            <a:spLocks noGrp="1" noChangeArrowheads="1"/>
          </p:cNvSpPr>
          <p:nvPr>
            <p:ph type="ctrTitle"/>
          </p:nvPr>
        </p:nvSpPr>
        <p:spPr>
          <a:xfrm>
            <a:off x="990600" y="2514600"/>
            <a:ext cx="7467600" cy="762000"/>
          </a:xfrm>
        </p:spPr>
        <p:txBody>
          <a:bodyPr>
            <a:spAutoFit/>
          </a:bodyPr>
          <a:lstStyle>
            <a:lvl1pPr>
              <a:defRPr sz="6600">
                <a:solidFill>
                  <a:srgbClr val="CCFFFF"/>
                </a:solidFill>
              </a:defRPr>
            </a:lvl1pPr>
          </a:lstStyle>
          <a:p>
            <a:r>
              <a:rPr lang="en-US"/>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itchFamily="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fld id="{F9F99634-6B8F-424D-8A27-BBBDE64FB03C}" type="datetime1">
              <a:rPr lang="en-US"/>
              <a:pPr>
                <a:defRPr/>
              </a:pPr>
              <a:t>3/15/2016</a:t>
            </a:fld>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fld id="{A9C55F73-2551-4AE6-B4E9-80BA6E5357FA}" type="slidenum">
              <a:rPr lang="en-US" altLang="ru-RU"/>
              <a:pPr/>
              <a:t>‹#›</a:t>
            </a:fld>
            <a:endParaRPr lang="en-US" altLang="ru-RU"/>
          </a:p>
        </p:txBody>
      </p:sp>
    </p:spTree>
    <p:extLst>
      <p:ext uri="{BB962C8B-B14F-4D97-AF65-F5344CB8AC3E}">
        <p14:creationId xmlns:p14="http://schemas.microsoft.com/office/powerpoint/2010/main" xmlns="" val="1182220737"/>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6A9BEDEE-3FEF-46A3-ADFD-83D8C48407B4}" type="datetime1">
              <a:rPr lang="en-US">
                <a:solidFill>
                  <a:srgbClr val="FFFFFF"/>
                </a:solidFill>
              </a:rPr>
              <a:pPr>
                <a:defRPr/>
              </a:pPr>
              <a:t>3/15/2016</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84C55FF-CC35-425F-8F0A-B8B56BCA0F68}"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06343545"/>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D21AF406-93BA-414F-9E8B-4AFA06524DF4}" type="datetime1">
              <a:rPr lang="en-US">
                <a:solidFill>
                  <a:srgbClr val="FFFFFF"/>
                </a:solidFill>
              </a:rPr>
              <a:pPr>
                <a:defRPr/>
              </a:pPr>
              <a:t>3/15/2016</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EB6F652-399C-44BD-9284-446885B7B691}"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1733574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18B6EEB1-BC54-474C-BED9-2DF743E0465B}" type="datetime1">
              <a:rPr lang="en-US">
                <a:solidFill>
                  <a:srgbClr val="FFFFFF"/>
                </a:solidFill>
              </a:rPr>
              <a:pPr>
                <a:defRPr/>
              </a:pPr>
              <a:t>3/15/2016</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5948BA3C-0807-417D-BDE7-1C31DCA732D9}"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33328573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51966908-685C-4783-8D81-881160E4F6F5}" type="datetime1">
              <a:rPr lang="en-US">
                <a:solidFill>
                  <a:srgbClr val="FFFFFF"/>
                </a:solidFill>
              </a:rPr>
              <a:pPr>
                <a:defRPr/>
              </a:pPr>
              <a:t>3/15/2016</a:t>
            </a:fld>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6B4A9EEC-2AC6-4116-8105-0A41434DFA22}"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933123520"/>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F56609E9-CADC-491D-A490-3F2D94A791BD}" type="datetime1">
              <a:rPr lang="en-US">
                <a:solidFill>
                  <a:srgbClr val="FFFFFF"/>
                </a:solidFill>
              </a:rPr>
              <a:pPr>
                <a:defRPr/>
              </a:pPr>
              <a:t>3/15/2016</a:t>
            </a:fld>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24E61DE4-E0C4-4CEF-8936-A3ADF0F48969}"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76572988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E87B1EC1-8E31-4112-B3B1-B60FC924A608}" type="datetimeFigureOut">
              <a:rPr lang="ru-RU"/>
              <a:pPr>
                <a:defRPr/>
              </a:pPr>
              <a:t>15.03.2016</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C70AFCF9-B586-4916-8A56-6A333EF723FB}" type="slidenum">
              <a:rPr lang="ru-RU"/>
              <a:pPr>
                <a:defRPr/>
              </a:pPr>
              <a:t>‹#›</a:t>
            </a:fld>
            <a:endParaRPr lang="ru-RU"/>
          </a:p>
        </p:txBody>
      </p:sp>
    </p:spTree>
    <p:extLst>
      <p:ext uri="{BB962C8B-B14F-4D97-AF65-F5344CB8AC3E}">
        <p14:creationId xmlns:p14="http://schemas.microsoft.com/office/powerpoint/2010/main" xmlns="" val="76573231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540D861-5987-4A29-AB7C-B448D17E678A}" type="datetime1">
              <a:rPr lang="en-US">
                <a:solidFill>
                  <a:srgbClr val="FFFFFF"/>
                </a:solidFill>
              </a:rPr>
              <a:pPr>
                <a:defRPr/>
              </a:pPr>
              <a:t>3/15/2016</a:t>
            </a:fld>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85B01BFF-F2CA-4CE9-8789-37BFC71F5709}"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98914923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0CBEC45E-801D-4580-A341-A2BA4BA24169}" type="datetime1">
              <a:rPr lang="en-US">
                <a:solidFill>
                  <a:srgbClr val="FFFFFF"/>
                </a:solidFill>
              </a:rPr>
              <a:pPr>
                <a:defRPr/>
              </a:pPr>
              <a:t>3/15/2016</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7BB22A7-D882-42E3-926C-5B4C9725AC3D}"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884398428"/>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B8A5F022-C0C8-4D56-B654-9D5F34410151}" type="datetime1">
              <a:rPr lang="en-US">
                <a:solidFill>
                  <a:srgbClr val="FFFFFF"/>
                </a:solidFill>
              </a:rPr>
              <a:pPr>
                <a:defRPr/>
              </a:pPr>
              <a:t>3/15/2016</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C13A681E-2401-4A3F-8D79-A0329464067B}"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79178074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11F6A5C-C261-4A27-90C9-26A261DB4155}" type="datetime1">
              <a:rPr lang="en-US">
                <a:solidFill>
                  <a:srgbClr val="FFFFFF"/>
                </a:solidFill>
              </a:rPr>
              <a:pPr>
                <a:defRPr/>
              </a:pPr>
              <a:t>3/15/2016</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E64C07D-1C64-446E-B278-CF92356D3F94}"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270545192"/>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71E7F918-CC79-427C-AE7D-EBB442C5454E}" type="datetime1">
              <a:rPr lang="en-US">
                <a:solidFill>
                  <a:srgbClr val="FFFFFF"/>
                </a:solidFill>
              </a:rPr>
              <a:pPr>
                <a:defRPr/>
              </a:pPr>
              <a:t>3/15/2016</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1A9C7CF-6491-4FE2-A5D1-5482D059EE35}"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077661882"/>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fld id="{C4D65FA1-2746-4081-A62B-168F3B89EAC2}" type="datetime1">
              <a:rPr lang="en-US">
                <a:solidFill>
                  <a:srgbClr val="FFFFFF"/>
                </a:solidFill>
              </a:rPr>
              <a:pPr>
                <a:defRPr/>
              </a:pPr>
              <a:t>3/15/2016</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E424B657-4FF6-40FC-B576-00000BE384D4}"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840557634"/>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a:xfrm>
            <a:off x="685800" y="6248400"/>
            <a:ext cx="1905000" cy="457200"/>
          </a:xfrm>
        </p:spPr>
        <p:txBody>
          <a:bodyPr/>
          <a:lstStyle>
            <a:lvl1pPr>
              <a:defRPr smtClean="0"/>
            </a:lvl1pPr>
          </a:lstStyle>
          <a:p>
            <a:pPr>
              <a:defRPr/>
            </a:pPr>
            <a:fld id="{8080D322-B942-4C2B-BF36-25E5AB48A00E}" type="datetime1">
              <a:rPr lang="en-US">
                <a:solidFill>
                  <a:srgbClr val="FFFFFF"/>
                </a:solidFill>
              </a:rPr>
              <a:pPr>
                <a:defRPr/>
              </a:pPr>
              <a:t>3/15/2016</a:t>
            </a:fld>
            <a:endParaRPr lang="en-US">
              <a:solidFill>
                <a:srgbClr val="FFFFFF"/>
              </a:solidFill>
            </a:endParaRPr>
          </a:p>
        </p:txBody>
      </p:sp>
      <p:sp>
        <p:nvSpPr>
          <p:cNvPr id="5" name="Нижний колонтитул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FFFFFF"/>
              </a:solidFill>
            </a:endParaRPr>
          </a:p>
        </p:txBody>
      </p:sp>
      <p:sp>
        <p:nvSpPr>
          <p:cNvPr id="6" name="Номер слайда 5"/>
          <p:cNvSpPr>
            <a:spLocks noGrp="1"/>
          </p:cNvSpPr>
          <p:nvPr>
            <p:ph type="sldNum" sz="quarter" idx="12"/>
          </p:nvPr>
        </p:nvSpPr>
        <p:spPr>
          <a:xfrm>
            <a:off x="6553200" y="6248400"/>
            <a:ext cx="1905000" cy="457200"/>
          </a:xfrm>
        </p:spPr>
        <p:txBody>
          <a:bodyPr/>
          <a:lstStyle>
            <a:lvl1pPr>
              <a:defRPr/>
            </a:lvl1pPr>
          </a:lstStyle>
          <a:p>
            <a:fld id="{99D10011-F6AC-497B-88A4-49B4BE69CBB3}"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07409242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685800" y="6248400"/>
            <a:ext cx="1905000" cy="457200"/>
          </a:xfrm>
        </p:spPr>
        <p:txBody>
          <a:bodyPr/>
          <a:lstStyle>
            <a:lvl1pPr>
              <a:defRPr smtClean="0"/>
            </a:lvl1pPr>
          </a:lstStyle>
          <a:p>
            <a:pPr>
              <a:defRPr/>
            </a:pPr>
            <a:fld id="{F28C762E-5878-4300-BCAC-76B6A3F46303}" type="datetime1">
              <a:rPr lang="en-US">
                <a:solidFill>
                  <a:srgbClr val="FFFFFF"/>
                </a:solidFill>
              </a:rPr>
              <a:pPr>
                <a:defRPr/>
              </a:pPr>
              <a:t>3/15/2016</a:t>
            </a:fld>
            <a:endParaRPr lang="en-US">
              <a:solidFill>
                <a:srgbClr val="FFFFFF"/>
              </a:solidFill>
            </a:endParaRPr>
          </a:p>
        </p:txBody>
      </p:sp>
      <p:sp>
        <p:nvSpPr>
          <p:cNvPr id="4" name="Нижний колонтитул 3"/>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FFFFFF"/>
              </a:solidFill>
            </a:endParaRPr>
          </a:p>
        </p:txBody>
      </p:sp>
      <p:sp>
        <p:nvSpPr>
          <p:cNvPr id="5" name="Номер слайда 4"/>
          <p:cNvSpPr>
            <a:spLocks noGrp="1"/>
          </p:cNvSpPr>
          <p:nvPr>
            <p:ph type="sldNum" sz="quarter" idx="12"/>
          </p:nvPr>
        </p:nvSpPr>
        <p:spPr>
          <a:xfrm>
            <a:off x="6553200" y="6248400"/>
            <a:ext cx="1905000" cy="457200"/>
          </a:xfrm>
        </p:spPr>
        <p:txBody>
          <a:bodyPr/>
          <a:lstStyle>
            <a:lvl1pPr>
              <a:defRPr/>
            </a:lvl1pPr>
          </a:lstStyle>
          <a:p>
            <a:fld id="{50244C83-1817-4FC4-BC6C-4860B77727E8}"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24126630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0" y="0"/>
            <a:ext cx="825500" cy="6858000"/>
          </a:xfrm>
          <a:prstGeom prst="rect">
            <a:avLst/>
          </a:prstGeom>
          <a:solidFill>
            <a:schemeClr val="tx2">
              <a:alpha val="50000"/>
            </a:schemeClr>
          </a:solidFill>
          <a:ln>
            <a:noFill/>
          </a:ln>
          <a:extLst>
            <a:ext uri="{91240B29-F687-4F45-9708-019B960494DF}">
              <a14:hiddenLine xmlns:a14="http://schemas.microsoft.com/office/drawing/2010/main" xmlns="" w="9525">
                <a:solidFill>
                  <a:schemeClr val="bg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
        <p:nvSpPr>
          <p:cNvPr id="3075" name="Rectangle 3"/>
          <p:cNvSpPr>
            <a:spLocks noGrp="1" noChangeArrowheads="1"/>
          </p:cNvSpPr>
          <p:nvPr>
            <p:ph type="ctrTitle"/>
          </p:nvPr>
        </p:nvSpPr>
        <p:spPr>
          <a:xfrm>
            <a:off x="990600" y="2514600"/>
            <a:ext cx="7467600" cy="762000"/>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altLang="ru-RU"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altLang="ru-RU" noProof="0" smtClean="0"/>
              <a:t>Click to edit Master subtitle style</a:t>
            </a:r>
          </a:p>
        </p:txBody>
      </p:sp>
      <p:sp>
        <p:nvSpPr>
          <p:cNvPr id="3077" name="Rectangle 5"/>
          <p:cNvSpPr>
            <a:spLocks noGrp="1" noChangeArrowheads="1"/>
          </p:cNvSpPr>
          <p:nvPr>
            <p:ph type="dt" sz="half" idx="2"/>
          </p:nvPr>
        </p:nvSpPr>
        <p:spPr>
          <a:xfrm>
            <a:off x="838200" y="6248400"/>
            <a:ext cx="1752600" cy="457200"/>
          </a:xfrm>
        </p:spPr>
        <p:txBody>
          <a:bodyPr/>
          <a:lstStyle>
            <a:lvl1pPr>
              <a:defRPr>
                <a:solidFill>
                  <a:srgbClr val="CCECFF"/>
                </a:solidFill>
              </a:defRPr>
            </a:lvl1pPr>
          </a:lstStyle>
          <a:p>
            <a:fld id="{FD4AF571-4ACF-45E0-997C-8F6A34F80F45}" type="datetime1">
              <a:rPr lang="en-US" altLang="ru-RU"/>
              <a:pPr/>
              <a:t>3/15/2016</a:t>
            </a:fld>
            <a:endParaRPr lang="en-US" altLang="ru-RU"/>
          </a:p>
        </p:txBody>
      </p:sp>
      <p:sp>
        <p:nvSpPr>
          <p:cNvPr id="3078" name="Rectangle 6"/>
          <p:cNvSpPr>
            <a:spLocks noGrp="1" noChangeArrowheads="1"/>
          </p:cNvSpPr>
          <p:nvPr>
            <p:ph type="ftr" sz="quarter" idx="3"/>
          </p:nvPr>
        </p:nvSpPr>
        <p:spPr>
          <a:xfrm>
            <a:off x="3276600" y="6248400"/>
            <a:ext cx="2895600" cy="457200"/>
          </a:xfrm>
        </p:spPr>
        <p:txBody>
          <a:bodyPr/>
          <a:lstStyle>
            <a:lvl1pPr>
              <a:defRPr>
                <a:solidFill>
                  <a:srgbClr val="CCECFF"/>
                </a:solidFill>
              </a:defRPr>
            </a:lvl1pPr>
          </a:lstStyle>
          <a:p>
            <a:endParaRPr lang="en-US" altLang="ru-RU"/>
          </a:p>
        </p:txBody>
      </p:sp>
      <p:sp>
        <p:nvSpPr>
          <p:cNvPr id="3079" name="Rectangle 7"/>
          <p:cNvSpPr>
            <a:spLocks noGrp="1" noChangeArrowheads="1"/>
          </p:cNvSpPr>
          <p:nvPr>
            <p:ph type="sldNum" sz="quarter" idx="4"/>
          </p:nvPr>
        </p:nvSpPr>
        <p:spPr>
          <a:xfrm>
            <a:off x="6934200" y="6248400"/>
            <a:ext cx="1905000" cy="457200"/>
          </a:xfrm>
        </p:spPr>
        <p:txBody>
          <a:bodyPr/>
          <a:lstStyle>
            <a:lvl1pPr>
              <a:defRPr>
                <a:solidFill>
                  <a:srgbClr val="CCECFF"/>
                </a:solidFill>
              </a:defRPr>
            </a:lvl1pPr>
          </a:lstStyle>
          <a:p>
            <a:fld id="{BA56EFFE-6120-4DF5-871F-53F796A31616}" type="slidenum">
              <a:rPr lang="en-US" altLang="ru-RU"/>
              <a:pPr/>
              <a:t>‹#›</a:t>
            </a:fld>
            <a:endParaRPr lang="en-US" altLang="ru-RU"/>
          </a:p>
        </p:txBody>
      </p:sp>
      <p:sp>
        <p:nvSpPr>
          <p:cNvPr id="3080" name="Rectangle 8"/>
          <p:cNvSpPr>
            <a:spLocks noChangeArrowheads="1"/>
          </p:cNvSpPr>
          <p:nvPr/>
        </p:nvSpPr>
        <p:spPr bwMode="ltGray">
          <a:xfrm>
            <a:off x="0" y="3543300"/>
            <a:ext cx="3343275" cy="122238"/>
          </a:xfrm>
          <a:prstGeom prst="rect">
            <a:avLst/>
          </a:prstGeom>
          <a:solidFill>
            <a:schemeClr val="bg2">
              <a:alpha val="50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3547131129"/>
      </p:ext>
    </p:extLst>
  </p:cSld>
  <p:clrMapOvr>
    <a:masterClrMapping/>
  </p:clrMapOvr>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92D641C6-204E-42DF-BA1B-3D546925217B}" type="datetime1">
              <a:rPr lang="en-US" altLang="ru-RU">
                <a:solidFill>
                  <a:srgbClr val="FFFFFF"/>
                </a:solidFill>
              </a:rPr>
              <a:pPr/>
              <a:t>3/15/2016</a:t>
            </a:fld>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FC35D15-E71F-43C2-84BD-E92BADF3B78C}"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51930536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315B3858-6557-498D-8411-A1BC66366066}" type="datetimeFigureOut">
              <a:rPr lang="ru-RU"/>
              <a:pPr>
                <a:defRPr/>
              </a:pPr>
              <a:t>15.03.2016</a:t>
            </a:fld>
            <a:endParaRPr lang="ru-RU"/>
          </a:p>
        </p:txBody>
      </p:sp>
      <p:sp>
        <p:nvSpPr>
          <p:cNvPr id="8" name="Нижний колонтитул 7"/>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9" name="Номер слайда 8"/>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D97A4A44-3135-490A-AC35-501F8B642914}" type="slidenum">
              <a:rPr lang="ru-RU"/>
              <a:pPr>
                <a:defRPr/>
              </a:pPr>
              <a:t>‹#›</a:t>
            </a:fld>
            <a:endParaRPr lang="ru-RU"/>
          </a:p>
        </p:txBody>
      </p:sp>
    </p:spTree>
    <p:extLst>
      <p:ext uri="{BB962C8B-B14F-4D97-AF65-F5344CB8AC3E}">
        <p14:creationId xmlns:p14="http://schemas.microsoft.com/office/powerpoint/2010/main" xmlns="" val="361340893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7EB47320-B700-4909-A712-BAA19903F59B}" type="datetime1">
              <a:rPr lang="en-US" altLang="ru-RU">
                <a:solidFill>
                  <a:srgbClr val="FFFFFF"/>
                </a:solidFill>
              </a:rPr>
              <a:pPr/>
              <a:t>3/15/2016</a:t>
            </a:fld>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D6B8D271-9AAE-43C2-874A-CE0F54B29D82}"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22552122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fld id="{A100DBB5-4D6B-4BAC-A3CA-BE064BA2DBFB}" type="datetime1">
              <a:rPr lang="en-US" altLang="ru-RU">
                <a:solidFill>
                  <a:srgbClr val="FFFFFF"/>
                </a:solidFill>
              </a:rPr>
              <a:pPr/>
              <a:t>3/15/2016</a:t>
            </a:fld>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D75DEFDD-677E-40C1-8AB3-6772367AD96D}"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024711922"/>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fld id="{12C1D24A-F9D5-4E4B-BE0A-D5D6E6E2E241}" type="datetime1">
              <a:rPr lang="en-US" altLang="ru-RU">
                <a:solidFill>
                  <a:srgbClr val="FFFFFF"/>
                </a:solidFill>
              </a:rPr>
              <a:pPr/>
              <a:t>3/15/2016</a:t>
            </a:fld>
            <a:endParaRPr lang="en-US" alt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en-US" alt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EA5DDC64-3F34-4F1A-8D38-1371490CDBB2}"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585326641"/>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fld id="{BF937D61-8F74-4284-A87D-2F9C26295019}" type="datetime1">
              <a:rPr lang="en-US" altLang="ru-RU">
                <a:solidFill>
                  <a:srgbClr val="FFFFFF"/>
                </a:solidFill>
              </a:rPr>
              <a:pPr/>
              <a:t>3/15/2016</a:t>
            </a:fld>
            <a:endParaRPr lang="en-US" alt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en-US" alt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CC7B4E35-1378-4535-AA42-158BEA1B02F0}"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245206805"/>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fld id="{789C4618-F0C4-409C-9BE6-BDB8E3289D7F}" type="datetime1">
              <a:rPr lang="en-US" altLang="ru-RU">
                <a:solidFill>
                  <a:srgbClr val="FFFFFF"/>
                </a:solidFill>
              </a:rPr>
              <a:pPr/>
              <a:t>3/15/2016</a:t>
            </a:fld>
            <a:endParaRPr lang="en-US" alt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en-US" alt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5C525801-AB17-49E1-9C56-3404E57AE5B2}"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4274123792"/>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F895896C-E785-45BA-A617-F32371ACA83A}" type="datetime1">
              <a:rPr lang="en-US" altLang="ru-RU">
                <a:solidFill>
                  <a:srgbClr val="FFFFFF"/>
                </a:solidFill>
              </a:rPr>
              <a:pPr/>
              <a:t>3/15/2016</a:t>
            </a:fld>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A3AA73E-967E-4122-ADBB-49ED01F0C2CC}"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416017169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E4F0E4D5-8F54-4450-B884-1E632C123DA6}" type="datetime1">
              <a:rPr lang="en-US" altLang="ru-RU">
                <a:solidFill>
                  <a:srgbClr val="FFFFFF"/>
                </a:solidFill>
              </a:rPr>
              <a:pPr/>
              <a:t>3/15/2016</a:t>
            </a:fld>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950840DF-C732-4BA0-ABBD-4A2620A97E14}"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293656148"/>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5EE92D78-549B-4E95-ACBF-04F9811CD612}" type="datetime1">
              <a:rPr lang="en-US" altLang="ru-RU">
                <a:solidFill>
                  <a:srgbClr val="FFFFFF"/>
                </a:solidFill>
              </a:rPr>
              <a:pPr/>
              <a:t>3/15/2016</a:t>
            </a:fld>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5493936F-5A9D-4AC6-AE9A-234557DC9F74}"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898132471"/>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4FBADD7C-709B-4EAA-95F4-B56CFEE3FAA4}" type="datetime1">
              <a:rPr lang="en-US" altLang="ru-RU">
                <a:solidFill>
                  <a:srgbClr val="FFFFFF"/>
                </a:solidFill>
              </a:rPr>
              <a:pPr/>
              <a:t>3/15/2016</a:t>
            </a:fld>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D8F0C265-C454-41F8-BF3C-E3A837A79555}"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415811608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endParaRPr lang="ru-RU"/>
          </a:p>
        </p:txBody>
      </p:sp>
      <p:sp>
        <p:nvSpPr>
          <p:cNvPr id="4" name="Дата 3"/>
          <p:cNvSpPr>
            <a:spLocks noGrp="1"/>
          </p:cNvSpPr>
          <p:nvPr>
            <p:ph type="dt" sz="half" idx="10"/>
          </p:nvPr>
        </p:nvSpPr>
        <p:spPr>
          <a:xfrm>
            <a:off x="685800" y="6248400"/>
            <a:ext cx="1905000" cy="457200"/>
          </a:xfrm>
        </p:spPr>
        <p:txBody>
          <a:bodyPr/>
          <a:lstStyle>
            <a:lvl1pPr>
              <a:defRPr/>
            </a:lvl1pPr>
          </a:lstStyle>
          <a:p>
            <a:fld id="{68F027B2-87C0-4DD5-B5FD-F7A516986B65}" type="datetime1">
              <a:rPr lang="en-US" altLang="ru-RU">
                <a:solidFill>
                  <a:srgbClr val="FFFFFF"/>
                </a:solidFill>
              </a:rPr>
              <a:pPr/>
              <a:t>3/15/2016</a:t>
            </a:fld>
            <a:endParaRPr lang="en-US" altLang="ru-RU">
              <a:solidFill>
                <a:srgbClr val="FFFFFF"/>
              </a:solidFill>
            </a:endParaRPr>
          </a:p>
        </p:txBody>
      </p:sp>
      <p:sp>
        <p:nvSpPr>
          <p:cNvPr id="5" name="Нижний колонтитул 4"/>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a:xfrm>
            <a:off x="6553200" y="6248400"/>
            <a:ext cx="1905000" cy="457200"/>
          </a:xfrm>
        </p:spPr>
        <p:txBody>
          <a:bodyPr/>
          <a:lstStyle>
            <a:lvl1pPr>
              <a:defRPr/>
            </a:lvl1pPr>
          </a:lstStyle>
          <a:p>
            <a:fld id="{6CD52DC1-6897-4A5A-AAD6-FEB34E9F856C}"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96452959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F2DC95A3-624C-4DAF-A54E-CBD6350F13F9}" type="datetimeFigureOut">
              <a:rPr lang="ru-RU"/>
              <a:pPr>
                <a:defRPr/>
              </a:pPr>
              <a:t>15.03.2016</a:t>
            </a:fld>
            <a:endParaRPr lang="ru-RU"/>
          </a:p>
        </p:txBody>
      </p:sp>
      <p:sp>
        <p:nvSpPr>
          <p:cNvPr id="4" name="Нижний колонтитул 3"/>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5" name="Номер слайда 4"/>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E97FC035-951F-43FF-AAB4-4637CA3403A4}" type="slidenum">
              <a:rPr lang="ru-RU"/>
              <a:pPr>
                <a:defRPr/>
              </a:pPr>
              <a:t>‹#›</a:t>
            </a:fld>
            <a:endParaRPr lang="ru-RU"/>
          </a:p>
        </p:txBody>
      </p:sp>
    </p:spTree>
    <p:extLst>
      <p:ext uri="{BB962C8B-B14F-4D97-AF65-F5344CB8AC3E}">
        <p14:creationId xmlns:p14="http://schemas.microsoft.com/office/powerpoint/2010/main" xmlns="" val="37240879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685800" y="6248400"/>
            <a:ext cx="1905000" cy="457200"/>
          </a:xfrm>
        </p:spPr>
        <p:txBody>
          <a:bodyPr/>
          <a:lstStyle>
            <a:lvl1pPr>
              <a:defRPr/>
            </a:lvl1pPr>
          </a:lstStyle>
          <a:p>
            <a:fld id="{CD06B48F-2B33-44FE-ADAD-EA0273CDC142}" type="datetime1">
              <a:rPr lang="en-US" altLang="ru-RU">
                <a:solidFill>
                  <a:srgbClr val="FFFFFF"/>
                </a:solidFill>
              </a:rPr>
              <a:pPr/>
              <a:t>3/15/2016</a:t>
            </a:fld>
            <a:endParaRPr lang="en-US" altLang="ru-RU">
              <a:solidFill>
                <a:srgbClr val="FFFFFF"/>
              </a:solidFill>
            </a:endParaRPr>
          </a:p>
        </p:txBody>
      </p:sp>
      <p:sp>
        <p:nvSpPr>
          <p:cNvPr id="4" name="Нижний колонтитул 3"/>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5" name="Номер слайда 4"/>
          <p:cNvSpPr>
            <a:spLocks noGrp="1"/>
          </p:cNvSpPr>
          <p:nvPr>
            <p:ph type="sldNum" sz="quarter" idx="12"/>
          </p:nvPr>
        </p:nvSpPr>
        <p:spPr>
          <a:xfrm>
            <a:off x="6553200" y="6248400"/>
            <a:ext cx="1905000" cy="457200"/>
          </a:xfrm>
        </p:spPr>
        <p:txBody>
          <a:bodyPr/>
          <a:lstStyle>
            <a:lvl1pPr>
              <a:defRPr/>
            </a:lvl1pPr>
          </a:lstStyle>
          <a:p>
            <a:fld id="{6781B604-A700-4FB9-884B-44116702CEC5}"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495683936"/>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Место для изображения из Интернета 3"/>
          <p:cNvSpPr>
            <a:spLocks noGrp="1"/>
          </p:cNvSpPr>
          <p:nvPr>
            <p:ph type="clipArt" sz="half" idx="2"/>
          </p:nvPr>
        </p:nvSpPr>
        <p:spPr>
          <a:xfrm>
            <a:off x="4648200" y="1981200"/>
            <a:ext cx="3810000" cy="4114800"/>
          </a:xfrm>
        </p:spPr>
        <p:txBody>
          <a:bodyPr/>
          <a:lstStyle/>
          <a:p>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fld id="{18EACD0C-BA6C-4A72-B000-996F93E7BD5C}" type="datetime1">
              <a:rPr lang="en-US" altLang="ru-RU">
                <a:solidFill>
                  <a:srgbClr val="FFFFFF"/>
                </a:solidFill>
              </a:rPr>
              <a:pPr/>
              <a:t>3/15/2016</a:t>
            </a:fld>
            <a:endParaRPr lang="en-US" altLang="ru-RU">
              <a:solidFill>
                <a:srgbClr val="FFFF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7570F9B0-BEB8-4BC2-8284-E5CA1CAFDE0D}"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005604805"/>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fld id="{314B7226-3C5E-4F5A-A629-E8628727F3A1}" type="datetime1">
              <a:rPr lang="en-US" altLang="ru-RU">
                <a:solidFill>
                  <a:srgbClr val="FFFFFF"/>
                </a:solidFill>
              </a:rPr>
              <a:pPr/>
              <a:t>3/15/2016</a:t>
            </a:fld>
            <a:endParaRPr lang="en-US" altLang="ru-RU">
              <a:solidFill>
                <a:srgbClr val="FFFF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94C4E7AE-2812-4821-91FB-C6D87B9A4927}"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494796031"/>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0" y="0"/>
            <a:ext cx="825500" cy="6858000"/>
          </a:xfrm>
          <a:prstGeom prst="rect">
            <a:avLst/>
          </a:prstGeom>
          <a:solidFill>
            <a:schemeClr val="tx2">
              <a:alpha val="50000"/>
            </a:schemeClr>
          </a:solidFill>
          <a:ln>
            <a:noFill/>
          </a:ln>
          <a:extLst>
            <a:ext uri="{91240B29-F687-4F45-9708-019B960494DF}">
              <a14:hiddenLine xmlns:a14="http://schemas.microsoft.com/office/drawing/2010/main" xmlns="" w="9525">
                <a:solidFill>
                  <a:schemeClr val="bg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
        <p:nvSpPr>
          <p:cNvPr id="3075" name="Rectangle 3"/>
          <p:cNvSpPr>
            <a:spLocks noGrp="1" noChangeArrowheads="1"/>
          </p:cNvSpPr>
          <p:nvPr>
            <p:ph type="ctrTitle"/>
          </p:nvPr>
        </p:nvSpPr>
        <p:spPr>
          <a:xfrm>
            <a:off x="990600" y="2514600"/>
            <a:ext cx="7467600" cy="762000"/>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altLang="ru-RU"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altLang="ru-RU" noProof="0" smtClean="0"/>
              <a:t>Click to edit Master subtitle style</a:t>
            </a:r>
          </a:p>
        </p:txBody>
      </p:sp>
      <p:sp>
        <p:nvSpPr>
          <p:cNvPr id="3077" name="Rectangle 5"/>
          <p:cNvSpPr>
            <a:spLocks noGrp="1" noChangeArrowheads="1"/>
          </p:cNvSpPr>
          <p:nvPr>
            <p:ph type="dt" sz="half" idx="2"/>
          </p:nvPr>
        </p:nvSpPr>
        <p:spPr>
          <a:xfrm>
            <a:off x="838200" y="6248400"/>
            <a:ext cx="1752600" cy="457200"/>
          </a:xfrm>
        </p:spPr>
        <p:txBody>
          <a:bodyPr/>
          <a:lstStyle>
            <a:lvl1pPr>
              <a:defRPr>
                <a:solidFill>
                  <a:srgbClr val="CCECFF"/>
                </a:solidFill>
              </a:defRPr>
            </a:lvl1pPr>
          </a:lstStyle>
          <a:p>
            <a:endParaRPr lang="en-US" altLang="ru-RU"/>
          </a:p>
        </p:txBody>
      </p:sp>
      <p:sp>
        <p:nvSpPr>
          <p:cNvPr id="3078" name="Rectangle 6"/>
          <p:cNvSpPr>
            <a:spLocks noGrp="1" noChangeArrowheads="1"/>
          </p:cNvSpPr>
          <p:nvPr>
            <p:ph type="ftr" sz="quarter" idx="3"/>
          </p:nvPr>
        </p:nvSpPr>
        <p:spPr>
          <a:xfrm>
            <a:off x="3276600" y="6248400"/>
            <a:ext cx="2895600" cy="457200"/>
          </a:xfrm>
        </p:spPr>
        <p:txBody>
          <a:bodyPr/>
          <a:lstStyle>
            <a:lvl1pPr>
              <a:defRPr>
                <a:solidFill>
                  <a:srgbClr val="CCECFF"/>
                </a:solidFill>
              </a:defRPr>
            </a:lvl1pPr>
          </a:lstStyle>
          <a:p>
            <a:endParaRPr lang="en-US" altLang="ru-RU"/>
          </a:p>
        </p:txBody>
      </p:sp>
      <p:sp>
        <p:nvSpPr>
          <p:cNvPr id="3079" name="Rectangle 7"/>
          <p:cNvSpPr>
            <a:spLocks noGrp="1" noChangeArrowheads="1"/>
          </p:cNvSpPr>
          <p:nvPr>
            <p:ph type="sldNum" sz="quarter" idx="4"/>
          </p:nvPr>
        </p:nvSpPr>
        <p:spPr>
          <a:xfrm>
            <a:off x="6934200" y="6248400"/>
            <a:ext cx="1905000" cy="457200"/>
          </a:xfrm>
        </p:spPr>
        <p:txBody>
          <a:bodyPr/>
          <a:lstStyle>
            <a:lvl1pPr>
              <a:defRPr>
                <a:solidFill>
                  <a:srgbClr val="CCECFF"/>
                </a:solidFill>
              </a:defRPr>
            </a:lvl1pPr>
          </a:lstStyle>
          <a:p>
            <a:fld id="{A687C5D1-D5CD-43F9-9441-F7477525A90F}" type="slidenum">
              <a:rPr lang="en-US" altLang="ru-RU"/>
              <a:pPr/>
              <a:t>‹#›</a:t>
            </a:fld>
            <a:endParaRPr lang="en-US" altLang="ru-RU"/>
          </a:p>
        </p:txBody>
      </p:sp>
      <p:sp>
        <p:nvSpPr>
          <p:cNvPr id="3080" name="Rectangle 8"/>
          <p:cNvSpPr>
            <a:spLocks noChangeArrowheads="1"/>
          </p:cNvSpPr>
          <p:nvPr/>
        </p:nvSpPr>
        <p:spPr bwMode="ltGray">
          <a:xfrm>
            <a:off x="0" y="3543300"/>
            <a:ext cx="3343275" cy="122238"/>
          </a:xfrm>
          <a:prstGeom prst="rect">
            <a:avLst/>
          </a:prstGeom>
          <a:solidFill>
            <a:schemeClr val="bg2">
              <a:alpha val="50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393602439"/>
      </p:ext>
    </p:extLst>
  </p:cSld>
  <p:clrMapOvr>
    <a:masterClrMapping/>
  </p:clrMapOvr>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EE489E4-702E-48C6-934D-1B7238C24D50}"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736668499"/>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71D8BD8D-7A0B-4583-BF0B-9B9A932D3A7A}"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898310561"/>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FFEC703C-6483-446F-9BF4-ED42B0528EF0}"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69134397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lt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en-US" alt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89D0072C-91B6-4373-AD05-EC9FDC784D28}"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4013311529"/>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lt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en-US" alt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7AC5A099-0ED5-415A-81A1-835B597430F4}"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4147130541"/>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en-US" alt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1C85F1BE-CF21-4AC0-9BB3-6BE5B6B1FE3B}"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6284435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ED727B0F-C134-4B44-9B3F-E9B93F888470}" type="datetimeFigureOut">
              <a:rPr lang="ru-RU"/>
              <a:pPr>
                <a:defRPr/>
              </a:pPr>
              <a:t>15.03.2016</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CBA5F90-76D1-4879-995B-49B5F2C9AB6A}" type="slidenum">
              <a:rPr lang="ru-RU" altLang="ru-RU"/>
              <a:pPr>
                <a:defRPr/>
              </a:pPr>
              <a:t>‹#›</a:t>
            </a:fld>
            <a:endParaRPr lang="ru-RU" altLang="ru-RU"/>
          </a:p>
        </p:txBody>
      </p:sp>
    </p:spTree>
    <p:extLst>
      <p:ext uri="{BB962C8B-B14F-4D97-AF65-F5344CB8AC3E}">
        <p14:creationId xmlns:p14="http://schemas.microsoft.com/office/powerpoint/2010/main" xmlns="" val="4279733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E84A0D53-498D-4A24-A6BD-9C82DE694BDB}" type="datetimeFigureOut">
              <a:rPr lang="ru-RU"/>
              <a:pPr>
                <a:defRPr/>
              </a:pPr>
              <a:t>15.03.2016</a:t>
            </a:fld>
            <a:endParaRPr lang="ru-RU"/>
          </a:p>
        </p:txBody>
      </p:sp>
      <p:sp>
        <p:nvSpPr>
          <p:cNvPr id="3" name="Нижний колонтитул 2"/>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4" name="Номер слайда 3"/>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5BD7BCCE-CBCB-4452-9A48-E1E187D8D134}" type="slidenum">
              <a:rPr lang="ru-RU"/>
              <a:pPr>
                <a:defRPr/>
              </a:pPr>
              <a:t>‹#›</a:t>
            </a:fld>
            <a:endParaRPr lang="ru-RU"/>
          </a:p>
        </p:txBody>
      </p:sp>
    </p:spTree>
    <p:extLst>
      <p:ext uri="{BB962C8B-B14F-4D97-AF65-F5344CB8AC3E}">
        <p14:creationId xmlns:p14="http://schemas.microsoft.com/office/powerpoint/2010/main" xmlns="" val="1673195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EE59140-97E4-4C61-B235-DC0CF36A69B9}"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216114076"/>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6B268B38-22EF-4BAA-A4C4-4F6CCE24DB79}"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50456321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01F185BB-F230-4FF6-9E91-789BADECE624}"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532065664"/>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CB9CF14F-5D6A-483F-91FD-EF7E971D9A97}"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393905205"/>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99C5838B-CAEC-4B42-9350-29730780BFC0}"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640629142"/>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4" name="Нижний колонтитул 3"/>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5" name="Номер слайда 4"/>
          <p:cNvSpPr>
            <a:spLocks noGrp="1"/>
          </p:cNvSpPr>
          <p:nvPr>
            <p:ph type="sldNum" sz="quarter" idx="12"/>
          </p:nvPr>
        </p:nvSpPr>
        <p:spPr>
          <a:xfrm>
            <a:off x="6553200" y="6248400"/>
            <a:ext cx="1905000" cy="457200"/>
          </a:xfrm>
        </p:spPr>
        <p:txBody>
          <a:bodyPr/>
          <a:lstStyle>
            <a:lvl1pPr>
              <a:defRPr/>
            </a:lvl1pPr>
          </a:lstStyle>
          <a:p>
            <a:fld id="{CA11723B-E0A4-4A8C-AC61-1348D75B0729}"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376755852"/>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endParaRPr lang="ru-RU"/>
          </a:p>
        </p:txBody>
      </p:sp>
      <p:sp>
        <p:nvSpPr>
          <p:cNvPr id="4" name="Дата 3"/>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a:xfrm>
            <a:off x="6553200" y="6248400"/>
            <a:ext cx="1905000" cy="457200"/>
          </a:xfrm>
        </p:spPr>
        <p:txBody>
          <a:bodyPr/>
          <a:lstStyle>
            <a:lvl1pPr>
              <a:defRPr/>
            </a:lvl1pPr>
          </a:lstStyle>
          <a:p>
            <a:fld id="{C02794AB-3C9A-461F-B6D1-86D38420284A}"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3576562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Место для изображения из Интернета 3"/>
          <p:cNvSpPr>
            <a:spLocks noGrp="1"/>
          </p:cNvSpPr>
          <p:nvPr>
            <p:ph type="clipArt" sz="half" idx="2"/>
          </p:nvPr>
        </p:nvSpPr>
        <p:spPr>
          <a:xfrm>
            <a:off x="4648200" y="1981200"/>
            <a:ext cx="3810000" cy="4114800"/>
          </a:xfrm>
        </p:spPr>
        <p:txBody>
          <a:bodyPr/>
          <a:lstStyle/>
          <a:p>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D7620F8A-720E-4588-91F9-706A66865E4C}"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48381586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chemeClr val="bg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
        <p:nvSpPr>
          <p:cNvPr id="5" name="Rectangle 8"/>
          <p:cNvSpPr>
            <a:spLocks noChangeArrowheads="1"/>
          </p:cNvSpPr>
          <p:nvPr/>
        </p:nvSpPr>
        <p:spPr bwMode="ltGray">
          <a:xfrm>
            <a:off x="0" y="3543300"/>
            <a:ext cx="3344863"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
        <p:nvSpPr>
          <p:cNvPr id="3075" name="Rectangle 3"/>
          <p:cNvSpPr>
            <a:spLocks noGrp="1" noChangeArrowheads="1"/>
          </p:cNvSpPr>
          <p:nvPr>
            <p:ph type="ctrTitle"/>
          </p:nvPr>
        </p:nvSpPr>
        <p:spPr>
          <a:xfrm>
            <a:off x="990600" y="1171575"/>
            <a:ext cx="7467600" cy="210502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noProof="0" smtClean="0"/>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r>
              <a:rPr lang="en-US"/>
              <a:t>СБОРКА DC-72 В ОИЯИ</a:t>
            </a:r>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A84B7D4E-242B-4FC6-AE16-D6AB32A16ACF}" type="slidenum">
              <a:rPr lang="en-US"/>
              <a:pPr>
                <a:defRPr/>
              </a:pPr>
              <a:t>‹#›</a:t>
            </a:fld>
            <a:endParaRPr lang="en-US"/>
          </a:p>
        </p:txBody>
      </p:sp>
    </p:spTree>
    <p:extLst>
      <p:ext uri="{BB962C8B-B14F-4D97-AF65-F5344CB8AC3E}">
        <p14:creationId xmlns:p14="http://schemas.microsoft.com/office/powerpoint/2010/main" xmlns="" val="1669089776"/>
      </p:ext>
    </p:extLst>
  </p:cSld>
  <p:clrMapOvr>
    <a:masterClrMapping/>
  </p:clrMapOvr>
  <p:transition spd="med">
    <p:dissolv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E952471B-F91F-4F8A-B244-03089B96B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461610386"/>
      </p:ext>
    </p:extLst>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E53DF7AF-D5CC-4EAA-924E-371CB0DFB08E}" type="datetimeFigureOut">
              <a:rPr lang="ru-RU"/>
              <a:pPr>
                <a:defRPr/>
              </a:pPr>
              <a:t>15.03.2016</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087D040E-1C21-455F-B950-A65FE4819B77}" type="slidenum">
              <a:rPr lang="ru-RU"/>
              <a:pPr>
                <a:defRPr/>
              </a:pPr>
              <a:t>‹#›</a:t>
            </a:fld>
            <a:endParaRPr lang="ru-RU"/>
          </a:p>
        </p:txBody>
      </p:sp>
    </p:spTree>
    <p:extLst>
      <p:ext uri="{BB962C8B-B14F-4D97-AF65-F5344CB8AC3E}">
        <p14:creationId xmlns:p14="http://schemas.microsoft.com/office/powerpoint/2010/main" xmlns="" val="19944419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B17EE0C0-835D-4E26-8816-4ADB21EB0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464304039"/>
      </p:ext>
    </p:extLst>
  </p:cSld>
  <p:clrMapOvr>
    <a:masterClrMapping/>
  </p:clrMapOvr>
  <p:transition spd="med">
    <p:dissolv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pPr>
              <a:defRPr/>
            </a:pPr>
            <a:fld id="{2A9D5A47-ACBB-44BD-9175-676EC65F92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042069825"/>
      </p:ext>
    </p:extLst>
  </p:cSld>
  <p:clrMapOvr>
    <a:masterClrMapping/>
  </p:clrMapOvr>
  <p:transition spd="med">
    <p:dissolv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9" name="Rectangle 6"/>
          <p:cNvSpPr>
            <a:spLocks noGrp="1" noChangeArrowheads="1"/>
          </p:cNvSpPr>
          <p:nvPr>
            <p:ph type="sldNum" sz="quarter" idx="12"/>
          </p:nvPr>
        </p:nvSpPr>
        <p:spPr>
          <a:ln/>
        </p:spPr>
        <p:txBody>
          <a:bodyPr/>
          <a:lstStyle>
            <a:lvl1pPr>
              <a:defRPr/>
            </a:lvl1pPr>
          </a:lstStyle>
          <a:p>
            <a:pPr>
              <a:defRPr/>
            </a:pPr>
            <a:fld id="{9A47BAA7-E51E-418A-814F-1F204081C5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649989649"/>
      </p:ext>
    </p:extLst>
  </p:cSld>
  <p:clrMapOvr>
    <a:masterClrMapping/>
  </p:clrMapOvr>
  <p:transition spd="med">
    <p:dissolv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5" name="Rectangle 6"/>
          <p:cNvSpPr>
            <a:spLocks noGrp="1" noChangeArrowheads="1"/>
          </p:cNvSpPr>
          <p:nvPr>
            <p:ph type="sldNum" sz="quarter" idx="12"/>
          </p:nvPr>
        </p:nvSpPr>
        <p:spPr>
          <a:ln/>
        </p:spPr>
        <p:txBody>
          <a:bodyPr/>
          <a:lstStyle>
            <a:lvl1pPr>
              <a:defRPr/>
            </a:lvl1pPr>
          </a:lstStyle>
          <a:p>
            <a:pPr>
              <a:defRPr/>
            </a:pPr>
            <a:fld id="{AEA70206-9F11-4630-9DDD-0B66ECA375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165328520"/>
      </p:ext>
    </p:extLst>
  </p:cSld>
  <p:clrMapOvr>
    <a:masterClrMapping/>
  </p:clrMapOvr>
  <p:transition spd="med">
    <p:dissolv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4" name="Rectangle 6"/>
          <p:cNvSpPr>
            <a:spLocks noGrp="1" noChangeArrowheads="1"/>
          </p:cNvSpPr>
          <p:nvPr>
            <p:ph type="sldNum" sz="quarter" idx="12"/>
          </p:nvPr>
        </p:nvSpPr>
        <p:spPr>
          <a:ln/>
        </p:spPr>
        <p:txBody>
          <a:bodyPr/>
          <a:lstStyle>
            <a:lvl1pPr>
              <a:defRPr/>
            </a:lvl1pPr>
          </a:lstStyle>
          <a:p>
            <a:pPr>
              <a:defRPr/>
            </a:pPr>
            <a:fld id="{D2388BFF-7892-45EC-BD65-06167A9EB3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763964681"/>
      </p:ext>
    </p:extLst>
  </p:cSld>
  <p:clrMapOvr>
    <a:masterClrMapping/>
  </p:clrMapOvr>
  <p:transition spd="med">
    <p:dissolv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pPr>
              <a:defRPr/>
            </a:pPr>
            <a:fld id="{6248E935-7670-4A89-AFE6-C394A86A70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080354384"/>
      </p:ext>
    </p:extLst>
  </p:cSld>
  <p:clrMapOvr>
    <a:masterClrMapping/>
  </p:clrMapOvr>
  <p:transition spd="med">
    <p:dissolv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pPr>
              <a:defRPr/>
            </a:pPr>
            <a:fld id="{45EDC754-7C32-4E2F-A299-B4DDF5C759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05440146"/>
      </p:ext>
    </p:extLst>
  </p:cSld>
  <p:clrMapOvr>
    <a:masterClrMapping/>
  </p:clrMapOvr>
  <p:transition spd="med">
    <p:dissolv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156E5C55-DF39-41C5-8842-4921A610FF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44129866"/>
      </p:ext>
    </p:extLst>
  </p:cSld>
  <p:clrMapOvr>
    <a:masterClrMapping/>
  </p:clrMapOvr>
  <p:transition spd="med">
    <p:dissolv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150B5885-7170-4BDE-B57F-C5C94FDDE9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904427609"/>
      </p:ext>
    </p:extLst>
  </p:cSld>
  <p:clrMapOvr>
    <a:masterClrMapping/>
  </p:clrMapOvr>
  <p:transition spd="med">
    <p:dissolv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5" name="Rectangle 6"/>
          <p:cNvSpPr>
            <a:spLocks noGrp="1" noChangeArrowheads="1"/>
          </p:cNvSpPr>
          <p:nvPr>
            <p:ph type="sldNum" sz="quarter" idx="12"/>
          </p:nvPr>
        </p:nvSpPr>
        <p:spPr>
          <a:ln/>
        </p:spPr>
        <p:txBody>
          <a:bodyPr/>
          <a:lstStyle>
            <a:lvl1pPr>
              <a:defRPr/>
            </a:lvl1pPr>
          </a:lstStyle>
          <a:p>
            <a:pPr>
              <a:defRPr/>
            </a:pPr>
            <a:fld id="{8DDDCF4F-5172-43EB-B0EF-C87B5E0FC25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54338388"/>
      </p:ext>
    </p:extLst>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CFF59310-AC62-48AB-9F4D-852BBF8E864D}" type="datetimeFigureOut">
              <a:rPr lang="ru-RU"/>
              <a:pPr>
                <a:defRPr/>
              </a:pPr>
              <a:t>15.03.2016</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C2396A13-4D6E-4082-B550-47D1263D874F}" type="slidenum">
              <a:rPr lang="ru-RU"/>
              <a:pPr>
                <a:defRPr/>
              </a:pPr>
              <a:t>‹#›</a:t>
            </a:fld>
            <a:endParaRPr lang="ru-RU"/>
          </a:p>
        </p:txBody>
      </p:sp>
    </p:spTree>
    <p:extLst>
      <p:ext uri="{BB962C8B-B14F-4D97-AF65-F5344CB8AC3E}">
        <p14:creationId xmlns:p14="http://schemas.microsoft.com/office/powerpoint/2010/main" xmlns="" val="97493942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228600" y="457200"/>
            <a:ext cx="77724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6858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6858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9" name="Rectangle 6"/>
          <p:cNvSpPr>
            <a:spLocks noGrp="1" noChangeArrowheads="1"/>
          </p:cNvSpPr>
          <p:nvPr>
            <p:ph type="sldNum" sz="quarter" idx="12"/>
          </p:nvPr>
        </p:nvSpPr>
        <p:spPr>
          <a:ln/>
        </p:spPr>
        <p:txBody>
          <a:bodyPr/>
          <a:lstStyle>
            <a:lvl1pPr>
              <a:defRPr/>
            </a:lvl1pPr>
          </a:lstStyle>
          <a:p>
            <a:pPr>
              <a:defRPr/>
            </a:pPr>
            <a:fld id="{018BC876-C079-4D9C-856F-1A6625BAE6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036111586"/>
      </p:ext>
    </p:extLst>
  </p:cSld>
  <p:clrMapOvr>
    <a:masterClrMapping/>
  </p:clrMapOvr>
  <p:transition spd="med">
    <p:dissolv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8" name="Rectangle 6"/>
          <p:cNvSpPr>
            <a:spLocks noGrp="1" noChangeArrowheads="1"/>
          </p:cNvSpPr>
          <p:nvPr>
            <p:ph type="sldNum" sz="quarter" idx="12"/>
          </p:nvPr>
        </p:nvSpPr>
        <p:spPr>
          <a:ln/>
        </p:spPr>
        <p:txBody>
          <a:bodyPr/>
          <a:lstStyle>
            <a:lvl1pPr>
              <a:defRPr/>
            </a:lvl1pPr>
          </a:lstStyle>
          <a:p>
            <a:pPr>
              <a:defRPr/>
            </a:pPr>
            <a:fld id="{A4801917-1117-447E-ABD1-EF4A064E31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771985358"/>
      </p:ext>
    </p:extLst>
  </p:cSld>
  <p:clrMapOvr>
    <a:masterClrMapping/>
  </p:clrMapOvr>
  <p:transition spd="med">
    <p:dissolv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chemeClr val="bg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
        <p:nvSpPr>
          <p:cNvPr id="5" name="Rectangle 8"/>
          <p:cNvSpPr>
            <a:spLocks noChangeArrowheads="1"/>
          </p:cNvSpPr>
          <p:nvPr/>
        </p:nvSpPr>
        <p:spPr bwMode="ltGray">
          <a:xfrm>
            <a:off x="0" y="3543300"/>
            <a:ext cx="3344863"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
        <p:nvSpPr>
          <p:cNvPr id="3075" name="Rectangle 3"/>
          <p:cNvSpPr>
            <a:spLocks noGrp="1" noChangeArrowheads="1"/>
          </p:cNvSpPr>
          <p:nvPr>
            <p:ph type="ctrTitle"/>
          </p:nvPr>
        </p:nvSpPr>
        <p:spPr>
          <a:xfrm>
            <a:off x="990600" y="1171575"/>
            <a:ext cx="7467600" cy="210502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noProof="0" smtClean="0"/>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r>
              <a:rPr lang="en-US"/>
              <a:t>СБОРКА DC-72 В ОИЯИ</a:t>
            </a:r>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A84B7D4E-242B-4FC6-AE16-D6AB32A16ACF}" type="slidenum">
              <a:rPr lang="en-US"/>
              <a:pPr>
                <a:defRPr/>
              </a:pPr>
              <a:t>‹#›</a:t>
            </a:fld>
            <a:endParaRPr lang="en-US"/>
          </a:p>
        </p:txBody>
      </p:sp>
    </p:spTree>
    <p:extLst>
      <p:ext uri="{BB962C8B-B14F-4D97-AF65-F5344CB8AC3E}">
        <p14:creationId xmlns:p14="http://schemas.microsoft.com/office/powerpoint/2010/main" xmlns="" val="1857083108"/>
      </p:ext>
    </p:extLst>
  </p:cSld>
  <p:clrMapOvr>
    <a:masterClrMapping/>
  </p:clrMapOvr>
  <p:transition spd="med">
    <p:dissolv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E952471B-F91F-4F8A-B244-03089B96B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194370984"/>
      </p:ext>
    </p:extLst>
  </p:cSld>
  <p:clrMapOvr>
    <a:masterClrMapping/>
  </p:clrMapOvr>
  <p:transition spd="med">
    <p:dissolv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B17EE0C0-835D-4E26-8816-4ADB21EB0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213446586"/>
      </p:ext>
    </p:extLst>
  </p:cSld>
  <p:clrMapOvr>
    <a:masterClrMapping/>
  </p:clrMapOvr>
  <p:transition spd="med">
    <p:dissolv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pPr>
              <a:defRPr/>
            </a:pPr>
            <a:fld id="{2A9D5A47-ACBB-44BD-9175-676EC65F92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607102975"/>
      </p:ext>
    </p:extLst>
  </p:cSld>
  <p:clrMapOvr>
    <a:masterClrMapping/>
  </p:clrMapOvr>
  <p:transition spd="med">
    <p:dissolv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9" name="Rectangle 6"/>
          <p:cNvSpPr>
            <a:spLocks noGrp="1" noChangeArrowheads="1"/>
          </p:cNvSpPr>
          <p:nvPr>
            <p:ph type="sldNum" sz="quarter" idx="12"/>
          </p:nvPr>
        </p:nvSpPr>
        <p:spPr>
          <a:ln/>
        </p:spPr>
        <p:txBody>
          <a:bodyPr/>
          <a:lstStyle>
            <a:lvl1pPr>
              <a:defRPr/>
            </a:lvl1pPr>
          </a:lstStyle>
          <a:p>
            <a:pPr>
              <a:defRPr/>
            </a:pPr>
            <a:fld id="{9A47BAA7-E51E-418A-814F-1F204081C5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093263833"/>
      </p:ext>
    </p:extLst>
  </p:cSld>
  <p:clrMapOvr>
    <a:masterClrMapping/>
  </p:clrMapOvr>
  <p:transition spd="med">
    <p:dissolv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5" name="Rectangle 6"/>
          <p:cNvSpPr>
            <a:spLocks noGrp="1" noChangeArrowheads="1"/>
          </p:cNvSpPr>
          <p:nvPr>
            <p:ph type="sldNum" sz="quarter" idx="12"/>
          </p:nvPr>
        </p:nvSpPr>
        <p:spPr>
          <a:ln/>
        </p:spPr>
        <p:txBody>
          <a:bodyPr/>
          <a:lstStyle>
            <a:lvl1pPr>
              <a:defRPr/>
            </a:lvl1pPr>
          </a:lstStyle>
          <a:p>
            <a:pPr>
              <a:defRPr/>
            </a:pPr>
            <a:fld id="{AEA70206-9F11-4630-9DDD-0B66ECA375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502940281"/>
      </p:ext>
    </p:extLst>
  </p:cSld>
  <p:clrMapOvr>
    <a:masterClrMapping/>
  </p:clrMapOvr>
  <p:transition spd="med">
    <p:dissolv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4" name="Rectangle 6"/>
          <p:cNvSpPr>
            <a:spLocks noGrp="1" noChangeArrowheads="1"/>
          </p:cNvSpPr>
          <p:nvPr>
            <p:ph type="sldNum" sz="quarter" idx="12"/>
          </p:nvPr>
        </p:nvSpPr>
        <p:spPr>
          <a:ln/>
        </p:spPr>
        <p:txBody>
          <a:bodyPr/>
          <a:lstStyle>
            <a:lvl1pPr>
              <a:defRPr/>
            </a:lvl1pPr>
          </a:lstStyle>
          <a:p>
            <a:pPr>
              <a:defRPr/>
            </a:pPr>
            <a:fld id="{D2388BFF-7892-45EC-BD65-06167A9EB3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035433522"/>
      </p:ext>
    </p:extLst>
  </p:cSld>
  <p:clrMapOvr>
    <a:masterClrMapping/>
  </p:clrMapOvr>
  <p:transition spd="med">
    <p:dissolv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pPr>
              <a:defRPr/>
            </a:pPr>
            <a:fld id="{6248E935-7670-4A89-AFE6-C394A86A70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892984759"/>
      </p:ext>
    </p:extLst>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60F4A09D-F961-43F5-87D0-2FB200DBE030}" type="datetimeFigureOut">
              <a:rPr lang="ru-RU"/>
              <a:pPr>
                <a:defRPr/>
              </a:pPr>
              <a:t>15.03.2016</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347290E2-EC59-42DC-B068-F9EB8C85371F}" type="slidenum">
              <a:rPr lang="ru-RU"/>
              <a:pPr>
                <a:defRPr/>
              </a:pPr>
              <a:t>‹#›</a:t>
            </a:fld>
            <a:endParaRPr lang="ru-RU"/>
          </a:p>
        </p:txBody>
      </p:sp>
    </p:spTree>
    <p:extLst>
      <p:ext uri="{BB962C8B-B14F-4D97-AF65-F5344CB8AC3E}">
        <p14:creationId xmlns:p14="http://schemas.microsoft.com/office/powerpoint/2010/main" xmlns="" val="188057124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pPr>
              <a:defRPr/>
            </a:pPr>
            <a:fld id="{45EDC754-7C32-4E2F-A299-B4DDF5C759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559836442"/>
      </p:ext>
    </p:extLst>
  </p:cSld>
  <p:clrMapOvr>
    <a:masterClrMapping/>
  </p:clrMapOvr>
  <p:transition spd="med">
    <p:dissolv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156E5C55-DF39-41C5-8842-4921A610FF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15688124"/>
      </p:ext>
    </p:extLst>
  </p:cSld>
  <p:clrMapOvr>
    <a:masterClrMapping/>
  </p:clrMapOvr>
  <p:transition spd="med">
    <p:dissolv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150B5885-7170-4BDE-B57F-C5C94FDDE9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49153228"/>
      </p:ext>
    </p:extLst>
  </p:cSld>
  <p:clrMapOvr>
    <a:masterClrMapping/>
  </p:clrMapOvr>
  <p:transition spd="med">
    <p:dissolv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5" name="Rectangle 6"/>
          <p:cNvSpPr>
            <a:spLocks noGrp="1" noChangeArrowheads="1"/>
          </p:cNvSpPr>
          <p:nvPr>
            <p:ph type="sldNum" sz="quarter" idx="12"/>
          </p:nvPr>
        </p:nvSpPr>
        <p:spPr>
          <a:ln/>
        </p:spPr>
        <p:txBody>
          <a:bodyPr/>
          <a:lstStyle>
            <a:lvl1pPr>
              <a:defRPr/>
            </a:lvl1pPr>
          </a:lstStyle>
          <a:p>
            <a:pPr>
              <a:defRPr/>
            </a:pPr>
            <a:fld id="{8DDDCF4F-5172-43EB-B0EF-C87B5E0FC25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562819790"/>
      </p:ext>
    </p:extLst>
  </p:cSld>
  <p:clrMapOvr>
    <a:masterClrMapping/>
  </p:clrMapOvr>
  <p:transition spd="med">
    <p:dissolv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228600" y="457200"/>
            <a:ext cx="77724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6858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6858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9" name="Rectangle 6"/>
          <p:cNvSpPr>
            <a:spLocks noGrp="1" noChangeArrowheads="1"/>
          </p:cNvSpPr>
          <p:nvPr>
            <p:ph type="sldNum" sz="quarter" idx="12"/>
          </p:nvPr>
        </p:nvSpPr>
        <p:spPr>
          <a:ln/>
        </p:spPr>
        <p:txBody>
          <a:bodyPr/>
          <a:lstStyle>
            <a:lvl1pPr>
              <a:defRPr/>
            </a:lvl1pPr>
          </a:lstStyle>
          <a:p>
            <a:pPr>
              <a:defRPr/>
            </a:pPr>
            <a:fld id="{018BC876-C079-4D9C-856F-1A6625BAE6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511729297"/>
      </p:ext>
    </p:extLst>
  </p:cSld>
  <p:clrMapOvr>
    <a:masterClrMapping/>
  </p:clrMapOvr>
  <p:transition spd="med">
    <p:dissolv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8" name="Rectangle 6"/>
          <p:cNvSpPr>
            <a:spLocks noGrp="1" noChangeArrowheads="1"/>
          </p:cNvSpPr>
          <p:nvPr>
            <p:ph type="sldNum" sz="quarter" idx="12"/>
          </p:nvPr>
        </p:nvSpPr>
        <p:spPr>
          <a:ln/>
        </p:spPr>
        <p:txBody>
          <a:bodyPr/>
          <a:lstStyle>
            <a:lvl1pPr>
              <a:defRPr/>
            </a:lvl1pPr>
          </a:lstStyle>
          <a:p>
            <a:pPr>
              <a:defRPr/>
            </a:pPr>
            <a:fld id="{A4801917-1117-447E-ABD1-EF4A064E31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061268518"/>
      </p:ext>
    </p:extLst>
  </p:cSld>
  <p:clrMapOvr>
    <a:masterClrMapping/>
  </p:clrMapOvr>
  <p:transition spd="med">
    <p:dissolv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chemeClr val="bg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
        <p:nvSpPr>
          <p:cNvPr id="3075" name="Rectangle 3"/>
          <p:cNvSpPr>
            <a:spLocks noGrp="1" noChangeArrowheads="1"/>
          </p:cNvSpPr>
          <p:nvPr>
            <p:ph type="ctrTitle"/>
          </p:nvPr>
        </p:nvSpPr>
        <p:spPr>
          <a:xfrm>
            <a:off x="990600" y="2514600"/>
            <a:ext cx="7467600" cy="762000"/>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noProof="0" smtClean="0"/>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eaLnBrk="0" hangingPunct="0">
              <a:defRPr>
                <a:solidFill>
                  <a:srgbClr val="CCECFF"/>
                </a:solidFill>
              </a:defRPr>
            </a:lvl1pPr>
          </a:lstStyle>
          <a:p>
            <a:pPr>
              <a:defRPr/>
            </a:pPr>
            <a:fld id="{97E4C09B-BB8D-47CB-A158-1D97395E9545}" type="datetime1">
              <a:rPr lang="en-US"/>
              <a:pPr>
                <a:defRPr/>
              </a:pPr>
              <a:t>3/15/2016</a:t>
            </a:fld>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lgn="l" eaLnBrk="0" hangingPunct="0">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eaLnBrk="0" hangingPunct="0">
              <a:defRPr>
                <a:solidFill>
                  <a:srgbClr val="CCECFF"/>
                </a:solidFill>
              </a:defRPr>
            </a:lvl1pPr>
          </a:lstStyle>
          <a:p>
            <a:pPr>
              <a:defRPr/>
            </a:pPr>
            <a:fld id="{77659276-1515-49AD-BE71-C194749CDA2C}" type="slidenum">
              <a:rPr lang="en-US"/>
              <a:pPr>
                <a:defRPr/>
              </a:pPr>
              <a:t>‹#›</a:t>
            </a:fld>
            <a:endParaRPr lang="en-US"/>
          </a:p>
        </p:txBody>
      </p:sp>
    </p:spTree>
    <p:extLst>
      <p:ext uri="{BB962C8B-B14F-4D97-AF65-F5344CB8AC3E}">
        <p14:creationId xmlns:p14="http://schemas.microsoft.com/office/powerpoint/2010/main" xmlns="" val="2754911551"/>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hangingPunct="0">
              <a:defRPr/>
            </a:lvl1pPr>
          </a:lstStyle>
          <a:p>
            <a:pPr>
              <a:defRPr/>
            </a:pPr>
            <a:fld id="{F50B1473-265B-4E8E-9DE6-878CC432DA1A}" type="datetime1">
              <a:rPr lang="en-US"/>
              <a:pPr>
                <a:defRPr/>
              </a:pPr>
              <a:t>3/15/2016</a:t>
            </a:fld>
            <a:endParaRPr lang="en-US"/>
          </a:p>
        </p:txBody>
      </p:sp>
      <p:sp>
        <p:nvSpPr>
          <p:cNvPr id="5" name="Нижний колонтитул 4"/>
          <p:cNvSpPr>
            <a:spLocks noGrp="1"/>
          </p:cNvSpPr>
          <p:nvPr>
            <p:ph type="ftr" sz="quarter" idx="11"/>
          </p:nvPr>
        </p:nvSpPr>
        <p:spPr/>
        <p:txBody>
          <a:bodyPr/>
          <a:lstStyle>
            <a:lvl1pPr algn="l" eaLnBrk="0" hangingPunct="0">
              <a:defRPr/>
            </a:lvl1pPr>
          </a:lstStyle>
          <a:p>
            <a:pPr>
              <a:defRPr/>
            </a:pPr>
            <a:endParaRPr lang="en-US"/>
          </a:p>
        </p:txBody>
      </p:sp>
      <p:sp>
        <p:nvSpPr>
          <p:cNvPr id="6" name="Номер слайда 5"/>
          <p:cNvSpPr>
            <a:spLocks noGrp="1"/>
          </p:cNvSpPr>
          <p:nvPr>
            <p:ph type="sldNum" sz="quarter" idx="12"/>
          </p:nvPr>
        </p:nvSpPr>
        <p:spPr/>
        <p:txBody>
          <a:bodyPr/>
          <a:lstStyle>
            <a:lvl1pPr eaLnBrk="0" hangingPunct="0">
              <a:defRPr/>
            </a:lvl1pPr>
          </a:lstStyle>
          <a:p>
            <a:pPr>
              <a:defRPr/>
            </a:pPr>
            <a:fld id="{B28D9B03-D858-4090-B463-18A2DB581A5A}" type="slidenum">
              <a:rPr lang="en-US"/>
              <a:pPr>
                <a:defRPr/>
              </a:pPr>
              <a:t>‹#›</a:t>
            </a:fld>
            <a:endParaRPr lang="en-US"/>
          </a:p>
        </p:txBody>
      </p:sp>
    </p:spTree>
    <p:extLst>
      <p:ext uri="{BB962C8B-B14F-4D97-AF65-F5344CB8AC3E}">
        <p14:creationId xmlns:p14="http://schemas.microsoft.com/office/powerpoint/2010/main" xmlns="" val="4143353280"/>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eaLnBrk="0" hangingPunct="0">
              <a:defRPr/>
            </a:lvl1pPr>
          </a:lstStyle>
          <a:p>
            <a:pPr>
              <a:defRPr/>
            </a:pPr>
            <a:fld id="{24527445-D898-4F5D-A7B4-564B96713965}" type="datetime1">
              <a:rPr lang="en-US"/>
              <a:pPr>
                <a:defRPr/>
              </a:pPr>
              <a:t>3/15/2016</a:t>
            </a:fld>
            <a:endParaRPr lang="en-US"/>
          </a:p>
        </p:txBody>
      </p:sp>
      <p:sp>
        <p:nvSpPr>
          <p:cNvPr id="5" name="Нижний колонтитул 4"/>
          <p:cNvSpPr>
            <a:spLocks noGrp="1"/>
          </p:cNvSpPr>
          <p:nvPr>
            <p:ph type="ftr" sz="quarter" idx="11"/>
          </p:nvPr>
        </p:nvSpPr>
        <p:spPr/>
        <p:txBody>
          <a:bodyPr/>
          <a:lstStyle>
            <a:lvl1pPr algn="l" eaLnBrk="0" hangingPunct="0">
              <a:defRPr/>
            </a:lvl1pPr>
          </a:lstStyle>
          <a:p>
            <a:pPr>
              <a:defRPr/>
            </a:pPr>
            <a:endParaRPr lang="en-US"/>
          </a:p>
        </p:txBody>
      </p:sp>
      <p:sp>
        <p:nvSpPr>
          <p:cNvPr id="6" name="Номер слайда 5"/>
          <p:cNvSpPr>
            <a:spLocks noGrp="1"/>
          </p:cNvSpPr>
          <p:nvPr>
            <p:ph type="sldNum" sz="quarter" idx="12"/>
          </p:nvPr>
        </p:nvSpPr>
        <p:spPr/>
        <p:txBody>
          <a:bodyPr/>
          <a:lstStyle>
            <a:lvl1pPr eaLnBrk="0" hangingPunct="0">
              <a:defRPr/>
            </a:lvl1pPr>
          </a:lstStyle>
          <a:p>
            <a:pPr>
              <a:defRPr/>
            </a:pPr>
            <a:fld id="{1E7775CF-67F8-4B72-9CB2-B4A7E2CC0D1E}" type="slidenum">
              <a:rPr lang="en-US"/>
              <a:pPr>
                <a:defRPr/>
              </a:pPr>
              <a:t>‹#›</a:t>
            </a:fld>
            <a:endParaRPr lang="en-US"/>
          </a:p>
        </p:txBody>
      </p:sp>
    </p:spTree>
    <p:extLst>
      <p:ext uri="{BB962C8B-B14F-4D97-AF65-F5344CB8AC3E}">
        <p14:creationId xmlns:p14="http://schemas.microsoft.com/office/powerpoint/2010/main" xmlns="" val="3137011900"/>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eaLnBrk="0" hangingPunct="0">
              <a:defRPr/>
            </a:lvl1pPr>
          </a:lstStyle>
          <a:p>
            <a:pPr>
              <a:defRPr/>
            </a:pPr>
            <a:fld id="{985D86D8-729A-4614-A071-6E3E8E249C27}" type="datetime1">
              <a:rPr lang="en-US"/>
              <a:pPr>
                <a:defRPr/>
              </a:pPr>
              <a:t>3/15/2016</a:t>
            </a:fld>
            <a:endParaRPr lang="en-US"/>
          </a:p>
        </p:txBody>
      </p:sp>
      <p:sp>
        <p:nvSpPr>
          <p:cNvPr id="6" name="Нижний колонтитул 5"/>
          <p:cNvSpPr>
            <a:spLocks noGrp="1"/>
          </p:cNvSpPr>
          <p:nvPr>
            <p:ph type="ftr" sz="quarter" idx="11"/>
          </p:nvPr>
        </p:nvSpPr>
        <p:spPr/>
        <p:txBody>
          <a:bodyPr/>
          <a:lstStyle>
            <a:lvl1pPr algn="l" eaLnBrk="0" hangingPunct="0">
              <a:defRPr/>
            </a:lvl1pPr>
          </a:lstStyle>
          <a:p>
            <a:pPr>
              <a:defRPr/>
            </a:pPr>
            <a:endParaRPr lang="en-US"/>
          </a:p>
        </p:txBody>
      </p:sp>
      <p:sp>
        <p:nvSpPr>
          <p:cNvPr id="7" name="Номер слайда 6"/>
          <p:cNvSpPr>
            <a:spLocks noGrp="1"/>
          </p:cNvSpPr>
          <p:nvPr>
            <p:ph type="sldNum" sz="quarter" idx="12"/>
          </p:nvPr>
        </p:nvSpPr>
        <p:spPr/>
        <p:txBody>
          <a:bodyPr/>
          <a:lstStyle>
            <a:lvl1pPr eaLnBrk="0" hangingPunct="0">
              <a:defRPr/>
            </a:lvl1pPr>
          </a:lstStyle>
          <a:p>
            <a:pPr>
              <a:defRPr/>
            </a:pPr>
            <a:fld id="{16B9A2FA-C203-4B38-9C5F-B5D5FC6485E3}" type="slidenum">
              <a:rPr lang="en-US"/>
              <a:pPr>
                <a:defRPr/>
              </a:pPr>
              <a:t>‹#›</a:t>
            </a:fld>
            <a:endParaRPr lang="en-US"/>
          </a:p>
        </p:txBody>
      </p:sp>
    </p:spTree>
    <p:extLst>
      <p:ext uri="{BB962C8B-B14F-4D97-AF65-F5344CB8AC3E}">
        <p14:creationId xmlns:p14="http://schemas.microsoft.com/office/powerpoint/2010/main" xmlns="" val="83341032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3534EB1E-4A76-4A34-ABE1-E640CAF732D9}" type="datetimeFigureOut">
              <a:rPr lang="ru-RU"/>
              <a:pPr>
                <a:defRPr/>
              </a:pPr>
              <a:t>15.03.2016</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2E24E389-A0C4-4751-8E45-8014034D41E4}" type="slidenum">
              <a:rPr lang="ru-RU"/>
              <a:pPr>
                <a:defRPr/>
              </a:pPr>
              <a:t>‹#›</a:t>
            </a:fld>
            <a:endParaRPr lang="ru-RU"/>
          </a:p>
        </p:txBody>
      </p:sp>
    </p:spTree>
    <p:extLst>
      <p:ext uri="{BB962C8B-B14F-4D97-AF65-F5344CB8AC3E}">
        <p14:creationId xmlns:p14="http://schemas.microsoft.com/office/powerpoint/2010/main" xmlns="" val="37308995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eaLnBrk="0" hangingPunct="0">
              <a:defRPr/>
            </a:lvl1pPr>
          </a:lstStyle>
          <a:p>
            <a:pPr>
              <a:defRPr/>
            </a:pPr>
            <a:fld id="{8B30FD6B-1742-44E2-8435-201B0DD34CD9}" type="datetime1">
              <a:rPr lang="en-US"/>
              <a:pPr>
                <a:defRPr/>
              </a:pPr>
              <a:t>3/15/2016</a:t>
            </a:fld>
            <a:endParaRPr lang="en-US"/>
          </a:p>
        </p:txBody>
      </p:sp>
      <p:sp>
        <p:nvSpPr>
          <p:cNvPr id="8" name="Нижний колонтитул 7"/>
          <p:cNvSpPr>
            <a:spLocks noGrp="1"/>
          </p:cNvSpPr>
          <p:nvPr>
            <p:ph type="ftr" sz="quarter" idx="11"/>
          </p:nvPr>
        </p:nvSpPr>
        <p:spPr/>
        <p:txBody>
          <a:bodyPr/>
          <a:lstStyle>
            <a:lvl1pPr algn="l" eaLnBrk="0" hangingPunct="0">
              <a:defRPr/>
            </a:lvl1pPr>
          </a:lstStyle>
          <a:p>
            <a:pPr>
              <a:defRPr/>
            </a:pPr>
            <a:endParaRPr lang="en-US"/>
          </a:p>
        </p:txBody>
      </p:sp>
      <p:sp>
        <p:nvSpPr>
          <p:cNvPr id="9" name="Номер слайда 8"/>
          <p:cNvSpPr>
            <a:spLocks noGrp="1"/>
          </p:cNvSpPr>
          <p:nvPr>
            <p:ph type="sldNum" sz="quarter" idx="12"/>
          </p:nvPr>
        </p:nvSpPr>
        <p:spPr/>
        <p:txBody>
          <a:bodyPr/>
          <a:lstStyle>
            <a:lvl1pPr eaLnBrk="0" hangingPunct="0">
              <a:defRPr/>
            </a:lvl1pPr>
          </a:lstStyle>
          <a:p>
            <a:pPr>
              <a:defRPr/>
            </a:pPr>
            <a:fld id="{73FAFA74-BAA5-402B-B32D-535AFB372DF6}" type="slidenum">
              <a:rPr lang="en-US"/>
              <a:pPr>
                <a:defRPr/>
              </a:pPr>
              <a:t>‹#›</a:t>
            </a:fld>
            <a:endParaRPr lang="en-US"/>
          </a:p>
        </p:txBody>
      </p:sp>
    </p:spTree>
    <p:extLst>
      <p:ext uri="{BB962C8B-B14F-4D97-AF65-F5344CB8AC3E}">
        <p14:creationId xmlns:p14="http://schemas.microsoft.com/office/powerpoint/2010/main" xmlns="" val="353376660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eaLnBrk="0" hangingPunct="0">
              <a:defRPr/>
            </a:lvl1pPr>
          </a:lstStyle>
          <a:p>
            <a:pPr>
              <a:defRPr/>
            </a:pPr>
            <a:fld id="{0A6EEF4D-55FA-4D21-8A82-A89880037C13}" type="datetime1">
              <a:rPr lang="en-US"/>
              <a:pPr>
                <a:defRPr/>
              </a:pPr>
              <a:t>3/15/2016</a:t>
            </a:fld>
            <a:endParaRPr lang="en-US"/>
          </a:p>
        </p:txBody>
      </p:sp>
      <p:sp>
        <p:nvSpPr>
          <p:cNvPr id="4" name="Нижний колонтитул 3"/>
          <p:cNvSpPr>
            <a:spLocks noGrp="1"/>
          </p:cNvSpPr>
          <p:nvPr>
            <p:ph type="ftr" sz="quarter" idx="11"/>
          </p:nvPr>
        </p:nvSpPr>
        <p:spPr/>
        <p:txBody>
          <a:bodyPr/>
          <a:lstStyle>
            <a:lvl1pPr algn="l" eaLnBrk="0" hangingPunct="0">
              <a:defRPr/>
            </a:lvl1pPr>
          </a:lstStyle>
          <a:p>
            <a:pPr>
              <a:defRPr/>
            </a:pPr>
            <a:endParaRPr lang="en-US"/>
          </a:p>
        </p:txBody>
      </p:sp>
      <p:sp>
        <p:nvSpPr>
          <p:cNvPr id="5" name="Номер слайда 4"/>
          <p:cNvSpPr>
            <a:spLocks noGrp="1"/>
          </p:cNvSpPr>
          <p:nvPr>
            <p:ph type="sldNum" sz="quarter" idx="12"/>
          </p:nvPr>
        </p:nvSpPr>
        <p:spPr/>
        <p:txBody>
          <a:bodyPr/>
          <a:lstStyle>
            <a:lvl1pPr eaLnBrk="0" hangingPunct="0">
              <a:defRPr/>
            </a:lvl1pPr>
          </a:lstStyle>
          <a:p>
            <a:pPr>
              <a:defRPr/>
            </a:pPr>
            <a:fld id="{C8B8E8EA-4EDB-4999-AE04-7F9A7E3C06C8}" type="slidenum">
              <a:rPr lang="en-US"/>
              <a:pPr>
                <a:defRPr/>
              </a:pPr>
              <a:t>‹#›</a:t>
            </a:fld>
            <a:endParaRPr lang="en-US"/>
          </a:p>
        </p:txBody>
      </p:sp>
    </p:spTree>
    <p:extLst>
      <p:ext uri="{BB962C8B-B14F-4D97-AF65-F5344CB8AC3E}">
        <p14:creationId xmlns:p14="http://schemas.microsoft.com/office/powerpoint/2010/main" xmlns="" val="1061242229"/>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eaLnBrk="0" hangingPunct="0">
              <a:defRPr/>
            </a:lvl1pPr>
          </a:lstStyle>
          <a:p>
            <a:pPr>
              <a:defRPr/>
            </a:pPr>
            <a:fld id="{7DCA2812-1D3F-4D72-9273-2A84C8D497B2}" type="datetime1">
              <a:rPr lang="en-US"/>
              <a:pPr>
                <a:defRPr/>
              </a:pPr>
              <a:t>3/15/2016</a:t>
            </a:fld>
            <a:endParaRPr lang="en-US"/>
          </a:p>
        </p:txBody>
      </p:sp>
      <p:sp>
        <p:nvSpPr>
          <p:cNvPr id="3" name="Нижний колонтитул 2"/>
          <p:cNvSpPr>
            <a:spLocks noGrp="1"/>
          </p:cNvSpPr>
          <p:nvPr>
            <p:ph type="ftr" sz="quarter" idx="11"/>
          </p:nvPr>
        </p:nvSpPr>
        <p:spPr/>
        <p:txBody>
          <a:bodyPr/>
          <a:lstStyle>
            <a:lvl1pPr algn="l" eaLnBrk="0" hangingPunct="0">
              <a:defRPr/>
            </a:lvl1pPr>
          </a:lstStyle>
          <a:p>
            <a:pPr>
              <a:defRPr/>
            </a:pPr>
            <a:endParaRPr lang="en-US"/>
          </a:p>
        </p:txBody>
      </p:sp>
      <p:sp>
        <p:nvSpPr>
          <p:cNvPr id="4" name="Номер слайда 3"/>
          <p:cNvSpPr>
            <a:spLocks noGrp="1"/>
          </p:cNvSpPr>
          <p:nvPr>
            <p:ph type="sldNum" sz="quarter" idx="12"/>
          </p:nvPr>
        </p:nvSpPr>
        <p:spPr/>
        <p:txBody>
          <a:bodyPr/>
          <a:lstStyle>
            <a:lvl1pPr eaLnBrk="0" hangingPunct="0">
              <a:defRPr/>
            </a:lvl1pPr>
          </a:lstStyle>
          <a:p>
            <a:pPr>
              <a:defRPr/>
            </a:pPr>
            <a:fld id="{A9FE5983-A232-44F9-AD1D-261AD5407941}" type="slidenum">
              <a:rPr lang="en-US"/>
              <a:pPr>
                <a:defRPr/>
              </a:pPr>
              <a:t>‹#›</a:t>
            </a:fld>
            <a:endParaRPr lang="en-US"/>
          </a:p>
        </p:txBody>
      </p:sp>
    </p:spTree>
    <p:extLst>
      <p:ext uri="{BB962C8B-B14F-4D97-AF65-F5344CB8AC3E}">
        <p14:creationId xmlns:p14="http://schemas.microsoft.com/office/powerpoint/2010/main" xmlns="" val="3552258270"/>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eaLnBrk="0" hangingPunct="0">
              <a:defRPr/>
            </a:lvl1pPr>
          </a:lstStyle>
          <a:p>
            <a:pPr>
              <a:defRPr/>
            </a:pPr>
            <a:fld id="{1BDE682E-4970-4760-BD84-3D3918BCF7D0}" type="datetime1">
              <a:rPr lang="en-US"/>
              <a:pPr>
                <a:defRPr/>
              </a:pPr>
              <a:t>3/15/2016</a:t>
            </a:fld>
            <a:endParaRPr lang="en-US"/>
          </a:p>
        </p:txBody>
      </p:sp>
      <p:sp>
        <p:nvSpPr>
          <p:cNvPr id="6" name="Нижний колонтитул 5"/>
          <p:cNvSpPr>
            <a:spLocks noGrp="1"/>
          </p:cNvSpPr>
          <p:nvPr>
            <p:ph type="ftr" sz="quarter" idx="11"/>
          </p:nvPr>
        </p:nvSpPr>
        <p:spPr/>
        <p:txBody>
          <a:bodyPr/>
          <a:lstStyle>
            <a:lvl1pPr algn="l" eaLnBrk="0" hangingPunct="0">
              <a:defRPr/>
            </a:lvl1pPr>
          </a:lstStyle>
          <a:p>
            <a:pPr>
              <a:defRPr/>
            </a:pPr>
            <a:endParaRPr lang="en-US"/>
          </a:p>
        </p:txBody>
      </p:sp>
      <p:sp>
        <p:nvSpPr>
          <p:cNvPr id="7" name="Номер слайда 6"/>
          <p:cNvSpPr>
            <a:spLocks noGrp="1"/>
          </p:cNvSpPr>
          <p:nvPr>
            <p:ph type="sldNum" sz="quarter" idx="12"/>
          </p:nvPr>
        </p:nvSpPr>
        <p:spPr/>
        <p:txBody>
          <a:bodyPr/>
          <a:lstStyle>
            <a:lvl1pPr eaLnBrk="0" hangingPunct="0">
              <a:defRPr/>
            </a:lvl1pPr>
          </a:lstStyle>
          <a:p>
            <a:pPr>
              <a:defRPr/>
            </a:pPr>
            <a:fld id="{53DC40B5-2BCD-47E0-965E-59D7652492C7}" type="slidenum">
              <a:rPr lang="en-US"/>
              <a:pPr>
                <a:defRPr/>
              </a:pPr>
              <a:t>‹#›</a:t>
            </a:fld>
            <a:endParaRPr lang="en-US"/>
          </a:p>
        </p:txBody>
      </p:sp>
    </p:spTree>
    <p:extLst>
      <p:ext uri="{BB962C8B-B14F-4D97-AF65-F5344CB8AC3E}">
        <p14:creationId xmlns:p14="http://schemas.microsoft.com/office/powerpoint/2010/main" xmlns="" val="3649353354"/>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eaLnBrk="0" hangingPunct="0">
              <a:defRPr/>
            </a:lvl1pPr>
          </a:lstStyle>
          <a:p>
            <a:pPr>
              <a:defRPr/>
            </a:pPr>
            <a:fld id="{1B321EC6-0B0F-4406-94E3-29D614B66B1E}" type="datetime1">
              <a:rPr lang="en-US"/>
              <a:pPr>
                <a:defRPr/>
              </a:pPr>
              <a:t>3/15/2016</a:t>
            </a:fld>
            <a:endParaRPr lang="en-US"/>
          </a:p>
        </p:txBody>
      </p:sp>
      <p:sp>
        <p:nvSpPr>
          <p:cNvPr id="6" name="Нижний колонтитул 5"/>
          <p:cNvSpPr>
            <a:spLocks noGrp="1"/>
          </p:cNvSpPr>
          <p:nvPr>
            <p:ph type="ftr" sz="quarter" idx="11"/>
          </p:nvPr>
        </p:nvSpPr>
        <p:spPr/>
        <p:txBody>
          <a:bodyPr/>
          <a:lstStyle>
            <a:lvl1pPr algn="l" eaLnBrk="0" hangingPunct="0">
              <a:defRPr/>
            </a:lvl1pPr>
          </a:lstStyle>
          <a:p>
            <a:pPr>
              <a:defRPr/>
            </a:pPr>
            <a:endParaRPr lang="en-US"/>
          </a:p>
        </p:txBody>
      </p:sp>
      <p:sp>
        <p:nvSpPr>
          <p:cNvPr id="7" name="Номер слайда 6"/>
          <p:cNvSpPr>
            <a:spLocks noGrp="1"/>
          </p:cNvSpPr>
          <p:nvPr>
            <p:ph type="sldNum" sz="quarter" idx="12"/>
          </p:nvPr>
        </p:nvSpPr>
        <p:spPr/>
        <p:txBody>
          <a:bodyPr/>
          <a:lstStyle>
            <a:lvl1pPr eaLnBrk="0" hangingPunct="0">
              <a:defRPr/>
            </a:lvl1pPr>
          </a:lstStyle>
          <a:p>
            <a:pPr>
              <a:defRPr/>
            </a:pPr>
            <a:fld id="{BA21D09E-CCC0-432E-A138-E1B312E78464}" type="slidenum">
              <a:rPr lang="en-US"/>
              <a:pPr>
                <a:defRPr/>
              </a:pPr>
              <a:t>‹#›</a:t>
            </a:fld>
            <a:endParaRPr lang="en-US"/>
          </a:p>
        </p:txBody>
      </p:sp>
    </p:spTree>
    <p:extLst>
      <p:ext uri="{BB962C8B-B14F-4D97-AF65-F5344CB8AC3E}">
        <p14:creationId xmlns:p14="http://schemas.microsoft.com/office/powerpoint/2010/main" xmlns="" val="1147600287"/>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hangingPunct="0">
              <a:defRPr/>
            </a:lvl1pPr>
          </a:lstStyle>
          <a:p>
            <a:pPr>
              <a:defRPr/>
            </a:pPr>
            <a:fld id="{D077B4F5-3AF6-4D89-AD72-D27F84186741}" type="datetime1">
              <a:rPr lang="en-US"/>
              <a:pPr>
                <a:defRPr/>
              </a:pPr>
              <a:t>3/15/2016</a:t>
            </a:fld>
            <a:endParaRPr lang="en-US"/>
          </a:p>
        </p:txBody>
      </p:sp>
      <p:sp>
        <p:nvSpPr>
          <p:cNvPr id="5" name="Нижний колонтитул 4"/>
          <p:cNvSpPr>
            <a:spLocks noGrp="1"/>
          </p:cNvSpPr>
          <p:nvPr>
            <p:ph type="ftr" sz="quarter" idx="11"/>
          </p:nvPr>
        </p:nvSpPr>
        <p:spPr/>
        <p:txBody>
          <a:bodyPr/>
          <a:lstStyle>
            <a:lvl1pPr algn="l" eaLnBrk="0" hangingPunct="0">
              <a:defRPr/>
            </a:lvl1pPr>
          </a:lstStyle>
          <a:p>
            <a:pPr>
              <a:defRPr/>
            </a:pPr>
            <a:endParaRPr lang="en-US"/>
          </a:p>
        </p:txBody>
      </p:sp>
      <p:sp>
        <p:nvSpPr>
          <p:cNvPr id="6" name="Номер слайда 5"/>
          <p:cNvSpPr>
            <a:spLocks noGrp="1"/>
          </p:cNvSpPr>
          <p:nvPr>
            <p:ph type="sldNum" sz="quarter" idx="12"/>
          </p:nvPr>
        </p:nvSpPr>
        <p:spPr/>
        <p:txBody>
          <a:bodyPr/>
          <a:lstStyle>
            <a:lvl1pPr eaLnBrk="0" hangingPunct="0">
              <a:defRPr/>
            </a:lvl1pPr>
          </a:lstStyle>
          <a:p>
            <a:pPr>
              <a:defRPr/>
            </a:pPr>
            <a:fld id="{6E497672-FF80-4E7C-BBDA-5CD5ED31B390}" type="slidenum">
              <a:rPr lang="en-US"/>
              <a:pPr>
                <a:defRPr/>
              </a:pPr>
              <a:t>‹#›</a:t>
            </a:fld>
            <a:endParaRPr lang="en-US"/>
          </a:p>
        </p:txBody>
      </p:sp>
    </p:spTree>
    <p:extLst>
      <p:ext uri="{BB962C8B-B14F-4D97-AF65-F5344CB8AC3E}">
        <p14:creationId xmlns:p14="http://schemas.microsoft.com/office/powerpoint/2010/main" xmlns="" val="4241005530"/>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hangingPunct="0">
              <a:defRPr/>
            </a:lvl1pPr>
          </a:lstStyle>
          <a:p>
            <a:pPr>
              <a:defRPr/>
            </a:pPr>
            <a:fld id="{9A9C48C0-9F79-4AFD-961A-6130D7C1B640}" type="datetime1">
              <a:rPr lang="en-US"/>
              <a:pPr>
                <a:defRPr/>
              </a:pPr>
              <a:t>3/15/2016</a:t>
            </a:fld>
            <a:endParaRPr lang="en-US"/>
          </a:p>
        </p:txBody>
      </p:sp>
      <p:sp>
        <p:nvSpPr>
          <p:cNvPr id="5" name="Нижний колонтитул 4"/>
          <p:cNvSpPr>
            <a:spLocks noGrp="1"/>
          </p:cNvSpPr>
          <p:nvPr>
            <p:ph type="ftr" sz="quarter" idx="11"/>
          </p:nvPr>
        </p:nvSpPr>
        <p:spPr/>
        <p:txBody>
          <a:bodyPr/>
          <a:lstStyle>
            <a:lvl1pPr algn="l" eaLnBrk="0" hangingPunct="0">
              <a:defRPr/>
            </a:lvl1pPr>
          </a:lstStyle>
          <a:p>
            <a:pPr>
              <a:defRPr/>
            </a:pPr>
            <a:endParaRPr lang="en-US"/>
          </a:p>
        </p:txBody>
      </p:sp>
      <p:sp>
        <p:nvSpPr>
          <p:cNvPr id="6" name="Номер слайда 5"/>
          <p:cNvSpPr>
            <a:spLocks noGrp="1"/>
          </p:cNvSpPr>
          <p:nvPr>
            <p:ph type="sldNum" sz="quarter" idx="12"/>
          </p:nvPr>
        </p:nvSpPr>
        <p:spPr/>
        <p:txBody>
          <a:bodyPr/>
          <a:lstStyle>
            <a:lvl1pPr eaLnBrk="0" hangingPunct="0">
              <a:defRPr/>
            </a:lvl1pPr>
          </a:lstStyle>
          <a:p>
            <a:pPr>
              <a:defRPr/>
            </a:pPr>
            <a:fld id="{2EABA48D-FC08-46F7-867F-9E7D3C01B335}" type="slidenum">
              <a:rPr lang="en-US"/>
              <a:pPr>
                <a:defRPr/>
              </a:pPr>
              <a:t>‹#›</a:t>
            </a:fld>
            <a:endParaRPr lang="en-US"/>
          </a:p>
        </p:txBody>
      </p:sp>
    </p:spTree>
    <p:extLst>
      <p:ext uri="{BB962C8B-B14F-4D97-AF65-F5344CB8AC3E}">
        <p14:creationId xmlns:p14="http://schemas.microsoft.com/office/powerpoint/2010/main" xmlns="" val="3079833576"/>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pPr lvl="0"/>
            <a:endParaRPr lang="ru-RU" noProof="0" smtClean="0"/>
          </a:p>
        </p:txBody>
      </p:sp>
      <p:sp>
        <p:nvSpPr>
          <p:cNvPr id="4" name="Дата 3"/>
          <p:cNvSpPr>
            <a:spLocks noGrp="1"/>
          </p:cNvSpPr>
          <p:nvPr>
            <p:ph type="dt" sz="half" idx="10"/>
          </p:nvPr>
        </p:nvSpPr>
        <p:spPr/>
        <p:txBody>
          <a:bodyPr/>
          <a:lstStyle>
            <a:lvl1pPr eaLnBrk="0" hangingPunct="0">
              <a:defRPr/>
            </a:lvl1pPr>
          </a:lstStyle>
          <a:p>
            <a:pPr>
              <a:defRPr/>
            </a:pPr>
            <a:fld id="{BD43E703-D1A2-4A00-A8AA-FF34594207D1}" type="datetime1">
              <a:rPr lang="en-US"/>
              <a:pPr>
                <a:defRPr/>
              </a:pPr>
              <a:t>3/15/2016</a:t>
            </a:fld>
            <a:endParaRPr lang="en-US"/>
          </a:p>
        </p:txBody>
      </p:sp>
      <p:sp>
        <p:nvSpPr>
          <p:cNvPr id="5" name="Нижний колонтитул 4"/>
          <p:cNvSpPr>
            <a:spLocks noGrp="1"/>
          </p:cNvSpPr>
          <p:nvPr>
            <p:ph type="ftr" sz="quarter" idx="11"/>
          </p:nvPr>
        </p:nvSpPr>
        <p:spPr/>
        <p:txBody>
          <a:bodyPr/>
          <a:lstStyle>
            <a:lvl1pPr algn="l" eaLnBrk="0" hangingPunct="0">
              <a:defRPr/>
            </a:lvl1pPr>
          </a:lstStyle>
          <a:p>
            <a:pPr>
              <a:defRPr/>
            </a:pPr>
            <a:endParaRPr lang="en-US"/>
          </a:p>
        </p:txBody>
      </p:sp>
      <p:sp>
        <p:nvSpPr>
          <p:cNvPr id="6" name="Номер слайда 5"/>
          <p:cNvSpPr>
            <a:spLocks noGrp="1"/>
          </p:cNvSpPr>
          <p:nvPr>
            <p:ph type="sldNum" sz="quarter" idx="12"/>
          </p:nvPr>
        </p:nvSpPr>
        <p:spPr/>
        <p:txBody>
          <a:bodyPr/>
          <a:lstStyle>
            <a:lvl1pPr eaLnBrk="0" hangingPunct="0">
              <a:defRPr/>
            </a:lvl1pPr>
          </a:lstStyle>
          <a:p>
            <a:pPr>
              <a:defRPr/>
            </a:pPr>
            <a:fld id="{2F9570CD-E181-4585-988F-1573F7C67ED4}" type="slidenum">
              <a:rPr lang="en-US"/>
              <a:pPr>
                <a:defRPr/>
              </a:pPr>
              <a:t>‹#›</a:t>
            </a:fld>
            <a:endParaRPr lang="en-US"/>
          </a:p>
        </p:txBody>
      </p:sp>
    </p:spTree>
    <p:extLst>
      <p:ext uri="{BB962C8B-B14F-4D97-AF65-F5344CB8AC3E}">
        <p14:creationId xmlns:p14="http://schemas.microsoft.com/office/powerpoint/2010/main" xmlns="" val="219974582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p:txBody>
          <a:bodyPr/>
          <a:lstStyle>
            <a:lvl1pPr eaLnBrk="0" hangingPunct="0">
              <a:defRPr/>
            </a:lvl1pPr>
          </a:lstStyle>
          <a:p>
            <a:pPr>
              <a:defRPr/>
            </a:pPr>
            <a:fld id="{0EC4BC1D-B9D1-4974-8750-475AF2D59C35}" type="datetime1">
              <a:rPr lang="en-US"/>
              <a:pPr>
                <a:defRPr/>
              </a:pPr>
              <a:t>3/15/2016</a:t>
            </a:fld>
            <a:endParaRPr lang="en-US"/>
          </a:p>
        </p:txBody>
      </p:sp>
      <p:sp>
        <p:nvSpPr>
          <p:cNvPr id="4" name="Нижний колонтитул 3"/>
          <p:cNvSpPr>
            <a:spLocks noGrp="1"/>
          </p:cNvSpPr>
          <p:nvPr>
            <p:ph type="ftr" sz="quarter" idx="11"/>
          </p:nvPr>
        </p:nvSpPr>
        <p:spPr/>
        <p:txBody>
          <a:bodyPr/>
          <a:lstStyle>
            <a:lvl1pPr algn="l" eaLnBrk="0" hangingPunct="0">
              <a:defRPr/>
            </a:lvl1pPr>
          </a:lstStyle>
          <a:p>
            <a:pPr>
              <a:defRPr/>
            </a:pPr>
            <a:endParaRPr lang="en-US"/>
          </a:p>
        </p:txBody>
      </p:sp>
      <p:sp>
        <p:nvSpPr>
          <p:cNvPr id="5" name="Номер слайда 4"/>
          <p:cNvSpPr>
            <a:spLocks noGrp="1"/>
          </p:cNvSpPr>
          <p:nvPr>
            <p:ph type="sldNum" sz="quarter" idx="12"/>
          </p:nvPr>
        </p:nvSpPr>
        <p:spPr/>
        <p:txBody>
          <a:bodyPr/>
          <a:lstStyle>
            <a:lvl1pPr eaLnBrk="0" hangingPunct="0">
              <a:defRPr/>
            </a:lvl1pPr>
          </a:lstStyle>
          <a:p>
            <a:pPr>
              <a:defRPr/>
            </a:pPr>
            <a:fld id="{5BECF2C4-8859-46C1-A15D-4E01BA8CC455}" type="slidenum">
              <a:rPr lang="en-US"/>
              <a:pPr>
                <a:defRPr/>
              </a:pPr>
              <a:t>‹#›</a:t>
            </a:fld>
            <a:endParaRPr lang="en-US"/>
          </a:p>
        </p:txBody>
      </p:sp>
    </p:spTree>
    <p:extLst>
      <p:ext uri="{BB962C8B-B14F-4D97-AF65-F5344CB8AC3E}">
        <p14:creationId xmlns:p14="http://schemas.microsoft.com/office/powerpoint/2010/main" xmlns="" val="2705804640"/>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Место для изображения из Интернета 3"/>
          <p:cNvSpPr>
            <a:spLocks noGrp="1"/>
          </p:cNvSpPr>
          <p:nvPr>
            <p:ph type="clipArt" sz="half" idx="2"/>
          </p:nvPr>
        </p:nvSpPr>
        <p:spPr>
          <a:xfrm>
            <a:off x="4648200" y="1981200"/>
            <a:ext cx="3810000" cy="4114800"/>
          </a:xfrm>
        </p:spPr>
        <p:txBody>
          <a:bodyPr/>
          <a:lstStyle/>
          <a:p>
            <a:pPr lvl="0"/>
            <a:endParaRPr lang="ru-RU" noProof="0" smtClean="0"/>
          </a:p>
        </p:txBody>
      </p:sp>
      <p:sp>
        <p:nvSpPr>
          <p:cNvPr id="5" name="Дата 4"/>
          <p:cNvSpPr>
            <a:spLocks noGrp="1"/>
          </p:cNvSpPr>
          <p:nvPr>
            <p:ph type="dt" sz="half" idx="10"/>
          </p:nvPr>
        </p:nvSpPr>
        <p:spPr/>
        <p:txBody>
          <a:bodyPr/>
          <a:lstStyle>
            <a:lvl1pPr eaLnBrk="0" hangingPunct="0">
              <a:defRPr/>
            </a:lvl1pPr>
          </a:lstStyle>
          <a:p>
            <a:pPr>
              <a:defRPr/>
            </a:pPr>
            <a:fld id="{96441DA9-9CDC-4634-A6AF-0074426C204B}" type="datetime1">
              <a:rPr lang="en-US"/>
              <a:pPr>
                <a:defRPr/>
              </a:pPr>
              <a:t>3/15/2016</a:t>
            </a:fld>
            <a:endParaRPr lang="en-US"/>
          </a:p>
        </p:txBody>
      </p:sp>
      <p:sp>
        <p:nvSpPr>
          <p:cNvPr id="6" name="Нижний колонтитул 5"/>
          <p:cNvSpPr>
            <a:spLocks noGrp="1"/>
          </p:cNvSpPr>
          <p:nvPr>
            <p:ph type="ftr" sz="quarter" idx="11"/>
          </p:nvPr>
        </p:nvSpPr>
        <p:spPr/>
        <p:txBody>
          <a:bodyPr/>
          <a:lstStyle>
            <a:lvl1pPr algn="l" eaLnBrk="0" hangingPunct="0">
              <a:defRPr/>
            </a:lvl1pPr>
          </a:lstStyle>
          <a:p>
            <a:pPr>
              <a:defRPr/>
            </a:pPr>
            <a:endParaRPr lang="en-US"/>
          </a:p>
        </p:txBody>
      </p:sp>
      <p:sp>
        <p:nvSpPr>
          <p:cNvPr id="7" name="Номер слайда 6"/>
          <p:cNvSpPr>
            <a:spLocks noGrp="1"/>
          </p:cNvSpPr>
          <p:nvPr>
            <p:ph type="sldNum" sz="quarter" idx="12"/>
          </p:nvPr>
        </p:nvSpPr>
        <p:spPr/>
        <p:txBody>
          <a:bodyPr/>
          <a:lstStyle>
            <a:lvl1pPr eaLnBrk="0" hangingPunct="0">
              <a:defRPr/>
            </a:lvl1pPr>
          </a:lstStyle>
          <a:p>
            <a:pPr>
              <a:defRPr/>
            </a:pPr>
            <a:fld id="{E0246C50-27EE-47B7-93C9-5C8B7920CFD0}" type="slidenum">
              <a:rPr lang="en-US"/>
              <a:pPr>
                <a:defRPr/>
              </a:pPr>
              <a:t>‹#›</a:t>
            </a:fld>
            <a:endParaRPr lang="en-US"/>
          </a:p>
        </p:txBody>
      </p:sp>
    </p:spTree>
    <p:extLst>
      <p:ext uri="{BB962C8B-B14F-4D97-AF65-F5344CB8AC3E}">
        <p14:creationId xmlns:p14="http://schemas.microsoft.com/office/powerpoint/2010/main" xmlns="" val="235914660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6B7EF56D-38E3-4C9F-9D6B-B9A9CC5D35B9}" type="slidenum">
              <a:rPr lang="ru-RU" altLang="ru-RU"/>
              <a:pPr>
                <a:defRPr/>
              </a:pPr>
              <a:t>‹#›</a:t>
            </a:fld>
            <a:endParaRPr lang="ru-RU" altLang="ru-RU"/>
          </a:p>
        </p:txBody>
      </p:sp>
    </p:spTree>
    <p:extLst>
      <p:ext uri="{BB962C8B-B14F-4D97-AF65-F5344CB8AC3E}">
        <p14:creationId xmlns:p14="http://schemas.microsoft.com/office/powerpoint/2010/main" xmlns="" val="120847890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eaLnBrk="0" hangingPunct="0">
              <a:defRPr/>
            </a:lvl1pPr>
          </a:lstStyle>
          <a:p>
            <a:pPr>
              <a:defRPr/>
            </a:pPr>
            <a:fld id="{7F26E41C-4DED-4B1E-9F8A-D3800E7D3F4F}" type="datetime1">
              <a:rPr lang="en-US"/>
              <a:pPr>
                <a:defRPr/>
              </a:pPr>
              <a:t>3/15/2016</a:t>
            </a:fld>
            <a:endParaRPr lang="en-US"/>
          </a:p>
        </p:txBody>
      </p:sp>
      <p:sp>
        <p:nvSpPr>
          <p:cNvPr id="6" name="Нижний колонтитул 5"/>
          <p:cNvSpPr>
            <a:spLocks noGrp="1"/>
          </p:cNvSpPr>
          <p:nvPr>
            <p:ph type="ftr" sz="quarter" idx="11"/>
          </p:nvPr>
        </p:nvSpPr>
        <p:spPr/>
        <p:txBody>
          <a:bodyPr/>
          <a:lstStyle>
            <a:lvl1pPr algn="l" eaLnBrk="0" hangingPunct="0">
              <a:defRPr/>
            </a:lvl1pPr>
          </a:lstStyle>
          <a:p>
            <a:pPr>
              <a:defRPr/>
            </a:pPr>
            <a:endParaRPr lang="en-US"/>
          </a:p>
        </p:txBody>
      </p:sp>
      <p:sp>
        <p:nvSpPr>
          <p:cNvPr id="7" name="Номер слайда 6"/>
          <p:cNvSpPr>
            <a:spLocks noGrp="1"/>
          </p:cNvSpPr>
          <p:nvPr>
            <p:ph type="sldNum" sz="quarter" idx="12"/>
          </p:nvPr>
        </p:nvSpPr>
        <p:spPr/>
        <p:txBody>
          <a:bodyPr/>
          <a:lstStyle>
            <a:lvl1pPr eaLnBrk="0" hangingPunct="0">
              <a:defRPr/>
            </a:lvl1pPr>
          </a:lstStyle>
          <a:p>
            <a:pPr>
              <a:defRPr/>
            </a:pPr>
            <a:fld id="{BF539540-6CEC-4B19-86BC-73E9B575156D}" type="slidenum">
              <a:rPr lang="en-US"/>
              <a:pPr>
                <a:defRPr/>
              </a:pPr>
              <a:t>‹#›</a:t>
            </a:fld>
            <a:endParaRPr lang="en-US"/>
          </a:p>
        </p:txBody>
      </p:sp>
    </p:spTree>
    <p:extLst>
      <p:ext uri="{BB962C8B-B14F-4D97-AF65-F5344CB8AC3E}">
        <p14:creationId xmlns:p14="http://schemas.microsoft.com/office/powerpoint/2010/main" xmlns="" val="2680489900"/>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chemeClr val="bg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
        <p:nvSpPr>
          <p:cNvPr id="5" name="Rectangle 8"/>
          <p:cNvSpPr>
            <a:spLocks noChangeArrowheads="1"/>
          </p:cNvSpPr>
          <p:nvPr/>
        </p:nvSpPr>
        <p:spPr bwMode="ltGray">
          <a:xfrm>
            <a:off x="0" y="3543300"/>
            <a:ext cx="3344863"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
        <p:nvSpPr>
          <p:cNvPr id="3075" name="Rectangle 3"/>
          <p:cNvSpPr>
            <a:spLocks noGrp="1" noChangeArrowheads="1"/>
          </p:cNvSpPr>
          <p:nvPr>
            <p:ph type="ctrTitle"/>
          </p:nvPr>
        </p:nvSpPr>
        <p:spPr>
          <a:xfrm>
            <a:off x="990600" y="1171575"/>
            <a:ext cx="7467600" cy="210502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noProof="0" smtClean="0"/>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r>
              <a:rPr lang="en-US"/>
              <a:t>СБОРКА DC-72 В ОИЯИ</a:t>
            </a:r>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A84B7D4E-242B-4FC6-AE16-D6AB32A16ACF}" type="slidenum">
              <a:rPr lang="en-US"/>
              <a:pPr>
                <a:defRPr/>
              </a:pPr>
              <a:t>‹#›</a:t>
            </a:fld>
            <a:endParaRPr lang="en-US"/>
          </a:p>
        </p:txBody>
      </p:sp>
    </p:spTree>
    <p:extLst>
      <p:ext uri="{BB962C8B-B14F-4D97-AF65-F5344CB8AC3E}">
        <p14:creationId xmlns:p14="http://schemas.microsoft.com/office/powerpoint/2010/main" xmlns="" val="598514954"/>
      </p:ext>
    </p:extLst>
  </p:cSld>
  <p:clrMapOvr>
    <a:masterClrMapping/>
  </p:clrMapOvr>
  <p:transition spd="med">
    <p:dissolv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E952471B-F91F-4F8A-B244-03089B96B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989044291"/>
      </p:ext>
    </p:extLst>
  </p:cSld>
  <p:clrMapOvr>
    <a:masterClrMapping/>
  </p:clrMapOvr>
  <p:transition spd="med">
    <p:dissolv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B17EE0C0-835D-4E26-8816-4ADB21EB0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513599313"/>
      </p:ext>
    </p:extLst>
  </p:cSld>
  <p:clrMapOvr>
    <a:masterClrMapping/>
  </p:clrMapOvr>
  <p:transition spd="med">
    <p:dissolv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pPr>
              <a:defRPr/>
            </a:pPr>
            <a:fld id="{2A9D5A47-ACBB-44BD-9175-676EC65F92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657039264"/>
      </p:ext>
    </p:extLst>
  </p:cSld>
  <p:clrMapOvr>
    <a:masterClrMapping/>
  </p:clrMapOvr>
  <p:transition spd="med">
    <p:dissolv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9" name="Rectangle 6"/>
          <p:cNvSpPr>
            <a:spLocks noGrp="1" noChangeArrowheads="1"/>
          </p:cNvSpPr>
          <p:nvPr>
            <p:ph type="sldNum" sz="quarter" idx="12"/>
          </p:nvPr>
        </p:nvSpPr>
        <p:spPr>
          <a:ln/>
        </p:spPr>
        <p:txBody>
          <a:bodyPr/>
          <a:lstStyle>
            <a:lvl1pPr>
              <a:defRPr/>
            </a:lvl1pPr>
          </a:lstStyle>
          <a:p>
            <a:pPr>
              <a:defRPr/>
            </a:pPr>
            <a:fld id="{9A47BAA7-E51E-418A-814F-1F204081C5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739341408"/>
      </p:ext>
    </p:extLst>
  </p:cSld>
  <p:clrMapOvr>
    <a:masterClrMapping/>
  </p:clrMapOvr>
  <p:transition spd="med">
    <p:dissolv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5" name="Rectangle 6"/>
          <p:cNvSpPr>
            <a:spLocks noGrp="1" noChangeArrowheads="1"/>
          </p:cNvSpPr>
          <p:nvPr>
            <p:ph type="sldNum" sz="quarter" idx="12"/>
          </p:nvPr>
        </p:nvSpPr>
        <p:spPr>
          <a:ln/>
        </p:spPr>
        <p:txBody>
          <a:bodyPr/>
          <a:lstStyle>
            <a:lvl1pPr>
              <a:defRPr/>
            </a:lvl1pPr>
          </a:lstStyle>
          <a:p>
            <a:pPr>
              <a:defRPr/>
            </a:pPr>
            <a:fld id="{AEA70206-9F11-4630-9DDD-0B66ECA375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791370538"/>
      </p:ext>
    </p:extLst>
  </p:cSld>
  <p:clrMapOvr>
    <a:masterClrMapping/>
  </p:clrMapOvr>
  <p:transition spd="med">
    <p:dissolv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4" name="Rectangle 6"/>
          <p:cNvSpPr>
            <a:spLocks noGrp="1" noChangeArrowheads="1"/>
          </p:cNvSpPr>
          <p:nvPr>
            <p:ph type="sldNum" sz="quarter" idx="12"/>
          </p:nvPr>
        </p:nvSpPr>
        <p:spPr>
          <a:ln/>
        </p:spPr>
        <p:txBody>
          <a:bodyPr/>
          <a:lstStyle>
            <a:lvl1pPr>
              <a:defRPr/>
            </a:lvl1pPr>
          </a:lstStyle>
          <a:p>
            <a:pPr>
              <a:defRPr/>
            </a:pPr>
            <a:fld id="{D2388BFF-7892-45EC-BD65-06167A9EB3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981886829"/>
      </p:ext>
    </p:extLst>
  </p:cSld>
  <p:clrMapOvr>
    <a:masterClrMapping/>
  </p:clrMapOvr>
  <p:transition spd="med">
    <p:dissolv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pPr>
              <a:defRPr/>
            </a:pPr>
            <a:fld id="{6248E935-7670-4A89-AFE6-C394A86A70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803652204"/>
      </p:ext>
    </p:extLst>
  </p:cSld>
  <p:clrMapOvr>
    <a:masterClrMapping/>
  </p:clrMapOvr>
  <p:transition spd="med">
    <p:dissolv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pPr>
              <a:defRPr/>
            </a:pPr>
            <a:fld id="{45EDC754-7C32-4E2F-A299-B4DDF5C759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06009812"/>
      </p:ext>
    </p:extLst>
  </p:cSld>
  <p:clrMapOvr>
    <a:masterClrMapping/>
  </p:clrMapOvr>
  <p:transition spd="med">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5"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6" name="Rectangle 6"/>
          <p:cNvSpPr>
            <a:spLocks noGrp="1" noChangeArrowheads="1"/>
          </p:cNvSpPr>
          <p:nvPr>
            <p:ph type="sldNum" sz="quarter" idx="12"/>
          </p:nvPr>
        </p:nvSpPr>
        <p:spPr/>
        <p:txBody>
          <a:bodyPr/>
          <a:lstStyle>
            <a:lvl1pPr eaLnBrk="0" hangingPunct="0">
              <a:defRPr>
                <a:cs typeface="Arial" charset="0"/>
              </a:defRPr>
            </a:lvl1pPr>
          </a:lstStyle>
          <a:p>
            <a:pPr>
              <a:defRPr/>
            </a:pPr>
            <a:fld id="{67F212E9-DEE5-4D44-AA7E-AAC472B8223E}" type="slidenum">
              <a:rPr lang="en-US" altLang="ru-RU"/>
              <a:pPr>
                <a:defRPr/>
              </a:pPr>
              <a:t>‹#›</a:t>
            </a:fld>
            <a:endParaRPr lang="en-US" altLang="ru-RU"/>
          </a:p>
        </p:txBody>
      </p:sp>
    </p:spTree>
    <p:extLst>
      <p:ext uri="{BB962C8B-B14F-4D97-AF65-F5344CB8AC3E}">
        <p14:creationId xmlns:p14="http://schemas.microsoft.com/office/powerpoint/2010/main" xmlns="" val="17151553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156E5C55-DF39-41C5-8842-4921A610FF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023249998"/>
      </p:ext>
    </p:extLst>
  </p:cSld>
  <p:clrMapOvr>
    <a:masterClrMapping/>
  </p:clrMapOvr>
  <p:transition spd="med">
    <p:dissolv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150B5885-7170-4BDE-B57F-C5C94FDDE9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898720730"/>
      </p:ext>
    </p:extLst>
  </p:cSld>
  <p:clrMapOvr>
    <a:masterClrMapping/>
  </p:clrMapOvr>
  <p:transition spd="med">
    <p:dissolv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5" name="Rectangle 6"/>
          <p:cNvSpPr>
            <a:spLocks noGrp="1" noChangeArrowheads="1"/>
          </p:cNvSpPr>
          <p:nvPr>
            <p:ph type="sldNum" sz="quarter" idx="12"/>
          </p:nvPr>
        </p:nvSpPr>
        <p:spPr>
          <a:ln/>
        </p:spPr>
        <p:txBody>
          <a:bodyPr/>
          <a:lstStyle>
            <a:lvl1pPr>
              <a:defRPr/>
            </a:lvl1pPr>
          </a:lstStyle>
          <a:p>
            <a:pPr>
              <a:defRPr/>
            </a:pPr>
            <a:fld id="{8DDDCF4F-5172-43EB-B0EF-C87B5E0FC25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526951074"/>
      </p:ext>
    </p:extLst>
  </p:cSld>
  <p:clrMapOvr>
    <a:masterClrMapping/>
  </p:clrMapOvr>
  <p:transition spd="med">
    <p:dissolv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228600" y="457200"/>
            <a:ext cx="77724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6858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6858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9" name="Rectangle 6"/>
          <p:cNvSpPr>
            <a:spLocks noGrp="1" noChangeArrowheads="1"/>
          </p:cNvSpPr>
          <p:nvPr>
            <p:ph type="sldNum" sz="quarter" idx="12"/>
          </p:nvPr>
        </p:nvSpPr>
        <p:spPr>
          <a:ln/>
        </p:spPr>
        <p:txBody>
          <a:bodyPr/>
          <a:lstStyle>
            <a:lvl1pPr>
              <a:defRPr/>
            </a:lvl1pPr>
          </a:lstStyle>
          <a:p>
            <a:pPr>
              <a:defRPr/>
            </a:pPr>
            <a:fld id="{018BC876-C079-4D9C-856F-1A6625BAE6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78078813"/>
      </p:ext>
    </p:extLst>
  </p:cSld>
  <p:clrMapOvr>
    <a:masterClrMapping/>
  </p:clrMapOvr>
  <p:transition spd="med">
    <p:dissolv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8" name="Rectangle 6"/>
          <p:cNvSpPr>
            <a:spLocks noGrp="1" noChangeArrowheads="1"/>
          </p:cNvSpPr>
          <p:nvPr>
            <p:ph type="sldNum" sz="quarter" idx="12"/>
          </p:nvPr>
        </p:nvSpPr>
        <p:spPr>
          <a:ln/>
        </p:spPr>
        <p:txBody>
          <a:bodyPr/>
          <a:lstStyle>
            <a:lvl1pPr>
              <a:defRPr/>
            </a:lvl1pPr>
          </a:lstStyle>
          <a:p>
            <a:pPr>
              <a:defRPr/>
            </a:pPr>
            <a:fld id="{A4801917-1117-447E-ABD1-EF4A064E31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587650999"/>
      </p:ext>
    </p:extLst>
  </p:cSld>
  <p:clrMapOvr>
    <a:masterClrMapping/>
  </p:clrMapOvr>
  <p:transition spd="med">
    <p:dissolv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grpSp>
      </p:grpSp>
      <p:sp>
        <p:nvSpPr>
          <p:cNvPr id="577578"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ru-RU" noProof="0" smtClean="0"/>
              <a:t>Click to edit Master title style</a:t>
            </a:r>
          </a:p>
        </p:txBody>
      </p:sp>
      <p:sp>
        <p:nvSpPr>
          <p:cNvPr id="57757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sz="3600"/>
            </a:lvl1pPr>
          </a:lstStyle>
          <a:p>
            <a:pPr lvl="0"/>
            <a:r>
              <a:rPr lang="ru-RU" noProof="0" smtClean="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ru-RU">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r>
              <a:rPr lang="ru-RU">
                <a:solidFill>
                  <a:srgbClr val="FFFFFF"/>
                </a:solidFill>
              </a:rPr>
              <a:t>СБОРКА DC-72 В ОИЯИ</a:t>
            </a:r>
          </a:p>
        </p:txBody>
      </p:sp>
      <p:sp>
        <p:nvSpPr>
          <p:cNvPr id="46" name="Rectangle 46"/>
          <p:cNvSpPr>
            <a:spLocks noGrp="1" noChangeArrowheads="1"/>
          </p:cNvSpPr>
          <p:nvPr>
            <p:ph type="sldNum" sz="quarter" idx="12"/>
          </p:nvPr>
        </p:nvSpPr>
        <p:spPr/>
        <p:txBody>
          <a:bodyPr/>
          <a:lstStyle>
            <a:lvl1pPr>
              <a:defRPr/>
            </a:lvl1pPr>
          </a:lstStyle>
          <a:p>
            <a:pPr>
              <a:defRPr/>
            </a:pPr>
            <a:fld id="{7FE8B174-D369-48F8-969B-FDB822C54F66}"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2091888489"/>
      </p:ext>
    </p:extLst>
  </p:cSld>
  <p:clrMapOvr>
    <a:masterClrMapping/>
  </p:clrMapOvr>
  <p:transition spd="med">
    <p:dissolv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ru-RU">
                <a:solidFill>
                  <a:srgbClr val="FFFFFF"/>
                </a:solidFill>
              </a:rPr>
              <a:t>СБОРКА DC-72 В ОИЯИ</a:t>
            </a:r>
          </a:p>
        </p:txBody>
      </p:sp>
      <p:sp>
        <p:nvSpPr>
          <p:cNvPr id="6" name="Rectangle 46"/>
          <p:cNvSpPr>
            <a:spLocks noGrp="1" noChangeArrowheads="1"/>
          </p:cNvSpPr>
          <p:nvPr>
            <p:ph type="sldNum" sz="quarter" idx="12"/>
          </p:nvPr>
        </p:nvSpPr>
        <p:spPr>
          <a:ln/>
        </p:spPr>
        <p:txBody>
          <a:bodyPr/>
          <a:lstStyle>
            <a:lvl1pPr>
              <a:defRPr/>
            </a:lvl1pPr>
          </a:lstStyle>
          <a:p>
            <a:pPr>
              <a:defRPr/>
            </a:pPr>
            <a:fld id="{5F458003-500C-49D8-A295-557ED65DCA9D}"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2082525080"/>
      </p:ext>
    </p:extLst>
  </p:cSld>
  <p:clrMapOvr>
    <a:masterClrMapping/>
  </p:clrMapOvr>
  <p:transition spd="med">
    <p:dissolv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ru-RU">
                <a:solidFill>
                  <a:srgbClr val="FFFFFF"/>
                </a:solidFill>
              </a:rPr>
              <a:t>СБОРКА DC-72 В ОИЯИ</a:t>
            </a:r>
          </a:p>
        </p:txBody>
      </p:sp>
      <p:sp>
        <p:nvSpPr>
          <p:cNvPr id="6" name="Rectangle 46"/>
          <p:cNvSpPr>
            <a:spLocks noGrp="1" noChangeArrowheads="1"/>
          </p:cNvSpPr>
          <p:nvPr>
            <p:ph type="sldNum" sz="quarter" idx="12"/>
          </p:nvPr>
        </p:nvSpPr>
        <p:spPr>
          <a:ln/>
        </p:spPr>
        <p:txBody>
          <a:bodyPr/>
          <a:lstStyle>
            <a:lvl1pPr>
              <a:defRPr/>
            </a:lvl1pPr>
          </a:lstStyle>
          <a:p>
            <a:pPr>
              <a:defRPr/>
            </a:pPr>
            <a:fld id="{7AC51985-EE29-47C9-A36F-CBFAFB5AEEF1}"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1761508416"/>
      </p:ext>
    </p:extLst>
  </p:cSld>
  <p:clrMapOvr>
    <a:masterClrMapping/>
  </p:clrMapOvr>
  <p:transition spd="med">
    <p:dissolv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ru-RU">
                <a:solidFill>
                  <a:srgbClr val="FFFFFF"/>
                </a:solidFill>
              </a:rPr>
              <a:t>СБОРКА DC-72 В ОИЯИ</a:t>
            </a:r>
          </a:p>
        </p:txBody>
      </p:sp>
      <p:sp>
        <p:nvSpPr>
          <p:cNvPr id="7" name="Rectangle 46"/>
          <p:cNvSpPr>
            <a:spLocks noGrp="1" noChangeArrowheads="1"/>
          </p:cNvSpPr>
          <p:nvPr>
            <p:ph type="sldNum" sz="quarter" idx="12"/>
          </p:nvPr>
        </p:nvSpPr>
        <p:spPr>
          <a:ln/>
        </p:spPr>
        <p:txBody>
          <a:bodyPr/>
          <a:lstStyle>
            <a:lvl1pPr>
              <a:defRPr/>
            </a:lvl1pPr>
          </a:lstStyle>
          <a:p>
            <a:pPr>
              <a:defRPr/>
            </a:pPr>
            <a:fld id="{C4612F18-238A-4D62-8B9A-B2E8C5AD283F}"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2344523371"/>
      </p:ext>
    </p:extLst>
  </p:cSld>
  <p:clrMapOvr>
    <a:masterClrMapping/>
  </p:clrMapOvr>
  <p:transition spd="med">
    <p:dissolv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r>
              <a:rPr lang="ru-RU">
                <a:solidFill>
                  <a:srgbClr val="FFFFFF"/>
                </a:solidFill>
              </a:rPr>
              <a:t>СБОРКА DC-72 В ОИЯИ</a:t>
            </a:r>
          </a:p>
        </p:txBody>
      </p:sp>
      <p:sp>
        <p:nvSpPr>
          <p:cNvPr id="9" name="Rectangle 46"/>
          <p:cNvSpPr>
            <a:spLocks noGrp="1" noChangeArrowheads="1"/>
          </p:cNvSpPr>
          <p:nvPr>
            <p:ph type="sldNum" sz="quarter" idx="12"/>
          </p:nvPr>
        </p:nvSpPr>
        <p:spPr>
          <a:ln/>
        </p:spPr>
        <p:txBody>
          <a:bodyPr/>
          <a:lstStyle>
            <a:lvl1pPr>
              <a:defRPr/>
            </a:lvl1pPr>
          </a:lstStyle>
          <a:p>
            <a:pPr>
              <a:defRPr/>
            </a:pPr>
            <a:fld id="{18299627-2C06-4601-A7B6-F37607B4EBC3}"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3866195863"/>
      </p:ext>
    </p:extLst>
  </p:cSld>
  <p:clrMapOvr>
    <a:masterClrMapping/>
  </p:clrMapOvr>
  <p:transition spd="med">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5"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6" name="Rectangle 6"/>
          <p:cNvSpPr>
            <a:spLocks noGrp="1" noChangeArrowheads="1"/>
          </p:cNvSpPr>
          <p:nvPr>
            <p:ph type="sldNum" sz="quarter" idx="12"/>
          </p:nvPr>
        </p:nvSpPr>
        <p:spPr/>
        <p:txBody>
          <a:bodyPr/>
          <a:lstStyle>
            <a:lvl1pPr eaLnBrk="0" hangingPunct="0">
              <a:defRPr>
                <a:cs typeface="Arial" charset="0"/>
              </a:defRPr>
            </a:lvl1pPr>
          </a:lstStyle>
          <a:p>
            <a:pPr>
              <a:defRPr/>
            </a:pPr>
            <a:fld id="{4D84A648-DDC7-4FA2-832A-861CB7581DCB}" type="slidenum">
              <a:rPr lang="en-US" altLang="ru-RU"/>
              <a:pPr>
                <a:defRPr/>
              </a:pPr>
              <a:t>‹#›</a:t>
            </a:fld>
            <a:endParaRPr lang="en-US" altLang="ru-RU"/>
          </a:p>
        </p:txBody>
      </p:sp>
    </p:spTree>
    <p:extLst>
      <p:ext uri="{BB962C8B-B14F-4D97-AF65-F5344CB8AC3E}">
        <p14:creationId xmlns:p14="http://schemas.microsoft.com/office/powerpoint/2010/main" xmlns="" val="50094686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r>
              <a:rPr lang="ru-RU">
                <a:solidFill>
                  <a:srgbClr val="FFFFFF"/>
                </a:solidFill>
              </a:rPr>
              <a:t>СБОРКА DC-72 В ОИЯИ</a:t>
            </a:r>
          </a:p>
        </p:txBody>
      </p:sp>
      <p:sp>
        <p:nvSpPr>
          <p:cNvPr id="5" name="Rectangle 46"/>
          <p:cNvSpPr>
            <a:spLocks noGrp="1" noChangeArrowheads="1"/>
          </p:cNvSpPr>
          <p:nvPr>
            <p:ph type="sldNum" sz="quarter" idx="12"/>
          </p:nvPr>
        </p:nvSpPr>
        <p:spPr>
          <a:ln/>
        </p:spPr>
        <p:txBody>
          <a:bodyPr/>
          <a:lstStyle>
            <a:lvl1pPr>
              <a:defRPr/>
            </a:lvl1pPr>
          </a:lstStyle>
          <a:p>
            <a:pPr>
              <a:defRPr/>
            </a:pPr>
            <a:fld id="{1B98B7B5-930E-4BEC-818A-946DD58F7FDB}"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987108152"/>
      </p:ext>
    </p:extLst>
  </p:cSld>
  <p:clrMapOvr>
    <a:masterClrMapping/>
  </p:clrMapOvr>
  <p:transition spd="med">
    <p:dissolv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r>
              <a:rPr lang="ru-RU">
                <a:solidFill>
                  <a:srgbClr val="FFFFFF"/>
                </a:solidFill>
              </a:rPr>
              <a:t>СБОРКА DC-72 В ОИЯИ</a:t>
            </a:r>
          </a:p>
        </p:txBody>
      </p:sp>
      <p:sp>
        <p:nvSpPr>
          <p:cNvPr id="4" name="Rectangle 46"/>
          <p:cNvSpPr>
            <a:spLocks noGrp="1" noChangeArrowheads="1"/>
          </p:cNvSpPr>
          <p:nvPr>
            <p:ph type="sldNum" sz="quarter" idx="12"/>
          </p:nvPr>
        </p:nvSpPr>
        <p:spPr>
          <a:ln/>
        </p:spPr>
        <p:txBody>
          <a:bodyPr/>
          <a:lstStyle>
            <a:lvl1pPr>
              <a:defRPr/>
            </a:lvl1pPr>
          </a:lstStyle>
          <a:p>
            <a:pPr>
              <a:defRPr/>
            </a:pPr>
            <a:fld id="{B75CB29E-A186-4396-ADA3-4623A656D474}"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694989996"/>
      </p:ext>
    </p:extLst>
  </p:cSld>
  <p:clrMapOvr>
    <a:masterClrMapping/>
  </p:clrMapOvr>
  <p:transition spd="med">
    <p:dissolv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ru-RU">
                <a:solidFill>
                  <a:srgbClr val="FFFFFF"/>
                </a:solidFill>
              </a:rPr>
              <a:t>СБОРКА DC-72 В ОИЯИ</a:t>
            </a:r>
          </a:p>
        </p:txBody>
      </p:sp>
      <p:sp>
        <p:nvSpPr>
          <p:cNvPr id="7" name="Rectangle 46"/>
          <p:cNvSpPr>
            <a:spLocks noGrp="1" noChangeArrowheads="1"/>
          </p:cNvSpPr>
          <p:nvPr>
            <p:ph type="sldNum" sz="quarter" idx="12"/>
          </p:nvPr>
        </p:nvSpPr>
        <p:spPr>
          <a:ln/>
        </p:spPr>
        <p:txBody>
          <a:bodyPr/>
          <a:lstStyle>
            <a:lvl1pPr>
              <a:defRPr/>
            </a:lvl1pPr>
          </a:lstStyle>
          <a:p>
            <a:pPr>
              <a:defRPr/>
            </a:pPr>
            <a:fld id="{8314E2DA-4E86-45F5-A1C4-DC735F33328C}"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1734664844"/>
      </p:ext>
    </p:extLst>
  </p:cSld>
  <p:clrMapOvr>
    <a:masterClrMapping/>
  </p:clrMapOvr>
  <p:transition spd="med">
    <p:dissolv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r>
              <a:rPr lang="ru-RU">
                <a:solidFill>
                  <a:srgbClr val="FFFFFF"/>
                </a:solidFill>
              </a:rPr>
              <a:t>СБОРКА DC-72 В ОИЯИ</a:t>
            </a:r>
          </a:p>
        </p:txBody>
      </p:sp>
      <p:sp>
        <p:nvSpPr>
          <p:cNvPr id="7" name="Rectangle 46"/>
          <p:cNvSpPr>
            <a:spLocks noGrp="1" noChangeArrowheads="1"/>
          </p:cNvSpPr>
          <p:nvPr>
            <p:ph type="sldNum" sz="quarter" idx="12"/>
          </p:nvPr>
        </p:nvSpPr>
        <p:spPr>
          <a:ln/>
        </p:spPr>
        <p:txBody>
          <a:bodyPr/>
          <a:lstStyle>
            <a:lvl1pPr>
              <a:defRPr/>
            </a:lvl1pPr>
          </a:lstStyle>
          <a:p>
            <a:pPr>
              <a:defRPr/>
            </a:pPr>
            <a:fld id="{E88D6BD9-4284-4E18-B6DB-FF56203D6E6A}"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3746590511"/>
      </p:ext>
    </p:extLst>
  </p:cSld>
  <p:clrMapOvr>
    <a:masterClrMapping/>
  </p:clrMapOvr>
  <p:transition spd="med">
    <p:dissolv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ru-RU">
                <a:solidFill>
                  <a:srgbClr val="FFFFFF"/>
                </a:solidFill>
              </a:rPr>
              <a:t>СБОРКА DC-72 В ОИЯИ</a:t>
            </a:r>
          </a:p>
        </p:txBody>
      </p:sp>
      <p:sp>
        <p:nvSpPr>
          <p:cNvPr id="6" name="Rectangle 46"/>
          <p:cNvSpPr>
            <a:spLocks noGrp="1" noChangeArrowheads="1"/>
          </p:cNvSpPr>
          <p:nvPr>
            <p:ph type="sldNum" sz="quarter" idx="12"/>
          </p:nvPr>
        </p:nvSpPr>
        <p:spPr>
          <a:ln/>
        </p:spPr>
        <p:txBody>
          <a:bodyPr/>
          <a:lstStyle>
            <a:lvl1pPr>
              <a:defRPr/>
            </a:lvl1pPr>
          </a:lstStyle>
          <a:p>
            <a:pPr>
              <a:defRPr/>
            </a:pPr>
            <a:fld id="{9EBAB9EB-ECF6-440D-90CD-5E4D1F4D6A30}"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3330428106"/>
      </p:ext>
    </p:extLst>
  </p:cSld>
  <p:clrMapOvr>
    <a:masterClrMapping/>
  </p:clrMapOvr>
  <p:transition spd="med">
    <p:dissolv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r>
              <a:rPr lang="ru-RU">
                <a:solidFill>
                  <a:srgbClr val="FFFFFF"/>
                </a:solidFill>
              </a:rPr>
              <a:t>СБОРКА DC-72 В ОИЯИ</a:t>
            </a:r>
          </a:p>
        </p:txBody>
      </p:sp>
      <p:sp>
        <p:nvSpPr>
          <p:cNvPr id="6" name="Rectangle 46"/>
          <p:cNvSpPr>
            <a:spLocks noGrp="1" noChangeArrowheads="1"/>
          </p:cNvSpPr>
          <p:nvPr>
            <p:ph type="sldNum" sz="quarter" idx="12"/>
          </p:nvPr>
        </p:nvSpPr>
        <p:spPr>
          <a:ln/>
        </p:spPr>
        <p:txBody>
          <a:bodyPr/>
          <a:lstStyle>
            <a:lvl1pPr>
              <a:defRPr/>
            </a:lvl1pPr>
          </a:lstStyle>
          <a:p>
            <a:pPr>
              <a:defRPr/>
            </a:pPr>
            <a:fld id="{F4849C0A-BB37-4C69-850B-C84D12CD6D3E}"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2622915377"/>
      </p:ext>
    </p:extLst>
  </p:cSld>
  <p:clrMapOvr>
    <a:masterClrMapping/>
  </p:clrMapOvr>
  <p:transition spd="med">
    <p:dissolv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43000"/>
          </a:xfr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91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41763"/>
            <a:ext cx="4038600" cy="21891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r>
              <a:rPr lang="ru-RU">
                <a:solidFill>
                  <a:srgbClr val="FFFFFF"/>
                </a:solidFill>
              </a:rPr>
              <a:t>СБОРКА DC-72 В ОИЯИ</a:t>
            </a:r>
          </a:p>
        </p:txBody>
      </p:sp>
      <p:sp>
        <p:nvSpPr>
          <p:cNvPr id="8" name="Rectangle 46"/>
          <p:cNvSpPr>
            <a:spLocks noGrp="1" noChangeArrowheads="1"/>
          </p:cNvSpPr>
          <p:nvPr>
            <p:ph type="sldNum" sz="quarter" idx="12"/>
          </p:nvPr>
        </p:nvSpPr>
        <p:spPr>
          <a:ln/>
        </p:spPr>
        <p:txBody>
          <a:bodyPr/>
          <a:lstStyle>
            <a:lvl1pPr>
              <a:defRPr/>
            </a:lvl1pPr>
          </a:lstStyle>
          <a:p>
            <a:pPr>
              <a:defRPr/>
            </a:pPr>
            <a:fld id="{AB9DF30E-6835-4ECD-ADD6-8F9D53470CE9}"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xmlns="" val="1694283750"/>
      </p:ext>
    </p:extLst>
  </p:cSld>
  <p:clrMapOvr>
    <a:masterClrMapping/>
  </p:clrMapOvr>
  <p:transition spd="med">
    <p:dissolv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chemeClr val="bg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
        <p:nvSpPr>
          <p:cNvPr id="5" name="Rectangle 8"/>
          <p:cNvSpPr>
            <a:spLocks noChangeArrowheads="1"/>
          </p:cNvSpPr>
          <p:nvPr/>
        </p:nvSpPr>
        <p:spPr bwMode="ltGray">
          <a:xfrm>
            <a:off x="0" y="3543300"/>
            <a:ext cx="3344863"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
        <p:nvSpPr>
          <p:cNvPr id="3075" name="Rectangle 3"/>
          <p:cNvSpPr>
            <a:spLocks noGrp="1" noChangeArrowheads="1"/>
          </p:cNvSpPr>
          <p:nvPr>
            <p:ph type="ctrTitle"/>
          </p:nvPr>
        </p:nvSpPr>
        <p:spPr>
          <a:xfrm>
            <a:off x="990600" y="1171575"/>
            <a:ext cx="7467600" cy="210502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noProof="0" smtClean="0"/>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r>
              <a:rPr lang="en-US"/>
              <a:t>СБОРКА DC-72 В ОИЯИ</a:t>
            </a:r>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A84B7D4E-242B-4FC6-AE16-D6AB32A16ACF}" type="slidenum">
              <a:rPr lang="en-US"/>
              <a:pPr>
                <a:defRPr/>
              </a:pPr>
              <a:t>‹#›</a:t>
            </a:fld>
            <a:endParaRPr lang="en-US"/>
          </a:p>
        </p:txBody>
      </p:sp>
    </p:spTree>
    <p:extLst>
      <p:ext uri="{BB962C8B-B14F-4D97-AF65-F5344CB8AC3E}">
        <p14:creationId xmlns:p14="http://schemas.microsoft.com/office/powerpoint/2010/main" xmlns="" val="206355058"/>
      </p:ext>
    </p:extLst>
  </p:cSld>
  <p:clrMapOvr>
    <a:masterClrMapping/>
  </p:clrMapOvr>
  <p:transition spd="med">
    <p:dissolv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E952471B-F91F-4F8A-B244-03089B96B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028458537"/>
      </p:ext>
    </p:extLst>
  </p:cSld>
  <p:clrMapOvr>
    <a:masterClrMapping/>
  </p:clrMapOvr>
  <p:transition spd="med">
    <p:dissolv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B17EE0C0-835D-4E26-8816-4ADB21EB0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761901506"/>
      </p:ext>
    </p:extLst>
  </p:cSld>
  <p:clrMapOvr>
    <a:masterClrMapping/>
  </p:clrMapOvr>
  <p:transition spd="med">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5"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6" name="Rectangle 6"/>
          <p:cNvSpPr>
            <a:spLocks noGrp="1" noChangeArrowheads="1"/>
          </p:cNvSpPr>
          <p:nvPr>
            <p:ph type="sldNum" sz="quarter" idx="12"/>
          </p:nvPr>
        </p:nvSpPr>
        <p:spPr/>
        <p:txBody>
          <a:bodyPr/>
          <a:lstStyle>
            <a:lvl1pPr eaLnBrk="0" hangingPunct="0">
              <a:defRPr>
                <a:cs typeface="Arial" charset="0"/>
              </a:defRPr>
            </a:lvl1pPr>
          </a:lstStyle>
          <a:p>
            <a:pPr>
              <a:defRPr/>
            </a:pPr>
            <a:fld id="{2CC46F09-167D-4EB3-A680-11DE769BE6FA}" type="slidenum">
              <a:rPr lang="en-US" altLang="ru-RU"/>
              <a:pPr>
                <a:defRPr/>
              </a:pPr>
              <a:t>‹#›</a:t>
            </a:fld>
            <a:endParaRPr lang="en-US" altLang="ru-RU"/>
          </a:p>
        </p:txBody>
      </p:sp>
    </p:spTree>
    <p:extLst>
      <p:ext uri="{BB962C8B-B14F-4D97-AF65-F5344CB8AC3E}">
        <p14:creationId xmlns:p14="http://schemas.microsoft.com/office/powerpoint/2010/main" xmlns="" val="262870138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pPr>
              <a:defRPr/>
            </a:pPr>
            <a:fld id="{2A9D5A47-ACBB-44BD-9175-676EC65F92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987373598"/>
      </p:ext>
    </p:extLst>
  </p:cSld>
  <p:clrMapOvr>
    <a:masterClrMapping/>
  </p:clrMapOvr>
  <p:transition spd="med">
    <p:dissolv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9" name="Rectangle 6"/>
          <p:cNvSpPr>
            <a:spLocks noGrp="1" noChangeArrowheads="1"/>
          </p:cNvSpPr>
          <p:nvPr>
            <p:ph type="sldNum" sz="quarter" idx="12"/>
          </p:nvPr>
        </p:nvSpPr>
        <p:spPr>
          <a:ln/>
        </p:spPr>
        <p:txBody>
          <a:bodyPr/>
          <a:lstStyle>
            <a:lvl1pPr>
              <a:defRPr/>
            </a:lvl1pPr>
          </a:lstStyle>
          <a:p>
            <a:pPr>
              <a:defRPr/>
            </a:pPr>
            <a:fld id="{9A47BAA7-E51E-418A-814F-1F204081C5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063819840"/>
      </p:ext>
    </p:extLst>
  </p:cSld>
  <p:clrMapOvr>
    <a:masterClrMapping/>
  </p:clrMapOvr>
  <p:transition spd="med">
    <p:dissolv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5" name="Rectangle 6"/>
          <p:cNvSpPr>
            <a:spLocks noGrp="1" noChangeArrowheads="1"/>
          </p:cNvSpPr>
          <p:nvPr>
            <p:ph type="sldNum" sz="quarter" idx="12"/>
          </p:nvPr>
        </p:nvSpPr>
        <p:spPr>
          <a:ln/>
        </p:spPr>
        <p:txBody>
          <a:bodyPr/>
          <a:lstStyle>
            <a:lvl1pPr>
              <a:defRPr/>
            </a:lvl1pPr>
          </a:lstStyle>
          <a:p>
            <a:pPr>
              <a:defRPr/>
            </a:pPr>
            <a:fld id="{AEA70206-9F11-4630-9DDD-0B66ECA375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210333640"/>
      </p:ext>
    </p:extLst>
  </p:cSld>
  <p:clrMapOvr>
    <a:masterClrMapping/>
  </p:clrMapOvr>
  <p:transition spd="med">
    <p:dissolv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4" name="Rectangle 6"/>
          <p:cNvSpPr>
            <a:spLocks noGrp="1" noChangeArrowheads="1"/>
          </p:cNvSpPr>
          <p:nvPr>
            <p:ph type="sldNum" sz="quarter" idx="12"/>
          </p:nvPr>
        </p:nvSpPr>
        <p:spPr>
          <a:ln/>
        </p:spPr>
        <p:txBody>
          <a:bodyPr/>
          <a:lstStyle>
            <a:lvl1pPr>
              <a:defRPr/>
            </a:lvl1pPr>
          </a:lstStyle>
          <a:p>
            <a:pPr>
              <a:defRPr/>
            </a:pPr>
            <a:fld id="{D2388BFF-7892-45EC-BD65-06167A9EB3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5669836"/>
      </p:ext>
    </p:extLst>
  </p:cSld>
  <p:clrMapOvr>
    <a:masterClrMapping/>
  </p:clrMapOvr>
  <p:transition spd="med">
    <p:dissolv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pPr>
              <a:defRPr/>
            </a:pPr>
            <a:fld id="{6248E935-7670-4A89-AFE6-C394A86A70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793409879"/>
      </p:ext>
    </p:extLst>
  </p:cSld>
  <p:clrMapOvr>
    <a:masterClrMapping/>
  </p:clrMapOvr>
  <p:transition spd="med">
    <p:dissolv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pPr>
              <a:defRPr/>
            </a:pPr>
            <a:fld id="{45EDC754-7C32-4E2F-A299-B4DDF5C759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194619849"/>
      </p:ext>
    </p:extLst>
  </p:cSld>
  <p:clrMapOvr>
    <a:masterClrMapping/>
  </p:clrMapOvr>
  <p:transition spd="med">
    <p:dissolv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156E5C55-DF39-41C5-8842-4921A610FF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983500981"/>
      </p:ext>
    </p:extLst>
  </p:cSld>
  <p:clrMapOvr>
    <a:masterClrMapping/>
  </p:clrMapOvr>
  <p:transition spd="med">
    <p:dissolv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150B5885-7170-4BDE-B57F-C5C94FDDE9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965238406"/>
      </p:ext>
    </p:extLst>
  </p:cSld>
  <p:clrMapOvr>
    <a:masterClrMapping/>
  </p:clrMapOvr>
  <p:transition spd="med">
    <p:dissolv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5" name="Rectangle 6"/>
          <p:cNvSpPr>
            <a:spLocks noGrp="1" noChangeArrowheads="1"/>
          </p:cNvSpPr>
          <p:nvPr>
            <p:ph type="sldNum" sz="quarter" idx="12"/>
          </p:nvPr>
        </p:nvSpPr>
        <p:spPr>
          <a:ln/>
        </p:spPr>
        <p:txBody>
          <a:bodyPr/>
          <a:lstStyle>
            <a:lvl1pPr>
              <a:defRPr/>
            </a:lvl1pPr>
          </a:lstStyle>
          <a:p>
            <a:pPr>
              <a:defRPr/>
            </a:pPr>
            <a:fld id="{8DDDCF4F-5172-43EB-B0EF-C87B5E0FC25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838414214"/>
      </p:ext>
    </p:extLst>
  </p:cSld>
  <p:clrMapOvr>
    <a:masterClrMapping/>
  </p:clrMapOvr>
  <p:transition spd="med">
    <p:dissolv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228600" y="457200"/>
            <a:ext cx="77724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6858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6858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9" name="Rectangle 6"/>
          <p:cNvSpPr>
            <a:spLocks noGrp="1" noChangeArrowheads="1"/>
          </p:cNvSpPr>
          <p:nvPr>
            <p:ph type="sldNum" sz="quarter" idx="12"/>
          </p:nvPr>
        </p:nvSpPr>
        <p:spPr>
          <a:ln/>
        </p:spPr>
        <p:txBody>
          <a:bodyPr/>
          <a:lstStyle>
            <a:lvl1pPr>
              <a:defRPr/>
            </a:lvl1pPr>
          </a:lstStyle>
          <a:p>
            <a:pPr>
              <a:defRPr/>
            </a:pPr>
            <a:fld id="{018BC876-C079-4D9C-856F-1A6625BAE6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662057688"/>
      </p:ext>
    </p:extLst>
  </p:cSld>
  <p:clrMapOvr>
    <a:masterClrMapping/>
  </p:clrMapOvr>
  <p:transition spd="med">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6"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7" name="Rectangle 6"/>
          <p:cNvSpPr>
            <a:spLocks noGrp="1" noChangeArrowheads="1"/>
          </p:cNvSpPr>
          <p:nvPr>
            <p:ph type="sldNum" sz="quarter" idx="12"/>
          </p:nvPr>
        </p:nvSpPr>
        <p:spPr/>
        <p:txBody>
          <a:bodyPr/>
          <a:lstStyle>
            <a:lvl1pPr eaLnBrk="0" hangingPunct="0">
              <a:defRPr>
                <a:cs typeface="Arial" charset="0"/>
              </a:defRPr>
            </a:lvl1pPr>
          </a:lstStyle>
          <a:p>
            <a:pPr>
              <a:defRPr/>
            </a:pPr>
            <a:fld id="{B74255E6-C858-4610-8990-8575EC34C299}" type="slidenum">
              <a:rPr lang="en-US" altLang="ru-RU"/>
              <a:pPr>
                <a:defRPr/>
              </a:pPr>
              <a:t>‹#›</a:t>
            </a:fld>
            <a:endParaRPr lang="en-US" altLang="ru-RU"/>
          </a:p>
        </p:txBody>
      </p:sp>
    </p:spTree>
    <p:extLst>
      <p:ext uri="{BB962C8B-B14F-4D97-AF65-F5344CB8AC3E}">
        <p14:creationId xmlns:p14="http://schemas.microsoft.com/office/powerpoint/2010/main" xmlns="" val="10069008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8" name="Rectangle 6"/>
          <p:cNvSpPr>
            <a:spLocks noGrp="1" noChangeArrowheads="1"/>
          </p:cNvSpPr>
          <p:nvPr>
            <p:ph type="sldNum" sz="quarter" idx="12"/>
          </p:nvPr>
        </p:nvSpPr>
        <p:spPr>
          <a:ln/>
        </p:spPr>
        <p:txBody>
          <a:bodyPr/>
          <a:lstStyle>
            <a:lvl1pPr>
              <a:defRPr/>
            </a:lvl1pPr>
          </a:lstStyle>
          <a:p>
            <a:pPr>
              <a:defRPr/>
            </a:pPr>
            <a:fld id="{A4801917-1117-447E-ABD1-EF4A064E31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496046505"/>
      </p:ext>
    </p:extLst>
  </p:cSld>
  <p:clrMapOvr>
    <a:masterClrMapping/>
  </p:clrMapOvr>
  <p:transition spd="med">
    <p:dissolv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0" y="0"/>
            <a:ext cx="825500" cy="6858000"/>
          </a:xfrm>
          <a:prstGeom prst="rect">
            <a:avLst/>
          </a:prstGeom>
          <a:solidFill>
            <a:schemeClr val="tx2">
              <a:alpha val="50000"/>
            </a:schemeClr>
          </a:solidFill>
          <a:ln>
            <a:noFill/>
          </a:ln>
          <a:extLst>
            <a:ext uri="{91240B29-F687-4F45-9708-019B960494DF}">
              <a14:hiddenLine xmlns:a14="http://schemas.microsoft.com/office/drawing/2010/main" xmlns="" w="9525">
                <a:solidFill>
                  <a:schemeClr val="bg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
        <p:nvSpPr>
          <p:cNvPr id="3075" name="Rectangle 3"/>
          <p:cNvSpPr>
            <a:spLocks noGrp="1" noChangeArrowheads="1"/>
          </p:cNvSpPr>
          <p:nvPr>
            <p:ph type="ctrTitle"/>
          </p:nvPr>
        </p:nvSpPr>
        <p:spPr>
          <a:xfrm>
            <a:off x="990600" y="2514600"/>
            <a:ext cx="7467600" cy="762000"/>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altLang="ru-RU"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altLang="ru-RU" noProof="0" smtClean="0"/>
              <a:t>Click to edit Master subtitle style</a:t>
            </a:r>
          </a:p>
        </p:txBody>
      </p:sp>
      <p:sp>
        <p:nvSpPr>
          <p:cNvPr id="3077" name="Rectangle 5"/>
          <p:cNvSpPr>
            <a:spLocks noGrp="1" noChangeArrowheads="1"/>
          </p:cNvSpPr>
          <p:nvPr>
            <p:ph type="dt" sz="half" idx="2"/>
          </p:nvPr>
        </p:nvSpPr>
        <p:spPr>
          <a:xfrm>
            <a:off x="838200" y="6248400"/>
            <a:ext cx="1752600" cy="457200"/>
          </a:xfrm>
        </p:spPr>
        <p:txBody>
          <a:bodyPr/>
          <a:lstStyle>
            <a:lvl1pPr>
              <a:defRPr>
                <a:solidFill>
                  <a:srgbClr val="CCECFF"/>
                </a:solidFill>
              </a:defRPr>
            </a:lvl1pPr>
          </a:lstStyle>
          <a:p>
            <a:endParaRPr lang="en-US" altLang="ru-RU"/>
          </a:p>
        </p:txBody>
      </p:sp>
      <p:sp>
        <p:nvSpPr>
          <p:cNvPr id="3078" name="Rectangle 6"/>
          <p:cNvSpPr>
            <a:spLocks noGrp="1" noChangeArrowheads="1"/>
          </p:cNvSpPr>
          <p:nvPr>
            <p:ph type="ftr" sz="quarter" idx="3"/>
          </p:nvPr>
        </p:nvSpPr>
        <p:spPr>
          <a:xfrm>
            <a:off x="3276600" y="6248400"/>
            <a:ext cx="2895600" cy="457200"/>
          </a:xfrm>
        </p:spPr>
        <p:txBody>
          <a:bodyPr/>
          <a:lstStyle>
            <a:lvl1pPr>
              <a:defRPr>
                <a:solidFill>
                  <a:srgbClr val="CCECFF"/>
                </a:solidFill>
              </a:defRPr>
            </a:lvl1pPr>
          </a:lstStyle>
          <a:p>
            <a:r>
              <a:rPr lang="en-US" altLang="ru-RU"/>
              <a:t>СБОРКА DC-72 В ОИЯИ</a:t>
            </a:r>
          </a:p>
        </p:txBody>
      </p:sp>
      <p:sp>
        <p:nvSpPr>
          <p:cNvPr id="3079" name="Rectangle 7"/>
          <p:cNvSpPr>
            <a:spLocks noGrp="1" noChangeArrowheads="1"/>
          </p:cNvSpPr>
          <p:nvPr>
            <p:ph type="sldNum" sz="quarter" idx="4"/>
          </p:nvPr>
        </p:nvSpPr>
        <p:spPr>
          <a:xfrm>
            <a:off x="6934200" y="6248400"/>
            <a:ext cx="1905000" cy="457200"/>
          </a:xfrm>
        </p:spPr>
        <p:txBody>
          <a:bodyPr/>
          <a:lstStyle>
            <a:lvl1pPr>
              <a:defRPr>
                <a:solidFill>
                  <a:srgbClr val="CCECFF"/>
                </a:solidFill>
              </a:defRPr>
            </a:lvl1pPr>
          </a:lstStyle>
          <a:p>
            <a:fld id="{ABD29FAC-CF2D-4861-B12F-AD2AB2063D25}" type="slidenum">
              <a:rPr lang="en-US" altLang="ru-RU"/>
              <a:pPr/>
              <a:t>‹#›</a:t>
            </a:fld>
            <a:endParaRPr lang="en-US" altLang="ru-RU"/>
          </a:p>
        </p:txBody>
      </p:sp>
      <p:sp>
        <p:nvSpPr>
          <p:cNvPr id="3080" name="Rectangle 8"/>
          <p:cNvSpPr>
            <a:spLocks noChangeArrowheads="1"/>
          </p:cNvSpPr>
          <p:nvPr/>
        </p:nvSpPr>
        <p:spPr bwMode="ltGray">
          <a:xfrm>
            <a:off x="0" y="3543300"/>
            <a:ext cx="3344863" cy="122238"/>
          </a:xfrm>
          <a:prstGeom prst="rect">
            <a:avLst/>
          </a:prstGeom>
          <a:solidFill>
            <a:schemeClr val="bg2">
              <a:alpha val="50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1802186306"/>
      </p:ext>
    </p:extLst>
  </p:cSld>
  <p:clrMapOvr>
    <a:masterClrMapping/>
  </p:clrMapOvr>
  <p:transition spd="med">
    <p:dissolv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r>
              <a:rPr lang="en-US" altLang="ru-RU">
                <a:solidFill>
                  <a:srgbClr val="FFFFFF"/>
                </a:solidFill>
              </a:rPr>
              <a:t>СБОРКА DC-72 В ОИЯИ</a:t>
            </a:r>
          </a:p>
        </p:txBody>
      </p:sp>
      <p:sp>
        <p:nvSpPr>
          <p:cNvPr id="6" name="Номер слайда 5"/>
          <p:cNvSpPr>
            <a:spLocks noGrp="1"/>
          </p:cNvSpPr>
          <p:nvPr>
            <p:ph type="sldNum" sz="quarter" idx="12"/>
          </p:nvPr>
        </p:nvSpPr>
        <p:spPr/>
        <p:txBody>
          <a:bodyPr/>
          <a:lstStyle>
            <a:lvl1pPr>
              <a:defRPr/>
            </a:lvl1pPr>
          </a:lstStyle>
          <a:p>
            <a:fld id="{6BED7FF1-F507-4033-9C6B-F5FD16CF4DC5}"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130944523"/>
      </p:ext>
    </p:extLst>
  </p:cSld>
  <p:clrMapOvr>
    <a:masterClrMapping/>
  </p:clrMapOvr>
  <p:transition spd="med">
    <p:dissolv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r>
              <a:rPr lang="en-US" altLang="ru-RU">
                <a:solidFill>
                  <a:srgbClr val="FFFFFF"/>
                </a:solidFill>
              </a:rPr>
              <a:t>СБОРКА DC-72 В ОИЯИ</a:t>
            </a:r>
          </a:p>
        </p:txBody>
      </p:sp>
      <p:sp>
        <p:nvSpPr>
          <p:cNvPr id="6" name="Номер слайда 5"/>
          <p:cNvSpPr>
            <a:spLocks noGrp="1"/>
          </p:cNvSpPr>
          <p:nvPr>
            <p:ph type="sldNum" sz="quarter" idx="12"/>
          </p:nvPr>
        </p:nvSpPr>
        <p:spPr/>
        <p:txBody>
          <a:bodyPr/>
          <a:lstStyle>
            <a:lvl1pPr>
              <a:defRPr/>
            </a:lvl1pPr>
          </a:lstStyle>
          <a:p>
            <a:fld id="{AFBB0D64-7018-42B3-AD67-315F99E0EB27}"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452341514"/>
      </p:ext>
    </p:extLst>
  </p:cSld>
  <p:clrMapOvr>
    <a:masterClrMapping/>
  </p:clrMapOvr>
  <p:transition spd="med">
    <p:dissolv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r>
              <a:rPr lang="en-US" altLang="ru-RU">
                <a:solidFill>
                  <a:srgbClr val="FFFFFF"/>
                </a:solidFill>
              </a:rPr>
              <a:t>СБОРКА DC-72 В ОИЯИ</a:t>
            </a:r>
          </a:p>
        </p:txBody>
      </p:sp>
      <p:sp>
        <p:nvSpPr>
          <p:cNvPr id="7" name="Номер слайда 6"/>
          <p:cNvSpPr>
            <a:spLocks noGrp="1"/>
          </p:cNvSpPr>
          <p:nvPr>
            <p:ph type="sldNum" sz="quarter" idx="12"/>
          </p:nvPr>
        </p:nvSpPr>
        <p:spPr/>
        <p:txBody>
          <a:bodyPr/>
          <a:lstStyle>
            <a:lvl1pPr>
              <a:defRPr/>
            </a:lvl1pPr>
          </a:lstStyle>
          <a:p>
            <a:fld id="{59EFEF48-A5C7-4E8D-A8F0-3694AD2A1087}"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701443624"/>
      </p:ext>
    </p:extLst>
  </p:cSld>
  <p:clrMapOvr>
    <a:masterClrMapping/>
  </p:clrMapOvr>
  <p:transition spd="med">
    <p:dissolv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lt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r>
              <a:rPr lang="en-US" altLang="ru-RU">
                <a:solidFill>
                  <a:srgbClr val="FFFFFF"/>
                </a:solidFill>
              </a:rPr>
              <a:t>СБОРКА DC-72 В ОИЯИ</a:t>
            </a:r>
          </a:p>
        </p:txBody>
      </p:sp>
      <p:sp>
        <p:nvSpPr>
          <p:cNvPr id="9" name="Номер слайда 8"/>
          <p:cNvSpPr>
            <a:spLocks noGrp="1"/>
          </p:cNvSpPr>
          <p:nvPr>
            <p:ph type="sldNum" sz="quarter" idx="12"/>
          </p:nvPr>
        </p:nvSpPr>
        <p:spPr/>
        <p:txBody>
          <a:bodyPr/>
          <a:lstStyle>
            <a:lvl1pPr>
              <a:defRPr/>
            </a:lvl1pPr>
          </a:lstStyle>
          <a:p>
            <a:fld id="{7A418B90-B941-43D4-86BF-7601C4F2C30E}"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8659783"/>
      </p:ext>
    </p:extLst>
  </p:cSld>
  <p:clrMapOvr>
    <a:masterClrMapping/>
  </p:clrMapOvr>
  <p:transition spd="med">
    <p:dissolv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lt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r>
              <a:rPr lang="en-US" altLang="ru-RU">
                <a:solidFill>
                  <a:srgbClr val="FFFFFF"/>
                </a:solidFill>
              </a:rPr>
              <a:t>СБОРКА DC-72 В ОИЯИ</a:t>
            </a:r>
          </a:p>
        </p:txBody>
      </p:sp>
      <p:sp>
        <p:nvSpPr>
          <p:cNvPr id="5" name="Номер слайда 4"/>
          <p:cNvSpPr>
            <a:spLocks noGrp="1"/>
          </p:cNvSpPr>
          <p:nvPr>
            <p:ph type="sldNum" sz="quarter" idx="12"/>
          </p:nvPr>
        </p:nvSpPr>
        <p:spPr/>
        <p:txBody>
          <a:bodyPr/>
          <a:lstStyle>
            <a:lvl1pPr>
              <a:defRPr/>
            </a:lvl1pPr>
          </a:lstStyle>
          <a:p>
            <a:fld id="{A058676B-4D93-4F78-837C-697430BEC796}"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957059792"/>
      </p:ext>
    </p:extLst>
  </p:cSld>
  <p:clrMapOvr>
    <a:masterClrMapping/>
  </p:clrMapOvr>
  <p:transition spd="med">
    <p:dissolv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r>
              <a:rPr lang="en-US" altLang="ru-RU">
                <a:solidFill>
                  <a:srgbClr val="FFFFFF"/>
                </a:solidFill>
              </a:rPr>
              <a:t>СБОРКА DC-72 В ОИЯИ</a:t>
            </a:r>
          </a:p>
        </p:txBody>
      </p:sp>
      <p:sp>
        <p:nvSpPr>
          <p:cNvPr id="4" name="Номер слайда 3"/>
          <p:cNvSpPr>
            <a:spLocks noGrp="1"/>
          </p:cNvSpPr>
          <p:nvPr>
            <p:ph type="sldNum" sz="quarter" idx="12"/>
          </p:nvPr>
        </p:nvSpPr>
        <p:spPr/>
        <p:txBody>
          <a:bodyPr/>
          <a:lstStyle>
            <a:lvl1pPr>
              <a:defRPr/>
            </a:lvl1pPr>
          </a:lstStyle>
          <a:p>
            <a:fld id="{51CC25AD-57DD-4791-ADAF-BD76854C28C5}"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636396804"/>
      </p:ext>
    </p:extLst>
  </p:cSld>
  <p:clrMapOvr>
    <a:masterClrMapping/>
  </p:clrMapOvr>
  <p:transition spd="med">
    <p:dissolv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r>
              <a:rPr lang="en-US" altLang="ru-RU">
                <a:solidFill>
                  <a:srgbClr val="FFFFFF"/>
                </a:solidFill>
              </a:rPr>
              <a:t>СБОРКА DC-72 В ОИЯИ</a:t>
            </a:r>
          </a:p>
        </p:txBody>
      </p:sp>
      <p:sp>
        <p:nvSpPr>
          <p:cNvPr id="7" name="Номер слайда 6"/>
          <p:cNvSpPr>
            <a:spLocks noGrp="1"/>
          </p:cNvSpPr>
          <p:nvPr>
            <p:ph type="sldNum" sz="quarter" idx="12"/>
          </p:nvPr>
        </p:nvSpPr>
        <p:spPr/>
        <p:txBody>
          <a:bodyPr/>
          <a:lstStyle>
            <a:lvl1pPr>
              <a:defRPr/>
            </a:lvl1pPr>
          </a:lstStyle>
          <a:p>
            <a:fld id="{6EC87626-2746-4017-8846-721068F70842}"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077081116"/>
      </p:ext>
    </p:extLst>
  </p:cSld>
  <p:clrMapOvr>
    <a:masterClrMapping/>
  </p:clrMapOvr>
  <p:transition spd="med">
    <p:dissolv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r>
              <a:rPr lang="en-US" altLang="ru-RU">
                <a:solidFill>
                  <a:srgbClr val="FFFFFF"/>
                </a:solidFill>
              </a:rPr>
              <a:t>СБОРКА DC-72 В ОИЯИ</a:t>
            </a:r>
          </a:p>
        </p:txBody>
      </p:sp>
      <p:sp>
        <p:nvSpPr>
          <p:cNvPr id="7" name="Номер слайда 6"/>
          <p:cNvSpPr>
            <a:spLocks noGrp="1"/>
          </p:cNvSpPr>
          <p:nvPr>
            <p:ph type="sldNum" sz="quarter" idx="12"/>
          </p:nvPr>
        </p:nvSpPr>
        <p:spPr/>
        <p:txBody>
          <a:bodyPr/>
          <a:lstStyle>
            <a:lvl1pPr>
              <a:defRPr/>
            </a:lvl1pPr>
          </a:lstStyle>
          <a:p>
            <a:fld id="{41A4AB8D-C2EF-43FA-827B-4C18EBF0ED33}"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789418171"/>
      </p:ext>
    </p:extLst>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6E0077CD-0848-48FD-81C7-66F5F3BF7E23}" type="datetimeFigureOut">
              <a:rPr lang="ru-RU"/>
              <a:pPr>
                <a:defRPr/>
              </a:pPr>
              <a:t>15.03.2016</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1DD1F62-3A4A-481A-859F-E8E0939AAAF3}" type="slidenum">
              <a:rPr lang="ru-RU" altLang="ru-RU"/>
              <a:pPr>
                <a:defRPr/>
              </a:pPr>
              <a:t>‹#›</a:t>
            </a:fld>
            <a:endParaRPr lang="ru-RU" altLang="ru-RU"/>
          </a:p>
        </p:txBody>
      </p:sp>
    </p:spTree>
    <p:extLst>
      <p:ext uri="{BB962C8B-B14F-4D97-AF65-F5344CB8AC3E}">
        <p14:creationId xmlns:p14="http://schemas.microsoft.com/office/powerpoint/2010/main" xmlns="" val="440876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8"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9" name="Rectangle 6"/>
          <p:cNvSpPr>
            <a:spLocks noGrp="1" noChangeArrowheads="1"/>
          </p:cNvSpPr>
          <p:nvPr>
            <p:ph type="sldNum" sz="quarter" idx="12"/>
          </p:nvPr>
        </p:nvSpPr>
        <p:spPr/>
        <p:txBody>
          <a:bodyPr/>
          <a:lstStyle>
            <a:lvl1pPr eaLnBrk="0" hangingPunct="0">
              <a:defRPr>
                <a:cs typeface="Arial" charset="0"/>
              </a:defRPr>
            </a:lvl1pPr>
          </a:lstStyle>
          <a:p>
            <a:pPr>
              <a:defRPr/>
            </a:pPr>
            <a:fld id="{77D2F2B6-FB99-4885-B39D-CDF2C93A733B}" type="slidenum">
              <a:rPr lang="en-US" altLang="ru-RU"/>
              <a:pPr>
                <a:defRPr/>
              </a:pPr>
              <a:t>‹#›</a:t>
            </a:fld>
            <a:endParaRPr lang="en-US" altLang="ru-RU"/>
          </a:p>
        </p:txBody>
      </p:sp>
    </p:spTree>
    <p:extLst>
      <p:ext uri="{BB962C8B-B14F-4D97-AF65-F5344CB8AC3E}">
        <p14:creationId xmlns:p14="http://schemas.microsoft.com/office/powerpoint/2010/main" xmlns="" val="233021062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r>
              <a:rPr lang="en-US" altLang="ru-RU">
                <a:solidFill>
                  <a:srgbClr val="FFFFFF"/>
                </a:solidFill>
              </a:rPr>
              <a:t>СБОРКА DC-72 В ОИЯИ</a:t>
            </a:r>
          </a:p>
        </p:txBody>
      </p:sp>
      <p:sp>
        <p:nvSpPr>
          <p:cNvPr id="6" name="Номер слайда 5"/>
          <p:cNvSpPr>
            <a:spLocks noGrp="1"/>
          </p:cNvSpPr>
          <p:nvPr>
            <p:ph type="sldNum" sz="quarter" idx="12"/>
          </p:nvPr>
        </p:nvSpPr>
        <p:spPr/>
        <p:txBody>
          <a:bodyPr/>
          <a:lstStyle>
            <a:lvl1pPr>
              <a:defRPr/>
            </a:lvl1pPr>
          </a:lstStyle>
          <a:p>
            <a:fld id="{B9885C98-34DA-4C3C-8152-DE7C6078E63D}"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063026602"/>
      </p:ext>
    </p:extLst>
  </p:cSld>
  <p:clrMapOvr>
    <a:masterClrMapping/>
  </p:clrMapOvr>
  <p:transition spd="med">
    <p:dissolv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r>
              <a:rPr lang="en-US" altLang="ru-RU">
                <a:solidFill>
                  <a:srgbClr val="FFFFFF"/>
                </a:solidFill>
              </a:rPr>
              <a:t>СБОРКА DC-72 В ОИЯИ</a:t>
            </a:r>
          </a:p>
        </p:txBody>
      </p:sp>
      <p:sp>
        <p:nvSpPr>
          <p:cNvPr id="6" name="Номер слайда 5"/>
          <p:cNvSpPr>
            <a:spLocks noGrp="1"/>
          </p:cNvSpPr>
          <p:nvPr>
            <p:ph type="sldNum" sz="quarter" idx="12"/>
          </p:nvPr>
        </p:nvSpPr>
        <p:spPr/>
        <p:txBody>
          <a:bodyPr/>
          <a:lstStyle>
            <a:lvl1pPr>
              <a:defRPr/>
            </a:lvl1pPr>
          </a:lstStyle>
          <a:p>
            <a:fld id="{CBAD3CF7-F672-44AA-BB0F-7D7C68D8ADA1}"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964365222"/>
      </p:ext>
    </p:extLst>
  </p:cSld>
  <p:clrMapOvr>
    <a:masterClrMapping/>
  </p:clrMapOvr>
  <p:transition spd="med">
    <p:dissolv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4" name="Нижний колонтитул 3"/>
          <p:cNvSpPr>
            <a:spLocks noGrp="1"/>
          </p:cNvSpPr>
          <p:nvPr>
            <p:ph type="ftr" sz="quarter" idx="11"/>
          </p:nvPr>
        </p:nvSpPr>
        <p:spPr>
          <a:xfrm>
            <a:off x="3124200" y="6248400"/>
            <a:ext cx="2895600" cy="457200"/>
          </a:xfrm>
        </p:spPr>
        <p:txBody>
          <a:bodyPr/>
          <a:lstStyle>
            <a:lvl1pPr>
              <a:defRPr/>
            </a:lvl1pPr>
          </a:lstStyle>
          <a:p>
            <a:r>
              <a:rPr lang="en-US" altLang="ru-RU">
                <a:solidFill>
                  <a:srgbClr val="FFFFFF"/>
                </a:solidFill>
              </a:rPr>
              <a:t>СБОРКА DC-72 В ОИЯИ</a:t>
            </a:r>
          </a:p>
        </p:txBody>
      </p:sp>
      <p:sp>
        <p:nvSpPr>
          <p:cNvPr id="5" name="Номер слайда 4"/>
          <p:cNvSpPr>
            <a:spLocks noGrp="1"/>
          </p:cNvSpPr>
          <p:nvPr>
            <p:ph type="sldNum" sz="quarter" idx="12"/>
          </p:nvPr>
        </p:nvSpPr>
        <p:spPr>
          <a:xfrm>
            <a:off x="6553200" y="6248400"/>
            <a:ext cx="1905000" cy="457200"/>
          </a:xfrm>
        </p:spPr>
        <p:txBody>
          <a:bodyPr/>
          <a:lstStyle>
            <a:lvl1pPr>
              <a:defRPr/>
            </a:lvl1pPr>
          </a:lstStyle>
          <a:p>
            <a:fld id="{41F059BC-FF66-4421-9BEA-F3008D0A79D7}"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171141843"/>
      </p:ext>
    </p:extLst>
  </p:cSld>
  <p:clrMapOvr>
    <a:masterClrMapping/>
  </p:clrMapOvr>
  <p:transition spd="med">
    <p:dissolv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7" name="Нижний колонтитул 6"/>
          <p:cNvSpPr>
            <a:spLocks noGrp="1"/>
          </p:cNvSpPr>
          <p:nvPr>
            <p:ph type="ftr" sz="quarter" idx="11"/>
          </p:nvPr>
        </p:nvSpPr>
        <p:spPr>
          <a:xfrm>
            <a:off x="3124200" y="6248400"/>
            <a:ext cx="2895600" cy="457200"/>
          </a:xfrm>
        </p:spPr>
        <p:txBody>
          <a:bodyPr/>
          <a:lstStyle>
            <a:lvl1pPr>
              <a:defRPr/>
            </a:lvl1pPr>
          </a:lstStyle>
          <a:p>
            <a:r>
              <a:rPr lang="en-US" altLang="ru-RU">
                <a:solidFill>
                  <a:srgbClr val="FFFFFF"/>
                </a:solidFill>
              </a:rPr>
              <a:t>СБОРКА DC-72 В ОИЯИ</a:t>
            </a:r>
          </a:p>
        </p:txBody>
      </p:sp>
      <p:sp>
        <p:nvSpPr>
          <p:cNvPr id="8" name="Номер слайда 7"/>
          <p:cNvSpPr>
            <a:spLocks noGrp="1"/>
          </p:cNvSpPr>
          <p:nvPr>
            <p:ph type="sldNum" sz="quarter" idx="12"/>
          </p:nvPr>
        </p:nvSpPr>
        <p:spPr>
          <a:xfrm>
            <a:off x="6553200" y="6248400"/>
            <a:ext cx="1905000" cy="457200"/>
          </a:xfrm>
        </p:spPr>
        <p:txBody>
          <a:bodyPr/>
          <a:lstStyle>
            <a:lvl1pPr>
              <a:defRPr/>
            </a:lvl1pPr>
          </a:lstStyle>
          <a:p>
            <a:fld id="{D5FF420F-164D-4FBD-A346-C52D0A3F7FB4}"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562010007"/>
      </p:ext>
    </p:extLst>
  </p:cSld>
  <p:clrMapOvr>
    <a:masterClrMapping/>
  </p:clrMapOvr>
  <p:transition spd="med">
    <p:dissolv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228600" y="457200"/>
            <a:ext cx="77724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6858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6858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8" name="Нижний колонтитул 7"/>
          <p:cNvSpPr>
            <a:spLocks noGrp="1"/>
          </p:cNvSpPr>
          <p:nvPr>
            <p:ph type="ftr" sz="quarter" idx="11"/>
          </p:nvPr>
        </p:nvSpPr>
        <p:spPr>
          <a:xfrm>
            <a:off x="3124200" y="6248400"/>
            <a:ext cx="2895600" cy="457200"/>
          </a:xfrm>
        </p:spPr>
        <p:txBody>
          <a:bodyPr/>
          <a:lstStyle>
            <a:lvl1pPr>
              <a:defRPr/>
            </a:lvl1pPr>
          </a:lstStyle>
          <a:p>
            <a:r>
              <a:rPr lang="en-US" altLang="ru-RU">
                <a:solidFill>
                  <a:srgbClr val="FFFFFF"/>
                </a:solidFill>
              </a:rPr>
              <a:t>СБОРКА DC-72 В ОИЯИ</a:t>
            </a:r>
          </a:p>
        </p:txBody>
      </p:sp>
      <p:sp>
        <p:nvSpPr>
          <p:cNvPr id="9" name="Номер слайда 8"/>
          <p:cNvSpPr>
            <a:spLocks noGrp="1"/>
          </p:cNvSpPr>
          <p:nvPr>
            <p:ph type="sldNum" sz="quarter" idx="12"/>
          </p:nvPr>
        </p:nvSpPr>
        <p:spPr>
          <a:xfrm>
            <a:off x="6553200" y="6248400"/>
            <a:ext cx="1905000" cy="457200"/>
          </a:xfrm>
        </p:spPr>
        <p:txBody>
          <a:bodyPr/>
          <a:lstStyle>
            <a:lvl1pPr>
              <a:defRPr/>
            </a:lvl1pPr>
          </a:lstStyle>
          <a:p>
            <a:fld id="{2FE05FD0-9F31-4DE0-B914-3D8B41D4EC83}"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943560278"/>
      </p:ext>
    </p:extLst>
  </p:cSld>
  <p:clrMapOvr>
    <a:masterClrMapping/>
  </p:clrMapOvr>
  <p:transition spd="med">
    <p:dissolv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7" name="Нижний колонтитул 6"/>
          <p:cNvSpPr>
            <a:spLocks noGrp="1"/>
          </p:cNvSpPr>
          <p:nvPr>
            <p:ph type="ftr" sz="quarter" idx="11"/>
          </p:nvPr>
        </p:nvSpPr>
        <p:spPr>
          <a:xfrm>
            <a:off x="3124200" y="6248400"/>
            <a:ext cx="2895600" cy="457200"/>
          </a:xfrm>
        </p:spPr>
        <p:txBody>
          <a:bodyPr/>
          <a:lstStyle>
            <a:lvl1pPr>
              <a:defRPr/>
            </a:lvl1pPr>
          </a:lstStyle>
          <a:p>
            <a:r>
              <a:rPr lang="en-US" altLang="ru-RU">
                <a:solidFill>
                  <a:srgbClr val="FFFFFF"/>
                </a:solidFill>
              </a:rPr>
              <a:t>СБОРКА DC-72 В ОИЯИ</a:t>
            </a:r>
          </a:p>
        </p:txBody>
      </p:sp>
      <p:sp>
        <p:nvSpPr>
          <p:cNvPr id="8" name="Номер слайда 7"/>
          <p:cNvSpPr>
            <a:spLocks noGrp="1"/>
          </p:cNvSpPr>
          <p:nvPr>
            <p:ph type="sldNum" sz="quarter" idx="12"/>
          </p:nvPr>
        </p:nvSpPr>
        <p:spPr>
          <a:xfrm>
            <a:off x="6553200" y="6248400"/>
            <a:ext cx="1905000" cy="457200"/>
          </a:xfrm>
        </p:spPr>
        <p:txBody>
          <a:bodyPr/>
          <a:lstStyle>
            <a:lvl1pPr>
              <a:defRPr/>
            </a:lvl1pPr>
          </a:lstStyle>
          <a:p>
            <a:fld id="{5D955E7F-164A-4BDC-A71E-9F08EB779DB4}"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168690136"/>
      </p:ext>
    </p:extLst>
  </p:cSld>
  <p:clrMapOvr>
    <a:masterClrMapping/>
  </p:clrMapOvr>
  <p:transition spd="med">
    <p:dissolv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endParaRPr lang="ru-RU"/>
          </a:p>
        </p:txBody>
      </p:sp>
      <p:sp>
        <p:nvSpPr>
          <p:cNvPr id="4" name="Дата 3"/>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a:xfrm>
            <a:off x="3124200" y="6248400"/>
            <a:ext cx="2895600" cy="457200"/>
          </a:xfrm>
        </p:spPr>
        <p:txBody>
          <a:bodyPr/>
          <a:lstStyle>
            <a:lvl1pPr>
              <a:defRPr/>
            </a:lvl1pPr>
          </a:lstStyle>
          <a:p>
            <a:r>
              <a:rPr lang="en-US" altLang="ru-RU">
                <a:solidFill>
                  <a:srgbClr val="FFFFFF"/>
                </a:solidFill>
              </a:rPr>
              <a:t>СБОРКА DC-72 В ОИЯИ</a:t>
            </a:r>
          </a:p>
        </p:txBody>
      </p:sp>
      <p:sp>
        <p:nvSpPr>
          <p:cNvPr id="6" name="Номер слайда 5"/>
          <p:cNvSpPr>
            <a:spLocks noGrp="1"/>
          </p:cNvSpPr>
          <p:nvPr>
            <p:ph type="sldNum" sz="quarter" idx="12"/>
          </p:nvPr>
        </p:nvSpPr>
        <p:spPr>
          <a:xfrm>
            <a:off x="6553200" y="6248400"/>
            <a:ext cx="1905000" cy="457200"/>
          </a:xfrm>
        </p:spPr>
        <p:txBody>
          <a:bodyPr/>
          <a:lstStyle>
            <a:lvl1pPr>
              <a:defRPr/>
            </a:lvl1pPr>
          </a:lstStyle>
          <a:p>
            <a:fld id="{95CBE2D0-01B2-4F15-AD24-EBB32A60E669}"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033789409"/>
      </p:ext>
    </p:extLst>
  </p:cSld>
  <p:clrMapOvr>
    <a:masterClrMapping/>
  </p:clrMapOvr>
  <p:transition spd="med">
    <p:dissolv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0" y="0"/>
            <a:ext cx="825500" cy="6858000"/>
          </a:xfrm>
          <a:prstGeom prst="rect">
            <a:avLst/>
          </a:prstGeom>
          <a:solidFill>
            <a:schemeClr val="tx2">
              <a:alpha val="50000"/>
            </a:schemeClr>
          </a:solidFill>
          <a:ln>
            <a:noFill/>
          </a:ln>
          <a:extLst>
            <a:ext uri="{91240B29-F687-4F45-9708-019B960494DF}">
              <a14:hiddenLine xmlns:a14="http://schemas.microsoft.com/office/drawing/2010/main" xmlns="" w="9525">
                <a:solidFill>
                  <a:schemeClr val="bg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
        <p:nvSpPr>
          <p:cNvPr id="3075" name="Rectangle 3"/>
          <p:cNvSpPr>
            <a:spLocks noGrp="1" noChangeArrowheads="1"/>
          </p:cNvSpPr>
          <p:nvPr>
            <p:ph type="ctrTitle"/>
          </p:nvPr>
        </p:nvSpPr>
        <p:spPr>
          <a:xfrm>
            <a:off x="990600" y="2514600"/>
            <a:ext cx="7467600" cy="762000"/>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altLang="ru-RU"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altLang="ru-RU" noProof="0" smtClean="0"/>
              <a:t>Click to edit Master subtitle style</a:t>
            </a:r>
          </a:p>
        </p:txBody>
      </p:sp>
      <p:sp>
        <p:nvSpPr>
          <p:cNvPr id="3077" name="Rectangle 5"/>
          <p:cNvSpPr>
            <a:spLocks noGrp="1" noChangeArrowheads="1"/>
          </p:cNvSpPr>
          <p:nvPr>
            <p:ph type="dt" sz="half" idx="2"/>
          </p:nvPr>
        </p:nvSpPr>
        <p:spPr>
          <a:xfrm>
            <a:off x="838200" y="6248400"/>
            <a:ext cx="1752600" cy="457200"/>
          </a:xfrm>
        </p:spPr>
        <p:txBody>
          <a:bodyPr/>
          <a:lstStyle>
            <a:lvl1pPr>
              <a:defRPr>
                <a:solidFill>
                  <a:srgbClr val="CCECFF"/>
                </a:solidFill>
              </a:defRPr>
            </a:lvl1pPr>
          </a:lstStyle>
          <a:p>
            <a:endParaRPr lang="en-US" altLang="ru-RU"/>
          </a:p>
        </p:txBody>
      </p:sp>
      <p:sp>
        <p:nvSpPr>
          <p:cNvPr id="3078" name="Rectangle 6"/>
          <p:cNvSpPr>
            <a:spLocks noGrp="1" noChangeArrowheads="1"/>
          </p:cNvSpPr>
          <p:nvPr>
            <p:ph type="ftr" sz="quarter" idx="3"/>
          </p:nvPr>
        </p:nvSpPr>
        <p:spPr>
          <a:xfrm>
            <a:off x="3276600" y="6248400"/>
            <a:ext cx="2895600" cy="457200"/>
          </a:xfrm>
        </p:spPr>
        <p:txBody>
          <a:bodyPr/>
          <a:lstStyle>
            <a:lvl1pPr>
              <a:defRPr>
                <a:solidFill>
                  <a:srgbClr val="CCECFF"/>
                </a:solidFill>
              </a:defRPr>
            </a:lvl1pPr>
          </a:lstStyle>
          <a:p>
            <a:endParaRPr lang="en-US" altLang="ru-RU"/>
          </a:p>
        </p:txBody>
      </p:sp>
      <p:sp>
        <p:nvSpPr>
          <p:cNvPr id="3079" name="Rectangle 7"/>
          <p:cNvSpPr>
            <a:spLocks noGrp="1" noChangeArrowheads="1"/>
          </p:cNvSpPr>
          <p:nvPr>
            <p:ph type="sldNum" sz="quarter" idx="4"/>
          </p:nvPr>
        </p:nvSpPr>
        <p:spPr>
          <a:xfrm>
            <a:off x="6934200" y="6248400"/>
            <a:ext cx="1905000" cy="457200"/>
          </a:xfrm>
        </p:spPr>
        <p:txBody>
          <a:bodyPr/>
          <a:lstStyle>
            <a:lvl1pPr>
              <a:defRPr>
                <a:solidFill>
                  <a:srgbClr val="CCECFF"/>
                </a:solidFill>
              </a:defRPr>
            </a:lvl1pPr>
          </a:lstStyle>
          <a:p>
            <a:fld id="{17719995-C970-4F26-B028-70BB0DED2EA0}" type="slidenum">
              <a:rPr lang="en-US" altLang="ru-RU"/>
              <a:pPr/>
              <a:t>‹#›</a:t>
            </a:fld>
            <a:endParaRPr lang="en-US" altLang="ru-RU"/>
          </a:p>
        </p:txBody>
      </p:sp>
      <p:sp>
        <p:nvSpPr>
          <p:cNvPr id="3080" name="Rectangle 8"/>
          <p:cNvSpPr>
            <a:spLocks noChangeArrowheads="1"/>
          </p:cNvSpPr>
          <p:nvPr/>
        </p:nvSpPr>
        <p:spPr bwMode="ltGray">
          <a:xfrm>
            <a:off x="0" y="3543300"/>
            <a:ext cx="3343275" cy="122238"/>
          </a:xfrm>
          <a:prstGeom prst="rect">
            <a:avLst/>
          </a:prstGeom>
          <a:solidFill>
            <a:schemeClr val="bg2">
              <a:alpha val="50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888416129"/>
      </p:ext>
    </p:extLst>
  </p:cSld>
  <p:clrMapOvr>
    <a:masterClrMapping/>
  </p:clrMapOvr>
  <p:transition/>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7AAC97B4-E396-4505-8FA3-54CBE51ADD1D}"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558111297"/>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6C15DCE6-C3CB-4A33-9C02-37F472D3B206}"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84982461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4"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5" name="Rectangle 6"/>
          <p:cNvSpPr>
            <a:spLocks noGrp="1" noChangeArrowheads="1"/>
          </p:cNvSpPr>
          <p:nvPr>
            <p:ph type="sldNum" sz="quarter" idx="12"/>
          </p:nvPr>
        </p:nvSpPr>
        <p:spPr/>
        <p:txBody>
          <a:bodyPr/>
          <a:lstStyle>
            <a:lvl1pPr eaLnBrk="0" hangingPunct="0">
              <a:defRPr>
                <a:cs typeface="Arial" charset="0"/>
              </a:defRPr>
            </a:lvl1pPr>
          </a:lstStyle>
          <a:p>
            <a:pPr>
              <a:defRPr/>
            </a:pPr>
            <a:fld id="{88FC6857-9B1B-4E9D-8AEC-5D606BA4853F}" type="slidenum">
              <a:rPr lang="en-US" altLang="ru-RU"/>
              <a:pPr>
                <a:defRPr/>
              </a:pPr>
              <a:t>‹#›</a:t>
            </a:fld>
            <a:endParaRPr lang="en-US" altLang="ru-RU"/>
          </a:p>
        </p:txBody>
      </p:sp>
    </p:spTree>
    <p:extLst>
      <p:ext uri="{BB962C8B-B14F-4D97-AF65-F5344CB8AC3E}">
        <p14:creationId xmlns:p14="http://schemas.microsoft.com/office/powerpoint/2010/main" xmlns="" val="332509566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C2846931-8D7D-4174-BB89-E909F2035350}"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884509647"/>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lt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en-US" alt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F68D99E4-29A4-40AC-BF40-81E07DE98444}"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68500533"/>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lt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en-US" alt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416D2E94-7F6D-4E20-9121-A5F890BB3970}"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046964972"/>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en-US" alt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7F569CAF-5800-4039-B2A5-DAC5A229E853}"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313561505"/>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44DA5E3-CFB1-4859-AF47-FDD03C273D10}"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094886537"/>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36FF565B-3FB7-4709-8CBD-964ABCCEDD05}"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26845171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02E79713-89AF-471C-A8AE-D7FC978CAACB}"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40769781"/>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BA7D3812-5CC5-4A7E-87D2-BEF43DC92B19}"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583255718"/>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169C2973-FB58-4BDA-81A8-91AD28930AB5}"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91138137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4" name="Нижний колонтитул 3"/>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5" name="Номер слайда 4"/>
          <p:cNvSpPr>
            <a:spLocks noGrp="1"/>
          </p:cNvSpPr>
          <p:nvPr>
            <p:ph type="sldNum" sz="quarter" idx="12"/>
          </p:nvPr>
        </p:nvSpPr>
        <p:spPr>
          <a:xfrm>
            <a:off x="6553200" y="6248400"/>
            <a:ext cx="1905000" cy="457200"/>
          </a:xfrm>
        </p:spPr>
        <p:txBody>
          <a:bodyPr/>
          <a:lstStyle>
            <a:lvl1pPr>
              <a:defRPr/>
            </a:lvl1pPr>
          </a:lstStyle>
          <a:p>
            <a:fld id="{B37A8119-39AE-481A-8005-AA48A0394509}"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70802557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3"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4" name="Rectangle 6"/>
          <p:cNvSpPr>
            <a:spLocks noGrp="1" noChangeArrowheads="1"/>
          </p:cNvSpPr>
          <p:nvPr>
            <p:ph type="sldNum" sz="quarter" idx="12"/>
          </p:nvPr>
        </p:nvSpPr>
        <p:spPr/>
        <p:txBody>
          <a:bodyPr/>
          <a:lstStyle>
            <a:lvl1pPr eaLnBrk="0" hangingPunct="0">
              <a:defRPr>
                <a:cs typeface="Arial" charset="0"/>
              </a:defRPr>
            </a:lvl1pPr>
          </a:lstStyle>
          <a:p>
            <a:pPr>
              <a:defRPr/>
            </a:pPr>
            <a:fld id="{2D876E02-6A20-4858-AE1B-70B25299965C}" type="slidenum">
              <a:rPr lang="en-US" altLang="ru-RU"/>
              <a:pPr>
                <a:defRPr/>
              </a:pPr>
              <a:t>‹#›</a:t>
            </a:fld>
            <a:endParaRPr lang="en-US" altLang="ru-RU"/>
          </a:p>
        </p:txBody>
      </p:sp>
    </p:spTree>
    <p:extLst>
      <p:ext uri="{BB962C8B-B14F-4D97-AF65-F5344CB8AC3E}">
        <p14:creationId xmlns:p14="http://schemas.microsoft.com/office/powerpoint/2010/main" xmlns="" val="253628984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endParaRPr lang="ru-RU"/>
          </a:p>
        </p:txBody>
      </p:sp>
      <p:sp>
        <p:nvSpPr>
          <p:cNvPr id="4" name="Дата 3"/>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a:xfrm>
            <a:off x="6553200" y="6248400"/>
            <a:ext cx="1905000" cy="457200"/>
          </a:xfrm>
        </p:spPr>
        <p:txBody>
          <a:bodyPr/>
          <a:lstStyle>
            <a:lvl1pPr>
              <a:defRPr/>
            </a:lvl1pPr>
          </a:lstStyle>
          <a:p>
            <a:fld id="{742AC57E-15A2-431A-8C9E-89E92BE98D42}"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041606121"/>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Место для изображения из Интернета 3"/>
          <p:cNvSpPr>
            <a:spLocks noGrp="1"/>
          </p:cNvSpPr>
          <p:nvPr>
            <p:ph type="clipArt" sz="half" idx="2"/>
          </p:nvPr>
        </p:nvSpPr>
        <p:spPr>
          <a:xfrm>
            <a:off x="4648200" y="1981200"/>
            <a:ext cx="3810000" cy="4114800"/>
          </a:xfrm>
        </p:spPr>
        <p:txBody>
          <a:bodyPr/>
          <a:lstStyle/>
          <a:p>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A061DC62-84A0-4A53-9A9A-1D8834B7AAEC}"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817485903"/>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chemeClr val="bg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
        <p:nvSpPr>
          <p:cNvPr id="5" name="Rectangle 8"/>
          <p:cNvSpPr>
            <a:spLocks noChangeArrowheads="1"/>
          </p:cNvSpPr>
          <p:nvPr/>
        </p:nvSpPr>
        <p:spPr bwMode="ltGray">
          <a:xfrm>
            <a:off x="0" y="3543300"/>
            <a:ext cx="3344863"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
        <p:nvSpPr>
          <p:cNvPr id="3075" name="Rectangle 3"/>
          <p:cNvSpPr>
            <a:spLocks noGrp="1" noChangeArrowheads="1"/>
          </p:cNvSpPr>
          <p:nvPr>
            <p:ph type="ctrTitle"/>
          </p:nvPr>
        </p:nvSpPr>
        <p:spPr>
          <a:xfrm>
            <a:off x="990600" y="1171575"/>
            <a:ext cx="7467600" cy="210502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noProof="0" smtClean="0"/>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r>
              <a:rPr lang="en-US"/>
              <a:t>СБОРКА DC-72 В ОИЯИ</a:t>
            </a:r>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94FCD090-2347-495F-8C43-86B08A97FAB2}" type="slidenum">
              <a:rPr lang="en-US"/>
              <a:pPr>
                <a:defRPr/>
              </a:pPr>
              <a:t>‹#›</a:t>
            </a:fld>
            <a:endParaRPr lang="en-US"/>
          </a:p>
        </p:txBody>
      </p:sp>
    </p:spTree>
    <p:extLst>
      <p:ext uri="{BB962C8B-B14F-4D97-AF65-F5344CB8AC3E}">
        <p14:creationId xmlns:p14="http://schemas.microsoft.com/office/powerpoint/2010/main" xmlns="" val="3960529454"/>
      </p:ext>
    </p:extLst>
  </p:cSld>
  <p:clrMapOvr>
    <a:masterClrMapping/>
  </p:clrMapOvr>
  <p:transition spd="med">
    <p:dissolv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2D1CD204-D300-4785-B523-DDE49E867B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382822615"/>
      </p:ext>
    </p:extLst>
  </p:cSld>
  <p:clrMapOvr>
    <a:masterClrMapping/>
  </p:clrMapOvr>
  <p:transition spd="med">
    <p:dissolv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9E1E35B8-28CB-42E8-A185-A272B2C822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906806901"/>
      </p:ext>
    </p:extLst>
  </p:cSld>
  <p:clrMapOvr>
    <a:masterClrMapping/>
  </p:clrMapOvr>
  <p:transition spd="med">
    <p:dissolv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pPr>
              <a:defRPr/>
            </a:pPr>
            <a:fld id="{B7C75CD8-06F8-4C93-A262-24F0A96E3F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907069128"/>
      </p:ext>
    </p:extLst>
  </p:cSld>
  <p:clrMapOvr>
    <a:masterClrMapping/>
  </p:clrMapOvr>
  <p:transition spd="med">
    <p:dissolv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9" name="Rectangle 6"/>
          <p:cNvSpPr>
            <a:spLocks noGrp="1" noChangeArrowheads="1"/>
          </p:cNvSpPr>
          <p:nvPr>
            <p:ph type="sldNum" sz="quarter" idx="12"/>
          </p:nvPr>
        </p:nvSpPr>
        <p:spPr>
          <a:ln/>
        </p:spPr>
        <p:txBody>
          <a:bodyPr/>
          <a:lstStyle>
            <a:lvl1pPr>
              <a:defRPr/>
            </a:lvl1pPr>
          </a:lstStyle>
          <a:p>
            <a:pPr>
              <a:defRPr/>
            </a:pPr>
            <a:fld id="{11B86C29-9B16-4C5C-8F1E-CB602A4864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799147248"/>
      </p:ext>
    </p:extLst>
  </p:cSld>
  <p:clrMapOvr>
    <a:masterClrMapping/>
  </p:clrMapOvr>
  <p:transition spd="med">
    <p:dissolv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5" name="Rectangle 6"/>
          <p:cNvSpPr>
            <a:spLocks noGrp="1" noChangeArrowheads="1"/>
          </p:cNvSpPr>
          <p:nvPr>
            <p:ph type="sldNum" sz="quarter" idx="12"/>
          </p:nvPr>
        </p:nvSpPr>
        <p:spPr>
          <a:ln/>
        </p:spPr>
        <p:txBody>
          <a:bodyPr/>
          <a:lstStyle>
            <a:lvl1pPr>
              <a:defRPr/>
            </a:lvl1pPr>
          </a:lstStyle>
          <a:p>
            <a:pPr>
              <a:defRPr/>
            </a:pPr>
            <a:fld id="{1BD1657B-7D6D-4A3F-839D-2E951C3E4B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132564369"/>
      </p:ext>
    </p:extLst>
  </p:cSld>
  <p:clrMapOvr>
    <a:masterClrMapping/>
  </p:clrMapOvr>
  <p:transition spd="med">
    <p:dissolv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4" name="Rectangle 6"/>
          <p:cNvSpPr>
            <a:spLocks noGrp="1" noChangeArrowheads="1"/>
          </p:cNvSpPr>
          <p:nvPr>
            <p:ph type="sldNum" sz="quarter" idx="12"/>
          </p:nvPr>
        </p:nvSpPr>
        <p:spPr>
          <a:ln/>
        </p:spPr>
        <p:txBody>
          <a:bodyPr/>
          <a:lstStyle>
            <a:lvl1pPr>
              <a:defRPr/>
            </a:lvl1pPr>
          </a:lstStyle>
          <a:p>
            <a:pPr>
              <a:defRPr/>
            </a:pPr>
            <a:fld id="{69285EBC-E857-4F67-9B16-B8E63E10F6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649751117"/>
      </p:ext>
    </p:extLst>
  </p:cSld>
  <p:clrMapOvr>
    <a:masterClrMapping/>
  </p:clrMapOvr>
  <p:transition spd="med">
    <p:dissolv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pPr>
              <a:defRPr/>
            </a:pPr>
            <a:fld id="{82052AF7-EDA8-4982-A0FB-FEF1EDAB76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023465138"/>
      </p:ext>
    </p:extLst>
  </p:cSld>
  <p:clrMapOvr>
    <a:masterClrMapping/>
  </p:clrMapOvr>
  <p:transition spd="med">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6"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7" name="Rectangle 6"/>
          <p:cNvSpPr>
            <a:spLocks noGrp="1" noChangeArrowheads="1"/>
          </p:cNvSpPr>
          <p:nvPr>
            <p:ph type="sldNum" sz="quarter" idx="12"/>
          </p:nvPr>
        </p:nvSpPr>
        <p:spPr/>
        <p:txBody>
          <a:bodyPr/>
          <a:lstStyle>
            <a:lvl1pPr eaLnBrk="0" hangingPunct="0">
              <a:defRPr>
                <a:cs typeface="Arial" charset="0"/>
              </a:defRPr>
            </a:lvl1pPr>
          </a:lstStyle>
          <a:p>
            <a:pPr>
              <a:defRPr/>
            </a:pPr>
            <a:fld id="{7B684938-EF82-47F5-B623-37D9C1052D65}" type="slidenum">
              <a:rPr lang="en-US" altLang="ru-RU"/>
              <a:pPr>
                <a:defRPr/>
              </a:pPr>
              <a:t>‹#›</a:t>
            </a:fld>
            <a:endParaRPr lang="en-US" altLang="ru-RU"/>
          </a:p>
        </p:txBody>
      </p:sp>
    </p:spTree>
    <p:extLst>
      <p:ext uri="{BB962C8B-B14F-4D97-AF65-F5344CB8AC3E}">
        <p14:creationId xmlns:p14="http://schemas.microsoft.com/office/powerpoint/2010/main" xmlns="" val="137832478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pPr>
              <a:defRPr/>
            </a:pPr>
            <a:fld id="{F41B13C8-A000-41B8-B715-8DC8A5530C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286015527"/>
      </p:ext>
    </p:extLst>
  </p:cSld>
  <p:clrMapOvr>
    <a:masterClrMapping/>
  </p:clrMapOvr>
  <p:transition spd="med">
    <p:dissolv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A4BFF28E-0E1F-447B-90AA-B8B68F6B19F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341938707"/>
      </p:ext>
    </p:extLst>
  </p:cSld>
  <p:clrMapOvr>
    <a:masterClrMapping/>
  </p:clrMapOvr>
  <p:transition spd="med">
    <p:dissolv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613319F3-A994-4097-855C-C59B3431F7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223907679"/>
      </p:ext>
    </p:extLst>
  </p:cSld>
  <p:clrMapOvr>
    <a:masterClrMapping/>
  </p:clrMapOvr>
  <p:transition spd="med">
    <p:dissolv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5" name="Rectangle 6"/>
          <p:cNvSpPr>
            <a:spLocks noGrp="1" noChangeArrowheads="1"/>
          </p:cNvSpPr>
          <p:nvPr>
            <p:ph type="sldNum" sz="quarter" idx="12"/>
          </p:nvPr>
        </p:nvSpPr>
        <p:spPr>
          <a:ln/>
        </p:spPr>
        <p:txBody>
          <a:bodyPr/>
          <a:lstStyle>
            <a:lvl1pPr>
              <a:defRPr/>
            </a:lvl1pPr>
          </a:lstStyle>
          <a:p>
            <a:pPr>
              <a:defRPr/>
            </a:pPr>
            <a:fld id="{62A7FDE1-93AA-472A-8DE1-E12E253356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436649193"/>
      </p:ext>
    </p:extLst>
  </p:cSld>
  <p:clrMapOvr>
    <a:masterClrMapping/>
  </p:clrMapOvr>
  <p:transition spd="med">
    <p:dissolv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228600" y="457200"/>
            <a:ext cx="77724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6858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6858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9" name="Rectangle 6"/>
          <p:cNvSpPr>
            <a:spLocks noGrp="1" noChangeArrowheads="1"/>
          </p:cNvSpPr>
          <p:nvPr>
            <p:ph type="sldNum" sz="quarter" idx="12"/>
          </p:nvPr>
        </p:nvSpPr>
        <p:spPr>
          <a:ln/>
        </p:spPr>
        <p:txBody>
          <a:bodyPr/>
          <a:lstStyle>
            <a:lvl1pPr>
              <a:defRPr/>
            </a:lvl1pPr>
          </a:lstStyle>
          <a:p>
            <a:pPr>
              <a:defRPr/>
            </a:pPr>
            <a:fld id="{C30041E2-9117-4668-9D62-4016E9DF94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791099260"/>
      </p:ext>
    </p:extLst>
  </p:cSld>
  <p:clrMapOvr>
    <a:masterClrMapping/>
  </p:clrMapOvr>
  <p:transition spd="med">
    <p:dissolv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8" name="Rectangle 6"/>
          <p:cNvSpPr>
            <a:spLocks noGrp="1" noChangeArrowheads="1"/>
          </p:cNvSpPr>
          <p:nvPr>
            <p:ph type="sldNum" sz="quarter" idx="12"/>
          </p:nvPr>
        </p:nvSpPr>
        <p:spPr>
          <a:ln/>
        </p:spPr>
        <p:txBody>
          <a:bodyPr/>
          <a:lstStyle>
            <a:lvl1pPr>
              <a:defRPr/>
            </a:lvl1pPr>
          </a:lstStyle>
          <a:p>
            <a:pPr>
              <a:defRPr/>
            </a:pPr>
            <a:fld id="{F4E9B95F-5C23-4F91-8340-D08D1519A4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067280307"/>
      </p:ext>
    </p:extLst>
  </p:cSld>
  <p:clrMapOvr>
    <a:masterClrMapping/>
  </p:clrMapOvr>
  <p:transition spd="med">
    <p:dissolv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EAEAEA"/>
              </a:solidFill>
            </a:endParaRP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EAEAEA"/>
                </a:solidFill>
              </a:rPr>
              <a:t>СБОРКА DC-72 В ОИЯИ</a:t>
            </a:r>
          </a:p>
        </p:txBody>
      </p:sp>
      <p:sp>
        <p:nvSpPr>
          <p:cNvPr id="6" name="Номер слайда 5"/>
          <p:cNvSpPr>
            <a:spLocks noGrp="1"/>
          </p:cNvSpPr>
          <p:nvPr>
            <p:ph type="sldNum" sz="quarter" idx="12"/>
          </p:nvPr>
        </p:nvSpPr>
        <p:spPr/>
        <p:txBody>
          <a:bodyPr/>
          <a:lstStyle>
            <a:lvl1pPr>
              <a:defRPr/>
            </a:lvl1pPr>
          </a:lstStyle>
          <a:p>
            <a:fld id="{0C44360A-E70E-463A-92E3-B642AF9D968B}" type="slidenum">
              <a:rPr lang="ru-RU" altLang="ru-RU">
                <a:solidFill>
                  <a:srgbClr val="EAEAEA"/>
                </a:solidFill>
              </a:rPr>
              <a:pPr/>
              <a:t>‹#›</a:t>
            </a:fld>
            <a:endParaRPr lang="ru-RU" altLang="ru-RU">
              <a:solidFill>
                <a:srgbClr val="EAEAEA"/>
              </a:solidFill>
            </a:endParaRPr>
          </a:p>
        </p:txBody>
      </p:sp>
    </p:spTree>
    <p:extLst>
      <p:ext uri="{BB962C8B-B14F-4D97-AF65-F5344CB8AC3E}">
        <p14:creationId xmlns:p14="http://schemas.microsoft.com/office/powerpoint/2010/main" xmlns="" val="2800650999"/>
      </p:ext>
    </p:extLst>
  </p:cSld>
  <p:clrMapOvr>
    <a:masterClrMapping/>
  </p:clrMapOvr>
  <p:transition spd="med">
    <p:wedg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EAEAEA"/>
              </a:solidFill>
            </a:endParaRP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EAEAEA"/>
                </a:solidFill>
              </a:rPr>
              <a:t>СБОРКА DC-72 В ОИЯИ</a:t>
            </a:r>
          </a:p>
        </p:txBody>
      </p:sp>
      <p:sp>
        <p:nvSpPr>
          <p:cNvPr id="6" name="Номер слайда 5"/>
          <p:cNvSpPr>
            <a:spLocks noGrp="1"/>
          </p:cNvSpPr>
          <p:nvPr>
            <p:ph type="sldNum" sz="quarter" idx="12"/>
          </p:nvPr>
        </p:nvSpPr>
        <p:spPr/>
        <p:txBody>
          <a:bodyPr/>
          <a:lstStyle>
            <a:lvl1pPr>
              <a:defRPr/>
            </a:lvl1pPr>
          </a:lstStyle>
          <a:p>
            <a:fld id="{94A06BCA-B947-4471-A80F-AB1BC3745D3D}" type="slidenum">
              <a:rPr lang="ru-RU" altLang="ru-RU">
                <a:solidFill>
                  <a:srgbClr val="EAEAEA"/>
                </a:solidFill>
              </a:rPr>
              <a:pPr/>
              <a:t>‹#›</a:t>
            </a:fld>
            <a:endParaRPr lang="ru-RU" altLang="ru-RU">
              <a:solidFill>
                <a:srgbClr val="EAEAEA"/>
              </a:solidFill>
            </a:endParaRPr>
          </a:p>
        </p:txBody>
      </p:sp>
    </p:spTree>
    <p:extLst>
      <p:ext uri="{BB962C8B-B14F-4D97-AF65-F5344CB8AC3E}">
        <p14:creationId xmlns:p14="http://schemas.microsoft.com/office/powerpoint/2010/main" xmlns="" val="1767805861"/>
      </p:ext>
    </p:extLst>
  </p:cSld>
  <p:clrMapOvr>
    <a:masterClrMapping/>
  </p:clrMapOvr>
  <p:transition spd="med">
    <p:wedg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EAEAEA"/>
              </a:solidFill>
            </a:endParaRP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EAEAEA"/>
                </a:solidFill>
              </a:rPr>
              <a:t>СБОРКА DC-72 В ОИЯИ</a:t>
            </a:r>
          </a:p>
        </p:txBody>
      </p:sp>
      <p:sp>
        <p:nvSpPr>
          <p:cNvPr id="6" name="Номер слайда 5"/>
          <p:cNvSpPr>
            <a:spLocks noGrp="1"/>
          </p:cNvSpPr>
          <p:nvPr>
            <p:ph type="sldNum" sz="quarter" idx="12"/>
          </p:nvPr>
        </p:nvSpPr>
        <p:spPr/>
        <p:txBody>
          <a:bodyPr/>
          <a:lstStyle>
            <a:lvl1pPr>
              <a:defRPr/>
            </a:lvl1pPr>
          </a:lstStyle>
          <a:p>
            <a:fld id="{EA1EBC3D-A8E1-40F1-B768-6D226EFD3DD3}" type="slidenum">
              <a:rPr lang="ru-RU" altLang="ru-RU">
                <a:solidFill>
                  <a:srgbClr val="EAEAEA"/>
                </a:solidFill>
              </a:rPr>
              <a:pPr/>
              <a:t>‹#›</a:t>
            </a:fld>
            <a:endParaRPr lang="ru-RU" altLang="ru-RU">
              <a:solidFill>
                <a:srgbClr val="EAEAEA"/>
              </a:solidFill>
            </a:endParaRPr>
          </a:p>
        </p:txBody>
      </p:sp>
    </p:spTree>
    <p:extLst>
      <p:ext uri="{BB962C8B-B14F-4D97-AF65-F5344CB8AC3E}">
        <p14:creationId xmlns:p14="http://schemas.microsoft.com/office/powerpoint/2010/main" xmlns="" val="3662489961"/>
      </p:ext>
    </p:extLst>
  </p:cSld>
  <p:clrMapOvr>
    <a:masterClrMapping/>
  </p:clrMapOvr>
  <p:transition spd="med">
    <p:wedg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900113" y="1341438"/>
            <a:ext cx="4006850" cy="49672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059363" y="1341438"/>
            <a:ext cx="4008437" cy="49672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EAEAEA"/>
              </a:solidFill>
            </a:endParaRPr>
          </a:p>
        </p:txBody>
      </p:sp>
      <p:sp>
        <p:nvSpPr>
          <p:cNvPr id="6" name="Нижний колонтитул 5"/>
          <p:cNvSpPr>
            <a:spLocks noGrp="1"/>
          </p:cNvSpPr>
          <p:nvPr>
            <p:ph type="ftr" sz="quarter" idx="11"/>
          </p:nvPr>
        </p:nvSpPr>
        <p:spPr/>
        <p:txBody>
          <a:bodyPr/>
          <a:lstStyle>
            <a:lvl1pPr>
              <a:defRPr/>
            </a:lvl1pPr>
          </a:lstStyle>
          <a:p>
            <a:r>
              <a:rPr lang="ru-RU" altLang="ru-RU">
                <a:solidFill>
                  <a:srgbClr val="EAEAEA"/>
                </a:solidFill>
              </a:rPr>
              <a:t>СБОРКА DC-72 В ОИЯИ</a:t>
            </a:r>
          </a:p>
        </p:txBody>
      </p:sp>
      <p:sp>
        <p:nvSpPr>
          <p:cNvPr id="7" name="Номер слайда 6"/>
          <p:cNvSpPr>
            <a:spLocks noGrp="1"/>
          </p:cNvSpPr>
          <p:nvPr>
            <p:ph type="sldNum" sz="quarter" idx="12"/>
          </p:nvPr>
        </p:nvSpPr>
        <p:spPr/>
        <p:txBody>
          <a:bodyPr/>
          <a:lstStyle>
            <a:lvl1pPr>
              <a:defRPr/>
            </a:lvl1pPr>
          </a:lstStyle>
          <a:p>
            <a:fld id="{D7DB25E3-3FDD-46A0-AD79-51D505C69EBB}" type="slidenum">
              <a:rPr lang="ru-RU" altLang="ru-RU">
                <a:solidFill>
                  <a:srgbClr val="EAEAEA"/>
                </a:solidFill>
              </a:rPr>
              <a:pPr/>
              <a:t>‹#›</a:t>
            </a:fld>
            <a:endParaRPr lang="ru-RU" altLang="ru-RU">
              <a:solidFill>
                <a:srgbClr val="EAEAEA"/>
              </a:solidFill>
            </a:endParaRPr>
          </a:p>
        </p:txBody>
      </p:sp>
    </p:spTree>
    <p:extLst>
      <p:ext uri="{BB962C8B-B14F-4D97-AF65-F5344CB8AC3E}">
        <p14:creationId xmlns:p14="http://schemas.microsoft.com/office/powerpoint/2010/main" xmlns="" val="1411625306"/>
      </p:ext>
    </p:extLst>
  </p:cSld>
  <p:clrMapOvr>
    <a:masterClrMapping/>
  </p:clrMapOvr>
  <p:transition spd="med">
    <p:wedg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6"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7" name="Rectangle 6"/>
          <p:cNvSpPr>
            <a:spLocks noGrp="1" noChangeArrowheads="1"/>
          </p:cNvSpPr>
          <p:nvPr>
            <p:ph type="sldNum" sz="quarter" idx="12"/>
          </p:nvPr>
        </p:nvSpPr>
        <p:spPr/>
        <p:txBody>
          <a:bodyPr/>
          <a:lstStyle>
            <a:lvl1pPr eaLnBrk="0" hangingPunct="0">
              <a:defRPr>
                <a:cs typeface="Arial" charset="0"/>
              </a:defRPr>
            </a:lvl1pPr>
          </a:lstStyle>
          <a:p>
            <a:pPr>
              <a:defRPr/>
            </a:pPr>
            <a:fld id="{C72A4B71-4572-4550-8E64-565C14669115}" type="slidenum">
              <a:rPr lang="en-US" altLang="ru-RU"/>
              <a:pPr>
                <a:defRPr/>
              </a:pPr>
              <a:t>‹#›</a:t>
            </a:fld>
            <a:endParaRPr lang="en-US" altLang="ru-RU"/>
          </a:p>
        </p:txBody>
      </p:sp>
    </p:spTree>
    <p:extLst>
      <p:ext uri="{BB962C8B-B14F-4D97-AF65-F5344CB8AC3E}">
        <p14:creationId xmlns:p14="http://schemas.microsoft.com/office/powerpoint/2010/main" xmlns="" val="246416673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EAEAEA"/>
              </a:solidFill>
            </a:endParaRPr>
          </a:p>
        </p:txBody>
      </p:sp>
      <p:sp>
        <p:nvSpPr>
          <p:cNvPr id="8" name="Нижний колонтитул 7"/>
          <p:cNvSpPr>
            <a:spLocks noGrp="1"/>
          </p:cNvSpPr>
          <p:nvPr>
            <p:ph type="ftr" sz="quarter" idx="11"/>
          </p:nvPr>
        </p:nvSpPr>
        <p:spPr/>
        <p:txBody>
          <a:bodyPr/>
          <a:lstStyle>
            <a:lvl1pPr>
              <a:defRPr/>
            </a:lvl1pPr>
          </a:lstStyle>
          <a:p>
            <a:r>
              <a:rPr lang="ru-RU" altLang="ru-RU">
                <a:solidFill>
                  <a:srgbClr val="EAEAEA"/>
                </a:solidFill>
              </a:rPr>
              <a:t>СБОРКА DC-72 В ОИЯИ</a:t>
            </a:r>
          </a:p>
        </p:txBody>
      </p:sp>
      <p:sp>
        <p:nvSpPr>
          <p:cNvPr id="9" name="Номер слайда 8"/>
          <p:cNvSpPr>
            <a:spLocks noGrp="1"/>
          </p:cNvSpPr>
          <p:nvPr>
            <p:ph type="sldNum" sz="quarter" idx="12"/>
          </p:nvPr>
        </p:nvSpPr>
        <p:spPr/>
        <p:txBody>
          <a:bodyPr/>
          <a:lstStyle>
            <a:lvl1pPr>
              <a:defRPr/>
            </a:lvl1pPr>
          </a:lstStyle>
          <a:p>
            <a:fld id="{03FFCD6F-B589-41C4-B914-458A754041E5}" type="slidenum">
              <a:rPr lang="ru-RU" altLang="ru-RU">
                <a:solidFill>
                  <a:srgbClr val="EAEAEA"/>
                </a:solidFill>
              </a:rPr>
              <a:pPr/>
              <a:t>‹#›</a:t>
            </a:fld>
            <a:endParaRPr lang="ru-RU" altLang="ru-RU">
              <a:solidFill>
                <a:srgbClr val="EAEAEA"/>
              </a:solidFill>
            </a:endParaRPr>
          </a:p>
        </p:txBody>
      </p:sp>
    </p:spTree>
    <p:extLst>
      <p:ext uri="{BB962C8B-B14F-4D97-AF65-F5344CB8AC3E}">
        <p14:creationId xmlns:p14="http://schemas.microsoft.com/office/powerpoint/2010/main" xmlns="" val="1915385748"/>
      </p:ext>
    </p:extLst>
  </p:cSld>
  <p:clrMapOvr>
    <a:masterClrMapping/>
  </p:clrMapOvr>
  <p:transition spd="med">
    <p:wedg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EAEAEA"/>
              </a:solidFill>
            </a:endParaRPr>
          </a:p>
        </p:txBody>
      </p:sp>
      <p:sp>
        <p:nvSpPr>
          <p:cNvPr id="4" name="Нижний колонтитул 3"/>
          <p:cNvSpPr>
            <a:spLocks noGrp="1"/>
          </p:cNvSpPr>
          <p:nvPr>
            <p:ph type="ftr" sz="quarter" idx="11"/>
          </p:nvPr>
        </p:nvSpPr>
        <p:spPr/>
        <p:txBody>
          <a:bodyPr/>
          <a:lstStyle>
            <a:lvl1pPr>
              <a:defRPr/>
            </a:lvl1pPr>
          </a:lstStyle>
          <a:p>
            <a:r>
              <a:rPr lang="ru-RU" altLang="ru-RU">
                <a:solidFill>
                  <a:srgbClr val="EAEAEA"/>
                </a:solidFill>
              </a:rPr>
              <a:t>СБОРКА DC-72 В ОИЯИ</a:t>
            </a:r>
          </a:p>
        </p:txBody>
      </p:sp>
      <p:sp>
        <p:nvSpPr>
          <p:cNvPr id="5" name="Номер слайда 4"/>
          <p:cNvSpPr>
            <a:spLocks noGrp="1"/>
          </p:cNvSpPr>
          <p:nvPr>
            <p:ph type="sldNum" sz="quarter" idx="12"/>
          </p:nvPr>
        </p:nvSpPr>
        <p:spPr/>
        <p:txBody>
          <a:bodyPr/>
          <a:lstStyle>
            <a:lvl1pPr>
              <a:defRPr/>
            </a:lvl1pPr>
          </a:lstStyle>
          <a:p>
            <a:fld id="{3DB7F147-105E-41B9-A3D8-5B8B98201DF9}" type="slidenum">
              <a:rPr lang="ru-RU" altLang="ru-RU">
                <a:solidFill>
                  <a:srgbClr val="EAEAEA"/>
                </a:solidFill>
              </a:rPr>
              <a:pPr/>
              <a:t>‹#›</a:t>
            </a:fld>
            <a:endParaRPr lang="ru-RU" altLang="ru-RU">
              <a:solidFill>
                <a:srgbClr val="EAEAEA"/>
              </a:solidFill>
            </a:endParaRPr>
          </a:p>
        </p:txBody>
      </p:sp>
    </p:spTree>
    <p:extLst>
      <p:ext uri="{BB962C8B-B14F-4D97-AF65-F5344CB8AC3E}">
        <p14:creationId xmlns:p14="http://schemas.microsoft.com/office/powerpoint/2010/main" xmlns="" val="3521830950"/>
      </p:ext>
    </p:extLst>
  </p:cSld>
  <p:clrMapOvr>
    <a:masterClrMapping/>
  </p:clrMapOvr>
  <p:transition spd="med">
    <p:wedg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EAEAEA"/>
              </a:solidFill>
            </a:endParaRPr>
          </a:p>
        </p:txBody>
      </p:sp>
      <p:sp>
        <p:nvSpPr>
          <p:cNvPr id="3" name="Нижний колонтитул 2"/>
          <p:cNvSpPr>
            <a:spLocks noGrp="1"/>
          </p:cNvSpPr>
          <p:nvPr>
            <p:ph type="ftr" sz="quarter" idx="11"/>
          </p:nvPr>
        </p:nvSpPr>
        <p:spPr/>
        <p:txBody>
          <a:bodyPr/>
          <a:lstStyle>
            <a:lvl1pPr>
              <a:defRPr/>
            </a:lvl1pPr>
          </a:lstStyle>
          <a:p>
            <a:r>
              <a:rPr lang="ru-RU" altLang="ru-RU">
                <a:solidFill>
                  <a:srgbClr val="EAEAEA"/>
                </a:solidFill>
              </a:rPr>
              <a:t>СБОРКА DC-72 В ОИЯИ</a:t>
            </a:r>
          </a:p>
        </p:txBody>
      </p:sp>
      <p:sp>
        <p:nvSpPr>
          <p:cNvPr id="4" name="Номер слайда 3"/>
          <p:cNvSpPr>
            <a:spLocks noGrp="1"/>
          </p:cNvSpPr>
          <p:nvPr>
            <p:ph type="sldNum" sz="quarter" idx="12"/>
          </p:nvPr>
        </p:nvSpPr>
        <p:spPr/>
        <p:txBody>
          <a:bodyPr/>
          <a:lstStyle>
            <a:lvl1pPr>
              <a:defRPr/>
            </a:lvl1pPr>
          </a:lstStyle>
          <a:p>
            <a:fld id="{F2587A3C-294F-4A84-A9CF-6365601E9B06}" type="slidenum">
              <a:rPr lang="ru-RU" altLang="ru-RU">
                <a:solidFill>
                  <a:srgbClr val="EAEAEA"/>
                </a:solidFill>
              </a:rPr>
              <a:pPr/>
              <a:t>‹#›</a:t>
            </a:fld>
            <a:endParaRPr lang="ru-RU" altLang="ru-RU">
              <a:solidFill>
                <a:srgbClr val="EAEAEA"/>
              </a:solidFill>
            </a:endParaRPr>
          </a:p>
        </p:txBody>
      </p:sp>
    </p:spTree>
    <p:extLst>
      <p:ext uri="{BB962C8B-B14F-4D97-AF65-F5344CB8AC3E}">
        <p14:creationId xmlns:p14="http://schemas.microsoft.com/office/powerpoint/2010/main" xmlns="" val="4091079029"/>
      </p:ext>
    </p:extLst>
  </p:cSld>
  <p:clrMapOvr>
    <a:masterClrMapping/>
  </p:clrMapOvr>
  <p:transition spd="med">
    <p:wedg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EAEAEA"/>
              </a:solidFill>
            </a:endParaRPr>
          </a:p>
        </p:txBody>
      </p:sp>
      <p:sp>
        <p:nvSpPr>
          <p:cNvPr id="6" name="Нижний колонтитул 5"/>
          <p:cNvSpPr>
            <a:spLocks noGrp="1"/>
          </p:cNvSpPr>
          <p:nvPr>
            <p:ph type="ftr" sz="quarter" idx="11"/>
          </p:nvPr>
        </p:nvSpPr>
        <p:spPr/>
        <p:txBody>
          <a:bodyPr/>
          <a:lstStyle>
            <a:lvl1pPr>
              <a:defRPr/>
            </a:lvl1pPr>
          </a:lstStyle>
          <a:p>
            <a:r>
              <a:rPr lang="ru-RU" altLang="ru-RU">
                <a:solidFill>
                  <a:srgbClr val="EAEAEA"/>
                </a:solidFill>
              </a:rPr>
              <a:t>СБОРКА DC-72 В ОИЯИ</a:t>
            </a:r>
          </a:p>
        </p:txBody>
      </p:sp>
      <p:sp>
        <p:nvSpPr>
          <p:cNvPr id="7" name="Номер слайда 6"/>
          <p:cNvSpPr>
            <a:spLocks noGrp="1"/>
          </p:cNvSpPr>
          <p:nvPr>
            <p:ph type="sldNum" sz="quarter" idx="12"/>
          </p:nvPr>
        </p:nvSpPr>
        <p:spPr/>
        <p:txBody>
          <a:bodyPr/>
          <a:lstStyle>
            <a:lvl1pPr>
              <a:defRPr/>
            </a:lvl1pPr>
          </a:lstStyle>
          <a:p>
            <a:fld id="{FEE53A8F-1708-4662-B0B4-16C7297EE859}" type="slidenum">
              <a:rPr lang="ru-RU" altLang="ru-RU">
                <a:solidFill>
                  <a:srgbClr val="EAEAEA"/>
                </a:solidFill>
              </a:rPr>
              <a:pPr/>
              <a:t>‹#›</a:t>
            </a:fld>
            <a:endParaRPr lang="ru-RU" altLang="ru-RU">
              <a:solidFill>
                <a:srgbClr val="EAEAEA"/>
              </a:solidFill>
            </a:endParaRPr>
          </a:p>
        </p:txBody>
      </p:sp>
    </p:spTree>
    <p:extLst>
      <p:ext uri="{BB962C8B-B14F-4D97-AF65-F5344CB8AC3E}">
        <p14:creationId xmlns:p14="http://schemas.microsoft.com/office/powerpoint/2010/main" xmlns="" val="538869014"/>
      </p:ext>
    </p:extLst>
  </p:cSld>
  <p:clrMapOvr>
    <a:masterClrMapping/>
  </p:clrMapOvr>
  <p:transition spd="med">
    <p:wedg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EAEAEA"/>
              </a:solidFill>
            </a:endParaRPr>
          </a:p>
        </p:txBody>
      </p:sp>
      <p:sp>
        <p:nvSpPr>
          <p:cNvPr id="6" name="Нижний колонтитул 5"/>
          <p:cNvSpPr>
            <a:spLocks noGrp="1"/>
          </p:cNvSpPr>
          <p:nvPr>
            <p:ph type="ftr" sz="quarter" idx="11"/>
          </p:nvPr>
        </p:nvSpPr>
        <p:spPr/>
        <p:txBody>
          <a:bodyPr/>
          <a:lstStyle>
            <a:lvl1pPr>
              <a:defRPr/>
            </a:lvl1pPr>
          </a:lstStyle>
          <a:p>
            <a:r>
              <a:rPr lang="ru-RU" altLang="ru-RU">
                <a:solidFill>
                  <a:srgbClr val="EAEAEA"/>
                </a:solidFill>
              </a:rPr>
              <a:t>СБОРКА DC-72 В ОИЯИ</a:t>
            </a:r>
          </a:p>
        </p:txBody>
      </p:sp>
      <p:sp>
        <p:nvSpPr>
          <p:cNvPr id="7" name="Номер слайда 6"/>
          <p:cNvSpPr>
            <a:spLocks noGrp="1"/>
          </p:cNvSpPr>
          <p:nvPr>
            <p:ph type="sldNum" sz="quarter" idx="12"/>
          </p:nvPr>
        </p:nvSpPr>
        <p:spPr/>
        <p:txBody>
          <a:bodyPr/>
          <a:lstStyle>
            <a:lvl1pPr>
              <a:defRPr/>
            </a:lvl1pPr>
          </a:lstStyle>
          <a:p>
            <a:fld id="{AC5799A3-45B8-4B82-A8B6-C7BB3C3B98F8}" type="slidenum">
              <a:rPr lang="ru-RU" altLang="ru-RU">
                <a:solidFill>
                  <a:srgbClr val="EAEAEA"/>
                </a:solidFill>
              </a:rPr>
              <a:pPr/>
              <a:t>‹#›</a:t>
            </a:fld>
            <a:endParaRPr lang="ru-RU" altLang="ru-RU">
              <a:solidFill>
                <a:srgbClr val="EAEAEA"/>
              </a:solidFill>
            </a:endParaRPr>
          </a:p>
        </p:txBody>
      </p:sp>
    </p:spTree>
    <p:extLst>
      <p:ext uri="{BB962C8B-B14F-4D97-AF65-F5344CB8AC3E}">
        <p14:creationId xmlns:p14="http://schemas.microsoft.com/office/powerpoint/2010/main" xmlns="" val="2906234673"/>
      </p:ext>
    </p:extLst>
  </p:cSld>
  <p:clrMapOvr>
    <a:masterClrMapping/>
  </p:clrMapOvr>
  <p:transition spd="med">
    <p:wedg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EAEAEA"/>
              </a:solidFill>
            </a:endParaRP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EAEAEA"/>
                </a:solidFill>
              </a:rPr>
              <a:t>СБОРКА DC-72 В ОИЯИ</a:t>
            </a:r>
          </a:p>
        </p:txBody>
      </p:sp>
      <p:sp>
        <p:nvSpPr>
          <p:cNvPr id="6" name="Номер слайда 5"/>
          <p:cNvSpPr>
            <a:spLocks noGrp="1"/>
          </p:cNvSpPr>
          <p:nvPr>
            <p:ph type="sldNum" sz="quarter" idx="12"/>
          </p:nvPr>
        </p:nvSpPr>
        <p:spPr/>
        <p:txBody>
          <a:bodyPr/>
          <a:lstStyle>
            <a:lvl1pPr>
              <a:defRPr/>
            </a:lvl1pPr>
          </a:lstStyle>
          <a:p>
            <a:fld id="{A218B65F-349A-4A2C-9F2F-ABC115550161}" type="slidenum">
              <a:rPr lang="ru-RU" altLang="ru-RU">
                <a:solidFill>
                  <a:srgbClr val="EAEAEA"/>
                </a:solidFill>
              </a:rPr>
              <a:pPr/>
              <a:t>‹#›</a:t>
            </a:fld>
            <a:endParaRPr lang="ru-RU" altLang="ru-RU">
              <a:solidFill>
                <a:srgbClr val="EAEAEA"/>
              </a:solidFill>
            </a:endParaRPr>
          </a:p>
        </p:txBody>
      </p:sp>
    </p:spTree>
    <p:extLst>
      <p:ext uri="{BB962C8B-B14F-4D97-AF65-F5344CB8AC3E}">
        <p14:creationId xmlns:p14="http://schemas.microsoft.com/office/powerpoint/2010/main" xmlns="" val="459364777"/>
      </p:ext>
    </p:extLst>
  </p:cSld>
  <p:clrMapOvr>
    <a:masterClrMapping/>
  </p:clrMapOvr>
  <p:transition spd="med">
    <p:wedg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083425" y="115888"/>
            <a:ext cx="2060575" cy="6192837"/>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900113" y="115888"/>
            <a:ext cx="6030912" cy="61928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EAEAEA"/>
              </a:solidFill>
            </a:endParaRPr>
          </a:p>
        </p:txBody>
      </p:sp>
      <p:sp>
        <p:nvSpPr>
          <p:cNvPr id="5" name="Нижний колонтитул 4"/>
          <p:cNvSpPr>
            <a:spLocks noGrp="1"/>
          </p:cNvSpPr>
          <p:nvPr>
            <p:ph type="ftr" sz="quarter" idx="11"/>
          </p:nvPr>
        </p:nvSpPr>
        <p:spPr/>
        <p:txBody>
          <a:bodyPr/>
          <a:lstStyle>
            <a:lvl1pPr>
              <a:defRPr/>
            </a:lvl1pPr>
          </a:lstStyle>
          <a:p>
            <a:r>
              <a:rPr lang="ru-RU" altLang="ru-RU">
                <a:solidFill>
                  <a:srgbClr val="EAEAEA"/>
                </a:solidFill>
              </a:rPr>
              <a:t>СБОРКА DC-72 В ОИЯИ</a:t>
            </a:r>
          </a:p>
        </p:txBody>
      </p:sp>
      <p:sp>
        <p:nvSpPr>
          <p:cNvPr id="6" name="Номер слайда 5"/>
          <p:cNvSpPr>
            <a:spLocks noGrp="1"/>
          </p:cNvSpPr>
          <p:nvPr>
            <p:ph type="sldNum" sz="quarter" idx="12"/>
          </p:nvPr>
        </p:nvSpPr>
        <p:spPr/>
        <p:txBody>
          <a:bodyPr/>
          <a:lstStyle>
            <a:lvl1pPr>
              <a:defRPr/>
            </a:lvl1pPr>
          </a:lstStyle>
          <a:p>
            <a:fld id="{3D6102FC-80A6-4A10-A14F-C94B5CAC7A91}" type="slidenum">
              <a:rPr lang="ru-RU" altLang="ru-RU">
                <a:solidFill>
                  <a:srgbClr val="EAEAEA"/>
                </a:solidFill>
              </a:rPr>
              <a:pPr/>
              <a:t>‹#›</a:t>
            </a:fld>
            <a:endParaRPr lang="ru-RU" altLang="ru-RU">
              <a:solidFill>
                <a:srgbClr val="EAEAEA"/>
              </a:solidFill>
            </a:endParaRPr>
          </a:p>
        </p:txBody>
      </p:sp>
    </p:spTree>
    <p:extLst>
      <p:ext uri="{BB962C8B-B14F-4D97-AF65-F5344CB8AC3E}">
        <p14:creationId xmlns:p14="http://schemas.microsoft.com/office/powerpoint/2010/main" xmlns="" val="707601401"/>
      </p:ext>
    </p:extLst>
  </p:cSld>
  <p:clrMapOvr>
    <a:masterClrMapping/>
  </p:clrMapOvr>
  <p:transition spd="med">
    <p:wedg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0113" y="115888"/>
            <a:ext cx="8243887" cy="968375"/>
          </a:xfrm>
        </p:spPr>
        <p:txBody>
          <a:bodyPr/>
          <a:lstStyle/>
          <a:p>
            <a:r>
              <a:rPr lang="ru-RU" smtClean="0"/>
              <a:t>Образец заголовка</a:t>
            </a:r>
            <a:endParaRPr lang="ru-RU"/>
          </a:p>
        </p:txBody>
      </p:sp>
      <p:sp>
        <p:nvSpPr>
          <p:cNvPr id="3" name="Объект 2"/>
          <p:cNvSpPr>
            <a:spLocks noGrp="1"/>
          </p:cNvSpPr>
          <p:nvPr>
            <p:ph sz="half" idx="1"/>
          </p:nvPr>
        </p:nvSpPr>
        <p:spPr>
          <a:xfrm>
            <a:off x="900113" y="1341438"/>
            <a:ext cx="4006850" cy="49672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5059363" y="1341438"/>
            <a:ext cx="4008437" cy="24066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5059363" y="3900488"/>
            <a:ext cx="4008437" cy="24082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900113" y="6400800"/>
            <a:ext cx="1441450" cy="457200"/>
          </a:xfrm>
        </p:spPr>
        <p:txBody>
          <a:bodyPr/>
          <a:lstStyle>
            <a:lvl1pPr>
              <a:defRPr/>
            </a:lvl1pPr>
          </a:lstStyle>
          <a:p>
            <a:endParaRPr lang="ru-RU" altLang="ru-RU">
              <a:solidFill>
                <a:srgbClr val="EAEAEA"/>
              </a:solidFill>
            </a:endParaRPr>
          </a:p>
        </p:txBody>
      </p:sp>
      <p:sp>
        <p:nvSpPr>
          <p:cNvPr id="7" name="Нижний колонтитул 6"/>
          <p:cNvSpPr>
            <a:spLocks noGrp="1"/>
          </p:cNvSpPr>
          <p:nvPr>
            <p:ph type="ftr" sz="quarter" idx="11"/>
          </p:nvPr>
        </p:nvSpPr>
        <p:spPr>
          <a:xfrm>
            <a:off x="2341563" y="6400800"/>
            <a:ext cx="5614987" cy="457200"/>
          </a:xfrm>
        </p:spPr>
        <p:txBody>
          <a:bodyPr/>
          <a:lstStyle>
            <a:lvl1pPr>
              <a:defRPr/>
            </a:lvl1pPr>
          </a:lstStyle>
          <a:p>
            <a:r>
              <a:rPr lang="ru-RU" altLang="ru-RU">
                <a:solidFill>
                  <a:srgbClr val="EAEAEA"/>
                </a:solidFill>
              </a:rPr>
              <a:t>СБОРКА DC-72 В ОИЯИ</a:t>
            </a:r>
          </a:p>
        </p:txBody>
      </p:sp>
      <p:sp>
        <p:nvSpPr>
          <p:cNvPr id="8" name="Номер слайда 7"/>
          <p:cNvSpPr>
            <a:spLocks noGrp="1"/>
          </p:cNvSpPr>
          <p:nvPr>
            <p:ph type="sldNum" sz="quarter" idx="12"/>
          </p:nvPr>
        </p:nvSpPr>
        <p:spPr>
          <a:xfrm>
            <a:off x="7956550" y="6400800"/>
            <a:ext cx="1187450" cy="457200"/>
          </a:xfrm>
        </p:spPr>
        <p:txBody>
          <a:bodyPr/>
          <a:lstStyle>
            <a:lvl1pPr>
              <a:defRPr/>
            </a:lvl1pPr>
          </a:lstStyle>
          <a:p>
            <a:fld id="{6AFF989A-5EC2-4312-B8A2-69EEF6762A63}" type="slidenum">
              <a:rPr lang="ru-RU" altLang="ru-RU">
                <a:solidFill>
                  <a:srgbClr val="EAEAEA"/>
                </a:solidFill>
              </a:rPr>
              <a:pPr/>
              <a:t>‹#›</a:t>
            </a:fld>
            <a:endParaRPr lang="ru-RU" altLang="ru-RU">
              <a:solidFill>
                <a:srgbClr val="EAEAEA"/>
              </a:solidFill>
            </a:endParaRPr>
          </a:p>
        </p:txBody>
      </p:sp>
    </p:spTree>
    <p:extLst>
      <p:ext uri="{BB962C8B-B14F-4D97-AF65-F5344CB8AC3E}">
        <p14:creationId xmlns:p14="http://schemas.microsoft.com/office/powerpoint/2010/main" xmlns="" val="441748514"/>
      </p:ext>
    </p:extLst>
  </p:cSld>
  <p:clrMapOvr>
    <a:masterClrMapping/>
  </p:clrMapOvr>
  <p:transition spd="med">
    <p:wedg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900113" y="115888"/>
            <a:ext cx="8243887" cy="61928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900113" y="6400800"/>
            <a:ext cx="1441450" cy="457200"/>
          </a:xfrm>
        </p:spPr>
        <p:txBody>
          <a:bodyPr/>
          <a:lstStyle>
            <a:lvl1pPr>
              <a:defRPr/>
            </a:lvl1pPr>
          </a:lstStyle>
          <a:p>
            <a:endParaRPr lang="ru-RU" altLang="ru-RU">
              <a:solidFill>
                <a:srgbClr val="EAEAEA"/>
              </a:solidFill>
            </a:endParaRPr>
          </a:p>
        </p:txBody>
      </p:sp>
      <p:sp>
        <p:nvSpPr>
          <p:cNvPr id="4" name="Нижний колонтитул 3"/>
          <p:cNvSpPr>
            <a:spLocks noGrp="1"/>
          </p:cNvSpPr>
          <p:nvPr>
            <p:ph type="ftr" sz="quarter" idx="11"/>
          </p:nvPr>
        </p:nvSpPr>
        <p:spPr>
          <a:xfrm>
            <a:off x="2341563" y="6400800"/>
            <a:ext cx="5614987" cy="457200"/>
          </a:xfrm>
        </p:spPr>
        <p:txBody>
          <a:bodyPr/>
          <a:lstStyle>
            <a:lvl1pPr>
              <a:defRPr/>
            </a:lvl1pPr>
          </a:lstStyle>
          <a:p>
            <a:r>
              <a:rPr lang="ru-RU" altLang="ru-RU">
                <a:solidFill>
                  <a:srgbClr val="EAEAEA"/>
                </a:solidFill>
              </a:rPr>
              <a:t>СБОРКА DC-72 В ОИЯИ</a:t>
            </a:r>
          </a:p>
        </p:txBody>
      </p:sp>
      <p:sp>
        <p:nvSpPr>
          <p:cNvPr id="5" name="Номер слайда 4"/>
          <p:cNvSpPr>
            <a:spLocks noGrp="1"/>
          </p:cNvSpPr>
          <p:nvPr>
            <p:ph type="sldNum" sz="quarter" idx="12"/>
          </p:nvPr>
        </p:nvSpPr>
        <p:spPr>
          <a:xfrm>
            <a:off x="7956550" y="6400800"/>
            <a:ext cx="1187450" cy="457200"/>
          </a:xfrm>
        </p:spPr>
        <p:txBody>
          <a:bodyPr/>
          <a:lstStyle>
            <a:lvl1pPr>
              <a:defRPr/>
            </a:lvl1pPr>
          </a:lstStyle>
          <a:p>
            <a:fld id="{2CCA1F35-596C-48C9-B144-8DD964F2017B}" type="slidenum">
              <a:rPr lang="ru-RU" altLang="ru-RU">
                <a:solidFill>
                  <a:srgbClr val="EAEAEA"/>
                </a:solidFill>
              </a:rPr>
              <a:pPr/>
              <a:t>‹#›</a:t>
            </a:fld>
            <a:endParaRPr lang="ru-RU" altLang="ru-RU">
              <a:solidFill>
                <a:srgbClr val="EAEAEA"/>
              </a:solidFill>
            </a:endParaRPr>
          </a:p>
        </p:txBody>
      </p:sp>
    </p:spTree>
    <p:extLst>
      <p:ext uri="{BB962C8B-B14F-4D97-AF65-F5344CB8AC3E}">
        <p14:creationId xmlns:p14="http://schemas.microsoft.com/office/powerpoint/2010/main" xmlns="" val="4027101350"/>
      </p:ext>
    </p:extLst>
  </p:cSld>
  <p:clrMapOvr>
    <a:masterClrMapping/>
  </p:clrMapOvr>
  <p:transition spd="med">
    <p:wedg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900113" y="115888"/>
            <a:ext cx="8243887" cy="968375"/>
          </a:xfrm>
        </p:spPr>
        <p:txBody>
          <a:bodyPr/>
          <a:lstStyle/>
          <a:p>
            <a:r>
              <a:rPr lang="ru-RU" smtClean="0"/>
              <a:t>Образец заголовка</a:t>
            </a:r>
            <a:endParaRPr lang="ru-RU"/>
          </a:p>
        </p:txBody>
      </p:sp>
      <p:sp>
        <p:nvSpPr>
          <p:cNvPr id="3" name="Объект 2"/>
          <p:cNvSpPr>
            <a:spLocks noGrp="1"/>
          </p:cNvSpPr>
          <p:nvPr>
            <p:ph sz="quarter" idx="1"/>
          </p:nvPr>
        </p:nvSpPr>
        <p:spPr>
          <a:xfrm>
            <a:off x="900113" y="1341438"/>
            <a:ext cx="4006850" cy="24066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5059363" y="1341438"/>
            <a:ext cx="4008437" cy="24066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900113" y="3900488"/>
            <a:ext cx="4006850" cy="24082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5059363" y="3900488"/>
            <a:ext cx="4008437" cy="24082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a:xfrm>
            <a:off x="900113" y="6400800"/>
            <a:ext cx="1441450" cy="457200"/>
          </a:xfrm>
        </p:spPr>
        <p:txBody>
          <a:bodyPr/>
          <a:lstStyle>
            <a:lvl1pPr>
              <a:defRPr/>
            </a:lvl1pPr>
          </a:lstStyle>
          <a:p>
            <a:endParaRPr lang="ru-RU" altLang="ru-RU">
              <a:solidFill>
                <a:srgbClr val="EAEAEA"/>
              </a:solidFill>
            </a:endParaRPr>
          </a:p>
        </p:txBody>
      </p:sp>
      <p:sp>
        <p:nvSpPr>
          <p:cNvPr id="8" name="Нижний колонтитул 7"/>
          <p:cNvSpPr>
            <a:spLocks noGrp="1"/>
          </p:cNvSpPr>
          <p:nvPr>
            <p:ph type="ftr" sz="quarter" idx="11"/>
          </p:nvPr>
        </p:nvSpPr>
        <p:spPr>
          <a:xfrm>
            <a:off x="2341563" y="6400800"/>
            <a:ext cx="5614987" cy="457200"/>
          </a:xfrm>
        </p:spPr>
        <p:txBody>
          <a:bodyPr/>
          <a:lstStyle>
            <a:lvl1pPr>
              <a:defRPr/>
            </a:lvl1pPr>
          </a:lstStyle>
          <a:p>
            <a:r>
              <a:rPr lang="ru-RU" altLang="ru-RU">
                <a:solidFill>
                  <a:srgbClr val="EAEAEA"/>
                </a:solidFill>
              </a:rPr>
              <a:t>СБОРКА DC-72 В ОИЯИ</a:t>
            </a:r>
          </a:p>
        </p:txBody>
      </p:sp>
      <p:sp>
        <p:nvSpPr>
          <p:cNvPr id="9" name="Номер слайда 8"/>
          <p:cNvSpPr>
            <a:spLocks noGrp="1"/>
          </p:cNvSpPr>
          <p:nvPr>
            <p:ph type="sldNum" sz="quarter" idx="12"/>
          </p:nvPr>
        </p:nvSpPr>
        <p:spPr>
          <a:xfrm>
            <a:off x="7956550" y="6400800"/>
            <a:ext cx="1187450" cy="457200"/>
          </a:xfrm>
        </p:spPr>
        <p:txBody>
          <a:bodyPr/>
          <a:lstStyle>
            <a:lvl1pPr>
              <a:defRPr/>
            </a:lvl1pPr>
          </a:lstStyle>
          <a:p>
            <a:fld id="{EA928132-BCB6-45AB-BFEE-033FFDD2A96F}" type="slidenum">
              <a:rPr lang="ru-RU" altLang="ru-RU">
                <a:solidFill>
                  <a:srgbClr val="EAEAEA"/>
                </a:solidFill>
              </a:rPr>
              <a:pPr/>
              <a:t>‹#›</a:t>
            </a:fld>
            <a:endParaRPr lang="ru-RU" altLang="ru-RU">
              <a:solidFill>
                <a:srgbClr val="EAEAEA"/>
              </a:solidFill>
            </a:endParaRPr>
          </a:p>
        </p:txBody>
      </p:sp>
    </p:spTree>
    <p:extLst>
      <p:ext uri="{BB962C8B-B14F-4D97-AF65-F5344CB8AC3E}">
        <p14:creationId xmlns:p14="http://schemas.microsoft.com/office/powerpoint/2010/main" xmlns="" val="2774067452"/>
      </p:ext>
    </p:extLst>
  </p:cSld>
  <p:clrMapOvr>
    <a:masterClrMapping/>
  </p:clrMapOvr>
  <p:transition spd="med">
    <p:wedg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5"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6" name="Rectangle 6"/>
          <p:cNvSpPr>
            <a:spLocks noGrp="1" noChangeArrowheads="1"/>
          </p:cNvSpPr>
          <p:nvPr>
            <p:ph type="sldNum" sz="quarter" idx="12"/>
          </p:nvPr>
        </p:nvSpPr>
        <p:spPr/>
        <p:txBody>
          <a:bodyPr/>
          <a:lstStyle>
            <a:lvl1pPr eaLnBrk="0" hangingPunct="0">
              <a:defRPr>
                <a:cs typeface="Arial" charset="0"/>
              </a:defRPr>
            </a:lvl1pPr>
          </a:lstStyle>
          <a:p>
            <a:pPr>
              <a:defRPr/>
            </a:pPr>
            <a:fld id="{175DCE70-DADC-42BE-8BD4-FFC868E02404}" type="slidenum">
              <a:rPr lang="en-US" altLang="ru-RU"/>
              <a:pPr>
                <a:defRPr/>
              </a:pPr>
              <a:t>‹#›</a:t>
            </a:fld>
            <a:endParaRPr lang="en-US" altLang="ru-RU"/>
          </a:p>
        </p:txBody>
      </p:sp>
    </p:spTree>
    <p:extLst>
      <p:ext uri="{BB962C8B-B14F-4D97-AF65-F5344CB8AC3E}">
        <p14:creationId xmlns:p14="http://schemas.microsoft.com/office/powerpoint/2010/main" xmlns="" val="33067481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0113" y="115888"/>
            <a:ext cx="8243887" cy="96837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900113" y="1341438"/>
            <a:ext cx="4006850" cy="49672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5059363" y="1341438"/>
            <a:ext cx="4008437" cy="24066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5059363" y="3900488"/>
            <a:ext cx="4008437" cy="24082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900113" y="6400800"/>
            <a:ext cx="1441450" cy="457200"/>
          </a:xfrm>
        </p:spPr>
        <p:txBody>
          <a:bodyPr/>
          <a:lstStyle>
            <a:lvl1pPr>
              <a:defRPr/>
            </a:lvl1pPr>
          </a:lstStyle>
          <a:p>
            <a:endParaRPr lang="ru-RU" altLang="ru-RU">
              <a:solidFill>
                <a:srgbClr val="EAEAEA"/>
              </a:solidFill>
            </a:endParaRPr>
          </a:p>
        </p:txBody>
      </p:sp>
      <p:sp>
        <p:nvSpPr>
          <p:cNvPr id="7" name="Нижний колонтитул 6"/>
          <p:cNvSpPr>
            <a:spLocks noGrp="1"/>
          </p:cNvSpPr>
          <p:nvPr>
            <p:ph type="ftr" sz="quarter" idx="11"/>
          </p:nvPr>
        </p:nvSpPr>
        <p:spPr>
          <a:xfrm>
            <a:off x="2341563" y="6400800"/>
            <a:ext cx="5614987" cy="457200"/>
          </a:xfrm>
        </p:spPr>
        <p:txBody>
          <a:bodyPr/>
          <a:lstStyle>
            <a:lvl1pPr>
              <a:defRPr/>
            </a:lvl1pPr>
          </a:lstStyle>
          <a:p>
            <a:r>
              <a:rPr lang="ru-RU" altLang="ru-RU">
                <a:solidFill>
                  <a:srgbClr val="EAEAEA"/>
                </a:solidFill>
              </a:rPr>
              <a:t>СБОРКА DC-72 В ОИЯИ</a:t>
            </a:r>
          </a:p>
        </p:txBody>
      </p:sp>
      <p:sp>
        <p:nvSpPr>
          <p:cNvPr id="8" name="Номер слайда 7"/>
          <p:cNvSpPr>
            <a:spLocks noGrp="1"/>
          </p:cNvSpPr>
          <p:nvPr>
            <p:ph type="sldNum" sz="quarter" idx="12"/>
          </p:nvPr>
        </p:nvSpPr>
        <p:spPr>
          <a:xfrm>
            <a:off x="7956550" y="6400800"/>
            <a:ext cx="1187450" cy="457200"/>
          </a:xfrm>
        </p:spPr>
        <p:txBody>
          <a:bodyPr/>
          <a:lstStyle>
            <a:lvl1pPr>
              <a:defRPr/>
            </a:lvl1pPr>
          </a:lstStyle>
          <a:p>
            <a:fld id="{8778F717-B86A-4E88-BA52-E480BCACF668}" type="slidenum">
              <a:rPr lang="ru-RU" altLang="ru-RU">
                <a:solidFill>
                  <a:srgbClr val="EAEAEA"/>
                </a:solidFill>
              </a:rPr>
              <a:pPr/>
              <a:t>‹#›</a:t>
            </a:fld>
            <a:endParaRPr lang="ru-RU" altLang="ru-RU">
              <a:solidFill>
                <a:srgbClr val="EAEAEA"/>
              </a:solidFill>
            </a:endParaRPr>
          </a:p>
        </p:txBody>
      </p:sp>
    </p:spTree>
    <p:extLst>
      <p:ext uri="{BB962C8B-B14F-4D97-AF65-F5344CB8AC3E}">
        <p14:creationId xmlns:p14="http://schemas.microsoft.com/office/powerpoint/2010/main" xmlns="" val="3960798711"/>
      </p:ext>
    </p:extLst>
  </p:cSld>
  <p:clrMapOvr>
    <a:masterClrMapping/>
  </p:clrMapOvr>
  <p:transition spd="med">
    <p:wedg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0113" y="115888"/>
            <a:ext cx="8243887" cy="96837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900113" y="1341438"/>
            <a:ext cx="4006850" cy="49672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059363" y="1341438"/>
            <a:ext cx="4008437" cy="49672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900113" y="6400800"/>
            <a:ext cx="1441450" cy="457200"/>
          </a:xfrm>
        </p:spPr>
        <p:txBody>
          <a:bodyPr/>
          <a:lstStyle>
            <a:lvl1pPr>
              <a:defRPr/>
            </a:lvl1pPr>
          </a:lstStyle>
          <a:p>
            <a:endParaRPr lang="ru-RU" altLang="ru-RU">
              <a:solidFill>
                <a:srgbClr val="EAEAEA"/>
              </a:solidFill>
            </a:endParaRPr>
          </a:p>
        </p:txBody>
      </p:sp>
      <p:sp>
        <p:nvSpPr>
          <p:cNvPr id="6" name="Нижний колонтитул 5"/>
          <p:cNvSpPr>
            <a:spLocks noGrp="1"/>
          </p:cNvSpPr>
          <p:nvPr>
            <p:ph type="ftr" sz="quarter" idx="11"/>
          </p:nvPr>
        </p:nvSpPr>
        <p:spPr>
          <a:xfrm>
            <a:off x="2341563" y="6400800"/>
            <a:ext cx="5614987" cy="457200"/>
          </a:xfrm>
        </p:spPr>
        <p:txBody>
          <a:bodyPr/>
          <a:lstStyle>
            <a:lvl1pPr>
              <a:defRPr/>
            </a:lvl1pPr>
          </a:lstStyle>
          <a:p>
            <a:r>
              <a:rPr lang="ru-RU" altLang="ru-RU">
                <a:solidFill>
                  <a:srgbClr val="EAEAEA"/>
                </a:solidFill>
              </a:rPr>
              <a:t>СБОРКА DC-72 В ОИЯИ</a:t>
            </a:r>
          </a:p>
        </p:txBody>
      </p:sp>
      <p:sp>
        <p:nvSpPr>
          <p:cNvPr id="7" name="Номер слайда 6"/>
          <p:cNvSpPr>
            <a:spLocks noGrp="1"/>
          </p:cNvSpPr>
          <p:nvPr>
            <p:ph type="sldNum" sz="quarter" idx="12"/>
          </p:nvPr>
        </p:nvSpPr>
        <p:spPr>
          <a:xfrm>
            <a:off x="7956550" y="6400800"/>
            <a:ext cx="1187450" cy="457200"/>
          </a:xfrm>
        </p:spPr>
        <p:txBody>
          <a:bodyPr/>
          <a:lstStyle>
            <a:lvl1pPr>
              <a:defRPr/>
            </a:lvl1pPr>
          </a:lstStyle>
          <a:p>
            <a:fld id="{5218E919-9C43-486B-B65D-F92FBE840BA0}" type="slidenum">
              <a:rPr lang="ru-RU" altLang="ru-RU">
                <a:solidFill>
                  <a:srgbClr val="EAEAEA"/>
                </a:solidFill>
              </a:rPr>
              <a:pPr/>
              <a:t>‹#›</a:t>
            </a:fld>
            <a:endParaRPr lang="ru-RU" altLang="ru-RU">
              <a:solidFill>
                <a:srgbClr val="EAEAEA"/>
              </a:solidFill>
            </a:endParaRPr>
          </a:p>
        </p:txBody>
      </p:sp>
    </p:spTree>
    <p:extLst>
      <p:ext uri="{BB962C8B-B14F-4D97-AF65-F5344CB8AC3E}">
        <p14:creationId xmlns:p14="http://schemas.microsoft.com/office/powerpoint/2010/main" xmlns="" val="736546024"/>
      </p:ext>
    </p:extLst>
  </p:cSld>
  <p:clrMapOvr>
    <a:masterClrMapping/>
  </p:clrMapOvr>
  <p:transition spd="med">
    <p:wedg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clipArtAndTx" preserve="1">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0113" y="115888"/>
            <a:ext cx="8243887" cy="968375"/>
          </a:xfrm>
        </p:spPr>
        <p:txBody>
          <a:bodyPr/>
          <a:lstStyle/>
          <a:p>
            <a:r>
              <a:rPr lang="ru-RU" smtClean="0"/>
              <a:t>Образец заголовка</a:t>
            </a:r>
            <a:endParaRPr lang="ru-RU"/>
          </a:p>
        </p:txBody>
      </p:sp>
      <p:sp>
        <p:nvSpPr>
          <p:cNvPr id="3" name="Место для изображения из Интернета 2"/>
          <p:cNvSpPr>
            <a:spLocks noGrp="1"/>
          </p:cNvSpPr>
          <p:nvPr>
            <p:ph type="clipArt" sz="half" idx="1"/>
          </p:nvPr>
        </p:nvSpPr>
        <p:spPr>
          <a:xfrm>
            <a:off x="900113" y="1341438"/>
            <a:ext cx="4006850" cy="4967287"/>
          </a:xfrm>
        </p:spPr>
        <p:txBody>
          <a:bodyPr/>
          <a:lstStyle/>
          <a:p>
            <a:endParaRPr lang="ru-RU"/>
          </a:p>
        </p:txBody>
      </p:sp>
      <p:sp>
        <p:nvSpPr>
          <p:cNvPr id="4" name="Текст 3"/>
          <p:cNvSpPr>
            <a:spLocks noGrp="1"/>
          </p:cNvSpPr>
          <p:nvPr>
            <p:ph type="body" sz="half" idx="2"/>
          </p:nvPr>
        </p:nvSpPr>
        <p:spPr>
          <a:xfrm>
            <a:off x="5059363" y="1341438"/>
            <a:ext cx="4008437" cy="49672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900113" y="6400800"/>
            <a:ext cx="1441450" cy="457200"/>
          </a:xfrm>
        </p:spPr>
        <p:txBody>
          <a:bodyPr/>
          <a:lstStyle>
            <a:lvl1pPr>
              <a:defRPr/>
            </a:lvl1pPr>
          </a:lstStyle>
          <a:p>
            <a:endParaRPr lang="ru-RU" altLang="ru-RU">
              <a:solidFill>
                <a:srgbClr val="EAEAEA"/>
              </a:solidFill>
            </a:endParaRPr>
          </a:p>
        </p:txBody>
      </p:sp>
      <p:sp>
        <p:nvSpPr>
          <p:cNvPr id="6" name="Нижний колонтитул 5"/>
          <p:cNvSpPr>
            <a:spLocks noGrp="1"/>
          </p:cNvSpPr>
          <p:nvPr>
            <p:ph type="ftr" sz="quarter" idx="11"/>
          </p:nvPr>
        </p:nvSpPr>
        <p:spPr>
          <a:xfrm>
            <a:off x="2341563" y="6400800"/>
            <a:ext cx="5614987" cy="457200"/>
          </a:xfrm>
        </p:spPr>
        <p:txBody>
          <a:bodyPr/>
          <a:lstStyle>
            <a:lvl1pPr>
              <a:defRPr/>
            </a:lvl1pPr>
          </a:lstStyle>
          <a:p>
            <a:r>
              <a:rPr lang="ru-RU" altLang="ru-RU">
                <a:solidFill>
                  <a:srgbClr val="EAEAEA"/>
                </a:solidFill>
              </a:rPr>
              <a:t>СБОРКА DC-72 В ОИЯИ</a:t>
            </a:r>
          </a:p>
        </p:txBody>
      </p:sp>
      <p:sp>
        <p:nvSpPr>
          <p:cNvPr id="7" name="Номер слайда 6"/>
          <p:cNvSpPr>
            <a:spLocks noGrp="1"/>
          </p:cNvSpPr>
          <p:nvPr>
            <p:ph type="sldNum" sz="quarter" idx="12"/>
          </p:nvPr>
        </p:nvSpPr>
        <p:spPr>
          <a:xfrm>
            <a:off x="7956550" y="6400800"/>
            <a:ext cx="1187450" cy="457200"/>
          </a:xfrm>
        </p:spPr>
        <p:txBody>
          <a:bodyPr/>
          <a:lstStyle>
            <a:lvl1pPr>
              <a:defRPr/>
            </a:lvl1pPr>
          </a:lstStyle>
          <a:p>
            <a:fld id="{821BD1AD-C8DF-4764-A63D-A8AE69CF6F07}" type="slidenum">
              <a:rPr lang="ru-RU" altLang="ru-RU">
                <a:solidFill>
                  <a:srgbClr val="EAEAEA"/>
                </a:solidFill>
              </a:rPr>
              <a:pPr/>
              <a:t>‹#›</a:t>
            </a:fld>
            <a:endParaRPr lang="ru-RU" altLang="ru-RU">
              <a:solidFill>
                <a:srgbClr val="EAEAEA"/>
              </a:solidFill>
            </a:endParaRPr>
          </a:p>
        </p:txBody>
      </p:sp>
    </p:spTree>
    <p:extLst>
      <p:ext uri="{BB962C8B-B14F-4D97-AF65-F5344CB8AC3E}">
        <p14:creationId xmlns:p14="http://schemas.microsoft.com/office/powerpoint/2010/main" xmlns="" val="1278120598"/>
      </p:ext>
    </p:extLst>
  </p:cSld>
  <p:clrMapOvr>
    <a:masterClrMapping/>
  </p:clrMapOvr>
  <p:transition spd="med">
    <p:wedg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0" y="0"/>
            <a:ext cx="825500" cy="6858000"/>
          </a:xfrm>
          <a:prstGeom prst="rect">
            <a:avLst/>
          </a:prstGeom>
          <a:solidFill>
            <a:schemeClr val="tx2">
              <a:alpha val="50000"/>
            </a:schemeClr>
          </a:solidFill>
          <a:ln>
            <a:noFill/>
          </a:ln>
          <a:extLst>
            <a:ext uri="{91240B29-F687-4F45-9708-019B960494DF}">
              <a14:hiddenLine xmlns:a14="http://schemas.microsoft.com/office/drawing/2010/main" xmlns="" w="9525">
                <a:solidFill>
                  <a:schemeClr val="bg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
        <p:nvSpPr>
          <p:cNvPr id="3075" name="Rectangle 3"/>
          <p:cNvSpPr>
            <a:spLocks noGrp="1" noChangeArrowheads="1"/>
          </p:cNvSpPr>
          <p:nvPr>
            <p:ph type="ctrTitle"/>
          </p:nvPr>
        </p:nvSpPr>
        <p:spPr>
          <a:xfrm>
            <a:off x="990600" y="2514600"/>
            <a:ext cx="7467600" cy="762000"/>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altLang="ru-RU"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altLang="ru-RU" noProof="0" smtClean="0"/>
              <a:t>Click to edit Master subtitle style</a:t>
            </a:r>
          </a:p>
        </p:txBody>
      </p:sp>
      <p:sp>
        <p:nvSpPr>
          <p:cNvPr id="3077" name="Rectangle 5"/>
          <p:cNvSpPr>
            <a:spLocks noGrp="1" noChangeArrowheads="1"/>
          </p:cNvSpPr>
          <p:nvPr>
            <p:ph type="dt" sz="half" idx="2"/>
          </p:nvPr>
        </p:nvSpPr>
        <p:spPr>
          <a:xfrm>
            <a:off x="838200" y="6248400"/>
            <a:ext cx="1752600" cy="457200"/>
          </a:xfrm>
        </p:spPr>
        <p:txBody>
          <a:bodyPr/>
          <a:lstStyle>
            <a:lvl1pPr>
              <a:defRPr>
                <a:solidFill>
                  <a:srgbClr val="CCECFF"/>
                </a:solidFill>
              </a:defRPr>
            </a:lvl1pPr>
          </a:lstStyle>
          <a:p>
            <a:endParaRPr lang="en-US" altLang="ru-RU"/>
          </a:p>
        </p:txBody>
      </p:sp>
      <p:sp>
        <p:nvSpPr>
          <p:cNvPr id="3078" name="Rectangle 6"/>
          <p:cNvSpPr>
            <a:spLocks noGrp="1" noChangeArrowheads="1"/>
          </p:cNvSpPr>
          <p:nvPr>
            <p:ph type="ftr" sz="quarter" idx="3"/>
          </p:nvPr>
        </p:nvSpPr>
        <p:spPr>
          <a:xfrm>
            <a:off x="3276600" y="6248400"/>
            <a:ext cx="2895600" cy="457200"/>
          </a:xfrm>
        </p:spPr>
        <p:txBody>
          <a:bodyPr/>
          <a:lstStyle>
            <a:lvl1pPr>
              <a:defRPr>
                <a:solidFill>
                  <a:srgbClr val="CCECFF"/>
                </a:solidFill>
              </a:defRPr>
            </a:lvl1pPr>
          </a:lstStyle>
          <a:p>
            <a:r>
              <a:rPr lang="en-US" altLang="ru-RU"/>
              <a:t>СБОРКА DC-72 В ОИЯИ</a:t>
            </a:r>
          </a:p>
        </p:txBody>
      </p:sp>
      <p:sp>
        <p:nvSpPr>
          <p:cNvPr id="3079" name="Rectangle 7"/>
          <p:cNvSpPr>
            <a:spLocks noGrp="1" noChangeArrowheads="1"/>
          </p:cNvSpPr>
          <p:nvPr>
            <p:ph type="sldNum" sz="quarter" idx="4"/>
          </p:nvPr>
        </p:nvSpPr>
        <p:spPr>
          <a:xfrm>
            <a:off x="6934200" y="6248400"/>
            <a:ext cx="1905000" cy="457200"/>
          </a:xfrm>
        </p:spPr>
        <p:txBody>
          <a:bodyPr/>
          <a:lstStyle>
            <a:lvl1pPr>
              <a:defRPr>
                <a:solidFill>
                  <a:srgbClr val="CCECFF"/>
                </a:solidFill>
              </a:defRPr>
            </a:lvl1pPr>
          </a:lstStyle>
          <a:p>
            <a:fld id="{91CDF6ED-13B8-4889-9E92-046FF99EE823}" type="slidenum">
              <a:rPr lang="en-US" altLang="ru-RU"/>
              <a:pPr/>
              <a:t>‹#›</a:t>
            </a:fld>
            <a:endParaRPr lang="en-US" altLang="ru-RU"/>
          </a:p>
        </p:txBody>
      </p:sp>
      <p:sp>
        <p:nvSpPr>
          <p:cNvPr id="3080" name="Rectangle 8"/>
          <p:cNvSpPr>
            <a:spLocks noChangeArrowheads="1"/>
          </p:cNvSpPr>
          <p:nvPr/>
        </p:nvSpPr>
        <p:spPr bwMode="ltGray">
          <a:xfrm>
            <a:off x="0" y="3543300"/>
            <a:ext cx="3344863" cy="122238"/>
          </a:xfrm>
          <a:prstGeom prst="rect">
            <a:avLst/>
          </a:prstGeom>
          <a:solidFill>
            <a:schemeClr val="bg2">
              <a:alpha val="50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1442099308"/>
      </p:ext>
    </p:extLst>
  </p:cSld>
  <p:clrMapOvr>
    <a:masterClrMapping/>
  </p:clrMapOvr>
  <p:transition spd="med">
    <p:dissolv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r>
              <a:rPr lang="en-US" altLang="ru-RU">
                <a:solidFill>
                  <a:srgbClr val="FFFFFF"/>
                </a:solidFill>
              </a:rPr>
              <a:t>СБОРКА DC-72 В ОИЯИ</a:t>
            </a:r>
          </a:p>
        </p:txBody>
      </p:sp>
      <p:sp>
        <p:nvSpPr>
          <p:cNvPr id="6" name="Номер слайда 5"/>
          <p:cNvSpPr>
            <a:spLocks noGrp="1"/>
          </p:cNvSpPr>
          <p:nvPr>
            <p:ph type="sldNum" sz="quarter" idx="12"/>
          </p:nvPr>
        </p:nvSpPr>
        <p:spPr/>
        <p:txBody>
          <a:bodyPr/>
          <a:lstStyle>
            <a:lvl1pPr>
              <a:defRPr/>
            </a:lvl1pPr>
          </a:lstStyle>
          <a:p>
            <a:fld id="{EFA22701-5820-4ACE-BFC1-8D57CD8EB6A3}"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791342629"/>
      </p:ext>
    </p:extLst>
  </p:cSld>
  <p:clrMapOvr>
    <a:masterClrMapping/>
  </p:clrMapOvr>
  <p:transition spd="med">
    <p:dissolv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r>
              <a:rPr lang="en-US" altLang="ru-RU">
                <a:solidFill>
                  <a:srgbClr val="FFFFFF"/>
                </a:solidFill>
              </a:rPr>
              <a:t>СБОРКА DC-72 В ОИЯИ</a:t>
            </a:r>
          </a:p>
        </p:txBody>
      </p:sp>
      <p:sp>
        <p:nvSpPr>
          <p:cNvPr id="6" name="Номер слайда 5"/>
          <p:cNvSpPr>
            <a:spLocks noGrp="1"/>
          </p:cNvSpPr>
          <p:nvPr>
            <p:ph type="sldNum" sz="quarter" idx="12"/>
          </p:nvPr>
        </p:nvSpPr>
        <p:spPr/>
        <p:txBody>
          <a:bodyPr/>
          <a:lstStyle>
            <a:lvl1pPr>
              <a:defRPr/>
            </a:lvl1pPr>
          </a:lstStyle>
          <a:p>
            <a:fld id="{C166E500-38F6-4514-9F79-46CE8BD42453}"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610003143"/>
      </p:ext>
    </p:extLst>
  </p:cSld>
  <p:clrMapOvr>
    <a:masterClrMapping/>
  </p:clrMapOvr>
  <p:transition spd="med">
    <p:dissolv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r>
              <a:rPr lang="en-US" altLang="ru-RU">
                <a:solidFill>
                  <a:srgbClr val="FFFFFF"/>
                </a:solidFill>
              </a:rPr>
              <a:t>СБОРКА DC-72 В ОИЯИ</a:t>
            </a:r>
          </a:p>
        </p:txBody>
      </p:sp>
      <p:sp>
        <p:nvSpPr>
          <p:cNvPr id="7" name="Номер слайда 6"/>
          <p:cNvSpPr>
            <a:spLocks noGrp="1"/>
          </p:cNvSpPr>
          <p:nvPr>
            <p:ph type="sldNum" sz="quarter" idx="12"/>
          </p:nvPr>
        </p:nvSpPr>
        <p:spPr/>
        <p:txBody>
          <a:bodyPr/>
          <a:lstStyle>
            <a:lvl1pPr>
              <a:defRPr/>
            </a:lvl1pPr>
          </a:lstStyle>
          <a:p>
            <a:fld id="{42CDEE6F-FDFC-425C-A264-6E563B682745}"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567032965"/>
      </p:ext>
    </p:extLst>
  </p:cSld>
  <p:clrMapOvr>
    <a:masterClrMapping/>
  </p:clrMapOvr>
  <p:transition spd="med">
    <p:dissolv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lt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r>
              <a:rPr lang="en-US" altLang="ru-RU">
                <a:solidFill>
                  <a:srgbClr val="FFFFFF"/>
                </a:solidFill>
              </a:rPr>
              <a:t>СБОРКА DC-72 В ОИЯИ</a:t>
            </a:r>
          </a:p>
        </p:txBody>
      </p:sp>
      <p:sp>
        <p:nvSpPr>
          <p:cNvPr id="9" name="Номер слайда 8"/>
          <p:cNvSpPr>
            <a:spLocks noGrp="1"/>
          </p:cNvSpPr>
          <p:nvPr>
            <p:ph type="sldNum" sz="quarter" idx="12"/>
          </p:nvPr>
        </p:nvSpPr>
        <p:spPr/>
        <p:txBody>
          <a:bodyPr/>
          <a:lstStyle>
            <a:lvl1pPr>
              <a:defRPr/>
            </a:lvl1pPr>
          </a:lstStyle>
          <a:p>
            <a:fld id="{CBF27C0D-596F-442D-831B-9C94D448AB6E}"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409160886"/>
      </p:ext>
    </p:extLst>
  </p:cSld>
  <p:clrMapOvr>
    <a:masterClrMapping/>
  </p:clrMapOvr>
  <p:transition spd="med">
    <p:dissolv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lt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r>
              <a:rPr lang="en-US" altLang="ru-RU">
                <a:solidFill>
                  <a:srgbClr val="FFFFFF"/>
                </a:solidFill>
              </a:rPr>
              <a:t>СБОРКА DC-72 В ОИЯИ</a:t>
            </a:r>
          </a:p>
        </p:txBody>
      </p:sp>
      <p:sp>
        <p:nvSpPr>
          <p:cNvPr id="5" name="Номер слайда 4"/>
          <p:cNvSpPr>
            <a:spLocks noGrp="1"/>
          </p:cNvSpPr>
          <p:nvPr>
            <p:ph type="sldNum" sz="quarter" idx="12"/>
          </p:nvPr>
        </p:nvSpPr>
        <p:spPr/>
        <p:txBody>
          <a:bodyPr/>
          <a:lstStyle>
            <a:lvl1pPr>
              <a:defRPr/>
            </a:lvl1pPr>
          </a:lstStyle>
          <a:p>
            <a:fld id="{0B837BEB-7AB4-4C87-BFAA-38F092C369E4}"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750958046"/>
      </p:ext>
    </p:extLst>
  </p:cSld>
  <p:clrMapOvr>
    <a:masterClrMapping/>
  </p:clrMapOvr>
  <p:transition spd="med">
    <p:dissolv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r>
              <a:rPr lang="en-US" altLang="ru-RU">
                <a:solidFill>
                  <a:srgbClr val="FFFFFF"/>
                </a:solidFill>
              </a:rPr>
              <a:t>СБОРКА DC-72 В ОИЯИ</a:t>
            </a:r>
          </a:p>
        </p:txBody>
      </p:sp>
      <p:sp>
        <p:nvSpPr>
          <p:cNvPr id="4" name="Номер слайда 3"/>
          <p:cNvSpPr>
            <a:spLocks noGrp="1"/>
          </p:cNvSpPr>
          <p:nvPr>
            <p:ph type="sldNum" sz="quarter" idx="12"/>
          </p:nvPr>
        </p:nvSpPr>
        <p:spPr/>
        <p:txBody>
          <a:bodyPr/>
          <a:lstStyle>
            <a:lvl1pPr>
              <a:defRPr/>
            </a:lvl1pPr>
          </a:lstStyle>
          <a:p>
            <a:fld id="{503D8BBE-AF0C-4BAE-8D58-3F7E8C5D6EAF}"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589638667"/>
      </p:ext>
    </p:extLst>
  </p:cSld>
  <p:clrMapOvr>
    <a:masterClrMapping/>
  </p:clrMapOvr>
  <p:transition spd="med">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5"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6" name="Rectangle 6"/>
          <p:cNvSpPr>
            <a:spLocks noGrp="1" noChangeArrowheads="1"/>
          </p:cNvSpPr>
          <p:nvPr>
            <p:ph type="sldNum" sz="quarter" idx="12"/>
          </p:nvPr>
        </p:nvSpPr>
        <p:spPr/>
        <p:txBody>
          <a:bodyPr/>
          <a:lstStyle>
            <a:lvl1pPr eaLnBrk="0" hangingPunct="0">
              <a:defRPr>
                <a:cs typeface="Arial" charset="0"/>
              </a:defRPr>
            </a:lvl1pPr>
          </a:lstStyle>
          <a:p>
            <a:pPr>
              <a:defRPr/>
            </a:pPr>
            <a:fld id="{2D513497-7F97-4262-AEC3-734A230CAB1D}" type="slidenum">
              <a:rPr lang="en-US" altLang="ru-RU"/>
              <a:pPr>
                <a:defRPr/>
              </a:pPr>
              <a:t>‹#›</a:t>
            </a:fld>
            <a:endParaRPr lang="en-US" altLang="ru-RU"/>
          </a:p>
        </p:txBody>
      </p:sp>
    </p:spTree>
    <p:extLst>
      <p:ext uri="{BB962C8B-B14F-4D97-AF65-F5344CB8AC3E}">
        <p14:creationId xmlns:p14="http://schemas.microsoft.com/office/powerpoint/2010/main" xmlns="" val="72330080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r>
              <a:rPr lang="en-US" altLang="ru-RU">
                <a:solidFill>
                  <a:srgbClr val="FFFFFF"/>
                </a:solidFill>
              </a:rPr>
              <a:t>СБОРКА DC-72 В ОИЯИ</a:t>
            </a:r>
          </a:p>
        </p:txBody>
      </p:sp>
      <p:sp>
        <p:nvSpPr>
          <p:cNvPr id="7" name="Номер слайда 6"/>
          <p:cNvSpPr>
            <a:spLocks noGrp="1"/>
          </p:cNvSpPr>
          <p:nvPr>
            <p:ph type="sldNum" sz="quarter" idx="12"/>
          </p:nvPr>
        </p:nvSpPr>
        <p:spPr/>
        <p:txBody>
          <a:bodyPr/>
          <a:lstStyle>
            <a:lvl1pPr>
              <a:defRPr/>
            </a:lvl1pPr>
          </a:lstStyle>
          <a:p>
            <a:fld id="{21ED062F-FAA3-44A1-B69B-54DBF616BE1F}"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797315411"/>
      </p:ext>
    </p:extLst>
  </p:cSld>
  <p:clrMapOvr>
    <a:masterClrMapping/>
  </p:clrMapOvr>
  <p:transition spd="med">
    <p:dissolv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r>
              <a:rPr lang="en-US" altLang="ru-RU">
                <a:solidFill>
                  <a:srgbClr val="FFFFFF"/>
                </a:solidFill>
              </a:rPr>
              <a:t>СБОРКА DC-72 В ОИЯИ</a:t>
            </a:r>
          </a:p>
        </p:txBody>
      </p:sp>
      <p:sp>
        <p:nvSpPr>
          <p:cNvPr id="7" name="Номер слайда 6"/>
          <p:cNvSpPr>
            <a:spLocks noGrp="1"/>
          </p:cNvSpPr>
          <p:nvPr>
            <p:ph type="sldNum" sz="quarter" idx="12"/>
          </p:nvPr>
        </p:nvSpPr>
        <p:spPr/>
        <p:txBody>
          <a:bodyPr/>
          <a:lstStyle>
            <a:lvl1pPr>
              <a:defRPr/>
            </a:lvl1pPr>
          </a:lstStyle>
          <a:p>
            <a:fld id="{6A91ABC3-F6F9-42A2-A966-AB7637553FEC}"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870202209"/>
      </p:ext>
    </p:extLst>
  </p:cSld>
  <p:clrMapOvr>
    <a:masterClrMapping/>
  </p:clrMapOvr>
  <p:transition spd="med">
    <p:dissolv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r>
              <a:rPr lang="en-US" altLang="ru-RU">
                <a:solidFill>
                  <a:srgbClr val="FFFFFF"/>
                </a:solidFill>
              </a:rPr>
              <a:t>СБОРКА DC-72 В ОИЯИ</a:t>
            </a:r>
          </a:p>
        </p:txBody>
      </p:sp>
      <p:sp>
        <p:nvSpPr>
          <p:cNvPr id="6" name="Номер слайда 5"/>
          <p:cNvSpPr>
            <a:spLocks noGrp="1"/>
          </p:cNvSpPr>
          <p:nvPr>
            <p:ph type="sldNum" sz="quarter" idx="12"/>
          </p:nvPr>
        </p:nvSpPr>
        <p:spPr/>
        <p:txBody>
          <a:bodyPr/>
          <a:lstStyle>
            <a:lvl1pPr>
              <a:defRPr/>
            </a:lvl1pPr>
          </a:lstStyle>
          <a:p>
            <a:fld id="{9202E72A-A287-44E0-BBDC-A3BA072818D2}"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820253084"/>
      </p:ext>
    </p:extLst>
  </p:cSld>
  <p:clrMapOvr>
    <a:masterClrMapping/>
  </p:clrMapOvr>
  <p:transition spd="med">
    <p:dissolv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r>
              <a:rPr lang="en-US" altLang="ru-RU">
                <a:solidFill>
                  <a:srgbClr val="FFFFFF"/>
                </a:solidFill>
              </a:rPr>
              <a:t>СБОРКА DC-72 В ОИЯИ</a:t>
            </a:r>
          </a:p>
        </p:txBody>
      </p:sp>
      <p:sp>
        <p:nvSpPr>
          <p:cNvPr id="6" name="Номер слайда 5"/>
          <p:cNvSpPr>
            <a:spLocks noGrp="1"/>
          </p:cNvSpPr>
          <p:nvPr>
            <p:ph type="sldNum" sz="quarter" idx="12"/>
          </p:nvPr>
        </p:nvSpPr>
        <p:spPr/>
        <p:txBody>
          <a:bodyPr/>
          <a:lstStyle>
            <a:lvl1pPr>
              <a:defRPr/>
            </a:lvl1pPr>
          </a:lstStyle>
          <a:p>
            <a:fld id="{788F403F-4F74-4DD6-975A-F54EE7C7F926}"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683892192"/>
      </p:ext>
    </p:extLst>
  </p:cSld>
  <p:clrMapOvr>
    <a:masterClrMapping/>
  </p:clrMapOvr>
  <p:transition spd="med">
    <p:dissolv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4" name="Нижний колонтитул 3"/>
          <p:cNvSpPr>
            <a:spLocks noGrp="1"/>
          </p:cNvSpPr>
          <p:nvPr>
            <p:ph type="ftr" sz="quarter" idx="11"/>
          </p:nvPr>
        </p:nvSpPr>
        <p:spPr>
          <a:xfrm>
            <a:off x="3124200" y="6248400"/>
            <a:ext cx="2895600" cy="457200"/>
          </a:xfrm>
        </p:spPr>
        <p:txBody>
          <a:bodyPr/>
          <a:lstStyle>
            <a:lvl1pPr>
              <a:defRPr/>
            </a:lvl1pPr>
          </a:lstStyle>
          <a:p>
            <a:r>
              <a:rPr lang="en-US" altLang="ru-RU">
                <a:solidFill>
                  <a:srgbClr val="FFFFFF"/>
                </a:solidFill>
              </a:rPr>
              <a:t>СБОРКА DC-72 В ОИЯИ</a:t>
            </a:r>
          </a:p>
        </p:txBody>
      </p:sp>
      <p:sp>
        <p:nvSpPr>
          <p:cNvPr id="5" name="Номер слайда 4"/>
          <p:cNvSpPr>
            <a:spLocks noGrp="1"/>
          </p:cNvSpPr>
          <p:nvPr>
            <p:ph type="sldNum" sz="quarter" idx="12"/>
          </p:nvPr>
        </p:nvSpPr>
        <p:spPr>
          <a:xfrm>
            <a:off x="6553200" y="6248400"/>
            <a:ext cx="1905000" cy="457200"/>
          </a:xfrm>
        </p:spPr>
        <p:txBody>
          <a:bodyPr/>
          <a:lstStyle>
            <a:lvl1pPr>
              <a:defRPr/>
            </a:lvl1pPr>
          </a:lstStyle>
          <a:p>
            <a:fld id="{EE37AD6A-172E-41A0-9748-BC1B1E9D7ADF}"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251612133"/>
      </p:ext>
    </p:extLst>
  </p:cSld>
  <p:clrMapOvr>
    <a:masterClrMapping/>
  </p:clrMapOvr>
  <p:transition spd="med">
    <p:dissolv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7" name="Нижний колонтитул 6"/>
          <p:cNvSpPr>
            <a:spLocks noGrp="1"/>
          </p:cNvSpPr>
          <p:nvPr>
            <p:ph type="ftr" sz="quarter" idx="11"/>
          </p:nvPr>
        </p:nvSpPr>
        <p:spPr>
          <a:xfrm>
            <a:off x="3124200" y="6248400"/>
            <a:ext cx="2895600" cy="457200"/>
          </a:xfrm>
        </p:spPr>
        <p:txBody>
          <a:bodyPr/>
          <a:lstStyle>
            <a:lvl1pPr>
              <a:defRPr/>
            </a:lvl1pPr>
          </a:lstStyle>
          <a:p>
            <a:r>
              <a:rPr lang="en-US" altLang="ru-RU">
                <a:solidFill>
                  <a:srgbClr val="FFFFFF"/>
                </a:solidFill>
              </a:rPr>
              <a:t>СБОРКА DC-72 В ОИЯИ</a:t>
            </a:r>
          </a:p>
        </p:txBody>
      </p:sp>
      <p:sp>
        <p:nvSpPr>
          <p:cNvPr id="8" name="Номер слайда 7"/>
          <p:cNvSpPr>
            <a:spLocks noGrp="1"/>
          </p:cNvSpPr>
          <p:nvPr>
            <p:ph type="sldNum" sz="quarter" idx="12"/>
          </p:nvPr>
        </p:nvSpPr>
        <p:spPr>
          <a:xfrm>
            <a:off x="6553200" y="6248400"/>
            <a:ext cx="1905000" cy="457200"/>
          </a:xfrm>
        </p:spPr>
        <p:txBody>
          <a:bodyPr/>
          <a:lstStyle>
            <a:lvl1pPr>
              <a:defRPr/>
            </a:lvl1pPr>
          </a:lstStyle>
          <a:p>
            <a:fld id="{2AF7D9D3-327F-4BF2-A093-3E191EB5A58E}"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366441545"/>
      </p:ext>
    </p:extLst>
  </p:cSld>
  <p:clrMapOvr>
    <a:masterClrMapping/>
  </p:clrMapOvr>
  <p:transition spd="med">
    <p:dissolv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228600" y="457200"/>
            <a:ext cx="77724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6858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6858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8" name="Нижний колонтитул 7"/>
          <p:cNvSpPr>
            <a:spLocks noGrp="1"/>
          </p:cNvSpPr>
          <p:nvPr>
            <p:ph type="ftr" sz="quarter" idx="11"/>
          </p:nvPr>
        </p:nvSpPr>
        <p:spPr>
          <a:xfrm>
            <a:off x="3124200" y="6248400"/>
            <a:ext cx="2895600" cy="457200"/>
          </a:xfrm>
        </p:spPr>
        <p:txBody>
          <a:bodyPr/>
          <a:lstStyle>
            <a:lvl1pPr>
              <a:defRPr/>
            </a:lvl1pPr>
          </a:lstStyle>
          <a:p>
            <a:r>
              <a:rPr lang="en-US" altLang="ru-RU">
                <a:solidFill>
                  <a:srgbClr val="FFFFFF"/>
                </a:solidFill>
              </a:rPr>
              <a:t>СБОРКА DC-72 В ОИЯИ</a:t>
            </a:r>
          </a:p>
        </p:txBody>
      </p:sp>
      <p:sp>
        <p:nvSpPr>
          <p:cNvPr id="9" name="Номер слайда 8"/>
          <p:cNvSpPr>
            <a:spLocks noGrp="1"/>
          </p:cNvSpPr>
          <p:nvPr>
            <p:ph type="sldNum" sz="quarter" idx="12"/>
          </p:nvPr>
        </p:nvSpPr>
        <p:spPr>
          <a:xfrm>
            <a:off x="6553200" y="6248400"/>
            <a:ext cx="1905000" cy="457200"/>
          </a:xfrm>
        </p:spPr>
        <p:txBody>
          <a:bodyPr/>
          <a:lstStyle>
            <a:lvl1pPr>
              <a:defRPr/>
            </a:lvl1pPr>
          </a:lstStyle>
          <a:p>
            <a:fld id="{CA01F772-6B17-45F8-A4B6-B5E8E1D729C8}"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396010235"/>
      </p:ext>
    </p:extLst>
  </p:cSld>
  <p:clrMapOvr>
    <a:masterClrMapping/>
  </p:clrMapOvr>
  <p:transition spd="med">
    <p:dissolv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7" name="Нижний колонтитул 6"/>
          <p:cNvSpPr>
            <a:spLocks noGrp="1"/>
          </p:cNvSpPr>
          <p:nvPr>
            <p:ph type="ftr" sz="quarter" idx="11"/>
          </p:nvPr>
        </p:nvSpPr>
        <p:spPr>
          <a:xfrm>
            <a:off x="3124200" y="6248400"/>
            <a:ext cx="2895600" cy="457200"/>
          </a:xfrm>
        </p:spPr>
        <p:txBody>
          <a:bodyPr/>
          <a:lstStyle>
            <a:lvl1pPr>
              <a:defRPr/>
            </a:lvl1pPr>
          </a:lstStyle>
          <a:p>
            <a:r>
              <a:rPr lang="en-US" altLang="ru-RU">
                <a:solidFill>
                  <a:srgbClr val="FFFFFF"/>
                </a:solidFill>
              </a:rPr>
              <a:t>СБОРКА DC-72 В ОИЯИ</a:t>
            </a:r>
          </a:p>
        </p:txBody>
      </p:sp>
      <p:sp>
        <p:nvSpPr>
          <p:cNvPr id="8" name="Номер слайда 7"/>
          <p:cNvSpPr>
            <a:spLocks noGrp="1"/>
          </p:cNvSpPr>
          <p:nvPr>
            <p:ph type="sldNum" sz="quarter" idx="12"/>
          </p:nvPr>
        </p:nvSpPr>
        <p:spPr>
          <a:xfrm>
            <a:off x="6553200" y="6248400"/>
            <a:ext cx="1905000" cy="457200"/>
          </a:xfrm>
        </p:spPr>
        <p:txBody>
          <a:bodyPr/>
          <a:lstStyle>
            <a:lvl1pPr>
              <a:defRPr/>
            </a:lvl1pPr>
          </a:lstStyle>
          <a:p>
            <a:fld id="{A51B437B-5C54-41B8-A947-97C528DF3BD1}"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024703621"/>
      </p:ext>
    </p:extLst>
  </p:cSld>
  <p:clrMapOvr>
    <a:masterClrMapping/>
  </p:clrMapOvr>
  <p:transition spd="med">
    <p:dissolv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endParaRPr lang="ru-RU"/>
          </a:p>
        </p:txBody>
      </p:sp>
      <p:sp>
        <p:nvSpPr>
          <p:cNvPr id="4" name="Дата 3"/>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a:xfrm>
            <a:off x="3124200" y="6248400"/>
            <a:ext cx="2895600" cy="457200"/>
          </a:xfrm>
        </p:spPr>
        <p:txBody>
          <a:bodyPr/>
          <a:lstStyle>
            <a:lvl1pPr>
              <a:defRPr/>
            </a:lvl1pPr>
          </a:lstStyle>
          <a:p>
            <a:r>
              <a:rPr lang="en-US" altLang="ru-RU">
                <a:solidFill>
                  <a:srgbClr val="FFFFFF"/>
                </a:solidFill>
              </a:rPr>
              <a:t>СБОРКА DC-72 В ОИЯИ</a:t>
            </a:r>
          </a:p>
        </p:txBody>
      </p:sp>
      <p:sp>
        <p:nvSpPr>
          <p:cNvPr id="6" name="Номер слайда 5"/>
          <p:cNvSpPr>
            <a:spLocks noGrp="1"/>
          </p:cNvSpPr>
          <p:nvPr>
            <p:ph type="sldNum" sz="quarter" idx="12"/>
          </p:nvPr>
        </p:nvSpPr>
        <p:spPr>
          <a:xfrm>
            <a:off x="6553200" y="6248400"/>
            <a:ext cx="1905000" cy="457200"/>
          </a:xfrm>
        </p:spPr>
        <p:txBody>
          <a:bodyPr/>
          <a:lstStyle>
            <a:lvl1pPr>
              <a:defRPr/>
            </a:lvl1pPr>
          </a:lstStyle>
          <a:p>
            <a:fld id="{C63E86D4-7A3E-4AF7-BA20-2B9511221DBA}"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666399465"/>
      </p:ext>
    </p:extLst>
  </p:cSld>
  <p:clrMapOvr>
    <a:masterClrMapping/>
  </p:clrMapOvr>
  <p:transition spd="med">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4"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5" name="Rectangle 6"/>
          <p:cNvSpPr>
            <a:spLocks noGrp="1" noChangeArrowheads="1"/>
          </p:cNvSpPr>
          <p:nvPr>
            <p:ph type="sldNum" sz="quarter" idx="12"/>
          </p:nvPr>
        </p:nvSpPr>
        <p:spPr/>
        <p:txBody>
          <a:bodyPr/>
          <a:lstStyle>
            <a:lvl1pPr eaLnBrk="0" hangingPunct="0">
              <a:defRPr>
                <a:cs typeface="Arial" charset="0"/>
              </a:defRPr>
            </a:lvl1pPr>
          </a:lstStyle>
          <a:p>
            <a:pPr>
              <a:defRPr/>
            </a:pPr>
            <a:fld id="{1EC6F7B8-F35C-4A0C-AAEF-BF33B2BF3EDD}" type="slidenum">
              <a:rPr lang="en-US" altLang="ru-RU"/>
              <a:pPr>
                <a:defRPr/>
              </a:pPr>
              <a:t>‹#›</a:t>
            </a:fld>
            <a:endParaRPr lang="en-US" altLang="ru-RU"/>
          </a:p>
        </p:txBody>
      </p:sp>
    </p:spTree>
    <p:extLst>
      <p:ext uri="{BB962C8B-B14F-4D97-AF65-F5344CB8AC3E}">
        <p14:creationId xmlns:p14="http://schemas.microsoft.com/office/powerpoint/2010/main" xmlns="" val="974879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5"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6" name="Rectangle 6"/>
          <p:cNvSpPr>
            <a:spLocks noGrp="1" noChangeArrowheads="1"/>
          </p:cNvSpPr>
          <p:nvPr>
            <p:ph type="sldNum" sz="quarter" idx="12"/>
          </p:nvPr>
        </p:nvSpPr>
        <p:spPr/>
        <p:txBody>
          <a:bodyPr/>
          <a:lstStyle>
            <a:lvl1pPr eaLnBrk="0" hangingPunct="0">
              <a:defRPr>
                <a:cs typeface="Arial" charset="0"/>
              </a:defRPr>
            </a:lvl1pPr>
          </a:lstStyle>
          <a:p>
            <a:pPr>
              <a:defRPr/>
            </a:pPr>
            <a:fld id="{4D1CAAEB-5077-409C-A354-72E0704675C8}" type="slidenum">
              <a:rPr lang="en-US" altLang="ru-RU"/>
              <a:pPr>
                <a:defRPr/>
              </a:pPr>
              <a:t>‹#›</a:t>
            </a:fld>
            <a:endParaRPr lang="en-US" altLang="ru-RU"/>
          </a:p>
        </p:txBody>
      </p:sp>
    </p:spTree>
    <p:extLst>
      <p:ext uri="{BB962C8B-B14F-4D97-AF65-F5344CB8AC3E}">
        <p14:creationId xmlns:p14="http://schemas.microsoft.com/office/powerpoint/2010/main" xmlns="" val="6829972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B13FA139-8C3B-4B48-9E88-74696E9A6A46}" type="datetimeFigureOut">
              <a:rPr lang="ru-RU"/>
              <a:pPr>
                <a:defRPr/>
              </a:pPr>
              <a:t>15.03.2016</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E8212300-F094-46C5-BD25-22FEB64E0660}" type="slidenum">
              <a:rPr lang="ru-RU"/>
              <a:pPr>
                <a:defRPr/>
              </a:pPr>
              <a:t>‹#›</a:t>
            </a:fld>
            <a:endParaRPr lang="ru-RU"/>
          </a:p>
        </p:txBody>
      </p:sp>
    </p:spTree>
    <p:extLst>
      <p:ext uri="{BB962C8B-B14F-4D97-AF65-F5344CB8AC3E}">
        <p14:creationId xmlns:p14="http://schemas.microsoft.com/office/powerpoint/2010/main" xmlns="" val="1254453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678A3FCE-95FB-4465-8080-E34D35F011CD}" type="datetimeFigureOut">
              <a:rPr lang="ru-RU"/>
              <a:pPr>
                <a:defRPr/>
              </a:pPr>
              <a:t>15.03.2016</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665D7238-DF1E-4ED6-80B4-A139852D982F}" type="slidenum">
              <a:rPr lang="ru-RU" altLang="ru-RU"/>
              <a:pPr>
                <a:defRPr/>
              </a:pPr>
              <a:t>‹#›</a:t>
            </a:fld>
            <a:endParaRPr lang="ru-RU" altLang="ru-RU"/>
          </a:p>
        </p:txBody>
      </p:sp>
    </p:spTree>
    <p:extLst>
      <p:ext uri="{BB962C8B-B14F-4D97-AF65-F5344CB8AC3E}">
        <p14:creationId xmlns:p14="http://schemas.microsoft.com/office/powerpoint/2010/main" xmlns="" val="786325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8589459C-4220-49FC-9A65-80B3D6CB2058}" type="datetimeFigureOut">
              <a:rPr lang="ru-RU"/>
              <a:pPr>
                <a:defRPr/>
              </a:pPr>
              <a:t>15.03.2016</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AC7429BB-95F7-4549-8756-F2E2E9554F21}" type="slidenum">
              <a:rPr lang="ru-RU"/>
              <a:pPr>
                <a:defRPr/>
              </a:pPr>
              <a:t>‹#›</a:t>
            </a:fld>
            <a:endParaRPr lang="ru-RU"/>
          </a:p>
        </p:txBody>
      </p:sp>
    </p:spTree>
    <p:extLst>
      <p:ext uri="{BB962C8B-B14F-4D97-AF65-F5344CB8AC3E}">
        <p14:creationId xmlns:p14="http://schemas.microsoft.com/office/powerpoint/2010/main" xmlns="" val="1277704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48DA6EB4-F2CD-484A-8C42-E2EFFDBE5D23}" type="datetimeFigureOut">
              <a:rPr lang="ru-RU"/>
              <a:pPr>
                <a:defRPr/>
              </a:pPr>
              <a:t>15.03.2016</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15D71847-78B5-44BB-9002-7D983BDD7C1F}" type="slidenum">
              <a:rPr lang="ru-RU"/>
              <a:pPr>
                <a:defRPr/>
              </a:pPr>
              <a:t>‹#›</a:t>
            </a:fld>
            <a:endParaRPr lang="ru-RU"/>
          </a:p>
        </p:txBody>
      </p:sp>
    </p:spTree>
    <p:extLst>
      <p:ext uri="{BB962C8B-B14F-4D97-AF65-F5344CB8AC3E}">
        <p14:creationId xmlns:p14="http://schemas.microsoft.com/office/powerpoint/2010/main" xmlns="" val="4102042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3C6D6142-8C2F-475B-AB27-D82B531F3D6D}" type="datetimeFigureOut">
              <a:rPr lang="ru-RU"/>
              <a:pPr>
                <a:defRPr/>
              </a:pPr>
              <a:t>15.03.2016</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D7F0844C-DA4E-4940-8F92-D1B6E545A619}" type="slidenum">
              <a:rPr lang="ru-RU"/>
              <a:pPr>
                <a:defRPr/>
              </a:pPr>
              <a:t>‹#›</a:t>
            </a:fld>
            <a:endParaRPr lang="ru-RU"/>
          </a:p>
        </p:txBody>
      </p:sp>
    </p:spTree>
    <p:extLst>
      <p:ext uri="{BB962C8B-B14F-4D97-AF65-F5344CB8AC3E}">
        <p14:creationId xmlns:p14="http://schemas.microsoft.com/office/powerpoint/2010/main" xmlns="" val="1295723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61C4D942-051E-438C-A74F-5A2A4065E05F}" type="datetimeFigureOut">
              <a:rPr lang="ru-RU"/>
              <a:pPr>
                <a:defRPr/>
              </a:pPr>
              <a:t>15.03.2016</a:t>
            </a:fld>
            <a:endParaRPr lang="ru-RU"/>
          </a:p>
        </p:txBody>
      </p:sp>
      <p:sp>
        <p:nvSpPr>
          <p:cNvPr id="8" name="Нижний колонтитул 7"/>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9" name="Номер слайда 8"/>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835E0757-36FE-47D8-8513-200E52B37BA8}" type="slidenum">
              <a:rPr lang="ru-RU"/>
              <a:pPr>
                <a:defRPr/>
              </a:pPr>
              <a:t>‹#›</a:t>
            </a:fld>
            <a:endParaRPr lang="ru-RU"/>
          </a:p>
        </p:txBody>
      </p:sp>
    </p:spTree>
    <p:extLst>
      <p:ext uri="{BB962C8B-B14F-4D97-AF65-F5344CB8AC3E}">
        <p14:creationId xmlns:p14="http://schemas.microsoft.com/office/powerpoint/2010/main" xmlns="" val="2209275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3516EA51-84D4-4F44-9406-3759A19AF13A}" type="datetimeFigureOut">
              <a:rPr lang="ru-RU"/>
              <a:pPr>
                <a:defRPr/>
              </a:pPr>
              <a:t>15.03.2016</a:t>
            </a:fld>
            <a:endParaRPr lang="ru-RU"/>
          </a:p>
        </p:txBody>
      </p:sp>
      <p:sp>
        <p:nvSpPr>
          <p:cNvPr id="4" name="Нижний колонтитул 3"/>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5" name="Номер слайда 4"/>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E2E176BD-23C8-4E21-8261-8244E020F3CA}" type="slidenum">
              <a:rPr lang="ru-RU"/>
              <a:pPr>
                <a:defRPr/>
              </a:pPr>
              <a:t>‹#›</a:t>
            </a:fld>
            <a:endParaRPr lang="ru-RU"/>
          </a:p>
        </p:txBody>
      </p:sp>
    </p:spTree>
    <p:extLst>
      <p:ext uri="{BB962C8B-B14F-4D97-AF65-F5344CB8AC3E}">
        <p14:creationId xmlns:p14="http://schemas.microsoft.com/office/powerpoint/2010/main" xmlns="" val="38034930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D3D9147C-6A8F-4F22-B38A-B326829938B0}" type="datetimeFigureOut">
              <a:rPr lang="ru-RU"/>
              <a:pPr>
                <a:defRPr/>
              </a:pPr>
              <a:t>15.03.2016</a:t>
            </a:fld>
            <a:endParaRPr lang="ru-RU"/>
          </a:p>
        </p:txBody>
      </p:sp>
      <p:sp>
        <p:nvSpPr>
          <p:cNvPr id="3" name="Нижний колонтитул 2"/>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4" name="Номер слайда 3"/>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83819473-D257-4353-9BCE-023E303BC704}" type="slidenum">
              <a:rPr lang="ru-RU"/>
              <a:pPr>
                <a:defRPr/>
              </a:pPr>
              <a:t>‹#›</a:t>
            </a:fld>
            <a:endParaRPr lang="ru-RU"/>
          </a:p>
        </p:txBody>
      </p:sp>
    </p:spTree>
    <p:extLst>
      <p:ext uri="{BB962C8B-B14F-4D97-AF65-F5344CB8AC3E}">
        <p14:creationId xmlns:p14="http://schemas.microsoft.com/office/powerpoint/2010/main" xmlns="" val="24761614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808EF279-0678-4D52-9D4E-F6FA0FCB0D0A}" type="datetimeFigureOut">
              <a:rPr lang="ru-RU"/>
              <a:pPr>
                <a:defRPr/>
              </a:pPr>
              <a:t>15.03.2016</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FC112450-BEDA-4445-A503-4A86E1223C43}" type="slidenum">
              <a:rPr lang="ru-RU"/>
              <a:pPr>
                <a:defRPr/>
              </a:pPr>
              <a:t>‹#›</a:t>
            </a:fld>
            <a:endParaRPr lang="ru-RU"/>
          </a:p>
        </p:txBody>
      </p:sp>
    </p:spTree>
    <p:extLst>
      <p:ext uri="{BB962C8B-B14F-4D97-AF65-F5344CB8AC3E}">
        <p14:creationId xmlns:p14="http://schemas.microsoft.com/office/powerpoint/2010/main" xmlns="" val="5440765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0471FFB6-772D-423A-BA99-D22859F9E054}" type="datetimeFigureOut">
              <a:rPr lang="ru-RU"/>
              <a:pPr>
                <a:defRPr/>
              </a:pPr>
              <a:t>15.03.2016</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C5FC786B-6BE2-468A-8D34-85B851C4C023}" type="slidenum">
              <a:rPr lang="ru-RU"/>
              <a:pPr>
                <a:defRPr/>
              </a:pPr>
              <a:t>‹#›</a:t>
            </a:fld>
            <a:endParaRPr lang="ru-RU"/>
          </a:p>
        </p:txBody>
      </p:sp>
    </p:spTree>
    <p:extLst>
      <p:ext uri="{BB962C8B-B14F-4D97-AF65-F5344CB8AC3E}">
        <p14:creationId xmlns:p14="http://schemas.microsoft.com/office/powerpoint/2010/main" xmlns="" val="4909492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C0E32771-83A9-425A-9FB2-AB78C92931DB}" type="datetimeFigureOut">
              <a:rPr lang="ru-RU"/>
              <a:pPr>
                <a:defRPr/>
              </a:pPr>
              <a:t>15.03.2016</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4F077E61-630B-4478-B2BC-98C150916246}" type="slidenum">
              <a:rPr lang="ru-RU"/>
              <a:pPr>
                <a:defRPr/>
              </a:pPr>
              <a:t>‹#›</a:t>
            </a:fld>
            <a:endParaRPr lang="ru-RU"/>
          </a:p>
        </p:txBody>
      </p:sp>
    </p:spTree>
    <p:extLst>
      <p:ext uri="{BB962C8B-B14F-4D97-AF65-F5344CB8AC3E}">
        <p14:creationId xmlns:p14="http://schemas.microsoft.com/office/powerpoint/2010/main" xmlns="" val="20829441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95550E0F-BEC7-4728-97CF-85AE4DF83DED}" type="datetimeFigureOut">
              <a:rPr lang="ru-RU"/>
              <a:pPr>
                <a:defRPr/>
              </a:pPr>
              <a:t>15.03.2016</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2373E3AF-A09C-4AAF-B75A-AAD4640278E5}" type="slidenum">
              <a:rPr lang="ru-RU"/>
              <a:pPr>
                <a:defRPr/>
              </a:pPr>
              <a:t>‹#›</a:t>
            </a:fld>
            <a:endParaRPr lang="ru-RU"/>
          </a:p>
        </p:txBody>
      </p:sp>
    </p:spTree>
    <p:extLst>
      <p:ext uri="{BB962C8B-B14F-4D97-AF65-F5344CB8AC3E}">
        <p14:creationId xmlns:p14="http://schemas.microsoft.com/office/powerpoint/2010/main" xmlns="" val="2270503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8776FD11-19AD-4C62-9D11-37E04DD00934}" type="datetimeFigureOut">
              <a:rPr lang="ru-RU"/>
              <a:pPr>
                <a:defRPr/>
              </a:pPr>
              <a:t>15.03.2016</a:t>
            </a:fld>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444CD4A4-C0DF-4A73-B94C-17942CE550EB}" type="slidenum">
              <a:rPr lang="ru-RU" altLang="ru-RU"/>
              <a:pPr>
                <a:defRPr/>
              </a:pPr>
              <a:t>‹#›</a:t>
            </a:fld>
            <a:endParaRPr lang="ru-RU" altLang="ru-RU"/>
          </a:p>
        </p:txBody>
      </p:sp>
    </p:spTree>
    <p:extLst>
      <p:ext uri="{BB962C8B-B14F-4D97-AF65-F5344CB8AC3E}">
        <p14:creationId xmlns:p14="http://schemas.microsoft.com/office/powerpoint/2010/main" xmlns="" val="41832105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C790096F-54B3-426B-B6B0-F4BE48CB58CC}" type="slidenum">
              <a:rPr lang="ru-RU" altLang="ru-RU"/>
              <a:pPr>
                <a:defRPr/>
              </a:pPr>
              <a:t>‹#›</a:t>
            </a:fld>
            <a:endParaRPr lang="ru-RU" altLang="ru-RU"/>
          </a:p>
        </p:txBody>
      </p:sp>
    </p:spTree>
    <p:extLst>
      <p:ext uri="{BB962C8B-B14F-4D97-AF65-F5344CB8AC3E}">
        <p14:creationId xmlns:p14="http://schemas.microsoft.com/office/powerpoint/2010/main" xmlns="" val="12031416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6BD7886-1A5C-4694-9F4E-5CFA03285231}" type="datetimeFigureOut">
              <a:rPr lang="ru-RU" smtClean="0">
                <a:solidFill>
                  <a:prstClr val="black">
                    <a:tint val="75000"/>
                  </a:prstClr>
                </a:solidFill>
              </a:rPr>
              <a:pPr/>
              <a:t>15.03.2016</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4251542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BD7886-1A5C-4694-9F4E-5CFA03285231}" type="datetimeFigureOut">
              <a:rPr lang="ru-RU" smtClean="0">
                <a:solidFill>
                  <a:prstClr val="black">
                    <a:tint val="75000"/>
                  </a:prstClr>
                </a:solidFill>
              </a:rPr>
              <a:pPr/>
              <a:t>15.03.2016</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21806812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6BD7886-1A5C-4694-9F4E-5CFA03285231}" type="datetimeFigureOut">
              <a:rPr lang="ru-RU" smtClean="0">
                <a:solidFill>
                  <a:prstClr val="black">
                    <a:tint val="75000"/>
                  </a:prstClr>
                </a:solidFill>
              </a:rPr>
              <a:pPr/>
              <a:t>15.03.2016</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0293670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6BD7886-1A5C-4694-9F4E-5CFA03285231}" type="datetimeFigureOut">
              <a:rPr lang="ru-RU" smtClean="0">
                <a:solidFill>
                  <a:prstClr val="black">
                    <a:tint val="75000"/>
                  </a:prstClr>
                </a:solidFill>
              </a:rPr>
              <a:pPr/>
              <a:t>15.03.2016</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124103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6BD7886-1A5C-4694-9F4E-5CFA03285231}" type="datetimeFigureOut">
              <a:rPr lang="ru-RU" smtClean="0">
                <a:solidFill>
                  <a:prstClr val="black">
                    <a:tint val="75000"/>
                  </a:prstClr>
                </a:solidFill>
              </a:rPr>
              <a:pPr/>
              <a:t>15.03.2016</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3322822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6BD7886-1A5C-4694-9F4E-5CFA03285231}" type="datetimeFigureOut">
              <a:rPr lang="ru-RU" smtClean="0">
                <a:solidFill>
                  <a:prstClr val="black">
                    <a:tint val="75000"/>
                  </a:prstClr>
                </a:solidFill>
              </a:rPr>
              <a:pPr/>
              <a:t>15.03.2016</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7523436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BD7886-1A5C-4694-9F4E-5CFA03285231}" type="datetimeFigureOut">
              <a:rPr lang="ru-RU" smtClean="0">
                <a:solidFill>
                  <a:prstClr val="black">
                    <a:tint val="75000"/>
                  </a:prstClr>
                </a:solidFill>
              </a:rPr>
              <a:pPr/>
              <a:t>15.03.2016</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1118748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6BD7886-1A5C-4694-9F4E-5CFA03285231}" type="datetimeFigureOut">
              <a:rPr lang="ru-RU" smtClean="0">
                <a:solidFill>
                  <a:prstClr val="black">
                    <a:tint val="75000"/>
                  </a:prstClr>
                </a:solidFill>
              </a:rPr>
              <a:pPr/>
              <a:t>15.03.2016</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6159852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6BD7886-1A5C-4694-9F4E-5CFA03285231}" type="datetimeFigureOut">
              <a:rPr lang="ru-RU" smtClean="0">
                <a:solidFill>
                  <a:prstClr val="black">
                    <a:tint val="75000"/>
                  </a:prstClr>
                </a:solidFill>
              </a:rPr>
              <a:pPr/>
              <a:t>15.03.2016</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357835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8684D380-768A-495F-9535-85D913F8CB78}" type="datetimeFigureOut">
              <a:rPr lang="ru-RU"/>
              <a:pPr>
                <a:defRPr/>
              </a:pPr>
              <a:t>15.03.2016</a:t>
            </a:fld>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A6987BA7-C73A-4D07-ACAE-12C51F4E25C2}" type="slidenum">
              <a:rPr lang="ru-RU" altLang="ru-RU"/>
              <a:pPr>
                <a:defRPr/>
              </a:pPr>
              <a:t>‹#›</a:t>
            </a:fld>
            <a:endParaRPr lang="ru-RU" altLang="ru-RU"/>
          </a:p>
        </p:txBody>
      </p:sp>
    </p:spTree>
    <p:extLst>
      <p:ext uri="{BB962C8B-B14F-4D97-AF65-F5344CB8AC3E}">
        <p14:creationId xmlns:p14="http://schemas.microsoft.com/office/powerpoint/2010/main" xmlns="" val="29424531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BD7886-1A5C-4694-9F4E-5CFA03285231}" type="datetimeFigureOut">
              <a:rPr lang="ru-RU" smtClean="0">
                <a:solidFill>
                  <a:prstClr val="black">
                    <a:tint val="75000"/>
                  </a:prstClr>
                </a:solidFill>
              </a:rPr>
              <a:pPr/>
              <a:t>15.03.2016</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6977489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BD7886-1A5C-4694-9F4E-5CFA03285231}" type="datetimeFigureOut">
              <a:rPr lang="ru-RU" smtClean="0">
                <a:solidFill>
                  <a:prstClr val="black">
                    <a:tint val="75000"/>
                  </a:prstClr>
                </a:solidFill>
              </a:rPr>
              <a:pPr/>
              <a:t>15.03.2016</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xmlns="" val="4493990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AC13A597-1BC8-4AC7-BD9F-5C38E99C22DF}" type="datetimeFigureOut">
              <a:rPr lang="ru-RU"/>
              <a:pPr>
                <a:defRPr/>
              </a:pPr>
              <a:t>15.03.2016</a:t>
            </a:fld>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6E1D5329-CA51-4424-B967-304F3164C114}" type="slidenum">
              <a:rPr lang="ru-RU" altLang="ru-RU"/>
              <a:pPr>
                <a:defRPr/>
              </a:pPr>
              <a:t>‹#›</a:t>
            </a:fld>
            <a:endParaRPr lang="ru-RU" altLang="ru-RU"/>
          </a:p>
        </p:txBody>
      </p:sp>
    </p:spTree>
    <p:extLst>
      <p:ext uri="{BB962C8B-B14F-4D97-AF65-F5344CB8AC3E}">
        <p14:creationId xmlns:p14="http://schemas.microsoft.com/office/powerpoint/2010/main" xmlns="" val="10023579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304800"/>
            <a:ext cx="5715000" cy="1431925"/>
          </a:xfrm>
        </p:spPr>
        <p:txBody>
          <a:bodyPr/>
          <a:lstStyle/>
          <a:p>
            <a:r>
              <a:rPr lang="ru-RU" smtClean="0"/>
              <a:t>Образец заголовка</a:t>
            </a:r>
            <a:endParaRPr lang="ru-RU"/>
          </a:p>
        </p:txBody>
      </p:sp>
      <p:sp>
        <p:nvSpPr>
          <p:cNvPr id="3" name="Объект 2"/>
          <p:cNvSpPr>
            <a:spLocks noGrp="1"/>
          </p:cNvSpPr>
          <p:nvPr>
            <p:ph sz="half" idx="1"/>
          </p:nvPr>
        </p:nvSpPr>
        <p:spPr>
          <a:xfrm>
            <a:off x="1066800" y="1981200"/>
            <a:ext cx="36957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914900" y="1981200"/>
            <a:ext cx="36957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914900" y="4114800"/>
            <a:ext cx="36957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1066800" y="6477000"/>
            <a:ext cx="1905000" cy="228600"/>
          </a:xfrm>
        </p:spPr>
        <p:txBody>
          <a:bodyPr/>
          <a:lstStyle>
            <a:lvl1pPr>
              <a:defRPr/>
            </a:lvl1pPr>
          </a:lstStyle>
          <a:p>
            <a:pPr>
              <a:defRPr/>
            </a:pPr>
            <a:fld id="{BC5B07C3-85D8-4DE0-92D3-0009F3378FDE}" type="datetime1">
              <a:rPr lang="en-US"/>
              <a:pPr>
                <a:defRPr/>
              </a:pPr>
              <a:t>3/15/2016</a:t>
            </a:fld>
            <a:endParaRPr lang="ru-RU"/>
          </a:p>
        </p:txBody>
      </p:sp>
      <p:sp>
        <p:nvSpPr>
          <p:cNvPr id="7" name="Нижний колонтитул 6"/>
          <p:cNvSpPr>
            <a:spLocks noGrp="1"/>
          </p:cNvSpPr>
          <p:nvPr>
            <p:ph type="ftr" sz="quarter" idx="11"/>
          </p:nvPr>
        </p:nvSpPr>
        <p:spPr>
          <a:xfrm>
            <a:off x="3048000" y="6477000"/>
            <a:ext cx="3657600" cy="228600"/>
          </a:xfrm>
        </p:spPr>
        <p:txBody>
          <a:bodyPr/>
          <a:lstStyle>
            <a:lvl1pPr>
              <a:defRPr/>
            </a:lvl1pPr>
          </a:lstStyle>
          <a:p>
            <a:pPr>
              <a:defRPr/>
            </a:pPr>
            <a:r>
              <a:rPr lang="ru-RU"/>
              <a:t>Dr. Andrew G. Popeko, CPO - 6, Maryland, Oct, 22 - 25, 2002</a:t>
            </a:r>
          </a:p>
        </p:txBody>
      </p:sp>
      <p:sp>
        <p:nvSpPr>
          <p:cNvPr id="8" name="Номер слайда 7"/>
          <p:cNvSpPr>
            <a:spLocks noGrp="1"/>
          </p:cNvSpPr>
          <p:nvPr>
            <p:ph type="sldNum" sz="quarter" idx="12"/>
          </p:nvPr>
        </p:nvSpPr>
        <p:spPr>
          <a:xfrm>
            <a:off x="6705600" y="6477000"/>
            <a:ext cx="1905000" cy="228600"/>
          </a:xfrm>
        </p:spPr>
        <p:txBody>
          <a:bodyPr/>
          <a:lstStyle>
            <a:lvl1pPr>
              <a:defRPr/>
            </a:lvl1pPr>
          </a:lstStyle>
          <a:p>
            <a:fld id="{AAB54664-7661-4217-83A3-BECC35E0F0C0}" type="slidenum">
              <a:rPr lang="ru-RU" altLang="ru-RU"/>
              <a:pPr/>
              <a:t>‹#›</a:t>
            </a:fld>
            <a:endParaRPr lang="ru-RU" altLang="ru-RU"/>
          </a:p>
        </p:txBody>
      </p:sp>
    </p:spTree>
    <p:extLst>
      <p:ext uri="{BB962C8B-B14F-4D97-AF65-F5344CB8AC3E}">
        <p14:creationId xmlns:p14="http://schemas.microsoft.com/office/powerpoint/2010/main" xmlns="" val="8488573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chemeClr val="bg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
        <p:nvSpPr>
          <p:cNvPr id="5" name="Rectangle 8"/>
          <p:cNvSpPr>
            <a:spLocks noChangeArrowheads="1"/>
          </p:cNvSpPr>
          <p:nvPr/>
        </p:nvSpPr>
        <p:spPr bwMode="ltGray">
          <a:xfrm>
            <a:off x="0" y="3543300"/>
            <a:ext cx="3344863"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
        <p:nvSpPr>
          <p:cNvPr id="3075" name="Rectangle 3"/>
          <p:cNvSpPr>
            <a:spLocks noGrp="1" noChangeArrowheads="1"/>
          </p:cNvSpPr>
          <p:nvPr>
            <p:ph type="ctrTitle"/>
          </p:nvPr>
        </p:nvSpPr>
        <p:spPr>
          <a:xfrm>
            <a:off x="990600" y="1171575"/>
            <a:ext cx="7467600" cy="2105025"/>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noProof="0" smtClean="0"/>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r>
              <a:rPr lang="en-US"/>
              <a:t>СБОРКА DC-72 В ОИЯИ</a:t>
            </a:r>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042C32C1-A62D-4D0A-AE2F-943F459B563C}" type="slidenum">
              <a:rPr lang="en-US"/>
              <a:pPr>
                <a:defRPr/>
              </a:pPr>
              <a:t>‹#›</a:t>
            </a:fld>
            <a:endParaRPr lang="en-US"/>
          </a:p>
        </p:txBody>
      </p:sp>
    </p:spTree>
    <p:extLst>
      <p:ext uri="{BB962C8B-B14F-4D97-AF65-F5344CB8AC3E}">
        <p14:creationId xmlns:p14="http://schemas.microsoft.com/office/powerpoint/2010/main" xmlns="" val="120273581"/>
      </p:ext>
    </p:extLst>
  </p:cSld>
  <p:clrMapOvr>
    <a:masterClrMapping/>
  </p:clrMapOvr>
  <p:transition spd="med">
    <p:dissolv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B80279D1-77D9-435E-B8D5-467A4CCB8B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875464272"/>
      </p:ext>
    </p:extLst>
  </p:cSld>
  <p:clrMapOvr>
    <a:masterClrMapping/>
  </p:clrMapOvr>
  <p:transition spd="med">
    <p:dissolv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899465F2-1476-496E-8FF7-C204C0C7A6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612220505"/>
      </p:ext>
    </p:extLst>
  </p:cSld>
  <p:clrMapOvr>
    <a:masterClrMapping/>
  </p:clrMapOvr>
  <p:transition spd="med">
    <p:dissolv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pPr>
              <a:defRPr/>
            </a:pPr>
            <a:fld id="{E5CF3429-2FBE-450F-90C0-2AC95D45FD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962860829"/>
      </p:ext>
    </p:extLst>
  </p:cSld>
  <p:clrMapOvr>
    <a:masterClrMapping/>
  </p:clrMapOvr>
  <p:transition spd="med">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9" name="Rectangle 6"/>
          <p:cNvSpPr>
            <a:spLocks noGrp="1" noChangeArrowheads="1"/>
          </p:cNvSpPr>
          <p:nvPr>
            <p:ph type="sldNum" sz="quarter" idx="12"/>
          </p:nvPr>
        </p:nvSpPr>
        <p:spPr>
          <a:ln/>
        </p:spPr>
        <p:txBody>
          <a:bodyPr/>
          <a:lstStyle>
            <a:lvl1pPr>
              <a:defRPr/>
            </a:lvl1pPr>
          </a:lstStyle>
          <a:p>
            <a:pPr>
              <a:defRPr/>
            </a:pPr>
            <a:fld id="{A70BCAF2-B6BD-4ACF-8618-36659B8DFF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043774950"/>
      </p:ext>
    </p:extLst>
  </p:cSld>
  <p:clrMapOvr>
    <a:masterClrMapping/>
  </p:clrMapOvr>
  <p:transition spd="med">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5" name="Rectangle 6"/>
          <p:cNvSpPr>
            <a:spLocks noGrp="1" noChangeArrowheads="1"/>
          </p:cNvSpPr>
          <p:nvPr>
            <p:ph type="sldNum" sz="quarter" idx="12"/>
          </p:nvPr>
        </p:nvSpPr>
        <p:spPr>
          <a:ln/>
        </p:spPr>
        <p:txBody>
          <a:bodyPr/>
          <a:lstStyle>
            <a:lvl1pPr>
              <a:defRPr/>
            </a:lvl1pPr>
          </a:lstStyle>
          <a:p>
            <a:pPr>
              <a:defRPr/>
            </a:pPr>
            <a:fld id="{DF05498A-149D-4002-BF47-56EC28136F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913153736"/>
      </p:ext>
    </p:extLst>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7F8B3A0-3DE0-4369-8448-0C9DA902C5BF}" type="datetimeFigureOut">
              <a:rPr lang="ru-RU"/>
              <a:pPr>
                <a:defRPr/>
              </a:pPr>
              <a:t>15.03.2016</a:t>
            </a:fld>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CE726537-16F6-4AC9-AF21-00BF992BE341}" type="slidenum">
              <a:rPr lang="ru-RU" altLang="ru-RU"/>
              <a:pPr>
                <a:defRPr/>
              </a:pPr>
              <a:t>‹#›</a:t>
            </a:fld>
            <a:endParaRPr lang="ru-RU" altLang="ru-RU"/>
          </a:p>
        </p:txBody>
      </p:sp>
    </p:spTree>
    <p:extLst>
      <p:ext uri="{BB962C8B-B14F-4D97-AF65-F5344CB8AC3E}">
        <p14:creationId xmlns:p14="http://schemas.microsoft.com/office/powerpoint/2010/main" xmlns="" val="21513012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4" name="Rectangle 6"/>
          <p:cNvSpPr>
            <a:spLocks noGrp="1" noChangeArrowheads="1"/>
          </p:cNvSpPr>
          <p:nvPr>
            <p:ph type="sldNum" sz="quarter" idx="12"/>
          </p:nvPr>
        </p:nvSpPr>
        <p:spPr>
          <a:ln/>
        </p:spPr>
        <p:txBody>
          <a:bodyPr/>
          <a:lstStyle>
            <a:lvl1pPr>
              <a:defRPr/>
            </a:lvl1pPr>
          </a:lstStyle>
          <a:p>
            <a:pPr>
              <a:defRPr/>
            </a:pPr>
            <a:fld id="{073BEB64-EAD7-4BC1-890A-C6E520D0E6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724039531"/>
      </p:ext>
    </p:extLst>
  </p:cSld>
  <p:clrMapOvr>
    <a:masterClrMapping/>
  </p:clrMapOvr>
  <p:transition spd="med">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pPr>
              <a:defRPr/>
            </a:pPr>
            <a:fld id="{75533F4F-7964-439A-BB63-CECE8A8966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800243167"/>
      </p:ext>
    </p:extLst>
  </p:cSld>
  <p:clrMapOvr>
    <a:masterClrMapping/>
  </p:clrMapOvr>
  <p:transition spd="med">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pPr>
              <a:defRPr/>
            </a:pPr>
            <a:fld id="{44AA87DA-5BE6-480E-B4DE-B6EE4869CD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904463032"/>
      </p:ext>
    </p:extLst>
  </p:cSld>
  <p:clrMapOvr>
    <a:masterClrMapping/>
  </p:clrMapOvr>
  <p:transition spd="med">
    <p:dissolv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7D300920-545E-46C1-908F-BE719729D5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943183635"/>
      </p:ext>
    </p:extLst>
  </p:cSld>
  <p:clrMapOvr>
    <a:masterClrMapping/>
  </p:clrMapOvr>
  <p:transition spd="med">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29AA5616-30E0-40D4-8590-0DCA436652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040070328"/>
      </p:ext>
    </p:extLst>
  </p:cSld>
  <p:clrMapOvr>
    <a:masterClrMapping/>
  </p:clrMapOvr>
  <p:transition spd="med">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5" name="Rectangle 6"/>
          <p:cNvSpPr>
            <a:spLocks noGrp="1" noChangeArrowheads="1"/>
          </p:cNvSpPr>
          <p:nvPr>
            <p:ph type="sldNum" sz="quarter" idx="12"/>
          </p:nvPr>
        </p:nvSpPr>
        <p:spPr>
          <a:ln/>
        </p:spPr>
        <p:txBody>
          <a:bodyPr/>
          <a:lstStyle>
            <a:lvl1pPr>
              <a:defRPr/>
            </a:lvl1pPr>
          </a:lstStyle>
          <a:p>
            <a:pPr>
              <a:defRPr/>
            </a:pPr>
            <a:fld id="{CBA4AD86-A86D-40C8-8DFC-1C143003F4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924872314"/>
      </p:ext>
    </p:extLst>
  </p:cSld>
  <p:clrMapOvr>
    <a:masterClrMapping/>
  </p:clrMapOvr>
  <p:transition spd="med">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228600" y="457200"/>
            <a:ext cx="77724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6858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6858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9" name="Rectangle 6"/>
          <p:cNvSpPr>
            <a:spLocks noGrp="1" noChangeArrowheads="1"/>
          </p:cNvSpPr>
          <p:nvPr>
            <p:ph type="sldNum" sz="quarter" idx="12"/>
          </p:nvPr>
        </p:nvSpPr>
        <p:spPr>
          <a:ln/>
        </p:spPr>
        <p:txBody>
          <a:bodyPr/>
          <a:lstStyle>
            <a:lvl1pPr>
              <a:defRPr/>
            </a:lvl1pPr>
          </a:lstStyle>
          <a:p>
            <a:pPr>
              <a:defRPr/>
            </a:pPr>
            <a:fld id="{EB71A478-F199-4C94-9710-D464F74801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343455182"/>
      </p:ext>
    </p:extLst>
  </p:cSld>
  <p:clrMapOvr>
    <a:masterClrMapping/>
  </p:clrMapOvr>
  <p:transition spd="med">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8" name="Rectangle 6"/>
          <p:cNvSpPr>
            <a:spLocks noGrp="1" noChangeArrowheads="1"/>
          </p:cNvSpPr>
          <p:nvPr>
            <p:ph type="sldNum" sz="quarter" idx="12"/>
          </p:nvPr>
        </p:nvSpPr>
        <p:spPr>
          <a:ln/>
        </p:spPr>
        <p:txBody>
          <a:bodyPr/>
          <a:lstStyle>
            <a:lvl1pPr>
              <a:defRPr/>
            </a:lvl1pPr>
          </a:lstStyle>
          <a:p>
            <a:pPr>
              <a:defRPr/>
            </a:pPr>
            <a:fld id="{B8524A22-4857-4C51-9571-49EBA4F2E2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340733536"/>
      </p:ext>
    </p:extLst>
  </p:cSld>
  <p:clrMapOvr>
    <a:masterClrMapping/>
  </p:clrMapOvr>
  <p:transition spd="med">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a:defRPr/>
            </a:pPr>
            <a:endParaRPr lang="en-US"/>
          </a:p>
        </p:txBody>
      </p:sp>
      <p:sp>
        <p:nvSpPr>
          <p:cNvPr id="5" name="Нижний колонтитул 4"/>
          <p:cNvSpPr>
            <a:spLocks noGrp="1"/>
          </p:cNvSpPr>
          <p:nvPr>
            <p:ph type="ftr" sz="quarter" idx="11"/>
          </p:nvPr>
        </p:nvSpPr>
        <p:spPr/>
        <p:txBody>
          <a:bodyPr/>
          <a:lstStyle/>
          <a:p>
            <a:pPr>
              <a:defRPr/>
            </a:pPr>
            <a:r>
              <a:rPr lang="en-US" smtClean="0"/>
              <a:t>СБОРКА DC-72 В ОИЯИ</a:t>
            </a:r>
            <a:endParaRPr lang="en-US"/>
          </a:p>
        </p:txBody>
      </p:sp>
      <p:sp>
        <p:nvSpPr>
          <p:cNvPr id="6" name="Номер слайда 5"/>
          <p:cNvSpPr>
            <a:spLocks noGrp="1"/>
          </p:cNvSpPr>
          <p:nvPr>
            <p:ph type="sldNum" sz="quarter" idx="12"/>
          </p:nvPr>
        </p:nvSpPr>
        <p:spPr/>
        <p:txBody>
          <a:bodyPr/>
          <a:lstStyle/>
          <a:p>
            <a:pPr>
              <a:defRPr/>
            </a:pPr>
            <a:fld id="{042C32C1-A62D-4D0A-AE2F-943F459B563C}" type="slidenum">
              <a:rPr lang="en-US" smtClean="0"/>
              <a:pPr>
                <a:defRPr/>
              </a:pPr>
              <a:t>‹#›</a:t>
            </a:fld>
            <a:endParaRPr lang="en-US"/>
          </a:p>
        </p:txBody>
      </p:sp>
    </p:spTree>
    <p:extLst>
      <p:ext uri="{BB962C8B-B14F-4D97-AF65-F5344CB8AC3E}">
        <p14:creationId xmlns:p14="http://schemas.microsoft.com/office/powerpoint/2010/main" xmlns="" val="2188649617"/>
      </p:ext>
    </p:extLst>
  </p:cSld>
  <p:clrMapOvr>
    <a:masterClrMapping/>
  </p:clrMapOvr>
  <p:transition spd="med">
    <p:dissolv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en-US">
              <a:solidFill>
                <a:srgbClr val="FFFFFF"/>
              </a:solidFill>
            </a:endParaRPr>
          </a:p>
        </p:txBody>
      </p:sp>
      <p:sp>
        <p:nvSpPr>
          <p:cNvPr id="5" name="Нижний колонтитул 4"/>
          <p:cNvSpPr>
            <a:spLocks noGrp="1"/>
          </p:cNvSpPr>
          <p:nvPr>
            <p:ph type="ftr" sz="quarter" idx="11"/>
          </p:nvPr>
        </p:nvSpPr>
        <p:spPr/>
        <p:txBody>
          <a:bodyPr/>
          <a:lstStyle/>
          <a:p>
            <a:pPr>
              <a:defRPr/>
            </a:pPr>
            <a:r>
              <a:rPr lang="en-US" smtClean="0">
                <a:solidFill>
                  <a:srgbClr val="FFFFFF"/>
                </a:solidFill>
              </a:rPr>
              <a:t>СБОРКА DC-72 В ОИЯИ</a:t>
            </a:r>
            <a:endParaRPr lang="en-US">
              <a:solidFill>
                <a:srgbClr val="FFFFFF"/>
              </a:solidFill>
            </a:endParaRPr>
          </a:p>
        </p:txBody>
      </p:sp>
      <p:sp>
        <p:nvSpPr>
          <p:cNvPr id="6" name="Номер слайда 5"/>
          <p:cNvSpPr>
            <a:spLocks noGrp="1"/>
          </p:cNvSpPr>
          <p:nvPr>
            <p:ph type="sldNum" sz="quarter" idx="12"/>
          </p:nvPr>
        </p:nvSpPr>
        <p:spPr/>
        <p:txBody>
          <a:bodyPr/>
          <a:lstStyle/>
          <a:p>
            <a:pPr>
              <a:defRPr/>
            </a:pPr>
            <a:fld id="{B80279D1-77D9-435E-B8D5-467A4CCB8B1F}"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007146314"/>
      </p:ext>
    </p:extLst>
  </p:cSld>
  <p:clrMapOvr>
    <a:masterClrMapping/>
  </p:clrMapOvr>
  <p:transition spd="med">
    <p:dissolv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950ECB22-CB30-494E-B76F-AADE323C5A06}" type="datetimeFigureOut">
              <a:rPr lang="ru-RU"/>
              <a:pPr>
                <a:defRPr/>
              </a:pPr>
              <a:t>15.03.2016</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1397B76E-80AE-44CD-A54D-5EB103981A49}" type="slidenum">
              <a:rPr lang="ru-RU" altLang="ru-RU"/>
              <a:pPr>
                <a:defRPr/>
              </a:pPr>
              <a:t>‹#›</a:t>
            </a:fld>
            <a:endParaRPr lang="ru-RU" altLang="ru-RU"/>
          </a:p>
        </p:txBody>
      </p:sp>
    </p:spTree>
    <p:extLst>
      <p:ext uri="{BB962C8B-B14F-4D97-AF65-F5344CB8AC3E}">
        <p14:creationId xmlns:p14="http://schemas.microsoft.com/office/powerpoint/2010/main" xmlns="" val="30371373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endParaRPr lang="en-US">
              <a:solidFill>
                <a:srgbClr val="FFFFFF"/>
              </a:solidFill>
            </a:endParaRPr>
          </a:p>
        </p:txBody>
      </p:sp>
      <p:sp>
        <p:nvSpPr>
          <p:cNvPr id="5" name="Нижний колонтитул 4"/>
          <p:cNvSpPr>
            <a:spLocks noGrp="1"/>
          </p:cNvSpPr>
          <p:nvPr>
            <p:ph type="ftr" sz="quarter" idx="11"/>
          </p:nvPr>
        </p:nvSpPr>
        <p:spPr/>
        <p:txBody>
          <a:bodyPr/>
          <a:lstStyle/>
          <a:p>
            <a:pPr>
              <a:defRPr/>
            </a:pPr>
            <a:r>
              <a:rPr lang="en-US" smtClean="0">
                <a:solidFill>
                  <a:srgbClr val="FFFFFF"/>
                </a:solidFill>
              </a:rPr>
              <a:t>СБОРКА DC-72 В ОИЯИ</a:t>
            </a:r>
            <a:endParaRPr lang="en-US">
              <a:solidFill>
                <a:srgbClr val="FFFFFF"/>
              </a:solidFill>
            </a:endParaRPr>
          </a:p>
        </p:txBody>
      </p:sp>
      <p:sp>
        <p:nvSpPr>
          <p:cNvPr id="6" name="Номер слайда 5"/>
          <p:cNvSpPr>
            <a:spLocks noGrp="1"/>
          </p:cNvSpPr>
          <p:nvPr>
            <p:ph type="sldNum" sz="quarter" idx="12"/>
          </p:nvPr>
        </p:nvSpPr>
        <p:spPr/>
        <p:txBody>
          <a:bodyPr/>
          <a:lstStyle/>
          <a:p>
            <a:pPr>
              <a:defRPr/>
            </a:pPr>
            <a:fld id="{899465F2-1476-496E-8FF7-C204C0C7A60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564011105"/>
      </p:ext>
    </p:extLst>
  </p:cSld>
  <p:clrMapOvr>
    <a:masterClrMapping/>
  </p:clrMapOvr>
  <p:transition spd="med">
    <p:dissolv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endParaRPr lang="en-US">
              <a:solidFill>
                <a:srgbClr val="FFFFFF"/>
              </a:solidFill>
            </a:endParaRPr>
          </a:p>
        </p:txBody>
      </p:sp>
      <p:sp>
        <p:nvSpPr>
          <p:cNvPr id="6" name="Нижний колонтитул 5"/>
          <p:cNvSpPr>
            <a:spLocks noGrp="1"/>
          </p:cNvSpPr>
          <p:nvPr>
            <p:ph type="ftr" sz="quarter" idx="11"/>
          </p:nvPr>
        </p:nvSpPr>
        <p:spPr/>
        <p:txBody>
          <a:bodyPr/>
          <a:lstStyle/>
          <a:p>
            <a:pPr>
              <a:defRPr/>
            </a:pPr>
            <a:r>
              <a:rPr lang="en-US" smtClean="0">
                <a:solidFill>
                  <a:srgbClr val="FFFFFF"/>
                </a:solidFill>
              </a:rPr>
              <a:t>СБОРКА DC-72 В ОИЯИ</a:t>
            </a:r>
            <a:endParaRPr lang="en-US">
              <a:solidFill>
                <a:srgbClr val="FFFFFF"/>
              </a:solidFill>
            </a:endParaRPr>
          </a:p>
        </p:txBody>
      </p:sp>
      <p:sp>
        <p:nvSpPr>
          <p:cNvPr id="7" name="Номер слайда 6"/>
          <p:cNvSpPr>
            <a:spLocks noGrp="1"/>
          </p:cNvSpPr>
          <p:nvPr>
            <p:ph type="sldNum" sz="quarter" idx="12"/>
          </p:nvPr>
        </p:nvSpPr>
        <p:spPr/>
        <p:txBody>
          <a:bodyPr/>
          <a:lstStyle/>
          <a:p>
            <a:pPr>
              <a:defRPr/>
            </a:pPr>
            <a:fld id="{E5CF3429-2FBE-450F-90C0-2AC95D45FDE2}"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672493527"/>
      </p:ext>
    </p:extLst>
  </p:cSld>
  <p:clrMapOvr>
    <a:masterClrMapping/>
  </p:clrMapOvr>
  <p:transition spd="med">
    <p:dissolv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endParaRPr lang="en-US">
              <a:solidFill>
                <a:srgbClr val="FFFFFF"/>
              </a:solidFill>
            </a:endParaRPr>
          </a:p>
        </p:txBody>
      </p:sp>
      <p:sp>
        <p:nvSpPr>
          <p:cNvPr id="8" name="Нижний колонтитул 7"/>
          <p:cNvSpPr>
            <a:spLocks noGrp="1"/>
          </p:cNvSpPr>
          <p:nvPr>
            <p:ph type="ftr" sz="quarter" idx="11"/>
          </p:nvPr>
        </p:nvSpPr>
        <p:spPr/>
        <p:txBody>
          <a:bodyPr/>
          <a:lstStyle/>
          <a:p>
            <a:pPr>
              <a:defRPr/>
            </a:pPr>
            <a:r>
              <a:rPr lang="en-US" smtClean="0">
                <a:solidFill>
                  <a:srgbClr val="FFFFFF"/>
                </a:solidFill>
              </a:rPr>
              <a:t>СБОРКА DC-72 В ОИЯИ</a:t>
            </a:r>
            <a:endParaRPr lang="en-US">
              <a:solidFill>
                <a:srgbClr val="FFFFFF"/>
              </a:solidFill>
            </a:endParaRPr>
          </a:p>
        </p:txBody>
      </p:sp>
      <p:sp>
        <p:nvSpPr>
          <p:cNvPr id="9" name="Номер слайда 8"/>
          <p:cNvSpPr>
            <a:spLocks noGrp="1"/>
          </p:cNvSpPr>
          <p:nvPr>
            <p:ph type="sldNum" sz="quarter" idx="12"/>
          </p:nvPr>
        </p:nvSpPr>
        <p:spPr/>
        <p:txBody>
          <a:bodyPr/>
          <a:lstStyle/>
          <a:p>
            <a:pPr>
              <a:defRPr/>
            </a:pPr>
            <a:fld id="{A70BCAF2-B6BD-4ACF-8618-36659B8DFF3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818823402"/>
      </p:ext>
    </p:extLst>
  </p:cSld>
  <p:clrMapOvr>
    <a:masterClrMapping/>
  </p:clrMapOvr>
  <p:transition spd="med">
    <p:dissolv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endParaRPr lang="en-US">
              <a:solidFill>
                <a:srgbClr val="FFFFFF"/>
              </a:solidFill>
            </a:endParaRPr>
          </a:p>
        </p:txBody>
      </p:sp>
      <p:sp>
        <p:nvSpPr>
          <p:cNvPr id="4" name="Нижний колонтитул 3"/>
          <p:cNvSpPr>
            <a:spLocks noGrp="1"/>
          </p:cNvSpPr>
          <p:nvPr>
            <p:ph type="ftr" sz="quarter" idx="11"/>
          </p:nvPr>
        </p:nvSpPr>
        <p:spPr/>
        <p:txBody>
          <a:bodyPr/>
          <a:lstStyle/>
          <a:p>
            <a:pPr>
              <a:defRPr/>
            </a:pPr>
            <a:r>
              <a:rPr lang="en-US" smtClean="0">
                <a:solidFill>
                  <a:srgbClr val="FFFFFF"/>
                </a:solidFill>
              </a:rPr>
              <a:t>СБОРКА DC-72 В ОИЯИ</a:t>
            </a:r>
            <a:endParaRPr lang="en-US">
              <a:solidFill>
                <a:srgbClr val="FFFFFF"/>
              </a:solidFill>
            </a:endParaRPr>
          </a:p>
        </p:txBody>
      </p:sp>
      <p:sp>
        <p:nvSpPr>
          <p:cNvPr id="5" name="Номер слайда 4"/>
          <p:cNvSpPr>
            <a:spLocks noGrp="1"/>
          </p:cNvSpPr>
          <p:nvPr>
            <p:ph type="sldNum" sz="quarter" idx="12"/>
          </p:nvPr>
        </p:nvSpPr>
        <p:spPr/>
        <p:txBody>
          <a:bodyPr/>
          <a:lstStyle/>
          <a:p>
            <a:pPr>
              <a:defRPr/>
            </a:pPr>
            <a:fld id="{DF05498A-149D-4002-BF47-56EC28136FE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060253667"/>
      </p:ext>
    </p:extLst>
  </p:cSld>
  <p:clrMapOvr>
    <a:masterClrMapping/>
  </p:clrMapOvr>
  <p:transition spd="med">
    <p:dissolv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en-US">
              <a:solidFill>
                <a:srgbClr val="FFFFFF"/>
              </a:solidFill>
            </a:endParaRPr>
          </a:p>
        </p:txBody>
      </p:sp>
      <p:sp>
        <p:nvSpPr>
          <p:cNvPr id="3" name="Нижний колонтитул 2"/>
          <p:cNvSpPr>
            <a:spLocks noGrp="1"/>
          </p:cNvSpPr>
          <p:nvPr>
            <p:ph type="ftr" sz="quarter" idx="11"/>
          </p:nvPr>
        </p:nvSpPr>
        <p:spPr/>
        <p:txBody>
          <a:bodyPr/>
          <a:lstStyle/>
          <a:p>
            <a:pPr>
              <a:defRPr/>
            </a:pPr>
            <a:r>
              <a:rPr lang="en-US" smtClean="0">
                <a:solidFill>
                  <a:srgbClr val="FFFFFF"/>
                </a:solidFill>
              </a:rPr>
              <a:t>СБОРКА DC-72 В ОИЯИ</a:t>
            </a:r>
            <a:endParaRPr lang="en-US">
              <a:solidFill>
                <a:srgbClr val="FFFFFF"/>
              </a:solidFill>
            </a:endParaRPr>
          </a:p>
        </p:txBody>
      </p:sp>
      <p:sp>
        <p:nvSpPr>
          <p:cNvPr id="4" name="Номер слайда 3"/>
          <p:cNvSpPr>
            <a:spLocks noGrp="1"/>
          </p:cNvSpPr>
          <p:nvPr>
            <p:ph type="sldNum" sz="quarter" idx="12"/>
          </p:nvPr>
        </p:nvSpPr>
        <p:spPr/>
        <p:txBody>
          <a:bodyPr/>
          <a:lstStyle/>
          <a:p>
            <a:pPr>
              <a:defRPr/>
            </a:pPr>
            <a:fld id="{073BEB64-EAD7-4BC1-890A-C6E520D0E67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732970402"/>
      </p:ext>
    </p:extLst>
  </p:cSld>
  <p:clrMapOvr>
    <a:masterClrMapping/>
  </p:clrMapOvr>
  <p:transition spd="med">
    <p:dissolv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en-US">
              <a:solidFill>
                <a:srgbClr val="FFFFFF"/>
              </a:solidFill>
            </a:endParaRPr>
          </a:p>
        </p:txBody>
      </p:sp>
      <p:sp>
        <p:nvSpPr>
          <p:cNvPr id="6" name="Нижний колонтитул 5"/>
          <p:cNvSpPr>
            <a:spLocks noGrp="1"/>
          </p:cNvSpPr>
          <p:nvPr>
            <p:ph type="ftr" sz="quarter" idx="11"/>
          </p:nvPr>
        </p:nvSpPr>
        <p:spPr/>
        <p:txBody>
          <a:bodyPr/>
          <a:lstStyle/>
          <a:p>
            <a:pPr>
              <a:defRPr/>
            </a:pPr>
            <a:r>
              <a:rPr lang="en-US" smtClean="0">
                <a:solidFill>
                  <a:srgbClr val="FFFFFF"/>
                </a:solidFill>
              </a:rPr>
              <a:t>СБОРКА DC-72 В ОИЯИ</a:t>
            </a:r>
            <a:endParaRPr lang="en-US">
              <a:solidFill>
                <a:srgbClr val="FFFFFF"/>
              </a:solidFill>
            </a:endParaRPr>
          </a:p>
        </p:txBody>
      </p:sp>
      <p:sp>
        <p:nvSpPr>
          <p:cNvPr id="7" name="Номер слайда 6"/>
          <p:cNvSpPr>
            <a:spLocks noGrp="1"/>
          </p:cNvSpPr>
          <p:nvPr>
            <p:ph type="sldNum" sz="quarter" idx="12"/>
          </p:nvPr>
        </p:nvSpPr>
        <p:spPr/>
        <p:txBody>
          <a:bodyPr/>
          <a:lstStyle/>
          <a:p>
            <a:pPr>
              <a:defRPr/>
            </a:pPr>
            <a:fld id="{75533F4F-7964-439A-BB63-CECE8A8966B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500338941"/>
      </p:ext>
    </p:extLst>
  </p:cSld>
  <p:clrMapOvr>
    <a:masterClrMapping/>
  </p:clrMapOvr>
  <p:transition spd="med">
    <p:dissolv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en-US">
              <a:solidFill>
                <a:srgbClr val="FFFFFF"/>
              </a:solidFill>
            </a:endParaRPr>
          </a:p>
        </p:txBody>
      </p:sp>
      <p:sp>
        <p:nvSpPr>
          <p:cNvPr id="6" name="Нижний колонтитул 5"/>
          <p:cNvSpPr>
            <a:spLocks noGrp="1"/>
          </p:cNvSpPr>
          <p:nvPr>
            <p:ph type="ftr" sz="quarter" idx="11"/>
          </p:nvPr>
        </p:nvSpPr>
        <p:spPr/>
        <p:txBody>
          <a:bodyPr/>
          <a:lstStyle/>
          <a:p>
            <a:pPr>
              <a:defRPr/>
            </a:pPr>
            <a:r>
              <a:rPr lang="en-US" smtClean="0">
                <a:solidFill>
                  <a:srgbClr val="FFFFFF"/>
                </a:solidFill>
              </a:rPr>
              <a:t>СБОРКА DC-72 В ОИЯИ</a:t>
            </a:r>
            <a:endParaRPr lang="en-US">
              <a:solidFill>
                <a:srgbClr val="FFFFFF"/>
              </a:solidFill>
            </a:endParaRPr>
          </a:p>
        </p:txBody>
      </p:sp>
      <p:sp>
        <p:nvSpPr>
          <p:cNvPr id="7" name="Номер слайда 6"/>
          <p:cNvSpPr>
            <a:spLocks noGrp="1"/>
          </p:cNvSpPr>
          <p:nvPr>
            <p:ph type="sldNum" sz="quarter" idx="12"/>
          </p:nvPr>
        </p:nvSpPr>
        <p:spPr/>
        <p:txBody>
          <a:bodyPr/>
          <a:lstStyle/>
          <a:p>
            <a:pPr>
              <a:defRPr/>
            </a:pPr>
            <a:fld id="{44AA87DA-5BE6-480E-B4DE-B6EE4869CD7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75422805"/>
      </p:ext>
    </p:extLst>
  </p:cSld>
  <p:clrMapOvr>
    <a:masterClrMapping/>
  </p:clrMapOvr>
  <p:transition spd="med">
    <p:dissolv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en-US">
              <a:solidFill>
                <a:srgbClr val="FFFFFF"/>
              </a:solidFill>
            </a:endParaRPr>
          </a:p>
        </p:txBody>
      </p:sp>
      <p:sp>
        <p:nvSpPr>
          <p:cNvPr id="5" name="Нижний колонтитул 4"/>
          <p:cNvSpPr>
            <a:spLocks noGrp="1"/>
          </p:cNvSpPr>
          <p:nvPr>
            <p:ph type="ftr" sz="quarter" idx="11"/>
          </p:nvPr>
        </p:nvSpPr>
        <p:spPr/>
        <p:txBody>
          <a:bodyPr/>
          <a:lstStyle/>
          <a:p>
            <a:pPr>
              <a:defRPr/>
            </a:pPr>
            <a:r>
              <a:rPr lang="en-US" smtClean="0">
                <a:solidFill>
                  <a:srgbClr val="FFFFFF"/>
                </a:solidFill>
              </a:rPr>
              <a:t>СБОРКА DC-72 В ОИЯИ</a:t>
            </a:r>
            <a:endParaRPr lang="en-US">
              <a:solidFill>
                <a:srgbClr val="FFFFFF"/>
              </a:solidFill>
            </a:endParaRPr>
          </a:p>
        </p:txBody>
      </p:sp>
      <p:sp>
        <p:nvSpPr>
          <p:cNvPr id="6" name="Номер слайда 5"/>
          <p:cNvSpPr>
            <a:spLocks noGrp="1"/>
          </p:cNvSpPr>
          <p:nvPr>
            <p:ph type="sldNum" sz="quarter" idx="12"/>
          </p:nvPr>
        </p:nvSpPr>
        <p:spPr/>
        <p:txBody>
          <a:bodyPr/>
          <a:lstStyle/>
          <a:p>
            <a:pPr>
              <a:defRPr/>
            </a:pPr>
            <a:fld id="{7D300920-545E-46C1-908F-BE719729D501}"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561855063"/>
      </p:ext>
    </p:extLst>
  </p:cSld>
  <p:clrMapOvr>
    <a:masterClrMapping/>
  </p:clrMapOvr>
  <p:transition spd="med">
    <p:dissolv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en-US">
              <a:solidFill>
                <a:srgbClr val="FFFFFF"/>
              </a:solidFill>
            </a:endParaRPr>
          </a:p>
        </p:txBody>
      </p:sp>
      <p:sp>
        <p:nvSpPr>
          <p:cNvPr id="5" name="Нижний колонтитул 4"/>
          <p:cNvSpPr>
            <a:spLocks noGrp="1"/>
          </p:cNvSpPr>
          <p:nvPr>
            <p:ph type="ftr" sz="quarter" idx="11"/>
          </p:nvPr>
        </p:nvSpPr>
        <p:spPr/>
        <p:txBody>
          <a:bodyPr/>
          <a:lstStyle/>
          <a:p>
            <a:pPr>
              <a:defRPr/>
            </a:pPr>
            <a:r>
              <a:rPr lang="en-US" smtClean="0">
                <a:solidFill>
                  <a:srgbClr val="FFFFFF"/>
                </a:solidFill>
              </a:rPr>
              <a:t>СБОРКА DC-72 В ОИЯИ</a:t>
            </a:r>
            <a:endParaRPr lang="en-US">
              <a:solidFill>
                <a:srgbClr val="FFFFFF"/>
              </a:solidFill>
            </a:endParaRPr>
          </a:p>
        </p:txBody>
      </p:sp>
      <p:sp>
        <p:nvSpPr>
          <p:cNvPr id="6" name="Номер слайда 5"/>
          <p:cNvSpPr>
            <a:spLocks noGrp="1"/>
          </p:cNvSpPr>
          <p:nvPr>
            <p:ph type="sldNum" sz="quarter" idx="12"/>
          </p:nvPr>
        </p:nvSpPr>
        <p:spPr/>
        <p:txBody>
          <a:bodyPr/>
          <a:lstStyle/>
          <a:p>
            <a:pPr>
              <a:defRPr/>
            </a:pPr>
            <a:fld id="{29AA5616-30E0-40D4-8590-0DCA436652EF}"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266852595"/>
      </p:ext>
    </p:extLst>
  </p:cSld>
  <p:clrMapOvr>
    <a:masterClrMapping/>
  </p:clrMapOvr>
  <p:transition spd="med">
    <p:dissolv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0" y="0"/>
            <a:ext cx="825500" cy="6858000"/>
          </a:xfrm>
          <a:prstGeom prst="rect">
            <a:avLst/>
          </a:prstGeom>
          <a:solidFill>
            <a:schemeClr val="tx2">
              <a:alpha val="50000"/>
            </a:schemeClr>
          </a:solidFill>
          <a:ln>
            <a:noFill/>
          </a:ln>
          <a:extLst>
            <a:ext uri="{91240B29-F687-4F45-9708-019B960494DF}">
              <a14:hiddenLine xmlns:a14="http://schemas.microsoft.com/office/drawing/2010/main" xmlns="" w="9525">
                <a:solidFill>
                  <a:schemeClr val="bg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
        <p:nvSpPr>
          <p:cNvPr id="3075" name="Rectangle 3"/>
          <p:cNvSpPr>
            <a:spLocks noGrp="1" noChangeArrowheads="1"/>
          </p:cNvSpPr>
          <p:nvPr>
            <p:ph type="ctrTitle"/>
          </p:nvPr>
        </p:nvSpPr>
        <p:spPr>
          <a:xfrm>
            <a:off x="990600" y="2514600"/>
            <a:ext cx="7467600" cy="762000"/>
          </a:xfrm>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altLang="ru-RU"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altLang="ru-RU" noProof="0" smtClean="0"/>
              <a:t>Click to edit Master subtitle style</a:t>
            </a:r>
          </a:p>
        </p:txBody>
      </p:sp>
      <p:sp>
        <p:nvSpPr>
          <p:cNvPr id="3077" name="Rectangle 5"/>
          <p:cNvSpPr>
            <a:spLocks noGrp="1" noChangeArrowheads="1"/>
          </p:cNvSpPr>
          <p:nvPr>
            <p:ph type="dt" sz="half" idx="2"/>
          </p:nvPr>
        </p:nvSpPr>
        <p:spPr>
          <a:xfrm>
            <a:off x="838200" y="6248400"/>
            <a:ext cx="1752600" cy="457200"/>
          </a:xfrm>
        </p:spPr>
        <p:txBody>
          <a:bodyPr/>
          <a:lstStyle>
            <a:lvl1pPr>
              <a:defRPr>
                <a:solidFill>
                  <a:srgbClr val="CCECFF"/>
                </a:solidFill>
              </a:defRPr>
            </a:lvl1pPr>
          </a:lstStyle>
          <a:p>
            <a:endParaRPr lang="en-US" altLang="ru-RU"/>
          </a:p>
        </p:txBody>
      </p:sp>
      <p:sp>
        <p:nvSpPr>
          <p:cNvPr id="3078" name="Rectangle 6"/>
          <p:cNvSpPr>
            <a:spLocks noGrp="1" noChangeArrowheads="1"/>
          </p:cNvSpPr>
          <p:nvPr>
            <p:ph type="ftr" sz="quarter" idx="3"/>
          </p:nvPr>
        </p:nvSpPr>
        <p:spPr>
          <a:xfrm>
            <a:off x="3276600" y="6248400"/>
            <a:ext cx="2895600" cy="457200"/>
          </a:xfrm>
        </p:spPr>
        <p:txBody>
          <a:bodyPr/>
          <a:lstStyle>
            <a:lvl1pPr>
              <a:defRPr>
                <a:solidFill>
                  <a:srgbClr val="CCECFF"/>
                </a:solidFill>
              </a:defRPr>
            </a:lvl1pPr>
          </a:lstStyle>
          <a:p>
            <a:endParaRPr lang="en-US" altLang="ru-RU"/>
          </a:p>
        </p:txBody>
      </p:sp>
      <p:sp>
        <p:nvSpPr>
          <p:cNvPr id="3079" name="Rectangle 7"/>
          <p:cNvSpPr>
            <a:spLocks noGrp="1" noChangeArrowheads="1"/>
          </p:cNvSpPr>
          <p:nvPr>
            <p:ph type="sldNum" sz="quarter" idx="4"/>
          </p:nvPr>
        </p:nvSpPr>
        <p:spPr>
          <a:xfrm>
            <a:off x="6934200" y="6248400"/>
            <a:ext cx="1905000" cy="457200"/>
          </a:xfrm>
        </p:spPr>
        <p:txBody>
          <a:bodyPr/>
          <a:lstStyle>
            <a:lvl1pPr>
              <a:defRPr>
                <a:solidFill>
                  <a:srgbClr val="CCECFF"/>
                </a:solidFill>
              </a:defRPr>
            </a:lvl1pPr>
          </a:lstStyle>
          <a:p>
            <a:fld id="{5C0A4A27-9A19-465B-8DA2-78210F52EC14}" type="slidenum">
              <a:rPr lang="en-US" altLang="ru-RU"/>
              <a:pPr/>
              <a:t>‹#›</a:t>
            </a:fld>
            <a:endParaRPr lang="en-US" altLang="ru-RU"/>
          </a:p>
        </p:txBody>
      </p:sp>
      <p:sp>
        <p:nvSpPr>
          <p:cNvPr id="3080" name="Rectangle 8"/>
          <p:cNvSpPr>
            <a:spLocks noChangeArrowheads="1"/>
          </p:cNvSpPr>
          <p:nvPr/>
        </p:nvSpPr>
        <p:spPr bwMode="ltGray">
          <a:xfrm>
            <a:off x="0" y="3543300"/>
            <a:ext cx="3343275" cy="122238"/>
          </a:xfrm>
          <a:prstGeom prst="rect">
            <a:avLst/>
          </a:prstGeom>
          <a:solidFill>
            <a:schemeClr val="bg2">
              <a:alpha val="50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2005993786"/>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6B4EDEAC-6B9B-444E-8D69-410E2002EE0B}" type="datetimeFigureOut">
              <a:rPr lang="ru-RU"/>
              <a:pPr>
                <a:defRPr/>
              </a:pPr>
              <a:t>15.03.2016</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2BF9B1CB-A3C8-42C5-803D-0FF982D579EA}" type="slidenum">
              <a:rPr lang="ru-RU" altLang="ru-RU"/>
              <a:pPr>
                <a:defRPr/>
              </a:pPr>
              <a:t>‹#›</a:t>
            </a:fld>
            <a:endParaRPr lang="ru-RU" altLang="ru-RU"/>
          </a:p>
        </p:txBody>
      </p:sp>
    </p:spTree>
    <p:extLst>
      <p:ext uri="{BB962C8B-B14F-4D97-AF65-F5344CB8AC3E}">
        <p14:creationId xmlns:p14="http://schemas.microsoft.com/office/powerpoint/2010/main" xmlns="" val="27567953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3B8A230-686A-4CD6-9EA8-9B5EB2D90C63}"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56129265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1D9196F1-457A-470A-999E-C639BB7BFECD}"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76029554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37036365-61EF-4DBD-A6EE-B87DBA89C0CE}"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913665941"/>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lt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en-US" alt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952ABA38-568B-43DB-8650-9CF6BF0561E8}"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69235118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lt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en-US" alt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C579EDE2-BD88-47EA-873E-A9CD93CA7241}"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1560020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en-US" alt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F06F4BA2-AD71-411E-9975-3BA997E637FC}"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94180429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1DF38A0F-24A4-4DA4-8450-0A8B924D1EC1}"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2301654798"/>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E066CC9-6CA0-451C-800E-1A1F9DDA9CCC}"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145381914"/>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8158FE7E-B256-4D27-B009-89A20BBF99F1}"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30005590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4A82A6-0B6D-4AC1-A8C9-F0084E3D7546}" type="slidenum">
              <a:rPr lang="en-US" altLang="ru-RU">
                <a:solidFill>
                  <a:srgbClr val="FFFFFF"/>
                </a:solidFill>
              </a:rPr>
              <a:pPr/>
              <a:t>‹#›</a:t>
            </a:fld>
            <a:endParaRPr lang="en-US" altLang="ru-RU">
              <a:solidFill>
                <a:srgbClr val="FFFFFF"/>
              </a:solidFill>
            </a:endParaRPr>
          </a:p>
        </p:txBody>
      </p:sp>
    </p:spTree>
    <p:extLst>
      <p:ext uri="{BB962C8B-B14F-4D97-AF65-F5344CB8AC3E}">
        <p14:creationId xmlns:p14="http://schemas.microsoft.com/office/powerpoint/2010/main" xmlns="" val="331095063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image" Target="../media/image1.jpeg"/><Relationship Id="rId2" Type="http://schemas.openxmlformats.org/officeDocument/2006/relationships/slideLayout" Target="../slideLayouts/slideLayout120.xml"/><Relationship Id="rId16" Type="http://schemas.openxmlformats.org/officeDocument/2006/relationships/theme" Target="../theme/theme1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image" Target="../media/image1.jpeg"/><Relationship Id="rId2" Type="http://schemas.openxmlformats.org/officeDocument/2006/relationships/slideLayout" Target="../slideLayouts/slideLayout135.xml"/><Relationship Id="rId16" Type="http://schemas.openxmlformats.org/officeDocument/2006/relationships/theme" Target="../theme/theme11.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image" Target="../media/image1.jpeg"/><Relationship Id="rId2" Type="http://schemas.openxmlformats.org/officeDocument/2006/relationships/slideLayout" Target="../slideLayouts/slideLayout150.xml"/><Relationship Id="rId16" Type="http://schemas.openxmlformats.org/officeDocument/2006/relationships/theme" Target="../theme/theme12.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6" Type="http://schemas.openxmlformats.org/officeDocument/2006/relationships/image" Target="../media/image1.jpeg"/><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theme" Target="../theme/theme13.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image" Target="../media/image1.jpeg"/><Relationship Id="rId2" Type="http://schemas.openxmlformats.org/officeDocument/2006/relationships/slideLayout" Target="../slideLayouts/slideLayout179.xml"/><Relationship Id="rId16" Type="http://schemas.openxmlformats.org/officeDocument/2006/relationships/theme" Target="../theme/theme14.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image" Target="../media/image1.jpeg"/><Relationship Id="rId2" Type="http://schemas.openxmlformats.org/officeDocument/2006/relationships/slideLayout" Target="../slideLayouts/slideLayout194.xml"/><Relationship Id="rId16" Type="http://schemas.openxmlformats.org/officeDocument/2006/relationships/theme" Target="../theme/theme15.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6" Type="http://schemas.openxmlformats.org/officeDocument/2006/relationships/image" Target="../media/image1.jpeg"/><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theme" Target="../theme/theme16.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6" Type="http://schemas.openxmlformats.org/officeDocument/2006/relationships/image" Target="../media/image1.jpeg"/><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theme" Target="../theme/theme17.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image" Target="../media/image1.jpeg"/><Relationship Id="rId2" Type="http://schemas.openxmlformats.org/officeDocument/2006/relationships/slideLayout" Target="../slideLayouts/slideLayout237.xml"/><Relationship Id="rId16" Type="http://schemas.openxmlformats.org/officeDocument/2006/relationships/theme" Target="../theme/theme18.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6" Type="http://schemas.openxmlformats.org/officeDocument/2006/relationships/image" Target="../media/image1.jpeg"/><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theme" Target="../theme/theme19.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theme" Target="../theme/theme20.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2" Type="http://schemas.openxmlformats.org/officeDocument/2006/relationships/slideLayout" Target="../slideLayouts/slideLayout266.xml"/><Relationship Id="rId16" Type="http://schemas.openxmlformats.org/officeDocument/2006/relationships/image" Target="../media/image4.png"/><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image" Target="../media/image3.png"/><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slideLayout" Target="../slideLayouts/slideLayout289.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6" Type="http://schemas.openxmlformats.org/officeDocument/2006/relationships/image" Target="../media/image1.jpeg"/><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5" Type="http://schemas.openxmlformats.org/officeDocument/2006/relationships/theme" Target="../theme/theme2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slideLayout" Target="../slideLayouts/slideLayout29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18" Type="http://schemas.openxmlformats.org/officeDocument/2006/relationships/image" Target="../media/image1.jpeg"/><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17" Type="http://schemas.openxmlformats.org/officeDocument/2006/relationships/theme" Target="../theme/theme22.xml"/><Relationship Id="rId2" Type="http://schemas.openxmlformats.org/officeDocument/2006/relationships/slideLayout" Target="../slideLayouts/slideLayout292.xml"/><Relationship Id="rId16" Type="http://schemas.openxmlformats.org/officeDocument/2006/relationships/slideLayout" Target="../slideLayouts/slideLayout306.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5" Type="http://schemas.openxmlformats.org/officeDocument/2006/relationships/slideLayout" Target="../slideLayouts/slideLayout30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slideLayout" Target="../slideLayouts/slideLayout319.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17" Type="http://schemas.openxmlformats.org/officeDocument/2006/relationships/image" Target="../media/image1.jpeg"/><Relationship Id="rId2" Type="http://schemas.openxmlformats.org/officeDocument/2006/relationships/slideLayout" Target="../slideLayouts/slideLayout308.xml"/><Relationship Id="rId16" Type="http://schemas.openxmlformats.org/officeDocument/2006/relationships/theme" Target="../theme/theme23.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5" Type="http://schemas.openxmlformats.org/officeDocument/2006/relationships/slideLayout" Target="../slideLayouts/slideLayout32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slideLayout" Target="../slideLayouts/slideLayout32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slideLayout" Target="../slideLayouts/slideLayout334.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slideLayout" Target="../slideLayouts/slideLayout333.xml"/><Relationship Id="rId2" Type="http://schemas.openxmlformats.org/officeDocument/2006/relationships/slideLayout" Target="../slideLayouts/slideLayout323.xml"/><Relationship Id="rId16" Type="http://schemas.openxmlformats.org/officeDocument/2006/relationships/image" Target="../media/image1.jpeg"/><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5" Type="http://schemas.openxmlformats.org/officeDocument/2006/relationships/theme" Target="../theme/theme24.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 Id="rId14" Type="http://schemas.openxmlformats.org/officeDocument/2006/relationships/slideLayout" Target="../slideLayouts/slideLayout33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slideLayout" Target="../slideLayouts/slideLayout348.xml"/><Relationship Id="rId18" Type="http://schemas.openxmlformats.org/officeDocument/2006/relationships/theme" Target="../theme/theme25.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17" Type="http://schemas.openxmlformats.org/officeDocument/2006/relationships/slideLayout" Target="../slideLayouts/slideLayout352.xml"/><Relationship Id="rId2" Type="http://schemas.openxmlformats.org/officeDocument/2006/relationships/slideLayout" Target="../slideLayouts/slideLayout337.xml"/><Relationship Id="rId16" Type="http://schemas.openxmlformats.org/officeDocument/2006/relationships/slideLayout" Target="../slideLayouts/slideLayout351.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5" Type="http://schemas.openxmlformats.org/officeDocument/2006/relationships/slideLayout" Target="../slideLayouts/slideLayout350.xml"/><Relationship Id="rId10" Type="http://schemas.openxmlformats.org/officeDocument/2006/relationships/slideLayout" Target="../slideLayouts/slideLayout345.xml"/><Relationship Id="rId19" Type="http://schemas.openxmlformats.org/officeDocument/2006/relationships/image" Target="../media/image5.png"/><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slideLayout" Target="../slideLayouts/slideLayout34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slideLayout" Target="../slideLayouts/slideLayout365.xml"/><Relationship Id="rId18" Type="http://schemas.openxmlformats.org/officeDocument/2006/relationships/image" Target="../media/image1.jpe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17" Type="http://schemas.openxmlformats.org/officeDocument/2006/relationships/theme" Target="../theme/theme26.xml"/><Relationship Id="rId2" Type="http://schemas.openxmlformats.org/officeDocument/2006/relationships/slideLayout" Target="../slideLayouts/slideLayout354.xml"/><Relationship Id="rId16" Type="http://schemas.openxmlformats.org/officeDocument/2006/relationships/slideLayout" Target="../slideLayouts/slideLayout368.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5" Type="http://schemas.openxmlformats.org/officeDocument/2006/relationships/slideLayout" Target="../slideLayouts/slideLayout36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slideLayout" Target="../slideLayouts/slideLayout3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image" Target="../media/image1.jpe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theme" Target="../theme/theme6.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image" Target="../media/image1.jpeg"/><Relationship Id="rId2" Type="http://schemas.openxmlformats.org/officeDocument/2006/relationships/slideLayout" Target="../slideLayouts/slideLayout90.xml"/><Relationship Id="rId16" Type="http://schemas.openxmlformats.org/officeDocument/2006/relationships/theme" Target="../theme/theme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image" Target="../media/image1.jpeg"/><Relationship Id="rId2" Type="http://schemas.openxmlformats.org/officeDocument/2006/relationships/slideLayout" Target="../slideLayouts/slideLayout105.xml"/><Relationship Id="rId16" Type="http://schemas.openxmlformats.org/officeDocument/2006/relationships/theme" Target="../theme/theme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13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fld id="{96A93182-1957-4752-A192-4D727A860BAC}" type="datetimeFigureOut">
              <a:rPr lang="ru-RU"/>
              <a:pPr>
                <a:defRPr/>
              </a:pPr>
              <a:t>15.03.2016</a:t>
            </a:fld>
            <a:endParaRPr lang="ru-RU"/>
          </a:p>
        </p:txBody>
      </p:sp>
      <p:sp>
        <p:nvSpPr>
          <p:cNvPr id="1013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ru-RU"/>
          </a:p>
        </p:txBody>
      </p:sp>
      <p:sp>
        <p:nvSpPr>
          <p:cNvPr id="1013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64E5FB6-82D1-4448-B401-F8AAEE3E9581}"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7231" r:id="rId1"/>
    <p:sldLayoutId id="2147487232" r:id="rId2"/>
    <p:sldLayoutId id="2147487233" r:id="rId3"/>
    <p:sldLayoutId id="2147487234" r:id="rId4"/>
    <p:sldLayoutId id="2147487235" r:id="rId5"/>
    <p:sldLayoutId id="2147487236" r:id="rId6"/>
    <p:sldLayoutId id="2147487237" r:id="rId7"/>
    <p:sldLayoutId id="2147487238" r:id="rId8"/>
    <p:sldLayoutId id="2147487239" r:id="rId9"/>
    <p:sldLayoutId id="2147487240" r:id="rId10"/>
    <p:sldLayoutId id="2147487241" r:id="rId11"/>
    <p:sldLayoutId id="2147487242" r:id="rId12"/>
    <p:sldLayoutId id="214748724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ru-RU"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spcBef>
                <a:spcPct val="50000"/>
              </a:spcBef>
              <a:defRPr sz="1400">
                <a:effectLst/>
                <a:latin typeface="Times New Roman" panose="02020603050405020304" pitchFamily="18" charset="0"/>
              </a:defRPr>
            </a:lvl1pPr>
          </a:lstStyle>
          <a:p>
            <a:pPr eaLnBrk="1" hangingPunct="1"/>
            <a:endParaRPr lang="en-US" altLang="ru-RU" smtClean="0">
              <a:solidFill>
                <a:srgbClr val="FFFFFF"/>
              </a:solidFill>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effectLst/>
                <a:latin typeface="Times New Roman" panose="02020603050405020304" pitchFamily="18" charset="0"/>
              </a:defRPr>
            </a:lvl1pPr>
          </a:lstStyle>
          <a:p>
            <a:pPr algn="ctr" eaLnBrk="1" hangingPunct="1"/>
            <a:endParaRPr lang="en-US" altLang="ru-RU" smtClean="0">
              <a:solidFill>
                <a:srgbClr val="FFFFFF"/>
              </a:solidFill>
              <a:cs typeface="+mn-cs"/>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effectLst/>
                <a:latin typeface="Times New Roman" panose="02020603050405020304" pitchFamily="18" charset="0"/>
              </a:defRPr>
            </a:lvl1pPr>
          </a:lstStyle>
          <a:p>
            <a:pPr eaLnBrk="1" hangingPunct="1"/>
            <a:fld id="{1A9E40F4-B891-4E45-8198-6E94F26E41BB}" type="slidenum">
              <a:rPr lang="en-US" altLang="ru-RU" smtClean="0">
                <a:solidFill>
                  <a:srgbClr val="FFFFFF"/>
                </a:solidFill>
                <a:cs typeface="+mn-cs"/>
              </a:rPr>
              <a:pPr eaLnBrk="1" hangingPunct="1"/>
              <a:t>‹#›</a:t>
            </a:fld>
            <a:endParaRPr lang="en-US" altLang="ru-RU" smtClean="0">
              <a:solidFill>
                <a:srgbClr val="FFFFFF"/>
              </a:solidFill>
              <a:cs typeface="+mn-cs"/>
            </a:endParaRPr>
          </a:p>
        </p:txBody>
      </p:sp>
      <p:sp>
        <p:nvSpPr>
          <p:cNvPr id="2055" name="Rectangle 7"/>
          <p:cNvSpPr>
            <a:spLocks noChangeArrowheads="1"/>
          </p:cNvSpPr>
          <p:nvPr/>
        </p:nvSpPr>
        <p:spPr bwMode="gray">
          <a:xfrm>
            <a:off x="0" y="1638300"/>
            <a:ext cx="3343275" cy="122238"/>
          </a:xfrm>
          <a:prstGeom prst="rect">
            <a:avLst/>
          </a:prstGeom>
          <a:solidFill>
            <a:schemeClr val="bg2">
              <a:alpha val="50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2610168612"/>
      </p:ext>
    </p:extLst>
  </p:cSld>
  <p:clrMap bg1="dk2" tx1="lt1" bg2="dk1" tx2="lt2" accent1="accent1" accent2="accent2" accent3="accent3" accent4="accent4" accent5="accent5" accent6="accent6" hlink="hlink" folHlink="folHlink"/>
  <p:sldLayoutIdLst>
    <p:sldLayoutId id="2147487612" r:id="rId1"/>
    <p:sldLayoutId id="2147487613" r:id="rId2"/>
    <p:sldLayoutId id="2147487614" r:id="rId3"/>
    <p:sldLayoutId id="2147487615" r:id="rId4"/>
    <p:sldLayoutId id="2147487616" r:id="rId5"/>
    <p:sldLayoutId id="2147487617" r:id="rId6"/>
    <p:sldLayoutId id="2147487618" r:id="rId7"/>
    <p:sldLayoutId id="2147487619" r:id="rId8"/>
    <p:sldLayoutId id="2147487620" r:id="rId9"/>
    <p:sldLayoutId id="2147487621" r:id="rId10"/>
    <p:sldLayoutId id="2147487622" r:id="rId11"/>
    <p:sldLayoutId id="2147487623" r:id="rId12"/>
    <p:sldLayoutId id="2147487624" r:id="rId13"/>
    <p:sldLayoutId id="2147487625" r:id="rId14"/>
    <p:sldLayoutId id="2147487626" r:id="rId15"/>
  </p:sldLayoutIdLst>
  <p:transition/>
  <p:timing>
    <p:tnLst>
      <p:par>
        <p:cTn id="1" dur="indefinite" restart="never" nodeType="tmRoot"/>
      </p:par>
    </p:tnLst>
  </p:timing>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ru-RU"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spcBef>
                <a:spcPct val="50000"/>
              </a:spcBef>
              <a:defRPr sz="1400">
                <a:effectLst/>
                <a:latin typeface="Times New Roman" panose="02020603050405020304" pitchFamily="18" charset="0"/>
              </a:defRPr>
            </a:lvl1pPr>
          </a:lstStyle>
          <a:p>
            <a:pPr eaLnBrk="1" hangingPunct="1"/>
            <a:endParaRPr lang="en-US" altLang="ru-RU" smtClean="0">
              <a:solidFill>
                <a:srgbClr val="FFFFFF"/>
              </a:solidFill>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effectLst/>
                <a:latin typeface="Times New Roman" panose="02020603050405020304" pitchFamily="18" charset="0"/>
              </a:defRPr>
            </a:lvl1pPr>
          </a:lstStyle>
          <a:p>
            <a:pPr algn="ctr" eaLnBrk="1" hangingPunct="1"/>
            <a:endParaRPr lang="en-US" altLang="ru-RU" smtClean="0">
              <a:solidFill>
                <a:srgbClr val="FFFFFF"/>
              </a:solidFill>
              <a:cs typeface="+mn-cs"/>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effectLst/>
                <a:latin typeface="Times New Roman" panose="02020603050405020304" pitchFamily="18" charset="0"/>
              </a:defRPr>
            </a:lvl1pPr>
          </a:lstStyle>
          <a:p>
            <a:pPr eaLnBrk="1" hangingPunct="1"/>
            <a:fld id="{1A9E40F4-B891-4E45-8198-6E94F26E41BB}" type="slidenum">
              <a:rPr lang="en-US" altLang="ru-RU" smtClean="0">
                <a:solidFill>
                  <a:srgbClr val="FFFFFF"/>
                </a:solidFill>
                <a:cs typeface="+mn-cs"/>
              </a:rPr>
              <a:pPr eaLnBrk="1" hangingPunct="1"/>
              <a:t>‹#›</a:t>
            </a:fld>
            <a:endParaRPr lang="en-US" altLang="ru-RU" smtClean="0">
              <a:solidFill>
                <a:srgbClr val="FFFFFF"/>
              </a:solidFill>
              <a:cs typeface="+mn-cs"/>
            </a:endParaRPr>
          </a:p>
        </p:txBody>
      </p:sp>
      <p:sp>
        <p:nvSpPr>
          <p:cNvPr id="2055" name="Rectangle 7"/>
          <p:cNvSpPr>
            <a:spLocks noChangeArrowheads="1"/>
          </p:cNvSpPr>
          <p:nvPr/>
        </p:nvSpPr>
        <p:spPr bwMode="gray">
          <a:xfrm>
            <a:off x="0" y="1638300"/>
            <a:ext cx="3343275" cy="122238"/>
          </a:xfrm>
          <a:prstGeom prst="rect">
            <a:avLst/>
          </a:prstGeom>
          <a:solidFill>
            <a:schemeClr val="bg2">
              <a:alpha val="50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3883236171"/>
      </p:ext>
    </p:extLst>
  </p:cSld>
  <p:clrMap bg1="dk2" tx1="lt1" bg2="dk1" tx2="lt2" accent1="accent1" accent2="accent2" accent3="accent3" accent4="accent4" accent5="accent5" accent6="accent6" hlink="hlink" folHlink="folHlink"/>
  <p:sldLayoutIdLst>
    <p:sldLayoutId id="2147487628" r:id="rId1"/>
    <p:sldLayoutId id="2147487629" r:id="rId2"/>
    <p:sldLayoutId id="2147487630" r:id="rId3"/>
    <p:sldLayoutId id="2147487631" r:id="rId4"/>
    <p:sldLayoutId id="2147487632" r:id="rId5"/>
    <p:sldLayoutId id="2147487633" r:id="rId6"/>
    <p:sldLayoutId id="2147487634" r:id="rId7"/>
    <p:sldLayoutId id="2147487635" r:id="rId8"/>
    <p:sldLayoutId id="2147487636" r:id="rId9"/>
    <p:sldLayoutId id="2147487637" r:id="rId10"/>
    <p:sldLayoutId id="2147487638" r:id="rId11"/>
    <p:sldLayoutId id="2147487639" r:id="rId12"/>
    <p:sldLayoutId id="2147487640" r:id="rId13"/>
    <p:sldLayoutId id="2147487641" r:id="rId14"/>
    <p:sldLayoutId id="2147487642" r:id="rId15"/>
  </p:sldLayoutIdLst>
  <p:transition/>
  <p:timing>
    <p:tnLst>
      <p:par>
        <p:cTn id="1" dur="indefinite" restart="never" nodeType="tmRoot"/>
      </p:par>
    </p:tnLst>
  </p:timing>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eaLnBrk="1" hangingPunct="1">
              <a:spcBef>
                <a:spcPct val="50000"/>
              </a:spcBef>
              <a:defRPr sz="1400" smtClean="0">
                <a:effectLst/>
                <a:latin typeface="Times New Roman" panose="02020603050405020304" pitchFamily="18" charset="0"/>
              </a:defRPr>
            </a:lvl1pPr>
          </a:lstStyle>
          <a:p>
            <a:pPr>
              <a:defRPr/>
            </a:pPr>
            <a:endParaRPr lang="en-US">
              <a:solidFill>
                <a:srgbClr val="FFFFFF"/>
              </a:solidFill>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smtClean="0">
                <a:effectLst/>
                <a:latin typeface="Times New Roman" panose="02020603050405020304" pitchFamily="18" charset="0"/>
              </a:defRPr>
            </a:lvl1pPr>
          </a:lstStyle>
          <a:p>
            <a:pPr>
              <a:defRPr/>
            </a:pPr>
            <a:endParaRPr lang="en-US">
              <a:solidFill>
                <a:srgbClr val="FFFFFF"/>
              </a:solidFill>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smtClean="0">
                <a:effectLst/>
                <a:latin typeface="Times New Roman" panose="02020603050405020304" pitchFamily="18" charset="0"/>
              </a:defRPr>
            </a:lvl1pPr>
          </a:lstStyle>
          <a:p>
            <a:pPr>
              <a:defRPr/>
            </a:pPr>
            <a:fld id="{F6B5F25C-8B6F-4265-8075-7F96FF3FDD60}" type="slidenum">
              <a:rPr lang="en-US">
                <a:solidFill>
                  <a:srgbClr val="FFFFFF"/>
                </a:solidFill>
              </a:rPr>
              <a:pPr>
                <a:defRPr/>
              </a:pPr>
              <a:t>‹#›</a:t>
            </a:fld>
            <a:endParaRPr lang="en-US">
              <a:solidFill>
                <a:srgbClr val="FFFFFF"/>
              </a:solidFill>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kumimoji="1" lang="ru-RU" altLang="ru-RU" sz="2400" smtClean="0">
              <a:solidFill>
                <a:srgbClr val="FFFFFF"/>
              </a:solidFill>
              <a:latin typeface="Times New Roman" panose="02020603050405020304" pitchFamily="18" charset="0"/>
            </a:endParaRPr>
          </a:p>
        </p:txBody>
      </p:sp>
    </p:spTree>
    <p:extLst>
      <p:ext uri="{BB962C8B-B14F-4D97-AF65-F5344CB8AC3E}">
        <p14:creationId xmlns:p14="http://schemas.microsoft.com/office/powerpoint/2010/main" xmlns="" val="396667742"/>
      </p:ext>
    </p:extLst>
  </p:cSld>
  <p:clrMap bg1="dk2" tx1="lt1" bg2="dk1" tx2="lt2" accent1="accent1" accent2="accent2" accent3="accent3" accent4="accent4" accent5="accent5" accent6="accent6" hlink="hlink" folHlink="folHlink"/>
  <p:sldLayoutIdLst>
    <p:sldLayoutId id="2147487644" r:id="rId1"/>
    <p:sldLayoutId id="2147487645" r:id="rId2"/>
    <p:sldLayoutId id="2147487646" r:id="rId3"/>
    <p:sldLayoutId id="2147487647" r:id="rId4"/>
    <p:sldLayoutId id="2147487648" r:id="rId5"/>
    <p:sldLayoutId id="2147487649" r:id="rId6"/>
    <p:sldLayoutId id="2147487650" r:id="rId7"/>
    <p:sldLayoutId id="2147487651" r:id="rId8"/>
    <p:sldLayoutId id="2147487652" r:id="rId9"/>
    <p:sldLayoutId id="2147487653" r:id="rId10"/>
    <p:sldLayoutId id="2147487654" r:id="rId11"/>
    <p:sldLayoutId id="2147487655" r:id="rId12"/>
    <p:sldLayoutId id="2147487656" r:id="rId13"/>
    <p:sldLayoutId id="2147487657" r:id="rId14"/>
    <p:sldLayoutId id="2147487658" r:id="rId15"/>
  </p:sldLayoutIdLst>
  <p:transition/>
  <p:timing>
    <p:tnLst>
      <p:par>
        <p:cTn id="1" dur="indefinite" restart="never" nodeType="tmRoot"/>
      </p:par>
    </p:tnLst>
  </p:timing>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a:latin typeface="Times New Roman" pitchFamily="18" charset="0"/>
              </a:defRPr>
            </a:lvl1pPr>
          </a:lstStyle>
          <a:p>
            <a:pPr eaLnBrk="1" hangingPunct="1">
              <a:defRPr/>
            </a:pPr>
            <a:fld id="{14BAA850-3191-4CA1-9FE8-8259FE85E9C7}" type="datetime1">
              <a:rPr lang="en-US">
                <a:solidFill>
                  <a:srgbClr val="FFFFFF"/>
                </a:solidFill>
              </a:rPr>
              <a:pPr eaLnBrk="1" hangingPunct="1">
                <a:defRPr/>
              </a:pPr>
              <a:t>3/15/2016</a:t>
            </a:fld>
            <a:endParaRPr lang="en-US">
              <a:solidFill>
                <a:srgbClr val="FFFFFF"/>
              </a:solidFill>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8" charset="0"/>
              </a:defRPr>
            </a:lvl1pPr>
          </a:lstStyle>
          <a:p>
            <a:pPr algn="ctr" eaLnBrk="1" hangingPunct="1">
              <a:defRPr/>
            </a:pPr>
            <a:endParaRPr lang="en-US">
              <a:solidFill>
                <a:srgbClr val="FFFFFF"/>
              </a:solidFill>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panose="02020603050405020304" pitchFamily="18" charset="0"/>
              </a:defRPr>
            </a:lvl1pPr>
          </a:lstStyle>
          <a:p>
            <a:pPr eaLnBrk="1" hangingPunct="1"/>
            <a:fld id="{303BD07B-0A32-47E3-88C4-0336FEE06046}" type="slidenum">
              <a:rPr lang="en-US" altLang="ru-RU" smtClean="0">
                <a:solidFill>
                  <a:srgbClr val="FFFFFF"/>
                </a:solidFill>
              </a:rPr>
              <a:pPr eaLnBrk="1" hangingPunct="1"/>
              <a:t>‹#›</a:t>
            </a:fld>
            <a:endParaRPr lang="en-US" altLang="ru-RU" smtClean="0">
              <a:solidFill>
                <a:srgbClr val="FFFFFF"/>
              </a:solidFill>
            </a:endParaRPr>
          </a:p>
        </p:txBody>
      </p:sp>
      <p:sp>
        <p:nvSpPr>
          <p:cNvPr id="2055" name="Rectangle 7"/>
          <p:cNvSpPr>
            <a:spLocks noChangeArrowheads="1"/>
          </p:cNvSpPr>
          <p:nvPr/>
        </p:nvSpPr>
        <p:spPr bwMode="gray">
          <a:xfrm>
            <a:off x="0" y="1638300"/>
            <a:ext cx="3343275" cy="122238"/>
          </a:xfrm>
          <a:prstGeom prst="rect">
            <a:avLst/>
          </a:prstGeom>
          <a:solidFill>
            <a:schemeClr val="bg2">
              <a:alpha val="50000"/>
            </a:schemeClr>
          </a:solidFill>
          <a:ln w="9525">
            <a:noFill/>
            <a:miter lim="800000"/>
            <a:headEnd/>
            <a:tailEnd/>
          </a:ln>
        </p:spPr>
        <p:txBody>
          <a:bodyPr wrap="none" anchor="ctr"/>
          <a:lstStyle/>
          <a:p>
            <a:pPr algn="ctr" eaLnBrk="1" hangingPunct="1">
              <a:defRPr/>
            </a:pPr>
            <a:endParaRPr kumimoji="1" lang="ru-RU" sz="2400">
              <a:solidFill>
                <a:srgbClr val="FFFFFF"/>
              </a:solidFill>
              <a:latin typeface="Times New Roman" pitchFamily="18" charset="0"/>
            </a:endParaRPr>
          </a:p>
        </p:txBody>
      </p:sp>
    </p:spTree>
    <p:extLst>
      <p:ext uri="{BB962C8B-B14F-4D97-AF65-F5344CB8AC3E}">
        <p14:creationId xmlns:p14="http://schemas.microsoft.com/office/powerpoint/2010/main" xmlns="" val="2552274077"/>
      </p:ext>
    </p:extLst>
  </p:cSld>
  <p:clrMap bg1="dk2" tx1="lt1" bg2="dk1" tx2="lt2" accent1="accent1" accent2="accent2" accent3="accent3" accent4="accent4" accent5="accent5" accent6="accent6" hlink="hlink" folHlink="folHlink"/>
  <p:sldLayoutIdLst>
    <p:sldLayoutId id="2147487660" r:id="rId1"/>
    <p:sldLayoutId id="2147487661" r:id="rId2"/>
    <p:sldLayoutId id="2147487662" r:id="rId3"/>
    <p:sldLayoutId id="2147487663" r:id="rId4"/>
    <p:sldLayoutId id="2147487664" r:id="rId5"/>
    <p:sldLayoutId id="2147487665" r:id="rId6"/>
    <p:sldLayoutId id="2147487666" r:id="rId7"/>
    <p:sldLayoutId id="2147487667" r:id="rId8"/>
    <p:sldLayoutId id="2147487668" r:id="rId9"/>
    <p:sldLayoutId id="2147487669" r:id="rId10"/>
    <p:sldLayoutId id="2147487670" r:id="rId11"/>
    <p:sldLayoutId id="2147487671" r:id="rId12"/>
    <p:sldLayoutId id="2147487672" r:id="rId13"/>
    <p:sldLayoutId id="2147487673" r:id="rId14"/>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ru-RU"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spcBef>
                <a:spcPct val="50000"/>
              </a:spcBef>
              <a:defRPr sz="1400">
                <a:latin typeface="Times New Roman" panose="02020603050405020304" pitchFamily="18" charset="0"/>
              </a:defRPr>
            </a:lvl1pPr>
          </a:lstStyle>
          <a:p>
            <a:pPr eaLnBrk="1" hangingPunct="1"/>
            <a:fld id="{E64F508B-B4F3-4CC1-8A59-3F1D7FAC9165}" type="datetime1">
              <a:rPr lang="en-US" altLang="ru-RU" smtClean="0">
                <a:solidFill>
                  <a:srgbClr val="FFFFFF"/>
                </a:solidFill>
                <a:cs typeface="+mn-cs"/>
              </a:rPr>
              <a:pPr eaLnBrk="1" hangingPunct="1"/>
              <a:t>3/15/2016</a:t>
            </a:fld>
            <a:endParaRPr lang="en-US" altLang="ru-RU" smtClean="0">
              <a:solidFill>
                <a:srgbClr val="FFFFFF"/>
              </a:solidFill>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anose="02020603050405020304" pitchFamily="18" charset="0"/>
              </a:defRPr>
            </a:lvl1pPr>
          </a:lstStyle>
          <a:p>
            <a:pPr algn="ctr" eaLnBrk="1" hangingPunct="1"/>
            <a:endParaRPr lang="en-US" altLang="ru-RU" smtClean="0">
              <a:solidFill>
                <a:srgbClr val="FFFFFF"/>
              </a:solidFill>
              <a:cs typeface="+mn-cs"/>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panose="02020603050405020304" pitchFamily="18" charset="0"/>
              </a:defRPr>
            </a:lvl1pPr>
          </a:lstStyle>
          <a:p>
            <a:pPr eaLnBrk="1" hangingPunct="1"/>
            <a:fld id="{73F9D9B4-70A6-498C-A096-C1A3FF23236C}" type="slidenum">
              <a:rPr lang="en-US" altLang="ru-RU" smtClean="0">
                <a:solidFill>
                  <a:srgbClr val="FFFFFF"/>
                </a:solidFill>
                <a:cs typeface="+mn-cs"/>
              </a:rPr>
              <a:pPr eaLnBrk="1" hangingPunct="1"/>
              <a:t>‹#›</a:t>
            </a:fld>
            <a:endParaRPr lang="en-US" altLang="ru-RU" smtClean="0">
              <a:solidFill>
                <a:srgbClr val="FFFFFF"/>
              </a:solidFill>
              <a:cs typeface="+mn-cs"/>
            </a:endParaRPr>
          </a:p>
        </p:txBody>
      </p:sp>
      <p:sp>
        <p:nvSpPr>
          <p:cNvPr id="2055" name="Rectangle 7"/>
          <p:cNvSpPr>
            <a:spLocks noChangeArrowheads="1"/>
          </p:cNvSpPr>
          <p:nvPr/>
        </p:nvSpPr>
        <p:spPr bwMode="gray">
          <a:xfrm>
            <a:off x="0" y="1638300"/>
            <a:ext cx="3343275" cy="122238"/>
          </a:xfrm>
          <a:prstGeom prst="rect">
            <a:avLst/>
          </a:prstGeom>
          <a:solidFill>
            <a:schemeClr val="bg2">
              <a:alpha val="50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1005444158"/>
      </p:ext>
    </p:extLst>
  </p:cSld>
  <p:clrMap bg1="dk2" tx1="lt1" bg2="dk1" tx2="lt2" accent1="accent1" accent2="accent2" accent3="accent3" accent4="accent4" accent5="accent5" accent6="accent6" hlink="hlink" folHlink="folHlink"/>
  <p:sldLayoutIdLst>
    <p:sldLayoutId id="2147487675" r:id="rId1"/>
    <p:sldLayoutId id="2147487676" r:id="rId2"/>
    <p:sldLayoutId id="2147487677" r:id="rId3"/>
    <p:sldLayoutId id="2147487678" r:id="rId4"/>
    <p:sldLayoutId id="2147487679" r:id="rId5"/>
    <p:sldLayoutId id="2147487680" r:id="rId6"/>
    <p:sldLayoutId id="2147487681" r:id="rId7"/>
    <p:sldLayoutId id="2147487682" r:id="rId8"/>
    <p:sldLayoutId id="2147487683" r:id="rId9"/>
    <p:sldLayoutId id="2147487684" r:id="rId10"/>
    <p:sldLayoutId id="2147487685" r:id="rId11"/>
    <p:sldLayoutId id="2147487686" r:id="rId12"/>
    <p:sldLayoutId id="2147487687" r:id="rId13"/>
    <p:sldLayoutId id="2147487688" r:id="rId14"/>
    <p:sldLayoutId id="2147487689" r:id="rId15"/>
  </p:sldLayoutIdLst>
  <p:transition/>
  <p:timing>
    <p:tnLst>
      <p:par>
        <p:cTn id="1" dur="indefinite" restart="never" nodeType="tmRoot"/>
      </p:par>
    </p:tnLst>
  </p:timing>
  <p:hf hdr="0" ftr="0" dt="0"/>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ru-RU"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spcBef>
                <a:spcPct val="50000"/>
              </a:spcBef>
              <a:defRPr sz="1400">
                <a:effectLst/>
                <a:latin typeface="Times New Roman" panose="02020603050405020304" pitchFamily="18" charset="0"/>
              </a:defRPr>
            </a:lvl1pPr>
          </a:lstStyle>
          <a:p>
            <a:pPr eaLnBrk="1" hangingPunct="1"/>
            <a:endParaRPr lang="en-US" altLang="ru-RU" smtClean="0">
              <a:solidFill>
                <a:srgbClr val="FFFFFF"/>
              </a:solidFill>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effectLst/>
                <a:latin typeface="Times New Roman" panose="02020603050405020304" pitchFamily="18" charset="0"/>
              </a:defRPr>
            </a:lvl1pPr>
          </a:lstStyle>
          <a:p>
            <a:pPr algn="ctr" eaLnBrk="1" hangingPunct="1"/>
            <a:endParaRPr lang="en-US" altLang="ru-RU" smtClean="0">
              <a:solidFill>
                <a:srgbClr val="FFFFFF"/>
              </a:solidFill>
              <a:cs typeface="+mn-cs"/>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effectLst/>
                <a:latin typeface="Times New Roman" panose="02020603050405020304" pitchFamily="18" charset="0"/>
              </a:defRPr>
            </a:lvl1pPr>
          </a:lstStyle>
          <a:p>
            <a:pPr eaLnBrk="1" hangingPunct="1"/>
            <a:fld id="{99C88258-4930-4369-B2DC-5A7F33F97537}" type="slidenum">
              <a:rPr lang="en-US" altLang="ru-RU" smtClean="0">
                <a:solidFill>
                  <a:srgbClr val="FFFFFF"/>
                </a:solidFill>
                <a:cs typeface="+mn-cs"/>
              </a:rPr>
              <a:pPr eaLnBrk="1" hangingPunct="1"/>
              <a:t>‹#›</a:t>
            </a:fld>
            <a:endParaRPr lang="en-US" altLang="ru-RU" smtClean="0">
              <a:solidFill>
                <a:srgbClr val="FFFFFF"/>
              </a:solidFill>
              <a:cs typeface="+mn-cs"/>
            </a:endParaRPr>
          </a:p>
        </p:txBody>
      </p:sp>
      <p:sp>
        <p:nvSpPr>
          <p:cNvPr id="2055" name="Rectangle 7"/>
          <p:cNvSpPr>
            <a:spLocks noChangeArrowheads="1"/>
          </p:cNvSpPr>
          <p:nvPr/>
        </p:nvSpPr>
        <p:spPr bwMode="gray">
          <a:xfrm>
            <a:off x="0" y="1638300"/>
            <a:ext cx="3343275" cy="122238"/>
          </a:xfrm>
          <a:prstGeom prst="rect">
            <a:avLst/>
          </a:prstGeom>
          <a:solidFill>
            <a:schemeClr val="bg2">
              <a:alpha val="50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4055371062"/>
      </p:ext>
    </p:extLst>
  </p:cSld>
  <p:clrMap bg1="dk2" tx1="lt1" bg2="dk1" tx2="lt2" accent1="accent1" accent2="accent2" accent3="accent3" accent4="accent4" accent5="accent5" accent6="accent6" hlink="hlink" folHlink="folHlink"/>
  <p:sldLayoutIdLst>
    <p:sldLayoutId id="2147487691" r:id="rId1"/>
    <p:sldLayoutId id="2147487692" r:id="rId2"/>
    <p:sldLayoutId id="2147487693" r:id="rId3"/>
    <p:sldLayoutId id="2147487694" r:id="rId4"/>
    <p:sldLayoutId id="2147487695" r:id="rId5"/>
    <p:sldLayoutId id="2147487696" r:id="rId6"/>
    <p:sldLayoutId id="2147487697" r:id="rId7"/>
    <p:sldLayoutId id="2147487698" r:id="rId8"/>
    <p:sldLayoutId id="2147487699" r:id="rId9"/>
    <p:sldLayoutId id="2147487700" r:id="rId10"/>
    <p:sldLayoutId id="2147487701" r:id="rId11"/>
    <p:sldLayoutId id="2147487702" r:id="rId12"/>
    <p:sldLayoutId id="2147487703" r:id="rId13"/>
    <p:sldLayoutId id="2147487704" r:id="rId14"/>
    <p:sldLayoutId id="2147487705" r:id="rId15"/>
  </p:sldLayoutIdLst>
  <p:transition/>
  <p:timing>
    <p:tnLst>
      <p:par>
        <p:cTn id="1" dur="indefinite" restart="never" nodeType="tmRoot"/>
      </p:par>
    </p:tnLst>
  </p:timing>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effectLst/>
                <a:latin typeface="Times New Roman" panose="02020603050405020304" pitchFamily="18" charset="0"/>
              </a:defRPr>
            </a:lvl1pPr>
          </a:lstStyle>
          <a:p>
            <a:pPr>
              <a:defRPr/>
            </a:pPr>
            <a:endParaRPr lang="en-US">
              <a:solidFill>
                <a:srgbClr val="FFFFFF"/>
              </a:solidFill>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effectLst/>
                <a:latin typeface="Times New Roman" panose="02020603050405020304" pitchFamily="18" charset="0"/>
              </a:defRPr>
            </a:lvl1pPr>
          </a:lstStyle>
          <a:p>
            <a:pPr>
              <a:defRPr/>
            </a:pPr>
            <a:r>
              <a:rPr lang="en-US">
                <a:solidFill>
                  <a:srgbClr val="FFFFFF"/>
                </a:solidFill>
                <a:cs typeface="+mn-cs"/>
              </a:rPr>
              <a:t>СБОРКА DC-72 В ОИЯИ</a:t>
            </a: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effectLst/>
                <a:latin typeface="Times New Roman" panose="02020603050405020304" pitchFamily="18" charset="0"/>
              </a:defRPr>
            </a:lvl1pPr>
          </a:lstStyle>
          <a:p>
            <a:pPr>
              <a:defRPr/>
            </a:pPr>
            <a:fld id="{03C7DD4A-B74D-4B80-9BDE-65CEB76B0862}" type="slidenum">
              <a:rPr lang="en-US">
                <a:solidFill>
                  <a:srgbClr val="FFFFFF"/>
                </a:solidFill>
                <a:cs typeface="+mn-cs"/>
              </a:rPr>
              <a:pPr>
                <a:defRPr/>
              </a:pPr>
              <a:t>‹#›</a:t>
            </a:fld>
            <a:endParaRPr lang="en-US">
              <a:solidFill>
                <a:srgbClr val="FFFFFF"/>
              </a:solidFill>
              <a:cs typeface="+mn-cs"/>
            </a:endParaRPr>
          </a:p>
        </p:txBody>
      </p:sp>
      <p:sp>
        <p:nvSpPr>
          <p:cNvPr id="1031" name="Rectangle 7"/>
          <p:cNvSpPr>
            <a:spLocks noChangeArrowheads="1"/>
          </p:cNvSpPr>
          <p:nvPr/>
        </p:nvSpPr>
        <p:spPr bwMode="gray">
          <a:xfrm>
            <a:off x="0" y="1638300"/>
            <a:ext cx="3344863"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4049972566"/>
      </p:ext>
    </p:extLst>
  </p:cSld>
  <p:clrMap bg1="dk2" tx1="lt1" bg2="dk1" tx2="lt2" accent1="accent1" accent2="accent2" accent3="accent3" accent4="accent4" accent5="accent5" accent6="accent6" hlink="hlink" folHlink="folHlink"/>
  <p:sldLayoutIdLst>
    <p:sldLayoutId id="2147487707" r:id="rId1"/>
    <p:sldLayoutId id="2147487708" r:id="rId2"/>
    <p:sldLayoutId id="2147487709" r:id="rId3"/>
    <p:sldLayoutId id="2147487710" r:id="rId4"/>
    <p:sldLayoutId id="2147487711" r:id="rId5"/>
    <p:sldLayoutId id="2147487712" r:id="rId6"/>
    <p:sldLayoutId id="2147487713" r:id="rId7"/>
    <p:sldLayoutId id="2147487714" r:id="rId8"/>
    <p:sldLayoutId id="2147487715" r:id="rId9"/>
    <p:sldLayoutId id="2147487716" r:id="rId10"/>
    <p:sldLayoutId id="2147487717" r:id="rId11"/>
    <p:sldLayoutId id="2147487718" r:id="rId12"/>
    <p:sldLayoutId id="2147487719" r:id="rId13"/>
    <p:sldLayoutId id="2147487720" r:id="rId14"/>
  </p:sldLayoutIdLst>
  <p:transition spd="med">
    <p:dissolve/>
  </p:transition>
  <p:hf hdr="0" ftr="0" dt="0"/>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effectLst/>
                <a:latin typeface="Times New Roman" panose="02020603050405020304" pitchFamily="18" charset="0"/>
              </a:defRPr>
            </a:lvl1pPr>
          </a:lstStyle>
          <a:p>
            <a:pPr>
              <a:defRPr/>
            </a:pPr>
            <a:endParaRPr lang="en-US">
              <a:solidFill>
                <a:srgbClr val="FFFFFF"/>
              </a:solidFill>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effectLst/>
                <a:latin typeface="Times New Roman" panose="02020603050405020304" pitchFamily="18" charset="0"/>
              </a:defRPr>
            </a:lvl1pPr>
          </a:lstStyle>
          <a:p>
            <a:pPr>
              <a:defRPr/>
            </a:pPr>
            <a:r>
              <a:rPr lang="en-US">
                <a:solidFill>
                  <a:srgbClr val="FFFFFF"/>
                </a:solidFill>
                <a:cs typeface="+mn-cs"/>
              </a:rPr>
              <a:t>СБОРКА DC-72 В ОИЯИ</a:t>
            </a: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effectLst/>
                <a:latin typeface="Times New Roman" panose="02020603050405020304" pitchFamily="18" charset="0"/>
              </a:defRPr>
            </a:lvl1pPr>
          </a:lstStyle>
          <a:p>
            <a:pPr>
              <a:defRPr/>
            </a:pPr>
            <a:fld id="{03C7DD4A-B74D-4B80-9BDE-65CEB76B0862}" type="slidenum">
              <a:rPr lang="en-US">
                <a:solidFill>
                  <a:srgbClr val="FFFFFF"/>
                </a:solidFill>
                <a:cs typeface="+mn-cs"/>
              </a:rPr>
              <a:pPr>
                <a:defRPr/>
              </a:pPr>
              <a:t>‹#›</a:t>
            </a:fld>
            <a:endParaRPr lang="en-US">
              <a:solidFill>
                <a:srgbClr val="FFFFFF"/>
              </a:solidFill>
              <a:cs typeface="+mn-cs"/>
            </a:endParaRPr>
          </a:p>
        </p:txBody>
      </p:sp>
      <p:sp>
        <p:nvSpPr>
          <p:cNvPr id="1031" name="Rectangle 7"/>
          <p:cNvSpPr>
            <a:spLocks noChangeArrowheads="1"/>
          </p:cNvSpPr>
          <p:nvPr/>
        </p:nvSpPr>
        <p:spPr bwMode="gray">
          <a:xfrm>
            <a:off x="0" y="1638300"/>
            <a:ext cx="3344863"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3438514333"/>
      </p:ext>
    </p:extLst>
  </p:cSld>
  <p:clrMap bg1="dk2" tx1="lt1" bg2="dk1" tx2="lt2" accent1="accent1" accent2="accent2" accent3="accent3" accent4="accent4" accent5="accent5" accent6="accent6" hlink="hlink" folHlink="folHlink"/>
  <p:sldLayoutIdLst>
    <p:sldLayoutId id="2147487722" r:id="rId1"/>
    <p:sldLayoutId id="2147487723" r:id="rId2"/>
    <p:sldLayoutId id="2147487724" r:id="rId3"/>
    <p:sldLayoutId id="2147487725" r:id="rId4"/>
    <p:sldLayoutId id="2147487726" r:id="rId5"/>
    <p:sldLayoutId id="2147487727" r:id="rId6"/>
    <p:sldLayoutId id="2147487728" r:id="rId7"/>
    <p:sldLayoutId id="2147487729" r:id="rId8"/>
    <p:sldLayoutId id="2147487730" r:id="rId9"/>
    <p:sldLayoutId id="2147487731" r:id="rId10"/>
    <p:sldLayoutId id="2147487732" r:id="rId11"/>
    <p:sldLayoutId id="2147487733" r:id="rId12"/>
    <p:sldLayoutId id="2147487734" r:id="rId13"/>
    <p:sldLayoutId id="2147487735" r:id="rId14"/>
  </p:sldLayoutIdLst>
  <p:transition spd="med">
    <p:dissolve/>
  </p:transition>
  <p:hf hdr="0" ftr="0" dt="0"/>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FFFFFF"/>
                </a:solidFill>
                <a:latin typeface="Times New Roman" panose="02020603050405020304" pitchFamily="18" charset="0"/>
              </a:defRPr>
            </a:lvl1pPr>
          </a:lstStyle>
          <a:p>
            <a:pPr>
              <a:defRPr/>
            </a:pPr>
            <a:fld id="{72C84C1C-AC13-43D5-967F-F31BC27CCDB1}" type="datetime1">
              <a:rPr lang="en-US">
                <a:cs typeface="+mn-cs"/>
              </a:rPr>
              <a:pPr>
                <a:defRPr/>
              </a:pPr>
              <a:t>3/15/2016</a:t>
            </a:fld>
            <a:endParaRPr lang="en-US">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anose="02020603050405020304" pitchFamily="18" charset="0"/>
              </a:defRPr>
            </a:lvl1pPr>
          </a:lstStyle>
          <a:p>
            <a:pPr>
              <a:defRPr/>
            </a:pPr>
            <a:endParaRPr lang="en-US">
              <a:cs typeface="+mn-cs"/>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panose="02020603050405020304" pitchFamily="18" charset="0"/>
              </a:defRPr>
            </a:lvl1pPr>
          </a:lstStyle>
          <a:p>
            <a:pPr>
              <a:defRPr/>
            </a:pPr>
            <a:fld id="{B43F07E3-757C-4BC6-9C70-11EC014AAC24}" type="slidenum">
              <a:rPr lang="en-US">
                <a:cs typeface="+mn-cs"/>
              </a:rPr>
              <a:pPr>
                <a:defRPr/>
              </a:pPr>
              <a:t>‹#›</a:t>
            </a:fld>
            <a:endParaRPr lang="en-US">
              <a:cs typeface="+mn-cs"/>
            </a:endParaRPr>
          </a:p>
        </p:txBody>
      </p:sp>
      <p:sp>
        <p:nvSpPr>
          <p:cNvPr id="1331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1712052594"/>
      </p:ext>
    </p:extLst>
  </p:cSld>
  <p:clrMap bg1="dk2" tx1="lt1" bg2="dk1" tx2="lt2" accent1="accent1" accent2="accent2" accent3="accent3" accent4="accent4" accent5="accent5" accent6="accent6" hlink="hlink" folHlink="folHlink"/>
  <p:sldLayoutIdLst>
    <p:sldLayoutId id="2147487737" r:id="rId1"/>
    <p:sldLayoutId id="2147487738" r:id="rId2"/>
    <p:sldLayoutId id="2147487739" r:id="rId3"/>
    <p:sldLayoutId id="2147487740" r:id="rId4"/>
    <p:sldLayoutId id="2147487741" r:id="rId5"/>
    <p:sldLayoutId id="2147487742" r:id="rId6"/>
    <p:sldLayoutId id="2147487743" r:id="rId7"/>
    <p:sldLayoutId id="2147487744" r:id="rId8"/>
    <p:sldLayoutId id="2147487745" r:id="rId9"/>
    <p:sldLayoutId id="2147487746" r:id="rId10"/>
    <p:sldLayoutId id="2147487747" r:id="rId11"/>
    <p:sldLayoutId id="2147487748" r:id="rId12"/>
    <p:sldLayoutId id="2147487749" r:id="rId13"/>
    <p:sldLayoutId id="2147487750" r:id="rId14"/>
    <p:sldLayoutId id="2147487751" r:id="rId15"/>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effectLst/>
                <a:latin typeface="Times New Roman" panose="02020603050405020304" pitchFamily="18" charset="0"/>
              </a:defRPr>
            </a:lvl1pPr>
          </a:lstStyle>
          <a:p>
            <a:pPr>
              <a:defRPr/>
            </a:pPr>
            <a:endParaRPr lang="en-US">
              <a:solidFill>
                <a:srgbClr val="FFFFFF"/>
              </a:solidFill>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effectLst/>
                <a:latin typeface="Times New Roman" panose="02020603050405020304" pitchFamily="18" charset="0"/>
              </a:defRPr>
            </a:lvl1pPr>
          </a:lstStyle>
          <a:p>
            <a:pPr>
              <a:defRPr/>
            </a:pPr>
            <a:r>
              <a:rPr lang="en-US">
                <a:solidFill>
                  <a:srgbClr val="FFFFFF"/>
                </a:solidFill>
                <a:cs typeface="+mn-cs"/>
              </a:rPr>
              <a:t>СБОРКА DC-72 В ОИЯИ</a:t>
            </a: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effectLst/>
                <a:latin typeface="Times New Roman" panose="02020603050405020304" pitchFamily="18" charset="0"/>
              </a:defRPr>
            </a:lvl1pPr>
          </a:lstStyle>
          <a:p>
            <a:pPr>
              <a:defRPr/>
            </a:pPr>
            <a:fld id="{03C7DD4A-B74D-4B80-9BDE-65CEB76B0862}" type="slidenum">
              <a:rPr lang="en-US">
                <a:solidFill>
                  <a:srgbClr val="FFFFFF"/>
                </a:solidFill>
                <a:cs typeface="+mn-cs"/>
              </a:rPr>
              <a:pPr>
                <a:defRPr/>
              </a:pPr>
              <a:t>‹#›</a:t>
            </a:fld>
            <a:endParaRPr lang="en-US">
              <a:solidFill>
                <a:srgbClr val="FFFFFF"/>
              </a:solidFill>
              <a:cs typeface="+mn-cs"/>
            </a:endParaRPr>
          </a:p>
        </p:txBody>
      </p:sp>
      <p:sp>
        <p:nvSpPr>
          <p:cNvPr id="1031" name="Rectangle 7"/>
          <p:cNvSpPr>
            <a:spLocks noChangeArrowheads="1"/>
          </p:cNvSpPr>
          <p:nvPr/>
        </p:nvSpPr>
        <p:spPr bwMode="gray">
          <a:xfrm>
            <a:off x="0" y="1638300"/>
            <a:ext cx="3344863"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996724189"/>
      </p:ext>
    </p:extLst>
  </p:cSld>
  <p:clrMap bg1="dk2" tx1="lt1" bg2="dk1" tx2="lt2" accent1="accent1" accent2="accent2" accent3="accent3" accent4="accent4" accent5="accent5" accent6="accent6" hlink="hlink" folHlink="folHlink"/>
  <p:sldLayoutIdLst>
    <p:sldLayoutId id="2147487753" r:id="rId1"/>
    <p:sldLayoutId id="2147487754" r:id="rId2"/>
    <p:sldLayoutId id="2147487755" r:id="rId3"/>
    <p:sldLayoutId id="2147487756" r:id="rId4"/>
    <p:sldLayoutId id="2147487757" r:id="rId5"/>
    <p:sldLayoutId id="2147487758" r:id="rId6"/>
    <p:sldLayoutId id="2147487759" r:id="rId7"/>
    <p:sldLayoutId id="2147487760" r:id="rId8"/>
    <p:sldLayoutId id="2147487761" r:id="rId9"/>
    <p:sldLayoutId id="2147487762" r:id="rId10"/>
    <p:sldLayoutId id="2147487763" r:id="rId11"/>
    <p:sldLayoutId id="2147487764" r:id="rId12"/>
    <p:sldLayoutId id="2147487765" r:id="rId13"/>
    <p:sldLayoutId id="2147487766" r:id="rId14"/>
  </p:sldLayoutIdLst>
  <p:transition spd="med">
    <p:dissolve/>
  </p:transition>
  <p:hf hdr="0" ftr="0" dt="0"/>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5123"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4DBF824F-3BCE-4B49-81EB-111C956CE779}" type="datetimeFigureOut">
              <a:rPr lang="ru-RU"/>
              <a:pPr>
                <a:defRPr/>
              </a:pPr>
              <a:t>15.03.2016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4E1DF246-9095-4503-A0E7-55BAAD477B0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7281" r:id="rId1"/>
    <p:sldLayoutId id="2147487282" r:id="rId2"/>
    <p:sldLayoutId id="2147487283" r:id="rId3"/>
    <p:sldLayoutId id="2147487284" r:id="rId4"/>
    <p:sldLayoutId id="2147487285" r:id="rId5"/>
    <p:sldLayoutId id="2147487286" r:id="rId6"/>
    <p:sldLayoutId id="2147487287" r:id="rId7"/>
    <p:sldLayoutId id="2147487288" r:id="rId8"/>
    <p:sldLayoutId id="2147487289" r:id="rId9"/>
    <p:sldLayoutId id="2147487290" r:id="rId10"/>
    <p:sldLayoutId id="2147487291" r:id="rId11"/>
    <p:sldLayoutId id="214748729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6413"/>
            <a:chOff x="0" y="0"/>
            <a:chExt cx="5760" cy="4319"/>
          </a:xfrm>
        </p:grpSpPr>
        <p:sp>
          <p:nvSpPr>
            <p:cNvPr id="57651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1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1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1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1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2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2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2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2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2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2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2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2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2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2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3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3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3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3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3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3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3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3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3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3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4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4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4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4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4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4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4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4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4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4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5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grpSp>
          <p:nvGrpSpPr>
            <p:cNvPr id="2092" name="Group 39"/>
            <p:cNvGrpSpPr>
              <a:grpSpLocks/>
            </p:cNvGrpSpPr>
            <p:nvPr userDrawn="1"/>
          </p:nvGrpSpPr>
          <p:grpSpPr bwMode="auto">
            <a:xfrm>
              <a:off x="0" y="1632"/>
              <a:ext cx="5758" cy="1858"/>
              <a:chOff x="0" y="1632"/>
              <a:chExt cx="5758" cy="1858"/>
            </a:xfrm>
          </p:grpSpPr>
          <p:sp>
            <p:nvSpPr>
              <p:cNvPr id="57655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7655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grpSp>
      </p:grpSp>
      <p:sp>
        <p:nvSpPr>
          <p:cNvPr id="576554"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576555"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576556"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defRPr/>
            </a:pPr>
            <a:endParaRPr lang="ru-RU">
              <a:solidFill>
                <a:srgbClr val="FFFFFF"/>
              </a:solidFill>
              <a:cs typeface="+mn-cs"/>
            </a:endParaRPr>
          </a:p>
        </p:txBody>
      </p:sp>
      <p:sp>
        <p:nvSpPr>
          <p:cNvPr id="576557"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a:defRPr/>
            </a:pPr>
            <a:r>
              <a:rPr lang="ru-RU">
                <a:solidFill>
                  <a:srgbClr val="FFFFFF"/>
                </a:solidFill>
                <a:cs typeface="+mn-cs"/>
              </a:rPr>
              <a:t>СБОРКА DC-72 В ОИЯИ</a:t>
            </a:r>
          </a:p>
        </p:txBody>
      </p:sp>
      <p:sp>
        <p:nvSpPr>
          <p:cNvPr id="576558"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pPr>
              <a:defRPr/>
            </a:pPr>
            <a:fld id="{90551D05-414F-40B8-9BC3-15730C07A0C7}" type="slidenum">
              <a:rPr lang="ru-RU">
                <a:solidFill>
                  <a:srgbClr val="FFFFFF"/>
                </a:solidFill>
                <a:cs typeface="+mn-cs"/>
              </a:rPr>
              <a:pPr>
                <a:defRPr/>
              </a:pPr>
              <a:t>‹#›</a:t>
            </a:fld>
            <a:endParaRPr lang="ru-RU">
              <a:solidFill>
                <a:srgbClr val="FFFFFF"/>
              </a:solidFill>
              <a:cs typeface="+mn-cs"/>
            </a:endParaRPr>
          </a:p>
        </p:txBody>
      </p:sp>
    </p:spTree>
    <p:extLst>
      <p:ext uri="{BB962C8B-B14F-4D97-AF65-F5344CB8AC3E}">
        <p14:creationId xmlns:p14="http://schemas.microsoft.com/office/powerpoint/2010/main" xmlns="" val="2555470634"/>
      </p:ext>
    </p:extLst>
  </p:cSld>
  <p:clrMap bg1="dk2" tx1="lt1" bg2="dk1" tx2="lt2" accent1="accent1" accent2="accent2" accent3="accent3" accent4="accent4" accent5="accent5" accent6="accent6" hlink="hlink" folHlink="folHlink"/>
  <p:sldLayoutIdLst>
    <p:sldLayoutId id="2147487768" r:id="rId1"/>
    <p:sldLayoutId id="2147487769" r:id="rId2"/>
    <p:sldLayoutId id="2147487770" r:id="rId3"/>
    <p:sldLayoutId id="2147487771" r:id="rId4"/>
    <p:sldLayoutId id="2147487772" r:id="rId5"/>
    <p:sldLayoutId id="2147487773" r:id="rId6"/>
    <p:sldLayoutId id="2147487774" r:id="rId7"/>
    <p:sldLayoutId id="2147487775" r:id="rId8"/>
    <p:sldLayoutId id="2147487776" r:id="rId9"/>
    <p:sldLayoutId id="2147487777" r:id="rId10"/>
    <p:sldLayoutId id="2147487778" r:id="rId11"/>
    <p:sldLayoutId id="2147487779" r:id="rId12"/>
  </p:sldLayoutIdLst>
  <p:transition spd="med">
    <p:dissolve/>
  </p:transition>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effectLst/>
                <a:latin typeface="Times New Roman" panose="02020603050405020304" pitchFamily="18" charset="0"/>
              </a:defRPr>
            </a:lvl1pPr>
          </a:lstStyle>
          <a:p>
            <a:pPr>
              <a:defRPr/>
            </a:pPr>
            <a:endParaRPr lang="en-US">
              <a:solidFill>
                <a:srgbClr val="FFFFFF"/>
              </a:solidFill>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effectLst/>
                <a:latin typeface="Times New Roman" panose="02020603050405020304" pitchFamily="18" charset="0"/>
              </a:defRPr>
            </a:lvl1pPr>
          </a:lstStyle>
          <a:p>
            <a:pPr>
              <a:defRPr/>
            </a:pPr>
            <a:r>
              <a:rPr lang="en-US">
                <a:solidFill>
                  <a:srgbClr val="FFFFFF"/>
                </a:solidFill>
                <a:cs typeface="+mn-cs"/>
              </a:rPr>
              <a:t>СБОРКА DC-72 В ОИЯИ</a:t>
            </a: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effectLst/>
                <a:latin typeface="Times New Roman" panose="02020603050405020304" pitchFamily="18" charset="0"/>
              </a:defRPr>
            </a:lvl1pPr>
          </a:lstStyle>
          <a:p>
            <a:pPr>
              <a:defRPr/>
            </a:pPr>
            <a:fld id="{03C7DD4A-B74D-4B80-9BDE-65CEB76B0862}" type="slidenum">
              <a:rPr lang="en-US">
                <a:solidFill>
                  <a:srgbClr val="FFFFFF"/>
                </a:solidFill>
                <a:cs typeface="+mn-cs"/>
              </a:rPr>
              <a:pPr>
                <a:defRPr/>
              </a:pPr>
              <a:t>‹#›</a:t>
            </a:fld>
            <a:endParaRPr lang="en-US">
              <a:solidFill>
                <a:srgbClr val="FFFFFF"/>
              </a:solidFill>
              <a:cs typeface="+mn-cs"/>
            </a:endParaRPr>
          </a:p>
        </p:txBody>
      </p:sp>
      <p:sp>
        <p:nvSpPr>
          <p:cNvPr id="1031" name="Rectangle 7"/>
          <p:cNvSpPr>
            <a:spLocks noChangeArrowheads="1"/>
          </p:cNvSpPr>
          <p:nvPr/>
        </p:nvSpPr>
        <p:spPr bwMode="gray">
          <a:xfrm>
            <a:off x="0" y="1638300"/>
            <a:ext cx="3344863"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3125734408"/>
      </p:ext>
    </p:extLst>
  </p:cSld>
  <p:clrMap bg1="dk2" tx1="lt1" bg2="dk1" tx2="lt2" accent1="accent1" accent2="accent2" accent3="accent3" accent4="accent4" accent5="accent5" accent6="accent6" hlink="hlink" folHlink="folHlink"/>
  <p:sldLayoutIdLst>
    <p:sldLayoutId id="2147487781" r:id="rId1"/>
    <p:sldLayoutId id="2147487782" r:id="rId2"/>
    <p:sldLayoutId id="2147487783" r:id="rId3"/>
    <p:sldLayoutId id="2147487784" r:id="rId4"/>
    <p:sldLayoutId id="2147487785" r:id="rId5"/>
    <p:sldLayoutId id="2147487786" r:id="rId6"/>
    <p:sldLayoutId id="2147487787" r:id="rId7"/>
    <p:sldLayoutId id="2147487788" r:id="rId8"/>
    <p:sldLayoutId id="2147487789" r:id="rId9"/>
    <p:sldLayoutId id="2147487790" r:id="rId10"/>
    <p:sldLayoutId id="2147487791" r:id="rId11"/>
    <p:sldLayoutId id="2147487792" r:id="rId12"/>
    <p:sldLayoutId id="2147487793" r:id="rId13"/>
    <p:sldLayoutId id="2147487794" r:id="rId14"/>
  </p:sldLayoutIdLst>
  <p:transition spd="med">
    <p:dissolve/>
  </p:transition>
  <p:hf hdr="0" ftr="0" dt="0"/>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ru-RU"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effectLst/>
                <a:latin typeface="Times New Roman" panose="02020603050405020304" pitchFamily="18" charset="0"/>
              </a:defRPr>
            </a:lvl1pPr>
          </a:lstStyle>
          <a:p>
            <a:pPr eaLnBrk="1" hangingPunct="1"/>
            <a:endParaRPr lang="en-US" altLang="ru-RU" smtClean="0">
              <a:solidFill>
                <a:srgbClr val="FFFFFF"/>
              </a:solidFill>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effectLst/>
                <a:latin typeface="Times New Roman" panose="02020603050405020304" pitchFamily="18" charset="0"/>
              </a:defRPr>
            </a:lvl1pPr>
          </a:lstStyle>
          <a:p>
            <a:pPr eaLnBrk="1" hangingPunct="1"/>
            <a:r>
              <a:rPr lang="en-US" altLang="ru-RU" smtClean="0">
                <a:solidFill>
                  <a:srgbClr val="FFFFFF"/>
                </a:solidFill>
                <a:cs typeface="+mn-cs"/>
              </a:rPr>
              <a:t>СБОРКА DC-72 В ОИЯИ</a:t>
            </a: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effectLst/>
                <a:latin typeface="Times New Roman" panose="02020603050405020304" pitchFamily="18" charset="0"/>
              </a:defRPr>
            </a:lvl1pPr>
          </a:lstStyle>
          <a:p>
            <a:pPr eaLnBrk="1" hangingPunct="1"/>
            <a:fld id="{3595F997-D9A2-4066-8F0F-43E7C3459D16}" type="slidenum">
              <a:rPr lang="en-US" altLang="ru-RU" smtClean="0">
                <a:solidFill>
                  <a:srgbClr val="FFFFFF"/>
                </a:solidFill>
                <a:cs typeface="+mn-cs"/>
              </a:rPr>
              <a:pPr eaLnBrk="1" hangingPunct="1"/>
              <a:t>‹#›</a:t>
            </a:fld>
            <a:endParaRPr lang="en-US" altLang="ru-RU" smtClean="0">
              <a:solidFill>
                <a:srgbClr val="FFFFFF"/>
              </a:solidFill>
              <a:cs typeface="+mn-cs"/>
            </a:endParaRPr>
          </a:p>
        </p:txBody>
      </p:sp>
      <p:sp>
        <p:nvSpPr>
          <p:cNvPr id="2055" name="Rectangle 7"/>
          <p:cNvSpPr>
            <a:spLocks noChangeArrowheads="1"/>
          </p:cNvSpPr>
          <p:nvPr/>
        </p:nvSpPr>
        <p:spPr bwMode="gray">
          <a:xfrm>
            <a:off x="0" y="1638300"/>
            <a:ext cx="3344863" cy="122238"/>
          </a:xfrm>
          <a:prstGeom prst="rect">
            <a:avLst/>
          </a:prstGeom>
          <a:solidFill>
            <a:schemeClr val="bg2">
              <a:alpha val="50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404066571"/>
      </p:ext>
    </p:extLst>
  </p:cSld>
  <p:clrMap bg1="dk2" tx1="lt1" bg2="dk1" tx2="lt2" accent1="accent1" accent2="accent2" accent3="accent3" accent4="accent4" accent5="accent5" accent6="accent6" hlink="hlink" folHlink="folHlink"/>
  <p:sldLayoutIdLst>
    <p:sldLayoutId id="2147487796" r:id="rId1"/>
    <p:sldLayoutId id="2147487797" r:id="rId2"/>
    <p:sldLayoutId id="2147487798" r:id="rId3"/>
    <p:sldLayoutId id="2147487799" r:id="rId4"/>
    <p:sldLayoutId id="2147487800" r:id="rId5"/>
    <p:sldLayoutId id="2147487801" r:id="rId6"/>
    <p:sldLayoutId id="2147487802" r:id="rId7"/>
    <p:sldLayoutId id="2147487803" r:id="rId8"/>
    <p:sldLayoutId id="2147487804" r:id="rId9"/>
    <p:sldLayoutId id="2147487805" r:id="rId10"/>
    <p:sldLayoutId id="2147487806" r:id="rId11"/>
    <p:sldLayoutId id="2147487807" r:id="rId12"/>
    <p:sldLayoutId id="2147487808" r:id="rId13"/>
    <p:sldLayoutId id="2147487809" r:id="rId14"/>
    <p:sldLayoutId id="2147487810" r:id="rId15"/>
    <p:sldLayoutId id="2147487811" r:id="rId16"/>
  </p:sldLayoutIdLst>
  <p:transition spd="med">
    <p:dissolve/>
  </p:transition>
  <p:hf hdr="0" ftr="0" dt="0"/>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ru-RU"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spcBef>
                <a:spcPct val="50000"/>
              </a:spcBef>
              <a:defRPr sz="1400">
                <a:effectLst/>
                <a:latin typeface="Times New Roman" panose="02020603050405020304" pitchFamily="18" charset="0"/>
              </a:defRPr>
            </a:lvl1pPr>
          </a:lstStyle>
          <a:p>
            <a:pPr eaLnBrk="1" hangingPunct="1"/>
            <a:endParaRPr lang="en-US" altLang="ru-RU" smtClean="0">
              <a:solidFill>
                <a:srgbClr val="FFFFFF"/>
              </a:solidFill>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effectLst/>
                <a:latin typeface="Times New Roman" panose="02020603050405020304" pitchFamily="18" charset="0"/>
              </a:defRPr>
            </a:lvl1pPr>
          </a:lstStyle>
          <a:p>
            <a:pPr algn="ctr" eaLnBrk="1" hangingPunct="1"/>
            <a:endParaRPr lang="en-US" altLang="ru-RU" smtClean="0">
              <a:solidFill>
                <a:srgbClr val="FFFFFF"/>
              </a:solidFill>
              <a:cs typeface="+mn-cs"/>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effectLst/>
                <a:latin typeface="Times New Roman" panose="02020603050405020304" pitchFamily="18" charset="0"/>
              </a:defRPr>
            </a:lvl1pPr>
          </a:lstStyle>
          <a:p>
            <a:pPr eaLnBrk="1" hangingPunct="1"/>
            <a:fld id="{1AFC3C29-6455-4C3F-8986-0FAF2BA6271F}" type="slidenum">
              <a:rPr lang="en-US" altLang="ru-RU" smtClean="0">
                <a:solidFill>
                  <a:srgbClr val="FFFFFF"/>
                </a:solidFill>
                <a:cs typeface="+mn-cs"/>
              </a:rPr>
              <a:pPr eaLnBrk="1" hangingPunct="1"/>
              <a:t>‹#›</a:t>
            </a:fld>
            <a:endParaRPr lang="en-US" altLang="ru-RU" smtClean="0">
              <a:solidFill>
                <a:srgbClr val="FFFFFF"/>
              </a:solidFill>
              <a:cs typeface="+mn-cs"/>
            </a:endParaRPr>
          </a:p>
        </p:txBody>
      </p:sp>
      <p:sp>
        <p:nvSpPr>
          <p:cNvPr id="2055" name="Rectangle 7"/>
          <p:cNvSpPr>
            <a:spLocks noChangeArrowheads="1"/>
          </p:cNvSpPr>
          <p:nvPr/>
        </p:nvSpPr>
        <p:spPr bwMode="gray">
          <a:xfrm>
            <a:off x="0" y="1638300"/>
            <a:ext cx="3343275" cy="122238"/>
          </a:xfrm>
          <a:prstGeom prst="rect">
            <a:avLst/>
          </a:prstGeom>
          <a:solidFill>
            <a:schemeClr val="bg2">
              <a:alpha val="50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119765895"/>
      </p:ext>
    </p:extLst>
  </p:cSld>
  <p:clrMap bg1="dk2" tx1="lt1" bg2="dk1" tx2="lt2" accent1="accent1" accent2="accent2" accent3="accent3" accent4="accent4" accent5="accent5" accent6="accent6" hlink="hlink" folHlink="folHlink"/>
  <p:sldLayoutIdLst>
    <p:sldLayoutId id="2147487813" r:id="rId1"/>
    <p:sldLayoutId id="2147487814" r:id="rId2"/>
    <p:sldLayoutId id="2147487815" r:id="rId3"/>
    <p:sldLayoutId id="2147487816" r:id="rId4"/>
    <p:sldLayoutId id="2147487817" r:id="rId5"/>
    <p:sldLayoutId id="2147487818" r:id="rId6"/>
    <p:sldLayoutId id="2147487819" r:id="rId7"/>
    <p:sldLayoutId id="2147487820" r:id="rId8"/>
    <p:sldLayoutId id="2147487821" r:id="rId9"/>
    <p:sldLayoutId id="2147487822" r:id="rId10"/>
    <p:sldLayoutId id="2147487823" r:id="rId11"/>
    <p:sldLayoutId id="2147487824" r:id="rId12"/>
    <p:sldLayoutId id="2147487825" r:id="rId13"/>
    <p:sldLayoutId id="2147487826" r:id="rId14"/>
    <p:sldLayoutId id="2147487827" r:id="rId15"/>
  </p:sldLayoutIdLst>
  <p:transition/>
  <p:timing>
    <p:tnLst>
      <p:par>
        <p:cTn id="1" dur="indefinite" restart="never" nodeType="tmRoot"/>
      </p:par>
    </p:tnLst>
  </p:timing>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effectLst/>
                <a:latin typeface="Times New Roman" panose="02020603050405020304" pitchFamily="18" charset="0"/>
              </a:defRPr>
            </a:lvl1pPr>
          </a:lstStyle>
          <a:p>
            <a:pPr>
              <a:defRPr/>
            </a:pPr>
            <a:endParaRPr lang="en-US">
              <a:solidFill>
                <a:srgbClr val="FFFFFF"/>
              </a:solidFill>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effectLst/>
                <a:latin typeface="Times New Roman" panose="02020603050405020304" pitchFamily="18" charset="0"/>
              </a:defRPr>
            </a:lvl1pPr>
          </a:lstStyle>
          <a:p>
            <a:pPr>
              <a:defRPr/>
            </a:pPr>
            <a:r>
              <a:rPr lang="en-US">
                <a:solidFill>
                  <a:srgbClr val="FFFFFF"/>
                </a:solidFill>
                <a:cs typeface="+mn-cs"/>
              </a:rPr>
              <a:t>СБОРКА DC-72 В ОИЯИ</a:t>
            </a: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effectLst/>
                <a:latin typeface="Times New Roman" panose="02020603050405020304" pitchFamily="18" charset="0"/>
              </a:defRPr>
            </a:lvl1pPr>
          </a:lstStyle>
          <a:p>
            <a:pPr>
              <a:defRPr/>
            </a:pPr>
            <a:fld id="{AC45DFF7-CED7-4712-B1F8-CB49914F9517}" type="slidenum">
              <a:rPr lang="en-US">
                <a:solidFill>
                  <a:srgbClr val="FFFFFF"/>
                </a:solidFill>
                <a:cs typeface="+mn-cs"/>
              </a:rPr>
              <a:pPr>
                <a:defRPr/>
              </a:pPr>
              <a:t>‹#›</a:t>
            </a:fld>
            <a:endParaRPr lang="en-US">
              <a:solidFill>
                <a:srgbClr val="FFFFFF"/>
              </a:solidFill>
              <a:cs typeface="+mn-cs"/>
            </a:endParaRPr>
          </a:p>
        </p:txBody>
      </p:sp>
      <p:sp>
        <p:nvSpPr>
          <p:cNvPr id="1031" name="Rectangle 7"/>
          <p:cNvSpPr>
            <a:spLocks noChangeArrowheads="1"/>
          </p:cNvSpPr>
          <p:nvPr/>
        </p:nvSpPr>
        <p:spPr bwMode="gray">
          <a:xfrm>
            <a:off x="0" y="1638300"/>
            <a:ext cx="3344863"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2980842744"/>
      </p:ext>
    </p:extLst>
  </p:cSld>
  <p:clrMap bg1="dk2" tx1="lt1" bg2="dk1" tx2="lt2" accent1="accent1" accent2="accent2" accent3="accent3" accent4="accent4" accent5="accent5" accent6="accent6" hlink="hlink" folHlink="folHlink"/>
  <p:sldLayoutIdLst>
    <p:sldLayoutId id="2147487845" r:id="rId1"/>
    <p:sldLayoutId id="2147487846" r:id="rId2"/>
    <p:sldLayoutId id="2147487847" r:id="rId3"/>
    <p:sldLayoutId id="2147487848" r:id="rId4"/>
    <p:sldLayoutId id="2147487849" r:id="rId5"/>
    <p:sldLayoutId id="2147487850" r:id="rId6"/>
    <p:sldLayoutId id="2147487851" r:id="rId7"/>
    <p:sldLayoutId id="2147487852" r:id="rId8"/>
    <p:sldLayoutId id="2147487853" r:id="rId9"/>
    <p:sldLayoutId id="2147487854" r:id="rId10"/>
    <p:sldLayoutId id="2147487855" r:id="rId11"/>
    <p:sldLayoutId id="2147487856" r:id="rId12"/>
    <p:sldLayoutId id="2147487857" r:id="rId13"/>
    <p:sldLayoutId id="2147487858" r:id="rId14"/>
  </p:sldLayoutIdLst>
  <p:transition spd="med">
    <p:dissolve/>
  </p:transition>
  <p:hf hdr="0" ftr="0" dt="0"/>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folHlink"/>
        </a:solidFill>
        <a:effectLst/>
      </p:bgPr>
    </p:bg>
    <p:spTree>
      <p:nvGrpSpPr>
        <p:cNvPr id="1" name=""/>
        <p:cNvGrpSpPr/>
        <p:nvPr/>
      </p:nvGrpSpPr>
      <p:grpSpPr>
        <a:xfrm>
          <a:off x="0" y="0"/>
          <a:ext cx="0" cy="0"/>
          <a:chOff x="0" y="0"/>
          <a:chExt cx="0" cy="0"/>
        </a:xfrm>
      </p:grpSpPr>
      <p:sp>
        <p:nvSpPr>
          <p:cNvPr id="315394" name="Rectangle 2"/>
          <p:cNvSpPr>
            <a:spLocks noChangeArrowheads="1"/>
          </p:cNvSpPr>
          <p:nvPr/>
        </p:nvSpPr>
        <p:spPr bwMode="auto">
          <a:xfrm>
            <a:off x="762000" y="6400800"/>
            <a:ext cx="8380413" cy="455613"/>
          </a:xfrm>
          <a:prstGeom prst="rect">
            <a:avLst/>
          </a:prstGeom>
          <a:solidFill>
            <a:schemeClr val="accent2">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eaLnBrk="1" hangingPunct="1"/>
            <a:endParaRPr kumimoji="1" lang="ru-RU" altLang="ru-RU" sz="2400" smtClean="0">
              <a:solidFill>
                <a:srgbClr val="EAEAEA"/>
              </a:solidFill>
              <a:latin typeface="Times New Roman" panose="02020603050405020304" pitchFamily="18" charset="0"/>
              <a:cs typeface="+mn-cs"/>
            </a:endParaRPr>
          </a:p>
        </p:txBody>
      </p:sp>
      <p:sp>
        <p:nvSpPr>
          <p:cNvPr id="315395" name="Rectangle 3"/>
          <p:cNvSpPr>
            <a:spLocks noGrp="1" noChangeArrowheads="1"/>
          </p:cNvSpPr>
          <p:nvPr>
            <p:ph type="title"/>
          </p:nvPr>
        </p:nvSpPr>
        <p:spPr bwMode="auto">
          <a:xfrm>
            <a:off x="900113" y="115888"/>
            <a:ext cx="8243887" cy="968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92075" tIns="46038" rIns="92075" bIns="46038" numCol="1" anchor="ctr" anchorCtr="1" compatLnSpc="1">
            <a:prstTxWarp prst="textNoShape">
              <a:avLst/>
            </a:prstTxWarp>
          </a:bodyPr>
          <a:lstStyle/>
          <a:p>
            <a:pPr lvl="0"/>
            <a:r>
              <a:rPr lang="ru-RU" altLang="ru-RU" smtClean="0"/>
              <a:t>Образец заголовка</a:t>
            </a:r>
          </a:p>
        </p:txBody>
      </p:sp>
      <p:sp>
        <p:nvSpPr>
          <p:cNvPr id="315396" name="Rectangle 4"/>
          <p:cNvSpPr>
            <a:spLocks noGrp="1" noChangeArrowheads="1"/>
          </p:cNvSpPr>
          <p:nvPr>
            <p:ph type="body" idx="1"/>
          </p:nvPr>
        </p:nvSpPr>
        <p:spPr bwMode="auto">
          <a:xfrm>
            <a:off x="900113" y="1341438"/>
            <a:ext cx="8167687" cy="4967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315397" name="Rectangle 5"/>
          <p:cNvSpPr>
            <a:spLocks noGrp="1" noChangeArrowheads="1"/>
          </p:cNvSpPr>
          <p:nvPr>
            <p:ph type="dt" sz="half" idx="2"/>
          </p:nvPr>
        </p:nvSpPr>
        <p:spPr bwMode="auto">
          <a:xfrm>
            <a:off x="900113" y="6400800"/>
            <a:ext cx="14414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defRPr sz="1400">
                <a:solidFill>
                  <a:schemeClr val="tx1"/>
                </a:solidFill>
                <a:latin typeface="Times New Roman" panose="02020603050405020304" pitchFamily="18" charset="0"/>
              </a:defRPr>
            </a:lvl1pPr>
          </a:lstStyle>
          <a:p>
            <a:pPr eaLnBrk="1" hangingPunct="1"/>
            <a:endParaRPr lang="ru-RU" altLang="ru-RU" smtClean="0">
              <a:solidFill>
                <a:srgbClr val="EAEAEA"/>
              </a:solidFill>
              <a:cs typeface="+mn-cs"/>
            </a:endParaRPr>
          </a:p>
        </p:txBody>
      </p:sp>
      <p:sp>
        <p:nvSpPr>
          <p:cNvPr id="315398" name="Rectangle 6"/>
          <p:cNvSpPr>
            <a:spLocks noGrp="1" noChangeArrowheads="1"/>
          </p:cNvSpPr>
          <p:nvPr>
            <p:ph type="ftr" sz="quarter" idx="3"/>
          </p:nvPr>
        </p:nvSpPr>
        <p:spPr bwMode="auto">
          <a:xfrm>
            <a:off x="2341563" y="6400800"/>
            <a:ext cx="56149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ctr">
              <a:defRPr sz="1400">
                <a:solidFill>
                  <a:schemeClr val="tx1"/>
                </a:solidFill>
                <a:latin typeface="Times New Roman" panose="02020603050405020304" pitchFamily="18" charset="0"/>
              </a:defRPr>
            </a:lvl1pPr>
          </a:lstStyle>
          <a:p>
            <a:pPr eaLnBrk="1" hangingPunct="1"/>
            <a:r>
              <a:rPr lang="ru-RU" altLang="ru-RU" smtClean="0">
                <a:solidFill>
                  <a:srgbClr val="EAEAEA"/>
                </a:solidFill>
                <a:cs typeface="+mn-cs"/>
              </a:rPr>
              <a:t>СБОРКА DC-72 В ОИЯИ</a:t>
            </a:r>
          </a:p>
        </p:txBody>
      </p:sp>
      <p:sp>
        <p:nvSpPr>
          <p:cNvPr id="315399" name="Rectangle 7"/>
          <p:cNvSpPr>
            <a:spLocks noGrp="1" noChangeArrowheads="1"/>
          </p:cNvSpPr>
          <p:nvPr>
            <p:ph type="sldNum" sz="quarter" idx="4"/>
          </p:nvPr>
        </p:nvSpPr>
        <p:spPr bwMode="auto">
          <a:xfrm>
            <a:off x="7956550" y="6400800"/>
            <a:ext cx="11874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sz="1400">
                <a:solidFill>
                  <a:schemeClr val="tx1"/>
                </a:solidFill>
                <a:latin typeface="Times New Roman" panose="02020603050405020304" pitchFamily="18" charset="0"/>
              </a:defRPr>
            </a:lvl1pPr>
          </a:lstStyle>
          <a:p>
            <a:pPr eaLnBrk="1" hangingPunct="1"/>
            <a:fld id="{1B7DF26B-57E3-4847-933B-C9BCC270C8C1}" type="slidenum">
              <a:rPr lang="ru-RU" altLang="ru-RU" smtClean="0">
                <a:solidFill>
                  <a:srgbClr val="EAEAEA"/>
                </a:solidFill>
                <a:cs typeface="+mn-cs"/>
              </a:rPr>
              <a:pPr eaLnBrk="1" hangingPunct="1"/>
              <a:t>‹#›</a:t>
            </a:fld>
            <a:endParaRPr lang="ru-RU" altLang="ru-RU" smtClean="0">
              <a:solidFill>
                <a:srgbClr val="EAEAEA"/>
              </a:solidFill>
              <a:cs typeface="+mn-cs"/>
            </a:endParaRPr>
          </a:p>
        </p:txBody>
      </p:sp>
      <p:sp>
        <p:nvSpPr>
          <p:cNvPr id="315400" name="Rectangle 8"/>
          <p:cNvSpPr>
            <a:spLocks noChangeArrowheads="1"/>
          </p:cNvSpPr>
          <p:nvPr/>
        </p:nvSpPr>
        <p:spPr bwMode="auto">
          <a:xfrm>
            <a:off x="755650" y="0"/>
            <a:ext cx="144463" cy="6856413"/>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eaLnBrk="1" hangingPunct="1"/>
            <a:endParaRPr lang="ru-RU" sz="2000" smtClean="0">
              <a:solidFill>
                <a:srgbClr val="FF9900"/>
              </a:solidFill>
              <a:latin typeface="Arial Black" panose="020B0A04020102020204" pitchFamily="34" charset="0"/>
              <a:cs typeface="+mn-cs"/>
            </a:endParaRPr>
          </a:p>
        </p:txBody>
      </p:sp>
      <p:sp>
        <p:nvSpPr>
          <p:cNvPr id="315401" name="Text Box 9"/>
          <p:cNvSpPr txBox="1">
            <a:spLocks noChangeArrowheads="1"/>
          </p:cNvSpPr>
          <p:nvPr/>
        </p:nvSpPr>
        <p:spPr bwMode="auto">
          <a:xfrm>
            <a:off x="69850" y="58738"/>
            <a:ext cx="538163" cy="66833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eaLnBrk="1" hangingPunct="1"/>
            <a:r>
              <a:rPr kumimoji="1" lang="en-US" altLang="ru-RU" sz="3600" smtClean="0">
                <a:solidFill>
                  <a:srgbClr val="EAEAEA"/>
                </a:solidFill>
                <a:latin typeface="Verdana" panose="020B0604030504040204" pitchFamily="34" charset="0"/>
                <a:cs typeface="+mn-cs"/>
              </a:rPr>
              <a:t>J</a:t>
            </a:r>
            <a:r>
              <a:rPr kumimoji="1" lang="ru-RU" altLang="ru-RU" sz="3600" smtClean="0">
                <a:solidFill>
                  <a:srgbClr val="EAEAEA"/>
                </a:solidFill>
                <a:latin typeface="Verdana" panose="020B0604030504040204" pitchFamily="34" charset="0"/>
                <a:cs typeface="+mn-cs"/>
              </a:rPr>
              <a:t/>
            </a:r>
            <a:br>
              <a:rPr kumimoji="1" lang="ru-RU" altLang="ru-RU" sz="3600" smtClean="0">
                <a:solidFill>
                  <a:srgbClr val="EAEAEA"/>
                </a:solidFill>
                <a:latin typeface="Verdana" panose="020B0604030504040204" pitchFamily="34" charset="0"/>
                <a:cs typeface="+mn-cs"/>
              </a:rPr>
            </a:br>
            <a:r>
              <a:rPr kumimoji="1" lang="en-US" altLang="ru-RU" sz="3600" smtClean="0">
                <a:solidFill>
                  <a:srgbClr val="EAEAEA"/>
                </a:solidFill>
                <a:latin typeface="Verdana" panose="020B0604030504040204" pitchFamily="34" charset="0"/>
                <a:cs typeface="+mn-cs"/>
              </a:rPr>
              <a:t>I</a:t>
            </a:r>
            <a:r>
              <a:rPr kumimoji="1" lang="ru-RU" altLang="ru-RU" sz="3600" smtClean="0">
                <a:solidFill>
                  <a:srgbClr val="EAEAEA"/>
                </a:solidFill>
                <a:latin typeface="Verdana" panose="020B0604030504040204" pitchFamily="34" charset="0"/>
                <a:cs typeface="+mn-cs"/>
              </a:rPr>
              <a:t/>
            </a:r>
            <a:br>
              <a:rPr kumimoji="1" lang="ru-RU" altLang="ru-RU" sz="3600" smtClean="0">
                <a:solidFill>
                  <a:srgbClr val="EAEAEA"/>
                </a:solidFill>
                <a:latin typeface="Verdana" panose="020B0604030504040204" pitchFamily="34" charset="0"/>
                <a:cs typeface="+mn-cs"/>
              </a:rPr>
            </a:br>
            <a:r>
              <a:rPr kumimoji="1" lang="en-US" altLang="ru-RU" sz="3600" smtClean="0">
                <a:solidFill>
                  <a:srgbClr val="EAEAEA"/>
                </a:solidFill>
                <a:latin typeface="Verdana" panose="020B0604030504040204" pitchFamily="34" charset="0"/>
                <a:cs typeface="+mn-cs"/>
              </a:rPr>
              <a:t>N</a:t>
            </a:r>
            <a:r>
              <a:rPr kumimoji="1" lang="ru-RU" altLang="ru-RU" sz="3600" smtClean="0">
                <a:solidFill>
                  <a:srgbClr val="EAEAEA"/>
                </a:solidFill>
                <a:latin typeface="Verdana" panose="020B0604030504040204" pitchFamily="34" charset="0"/>
                <a:cs typeface="+mn-cs"/>
              </a:rPr>
              <a:t/>
            </a:r>
            <a:br>
              <a:rPr kumimoji="1" lang="ru-RU" altLang="ru-RU" sz="3600" smtClean="0">
                <a:solidFill>
                  <a:srgbClr val="EAEAEA"/>
                </a:solidFill>
                <a:latin typeface="Verdana" panose="020B0604030504040204" pitchFamily="34" charset="0"/>
                <a:cs typeface="+mn-cs"/>
              </a:rPr>
            </a:br>
            <a:r>
              <a:rPr kumimoji="1" lang="en-US" altLang="ru-RU" sz="3600" smtClean="0">
                <a:solidFill>
                  <a:srgbClr val="EAEAEA"/>
                </a:solidFill>
                <a:latin typeface="Verdana" panose="020B0604030504040204" pitchFamily="34" charset="0"/>
                <a:cs typeface="+mn-cs"/>
              </a:rPr>
              <a:t>R</a:t>
            </a:r>
            <a:endParaRPr kumimoji="1" lang="ru-RU" altLang="ru-RU" sz="3600" smtClean="0">
              <a:solidFill>
                <a:srgbClr val="EAEAEA"/>
              </a:solidFill>
              <a:latin typeface="Verdana" panose="020B0604030504040204" pitchFamily="34" charset="0"/>
              <a:cs typeface="+mn-cs"/>
            </a:endParaRPr>
          </a:p>
          <a:p>
            <a:pPr algn="ctr" eaLnBrk="1" hangingPunct="1"/>
            <a:endParaRPr kumimoji="1" lang="ru-RU" altLang="ru-RU" sz="3600" smtClean="0">
              <a:solidFill>
                <a:srgbClr val="EAEAEA"/>
              </a:solidFill>
              <a:latin typeface="Verdana" panose="020B0604030504040204" pitchFamily="34" charset="0"/>
              <a:cs typeface="+mn-cs"/>
            </a:endParaRPr>
          </a:p>
          <a:p>
            <a:pPr algn="ctr" eaLnBrk="1" hangingPunct="1"/>
            <a:endParaRPr kumimoji="1" lang="ru-RU" altLang="ru-RU" sz="3600" smtClean="0">
              <a:solidFill>
                <a:srgbClr val="EAEAEA"/>
              </a:solidFill>
              <a:latin typeface="Verdana" panose="020B0604030504040204" pitchFamily="34" charset="0"/>
              <a:cs typeface="+mn-cs"/>
            </a:endParaRPr>
          </a:p>
          <a:p>
            <a:pPr algn="ctr" eaLnBrk="1" hangingPunct="1"/>
            <a:endParaRPr kumimoji="1" lang="ru-RU" altLang="ru-RU" sz="3600" smtClean="0">
              <a:solidFill>
                <a:srgbClr val="EAEAEA"/>
              </a:solidFill>
              <a:latin typeface="Verdana" panose="020B0604030504040204" pitchFamily="34" charset="0"/>
              <a:cs typeface="+mn-cs"/>
            </a:endParaRPr>
          </a:p>
          <a:p>
            <a:pPr algn="ctr" eaLnBrk="1" hangingPunct="1"/>
            <a:r>
              <a:rPr kumimoji="1" lang="en-US" altLang="ru-RU" sz="3600" smtClean="0">
                <a:solidFill>
                  <a:srgbClr val="EAEAEA"/>
                </a:solidFill>
                <a:latin typeface="Verdana" panose="020B0604030504040204" pitchFamily="34" charset="0"/>
                <a:cs typeface="+mn-cs"/>
              </a:rPr>
              <a:t>D</a:t>
            </a:r>
            <a:endParaRPr kumimoji="1" lang="ru-RU" altLang="ru-RU" sz="3600" smtClean="0">
              <a:solidFill>
                <a:srgbClr val="EAEAEA"/>
              </a:solidFill>
              <a:latin typeface="Verdana" panose="020B0604030504040204" pitchFamily="34" charset="0"/>
              <a:cs typeface="+mn-cs"/>
            </a:endParaRPr>
          </a:p>
          <a:p>
            <a:pPr algn="ctr" eaLnBrk="1" hangingPunct="1"/>
            <a:r>
              <a:rPr kumimoji="1" lang="en-US" altLang="ru-RU" sz="3600" smtClean="0">
                <a:solidFill>
                  <a:srgbClr val="EAEAEA"/>
                </a:solidFill>
                <a:latin typeface="Verdana" panose="020B0604030504040204" pitchFamily="34" charset="0"/>
                <a:cs typeface="+mn-cs"/>
              </a:rPr>
              <a:t>u</a:t>
            </a:r>
            <a:endParaRPr kumimoji="1" lang="ru-RU" altLang="ru-RU" sz="3600" smtClean="0">
              <a:solidFill>
                <a:srgbClr val="EAEAEA"/>
              </a:solidFill>
              <a:latin typeface="Verdana" panose="020B0604030504040204" pitchFamily="34" charset="0"/>
              <a:cs typeface="+mn-cs"/>
            </a:endParaRPr>
          </a:p>
          <a:p>
            <a:pPr algn="ctr" eaLnBrk="1" hangingPunct="1"/>
            <a:r>
              <a:rPr kumimoji="1" lang="en-US" altLang="ru-RU" sz="3600" smtClean="0">
                <a:solidFill>
                  <a:srgbClr val="EAEAEA"/>
                </a:solidFill>
                <a:latin typeface="Verdana" panose="020B0604030504040204" pitchFamily="34" charset="0"/>
                <a:cs typeface="+mn-cs"/>
              </a:rPr>
              <a:t>b</a:t>
            </a:r>
            <a:endParaRPr kumimoji="1" lang="ru-RU" altLang="ru-RU" sz="3600" smtClean="0">
              <a:solidFill>
                <a:srgbClr val="EAEAEA"/>
              </a:solidFill>
              <a:latin typeface="Verdana" panose="020B0604030504040204" pitchFamily="34" charset="0"/>
              <a:cs typeface="+mn-cs"/>
            </a:endParaRPr>
          </a:p>
          <a:p>
            <a:pPr algn="ctr" eaLnBrk="1" hangingPunct="1"/>
            <a:r>
              <a:rPr kumimoji="1" lang="en-US" altLang="ru-RU" sz="3600" smtClean="0">
                <a:solidFill>
                  <a:srgbClr val="EAEAEA"/>
                </a:solidFill>
                <a:latin typeface="Verdana" panose="020B0604030504040204" pitchFamily="34" charset="0"/>
                <a:cs typeface="+mn-cs"/>
              </a:rPr>
              <a:t>n</a:t>
            </a:r>
            <a:endParaRPr kumimoji="1" lang="ru-RU" altLang="ru-RU" sz="3600" smtClean="0">
              <a:solidFill>
                <a:srgbClr val="EAEAEA"/>
              </a:solidFill>
              <a:latin typeface="Verdana" panose="020B0604030504040204" pitchFamily="34" charset="0"/>
              <a:cs typeface="+mn-cs"/>
            </a:endParaRPr>
          </a:p>
          <a:p>
            <a:pPr algn="ctr" eaLnBrk="1" hangingPunct="1"/>
            <a:r>
              <a:rPr kumimoji="1" lang="en-US" altLang="ru-RU" sz="3600" smtClean="0">
                <a:solidFill>
                  <a:srgbClr val="EAEAEA"/>
                </a:solidFill>
                <a:latin typeface="Verdana" panose="020B0604030504040204" pitchFamily="34" charset="0"/>
                <a:cs typeface="+mn-cs"/>
              </a:rPr>
              <a:t>a</a:t>
            </a:r>
            <a:endParaRPr kumimoji="1" lang="ru-RU" altLang="ru-RU" sz="3600" smtClean="0">
              <a:solidFill>
                <a:srgbClr val="EAEAEA"/>
              </a:solidFill>
              <a:latin typeface="Verdana" panose="020B0604030504040204" pitchFamily="34" charset="0"/>
              <a:cs typeface="+mn-cs"/>
            </a:endParaRPr>
          </a:p>
        </p:txBody>
      </p:sp>
      <p:pic>
        <p:nvPicPr>
          <p:cNvPr id="315402" name="Picture 10" descr="JINR_white"/>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39688" y="3148013"/>
            <a:ext cx="644525" cy="4286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77166608"/>
      </p:ext>
    </p:extLst>
  </p:cSld>
  <p:clrMap bg1="dk2" tx1="lt1" bg2="dk1" tx2="lt2" accent1="accent1" accent2="accent2" accent3="accent3" accent4="accent4" accent5="accent5" accent6="accent6" hlink="hlink" folHlink="folHlink"/>
  <p:sldLayoutIdLst>
    <p:sldLayoutId id="2147487860" r:id="rId1"/>
    <p:sldLayoutId id="2147487861" r:id="rId2"/>
    <p:sldLayoutId id="2147487862" r:id="rId3"/>
    <p:sldLayoutId id="2147487863" r:id="rId4"/>
    <p:sldLayoutId id="2147487864" r:id="rId5"/>
    <p:sldLayoutId id="2147487865" r:id="rId6"/>
    <p:sldLayoutId id="2147487866" r:id="rId7"/>
    <p:sldLayoutId id="2147487867" r:id="rId8"/>
    <p:sldLayoutId id="2147487868" r:id="rId9"/>
    <p:sldLayoutId id="2147487869" r:id="rId10"/>
    <p:sldLayoutId id="2147487870" r:id="rId11"/>
    <p:sldLayoutId id="2147487871" r:id="rId12"/>
    <p:sldLayoutId id="2147487872" r:id="rId13"/>
    <p:sldLayoutId id="2147487873" r:id="rId14"/>
    <p:sldLayoutId id="2147487874" r:id="rId15"/>
    <p:sldLayoutId id="2147487875" r:id="rId16"/>
    <p:sldLayoutId id="2147487876" r:id="rId17"/>
  </p:sldLayoutIdLst>
  <p:transition spd="med">
    <p:wedge/>
  </p:transition>
  <p:hf hdr="0" ftr="0" dt="0"/>
  <p:txStyles>
    <p:titleStyle>
      <a:lvl1pPr algn="ctr" rtl="0" fontAlgn="base">
        <a:spcBef>
          <a:spcPct val="0"/>
        </a:spcBef>
        <a:spcAft>
          <a:spcPct val="0"/>
        </a:spcAft>
        <a:defRPr sz="36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600">
          <a:solidFill>
            <a:schemeClr val="tx2"/>
          </a:solidFill>
          <a:effectLst>
            <a:outerShdw blurRad="38100" dist="38100" dir="2700000" algn="tl">
              <a:srgbClr val="000000"/>
            </a:outerShdw>
          </a:effectLst>
          <a:latin typeface="Verdana" panose="020B0604030504040204" pitchFamily="34" charset="0"/>
        </a:defRPr>
      </a:lvl2pPr>
      <a:lvl3pPr algn="ctr" rtl="0" fontAlgn="base">
        <a:spcBef>
          <a:spcPct val="0"/>
        </a:spcBef>
        <a:spcAft>
          <a:spcPct val="0"/>
        </a:spcAft>
        <a:defRPr sz="3600">
          <a:solidFill>
            <a:schemeClr val="tx2"/>
          </a:solidFill>
          <a:effectLst>
            <a:outerShdw blurRad="38100" dist="38100" dir="2700000" algn="tl">
              <a:srgbClr val="000000"/>
            </a:outerShdw>
          </a:effectLst>
          <a:latin typeface="Verdana" panose="020B0604030504040204" pitchFamily="34" charset="0"/>
        </a:defRPr>
      </a:lvl3pPr>
      <a:lvl4pPr algn="ctr" rtl="0" fontAlgn="base">
        <a:spcBef>
          <a:spcPct val="0"/>
        </a:spcBef>
        <a:spcAft>
          <a:spcPct val="0"/>
        </a:spcAft>
        <a:defRPr sz="3600">
          <a:solidFill>
            <a:schemeClr val="tx2"/>
          </a:solidFill>
          <a:effectLst>
            <a:outerShdw blurRad="38100" dist="38100" dir="2700000" algn="tl">
              <a:srgbClr val="000000"/>
            </a:outerShdw>
          </a:effectLst>
          <a:latin typeface="Verdana" panose="020B0604030504040204" pitchFamily="34" charset="0"/>
        </a:defRPr>
      </a:lvl4pPr>
      <a:lvl5pPr algn="ctr" rtl="0" fontAlgn="base">
        <a:spcBef>
          <a:spcPct val="0"/>
        </a:spcBef>
        <a:spcAft>
          <a:spcPct val="0"/>
        </a:spcAft>
        <a:defRPr sz="3600">
          <a:solidFill>
            <a:schemeClr val="tx2"/>
          </a:solidFill>
          <a:effectLst>
            <a:outerShdw blurRad="38100" dist="38100" dir="2700000" algn="tl">
              <a:srgbClr val="000000"/>
            </a:outerShdw>
          </a:effectLst>
          <a:latin typeface="Verdana" panose="020B0604030504040204" pitchFamily="34" charset="0"/>
        </a:defRPr>
      </a:lvl5pPr>
      <a:lvl6pPr marL="457200" algn="ctr" rtl="0" fontAlgn="base">
        <a:spcBef>
          <a:spcPct val="0"/>
        </a:spcBef>
        <a:spcAft>
          <a:spcPct val="0"/>
        </a:spcAft>
        <a:defRPr sz="3600">
          <a:solidFill>
            <a:schemeClr val="tx2"/>
          </a:solidFill>
          <a:effectLst>
            <a:outerShdw blurRad="38100" dist="38100" dir="2700000" algn="tl">
              <a:srgbClr val="000000"/>
            </a:outerShdw>
          </a:effectLst>
          <a:latin typeface="Verdana" panose="020B0604030504040204" pitchFamily="34" charset="0"/>
        </a:defRPr>
      </a:lvl6pPr>
      <a:lvl7pPr marL="914400" algn="ctr" rtl="0" fontAlgn="base">
        <a:spcBef>
          <a:spcPct val="0"/>
        </a:spcBef>
        <a:spcAft>
          <a:spcPct val="0"/>
        </a:spcAft>
        <a:defRPr sz="3600">
          <a:solidFill>
            <a:schemeClr val="tx2"/>
          </a:solidFill>
          <a:effectLst>
            <a:outerShdw blurRad="38100" dist="38100" dir="2700000" algn="tl">
              <a:srgbClr val="000000"/>
            </a:outerShdw>
          </a:effectLst>
          <a:latin typeface="Verdana" panose="020B0604030504040204" pitchFamily="34" charset="0"/>
        </a:defRPr>
      </a:lvl7pPr>
      <a:lvl8pPr marL="1371600" algn="ctr" rtl="0" fontAlgn="base">
        <a:spcBef>
          <a:spcPct val="0"/>
        </a:spcBef>
        <a:spcAft>
          <a:spcPct val="0"/>
        </a:spcAft>
        <a:defRPr sz="3600">
          <a:solidFill>
            <a:schemeClr val="tx2"/>
          </a:solidFill>
          <a:effectLst>
            <a:outerShdw blurRad="38100" dist="38100" dir="2700000" algn="tl">
              <a:srgbClr val="000000"/>
            </a:outerShdw>
          </a:effectLst>
          <a:latin typeface="Verdana" panose="020B0604030504040204" pitchFamily="34" charset="0"/>
        </a:defRPr>
      </a:lvl8pPr>
      <a:lvl9pPr marL="1828800" algn="ctr" rtl="0" fontAlgn="base">
        <a:spcBef>
          <a:spcPct val="0"/>
        </a:spcBef>
        <a:spcAft>
          <a:spcPct val="0"/>
        </a:spcAft>
        <a:defRPr sz="3600">
          <a:solidFill>
            <a:schemeClr val="tx2"/>
          </a:solidFill>
          <a:effectLst>
            <a:outerShdw blurRad="38100" dist="38100" dir="2700000" algn="tl">
              <a:srgbClr val="000000"/>
            </a:outerShdw>
          </a:effectLst>
          <a:latin typeface="Verdana" panose="020B0604030504040204" pitchFamily="34" charset="0"/>
        </a:defRPr>
      </a:lvl9pPr>
    </p:titleStyle>
    <p:bodyStyle>
      <a:lvl1pPr marL="342900" indent="-342900" algn="l" rtl="0" fontAlgn="base">
        <a:spcBef>
          <a:spcPct val="20000"/>
        </a:spcBef>
        <a:spcAft>
          <a:spcPct val="0"/>
        </a:spcAft>
        <a:buClr>
          <a:schemeClr val="accent2"/>
        </a:buClr>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ru-RU"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effectLst/>
                <a:latin typeface="Times New Roman" panose="02020603050405020304" pitchFamily="18" charset="0"/>
              </a:defRPr>
            </a:lvl1pPr>
          </a:lstStyle>
          <a:p>
            <a:pPr eaLnBrk="1" hangingPunct="1"/>
            <a:endParaRPr lang="en-US" altLang="ru-RU" smtClean="0">
              <a:solidFill>
                <a:srgbClr val="FFFFFF"/>
              </a:solidFill>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effectLst/>
                <a:latin typeface="Times New Roman" panose="02020603050405020304" pitchFamily="18" charset="0"/>
              </a:defRPr>
            </a:lvl1pPr>
          </a:lstStyle>
          <a:p>
            <a:pPr eaLnBrk="1" hangingPunct="1"/>
            <a:r>
              <a:rPr lang="en-US" altLang="ru-RU" smtClean="0">
                <a:solidFill>
                  <a:srgbClr val="FFFFFF"/>
                </a:solidFill>
                <a:cs typeface="+mn-cs"/>
              </a:rPr>
              <a:t>СБОРКА DC-72 В ОИЯИ</a:t>
            </a: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effectLst/>
                <a:latin typeface="Times New Roman" panose="02020603050405020304" pitchFamily="18" charset="0"/>
              </a:defRPr>
            </a:lvl1pPr>
          </a:lstStyle>
          <a:p>
            <a:pPr eaLnBrk="1" hangingPunct="1"/>
            <a:fld id="{0990D7A5-1B91-4C2F-96EE-44A90F823B43}" type="slidenum">
              <a:rPr lang="en-US" altLang="ru-RU" smtClean="0">
                <a:solidFill>
                  <a:srgbClr val="FFFFFF"/>
                </a:solidFill>
                <a:cs typeface="+mn-cs"/>
              </a:rPr>
              <a:pPr eaLnBrk="1" hangingPunct="1"/>
              <a:t>‹#›</a:t>
            </a:fld>
            <a:endParaRPr lang="en-US" altLang="ru-RU" smtClean="0">
              <a:solidFill>
                <a:srgbClr val="FFFFFF"/>
              </a:solidFill>
              <a:cs typeface="+mn-cs"/>
            </a:endParaRPr>
          </a:p>
        </p:txBody>
      </p:sp>
      <p:sp>
        <p:nvSpPr>
          <p:cNvPr id="2055" name="Rectangle 7"/>
          <p:cNvSpPr>
            <a:spLocks noChangeArrowheads="1"/>
          </p:cNvSpPr>
          <p:nvPr/>
        </p:nvSpPr>
        <p:spPr bwMode="gray">
          <a:xfrm>
            <a:off x="0" y="1638300"/>
            <a:ext cx="3344863" cy="122238"/>
          </a:xfrm>
          <a:prstGeom prst="rect">
            <a:avLst/>
          </a:prstGeom>
          <a:solidFill>
            <a:schemeClr val="bg2">
              <a:alpha val="50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2448395870"/>
      </p:ext>
    </p:extLst>
  </p:cSld>
  <p:clrMap bg1="dk2" tx1="lt1" bg2="dk1" tx2="lt2" accent1="accent1" accent2="accent2" accent3="accent3" accent4="accent4" accent5="accent5" accent6="accent6" hlink="hlink" folHlink="folHlink"/>
  <p:sldLayoutIdLst>
    <p:sldLayoutId id="2147487878" r:id="rId1"/>
    <p:sldLayoutId id="2147487879" r:id="rId2"/>
    <p:sldLayoutId id="2147487880" r:id="rId3"/>
    <p:sldLayoutId id="2147487881" r:id="rId4"/>
    <p:sldLayoutId id="2147487882" r:id="rId5"/>
    <p:sldLayoutId id="2147487883" r:id="rId6"/>
    <p:sldLayoutId id="2147487884" r:id="rId7"/>
    <p:sldLayoutId id="2147487885" r:id="rId8"/>
    <p:sldLayoutId id="2147487886" r:id="rId9"/>
    <p:sldLayoutId id="2147487887" r:id="rId10"/>
    <p:sldLayoutId id="2147487888" r:id="rId11"/>
    <p:sldLayoutId id="2147487889" r:id="rId12"/>
    <p:sldLayoutId id="2147487890" r:id="rId13"/>
    <p:sldLayoutId id="2147487891" r:id="rId14"/>
    <p:sldLayoutId id="2147487892" r:id="rId15"/>
    <p:sldLayoutId id="2147487893" r:id="rId16"/>
  </p:sldLayoutIdLst>
  <p:transition spd="med">
    <p:dissolve/>
  </p:transition>
  <p:hf hdr="0" ftr="0" dt="0"/>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cs typeface="+mn-cs"/>
              </a:defRPr>
            </a:lvl1pPr>
          </a:lstStyle>
          <a:p>
            <a:pPr>
              <a:defRPr/>
            </a:pPr>
            <a:endParaRPr lang="en-US" alt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mn-cs"/>
              </a:defRPr>
            </a:lvl1pPr>
          </a:lstStyle>
          <a:p>
            <a:pPr>
              <a:defRPr/>
            </a:pPr>
            <a:endParaRPr lang="en-US" alt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mn-cs"/>
              </a:defRPr>
            </a:lvl1pPr>
          </a:lstStyle>
          <a:p>
            <a:pPr>
              <a:defRPr/>
            </a:pPr>
            <a:fld id="{A9D098C7-FBE1-447D-803C-F7D424DACB9C}" type="slidenum">
              <a:rPr lang="en-US" altLang="ru-RU"/>
              <a:pPr>
                <a:defRPr/>
              </a:pPr>
              <a:t>‹#›</a:t>
            </a:fld>
            <a:endParaRPr lang="en-US" altLang="ru-RU"/>
          </a:p>
        </p:txBody>
      </p:sp>
    </p:spTree>
  </p:cSld>
  <p:clrMap bg1="lt1" tx1="dk1" bg2="lt2" tx2="dk2" accent1="accent1" accent2="accent2" accent3="accent3" accent4="accent4" accent5="accent5" accent6="accent6" hlink="hlink" folHlink="folHlink"/>
  <p:sldLayoutIdLst>
    <p:sldLayoutId id="2147487335" r:id="rId1"/>
    <p:sldLayoutId id="2147487336" r:id="rId2"/>
    <p:sldLayoutId id="2147487337" r:id="rId3"/>
    <p:sldLayoutId id="2147487338" r:id="rId4"/>
    <p:sldLayoutId id="2147487339" r:id="rId5"/>
    <p:sldLayoutId id="2147487340" r:id="rId6"/>
    <p:sldLayoutId id="2147487341" r:id="rId7"/>
    <p:sldLayoutId id="2147487342" r:id="rId8"/>
    <p:sldLayoutId id="2147487343" r:id="rId9"/>
    <p:sldLayoutId id="2147487344" r:id="rId10"/>
    <p:sldLayoutId id="2147487345" r:id="rId11"/>
    <p:sldLayoutId id="2147487346" r:id="rId12"/>
    <p:sldLayoutId id="214748734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3315"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200DC805-F2CA-4B16-AED2-6F840F2AE25B}" type="datetimeFigureOut">
              <a:rPr lang="ru-RU"/>
              <a:pPr>
                <a:defRPr/>
              </a:pPr>
              <a:t>15.03.2016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0860AEBF-C855-40B2-86D6-431B24A1E2F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7385" r:id="rId1"/>
    <p:sldLayoutId id="2147487386" r:id="rId2"/>
    <p:sldLayoutId id="2147487387" r:id="rId3"/>
    <p:sldLayoutId id="2147487388" r:id="rId4"/>
    <p:sldLayoutId id="2147487389" r:id="rId5"/>
    <p:sldLayoutId id="2147487390" r:id="rId6"/>
    <p:sldLayoutId id="2147487391" r:id="rId7"/>
    <p:sldLayoutId id="2147487392" r:id="rId8"/>
    <p:sldLayoutId id="2147487393" r:id="rId9"/>
    <p:sldLayoutId id="2147487394" r:id="rId10"/>
    <p:sldLayoutId id="2147487395" r:id="rId11"/>
    <p:sldLayoutId id="214748739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6BD7886-1A5C-4694-9F4E-5CFA03285231}" type="datetimeFigureOut">
              <a:rPr lang="ru-RU" smtClean="0">
                <a:solidFill>
                  <a:prstClr val="black">
                    <a:tint val="75000"/>
                  </a:prstClr>
                </a:solidFill>
                <a:latin typeface="Calibri" panose="020F0502020204030204"/>
                <a:cs typeface="+mn-cs"/>
              </a:rPr>
              <a:pPr eaLnBrk="1" fontAlgn="auto" hangingPunct="1">
                <a:spcBef>
                  <a:spcPts val="0"/>
                </a:spcBef>
                <a:spcAft>
                  <a:spcPts val="0"/>
                </a:spcAft>
              </a:pPr>
              <a:t>15.03.2016</a:t>
            </a:fld>
            <a:endParaRPr lang="ru-RU">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ru-RU">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312F9EA8-B710-4EF2-87B4-A2704E6C5F52}" type="slidenum">
              <a:rPr lang="ru-RU" smtClean="0">
                <a:solidFill>
                  <a:prstClr val="black">
                    <a:tint val="75000"/>
                  </a:prstClr>
                </a:solidFill>
                <a:latin typeface="Calibri" panose="020F0502020204030204"/>
                <a:cs typeface="+mn-cs"/>
              </a:rPr>
              <a:pPr eaLnBrk="1" fontAlgn="auto" hangingPunct="1">
                <a:spcBef>
                  <a:spcPts val="0"/>
                </a:spcBef>
                <a:spcAft>
                  <a:spcPts val="0"/>
                </a:spcAft>
              </a:pPr>
              <a:t>‹#›</a:t>
            </a:fld>
            <a:endParaRPr lang="ru-RU">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xmlns="" val="2058233203"/>
      </p:ext>
    </p:extLst>
  </p:cSld>
  <p:clrMap bg1="lt1" tx1="dk1" bg2="lt2" tx2="dk2" accent1="accent1" accent2="accent2" accent3="accent3" accent4="accent4" accent5="accent5" accent6="accent6" hlink="hlink" folHlink="folHlink"/>
  <p:sldLayoutIdLst>
    <p:sldLayoutId id="2147487461" r:id="rId1"/>
    <p:sldLayoutId id="2147487462" r:id="rId2"/>
    <p:sldLayoutId id="2147487463" r:id="rId3"/>
    <p:sldLayoutId id="2147487464" r:id="rId4"/>
    <p:sldLayoutId id="2147487465" r:id="rId5"/>
    <p:sldLayoutId id="2147487466" r:id="rId6"/>
    <p:sldLayoutId id="2147487467" r:id="rId7"/>
    <p:sldLayoutId id="2147487468" r:id="rId8"/>
    <p:sldLayoutId id="2147487469" r:id="rId9"/>
    <p:sldLayoutId id="2147487470" r:id="rId10"/>
    <p:sldLayoutId id="2147487471" r:id="rId11"/>
    <p:sldLayoutId id="2147487561" r:id="rId12"/>
    <p:sldLayoutId id="21474875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effectLst/>
                <a:latin typeface="Times New Roman" panose="02020603050405020304" pitchFamily="18" charset="0"/>
              </a:defRPr>
            </a:lvl1pPr>
          </a:lstStyle>
          <a:p>
            <a:pPr>
              <a:defRPr/>
            </a:pPr>
            <a:endParaRPr lang="en-US">
              <a:solidFill>
                <a:srgbClr val="FFFFFF"/>
              </a:solidFill>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effectLst/>
                <a:latin typeface="Times New Roman" panose="02020603050405020304" pitchFamily="18" charset="0"/>
              </a:defRPr>
            </a:lvl1pPr>
          </a:lstStyle>
          <a:p>
            <a:pPr>
              <a:defRPr/>
            </a:pPr>
            <a:r>
              <a:rPr lang="en-US">
                <a:solidFill>
                  <a:srgbClr val="FFFFFF"/>
                </a:solidFill>
                <a:cs typeface="+mn-cs"/>
              </a:rPr>
              <a:t>СБОРКА DC-72 В ОИЯИ</a:t>
            </a: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effectLst/>
                <a:latin typeface="Times New Roman" panose="02020603050405020304" pitchFamily="18" charset="0"/>
              </a:defRPr>
            </a:lvl1pPr>
          </a:lstStyle>
          <a:p>
            <a:pPr>
              <a:defRPr/>
            </a:pPr>
            <a:fld id="{7FB1D23A-EC71-4075-AC4A-61E72BB67033}" type="slidenum">
              <a:rPr lang="en-US">
                <a:solidFill>
                  <a:srgbClr val="FFFFFF"/>
                </a:solidFill>
                <a:cs typeface="+mn-cs"/>
              </a:rPr>
              <a:pPr>
                <a:defRPr/>
              </a:pPr>
              <a:t>‹#›</a:t>
            </a:fld>
            <a:endParaRPr lang="en-US">
              <a:solidFill>
                <a:srgbClr val="FFFFFF"/>
              </a:solidFill>
              <a:cs typeface="+mn-cs"/>
            </a:endParaRPr>
          </a:p>
        </p:txBody>
      </p:sp>
      <p:sp>
        <p:nvSpPr>
          <p:cNvPr id="1031" name="Rectangle 7"/>
          <p:cNvSpPr>
            <a:spLocks noChangeArrowheads="1"/>
          </p:cNvSpPr>
          <p:nvPr/>
        </p:nvSpPr>
        <p:spPr bwMode="gray">
          <a:xfrm>
            <a:off x="0" y="1638300"/>
            <a:ext cx="3344863" cy="122238"/>
          </a:xfrm>
          <a:prstGeom prst="rect">
            <a:avLst/>
          </a:prstGeom>
          <a:solidFill>
            <a:schemeClr val="bg2">
              <a:alpha val="50195"/>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4260930382"/>
      </p:ext>
    </p:extLst>
  </p:cSld>
  <p:clrMap bg1="dk2" tx1="lt1" bg2="dk1" tx2="lt2" accent1="accent1" accent2="accent2" accent3="accent3" accent4="accent4" accent5="accent5" accent6="accent6" hlink="hlink" folHlink="folHlink"/>
  <p:sldLayoutIdLst>
    <p:sldLayoutId id="2147487475" r:id="rId1"/>
    <p:sldLayoutId id="2147487476" r:id="rId2"/>
    <p:sldLayoutId id="2147487477" r:id="rId3"/>
    <p:sldLayoutId id="2147487478" r:id="rId4"/>
    <p:sldLayoutId id="2147487479" r:id="rId5"/>
    <p:sldLayoutId id="2147487480" r:id="rId6"/>
    <p:sldLayoutId id="2147487481" r:id="rId7"/>
    <p:sldLayoutId id="2147487482" r:id="rId8"/>
    <p:sldLayoutId id="2147487483" r:id="rId9"/>
    <p:sldLayoutId id="2147487484" r:id="rId10"/>
    <p:sldLayoutId id="2147487485" r:id="rId11"/>
    <p:sldLayoutId id="2147487486" r:id="rId12"/>
    <p:sldLayoutId id="2147487487" r:id="rId13"/>
    <p:sldLayoutId id="2147487488" r:id="rId14"/>
  </p:sldLayoutIdLst>
  <p:transition spd="med">
    <p:dissolve/>
  </p:transition>
  <p:hf hdr="0" ftr="0" dt="0"/>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6A93182-1957-4752-A192-4D727A860BAC}" type="datetimeFigureOut">
              <a:rPr lang="ru-RU" smtClean="0"/>
              <a:pPr>
                <a:defRPr/>
              </a:pPr>
              <a:t>15.03.2016</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64E5FB6-82D1-4448-B401-F8AAEE3E9581}" type="slidenum">
              <a:rPr lang="ru-RU" altLang="ru-RU" smtClean="0"/>
              <a:pPr>
                <a:defRPr/>
              </a:pPr>
              <a:t>‹#›</a:t>
            </a:fld>
            <a:endParaRPr lang="ru-RU" altLang="ru-RU"/>
          </a:p>
        </p:txBody>
      </p:sp>
    </p:spTree>
    <p:extLst>
      <p:ext uri="{BB962C8B-B14F-4D97-AF65-F5344CB8AC3E}">
        <p14:creationId xmlns:p14="http://schemas.microsoft.com/office/powerpoint/2010/main" xmlns="" val="855307075"/>
      </p:ext>
    </p:extLst>
  </p:cSld>
  <p:clrMap bg1="lt1" tx1="dk1" bg2="lt2" tx2="dk2" accent1="accent1" accent2="accent2" accent3="accent3" accent4="accent4" accent5="accent5" accent6="accent6" hlink="hlink" folHlink="folHlink"/>
  <p:sldLayoutIdLst>
    <p:sldLayoutId id="2147487550" r:id="rId1"/>
    <p:sldLayoutId id="2147487551" r:id="rId2"/>
    <p:sldLayoutId id="2147487552" r:id="rId3"/>
    <p:sldLayoutId id="2147487553" r:id="rId4"/>
    <p:sldLayoutId id="2147487554" r:id="rId5"/>
    <p:sldLayoutId id="2147487555" r:id="rId6"/>
    <p:sldLayoutId id="2147487556" r:id="rId7"/>
    <p:sldLayoutId id="2147487557" r:id="rId8"/>
    <p:sldLayoutId id="2147487558" r:id="rId9"/>
    <p:sldLayoutId id="2147487559" r:id="rId10"/>
    <p:sldLayoutId id="2147487560" r:id="rId11"/>
  </p:sldLayoutIdLst>
  <p:transition spd="med">
    <p:dissolve/>
  </p:transition>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ru-RU"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spcBef>
                <a:spcPct val="50000"/>
              </a:spcBef>
              <a:defRPr sz="1400">
                <a:effectLst/>
                <a:latin typeface="Times New Roman" panose="02020603050405020304" pitchFamily="18" charset="0"/>
              </a:defRPr>
            </a:lvl1pPr>
          </a:lstStyle>
          <a:p>
            <a:pPr eaLnBrk="1" hangingPunct="1"/>
            <a:endParaRPr lang="en-US" altLang="ru-RU" smtClean="0">
              <a:solidFill>
                <a:srgbClr val="FFFFFF"/>
              </a:solidFill>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effectLst/>
                <a:latin typeface="Times New Roman" panose="02020603050405020304" pitchFamily="18" charset="0"/>
              </a:defRPr>
            </a:lvl1pPr>
          </a:lstStyle>
          <a:p>
            <a:pPr algn="ctr" eaLnBrk="1" hangingPunct="1"/>
            <a:endParaRPr lang="en-US" altLang="ru-RU" smtClean="0">
              <a:solidFill>
                <a:srgbClr val="FFFFFF"/>
              </a:solidFill>
              <a:cs typeface="+mn-cs"/>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effectLst/>
                <a:latin typeface="Times New Roman" panose="02020603050405020304" pitchFamily="18" charset="0"/>
              </a:defRPr>
            </a:lvl1pPr>
          </a:lstStyle>
          <a:p>
            <a:pPr eaLnBrk="1" hangingPunct="1"/>
            <a:fld id="{86FF5D89-B4DF-48A3-AD7A-74A04380C0E9}" type="slidenum">
              <a:rPr lang="en-US" altLang="ru-RU" smtClean="0">
                <a:solidFill>
                  <a:srgbClr val="FFFFFF"/>
                </a:solidFill>
                <a:cs typeface="+mn-cs"/>
              </a:rPr>
              <a:pPr eaLnBrk="1" hangingPunct="1"/>
              <a:t>‹#›</a:t>
            </a:fld>
            <a:endParaRPr lang="en-US" altLang="ru-RU" smtClean="0">
              <a:solidFill>
                <a:srgbClr val="FFFFFF"/>
              </a:solidFill>
              <a:cs typeface="+mn-cs"/>
            </a:endParaRPr>
          </a:p>
        </p:txBody>
      </p:sp>
      <p:sp>
        <p:nvSpPr>
          <p:cNvPr id="2055" name="Rectangle 7"/>
          <p:cNvSpPr>
            <a:spLocks noChangeArrowheads="1"/>
          </p:cNvSpPr>
          <p:nvPr/>
        </p:nvSpPr>
        <p:spPr bwMode="gray">
          <a:xfrm>
            <a:off x="0" y="1638300"/>
            <a:ext cx="3343275" cy="122238"/>
          </a:xfrm>
          <a:prstGeom prst="rect">
            <a:avLst/>
          </a:prstGeom>
          <a:solidFill>
            <a:schemeClr val="bg2">
              <a:alpha val="50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3138024290"/>
      </p:ext>
    </p:extLst>
  </p:cSld>
  <p:clrMap bg1="dk2" tx1="lt1" bg2="dk1" tx2="lt2" accent1="accent1" accent2="accent2" accent3="accent3" accent4="accent4" accent5="accent5" accent6="accent6" hlink="hlink" folHlink="folHlink"/>
  <p:sldLayoutIdLst>
    <p:sldLayoutId id="2147487564" r:id="rId1"/>
    <p:sldLayoutId id="2147487565" r:id="rId2"/>
    <p:sldLayoutId id="2147487566" r:id="rId3"/>
    <p:sldLayoutId id="2147487567" r:id="rId4"/>
    <p:sldLayoutId id="2147487568" r:id="rId5"/>
    <p:sldLayoutId id="2147487569" r:id="rId6"/>
    <p:sldLayoutId id="2147487570" r:id="rId7"/>
    <p:sldLayoutId id="2147487571" r:id="rId8"/>
    <p:sldLayoutId id="2147487572" r:id="rId9"/>
    <p:sldLayoutId id="2147487573" r:id="rId10"/>
    <p:sldLayoutId id="2147487574" r:id="rId11"/>
    <p:sldLayoutId id="2147487575" r:id="rId12"/>
    <p:sldLayoutId id="2147487576" r:id="rId13"/>
    <p:sldLayoutId id="2147487577" r:id="rId14"/>
    <p:sldLayoutId id="2147487578" r:id="rId15"/>
  </p:sldLayoutIdLst>
  <p:transition/>
  <p:timing>
    <p:tnLst>
      <p:par>
        <p:cTn id="1" dur="indefinite" restart="never" nodeType="tmRoot"/>
      </p:par>
    </p:tnLst>
  </p:timing>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ru-RU"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spcBef>
                <a:spcPct val="50000"/>
              </a:spcBef>
              <a:defRPr sz="1400">
                <a:effectLst/>
                <a:latin typeface="Times New Roman" panose="02020603050405020304" pitchFamily="18" charset="0"/>
              </a:defRPr>
            </a:lvl1pPr>
          </a:lstStyle>
          <a:p>
            <a:pPr eaLnBrk="1" hangingPunct="1"/>
            <a:endParaRPr lang="en-US" altLang="ru-RU" smtClean="0">
              <a:solidFill>
                <a:srgbClr val="FFFFFF"/>
              </a:solidFill>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effectLst/>
                <a:latin typeface="Times New Roman" panose="02020603050405020304" pitchFamily="18" charset="0"/>
              </a:defRPr>
            </a:lvl1pPr>
          </a:lstStyle>
          <a:p>
            <a:pPr algn="ctr" eaLnBrk="1" hangingPunct="1"/>
            <a:endParaRPr lang="en-US" altLang="ru-RU" smtClean="0">
              <a:solidFill>
                <a:srgbClr val="FFFFFF"/>
              </a:solidFill>
              <a:cs typeface="+mn-cs"/>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effectLst/>
                <a:latin typeface="Times New Roman" panose="02020603050405020304" pitchFamily="18" charset="0"/>
              </a:defRPr>
            </a:lvl1pPr>
          </a:lstStyle>
          <a:p>
            <a:pPr eaLnBrk="1" hangingPunct="1"/>
            <a:fld id="{86FF5D89-B4DF-48A3-AD7A-74A04380C0E9}" type="slidenum">
              <a:rPr lang="en-US" altLang="ru-RU" smtClean="0">
                <a:solidFill>
                  <a:srgbClr val="FFFFFF"/>
                </a:solidFill>
                <a:cs typeface="+mn-cs"/>
              </a:rPr>
              <a:pPr eaLnBrk="1" hangingPunct="1"/>
              <a:t>‹#›</a:t>
            </a:fld>
            <a:endParaRPr lang="en-US" altLang="ru-RU" smtClean="0">
              <a:solidFill>
                <a:srgbClr val="FFFFFF"/>
              </a:solidFill>
              <a:cs typeface="+mn-cs"/>
            </a:endParaRPr>
          </a:p>
        </p:txBody>
      </p:sp>
      <p:sp>
        <p:nvSpPr>
          <p:cNvPr id="2055" name="Rectangle 7"/>
          <p:cNvSpPr>
            <a:spLocks noChangeArrowheads="1"/>
          </p:cNvSpPr>
          <p:nvPr/>
        </p:nvSpPr>
        <p:spPr bwMode="gray">
          <a:xfrm>
            <a:off x="0" y="1638300"/>
            <a:ext cx="3343275" cy="122238"/>
          </a:xfrm>
          <a:prstGeom prst="rect">
            <a:avLst/>
          </a:prstGeom>
          <a:solidFill>
            <a:schemeClr val="bg2">
              <a:alpha val="50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cs typeface="+mn-cs"/>
            </a:endParaRPr>
          </a:p>
        </p:txBody>
      </p:sp>
    </p:spTree>
    <p:extLst>
      <p:ext uri="{BB962C8B-B14F-4D97-AF65-F5344CB8AC3E}">
        <p14:creationId xmlns:p14="http://schemas.microsoft.com/office/powerpoint/2010/main" xmlns="" val="398157666"/>
      </p:ext>
    </p:extLst>
  </p:cSld>
  <p:clrMap bg1="dk2" tx1="lt1" bg2="dk1" tx2="lt2" accent1="accent1" accent2="accent2" accent3="accent3" accent4="accent4" accent5="accent5" accent6="accent6" hlink="hlink" folHlink="folHlink"/>
  <p:sldLayoutIdLst>
    <p:sldLayoutId id="2147487580" r:id="rId1"/>
    <p:sldLayoutId id="2147487581" r:id="rId2"/>
    <p:sldLayoutId id="2147487582" r:id="rId3"/>
    <p:sldLayoutId id="2147487583" r:id="rId4"/>
    <p:sldLayoutId id="2147487584" r:id="rId5"/>
    <p:sldLayoutId id="2147487585" r:id="rId6"/>
    <p:sldLayoutId id="2147487586" r:id="rId7"/>
    <p:sldLayoutId id="2147487587" r:id="rId8"/>
    <p:sldLayoutId id="2147487588" r:id="rId9"/>
    <p:sldLayoutId id="2147487589" r:id="rId10"/>
    <p:sldLayoutId id="2147487590" r:id="rId11"/>
    <p:sldLayoutId id="2147487591" r:id="rId12"/>
    <p:sldLayoutId id="2147487592" r:id="rId13"/>
    <p:sldLayoutId id="2147487593" r:id="rId14"/>
    <p:sldLayoutId id="2147487594" r:id="rId15"/>
  </p:sldLayoutIdLst>
  <p:transition/>
  <p:timing>
    <p:tnLst>
      <p:par>
        <p:cTn id="1" dur="indefinite" restart="never" nodeType="tmRoot"/>
      </p:par>
    </p:tnLst>
  </p:timing>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90.xml"/><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65.xml"/></Relationships>
</file>

<file path=ppt/slides/_rels/slide10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53.xml"/><Relationship Id="rId1" Type="http://schemas.openxmlformats.org/officeDocument/2006/relationships/slideLayout" Target="../slideLayouts/slideLayout70.xml"/><Relationship Id="rId4" Type="http://schemas.openxmlformats.org/officeDocument/2006/relationships/image" Target="../media/image139.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0.xml"/><Relationship Id="rId1" Type="http://schemas.openxmlformats.org/officeDocument/2006/relationships/vmlDrawing" Target="../drawings/vmlDrawing16.vml"/></Relationships>
</file>

<file path=ppt/slides/_rels/slide10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0.xml"/></Relationships>
</file>

<file path=ppt/slides/_rels/slide10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jpeg"/><Relationship Id="rId7"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78.xml"/><Relationship Id="rId6" Type="http://schemas.openxmlformats.org/officeDocument/2006/relationships/image" Target="../media/image101.png"/><Relationship Id="rId11" Type="http://schemas.openxmlformats.org/officeDocument/2006/relationships/image" Target="../media/image106.jpe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10.jpeg"/><Relationship Id="rId9" Type="http://schemas.openxmlformats.org/officeDocument/2006/relationships/image" Target="../media/image104.jpeg"/></Relationships>
</file>

<file path=ppt/slides/_rels/slide10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55.xml"/><Relationship Id="rId1" Type="http://schemas.openxmlformats.org/officeDocument/2006/relationships/slideLayout" Target="../slideLayouts/slideLayout8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2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63.wmf"/><Relationship Id="rId1" Type="http://schemas.openxmlformats.org/officeDocument/2006/relationships/slideLayout" Target="../slideLayouts/slideLayout92.xml"/></Relationships>
</file>

<file path=ppt/slides/_rels/slide1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354.xml"/><Relationship Id="rId4" Type="http://schemas.openxmlformats.org/officeDocument/2006/relationships/image" Target="../media/image145.jpeg"/></Relationships>
</file>

<file path=ppt/slides/_rels/slide11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7.xml"/><Relationship Id="rId1" Type="http://schemas.openxmlformats.org/officeDocument/2006/relationships/slideLayout" Target="../slideLayouts/slideLayout354.xml"/><Relationship Id="rId4" Type="http://schemas.openxmlformats.org/officeDocument/2006/relationships/image" Target="../media/image147.jpeg"/></Relationships>
</file>

<file path=ppt/slides/_rels/slide1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01.xml"/><Relationship Id="rId1" Type="http://schemas.openxmlformats.org/officeDocument/2006/relationships/vmlDrawing" Target="../drawings/vmlDrawing17.vml"/><Relationship Id="rId4" Type="http://schemas.openxmlformats.org/officeDocument/2006/relationships/oleObject" Target="../embeddings/oleObject19.bin"/></Relationships>
</file>

<file path=ppt/slides/_rels/slide1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8.xml"/><Relationship Id="rId1" Type="http://schemas.openxmlformats.org/officeDocument/2006/relationships/slideLayout" Target="../slideLayouts/slideLayout90.xml"/><Relationship Id="rId5" Type="http://schemas.openxmlformats.org/officeDocument/2006/relationships/image" Target="../media/image30.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4.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7.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90.xml"/><Relationship Id="rId5" Type="http://schemas.openxmlformats.org/officeDocument/2006/relationships/image" Target="../media/image30.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90.xml"/><Relationship Id="rId1" Type="http://schemas.openxmlformats.org/officeDocument/2006/relationships/vmlDrawing" Target="../drawings/vmlDrawing4.v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1.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27.xml"/><Relationship Id="rId1" Type="http://schemas.openxmlformats.org/officeDocument/2006/relationships/vmlDrawing" Target="../drawings/vmlDrawing1.v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65.xml"/><Relationship Id="rId6" Type="http://schemas.openxmlformats.org/officeDocument/2006/relationships/image" Target="../media/image36.jpe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7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83.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2.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62.xml"/><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13.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2.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3.xml"/><Relationship Id="rId1" Type="http://schemas.openxmlformats.org/officeDocument/2006/relationships/vmlDrawing" Target="../drawings/vmlDrawing7.vml"/><Relationship Id="rId5" Type="http://schemas.openxmlformats.org/officeDocument/2006/relationships/oleObject" Target="../embeddings/oleObject8.bin"/><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107.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92.xml"/></Relationships>
</file>

<file path=ppt/slides/_rels/slide38.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25.xml"/><Relationship Id="rId1" Type="http://schemas.openxmlformats.org/officeDocument/2006/relationships/slideLayout" Target="../slideLayouts/slideLayout54.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47.xml"/><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oleObject" Target="../embeddings/_________Microsoft_Office_Word_97_-_20031.doc"/><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313.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3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2.xml"/><Relationship Id="rId1" Type="http://schemas.openxmlformats.org/officeDocument/2006/relationships/vmlDrawing" Target="../drawings/vmlDrawing9.vml"/><Relationship Id="rId5" Type="http://schemas.openxmlformats.org/officeDocument/2006/relationships/image" Target="../media/image72.png"/><Relationship Id="rId4" Type="http://schemas.openxmlformats.org/officeDocument/2006/relationships/oleObject" Target="../embeddings/__________Microsoft_Office_Excel2.xls"/></Relationships>
</file>

<file path=ppt/slides/_rels/slide4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0.xml"/><Relationship Id="rId1" Type="http://schemas.openxmlformats.org/officeDocument/2006/relationships/slideLayout" Target="../slideLayouts/slideLayout18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0.xml"/><Relationship Id="rId1" Type="http://schemas.openxmlformats.org/officeDocument/2006/relationships/vmlDrawing" Target="../drawings/vmlDrawing10.vml"/><Relationship Id="rId4" Type="http://schemas.openxmlformats.org/officeDocument/2006/relationships/oleObject" Target="../embeddings/oleObject10.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35.xml"/><Relationship Id="rId1" Type="http://schemas.openxmlformats.org/officeDocument/2006/relationships/vmlDrawing" Target="../drawings/vmlDrawing11.vml"/><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34.xml"/><Relationship Id="rId1" Type="http://schemas.openxmlformats.org/officeDocument/2006/relationships/vmlDrawing" Target="../drawings/vmlDrawing12.v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xml"/><Relationship Id="rId1" Type="http://schemas.openxmlformats.org/officeDocument/2006/relationships/vmlDrawing" Target="../drawings/vmlDrawing13.v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oleObject" Target="../embeddings/oleObject13.bin"/></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png"/><Relationship Id="rId1" Type="http://schemas.openxmlformats.org/officeDocument/2006/relationships/slideLayout" Target="../slideLayouts/slideLayout15.xml"/><Relationship Id="rId5" Type="http://schemas.openxmlformats.org/officeDocument/2006/relationships/image" Target="../media/image84.png"/><Relationship Id="rId4" Type="http://schemas.openxmlformats.org/officeDocument/2006/relationships/image" Target="../media/image83.emf"/></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86.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95.jpeg"/><Relationship Id="rId4" Type="http://schemas.openxmlformats.org/officeDocument/2006/relationships/oleObject" Target="../embeddings/oleObject14.bin"/></Relationships>
</file>

<file path=ppt/slides/_rels/slide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65.xml"/></Relationships>
</file>

<file path=ppt/slides/_rels/slide66.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43.xml"/><Relationship Id="rId1" Type="http://schemas.openxmlformats.org/officeDocument/2006/relationships/slideLayout" Target="../slideLayouts/slideLayout6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jpeg"/><Relationship Id="rId7" Type="http://schemas.openxmlformats.org/officeDocument/2006/relationships/image" Target="../media/image102.png"/><Relationship Id="rId2" Type="http://schemas.openxmlformats.org/officeDocument/2006/relationships/notesSlide" Target="../notesSlides/notesSlide48.xml"/><Relationship Id="rId1" Type="http://schemas.openxmlformats.org/officeDocument/2006/relationships/slideLayout" Target="../slideLayouts/slideLayout78.xml"/><Relationship Id="rId6" Type="http://schemas.openxmlformats.org/officeDocument/2006/relationships/image" Target="../media/image101.png"/><Relationship Id="rId11" Type="http://schemas.openxmlformats.org/officeDocument/2006/relationships/image" Target="../media/image106.jpe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10.jpeg"/><Relationship Id="rId9" Type="http://schemas.openxmlformats.org/officeDocument/2006/relationships/image" Target="../media/image104.jpeg"/></Relationships>
</file>

<file path=ppt/slides/_rels/slide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9.xml"/><Relationship Id="rId1" Type="http://schemas.openxmlformats.org/officeDocument/2006/relationships/slideLayout" Target="../slideLayouts/slideLayout150.xml"/></Relationships>
</file>

<file path=ppt/slides/_rels/slide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0.xml"/></Relationships>
</file>

<file path=ppt/slides/_rels/slide7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50.xml"/></Relationships>
</file>

<file path=ppt/slides/_rels/slide7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54.xml"/></Relationships>
</file>

<file path=ppt/slides/_rels/slide7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5.xml"/></Relationships>
</file>

<file path=ppt/slides/_rels/slide7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5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8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50.xml"/></Relationships>
</file>

<file path=ppt/slides/_rels/slide8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50.xml"/></Relationships>
</file>

<file path=ppt/slides/_rels/slide8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55.xml"/></Relationships>
</file>

<file path=ppt/slides/_rels/slide8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50.xml"/></Relationships>
</file>

<file path=ppt/slides/_rels/slide8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16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8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49.xml"/></Relationships>
</file>

<file path=ppt/slides/_rels/slide8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60.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92.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9.xml"/></Relationships>
</file>

<file path=ppt/slides/_rels/slide9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Layout" Target="../slideLayouts/slideLayout155.xml"/><Relationship Id="rId1" Type="http://schemas.openxmlformats.org/officeDocument/2006/relationships/vmlDrawing" Target="../drawings/vmlDrawing15.vml"/><Relationship Id="rId6" Type="http://schemas.openxmlformats.org/officeDocument/2006/relationships/oleObject" Target="../embeddings/oleObject17.bin"/><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94.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155.xml"/><Relationship Id="rId6" Type="http://schemas.openxmlformats.org/officeDocument/2006/relationships/image" Target="../media/image130.jpeg"/><Relationship Id="rId5" Type="http://schemas.openxmlformats.org/officeDocument/2006/relationships/image" Target="../media/image129.emf"/><Relationship Id="rId4" Type="http://schemas.openxmlformats.org/officeDocument/2006/relationships/image" Target="../media/image128.jpeg"/></Relationships>
</file>

<file path=ppt/slides/_rels/slide9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2.xml"/><Relationship Id="rId1" Type="http://schemas.openxmlformats.org/officeDocument/2006/relationships/slideLayout" Target="../slideLayouts/slideLayout155.xml"/><Relationship Id="rId4" Type="http://schemas.openxmlformats.org/officeDocument/2006/relationships/image" Target="../media/image104.jpeg"/></Relationships>
</file>

<file path=ppt/slides/_rels/slide9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55.xml"/></Relationships>
</file>

<file path=ppt/slides/_rels/slide9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5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22" name="Прямоугольник 1"/>
          <p:cNvSpPr>
            <a:spLocks noChangeArrowheads="1"/>
          </p:cNvSpPr>
          <p:nvPr/>
        </p:nvSpPr>
        <p:spPr bwMode="auto">
          <a:xfrm>
            <a:off x="21600" y="980728"/>
            <a:ext cx="9122400" cy="3724096"/>
          </a:xfrm>
          <a:prstGeom prst="rect">
            <a:avLst/>
          </a:prstGeom>
          <a:noFill/>
          <a:ln w="9525">
            <a:noFill/>
            <a:miter lim="800000"/>
            <a:headEnd/>
            <a:tailEnd/>
          </a:ln>
        </p:spPr>
        <p:txBody>
          <a:bodyPr wrap="square">
            <a:spAutoFit/>
          </a:bodyPr>
          <a:lstStyle/>
          <a:p>
            <a:pPr algn="ctr"/>
            <a:r>
              <a:rPr lang="en-US" sz="4800" b="1" dirty="0">
                <a:solidFill>
                  <a:schemeClr val="accent1">
                    <a:lumMod val="50000"/>
                  </a:schemeClr>
                </a:solidFill>
              </a:rPr>
              <a:t>Accelerator complex of </a:t>
            </a:r>
            <a:r>
              <a:rPr lang="en-US" sz="4800" b="1" dirty="0" smtClean="0">
                <a:solidFill>
                  <a:schemeClr val="accent1">
                    <a:lumMod val="50000"/>
                  </a:schemeClr>
                </a:solidFill>
              </a:rPr>
              <a:t>FLNR</a:t>
            </a:r>
            <a:r>
              <a:rPr lang="en-US" sz="4800" dirty="0">
                <a:solidFill>
                  <a:srgbClr val="0033CC"/>
                </a:solidFill>
              </a:rPr>
              <a:t/>
            </a:r>
            <a:br>
              <a:rPr lang="en-US" sz="4800" dirty="0">
                <a:solidFill>
                  <a:srgbClr val="0033CC"/>
                </a:solidFill>
              </a:rPr>
            </a:br>
            <a:endParaRPr lang="en-US" sz="4800" dirty="0" smtClean="0">
              <a:solidFill>
                <a:srgbClr val="0033CC"/>
              </a:solidFill>
            </a:endParaRPr>
          </a:p>
          <a:p>
            <a:pPr algn="ctr"/>
            <a:r>
              <a:rPr lang="en-US" sz="3200" dirty="0">
                <a:solidFill>
                  <a:srgbClr val="0033CC"/>
                </a:solidFill>
              </a:rPr>
              <a:t/>
            </a:r>
            <a:br>
              <a:rPr lang="en-US" sz="3200" dirty="0">
                <a:solidFill>
                  <a:srgbClr val="0033CC"/>
                </a:solidFill>
              </a:rPr>
            </a:br>
            <a:r>
              <a:rPr lang="en-US" sz="2400" i="1" dirty="0" err="1" smtClean="0">
                <a:solidFill>
                  <a:srgbClr val="0033CC"/>
                </a:solidFill>
              </a:rPr>
              <a:t>B.N.Gikal</a:t>
            </a:r>
            <a:endParaRPr lang="en-US" sz="2400" i="1" dirty="0" smtClean="0">
              <a:solidFill>
                <a:srgbClr val="0033CC"/>
              </a:solidFill>
            </a:endParaRPr>
          </a:p>
          <a:p>
            <a:pPr algn="ctr"/>
            <a:endParaRPr lang="en-US" sz="2400" i="1" dirty="0">
              <a:solidFill>
                <a:srgbClr val="0033CC"/>
              </a:solidFill>
            </a:endParaRPr>
          </a:p>
          <a:p>
            <a:pPr algn="ctr"/>
            <a:r>
              <a:rPr lang="en-US" sz="3200" dirty="0">
                <a:solidFill>
                  <a:srgbClr val="0033CC"/>
                </a:solidFill>
              </a:rPr>
              <a:t/>
            </a:r>
            <a:br>
              <a:rPr lang="en-US" sz="3200" dirty="0">
                <a:solidFill>
                  <a:srgbClr val="0033CC"/>
                </a:solidFill>
              </a:rPr>
            </a:br>
            <a:r>
              <a:rPr lang="en-US" sz="2800" i="1" dirty="0">
                <a:solidFill>
                  <a:srgbClr val="0033CC"/>
                </a:solidFill>
              </a:rPr>
              <a:t>FLNR, JINR, </a:t>
            </a:r>
            <a:r>
              <a:rPr lang="en-US" sz="2800" i="1" dirty="0" err="1">
                <a:solidFill>
                  <a:srgbClr val="0033CC"/>
                </a:solidFill>
              </a:rPr>
              <a:t>Dubna</a:t>
            </a:r>
            <a:r>
              <a:rPr lang="en-US" sz="2800" i="1" dirty="0">
                <a:solidFill>
                  <a:srgbClr val="0033CC"/>
                </a:solidFill>
              </a:rPr>
              <a:t>, Russia</a:t>
            </a:r>
            <a:endParaRPr lang="ru-RU" sz="2800" dirty="0">
              <a:solidFill>
                <a:srgbClr val="0033CC"/>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4258" name="Rectangle 2"/>
          <p:cNvSpPr>
            <a:spLocks noGrp="1" noChangeArrowheads="1"/>
          </p:cNvSpPr>
          <p:nvPr>
            <p:ph type="title"/>
          </p:nvPr>
        </p:nvSpPr>
        <p:spPr>
          <a:xfrm>
            <a:off x="250825" y="115888"/>
            <a:ext cx="7772400" cy="523875"/>
          </a:xfrm>
        </p:spPr>
        <p:txBody>
          <a:bodyPr/>
          <a:lstStyle/>
          <a:p>
            <a:r>
              <a:rPr lang="en-US" altLang="ru-RU" sz="3200" b="1" dirty="0" err="1">
                <a:solidFill>
                  <a:srgbClr val="FFFF00"/>
                </a:solidFill>
              </a:rPr>
              <a:t>Buncher</a:t>
            </a:r>
            <a:r>
              <a:rPr lang="en-US" altLang="ru-RU" sz="3200" b="1" dirty="0">
                <a:solidFill>
                  <a:srgbClr val="FFFF00"/>
                </a:solidFill>
              </a:rPr>
              <a:t> system </a:t>
            </a:r>
            <a:endParaRPr lang="ru-RU" altLang="ru-RU" sz="2400" dirty="0"/>
          </a:p>
        </p:txBody>
      </p:sp>
      <p:sp>
        <p:nvSpPr>
          <p:cNvPr id="864260" name="Rectangle 4"/>
          <p:cNvSpPr>
            <a:spLocks noChangeArrowheads="1"/>
          </p:cNvSpPr>
          <p:nvPr/>
        </p:nvSpPr>
        <p:spPr bwMode="auto">
          <a:xfrm>
            <a:off x="250825" y="908050"/>
            <a:ext cx="4681538" cy="59499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61" name="Oval 5"/>
          <p:cNvSpPr>
            <a:spLocks noChangeArrowheads="1"/>
          </p:cNvSpPr>
          <p:nvPr/>
        </p:nvSpPr>
        <p:spPr bwMode="auto">
          <a:xfrm>
            <a:off x="971550" y="1125538"/>
            <a:ext cx="215900" cy="2174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62" name="Oval 6"/>
          <p:cNvSpPr>
            <a:spLocks noChangeArrowheads="1"/>
          </p:cNvSpPr>
          <p:nvPr/>
        </p:nvSpPr>
        <p:spPr bwMode="auto">
          <a:xfrm>
            <a:off x="1547813" y="1196975"/>
            <a:ext cx="215900" cy="2174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63" name="Oval 7"/>
          <p:cNvSpPr>
            <a:spLocks noChangeArrowheads="1"/>
          </p:cNvSpPr>
          <p:nvPr/>
        </p:nvSpPr>
        <p:spPr bwMode="auto">
          <a:xfrm>
            <a:off x="1042988" y="1557338"/>
            <a:ext cx="215900" cy="2174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64" name="Oval 8"/>
          <p:cNvSpPr>
            <a:spLocks noChangeArrowheads="1"/>
          </p:cNvSpPr>
          <p:nvPr/>
        </p:nvSpPr>
        <p:spPr bwMode="auto">
          <a:xfrm>
            <a:off x="1476375" y="1989138"/>
            <a:ext cx="215900" cy="2174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65" name="Oval 9"/>
          <p:cNvSpPr>
            <a:spLocks noChangeArrowheads="1"/>
          </p:cNvSpPr>
          <p:nvPr/>
        </p:nvSpPr>
        <p:spPr bwMode="auto">
          <a:xfrm>
            <a:off x="1476375" y="1628775"/>
            <a:ext cx="215900" cy="2174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66" name="Oval 10"/>
          <p:cNvSpPr>
            <a:spLocks noChangeArrowheads="1"/>
          </p:cNvSpPr>
          <p:nvPr/>
        </p:nvSpPr>
        <p:spPr bwMode="auto">
          <a:xfrm>
            <a:off x="1042988" y="2060575"/>
            <a:ext cx="215900" cy="2174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68" name="Line 12"/>
          <p:cNvSpPr>
            <a:spLocks noChangeShapeType="1"/>
          </p:cNvSpPr>
          <p:nvPr/>
        </p:nvSpPr>
        <p:spPr bwMode="auto">
          <a:xfrm>
            <a:off x="611188" y="1557338"/>
            <a:ext cx="1584325" cy="0"/>
          </a:xfrm>
          <a:prstGeom prst="line">
            <a:avLst/>
          </a:prstGeom>
          <a:noFill/>
          <a:ln w="57150">
            <a:solidFill>
              <a:schemeClr val="bg2"/>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69" name="Line 13"/>
          <p:cNvSpPr>
            <a:spLocks noChangeShapeType="1"/>
          </p:cNvSpPr>
          <p:nvPr/>
        </p:nvSpPr>
        <p:spPr bwMode="auto">
          <a:xfrm>
            <a:off x="611188" y="1844675"/>
            <a:ext cx="1584325" cy="0"/>
          </a:xfrm>
          <a:prstGeom prst="line">
            <a:avLst/>
          </a:prstGeom>
          <a:noFill/>
          <a:ln w="57150">
            <a:solidFill>
              <a:schemeClr val="bg2"/>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70" name="Line 14"/>
          <p:cNvSpPr>
            <a:spLocks noChangeShapeType="1"/>
          </p:cNvSpPr>
          <p:nvPr/>
        </p:nvSpPr>
        <p:spPr bwMode="auto">
          <a:xfrm>
            <a:off x="2195513" y="1557338"/>
            <a:ext cx="576262" cy="0"/>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71" name="Line 15"/>
          <p:cNvSpPr>
            <a:spLocks noChangeShapeType="1"/>
          </p:cNvSpPr>
          <p:nvPr/>
        </p:nvSpPr>
        <p:spPr bwMode="auto">
          <a:xfrm>
            <a:off x="2195513" y="1844675"/>
            <a:ext cx="576262" cy="0"/>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72" name="Oval 16"/>
          <p:cNvSpPr>
            <a:spLocks noChangeArrowheads="1"/>
          </p:cNvSpPr>
          <p:nvPr/>
        </p:nvSpPr>
        <p:spPr bwMode="auto">
          <a:xfrm>
            <a:off x="2771775" y="1484313"/>
            <a:ext cx="144463" cy="144462"/>
          </a:xfrm>
          <a:prstGeom prst="ellipse">
            <a:avLst/>
          </a:prstGeom>
          <a:solidFill>
            <a:schemeClr val="bg2"/>
          </a:solidFill>
          <a:ln w="9525">
            <a:solidFill>
              <a:schemeClr val="bg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73" name="Line 17"/>
          <p:cNvSpPr>
            <a:spLocks noChangeShapeType="1"/>
          </p:cNvSpPr>
          <p:nvPr/>
        </p:nvSpPr>
        <p:spPr bwMode="auto">
          <a:xfrm flipH="1">
            <a:off x="2771775" y="1412875"/>
            <a:ext cx="144463" cy="287338"/>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74" name="Line 18"/>
          <p:cNvSpPr>
            <a:spLocks noChangeShapeType="1"/>
          </p:cNvSpPr>
          <p:nvPr/>
        </p:nvSpPr>
        <p:spPr bwMode="auto">
          <a:xfrm flipH="1">
            <a:off x="2771775" y="1700213"/>
            <a:ext cx="144463" cy="287337"/>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75" name="Oval 19"/>
          <p:cNvSpPr>
            <a:spLocks noChangeArrowheads="1"/>
          </p:cNvSpPr>
          <p:nvPr/>
        </p:nvSpPr>
        <p:spPr bwMode="auto">
          <a:xfrm>
            <a:off x="2771775" y="1773238"/>
            <a:ext cx="144463" cy="144462"/>
          </a:xfrm>
          <a:prstGeom prst="ellipse">
            <a:avLst/>
          </a:prstGeom>
          <a:solidFill>
            <a:schemeClr val="bg2"/>
          </a:solidFill>
          <a:ln w="9525">
            <a:solidFill>
              <a:schemeClr val="bg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76" name="Line 20"/>
          <p:cNvSpPr>
            <a:spLocks noChangeShapeType="1"/>
          </p:cNvSpPr>
          <p:nvPr/>
        </p:nvSpPr>
        <p:spPr bwMode="auto">
          <a:xfrm>
            <a:off x="3203575" y="1700213"/>
            <a:ext cx="1439863" cy="0"/>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78" name="Line 22"/>
          <p:cNvSpPr>
            <a:spLocks noChangeShapeType="1"/>
          </p:cNvSpPr>
          <p:nvPr/>
        </p:nvSpPr>
        <p:spPr bwMode="auto">
          <a:xfrm flipV="1">
            <a:off x="3419475" y="1341438"/>
            <a:ext cx="0" cy="358775"/>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80" name="Line 24"/>
          <p:cNvSpPr>
            <a:spLocks noChangeShapeType="1"/>
          </p:cNvSpPr>
          <p:nvPr/>
        </p:nvSpPr>
        <p:spPr bwMode="auto">
          <a:xfrm>
            <a:off x="3419475" y="1341438"/>
            <a:ext cx="1008063" cy="719137"/>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81" name="Line 25"/>
          <p:cNvSpPr>
            <a:spLocks noChangeShapeType="1"/>
          </p:cNvSpPr>
          <p:nvPr/>
        </p:nvSpPr>
        <p:spPr bwMode="auto">
          <a:xfrm flipV="1">
            <a:off x="4427538" y="1700213"/>
            <a:ext cx="0" cy="358775"/>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82" name="Text Box 26"/>
          <p:cNvSpPr txBox="1">
            <a:spLocks noChangeArrowheads="1"/>
          </p:cNvSpPr>
          <p:nvPr/>
        </p:nvSpPr>
        <p:spPr bwMode="auto">
          <a:xfrm>
            <a:off x="3995738" y="1125538"/>
            <a:ext cx="1008062"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smtClean="0">
                <a:solidFill>
                  <a:srgbClr val="0000CC"/>
                </a:solidFill>
                <a:effectLst>
                  <a:outerShdw blurRad="38100" dist="38100" dir="2700000" algn="tl">
                    <a:srgbClr val="000000"/>
                  </a:outerShdw>
                </a:effectLst>
                <a:latin typeface="Arial" panose="020B0604020202020204" pitchFamily="34" charset="0"/>
              </a:rPr>
              <a:t>U</a:t>
            </a:r>
            <a:r>
              <a:rPr lang="ru-RU" altLang="ru-RU" smtClean="0">
                <a:solidFill>
                  <a:srgbClr val="0000CC"/>
                </a:solidFill>
                <a:effectLst>
                  <a:outerShdw blurRad="38100" dist="38100" dir="2700000" algn="tl">
                    <a:srgbClr val="000000"/>
                  </a:outerShdw>
                </a:effectLst>
                <a:latin typeface="Arial" panose="020B0604020202020204" pitchFamily="34" charset="0"/>
              </a:rPr>
              <a:t> </a:t>
            </a:r>
            <a:r>
              <a:rPr lang="ru-RU" altLang="ru-RU" baseline="-25000" smtClean="0">
                <a:solidFill>
                  <a:srgbClr val="0000CC"/>
                </a:solidFill>
                <a:effectLst>
                  <a:outerShdw blurRad="38100" dist="38100" dir="2700000" algn="tl">
                    <a:srgbClr val="000000"/>
                  </a:outerShdw>
                </a:effectLst>
                <a:latin typeface="Arial" panose="020B0604020202020204" pitchFamily="34" charset="0"/>
              </a:rPr>
              <a:t>банч</a:t>
            </a:r>
            <a:r>
              <a:rPr lang="en-US" altLang="ru-RU" smtClean="0">
                <a:solidFill>
                  <a:srgbClr val="0000CC"/>
                </a:solidFill>
                <a:effectLst>
                  <a:outerShdw blurRad="38100" dist="38100" dir="2700000" algn="tl">
                    <a:srgbClr val="000000"/>
                  </a:outerShdw>
                </a:effectLst>
                <a:latin typeface="Arial" panose="020B0604020202020204" pitchFamily="34" charset="0"/>
              </a:rPr>
              <a:t> </a:t>
            </a:r>
            <a:endParaRPr lang="ru-RU" altLang="ru-RU" smtClean="0">
              <a:solidFill>
                <a:srgbClr val="0000CC"/>
              </a:solidFill>
              <a:effectLst>
                <a:outerShdw blurRad="38100" dist="38100" dir="2700000" algn="tl">
                  <a:srgbClr val="000000"/>
                </a:outerShdw>
              </a:effectLst>
              <a:latin typeface="Arial" panose="020B0604020202020204" pitchFamily="34" charset="0"/>
            </a:endParaRPr>
          </a:p>
        </p:txBody>
      </p:sp>
      <p:sp>
        <p:nvSpPr>
          <p:cNvPr id="864283" name="Line 27"/>
          <p:cNvSpPr>
            <a:spLocks noChangeShapeType="1"/>
          </p:cNvSpPr>
          <p:nvPr/>
        </p:nvSpPr>
        <p:spPr bwMode="auto">
          <a:xfrm flipV="1">
            <a:off x="1116013" y="1916113"/>
            <a:ext cx="0" cy="2159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84" name="Line 28"/>
          <p:cNvSpPr>
            <a:spLocks noChangeShapeType="1"/>
          </p:cNvSpPr>
          <p:nvPr/>
        </p:nvSpPr>
        <p:spPr bwMode="auto">
          <a:xfrm flipV="1">
            <a:off x="1547813" y="1916113"/>
            <a:ext cx="0" cy="144462"/>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86" name="Line 30"/>
          <p:cNvSpPr>
            <a:spLocks noChangeShapeType="1"/>
          </p:cNvSpPr>
          <p:nvPr/>
        </p:nvSpPr>
        <p:spPr bwMode="auto">
          <a:xfrm>
            <a:off x="1619250" y="1268413"/>
            <a:ext cx="0" cy="144462"/>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88" name="Oval 32"/>
          <p:cNvSpPr>
            <a:spLocks noChangeArrowheads="1"/>
          </p:cNvSpPr>
          <p:nvPr/>
        </p:nvSpPr>
        <p:spPr bwMode="auto">
          <a:xfrm>
            <a:off x="1258888" y="908050"/>
            <a:ext cx="215900" cy="2174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87" name="Line 31"/>
          <p:cNvSpPr>
            <a:spLocks noChangeShapeType="1"/>
          </p:cNvSpPr>
          <p:nvPr/>
        </p:nvSpPr>
        <p:spPr bwMode="auto">
          <a:xfrm>
            <a:off x="1403350" y="1052513"/>
            <a:ext cx="0" cy="288925"/>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89" name="Line 33"/>
          <p:cNvSpPr>
            <a:spLocks noChangeShapeType="1"/>
          </p:cNvSpPr>
          <p:nvPr/>
        </p:nvSpPr>
        <p:spPr bwMode="auto">
          <a:xfrm>
            <a:off x="1042988" y="1268413"/>
            <a:ext cx="0" cy="144462"/>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90" name="Oval 34"/>
          <p:cNvSpPr>
            <a:spLocks noChangeArrowheads="1"/>
          </p:cNvSpPr>
          <p:nvPr/>
        </p:nvSpPr>
        <p:spPr bwMode="auto">
          <a:xfrm>
            <a:off x="1403350" y="2492375"/>
            <a:ext cx="215900" cy="2174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85" name="Line 29"/>
          <p:cNvSpPr>
            <a:spLocks noChangeShapeType="1"/>
          </p:cNvSpPr>
          <p:nvPr/>
        </p:nvSpPr>
        <p:spPr bwMode="auto">
          <a:xfrm flipV="1">
            <a:off x="1547813" y="2205038"/>
            <a:ext cx="0" cy="358775"/>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91" name="Text Box 35"/>
          <p:cNvSpPr txBox="1">
            <a:spLocks noChangeArrowheads="1"/>
          </p:cNvSpPr>
          <p:nvPr/>
        </p:nvSpPr>
        <p:spPr bwMode="auto">
          <a:xfrm>
            <a:off x="1476375" y="2205038"/>
            <a:ext cx="576263"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ru-RU" altLang="ru-RU" b="1" dirty="0" smtClean="0">
                <a:solidFill>
                  <a:srgbClr val="0000CC"/>
                </a:solidFill>
                <a:latin typeface="Arial" panose="020B0604020202020204" pitchFamily="34" charset="0"/>
                <a:sym typeface="Symbol" panose="05050102010706020507" pitchFamily="18" charset="2"/>
              </a:rPr>
              <a:t></a:t>
            </a:r>
            <a:r>
              <a:rPr lang="en-US" altLang="ru-RU" b="1" dirty="0" smtClean="0">
                <a:solidFill>
                  <a:srgbClr val="0000CC"/>
                </a:solidFill>
                <a:latin typeface="Arial" panose="020B0604020202020204" pitchFamily="34" charset="0"/>
                <a:sym typeface="Symbol" panose="05050102010706020507" pitchFamily="18" charset="2"/>
              </a:rPr>
              <a:t>V</a:t>
            </a:r>
            <a:endParaRPr lang="ru-RU" altLang="ru-RU" b="1" dirty="0" smtClean="0">
              <a:solidFill>
                <a:srgbClr val="0000CC"/>
              </a:solidFill>
              <a:latin typeface="Arial" panose="020B0604020202020204" pitchFamily="34" charset="0"/>
              <a:sym typeface="Symbol" panose="05050102010706020507" pitchFamily="18" charset="2"/>
            </a:endParaRPr>
          </a:p>
        </p:txBody>
      </p:sp>
      <p:sp>
        <p:nvSpPr>
          <p:cNvPr id="864292" name="Text Box 36"/>
          <p:cNvSpPr txBox="1">
            <a:spLocks noChangeArrowheads="1"/>
          </p:cNvSpPr>
          <p:nvPr/>
        </p:nvSpPr>
        <p:spPr bwMode="auto">
          <a:xfrm>
            <a:off x="1331913" y="908050"/>
            <a:ext cx="576262"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ru-RU" altLang="ru-RU" b="1" dirty="0" smtClean="0">
                <a:solidFill>
                  <a:srgbClr val="0000CC"/>
                </a:solidFill>
                <a:latin typeface="Arial" panose="020B0604020202020204" pitchFamily="34" charset="0"/>
                <a:sym typeface="Symbol" panose="05050102010706020507" pitchFamily="18" charset="2"/>
              </a:rPr>
              <a:t></a:t>
            </a:r>
            <a:r>
              <a:rPr lang="en-US" altLang="ru-RU" b="1" dirty="0" smtClean="0">
                <a:solidFill>
                  <a:srgbClr val="0000CC"/>
                </a:solidFill>
                <a:latin typeface="Arial" panose="020B0604020202020204" pitchFamily="34" charset="0"/>
                <a:sym typeface="Symbol" panose="05050102010706020507" pitchFamily="18" charset="2"/>
              </a:rPr>
              <a:t>V</a:t>
            </a:r>
            <a:endParaRPr lang="ru-RU" altLang="ru-RU" b="1" dirty="0" smtClean="0">
              <a:solidFill>
                <a:srgbClr val="0000CC"/>
              </a:solidFill>
              <a:latin typeface="Arial" panose="020B0604020202020204" pitchFamily="34" charset="0"/>
              <a:sym typeface="Symbol" panose="05050102010706020507" pitchFamily="18" charset="2"/>
            </a:endParaRPr>
          </a:p>
        </p:txBody>
      </p:sp>
      <p:sp>
        <p:nvSpPr>
          <p:cNvPr id="864293" name="Line 37"/>
          <p:cNvSpPr>
            <a:spLocks noChangeShapeType="1"/>
          </p:cNvSpPr>
          <p:nvPr/>
        </p:nvSpPr>
        <p:spPr bwMode="auto">
          <a:xfrm>
            <a:off x="2124075" y="2420938"/>
            <a:ext cx="0" cy="3024187"/>
          </a:xfrm>
          <a:prstGeom prst="line">
            <a:avLst/>
          </a:prstGeom>
          <a:noFill/>
          <a:ln w="28575">
            <a:solidFill>
              <a:srgbClr val="3333FF"/>
            </a:solidFill>
            <a:prstDash val="lg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94" name="Text Box 38"/>
          <p:cNvSpPr txBox="1">
            <a:spLocks noChangeArrowheads="1"/>
          </p:cNvSpPr>
          <p:nvPr/>
        </p:nvSpPr>
        <p:spPr bwMode="auto">
          <a:xfrm>
            <a:off x="2051050" y="3860800"/>
            <a:ext cx="1512888"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sz="2400" b="1" dirty="0" smtClean="0">
                <a:solidFill>
                  <a:srgbClr val="0000CC"/>
                </a:solidFill>
                <a:latin typeface="Arial" panose="020B0604020202020204" pitchFamily="34" charset="0"/>
                <a:sym typeface="Symbol" panose="05050102010706020507" pitchFamily="18" charset="2"/>
              </a:rPr>
              <a:t>L</a:t>
            </a:r>
            <a:r>
              <a:rPr lang="ru-RU" altLang="ru-RU" b="1" dirty="0" smtClean="0">
                <a:solidFill>
                  <a:srgbClr val="0000CC"/>
                </a:solidFill>
                <a:latin typeface="Arial" panose="020B0604020202020204" pitchFamily="34" charset="0"/>
                <a:sym typeface="Symbol" panose="05050102010706020507" pitchFamily="18" charset="2"/>
              </a:rPr>
              <a:t> </a:t>
            </a:r>
            <a:r>
              <a:rPr lang="en-US" altLang="ru-RU" b="1" dirty="0" smtClean="0">
                <a:solidFill>
                  <a:srgbClr val="0000CC"/>
                </a:solidFill>
                <a:latin typeface="Arial" panose="020B0604020202020204" pitchFamily="34" charset="0"/>
                <a:sym typeface="Symbol" panose="05050102010706020507" pitchFamily="18" charset="2"/>
              </a:rPr>
              <a:t> - drift </a:t>
            </a:r>
            <a:r>
              <a:rPr lang="en-US" altLang="ru-RU" b="1" dirty="0">
                <a:solidFill>
                  <a:srgbClr val="0000CC"/>
                </a:solidFill>
                <a:latin typeface="Arial" panose="020B0604020202020204" pitchFamily="34" charset="0"/>
                <a:sym typeface="Symbol" panose="05050102010706020507" pitchFamily="18" charset="2"/>
              </a:rPr>
              <a:t>section</a:t>
            </a:r>
            <a:endParaRPr lang="ru-RU" altLang="ru-RU" b="1" dirty="0" smtClean="0">
              <a:solidFill>
                <a:srgbClr val="0000CC"/>
              </a:solidFill>
              <a:latin typeface="Arial" panose="020B0604020202020204" pitchFamily="34" charset="0"/>
              <a:sym typeface="Symbol" panose="05050102010706020507" pitchFamily="18" charset="2"/>
            </a:endParaRPr>
          </a:p>
        </p:txBody>
      </p:sp>
      <p:sp>
        <p:nvSpPr>
          <p:cNvPr id="864295" name="Line 39"/>
          <p:cNvSpPr>
            <a:spLocks noChangeShapeType="1"/>
          </p:cNvSpPr>
          <p:nvPr/>
        </p:nvSpPr>
        <p:spPr bwMode="auto">
          <a:xfrm flipV="1">
            <a:off x="900113" y="5805488"/>
            <a:ext cx="649287" cy="576262"/>
          </a:xfrm>
          <a:prstGeom prst="line">
            <a:avLst/>
          </a:prstGeom>
          <a:noFill/>
          <a:ln w="12700">
            <a:solidFill>
              <a:srgbClr val="3333FF"/>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96" name="Line 40"/>
          <p:cNvSpPr>
            <a:spLocks noChangeShapeType="1"/>
          </p:cNvSpPr>
          <p:nvPr/>
        </p:nvSpPr>
        <p:spPr bwMode="auto">
          <a:xfrm flipV="1">
            <a:off x="1042988" y="5876925"/>
            <a:ext cx="649287" cy="576263"/>
          </a:xfrm>
          <a:prstGeom prst="line">
            <a:avLst/>
          </a:prstGeom>
          <a:noFill/>
          <a:ln w="12700">
            <a:solidFill>
              <a:srgbClr val="3333FF"/>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97" name="Text Box 41"/>
          <p:cNvSpPr txBox="1">
            <a:spLocks noChangeArrowheads="1"/>
          </p:cNvSpPr>
          <p:nvPr/>
        </p:nvSpPr>
        <p:spPr bwMode="auto">
          <a:xfrm>
            <a:off x="1331913" y="6092825"/>
            <a:ext cx="3600450" cy="6924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dirty="0" smtClean="0">
                <a:solidFill>
                  <a:srgbClr val="0000CC"/>
                </a:solidFill>
                <a:effectLst>
                  <a:outerShdw blurRad="38100" dist="38100" dir="2700000" algn="tl">
                    <a:srgbClr val="000000"/>
                  </a:outerShdw>
                </a:effectLst>
                <a:latin typeface="Arial" panose="020B0604020202020204" pitchFamily="34" charset="0"/>
              </a:rPr>
              <a:t>First </a:t>
            </a:r>
            <a:r>
              <a:rPr lang="en-US" altLang="ru-RU" dirty="0">
                <a:solidFill>
                  <a:srgbClr val="0000CC"/>
                </a:solidFill>
                <a:effectLst>
                  <a:outerShdw blurRad="38100" dist="38100" dir="2700000" algn="tl">
                    <a:srgbClr val="000000"/>
                  </a:outerShdw>
                </a:effectLst>
                <a:latin typeface="Arial" panose="020B0604020202020204" pitchFamily="34" charset="0"/>
              </a:rPr>
              <a:t>accelerating </a:t>
            </a:r>
            <a:r>
              <a:rPr lang="en-US" altLang="ru-RU" dirty="0" smtClean="0">
                <a:solidFill>
                  <a:srgbClr val="0000CC"/>
                </a:solidFill>
                <a:effectLst>
                  <a:outerShdw blurRad="38100" dist="38100" dir="2700000" algn="tl">
                    <a:srgbClr val="000000"/>
                  </a:outerShdw>
                </a:effectLst>
                <a:latin typeface="Arial" panose="020B0604020202020204" pitchFamily="34" charset="0"/>
              </a:rPr>
              <a:t>gap</a:t>
            </a:r>
          </a:p>
          <a:p>
            <a:pPr algn="ctr" eaLnBrk="1" hangingPunct="1">
              <a:spcBef>
                <a:spcPct val="50000"/>
              </a:spcBef>
            </a:pPr>
            <a:r>
              <a:rPr lang="ru-RU" altLang="ru-RU" sz="1400" dirty="0" smtClean="0">
                <a:solidFill>
                  <a:srgbClr val="0000CC"/>
                </a:solidFill>
                <a:effectLst>
                  <a:outerShdw blurRad="38100" dist="38100" dir="2700000" algn="tl">
                    <a:srgbClr val="000000"/>
                  </a:outerShdw>
                </a:effectLst>
                <a:latin typeface="Arial" panose="020B0604020202020204" pitchFamily="34" charset="0"/>
              </a:rPr>
              <a:t>(</a:t>
            </a:r>
            <a:r>
              <a:rPr lang="en-US" altLang="ru-RU" sz="1400" dirty="0">
                <a:solidFill>
                  <a:srgbClr val="0000CC"/>
                </a:solidFill>
                <a:effectLst>
                  <a:outerShdw blurRad="38100" dist="38100" dir="2700000" algn="tl">
                    <a:srgbClr val="000000"/>
                  </a:outerShdw>
                </a:effectLst>
                <a:latin typeface="Arial" panose="020B0604020202020204" pitchFamily="34" charset="0"/>
              </a:rPr>
              <a:t>Phase capture to </a:t>
            </a:r>
            <a:r>
              <a:rPr lang="en-US" altLang="ru-RU" sz="1400" dirty="0" smtClean="0">
                <a:solidFill>
                  <a:srgbClr val="0000CC"/>
                </a:solidFill>
                <a:effectLst>
                  <a:outerShdw blurRad="38100" dist="38100" dir="2700000" algn="tl">
                    <a:srgbClr val="000000"/>
                  </a:outerShdw>
                </a:effectLst>
                <a:latin typeface="Arial" panose="020B0604020202020204" pitchFamily="34" charset="0"/>
              </a:rPr>
              <a:t>acceleration </a:t>
            </a:r>
            <a:r>
              <a:rPr lang="ru-RU" altLang="ru-RU" sz="1400" dirty="0" smtClean="0">
                <a:solidFill>
                  <a:srgbClr val="0000CC"/>
                </a:solidFill>
                <a:effectLst>
                  <a:outerShdw blurRad="38100" dist="38100" dir="2700000" algn="tl">
                    <a:srgbClr val="000000"/>
                  </a:outerShdw>
                </a:effectLst>
                <a:latin typeface="Arial" panose="020B0604020202020204" pitchFamily="34" charset="0"/>
              </a:rPr>
              <a:t>– 20</a:t>
            </a:r>
            <a:r>
              <a:rPr lang="ru-RU" altLang="ru-RU" sz="1400" dirty="0" smtClean="0">
                <a:solidFill>
                  <a:srgbClr val="0000CC"/>
                </a:solidFill>
                <a:effectLst>
                  <a:outerShdw blurRad="38100" dist="38100" dir="2700000" algn="tl">
                    <a:srgbClr val="000000"/>
                  </a:outerShdw>
                </a:effectLst>
                <a:latin typeface="Arial" panose="020B0604020202020204" pitchFamily="34" charset="0"/>
                <a:sym typeface="Symbol" panose="05050102010706020507" pitchFamily="18" charset="2"/>
              </a:rPr>
              <a:t></a:t>
            </a:r>
            <a:r>
              <a:rPr lang="ru-RU" altLang="ru-RU" sz="1400" dirty="0" smtClean="0">
                <a:solidFill>
                  <a:srgbClr val="0000CC"/>
                </a:solidFill>
                <a:effectLst>
                  <a:outerShdw blurRad="38100" dist="38100" dir="2700000" algn="tl">
                    <a:srgbClr val="000000"/>
                  </a:outerShdw>
                </a:effectLst>
                <a:latin typeface="Arial" panose="020B0604020202020204" pitchFamily="34" charset="0"/>
              </a:rPr>
              <a:t>-</a:t>
            </a:r>
            <a:r>
              <a:rPr lang="en-US" altLang="ru-RU" sz="1400" dirty="0" smtClean="0">
                <a:solidFill>
                  <a:srgbClr val="0000CC"/>
                </a:solidFill>
                <a:effectLst>
                  <a:outerShdw blurRad="38100" dist="38100" dir="2700000" algn="tl">
                    <a:srgbClr val="000000"/>
                  </a:outerShdw>
                </a:effectLst>
                <a:latin typeface="Arial" panose="020B0604020202020204" pitchFamily="34" charset="0"/>
              </a:rPr>
              <a:t>4</a:t>
            </a:r>
            <a:r>
              <a:rPr lang="ru-RU" altLang="ru-RU" sz="1400" dirty="0" smtClean="0">
                <a:solidFill>
                  <a:srgbClr val="0000CC"/>
                </a:solidFill>
                <a:effectLst>
                  <a:outerShdw blurRad="38100" dist="38100" dir="2700000" algn="tl">
                    <a:srgbClr val="000000"/>
                  </a:outerShdw>
                </a:effectLst>
                <a:latin typeface="Arial" panose="020B0604020202020204" pitchFamily="34" charset="0"/>
              </a:rPr>
              <a:t>0</a:t>
            </a:r>
            <a:r>
              <a:rPr lang="ru-RU" altLang="ru-RU" sz="1400" dirty="0" smtClean="0">
                <a:solidFill>
                  <a:srgbClr val="0000CC"/>
                </a:solidFill>
                <a:effectLst>
                  <a:outerShdw blurRad="38100" dist="38100" dir="2700000" algn="tl">
                    <a:srgbClr val="000000"/>
                  </a:outerShdw>
                </a:effectLst>
                <a:latin typeface="Arial" panose="020B0604020202020204" pitchFamily="34" charset="0"/>
                <a:sym typeface="Symbol" panose="05050102010706020507" pitchFamily="18" charset="2"/>
              </a:rPr>
              <a:t>)</a:t>
            </a:r>
          </a:p>
        </p:txBody>
      </p:sp>
      <p:sp>
        <p:nvSpPr>
          <p:cNvPr id="864298" name="Oval 42"/>
          <p:cNvSpPr>
            <a:spLocks noChangeArrowheads="1"/>
          </p:cNvSpPr>
          <p:nvPr/>
        </p:nvSpPr>
        <p:spPr bwMode="auto">
          <a:xfrm>
            <a:off x="1403350" y="6092825"/>
            <a:ext cx="215900" cy="2174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299" name="Oval 43"/>
          <p:cNvSpPr>
            <a:spLocks noChangeArrowheads="1"/>
          </p:cNvSpPr>
          <p:nvPr/>
        </p:nvSpPr>
        <p:spPr bwMode="auto">
          <a:xfrm>
            <a:off x="1187450" y="6021388"/>
            <a:ext cx="215900" cy="2174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00" name="Oval 44"/>
          <p:cNvSpPr>
            <a:spLocks noChangeArrowheads="1"/>
          </p:cNvSpPr>
          <p:nvPr/>
        </p:nvSpPr>
        <p:spPr bwMode="auto">
          <a:xfrm>
            <a:off x="1042988" y="5949950"/>
            <a:ext cx="215900" cy="2174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01" name="Oval 45"/>
          <p:cNvSpPr>
            <a:spLocks noChangeArrowheads="1"/>
          </p:cNvSpPr>
          <p:nvPr/>
        </p:nvSpPr>
        <p:spPr bwMode="auto">
          <a:xfrm>
            <a:off x="1331913" y="6021388"/>
            <a:ext cx="215900" cy="2174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02" name="Oval 46"/>
          <p:cNvSpPr>
            <a:spLocks noChangeArrowheads="1"/>
          </p:cNvSpPr>
          <p:nvPr/>
        </p:nvSpPr>
        <p:spPr bwMode="auto">
          <a:xfrm>
            <a:off x="1258888" y="6165850"/>
            <a:ext cx="215900" cy="2174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03" name="Oval 47"/>
          <p:cNvSpPr>
            <a:spLocks noChangeArrowheads="1"/>
          </p:cNvSpPr>
          <p:nvPr/>
        </p:nvSpPr>
        <p:spPr bwMode="auto">
          <a:xfrm>
            <a:off x="1042988" y="6092825"/>
            <a:ext cx="215900" cy="2174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04" name="Oval 48"/>
          <p:cNvSpPr>
            <a:spLocks noChangeArrowheads="1"/>
          </p:cNvSpPr>
          <p:nvPr/>
        </p:nvSpPr>
        <p:spPr bwMode="auto">
          <a:xfrm>
            <a:off x="900113" y="6021388"/>
            <a:ext cx="215900" cy="2174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05" name="Line 49"/>
          <p:cNvSpPr>
            <a:spLocks noChangeShapeType="1"/>
          </p:cNvSpPr>
          <p:nvPr/>
        </p:nvSpPr>
        <p:spPr bwMode="auto">
          <a:xfrm>
            <a:off x="1116013" y="2276475"/>
            <a:ext cx="0" cy="3600450"/>
          </a:xfrm>
          <a:prstGeom prst="line">
            <a:avLst/>
          </a:prstGeom>
          <a:noFill/>
          <a:ln w="9525">
            <a:solidFill>
              <a:srgbClr val="66FF66"/>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06" name="Line 50"/>
          <p:cNvSpPr>
            <a:spLocks noChangeShapeType="1"/>
          </p:cNvSpPr>
          <p:nvPr/>
        </p:nvSpPr>
        <p:spPr bwMode="auto">
          <a:xfrm>
            <a:off x="1476375" y="2636838"/>
            <a:ext cx="0" cy="3600450"/>
          </a:xfrm>
          <a:prstGeom prst="line">
            <a:avLst/>
          </a:prstGeom>
          <a:noFill/>
          <a:ln w="9525">
            <a:solidFill>
              <a:srgbClr val="66FF66"/>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07" name="Line 51"/>
          <p:cNvSpPr>
            <a:spLocks noChangeShapeType="1"/>
          </p:cNvSpPr>
          <p:nvPr/>
        </p:nvSpPr>
        <p:spPr bwMode="auto">
          <a:xfrm>
            <a:off x="1331913" y="1125538"/>
            <a:ext cx="0" cy="4824412"/>
          </a:xfrm>
          <a:prstGeom prst="line">
            <a:avLst/>
          </a:prstGeom>
          <a:noFill/>
          <a:ln w="9525">
            <a:solidFill>
              <a:srgbClr val="66FF66"/>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08" name="Line 52"/>
          <p:cNvSpPr>
            <a:spLocks noChangeShapeType="1"/>
          </p:cNvSpPr>
          <p:nvPr/>
        </p:nvSpPr>
        <p:spPr bwMode="auto">
          <a:xfrm>
            <a:off x="1187450" y="1773238"/>
            <a:ext cx="0" cy="4319587"/>
          </a:xfrm>
          <a:prstGeom prst="line">
            <a:avLst/>
          </a:prstGeom>
          <a:noFill/>
          <a:ln w="9525">
            <a:solidFill>
              <a:srgbClr val="66FF66"/>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09" name="Line 53"/>
          <p:cNvSpPr>
            <a:spLocks noChangeShapeType="1"/>
          </p:cNvSpPr>
          <p:nvPr/>
        </p:nvSpPr>
        <p:spPr bwMode="auto">
          <a:xfrm>
            <a:off x="1619250" y="1773238"/>
            <a:ext cx="0" cy="4319587"/>
          </a:xfrm>
          <a:prstGeom prst="line">
            <a:avLst/>
          </a:prstGeom>
          <a:noFill/>
          <a:ln w="9525">
            <a:solidFill>
              <a:srgbClr val="66FF66"/>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pic>
        <p:nvPicPr>
          <p:cNvPr id="864310" name="Picture 54" descr="002-40-07"/>
          <p:cNvPicPr>
            <a:picLocks noChangeAspect="1" noChangeArrowheads="1"/>
          </p:cNvPicPr>
          <p:nvPr/>
        </p:nvPicPr>
        <p:blipFill>
          <a:blip r:embed="rId3" cstate="print">
            <a:extLst>
              <a:ext uri="{28A0092B-C50C-407E-A947-70E740481C1C}">
                <a14:useLocalDpi xmlns:a14="http://schemas.microsoft.com/office/drawing/2010/main" xmlns="" val="0"/>
              </a:ext>
            </a:extLst>
          </a:blip>
          <a:srcRect l="14061"/>
          <a:stretch>
            <a:fillRect/>
          </a:stretch>
        </p:blipFill>
        <p:spPr bwMode="auto">
          <a:xfrm>
            <a:off x="5504024" y="4570880"/>
            <a:ext cx="2744464" cy="212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4311" name="Picture 5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58420" y="2101217"/>
            <a:ext cx="2698325" cy="2203777"/>
          </a:xfrm>
          <a:prstGeom prst="rect">
            <a:avLst/>
          </a:prstGeom>
          <a:noFill/>
          <a:extLst>
            <a:ext uri="{909E8E84-426E-40DD-AFC4-6F175D3DCCD1}">
              <a14:hiddenFill xmlns:a14="http://schemas.microsoft.com/office/drawing/2010/main" xmlns="">
                <a:solidFill>
                  <a:srgbClr val="FFFFFF"/>
                </a:solidFill>
              </a14:hiddenFill>
            </a:ext>
          </a:extLst>
        </p:spPr>
      </p:pic>
      <p:sp>
        <p:nvSpPr>
          <p:cNvPr id="864312" name="Text Box 56"/>
          <p:cNvSpPr txBox="1">
            <a:spLocks noChangeArrowheads="1"/>
          </p:cNvSpPr>
          <p:nvPr/>
        </p:nvSpPr>
        <p:spPr bwMode="auto">
          <a:xfrm>
            <a:off x="5150538" y="4243061"/>
            <a:ext cx="3673475"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ru-RU" altLang="ru-RU" dirty="0" smtClean="0">
                <a:solidFill>
                  <a:srgbClr val="FFFFFF"/>
                </a:solidFill>
                <a:effectLst>
                  <a:outerShdw blurRad="38100" dist="38100" dir="2700000" algn="tl">
                    <a:srgbClr val="000000"/>
                  </a:outerShdw>
                </a:effectLst>
                <a:latin typeface="Arial" panose="020B0604020202020204" pitchFamily="34" charset="0"/>
              </a:rPr>
              <a:t>Конструкция </a:t>
            </a:r>
            <a:r>
              <a:rPr lang="ru-RU" altLang="ru-RU" dirty="0" err="1" smtClean="0">
                <a:solidFill>
                  <a:srgbClr val="FFFFFF"/>
                </a:solidFill>
                <a:effectLst>
                  <a:outerShdw blurRad="38100" dist="38100" dir="2700000" algn="tl">
                    <a:srgbClr val="000000"/>
                  </a:outerShdw>
                </a:effectLst>
                <a:latin typeface="Arial" panose="020B0604020202020204" pitchFamily="34" charset="0"/>
              </a:rPr>
              <a:t>банчера</a:t>
            </a:r>
            <a:endParaRPr lang="ru-RU" altLang="ru-RU" dirty="0" smtClean="0">
              <a:solidFill>
                <a:srgbClr val="FFFFFF"/>
              </a:solidFill>
              <a:effectLst>
                <a:outerShdw blurRad="38100" dist="38100" dir="2700000" algn="tl">
                  <a:srgbClr val="000000"/>
                </a:outerShdw>
              </a:effectLst>
              <a:latin typeface="Arial" panose="020B0604020202020204" pitchFamily="34" charset="0"/>
            </a:endParaRPr>
          </a:p>
        </p:txBody>
      </p:sp>
      <p:sp>
        <p:nvSpPr>
          <p:cNvPr id="864313" name="Line 57"/>
          <p:cNvSpPr>
            <a:spLocks noChangeShapeType="1"/>
          </p:cNvSpPr>
          <p:nvPr/>
        </p:nvSpPr>
        <p:spPr bwMode="auto">
          <a:xfrm flipV="1">
            <a:off x="3419475" y="2060575"/>
            <a:ext cx="0" cy="720725"/>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15" name="Line 59"/>
          <p:cNvSpPr>
            <a:spLocks noChangeShapeType="1"/>
          </p:cNvSpPr>
          <p:nvPr/>
        </p:nvSpPr>
        <p:spPr bwMode="auto">
          <a:xfrm>
            <a:off x="3419475" y="2349500"/>
            <a:ext cx="1081088" cy="0"/>
          </a:xfrm>
          <a:prstGeom prst="line">
            <a:avLst/>
          </a:prstGeom>
          <a:noFill/>
          <a:ln w="28575">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16" name="Text Box 60"/>
          <p:cNvSpPr txBox="1">
            <a:spLocks noChangeArrowheads="1"/>
          </p:cNvSpPr>
          <p:nvPr/>
        </p:nvSpPr>
        <p:spPr bwMode="auto">
          <a:xfrm>
            <a:off x="3132138" y="1916113"/>
            <a:ext cx="2159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smtClean="0">
                <a:solidFill>
                  <a:srgbClr val="000066"/>
                </a:solidFill>
                <a:effectLst>
                  <a:outerShdw blurRad="38100" dist="38100" dir="2700000" algn="tl">
                    <a:srgbClr val="000000"/>
                  </a:outerShdw>
                </a:effectLst>
                <a:latin typeface="Times New Roman" panose="02020603050405020304" pitchFamily="18" charset="0"/>
              </a:rPr>
              <a:t>I</a:t>
            </a:r>
            <a:endParaRPr lang="ru-RU" altLang="ru-RU" smtClean="0">
              <a:solidFill>
                <a:srgbClr val="000066"/>
              </a:solidFill>
              <a:effectLst>
                <a:outerShdw blurRad="38100" dist="38100" dir="2700000" algn="tl">
                  <a:srgbClr val="000000"/>
                </a:outerShdw>
              </a:effectLst>
              <a:latin typeface="Times New Roman" panose="02020603050405020304" pitchFamily="18" charset="0"/>
            </a:endParaRPr>
          </a:p>
        </p:txBody>
      </p:sp>
      <p:sp>
        <p:nvSpPr>
          <p:cNvPr id="864319" name="Line 63"/>
          <p:cNvSpPr>
            <a:spLocks noChangeShapeType="1"/>
          </p:cNvSpPr>
          <p:nvPr/>
        </p:nvSpPr>
        <p:spPr bwMode="auto">
          <a:xfrm flipH="1" flipV="1">
            <a:off x="1835150" y="1989138"/>
            <a:ext cx="1512888" cy="719137"/>
          </a:xfrm>
          <a:prstGeom prst="line">
            <a:avLst/>
          </a:prstGeom>
          <a:noFill/>
          <a:ln w="38100" cmpd="dbl">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20" name="Line 64"/>
          <p:cNvSpPr>
            <a:spLocks noChangeShapeType="1"/>
          </p:cNvSpPr>
          <p:nvPr/>
        </p:nvSpPr>
        <p:spPr bwMode="auto">
          <a:xfrm>
            <a:off x="4427538" y="2133600"/>
            <a:ext cx="0" cy="3959225"/>
          </a:xfrm>
          <a:prstGeom prst="line">
            <a:avLst/>
          </a:prstGeom>
          <a:noFill/>
          <a:ln w="9525">
            <a:solidFill>
              <a:schemeClr val="bg2"/>
            </a:solidFill>
            <a:prstDash val="lg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21" name="Line 65"/>
          <p:cNvSpPr>
            <a:spLocks noChangeShapeType="1"/>
          </p:cNvSpPr>
          <p:nvPr/>
        </p:nvSpPr>
        <p:spPr bwMode="auto">
          <a:xfrm>
            <a:off x="3419475" y="1700213"/>
            <a:ext cx="0" cy="4392612"/>
          </a:xfrm>
          <a:prstGeom prst="line">
            <a:avLst/>
          </a:prstGeom>
          <a:noFill/>
          <a:ln w="9525">
            <a:solidFill>
              <a:schemeClr val="bg2"/>
            </a:solidFill>
            <a:prstDash val="lg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22" name="Line 66"/>
          <p:cNvSpPr>
            <a:spLocks noChangeShapeType="1"/>
          </p:cNvSpPr>
          <p:nvPr/>
        </p:nvSpPr>
        <p:spPr bwMode="auto">
          <a:xfrm>
            <a:off x="3924300" y="1700213"/>
            <a:ext cx="0" cy="4392612"/>
          </a:xfrm>
          <a:prstGeom prst="line">
            <a:avLst/>
          </a:prstGeom>
          <a:noFill/>
          <a:ln w="9525">
            <a:solidFill>
              <a:schemeClr val="bg2"/>
            </a:solidFill>
            <a:prstDash val="lg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23" name="Text Box 67"/>
          <p:cNvSpPr txBox="1">
            <a:spLocks noChangeArrowheads="1"/>
          </p:cNvSpPr>
          <p:nvPr/>
        </p:nvSpPr>
        <p:spPr bwMode="auto">
          <a:xfrm>
            <a:off x="3708400" y="2781300"/>
            <a:ext cx="503238" cy="24447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sz="1000" smtClean="0">
                <a:solidFill>
                  <a:srgbClr val="000066"/>
                </a:solidFill>
                <a:effectLst>
                  <a:outerShdw blurRad="38100" dist="38100" dir="2700000" algn="tl">
                    <a:srgbClr val="C0C0C0"/>
                  </a:outerShdw>
                </a:effectLst>
                <a:latin typeface="Arial" panose="020B0604020202020204" pitchFamily="34" charset="0"/>
              </a:rPr>
              <a:t>180</a:t>
            </a:r>
            <a:r>
              <a:rPr lang="en-US" altLang="ru-RU" sz="1000" smtClean="0">
                <a:solidFill>
                  <a:srgbClr val="000066"/>
                </a:solidFill>
                <a:effectLst>
                  <a:outerShdw blurRad="38100" dist="38100" dir="2700000" algn="tl">
                    <a:srgbClr val="C0C0C0"/>
                  </a:outerShdw>
                </a:effectLst>
                <a:latin typeface="Arial" panose="020B0604020202020204" pitchFamily="34" charset="0"/>
                <a:sym typeface="Symbol" panose="05050102010706020507" pitchFamily="18" charset="2"/>
              </a:rPr>
              <a:t></a:t>
            </a:r>
          </a:p>
        </p:txBody>
      </p:sp>
      <p:sp>
        <p:nvSpPr>
          <p:cNvPr id="864324" name="Text Box 68"/>
          <p:cNvSpPr txBox="1">
            <a:spLocks noChangeArrowheads="1"/>
          </p:cNvSpPr>
          <p:nvPr/>
        </p:nvSpPr>
        <p:spPr bwMode="auto">
          <a:xfrm>
            <a:off x="3132138" y="2781300"/>
            <a:ext cx="503237" cy="24447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sz="1000" smtClean="0">
                <a:solidFill>
                  <a:srgbClr val="000066"/>
                </a:solidFill>
                <a:effectLst>
                  <a:outerShdw blurRad="38100" dist="38100" dir="2700000" algn="tl">
                    <a:srgbClr val="C0C0C0"/>
                  </a:outerShdw>
                </a:effectLst>
                <a:latin typeface="Arial" panose="020B0604020202020204" pitchFamily="34" charset="0"/>
              </a:rPr>
              <a:t>0</a:t>
            </a:r>
            <a:r>
              <a:rPr lang="en-US" altLang="ru-RU" sz="1000" smtClean="0">
                <a:solidFill>
                  <a:srgbClr val="000066"/>
                </a:solidFill>
                <a:effectLst>
                  <a:outerShdw blurRad="38100" dist="38100" dir="2700000" algn="tl">
                    <a:srgbClr val="C0C0C0"/>
                  </a:outerShdw>
                </a:effectLst>
                <a:latin typeface="Arial" panose="020B0604020202020204" pitchFamily="34" charset="0"/>
                <a:sym typeface="Symbol" panose="05050102010706020507" pitchFamily="18" charset="2"/>
              </a:rPr>
              <a:t></a:t>
            </a:r>
          </a:p>
        </p:txBody>
      </p:sp>
      <p:sp>
        <p:nvSpPr>
          <p:cNvPr id="864325" name="Text Box 69"/>
          <p:cNvSpPr txBox="1">
            <a:spLocks noChangeArrowheads="1"/>
          </p:cNvSpPr>
          <p:nvPr/>
        </p:nvSpPr>
        <p:spPr bwMode="auto">
          <a:xfrm>
            <a:off x="4211638" y="2781300"/>
            <a:ext cx="503237" cy="24447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sz="1000" smtClean="0">
                <a:solidFill>
                  <a:srgbClr val="000066"/>
                </a:solidFill>
                <a:effectLst>
                  <a:outerShdw blurRad="38100" dist="38100" dir="2700000" algn="tl">
                    <a:srgbClr val="C0C0C0"/>
                  </a:outerShdw>
                </a:effectLst>
                <a:latin typeface="Arial" panose="020B0604020202020204" pitchFamily="34" charset="0"/>
              </a:rPr>
              <a:t>360</a:t>
            </a:r>
            <a:r>
              <a:rPr lang="en-US" altLang="ru-RU" sz="1000" smtClean="0">
                <a:solidFill>
                  <a:srgbClr val="000066"/>
                </a:solidFill>
                <a:effectLst>
                  <a:outerShdw blurRad="38100" dist="38100" dir="2700000" algn="tl">
                    <a:srgbClr val="C0C0C0"/>
                  </a:outerShdw>
                </a:effectLst>
                <a:latin typeface="Arial" panose="020B0604020202020204" pitchFamily="34" charset="0"/>
                <a:sym typeface="Symbol" panose="05050102010706020507" pitchFamily="18" charset="2"/>
              </a:rPr>
              <a:t></a:t>
            </a:r>
          </a:p>
        </p:txBody>
      </p:sp>
      <p:sp>
        <p:nvSpPr>
          <p:cNvPr id="864318" name="Text Box 62"/>
          <p:cNvSpPr txBox="1">
            <a:spLocks noChangeArrowheads="1"/>
          </p:cNvSpPr>
          <p:nvPr/>
        </p:nvSpPr>
        <p:spPr bwMode="auto">
          <a:xfrm>
            <a:off x="4572000" y="2636838"/>
            <a:ext cx="360363"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ru-RU" altLang="ru-RU" smtClean="0">
                <a:solidFill>
                  <a:srgbClr val="000066"/>
                </a:solidFill>
                <a:effectLst>
                  <a:outerShdw blurRad="38100" dist="38100" dir="2700000" algn="tl">
                    <a:srgbClr val="000000"/>
                  </a:outerShdw>
                </a:effectLst>
                <a:latin typeface="Arial" panose="020B0604020202020204" pitchFamily="34" charset="0"/>
                <a:sym typeface="Symbol" panose="05050102010706020507" pitchFamily="18" charset="2"/>
              </a:rPr>
              <a:t></a:t>
            </a:r>
          </a:p>
        </p:txBody>
      </p:sp>
      <p:sp>
        <p:nvSpPr>
          <p:cNvPr id="864314" name="Line 58"/>
          <p:cNvSpPr>
            <a:spLocks noChangeShapeType="1"/>
          </p:cNvSpPr>
          <p:nvPr/>
        </p:nvSpPr>
        <p:spPr bwMode="auto">
          <a:xfrm flipV="1">
            <a:off x="3419475" y="2781300"/>
            <a:ext cx="1152525" cy="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31" name="Freeform 75"/>
          <p:cNvSpPr>
            <a:spLocks/>
          </p:cNvSpPr>
          <p:nvPr/>
        </p:nvSpPr>
        <p:spPr bwMode="auto">
          <a:xfrm>
            <a:off x="3708400" y="4581525"/>
            <a:ext cx="431800" cy="1295400"/>
          </a:xfrm>
          <a:custGeom>
            <a:avLst/>
            <a:gdLst>
              <a:gd name="T0" fmla="*/ 0 w 272"/>
              <a:gd name="T1" fmla="*/ 272 h 272"/>
              <a:gd name="T2" fmla="*/ 90 w 272"/>
              <a:gd name="T3" fmla="*/ 227 h 272"/>
              <a:gd name="T4" fmla="*/ 136 w 272"/>
              <a:gd name="T5" fmla="*/ 0 h 272"/>
              <a:gd name="T6" fmla="*/ 181 w 272"/>
              <a:gd name="T7" fmla="*/ 227 h 272"/>
              <a:gd name="T8" fmla="*/ 272 w 272"/>
              <a:gd name="T9" fmla="*/ 272 h 272"/>
            </a:gdLst>
            <a:ahLst/>
            <a:cxnLst>
              <a:cxn ang="0">
                <a:pos x="T0" y="T1"/>
              </a:cxn>
              <a:cxn ang="0">
                <a:pos x="T2" y="T3"/>
              </a:cxn>
              <a:cxn ang="0">
                <a:pos x="T4" y="T5"/>
              </a:cxn>
              <a:cxn ang="0">
                <a:pos x="T6" y="T7"/>
              </a:cxn>
              <a:cxn ang="0">
                <a:pos x="T8" y="T9"/>
              </a:cxn>
            </a:cxnLst>
            <a:rect l="0" t="0" r="r" b="b"/>
            <a:pathLst>
              <a:path w="272" h="272">
                <a:moveTo>
                  <a:pt x="0" y="272"/>
                </a:moveTo>
                <a:cubicBezTo>
                  <a:pt x="33" y="272"/>
                  <a:pt x="67" y="272"/>
                  <a:pt x="90" y="227"/>
                </a:cubicBezTo>
                <a:cubicBezTo>
                  <a:pt x="113" y="182"/>
                  <a:pt x="121" y="0"/>
                  <a:pt x="136" y="0"/>
                </a:cubicBezTo>
                <a:cubicBezTo>
                  <a:pt x="151" y="0"/>
                  <a:pt x="158" y="182"/>
                  <a:pt x="181" y="227"/>
                </a:cubicBezTo>
                <a:cubicBezTo>
                  <a:pt x="204" y="272"/>
                  <a:pt x="257" y="265"/>
                  <a:pt x="272" y="272"/>
                </a:cubicBezTo>
              </a:path>
            </a:pathLst>
          </a:custGeom>
          <a:noFill/>
          <a:ln w="28575" cmpd="sng">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32" name="Line 76"/>
          <p:cNvSpPr>
            <a:spLocks noChangeShapeType="1"/>
          </p:cNvSpPr>
          <p:nvPr/>
        </p:nvSpPr>
        <p:spPr bwMode="auto">
          <a:xfrm flipH="1">
            <a:off x="3419475" y="5876925"/>
            <a:ext cx="288925" cy="0"/>
          </a:xfrm>
          <a:prstGeom prst="line">
            <a:avLst/>
          </a:prstGeom>
          <a:noFill/>
          <a:ln w="28575">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33" name="Line 77"/>
          <p:cNvSpPr>
            <a:spLocks noChangeShapeType="1"/>
          </p:cNvSpPr>
          <p:nvPr/>
        </p:nvSpPr>
        <p:spPr bwMode="auto">
          <a:xfrm flipH="1">
            <a:off x="4140200" y="5876925"/>
            <a:ext cx="288925" cy="0"/>
          </a:xfrm>
          <a:prstGeom prst="line">
            <a:avLst/>
          </a:prstGeom>
          <a:noFill/>
          <a:ln w="28575">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34" name="Line 78"/>
          <p:cNvSpPr>
            <a:spLocks noChangeShapeType="1"/>
          </p:cNvSpPr>
          <p:nvPr/>
        </p:nvSpPr>
        <p:spPr bwMode="auto">
          <a:xfrm>
            <a:off x="3492500" y="5516563"/>
            <a:ext cx="358775" cy="0"/>
          </a:xfrm>
          <a:prstGeom prst="line">
            <a:avLst/>
          </a:prstGeom>
          <a:noFill/>
          <a:ln w="9525">
            <a:solidFill>
              <a:srgbClr val="3333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35" name="Line 79"/>
          <p:cNvSpPr>
            <a:spLocks noChangeShapeType="1"/>
          </p:cNvSpPr>
          <p:nvPr/>
        </p:nvSpPr>
        <p:spPr bwMode="auto">
          <a:xfrm flipH="1">
            <a:off x="3995738" y="5516563"/>
            <a:ext cx="576262" cy="0"/>
          </a:xfrm>
          <a:prstGeom prst="line">
            <a:avLst/>
          </a:prstGeom>
          <a:noFill/>
          <a:ln w="9525">
            <a:solidFill>
              <a:srgbClr val="3333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36" name="Line 80"/>
          <p:cNvSpPr>
            <a:spLocks noChangeShapeType="1"/>
          </p:cNvSpPr>
          <p:nvPr/>
        </p:nvSpPr>
        <p:spPr bwMode="auto">
          <a:xfrm>
            <a:off x="3851275" y="5516563"/>
            <a:ext cx="144463" cy="0"/>
          </a:xfrm>
          <a:prstGeom prst="line">
            <a:avLst/>
          </a:prstGeom>
          <a:noFill/>
          <a:ln w="9525">
            <a:solidFill>
              <a:srgbClr val="3333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37" name="Text Box 81"/>
          <p:cNvSpPr txBox="1">
            <a:spLocks noChangeArrowheads="1"/>
          </p:cNvSpPr>
          <p:nvPr/>
        </p:nvSpPr>
        <p:spPr bwMode="auto">
          <a:xfrm>
            <a:off x="4067175" y="5229225"/>
            <a:ext cx="649288" cy="274638"/>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sz="1200" smtClean="0">
                <a:solidFill>
                  <a:srgbClr val="000066"/>
                </a:solidFill>
                <a:effectLst>
                  <a:outerShdw blurRad="38100" dist="38100" dir="2700000" algn="tl">
                    <a:srgbClr val="C0C0C0"/>
                  </a:outerShdw>
                </a:effectLst>
                <a:latin typeface="Arial" panose="020B0604020202020204" pitchFamily="34" charset="0"/>
              </a:rPr>
              <a:t>30</a:t>
            </a:r>
            <a:r>
              <a:rPr lang="en-US" altLang="ru-RU" sz="1200" smtClean="0">
                <a:solidFill>
                  <a:srgbClr val="000066"/>
                </a:solidFill>
                <a:effectLst>
                  <a:outerShdw blurRad="38100" dist="38100" dir="2700000" algn="tl">
                    <a:srgbClr val="C0C0C0"/>
                  </a:outerShdw>
                </a:effectLst>
                <a:latin typeface="Arial" panose="020B0604020202020204" pitchFamily="34" charset="0"/>
                <a:sym typeface="Symbol" panose="05050102010706020507" pitchFamily="18" charset="2"/>
              </a:rPr>
              <a:t></a:t>
            </a:r>
          </a:p>
        </p:txBody>
      </p:sp>
      <p:sp>
        <p:nvSpPr>
          <p:cNvPr id="864338" name="Line 82"/>
          <p:cNvSpPr>
            <a:spLocks noChangeShapeType="1"/>
          </p:cNvSpPr>
          <p:nvPr/>
        </p:nvSpPr>
        <p:spPr bwMode="auto">
          <a:xfrm flipH="1">
            <a:off x="395288" y="1341438"/>
            <a:ext cx="0" cy="792162"/>
          </a:xfrm>
          <a:prstGeom prst="line">
            <a:avLst/>
          </a:prstGeom>
          <a:noFill/>
          <a:ln w="38100" cmpd="dbl">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39" name="Text Box 83"/>
          <p:cNvSpPr txBox="1">
            <a:spLocks noChangeArrowheads="1"/>
          </p:cNvSpPr>
          <p:nvPr/>
        </p:nvSpPr>
        <p:spPr bwMode="auto">
          <a:xfrm>
            <a:off x="179388" y="981075"/>
            <a:ext cx="792162"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b="1" dirty="0" err="1" smtClean="0">
                <a:solidFill>
                  <a:srgbClr val="0000CC"/>
                </a:solidFill>
                <a:latin typeface="Arial" panose="020B0604020202020204" pitchFamily="34" charset="0"/>
                <a:sym typeface="Symbol" panose="05050102010706020507" pitchFamily="18" charset="2"/>
              </a:rPr>
              <a:t>V</a:t>
            </a:r>
            <a:r>
              <a:rPr lang="en-US" altLang="ru-RU" b="1" baseline="-25000" dirty="0" err="1" smtClean="0">
                <a:solidFill>
                  <a:srgbClr val="0000CC"/>
                </a:solidFill>
                <a:latin typeface="Arial" panose="020B0604020202020204" pitchFamily="34" charset="0"/>
                <a:sym typeface="Symbol" panose="05050102010706020507" pitchFamily="18" charset="2"/>
              </a:rPr>
              <a:t>ion</a:t>
            </a:r>
            <a:endParaRPr lang="ru-RU" altLang="ru-RU" b="1" baseline="-25000" dirty="0" smtClean="0">
              <a:solidFill>
                <a:srgbClr val="0000CC"/>
              </a:solidFill>
              <a:latin typeface="Arial" panose="020B0604020202020204" pitchFamily="34" charset="0"/>
              <a:sym typeface="Symbol" panose="05050102010706020507" pitchFamily="18" charset="2"/>
            </a:endParaRPr>
          </a:p>
        </p:txBody>
      </p:sp>
      <p:sp>
        <p:nvSpPr>
          <p:cNvPr id="864340" name="Line 84"/>
          <p:cNvSpPr>
            <a:spLocks noChangeShapeType="1"/>
          </p:cNvSpPr>
          <p:nvPr/>
        </p:nvSpPr>
        <p:spPr bwMode="auto">
          <a:xfrm>
            <a:off x="250825" y="1052513"/>
            <a:ext cx="288925" cy="0"/>
          </a:xfrm>
          <a:prstGeom prst="line">
            <a:avLst/>
          </a:prstGeom>
          <a:noFill/>
          <a:ln w="9525">
            <a:solidFill>
              <a:srgbClr val="3333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41" name="Line 85"/>
          <p:cNvSpPr>
            <a:spLocks noChangeShapeType="1"/>
          </p:cNvSpPr>
          <p:nvPr/>
        </p:nvSpPr>
        <p:spPr bwMode="auto">
          <a:xfrm flipV="1">
            <a:off x="3419475" y="4437063"/>
            <a:ext cx="0" cy="1512887"/>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42" name="Text Box 86"/>
          <p:cNvSpPr txBox="1">
            <a:spLocks noChangeArrowheads="1"/>
          </p:cNvSpPr>
          <p:nvPr/>
        </p:nvSpPr>
        <p:spPr bwMode="auto">
          <a:xfrm>
            <a:off x="3132138" y="4365625"/>
            <a:ext cx="2159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smtClean="0">
                <a:solidFill>
                  <a:srgbClr val="000066"/>
                </a:solidFill>
                <a:effectLst>
                  <a:outerShdw blurRad="38100" dist="38100" dir="2700000" algn="tl">
                    <a:srgbClr val="000000"/>
                  </a:outerShdw>
                </a:effectLst>
                <a:latin typeface="Times New Roman" panose="02020603050405020304" pitchFamily="18" charset="0"/>
              </a:rPr>
              <a:t>I</a:t>
            </a:r>
            <a:endParaRPr lang="ru-RU" altLang="ru-RU" smtClean="0">
              <a:solidFill>
                <a:srgbClr val="000066"/>
              </a:solidFill>
              <a:effectLst>
                <a:outerShdw blurRad="38100" dist="38100" dir="2700000" algn="tl">
                  <a:srgbClr val="000000"/>
                </a:outerShdw>
              </a:effectLst>
              <a:latin typeface="Times New Roman" panose="02020603050405020304" pitchFamily="18" charset="0"/>
            </a:endParaRPr>
          </a:p>
        </p:txBody>
      </p:sp>
      <p:sp>
        <p:nvSpPr>
          <p:cNvPr id="864343" name="Line 87"/>
          <p:cNvSpPr>
            <a:spLocks noChangeShapeType="1"/>
          </p:cNvSpPr>
          <p:nvPr/>
        </p:nvSpPr>
        <p:spPr bwMode="auto">
          <a:xfrm flipH="1">
            <a:off x="1763713" y="5876925"/>
            <a:ext cx="1584325" cy="215900"/>
          </a:xfrm>
          <a:prstGeom prst="line">
            <a:avLst/>
          </a:prstGeom>
          <a:noFill/>
          <a:ln w="38100" cmpd="dbl">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64344" name="Text Box 88"/>
          <p:cNvSpPr txBox="1">
            <a:spLocks noChangeArrowheads="1"/>
          </p:cNvSpPr>
          <p:nvPr/>
        </p:nvSpPr>
        <p:spPr bwMode="auto">
          <a:xfrm>
            <a:off x="3203575" y="5949950"/>
            <a:ext cx="503238" cy="24447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sz="1000" smtClean="0">
                <a:solidFill>
                  <a:srgbClr val="000066"/>
                </a:solidFill>
                <a:effectLst>
                  <a:outerShdw blurRad="38100" dist="38100" dir="2700000" algn="tl">
                    <a:srgbClr val="C0C0C0"/>
                  </a:outerShdw>
                </a:effectLst>
                <a:latin typeface="Arial" panose="020B0604020202020204" pitchFamily="34" charset="0"/>
              </a:rPr>
              <a:t>0</a:t>
            </a:r>
            <a:r>
              <a:rPr lang="en-US" altLang="ru-RU" sz="1000" smtClean="0">
                <a:solidFill>
                  <a:srgbClr val="000066"/>
                </a:solidFill>
                <a:effectLst>
                  <a:outerShdw blurRad="38100" dist="38100" dir="2700000" algn="tl">
                    <a:srgbClr val="C0C0C0"/>
                  </a:outerShdw>
                </a:effectLst>
                <a:latin typeface="Arial" panose="020B0604020202020204" pitchFamily="34" charset="0"/>
                <a:sym typeface="Symbol" panose="05050102010706020507" pitchFamily="18" charset="2"/>
              </a:rPr>
              <a:t></a:t>
            </a:r>
          </a:p>
        </p:txBody>
      </p:sp>
      <p:sp>
        <p:nvSpPr>
          <p:cNvPr id="864345" name="Text Box 89"/>
          <p:cNvSpPr txBox="1">
            <a:spLocks noChangeArrowheads="1"/>
          </p:cNvSpPr>
          <p:nvPr/>
        </p:nvSpPr>
        <p:spPr bwMode="auto">
          <a:xfrm>
            <a:off x="3708400" y="5949950"/>
            <a:ext cx="503238" cy="24447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sz="1000" smtClean="0">
                <a:solidFill>
                  <a:srgbClr val="000066"/>
                </a:solidFill>
                <a:effectLst>
                  <a:outerShdw blurRad="38100" dist="38100" dir="2700000" algn="tl">
                    <a:srgbClr val="C0C0C0"/>
                  </a:outerShdw>
                </a:effectLst>
                <a:latin typeface="Arial" panose="020B0604020202020204" pitchFamily="34" charset="0"/>
              </a:rPr>
              <a:t>180</a:t>
            </a:r>
            <a:r>
              <a:rPr lang="en-US" altLang="ru-RU" sz="1000" smtClean="0">
                <a:solidFill>
                  <a:srgbClr val="000066"/>
                </a:solidFill>
                <a:effectLst>
                  <a:outerShdw blurRad="38100" dist="38100" dir="2700000" algn="tl">
                    <a:srgbClr val="C0C0C0"/>
                  </a:outerShdw>
                </a:effectLst>
                <a:latin typeface="Arial" panose="020B0604020202020204" pitchFamily="34" charset="0"/>
                <a:sym typeface="Symbol" panose="05050102010706020507" pitchFamily="18" charset="2"/>
              </a:rPr>
              <a:t></a:t>
            </a:r>
          </a:p>
        </p:txBody>
      </p:sp>
      <p:sp>
        <p:nvSpPr>
          <p:cNvPr id="864346" name="Text Box 90"/>
          <p:cNvSpPr txBox="1">
            <a:spLocks noChangeArrowheads="1"/>
          </p:cNvSpPr>
          <p:nvPr/>
        </p:nvSpPr>
        <p:spPr bwMode="auto">
          <a:xfrm>
            <a:off x="4211638" y="5949950"/>
            <a:ext cx="503237" cy="24447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sz="1000" smtClean="0">
                <a:solidFill>
                  <a:srgbClr val="000066"/>
                </a:solidFill>
                <a:effectLst>
                  <a:outerShdw blurRad="38100" dist="38100" dir="2700000" algn="tl">
                    <a:srgbClr val="C0C0C0"/>
                  </a:outerShdw>
                </a:effectLst>
                <a:latin typeface="Arial" panose="020B0604020202020204" pitchFamily="34" charset="0"/>
              </a:rPr>
              <a:t>360</a:t>
            </a:r>
            <a:r>
              <a:rPr lang="en-US" altLang="ru-RU" sz="1000" smtClean="0">
                <a:solidFill>
                  <a:srgbClr val="000066"/>
                </a:solidFill>
                <a:effectLst>
                  <a:outerShdw blurRad="38100" dist="38100" dir="2700000" algn="tl">
                    <a:srgbClr val="C0C0C0"/>
                  </a:outerShdw>
                </a:effectLst>
                <a:latin typeface="Arial" panose="020B0604020202020204" pitchFamily="34" charset="0"/>
                <a:sym typeface="Symbol" panose="05050102010706020507" pitchFamily="18" charset="2"/>
              </a:rPr>
              <a:t></a:t>
            </a:r>
          </a:p>
        </p:txBody>
      </p:sp>
      <p:sp>
        <p:nvSpPr>
          <p:cNvPr id="864326" name="Line 70"/>
          <p:cNvSpPr>
            <a:spLocks noChangeShapeType="1"/>
          </p:cNvSpPr>
          <p:nvPr/>
        </p:nvSpPr>
        <p:spPr bwMode="auto">
          <a:xfrm flipV="1">
            <a:off x="3419475" y="5949950"/>
            <a:ext cx="1152525" cy="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2" name="Text Box 32"/>
          <p:cNvSpPr txBox="1">
            <a:spLocks noChangeArrowheads="1"/>
          </p:cNvSpPr>
          <p:nvPr/>
        </p:nvSpPr>
        <p:spPr bwMode="auto">
          <a:xfrm>
            <a:off x="4892306" y="-32400"/>
            <a:ext cx="4210419" cy="2169825"/>
          </a:xfrm>
          <a:prstGeom prst="rect">
            <a:avLst/>
          </a:prstGeom>
          <a:noFill/>
          <a:ln w="9525">
            <a:solidFill>
              <a:schemeClr val="tx1"/>
            </a:solidFill>
            <a:miter lim="800000"/>
            <a:headEnd/>
            <a:tailEnd/>
          </a:ln>
          <a:effectLst/>
          <a:extLst/>
        </p:spPr>
        <p:txBody>
          <a:bodyPr wrap="square">
            <a:spAutoFit/>
          </a:bodyPr>
          <a:lstStyle/>
          <a:p>
            <a:pPr algn="ctr" eaLnBrk="1" hangingPunct="1">
              <a:spcBef>
                <a:spcPct val="50000"/>
              </a:spcBef>
              <a:defRPr/>
            </a:pPr>
            <a:r>
              <a:rPr lang="en-US" dirty="0">
                <a:solidFill>
                  <a:srgbClr val="FFFF99"/>
                </a:solidFill>
                <a:latin typeface="Arial Cyr" panose="020B0604020202020204" pitchFamily="34" charset="0"/>
                <a:cs typeface="+mn-cs"/>
              </a:rPr>
              <a:t>Phase </a:t>
            </a:r>
            <a:r>
              <a:rPr lang="en-US" dirty="0" smtClean="0">
                <a:solidFill>
                  <a:srgbClr val="FFFF99"/>
                </a:solidFill>
                <a:latin typeface="Arial Cyr" panose="020B0604020202020204" pitchFamily="34" charset="0"/>
                <a:cs typeface="+mn-cs"/>
              </a:rPr>
              <a:t>length of ion bunch</a:t>
            </a:r>
            <a:r>
              <a:rPr lang="en-US" dirty="0">
                <a:solidFill>
                  <a:srgbClr val="FFFF99"/>
                </a:solidFill>
                <a:latin typeface="Arial Cyr" panose="020B0604020202020204" pitchFamily="34" charset="0"/>
                <a:cs typeface="+mn-cs"/>
              </a:rPr>
              <a:t>, which is captured in the acceleration </a:t>
            </a:r>
            <a:r>
              <a:rPr lang="en-US" dirty="0" smtClean="0">
                <a:solidFill>
                  <a:srgbClr val="FFFF99"/>
                </a:solidFill>
                <a:latin typeface="Arial Cyr" panose="020B0604020202020204" pitchFamily="34" charset="0"/>
                <a:cs typeface="+mn-cs"/>
              </a:rPr>
              <a:t> –           20-40</a:t>
            </a:r>
            <a:r>
              <a:rPr lang="en-US" dirty="0" smtClean="0">
                <a:solidFill>
                  <a:srgbClr val="FFFF99"/>
                </a:solidFill>
                <a:latin typeface="Arial Cyr" panose="020B0604020202020204" pitchFamily="34" charset="0"/>
                <a:cs typeface="+mn-cs"/>
                <a:sym typeface="Symbol" panose="05050102010706020507" pitchFamily="18" charset="2"/>
              </a:rPr>
              <a:t> from </a:t>
            </a:r>
            <a:r>
              <a:rPr lang="en-US" dirty="0" smtClean="0">
                <a:solidFill>
                  <a:srgbClr val="FFFF99"/>
                </a:solidFill>
                <a:latin typeface="Arial Cyr" panose="020B0604020202020204" pitchFamily="34" charset="0"/>
                <a:cs typeface="+mn-cs"/>
              </a:rPr>
              <a:t> 360</a:t>
            </a:r>
            <a:r>
              <a:rPr lang="en-US" dirty="0">
                <a:solidFill>
                  <a:srgbClr val="FFFF99"/>
                </a:solidFill>
                <a:latin typeface="Arial Cyr" panose="020B0604020202020204" pitchFamily="34" charset="0"/>
                <a:sym typeface="Symbol" panose="05050102010706020507" pitchFamily="18" charset="2"/>
              </a:rPr>
              <a:t> </a:t>
            </a:r>
            <a:r>
              <a:rPr lang="en-US" dirty="0" smtClean="0">
                <a:solidFill>
                  <a:srgbClr val="FFFF99"/>
                </a:solidFill>
                <a:latin typeface="Arial Cyr" panose="020B0604020202020204" pitchFamily="34" charset="0"/>
                <a:sym typeface="Symbol" panose="05050102010706020507" pitchFamily="18" charset="2"/>
              </a:rPr>
              <a:t></a:t>
            </a:r>
            <a:r>
              <a:rPr lang="en-US" dirty="0" smtClean="0">
                <a:solidFill>
                  <a:srgbClr val="FFFF99"/>
                </a:solidFill>
                <a:latin typeface="Arial Cyr" panose="020B0604020202020204" pitchFamily="34" charset="0"/>
                <a:cs typeface="+mn-cs"/>
              </a:rPr>
              <a:t>. </a:t>
            </a:r>
          </a:p>
          <a:p>
            <a:pPr algn="ctr" eaLnBrk="1" hangingPunct="1">
              <a:spcBef>
                <a:spcPct val="50000"/>
              </a:spcBef>
              <a:defRPr/>
            </a:pPr>
            <a:r>
              <a:rPr lang="en-US" i="1" dirty="0" err="1" smtClean="0">
                <a:solidFill>
                  <a:srgbClr val="FFFF99"/>
                </a:solidFill>
                <a:latin typeface="Arial Cyr" panose="020B0604020202020204" pitchFamily="34" charset="0"/>
                <a:cs typeface="+mn-cs"/>
              </a:rPr>
              <a:t>Buncher</a:t>
            </a:r>
            <a:r>
              <a:rPr lang="en-US" i="1" dirty="0" smtClean="0">
                <a:solidFill>
                  <a:srgbClr val="FFFF99"/>
                </a:solidFill>
                <a:latin typeface="Arial Cyr" panose="020B0604020202020204" pitchFamily="34" charset="0"/>
                <a:cs typeface="+mn-cs"/>
              </a:rPr>
              <a:t> </a:t>
            </a:r>
            <a:r>
              <a:rPr lang="en-US" i="1" dirty="0">
                <a:solidFill>
                  <a:srgbClr val="FFFF99"/>
                </a:solidFill>
                <a:latin typeface="Arial Cyr" panose="020B0604020202020204" pitchFamily="34" charset="0"/>
                <a:cs typeface="+mn-cs"/>
              </a:rPr>
              <a:t>system </a:t>
            </a:r>
            <a:r>
              <a:rPr lang="en-US" i="1" dirty="0" smtClean="0">
                <a:solidFill>
                  <a:srgbClr val="FFFF99"/>
                </a:solidFill>
                <a:latin typeface="Arial Cyr" panose="020B0604020202020204" pitchFamily="34" charset="0"/>
                <a:cs typeface="+mn-cs"/>
              </a:rPr>
              <a:t>increases </a:t>
            </a:r>
            <a:r>
              <a:rPr lang="en-US" i="1" dirty="0">
                <a:solidFill>
                  <a:srgbClr val="FFFF99"/>
                </a:solidFill>
                <a:latin typeface="Arial Cyr" panose="020B0604020202020204" pitchFamily="34" charset="0"/>
                <a:cs typeface="+mn-cs"/>
              </a:rPr>
              <a:t>the coefficient of capture of the injected beam </a:t>
            </a:r>
            <a:r>
              <a:rPr lang="en-US" i="1" dirty="0" smtClean="0">
                <a:solidFill>
                  <a:srgbClr val="FFFF99"/>
                </a:solidFill>
                <a:latin typeface="Arial Cyr" panose="020B0604020202020204" pitchFamily="34" charset="0"/>
                <a:cs typeface="+mn-cs"/>
              </a:rPr>
              <a:t>into </a:t>
            </a:r>
            <a:r>
              <a:rPr lang="en-US" i="1" dirty="0">
                <a:solidFill>
                  <a:srgbClr val="FFFF99"/>
                </a:solidFill>
                <a:latin typeface="Arial Cyr" panose="020B0604020202020204" pitchFamily="34" charset="0"/>
                <a:cs typeface="+mn-cs"/>
              </a:rPr>
              <a:t>the acceleration due to the compression of ions in the capture area</a:t>
            </a:r>
            <a:endParaRPr lang="ru-RU" i="1" dirty="0">
              <a:solidFill>
                <a:srgbClr val="FFFF99"/>
              </a:solidFill>
              <a:effectLst>
                <a:outerShdw blurRad="38100" dist="38100" dir="2700000" algn="tl">
                  <a:srgbClr val="000000"/>
                </a:outerShdw>
              </a:effectLst>
              <a:latin typeface="Arial" panose="020B0604020202020204" pitchFamily="34" charset="0"/>
              <a:cs typeface="+mn-cs"/>
            </a:endParaRPr>
          </a:p>
        </p:txBody>
      </p:sp>
    </p:spTree>
    <p:extLst>
      <p:ext uri="{BB962C8B-B14F-4D97-AF65-F5344CB8AC3E}">
        <p14:creationId xmlns:p14="http://schemas.microsoft.com/office/powerpoint/2010/main" xmlns="" val="1787742610"/>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7772400" cy="1143000"/>
          </a:xfrm>
        </p:spPr>
        <p:txBody>
          <a:bodyPr/>
          <a:lstStyle/>
          <a:p>
            <a:pPr algn="ctr"/>
            <a:r>
              <a:rPr lang="en-US" sz="3200" dirty="0" smtClean="0"/>
              <a:t>The equipment in the new building of the </a:t>
            </a:r>
            <a:r>
              <a:rPr lang="en-US" sz="3200" dirty="0"/>
              <a:t>n</a:t>
            </a:r>
            <a:r>
              <a:rPr lang="en-US" sz="3200" dirty="0" smtClean="0"/>
              <a:t>anotechnology Center </a:t>
            </a:r>
            <a:endParaRPr lang="ru-RU" sz="3200" b="1" dirty="0"/>
          </a:p>
        </p:txBody>
      </p:sp>
      <p:pic>
        <p:nvPicPr>
          <p:cNvPr id="513026" name="Picture 2" descr="F:\Координационный комитет- SHE factory\IMG_5916c1.jpg"/>
          <p:cNvPicPr>
            <a:picLocks noChangeAspect="1" noChangeArrowheads="1"/>
          </p:cNvPicPr>
          <p:nvPr/>
        </p:nvPicPr>
        <p:blipFill>
          <a:blip r:embed="rId2" cstate="print"/>
          <a:srcRect/>
          <a:stretch>
            <a:fillRect/>
          </a:stretch>
        </p:blipFill>
        <p:spPr bwMode="auto">
          <a:xfrm>
            <a:off x="0" y="1268760"/>
            <a:ext cx="9197254" cy="5689573"/>
          </a:xfrm>
          <a:prstGeom prst="rect">
            <a:avLst/>
          </a:prstGeom>
          <a:noFill/>
        </p:spPr>
      </p:pic>
    </p:spTree>
    <p:extLst>
      <p:ext uri="{BB962C8B-B14F-4D97-AF65-F5344CB8AC3E}">
        <p14:creationId xmlns:p14="http://schemas.microsoft.com/office/powerpoint/2010/main" xmlns="" val="1620997150"/>
      </p:ext>
    </p:extLst>
  </p:cSld>
  <p:clrMapOvr>
    <a:masterClrMapping/>
  </p:clrMapOvr>
  <p:transition spd="med">
    <p:dissolv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C:\Users\Admin\Dropbox\Photos\NanoLab\Фото 26.02.15, 16 59 46.jpg"/>
          <p:cNvPicPr>
            <a:picLocks noChangeAspect="1" noChangeArrowheads="1"/>
          </p:cNvPicPr>
          <p:nvPr/>
        </p:nvPicPr>
        <p:blipFill>
          <a:blip r:embed="rId3" cstate="print"/>
          <a:srcRect/>
          <a:stretch>
            <a:fillRect/>
          </a:stretch>
        </p:blipFill>
        <p:spPr bwMode="auto">
          <a:xfrm>
            <a:off x="107504" y="2693276"/>
            <a:ext cx="5108897" cy="3816424"/>
          </a:xfrm>
          <a:prstGeom prst="rect">
            <a:avLst/>
          </a:prstGeom>
          <a:noFill/>
          <a:ln w="9525">
            <a:noFill/>
            <a:miter lim="800000"/>
            <a:headEnd/>
            <a:tailEnd/>
          </a:ln>
        </p:spPr>
      </p:pic>
      <p:sp>
        <p:nvSpPr>
          <p:cNvPr id="3075" name="TextBox 1"/>
          <p:cNvSpPr txBox="1">
            <a:spLocks noChangeArrowheads="1"/>
          </p:cNvSpPr>
          <p:nvPr/>
        </p:nvSpPr>
        <p:spPr bwMode="auto">
          <a:xfrm>
            <a:off x="107504" y="1916832"/>
            <a:ext cx="4147167" cy="707886"/>
          </a:xfrm>
          <a:prstGeom prst="rect">
            <a:avLst/>
          </a:prstGeom>
          <a:noFill/>
          <a:ln w="9525">
            <a:noFill/>
            <a:miter lim="800000"/>
            <a:headEnd/>
            <a:tailEnd/>
          </a:ln>
        </p:spPr>
        <p:txBody>
          <a:bodyPr wrap="square">
            <a:spAutoFit/>
          </a:bodyPr>
          <a:lstStyle/>
          <a:p>
            <a:r>
              <a:rPr lang="en-US" sz="2000" dirty="0" smtClean="0">
                <a:solidFill>
                  <a:srgbClr val="FFFFFF"/>
                </a:solidFill>
              </a:rPr>
              <a:t>Scanning electron Microscope (resolution 1.3 </a:t>
            </a:r>
            <a:r>
              <a:rPr lang="en-US" sz="2000" dirty="0" err="1" smtClean="0">
                <a:solidFill>
                  <a:srgbClr val="FFFFFF"/>
                </a:solidFill>
              </a:rPr>
              <a:t>nm</a:t>
            </a:r>
            <a:r>
              <a:rPr lang="en-US" sz="2000" dirty="0" smtClean="0">
                <a:solidFill>
                  <a:srgbClr val="FFFFFF"/>
                </a:solidFill>
              </a:rPr>
              <a:t>)</a:t>
            </a:r>
            <a:endParaRPr lang="ru-RU" sz="2000" b="1" dirty="0">
              <a:solidFill>
                <a:srgbClr val="FFFF00"/>
              </a:solidFill>
              <a:latin typeface="Arial" panose="020B0604020202020204" pitchFamily="34" charset="0"/>
              <a:cs typeface="Arial" panose="020B0604020202020204" pitchFamily="34" charset="0"/>
            </a:endParaRPr>
          </a:p>
        </p:txBody>
      </p:sp>
      <p:pic>
        <p:nvPicPr>
          <p:cNvPr id="4" name="Picture 2" descr="C:\Users\Admin\Dropbox\Photos\NanoLab\Фото 26.02.15, 17 01 40.jpg"/>
          <p:cNvPicPr>
            <a:picLocks noChangeAspect="1" noChangeArrowheads="1"/>
          </p:cNvPicPr>
          <p:nvPr/>
        </p:nvPicPr>
        <p:blipFill rotWithShape="1">
          <a:blip r:embed="rId4" cstate="print"/>
          <a:srcRect l="16659" t="8560" r="15423" b="1127"/>
          <a:stretch/>
        </p:blipFill>
        <p:spPr bwMode="auto">
          <a:xfrm>
            <a:off x="5246328" y="2693276"/>
            <a:ext cx="3816424" cy="3789883"/>
          </a:xfrm>
          <a:prstGeom prst="rect">
            <a:avLst/>
          </a:prstGeom>
          <a:noFill/>
          <a:ln w="9525">
            <a:noFill/>
            <a:miter lim="800000"/>
            <a:headEnd/>
            <a:tailEnd/>
          </a:ln>
        </p:spPr>
      </p:pic>
      <p:sp>
        <p:nvSpPr>
          <p:cNvPr id="5" name="TextBox 1"/>
          <p:cNvSpPr txBox="1">
            <a:spLocks noChangeArrowheads="1"/>
          </p:cNvSpPr>
          <p:nvPr/>
        </p:nvSpPr>
        <p:spPr bwMode="auto">
          <a:xfrm>
            <a:off x="5364088" y="1886169"/>
            <a:ext cx="3779912" cy="707886"/>
          </a:xfrm>
          <a:prstGeom prst="rect">
            <a:avLst/>
          </a:prstGeom>
          <a:noFill/>
          <a:ln w="9525">
            <a:noFill/>
            <a:miter lim="800000"/>
            <a:headEnd/>
            <a:tailEnd/>
          </a:ln>
        </p:spPr>
        <p:txBody>
          <a:bodyPr wrap="square">
            <a:spAutoFit/>
          </a:bodyPr>
          <a:lstStyle/>
          <a:p>
            <a:pPr algn="r"/>
            <a:r>
              <a:rPr lang="en-US" sz="2000" dirty="0" smtClean="0">
                <a:solidFill>
                  <a:srgbClr val="FFFFFF"/>
                </a:solidFill>
              </a:rPr>
              <a:t>Scanning electron Microscope (resolution 6 </a:t>
            </a:r>
            <a:r>
              <a:rPr lang="en-US" sz="2000" dirty="0" err="1" smtClean="0">
                <a:solidFill>
                  <a:srgbClr val="FFFFFF"/>
                </a:solidFill>
              </a:rPr>
              <a:t>nm</a:t>
            </a:r>
            <a:r>
              <a:rPr lang="en-US" sz="2000" dirty="0" smtClean="0">
                <a:solidFill>
                  <a:srgbClr val="FFFFFF"/>
                </a:solidFill>
              </a:rPr>
              <a:t>)</a:t>
            </a:r>
            <a:endParaRPr lang="ru-RU" sz="2000" b="1" dirty="0">
              <a:solidFill>
                <a:srgbClr val="FFFF00"/>
              </a:solidFill>
              <a:latin typeface="Arial" panose="020B0604020202020204" pitchFamily="34" charset="0"/>
              <a:cs typeface="Arial" panose="020B0604020202020204" pitchFamily="34" charset="0"/>
            </a:endParaRPr>
          </a:p>
        </p:txBody>
      </p:sp>
      <p:sp>
        <p:nvSpPr>
          <p:cNvPr id="7" name="Заголовок 1"/>
          <p:cNvSpPr txBox="1">
            <a:spLocks/>
          </p:cNvSpPr>
          <p:nvPr/>
        </p:nvSpPr>
        <p:spPr>
          <a:xfrm>
            <a:off x="0" y="188640"/>
            <a:ext cx="8820472" cy="1143000"/>
          </a:xfrm>
          <a:prstGeom prst="rect">
            <a:avLst/>
          </a:prstGeom>
        </p:spPr>
        <p:txBody>
          <a:bodyPr/>
          <a:lstStyle/>
          <a:p>
            <a:pPr algn="ctr">
              <a:defRPr/>
            </a:pPr>
            <a:r>
              <a:rPr lang="en-US" sz="3200" dirty="0" smtClean="0">
                <a:solidFill>
                  <a:srgbClr val="CCFFFF"/>
                </a:solidFill>
                <a:effectLst>
                  <a:outerShdw blurRad="38100" dist="38100" dir="2700000" algn="tl">
                    <a:srgbClr val="000000"/>
                  </a:outerShdw>
                </a:effectLst>
                <a:latin typeface="Tahoma"/>
              </a:rPr>
              <a:t>The equipment of the </a:t>
            </a:r>
            <a:r>
              <a:rPr lang="en-US" sz="3200" dirty="0" err="1" smtClean="0">
                <a:solidFill>
                  <a:srgbClr val="CCFFFF"/>
                </a:solidFill>
                <a:effectLst>
                  <a:outerShdw blurRad="38100" dist="38100" dir="2700000" algn="tl">
                    <a:srgbClr val="000000"/>
                  </a:outerShdw>
                </a:effectLst>
                <a:latin typeface="Tahoma"/>
              </a:rPr>
              <a:t>nanotechnology</a:t>
            </a:r>
            <a:r>
              <a:rPr lang="en-US" sz="3200" dirty="0" smtClean="0">
                <a:solidFill>
                  <a:srgbClr val="CCFFFF"/>
                </a:solidFill>
                <a:effectLst>
                  <a:outerShdw blurRad="38100" dist="38100" dir="2700000" algn="tl">
                    <a:srgbClr val="000000"/>
                  </a:outerShdw>
                </a:effectLst>
                <a:latin typeface="Tahoma"/>
              </a:rPr>
              <a:t> Center </a:t>
            </a:r>
            <a:endParaRPr lang="ru-RU" sz="3200" b="1" dirty="0">
              <a:solidFill>
                <a:srgbClr val="CCFFFF"/>
              </a:solidFill>
              <a:effectLst>
                <a:outerShdw blurRad="38100" dist="38100" dir="2700000" algn="tl">
                  <a:srgbClr val="000000"/>
                </a:outerShdw>
              </a:effectLst>
              <a:latin typeface="Tahoma"/>
            </a:endParaRPr>
          </a:p>
        </p:txBody>
      </p:sp>
    </p:spTree>
    <p:extLst>
      <p:ext uri="{BB962C8B-B14F-4D97-AF65-F5344CB8AC3E}">
        <p14:creationId xmlns:p14="http://schemas.microsoft.com/office/powerpoint/2010/main" xmlns="" val="768350773"/>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073BEB64-EAD7-4BC1-890A-C6E520D0E67C}" type="slidenum">
              <a:rPr lang="en-US" smtClean="0">
                <a:solidFill>
                  <a:srgbClr val="FFFFFF"/>
                </a:solidFill>
              </a:rPr>
              <a:pPr>
                <a:defRPr/>
              </a:pPr>
              <a:t>102</a:t>
            </a:fld>
            <a:endParaRPr lang="en-US">
              <a:solidFill>
                <a:srgbClr val="FFFFFF"/>
              </a:solidFill>
            </a:endParaRPr>
          </a:p>
        </p:txBody>
      </p:sp>
      <p:sp>
        <p:nvSpPr>
          <p:cNvPr id="3" name="Прямоугольник 2"/>
          <p:cNvSpPr/>
          <p:nvPr/>
        </p:nvSpPr>
        <p:spPr>
          <a:xfrm>
            <a:off x="335089" y="1988840"/>
            <a:ext cx="8136904" cy="2123658"/>
          </a:xfrm>
          <a:prstGeom prst="rect">
            <a:avLst/>
          </a:prstGeom>
        </p:spPr>
        <p:txBody>
          <a:bodyPr wrap="square">
            <a:spAutoFit/>
          </a:bodyPr>
          <a:lstStyle/>
          <a:p>
            <a:pPr algn="ctr"/>
            <a:r>
              <a:rPr lang="en-US" sz="4400" b="1" dirty="0" smtClean="0">
                <a:solidFill>
                  <a:srgbClr val="FFFF00"/>
                </a:solidFill>
              </a:rPr>
              <a:t>New </a:t>
            </a:r>
            <a:r>
              <a:rPr lang="en-US" sz="4400" b="1" dirty="0">
                <a:solidFill>
                  <a:srgbClr val="FFFF00"/>
                </a:solidFill>
              </a:rPr>
              <a:t>nanotechnology center requires </a:t>
            </a:r>
            <a:endParaRPr lang="en-US" sz="4400" b="1" dirty="0" smtClean="0">
              <a:solidFill>
                <a:srgbClr val="FFFF00"/>
              </a:solidFill>
            </a:endParaRPr>
          </a:p>
          <a:p>
            <a:pPr algn="ctr"/>
            <a:r>
              <a:rPr lang="en-US" sz="4400" b="1" dirty="0" smtClean="0">
                <a:solidFill>
                  <a:srgbClr val="FFFF00"/>
                </a:solidFill>
              </a:rPr>
              <a:t>a </a:t>
            </a:r>
            <a:r>
              <a:rPr lang="en-US" sz="4400" b="1" dirty="0">
                <a:solidFill>
                  <a:srgbClr val="FFFF00"/>
                </a:solidFill>
              </a:rPr>
              <a:t>new specialized accelerator</a:t>
            </a:r>
            <a:endParaRPr lang="ru-RU" sz="4400" b="1" dirty="0">
              <a:solidFill>
                <a:srgbClr val="FFFF00"/>
              </a:solidFill>
            </a:endParaRPr>
          </a:p>
        </p:txBody>
      </p:sp>
    </p:spTree>
    <p:extLst>
      <p:ext uri="{BB962C8B-B14F-4D97-AF65-F5344CB8AC3E}">
        <p14:creationId xmlns:p14="http://schemas.microsoft.com/office/powerpoint/2010/main" xmlns="" val="2806765040"/>
      </p:ext>
    </p:extLst>
  </p:cSld>
  <p:clrMapOvr>
    <a:masterClrMapping/>
  </p:clrMapOvr>
  <p:transition spd="med">
    <p:dissolv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bwMode="auto">
          <a:xfrm>
            <a:off x="0" y="0"/>
            <a:ext cx="4139952"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eaLnBrk="1" hangingPunct="1"/>
            <a:endParaRPr lang="ru-RU" sz="2400" dirty="0" smtClean="0">
              <a:solidFill>
                <a:srgbClr val="FFFFFF"/>
              </a:solidFill>
              <a:effectLst>
                <a:outerShdw blurRad="38100" dist="38100" dir="2700000" algn="tl">
                  <a:srgbClr val="000000">
                    <a:alpha val="43137"/>
                  </a:srgbClr>
                </a:outerShdw>
              </a:effectLst>
              <a:latin typeface="Arial Cyr" panose="020B0604020202020204" pitchFamily="34" charset="0"/>
            </a:endParaRPr>
          </a:p>
        </p:txBody>
      </p:sp>
      <p:sp>
        <p:nvSpPr>
          <p:cNvPr id="2" name="Номер слайда 1"/>
          <p:cNvSpPr>
            <a:spLocks noGrp="1"/>
          </p:cNvSpPr>
          <p:nvPr>
            <p:ph type="sldNum" sz="quarter" idx="12"/>
          </p:nvPr>
        </p:nvSpPr>
        <p:spPr/>
        <p:txBody>
          <a:bodyPr/>
          <a:lstStyle/>
          <a:p>
            <a:pPr>
              <a:defRPr/>
            </a:pPr>
            <a:fld id="{073BEB64-EAD7-4BC1-890A-C6E520D0E67C}" type="slidenum">
              <a:rPr lang="en-US" smtClean="0">
                <a:solidFill>
                  <a:srgbClr val="FFFFFF"/>
                </a:solidFill>
              </a:rPr>
              <a:pPr>
                <a:defRPr/>
              </a:pPr>
              <a:t>103</a:t>
            </a:fld>
            <a:endParaRPr lang="en-US">
              <a:solidFill>
                <a:srgbClr val="FFFFFF"/>
              </a:solidFill>
            </a:endParaRPr>
          </a:p>
        </p:txBody>
      </p:sp>
      <p:sp>
        <p:nvSpPr>
          <p:cNvPr id="4" name="Прямоугольник 3"/>
          <p:cNvSpPr/>
          <p:nvPr/>
        </p:nvSpPr>
        <p:spPr>
          <a:xfrm>
            <a:off x="4211960" y="0"/>
            <a:ext cx="5040560" cy="5775940"/>
          </a:xfrm>
          <a:prstGeom prst="rect">
            <a:avLst/>
          </a:prstGeom>
          <a:solidFill>
            <a:schemeClr val="bg2"/>
          </a:solidFill>
        </p:spPr>
        <p:txBody>
          <a:bodyPr wrap="square">
            <a:spAutoFit/>
          </a:bodyPr>
          <a:lstStyle/>
          <a:p>
            <a:pPr algn="ctr">
              <a:spcAft>
                <a:spcPts val="1000"/>
              </a:spcAft>
            </a:pPr>
            <a:r>
              <a:rPr lang="en-US" sz="2400" b="1" u="sng" dirty="0" smtClean="0">
                <a:solidFill>
                  <a:srgbClr val="FFFF99"/>
                </a:solidFill>
              </a:rPr>
              <a:t>The </a:t>
            </a:r>
            <a:r>
              <a:rPr lang="en-US" sz="2400" b="1" u="sng" dirty="0">
                <a:solidFill>
                  <a:srgbClr val="FFFF99"/>
                </a:solidFill>
              </a:rPr>
              <a:t>project of </a:t>
            </a:r>
            <a:r>
              <a:rPr lang="en-US" sz="2400" b="1" u="sng" dirty="0" smtClean="0">
                <a:solidFill>
                  <a:srgbClr val="FFFF99"/>
                </a:solidFill>
              </a:rPr>
              <a:t>modernized          U-200M cyclotron</a:t>
            </a:r>
            <a:endParaRPr lang="en-US" sz="1600" dirty="0">
              <a:solidFill>
                <a:srgbClr val="FFFFFF"/>
              </a:solidFill>
            </a:endParaRPr>
          </a:p>
          <a:p>
            <a:pPr>
              <a:spcAft>
                <a:spcPts val="1000"/>
              </a:spcAft>
            </a:pPr>
            <a:r>
              <a:rPr lang="en-US" sz="1600" dirty="0" smtClean="0">
                <a:solidFill>
                  <a:srgbClr val="FFFFFF"/>
                </a:solidFill>
              </a:rPr>
              <a:t>The </a:t>
            </a:r>
            <a:r>
              <a:rPr lang="en-US" sz="1600" dirty="0" err="1" smtClean="0">
                <a:solidFill>
                  <a:srgbClr val="FFFFFF"/>
                </a:solidFill>
              </a:rPr>
              <a:t>programme</a:t>
            </a:r>
            <a:r>
              <a:rPr lang="en-US" sz="1600" dirty="0" smtClean="0">
                <a:solidFill>
                  <a:srgbClr val="FFFFFF"/>
                </a:solidFill>
              </a:rPr>
              <a:t> </a:t>
            </a:r>
            <a:r>
              <a:rPr lang="en-US" sz="1600" dirty="0">
                <a:solidFill>
                  <a:srgbClr val="FFFFFF"/>
                </a:solidFill>
              </a:rPr>
              <a:t>of applied research that is performed at the FLNR cyclotron IC-100, U-400, </a:t>
            </a:r>
            <a:r>
              <a:rPr lang="en-US" sz="1600" dirty="0" smtClean="0">
                <a:solidFill>
                  <a:srgbClr val="FFFFFF"/>
                </a:solidFill>
              </a:rPr>
              <a:t>U-400M takes  </a:t>
            </a:r>
            <a:r>
              <a:rPr lang="en-US" sz="1600" dirty="0">
                <a:solidFill>
                  <a:srgbClr val="FFFFFF"/>
                </a:solidFill>
              </a:rPr>
              <a:t>approximately 6000 hours of accelerator </a:t>
            </a:r>
            <a:r>
              <a:rPr lang="en-US" sz="1600" dirty="0" smtClean="0">
                <a:solidFill>
                  <a:srgbClr val="FFFFFF"/>
                </a:solidFill>
              </a:rPr>
              <a:t>operation. </a:t>
            </a:r>
          </a:p>
          <a:p>
            <a:pPr>
              <a:spcAft>
                <a:spcPts val="1000"/>
              </a:spcAft>
            </a:pPr>
            <a:r>
              <a:rPr lang="en-US" sz="1600" u="sng" dirty="0" smtClean="0">
                <a:solidFill>
                  <a:srgbClr val="FFFFFF"/>
                </a:solidFill>
              </a:rPr>
              <a:t>Main tasks for U-200M:</a:t>
            </a:r>
            <a:r>
              <a:rPr lang="en-US" sz="1600" dirty="0">
                <a:solidFill>
                  <a:srgbClr val="FFFFFF"/>
                </a:solidFill>
              </a:rPr>
              <a:t/>
            </a:r>
            <a:br>
              <a:rPr lang="en-US" sz="1600" dirty="0">
                <a:solidFill>
                  <a:srgbClr val="FFFFFF"/>
                </a:solidFill>
              </a:rPr>
            </a:br>
            <a:r>
              <a:rPr lang="en-US" sz="1600" dirty="0" smtClean="0">
                <a:solidFill>
                  <a:srgbClr val="FFFFFF"/>
                </a:solidFill>
              </a:rPr>
              <a:t>- research </a:t>
            </a:r>
            <a:r>
              <a:rPr lang="en-US" sz="1600" dirty="0">
                <a:solidFill>
                  <a:srgbClr val="FFFFFF"/>
                </a:solidFill>
              </a:rPr>
              <a:t>in the field of solid state physics,</a:t>
            </a:r>
            <a:br>
              <a:rPr lang="en-US" sz="1600" dirty="0">
                <a:solidFill>
                  <a:srgbClr val="FFFFFF"/>
                </a:solidFill>
              </a:rPr>
            </a:br>
            <a:r>
              <a:rPr lang="en-US" sz="1600" dirty="0" smtClean="0">
                <a:solidFill>
                  <a:srgbClr val="FFFFFF"/>
                </a:solidFill>
              </a:rPr>
              <a:t>- production </a:t>
            </a:r>
            <a:r>
              <a:rPr lang="en-US" sz="1600" dirty="0">
                <a:solidFill>
                  <a:srgbClr val="FFFFFF"/>
                </a:solidFill>
              </a:rPr>
              <a:t>of track membranes,</a:t>
            </a:r>
            <a:br>
              <a:rPr lang="en-US" sz="1600" dirty="0">
                <a:solidFill>
                  <a:srgbClr val="FFFFFF"/>
                </a:solidFill>
              </a:rPr>
            </a:br>
            <a:r>
              <a:rPr lang="en-US" sz="1600" dirty="0" smtClean="0">
                <a:solidFill>
                  <a:srgbClr val="FFFFFF"/>
                </a:solidFill>
              </a:rPr>
              <a:t>- testing </a:t>
            </a:r>
            <a:r>
              <a:rPr lang="en-US" sz="1600" dirty="0">
                <a:solidFill>
                  <a:srgbClr val="FFFFFF"/>
                </a:solidFill>
              </a:rPr>
              <a:t>of electronic components,</a:t>
            </a:r>
            <a:br>
              <a:rPr lang="en-US" sz="1600" dirty="0">
                <a:solidFill>
                  <a:srgbClr val="FFFFFF"/>
                </a:solidFill>
              </a:rPr>
            </a:br>
            <a:r>
              <a:rPr lang="en-US" sz="1600" dirty="0" smtClean="0">
                <a:solidFill>
                  <a:srgbClr val="FFFFFF"/>
                </a:solidFill>
              </a:rPr>
              <a:t>- the </a:t>
            </a:r>
            <a:r>
              <a:rPr lang="en-US" sz="1600" dirty="0">
                <a:solidFill>
                  <a:srgbClr val="FFFFFF"/>
                </a:solidFill>
              </a:rPr>
              <a:t>production of radioactive isotopes </a:t>
            </a:r>
            <a:r>
              <a:rPr lang="en-US" sz="1600" dirty="0" smtClean="0">
                <a:solidFill>
                  <a:srgbClr val="FFFFFF"/>
                </a:solidFill>
              </a:rPr>
              <a:t>with He beam.</a:t>
            </a:r>
          </a:p>
          <a:p>
            <a:pPr>
              <a:spcAft>
                <a:spcPts val="1000"/>
              </a:spcAft>
            </a:pPr>
            <a:r>
              <a:rPr lang="en-US" sz="1600" u="sng" dirty="0" smtClean="0">
                <a:solidFill>
                  <a:srgbClr val="FFFFFF"/>
                </a:solidFill>
              </a:rPr>
              <a:t>Technical </a:t>
            </a:r>
            <a:r>
              <a:rPr lang="en-US" sz="1600" u="sng" dirty="0">
                <a:solidFill>
                  <a:srgbClr val="FFFFFF"/>
                </a:solidFill>
              </a:rPr>
              <a:t>characteristics of U-200M</a:t>
            </a:r>
            <a:r>
              <a:rPr lang="en-US" sz="1600" u="sng" dirty="0" smtClean="0">
                <a:solidFill>
                  <a:srgbClr val="FFFFFF"/>
                </a:solidFill>
              </a:rPr>
              <a:t>:</a:t>
            </a:r>
            <a:r>
              <a:rPr lang="en-US" sz="1600" u="sng" dirty="0">
                <a:solidFill>
                  <a:srgbClr val="FFFFFF"/>
                </a:solidFill>
              </a:rPr>
              <a:t>  </a:t>
            </a:r>
            <a:r>
              <a:rPr lang="en-US" sz="1600" u="sng" dirty="0" smtClean="0">
                <a:solidFill>
                  <a:srgbClr val="FFFFFF"/>
                </a:solidFill>
              </a:rPr>
              <a:t>                         </a:t>
            </a:r>
            <a:r>
              <a:rPr lang="en-US" sz="1600" dirty="0" smtClean="0">
                <a:solidFill>
                  <a:srgbClr val="FFFFFF"/>
                </a:solidFill>
              </a:rPr>
              <a:t>- range </a:t>
            </a:r>
            <a:r>
              <a:rPr lang="en-US" sz="1600" dirty="0">
                <a:solidFill>
                  <a:srgbClr val="FFFFFF"/>
                </a:solidFill>
              </a:rPr>
              <a:t>of ions from helium to </a:t>
            </a:r>
            <a:r>
              <a:rPr lang="en-US" sz="1600" dirty="0" smtClean="0">
                <a:solidFill>
                  <a:srgbClr val="FFFFFF"/>
                </a:solidFill>
              </a:rPr>
              <a:t>uranium,  </a:t>
            </a:r>
            <a:r>
              <a:rPr lang="en-US" sz="1600" dirty="0">
                <a:solidFill>
                  <a:srgbClr val="FFFFFF"/>
                </a:solidFill>
              </a:rPr>
              <a:t/>
            </a:r>
            <a:br>
              <a:rPr lang="en-US" sz="1600" dirty="0">
                <a:solidFill>
                  <a:srgbClr val="FFFFFF"/>
                </a:solidFill>
              </a:rPr>
            </a:br>
            <a:r>
              <a:rPr lang="en-US" sz="1600" dirty="0" smtClean="0">
                <a:solidFill>
                  <a:srgbClr val="FFFFFF"/>
                </a:solidFill>
              </a:rPr>
              <a:t>- external beam injection from ECR ion </a:t>
            </a:r>
            <a:r>
              <a:rPr lang="en-US" sz="1600" dirty="0">
                <a:solidFill>
                  <a:srgbClr val="FFFFFF"/>
                </a:solidFill>
              </a:rPr>
              <a:t>source,</a:t>
            </a:r>
            <a:br>
              <a:rPr lang="en-US" sz="1600" dirty="0">
                <a:solidFill>
                  <a:srgbClr val="FFFFFF"/>
                </a:solidFill>
              </a:rPr>
            </a:br>
            <a:r>
              <a:rPr lang="en-US" sz="1600" dirty="0" smtClean="0">
                <a:solidFill>
                  <a:srgbClr val="FFFFFF"/>
                </a:solidFill>
              </a:rPr>
              <a:t>- mass-to-charge ratio </a:t>
            </a:r>
            <a:r>
              <a:rPr lang="en-US" sz="1600" dirty="0">
                <a:solidFill>
                  <a:srgbClr val="FFFFFF"/>
                </a:solidFill>
              </a:rPr>
              <a:t>of the </a:t>
            </a:r>
            <a:r>
              <a:rPr lang="en-US" sz="1600" dirty="0" smtClean="0">
                <a:solidFill>
                  <a:srgbClr val="FFFFFF"/>
                </a:solidFill>
              </a:rPr>
              <a:t>accelerated </a:t>
            </a:r>
            <a:r>
              <a:rPr lang="en-US" sz="1600" dirty="0">
                <a:solidFill>
                  <a:srgbClr val="FFFFFF"/>
                </a:solidFill>
              </a:rPr>
              <a:t>ions: 4 - 8</a:t>
            </a:r>
            <a:br>
              <a:rPr lang="en-US" sz="1600" dirty="0">
                <a:solidFill>
                  <a:srgbClr val="FFFFFF"/>
                </a:solidFill>
              </a:rPr>
            </a:br>
            <a:r>
              <a:rPr lang="en-US" sz="1600" dirty="0" smtClean="0">
                <a:solidFill>
                  <a:srgbClr val="FFFFFF"/>
                </a:solidFill>
              </a:rPr>
              <a:t>- ion energy : </a:t>
            </a:r>
            <a:r>
              <a:rPr lang="en-US" sz="1600" dirty="0">
                <a:solidFill>
                  <a:srgbClr val="FFFFFF"/>
                </a:solidFill>
              </a:rPr>
              <a:t>1.5 to 6.5 </a:t>
            </a:r>
            <a:r>
              <a:rPr lang="en-US" sz="1600" dirty="0" smtClean="0">
                <a:solidFill>
                  <a:srgbClr val="FFFFFF"/>
                </a:solidFill>
              </a:rPr>
              <a:t>MeV/nucleon.</a:t>
            </a:r>
          </a:p>
          <a:p>
            <a:pPr>
              <a:spcAft>
                <a:spcPts val="1000"/>
              </a:spcAft>
            </a:pPr>
            <a:r>
              <a:rPr lang="en-US" sz="1600" u="sng" dirty="0" smtClean="0">
                <a:solidFill>
                  <a:srgbClr val="FFFFFF"/>
                </a:solidFill>
              </a:rPr>
              <a:t>Physical installations:</a:t>
            </a:r>
            <a:r>
              <a:rPr lang="en-US" sz="1600" dirty="0">
                <a:solidFill>
                  <a:srgbClr val="FFFFFF"/>
                </a:solidFill>
              </a:rPr>
              <a:t/>
            </a:r>
            <a:br>
              <a:rPr lang="en-US" sz="1600" dirty="0">
                <a:solidFill>
                  <a:srgbClr val="FFFFFF"/>
                </a:solidFill>
              </a:rPr>
            </a:br>
            <a:r>
              <a:rPr lang="en-US" sz="1600" dirty="0" smtClean="0">
                <a:solidFill>
                  <a:srgbClr val="FFFFFF"/>
                </a:solidFill>
              </a:rPr>
              <a:t>- installation </a:t>
            </a:r>
            <a:r>
              <a:rPr lang="en-US" sz="1600" dirty="0">
                <a:solidFill>
                  <a:srgbClr val="FFFFFF"/>
                </a:solidFill>
              </a:rPr>
              <a:t>for scientific and applied research,</a:t>
            </a:r>
            <a:br>
              <a:rPr lang="en-US" sz="1600" dirty="0">
                <a:solidFill>
                  <a:srgbClr val="FFFFFF"/>
                </a:solidFill>
              </a:rPr>
            </a:br>
            <a:r>
              <a:rPr lang="en-US" sz="1600" dirty="0" smtClean="0">
                <a:solidFill>
                  <a:srgbClr val="FFFFFF"/>
                </a:solidFill>
              </a:rPr>
              <a:t>- </a:t>
            </a:r>
            <a:r>
              <a:rPr lang="en-US" sz="1600" dirty="0" smtClean="0">
                <a:solidFill>
                  <a:srgbClr val="FFFFFF"/>
                </a:solidFill>
                <a:latin typeface="Arial" panose="020B0604020202020204" pitchFamily="34" charset="0"/>
              </a:rPr>
              <a:t>f</a:t>
            </a:r>
            <a:r>
              <a:rPr lang="en-US" altLang="ru-RU" sz="1600" dirty="0" smtClean="0">
                <a:solidFill>
                  <a:srgbClr val="FFFFFF"/>
                </a:solidFill>
                <a:latin typeface="Arial" panose="020B0604020202020204" pitchFamily="34" charset="0"/>
              </a:rPr>
              <a:t>acility </a:t>
            </a:r>
            <a:r>
              <a:rPr lang="en-US" sz="1600" dirty="0" smtClean="0">
                <a:solidFill>
                  <a:srgbClr val="FFFFFF"/>
                </a:solidFill>
              </a:rPr>
              <a:t>for </a:t>
            </a:r>
            <a:r>
              <a:rPr lang="en-US" sz="1600" dirty="0">
                <a:solidFill>
                  <a:srgbClr val="FFFFFF"/>
                </a:solidFill>
              </a:rPr>
              <a:t>irradiation of polymer films,</a:t>
            </a:r>
            <a:br>
              <a:rPr lang="en-US" sz="1600" dirty="0">
                <a:solidFill>
                  <a:srgbClr val="FFFFFF"/>
                </a:solidFill>
              </a:rPr>
            </a:br>
            <a:r>
              <a:rPr lang="en-US" sz="1600" dirty="0" smtClean="0">
                <a:solidFill>
                  <a:srgbClr val="FFFFFF"/>
                </a:solidFill>
              </a:rPr>
              <a:t>- installation </a:t>
            </a:r>
            <a:r>
              <a:rPr lang="en-US" sz="1600" dirty="0">
                <a:solidFill>
                  <a:srgbClr val="FFFFFF"/>
                </a:solidFill>
              </a:rPr>
              <a:t>for testing of </a:t>
            </a:r>
            <a:r>
              <a:rPr lang="en-US" sz="1600" dirty="0" smtClean="0">
                <a:solidFill>
                  <a:srgbClr val="FFFFFF"/>
                </a:solidFill>
              </a:rPr>
              <a:t>electronic components, </a:t>
            </a:r>
            <a:r>
              <a:rPr lang="en-US" sz="1600" dirty="0">
                <a:solidFill>
                  <a:srgbClr val="FFFFFF"/>
                </a:solidFill>
              </a:rPr>
              <a:t/>
            </a:r>
            <a:br>
              <a:rPr lang="en-US" sz="1600" dirty="0">
                <a:solidFill>
                  <a:srgbClr val="FFFFFF"/>
                </a:solidFill>
              </a:rPr>
            </a:br>
            <a:r>
              <a:rPr lang="en-US" sz="1600" dirty="0" smtClean="0">
                <a:solidFill>
                  <a:srgbClr val="FFFFFF"/>
                </a:solidFill>
              </a:rPr>
              <a:t>- installation </a:t>
            </a:r>
            <a:r>
              <a:rPr lang="en-US" sz="1600" dirty="0">
                <a:solidFill>
                  <a:srgbClr val="FFFFFF"/>
                </a:solidFill>
              </a:rPr>
              <a:t>for the production of radioisotopes.</a:t>
            </a:r>
            <a:endParaRPr lang="ru-RU" sz="1600" dirty="0">
              <a:solidFill>
                <a:srgbClr val="FFFFFF"/>
              </a:solidFill>
              <a:latin typeface="Tahoma"/>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srgbClr val="FFFFFF"/>
              </a:solidFill>
            </a:endParaRPr>
          </a:p>
        </p:txBody>
      </p:sp>
      <p:graphicFrame>
        <p:nvGraphicFramePr>
          <p:cNvPr id="6" name="Объект 5"/>
          <p:cNvGraphicFramePr>
            <a:graphicFrameLocks noChangeAspect="1"/>
          </p:cNvGraphicFramePr>
          <p:nvPr>
            <p:extLst/>
          </p:nvPr>
        </p:nvGraphicFramePr>
        <p:xfrm>
          <a:off x="539552" y="2964029"/>
          <a:ext cx="2736304" cy="3893971"/>
        </p:xfrm>
        <a:graphic>
          <a:graphicData uri="http://schemas.openxmlformats.org/presentationml/2006/ole">
            <p:oleObj spid="_x0000_s1069083" r:id="rId3" imgW="4242465" imgH="6019812" progId="">
              <p:embed/>
            </p:oleObj>
          </a:graphicData>
        </a:graphic>
      </p:graphicFrame>
      <p:sp>
        <p:nvSpPr>
          <p:cNvPr id="5" name="Прямоугольник 4"/>
          <p:cNvSpPr/>
          <p:nvPr/>
        </p:nvSpPr>
        <p:spPr>
          <a:xfrm>
            <a:off x="0" y="0"/>
            <a:ext cx="4139952" cy="2980303"/>
          </a:xfrm>
          <a:prstGeom prst="rect">
            <a:avLst/>
          </a:prstGeom>
        </p:spPr>
        <p:txBody>
          <a:bodyPr wrap="square">
            <a:spAutoFit/>
          </a:bodyPr>
          <a:lstStyle/>
          <a:p>
            <a:pPr>
              <a:spcAft>
                <a:spcPts val="1000"/>
              </a:spcAft>
            </a:pPr>
            <a:r>
              <a:rPr lang="en-US" sz="2400" b="1" u="sng" dirty="0" smtClean="0">
                <a:solidFill>
                  <a:srgbClr val="FFFF00"/>
                </a:solidFill>
              </a:rPr>
              <a:t>The U-200 Cyclotron </a:t>
            </a:r>
            <a:r>
              <a:rPr lang="en-US" sz="1600" dirty="0" smtClean="0">
                <a:solidFill>
                  <a:srgbClr val="FFFFFF"/>
                </a:solidFill>
              </a:rPr>
              <a:t/>
            </a:r>
            <a:br>
              <a:rPr lang="en-US" sz="1600" dirty="0" smtClean="0">
                <a:solidFill>
                  <a:srgbClr val="FFFFFF"/>
                </a:solidFill>
              </a:rPr>
            </a:br>
            <a:r>
              <a:rPr lang="en-US" sz="1400" dirty="0" smtClean="0">
                <a:solidFill>
                  <a:srgbClr val="FFFFFF"/>
                </a:solidFill>
              </a:rPr>
              <a:t>In 1968 the U-200 was put into operation in the FLNR. </a:t>
            </a:r>
            <a:r>
              <a:rPr lang="en-US" sz="1400" dirty="0">
                <a:solidFill>
                  <a:srgbClr val="FFFFFF"/>
                </a:solidFill>
              </a:rPr>
              <a:t>I</a:t>
            </a:r>
            <a:r>
              <a:rPr lang="en-US" sz="1400" dirty="0" smtClean="0">
                <a:solidFill>
                  <a:srgbClr val="FFFFFF"/>
                </a:solidFill>
              </a:rPr>
              <a:t>n 2013 it was decommissioned, because of being outdated physically and technologically.</a:t>
            </a:r>
            <a:endParaRPr lang="en-US" sz="800" dirty="0">
              <a:solidFill>
                <a:srgbClr val="FFFFFF"/>
              </a:solidFill>
            </a:endParaRPr>
          </a:p>
          <a:p>
            <a:pPr>
              <a:spcAft>
                <a:spcPts val="1000"/>
              </a:spcAft>
            </a:pPr>
            <a:r>
              <a:rPr lang="en-US" sz="1600" u="sng" dirty="0" smtClean="0">
                <a:solidFill>
                  <a:srgbClr val="FFFF99"/>
                </a:solidFill>
              </a:rPr>
              <a:t>Parameters of U-200:</a:t>
            </a:r>
          </a:p>
          <a:p>
            <a:pPr marL="285750" indent="-285750">
              <a:spcAft>
                <a:spcPts val="1000"/>
              </a:spcAft>
              <a:buFont typeface="Wingdings" panose="05000000000000000000" pitchFamily="2" charset="2"/>
              <a:buChar char="Ø"/>
            </a:pPr>
            <a:r>
              <a:rPr lang="en-US" sz="1600" dirty="0">
                <a:solidFill>
                  <a:srgbClr val="FFFF99"/>
                </a:solidFill>
              </a:rPr>
              <a:t>Diameter of the magnet pole – 2 </a:t>
            </a:r>
            <a:r>
              <a:rPr lang="en-US" sz="1600" dirty="0" smtClean="0">
                <a:solidFill>
                  <a:srgbClr val="FFFF99"/>
                </a:solidFill>
              </a:rPr>
              <a:t>m</a:t>
            </a:r>
          </a:p>
          <a:p>
            <a:pPr marL="285750" indent="-285750">
              <a:spcAft>
                <a:spcPts val="1000"/>
              </a:spcAft>
              <a:buFont typeface="Wingdings" panose="05000000000000000000" pitchFamily="2" charset="2"/>
              <a:buChar char="Ø"/>
            </a:pPr>
            <a:r>
              <a:rPr lang="en-US" sz="1600" dirty="0">
                <a:solidFill>
                  <a:srgbClr val="FFFF99"/>
                </a:solidFill>
              </a:rPr>
              <a:t>Internal ion source </a:t>
            </a:r>
            <a:r>
              <a:rPr lang="en-US" sz="1600" dirty="0" smtClean="0">
                <a:solidFill>
                  <a:srgbClr val="FFFF99"/>
                </a:solidFill>
              </a:rPr>
              <a:t>of PIG type  </a:t>
            </a:r>
          </a:p>
          <a:p>
            <a:pPr marL="285750" indent="-285750">
              <a:spcAft>
                <a:spcPts val="1000"/>
              </a:spcAft>
              <a:buFont typeface="Wingdings" panose="05000000000000000000" pitchFamily="2" charset="2"/>
              <a:buChar char="Ø"/>
            </a:pPr>
            <a:r>
              <a:rPr lang="en-US" sz="1600" dirty="0">
                <a:solidFill>
                  <a:srgbClr val="FFFF99"/>
                </a:solidFill>
              </a:rPr>
              <a:t>Accelerated ions – </a:t>
            </a:r>
            <a:r>
              <a:rPr lang="en-US" sz="1600" dirty="0" smtClean="0">
                <a:solidFill>
                  <a:srgbClr val="FFFF99"/>
                </a:solidFill>
              </a:rPr>
              <a:t>  He </a:t>
            </a:r>
            <a:r>
              <a:rPr lang="en-US" sz="1600" dirty="0">
                <a:solidFill>
                  <a:srgbClr val="FFFF99"/>
                </a:solidFill>
              </a:rPr>
              <a:t>– </a:t>
            </a:r>
            <a:r>
              <a:rPr lang="en-US" sz="1600" dirty="0" err="1" smtClean="0">
                <a:solidFill>
                  <a:srgbClr val="FFFF99"/>
                </a:solidFill>
              </a:rPr>
              <a:t>Ar</a:t>
            </a:r>
            <a:endParaRPr lang="en-US" sz="1600" dirty="0" smtClean="0">
              <a:solidFill>
                <a:srgbClr val="FFFF99"/>
              </a:solidFill>
            </a:endParaRPr>
          </a:p>
          <a:p>
            <a:pPr marL="285750" indent="-285750">
              <a:spcAft>
                <a:spcPts val="1000"/>
              </a:spcAft>
              <a:buFont typeface="Wingdings" panose="05000000000000000000" pitchFamily="2" charset="2"/>
              <a:buChar char="Ø"/>
            </a:pPr>
            <a:r>
              <a:rPr lang="en-US" sz="1600" dirty="0">
                <a:solidFill>
                  <a:srgbClr val="FFFF99"/>
                </a:solidFill>
              </a:rPr>
              <a:t>The ion energy 3 -18 </a:t>
            </a:r>
            <a:r>
              <a:rPr lang="en-US" sz="1600" dirty="0" smtClean="0">
                <a:solidFill>
                  <a:srgbClr val="FFFF99"/>
                </a:solidFill>
              </a:rPr>
              <a:t>MeV/nucleon</a:t>
            </a:r>
            <a:endParaRPr lang="ru-RU" sz="1600" b="1" dirty="0">
              <a:solidFill>
                <a:srgbClr val="FFFF99"/>
              </a:solidFill>
              <a:ea typeface="Calibri" panose="020F0502020204030204" pitchFamily="34" charset="0"/>
              <a:cs typeface="Times New Roman" panose="02020603050405020304" pitchFamily="18" charset="0"/>
            </a:endParaRPr>
          </a:p>
        </p:txBody>
      </p:sp>
      <p:sp>
        <p:nvSpPr>
          <p:cNvPr id="10" name="Стрелка вправо 9"/>
          <p:cNvSpPr/>
          <p:nvPr/>
        </p:nvSpPr>
        <p:spPr bwMode="auto">
          <a:xfrm>
            <a:off x="3275856" y="116632"/>
            <a:ext cx="1368152" cy="36004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eaLnBrk="1" hangingPunct="1"/>
            <a:endParaRPr lang="ru-RU" sz="2400" smtClean="0">
              <a:solidFill>
                <a:srgbClr val="FFFFFF"/>
              </a:solidFill>
              <a:effectLst>
                <a:outerShdw blurRad="38100" dist="38100" dir="2700000" algn="tl">
                  <a:srgbClr val="000000">
                    <a:alpha val="43137"/>
                  </a:srgbClr>
                </a:outerShdw>
              </a:effectLst>
              <a:latin typeface="Arial Cyr" panose="020B0604020202020204" pitchFamily="34" charset="0"/>
            </a:endParaRPr>
          </a:p>
        </p:txBody>
      </p:sp>
    </p:spTree>
    <p:extLst>
      <p:ext uri="{BB962C8B-B14F-4D97-AF65-F5344CB8AC3E}">
        <p14:creationId xmlns:p14="http://schemas.microsoft.com/office/powerpoint/2010/main" xmlns="" val="3828843375"/>
      </p:ext>
    </p:extLst>
  </p:cSld>
  <p:clrMapOvr>
    <a:masterClrMapping/>
  </p:clrMapOvr>
  <p:transition spd="med">
    <p:dissolv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073BEB64-EAD7-4BC1-890A-C6E520D0E67C}" type="slidenum">
              <a:rPr lang="en-US" smtClean="0">
                <a:solidFill>
                  <a:srgbClr val="FFFFFF"/>
                </a:solidFill>
              </a:rPr>
              <a:pPr>
                <a:defRPr/>
              </a:pPr>
              <a:t>104</a:t>
            </a:fld>
            <a:endParaRPr lang="en-US">
              <a:solidFill>
                <a:srgbClr val="FFFFFF"/>
              </a:solidFill>
            </a:endParaRPr>
          </a:p>
        </p:txBody>
      </p:sp>
      <p:sp>
        <p:nvSpPr>
          <p:cNvPr id="73728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1" hangingPunct="1"/>
            <a:endParaRPr lang="ru-RU" smtClean="0">
              <a:solidFill>
                <a:srgbClr val="FFFFFF"/>
              </a:solidFill>
              <a:latin typeface="Arial" pitchFamily="34" charset="0"/>
              <a:cs typeface="Arial" pitchFamily="34" charset="0"/>
            </a:endParaRPr>
          </a:p>
        </p:txBody>
      </p:sp>
      <p:sp>
        <p:nvSpPr>
          <p:cNvPr id="5" name="Прямоугольник 4"/>
          <p:cNvSpPr/>
          <p:nvPr/>
        </p:nvSpPr>
        <p:spPr>
          <a:xfrm>
            <a:off x="114930" y="137044"/>
            <a:ext cx="3203847" cy="1200329"/>
          </a:xfrm>
          <a:prstGeom prst="rect">
            <a:avLst/>
          </a:prstGeom>
          <a:solidFill>
            <a:schemeClr val="tx2"/>
          </a:solidFill>
        </p:spPr>
        <p:txBody>
          <a:bodyPr wrap="square">
            <a:spAutoFit/>
          </a:bodyPr>
          <a:lstStyle/>
          <a:p>
            <a:pPr algn="ctr"/>
            <a:r>
              <a:rPr lang="en-US" altLang="ru-RU" sz="3600" b="1" dirty="0" smtClean="0">
                <a:solidFill>
                  <a:srgbClr val="8A8AE7">
                    <a:lumMod val="50000"/>
                  </a:srgbClr>
                </a:solidFill>
                <a:latin typeface="Arial" panose="020B0604020202020204" pitchFamily="34" charset="0"/>
                <a:ea typeface="Times New Roman" panose="02020603050405020304" pitchFamily="18" charset="0"/>
              </a:rPr>
              <a:t>The U-200M Cyclotron</a:t>
            </a:r>
            <a:endParaRPr lang="ru-RU" altLang="ru-RU" sz="3600" dirty="0" smtClean="0">
              <a:solidFill>
                <a:srgbClr val="8A8AE7">
                  <a:lumMod val="50000"/>
                </a:srgbClr>
              </a:solidFill>
              <a:latin typeface="Arial" panose="020B0604020202020204" pitchFamily="34" charset="0"/>
              <a:ea typeface="Times New Roman" panose="02020603050405020304" pitchFamily="18" charset="0"/>
            </a:endParaRPr>
          </a:p>
        </p:txBody>
      </p:sp>
      <p:graphicFrame>
        <p:nvGraphicFramePr>
          <p:cNvPr id="18" name="Group 13"/>
          <p:cNvGraphicFramePr>
            <a:graphicFrameLocks noGrp="1"/>
          </p:cNvGraphicFramePr>
          <p:nvPr>
            <p:extLst/>
          </p:nvPr>
        </p:nvGraphicFramePr>
        <p:xfrm>
          <a:off x="114930" y="2157260"/>
          <a:ext cx="3203848" cy="4664432"/>
        </p:xfrm>
        <a:graphic>
          <a:graphicData uri="http://schemas.openxmlformats.org/drawingml/2006/table">
            <a:tbl>
              <a:tblPr/>
              <a:tblGrid>
                <a:gridCol w="1475656"/>
                <a:gridCol w="1728192"/>
              </a:tblGrid>
              <a:tr h="822903">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Ion beam injector</a:t>
                      </a:r>
                      <a:endParaRPr kumimoji="0" lang="en-US" sz="1600" b="1" i="0" u="none" strike="noStrike" cap="none" normalizeH="0" baseline="0" dirty="0" smtClean="0">
                        <a:ln>
                          <a:noFill/>
                        </a:ln>
                        <a:solidFill>
                          <a:schemeClr val="bg2"/>
                        </a:solidFill>
                        <a:effectLst/>
                        <a:latin typeface="Times New Roman" panose="02020603050405020304" pitchFamily="18"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ECR  </a:t>
                      </a:r>
                      <a:r>
                        <a:rPr kumimoji="0" lang="ru-RU"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(18 </a:t>
                      </a:r>
                      <a:r>
                        <a:rPr kumimoji="0" lang="en-US"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GHz</a:t>
                      </a:r>
                      <a:r>
                        <a:rPr kumimoji="0" lang="ru-RU"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a:t>
                      </a:r>
                      <a:r>
                        <a:rPr kumimoji="0" lang="en-US"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 ion source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 axial injection system</a:t>
                      </a:r>
                      <a:endParaRPr kumimoji="0" lang="en-US" sz="1600" b="0" i="0" u="none" strike="noStrike" cap="none" normalizeH="0" baseline="0" dirty="0" smtClean="0">
                        <a:ln>
                          <a:noFill/>
                        </a:ln>
                        <a:solidFill>
                          <a:schemeClr val="bg2"/>
                        </a:solidFill>
                        <a:effectLst/>
                        <a:latin typeface="Times New Roman" panose="02020603050405020304" pitchFamily="18"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57168">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Pole diameter of magnet </a:t>
                      </a:r>
                      <a:endParaRPr kumimoji="0" lang="en-US" sz="1600" b="1" i="0" u="none" strike="noStrike" cap="none" normalizeH="0" baseline="0" dirty="0" smtClean="0">
                        <a:ln>
                          <a:noFill/>
                        </a:ln>
                        <a:solidFill>
                          <a:schemeClr val="bg2"/>
                        </a:solidFill>
                        <a:effectLst/>
                        <a:latin typeface="Times New Roman" panose="02020603050405020304" pitchFamily="18"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2 m</a:t>
                      </a:r>
                      <a:endParaRPr kumimoji="0" lang="en-US" sz="1600" b="0" i="0" u="none" strike="noStrike" cap="none" normalizeH="0" baseline="0" dirty="0" smtClean="0">
                        <a:ln>
                          <a:noFill/>
                        </a:ln>
                        <a:solidFill>
                          <a:schemeClr val="bg2"/>
                        </a:solidFill>
                        <a:effectLst/>
                        <a:latin typeface="Times New Roman" panose="02020603050405020304" pitchFamily="18"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641096">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Cyclotron magnetic field</a:t>
                      </a:r>
                      <a:endParaRPr kumimoji="0" lang="en-US" sz="1600" b="1" i="0" u="none" strike="noStrike" cap="none" normalizeH="0" baseline="0" dirty="0" smtClean="0">
                        <a:ln>
                          <a:noFill/>
                        </a:ln>
                        <a:solidFill>
                          <a:schemeClr val="bg2"/>
                        </a:solidFill>
                        <a:effectLst/>
                        <a:latin typeface="Times New Roman" panose="02020603050405020304" pitchFamily="18"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1.65 Т</a:t>
                      </a:r>
                      <a:r>
                        <a:rPr kumimoji="0" lang="ru-RU"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  </a:t>
                      </a:r>
                      <a:r>
                        <a:rPr kumimoji="0" lang="en-US"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 </a:t>
                      </a: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1137088">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RF system: </a:t>
                      </a:r>
                      <a:r>
                        <a:rPr kumimoji="0" lang="ru-RU" sz="1600" b="1"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  </a:t>
                      </a: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frequency</a:t>
                      </a:r>
                      <a:endParaRPr kumimoji="0" lang="ru-RU"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harmonic number</a:t>
                      </a:r>
                      <a:endParaRPr kumimoji="0" lang="ru-RU"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err="1" smtClean="0">
                          <a:ln>
                            <a:noFill/>
                          </a:ln>
                          <a:solidFill>
                            <a:schemeClr val="bg2"/>
                          </a:solidFill>
                          <a:effectLst/>
                          <a:latin typeface="Times New Roman" panose="02020603050405020304" pitchFamily="18" charset="0"/>
                          <a:cs typeface="Times New Roman" panose="02020603050405020304" pitchFamily="18" charset="0"/>
                        </a:rPr>
                        <a:t>dee</a:t>
                      </a:r>
                      <a:r>
                        <a:rPr kumimoji="0" lang="en-US"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 voltage</a:t>
                      </a: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12.7 </a:t>
                      </a:r>
                      <a:r>
                        <a:rPr kumimoji="0" lang="en-US"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 6.3 MHz </a:t>
                      </a:r>
                      <a:endParaRPr kumimoji="0" lang="en-US"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rPr>
                        <a:t>2</a:t>
                      </a:r>
                      <a:r>
                        <a:rPr kumimoji="0" lang="en-US" sz="16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rPr>
                        <a:t> and 4</a:t>
                      </a:r>
                      <a:endParaRPr kumimoji="0" lang="ru-RU"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rPr>
                        <a:t>50 kV </a:t>
                      </a: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822903">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Pressure in cyclotron vacuum chamber</a:t>
                      </a:r>
                      <a:endParaRPr kumimoji="0" lang="en-US" sz="1600" b="1" i="0" u="none" strike="noStrike" cap="none" normalizeH="0" baseline="0" dirty="0" smtClean="0">
                        <a:ln>
                          <a:noFill/>
                        </a:ln>
                        <a:solidFill>
                          <a:schemeClr val="bg2"/>
                        </a:solidFill>
                        <a:effectLst/>
                        <a:latin typeface="Times New Roman" panose="02020603050405020304" pitchFamily="18"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1</a:t>
                      </a:r>
                      <a:r>
                        <a:rPr kumimoji="0" lang="en-US"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÷2·</a:t>
                      </a:r>
                      <a:r>
                        <a:rPr kumimoji="0" lang="ru-RU"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10 </a:t>
                      </a:r>
                      <a:r>
                        <a:rPr kumimoji="0" lang="ru-RU" sz="1600" b="0" i="0" u="none" strike="noStrike" cap="none" normalizeH="0" baseline="30000" dirty="0" smtClean="0">
                          <a:ln>
                            <a:noFill/>
                          </a:ln>
                          <a:solidFill>
                            <a:schemeClr val="bg2"/>
                          </a:solidFill>
                          <a:effectLst/>
                          <a:latin typeface="Times New Roman" panose="02020603050405020304" pitchFamily="18" charset="0"/>
                          <a:cs typeface="Times New Roman" panose="02020603050405020304" pitchFamily="18" charset="0"/>
                        </a:rPr>
                        <a:t>-</a:t>
                      </a:r>
                      <a:r>
                        <a:rPr kumimoji="0" lang="en-US" sz="1600" b="0" i="0" u="none" strike="noStrike" cap="none" normalizeH="0" baseline="30000" dirty="0" smtClean="0">
                          <a:ln>
                            <a:noFill/>
                          </a:ln>
                          <a:solidFill>
                            <a:schemeClr val="bg2"/>
                          </a:solidFill>
                          <a:effectLst/>
                          <a:latin typeface="Times New Roman" panose="02020603050405020304" pitchFamily="18" charset="0"/>
                          <a:cs typeface="Times New Roman" panose="02020603050405020304" pitchFamily="18" charset="0"/>
                        </a:rPr>
                        <a:t>7</a:t>
                      </a:r>
                      <a:r>
                        <a:rPr kumimoji="0" lang="ru-RU"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 </a:t>
                      </a:r>
                      <a:r>
                        <a:rPr kumimoji="0" lang="en-US" sz="1600" b="0" i="0" u="none" strike="noStrike" cap="none" normalizeH="0" baseline="0" dirty="0" err="1" smtClean="0">
                          <a:ln>
                            <a:noFill/>
                          </a:ln>
                          <a:solidFill>
                            <a:schemeClr val="bg2"/>
                          </a:solidFill>
                          <a:effectLst/>
                          <a:latin typeface="Times New Roman" panose="02020603050405020304" pitchFamily="18" charset="0"/>
                          <a:cs typeface="Times New Roman" panose="02020603050405020304" pitchFamily="18" charset="0"/>
                        </a:rPr>
                        <a:t>Torr</a:t>
                      </a:r>
                      <a:endParaRPr kumimoji="0" lang="en-GB" sz="1600" b="0" i="0" u="none" strike="noStrike" cap="none" normalizeH="0" baseline="0" dirty="0" smtClean="0">
                        <a:ln>
                          <a:noFill/>
                        </a:ln>
                        <a:solidFill>
                          <a:schemeClr val="bg2"/>
                        </a:solidFill>
                        <a:effectLst/>
                        <a:latin typeface="Times New Roman" panose="02020603050405020304" pitchFamily="18"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
        <p:nvSpPr>
          <p:cNvPr id="7" name="TextBox 6"/>
          <p:cNvSpPr txBox="1"/>
          <p:nvPr/>
        </p:nvSpPr>
        <p:spPr>
          <a:xfrm>
            <a:off x="4618273" y="332656"/>
            <a:ext cx="457783" cy="369332"/>
          </a:xfrm>
          <a:prstGeom prst="rect">
            <a:avLst/>
          </a:prstGeom>
          <a:noFill/>
        </p:spPr>
        <p:txBody>
          <a:bodyPr wrap="square" rtlCol="0">
            <a:spAutoFit/>
          </a:bodyPr>
          <a:lstStyle/>
          <a:p>
            <a:endParaRPr lang="ru-RU" dirty="0">
              <a:solidFill>
                <a:srgbClr val="FFFFFF"/>
              </a:solidFill>
            </a:endParaRPr>
          </a:p>
        </p:txBody>
      </p:sp>
      <p:pic>
        <p:nvPicPr>
          <p:cNvPr id="9" name="Рисунок 8"/>
          <p:cNvPicPr>
            <a:picLocks noChangeAspect="1"/>
          </p:cNvPicPr>
          <p:nvPr/>
        </p:nvPicPr>
        <p:blipFill>
          <a:blip r:embed="rId2" cstate="print"/>
          <a:stretch>
            <a:fillRect/>
          </a:stretch>
        </p:blipFill>
        <p:spPr>
          <a:xfrm>
            <a:off x="3466974" y="107707"/>
            <a:ext cx="5296679" cy="3324952"/>
          </a:xfrm>
          <a:prstGeom prst="rect">
            <a:avLst/>
          </a:prstGeom>
        </p:spPr>
      </p:pic>
      <p:pic>
        <p:nvPicPr>
          <p:cNvPr id="12" name="Рисунок 11"/>
          <p:cNvPicPr>
            <a:picLocks noChangeAspect="1"/>
          </p:cNvPicPr>
          <p:nvPr/>
        </p:nvPicPr>
        <p:blipFill>
          <a:blip r:embed="rId3" cstate="print"/>
          <a:stretch>
            <a:fillRect/>
          </a:stretch>
        </p:blipFill>
        <p:spPr>
          <a:xfrm>
            <a:off x="3488238" y="3447545"/>
            <a:ext cx="5275415" cy="3380638"/>
          </a:xfrm>
          <a:prstGeom prst="rect">
            <a:avLst/>
          </a:prstGeom>
        </p:spPr>
      </p:pic>
    </p:spTree>
    <p:extLst>
      <p:ext uri="{BB962C8B-B14F-4D97-AF65-F5344CB8AC3E}">
        <p14:creationId xmlns:p14="http://schemas.microsoft.com/office/powerpoint/2010/main" xmlns="" val="527041838"/>
      </p:ext>
    </p:extLst>
  </p:cSld>
  <p:clrMapOvr>
    <a:masterClrMapping/>
  </p:clrMapOvr>
  <p:transition spd="med">
    <p:dissolv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9"/>
          <p:cNvSpPr>
            <a:spLocks noChangeArrowheads="1"/>
          </p:cNvSpPr>
          <p:nvPr/>
        </p:nvSpPr>
        <p:spPr bwMode="auto">
          <a:xfrm>
            <a:off x="0" y="178191"/>
            <a:ext cx="9036496" cy="8463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algn="ctr"/>
            <a:r>
              <a:rPr lang="en-US" altLang="ru-RU" sz="2800" b="1" dirty="0">
                <a:solidFill>
                  <a:srgbClr val="FFFF00"/>
                </a:solidFill>
                <a:latin typeface="Arial" panose="020B0604020202020204" pitchFamily="34" charset="0"/>
                <a:ea typeface="Times New Roman" panose="02020603050405020304" pitchFamily="18" charset="0"/>
              </a:rPr>
              <a:t>Reconstruction of the U-200 cyclotron </a:t>
            </a:r>
            <a:r>
              <a:rPr lang="en-US" altLang="ru-RU" sz="2800" b="1" dirty="0" smtClean="0">
                <a:solidFill>
                  <a:srgbClr val="FFFF00"/>
                </a:solidFill>
                <a:latin typeface="Arial" panose="020B0604020202020204" pitchFamily="34" charset="0"/>
                <a:ea typeface="Times New Roman" panose="02020603050405020304" pitchFamily="18" charset="0"/>
              </a:rPr>
              <a:t>into U-200M</a:t>
            </a:r>
            <a:endParaRPr lang="en-US" altLang="ru-RU" sz="2800" b="1" dirty="0">
              <a:solidFill>
                <a:srgbClr val="FFFF00"/>
              </a:solidFill>
              <a:latin typeface="Arial" panose="020B0604020202020204" pitchFamily="34" charset="0"/>
              <a:ea typeface="Times New Roman" panose="02020603050405020304" pitchFamily="18" charset="0"/>
            </a:endParaRPr>
          </a:p>
          <a:p>
            <a:pPr algn="ctr"/>
            <a:r>
              <a:rPr lang="en-US" altLang="ru-RU" sz="2400" b="1" i="1" dirty="0" smtClean="0">
                <a:solidFill>
                  <a:srgbClr val="FFFF00"/>
                </a:solidFill>
                <a:latin typeface="Arial" panose="020B0604020202020204" pitchFamily="34" charset="0"/>
                <a:ea typeface="Times New Roman" panose="02020603050405020304" pitchFamily="18" charset="0"/>
              </a:rPr>
              <a:t>Accelerated </a:t>
            </a:r>
            <a:r>
              <a:rPr lang="en-US" altLang="ru-RU" sz="2400" b="1" i="1" dirty="0">
                <a:solidFill>
                  <a:srgbClr val="FFFF00"/>
                </a:solidFill>
                <a:latin typeface="Arial" panose="020B0604020202020204" pitchFamily="34" charset="0"/>
                <a:ea typeface="Times New Roman" panose="02020603050405020304" pitchFamily="18" charset="0"/>
              </a:rPr>
              <a:t>ion </a:t>
            </a:r>
            <a:r>
              <a:rPr lang="en-US" altLang="ru-RU" sz="2400" b="1" i="1" dirty="0" smtClean="0">
                <a:solidFill>
                  <a:srgbClr val="FFFF00"/>
                </a:solidFill>
                <a:latin typeface="Arial" panose="020B0604020202020204" pitchFamily="34" charset="0"/>
                <a:ea typeface="Times New Roman" panose="02020603050405020304" pitchFamily="18" charset="0"/>
              </a:rPr>
              <a:t>beam parameters</a:t>
            </a:r>
            <a:endParaRPr lang="ru-RU" altLang="ru-RU" sz="2400" i="1" dirty="0" smtClean="0">
              <a:solidFill>
                <a:srgbClr val="FFFF00"/>
              </a:solidFill>
              <a:latin typeface="Arial" panose="020B0604020202020204" pitchFamily="34" charset="0"/>
            </a:endParaRPr>
          </a:p>
        </p:txBody>
      </p:sp>
      <p:graphicFrame>
        <p:nvGraphicFramePr>
          <p:cNvPr id="5" name="Таблица 4"/>
          <p:cNvGraphicFramePr>
            <a:graphicFrameLocks noGrp="1"/>
          </p:cNvGraphicFramePr>
          <p:nvPr>
            <p:extLst/>
          </p:nvPr>
        </p:nvGraphicFramePr>
        <p:xfrm>
          <a:off x="3640088" y="1196752"/>
          <a:ext cx="5503912" cy="5484103"/>
        </p:xfrm>
        <a:graphic>
          <a:graphicData uri="http://schemas.openxmlformats.org/drawingml/2006/table">
            <a:tbl>
              <a:tblPr/>
              <a:tblGrid>
                <a:gridCol w="864096"/>
                <a:gridCol w="576064"/>
                <a:gridCol w="720080"/>
                <a:gridCol w="504056"/>
                <a:gridCol w="1438379"/>
                <a:gridCol w="1401237"/>
              </a:tblGrid>
              <a:tr h="519821">
                <a:tc gridSpan="6">
                  <a:txBody>
                    <a:bodyPr/>
                    <a:lstStyle/>
                    <a:p>
                      <a:pPr algn="ctr">
                        <a:lnSpc>
                          <a:spcPct val="115000"/>
                        </a:lnSpc>
                        <a:spcAft>
                          <a:spcPts val="1000"/>
                        </a:spcAft>
                      </a:pPr>
                      <a:r>
                        <a:rPr lang="en-US" sz="1800" b="1" dirty="0" smtClean="0">
                          <a:solidFill>
                            <a:schemeClr val="bg2"/>
                          </a:solidFill>
                          <a:latin typeface="Arial" panose="020B0604020202020204" pitchFamily="34" charset="0"/>
                          <a:ea typeface="Calibri"/>
                          <a:cs typeface="Arial" panose="020B0604020202020204" pitchFamily="34" charset="0"/>
                        </a:rPr>
                        <a:t>Beam parameters of U-200M cyclotron</a:t>
                      </a:r>
                      <a:endParaRPr lang="en-US" sz="1800" b="1" dirty="0">
                        <a:solidFill>
                          <a:schemeClr val="bg2"/>
                        </a:solidFill>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78618">
                <a:tc gridSpan="6">
                  <a:txBody>
                    <a:bodyPr/>
                    <a:lstStyle/>
                    <a:p>
                      <a:pPr>
                        <a:lnSpc>
                          <a:spcPct val="115000"/>
                        </a:lnSpc>
                        <a:spcAft>
                          <a:spcPts val="1000"/>
                        </a:spcAft>
                      </a:pPr>
                      <a:r>
                        <a:rPr lang="en-US" sz="1400" b="0" dirty="0" smtClean="0">
                          <a:solidFill>
                            <a:schemeClr val="bg2"/>
                          </a:solidFill>
                          <a:latin typeface="Arial" panose="020B0604020202020204" pitchFamily="34" charset="0"/>
                          <a:ea typeface="Calibri"/>
                          <a:cs typeface="Arial" panose="020B0604020202020204" pitchFamily="34" charset="0"/>
                        </a:rPr>
                        <a:t>External superconducting ECR ion source (18 GHz)</a:t>
                      </a:r>
                      <a:endParaRPr lang="ru-RU" sz="1400" b="0" dirty="0">
                        <a:solidFill>
                          <a:schemeClr val="bg2"/>
                        </a:solidFill>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83009">
                <a:tc>
                  <a:txBody>
                    <a:bodyPr/>
                    <a:lstStyle/>
                    <a:p>
                      <a:pPr algn="ctr">
                        <a:lnSpc>
                          <a:spcPct val="115000"/>
                        </a:lnSpc>
                        <a:spcAft>
                          <a:spcPts val="1000"/>
                        </a:spcAft>
                      </a:pPr>
                      <a:r>
                        <a:rPr lang="en-US" sz="1200" b="1" dirty="0" smtClean="0">
                          <a:solidFill>
                            <a:schemeClr val="bg2"/>
                          </a:solidFill>
                          <a:latin typeface="Arial" panose="020B0604020202020204" pitchFamily="34" charset="0"/>
                          <a:ea typeface="Calibri"/>
                          <a:cs typeface="Arial" panose="020B0604020202020204" pitchFamily="34" charset="0"/>
                        </a:rPr>
                        <a:t>Ion</a:t>
                      </a:r>
                      <a:endParaRPr lang="ru-RU" sz="1200" dirty="0">
                        <a:solidFill>
                          <a:schemeClr val="bg2"/>
                        </a:solidFill>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200" b="1" dirty="0">
                          <a:solidFill>
                            <a:schemeClr val="bg2"/>
                          </a:solidFill>
                          <a:latin typeface="Arial" panose="020B0604020202020204" pitchFamily="34" charset="0"/>
                          <a:ea typeface="Calibri"/>
                          <a:cs typeface="Arial" panose="020B0604020202020204" pitchFamily="34" charset="0"/>
                        </a:rPr>
                        <a:t>A/Z</a:t>
                      </a:r>
                      <a:endParaRPr lang="ru-RU" sz="1200" dirty="0">
                        <a:solidFill>
                          <a:schemeClr val="bg2"/>
                        </a:solidFill>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200" b="1" dirty="0" smtClean="0">
                          <a:solidFill>
                            <a:schemeClr val="bg2"/>
                          </a:solidFill>
                          <a:latin typeface="Arial" panose="020B0604020202020204" pitchFamily="34" charset="0"/>
                          <a:ea typeface="Calibri"/>
                          <a:cs typeface="Arial" panose="020B0604020202020204" pitchFamily="34" charset="0"/>
                        </a:rPr>
                        <a:t>E</a:t>
                      </a:r>
                      <a:r>
                        <a:rPr lang="en-US" sz="1200" b="1" dirty="0" smtClean="0">
                          <a:solidFill>
                            <a:schemeClr val="bg2"/>
                          </a:solidFill>
                          <a:latin typeface="Arial" panose="020B0604020202020204" pitchFamily="34" charset="0"/>
                          <a:ea typeface="Calibri"/>
                          <a:cs typeface="Arial" panose="020B0604020202020204" pitchFamily="34" charset="0"/>
                        </a:rPr>
                        <a:t>/A</a:t>
                      </a:r>
                      <a:r>
                        <a:rPr lang="ru-RU" sz="1200" b="1" dirty="0" smtClean="0">
                          <a:solidFill>
                            <a:schemeClr val="bg2"/>
                          </a:solidFill>
                          <a:latin typeface="Arial" panose="020B0604020202020204" pitchFamily="34" charset="0"/>
                          <a:ea typeface="Calibri"/>
                          <a:cs typeface="Arial" panose="020B0604020202020204" pitchFamily="34" charset="0"/>
                        </a:rPr>
                        <a:t>, </a:t>
                      </a:r>
                      <a:r>
                        <a:rPr lang="en-US" sz="1200" b="1" dirty="0" smtClean="0">
                          <a:solidFill>
                            <a:schemeClr val="bg2"/>
                          </a:solidFill>
                          <a:latin typeface="Arial" panose="020B0604020202020204" pitchFamily="34" charset="0"/>
                          <a:ea typeface="Calibri"/>
                          <a:cs typeface="Arial" panose="020B0604020202020204" pitchFamily="34" charset="0"/>
                        </a:rPr>
                        <a:t>MeV/n</a:t>
                      </a:r>
                      <a:endParaRPr lang="ru-RU" sz="1200" dirty="0">
                        <a:solidFill>
                          <a:schemeClr val="bg2"/>
                        </a:solidFill>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200" b="1" dirty="0">
                          <a:solidFill>
                            <a:schemeClr val="bg2"/>
                          </a:solidFill>
                          <a:latin typeface="Arial" panose="020B0604020202020204" pitchFamily="34" charset="0"/>
                          <a:ea typeface="Calibri"/>
                          <a:cs typeface="Arial" panose="020B0604020202020204" pitchFamily="34" charset="0"/>
                        </a:rPr>
                        <a:t>E, </a:t>
                      </a:r>
                      <a:r>
                        <a:rPr lang="en-US" sz="1200" b="1" dirty="0" smtClean="0">
                          <a:solidFill>
                            <a:schemeClr val="bg2"/>
                          </a:solidFill>
                          <a:latin typeface="Arial" panose="020B0604020202020204" pitchFamily="34" charset="0"/>
                          <a:ea typeface="Calibri"/>
                          <a:cs typeface="Arial" panose="020B0604020202020204" pitchFamily="34" charset="0"/>
                        </a:rPr>
                        <a:t>MeV</a:t>
                      </a:r>
                      <a:endParaRPr lang="ru-RU" sz="1200" dirty="0">
                        <a:solidFill>
                          <a:schemeClr val="bg2"/>
                        </a:solidFill>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200" b="1" dirty="0" smtClean="0">
                          <a:solidFill>
                            <a:schemeClr val="bg2"/>
                          </a:solidFill>
                          <a:latin typeface="Arial" panose="020B0604020202020204" pitchFamily="34" charset="0"/>
                          <a:ea typeface="Calibri"/>
                          <a:cs typeface="Arial" panose="020B0604020202020204" pitchFamily="34" charset="0"/>
                        </a:rPr>
                        <a:t>Intensity from ECR source , </a:t>
                      </a:r>
                      <a:r>
                        <a:rPr lang="en-US" sz="1200" b="1" dirty="0" smtClean="0">
                          <a:solidFill>
                            <a:schemeClr val="bg2"/>
                          </a:solidFill>
                          <a:latin typeface="Arial" panose="020B0604020202020204" pitchFamily="34" charset="0"/>
                          <a:ea typeface="Calibri"/>
                          <a:cs typeface="Arial" panose="020B0604020202020204" pitchFamily="34" charset="0"/>
                          <a:sym typeface="Symbol" panose="05050102010706020507" pitchFamily="18" charset="2"/>
                        </a:rPr>
                        <a:t></a:t>
                      </a:r>
                      <a:r>
                        <a:rPr lang="en-US" sz="1200" b="1" dirty="0" smtClean="0">
                          <a:solidFill>
                            <a:schemeClr val="bg2"/>
                          </a:solidFill>
                          <a:latin typeface="Arial" panose="020B0604020202020204" pitchFamily="34" charset="0"/>
                          <a:ea typeface="Calibri"/>
                          <a:cs typeface="Arial" panose="020B0604020202020204" pitchFamily="34" charset="0"/>
                        </a:rPr>
                        <a: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200" b="1" dirty="0" smtClean="0">
                          <a:solidFill>
                            <a:schemeClr val="bg2"/>
                          </a:solidFill>
                          <a:latin typeface="Arial" panose="020B0604020202020204" pitchFamily="34" charset="0"/>
                          <a:ea typeface="Calibri"/>
                          <a:cs typeface="Arial" panose="020B0604020202020204" pitchFamily="34" charset="0"/>
                        </a:rPr>
                        <a:t>Intensity of the accelerated beam, </a:t>
                      </a:r>
                      <a:r>
                        <a:rPr lang="en-US" sz="1200" b="1" dirty="0" smtClean="0">
                          <a:solidFill>
                            <a:schemeClr val="bg2"/>
                          </a:solidFill>
                          <a:latin typeface="Arial" panose="020B0604020202020204" pitchFamily="34" charset="0"/>
                          <a:ea typeface="Calibri"/>
                          <a:cs typeface="Arial" panose="020B0604020202020204" pitchFamily="34" charset="0"/>
                          <a:sym typeface="Symbol" panose="05050102010706020507" pitchFamily="18" charset="2"/>
                        </a:rPr>
                        <a:t></a:t>
                      </a:r>
                      <a:r>
                        <a:rPr lang="en-US" sz="1200" b="1" dirty="0" smtClean="0">
                          <a:solidFill>
                            <a:schemeClr val="bg2"/>
                          </a:solidFill>
                          <a:latin typeface="Arial" panose="020B0604020202020204" pitchFamily="34" charset="0"/>
                          <a:ea typeface="Calibri"/>
                          <a:cs typeface="Arial" panose="020B0604020202020204" pitchFamily="34" charset="0"/>
                        </a:rPr>
                        <a: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24000">
                <a:tc>
                  <a:txBody>
                    <a:bodyPr/>
                    <a:lstStyle/>
                    <a:p>
                      <a:pPr>
                        <a:lnSpc>
                          <a:spcPct val="115000"/>
                        </a:lnSpc>
                        <a:spcAft>
                          <a:spcPts val="1000"/>
                        </a:spcAft>
                      </a:pPr>
                      <a:r>
                        <a:rPr lang="ru-RU" sz="1400" baseline="30000" dirty="0" smtClean="0">
                          <a:solidFill>
                            <a:schemeClr val="bg2"/>
                          </a:solidFill>
                          <a:latin typeface="Arial" panose="020B0604020202020204" pitchFamily="34" charset="0"/>
                          <a:ea typeface="Calibri"/>
                          <a:cs typeface="Arial" panose="020B0604020202020204" pitchFamily="34" charset="0"/>
                        </a:rPr>
                        <a:t>4</a:t>
                      </a:r>
                      <a:r>
                        <a:rPr lang="ru-RU" sz="1400" baseline="0" dirty="0" smtClean="0">
                          <a:solidFill>
                            <a:schemeClr val="bg2"/>
                          </a:solidFill>
                          <a:latin typeface="Arial" panose="020B0604020202020204" pitchFamily="34" charset="0"/>
                          <a:ea typeface="Calibri"/>
                          <a:cs typeface="Arial" panose="020B0604020202020204" pitchFamily="34" charset="0"/>
                        </a:rPr>
                        <a:t>Не</a:t>
                      </a:r>
                      <a:r>
                        <a:rPr lang="ru-RU" sz="1400" baseline="30000" dirty="0" smtClean="0">
                          <a:solidFill>
                            <a:schemeClr val="bg2"/>
                          </a:solidFill>
                          <a:latin typeface="Arial" panose="020B0604020202020204" pitchFamily="34" charset="0"/>
                          <a:ea typeface="Calibri"/>
                          <a:cs typeface="Arial" panose="020B0604020202020204" pitchFamily="34" charset="0"/>
                        </a:rPr>
                        <a:t>1+</a:t>
                      </a:r>
                      <a:endParaRPr lang="ru-RU" sz="1400" baseline="300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a:solidFill>
                            <a:schemeClr val="bg2"/>
                          </a:solidFill>
                          <a:latin typeface="Arial" panose="020B0604020202020204" pitchFamily="34" charset="0"/>
                          <a:ea typeface="Calibri"/>
                          <a:cs typeface="Arial" panose="020B0604020202020204" pitchFamily="34" charset="0"/>
                        </a:rPr>
                        <a:t>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smtClean="0">
                          <a:solidFill>
                            <a:schemeClr val="bg2"/>
                          </a:solidFill>
                          <a:latin typeface="Arial" panose="020B0604020202020204" pitchFamily="34" charset="0"/>
                          <a:ea typeface="Calibri"/>
                          <a:cs typeface="Arial" panose="020B0604020202020204" pitchFamily="34" charset="0"/>
                        </a:rPr>
                        <a:t>6,4</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smtClean="0">
                          <a:solidFill>
                            <a:schemeClr val="bg2"/>
                          </a:solidFill>
                          <a:latin typeface="Arial" panose="020B0604020202020204" pitchFamily="34" charset="0"/>
                          <a:ea typeface="Calibri"/>
                          <a:cs typeface="Arial" panose="020B0604020202020204" pitchFamily="34" charset="0"/>
                        </a:rPr>
                        <a:t>25,6</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dirty="0">
                          <a:solidFill>
                            <a:schemeClr val="bg2"/>
                          </a:solidFill>
                          <a:latin typeface="Arial" panose="020B0604020202020204" pitchFamily="34" charset="0"/>
                          <a:ea typeface="Calibri"/>
                          <a:cs typeface="Arial" panose="020B0604020202020204" pitchFamily="34" charset="0"/>
                        </a:rPr>
                        <a:t>&gt;1000</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a:solidFill>
                            <a:schemeClr val="bg2"/>
                          </a:solidFill>
                          <a:latin typeface="Arial" panose="020B0604020202020204" pitchFamily="34" charset="0"/>
                          <a:ea typeface="Calibri"/>
                          <a:cs typeface="Arial" panose="020B0604020202020204" pitchFamily="34" charset="0"/>
                        </a:rPr>
                        <a:t>50</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24000">
                <a:tc>
                  <a:txBody>
                    <a:bodyPr/>
                    <a:lstStyle/>
                    <a:p>
                      <a:pPr>
                        <a:lnSpc>
                          <a:spcPct val="115000"/>
                        </a:lnSpc>
                        <a:spcAft>
                          <a:spcPts val="1000"/>
                        </a:spcAft>
                      </a:pPr>
                      <a:r>
                        <a:rPr lang="ru-RU" sz="1400" baseline="30000" dirty="0" smtClean="0">
                          <a:solidFill>
                            <a:schemeClr val="bg2"/>
                          </a:solidFill>
                          <a:latin typeface="Arial" panose="020B0604020202020204" pitchFamily="34" charset="0"/>
                          <a:ea typeface="Calibri"/>
                          <a:cs typeface="Arial" panose="020B0604020202020204" pitchFamily="34" charset="0"/>
                        </a:rPr>
                        <a:t>12</a:t>
                      </a:r>
                      <a:r>
                        <a:rPr lang="ru-RU" sz="1400" baseline="0" dirty="0" smtClean="0">
                          <a:solidFill>
                            <a:schemeClr val="bg2"/>
                          </a:solidFill>
                          <a:latin typeface="Arial" panose="020B0604020202020204" pitchFamily="34" charset="0"/>
                          <a:ea typeface="Calibri"/>
                          <a:cs typeface="Arial" panose="020B0604020202020204" pitchFamily="34" charset="0"/>
                        </a:rPr>
                        <a:t>C</a:t>
                      </a:r>
                      <a:r>
                        <a:rPr lang="ru-RU" sz="1400" baseline="30000" dirty="0" smtClean="0">
                          <a:solidFill>
                            <a:schemeClr val="bg2"/>
                          </a:solidFill>
                          <a:latin typeface="Arial" panose="020B0604020202020204" pitchFamily="34" charset="0"/>
                          <a:ea typeface="Calibri"/>
                          <a:cs typeface="Arial" panose="020B0604020202020204" pitchFamily="34" charset="0"/>
                        </a:rPr>
                        <a:t>2+</a:t>
                      </a:r>
                      <a:endParaRPr lang="ru-RU" sz="1400" baseline="300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a:solidFill>
                            <a:schemeClr val="bg2"/>
                          </a:solidFill>
                          <a:latin typeface="Arial" panose="020B0604020202020204" pitchFamily="34" charset="0"/>
                          <a:ea typeface="Calibri"/>
                          <a:cs typeface="Arial" panose="020B0604020202020204" pitchFamily="34" charset="0"/>
                        </a:rPr>
                        <a:t>6</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smtClean="0">
                          <a:solidFill>
                            <a:schemeClr val="bg2"/>
                          </a:solidFill>
                          <a:latin typeface="Arial" panose="020B0604020202020204" pitchFamily="34" charset="0"/>
                          <a:ea typeface="Calibri"/>
                          <a:cs typeface="Arial" panose="020B0604020202020204" pitchFamily="34" charset="0"/>
                        </a:rPr>
                        <a:t>2,8</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smtClean="0">
                          <a:solidFill>
                            <a:schemeClr val="bg2"/>
                          </a:solidFill>
                          <a:latin typeface="Arial" panose="020B0604020202020204" pitchFamily="34" charset="0"/>
                          <a:ea typeface="Calibri"/>
                          <a:cs typeface="Arial" panose="020B0604020202020204" pitchFamily="34" charset="0"/>
                        </a:rPr>
                        <a:t>33,6</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a:solidFill>
                            <a:schemeClr val="bg2"/>
                          </a:solidFill>
                          <a:latin typeface="Arial" panose="020B0604020202020204" pitchFamily="34" charset="0"/>
                          <a:ea typeface="Calibri"/>
                          <a:cs typeface="Arial" panose="020B0604020202020204" pitchFamily="34" charset="0"/>
                        </a:rPr>
                        <a:t>&gt;200</a:t>
                      </a:r>
                      <a:endParaRPr lang="ru-RU" sz="140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a:solidFill>
                            <a:schemeClr val="bg2"/>
                          </a:solidFill>
                          <a:latin typeface="Arial" panose="020B0604020202020204" pitchFamily="34" charset="0"/>
                          <a:ea typeface="Calibri"/>
                          <a:cs typeface="Arial" panose="020B0604020202020204" pitchFamily="34" charset="0"/>
                        </a:rPr>
                        <a:t>20</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24000">
                <a:tc>
                  <a:txBody>
                    <a:bodyPr/>
                    <a:lstStyle/>
                    <a:p>
                      <a:pPr>
                        <a:lnSpc>
                          <a:spcPct val="115000"/>
                        </a:lnSpc>
                        <a:spcAft>
                          <a:spcPts val="1000"/>
                        </a:spcAft>
                      </a:pPr>
                      <a:r>
                        <a:rPr lang="ru-RU" sz="1400" baseline="30000" dirty="0" smtClean="0">
                          <a:solidFill>
                            <a:schemeClr val="bg2"/>
                          </a:solidFill>
                          <a:latin typeface="Arial" panose="020B0604020202020204" pitchFamily="34" charset="0"/>
                          <a:ea typeface="Calibri"/>
                          <a:cs typeface="Arial" panose="020B0604020202020204" pitchFamily="34" charset="0"/>
                        </a:rPr>
                        <a:t>14</a:t>
                      </a:r>
                      <a:r>
                        <a:rPr lang="ru-RU" sz="1400" baseline="0" dirty="0" smtClean="0">
                          <a:solidFill>
                            <a:schemeClr val="bg2"/>
                          </a:solidFill>
                          <a:latin typeface="Arial" panose="020B0604020202020204" pitchFamily="34" charset="0"/>
                          <a:ea typeface="Calibri"/>
                          <a:cs typeface="Arial" panose="020B0604020202020204" pitchFamily="34" charset="0"/>
                        </a:rPr>
                        <a:t>N</a:t>
                      </a:r>
                      <a:r>
                        <a:rPr lang="ru-RU" sz="1400" baseline="30000" dirty="0" smtClean="0">
                          <a:solidFill>
                            <a:schemeClr val="bg2"/>
                          </a:solidFill>
                          <a:latin typeface="Arial" panose="020B0604020202020204" pitchFamily="34" charset="0"/>
                          <a:ea typeface="Calibri"/>
                          <a:cs typeface="Arial" panose="020B0604020202020204" pitchFamily="34" charset="0"/>
                        </a:rPr>
                        <a:t>2+</a:t>
                      </a:r>
                      <a:endParaRPr lang="ru-RU" sz="1400" baseline="300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a:solidFill>
                            <a:schemeClr val="bg2"/>
                          </a:solidFill>
                          <a:latin typeface="Arial" panose="020B0604020202020204" pitchFamily="34" charset="0"/>
                          <a:ea typeface="Calibri"/>
                          <a:cs typeface="Arial" panose="020B0604020202020204" pitchFamily="34" charset="0"/>
                        </a:rPr>
                        <a:t>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smtClean="0">
                          <a:solidFill>
                            <a:schemeClr val="bg2"/>
                          </a:solidFill>
                          <a:latin typeface="Arial" panose="020B0604020202020204" pitchFamily="34" charset="0"/>
                          <a:ea typeface="Calibri"/>
                          <a:cs typeface="Arial" panose="020B0604020202020204" pitchFamily="34" charset="0"/>
                        </a:rPr>
                        <a:t>2,1</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smtClean="0">
                          <a:solidFill>
                            <a:schemeClr val="bg2"/>
                          </a:solidFill>
                          <a:latin typeface="Arial" panose="020B0604020202020204" pitchFamily="34" charset="0"/>
                          <a:ea typeface="Calibri"/>
                          <a:cs typeface="Arial" panose="020B0604020202020204" pitchFamily="34" charset="0"/>
                        </a:rPr>
                        <a:t>29,1</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a:solidFill>
                            <a:schemeClr val="bg2"/>
                          </a:solidFill>
                          <a:latin typeface="Arial" panose="020B0604020202020204" pitchFamily="34" charset="0"/>
                          <a:ea typeface="Calibri"/>
                          <a:cs typeface="Arial" panose="020B0604020202020204" pitchFamily="34" charset="0"/>
                        </a:rPr>
                        <a:t>&gt;500</a:t>
                      </a:r>
                      <a:endParaRPr lang="ru-RU" sz="140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a:solidFill>
                            <a:schemeClr val="bg2"/>
                          </a:solidFill>
                          <a:latin typeface="Arial" panose="020B0604020202020204" pitchFamily="34" charset="0"/>
                          <a:ea typeface="Calibri"/>
                          <a:cs typeface="Arial" panose="020B0604020202020204" pitchFamily="34" charset="0"/>
                        </a:rPr>
                        <a:t>30</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24000">
                <a:tc>
                  <a:txBody>
                    <a:bodyPr/>
                    <a:lstStyle/>
                    <a:p>
                      <a:pPr>
                        <a:lnSpc>
                          <a:spcPct val="115000"/>
                        </a:lnSpc>
                        <a:spcAft>
                          <a:spcPts val="1000"/>
                        </a:spcAft>
                      </a:pPr>
                      <a:r>
                        <a:rPr lang="ru-RU" sz="1400" baseline="30000" dirty="0" smtClean="0">
                          <a:solidFill>
                            <a:schemeClr val="bg2"/>
                          </a:solidFill>
                          <a:latin typeface="Arial" panose="020B0604020202020204" pitchFamily="34" charset="0"/>
                          <a:ea typeface="Calibri"/>
                          <a:cs typeface="Arial" panose="020B0604020202020204" pitchFamily="34" charset="0"/>
                        </a:rPr>
                        <a:t>16</a:t>
                      </a:r>
                      <a:r>
                        <a:rPr lang="ru-RU" sz="1400" baseline="0" dirty="0" smtClean="0">
                          <a:solidFill>
                            <a:schemeClr val="bg2"/>
                          </a:solidFill>
                          <a:latin typeface="Arial" panose="020B0604020202020204" pitchFamily="34" charset="0"/>
                          <a:ea typeface="Calibri"/>
                          <a:cs typeface="Arial" panose="020B0604020202020204" pitchFamily="34" charset="0"/>
                        </a:rPr>
                        <a:t>O</a:t>
                      </a:r>
                      <a:r>
                        <a:rPr lang="ru-RU" sz="1400" baseline="30000" dirty="0" smtClean="0">
                          <a:solidFill>
                            <a:schemeClr val="bg2"/>
                          </a:solidFill>
                          <a:latin typeface="Arial" panose="020B0604020202020204" pitchFamily="34" charset="0"/>
                          <a:ea typeface="Calibri"/>
                          <a:cs typeface="Arial" panose="020B0604020202020204" pitchFamily="34" charset="0"/>
                        </a:rPr>
                        <a:t>2+</a:t>
                      </a:r>
                      <a:endParaRPr lang="ru-RU" sz="1400" baseline="300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a:solidFill>
                            <a:schemeClr val="bg2"/>
                          </a:solidFill>
                          <a:latin typeface="Arial" panose="020B0604020202020204" pitchFamily="34" charset="0"/>
                          <a:ea typeface="Calibri"/>
                          <a:cs typeface="Arial" panose="020B0604020202020204" pitchFamily="34" charset="0"/>
                        </a:rPr>
                        <a:t>8</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smtClean="0">
                          <a:solidFill>
                            <a:schemeClr val="bg2"/>
                          </a:solidFill>
                          <a:latin typeface="Arial" panose="020B0604020202020204" pitchFamily="34" charset="0"/>
                          <a:ea typeface="Calibri"/>
                          <a:cs typeface="Arial" panose="020B0604020202020204" pitchFamily="34" charset="0"/>
                        </a:rPr>
                        <a:t>1,6</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smtClean="0">
                          <a:solidFill>
                            <a:schemeClr val="bg2"/>
                          </a:solidFill>
                          <a:latin typeface="Arial" panose="020B0604020202020204" pitchFamily="34" charset="0"/>
                          <a:ea typeface="Calibri"/>
                          <a:cs typeface="Arial" panose="020B0604020202020204" pitchFamily="34" charset="0"/>
                        </a:rPr>
                        <a:t>25,6</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a:solidFill>
                            <a:schemeClr val="bg2"/>
                          </a:solidFill>
                          <a:latin typeface="Arial" panose="020B0604020202020204" pitchFamily="34" charset="0"/>
                          <a:ea typeface="Calibri"/>
                          <a:cs typeface="Arial" panose="020B0604020202020204" pitchFamily="34" charset="0"/>
                        </a:rPr>
                        <a:t>&gt;500</a:t>
                      </a:r>
                      <a:endParaRPr lang="ru-RU" sz="140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a:solidFill>
                            <a:schemeClr val="bg2"/>
                          </a:solidFill>
                          <a:latin typeface="Arial" panose="020B0604020202020204" pitchFamily="34" charset="0"/>
                          <a:ea typeface="Calibri"/>
                          <a:cs typeface="Arial" panose="020B0604020202020204" pitchFamily="34" charset="0"/>
                        </a:rPr>
                        <a:t>30</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24000">
                <a:tc>
                  <a:txBody>
                    <a:bodyPr/>
                    <a:lstStyle/>
                    <a:p>
                      <a:pPr>
                        <a:lnSpc>
                          <a:spcPct val="115000"/>
                        </a:lnSpc>
                        <a:spcAft>
                          <a:spcPts val="1000"/>
                        </a:spcAft>
                      </a:pPr>
                      <a:r>
                        <a:rPr lang="en-US" sz="1400" baseline="0" dirty="0" smtClean="0">
                          <a:solidFill>
                            <a:schemeClr val="bg2"/>
                          </a:solidFill>
                          <a:latin typeface="Arial" panose="020B0604020202020204" pitchFamily="34" charset="0"/>
                          <a:ea typeface="Calibri"/>
                          <a:cs typeface="Arial" panose="020B0604020202020204" pitchFamily="34" charset="0"/>
                        </a:rPr>
                        <a:t>Ne, </a:t>
                      </a:r>
                      <a:r>
                        <a:rPr lang="en-US" sz="1400" baseline="0" dirty="0" err="1" smtClean="0">
                          <a:solidFill>
                            <a:schemeClr val="bg2"/>
                          </a:solidFill>
                          <a:latin typeface="Arial" panose="020B0604020202020204" pitchFamily="34" charset="0"/>
                          <a:ea typeface="Calibri"/>
                          <a:cs typeface="Arial" panose="020B0604020202020204" pitchFamily="34" charset="0"/>
                        </a:rPr>
                        <a:t>Ar</a:t>
                      </a:r>
                      <a:r>
                        <a:rPr lang="en-US" sz="1400" baseline="0" dirty="0" smtClean="0">
                          <a:solidFill>
                            <a:schemeClr val="bg2"/>
                          </a:solidFill>
                          <a:latin typeface="Arial" panose="020B0604020202020204" pitchFamily="34" charset="0"/>
                          <a:ea typeface="Calibri"/>
                          <a:cs typeface="Arial" panose="020B0604020202020204" pitchFamily="34" charset="0"/>
                        </a:rPr>
                        <a:t>, Kr</a:t>
                      </a:r>
                      <a:endParaRPr lang="ru-RU" sz="1400" baseline="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endParaRPr lang="en-US"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endParaRPr lang="ru-RU" sz="140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24000">
                <a:tc>
                  <a:txBody>
                    <a:bodyPr/>
                    <a:lstStyle/>
                    <a:p>
                      <a:pPr>
                        <a:lnSpc>
                          <a:spcPct val="115000"/>
                        </a:lnSpc>
                        <a:spcAft>
                          <a:spcPts val="1000"/>
                        </a:spcAft>
                      </a:pPr>
                      <a:r>
                        <a:rPr lang="ru-RU" sz="1400" baseline="30000" dirty="0" smtClean="0">
                          <a:solidFill>
                            <a:schemeClr val="bg2"/>
                          </a:solidFill>
                          <a:latin typeface="Arial" panose="020B0604020202020204" pitchFamily="34" charset="0"/>
                          <a:ea typeface="Calibri"/>
                          <a:cs typeface="Arial" panose="020B0604020202020204" pitchFamily="34" charset="0"/>
                        </a:rPr>
                        <a:t>132</a:t>
                      </a:r>
                      <a:r>
                        <a:rPr lang="ru-RU" sz="1400" baseline="0" dirty="0" smtClean="0">
                          <a:solidFill>
                            <a:schemeClr val="bg2"/>
                          </a:solidFill>
                          <a:latin typeface="Arial" panose="020B0604020202020204" pitchFamily="34" charset="0"/>
                          <a:ea typeface="Calibri"/>
                          <a:cs typeface="Arial" panose="020B0604020202020204" pitchFamily="34" charset="0"/>
                        </a:rPr>
                        <a:t>Xe</a:t>
                      </a:r>
                      <a:r>
                        <a:rPr lang="ru-RU" sz="1400" baseline="30000" dirty="0" smtClean="0">
                          <a:solidFill>
                            <a:schemeClr val="bg2"/>
                          </a:solidFill>
                          <a:latin typeface="Arial" panose="020B0604020202020204" pitchFamily="34" charset="0"/>
                          <a:ea typeface="Calibri"/>
                          <a:cs typeface="Arial" panose="020B0604020202020204" pitchFamily="34" charset="0"/>
                        </a:rPr>
                        <a:t>15+</a:t>
                      </a:r>
                      <a:endParaRPr lang="ru-RU" sz="1400" baseline="300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a:solidFill>
                            <a:schemeClr val="bg2"/>
                          </a:solidFill>
                          <a:latin typeface="Arial" panose="020B0604020202020204" pitchFamily="34" charset="0"/>
                          <a:ea typeface="Calibri"/>
                          <a:cs typeface="Arial" panose="020B0604020202020204" pitchFamily="34" charset="0"/>
                        </a:rPr>
                        <a:t>5,28</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smtClean="0">
                          <a:solidFill>
                            <a:schemeClr val="bg2"/>
                          </a:solidFill>
                          <a:latin typeface="Arial" panose="020B0604020202020204" pitchFamily="34" charset="0"/>
                          <a:ea typeface="Calibri"/>
                          <a:cs typeface="Arial" panose="020B0604020202020204" pitchFamily="34" charset="0"/>
                        </a:rPr>
                        <a:t>3,6</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smtClean="0">
                          <a:solidFill>
                            <a:schemeClr val="bg2"/>
                          </a:solidFill>
                          <a:latin typeface="Arial" panose="020B0604020202020204" pitchFamily="34" charset="0"/>
                          <a:ea typeface="Calibri"/>
                          <a:cs typeface="Arial" panose="020B0604020202020204" pitchFamily="34" charset="0"/>
                        </a:rPr>
                        <a:t>482</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dirty="0">
                          <a:solidFill>
                            <a:schemeClr val="bg2"/>
                          </a:solidFill>
                          <a:latin typeface="Arial" panose="020B0604020202020204" pitchFamily="34" charset="0"/>
                          <a:ea typeface="Calibri"/>
                          <a:cs typeface="Arial" panose="020B0604020202020204" pitchFamily="34" charset="0"/>
                        </a:rPr>
                        <a:t>200</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a:solidFill>
                            <a:schemeClr val="bg2"/>
                          </a:solidFill>
                          <a:latin typeface="Arial" panose="020B0604020202020204" pitchFamily="34" charset="0"/>
                          <a:ea typeface="Calibri"/>
                          <a:cs typeface="Arial" panose="020B0604020202020204" pitchFamily="34" charset="0"/>
                        </a:rPr>
                        <a:t>15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24000">
                <a:tc>
                  <a:txBody>
                    <a:bodyPr/>
                    <a:lstStyle/>
                    <a:p>
                      <a:pPr>
                        <a:lnSpc>
                          <a:spcPct val="115000"/>
                        </a:lnSpc>
                        <a:spcAft>
                          <a:spcPts val="1000"/>
                        </a:spcAft>
                      </a:pPr>
                      <a:r>
                        <a:rPr lang="ru-RU" sz="1400" baseline="30000" dirty="0" smtClean="0">
                          <a:solidFill>
                            <a:schemeClr val="bg2"/>
                          </a:solidFill>
                          <a:latin typeface="Arial" panose="020B0604020202020204" pitchFamily="34" charset="0"/>
                          <a:ea typeface="Calibri"/>
                          <a:cs typeface="Arial" panose="020B0604020202020204" pitchFamily="34" charset="0"/>
                        </a:rPr>
                        <a:t>132</a:t>
                      </a:r>
                      <a:r>
                        <a:rPr lang="ru-RU" sz="1400" baseline="0" dirty="0" smtClean="0">
                          <a:solidFill>
                            <a:schemeClr val="bg2"/>
                          </a:solidFill>
                          <a:latin typeface="Arial" panose="020B0604020202020204" pitchFamily="34" charset="0"/>
                          <a:ea typeface="Calibri"/>
                          <a:cs typeface="Arial" panose="020B0604020202020204" pitchFamily="34" charset="0"/>
                        </a:rPr>
                        <a:t>Xe</a:t>
                      </a:r>
                      <a:r>
                        <a:rPr lang="ru-RU" sz="1400" baseline="30000" dirty="0" smtClean="0">
                          <a:solidFill>
                            <a:schemeClr val="bg2"/>
                          </a:solidFill>
                          <a:latin typeface="Arial" panose="020B0604020202020204" pitchFamily="34" charset="0"/>
                          <a:ea typeface="Calibri"/>
                          <a:cs typeface="Arial" panose="020B0604020202020204" pitchFamily="34" charset="0"/>
                        </a:rPr>
                        <a:t>17+</a:t>
                      </a:r>
                      <a:endParaRPr lang="ru-RU" sz="1400" baseline="300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dirty="0">
                          <a:solidFill>
                            <a:schemeClr val="bg2"/>
                          </a:solidFill>
                          <a:latin typeface="Arial" panose="020B0604020202020204" pitchFamily="34" charset="0"/>
                          <a:ea typeface="Calibri"/>
                          <a:cs typeface="Arial" panose="020B0604020202020204" pitchFamily="34" charset="0"/>
                        </a:rPr>
                        <a:t>7,76</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smtClean="0">
                          <a:solidFill>
                            <a:schemeClr val="bg2"/>
                          </a:solidFill>
                          <a:latin typeface="Arial" panose="020B0604020202020204" pitchFamily="34" charset="0"/>
                          <a:ea typeface="Calibri"/>
                          <a:cs typeface="Arial" panose="020B0604020202020204" pitchFamily="34" charset="0"/>
                        </a:rPr>
                        <a:t>1,7</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smtClean="0">
                          <a:solidFill>
                            <a:schemeClr val="bg2"/>
                          </a:solidFill>
                          <a:latin typeface="Arial" panose="020B0604020202020204" pitchFamily="34" charset="0"/>
                          <a:ea typeface="Calibri"/>
                          <a:cs typeface="Arial" panose="020B0604020202020204" pitchFamily="34" charset="0"/>
                        </a:rPr>
                        <a:t>223</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dirty="0">
                          <a:solidFill>
                            <a:schemeClr val="bg2"/>
                          </a:solidFill>
                          <a:latin typeface="Arial" panose="020B0604020202020204" pitchFamily="34" charset="0"/>
                          <a:ea typeface="Calibri"/>
                          <a:cs typeface="Arial" panose="020B0604020202020204" pitchFamily="34" charset="0"/>
                        </a:rPr>
                        <a:t>200</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a:solidFill>
                            <a:schemeClr val="bg2"/>
                          </a:solidFill>
                          <a:latin typeface="Arial" panose="020B0604020202020204" pitchFamily="34" charset="0"/>
                          <a:ea typeface="Calibri"/>
                          <a:cs typeface="Arial" panose="020B0604020202020204" pitchFamily="34" charset="0"/>
                        </a:rPr>
                        <a:t>15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24000">
                <a:tc>
                  <a:txBody>
                    <a:bodyPr/>
                    <a:lstStyle/>
                    <a:p>
                      <a:pPr>
                        <a:lnSpc>
                          <a:spcPct val="115000"/>
                        </a:lnSpc>
                        <a:spcAft>
                          <a:spcPts val="1000"/>
                        </a:spcAft>
                      </a:pPr>
                      <a:r>
                        <a:rPr lang="ru-RU" sz="1400" baseline="30000" dirty="0" smtClean="0">
                          <a:solidFill>
                            <a:schemeClr val="bg2"/>
                          </a:solidFill>
                          <a:latin typeface="Arial" panose="020B0604020202020204" pitchFamily="34" charset="0"/>
                          <a:ea typeface="Calibri"/>
                          <a:cs typeface="Arial" panose="020B0604020202020204" pitchFamily="34" charset="0"/>
                        </a:rPr>
                        <a:t>132</a:t>
                      </a:r>
                      <a:r>
                        <a:rPr lang="ru-RU" sz="1400" baseline="0" dirty="0" smtClean="0">
                          <a:solidFill>
                            <a:schemeClr val="bg2"/>
                          </a:solidFill>
                          <a:latin typeface="Arial" panose="020B0604020202020204" pitchFamily="34" charset="0"/>
                          <a:ea typeface="Calibri"/>
                          <a:cs typeface="Arial" panose="020B0604020202020204" pitchFamily="34" charset="0"/>
                        </a:rPr>
                        <a:t>Xe</a:t>
                      </a:r>
                      <a:r>
                        <a:rPr lang="ru-RU" sz="1400" baseline="30000" dirty="0" smtClean="0">
                          <a:solidFill>
                            <a:schemeClr val="bg2"/>
                          </a:solidFill>
                          <a:latin typeface="Arial" panose="020B0604020202020204" pitchFamily="34" charset="0"/>
                          <a:ea typeface="Calibri"/>
                          <a:cs typeface="Arial" panose="020B0604020202020204" pitchFamily="34" charset="0"/>
                        </a:rPr>
                        <a:t>20+</a:t>
                      </a:r>
                      <a:endParaRPr lang="ru-RU" sz="1400" baseline="300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dirty="0">
                          <a:solidFill>
                            <a:schemeClr val="bg2"/>
                          </a:solidFill>
                          <a:latin typeface="Arial" panose="020B0604020202020204" pitchFamily="34" charset="0"/>
                          <a:ea typeface="Calibri"/>
                          <a:cs typeface="Arial" panose="020B0604020202020204" pitchFamily="34" charset="0"/>
                        </a:rPr>
                        <a:t>6</a:t>
                      </a:r>
                      <a:r>
                        <a:rPr lang="ru-RU" sz="1400" dirty="0">
                          <a:solidFill>
                            <a:schemeClr val="bg2"/>
                          </a:solidFill>
                          <a:latin typeface="Arial" panose="020B0604020202020204" pitchFamily="34" charset="0"/>
                          <a:ea typeface="Calibri"/>
                          <a:cs typeface="Arial" panose="020B0604020202020204" pitchFamily="34" charset="0"/>
                        </a:rPr>
                        <a:t>,</a:t>
                      </a:r>
                      <a:r>
                        <a:rPr lang="en-US" sz="1400" dirty="0">
                          <a:solidFill>
                            <a:schemeClr val="bg2"/>
                          </a:solidFill>
                          <a:latin typeface="Arial" panose="020B0604020202020204" pitchFamily="34" charset="0"/>
                          <a:ea typeface="Calibri"/>
                          <a:cs typeface="Arial" panose="020B0604020202020204" pitchFamily="34" charset="0"/>
                        </a:rPr>
                        <a:t>6</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smtClean="0">
                          <a:solidFill>
                            <a:schemeClr val="bg2"/>
                          </a:solidFill>
                          <a:latin typeface="Arial" panose="020B0604020202020204" pitchFamily="34" charset="0"/>
                          <a:ea typeface="Calibri"/>
                          <a:cs typeface="Arial" panose="020B0604020202020204" pitchFamily="34" charset="0"/>
                        </a:rPr>
                        <a:t>2,3</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smtClean="0">
                          <a:solidFill>
                            <a:schemeClr val="bg2"/>
                          </a:solidFill>
                          <a:latin typeface="Arial" panose="020B0604020202020204" pitchFamily="34" charset="0"/>
                          <a:ea typeface="Calibri"/>
                          <a:cs typeface="Arial" panose="020B0604020202020204" pitchFamily="34" charset="0"/>
                        </a:rPr>
                        <a:t>308</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dirty="0">
                          <a:solidFill>
                            <a:schemeClr val="bg2"/>
                          </a:solidFill>
                          <a:latin typeface="Arial" panose="020B0604020202020204" pitchFamily="34" charset="0"/>
                          <a:ea typeface="Calibri"/>
                          <a:cs typeface="Arial" panose="020B0604020202020204" pitchFamily="34" charset="0"/>
                        </a:rPr>
                        <a:t>150</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a:solidFill>
                            <a:schemeClr val="bg2"/>
                          </a:solidFill>
                          <a:latin typeface="Arial" panose="020B0604020202020204" pitchFamily="34" charset="0"/>
                          <a:ea typeface="Calibri"/>
                          <a:cs typeface="Arial" panose="020B0604020202020204" pitchFamily="34" charset="0"/>
                        </a:rPr>
                        <a:t>15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24000">
                <a:tc>
                  <a:txBody>
                    <a:bodyPr/>
                    <a:lstStyle/>
                    <a:p>
                      <a:pPr>
                        <a:lnSpc>
                          <a:spcPct val="115000"/>
                        </a:lnSpc>
                        <a:spcAft>
                          <a:spcPts val="1000"/>
                        </a:spcAft>
                      </a:pPr>
                      <a:r>
                        <a:rPr lang="ru-RU" sz="1400" baseline="30000" dirty="0" smtClean="0">
                          <a:solidFill>
                            <a:schemeClr val="bg2"/>
                          </a:solidFill>
                          <a:latin typeface="Arial" panose="020B0604020202020204" pitchFamily="34" charset="0"/>
                          <a:ea typeface="Calibri"/>
                          <a:cs typeface="Arial" panose="020B0604020202020204" pitchFamily="34" charset="0"/>
                        </a:rPr>
                        <a:t>209</a:t>
                      </a:r>
                      <a:r>
                        <a:rPr lang="ru-RU" sz="1400" baseline="0" dirty="0" smtClean="0">
                          <a:solidFill>
                            <a:schemeClr val="bg2"/>
                          </a:solidFill>
                          <a:latin typeface="Arial" panose="020B0604020202020204" pitchFamily="34" charset="0"/>
                          <a:ea typeface="Calibri"/>
                          <a:cs typeface="Arial" panose="020B0604020202020204" pitchFamily="34" charset="0"/>
                        </a:rPr>
                        <a:t>Bi</a:t>
                      </a:r>
                      <a:r>
                        <a:rPr lang="ru-RU" sz="1400" baseline="30000" dirty="0" smtClean="0">
                          <a:solidFill>
                            <a:schemeClr val="bg2"/>
                          </a:solidFill>
                          <a:latin typeface="Arial" panose="020B0604020202020204" pitchFamily="34" charset="0"/>
                          <a:ea typeface="Calibri"/>
                          <a:cs typeface="Arial" panose="020B0604020202020204" pitchFamily="34" charset="0"/>
                        </a:rPr>
                        <a:t>26+</a:t>
                      </a:r>
                      <a:endParaRPr lang="ru-RU" sz="1400" baseline="300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dirty="0">
                          <a:solidFill>
                            <a:schemeClr val="bg2"/>
                          </a:solidFill>
                          <a:latin typeface="Arial" panose="020B0604020202020204" pitchFamily="34" charset="0"/>
                          <a:ea typeface="Calibri"/>
                          <a:cs typeface="Arial" panose="020B0604020202020204" pitchFamily="34" charset="0"/>
                        </a:rPr>
                        <a:t>8,04</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smtClean="0">
                          <a:solidFill>
                            <a:schemeClr val="bg2"/>
                          </a:solidFill>
                          <a:latin typeface="Arial" panose="020B0604020202020204" pitchFamily="34" charset="0"/>
                          <a:ea typeface="Calibri"/>
                          <a:cs typeface="Arial" panose="020B0604020202020204" pitchFamily="34" charset="0"/>
                        </a:rPr>
                        <a:t>1,6</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smtClean="0">
                          <a:solidFill>
                            <a:schemeClr val="bg2"/>
                          </a:solidFill>
                          <a:latin typeface="Arial" panose="020B0604020202020204" pitchFamily="34" charset="0"/>
                          <a:ea typeface="Calibri"/>
                          <a:cs typeface="Arial" panose="020B0604020202020204" pitchFamily="34" charset="0"/>
                        </a:rPr>
                        <a:t>329</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dirty="0">
                          <a:solidFill>
                            <a:schemeClr val="bg2"/>
                          </a:solidFill>
                          <a:latin typeface="Arial" panose="020B0604020202020204" pitchFamily="34" charset="0"/>
                          <a:ea typeface="Calibri"/>
                          <a:cs typeface="Arial" panose="020B0604020202020204" pitchFamily="34" charset="0"/>
                        </a:rPr>
                        <a:t>20</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a:solidFill>
                            <a:schemeClr val="bg2"/>
                          </a:solidFill>
                          <a:latin typeface="Arial" panose="020B0604020202020204" pitchFamily="34" charset="0"/>
                          <a:ea typeface="Calibri"/>
                          <a:cs typeface="Arial" panose="020B0604020202020204" pitchFamily="34" charset="0"/>
                        </a:rPr>
                        <a:t>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24000">
                <a:tc>
                  <a:txBody>
                    <a:bodyPr/>
                    <a:lstStyle/>
                    <a:p>
                      <a:pPr>
                        <a:lnSpc>
                          <a:spcPct val="115000"/>
                        </a:lnSpc>
                        <a:spcAft>
                          <a:spcPts val="1000"/>
                        </a:spcAft>
                      </a:pPr>
                      <a:r>
                        <a:rPr lang="ru-RU" sz="1400" baseline="30000" dirty="0" smtClean="0">
                          <a:solidFill>
                            <a:schemeClr val="bg2"/>
                          </a:solidFill>
                          <a:latin typeface="Arial" panose="020B0604020202020204" pitchFamily="34" charset="0"/>
                          <a:ea typeface="Calibri"/>
                          <a:cs typeface="Arial" panose="020B0604020202020204" pitchFamily="34" charset="0"/>
                        </a:rPr>
                        <a:t>209</a:t>
                      </a:r>
                      <a:r>
                        <a:rPr lang="ru-RU" sz="1400" baseline="0" dirty="0" smtClean="0">
                          <a:solidFill>
                            <a:schemeClr val="bg2"/>
                          </a:solidFill>
                          <a:latin typeface="Arial" panose="020B0604020202020204" pitchFamily="34" charset="0"/>
                          <a:ea typeface="Calibri"/>
                          <a:cs typeface="Arial" panose="020B0604020202020204" pitchFamily="34" charset="0"/>
                        </a:rPr>
                        <a:t>Bi</a:t>
                      </a:r>
                      <a:r>
                        <a:rPr lang="ru-RU" sz="1400" baseline="30000" dirty="0" smtClean="0">
                          <a:solidFill>
                            <a:schemeClr val="bg2"/>
                          </a:solidFill>
                          <a:latin typeface="Arial" panose="020B0604020202020204" pitchFamily="34" charset="0"/>
                          <a:ea typeface="Calibri"/>
                          <a:cs typeface="Arial" panose="020B0604020202020204" pitchFamily="34" charset="0"/>
                        </a:rPr>
                        <a:t>30+</a:t>
                      </a:r>
                      <a:endParaRPr lang="ru-RU" sz="1400" baseline="300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dirty="0">
                          <a:solidFill>
                            <a:schemeClr val="bg2"/>
                          </a:solidFill>
                          <a:latin typeface="Arial" panose="020B0604020202020204" pitchFamily="34" charset="0"/>
                          <a:ea typeface="Calibri"/>
                          <a:cs typeface="Arial" panose="020B0604020202020204" pitchFamily="34" charset="0"/>
                        </a:rPr>
                        <a:t>6</a:t>
                      </a:r>
                      <a:r>
                        <a:rPr lang="ru-RU" sz="1400" dirty="0">
                          <a:solidFill>
                            <a:schemeClr val="bg2"/>
                          </a:solidFill>
                          <a:latin typeface="Arial" panose="020B0604020202020204" pitchFamily="34" charset="0"/>
                          <a:ea typeface="Calibri"/>
                          <a:cs typeface="Arial" panose="020B0604020202020204" pitchFamily="34" charset="0"/>
                        </a:rPr>
                        <a:t>,</a:t>
                      </a:r>
                      <a:r>
                        <a:rPr lang="en-US" sz="1400" dirty="0">
                          <a:solidFill>
                            <a:schemeClr val="bg2"/>
                          </a:solidFill>
                          <a:latin typeface="Arial" panose="020B0604020202020204" pitchFamily="34" charset="0"/>
                          <a:ea typeface="Calibri"/>
                          <a:cs typeface="Arial" panose="020B0604020202020204" pitchFamily="34" charset="0"/>
                        </a:rPr>
                        <a:t>97</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smtClean="0">
                          <a:solidFill>
                            <a:schemeClr val="bg2"/>
                          </a:solidFill>
                          <a:latin typeface="Arial" panose="020B0604020202020204" pitchFamily="34" charset="0"/>
                          <a:ea typeface="Calibri"/>
                          <a:cs typeface="Arial" panose="020B0604020202020204" pitchFamily="34" charset="0"/>
                        </a:rPr>
                        <a:t>2,1</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smtClean="0">
                          <a:solidFill>
                            <a:schemeClr val="bg2"/>
                          </a:solidFill>
                          <a:latin typeface="Arial" panose="020B0604020202020204" pitchFamily="34" charset="0"/>
                          <a:ea typeface="Calibri"/>
                          <a:cs typeface="Arial" panose="020B0604020202020204" pitchFamily="34" charset="0"/>
                        </a:rPr>
                        <a:t>438</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dirty="0">
                          <a:solidFill>
                            <a:schemeClr val="bg2"/>
                          </a:solidFill>
                          <a:latin typeface="Arial" panose="020B0604020202020204" pitchFamily="34" charset="0"/>
                          <a:ea typeface="Calibri"/>
                          <a:cs typeface="Arial" panose="020B0604020202020204" pitchFamily="34" charset="0"/>
                        </a:rPr>
                        <a:t>15</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a:solidFill>
                            <a:schemeClr val="bg2"/>
                          </a:solidFill>
                          <a:latin typeface="Arial" panose="020B0604020202020204" pitchFamily="34" charset="0"/>
                          <a:ea typeface="Calibri"/>
                          <a:cs typeface="Arial" panose="020B0604020202020204" pitchFamily="34" charset="0"/>
                        </a:rPr>
                        <a:t>1,5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24000">
                <a:tc>
                  <a:txBody>
                    <a:bodyPr/>
                    <a:lstStyle/>
                    <a:p>
                      <a:pPr>
                        <a:lnSpc>
                          <a:spcPct val="115000"/>
                        </a:lnSpc>
                        <a:spcAft>
                          <a:spcPts val="1000"/>
                        </a:spcAft>
                      </a:pPr>
                      <a:r>
                        <a:rPr lang="ru-RU" sz="1400" baseline="30000" dirty="0" smtClean="0">
                          <a:solidFill>
                            <a:schemeClr val="bg2"/>
                          </a:solidFill>
                          <a:latin typeface="Arial" panose="020B0604020202020204" pitchFamily="34" charset="0"/>
                          <a:ea typeface="Calibri"/>
                          <a:cs typeface="Arial" panose="020B0604020202020204" pitchFamily="34" charset="0"/>
                        </a:rPr>
                        <a:t>2</a:t>
                      </a:r>
                      <a:r>
                        <a:rPr lang="en-US" sz="1400" baseline="30000" dirty="0" smtClean="0">
                          <a:solidFill>
                            <a:schemeClr val="bg2"/>
                          </a:solidFill>
                          <a:latin typeface="Arial" panose="020B0604020202020204" pitchFamily="34" charset="0"/>
                          <a:ea typeface="Calibri"/>
                          <a:cs typeface="Arial" panose="020B0604020202020204" pitchFamily="34" charset="0"/>
                        </a:rPr>
                        <a:t>38</a:t>
                      </a:r>
                      <a:r>
                        <a:rPr lang="en-US" sz="1400" baseline="0" dirty="0" smtClean="0">
                          <a:solidFill>
                            <a:schemeClr val="bg2"/>
                          </a:solidFill>
                          <a:latin typeface="Arial" panose="020B0604020202020204" pitchFamily="34" charset="0"/>
                          <a:ea typeface="Calibri"/>
                          <a:cs typeface="Arial" panose="020B0604020202020204" pitchFamily="34" charset="0"/>
                        </a:rPr>
                        <a:t>U</a:t>
                      </a:r>
                      <a:r>
                        <a:rPr lang="ru-RU" sz="1400" baseline="30000" dirty="0" smtClean="0">
                          <a:solidFill>
                            <a:schemeClr val="bg2"/>
                          </a:solidFill>
                          <a:latin typeface="Arial" panose="020B0604020202020204" pitchFamily="34" charset="0"/>
                          <a:ea typeface="Calibri"/>
                          <a:cs typeface="Arial" panose="020B0604020202020204" pitchFamily="34" charset="0"/>
                        </a:rPr>
                        <a:t>3</a:t>
                      </a:r>
                      <a:r>
                        <a:rPr lang="en-US" sz="1400" baseline="30000" dirty="0" smtClean="0">
                          <a:solidFill>
                            <a:schemeClr val="bg2"/>
                          </a:solidFill>
                          <a:latin typeface="Arial" panose="020B0604020202020204" pitchFamily="34" charset="0"/>
                          <a:ea typeface="Calibri"/>
                          <a:cs typeface="Arial" panose="020B0604020202020204" pitchFamily="34" charset="0"/>
                        </a:rPr>
                        <a:t>0</a:t>
                      </a:r>
                      <a:r>
                        <a:rPr lang="ru-RU" sz="1400" baseline="30000" dirty="0" smtClean="0">
                          <a:solidFill>
                            <a:schemeClr val="bg2"/>
                          </a:solidFill>
                          <a:latin typeface="Arial" panose="020B0604020202020204" pitchFamily="34" charset="0"/>
                          <a:ea typeface="Calibri"/>
                          <a:cs typeface="Arial" panose="020B0604020202020204" pitchFamily="34" charset="0"/>
                        </a:rPr>
                        <a:t>+</a:t>
                      </a:r>
                      <a:endParaRPr lang="ru-RU" sz="1400" baseline="300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dirty="0" smtClean="0">
                          <a:solidFill>
                            <a:schemeClr val="bg2"/>
                          </a:solidFill>
                          <a:latin typeface="Arial" panose="020B0604020202020204" pitchFamily="34" charset="0"/>
                          <a:ea typeface="Calibri"/>
                          <a:cs typeface="Arial" panose="020B0604020202020204" pitchFamily="34" charset="0"/>
                        </a:rPr>
                        <a:t>7</a:t>
                      </a:r>
                      <a:r>
                        <a:rPr lang="ru-RU" sz="1400" dirty="0" smtClean="0">
                          <a:solidFill>
                            <a:schemeClr val="bg2"/>
                          </a:solidFill>
                          <a:latin typeface="Arial" panose="020B0604020202020204" pitchFamily="34" charset="0"/>
                          <a:ea typeface="Calibri"/>
                          <a:cs typeface="Arial" panose="020B0604020202020204" pitchFamily="34" charset="0"/>
                        </a:rPr>
                        <a:t>,</a:t>
                      </a:r>
                      <a:r>
                        <a:rPr lang="en-US" sz="1400" dirty="0" smtClean="0">
                          <a:solidFill>
                            <a:schemeClr val="bg2"/>
                          </a:solidFill>
                          <a:latin typeface="Arial" panose="020B0604020202020204" pitchFamily="34" charset="0"/>
                          <a:ea typeface="Calibri"/>
                          <a:cs typeface="Arial" panose="020B0604020202020204" pitchFamily="34" charset="0"/>
                        </a:rPr>
                        <a:t>93</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dirty="0" smtClean="0">
                          <a:solidFill>
                            <a:schemeClr val="bg2"/>
                          </a:solidFill>
                          <a:latin typeface="Arial" panose="020B0604020202020204" pitchFamily="34" charset="0"/>
                          <a:ea typeface="Calibri"/>
                          <a:cs typeface="Arial" panose="020B0604020202020204" pitchFamily="34" charset="0"/>
                        </a:rPr>
                        <a:t>1.6</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dirty="0" smtClean="0">
                          <a:solidFill>
                            <a:schemeClr val="bg2"/>
                          </a:solidFill>
                          <a:latin typeface="Arial" panose="020B0604020202020204" pitchFamily="34" charset="0"/>
                          <a:ea typeface="Calibri"/>
                          <a:cs typeface="Arial" panose="020B0604020202020204" pitchFamily="34" charset="0"/>
                        </a:rPr>
                        <a:t>380</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dirty="0" smtClean="0">
                          <a:solidFill>
                            <a:schemeClr val="bg2"/>
                          </a:solidFill>
                          <a:latin typeface="Arial" panose="020B0604020202020204" pitchFamily="34" charset="0"/>
                          <a:ea typeface="Calibri"/>
                          <a:cs typeface="Arial" panose="020B0604020202020204" pitchFamily="34" charset="0"/>
                        </a:rPr>
                        <a:t>10</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dirty="0" smtClean="0">
                          <a:solidFill>
                            <a:schemeClr val="bg2"/>
                          </a:solidFill>
                          <a:latin typeface="Arial" panose="020B0604020202020204" pitchFamily="34" charset="0"/>
                          <a:ea typeface="Calibri"/>
                          <a:cs typeface="Arial" panose="020B0604020202020204" pitchFamily="34" charset="0"/>
                        </a:rPr>
                        <a:t>1</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24000">
                <a:tc>
                  <a:txBody>
                    <a:bodyPr/>
                    <a:lstStyle/>
                    <a:p>
                      <a:pPr>
                        <a:lnSpc>
                          <a:spcPct val="115000"/>
                        </a:lnSpc>
                        <a:spcAft>
                          <a:spcPts val="1000"/>
                        </a:spcAft>
                      </a:pPr>
                      <a:r>
                        <a:rPr lang="ru-RU" sz="1400" baseline="30000" dirty="0" smtClean="0">
                          <a:solidFill>
                            <a:schemeClr val="bg2"/>
                          </a:solidFill>
                          <a:latin typeface="Arial" panose="020B0604020202020204" pitchFamily="34" charset="0"/>
                          <a:ea typeface="Calibri"/>
                          <a:cs typeface="Arial" panose="020B0604020202020204" pitchFamily="34" charset="0"/>
                        </a:rPr>
                        <a:t>2</a:t>
                      </a:r>
                      <a:r>
                        <a:rPr lang="en-US" sz="1400" baseline="30000" dirty="0" smtClean="0">
                          <a:solidFill>
                            <a:schemeClr val="bg2"/>
                          </a:solidFill>
                          <a:latin typeface="Arial" panose="020B0604020202020204" pitchFamily="34" charset="0"/>
                          <a:ea typeface="Calibri"/>
                          <a:cs typeface="Arial" panose="020B0604020202020204" pitchFamily="34" charset="0"/>
                        </a:rPr>
                        <a:t>38</a:t>
                      </a:r>
                      <a:r>
                        <a:rPr lang="en-US" sz="1400" baseline="0" dirty="0" smtClean="0">
                          <a:solidFill>
                            <a:schemeClr val="bg2"/>
                          </a:solidFill>
                          <a:latin typeface="Arial" panose="020B0604020202020204" pitchFamily="34" charset="0"/>
                          <a:ea typeface="Calibri"/>
                          <a:cs typeface="Arial" panose="020B0604020202020204" pitchFamily="34" charset="0"/>
                        </a:rPr>
                        <a:t>U</a:t>
                      </a:r>
                      <a:r>
                        <a:rPr lang="ru-RU" sz="1400" baseline="30000" dirty="0" smtClean="0">
                          <a:solidFill>
                            <a:schemeClr val="bg2"/>
                          </a:solidFill>
                          <a:latin typeface="Arial" panose="020B0604020202020204" pitchFamily="34" charset="0"/>
                          <a:ea typeface="Calibri"/>
                          <a:cs typeface="Arial" panose="020B0604020202020204" pitchFamily="34" charset="0"/>
                        </a:rPr>
                        <a:t>3</a:t>
                      </a:r>
                      <a:r>
                        <a:rPr lang="en-US" sz="1400" baseline="30000" dirty="0" smtClean="0">
                          <a:solidFill>
                            <a:schemeClr val="bg2"/>
                          </a:solidFill>
                          <a:latin typeface="Arial" panose="020B0604020202020204" pitchFamily="34" charset="0"/>
                          <a:ea typeface="Calibri"/>
                          <a:cs typeface="Arial" panose="020B0604020202020204" pitchFamily="34" charset="0"/>
                        </a:rPr>
                        <a:t>2</a:t>
                      </a:r>
                      <a:r>
                        <a:rPr lang="ru-RU" sz="1400" baseline="30000" dirty="0" smtClean="0">
                          <a:solidFill>
                            <a:schemeClr val="bg2"/>
                          </a:solidFill>
                          <a:latin typeface="Arial" panose="020B0604020202020204" pitchFamily="34" charset="0"/>
                          <a:ea typeface="Calibri"/>
                          <a:cs typeface="Arial" panose="020B0604020202020204" pitchFamily="34" charset="0"/>
                        </a:rPr>
                        <a:t>+</a:t>
                      </a:r>
                      <a:endParaRPr lang="ru-RU" sz="1400" baseline="300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dirty="0" smtClean="0">
                          <a:solidFill>
                            <a:schemeClr val="bg2"/>
                          </a:solidFill>
                          <a:latin typeface="Arial" panose="020B0604020202020204" pitchFamily="34" charset="0"/>
                          <a:ea typeface="Calibri"/>
                          <a:cs typeface="Arial" panose="020B0604020202020204" pitchFamily="34" charset="0"/>
                        </a:rPr>
                        <a:t>7</a:t>
                      </a:r>
                      <a:r>
                        <a:rPr lang="ru-RU" sz="1400" dirty="0" smtClean="0">
                          <a:solidFill>
                            <a:schemeClr val="bg2"/>
                          </a:solidFill>
                          <a:latin typeface="Arial" panose="020B0604020202020204" pitchFamily="34" charset="0"/>
                          <a:ea typeface="Calibri"/>
                          <a:cs typeface="Arial" panose="020B0604020202020204" pitchFamily="34" charset="0"/>
                        </a:rPr>
                        <a:t>,</a:t>
                      </a:r>
                      <a:r>
                        <a:rPr lang="en-US" sz="1400" dirty="0" smtClean="0">
                          <a:solidFill>
                            <a:schemeClr val="bg2"/>
                          </a:solidFill>
                          <a:latin typeface="Arial" panose="020B0604020202020204" pitchFamily="34" charset="0"/>
                          <a:ea typeface="Calibri"/>
                          <a:cs typeface="Arial" panose="020B0604020202020204" pitchFamily="34" charset="0"/>
                        </a:rPr>
                        <a:t>44</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dirty="0" smtClean="0">
                          <a:solidFill>
                            <a:schemeClr val="bg2"/>
                          </a:solidFill>
                          <a:latin typeface="Arial" panose="020B0604020202020204" pitchFamily="34" charset="0"/>
                          <a:ea typeface="Calibri"/>
                          <a:cs typeface="Arial" panose="020B0604020202020204" pitchFamily="34" charset="0"/>
                        </a:rPr>
                        <a:t>1.8</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dirty="0" smtClean="0">
                          <a:solidFill>
                            <a:schemeClr val="bg2"/>
                          </a:solidFill>
                          <a:latin typeface="Arial" panose="020B0604020202020204" pitchFamily="34" charset="0"/>
                          <a:ea typeface="Calibri"/>
                          <a:cs typeface="Arial" panose="020B0604020202020204" pitchFamily="34" charset="0"/>
                        </a:rPr>
                        <a:t>428</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n-US" sz="1400" dirty="0">
                          <a:solidFill>
                            <a:schemeClr val="bg2"/>
                          </a:solidFill>
                          <a:latin typeface="Arial" panose="020B0604020202020204" pitchFamily="34" charset="0"/>
                          <a:ea typeface="Calibri"/>
                          <a:cs typeface="Arial" panose="020B0604020202020204" pitchFamily="34" charset="0"/>
                        </a:rPr>
                        <a:t>5</a:t>
                      </a:r>
                      <a:endParaRPr lang="ru-RU" sz="1400" dirty="0">
                        <a:solidFill>
                          <a:schemeClr val="bg2"/>
                        </a:solidFill>
                        <a:latin typeface="Arial" panose="020B0604020202020204" pitchFamily="34" charset="0"/>
                        <a:ea typeface="Calibri"/>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ru-RU" sz="1400" dirty="0">
                          <a:solidFill>
                            <a:schemeClr val="bg2"/>
                          </a:solidFill>
                          <a:latin typeface="Arial" panose="020B0604020202020204" pitchFamily="34" charset="0"/>
                          <a:ea typeface="Calibri"/>
                          <a:cs typeface="Arial" panose="020B0604020202020204" pitchFamily="34" charset="0"/>
                        </a:rPr>
                        <a:t>0,5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bl>
          </a:graphicData>
        </a:graphic>
      </p:graphicFrame>
      <p:graphicFrame>
        <p:nvGraphicFramePr>
          <p:cNvPr id="24" name="Таблица 23"/>
          <p:cNvGraphicFramePr>
            <a:graphicFrameLocks noGrp="1"/>
          </p:cNvGraphicFramePr>
          <p:nvPr>
            <p:extLst/>
          </p:nvPr>
        </p:nvGraphicFramePr>
        <p:xfrm>
          <a:off x="107504" y="1196752"/>
          <a:ext cx="3419872" cy="5472608"/>
        </p:xfrm>
        <a:graphic>
          <a:graphicData uri="http://schemas.openxmlformats.org/drawingml/2006/table">
            <a:tbl>
              <a:tblPr firstRow="1" firstCol="1" bandRow="1"/>
              <a:tblGrid>
                <a:gridCol w="1183432"/>
                <a:gridCol w="720080"/>
                <a:gridCol w="1516360"/>
              </a:tblGrid>
              <a:tr h="504056">
                <a:tc gridSpan="3">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800" b="1" dirty="0" smtClean="0">
                          <a:solidFill>
                            <a:schemeClr val="bg2"/>
                          </a:solidFill>
                          <a:latin typeface="Arial" panose="020B0604020202020204" pitchFamily="34" charset="0"/>
                          <a:ea typeface="Calibri"/>
                          <a:cs typeface="Arial" panose="020B0604020202020204" pitchFamily="34" charset="0"/>
                        </a:rPr>
                        <a:t>Beam parameters of U-200</a:t>
                      </a:r>
                      <a:endParaRPr lang="ru-RU" sz="1800" b="1" dirty="0" smtClean="0">
                        <a:solidFill>
                          <a:schemeClr val="bg2"/>
                        </a:solidFill>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pPr algn="ctr">
                        <a:lnSpc>
                          <a:spcPct val="107000"/>
                        </a:lnSpc>
                        <a:spcAft>
                          <a:spcPts val="0"/>
                        </a:spcAft>
                      </a:pP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pPr algn="ctr">
                        <a:lnSpc>
                          <a:spcPct val="107000"/>
                        </a:lnSpc>
                        <a:spcAft>
                          <a:spcPts val="0"/>
                        </a:spcAft>
                      </a:pP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83845">
                <a:tc gridSpan="3">
                  <a:txBody>
                    <a:bodyPr/>
                    <a:lstStyle/>
                    <a:p>
                      <a:pPr algn="l">
                        <a:lnSpc>
                          <a:spcPct val="107000"/>
                        </a:lnSpc>
                        <a:spcAft>
                          <a:spcPts val="0"/>
                        </a:spcAft>
                      </a:pPr>
                      <a:r>
                        <a:rPr lang="en-US" sz="1400" dirty="0" smtClean="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Internal ion source of PIG type</a:t>
                      </a: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pPr algn="ctr">
                        <a:lnSpc>
                          <a:spcPct val="107000"/>
                        </a:lnSpc>
                        <a:spcAft>
                          <a:spcPts val="0"/>
                        </a:spcAft>
                      </a:pP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pPr algn="ctr">
                        <a:lnSpc>
                          <a:spcPct val="107000"/>
                        </a:lnSpc>
                        <a:spcAft>
                          <a:spcPts val="0"/>
                        </a:spcAft>
                      </a:pP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652259">
                <a:tc>
                  <a:txBody>
                    <a:bodyPr/>
                    <a:lstStyle/>
                    <a:p>
                      <a:pPr algn="ctr">
                        <a:lnSpc>
                          <a:spcPct val="107000"/>
                        </a:lnSpc>
                        <a:spcAft>
                          <a:spcPts val="0"/>
                        </a:spcAft>
                      </a:pPr>
                      <a:r>
                        <a:rPr lang="en-US" sz="1200" b="1" dirty="0" smtClean="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Ion</a:t>
                      </a:r>
                      <a:endParaRPr lang="ru-RU" sz="12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ru-RU" sz="1200" b="1" dirty="0" smtClean="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E</a:t>
                      </a:r>
                      <a:r>
                        <a:rPr lang="en-US" sz="1200" b="1" dirty="0" smtClean="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/A</a:t>
                      </a:r>
                      <a:r>
                        <a:rPr lang="ru-RU" sz="1200" b="1" dirty="0" smtClean="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1200" b="1" dirty="0" smtClean="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MeV/n</a:t>
                      </a:r>
                      <a:endParaRPr lang="ru-RU" sz="12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US" sz="1200" b="1" dirty="0" smtClean="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Intensity of the accelerated beam, </a:t>
                      </a:r>
                      <a:r>
                        <a:rPr lang="en-US" sz="1200" b="1" dirty="0" smtClean="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a:t>
                      </a:r>
                      <a:endParaRPr lang="ru-RU" sz="12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38319">
                <a:tc>
                  <a:txBody>
                    <a:bodyPr/>
                    <a:lstStyle/>
                    <a:p>
                      <a:pPr algn="l">
                        <a:lnSpc>
                          <a:spcPct val="107000"/>
                        </a:lnSpc>
                        <a:spcAft>
                          <a:spcPts val="800"/>
                        </a:spcAft>
                      </a:pP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3</a:t>
                      </a: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Не</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1+</a:t>
                      </a: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16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5</a:t>
                      </a:r>
                      <a:r>
                        <a:rPr lang="ru-RU" sz="1400"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01441">
                <a:tc>
                  <a:txBody>
                    <a:bodyPr/>
                    <a:lstStyle/>
                    <a:p>
                      <a:pPr algn="l">
                        <a:lnSpc>
                          <a:spcPct val="107000"/>
                        </a:lnSpc>
                        <a:spcAft>
                          <a:spcPts val="800"/>
                        </a:spcAft>
                      </a:pP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a:t>
                      </a:r>
                      <a:r>
                        <a:rPr lang="en-US"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D</a:t>
                      </a: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Н)</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1+</a:t>
                      </a: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16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1</a:t>
                      </a:r>
                      <a:r>
                        <a:rPr lang="ru-RU" sz="1400"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01441">
                <a:tc>
                  <a:txBody>
                    <a:bodyPr/>
                    <a:lstStyle/>
                    <a:p>
                      <a:pPr algn="l">
                        <a:lnSpc>
                          <a:spcPct val="107000"/>
                        </a:lnSpc>
                        <a:spcAft>
                          <a:spcPts val="800"/>
                        </a:spcAft>
                      </a:pP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4</a:t>
                      </a: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Не</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1+</a:t>
                      </a: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330</a:t>
                      </a:r>
                      <a:r>
                        <a:rPr lang="ru-RU" sz="1400"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54943">
                <a:tc>
                  <a:txBody>
                    <a:bodyPr/>
                    <a:lstStyle/>
                    <a:p>
                      <a:pPr algn="l">
                        <a:lnSpc>
                          <a:spcPct val="107000"/>
                        </a:lnSpc>
                        <a:spcAft>
                          <a:spcPts val="800"/>
                        </a:spcAft>
                      </a:pP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a:t>
                      </a:r>
                      <a:r>
                        <a:rPr lang="en-US"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D</a:t>
                      </a: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D)</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1+</a:t>
                      </a: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US"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9</a:t>
                      </a: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US"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10</a:t>
                      </a:r>
                      <a:r>
                        <a:rPr lang="en-US" sz="1400"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endParaRPr lang="ru-RU" sz="1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527519">
                <a:tc>
                  <a:txBody>
                    <a:bodyPr/>
                    <a:lstStyle/>
                    <a:p>
                      <a:pPr algn="l">
                        <a:lnSpc>
                          <a:spcPct val="107000"/>
                        </a:lnSpc>
                        <a:spcAft>
                          <a:spcPts val="800"/>
                        </a:spcAft>
                      </a:pP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12</a:t>
                      </a: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C</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2+</a:t>
                      </a:r>
                      <a:r>
                        <a:rPr lang="en-US"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12</a:t>
                      </a: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C</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3+</a:t>
                      </a:r>
                      <a:r>
                        <a:rPr lang="en-US"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12</a:t>
                      </a: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C</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2+</a:t>
                      </a: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US"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4-16</a:t>
                      </a: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400" dirty="0" smtClean="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10-30</a:t>
                      </a:r>
                      <a:r>
                        <a:rPr lang="en-US"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 </a:t>
                      </a: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624609">
                <a:tc>
                  <a:txBody>
                    <a:bodyPr/>
                    <a:lstStyle/>
                    <a:p>
                      <a:pPr algn="l">
                        <a:lnSpc>
                          <a:spcPct val="107000"/>
                        </a:lnSpc>
                        <a:spcAft>
                          <a:spcPts val="800"/>
                        </a:spcAft>
                      </a:pP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14</a:t>
                      </a: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N</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2+</a:t>
                      </a:r>
                      <a:r>
                        <a:rPr lang="en-US"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14</a:t>
                      </a: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N</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3+</a:t>
                      </a:r>
                      <a:r>
                        <a:rPr lang="en-US" sz="1400" dirty="0" smtClean="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ru-RU" sz="1400" baseline="30000" dirty="0" smtClean="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14</a:t>
                      </a:r>
                      <a:r>
                        <a:rPr lang="ru-RU" sz="1400" dirty="0" smtClean="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N</a:t>
                      </a:r>
                      <a:r>
                        <a:rPr lang="ru-RU" sz="1400" baseline="30000" dirty="0" smtClean="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4</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a:t>
                      </a:r>
                      <a:r>
                        <a:rPr lang="en-US"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14</a:t>
                      </a: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N</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5+</a:t>
                      </a: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US"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3-18</a:t>
                      </a: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US"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6-30</a:t>
                      </a: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648072">
                <a:tc>
                  <a:txBody>
                    <a:bodyPr/>
                    <a:lstStyle/>
                    <a:p>
                      <a:pPr algn="l">
                        <a:lnSpc>
                          <a:spcPct val="107000"/>
                        </a:lnSpc>
                        <a:spcAft>
                          <a:spcPts val="800"/>
                        </a:spcAft>
                      </a:pP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16</a:t>
                      </a: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O</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3+</a:t>
                      </a:r>
                      <a:r>
                        <a:rPr lang="en-US"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16</a:t>
                      </a: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O</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4+</a:t>
                      </a:r>
                      <a:r>
                        <a:rPr lang="en-US" sz="1400" dirty="0" smtClean="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ru-RU" sz="1400" baseline="30000" dirty="0" smtClean="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16</a:t>
                      </a:r>
                      <a:r>
                        <a:rPr lang="ru-RU" sz="1400" dirty="0" smtClean="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O</a:t>
                      </a:r>
                      <a:r>
                        <a:rPr lang="ru-RU" sz="1400" baseline="30000" dirty="0" smtClean="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5</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a:t>
                      </a: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US"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5-14</a:t>
                      </a: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US"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6-13</a:t>
                      </a: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01441">
                <a:tc>
                  <a:txBody>
                    <a:bodyPr/>
                    <a:lstStyle/>
                    <a:p>
                      <a:pPr algn="l">
                        <a:lnSpc>
                          <a:spcPct val="107000"/>
                        </a:lnSpc>
                        <a:spcAft>
                          <a:spcPts val="0"/>
                        </a:spcAft>
                      </a:pP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20</a:t>
                      </a: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Ne</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4+</a:t>
                      </a:r>
                      <a:r>
                        <a:rPr lang="en-US"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20</a:t>
                      </a: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Ne</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5+</a:t>
                      </a: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US"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5-9</a:t>
                      </a: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US"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0,5-6</a:t>
                      </a: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01441">
                <a:tc>
                  <a:txBody>
                    <a:bodyPr/>
                    <a:lstStyle/>
                    <a:p>
                      <a:pPr algn="l">
                        <a:lnSpc>
                          <a:spcPct val="107000"/>
                        </a:lnSpc>
                        <a:spcAft>
                          <a:spcPts val="0"/>
                        </a:spcAft>
                      </a:pP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40</a:t>
                      </a: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Ar</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7+</a:t>
                      </a:r>
                      <a:r>
                        <a:rPr lang="en-US"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40</a:t>
                      </a:r>
                      <a:r>
                        <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Ar</a:t>
                      </a:r>
                      <a:r>
                        <a:rPr lang="ru-RU" sz="1400" baseline="300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8+</a:t>
                      </a: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US"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4,5-5,8</a:t>
                      </a: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07000"/>
                        </a:lnSpc>
                        <a:spcAft>
                          <a:spcPts val="0"/>
                        </a:spcAft>
                      </a:pPr>
                      <a:r>
                        <a:rPr lang="en-US"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rPr>
                        <a:t>0,07</a:t>
                      </a: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333222">
                <a:tc gridSpan="3">
                  <a:txBody>
                    <a:bodyPr/>
                    <a:lstStyle/>
                    <a:p>
                      <a:pPr algn="l">
                        <a:lnSpc>
                          <a:spcPct val="107000"/>
                        </a:lnSpc>
                        <a:spcAft>
                          <a:spcPts val="0"/>
                        </a:spcAft>
                      </a:pPr>
                      <a:r>
                        <a:rPr lang="en-US" sz="1400" dirty="0" smtClean="0">
                          <a:solidFill>
                            <a:srgbClr val="C00000"/>
                          </a:solidFill>
                          <a:effectLst/>
                          <a:latin typeface="Arial" panose="020B0604020202020204" pitchFamily="34" charset="0"/>
                          <a:ea typeface="Calibri" panose="020F0502020204030204" pitchFamily="34" charset="0"/>
                          <a:cs typeface="Arial" panose="020B0604020202020204" pitchFamily="34" charset="0"/>
                        </a:rPr>
                        <a:t>* - limit due to biological shielding</a:t>
                      </a:r>
                      <a:endParaRPr lang="ru-RU" sz="1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pPr algn="ctr">
                        <a:lnSpc>
                          <a:spcPct val="107000"/>
                        </a:lnSpc>
                        <a:spcAft>
                          <a:spcPts val="0"/>
                        </a:spcAft>
                      </a:pP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pPr algn="ctr">
                        <a:lnSpc>
                          <a:spcPct val="107000"/>
                        </a:lnSpc>
                        <a:spcAft>
                          <a:spcPts val="0"/>
                        </a:spcAft>
                      </a:pPr>
                      <a:endParaRPr lang="ru-RU" sz="1400"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xmlns="" val="2901752636"/>
      </p:ext>
    </p:extLst>
  </p:cSld>
  <p:clrMapOvr>
    <a:masterClrMapping/>
  </p:clrMapOvr>
  <p:transition spd="med">
    <p:dissolv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366852" y="1412776"/>
            <a:ext cx="5777148" cy="5153266"/>
          </a:xfrm>
          <a:prstGeom prst="rect">
            <a:avLst/>
          </a:prstGeom>
        </p:spPr>
      </p:pic>
      <p:sp>
        <p:nvSpPr>
          <p:cNvPr id="2" name="Номер слайда 1"/>
          <p:cNvSpPr>
            <a:spLocks noGrp="1"/>
          </p:cNvSpPr>
          <p:nvPr>
            <p:ph type="sldNum" sz="quarter" idx="12"/>
          </p:nvPr>
        </p:nvSpPr>
        <p:spPr/>
        <p:txBody>
          <a:bodyPr/>
          <a:lstStyle/>
          <a:p>
            <a:pPr>
              <a:defRPr/>
            </a:pPr>
            <a:fld id="{073BEB64-EAD7-4BC1-890A-C6E520D0E67C}" type="slidenum">
              <a:rPr lang="en-US" smtClean="0">
                <a:solidFill>
                  <a:srgbClr val="FFFFFF"/>
                </a:solidFill>
              </a:rPr>
              <a:pPr>
                <a:defRPr/>
              </a:pPr>
              <a:t>106</a:t>
            </a:fld>
            <a:endParaRPr lang="en-US">
              <a:solidFill>
                <a:srgbClr val="FFFFFF"/>
              </a:solidFill>
            </a:endParaRPr>
          </a:p>
        </p:txBody>
      </p:sp>
      <p:sp>
        <p:nvSpPr>
          <p:cNvPr id="6" name="Прямоугольник 5"/>
          <p:cNvSpPr/>
          <p:nvPr/>
        </p:nvSpPr>
        <p:spPr bwMode="auto">
          <a:xfrm rot="-900000">
            <a:off x="7620221" y="1924722"/>
            <a:ext cx="235873" cy="1328501"/>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eaLnBrk="1" hangingPunct="1"/>
            <a:endParaRPr lang="ru-RU" sz="2400" smtClean="0">
              <a:solidFill>
                <a:srgbClr val="FFFFFF"/>
              </a:solidFill>
              <a:effectLst>
                <a:outerShdw blurRad="38100" dist="38100" dir="2700000" algn="tl">
                  <a:srgbClr val="000000">
                    <a:alpha val="43137"/>
                  </a:srgbClr>
                </a:outerShdw>
              </a:effectLst>
              <a:latin typeface="Arial Cyr" panose="020B0604020202020204" pitchFamily="34" charset="0"/>
            </a:endParaRPr>
          </a:p>
        </p:txBody>
      </p:sp>
      <p:sp>
        <p:nvSpPr>
          <p:cNvPr id="5" name="Блок-схема: узел 4"/>
          <p:cNvSpPr/>
          <p:nvPr/>
        </p:nvSpPr>
        <p:spPr bwMode="auto">
          <a:xfrm>
            <a:off x="7380312" y="2204864"/>
            <a:ext cx="756084" cy="724974"/>
          </a:xfrm>
          <a:prstGeom prst="flowChartConnector">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eaLnBrk="1" hangingPunct="1"/>
            <a:endParaRPr lang="ru-RU" sz="2400" smtClean="0">
              <a:solidFill>
                <a:srgbClr val="FFFFFF"/>
              </a:solidFill>
              <a:effectLst>
                <a:outerShdw blurRad="38100" dist="38100" dir="2700000" algn="tl">
                  <a:srgbClr val="000000">
                    <a:alpha val="43137"/>
                  </a:srgbClr>
                </a:outerShdw>
              </a:effectLst>
              <a:latin typeface="Arial Cyr" panose="020B0604020202020204" pitchFamily="34" charset="0"/>
            </a:endParaRPr>
          </a:p>
        </p:txBody>
      </p:sp>
      <p:sp>
        <p:nvSpPr>
          <p:cNvPr id="4" name="Прямоугольник 3"/>
          <p:cNvSpPr/>
          <p:nvPr/>
        </p:nvSpPr>
        <p:spPr bwMode="auto">
          <a:xfrm>
            <a:off x="7092280" y="2348880"/>
            <a:ext cx="1296144" cy="432048"/>
          </a:xfrm>
          <a:prstGeom prst="rect">
            <a:avLst/>
          </a:prstGeom>
          <a:solidFill>
            <a:schemeClr val="accent1"/>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eaLnBrk="1" hangingPunct="1"/>
            <a:endParaRPr lang="ru-RU" sz="2400" smtClean="0">
              <a:solidFill>
                <a:srgbClr val="FFFFFF"/>
              </a:solidFill>
              <a:effectLst>
                <a:outerShdw blurRad="38100" dist="38100" dir="2700000" algn="tl">
                  <a:srgbClr val="000000">
                    <a:alpha val="43137"/>
                  </a:srgbClr>
                </a:outerShdw>
              </a:effectLst>
              <a:latin typeface="Arial Cyr" panose="020B0604020202020204" pitchFamily="34" charset="0"/>
            </a:endParaRPr>
          </a:p>
        </p:txBody>
      </p:sp>
      <p:sp>
        <p:nvSpPr>
          <p:cNvPr id="7" name="TextBox 6"/>
          <p:cNvSpPr txBox="1"/>
          <p:nvPr/>
        </p:nvSpPr>
        <p:spPr>
          <a:xfrm>
            <a:off x="7740352" y="1844824"/>
            <a:ext cx="1023295" cy="369332"/>
          </a:xfrm>
          <a:prstGeom prst="rect">
            <a:avLst/>
          </a:prstGeom>
          <a:noFill/>
        </p:spPr>
        <p:txBody>
          <a:bodyPr wrap="square" rtlCol="0">
            <a:spAutoFit/>
          </a:bodyPr>
          <a:lstStyle/>
          <a:p>
            <a:r>
              <a:rPr lang="en-US" dirty="0" smtClean="0">
                <a:solidFill>
                  <a:srgbClr val="000066"/>
                </a:solidFill>
              </a:rPr>
              <a:t>U-200</a:t>
            </a:r>
            <a:r>
              <a:rPr lang="ru-RU" dirty="0" smtClean="0">
                <a:solidFill>
                  <a:srgbClr val="000066"/>
                </a:solidFill>
              </a:rPr>
              <a:t>М</a:t>
            </a:r>
            <a:endParaRPr lang="ru-RU" dirty="0">
              <a:solidFill>
                <a:srgbClr val="000066"/>
              </a:solidFill>
            </a:endParaRPr>
          </a:p>
        </p:txBody>
      </p:sp>
      <p:cxnSp>
        <p:nvCxnSpPr>
          <p:cNvPr id="10" name="Прямая соединительная линия 9"/>
          <p:cNvCxnSpPr/>
          <p:nvPr/>
        </p:nvCxnSpPr>
        <p:spPr bwMode="auto">
          <a:xfrm flipH="1">
            <a:off x="4644008" y="2924944"/>
            <a:ext cx="2916324" cy="0"/>
          </a:xfrm>
          <a:prstGeom prst="line">
            <a:avLst/>
          </a:prstGeom>
          <a:solidFill>
            <a:schemeClr val="accent1"/>
          </a:solidFill>
          <a:ln w="66675" cap="flat" cmpd="tri" algn="ctr">
            <a:solidFill>
              <a:schemeClr val="accent1">
                <a:lumMod val="9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Прямая соединительная линия 10"/>
          <p:cNvCxnSpPr/>
          <p:nvPr/>
        </p:nvCxnSpPr>
        <p:spPr bwMode="auto">
          <a:xfrm flipH="1">
            <a:off x="4572000" y="2924944"/>
            <a:ext cx="1674186" cy="2520280"/>
          </a:xfrm>
          <a:prstGeom prst="line">
            <a:avLst/>
          </a:prstGeom>
          <a:solidFill>
            <a:schemeClr val="accent1"/>
          </a:solidFill>
          <a:ln w="66675" cap="flat" cmpd="tri" algn="ctr">
            <a:solidFill>
              <a:schemeClr val="accent1">
                <a:lumMod val="9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9" name="Прямоугольник 18"/>
          <p:cNvSpPr/>
          <p:nvPr/>
        </p:nvSpPr>
        <p:spPr bwMode="auto">
          <a:xfrm rot="7089964">
            <a:off x="4732379" y="3973385"/>
            <a:ext cx="432048" cy="295871"/>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eaLnBrk="1" hangingPunct="1"/>
            <a:endParaRPr lang="ru-RU" sz="2400" smtClean="0">
              <a:solidFill>
                <a:srgbClr val="FFFFFF"/>
              </a:solidFill>
              <a:effectLst>
                <a:outerShdw blurRad="38100" dist="38100" dir="2700000" algn="tl">
                  <a:srgbClr val="000000">
                    <a:alpha val="43137"/>
                  </a:srgbClr>
                </a:outerShdw>
              </a:effectLst>
              <a:latin typeface="Arial Cyr" panose="020B0604020202020204" pitchFamily="34" charset="0"/>
            </a:endParaRPr>
          </a:p>
        </p:txBody>
      </p:sp>
      <p:sp>
        <p:nvSpPr>
          <p:cNvPr id="20" name="Прямоугольник 19"/>
          <p:cNvSpPr/>
          <p:nvPr/>
        </p:nvSpPr>
        <p:spPr bwMode="auto">
          <a:xfrm rot="7089964">
            <a:off x="4030998" y="5084728"/>
            <a:ext cx="344778" cy="305711"/>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eaLnBrk="1" hangingPunct="1"/>
            <a:endParaRPr lang="ru-RU" sz="2400" smtClean="0">
              <a:solidFill>
                <a:srgbClr val="FFFFFF"/>
              </a:solidFill>
              <a:effectLst>
                <a:outerShdw blurRad="38100" dist="38100" dir="2700000" algn="tl">
                  <a:srgbClr val="000000">
                    <a:alpha val="43137"/>
                  </a:srgbClr>
                </a:outerShdw>
              </a:effectLst>
              <a:latin typeface="Arial Cyr" panose="020B0604020202020204" pitchFamily="34" charset="0"/>
            </a:endParaRPr>
          </a:p>
        </p:txBody>
      </p:sp>
      <p:sp>
        <p:nvSpPr>
          <p:cNvPr id="21" name="TextBox 20"/>
          <p:cNvSpPr txBox="1"/>
          <p:nvPr/>
        </p:nvSpPr>
        <p:spPr>
          <a:xfrm>
            <a:off x="4499992" y="3861048"/>
            <a:ext cx="881472" cy="369332"/>
          </a:xfrm>
          <a:prstGeom prst="rect">
            <a:avLst/>
          </a:prstGeom>
          <a:noFill/>
        </p:spPr>
        <p:txBody>
          <a:bodyPr wrap="square" rtlCol="0">
            <a:spAutoFit/>
          </a:bodyPr>
          <a:lstStyle/>
          <a:p>
            <a:r>
              <a:rPr lang="en-US" dirty="0" smtClean="0">
                <a:solidFill>
                  <a:srgbClr val="000066"/>
                </a:solidFill>
              </a:rPr>
              <a:t>IC-100</a:t>
            </a:r>
            <a:endParaRPr lang="ru-RU" dirty="0">
              <a:solidFill>
                <a:srgbClr val="000066"/>
              </a:solidFill>
            </a:endParaRPr>
          </a:p>
        </p:txBody>
      </p:sp>
      <p:sp>
        <p:nvSpPr>
          <p:cNvPr id="23" name="TextBox 22"/>
          <p:cNvSpPr txBox="1"/>
          <p:nvPr/>
        </p:nvSpPr>
        <p:spPr>
          <a:xfrm>
            <a:off x="3796038" y="206640"/>
            <a:ext cx="4536504" cy="954107"/>
          </a:xfrm>
          <a:prstGeom prst="rect">
            <a:avLst/>
          </a:prstGeom>
          <a:noFill/>
        </p:spPr>
        <p:txBody>
          <a:bodyPr wrap="square" rtlCol="0">
            <a:spAutoFit/>
          </a:bodyPr>
          <a:lstStyle/>
          <a:p>
            <a:pPr algn="ctr"/>
            <a:r>
              <a:rPr lang="en-US" sz="2800" b="1" dirty="0">
                <a:solidFill>
                  <a:srgbClr val="FFFF00"/>
                </a:solidFill>
              </a:rPr>
              <a:t>Layout </a:t>
            </a:r>
            <a:r>
              <a:rPr lang="en-US" sz="2800" b="1" dirty="0" smtClean="0">
                <a:solidFill>
                  <a:srgbClr val="FFFF00"/>
                </a:solidFill>
              </a:rPr>
              <a:t>of </a:t>
            </a:r>
          </a:p>
          <a:p>
            <a:pPr algn="ctr"/>
            <a:r>
              <a:rPr lang="en-US" sz="2800" b="1" dirty="0">
                <a:solidFill>
                  <a:srgbClr val="FFFF00"/>
                </a:solidFill>
              </a:rPr>
              <a:t>t</a:t>
            </a:r>
            <a:r>
              <a:rPr lang="en-US" sz="2800" b="1" dirty="0" smtClean="0">
                <a:solidFill>
                  <a:srgbClr val="FFFF00"/>
                </a:solidFill>
              </a:rPr>
              <a:t>he U-200M cyclotron</a:t>
            </a:r>
            <a:endParaRPr lang="ru-RU" sz="2800" b="1" dirty="0">
              <a:solidFill>
                <a:srgbClr val="FFFF00"/>
              </a:solidFill>
            </a:endParaRPr>
          </a:p>
        </p:txBody>
      </p:sp>
      <p:sp>
        <p:nvSpPr>
          <p:cNvPr id="15" name="TextBox 14"/>
          <p:cNvSpPr txBox="1"/>
          <p:nvPr/>
        </p:nvSpPr>
        <p:spPr>
          <a:xfrm>
            <a:off x="16738" y="167580"/>
            <a:ext cx="3187110" cy="6309420"/>
          </a:xfrm>
          <a:prstGeom prst="rect">
            <a:avLst/>
          </a:prstGeom>
          <a:solidFill>
            <a:schemeClr val="tx2"/>
          </a:solidFill>
        </p:spPr>
        <p:txBody>
          <a:bodyPr wrap="square" rtlCol="0">
            <a:spAutoFit/>
          </a:bodyPr>
          <a:lstStyle/>
          <a:p>
            <a:r>
              <a:rPr lang="en-US" sz="1600" b="1" u="sng" dirty="0" smtClean="0">
                <a:solidFill>
                  <a:sysClr val="windowText" lastClr="000000"/>
                </a:solidFill>
              </a:rPr>
              <a:t>Equipment-set of the U-200M </a:t>
            </a:r>
            <a:endParaRPr lang="en-US" sz="1600" b="1" u="sng" dirty="0">
              <a:solidFill>
                <a:sysClr val="windowText" lastClr="000000"/>
              </a:solidFill>
            </a:endParaRPr>
          </a:p>
          <a:p>
            <a:endParaRPr lang="ru-RU" sz="800" dirty="0" smtClean="0">
              <a:solidFill>
                <a:sysClr val="windowText" lastClr="000000"/>
              </a:solidFill>
            </a:endParaRPr>
          </a:p>
          <a:p>
            <a:r>
              <a:rPr lang="en-US" sz="1400" b="1" dirty="0">
                <a:solidFill>
                  <a:sysClr val="windowText" lastClr="000000"/>
                </a:solidFill>
              </a:rPr>
              <a:t>Equipment </a:t>
            </a:r>
            <a:r>
              <a:rPr lang="en-US" sz="1400" b="1" dirty="0" smtClean="0">
                <a:solidFill>
                  <a:sysClr val="windowText" lastClr="000000"/>
                </a:solidFill>
              </a:rPr>
              <a:t>from U-200 cyclotron:</a:t>
            </a:r>
            <a:endParaRPr lang="en-US" sz="1400" b="1" dirty="0">
              <a:solidFill>
                <a:sysClr val="windowText" lastClr="000000"/>
              </a:solidFill>
            </a:endParaRPr>
          </a:p>
          <a:p>
            <a:pPr marL="285750" indent="-285750">
              <a:buFontTx/>
              <a:buChar char="-"/>
            </a:pPr>
            <a:r>
              <a:rPr lang="en-US" sz="1400" dirty="0">
                <a:solidFill>
                  <a:sysClr val="windowText" lastClr="000000"/>
                </a:solidFill>
              </a:rPr>
              <a:t>The yoke of the magnet</a:t>
            </a:r>
          </a:p>
          <a:p>
            <a:pPr marL="285750" indent="-285750">
              <a:buFontTx/>
              <a:buChar char="-"/>
            </a:pPr>
            <a:r>
              <a:rPr lang="en-US" sz="1400" dirty="0">
                <a:solidFill>
                  <a:sysClr val="windowText" lastClr="000000"/>
                </a:solidFill>
              </a:rPr>
              <a:t>Vacuum chamber (?)</a:t>
            </a:r>
          </a:p>
          <a:p>
            <a:pPr marL="285750" indent="-285750">
              <a:buFontTx/>
              <a:buChar char="-"/>
            </a:pPr>
            <a:r>
              <a:rPr lang="en-US" sz="1400" dirty="0">
                <a:solidFill>
                  <a:sysClr val="windowText" lastClr="000000"/>
                </a:solidFill>
              </a:rPr>
              <a:t>Infrastructure (premises, biological </a:t>
            </a:r>
            <a:r>
              <a:rPr lang="en-US" sz="1400" dirty="0" smtClean="0">
                <a:solidFill>
                  <a:sysClr val="windowText" lastClr="000000"/>
                </a:solidFill>
              </a:rPr>
              <a:t>shielding, </a:t>
            </a:r>
            <a:r>
              <a:rPr lang="en-US" sz="1400" dirty="0">
                <a:solidFill>
                  <a:sysClr val="windowText" lastClr="000000"/>
                </a:solidFill>
              </a:rPr>
              <a:t>....)</a:t>
            </a:r>
          </a:p>
          <a:p>
            <a:endParaRPr lang="ru-RU" sz="800" b="1" dirty="0" smtClean="0">
              <a:solidFill>
                <a:sysClr val="windowText" lastClr="000000"/>
              </a:solidFill>
            </a:endParaRPr>
          </a:p>
          <a:p>
            <a:r>
              <a:rPr lang="en-US" sz="1400" b="1" dirty="0">
                <a:solidFill>
                  <a:sysClr val="windowText" lastClr="000000"/>
                </a:solidFill>
              </a:rPr>
              <a:t>Equipment </a:t>
            </a:r>
            <a:r>
              <a:rPr lang="en-US" sz="1400" b="1" dirty="0" smtClean="0">
                <a:solidFill>
                  <a:sysClr val="windowText" lastClr="000000"/>
                </a:solidFill>
              </a:rPr>
              <a:t>from IC-100 cyclotron:</a:t>
            </a:r>
            <a:endParaRPr lang="en-US" sz="1400" b="1" dirty="0">
              <a:solidFill>
                <a:sysClr val="windowText" lastClr="000000"/>
              </a:solidFill>
            </a:endParaRPr>
          </a:p>
          <a:p>
            <a:pPr marL="285750" indent="-285750">
              <a:buFontTx/>
              <a:buChar char="-"/>
            </a:pPr>
            <a:r>
              <a:rPr lang="en-US" sz="1400" dirty="0">
                <a:solidFill>
                  <a:sysClr val="windowText" lastClr="000000"/>
                </a:solidFill>
              </a:rPr>
              <a:t>Superconducting ECR ion source and </a:t>
            </a:r>
            <a:r>
              <a:rPr lang="en-US" sz="1400" dirty="0" smtClean="0">
                <a:solidFill>
                  <a:sysClr val="windowText" lastClr="000000"/>
                </a:solidFill>
              </a:rPr>
              <a:t>an </a:t>
            </a:r>
            <a:r>
              <a:rPr lang="en-US" sz="1400" dirty="0">
                <a:solidFill>
                  <a:sysClr val="windowText" lastClr="000000"/>
                </a:solidFill>
              </a:rPr>
              <a:t>axial </a:t>
            </a:r>
            <a:r>
              <a:rPr lang="en-US" sz="1400" dirty="0" smtClean="0">
                <a:solidFill>
                  <a:sysClr val="windowText" lastClr="000000"/>
                </a:solidFill>
              </a:rPr>
              <a:t>injection system.</a:t>
            </a:r>
            <a:endParaRPr lang="en-US" sz="1400" dirty="0">
              <a:solidFill>
                <a:sysClr val="windowText" lastClr="000000"/>
              </a:solidFill>
            </a:endParaRPr>
          </a:p>
          <a:p>
            <a:pPr marL="285750" indent="-285750">
              <a:buFontTx/>
              <a:buChar char="-"/>
            </a:pPr>
            <a:r>
              <a:rPr lang="en-US" sz="1400" dirty="0" smtClean="0">
                <a:solidFill>
                  <a:sysClr val="windowText" lastClr="000000"/>
                </a:solidFill>
              </a:rPr>
              <a:t>RF </a:t>
            </a:r>
            <a:r>
              <a:rPr lang="en-US" sz="1400" dirty="0">
                <a:solidFill>
                  <a:sysClr val="windowText" lastClr="000000"/>
                </a:solidFill>
              </a:rPr>
              <a:t>generators</a:t>
            </a:r>
            <a:r>
              <a:rPr lang="en-US" sz="1400" dirty="0" smtClean="0">
                <a:solidFill>
                  <a:sysClr val="windowText" lastClr="000000"/>
                </a:solidFill>
              </a:rPr>
              <a:t>.</a:t>
            </a:r>
            <a:endParaRPr lang="ru-RU" sz="1400" dirty="0" smtClean="0">
              <a:solidFill>
                <a:sysClr val="windowText" lastClr="000000"/>
              </a:solidFill>
            </a:endParaRPr>
          </a:p>
          <a:p>
            <a:pPr marL="285750" indent="-285750">
              <a:buFontTx/>
              <a:buChar char="-"/>
            </a:pPr>
            <a:r>
              <a:rPr lang="en-US" sz="1400" dirty="0">
                <a:solidFill>
                  <a:sysClr val="windowText" lastClr="000000"/>
                </a:solidFill>
              </a:rPr>
              <a:t>Power system and </a:t>
            </a:r>
            <a:r>
              <a:rPr lang="en-US" sz="1400" dirty="0" smtClean="0">
                <a:solidFill>
                  <a:sysClr val="windowText" lastClr="000000"/>
                </a:solidFill>
              </a:rPr>
              <a:t>control system</a:t>
            </a:r>
            <a:r>
              <a:rPr lang="ru-RU" sz="1400" dirty="0" smtClean="0">
                <a:solidFill>
                  <a:sysClr val="windowText" lastClr="000000"/>
                </a:solidFill>
              </a:rPr>
              <a:t>.</a:t>
            </a:r>
          </a:p>
          <a:p>
            <a:pPr marL="285750" indent="-285750">
              <a:buFontTx/>
              <a:buChar char="-"/>
            </a:pPr>
            <a:r>
              <a:rPr lang="en-US" sz="1400" dirty="0" smtClean="0">
                <a:solidFill>
                  <a:sysClr val="windowText" lastClr="000000"/>
                </a:solidFill>
              </a:rPr>
              <a:t>Water cooling </a:t>
            </a:r>
            <a:r>
              <a:rPr lang="en-US" sz="1400" dirty="0">
                <a:solidFill>
                  <a:sysClr val="windowText" lastClr="000000"/>
                </a:solidFill>
              </a:rPr>
              <a:t>system</a:t>
            </a:r>
            <a:r>
              <a:rPr lang="ru-RU" sz="1400" dirty="0" smtClean="0">
                <a:solidFill>
                  <a:sysClr val="windowText" lastClr="000000"/>
                </a:solidFill>
              </a:rPr>
              <a:t>.</a:t>
            </a:r>
          </a:p>
          <a:p>
            <a:pPr marL="285750" indent="-285750">
              <a:buFontTx/>
              <a:buChar char="-"/>
            </a:pPr>
            <a:r>
              <a:rPr lang="en-US" sz="1400" dirty="0" smtClean="0">
                <a:solidFill>
                  <a:sysClr val="windowText" lastClr="000000"/>
                </a:solidFill>
              </a:rPr>
              <a:t>Vacuum </a:t>
            </a:r>
            <a:r>
              <a:rPr lang="en-US" sz="1400" dirty="0">
                <a:solidFill>
                  <a:sysClr val="windowText" lastClr="000000"/>
                </a:solidFill>
              </a:rPr>
              <a:t>system</a:t>
            </a:r>
            <a:r>
              <a:rPr lang="ru-RU" sz="1400" dirty="0" smtClean="0">
                <a:solidFill>
                  <a:sysClr val="windowText" lastClr="000000"/>
                </a:solidFill>
              </a:rPr>
              <a:t>.</a:t>
            </a:r>
          </a:p>
          <a:p>
            <a:pPr marL="285750" indent="-285750">
              <a:buFontTx/>
              <a:buChar char="-"/>
            </a:pPr>
            <a:r>
              <a:rPr lang="en-US" sz="1400" dirty="0">
                <a:solidFill>
                  <a:sysClr val="windowText" lastClr="000000"/>
                </a:solidFill>
              </a:rPr>
              <a:t>C</a:t>
            </a:r>
            <a:r>
              <a:rPr lang="en-US" sz="1400" dirty="0" smtClean="0">
                <a:solidFill>
                  <a:sysClr val="windowText" lastClr="000000"/>
                </a:solidFill>
              </a:rPr>
              <a:t>hannel </a:t>
            </a:r>
            <a:r>
              <a:rPr lang="en-US" sz="1400" dirty="0">
                <a:solidFill>
                  <a:sysClr val="windowText" lastClr="000000"/>
                </a:solidFill>
              </a:rPr>
              <a:t>for irradiation of polymer films</a:t>
            </a:r>
            <a:r>
              <a:rPr lang="ru-RU" sz="1400" dirty="0" smtClean="0">
                <a:solidFill>
                  <a:sysClr val="windowText" lastClr="000000"/>
                </a:solidFill>
              </a:rPr>
              <a:t>.</a:t>
            </a:r>
          </a:p>
          <a:p>
            <a:endParaRPr lang="ru-RU" sz="800" b="1" dirty="0" smtClean="0">
              <a:solidFill>
                <a:sysClr val="windowText" lastClr="000000"/>
              </a:solidFill>
            </a:endParaRPr>
          </a:p>
          <a:p>
            <a:r>
              <a:rPr lang="en-US" sz="1400" b="1" dirty="0">
                <a:solidFill>
                  <a:sysClr val="windowText" lastClr="000000"/>
                </a:solidFill>
              </a:rPr>
              <a:t>New equipment:</a:t>
            </a:r>
          </a:p>
          <a:p>
            <a:pPr marL="285750" indent="-285750">
              <a:buFontTx/>
              <a:buChar char="-"/>
            </a:pPr>
            <a:r>
              <a:rPr lang="en-US" sz="1400" dirty="0" smtClean="0">
                <a:solidFill>
                  <a:sysClr val="windowText" lastClr="000000"/>
                </a:solidFill>
              </a:rPr>
              <a:t>RF resonators </a:t>
            </a:r>
            <a:r>
              <a:rPr lang="en-US" sz="1400" dirty="0">
                <a:solidFill>
                  <a:sysClr val="windowText" lastClr="000000"/>
                </a:solidFill>
              </a:rPr>
              <a:t>and </a:t>
            </a:r>
            <a:r>
              <a:rPr lang="en-US" sz="1400" dirty="0" err="1" smtClean="0">
                <a:solidFill>
                  <a:sysClr val="windowText" lastClr="000000"/>
                </a:solidFill>
              </a:rPr>
              <a:t>dees</a:t>
            </a:r>
            <a:r>
              <a:rPr lang="ru-RU" sz="1400" dirty="0" smtClean="0">
                <a:solidFill>
                  <a:sysClr val="windowText" lastClr="000000"/>
                </a:solidFill>
              </a:rPr>
              <a:t>.</a:t>
            </a:r>
          </a:p>
          <a:p>
            <a:pPr marL="285750" indent="-285750">
              <a:buFontTx/>
              <a:buChar char="-"/>
            </a:pPr>
            <a:r>
              <a:rPr lang="en-US" sz="1400" dirty="0">
                <a:solidFill>
                  <a:sysClr val="windowText" lastClr="000000"/>
                </a:solidFill>
              </a:rPr>
              <a:t>Magnetic structure (</a:t>
            </a:r>
            <a:r>
              <a:rPr lang="en-US" sz="1400" dirty="0" smtClean="0">
                <a:solidFill>
                  <a:sysClr val="windowText" lastClr="000000"/>
                </a:solidFill>
              </a:rPr>
              <a:t>poles, sectors, </a:t>
            </a:r>
            <a:r>
              <a:rPr lang="en-US" sz="1400" dirty="0">
                <a:solidFill>
                  <a:sysClr val="windowText" lastClr="000000"/>
                </a:solidFill>
              </a:rPr>
              <a:t>correcting coils)</a:t>
            </a:r>
          </a:p>
          <a:p>
            <a:pPr marL="285750" indent="-285750">
              <a:buFontTx/>
              <a:buChar char="-"/>
            </a:pPr>
            <a:r>
              <a:rPr lang="en-US" sz="1400" dirty="0">
                <a:solidFill>
                  <a:sysClr val="windowText" lastClr="000000"/>
                </a:solidFill>
              </a:rPr>
              <a:t>electrostatic beam </a:t>
            </a:r>
            <a:r>
              <a:rPr lang="en-US" sz="1400" dirty="0" smtClean="0">
                <a:solidFill>
                  <a:sysClr val="windowText" lastClr="000000"/>
                </a:solidFill>
              </a:rPr>
              <a:t>extraction system</a:t>
            </a:r>
            <a:r>
              <a:rPr lang="ru-RU" sz="1400" dirty="0" smtClean="0">
                <a:solidFill>
                  <a:sysClr val="windowText" lastClr="000000"/>
                </a:solidFill>
              </a:rPr>
              <a:t>.</a:t>
            </a:r>
          </a:p>
          <a:p>
            <a:pPr marL="285750" indent="-285750">
              <a:buFontTx/>
              <a:buChar char="-"/>
            </a:pPr>
            <a:r>
              <a:rPr lang="en-US" sz="1400" dirty="0" smtClean="0">
                <a:solidFill>
                  <a:sysClr val="windowText" lastClr="000000"/>
                </a:solidFill>
              </a:rPr>
              <a:t>Beam </a:t>
            </a:r>
            <a:r>
              <a:rPr lang="en-US" sz="1400" dirty="0">
                <a:solidFill>
                  <a:sysClr val="windowText" lastClr="000000"/>
                </a:solidFill>
              </a:rPr>
              <a:t>c</a:t>
            </a:r>
            <a:r>
              <a:rPr lang="en-US" sz="1400" dirty="0" smtClean="0">
                <a:solidFill>
                  <a:sysClr val="windowText" lastClr="000000"/>
                </a:solidFill>
              </a:rPr>
              <a:t>hannel and installation </a:t>
            </a:r>
            <a:r>
              <a:rPr lang="en-US" sz="1400" dirty="0">
                <a:solidFill>
                  <a:sysClr val="windowText" lastClr="000000"/>
                </a:solidFill>
              </a:rPr>
              <a:t>for applied research</a:t>
            </a:r>
            <a:r>
              <a:rPr lang="en-US" sz="1400" dirty="0" smtClean="0">
                <a:solidFill>
                  <a:sysClr val="windowText" lastClr="000000"/>
                </a:solidFill>
              </a:rPr>
              <a:t>.</a:t>
            </a:r>
            <a:endParaRPr lang="en-US" sz="1400" dirty="0">
              <a:solidFill>
                <a:sysClr val="windowText" lastClr="000000"/>
              </a:solidFill>
            </a:endParaRPr>
          </a:p>
          <a:p>
            <a:pPr marL="285750" indent="-285750">
              <a:buFontTx/>
              <a:buChar char="-"/>
            </a:pPr>
            <a:r>
              <a:rPr lang="en-US" sz="1400" dirty="0">
                <a:solidFill>
                  <a:sysClr val="windowText" lastClr="000000"/>
                </a:solidFill>
              </a:rPr>
              <a:t>Beam channel of low energy ions </a:t>
            </a:r>
            <a:r>
              <a:rPr lang="en-US" sz="1400" dirty="0" smtClean="0">
                <a:solidFill>
                  <a:sysClr val="windowText" lastClr="000000"/>
                </a:solidFill>
              </a:rPr>
              <a:t>from ECR ion source.</a:t>
            </a:r>
            <a:endParaRPr lang="en-US" sz="1400" dirty="0">
              <a:solidFill>
                <a:sysClr val="windowText" lastClr="000000"/>
              </a:solidFill>
            </a:endParaRPr>
          </a:p>
          <a:p>
            <a:pPr marL="285750" indent="-285750">
              <a:buFontTx/>
              <a:buChar char="-"/>
            </a:pPr>
            <a:r>
              <a:rPr lang="en-US" sz="1400" dirty="0">
                <a:solidFill>
                  <a:sysClr val="windowText" lastClr="000000"/>
                </a:solidFill>
              </a:rPr>
              <a:t>Beam </a:t>
            </a:r>
            <a:r>
              <a:rPr lang="en-US" sz="1400" dirty="0" smtClean="0">
                <a:solidFill>
                  <a:sysClr val="windowText" lastClr="000000"/>
                </a:solidFill>
              </a:rPr>
              <a:t>channel </a:t>
            </a:r>
            <a:r>
              <a:rPr lang="en-US" sz="1400" dirty="0">
                <a:solidFill>
                  <a:sysClr val="windowText" lastClr="000000"/>
                </a:solidFill>
              </a:rPr>
              <a:t>and installation for testing </a:t>
            </a:r>
            <a:r>
              <a:rPr lang="en-US" sz="1400" dirty="0" smtClean="0">
                <a:solidFill>
                  <a:sysClr val="windowText" lastClr="000000"/>
                </a:solidFill>
              </a:rPr>
              <a:t>of electronic </a:t>
            </a:r>
            <a:r>
              <a:rPr lang="en-US" sz="1400" dirty="0">
                <a:solidFill>
                  <a:sysClr val="windowText" lastClr="000000"/>
                </a:solidFill>
              </a:rPr>
              <a:t>components</a:t>
            </a:r>
            <a:endParaRPr lang="ru-RU" sz="1400" dirty="0" smtClean="0">
              <a:solidFill>
                <a:sysClr val="windowText" lastClr="000000"/>
              </a:solidFill>
            </a:endParaRPr>
          </a:p>
        </p:txBody>
      </p:sp>
    </p:spTree>
    <p:extLst>
      <p:ext uri="{BB962C8B-B14F-4D97-AF65-F5344CB8AC3E}">
        <p14:creationId xmlns:p14="http://schemas.microsoft.com/office/powerpoint/2010/main" xmlns="" val="400665182"/>
      </p:ext>
    </p:extLst>
  </p:cSld>
  <p:clrMapOvr>
    <a:masterClrMapping/>
  </p:clrMapOvr>
  <p:transition spd="med">
    <p:dissolv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All FlerovLab_base 2"/>
          <p:cNvPicPr>
            <a:picLocks noChangeAspect="1" noChangeArrowheads="1"/>
          </p:cNvPicPr>
          <p:nvPr/>
        </p:nvPicPr>
        <p:blipFill>
          <a:blip r:embed="rId3" cstate="print"/>
          <a:srcRect/>
          <a:stretch>
            <a:fillRect/>
          </a:stretch>
        </p:blipFill>
        <p:spPr bwMode="auto">
          <a:xfrm>
            <a:off x="1525588" y="1349375"/>
            <a:ext cx="6972300" cy="3176588"/>
          </a:xfrm>
          <a:prstGeom prst="rect">
            <a:avLst/>
          </a:prstGeom>
          <a:noFill/>
          <a:ln w="9525">
            <a:noFill/>
            <a:miter lim="800000"/>
            <a:headEnd/>
            <a:tailEnd/>
          </a:ln>
        </p:spPr>
      </p:pic>
      <p:pic>
        <p:nvPicPr>
          <p:cNvPr id="48131" name="Picture 4" descr="All FlerovLab_accelerators"/>
          <p:cNvPicPr>
            <a:picLocks noChangeAspect="1" noChangeArrowheads="1"/>
          </p:cNvPicPr>
          <p:nvPr/>
        </p:nvPicPr>
        <p:blipFill>
          <a:blip r:embed="rId4" cstate="print"/>
          <a:srcRect/>
          <a:stretch>
            <a:fillRect/>
          </a:stretch>
        </p:blipFill>
        <p:spPr bwMode="auto">
          <a:xfrm>
            <a:off x="1525588" y="1349375"/>
            <a:ext cx="6972300" cy="3176588"/>
          </a:xfrm>
          <a:prstGeom prst="rect">
            <a:avLst/>
          </a:prstGeom>
          <a:solidFill>
            <a:schemeClr val="tx2"/>
          </a:solidFill>
          <a:ln w="9525">
            <a:noFill/>
            <a:miter lim="800000"/>
            <a:headEnd/>
            <a:tailEnd/>
          </a:ln>
        </p:spPr>
      </p:pic>
      <p:sp>
        <p:nvSpPr>
          <p:cNvPr id="48133" name="Text Box 7"/>
          <p:cNvSpPr txBox="1">
            <a:spLocks noChangeArrowheads="1"/>
          </p:cNvSpPr>
          <p:nvPr/>
        </p:nvSpPr>
        <p:spPr bwMode="auto">
          <a:xfrm>
            <a:off x="3937000" y="2747963"/>
            <a:ext cx="765175" cy="304800"/>
          </a:xfrm>
          <a:prstGeom prst="rect">
            <a:avLst/>
          </a:prstGeom>
          <a:noFill/>
          <a:ln w="9525">
            <a:noFill/>
            <a:miter lim="800000"/>
            <a:headEnd/>
            <a:tailEnd/>
          </a:ln>
        </p:spPr>
        <p:txBody>
          <a:bodyPr>
            <a:spAutoFit/>
          </a:bodyPr>
          <a:lstStyle/>
          <a:p>
            <a:pPr>
              <a:spcBef>
                <a:spcPct val="50000"/>
              </a:spcBef>
            </a:pPr>
            <a:r>
              <a:rPr lang="en-US" sz="1400">
                <a:solidFill>
                  <a:prstClr val="white"/>
                </a:solidFill>
                <a:latin typeface="Times New Roman" pitchFamily="18" charset="0"/>
              </a:rPr>
              <a:t>DRIBs</a:t>
            </a:r>
          </a:p>
        </p:txBody>
      </p:sp>
      <p:sp>
        <p:nvSpPr>
          <p:cNvPr id="48134" name="Text Box 8"/>
          <p:cNvSpPr txBox="1">
            <a:spLocks noChangeArrowheads="1"/>
          </p:cNvSpPr>
          <p:nvPr/>
        </p:nvSpPr>
        <p:spPr bwMode="auto">
          <a:xfrm>
            <a:off x="4833938" y="3441700"/>
            <a:ext cx="763587" cy="336550"/>
          </a:xfrm>
          <a:prstGeom prst="rect">
            <a:avLst/>
          </a:prstGeom>
          <a:noFill/>
          <a:ln w="9525">
            <a:noFill/>
            <a:miter lim="800000"/>
            <a:headEnd/>
            <a:tailEnd/>
          </a:ln>
        </p:spPr>
        <p:txBody>
          <a:bodyPr>
            <a:spAutoFit/>
          </a:bodyPr>
          <a:lstStyle/>
          <a:p>
            <a:pPr>
              <a:spcBef>
                <a:spcPct val="50000"/>
              </a:spcBef>
            </a:pPr>
            <a:r>
              <a:rPr lang="en-US" sz="1600">
                <a:solidFill>
                  <a:prstClr val="white"/>
                </a:solidFill>
                <a:latin typeface="Times New Roman" pitchFamily="18" charset="0"/>
              </a:rPr>
              <a:t>MT25</a:t>
            </a:r>
          </a:p>
        </p:txBody>
      </p:sp>
      <p:sp>
        <p:nvSpPr>
          <p:cNvPr id="48135" name="Text Box 9"/>
          <p:cNvSpPr txBox="1">
            <a:spLocks noChangeArrowheads="1"/>
          </p:cNvSpPr>
          <p:nvPr/>
        </p:nvSpPr>
        <p:spPr bwMode="auto">
          <a:xfrm>
            <a:off x="6072188" y="1517650"/>
            <a:ext cx="765175" cy="336550"/>
          </a:xfrm>
          <a:prstGeom prst="rect">
            <a:avLst/>
          </a:prstGeom>
          <a:noFill/>
          <a:ln w="9525">
            <a:noFill/>
            <a:miter lim="800000"/>
            <a:headEnd/>
            <a:tailEnd/>
          </a:ln>
        </p:spPr>
        <p:txBody>
          <a:bodyPr>
            <a:spAutoFit/>
          </a:bodyPr>
          <a:lstStyle/>
          <a:p>
            <a:pPr>
              <a:spcBef>
                <a:spcPct val="50000"/>
              </a:spcBef>
            </a:pPr>
            <a:r>
              <a:rPr lang="en-US" sz="1600" b="1">
                <a:solidFill>
                  <a:srgbClr val="FF0000"/>
                </a:solidFill>
                <a:latin typeface="Times New Roman" pitchFamily="18" charset="0"/>
              </a:rPr>
              <a:t>U200</a:t>
            </a:r>
          </a:p>
        </p:txBody>
      </p:sp>
      <p:sp>
        <p:nvSpPr>
          <p:cNvPr id="48136" name="Text Box 10"/>
          <p:cNvSpPr txBox="1">
            <a:spLocks noChangeArrowheads="1"/>
          </p:cNvSpPr>
          <p:nvPr/>
        </p:nvSpPr>
        <p:spPr bwMode="auto">
          <a:xfrm>
            <a:off x="6786563" y="2068513"/>
            <a:ext cx="765175" cy="336550"/>
          </a:xfrm>
          <a:prstGeom prst="rect">
            <a:avLst/>
          </a:prstGeom>
          <a:noFill/>
          <a:ln w="9525">
            <a:noFill/>
            <a:miter lim="800000"/>
            <a:headEnd/>
            <a:tailEnd/>
          </a:ln>
        </p:spPr>
        <p:txBody>
          <a:bodyPr>
            <a:spAutoFit/>
          </a:bodyPr>
          <a:lstStyle/>
          <a:p>
            <a:pPr>
              <a:spcBef>
                <a:spcPct val="50000"/>
              </a:spcBef>
            </a:pPr>
            <a:r>
              <a:rPr lang="en-US" sz="1600" b="1">
                <a:solidFill>
                  <a:srgbClr val="FF0000"/>
                </a:solidFill>
                <a:latin typeface="Times New Roman" pitchFamily="18" charset="0"/>
              </a:rPr>
              <a:t>IC100</a:t>
            </a:r>
          </a:p>
        </p:txBody>
      </p:sp>
      <p:sp>
        <p:nvSpPr>
          <p:cNvPr id="6153" name="Text Box 11"/>
          <p:cNvSpPr txBox="1">
            <a:spLocks noChangeArrowheads="1"/>
          </p:cNvSpPr>
          <p:nvPr/>
        </p:nvSpPr>
        <p:spPr bwMode="auto">
          <a:xfrm>
            <a:off x="3226196" y="161042"/>
            <a:ext cx="2551907" cy="523220"/>
          </a:xfrm>
          <a:prstGeom prst="rect">
            <a:avLst/>
          </a:prstGeom>
          <a:noFill/>
          <a:ln w="9525">
            <a:noFill/>
            <a:miter lim="800000"/>
            <a:headEnd/>
            <a:tailEnd/>
          </a:ln>
        </p:spPr>
        <p:txBody>
          <a:bodyPr wrap="square">
            <a:spAutoFit/>
          </a:bodyPr>
          <a:lstStyle/>
          <a:p>
            <a:pPr algn="ctr">
              <a:spcBef>
                <a:spcPct val="50000"/>
              </a:spcBef>
              <a:defRPr/>
            </a:pPr>
            <a:r>
              <a:rPr lang="en-US" sz="2800" b="1" dirty="0" smtClean="0">
                <a:solidFill>
                  <a:srgbClr val="375BB0"/>
                </a:solidFill>
                <a:effectLst>
                  <a:outerShdw blurRad="38100" dist="38100" dir="2700000" algn="tl">
                    <a:srgbClr val="C0C0C0"/>
                  </a:outerShdw>
                </a:effectLst>
                <a:latin typeface="Times New Roman" pitchFamily="18" charset="0"/>
                <a:cs typeface="Arial" pitchFamily="34" charset="0"/>
              </a:rPr>
              <a:t>FLNR, JINR</a:t>
            </a:r>
            <a:endParaRPr lang="en-US" sz="2800" b="1" dirty="0">
              <a:solidFill>
                <a:srgbClr val="375BB0"/>
              </a:solidFill>
              <a:effectLst>
                <a:outerShdw blurRad="38100" dist="38100" dir="2700000" algn="tl">
                  <a:srgbClr val="C0C0C0"/>
                </a:outerShdw>
              </a:effectLst>
              <a:latin typeface="Times New Roman" pitchFamily="18" charset="0"/>
              <a:cs typeface="Arial" pitchFamily="34" charset="0"/>
            </a:endParaRPr>
          </a:p>
        </p:txBody>
      </p:sp>
      <p:sp>
        <p:nvSpPr>
          <p:cNvPr id="48138" name="Text Box 13"/>
          <p:cNvSpPr txBox="1">
            <a:spLocks noChangeArrowheads="1"/>
          </p:cNvSpPr>
          <p:nvPr/>
        </p:nvSpPr>
        <p:spPr bwMode="auto">
          <a:xfrm>
            <a:off x="1691481" y="747438"/>
            <a:ext cx="5627191" cy="461665"/>
          </a:xfrm>
          <a:prstGeom prst="rect">
            <a:avLst/>
          </a:prstGeom>
          <a:noFill/>
          <a:ln w="9525">
            <a:noFill/>
            <a:miter lim="800000"/>
            <a:headEnd/>
            <a:tailEnd/>
          </a:ln>
        </p:spPr>
        <p:txBody>
          <a:bodyPr wrap="square">
            <a:spAutoFit/>
          </a:bodyPr>
          <a:lstStyle/>
          <a:p>
            <a:pPr algn="r"/>
            <a:r>
              <a:rPr lang="en-US" sz="2400" b="1" dirty="0">
                <a:solidFill>
                  <a:srgbClr val="0070C0"/>
                </a:solidFill>
                <a:latin typeface="Times New Roman" pitchFamily="18" charset="0"/>
              </a:rPr>
              <a:t>Nuclear physics with stable &amp; RI-beams</a:t>
            </a:r>
          </a:p>
        </p:txBody>
      </p:sp>
      <p:sp>
        <p:nvSpPr>
          <p:cNvPr id="48139" name="Text Box 20"/>
          <p:cNvSpPr txBox="1">
            <a:spLocks noChangeArrowheads="1"/>
          </p:cNvSpPr>
          <p:nvPr/>
        </p:nvSpPr>
        <p:spPr bwMode="auto">
          <a:xfrm>
            <a:off x="6011863" y="4027487"/>
            <a:ext cx="1833563" cy="554038"/>
          </a:xfrm>
          <a:prstGeom prst="rect">
            <a:avLst/>
          </a:prstGeom>
          <a:noFill/>
          <a:ln w="9525">
            <a:noFill/>
            <a:miter lim="800000"/>
            <a:headEnd/>
            <a:tailEnd/>
          </a:ln>
        </p:spPr>
        <p:txBody>
          <a:bodyPr>
            <a:spAutoFit/>
          </a:bodyPr>
          <a:lstStyle/>
          <a:p>
            <a:pPr>
              <a:spcBef>
                <a:spcPct val="50000"/>
              </a:spcBef>
            </a:pPr>
            <a:r>
              <a:rPr lang="en-US" sz="1600" b="1" dirty="0">
                <a:solidFill>
                  <a:srgbClr val="FF0000"/>
                </a:solidFill>
                <a:latin typeface="Times New Roman" pitchFamily="18" charset="0"/>
              </a:rPr>
              <a:t>U400M </a:t>
            </a:r>
          </a:p>
          <a:p>
            <a:r>
              <a:rPr lang="en-US" sz="1400" b="1" dirty="0">
                <a:solidFill>
                  <a:srgbClr val="FF0000"/>
                </a:solidFill>
                <a:latin typeface="Times New Roman" pitchFamily="18" charset="0"/>
              </a:rPr>
              <a:t>&amp;SC ECR</a:t>
            </a:r>
          </a:p>
        </p:txBody>
      </p:sp>
      <p:grpSp>
        <p:nvGrpSpPr>
          <p:cNvPr id="2" name="Group 21"/>
          <p:cNvGrpSpPr>
            <a:grpSpLocks/>
          </p:cNvGrpSpPr>
          <p:nvPr/>
        </p:nvGrpSpPr>
        <p:grpSpPr bwMode="auto">
          <a:xfrm>
            <a:off x="7375525" y="2636838"/>
            <a:ext cx="1630363" cy="671512"/>
            <a:chOff x="4646" y="1888"/>
            <a:chExt cx="1027" cy="423"/>
          </a:xfrm>
        </p:grpSpPr>
        <p:pic>
          <p:nvPicPr>
            <p:cNvPr id="48158" name="Picture 22" descr="All FlerovLab_NanoLab"/>
            <p:cNvPicPr>
              <a:picLocks noChangeAspect="1" noChangeArrowheads="1"/>
            </p:cNvPicPr>
            <p:nvPr/>
          </p:nvPicPr>
          <p:blipFill>
            <a:blip r:embed="rId5" cstate="print"/>
            <a:srcRect/>
            <a:stretch>
              <a:fillRect/>
            </a:stretch>
          </p:blipFill>
          <p:spPr bwMode="auto">
            <a:xfrm>
              <a:off x="4646" y="1922"/>
              <a:ext cx="1027" cy="389"/>
            </a:xfrm>
            <a:prstGeom prst="rect">
              <a:avLst/>
            </a:prstGeom>
            <a:noFill/>
            <a:ln w="9525">
              <a:noFill/>
              <a:miter lim="800000"/>
              <a:headEnd/>
              <a:tailEnd/>
            </a:ln>
          </p:spPr>
        </p:pic>
        <p:sp>
          <p:nvSpPr>
            <p:cNvPr id="48159" name="Text Box 24"/>
            <p:cNvSpPr txBox="1">
              <a:spLocks noChangeArrowheads="1"/>
            </p:cNvSpPr>
            <p:nvPr/>
          </p:nvSpPr>
          <p:spPr bwMode="auto">
            <a:xfrm>
              <a:off x="4876" y="1888"/>
              <a:ext cx="791" cy="213"/>
            </a:xfrm>
            <a:prstGeom prst="rect">
              <a:avLst/>
            </a:prstGeom>
            <a:noFill/>
            <a:ln w="9525">
              <a:noFill/>
              <a:miter lim="800000"/>
              <a:headEnd/>
              <a:tailEnd/>
            </a:ln>
          </p:spPr>
          <p:txBody>
            <a:bodyPr>
              <a:spAutoFit/>
            </a:bodyPr>
            <a:lstStyle/>
            <a:p>
              <a:pPr algn="ctr">
                <a:spcBef>
                  <a:spcPct val="50000"/>
                </a:spcBef>
              </a:pPr>
              <a:r>
                <a:rPr lang="en-US" sz="1600" b="1" dirty="0">
                  <a:solidFill>
                    <a:srgbClr val="70AD47">
                      <a:lumMod val="50000"/>
                    </a:srgbClr>
                  </a:solidFill>
                  <a:latin typeface="Times New Roman" pitchFamily="18" charset="0"/>
                </a:rPr>
                <a:t>Nano/Lab</a:t>
              </a:r>
            </a:p>
          </p:txBody>
        </p:sp>
        <p:sp>
          <p:nvSpPr>
            <p:cNvPr id="48160" name="Text Box 25"/>
            <p:cNvSpPr txBox="1">
              <a:spLocks noChangeArrowheads="1"/>
            </p:cNvSpPr>
            <p:nvPr/>
          </p:nvSpPr>
          <p:spPr bwMode="auto">
            <a:xfrm>
              <a:off x="4921" y="2069"/>
              <a:ext cx="706" cy="192"/>
            </a:xfrm>
            <a:prstGeom prst="rect">
              <a:avLst/>
            </a:prstGeom>
            <a:noFill/>
            <a:ln w="9525">
              <a:noFill/>
              <a:miter lim="800000"/>
              <a:headEnd/>
              <a:tailEnd/>
            </a:ln>
          </p:spPr>
          <p:txBody>
            <a:bodyPr>
              <a:spAutoFit/>
            </a:bodyPr>
            <a:lstStyle/>
            <a:p>
              <a:pPr algn="ctr">
                <a:spcBef>
                  <a:spcPct val="50000"/>
                </a:spcBef>
              </a:pPr>
              <a:r>
                <a:rPr lang="en-US" sz="1400" b="1" dirty="0">
                  <a:solidFill>
                    <a:srgbClr val="70AD47">
                      <a:lumMod val="50000"/>
                    </a:srgbClr>
                  </a:solidFill>
                  <a:latin typeface="Times New Roman" pitchFamily="18" charset="0"/>
                </a:rPr>
                <a:t>1500m</a:t>
              </a:r>
              <a:r>
                <a:rPr lang="en-US" sz="1400" b="1" baseline="30000" dirty="0">
                  <a:solidFill>
                    <a:srgbClr val="70AD47">
                      <a:lumMod val="50000"/>
                    </a:srgbClr>
                  </a:solidFill>
                  <a:latin typeface="Times New Roman" pitchFamily="18" charset="0"/>
                </a:rPr>
                <a:t>2</a:t>
              </a:r>
            </a:p>
          </p:txBody>
        </p:sp>
      </p:grpSp>
      <p:grpSp>
        <p:nvGrpSpPr>
          <p:cNvPr id="3" name="Группа 39"/>
          <p:cNvGrpSpPr>
            <a:grpSpLocks/>
          </p:cNvGrpSpPr>
          <p:nvPr/>
        </p:nvGrpSpPr>
        <p:grpSpPr bwMode="auto">
          <a:xfrm>
            <a:off x="250825" y="1268413"/>
            <a:ext cx="3862388" cy="2903537"/>
            <a:chOff x="251192" y="1268087"/>
            <a:chExt cx="3862022" cy="2903303"/>
          </a:xfrm>
        </p:grpSpPr>
        <p:grpSp>
          <p:nvGrpSpPr>
            <p:cNvPr id="4" name="Group 15"/>
            <p:cNvGrpSpPr>
              <a:grpSpLocks/>
            </p:cNvGrpSpPr>
            <p:nvPr/>
          </p:nvGrpSpPr>
          <p:grpSpPr bwMode="auto">
            <a:xfrm>
              <a:off x="2295526" y="1895475"/>
              <a:ext cx="1817688" cy="2035176"/>
              <a:chOff x="1446" y="1194"/>
              <a:chExt cx="1145" cy="1282"/>
            </a:xfrm>
          </p:grpSpPr>
          <p:pic>
            <p:nvPicPr>
              <p:cNvPr id="48156" name="Picture 17" descr="All FlerovLab_131 Build_last_2"/>
              <p:cNvPicPr>
                <a:picLocks noChangeAspect="1" noChangeArrowheads="1"/>
              </p:cNvPicPr>
              <p:nvPr/>
            </p:nvPicPr>
            <p:blipFill>
              <a:blip r:embed="rId6" cstate="print"/>
              <a:srcRect/>
              <a:stretch>
                <a:fillRect/>
              </a:stretch>
            </p:blipFill>
            <p:spPr bwMode="auto">
              <a:xfrm>
                <a:off x="1446" y="1194"/>
                <a:ext cx="1145" cy="1282"/>
              </a:xfrm>
              <a:prstGeom prst="rect">
                <a:avLst/>
              </a:prstGeom>
              <a:noFill/>
              <a:ln w="9525">
                <a:noFill/>
                <a:miter lim="800000"/>
                <a:headEnd/>
                <a:tailEnd/>
              </a:ln>
            </p:spPr>
          </p:pic>
          <p:sp>
            <p:nvSpPr>
              <p:cNvPr id="48157" name="Text Box 19"/>
              <p:cNvSpPr txBox="1">
                <a:spLocks noChangeArrowheads="1"/>
              </p:cNvSpPr>
              <p:nvPr/>
            </p:nvSpPr>
            <p:spPr bwMode="auto">
              <a:xfrm>
                <a:off x="1620" y="1426"/>
                <a:ext cx="776" cy="194"/>
              </a:xfrm>
              <a:prstGeom prst="rect">
                <a:avLst/>
              </a:prstGeom>
              <a:noFill/>
              <a:ln w="9525">
                <a:noFill/>
                <a:miter lim="800000"/>
                <a:headEnd/>
                <a:tailEnd/>
              </a:ln>
            </p:spPr>
            <p:txBody>
              <a:bodyPr>
                <a:spAutoFit/>
              </a:bodyPr>
              <a:lstStyle/>
              <a:p>
                <a:pPr algn="ctr"/>
                <a:r>
                  <a:rPr lang="en-US" sz="1400" b="1">
                    <a:solidFill>
                      <a:prstClr val="white"/>
                    </a:solidFill>
                    <a:latin typeface="Times New Roman" pitchFamily="18" charset="0"/>
                  </a:rPr>
                  <a:t>1500m</a:t>
                </a:r>
                <a:r>
                  <a:rPr lang="en-US" sz="1400" b="1" baseline="30000">
                    <a:solidFill>
                      <a:prstClr val="white"/>
                    </a:solidFill>
                    <a:latin typeface="Times New Roman" pitchFamily="18" charset="0"/>
                  </a:rPr>
                  <a:t>2</a:t>
                </a:r>
              </a:p>
            </p:txBody>
          </p:sp>
        </p:grpSp>
        <p:pic>
          <p:nvPicPr>
            <p:cNvPr id="48151" name="Picture 28" descr="All FlerovLab_DC280_new_with_build_gif"/>
            <p:cNvPicPr>
              <a:picLocks noChangeAspect="1" noChangeArrowheads="1"/>
            </p:cNvPicPr>
            <p:nvPr/>
          </p:nvPicPr>
          <p:blipFill>
            <a:blip r:embed="rId7" cstate="print"/>
            <a:srcRect/>
            <a:stretch>
              <a:fillRect/>
            </a:stretch>
          </p:blipFill>
          <p:spPr bwMode="auto">
            <a:xfrm>
              <a:off x="400050" y="1507566"/>
              <a:ext cx="2184400" cy="2663824"/>
            </a:xfrm>
            <a:prstGeom prst="rect">
              <a:avLst/>
            </a:prstGeom>
            <a:noFill/>
            <a:ln w="9525">
              <a:noFill/>
              <a:miter lim="800000"/>
              <a:headEnd/>
              <a:tailEnd/>
            </a:ln>
          </p:spPr>
        </p:pic>
        <p:sp>
          <p:nvSpPr>
            <p:cNvPr id="48152" name="Text Box 29"/>
            <p:cNvSpPr txBox="1">
              <a:spLocks noChangeArrowheads="1"/>
            </p:cNvSpPr>
            <p:nvPr/>
          </p:nvSpPr>
          <p:spPr bwMode="auto">
            <a:xfrm>
              <a:off x="971600" y="2276863"/>
              <a:ext cx="1231900" cy="307777"/>
            </a:xfrm>
            <a:prstGeom prst="rect">
              <a:avLst/>
            </a:prstGeom>
            <a:noFill/>
            <a:ln w="9525">
              <a:noFill/>
              <a:miter lim="800000"/>
              <a:headEnd/>
              <a:tailEnd/>
            </a:ln>
          </p:spPr>
          <p:txBody>
            <a:bodyPr>
              <a:spAutoFit/>
            </a:bodyPr>
            <a:lstStyle/>
            <a:p>
              <a:pPr algn="ctr"/>
              <a:r>
                <a:rPr lang="en-US" sz="1400" b="1">
                  <a:solidFill>
                    <a:prstClr val="white"/>
                  </a:solidFill>
                  <a:latin typeface="Times New Roman" pitchFamily="18" charset="0"/>
                </a:rPr>
                <a:t>1000m</a:t>
              </a:r>
              <a:r>
                <a:rPr lang="en-US" sz="1400" b="1" baseline="30000">
                  <a:solidFill>
                    <a:prstClr val="white"/>
                  </a:solidFill>
                  <a:latin typeface="Times New Roman" pitchFamily="18" charset="0"/>
                </a:rPr>
                <a:t>2</a:t>
              </a:r>
            </a:p>
          </p:txBody>
        </p:sp>
        <p:pic>
          <p:nvPicPr>
            <p:cNvPr id="48153" name="Picture 30" descr="All FlerovLab_DC280_new_with_accel_gif_2"/>
            <p:cNvPicPr>
              <a:picLocks noChangeAspect="1" noChangeArrowheads="1"/>
            </p:cNvPicPr>
            <p:nvPr/>
          </p:nvPicPr>
          <p:blipFill>
            <a:blip r:embed="rId8" cstate="print"/>
            <a:srcRect/>
            <a:stretch>
              <a:fillRect/>
            </a:stretch>
          </p:blipFill>
          <p:spPr bwMode="auto">
            <a:xfrm>
              <a:off x="630238" y="2606675"/>
              <a:ext cx="1104900" cy="877888"/>
            </a:xfrm>
            <a:prstGeom prst="rect">
              <a:avLst/>
            </a:prstGeom>
            <a:noFill/>
            <a:ln w="9525">
              <a:noFill/>
              <a:miter lim="800000"/>
              <a:headEnd/>
              <a:tailEnd/>
            </a:ln>
          </p:spPr>
        </p:pic>
        <p:sp>
          <p:nvSpPr>
            <p:cNvPr id="48154" name="Text Box 6"/>
            <p:cNvSpPr txBox="1">
              <a:spLocks noChangeArrowheads="1"/>
            </p:cNvSpPr>
            <p:nvPr/>
          </p:nvSpPr>
          <p:spPr bwMode="auto">
            <a:xfrm>
              <a:off x="755576" y="3428995"/>
              <a:ext cx="1357322" cy="338554"/>
            </a:xfrm>
            <a:prstGeom prst="rect">
              <a:avLst/>
            </a:prstGeom>
            <a:noFill/>
            <a:ln w="9525">
              <a:noFill/>
              <a:miter lim="800000"/>
              <a:headEnd/>
              <a:tailEnd/>
            </a:ln>
          </p:spPr>
          <p:txBody>
            <a:bodyPr>
              <a:spAutoFit/>
            </a:bodyPr>
            <a:lstStyle/>
            <a:p>
              <a:pPr algn="ctr">
                <a:spcBef>
                  <a:spcPct val="50000"/>
                </a:spcBef>
              </a:pPr>
              <a:r>
                <a:rPr lang="en-US" sz="1600" b="1">
                  <a:solidFill>
                    <a:srgbClr val="FF0000"/>
                  </a:solidFill>
                  <a:latin typeface="Times New Roman" pitchFamily="18" charset="0"/>
                </a:rPr>
                <a:t>DC-280 new</a:t>
              </a:r>
            </a:p>
          </p:txBody>
        </p:sp>
        <p:sp>
          <p:nvSpPr>
            <p:cNvPr id="23574" name="Text Box 14"/>
            <p:cNvSpPr txBox="1">
              <a:spLocks noChangeArrowheads="1"/>
            </p:cNvSpPr>
            <p:nvPr/>
          </p:nvSpPr>
          <p:spPr bwMode="auto">
            <a:xfrm>
              <a:off x="251192" y="1268087"/>
              <a:ext cx="1500046" cy="369857"/>
            </a:xfrm>
            <a:prstGeom prst="rect">
              <a:avLst/>
            </a:prstGeom>
            <a:noFill/>
            <a:ln w="9525">
              <a:noFill/>
              <a:miter lim="800000"/>
              <a:headEnd/>
              <a:tailEnd/>
            </a:ln>
          </p:spPr>
          <p:txBody>
            <a:bodyPr>
              <a:spAutoFit/>
            </a:bodyPr>
            <a:lstStyle/>
            <a:p>
              <a:pPr>
                <a:defRPr/>
              </a:pPr>
              <a:r>
                <a:rPr lang="en-US" b="1" dirty="0">
                  <a:solidFill>
                    <a:srgbClr val="70AD47">
                      <a:lumMod val="50000"/>
                    </a:srgbClr>
                  </a:solidFill>
                  <a:effectLst>
                    <a:outerShdw blurRad="38100" dist="38100" dir="2700000" algn="tl">
                      <a:srgbClr val="C0C0C0"/>
                    </a:outerShdw>
                  </a:effectLst>
                  <a:latin typeface="Times New Roman" pitchFamily="18" charset="0"/>
                  <a:cs typeface="Arial" pitchFamily="34" charset="0"/>
                </a:rPr>
                <a:t>SHE Factory</a:t>
              </a:r>
            </a:p>
          </p:txBody>
        </p:sp>
      </p:grpSp>
      <p:sp>
        <p:nvSpPr>
          <p:cNvPr id="48142" name="TextBox 37"/>
          <p:cNvSpPr txBox="1">
            <a:spLocks noChangeArrowheads="1"/>
          </p:cNvSpPr>
          <p:nvPr/>
        </p:nvSpPr>
        <p:spPr bwMode="auto">
          <a:xfrm>
            <a:off x="7093744" y="3374808"/>
            <a:ext cx="1436688" cy="830262"/>
          </a:xfrm>
          <a:prstGeom prst="rect">
            <a:avLst/>
          </a:prstGeom>
          <a:noFill/>
          <a:ln w="9525">
            <a:noFill/>
            <a:miter lim="800000"/>
            <a:headEnd/>
            <a:tailEnd/>
          </a:ln>
        </p:spPr>
        <p:txBody>
          <a:bodyPr wrap="none">
            <a:spAutoFit/>
          </a:bodyPr>
          <a:lstStyle/>
          <a:p>
            <a:r>
              <a:rPr lang="en-US" sz="1600" b="1" dirty="0">
                <a:solidFill>
                  <a:srgbClr val="70AD47">
                    <a:lumMod val="50000"/>
                  </a:srgbClr>
                </a:solidFill>
                <a:latin typeface="Times New Roman" pitchFamily="18" charset="0"/>
              </a:rPr>
              <a:t>Production &amp; </a:t>
            </a:r>
          </a:p>
          <a:p>
            <a:r>
              <a:rPr lang="en-US" sz="1600" b="1" dirty="0">
                <a:solidFill>
                  <a:srgbClr val="70AD47">
                    <a:lumMod val="50000"/>
                  </a:srgbClr>
                </a:solidFill>
                <a:latin typeface="Times New Roman" pitchFamily="18" charset="0"/>
              </a:rPr>
              <a:t>studies of the </a:t>
            </a:r>
          </a:p>
          <a:p>
            <a:r>
              <a:rPr lang="en-US" sz="1600" b="1" dirty="0">
                <a:solidFill>
                  <a:srgbClr val="70AD47">
                    <a:lumMod val="50000"/>
                  </a:srgbClr>
                </a:solidFill>
                <a:latin typeface="Times New Roman" pitchFamily="18" charset="0"/>
              </a:rPr>
              <a:t>exotic nuclei</a:t>
            </a:r>
            <a:endParaRPr lang="ru-RU" sz="1600" b="1" dirty="0">
              <a:solidFill>
                <a:srgbClr val="70AD47">
                  <a:lumMod val="50000"/>
                </a:srgbClr>
              </a:solidFill>
              <a:latin typeface="Times New Roman" pitchFamily="18" charset="0"/>
            </a:endParaRPr>
          </a:p>
        </p:txBody>
      </p:sp>
      <p:sp>
        <p:nvSpPr>
          <p:cNvPr id="48143" name="TextBox 38"/>
          <p:cNvSpPr txBox="1">
            <a:spLocks noChangeArrowheads="1"/>
          </p:cNvSpPr>
          <p:nvPr/>
        </p:nvSpPr>
        <p:spPr bwMode="auto">
          <a:xfrm>
            <a:off x="7498116" y="1671638"/>
            <a:ext cx="930275" cy="584200"/>
          </a:xfrm>
          <a:prstGeom prst="rect">
            <a:avLst/>
          </a:prstGeom>
          <a:noFill/>
          <a:ln w="9525">
            <a:solidFill>
              <a:schemeClr val="accent6">
                <a:lumMod val="50000"/>
              </a:schemeClr>
            </a:solidFill>
            <a:miter lim="800000"/>
            <a:headEnd/>
            <a:tailEnd/>
          </a:ln>
        </p:spPr>
        <p:txBody>
          <a:bodyPr wrap="none">
            <a:spAutoFit/>
          </a:bodyPr>
          <a:lstStyle/>
          <a:p>
            <a:r>
              <a:rPr lang="en-US" sz="1600" b="1" dirty="0">
                <a:solidFill>
                  <a:srgbClr val="70AD47">
                    <a:lumMod val="50000"/>
                  </a:srgbClr>
                </a:solidFill>
                <a:latin typeface="Times New Roman" pitchFamily="18" charset="0"/>
              </a:rPr>
              <a:t>Applied</a:t>
            </a:r>
          </a:p>
          <a:p>
            <a:r>
              <a:rPr lang="en-US" sz="1600" b="1" dirty="0">
                <a:solidFill>
                  <a:srgbClr val="70AD47">
                    <a:lumMod val="50000"/>
                  </a:srgbClr>
                </a:solidFill>
                <a:latin typeface="Times New Roman" pitchFamily="18" charset="0"/>
              </a:rPr>
              <a:t>research</a:t>
            </a:r>
            <a:endParaRPr lang="ru-RU" sz="1600" b="1" dirty="0">
              <a:solidFill>
                <a:srgbClr val="70AD47">
                  <a:lumMod val="50000"/>
                </a:srgbClr>
              </a:solidFill>
              <a:latin typeface="Times New Roman" pitchFamily="18" charset="0"/>
            </a:endParaRPr>
          </a:p>
        </p:txBody>
      </p:sp>
      <p:pic>
        <p:nvPicPr>
          <p:cNvPr id="48144" name="Picture 4" descr="u400_1"/>
          <p:cNvPicPr>
            <a:picLocks noChangeAspect="1" noChangeArrowheads="1"/>
          </p:cNvPicPr>
          <p:nvPr/>
        </p:nvPicPr>
        <p:blipFill>
          <a:blip r:embed="rId9" cstate="print"/>
          <a:srcRect/>
          <a:stretch>
            <a:fillRect/>
          </a:stretch>
        </p:blipFill>
        <p:spPr bwMode="auto">
          <a:xfrm>
            <a:off x="250825" y="4581525"/>
            <a:ext cx="2881313" cy="2062163"/>
          </a:xfrm>
          <a:prstGeom prst="rect">
            <a:avLst/>
          </a:prstGeom>
          <a:noFill/>
          <a:ln w="9525">
            <a:noFill/>
            <a:miter lim="800000"/>
            <a:headEnd/>
            <a:tailEnd/>
          </a:ln>
        </p:spPr>
      </p:pic>
      <p:pic>
        <p:nvPicPr>
          <p:cNvPr id="48145" name="Picture 5" descr="u400m-2"/>
          <p:cNvPicPr>
            <a:picLocks noChangeAspect="1" noChangeArrowheads="1"/>
          </p:cNvPicPr>
          <p:nvPr/>
        </p:nvPicPr>
        <p:blipFill>
          <a:blip r:embed="rId10" cstate="print"/>
          <a:srcRect/>
          <a:stretch>
            <a:fillRect/>
          </a:stretch>
        </p:blipFill>
        <p:spPr bwMode="auto">
          <a:xfrm>
            <a:off x="6011863" y="4652963"/>
            <a:ext cx="2870200" cy="2025650"/>
          </a:xfrm>
          <a:prstGeom prst="rect">
            <a:avLst/>
          </a:prstGeom>
          <a:noFill/>
          <a:ln w="9525">
            <a:noFill/>
            <a:miter lim="800000"/>
            <a:headEnd/>
            <a:tailEnd/>
          </a:ln>
        </p:spPr>
      </p:pic>
      <p:sp>
        <p:nvSpPr>
          <p:cNvPr id="48146" name="Text Box 6"/>
          <p:cNvSpPr txBox="1">
            <a:spLocks noChangeArrowheads="1"/>
          </p:cNvSpPr>
          <p:nvPr/>
        </p:nvSpPr>
        <p:spPr bwMode="auto">
          <a:xfrm>
            <a:off x="2757488" y="3567113"/>
            <a:ext cx="1028700" cy="523875"/>
          </a:xfrm>
          <a:prstGeom prst="rect">
            <a:avLst/>
          </a:prstGeom>
          <a:noFill/>
          <a:ln w="9525">
            <a:noFill/>
            <a:miter lim="800000"/>
            <a:headEnd/>
            <a:tailEnd/>
          </a:ln>
        </p:spPr>
        <p:txBody>
          <a:bodyPr>
            <a:spAutoFit/>
          </a:bodyPr>
          <a:lstStyle/>
          <a:p>
            <a:pPr algn="ctr"/>
            <a:r>
              <a:rPr lang="en-US" sz="1400" b="1">
                <a:solidFill>
                  <a:srgbClr val="FF0000"/>
                </a:solidFill>
                <a:latin typeface="Times New Roman" pitchFamily="18" charset="0"/>
              </a:rPr>
              <a:t>U400R</a:t>
            </a:r>
          </a:p>
          <a:p>
            <a:pPr algn="ctr"/>
            <a:r>
              <a:rPr lang="en-US" sz="1400" b="1">
                <a:solidFill>
                  <a:srgbClr val="C00000"/>
                </a:solidFill>
                <a:latin typeface="Times New Roman" pitchFamily="18" charset="0"/>
              </a:rPr>
              <a:t>upgraded</a:t>
            </a:r>
          </a:p>
        </p:txBody>
      </p:sp>
      <p:sp>
        <p:nvSpPr>
          <p:cNvPr id="48147" name="TextBox 33"/>
          <p:cNvSpPr txBox="1">
            <a:spLocks noChangeArrowheads="1"/>
          </p:cNvSpPr>
          <p:nvPr/>
        </p:nvSpPr>
        <p:spPr bwMode="auto">
          <a:xfrm>
            <a:off x="3419475" y="5229225"/>
            <a:ext cx="2277226" cy="923330"/>
          </a:xfrm>
          <a:prstGeom prst="rect">
            <a:avLst/>
          </a:prstGeom>
          <a:noFill/>
          <a:ln w="9525">
            <a:noFill/>
            <a:miter lim="800000"/>
            <a:headEnd/>
            <a:tailEnd/>
          </a:ln>
        </p:spPr>
        <p:txBody>
          <a:bodyPr wrap="none">
            <a:spAutoFit/>
          </a:bodyPr>
          <a:lstStyle/>
          <a:p>
            <a:r>
              <a:rPr lang="en-US" b="1" dirty="0">
                <a:solidFill>
                  <a:srgbClr val="FF0000"/>
                </a:solidFill>
                <a:latin typeface="Times New Roman" pitchFamily="18" charset="0"/>
              </a:rPr>
              <a:t>U400R   -   U400M </a:t>
            </a:r>
          </a:p>
          <a:p>
            <a:r>
              <a:rPr lang="en-US" b="1" dirty="0">
                <a:solidFill>
                  <a:srgbClr val="FF0000"/>
                </a:solidFill>
                <a:latin typeface="Times New Roman" pitchFamily="18" charset="0"/>
              </a:rPr>
              <a:t>Accelerator Complex</a:t>
            </a:r>
          </a:p>
          <a:p>
            <a:endParaRPr lang="ru-RU" b="1" dirty="0">
              <a:solidFill>
                <a:srgbClr val="FF0000"/>
              </a:solidFill>
            </a:endParaRPr>
          </a:p>
        </p:txBody>
      </p:sp>
      <p:pic>
        <p:nvPicPr>
          <p:cNvPr id="48148" name="Picture 2" descr="http://flerovlab.jinr.ru/eng/FLNR_new_logotype_2012_07_04.jpg"/>
          <p:cNvPicPr>
            <a:picLocks noChangeAspect="1" noChangeArrowheads="1"/>
          </p:cNvPicPr>
          <p:nvPr/>
        </p:nvPicPr>
        <p:blipFill>
          <a:blip r:embed="rId11" cstate="print"/>
          <a:srcRect/>
          <a:stretch>
            <a:fillRect/>
          </a:stretch>
        </p:blipFill>
        <p:spPr bwMode="auto">
          <a:xfrm>
            <a:off x="7524750" y="73025"/>
            <a:ext cx="1555750" cy="1268413"/>
          </a:xfrm>
          <a:prstGeom prst="rect">
            <a:avLst/>
          </a:prstGeom>
          <a:noFill/>
          <a:ln w="9525">
            <a:noFill/>
            <a:miter lim="800000"/>
            <a:headEnd/>
            <a:tailEnd/>
          </a:ln>
        </p:spPr>
      </p:pic>
      <p:sp>
        <p:nvSpPr>
          <p:cNvPr id="5" name="Прямоугольник 4"/>
          <p:cNvSpPr/>
          <p:nvPr/>
        </p:nvSpPr>
        <p:spPr>
          <a:xfrm>
            <a:off x="6278562" y="1772816"/>
            <a:ext cx="720726" cy="799366"/>
          </a:xfrm>
          <a:prstGeom prst="rect">
            <a:avLst/>
          </a:prstGeom>
          <a:solidFill>
            <a:srgbClr val="00B05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b="1" dirty="0">
              <a:solidFill>
                <a:prstClr val="white"/>
              </a:solidFill>
            </a:endParaRPr>
          </a:p>
        </p:txBody>
      </p:sp>
      <p:sp>
        <p:nvSpPr>
          <p:cNvPr id="6" name="TextBox 5"/>
          <p:cNvSpPr txBox="1"/>
          <p:nvPr/>
        </p:nvSpPr>
        <p:spPr>
          <a:xfrm>
            <a:off x="6185429" y="1787760"/>
            <a:ext cx="1077031" cy="338554"/>
          </a:xfrm>
          <a:prstGeom prst="rect">
            <a:avLst/>
          </a:prstGeom>
          <a:noFill/>
        </p:spPr>
        <p:txBody>
          <a:bodyPr wrap="square" rtlCol="0">
            <a:spAutoFit/>
          </a:bodyPr>
          <a:lstStyle/>
          <a:p>
            <a:r>
              <a:rPr lang="en-US" sz="1600" b="1" dirty="0" smtClean="0">
                <a:solidFill>
                  <a:prstClr val="white"/>
                </a:solidFill>
                <a:effectLst>
                  <a:outerShdw blurRad="38100" dist="38100" dir="2700000" algn="tl">
                    <a:srgbClr val="000000">
                      <a:alpha val="43137"/>
                    </a:srgbClr>
                  </a:outerShdw>
                </a:effectLst>
              </a:rPr>
              <a:t>U-200M</a:t>
            </a:r>
            <a:endParaRPr lang="ru-RU" sz="1600" b="1"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29067479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3"/>
          <p:cNvGrpSpPr>
            <a:grpSpLocks/>
          </p:cNvGrpSpPr>
          <p:nvPr/>
        </p:nvGrpSpPr>
        <p:grpSpPr bwMode="auto">
          <a:xfrm>
            <a:off x="-323850" y="0"/>
            <a:ext cx="9448800" cy="6858000"/>
            <a:chOff x="-574182" y="72085"/>
            <a:chExt cx="9448152" cy="6669284"/>
          </a:xfrm>
        </p:grpSpPr>
        <p:pic>
          <p:nvPicPr>
            <p:cNvPr id="301060" name="Picture 1" descr="C:\My Document\50-years of FLNR\50\LNR_photo_c.jpg"/>
            <p:cNvPicPr>
              <a:picLocks noChangeAspect="1" noChangeArrowheads="1"/>
            </p:cNvPicPr>
            <p:nvPr/>
          </p:nvPicPr>
          <p:blipFill>
            <a:blip r:embed="rId3" cstate="print"/>
            <a:srcRect/>
            <a:stretch>
              <a:fillRect/>
            </a:stretch>
          </p:blipFill>
          <p:spPr bwMode="auto">
            <a:xfrm>
              <a:off x="-574182" y="72085"/>
              <a:ext cx="9448152" cy="6669284"/>
            </a:xfrm>
            <a:prstGeom prst="rect">
              <a:avLst/>
            </a:prstGeom>
            <a:noFill/>
            <a:ln w="9525">
              <a:noFill/>
              <a:miter lim="800000"/>
              <a:headEnd/>
              <a:tailEnd/>
            </a:ln>
          </p:spPr>
        </p:pic>
        <p:sp>
          <p:nvSpPr>
            <p:cNvPr id="301061" name="TextBox 3"/>
            <p:cNvSpPr txBox="1">
              <a:spLocks noChangeArrowheads="1"/>
            </p:cNvSpPr>
            <p:nvPr/>
          </p:nvSpPr>
          <p:spPr bwMode="auto">
            <a:xfrm>
              <a:off x="1585216" y="6137761"/>
              <a:ext cx="5458556" cy="389100"/>
            </a:xfrm>
            <a:prstGeom prst="rect">
              <a:avLst/>
            </a:prstGeom>
            <a:noFill/>
            <a:ln w="9525">
              <a:noFill/>
              <a:miter lim="800000"/>
              <a:headEnd/>
              <a:tailEnd/>
            </a:ln>
          </p:spPr>
          <p:txBody>
            <a:bodyPr wrap="none">
              <a:spAutoFit/>
            </a:bodyPr>
            <a:lstStyle/>
            <a:p>
              <a:pPr eaLnBrk="1" hangingPunct="1"/>
              <a:r>
                <a:rPr lang="en-US" altLang="ru-RU" sz="2000" b="1" dirty="0" err="1">
                  <a:solidFill>
                    <a:srgbClr val="FF0000"/>
                  </a:solidFill>
                  <a:latin typeface="Times New Roman" pitchFamily="18" charset="0"/>
                </a:rPr>
                <a:t>Flerov</a:t>
              </a:r>
              <a:r>
                <a:rPr lang="en-US" altLang="ru-RU" sz="2000" b="1" dirty="0">
                  <a:solidFill>
                    <a:srgbClr val="FF0000"/>
                  </a:solidFill>
                  <a:latin typeface="Times New Roman" pitchFamily="18" charset="0"/>
                </a:rPr>
                <a:t> Laboratory of Nuclear </a:t>
              </a:r>
              <a:r>
                <a:rPr lang="en-US" altLang="ru-RU" sz="2000" b="1" dirty="0" smtClean="0">
                  <a:solidFill>
                    <a:srgbClr val="FF0000"/>
                  </a:solidFill>
                  <a:latin typeface="Times New Roman" pitchFamily="18" charset="0"/>
                </a:rPr>
                <a:t>Reactions, JINR</a:t>
              </a:r>
              <a:endParaRPr lang="ru-RU" altLang="ru-RU" sz="2000" b="1" dirty="0">
                <a:solidFill>
                  <a:srgbClr val="FF0000"/>
                </a:solidFill>
                <a:latin typeface="Times New Roman" pitchFamily="18" charset="0"/>
              </a:endParaRPr>
            </a:p>
          </p:txBody>
        </p:sp>
      </p:grpSp>
      <p:sp>
        <p:nvSpPr>
          <p:cNvPr id="102403" name="Прямоугольник 4"/>
          <p:cNvSpPr>
            <a:spLocks noChangeArrowheads="1"/>
          </p:cNvSpPr>
          <p:nvPr/>
        </p:nvSpPr>
        <p:spPr bwMode="auto">
          <a:xfrm>
            <a:off x="5148263" y="115888"/>
            <a:ext cx="3887787" cy="1939925"/>
          </a:xfrm>
          <a:prstGeom prst="rect">
            <a:avLst/>
          </a:prstGeom>
          <a:noFill/>
          <a:ln>
            <a:noFill/>
          </a:ln>
          <a:extLst/>
        </p:spPr>
        <p:txBody>
          <a:bodyPr>
            <a:spAutoFit/>
          </a:bodyPr>
          <a:lstStyle/>
          <a:p>
            <a:pPr algn="ctr" eaLnBrk="1" hangingPunct="1">
              <a:defRPr/>
            </a:pPr>
            <a:r>
              <a:rPr lang="en-US" sz="4000"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THANK YOU</a:t>
            </a:r>
          </a:p>
          <a:p>
            <a:pPr algn="ctr" eaLnBrk="1" hangingPunct="1">
              <a:defRPr/>
            </a:pPr>
            <a:r>
              <a:rPr lang="en-US" sz="4000"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FOR YOUR</a:t>
            </a:r>
          </a:p>
          <a:p>
            <a:pPr algn="ctr" eaLnBrk="1" hangingPunct="1">
              <a:defRPr/>
            </a:pPr>
            <a:r>
              <a:rPr lang="en-US" sz="4000"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ATTENTION !</a:t>
            </a:r>
            <a:endParaRPr lang="ru-RU" sz="4000"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3835802878"/>
      </p:ext>
    </p:extLst>
  </p:cSld>
  <p:clrMapOvr>
    <a:masterClrMapping/>
  </p:clrMapOvr>
  <p:transition spd="med">
    <p:dissolv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131"/>
          <p:cNvSpPr>
            <a:spLocks noChangeArrowheads="1"/>
          </p:cNvSpPr>
          <p:nvPr/>
        </p:nvSpPr>
        <p:spPr bwMode="auto">
          <a:xfrm>
            <a:off x="683568" y="-23755"/>
            <a:ext cx="76327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defTabSz="2900363">
              <a:defRPr>
                <a:solidFill>
                  <a:schemeClr val="tx1"/>
                </a:solidFill>
                <a:latin typeface="Arial" panose="020B0604020202020204" pitchFamily="34" charset="0"/>
              </a:defRPr>
            </a:lvl1pPr>
            <a:lvl2pPr defTabSz="2900363">
              <a:defRPr>
                <a:solidFill>
                  <a:schemeClr val="tx1"/>
                </a:solidFill>
                <a:latin typeface="Arial" panose="020B0604020202020204" pitchFamily="34" charset="0"/>
              </a:defRPr>
            </a:lvl2pPr>
            <a:lvl3pPr defTabSz="2900363">
              <a:defRPr>
                <a:solidFill>
                  <a:schemeClr val="tx1"/>
                </a:solidFill>
                <a:latin typeface="Arial" panose="020B0604020202020204" pitchFamily="34" charset="0"/>
              </a:defRPr>
            </a:lvl3pPr>
            <a:lvl4pPr defTabSz="2900363">
              <a:defRPr>
                <a:solidFill>
                  <a:schemeClr val="tx1"/>
                </a:solidFill>
                <a:latin typeface="Arial" panose="020B0604020202020204" pitchFamily="34" charset="0"/>
              </a:defRPr>
            </a:lvl4pPr>
            <a:lvl5pPr defTabSz="2900363">
              <a:defRPr>
                <a:solidFill>
                  <a:schemeClr val="tx1"/>
                </a:solidFill>
                <a:latin typeface="Arial" panose="020B0604020202020204" pitchFamily="34" charset="0"/>
              </a:defRPr>
            </a:lvl5pPr>
            <a:lvl6pPr defTabSz="2900363" fontAlgn="base">
              <a:spcBef>
                <a:spcPct val="0"/>
              </a:spcBef>
              <a:spcAft>
                <a:spcPct val="0"/>
              </a:spcAft>
              <a:defRPr>
                <a:solidFill>
                  <a:schemeClr val="tx1"/>
                </a:solidFill>
                <a:latin typeface="Arial" panose="020B0604020202020204" pitchFamily="34" charset="0"/>
              </a:defRPr>
            </a:lvl6pPr>
            <a:lvl7pPr defTabSz="2900363" fontAlgn="base">
              <a:spcBef>
                <a:spcPct val="0"/>
              </a:spcBef>
              <a:spcAft>
                <a:spcPct val="0"/>
              </a:spcAft>
              <a:defRPr>
                <a:solidFill>
                  <a:schemeClr val="tx1"/>
                </a:solidFill>
                <a:latin typeface="Arial" panose="020B0604020202020204" pitchFamily="34" charset="0"/>
              </a:defRPr>
            </a:lvl7pPr>
            <a:lvl8pPr defTabSz="2900363" fontAlgn="base">
              <a:spcBef>
                <a:spcPct val="0"/>
              </a:spcBef>
              <a:spcAft>
                <a:spcPct val="0"/>
              </a:spcAft>
              <a:defRPr>
                <a:solidFill>
                  <a:schemeClr val="tx1"/>
                </a:solidFill>
                <a:latin typeface="Arial" panose="020B0604020202020204" pitchFamily="34" charset="0"/>
              </a:defRPr>
            </a:lvl8pPr>
            <a:lvl9pPr defTabSz="2900363" fontAlgn="base">
              <a:spcBef>
                <a:spcPct val="0"/>
              </a:spcBef>
              <a:spcAft>
                <a:spcPct val="0"/>
              </a:spcAft>
              <a:defRPr>
                <a:solidFill>
                  <a:schemeClr val="tx1"/>
                </a:solidFill>
                <a:latin typeface="Arial" panose="020B0604020202020204" pitchFamily="34" charset="0"/>
              </a:defRPr>
            </a:lvl9pPr>
          </a:lstStyle>
          <a:p>
            <a:pPr eaLnBrk="1" hangingPunct="1"/>
            <a:r>
              <a:rPr lang="en-US" altLang="ru-RU" sz="2000" b="1" dirty="0" smtClean="0">
                <a:solidFill>
                  <a:srgbClr val="0033CC"/>
                </a:solidFill>
                <a:effectLst>
                  <a:outerShdw blurRad="38100" dist="38100" dir="2700000" algn="tl">
                    <a:srgbClr val="C0C0C0"/>
                  </a:outerShdw>
                </a:effectLst>
                <a:latin typeface="Times" panose="02020603050405020304" pitchFamily="18" charset="0"/>
              </a:rPr>
              <a:t>Efficiency of transporting a </a:t>
            </a:r>
            <a:r>
              <a:rPr lang="en-US" altLang="ru-RU" sz="2000" b="1" baseline="30000" dirty="0" smtClean="0">
                <a:solidFill>
                  <a:srgbClr val="0033CC"/>
                </a:solidFill>
                <a:effectLst>
                  <a:outerShdw blurRad="38100" dist="38100" dir="2700000" algn="tl">
                    <a:srgbClr val="C0C0C0"/>
                  </a:outerShdw>
                </a:effectLst>
                <a:latin typeface="Times" panose="02020603050405020304" pitchFamily="18" charset="0"/>
              </a:rPr>
              <a:t>48</a:t>
            </a:r>
            <a:r>
              <a:rPr lang="en-US" altLang="ru-RU" sz="2000" b="1" dirty="0" smtClean="0">
                <a:solidFill>
                  <a:srgbClr val="0033CC"/>
                </a:solidFill>
                <a:effectLst>
                  <a:outerShdw blurRad="38100" dist="38100" dir="2700000" algn="tl">
                    <a:srgbClr val="C0C0C0"/>
                  </a:outerShdw>
                </a:effectLst>
                <a:latin typeface="Times" panose="02020603050405020304" pitchFamily="18" charset="0"/>
              </a:rPr>
              <a:t>Ca</a:t>
            </a:r>
            <a:r>
              <a:rPr lang="en-US" altLang="ru-RU" sz="2000" b="1" baseline="30000" dirty="0" smtClean="0">
                <a:solidFill>
                  <a:srgbClr val="0033CC"/>
                </a:solidFill>
                <a:effectLst>
                  <a:outerShdw blurRad="38100" dist="38100" dir="2700000" algn="tl">
                    <a:srgbClr val="C0C0C0"/>
                  </a:outerShdw>
                </a:effectLst>
                <a:latin typeface="Times" panose="02020603050405020304" pitchFamily="18" charset="0"/>
              </a:rPr>
              <a:t>5+ </a:t>
            </a:r>
            <a:r>
              <a:rPr lang="en-US" altLang="ru-RU" sz="2000" b="1" dirty="0" smtClean="0">
                <a:solidFill>
                  <a:srgbClr val="0033CC"/>
                </a:solidFill>
                <a:effectLst>
                  <a:outerShdw blurRad="38100" dist="38100" dir="2700000" algn="tl">
                    <a:srgbClr val="C0C0C0"/>
                  </a:outerShdw>
                </a:effectLst>
                <a:latin typeface="Times" panose="02020603050405020304" pitchFamily="18" charset="0"/>
              </a:rPr>
              <a:t>beam from the ECR source to a physical target</a:t>
            </a:r>
            <a:endParaRPr lang="ru-RU" altLang="ru-RU" sz="2000" b="1" dirty="0" smtClean="0">
              <a:solidFill>
                <a:srgbClr val="0033CC"/>
              </a:solidFill>
              <a:effectLst>
                <a:outerShdw blurRad="38100" dist="38100" dir="2700000" algn="tl">
                  <a:srgbClr val="C0C0C0"/>
                </a:outerShdw>
              </a:effectLst>
              <a:latin typeface="Times" panose="02020603050405020304" pitchFamily="18" charset="0"/>
            </a:endParaRPr>
          </a:p>
        </p:txBody>
      </p:sp>
      <p:graphicFrame>
        <p:nvGraphicFramePr>
          <p:cNvPr id="6" name="Group 209"/>
          <p:cNvGraphicFramePr>
            <a:graphicFrameLocks noGrp="1"/>
          </p:cNvGraphicFramePr>
          <p:nvPr/>
        </p:nvGraphicFramePr>
        <p:xfrm>
          <a:off x="467544" y="1052736"/>
          <a:ext cx="8208963" cy="2913698"/>
        </p:xfrm>
        <a:graphic>
          <a:graphicData uri="http://schemas.openxmlformats.org/drawingml/2006/table">
            <a:tbl>
              <a:tblPr/>
              <a:tblGrid>
                <a:gridCol w="1831975"/>
                <a:gridCol w="1287463"/>
                <a:gridCol w="965200"/>
                <a:gridCol w="835025"/>
                <a:gridCol w="644525"/>
                <a:gridCol w="641350"/>
                <a:gridCol w="644525"/>
                <a:gridCol w="641350"/>
                <a:gridCol w="717550"/>
              </a:tblGrid>
              <a:tr h="279400">
                <a:tc>
                  <a:txBody>
                    <a:bodyPr/>
                    <a:lstStyle>
                      <a:lvl1pPr marL="0" algn="l" defTabSz="914400" rtl="0" eaLnBrk="1" latinLnBrk="0" hangingPunct="1">
                        <a:spcBef>
                          <a:spcPct val="20000"/>
                        </a:spcBef>
                        <a:tabLst>
                          <a:tab pos="922338" algn="l"/>
                        </a:tabLst>
                        <a:defRPr sz="9400" kern="1200">
                          <a:solidFill>
                            <a:schemeClr val="tx1"/>
                          </a:solidFill>
                          <a:latin typeface="Arial" panose="020B0604020202020204" pitchFamily="34" charset="0"/>
                        </a:defRPr>
                      </a:lvl1pPr>
                      <a:lvl2pPr marL="457200" algn="l" defTabSz="914400" rtl="0" eaLnBrk="1" latinLnBrk="0" hangingPunct="1">
                        <a:spcBef>
                          <a:spcPct val="20000"/>
                        </a:spcBef>
                        <a:tabLst>
                          <a:tab pos="922338" algn="l"/>
                        </a:tabLst>
                        <a:defRPr sz="8100" kern="1200">
                          <a:solidFill>
                            <a:schemeClr val="tx1"/>
                          </a:solidFill>
                          <a:latin typeface="Arial" panose="020B0604020202020204" pitchFamily="34" charset="0"/>
                        </a:defRPr>
                      </a:lvl2pPr>
                      <a:lvl3pPr marL="914400" algn="l" defTabSz="914400" rtl="0" eaLnBrk="1" latinLnBrk="0" hangingPunct="1">
                        <a:spcBef>
                          <a:spcPct val="20000"/>
                        </a:spcBef>
                        <a:tabLst>
                          <a:tab pos="922338" algn="l"/>
                        </a:tabLst>
                        <a:defRPr sz="7000" kern="1200">
                          <a:solidFill>
                            <a:schemeClr val="tx1"/>
                          </a:solidFill>
                          <a:latin typeface="Arial" panose="020B0604020202020204" pitchFamily="34" charset="0"/>
                        </a:defRPr>
                      </a:lvl3pPr>
                      <a:lvl4pPr marL="1371600" algn="l" defTabSz="914400" rtl="0" eaLnBrk="1" latinLnBrk="0" hangingPunct="1">
                        <a:spcBef>
                          <a:spcPct val="20000"/>
                        </a:spcBef>
                        <a:tabLst>
                          <a:tab pos="922338" algn="l"/>
                        </a:tabLst>
                        <a:defRPr sz="5700" kern="1200">
                          <a:solidFill>
                            <a:schemeClr val="tx1"/>
                          </a:solidFill>
                          <a:latin typeface="Arial" panose="020B0604020202020204" pitchFamily="34" charset="0"/>
                        </a:defRPr>
                      </a:lvl4pPr>
                      <a:lvl5pPr marL="1828800" algn="l" defTabSz="914400" rtl="0" eaLnBrk="1" latinLnBrk="0" hangingPunct="1">
                        <a:spcBef>
                          <a:spcPct val="20000"/>
                        </a:spcBef>
                        <a:tabLst>
                          <a:tab pos="922338" algn="l"/>
                        </a:tabLst>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tabLst>
                          <a:tab pos="922338" algn="l"/>
                        </a:tabLs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tabLst>
                          <a:tab pos="922338" algn="l"/>
                        </a:tabLs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tabLst>
                          <a:tab pos="922338" algn="l"/>
                        </a:tabLs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tabLst>
                          <a:tab pos="922338" algn="l"/>
                        </a:tabLs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22338" algn="l"/>
                        </a:tabLst>
                      </a:pPr>
                      <a:r>
                        <a:rPr kumimoji="0" lang="en-US" altLang="ru-RU" sz="1600" b="1" i="0" u="none" strike="noStrike" cap="none" normalizeH="0" baseline="0" dirty="0" smtClean="0">
                          <a:ln>
                            <a:noFill/>
                          </a:ln>
                          <a:solidFill>
                            <a:schemeClr val="tx1"/>
                          </a:solidFill>
                          <a:effectLst/>
                          <a:latin typeface="Times" panose="02020603050405020304" pitchFamily="18" charset="0"/>
                          <a:cs typeface="Times New Roman" panose="02020603050405020304" pitchFamily="18" charset="0"/>
                        </a:rPr>
                        <a:t>Measuring point</a:t>
                      </a:r>
                      <a:endParaRPr kumimoji="0" lang="ru-RU" altLang="ru-RU" sz="1600" b="1" i="0" u="none" strike="noStrike" cap="none" normalizeH="0" baseline="0" dirty="0" smtClean="0">
                        <a:ln>
                          <a:noFill/>
                        </a:ln>
                        <a:solidFill>
                          <a:schemeClr val="tx1"/>
                        </a:solidFill>
                        <a:effectLst/>
                        <a:latin typeface="Times"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gridSpan="2">
                  <a:txBody>
                    <a:bodyPr/>
                    <a:lstStyle>
                      <a:lvl1pPr marL="0" algn="l" defTabSz="914400" rtl="0" eaLnBrk="1" latinLnBrk="0" hangingPunct="1">
                        <a:spcBef>
                          <a:spcPct val="20000"/>
                        </a:spcBef>
                        <a:tabLst>
                          <a:tab pos="922338" algn="l"/>
                        </a:tabLst>
                        <a:defRPr sz="9400" kern="1200">
                          <a:solidFill>
                            <a:schemeClr val="tx1"/>
                          </a:solidFill>
                          <a:latin typeface="Arial" panose="020B0604020202020204" pitchFamily="34" charset="0"/>
                        </a:defRPr>
                      </a:lvl1pPr>
                      <a:lvl2pPr marL="457200" algn="l" defTabSz="914400" rtl="0" eaLnBrk="1" latinLnBrk="0" hangingPunct="1">
                        <a:spcBef>
                          <a:spcPct val="20000"/>
                        </a:spcBef>
                        <a:tabLst>
                          <a:tab pos="922338" algn="l"/>
                        </a:tabLst>
                        <a:defRPr sz="8100" kern="1200">
                          <a:solidFill>
                            <a:schemeClr val="tx1"/>
                          </a:solidFill>
                          <a:latin typeface="Arial" panose="020B0604020202020204" pitchFamily="34" charset="0"/>
                        </a:defRPr>
                      </a:lvl2pPr>
                      <a:lvl3pPr marL="914400" algn="l" defTabSz="914400" rtl="0" eaLnBrk="1" latinLnBrk="0" hangingPunct="1">
                        <a:spcBef>
                          <a:spcPct val="20000"/>
                        </a:spcBef>
                        <a:tabLst>
                          <a:tab pos="922338" algn="l"/>
                        </a:tabLst>
                        <a:defRPr sz="7000" kern="1200">
                          <a:solidFill>
                            <a:schemeClr val="tx1"/>
                          </a:solidFill>
                          <a:latin typeface="Arial" panose="020B0604020202020204" pitchFamily="34" charset="0"/>
                        </a:defRPr>
                      </a:lvl3pPr>
                      <a:lvl4pPr marL="1371600" algn="l" defTabSz="914400" rtl="0" eaLnBrk="1" latinLnBrk="0" hangingPunct="1">
                        <a:spcBef>
                          <a:spcPct val="20000"/>
                        </a:spcBef>
                        <a:tabLst>
                          <a:tab pos="922338" algn="l"/>
                        </a:tabLst>
                        <a:defRPr sz="5700" kern="1200">
                          <a:solidFill>
                            <a:schemeClr val="tx1"/>
                          </a:solidFill>
                          <a:latin typeface="Arial" panose="020B0604020202020204" pitchFamily="34" charset="0"/>
                        </a:defRPr>
                      </a:lvl4pPr>
                      <a:lvl5pPr marL="1828800" algn="l" defTabSz="914400" rtl="0" eaLnBrk="1" latinLnBrk="0" hangingPunct="1">
                        <a:spcBef>
                          <a:spcPct val="20000"/>
                        </a:spcBef>
                        <a:tabLst>
                          <a:tab pos="922338" algn="l"/>
                        </a:tabLst>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tabLst>
                          <a:tab pos="922338" algn="l"/>
                        </a:tabLs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tabLst>
                          <a:tab pos="922338" algn="l"/>
                        </a:tabLs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tabLst>
                          <a:tab pos="922338" algn="l"/>
                        </a:tabLs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tabLst>
                          <a:tab pos="922338" algn="l"/>
                        </a:tabLs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22338" algn="l"/>
                        </a:tabLst>
                      </a:pP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Beam intensity</a:t>
                      </a:r>
                      <a:endParaRPr kumimoji="0" lang="en-US"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ru-RU"/>
                    </a:p>
                  </a:txBody>
                  <a:tcPr/>
                </a:tc>
                <a:tc>
                  <a:txBody>
                    <a:bodyPr/>
                    <a:lstStyle>
                      <a:lvl1pPr marL="0" algn="l" defTabSz="914400" rtl="0" eaLnBrk="1" latinLnBrk="0" hangingPunct="1">
                        <a:spcBef>
                          <a:spcPct val="20000"/>
                        </a:spcBef>
                        <a:tabLst>
                          <a:tab pos="922338" algn="l"/>
                        </a:tabLst>
                        <a:defRPr sz="9400" kern="1200">
                          <a:solidFill>
                            <a:schemeClr val="tx1"/>
                          </a:solidFill>
                          <a:latin typeface="Arial" panose="020B0604020202020204" pitchFamily="34" charset="0"/>
                        </a:defRPr>
                      </a:lvl1pPr>
                      <a:lvl2pPr marL="457200" algn="l" defTabSz="914400" rtl="0" eaLnBrk="1" latinLnBrk="0" hangingPunct="1">
                        <a:spcBef>
                          <a:spcPct val="20000"/>
                        </a:spcBef>
                        <a:tabLst>
                          <a:tab pos="922338" algn="l"/>
                        </a:tabLst>
                        <a:defRPr sz="8100" kern="1200">
                          <a:solidFill>
                            <a:schemeClr val="tx1"/>
                          </a:solidFill>
                          <a:latin typeface="Arial" panose="020B0604020202020204" pitchFamily="34" charset="0"/>
                        </a:defRPr>
                      </a:lvl2pPr>
                      <a:lvl3pPr marL="914400" algn="l" defTabSz="914400" rtl="0" eaLnBrk="1" latinLnBrk="0" hangingPunct="1">
                        <a:spcBef>
                          <a:spcPct val="20000"/>
                        </a:spcBef>
                        <a:tabLst>
                          <a:tab pos="922338" algn="l"/>
                        </a:tabLst>
                        <a:defRPr sz="7000" kern="1200">
                          <a:solidFill>
                            <a:schemeClr val="tx1"/>
                          </a:solidFill>
                          <a:latin typeface="Arial" panose="020B0604020202020204" pitchFamily="34" charset="0"/>
                        </a:defRPr>
                      </a:lvl3pPr>
                      <a:lvl4pPr marL="1371600" algn="l" defTabSz="914400" rtl="0" eaLnBrk="1" latinLnBrk="0" hangingPunct="1">
                        <a:spcBef>
                          <a:spcPct val="20000"/>
                        </a:spcBef>
                        <a:tabLst>
                          <a:tab pos="922338" algn="l"/>
                        </a:tabLst>
                        <a:defRPr sz="5700" kern="1200">
                          <a:solidFill>
                            <a:schemeClr val="tx1"/>
                          </a:solidFill>
                          <a:latin typeface="Arial" panose="020B0604020202020204" pitchFamily="34" charset="0"/>
                        </a:defRPr>
                      </a:lvl4pPr>
                      <a:lvl5pPr marL="1828800" algn="l" defTabSz="914400" rtl="0" eaLnBrk="1" latinLnBrk="0" hangingPunct="1">
                        <a:spcBef>
                          <a:spcPct val="20000"/>
                        </a:spcBef>
                        <a:tabLst>
                          <a:tab pos="922338" algn="l"/>
                        </a:tabLst>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tabLst>
                          <a:tab pos="922338" algn="l"/>
                        </a:tabLs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tabLst>
                          <a:tab pos="922338" algn="l"/>
                        </a:tabLs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tabLst>
                          <a:tab pos="922338" algn="l"/>
                        </a:tabLs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tabLst>
                          <a:tab pos="922338" algn="l"/>
                        </a:tabLs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22338" algn="l"/>
                        </a:tabLst>
                      </a:pP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Ion</a:t>
                      </a:r>
                      <a:endParaRPr kumimoji="0" lang="en-US"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gridSpan="5">
                  <a:txBody>
                    <a:bodyPr/>
                    <a:lstStyle>
                      <a:lvl1pPr marL="0" algn="l" defTabSz="914400" rtl="0" eaLnBrk="1" latinLnBrk="0" hangingPunct="1">
                        <a:spcBef>
                          <a:spcPct val="20000"/>
                        </a:spcBef>
                        <a:tabLst>
                          <a:tab pos="922338" algn="l"/>
                        </a:tabLst>
                        <a:defRPr sz="9400" kern="1200">
                          <a:solidFill>
                            <a:schemeClr val="tx1"/>
                          </a:solidFill>
                          <a:latin typeface="Arial" panose="020B0604020202020204" pitchFamily="34" charset="0"/>
                        </a:defRPr>
                      </a:lvl1pPr>
                      <a:lvl2pPr marL="457200" algn="l" defTabSz="914400" rtl="0" eaLnBrk="1" latinLnBrk="0" hangingPunct="1">
                        <a:spcBef>
                          <a:spcPct val="20000"/>
                        </a:spcBef>
                        <a:tabLst>
                          <a:tab pos="922338" algn="l"/>
                        </a:tabLst>
                        <a:defRPr sz="8100" kern="1200">
                          <a:solidFill>
                            <a:schemeClr val="tx1"/>
                          </a:solidFill>
                          <a:latin typeface="Arial" panose="020B0604020202020204" pitchFamily="34" charset="0"/>
                        </a:defRPr>
                      </a:lvl2pPr>
                      <a:lvl3pPr marL="914400" algn="l" defTabSz="914400" rtl="0" eaLnBrk="1" latinLnBrk="0" hangingPunct="1">
                        <a:spcBef>
                          <a:spcPct val="20000"/>
                        </a:spcBef>
                        <a:tabLst>
                          <a:tab pos="922338" algn="l"/>
                        </a:tabLst>
                        <a:defRPr sz="7000" kern="1200">
                          <a:solidFill>
                            <a:schemeClr val="tx1"/>
                          </a:solidFill>
                          <a:latin typeface="Arial" panose="020B0604020202020204" pitchFamily="34" charset="0"/>
                        </a:defRPr>
                      </a:lvl3pPr>
                      <a:lvl4pPr marL="1371600" algn="l" defTabSz="914400" rtl="0" eaLnBrk="1" latinLnBrk="0" hangingPunct="1">
                        <a:spcBef>
                          <a:spcPct val="20000"/>
                        </a:spcBef>
                        <a:tabLst>
                          <a:tab pos="922338" algn="l"/>
                        </a:tabLst>
                        <a:defRPr sz="5700" kern="1200">
                          <a:solidFill>
                            <a:schemeClr val="tx1"/>
                          </a:solidFill>
                          <a:latin typeface="Arial" panose="020B0604020202020204" pitchFamily="34" charset="0"/>
                        </a:defRPr>
                      </a:lvl4pPr>
                      <a:lvl5pPr marL="1828800" algn="l" defTabSz="914400" rtl="0" eaLnBrk="1" latinLnBrk="0" hangingPunct="1">
                        <a:spcBef>
                          <a:spcPct val="20000"/>
                        </a:spcBef>
                        <a:tabLst>
                          <a:tab pos="922338" algn="l"/>
                        </a:tabLst>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tabLst>
                          <a:tab pos="922338" algn="l"/>
                        </a:tabLs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tabLst>
                          <a:tab pos="922338" algn="l"/>
                        </a:tabLs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tabLst>
                          <a:tab pos="922338" algn="l"/>
                        </a:tabLs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tabLst>
                          <a:tab pos="922338" algn="l"/>
                        </a:tabLs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22338" algn="l"/>
                        </a:tabLst>
                      </a:pP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Transmission factor</a:t>
                      </a:r>
                      <a:endParaRPr kumimoji="0" lang="en-US"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85775">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ECR source, after separation</a:t>
                      </a:r>
                      <a:endParaRPr kumimoji="0" lang="en-US"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1</a:t>
                      </a:r>
                      <a:r>
                        <a:rPr kumimoji="0" lang="ru-RU"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rPr>
                        <a:t></a:t>
                      </a: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10</a:t>
                      </a:r>
                      <a:r>
                        <a:rPr kumimoji="0" lang="en-US" altLang="ru-RU" sz="1600" b="1" i="0" u="none" strike="noStrike" cap="none" normalizeH="0" baseline="3000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rPr>
                        <a:t>14  </a:t>
                      </a: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rPr>
                        <a:t>pps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84 </a:t>
                      </a:r>
                      <a:r>
                        <a:rPr kumimoji="0" lang="ru-RU"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rPr>
                        <a:t></a:t>
                      </a: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Ae</a:t>
                      </a:r>
                      <a:endPar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30000" smtClean="0">
                          <a:ln>
                            <a:noFill/>
                          </a:ln>
                          <a:solidFill>
                            <a:schemeClr val="tx1"/>
                          </a:solidFill>
                          <a:effectLst/>
                          <a:latin typeface="Times" panose="02020603050405020304" pitchFamily="18" charset="0"/>
                          <a:cs typeface="Times New Roman" panose="02020603050405020304" pitchFamily="18" charset="0"/>
                        </a:rPr>
                        <a:t>48</a:t>
                      </a: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Ca</a:t>
                      </a:r>
                      <a:r>
                        <a:rPr kumimoji="0" lang="en-US" altLang="ru-RU" sz="1600" b="1" i="0" u="none" strike="noStrike" cap="none" normalizeH="0" baseline="30000" smtClean="0">
                          <a:ln>
                            <a:noFill/>
                          </a:ln>
                          <a:solidFill>
                            <a:schemeClr val="tx1"/>
                          </a:solidFill>
                          <a:effectLst/>
                          <a:latin typeface="Times" panose="02020603050405020304" pitchFamily="18" charset="0"/>
                          <a:cs typeface="Times New Roman" panose="02020603050405020304" pitchFamily="18" charset="0"/>
                        </a:rPr>
                        <a:t>5+</a:t>
                      </a:r>
                      <a:endParaRPr kumimoji="0" lang="en-US"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rowSpan="2">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32%</a:t>
                      </a:r>
                      <a:endParaRPr kumimoji="0" lang="en-US"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rowSpan="5">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ru-RU" sz="1600" b="1" i="0" u="none" strike="noStrike" cap="none" normalizeH="0" baseline="0" smtClean="0">
                        <a:ln>
                          <a:noFill/>
                        </a:ln>
                        <a:solidFill>
                          <a:schemeClr val="tx1"/>
                        </a:solidFill>
                        <a:effectLst/>
                        <a:latin typeface="Times"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ru-RU" sz="1600" b="1" i="0" u="none" strike="noStrike" cap="none" normalizeH="0" baseline="0" smtClean="0">
                        <a:ln>
                          <a:noFill/>
                        </a:ln>
                        <a:solidFill>
                          <a:schemeClr val="tx1"/>
                        </a:solidFill>
                        <a:effectLst/>
                        <a:latin typeface="Times"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ru-RU" sz="1600" b="1" i="0" u="none" strike="noStrike" cap="none" normalizeH="0" baseline="0" smtClean="0">
                        <a:ln>
                          <a:noFill/>
                        </a:ln>
                        <a:solidFill>
                          <a:schemeClr val="tx1"/>
                        </a:solidFill>
                        <a:effectLst/>
                        <a:latin typeface="Times"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ru-RU" sz="1600" b="1" i="0" u="none" strike="noStrike" cap="none" normalizeH="0" baseline="0" smtClean="0">
                        <a:ln>
                          <a:noFill/>
                        </a:ln>
                        <a:solidFill>
                          <a:schemeClr val="tx1"/>
                        </a:solidFill>
                        <a:effectLst/>
                        <a:latin typeface="Times"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ru-RU" sz="1600" b="1" i="0" u="none" strike="noStrike" cap="none" normalizeH="0" baseline="0" smtClean="0">
                        <a:ln>
                          <a:noFill/>
                        </a:ln>
                        <a:solidFill>
                          <a:schemeClr val="tx1"/>
                        </a:solidFill>
                        <a:effectLst/>
                        <a:latin typeface="Times"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ru-RU" sz="1600" b="1" i="0" u="none" strike="noStrike" cap="none" normalizeH="0" baseline="0" smtClean="0">
                        <a:ln>
                          <a:noFill/>
                        </a:ln>
                        <a:solidFill>
                          <a:schemeClr val="tx1"/>
                        </a:solidFill>
                        <a:effectLst/>
                        <a:latin typeface="Times"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ru-RU" sz="1600" b="1" i="0" u="none" strike="noStrike" cap="none" normalizeH="0" baseline="0" smtClean="0">
                        <a:ln>
                          <a:noFill/>
                        </a:ln>
                        <a:solidFill>
                          <a:schemeClr val="tx1"/>
                        </a:solidFill>
                        <a:effectLst/>
                        <a:latin typeface="Times"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smtClean="0">
                          <a:ln>
                            <a:noFill/>
                          </a:ln>
                          <a:solidFill>
                            <a:schemeClr val="tx1"/>
                          </a:solidFill>
                          <a:effectLst/>
                          <a:latin typeface="Times" panose="02020603050405020304" pitchFamily="18" charset="0"/>
                        </a:rPr>
                        <a:t>8.5%</a:t>
                      </a:r>
                      <a:endParaRPr kumimoji="0" lang="ru-RU"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61950">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Cyclotron centre</a:t>
                      </a:r>
                      <a:endParaRPr kumimoji="0" lang="en-US"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3.5</a:t>
                      </a:r>
                      <a:r>
                        <a:rPr kumimoji="0" lang="ru-RU"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rPr>
                        <a:t></a:t>
                      </a: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10</a:t>
                      </a:r>
                      <a:r>
                        <a:rPr kumimoji="0" lang="en-US" altLang="ru-RU" sz="1600" b="1" i="0" u="none" strike="noStrike" cap="none" normalizeH="0" baseline="3000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rPr>
                        <a:t>13 </a:t>
                      </a: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rPr>
                        <a:t>pps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dirty="0" smtClean="0">
                          <a:ln>
                            <a:noFill/>
                          </a:ln>
                          <a:solidFill>
                            <a:schemeClr val="tx1"/>
                          </a:solidFill>
                          <a:effectLst/>
                          <a:latin typeface="Times" panose="02020603050405020304" pitchFamily="18" charset="0"/>
                          <a:cs typeface="Times New Roman" panose="02020603050405020304" pitchFamily="18" charset="0"/>
                        </a:rPr>
                        <a:t>27  </a:t>
                      </a:r>
                      <a:r>
                        <a:rPr kumimoji="0" lang="ru-RU" altLang="ru-RU" sz="1600" b="1" i="0" u="none" strike="noStrike" cap="none" normalizeH="0" baseline="0" dirty="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rPr>
                        <a:t></a:t>
                      </a:r>
                      <a:r>
                        <a:rPr kumimoji="0" lang="en-US" altLang="ru-RU" sz="1600" b="1" i="0" u="none" strike="noStrike" cap="none" normalizeH="0" baseline="0" dirty="0" smtClean="0">
                          <a:ln>
                            <a:noFill/>
                          </a:ln>
                          <a:solidFill>
                            <a:schemeClr val="tx1"/>
                          </a:solidFill>
                          <a:effectLst/>
                          <a:latin typeface="Times" panose="02020603050405020304" pitchFamily="18" charset="0"/>
                          <a:cs typeface="Times New Roman" panose="02020603050405020304" pitchFamily="18" charset="0"/>
                        </a:rPr>
                        <a:t>Ae</a:t>
                      </a:r>
                      <a:endParaRPr kumimoji="0" lang="en-US" altLang="ru-RU" sz="1600" b="1" i="0" u="none" strike="noStrike" cap="none" normalizeH="0" baseline="0" dirty="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30000" smtClean="0">
                          <a:ln>
                            <a:noFill/>
                          </a:ln>
                          <a:solidFill>
                            <a:schemeClr val="tx1"/>
                          </a:solidFill>
                          <a:effectLst/>
                          <a:latin typeface="Times" panose="02020603050405020304" pitchFamily="18" charset="0"/>
                          <a:cs typeface="Times New Roman" panose="02020603050405020304" pitchFamily="18" charset="0"/>
                        </a:rPr>
                        <a:t>48</a:t>
                      </a: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Ca</a:t>
                      </a:r>
                      <a:r>
                        <a:rPr kumimoji="0" lang="en-US" altLang="ru-RU" sz="1600" b="1" i="0" u="none" strike="noStrike" cap="none" normalizeH="0" baseline="30000" smtClean="0">
                          <a:ln>
                            <a:noFill/>
                          </a:ln>
                          <a:solidFill>
                            <a:schemeClr val="tx1"/>
                          </a:solidFill>
                          <a:effectLst/>
                          <a:latin typeface="Times" panose="02020603050405020304" pitchFamily="18" charset="0"/>
                          <a:cs typeface="Times New Roman" panose="02020603050405020304" pitchFamily="18" charset="0"/>
                        </a:rPr>
                        <a:t>5+</a:t>
                      </a:r>
                      <a:endParaRPr kumimoji="0" lang="ru-RU"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ru-RU"/>
                    </a:p>
                  </a:txBody>
                  <a:tcPr/>
                </a:tc>
                <a:tc rowSpan="2">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81%</a:t>
                      </a:r>
                      <a:endParaRPr kumimoji="0" lang="en-US"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ru-RU"/>
                    </a:p>
                  </a:txBody>
                  <a:tcPr/>
                </a:tc>
              </a:tr>
              <a:tr h="452438">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Extraction radius</a:t>
                      </a:r>
                      <a:endParaRPr kumimoji="0" lang="en-US"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dirty="0" smtClean="0">
                          <a:ln>
                            <a:noFill/>
                          </a:ln>
                          <a:solidFill>
                            <a:schemeClr val="tx1"/>
                          </a:solidFill>
                          <a:effectLst/>
                          <a:latin typeface="Times" panose="02020603050405020304" pitchFamily="18" charset="0"/>
                          <a:cs typeface="Times New Roman" panose="02020603050405020304" pitchFamily="18" charset="0"/>
                        </a:rPr>
                        <a:t>2.8</a:t>
                      </a:r>
                      <a:r>
                        <a:rPr kumimoji="0" lang="ru-RU" altLang="ru-RU" sz="1600" b="1" i="0" u="none" strike="noStrike" cap="none" normalizeH="0" baseline="0" dirty="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rPr>
                        <a:t></a:t>
                      </a:r>
                      <a:r>
                        <a:rPr kumimoji="0" lang="en-US" altLang="ru-RU" sz="1600" b="1" i="0" u="none" strike="noStrike" cap="none" normalizeH="0" baseline="0" dirty="0" smtClean="0">
                          <a:ln>
                            <a:noFill/>
                          </a:ln>
                          <a:solidFill>
                            <a:schemeClr val="tx1"/>
                          </a:solidFill>
                          <a:effectLst/>
                          <a:latin typeface="Times" panose="02020603050405020304" pitchFamily="18" charset="0"/>
                          <a:cs typeface="Times New Roman" panose="02020603050405020304" pitchFamily="18" charset="0"/>
                        </a:rPr>
                        <a:t>10</a:t>
                      </a:r>
                      <a:r>
                        <a:rPr kumimoji="0" lang="en-US" altLang="ru-RU" sz="1600" b="1" i="0" u="none" strike="noStrike" cap="none" normalizeH="0" baseline="30000" dirty="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rPr>
                        <a:t>13 </a:t>
                      </a:r>
                      <a:r>
                        <a:rPr kumimoji="0" lang="en-US" altLang="ru-RU" sz="1600" b="1" i="0" u="none" strike="noStrike" cap="none" normalizeH="0" baseline="0" dirty="0" err="1"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rPr>
                        <a:t>pps</a:t>
                      </a:r>
                      <a:endParaRPr kumimoji="0" lang="en-US" altLang="ru-RU" sz="1600" b="1" i="0" u="none" strike="noStrike" cap="none" normalizeH="0" baseline="0" dirty="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22 </a:t>
                      </a:r>
                      <a:r>
                        <a:rPr kumimoji="0" lang="ru-RU"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rPr>
                        <a:t></a:t>
                      </a: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Ae</a:t>
                      </a:r>
                      <a:endPar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30000" dirty="0" smtClean="0">
                          <a:ln>
                            <a:noFill/>
                          </a:ln>
                          <a:solidFill>
                            <a:schemeClr val="tx1"/>
                          </a:solidFill>
                          <a:effectLst/>
                          <a:latin typeface="Times" panose="02020603050405020304" pitchFamily="18" charset="0"/>
                          <a:cs typeface="Times New Roman" panose="02020603050405020304" pitchFamily="18" charset="0"/>
                        </a:rPr>
                        <a:t>48</a:t>
                      </a:r>
                      <a:r>
                        <a:rPr kumimoji="0" lang="en-US" altLang="ru-RU" sz="1600" b="1" i="0" u="none" strike="noStrike" cap="none" normalizeH="0" baseline="0" dirty="0" smtClean="0">
                          <a:ln>
                            <a:noFill/>
                          </a:ln>
                          <a:solidFill>
                            <a:schemeClr val="tx1"/>
                          </a:solidFill>
                          <a:effectLst/>
                          <a:latin typeface="Times" panose="02020603050405020304" pitchFamily="18" charset="0"/>
                          <a:cs typeface="Times New Roman" panose="02020603050405020304" pitchFamily="18" charset="0"/>
                        </a:rPr>
                        <a:t>Ca</a:t>
                      </a:r>
                      <a:r>
                        <a:rPr kumimoji="0" lang="en-US" altLang="ru-RU" sz="1600" b="1" i="0" u="none" strike="noStrike" cap="none" normalizeH="0" baseline="30000" dirty="0" smtClean="0">
                          <a:ln>
                            <a:noFill/>
                          </a:ln>
                          <a:solidFill>
                            <a:schemeClr val="tx1"/>
                          </a:solidFill>
                          <a:effectLst/>
                          <a:latin typeface="Times" panose="02020603050405020304" pitchFamily="18" charset="0"/>
                          <a:cs typeface="Times New Roman" panose="02020603050405020304" pitchFamily="18" charset="0"/>
                        </a:rPr>
                        <a:t>5+</a:t>
                      </a:r>
                      <a:endParaRPr kumimoji="0" lang="ru-RU" altLang="ru-RU" sz="1600" b="1" i="0" u="none" strike="noStrike" cap="none" normalizeH="0" baseline="0" dirty="0" smtClean="0">
                        <a:ln>
                          <a:noFill/>
                        </a:ln>
                        <a:solidFill>
                          <a:schemeClr val="tx1"/>
                        </a:solidFill>
                        <a:effectLst/>
                        <a:latin typeface="Times"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ru-RU"/>
                    </a:p>
                  </a:txBody>
                  <a:tcPr/>
                </a:tc>
                <a:tc rowSpan="2">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40%</a:t>
                      </a:r>
                      <a:endParaRPr kumimoji="0" lang="en-US"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ru-RU"/>
                    </a:p>
                  </a:txBody>
                  <a:tcPr/>
                </a:tc>
              </a:tr>
              <a:tr h="481013">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Extracted beam (by charge exchange)</a:t>
                      </a:r>
                      <a:endParaRPr kumimoji="0" lang="ru-RU"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9.7</a:t>
                      </a:r>
                      <a:r>
                        <a:rPr kumimoji="0" lang="ru-RU"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rPr>
                        <a:t></a:t>
                      </a: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10</a:t>
                      </a:r>
                      <a:r>
                        <a:rPr kumimoji="0" lang="en-US" altLang="ru-RU" sz="1600" b="1" i="0" u="none" strike="noStrike" cap="none" normalizeH="0" baseline="3000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rPr>
                        <a:t>12 </a:t>
                      </a: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rPr>
                        <a:t>pps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28  </a:t>
                      </a:r>
                      <a:r>
                        <a:rPr kumimoji="0" lang="ru-RU"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rPr>
                        <a:t></a:t>
                      </a: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Ae</a:t>
                      </a:r>
                      <a:endPar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30000" smtClean="0">
                          <a:ln>
                            <a:noFill/>
                          </a:ln>
                          <a:solidFill>
                            <a:schemeClr val="tx1"/>
                          </a:solidFill>
                          <a:effectLst/>
                          <a:latin typeface="Times" panose="02020603050405020304" pitchFamily="18" charset="0"/>
                          <a:cs typeface="Times New Roman" panose="02020603050405020304" pitchFamily="18" charset="0"/>
                        </a:rPr>
                        <a:t>48</a:t>
                      </a: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Ca</a:t>
                      </a:r>
                      <a:r>
                        <a:rPr kumimoji="0" lang="en-US" altLang="ru-RU" sz="1600" b="1" i="0" u="none" strike="noStrike" cap="none" normalizeH="0" baseline="30000" smtClean="0">
                          <a:ln>
                            <a:noFill/>
                          </a:ln>
                          <a:solidFill>
                            <a:schemeClr val="tx1"/>
                          </a:solidFill>
                          <a:effectLst/>
                          <a:latin typeface="Times" panose="02020603050405020304" pitchFamily="18" charset="0"/>
                          <a:cs typeface="Times New Roman" panose="02020603050405020304" pitchFamily="18" charset="0"/>
                        </a:rPr>
                        <a:t>18+</a:t>
                      </a:r>
                      <a:endParaRPr kumimoji="0" lang="en-US"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ru-RU"/>
                    </a:p>
                  </a:txBody>
                  <a:tcPr/>
                </a:tc>
                <a:tc rowSpan="2">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82%</a:t>
                      </a:r>
                      <a:endParaRPr kumimoji="0" lang="en-US"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ru-RU"/>
                    </a:p>
                  </a:txBody>
                  <a:tcPr/>
                </a:tc>
              </a:tr>
              <a:tr h="361950">
                <a:tc>
                  <a:txBody>
                    <a:bodyPr/>
                    <a:lstStyle>
                      <a:lvl1pPr marL="0" indent="22225"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22225"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Target</a:t>
                      </a:r>
                      <a:endParaRPr kumimoji="0" lang="ru-RU"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8</a:t>
                      </a:r>
                      <a:r>
                        <a:rPr kumimoji="0" lang="ru-RU"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rPr>
                        <a:t></a:t>
                      </a: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10</a:t>
                      </a:r>
                      <a:r>
                        <a:rPr kumimoji="0" lang="en-US" altLang="ru-RU" sz="1600" b="1" i="0" u="none" strike="noStrike" cap="none" normalizeH="0" baseline="3000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rPr>
                        <a:t>12 </a:t>
                      </a: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rPr>
                        <a:t>pps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23 </a:t>
                      </a:r>
                      <a:r>
                        <a:rPr kumimoji="0" lang="ru-RU"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rPr>
                        <a:t></a:t>
                      </a: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Ae</a:t>
                      </a:r>
                      <a:endPar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30000" smtClean="0">
                          <a:ln>
                            <a:noFill/>
                          </a:ln>
                          <a:solidFill>
                            <a:schemeClr val="tx1"/>
                          </a:solidFill>
                          <a:effectLst/>
                          <a:latin typeface="Times" panose="02020603050405020304" pitchFamily="18" charset="0"/>
                          <a:cs typeface="Times New Roman" panose="02020603050405020304" pitchFamily="18" charset="0"/>
                        </a:rPr>
                        <a:t>48</a:t>
                      </a:r>
                      <a:r>
                        <a:rPr kumimoji="0" lang="en-US" altLang="ru-RU" sz="1600" b="1" i="0" u="none" strike="noStrike" cap="none" normalizeH="0" baseline="0" smtClean="0">
                          <a:ln>
                            <a:noFill/>
                          </a:ln>
                          <a:solidFill>
                            <a:schemeClr val="tx1"/>
                          </a:solidFill>
                          <a:effectLst/>
                          <a:latin typeface="Times" panose="02020603050405020304" pitchFamily="18" charset="0"/>
                          <a:cs typeface="Times New Roman" panose="02020603050405020304" pitchFamily="18" charset="0"/>
                        </a:rPr>
                        <a:t>Ca</a:t>
                      </a:r>
                      <a:r>
                        <a:rPr kumimoji="0" lang="en-US" altLang="ru-RU" sz="1600" b="1" i="0" u="none" strike="noStrike" cap="none" normalizeH="0" baseline="30000" smtClean="0">
                          <a:ln>
                            <a:noFill/>
                          </a:ln>
                          <a:solidFill>
                            <a:schemeClr val="tx1"/>
                          </a:solidFill>
                          <a:effectLst/>
                          <a:latin typeface="Times" panose="02020603050405020304" pitchFamily="18" charset="0"/>
                          <a:cs typeface="Times New Roman" panose="02020603050405020304" pitchFamily="18" charset="0"/>
                        </a:rPr>
                        <a:t>18+</a:t>
                      </a:r>
                      <a:endParaRPr kumimoji="0" lang="en-US"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600" b="1" i="0" u="none" strike="noStrike" cap="none" normalizeH="0" baseline="0" smtClean="0">
                        <a:ln>
                          <a:noFill/>
                        </a:ln>
                        <a:solidFill>
                          <a:schemeClr val="tx1"/>
                        </a:solidFill>
                        <a:effectLst/>
                        <a:latin typeface="Times" panose="02020603050405020304"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defRPr sz="9400" kern="1200">
                          <a:solidFill>
                            <a:schemeClr val="tx1"/>
                          </a:solidFill>
                          <a:latin typeface="Arial" panose="020B0604020202020204" pitchFamily="34" charset="0"/>
                        </a:defRPr>
                      </a:lvl1pPr>
                      <a:lvl2pPr marL="457200" algn="l" defTabSz="914400" rtl="0" eaLnBrk="1" latinLnBrk="0" hangingPunct="1">
                        <a:spcBef>
                          <a:spcPct val="20000"/>
                        </a:spcBef>
                        <a:defRPr sz="8100" kern="1200">
                          <a:solidFill>
                            <a:schemeClr val="tx1"/>
                          </a:solidFill>
                          <a:latin typeface="Arial" panose="020B0604020202020204" pitchFamily="34" charset="0"/>
                        </a:defRPr>
                      </a:lvl2pPr>
                      <a:lvl3pPr marL="914400" algn="l" defTabSz="914400" rtl="0" eaLnBrk="1" latinLnBrk="0" hangingPunct="1">
                        <a:spcBef>
                          <a:spcPct val="20000"/>
                        </a:spcBef>
                        <a:defRPr sz="7000" kern="1200">
                          <a:solidFill>
                            <a:schemeClr val="tx1"/>
                          </a:solidFill>
                          <a:latin typeface="Arial" panose="020B0604020202020204" pitchFamily="34" charset="0"/>
                        </a:defRPr>
                      </a:lvl3pPr>
                      <a:lvl4pPr marL="1371600" algn="l" defTabSz="914400" rtl="0" eaLnBrk="1" latinLnBrk="0" hangingPunct="1">
                        <a:spcBef>
                          <a:spcPct val="20000"/>
                        </a:spcBef>
                        <a:defRPr sz="5700" kern="1200">
                          <a:solidFill>
                            <a:schemeClr val="tx1"/>
                          </a:solidFill>
                          <a:latin typeface="Arial" panose="020B0604020202020204" pitchFamily="34" charset="0"/>
                        </a:defRPr>
                      </a:lvl4pPr>
                      <a:lvl5pPr marL="1828800" algn="l" defTabSz="914400" rtl="0" eaLnBrk="1" latinLnBrk="0" hangingPunct="1">
                        <a:spcBef>
                          <a:spcPct val="20000"/>
                        </a:spcBef>
                        <a:defRPr sz="57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defRPr sz="57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600" b="1" i="0" u="none" strike="noStrike" cap="none" normalizeH="0" baseline="0" dirty="0" smtClean="0">
                        <a:ln>
                          <a:noFill/>
                        </a:ln>
                        <a:solidFill>
                          <a:schemeClr val="tx1"/>
                        </a:solidFill>
                        <a:effectLst/>
                        <a:latin typeface="Times" panose="02020603050405020304" pitchFamily="18"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ru-RU"/>
                    </a:p>
                  </a:txBody>
                  <a:tcPr/>
                </a:tc>
                <a:tc vMerge="1">
                  <a:txBody>
                    <a:bodyPr/>
                    <a:lstStyle/>
                    <a:p>
                      <a:endParaRPr lang="ru-RU"/>
                    </a:p>
                  </a:txBody>
                  <a:tcPr/>
                </a:tc>
              </a:tr>
            </a:tbl>
          </a:graphicData>
        </a:graphic>
      </p:graphicFrame>
      <p:sp>
        <p:nvSpPr>
          <p:cNvPr id="7" name="Rectangle 138"/>
          <p:cNvSpPr>
            <a:spLocks noChangeArrowheads="1"/>
          </p:cNvSpPr>
          <p:nvPr/>
        </p:nvSpPr>
        <p:spPr bwMode="auto">
          <a:xfrm>
            <a:off x="713228" y="4341250"/>
            <a:ext cx="6408737"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defTabSz="2900363">
              <a:defRPr>
                <a:solidFill>
                  <a:schemeClr val="tx1"/>
                </a:solidFill>
                <a:latin typeface="Arial" panose="020B0604020202020204" pitchFamily="34" charset="0"/>
              </a:defRPr>
            </a:lvl1pPr>
            <a:lvl2pPr defTabSz="2900363">
              <a:defRPr>
                <a:solidFill>
                  <a:schemeClr val="tx1"/>
                </a:solidFill>
                <a:latin typeface="Arial" panose="020B0604020202020204" pitchFamily="34" charset="0"/>
              </a:defRPr>
            </a:lvl2pPr>
            <a:lvl3pPr defTabSz="2900363">
              <a:defRPr>
                <a:solidFill>
                  <a:schemeClr val="tx1"/>
                </a:solidFill>
                <a:latin typeface="Arial" panose="020B0604020202020204" pitchFamily="34" charset="0"/>
              </a:defRPr>
            </a:lvl3pPr>
            <a:lvl4pPr defTabSz="2900363">
              <a:defRPr>
                <a:solidFill>
                  <a:schemeClr val="tx1"/>
                </a:solidFill>
                <a:latin typeface="Arial" panose="020B0604020202020204" pitchFamily="34" charset="0"/>
              </a:defRPr>
            </a:lvl4pPr>
            <a:lvl5pPr defTabSz="2900363">
              <a:defRPr>
                <a:solidFill>
                  <a:schemeClr val="tx1"/>
                </a:solidFill>
                <a:latin typeface="Arial" panose="020B0604020202020204" pitchFamily="34" charset="0"/>
              </a:defRPr>
            </a:lvl5pPr>
            <a:lvl6pPr defTabSz="2900363" fontAlgn="base">
              <a:spcBef>
                <a:spcPct val="0"/>
              </a:spcBef>
              <a:spcAft>
                <a:spcPct val="0"/>
              </a:spcAft>
              <a:defRPr>
                <a:solidFill>
                  <a:schemeClr val="tx1"/>
                </a:solidFill>
                <a:latin typeface="Arial" panose="020B0604020202020204" pitchFamily="34" charset="0"/>
              </a:defRPr>
            </a:lvl6pPr>
            <a:lvl7pPr defTabSz="2900363" fontAlgn="base">
              <a:spcBef>
                <a:spcPct val="0"/>
              </a:spcBef>
              <a:spcAft>
                <a:spcPct val="0"/>
              </a:spcAft>
              <a:defRPr>
                <a:solidFill>
                  <a:schemeClr val="tx1"/>
                </a:solidFill>
                <a:latin typeface="Arial" panose="020B0604020202020204" pitchFamily="34" charset="0"/>
              </a:defRPr>
            </a:lvl7pPr>
            <a:lvl8pPr defTabSz="2900363" fontAlgn="base">
              <a:spcBef>
                <a:spcPct val="0"/>
              </a:spcBef>
              <a:spcAft>
                <a:spcPct val="0"/>
              </a:spcAft>
              <a:defRPr>
                <a:solidFill>
                  <a:schemeClr val="tx1"/>
                </a:solidFill>
                <a:latin typeface="Arial" panose="020B0604020202020204" pitchFamily="34" charset="0"/>
              </a:defRPr>
            </a:lvl8pPr>
            <a:lvl9pPr defTabSz="2900363" fontAlgn="base">
              <a:spcBef>
                <a:spcPct val="0"/>
              </a:spcBef>
              <a:spcAft>
                <a:spcPct val="0"/>
              </a:spcAft>
              <a:defRPr>
                <a:solidFill>
                  <a:schemeClr val="tx1"/>
                </a:solidFill>
                <a:latin typeface="Arial" panose="020B0604020202020204" pitchFamily="34" charset="0"/>
              </a:defRPr>
            </a:lvl9pPr>
          </a:lstStyle>
          <a:p>
            <a:pPr eaLnBrk="1" hangingPunct="1">
              <a:buFontTx/>
              <a:buChar char="•"/>
            </a:pPr>
            <a:r>
              <a:rPr lang="en-US" altLang="ru-RU" dirty="0" smtClean="0">
                <a:solidFill>
                  <a:srgbClr val="000000"/>
                </a:solidFill>
                <a:effectLst>
                  <a:outerShdw blurRad="38100" dist="38100" dir="2700000" algn="tl">
                    <a:srgbClr val="C0C0C0"/>
                  </a:outerShdw>
                </a:effectLst>
                <a:latin typeface="Times" panose="02020603050405020304" pitchFamily="18" charset="0"/>
              </a:rPr>
              <a:t> Ionization </a:t>
            </a:r>
            <a:r>
              <a:rPr lang="en-US" altLang="ru-RU" dirty="0">
                <a:solidFill>
                  <a:srgbClr val="000000"/>
                </a:solidFill>
                <a:effectLst>
                  <a:outerShdw blurRad="38100" dist="38100" dir="2700000" algn="tl">
                    <a:srgbClr val="C0C0C0"/>
                  </a:outerShdw>
                </a:effectLst>
                <a:latin typeface="Times" panose="02020603050405020304" pitchFamily="18" charset="0"/>
              </a:rPr>
              <a:t>efficiency</a:t>
            </a:r>
            <a:r>
              <a:rPr lang="ru-RU" altLang="ru-RU" dirty="0">
                <a:solidFill>
                  <a:srgbClr val="000000"/>
                </a:solidFill>
                <a:effectLst>
                  <a:outerShdw blurRad="38100" dist="38100" dir="2700000" algn="tl">
                    <a:srgbClr val="C0C0C0"/>
                  </a:outerShdw>
                </a:effectLst>
                <a:latin typeface="Times" panose="02020603050405020304" pitchFamily="18" charset="0"/>
              </a:rPr>
              <a:t> </a:t>
            </a:r>
            <a:r>
              <a:rPr lang="en-US" altLang="ru-RU" dirty="0">
                <a:solidFill>
                  <a:srgbClr val="000000"/>
                </a:solidFill>
                <a:effectLst>
                  <a:outerShdw blurRad="38100" dist="38100" dir="2700000" algn="tl">
                    <a:srgbClr val="C0C0C0"/>
                  </a:outerShdw>
                </a:effectLst>
                <a:latin typeface="Times" panose="02020603050405020304" pitchFamily="18" charset="0"/>
              </a:rPr>
              <a:t>of </a:t>
            </a:r>
            <a:r>
              <a:rPr lang="en-US" altLang="ru-RU" baseline="30000" dirty="0">
                <a:solidFill>
                  <a:srgbClr val="000000"/>
                </a:solidFill>
                <a:effectLst>
                  <a:outerShdw blurRad="38100" dist="38100" dir="2700000" algn="tl">
                    <a:srgbClr val="C0C0C0"/>
                  </a:outerShdw>
                </a:effectLst>
                <a:latin typeface="Times" panose="02020603050405020304" pitchFamily="18" charset="0"/>
              </a:rPr>
              <a:t>48</a:t>
            </a:r>
            <a:r>
              <a:rPr lang="en-US" altLang="ru-RU" dirty="0">
                <a:solidFill>
                  <a:srgbClr val="000000"/>
                </a:solidFill>
                <a:effectLst>
                  <a:outerShdw blurRad="38100" dist="38100" dir="2700000" algn="tl">
                    <a:srgbClr val="C0C0C0"/>
                  </a:outerShdw>
                </a:effectLst>
                <a:latin typeface="Times" panose="02020603050405020304" pitchFamily="18" charset="0"/>
              </a:rPr>
              <a:t>Ca (neutral) to </a:t>
            </a:r>
            <a:r>
              <a:rPr lang="en-US" altLang="ru-RU" baseline="30000" dirty="0">
                <a:solidFill>
                  <a:srgbClr val="000000"/>
                </a:solidFill>
                <a:effectLst>
                  <a:outerShdw blurRad="38100" dist="38100" dir="2700000" algn="tl">
                    <a:srgbClr val="C0C0C0"/>
                  </a:outerShdw>
                </a:effectLst>
                <a:latin typeface="Times" panose="02020603050405020304" pitchFamily="18" charset="0"/>
              </a:rPr>
              <a:t>48</a:t>
            </a:r>
            <a:r>
              <a:rPr lang="en-US" altLang="ru-RU" dirty="0">
                <a:solidFill>
                  <a:srgbClr val="000000"/>
                </a:solidFill>
                <a:effectLst>
                  <a:outerShdw blurRad="38100" dist="38100" dir="2700000" algn="tl">
                    <a:srgbClr val="C0C0C0"/>
                  </a:outerShdw>
                </a:effectLst>
                <a:latin typeface="Times" panose="02020603050405020304" pitchFamily="18" charset="0"/>
              </a:rPr>
              <a:t>Ca</a:t>
            </a:r>
            <a:r>
              <a:rPr lang="en-US" altLang="ru-RU" baseline="30000" dirty="0">
                <a:solidFill>
                  <a:srgbClr val="000000"/>
                </a:solidFill>
                <a:effectLst>
                  <a:outerShdw blurRad="38100" dist="38100" dir="2700000" algn="tl">
                    <a:srgbClr val="C0C0C0"/>
                  </a:outerShdw>
                </a:effectLst>
                <a:latin typeface="Times" panose="02020603050405020304" pitchFamily="18" charset="0"/>
              </a:rPr>
              <a:t>5+ </a:t>
            </a:r>
            <a:r>
              <a:rPr lang="en-US" altLang="ru-RU" dirty="0">
                <a:solidFill>
                  <a:srgbClr val="000000"/>
                </a:solidFill>
                <a:effectLst>
                  <a:outerShdw blurRad="38100" dist="38100" dir="2700000" algn="tl">
                    <a:srgbClr val="C0C0C0"/>
                  </a:outerShdw>
                </a:effectLst>
                <a:latin typeface="Times" panose="02020603050405020304" pitchFamily="18" charset="0"/>
              </a:rPr>
              <a:t>- </a:t>
            </a:r>
            <a:r>
              <a:rPr lang="en-US" altLang="ru-RU" dirty="0">
                <a:solidFill>
                  <a:srgbClr val="000000"/>
                </a:solidFill>
                <a:latin typeface="Times" panose="02020603050405020304" pitchFamily="18" charset="0"/>
              </a:rPr>
              <a:t>about</a:t>
            </a:r>
            <a:r>
              <a:rPr lang="en-US" altLang="ru-RU" dirty="0">
                <a:solidFill>
                  <a:srgbClr val="000000"/>
                </a:solidFill>
                <a:effectLst>
                  <a:outerShdw blurRad="38100" dist="38100" dir="2700000" algn="tl">
                    <a:srgbClr val="C0C0C0"/>
                  </a:outerShdw>
                </a:effectLst>
                <a:latin typeface="Times" panose="02020603050405020304" pitchFamily="18" charset="0"/>
              </a:rPr>
              <a:t> </a:t>
            </a:r>
            <a:r>
              <a:rPr lang="ru-RU" altLang="ru-RU" dirty="0">
                <a:solidFill>
                  <a:srgbClr val="000000"/>
                </a:solidFill>
                <a:effectLst>
                  <a:outerShdw blurRad="38100" dist="38100" dir="2700000" algn="tl">
                    <a:srgbClr val="C0C0C0"/>
                  </a:outerShdw>
                </a:effectLst>
                <a:latin typeface="Times" panose="02020603050405020304" pitchFamily="18" charset="0"/>
              </a:rPr>
              <a:t>10</a:t>
            </a:r>
            <a:r>
              <a:rPr lang="ru-RU" altLang="ru-RU" dirty="0" smtClean="0">
                <a:solidFill>
                  <a:srgbClr val="000000"/>
                </a:solidFill>
                <a:effectLst>
                  <a:outerShdw blurRad="38100" dist="38100" dir="2700000" algn="tl">
                    <a:srgbClr val="C0C0C0"/>
                  </a:outerShdw>
                </a:effectLst>
                <a:latin typeface="Times" panose="02020603050405020304" pitchFamily="18" charset="0"/>
              </a:rPr>
              <a:t>%</a:t>
            </a:r>
            <a:endParaRPr lang="en-US" altLang="ru-RU" dirty="0" smtClean="0">
              <a:solidFill>
                <a:srgbClr val="000000"/>
              </a:solidFill>
              <a:latin typeface="Times" panose="02020603050405020304" pitchFamily="18" charset="0"/>
            </a:endParaRPr>
          </a:p>
          <a:p>
            <a:pPr eaLnBrk="1" hangingPunct="1">
              <a:buFontTx/>
              <a:buChar char="•"/>
            </a:pPr>
            <a:r>
              <a:rPr lang="en-US" altLang="ru-RU" dirty="0" smtClean="0">
                <a:solidFill>
                  <a:srgbClr val="000000"/>
                </a:solidFill>
                <a:latin typeface="Times" panose="02020603050405020304" pitchFamily="18" charset="0"/>
              </a:rPr>
              <a:t> Transformation of </a:t>
            </a:r>
            <a:r>
              <a:rPr lang="en-US" altLang="ru-RU" baseline="30000" dirty="0" smtClean="0">
                <a:solidFill>
                  <a:srgbClr val="000000"/>
                </a:solidFill>
                <a:latin typeface="Times" panose="02020603050405020304" pitchFamily="18" charset="0"/>
              </a:rPr>
              <a:t>48</a:t>
            </a:r>
            <a:r>
              <a:rPr lang="en-US" altLang="ru-RU" dirty="0" smtClean="0">
                <a:solidFill>
                  <a:srgbClr val="000000"/>
                </a:solidFill>
                <a:latin typeface="Times" panose="02020603050405020304" pitchFamily="18" charset="0"/>
              </a:rPr>
              <a:t>Ca as working substance into the </a:t>
            </a:r>
            <a:r>
              <a:rPr lang="en-US" altLang="ru-RU" baseline="30000" dirty="0" smtClean="0">
                <a:solidFill>
                  <a:srgbClr val="000000"/>
                </a:solidFill>
                <a:latin typeface="Times" panose="02020603050405020304" pitchFamily="18" charset="0"/>
              </a:rPr>
              <a:t>48</a:t>
            </a:r>
            <a:r>
              <a:rPr lang="en-US" altLang="ru-RU" dirty="0" smtClean="0">
                <a:solidFill>
                  <a:srgbClr val="000000"/>
                </a:solidFill>
                <a:latin typeface="Times" panose="02020603050405020304" pitchFamily="18" charset="0"/>
              </a:rPr>
              <a:t>Ca beam on target is about 1% in routine operation.</a:t>
            </a:r>
            <a:endParaRPr lang="ru-RU" altLang="ru-RU" dirty="0" smtClean="0">
              <a:solidFill>
                <a:srgbClr val="000000"/>
              </a:solidFill>
              <a:latin typeface="Times" panose="02020603050405020304" pitchFamily="18" charset="0"/>
            </a:endParaRPr>
          </a:p>
        </p:txBody>
      </p:sp>
    </p:spTree>
    <p:extLst>
      <p:ext uri="{BB962C8B-B14F-4D97-AF65-F5344CB8AC3E}">
        <p14:creationId xmlns:p14="http://schemas.microsoft.com/office/powerpoint/2010/main" xmlns="" val="308493338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8535" name="Text Box 7"/>
          <p:cNvSpPr txBox="1">
            <a:spLocks noChangeArrowheads="1"/>
          </p:cNvSpPr>
          <p:nvPr/>
        </p:nvSpPr>
        <p:spPr bwMode="auto">
          <a:xfrm>
            <a:off x="755650" y="0"/>
            <a:ext cx="7753350" cy="701675"/>
          </a:xfrm>
          <a:prstGeom prst="rect">
            <a:avLst/>
          </a:prstGeom>
          <a:noFill/>
          <a:ln>
            <a:noFill/>
          </a:ln>
          <a:effectLst>
            <a:outerShdw dist="117088" dir="2436078"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4000" b="1">
                <a:solidFill>
                  <a:srgbClr val="FFD72D"/>
                </a:solidFill>
                <a:effectLst>
                  <a:outerShdw blurRad="38100" dist="38100" dir="2700000" algn="tl">
                    <a:srgbClr val="000000"/>
                  </a:outerShdw>
                </a:effectLst>
                <a:latin typeface="Tahoma" panose="020B0604030504040204" pitchFamily="34" charset="0"/>
                <a:cs typeface="+mn-cs"/>
              </a:rPr>
              <a:t>U400 </a:t>
            </a:r>
            <a:r>
              <a:rPr lang="en-US" sz="4000" b="1">
                <a:solidFill>
                  <a:srgbClr val="FFD72D"/>
                </a:solidFill>
                <a:effectLst>
                  <a:outerShdw blurRad="38100" dist="38100" dir="2700000" algn="tl">
                    <a:srgbClr val="000000"/>
                  </a:outerShdw>
                </a:effectLst>
                <a:latin typeface="Tahoma" panose="020B0604030504040204" pitchFamily="34" charset="0"/>
                <a:cs typeface="+mn-cs"/>
                <a:sym typeface="Symbol" panose="05050102010706020507" pitchFamily="18" charset="2"/>
              </a:rPr>
              <a:t>Cyclotron (1978)</a:t>
            </a:r>
            <a:endParaRPr lang="ru-RU" sz="4000" b="1">
              <a:solidFill>
                <a:srgbClr val="FFD72D"/>
              </a:solidFill>
              <a:effectLst>
                <a:outerShdw blurRad="38100" dist="38100" dir="2700000" algn="tl">
                  <a:srgbClr val="000000"/>
                </a:outerShdw>
              </a:effectLst>
              <a:latin typeface="Tahoma" panose="020B0604030504040204" pitchFamily="34" charset="0"/>
              <a:cs typeface="+mn-cs"/>
            </a:endParaRPr>
          </a:p>
        </p:txBody>
      </p:sp>
      <p:pic>
        <p:nvPicPr>
          <p:cNvPr id="278537" name="Picture 9" descr="u40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6725" y="765175"/>
            <a:ext cx="8281988"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0844642"/>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78535"/>
                                        </p:tgtEl>
                                        <p:attrNameLst>
                                          <p:attrName>style.visibility</p:attrName>
                                        </p:attrNameLst>
                                      </p:cBhvr>
                                      <p:to>
                                        <p:strVal val="visible"/>
                                      </p:to>
                                    </p:set>
                                    <p:anim calcmode="lin" valueType="num">
                                      <p:cBhvr>
                                        <p:cTn id="7" dur="1000" fill="hold"/>
                                        <p:tgtEl>
                                          <p:spTgt spid="278535"/>
                                        </p:tgtEl>
                                        <p:attrNameLst>
                                          <p:attrName>ppt_x</p:attrName>
                                        </p:attrNameLst>
                                      </p:cBhvr>
                                      <p:tavLst>
                                        <p:tav tm="0">
                                          <p:val>
                                            <p:strVal val="#ppt_x-.2"/>
                                          </p:val>
                                        </p:tav>
                                        <p:tav tm="100000">
                                          <p:val>
                                            <p:strVal val="#ppt_x"/>
                                          </p:val>
                                        </p:tav>
                                      </p:tavLst>
                                    </p:anim>
                                    <p:anim calcmode="lin" valueType="num">
                                      <p:cBhvr>
                                        <p:cTn id="8" dur="1000" fill="hold"/>
                                        <p:tgtEl>
                                          <p:spTgt spid="278535"/>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8535"/>
                                        </p:tgtEl>
                                      </p:cBhvr>
                                    </p:animEffect>
                                  </p:childTnLst>
                                </p:cTn>
                              </p:par>
                            </p:childTnLst>
                          </p:cTn>
                        </p:par>
                        <p:par>
                          <p:cTn id="10" fill="hold" nodeType="afterGroup">
                            <p:stCondLst>
                              <p:cond delay="1000"/>
                            </p:stCondLst>
                            <p:childTnLst>
                              <p:par>
                                <p:cTn id="11" presetID="4" presetClass="entr" presetSubtype="16" fill="hold" nodeType="afterEffect">
                                  <p:stCondLst>
                                    <p:cond delay="0"/>
                                  </p:stCondLst>
                                  <p:childTnLst>
                                    <p:set>
                                      <p:cBhvr>
                                        <p:cTn id="12" dur="1" fill="hold">
                                          <p:stCondLst>
                                            <p:cond delay="0"/>
                                          </p:stCondLst>
                                        </p:cTn>
                                        <p:tgtEl>
                                          <p:spTgt spid="278537"/>
                                        </p:tgtEl>
                                        <p:attrNameLst>
                                          <p:attrName>style.visibility</p:attrName>
                                        </p:attrNameLst>
                                      </p:cBhvr>
                                      <p:to>
                                        <p:strVal val="visible"/>
                                      </p:to>
                                    </p:set>
                                    <p:animEffect transition="in" filter="box(in)">
                                      <p:cBhvr>
                                        <p:cTn id="13" dur="500"/>
                                        <p:tgtEl>
                                          <p:spTgt spid="278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5" grpId="0"/>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865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l="4131" t="16653" r="4828" b="6076"/>
          <a:stretch>
            <a:fillRect/>
          </a:stretch>
        </p:blipFill>
        <p:spPr>
          <a:xfrm>
            <a:off x="0" y="1484313"/>
            <a:ext cx="5329238" cy="4127500"/>
          </a:xfrm>
          <a:solidFill>
            <a:schemeClr val="tx2"/>
          </a:solidFill>
          <a:ln/>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838659" name="Text Box 3"/>
          <p:cNvSpPr txBox="1">
            <a:spLocks noChangeArrowheads="1"/>
          </p:cNvSpPr>
          <p:nvPr/>
        </p:nvSpPr>
        <p:spPr bwMode="auto">
          <a:xfrm>
            <a:off x="0" y="5829300"/>
            <a:ext cx="5378450" cy="7620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1" hangingPunct="1"/>
            <a:r>
              <a:rPr lang="en-US" altLang="ru-RU" sz="2200" b="1" smtClean="0">
                <a:solidFill>
                  <a:srgbClr val="FF0000"/>
                </a:solidFill>
                <a:latin typeface="Arial" panose="020B0604020202020204" pitchFamily="34" charset="0"/>
              </a:rPr>
              <a:t>PIG: I </a:t>
            </a:r>
            <a:r>
              <a:rPr lang="en-US" altLang="ru-RU" sz="2200" b="1" smtClean="0">
                <a:solidFill>
                  <a:srgbClr val="FF0000"/>
                </a:solidFill>
                <a:latin typeface="Arial" panose="020B0604020202020204" pitchFamily="34" charset="0"/>
                <a:cs typeface="Arial" panose="020B0604020202020204" pitchFamily="34" charset="0"/>
              </a:rPr>
              <a:t>~ 0.1 p</a:t>
            </a:r>
            <a:r>
              <a:rPr lang="el-GR" altLang="ru-RU" sz="2200" b="1" smtClean="0">
                <a:solidFill>
                  <a:srgbClr val="FF0000"/>
                </a:solidFill>
                <a:latin typeface="Arial" panose="020B0604020202020204" pitchFamily="34" charset="0"/>
                <a:cs typeface="Arial" panose="020B0604020202020204" pitchFamily="34" charset="0"/>
              </a:rPr>
              <a:t>μ</a:t>
            </a:r>
            <a:r>
              <a:rPr lang="en-US" altLang="ru-RU" sz="2200" b="1" smtClean="0">
                <a:solidFill>
                  <a:srgbClr val="FF0000"/>
                </a:solidFill>
                <a:latin typeface="Arial" panose="020B0604020202020204" pitchFamily="34" charset="0"/>
                <a:cs typeface="Arial" panose="020B0604020202020204" pitchFamily="34" charset="0"/>
              </a:rPr>
              <a:t>A, </a:t>
            </a:r>
            <a:r>
              <a:rPr lang="ru-RU" altLang="ru-RU" sz="2200" b="1" smtClean="0">
                <a:solidFill>
                  <a:srgbClr val="FF0000"/>
                </a:solidFill>
                <a:latin typeface="Arial" panose="020B0604020202020204" pitchFamily="34" charset="0"/>
                <a:cs typeface="Arial" panose="020B0604020202020204" pitchFamily="34" charset="0"/>
              </a:rPr>
              <a:t>расход 4 </a:t>
            </a:r>
            <a:r>
              <a:rPr lang="en-US" altLang="ru-RU" sz="2200" b="1" smtClean="0">
                <a:solidFill>
                  <a:srgbClr val="FF0000"/>
                </a:solidFill>
                <a:latin typeface="Arial" panose="020B0604020202020204" pitchFamily="34" charset="0"/>
                <a:cs typeface="Arial" panose="020B0604020202020204" pitchFamily="34" charset="0"/>
              </a:rPr>
              <a:t>÷</a:t>
            </a:r>
            <a:r>
              <a:rPr lang="ru-RU" altLang="ru-RU" sz="2200" b="1" smtClean="0">
                <a:solidFill>
                  <a:srgbClr val="FF0000"/>
                </a:solidFill>
                <a:latin typeface="Arial" panose="020B0604020202020204" pitchFamily="34" charset="0"/>
                <a:cs typeface="Arial" panose="020B0604020202020204" pitchFamily="34" charset="0"/>
              </a:rPr>
              <a:t> 15 мг/час</a:t>
            </a:r>
          </a:p>
          <a:p>
            <a:pPr eaLnBrk="1" hangingPunct="1"/>
            <a:r>
              <a:rPr lang="en-US" altLang="ru-RU" sz="2200" b="1" smtClean="0">
                <a:solidFill>
                  <a:srgbClr val="FF0000"/>
                </a:solidFill>
                <a:latin typeface="Arial" panose="020B0604020202020204" pitchFamily="34" charset="0"/>
                <a:cs typeface="Arial" panose="020B0604020202020204" pitchFamily="34" charset="0"/>
              </a:rPr>
              <a:t>ECR: </a:t>
            </a:r>
            <a:r>
              <a:rPr lang="en-US" altLang="ru-RU" sz="2200" b="1" smtClean="0">
                <a:solidFill>
                  <a:srgbClr val="FF0000"/>
                </a:solidFill>
                <a:latin typeface="Arial" panose="020B0604020202020204" pitchFamily="34" charset="0"/>
              </a:rPr>
              <a:t>I ~ 1 p</a:t>
            </a:r>
            <a:r>
              <a:rPr lang="el-GR" altLang="ru-RU" sz="2200" b="1" smtClean="0">
                <a:solidFill>
                  <a:srgbClr val="FF0000"/>
                </a:solidFill>
                <a:latin typeface="Arial" panose="020B0604020202020204" pitchFamily="34" charset="0"/>
              </a:rPr>
              <a:t>μ</a:t>
            </a:r>
            <a:r>
              <a:rPr lang="en-US" altLang="ru-RU" sz="2200" b="1" smtClean="0">
                <a:solidFill>
                  <a:srgbClr val="FF0000"/>
                </a:solidFill>
                <a:latin typeface="Arial" panose="020B0604020202020204" pitchFamily="34" charset="0"/>
              </a:rPr>
              <a:t>A, </a:t>
            </a:r>
            <a:r>
              <a:rPr lang="ru-RU" altLang="ru-RU" sz="2200" b="1" smtClean="0">
                <a:solidFill>
                  <a:srgbClr val="FF0000"/>
                </a:solidFill>
                <a:latin typeface="Arial" panose="020B0604020202020204" pitchFamily="34" charset="0"/>
              </a:rPr>
              <a:t>расход </a:t>
            </a:r>
            <a:r>
              <a:rPr lang="en-US" altLang="ru-RU" sz="2200" b="1" smtClean="0">
                <a:solidFill>
                  <a:srgbClr val="FF0000"/>
                </a:solidFill>
                <a:latin typeface="Arial" panose="020B0604020202020204" pitchFamily="34" charset="0"/>
              </a:rPr>
              <a:t>0.</a:t>
            </a:r>
            <a:r>
              <a:rPr lang="ru-RU" altLang="ru-RU" sz="2200" b="1" smtClean="0">
                <a:solidFill>
                  <a:srgbClr val="FF0000"/>
                </a:solidFill>
                <a:latin typeface="Arial" panose="020B0604020202020204" pitchFamily="34" charset="0"/>
              </a:rPr>
              <a:t>4 </a:t>
            </a:r>
            <a:r>
              <a:rPr lang="en-US" altLang="ru-RU" sz="2200" b="1" smtClean="0">
                <a:solidFill>
                  <a:srgbClr val="FF0000"/>
                </a:solidFill>
                <a:latin typeface="Arial" panose="020B0604020202020204" pitchFamily="34" charset="0"/>
              </a:rPr>
              <a:t>÷</a:t>
            </a:r>
            <a:r>
              <a:rPr lang="ru-RU" altLang="ru-RU" sz="2200" b="1" smtClean="0">
                <a:solidFill>
                  <a:srgbClr val="FF0000"/>
                </a:solidFill>
                <a:latin typeface="Arial" panose="020B0604020202020204" pitchFamily="34" charset="0"/>
              </a:rPr>
              <a:t> </a:t>
            </a:r>
            <a:r>
              <a:rPr lang="en-US" altLang="ru-RU" sz="2200" b="1" smtClean="0">
                <a:solidFill>
                  <a:srgbClr val="FF0000"/>
                </a:solidFill>
                <a:latin typeface="Arial" panose="020B0604020202020204" pitchFamily="34" charset="0"/>
              </a:rPr>
              <a:t>0.</a:t>
            </a:r>
            <a:r>
              <a:rPr lang="ru-RU" altLang="ru-RU" sz="2200" b="1" smtClean="0">
                <a:solidFill>
                  <a:srgbClr val="FF0000"/>
                </a:solidFill>
                <a:latin typeface="Arial" panose="020B0604020202020204" pitchFamily="34" charset="0"/>
              </a:rPr>
              <a:t>5 мг/час</a:t>
            </a:r>
          </a:p>
        </p:txBody>
      </p:sp>
      <p:sp>
        <p:nvSpPr>
          <p:cNvPr id="838660" name="Text Box 4"/>
          <p:cNvSpPr txBox="1">
            <a:spLocks noChangeArrowheads="1"/>
          </p:cNvSpPr>
          <p:nvPr/>
        </p:nvSpPr>
        <p:spPr bwMode="auto">
          <a:xfrm>
            <a:off x="2051050" y="3213100"/>
            <a:ext cx="1296988" cy="4667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sz="2400" b="1" baseline="30000" smtClean="0">
                <a:solidFill>
                  <a:srgbClr val="000066"/>
                </a:solidFill>
                <a:latin typeface="Times New Roman" panose="02020603050405020304" pitchFamily="18" charset="0"/>
              </a:rPr>
              <a:t>48</a:t>
            </a:r>
            <a:r>
              <a:rPr lang="en-US" altLang="ru-RU" sz="2400" b="1" smtClean="0">
                <a:solidFill>
                  <a:srgbClr val="000066"/>
                </a:solidFill>
                <a:latin typeface="Times New Roman" panose="02020603050405020304" pitchFamily="18" charset="0"/>
              </a:rPr>
              <a:t>Ca</a:t>
            </a:r>
            <a:r>
              <a:rPr lang="en-US" altLang="ru-RU" sz="2400" b="1" baseline="30000" smtClean="0">
                <a:solidFill>
                  <a:srgbClr val="000066"/>
                </a:solidFill>
                <a:latin typeface="Times New Roman" panose="02020603050405020304" pitchFamily="18" charset="0"/>
              </a:rPr>
              <a:t>5</a:t>
            </a:r>
            <a:r>
              <a:rPr lang="en-US" altLang="ru-RU" sz="2400" baseline="30000" smtClean="0">
                <a:solidFill>
                  <a:srgbClr val="000066"/>
                </a:solidFill>
                <a:latin typeface="Times New Roman" panose="02020603050405020304" pitchFamily="18" charset="0"/>
              </a:rPr>
              <a:t>+</a:t>
            </a:r>
            <a:endParaRPr lang="ru-RU" altLang="ru-RU" sz="2400" baseline="30000" smtClean="0">
              <a:solidFill>
                <a:srgbClr val="000066"/>
              </a:solidFill>
              <a:latin typeface="Times New Roman" panose="02020603050405020304" pitchFamily="18" charset="0"/>
            </a:endParaRPr>
          </a:p>
        </p:txBody>
      </p:sp>
      <p:sp>
        <p:nvSpPr>
          <p:cNvPr id="838661" name="Text Box 5"/>
          <p:cNvSpPr txBox="1">
            <a:spLocks noChangeArrowheads="1"/>
          </p:cNvSpPr>
          <p:nvPr/>
        </p:nvSpPr>
        <p:spPr bwMode="auto">
          <a:xfrm>
            <a:off x="0" y="188913"/>
            <a:ext cx="9324975"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pPr>
            <a:r>
              <a:rPr lang="ru-RU" altLang="ru-RU" sz="2400" b="1" smtClean="0">
                <a:solidFill>
                  <a:srgbClr val="FFFF00"/>
                </a:solidFill>
                <a:effectLst>
                  <a:outerShdw blurRad="38100" dist="38100" dir="2700000" algn="tl">
                    <a:srgbClr val="000000"/>
                  </a:outerShdw>
                </a:effectLst>
                <a:latin typeface="Arial Cyr" panose="020B0604020202020204" pitchFamily="34" charset="0"/>
              </a:rPr>
              <a:t>Сравнение интенсивности ускоренного пучка ионов </a:t>
            </a:r>
            <a:r>
              <a:rPr lang="ru-RU" altLang="ru-RU" sz="2400" b="1" baseline="30000" smtClean="0">
                <a:solidFill>
                  <a:srgbClr val="FFFF00"/>
                </a:solidFill>
                <a:effectLst>
                  <a:outerShdw blurRad="38100" dist="38100" dir="2700000" algn="tl">
                    <a:srgbClr val="000000"/>
                  </a:outerShdw>
                </a:effectLst>
                <a:latin typeface="Arial Cyr" panose="020B0604020202020204" pitchFamily="34" charset="0"/>
              </a:rPr>
              <a:t>48</a:t>
            </a:r>
            <a:r>
              <a:rPr lang="ru-RU" altLang="ru-RU" sz="2400" b="1" smtClean="0">
                <a:solidFill>
                  <a:srgbClr val="FFFF00"/>
                </a:solidFill>
                <a:effectLst>
                  <a:outerShdw blurRad="38100" dist="38100" dir="2700000" algn="tl">
                    <a:srgbClr val="000000"/>
                  </a:outerShdw>
                </a:effectLst>
                <a:latin typeface="Arial Cyr" panose="020B0604020202020204" pitchFamily="34" charset="0"/>
              </a:rPr>
              <a:t>Са</a:t>
            </a:r>
            <a:r>
              <a:rPr lang="ru-RU" altLang="ru-RU" sz="2400" b="1" baseline="30000" smtClean="0">
                <a:solidFill>
                  <a:srgbClr val="FFFF00"/>
                </a:solidFill>
                <a:effectLst>
                  <a:outerShdw blurRad="38100" dist="38100" dir="2700000" algn="tl">
                    <a:srgbClr val="000000"/>
                  </a:outerShdw>
                </a:effectLst>
                <a:latin typeface="Arial Cyr" panose="020B0604020202020204" pitchFamily="34" charset="0"/>
              </a:rPr>
              <a:t>5+</a:t>
            </a:r>
            <a:r>
              <a:rPr lang="ru-RU" altLang="ru-RU" sz="2400" b="1" smtClean="0">
                <a:solidFill>
                  <a:srgbClr val="FFFF00"/>
                </a:solidFill>
                <a:effectLst>
                  <a:outerShdw blurRad="38100" dist="38100" dir="2700000" algn="tl">
                    <a:srgbClr val="000000"/>
                  </a:outerShdw>
                </a:effectLst>
                <a:latin typeface="Arial Cyr" panose="020B0604020202020204" pitchFamily="34" charset="0"/>
              </a:rPr>
              <a:t> на циклотроне У-400 с внутренним источником ионов типа </a:t>
            </a:r>
            <a:r>
              <a:rPr lang="en-US" altLang="ru-RU" sz="2400" b="1" smtClean="0">
                <a:solidFill>
                  <a:srgbClr val="FFFF00"/>
                </a:solidFill>
                <a:effectLst>
                  <a:outerShdw blurRad="38100" dist="38100" dir="2700000" algn="tl">
                    <a:srgbClr val="000000"/>
                  </a:outerShdw>
                </a:effectLst>
                <a:latin typeface="Arial Cyr" panose="020B0604020202020204" pitchFamily="34" charset="0"/>
              </a:rPr>
              <a:t>PIG</a:t>
            </a:r>
            <a:r>
              <a:rPr lang="ru-RU" altLang="ru-RU" sz="2400" b="1" smtClean="0">
                <a:solidFill>
                  <a:srgbClr val="FFFF00"/>
                </a:solidFill>
                <a:effectLst>
                  <a:outerShdw blurRad="38100" dist="38100" dir="2700000" algn="tl">
                    <a:srgbClr val="000000"/>
                  </a:outerShdw>
                </a:effectLst>
                <a:latin typeface="Arial Cyr" panose="020B0604020202020204" pitchFamily="34" charset="0"/>
              </a:rPr>
              <a:t> и внешним </a:t>
            </a:r>
            <a:r>
              <a:rPr lang="en-US" altLang="ru-RU" sz="2400" b="1" smtClean="0">
                <a:solidFill>
                  <a:srgbClr val="FFFF00"/>
                </a:solidFill>
                <a:effectLst>
                  <a:outerShdw blurRad="38100" dist="38100" dir="2700000" algn="tl">
                    <a:srgbClr val="000000"/>
                  </a:outerShdw>
                </a:effectLst>
                <a:latin typeface="Arial Cyr" panose="020B0604020202020204" pitchFamily="34" charset="0"/>
              </a:rPr>
              <a:t>ECR </a:t>
            </a:r>
            <a:r>
              <a:rPr lang="ru-RU" altLang="ru-RU" sz="2400" b="1" smtClean="0">
                <a:solidFill>
                  <a:srgbClr val="FFFF00"/>
                </a:solidFill>
                <a:effectLst>
                  <a:outerShdw blurRad="38100" dist="38100" dir="2700000" algn="tl">
                    <a:srgbClr val="000000"/>
                  </a:outerShdw>
                </a:effectLst>
                <a:latin typeface="Arial Cyr" panose="020B0604020202020204" pitchFamily="34" charset="0"/>
              </a:rPr>
              <a:t>источником</a:t>
            </a:r>
          </a:p>
        </p:txBody>
      </p:sp>
      <p:pic>
        <p:nvPicPr>
          <p:cNvPr id="838662" name="Picture 6" descr="u400m-2"/>
          <p:cNvPicPr>
            <a:picLocks noGrp="1" noChangeAspect="1" noChangeArrowheads="1"/>
          </p:cNvPicPr>
          <p:nvPr>
            <p:ph sz="half" idx="1"/>
          </p:nvPr>
        </p:nvPicPr>
        <p:blipFill>
          <a:blip r:embed="rId3" cstate="print">
            <a:extLst>
              <a:ext uri="{28A0092B-C50C-407E-A947-70E740481C1C}">
                <a14:useLocalDpi xmlns:a14="http://schemas.microsoft.com/office/drawing/2010/main" xmlns="" val="0"/>
              </a:ext>
            </a:extLst>
          </a:blip>
          <a:srcRect/>
          <a:stretch>
            <a:fillRect/>
          </a:stretch>
        </p:blipFill>
        <p:spPr>
          <a:xfrm>
            <a:off x="5580063" y="4005263"/>
            <a:ext cx="3563937" cy="25146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8663" name="Text Box 7"/>
          <p:cNvSpPr txBox="1">
            <a:spLocks noChangeArrowheads="1"/>
          </p:cNvSpPr>
          <p:nvPr/>
        </p:nvSpPr>
        <p:spPr bwMode="auto">
          <a:xfrm>
            <a:off x="5580063" y="2924175"/>
            <a:ext cx="3563937" cy="822325"/>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pPr>
            <a:r>
              <a:rPr lang="ru-RU" altLang="ru-RU" sz="2400" b="1" smtClean="0">
                <a:solidFill>
                  <a:srgbClr val="0066FF"/>
                </a:solidFill>
                <a:effectLst>
                  <a:outerShdw blurRad="38100" dist="38100" dir="2700000" algn="tl">
                    <a:srgbClr val="000000"/>
                  </a:outerShdw>
                </a:effectLst>
                <a:latin typeface="Arial Cyr" panose="020B0604020202020204" pitchFamily="34" charset="0"/>
              </a:rPr>
              <a:t>Циклотрон У-400   ЛЯР ОИЯИ,        </a:t>
            </a:r>
            <a:r>
              <a:rPr lang="en-US" altLang="ru-RU" sz="2400" b="1" smtClean="0">
                <a:solidFill>
                  <a:srgbClr val="0066FF"/>
                </a:solidFill>
                <a:effectLst>
                  <a:outerShdw blurRad="38100" dist="38100" dir="2700000" algn="tl">
                    <a:srgbClr val="000000"/>
                  </a:outerShdw>
                </a:effectLst>
                <a:latin typeface="Arial Cyr" panose="020B0604020202020204" pitchFamily="34" charset="0"/>
              </a:rPr>
              <a:t>1996 </a:t>
            </a:r>
            <a:r>
              <a:rPr lang="ru-RU" altLang="ru-RU" sz="2400" b="1" smtClean="0">
                <a:solidFill>
                  <a:srgbClr val="0066FF"/>
                </a:solidFill>
                <a:effectLst>
                  <a:outerShdw blurRad="38100" dist="38100" dir="2700000" algn="tl">
                    <a:srgbClr val="000000"/>
                  </a:outerShdw>
                </a:effectLst>
                <a:latin typeface="Arial Cyr" panose="020B0604020202020204" pitchFamily="34" charset="0"/>
              </a:rPr>
              <a:t>г.</a:t>
            </a:r>
          </a:p>
        </p:txBody>
      </p:sp>
    </p:spTree>
    <p:extLst>
      <p:ext uri="{BB962C8B-B14F-4D97-AF65-F5344CB8AC3E}">
        <p14:creationId xmlns:p14="http://schemas.microsoft.com/office/powerpoint/2010/main" xmlns="" val="1354123153"/>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Номер слайда 5"/>
          <p:cNvSpPr>
            <a:spLocks noGrp="1"/>
          </p:cNvSpPr>
          <p:nvPr>
            <p:ph type="sldNum" sz="quarter" idx="12"/>
          </p:nvPr>
        </p:nvSpPr>
        <p:spPr/>
        <p:txBody>
          <a:bodyPr/>
          <a:lstStyle/>
          <a:p>
            <a:fld id="{5500AF1C-C845-4E5B-93E2-7C54D5D04B85}" type="slidenum">
              <a:rPr lang="en-US" altLang="ru-RU">
                <a:solidFill>
                  <a:srgbClr val="FFFFFF"/>
                </a:solidFill>
              </a:rPr>
              <a:pPr/>
              <a:t>111</a:t>
            </a:fld>
            <a:endParaRPr lang="en-US" altLang="ru-RU">
              <a:solidFill>
                <a:srgbClr val="FFFFFF"/>
              </a:solidFill>
            </a:endParaRPr>
          </a:p>
        </p:txBody>
      </p:sp>
      <p:pic>
        <p:nvPicPr>
          <p:cNvPr id="1191938" name="Picture 2" descr="EXT_U400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989138"/>
            <a:ext cx="4376738" cy="4868862"/>
          </a:xfrm>
          <a:prstGeom prst="rect">
            <a:avLst/>
          </a:prstGeom>
          <a:noFill/>
          <a:extLst>
            <a:ext uri="{909E8E84-426E-40DD-AFC4-6F175D3DCCD1}">
              <a14:hiddenFill xmlns:a14="http://schemas.microsoft.com/office/drawing/2010/main" xmlns="">
                <a:solidFill>
                  <a:srgbClr val="FFFFFF"/>
                </a:solidFill>
              </a14:hiddenFill>
            </a:ext>
          </a:extLst>
        </p:spPr>
      </p:pic>
      <p:sp>
        <p:nvSpPr>
          <p:cNvPr id="1191939" name="Text Box 3"/>
          <p:cNvSpPr txBox="1">
            <a:spLocks noChangeArrowheads="1"/>
          </p:cNvSpPr>
          <p:nvPr/>
        </p:nvSpPr>
        <p:spPr bwMode="auto">
          <a:xfrm>
            <a:off x="0" y="692150"/>
            <a:ext cx="5651500" cy="1006475"/>
          </a:xfrm>
          <a:prstGeom prst="rect">
            <a:avLst/>
          </a:prstGeom>
          <a:solidFill>
            <a:schemeClr val="bg1"/>
          </a:solidFill>
          <a:ln>
            <a:noFill/>
          </a:ln>
          <a:effectLst>
            <a:outerShdw dist="35921" dir="2700000" algn="ctr" rotWithShape="0">
              <a:schemeClr val="bg2"/>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ru-RU" sz="2000" smtClean="0">
                <a:solidFill>
                  <a:srgbClr val="FFFFFF"/>
                </a:solidFill>
                <a:latin typeface="Arial" panose="020B0604020202020204" pitchFamily="34" charset="0"/>
              </a:rPr>
              <a:t>The method of heavy ion beam extraction from AVF cyclotrons suggested by G.N. Vialov, G.N. Flerov and Yu. Oganesyan in 1964</a:t>
            </a:r>
            <a:endParaRPr lang="ru-RU" altLang="ru-RU" sz="2000" smtClean="0">
              <a:solidFill>
                <a:srgbClr val="FFFFFF"/>
              </a:solidFill>
              <a:latin typeface="Arial" panose="020B0604020202020204" pitchFamily="34" charset="0"/>
            </a:endParaRPr>
          </a:p>
        </p:txBody>
      </p:sp>
      <p:pic>
        <p:nvPicPr>
          <p:cNvPr id="1191940" name="Picture 4" descr="ramk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80063" y="1989138"/>
            <a:ext cx="2898775" cy="3416300"/>
          </a:xfrm>
          <a:prstGeom prst="rect">
            <a:avLst/>
          </a:prstGeom>
          <a:noFill/>
          <a:effectLst>
            <a:outerShdw dist="107763"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Lst>
        </p:spPr>
      </p:pic>
      <p:sp>
        <p:nvSpPr>
          <p:cNvPr id="1191941" name="Text Box 5"/>
          <p:cNvSpPr txBox="1">
            <a:spLocks noChangeArrowheads="1"/>
          </p:cNvSpPr>
          <p:nvPr/>
        </p:nvSpPr>
        <p:spPr bwMode="auto">
          <a:xfrm>
            <a:off x="5364163" y="5805488"/>
            <a:ext cx="360045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sz="2000" b="1" dirty="0" smtClean="0">
                <a:solidFill>
                  <a:srgbClr val="FFFF00"/>
                </a:solidFill>
                <a:latin typeface="Arial" panose="020B0604020202020204" pitchFamily="34" charset="0"/>
              </a:rPr>
              <a:t>Thickness of stripping foil – 20 -200 </a:t>
            </a:r>
            <a:r>
              <a:rPr lang="en-US" altLang="ru-RU" sz="2000" b="1" dirty="0" smtClean="0">
                <a:solidFill>
                  <a:srgbClr val="FFFF00"/>
                </a:solidFill>
                <a:latin typeface="Arial" panose="020B0604020202020204" pitchFamily="34" charset="0"/>
                <a:sym typeface="Symbol" panose="05050102010706020507" pitchFamily="18" charset="2"/>
              </a:rPr>
              <a:t>g/cm</a:t>
            </a:r>
            <a:r>
              <a:rPr lang="en-US" altLang="ru-RU" sz="2000" b="1" baseline="30000" dirty="0" smtClean="0">
                <a:solidFill>
                  <a:srgbClr val="FFFF00"/>
                </a:solidFill>
                <a:latin typeface="Arial" panose="020B0604020202020204" pitchFamily="34" charset="0"/>
                <a:sym typeface="Symbol" panose="05050102010706020507" pitchFamily="18" charset="2"/>
              </a:rPr>
              <a:t>2</a:t>
            </a:r>
          </a:p>
        </p:txBody>
      </p:sp>
      <p:sp>
        <p:nvSpPr>
          <p:cNvPr id="1191942" name="Rectangle 6"/>
          <p:cNvSpPr>
            <a:spLocks noChangeArrowheads="1"/>
          </p:cNvSpPr>
          <p:nvPr/>
        </p:nvSpPr>
        <p:spPr bwMode="auto">
          <a:xfrm>
            <a:off x="179388" y="0"/>
            <a:ext cx="8786812"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eaLnBrk="1" hangingPunct="1"/>
            <a:r>
              <a:rPr lang="en-US" altLang="ru-RU" sz="3200" b="1" smtClean="0">
                <a:solidFill>
                  <a:srgbClr val="FFFF00"/>
                </a:solidFill>
                <a:latin typeface="Arial" panose="020B0604020202020204" pitchFamily="34" charset="0"/>
              </a:rPr>
              <a:t>Heavy Ion Beam Extraction by </a:t>
            </a:r>
            <a:r>
              <a:rPr lang="en-US" altLang="ru-RU" sz="3200" b="1" smtClean="0">
                <a:solidFill>
                  <a:srgbClr val="FFFF00"/>
                </a:solidFill>
                <a:effectLst>
                  <a:outerShdw blurRad="38100" dist="38100" dir="2700000" algn="tl">
                    <a:srgbClr val="000000"/>
                  </a:outerShdw>
                </a:effectLst>
                <a:latin typeface="Arial" panose="020B0604020202020204" pitchFamily="34" charset="0"/>
              </a:rPr>
              <a:t>Stripping Foil</a:t>
            </a:r>
            <a:r>
              <a:rPr lang="en-US" altLang="ru-RU" smtClean="0">
                <a:solidFill>
                  <a:srgbClr val="FFFFFF"/>
                </a:solidFill>
                <a:effectLst>
                  <a:outerShdw blurRad="38100" dist="38100" dir="2700000" algn="tl">
                    <a:srgbClr val="000000"/>
                  </a:outerShdw>
                </a:effectLst>
                <a:latin typeface="Times New Roman" panose="02020603050405020304" pitchFamily="18" charset="0"/>
              </a:rPr>
              <a:t> </a:t>
            </a:r>
            <a:endParaRPr lang="ru-RU" altLang="ru-RU" smtClean="0">
              <a:solidFill>
                <a:srgbClr val="FFFFFF"/>
              </a:solidFill>
              <a:effectLst>
                <a:outerShdw blurRad="38100" dist="38100" dir="2700000" algn="tl">
                  <a:srgbClr val="000000"/>
                </a:outerShdw>
              </a:effectLst>
              <a:latin typeface="Times New Roman" panose="02020603050405020304" pitchFamily="18" charset="0"/>
            </a:endParaRPr>
          </a:p>
        </p:txBody>
      </p:sp>
      <p:sp>
        <p:nvSpPr>
          <p:cNvPr id="1191943" name="Text Box 7"/>
          <p:cNvSpPr txBox="1">
            <a:spLocks noChangeArrowheads="1"/>
          </p:cNvSpPr>
          <p:nvPr/>
        </p:nvSpPr>
        <p:spPr bwMode="auto">
          <a:xfrm>
            <a:off x="755650" y="5661025"/>
            <a:ext cx="1655763" cy="376238"/>
          </a:xfrm>
          <a:prstGeom prst="rect">
            <a:avLst/>
          </a:prstGeom>
          <a:solidFill>
            <a:schemeClr val="tx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b="1" baseline="30000" smtClean="0">
                <a:solidFill>
                  <a:srgbClr val="0000CC"/>
                </a:solidFill>
                <a:effectLst>
                  <a:outerShdw blurRad="38100" dist="38100" dir="2700000" algn="tl">
                    <a:srgbClr val="C0C0C0"/>
                  </a:outerShdw>
                </a:effectLst>
                <a:latin typeface="Arial" panose="020B0604020202020204" pitchFamily="34" charset="0"/>
              </a:rPr>
              <a:t>14</a:t>
            </a:r>
            <a:r>
              <a:rPr lang="en-US" altLang="ru-RU" b="1" smtClean="0">
                <a:solidFill>
                  <a:srgbClr val="0000CC"/>
                </a:solidFill>
                <a:effectLst>
                  <a:outerShdw blurRad="38100" dist="38100" dir="2700000" algn="tl">
                    <a:srgbClr val="C0C0C0"/>
                  </a:outerShdw>
                </a:effectLst>
                <a:latin typeface="Arial" panose="020B0604020202020204" pitchFamily="34" charset="0"/>
              </a:rPr>
              <a:t>N</a:t>
            </a:r>
            <a:r>
              <a:rPr lang="en-US" altLang="ru-RU" b="1" baseline="30000" smtClean="0">
                <a:solidFill>
                  <a:srgbClr val="0000CC"/>
                </a:solidFill>
                <a:effectLst>
                  <a:outerShdw blurRad="38100" dist="38100" dir="2700000" algn="tl">
                    <a:srgbClr val="C0C0C0"/>
                  </a:outerShdw>
                </a:effectLst>
                <a:latin typeface="Arial" panose="020B0604020202020204" pitchFamily="34" charset="0"/>
              </a:rPr>
              <a:t>+2</a:t>
            </a:r>
            <a:r>
              <a:rPr lang="en-US" altLang="ru-RU" b="1" smtClean="0">
                <a:solidFill>
                  <a:srgbClr val="0000CC"/>
                </a:solidFill>
                <a:effectLst>
                  <a:outerShdw blurRad="38100" dist="38100" dir="2700000" algn="tl">
                    <a:srgbClr val="C0C0C0"/>
                  </a:outerShdw>
                </a:effectLst>
                <a:latin typeface="Arial" panose="020B0604020202020204" pitchFamily="34" charset="0"/>
              </a:rPr>
              <a:t> </a:t>
            </a:r>
            <a:r>
              <a:rPr lang="en-US" altLang="ru-RU" b="1" smtClean="0">
                <a:solidFill>
                  <a:srgbClr val="0000CC"/>
                </a:solidFill>
                <a:effectLst>
                  <a:outerShdw blurRad="38100" dist="38100" dir="2700000" algn="tl">
                    <a:srgbClr val="C0C0C0"/>
                  </a:outerShdw>
                </a:effectLst>
                <a:latin typeface="Arial" panose="020B0604020202020204" pitchFamily="34" charset="0"/>
                <a:sym typeface="Symbol" panose="05050102010706020507" pitchFamily="18" charset="2"/>
              </a:rPr>
              <a:t> </a:t>
            </a:r>
            <a:r>
              <a:rPr lang="en-US" altLang="ru-RU" b="1" baseline="30000" smtClean="0">
                <a:solidFill>
                  <a:srgbClr val="0000CC"/>
                </a:solidFill>
                <a:effectLst>
                  <a:outerShdw blurRad="38100" dist="38100" dir="2700000" algn="tl">
                    <a:srgbClr val="C0C0C0"/>
                  </a:outerShdw>
                </a:effectLst>
                <a:latin typeface="Arial" panose="020B0604020202020204" pitchFamily="34" charset="0"/>
                <a:sym typeface="Symbol" panose="05050102010706020507" pitchFamily="18" charset="2"/>
              </a:rPr>
              <a:t>14</a:t>
            </a:r>
            <a:r>
              <a:rPr lang="en-US" altLang="ru-RU" b="1" smtClean="0">
                <a:solidFill>
                  <a:srgbClr val="0000CC"/>
                </a:solidFill>
                <a:effectLst>
                  <a:outerShdw blurRad="38100" dist="38100" dir="2700000" algn="tl">
                    <a:srgbClr val="C0C0C0"/>
                  </a:outerShdw>
                </a:effectLst>
                <a:latin typeface="Arial" panose="020B0604020202020204" pitchFamily="34" charset="0"/>
                <a:sym typeface="Symbol" panose="05050102010706020507" pitchFamily="18" charset="2"/>
              </a:rPr>
              <a:t>N</a:t>
            </a:r>
            <a:r>
              <a:rPr lang="en-US" altLang="ru-RU" b="1" baseline="30000" smtClean="0">
                <a:solidFill>
                  <a:srgbClr val="0000CC"/>
                </a:solidFill>
                <a:effectLst>
                  <a:outerShdw blurRad="38100" dist="38100" dir="2700000" algn="tl">
                    <a:srgbClr val="C0C0C0"/>
                  </a:outerShdw>
                </a:effectLst>
                <a:latin typeface="Arial" panose="020B0604020202020204" pitchFamily="34" charset="0"/>
                <a:sym typeface="Symbol" panose="05050102010706020507" pitchFamily="18" charset="2"/>
              </a:rPr>
              <a:t>+7</a:t>
            </a:r>
          </a:p>
        </p:txBody>
      </p:sp>
    </p:spTree>
    <p:extLst>
      <p:ext uri="{BB962C8B-B14F-4D97-AF65-F5344CB8AC3E}">
        <p14:creationId xmlns:p14="http://schemas.microsoft.com/office/powerpoint/2010/main" xmlns="" val="687020312"/>
      </p:ext>
    </p:extLst>
  </p:cSld>
  <p:clrMapOvr>
    <a:masterClrMapping/>
  </p:clrMapOvr>
  <p:transition spd="med">
    <p:dissolv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Номер слайда 5"/>
          <p:cNvSpPr>
            <a:spLocks noGrp="1"/>
          </p:cNvSpPr>
          <p:nvPr>
            <p:ph type="sldNum" sz="quarter" idx="12"/>
          </p:nvPr>
        </p:nvSpPr>
        <p:spPr/>
        <p:txBody>
          <a:bodyPr/>
          <a:lstStyle/>
          <a:p>
            <a:fld id="{1B1E8380-6C99-4895-9D82-CCE1C9209678}" type="slidenum">
              <a:rPr lang="en-US" altLang="ru-RU">
                <a:solidFill>
                  <a:srgbClr val="FFFFFF"/>
                </a:solidFill>
              </a:rPr>
              <a:pPr/>
              <a:t>112</a:t>
            </a:fld>
            <a:endParaRPr lang="en-US" altLang="ru-RU">
              <a:solidFill>
                <a:srgbClr val="FFFFFF"/>
              </a:solidFill>
            </a:endParaRPr>
          </a:p>
        </p:txBody>
      </p:sp>
      <p:sp>
        <p:nvSpPr>
          <p:cNvPr id="1183746" name="Text Box 2"/>
          <p:cNvSpPr txBox="1">
            <a:spLocks noChangeArrowheads="1"/>
          </p:cNvSpPr>
          <p:nvPr/>
        </p:nvSpPr>
        <p:spPr bwMode="auto">
          <a:xfrm>
            <a:off x="251618" y="139522"/>
            <a:ext cx="8640763" cy="1200329"/>
          </a:xfrm>
          <a:prstGeom prst="rect">
            <a:avLst/>
          </a:prstGeom>
          <a:solidFill>
            <a:schemeClr val="tx1"/>
          </a:solidFill>
          <a:ln>
            <a:noFill/>
          </a:ln>
          <a:effectLst>
            <a:outerShdw dist="35921" dir="2700000" algn="ctr" rotWithShape="0">
              <a:schemeClr val="bg2"/>
            </a:outerShdw>
          </a:effectLst>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spcBef>
                <a:spcPct val="50000"/>
              </a:spcBef>
            </a:pPr>
            <a:r>
              <a:rPr lang="en-US" altLang="ru-RU" sz="2400" dirty="0">
                <a:solidFill>
                  <a:srgbClr val="000066"/>
                </a:solidFill>
                <a:latin typeface="Arial" panose="020B0604020202020204" pitchFamily="34" charset="0"/>
              </a:rPr>
              <a:t>The method of heavy ion beam extraction from AVF cyclotrons by charge exchange on thin foils  was </a:t>
            </a:r>
            <a:r>
              <a:rPr lang="en-US" altLang="ru-RU" sz="2400" dirty="0" smtClean="0">
                <a:solidFill>
                  <a:srgbClr val="000066"/>
                </a:solidFill>
                <a:latin typeface="Arial" panose="020B0604020202020204" pitchFamily="34" charset="0"/>
              </a:rPr>
              <a:t>suggested by            G.N. </a:t>
            </a:r>
            <a:r>
              <a:rPr lang="en-US" altLang="ru-RU" sz="2400" dirty="0" err="1" smtClean="0">
                <a:solidFill>
                  <a:srgbClr val="000066"/>
                </a:solidFill>
                <a:latin typeface="Arial" panose="020B0604020202020204" pitchFamily="34" charset="0"/>
              </a:rPr>
              <a:t>Vialov</a:t>
            </a:r>
            <a:r>
              <a:rPr lang="en-US" altLang="ru-RU" sz="2400" dirty="0" smtClean="0">
                <a:solidFill>
                  <a:srgbClr val="000066"/>
                </a:solidFill>
                <a:latin typeface="Arial" panose="020B0604020202020204" pitchFamily="34" charset="0"/>
              </a:rPr>
              <a:t>, G.N. </a:t>
            </a:r>
            <a:r>
              <a:rPr lang="en-US" altLang="ru-RU" sz="2400" dirty="0" err="1" smtClean="0">
                <a:solidFill>
                  <a:srgbClr val="000066"/>
                </a:solidFill>
                <a:latin typeface="Arial" panose="020B0604020202020204" pitchFamily="34" charset="0"/>
              </a:rPr>
              <a:t>Flerov</a:t>
            </a:r>
            <a:r>
              <a:rPr lang="en-US" altLang="ru-RU" sz="2400" dirty="0" smtClean="0">
                <a:solidFill>
                  <a:srgbClr val="000066"/>
                </a:solidFill>
                <a:latin typeface="Arial" panose="020B0604020202020204" pitchFamily="34" charset="0"/>
              </a:rPr>
              <a:t> and </a:t>
            </a:r>
            <a:r>
              <a:rPr lang="en-US" altLang="ru-RU" sz="2400" dirty="0" err="1" smtClean="0">
                <a:solidFill>
                  <a:srgbClr val="000066"/>
                </a:solidFill>
                <a:latin typeface="Arial" panose="020B0604020202020204" pitchFamily="34" charset="0"/>
              </a:rPr>
              <a:t>Yu.Ts</a:t>
            </a:r>
            <a:r>
              <a:rPr lang="en-US" altLang="ru-RU" sz="2400" dirty="0" smtClean="0">
                <a:solidFill>
                  <a:srgbClr val="000066"/>
                </a:solidFill>
                <a:latin typeface="Arial" panose="020B0604020202020204" pitchFamily="34" charset="0"/>
              </a:rPr>
              <a:t>. </a:t>
            </a:r>
            <a:r>
              <a:rPr lang="en-US" altLang="ru-RU" sz="2400" dirty="0" err="1" smtClean="0">
                <a:solidFill>
                  <a:srgbClr val="000066"/>
                </a:solidFill>
                <a:latin typeface="Arial" panose="020B0604020202020204" pitchFamily="34" charset="0"/>
              </a:rPr>
              <a:t>Oganessian</a:t>
            </a:r>
            <a:r>
              <a:rPr lang="en-US" altLang="ru-RU" sz="2400" dirty="0" smtClean="0">
                <a:solidFill>
                  <a:srgbClr val="000066"/>
                </a:solidFill>
                <a:latin typeface="Arial" panose="020B0604020202020204" pitchFamily="34" charset="0"/>
              </a:rPr>
              <a:t> in 1964 [1]</a:t>
            </a:r>
            <a:r>
              <a:rPr lang="ru-RU" altLang="ru-RU" sz="2400" dirty="0" smtClean="0">
                <a:solidFill>
                  <a:srgbClr val="000066"/>
                </a:solidFill>
                <a:latin typeface="Arial" panose="020B0604020202020204" pitchFamily="34" charset="0"/>
              </a:rPr>
              <a:t> </a:t>
            </a:r>
          </a:p>
        </p:txBody>
      </p:sp>
      <p:sp>
        <p:nvSpPr>
          <p:cNvPr id="1183747" name="Text Box 3"/>
          <p:cNvSpPr txBox="1">
            <a:spLocks noChangeArrowheads="1"/>
          </p:cNvSpPr>
          <p:nvPr/>
        </p:nvSpPr>
        <p:spPr bwMode="auto">
          <a:xfrm>
            <a:off x="107950" y="6308725"/>
            <a:ext cx="8928100" cy="3365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altLang="ru-RU" sz="1600" b="1" smtClean="0">
                <a:solidFill>
                  <a:srgbClr val="FFFFFF"/>
                </a:solidFill>
                <a:latin typeface="Arial" panose="020B0604020202020204" pitchFamily="34" charset="0"/>
              </a:rPr>
              <a:t>[1]</a:t>
            </a:r>
            <a:r>
              <a:rPr lang="en-US" altLang="ru-RU" sz="1600" b="1" smtClean="0">
                <a:solidFill>
                  <a:srgbClr val="9999FF"/>
                </a:solidFill>
                <a:latin typeface="Arial" panose="020B0604020202020204" pitchFamily="34" charset="0"/>
              </a:rPr>
              <a:t> G.N. Vialov, G.N. Flerov, Y.Ts. Oganessian.. JINR Preprint №1884, Dubna, 1964</a:t>
            </a:r>
            <a:r>
              <a:rPr lang="ru-RU" altLang="ru-RU" sz="1600" b="1" smtClean="0">
                <a:solidFill>
                  <a:srgbClr val="9999FF"/>
                </a:solidFill>
                <a:latin typeface="Arial" panose="020B0604020202020204" pitchFamily="34" charset="0"/>
              </a:rPr>
              <a:t> </a:t>
            </a:r>
          </a:p>
        </p:txBody>
      </p:sp>
      <p:pic>
        <p:nvPicPr>
          <p:cNvPr id="1183748" name="Picture 4" descr="flerov-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76375" y="1484313"/>
            <a:ext cx="2197100" cy="3816350"/>
          </a:xfrm>
          <a:prstGeom prst="rect">
            <a:avLst/>
          </a:prstGeom>
          <a:noFill/>
          <a:effectLst>
            <a:outerShdw dist="107763"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Lst>
        </p:spPr>
      </p:pic>
      <p:pic>
        <p:nvPicPr>
          <p:cNvPr id="1183749" name="Picture 5" descr="ogan_orde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00688" y="1484313"/>
            <a:ext cx="2384425" cy="3816350"/>
          </a:xfrm>
          <a:prstGeom prst="rect">
            <a:avLst/>
          </a:prstGeom>
          <a:noFill/>
          <a:effectLst>
            <a:outerShdw dist="107763"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Lst>
        </p:spPr>
      </p:pic>
      <p:sp>
        <p:nvSpPr>
          <p:cNvPr id="1183750" name="Text Box 6"/>
          <p:cNvSpPr txBox="1">
            <a:spLocks noChangeArrowheads="1"/>
          </p:cNvSpPr>
          <p:nvPr/>
        </p:nvSpPr>
        <p:spPr bwMode="auto">
          <a:xfrm>
            <a:off x="466725" y="5445125"/>
            <a:ext cx="4033838" cy="8223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ru-RU" altLang="ru-RU" sz="2400" b="1" smtClean="0">
                <a:solidFill>
                  <a:srgbClr val="FFFFFF"/>
                </a:solidFill>
                <a:latin typeface="Arial" panose="020B0604020202020204" pitchFamily="34" charset="0"/>
              </a:rPr>
              <a:t>Academician of the RAS</a:t>
            </a:r>
            <a:r>
              <a:rPr lang="ru-RU" altLang="ru-RU" sz="2400" smtClean="0">
                <a:solidFill>
                  <a:srgbClr val="FFFFFF"/>
                </a:solidFill>
                <a:latin typeface="Arial" panose="020B0604020202020204" pitchFamily="34" charset="0"/>
              </a:rPr>
              <a:t> </a:t>
            </a:r>
            <a:r>
              <a:rPr lang="en-US" altLang="ru-RU" sz="2400" smtClean="0">
                <a:solidFill>
                  <a:srgbClr val="9999FF"/>
                </a:solidFill>
                <a:latin typeface="Arial" panose="020B0604020202020204" pitchFamily="34" charset="0"/>
              </a:rPr>
              <a:t> </a:t>
            </a:r>
            <a:r>
              <a:rPr lang="en-US" altLang="ru-RU" sz="2400" b="1" smtClean="0">
                <a:solidFill>
                  <a:srgbClr val="9999FF"/>
                </a:solidFill>
                <a:latin typeface="Arial" panose="020B0604020202020204" pitchFamily="34" charset="0"/>
              </a:rPr>
              <a:t>G.N. Flerov</a:t>
            </a:r>
            <a:endParaRPr lang="ru-RU" altLang="ru-RU" sz="2400" b="1" smtClean="0">
              <a:solidFill>
                <a:srgbClr val="9999FF"/>
              </a:solidFill>
              <a:latin typeface="Arial" panose="020B0604020202020204" pitchFamily="34" charset="0"/>
            </a:endParaRPr>
          </a:p>
        </p:txBody>
      </p:sp>
      <p:sp>
        <p:nvSpPr>
          <p:cNvPr id="1183751" name="Text Box 7"/>
          <p:cNvSpPr txBox="1">
            <a:spLocks noChangeArrowheads="1"/>
          </p:cNvSpPr>
          <p:nvPr/>
        </p:nvSpPr>
        <p:spPr bwMode="auto">
          <a:xfrm>
            <a:off x="4716463" y="5445125"/>
            <a:ext cx="4033837" cy="8223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ru-RU" altLang="ru-RU" sz="2400" b="1" smtClean="0">
                <a:solidFill>
                  <a:srgbClr val="FFFFFF"/>
                </a:solidFill>
                <a:latin typeface="Arial" panose="020B0604020202020204" pitchFamily="34" charset="0"/>
              </a:rPr>
              <a:t>Academician of the RAS</a:t>
            </a:r>
            <a:r>
              <a:rPr lang="ru-RU" altLang="ru-RU" sz="2400" smtClean="0">
                <a:solidFill>
                  <a:srgbClr val="FFFFFF"/>
                </a:solidFill>
                <a:latin typeface="Arial" panose="020B0604020202020204" pitchFamily="34" charset="0"/>
              </a:rPr>
              <a:t> </a:t>
            </a:r>
            <a:r>
              <a:rPr lang="en-US" altLang="ru-RU" sz="2400" b="1" smtClean="0">
                <a:solidFill>
                  <a:srgbClr val="9999FF"/>
                </a:solidFill>
                <a:latin typeface="Arial" panose="020B0604020202020204" pitchFamily="34" charset="0"/>
              </a:rPr>
              <a:t>Yu.Ts. Oganessian</a:t>
            </a:r>
            <a:r>
              <a:rPr lang="en-US" altLang="ru-RU" sz="2400" smtClean="0">
                <a:solidFill>
                  <a:srgbClr val="FFFFFF"/>
                </a:solidFill>
                <a:latin typeface="Arial" panose="020B0604020202020204" pitchFamily="34" charset="0"/>
              </a:rPr>
              <a:t> </a:t>
            </a:r>
            <a:endParaRPr lang="ru-RU" altLang="ru-RU" sz="2400" smtClean="0">
              <a:solidFill>
                <a:srgbClr val="FFFFFF"/>
              </a:solidFill>
              <a:latin typeface="Arial" panose="020B0604020202020204" pitchFamily="34" charset="0"/>
            </a:endParaRPr>
          </a:p>
        </p:txBody>
      </p:sp>
    </p:spTree>
    <p:extLst>
      <p:ext uri="{BB962C8B-B14F-4D97-AF65-F5344CB8AC3E}">
        <p14:creationId xmlns:p14="http://schemas.microsoft.com/office/powerpoint/2010/main" xmlns="" val="2257375438"/>
      </p:ext>
    </p:extLst>
  </p:cSld>
  <p:clrMapOvr>
    <a:masterClrMapping/>
  </p:clrMapOvr>
  <p:transition spd="med">
    <p:dissolv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3782"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989138"/>
            <a:ext cx="4010025" cy="4868862"/>
          </a:xfrm>
          <a:prstGeom prst="rect">
            <a:avLst/>
          </a:prstGeom>
          <a:noFill/>
          <a:extLst>
            <a:ext uri="{909E8E84-426E-40DD-AFC4-6F175D3DCCD1}">
              <a14:hiddenFill xmlns:a14="http://schemas.microsoft.com/office/drawing/2010/main" xmlns="">
                <a:solidFill>
                  <a:srgbClr val="FFFFFF"/>
                </a:solidFill>
              </a14:hiddenFill>
            </a:ext>
          </a:extLst>
        </p:spPr>
      </p:pic>
      <p:sp>
        <p:nvSpPr>
          <p:cNvPr id="843786" name="Rectangle 10"/>
          <p:cNvSpPr>
            <a:spLocks noChangeArrowheads="1"/>
          </p:cNvSpPr>
          <p:nvPr/>
        </p:nvSpPr>
        <p:spPr bwMode="auto">
          <a:xfrm>
            <a:off x="0" y="981075"/>
            <a:ext cx="2881313" cy="5191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r>
              <a:rPr lang="en-US" altLang="ru-RU" sz="2800" smtClean="0">
                <a:solidFill>
                  <a:srgbClr val="FFFF00"/>
                </a:solidFill>
                <a:effectLst>
                  <a:outerShdw blurRad="38100" dist="38100" dir="2700000" algn="tl">
                    <a:srgbClr val="000000"/>
                  </a:outerShdw>
                </a:effectLst>
                <a:latin typeface="Arial" panose="020B0604020202020204" pitchFamily="34" charset="0"/>
              </a:rPr>
              <a:t>Charge spread</a:t>
            </a:r>
            <a:endParaRPr lang="ru-RU" altLang="ru-RU" sz="2800" smtClean="0">
              <a:solidFill>
                <a:srgbClr val="FFFF00"/>
              </a:solidFill>
              <a:effectLst>
                <a:outerShdw blurRad="38100" dist="38100" dir="2700000" algn="tl">
                  <a:srgbClr val="000000"/>
                </a:outerShdw>
              </a:effectLst>
              <a:latin typeface="Arial" panose="020B0604020202020204" pitchFamily="34" charset="0"/>
            </a:endParaRPr>
          </a:p>
        </p:txBody>
      </p:sp>
      <p:sp>
        <p:nvSpPr>
          <p:cNvPr id="843787" name="Rectangle 11"/>
          <p:cNvSpPr>
            <a:spLocks noChangeArrowheads="1"/>
          </p:cNvSpPr>
          <p:nvPr/>
        </p:nvSpPr>
        <p:spPr bwMode="auto">
          <a:xfrm>
            <a:off x="179388" y="0"/>
            <a:ext cx="8786812"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eaLnBrk="1" hangingPunct="1"/>
            <a:r>
              <a:rPr lang="en-US" altLang="ru-RU" sz="3200" b="1" smtClean="0">
                <a:solidFill>
                  <a:srgbClr val="FFFF00"/>
                </a:solidFill>
                <a:latin typeface="Arial" panose="020B0604020202020204" pitchFamily="34" charset="0"/>
              </a:rPr>
              <a:t>Heavy Ion Beam Extraction by </a:t>
            </a:r>
            <a:r>
              <a:rPr lang="en-US" altLang="ru-RU" sz="3200" b="1" smtClean="0">
                <a:solidFill>
                  <a:srgbClr val="FFFF00"/>
                </a:solidFill>
                <a:effectLst>
                  <a:outerShdw blurRad="38100" dist="38100" dir="2700000" algn="tl">
                    <a:srgbClr val="000000"/>
                  </a:outerShdw>
                </a:effectLst>
                <a:latin typeface="Arial" panose="020B0604020202020204" pitchFamily="34" charset="0"/>
              </a:rPr>
              <a:t>Stripping Foil</a:t>
            </a:r>
            <a:r>
              <a:rPr lang="en-US" altLang="ru-RU" smtClean="0">
                <a:solidFill>
                  <a:srgbClr val="FFFFFF"/>
                </a:solidFill>
                <a:effectLst>
                  <a:outerShdw blurRad="38100" dist="38100" dir="2700000" algn="tl">
                    <a:srgbClr val="000000"/>
                  </a:outerShdw>
                </a:effectLst>
                <a:latin typeface="Times New Roman" panose="02020603050405020304" pitchFamily="18" charset="0"/>
              </a:rPr>
              <a:t> </a:t>
            </a:r>
            <a:endParaRPr lang="ru-RU" altLang="ru-RU" smtClean="0">
              <a:solidFill>
                <a:srgbClr val="FFFFFF"/>
              </a:solidFill>
              <a:effectLst>
                <a:outerShdw blurRad="38100" dist="38100" dir="2700000" algn="tl">
                  <a:srgbClr val="000000"/>
                </a:outerShdw>
              </a:effectLst>
              <a:latin typeface="Times New Roman" panose="02020603050405020304" pitchFamily="18" charset="0"/>
            </a:endParaRPr>
          </a:p>
        </p:txBody>
      </p:sp>
      <p:sp>
        <p:nvSpPr>
          <p:cNvPr id="843792" name="Rectangle 16"/>
          <p:cNvSpPr>
            <a:spLocks noChangeArrowheads="1"/>
          </p:cNvSpPr>
          <p:nvPr/>
        </p:nvSpPr>
        <p:spPr bwMode="auto">
          <a:xfrm>
            <a:off x="4859338" y="1268413"/>
            <a:ext cx="4284662" cy="641350"/>
          </a:xfrm>
          <a:prstGeom prst="rect">
            <a:avLst/>
          </a:prstGeom>
          <a:solidFill>
            <a:srgbClr val="333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ru-RU" smtClean="0">
                <a:solidFill>
                  <a:srgbClr val="FFFF00"/>
                </a:solidFill>
                <a:latin typeface="Arial" panose="020B0604020202020204" pitchFamily="34" charset="0"/>
              </a:rPr>
              <a:t>Ion beam extraction by stripping </a:t>
            </a:r>
            <a:r>
              <a:rPr lang="en-US" altLang="ru-RU" smtClean="0">
                <a:solidFill>
                  <a:srgbClr val="FFFF00"/>
                </a:solidFill>
                <a:effectLst>
                  <a:outerShdw blurRad="38100" dist="38100" dir="2700000" algn="tl">
                    <a:srgbClr val="000000"/>
                  </a:outerShdw>
                </a:effectLst>
                <a:latin typeface="Arial" panose="020B0604020202020204" pitchFamily="34" charset="0"/>
              </a:rPr>
              <a:t>foil at U-400 cyclotron.</a:t>
            </a:r>
            <a:endParaRPr lang="ru-RU" altLang="ru-RU" smtClean="0">
              <a:solidFill>
                <a:srgbClr val="FFFF00"/>
              </a:solidFill>
              <a:effectLst>
                <a:outerShdw blurRad="38100" dist="38100" dir="2700000" algn="tl">
                  <a:srgbClr val="000000"/>
                </a:outerShdw>
              </a:effectLst>
              <a:latin typeface="Arial" panose="020B0604020202020204" pitchFamily="34" charset="0"/>
            </a:endParaRPr>
          </a:p>
        </p:txBody>
      </p:sp>
      <p:graphicFrame>
        <p:nvGraphicFramePr>
          <p:cNvPr id="843793" name="Object 17"/>
          <p:cNvGraphicFramePr>
            <a:graphicFrameLocks noGrp="1" noChangeAspect="1"/>
          </p:cNvGraphicFramePr>
          <p:nvPr>
            <p:ph/>
          </p:nvPr>
        </p:nvGraphicFramePr>
        <p:xfrm>
          <a:off x="4140200" y="1998663"/>
          <a:ext cx="5003800" cy="4859337"/>
        </p:xfrm>
        <a:graphic>
          <a:graphicData uri="http://schemas.openxmlformats.org/presentationml/2006/ole">
            <p:oleObj spid="_x0000_s1077254" name="Graph" r:id="rId4" imgW="2993136" imgH="2906573" progId="">
              <p:embed/>
            </p:oleObj>
          </a:graphicData>
        </a:graphic>
      </p:graphicFrame>
    </p:spTree>
    <p:extLst>
      <p:ext uri="{BB962C8B-B14F-4D97-AF65-F5344CB8AC3E}">
        <p14:creationId xmlns:p14="http://schemas.microsoft.com/office/powerpoint/2010/main" xmlns="" val="1627339792"/>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4450" name="Picture 2" descr="EXT_U400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8815" y="612128"/>
            <a:ext cx="4376738" cy="4868862"/>
          </a:xfrm>
          <a:prstGeom prst="rect">
            <a:avLst/>
          </a:prstGeom>
          <a:noFill/>
          <a:extLst>
            <a:ext uri="{909E8E84-426E-40DD-AFC4-6F175D3DCCD1}">
              <a14:hiddenFill xmlns:a14="http://schemas.microsoft.com/office/drawing/2010/main" xmlns="">
                <a:solidFill>
                  <a:srgbClr val="FFFFFF"/>
                </a:solidFill>
              </a14:hiddenFill>
            </a:ext>
          </a:extLst>
        </p:spPr>
      </p:pic>
      <p:sp>
        <p:nvSpPr>
          <p:cNvPr id="744452" name="Text Box 4"/>
          <p:cNvSpPr txBox="1">
            <a:spLocks noChangeArrowheads="1"/>
          </p:cNvSpPr>
          <p:nvPr/>
        </p:nvSpPr>
        <p:spPr bwMode="auto">
          <a:xfrm>
            <a:off x="3203848" y="579438"/>
            <a:ext cx="5651500" cy="1006475"/>
          </a:xfrm>
          <a:prstGeom prst="rect">
            <a:avLst/>
          </a:prstGeom>
          <a:solidFill>
            <a:schemeClr val="bg1"/>
          </a:solidFill>
          <a:ln>
            <a:noFill/>
          </a:ln>
          <a:effectLst>
            <a:outerShdw dist="35921" dir="2700000" algn="ctr" rotWithShape="0">
              <a:schemeClr val="bg2"/>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ru-RU" sz="2000" smtClean="0">
                <a:solidFill>
                  <a:srgbClr val="FFFFFF"/>
                </a:solidFill>
                <a:latin typeface="Arial" panose="020B0604020202020204" pitchFamily="34" charset="0"/>
              </a:rPr>
              <a:t>The method of heavy ion beam extraction from AVF cyclotrons suggested by G.N. Vialov, G.N. Flerov and Yu. Oganesyan in 1964</a:t>
            </a:r>
            <a:endParaRPr lang="ru-RU" altLang="ru-RU" sz="2000" smtClean="0">
              <a:solidFill>
                <a:srgbClr val="FFFFFF"/>
              </a:solidFill>
              <a:latin typeface="Arial" panose="020B0604020202020204" pitchFamily="34" charset="0"/>
            </a:endParaRPr>
          </a:p>
        </p:txBody>
      </p:sp>
      <p:pic>
        <p:nvPicPr>
          <p:cNvPr id="744454" name="Picture 6" descr="ramk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9133" y="4289155"/>
            <a:ext cx="2078051" cy="2449050"/>
          </a:xfrm>
          <a:prstGeom prst="rect">
            <a:avLst/>
          </a:prstGeom>
          <a:noFill/>
          <a:effectLst>
            <a:outerShdw dist="107763"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Lst>
        </p:spPr>
      </p:pic>
      <p:sp>
        <p:nvSpPr>
          <p:cNvPr id="744455" name="Text Box 7"/>
          <p:cNvSpPr txBox="1">
            <a:spLocks noChangeArrowheads="1"/>
          </p:cNvSpPr>
          <p:nvPr/>
        </p:nvSpPr>
        <p:spPr bwMode="auto">
          <a:xfrm>
            <a:off x="5364163" y="5805488"/>
            <a:ext cx="360045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sz="2000" b="1" smtClean="0">
                <a:solidFill>
                  <a:srgbClr val="FFFF00"/>
                </a:solidFill>
                <a:latin typeface="Arial" panose="020B0604020202020204" pitchFamily="34" charset="0"/>
              </a:rPr>
              <a:t>Thickness of stripping foil – 20 -200 </a:t>
            </a:r>
            <a:r>
              <a:rPr lang="en-US" altLang="ru-RU" sz="2000" b="1" smtClean="0">
                <a:solidFill>
                  <a:srgbClr val="FFFF00"/>
                </a:solidFill>
                <a:latin typeface="Arial" panose="020B0604020202020204" pitchFamily="34" charset="0"/>
                <a:sym typeface="Symbol" panose="05050102010706020507" pitchFamily="18" charset="2"/>
              </a:rPr>
              <a:t>g/cm</a:t>
            </a:r>
            <a:r>
              <a:rPr lang="en-US" altLang="ru-RU" sz="2000" b="1" baseline="30000" smtClean="0">
                <a:solidFill>
                  <a:srgbClr val="FFFF00"/>
                </a:solidFill>
                <a:latin typeface="Arial" panose="020B0604020202020204" pitchFamily="34" charset="0"/>
                <a:sym typeface="Symbol" panose="05050102010706020507" pitchFamily="18" charset="2"/>
              </a:rPr>
              <a:t>2</a:t>
            </a:r>
          </a:p>
        </p:txBody>
      </p:sp>
      <p:sp>
        <p:nvSpPr>
          <p:cNvPr id="744456" name="Rectangle 8"/>
          <p:cNvSpPr>
            <a:spLocks noChangeArrowheads="1"/>
          </p:cNvSpPr>
          <p:nvPr/>
        </p:nvSpPr>
        <p:spPr bwMode="auto">
          <a:xfrm>
            <a:off x="179388" y="0"/>
            <a:ext cx="8786812"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eaLnBrk="1" hangingPunct="1"/>
            <a:r>
              <a:rPr lang="en-US" altLang="ru-RU" sz="3200" b="1" smtClean="0">
                <a:solidFill>
                  <a:srgbClr val="FFFF00"/>
                </a:solidFill>
                <a:latin typeface="Arial" panose="020B0604020202020204" pitchFamily="34" charset="0"/>
              </a:rPr>
              <a:t>Heavy Ion Beam Extraction by </a:t>
            </a:r>
            <a:r>
              <a:rPr lang="en-US" altLang="ru-RU" sz="3200" b="1" smtClean="0">
                <a:solidFill>
                  <a:srgbClr val="FFFF00"/>
                </a:solidFill>
                <a:effectLst>
                  <a:outerShdw blurRad="38100" dist="38100" dir="2700000" algn="tl">
                    <a:srgbClr val="000000"/>
                  </a:outerShdw>
                </a:effectLst>
                <a:latin typeface="Arial" panose="020B0604020202020204" pitchFamily="34" charset="0"/>
              </a:rPr>
              <a:t>Stripping Foil</a:t>
            </a:r>
            <a:r>
              <a:rPr lang="en-US" altLang="ru-RU" smtClean="0">
                <a:solidFill>
                  <a:srgbClr val="FFFFFF"/>
                </a:solidFill>
                <a:effectLst>
                  <a:outerShdw blurRad="38100" dist="38100" dir="2700000" algn="tl">
                    <a:srgbClr val="000000"/>
                  </a:outerShdw>
                </a:effectLst>
                <a:latin typeface="Times New Roman" panose="02020603050405020304" pitchFamily="18" charset="0"/>
              </a:rPr>
              <a:t> </a:t>
            </a:r>
            <a:endParaRPr lang="ru-RU" altLang="ru-RU" smtClean="0">
              <a:solidFill>
                <a:srgbClr val="FFFFFF"/>
              </a:solidFill>
              <a:effectLst>
                <a:outerShdw blurRad="38100" dist="38100" dir="2700000" algn="tl">
                  <a:srgbClr val="000000"/>
                </a:outerShdw>
              </a:effectLst>
              <a:latin typeface="Times New Roman" panose="02020603050405020304" pitchFamily="18" charset="0"/>
            </a:endParaRPr>
          </a:p>
        </p:txBody>
      </p:sp>
      <p:sp>
        <p:nvSpPr>
          <p:cNvPr id="744457" name="Text Box 9"/>
          <p:cNvSpPr txBox="1">
            <a:spLocks noChangeArrowheads="1"/>
          </p:cNvSpPr>
          <p:nvPr/>
        </p:nvSpPr>
        <p:spPr bwMode="auto">
          <a:xfrm>
            <a:off x="1259632" y="3697288"/>
            <a:ext cx="1655763" cy="376238"/>
          </a:xfrm>
          <a:prstGeom prst="rect">
            <a:avLst/>
          </a:prstGeom>
          <a:solidFill>
            <a:schemeClr val="tx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b="1" baseline="30000" dirty="0" smtClean="0">
                <a:solidFill>
                  <a:srgbClr val="0000CC"/>
                </a:solidFill>
                <a:effectLst>
                  <a:outerShdw blurRad="38100" dist="38100" dir="2700000" algn="tl">
                    <a:srgbClr val="C0C0C0"/>
                  </a:outerShdw>
                </a:effectLst>
                <a:latin typeface="Arial" panose="020B0604020202020204" pitchFamily="34" charset="0"/>
              </a:rPr>
              <a:t>14</a:t>
            </a:r>
            <a:r>
              <a:rPr lang="en-US" altLang="ru-RU" b="1" dirty="0" smtClean="0">
                <a:solidFill>
                  <a:srgbClr val="0000CC"/>
                </a:solidFill>
                <a:effectLst>
                  <a:outerShdw blurRad="38100" dist="38100" dir="2700000" algn="tl">
                    <a:srgbClr val="C0C0C0"/>
                  </a:outerShdw>
                </a:effectLst>
                <a:latin typeface="Arial" panose="020B0604020202020204" pitchFamily="34" charset="0"/>
              </a:rPr>
              <a:t>N</a:t>
            </a:r>
            <a:r>
              <a:rPr lang="en-US" altLang="ru-RU" b="1" baseline="30000" dirty="0" smtClean="0">
                <a:solidFill>
                  <a:srgbClr val="0000CC"/>
                </a:solidFill>
                <a:effectLst>
                  <a:outerShdw blurRad="38100" dist="38100" dir="2700000" algn="tl">
                    <a:srgbClr val="C0C0C0"/>
                  </a:outerShdw>
                </a:effectLst>
                <a:latin typeface="Arial" panose="020B0604020202020204" pitchFamily="34" charset="0"/>
              </a:rPr>
              <a:t>+2</a:t>
            </a:r>
            <a:r>
              <a:rPr lang="en-US" altLang="ru-RU" b="1" dirty="0" smtClean="0">
                <a:solidFill>
                  <a:srgbClr val="0000CC"/>
                </a:solidFill>
                <a:effectLst>
                  <a:outerShdw blurRad="38100" dist="38100" dir="2700000" algn="tl">
                    <a:srgbClr val="C0C0C0"/>
                  </a:outerShdw>
                </a:effectLst>
                <a:latin typeface="Arial" panose="020B0604020202020204" pitchFamily="34" charset="0"/>
              </a:rPr>
              <a:t> </a:t>
            </a:r>
            <a:r>
              <a:rPr lang="en-US" altLang="ru-RU" b="1" dirty="0" smtClean="0">
                <a:solidFill>
                  <a:srgbClr val="0000CC"/>
                </a:solidFill>
                <a:effectLst>
                  <a:outerShdw blurRad="38100" dist="38100" dir="2700000" algn="tl">
                    <a:srgbClr val="C0C0C0"/>
                  </a:outerShdw>
                </a:effectLst>
                <a:latin typeface="Arial" panose="020B0604020202020204" pitchFamily="34" charset="0"/>
                <a:sym typeface="Symbol" panose="05050102010706020507" pitchFamily="18" charset="2"/>
              </a:rPr>
              <a:t> </a:t>
            </a:r>
            <a:r>
              <a:rPr lang="en-US" altLang="ru-RU" b="1" baseline="30000" dirty="0" smtClean="0">
                <a:solidFill>
                  <a:srgbClr val="0000CC"/>
                </a:solidFill>
                <a:effectLst>
                  <a:outerShdw blurRad="38100" dist="38100" dir="2700000" algn="tl">
                    <a:srgbClr val="C0C0C0"/>
                  </a:outerShdw>
                </a:effectLst>
                <a:latin typeface="Arial" panose="020B0604020202020204" pitchFamily="34" charset="0"/>
                <a:sym typeface="Symbol" panose="05050102010706020507" pitchFamily="18" charset="2"/>
              </a:rPr>
              <a:t>14</a:t>
            </a:r>
            <a:r>
              <a:rPr lang="en-US" altLang="ru-RU" b="1" dirty="0" smtClean="0">
                <a:solidFill>
                  <a:srgbClr val="0000CC"/>
                </a:solidFill>
                <a:effectLst>
                  <a:outerShdw blurRad="38100" dist="38100" dir="2700000" algn="tl">
                    <a:srgbClr val="C0C0C0"/>
                  </a:outerShdw>
                </a:effectLst>
                <a:latin typeface="Arial" panose="020B0604020202020204" pitchFamily="34" charset="0"/>
                <a:sym typeface="Symbol" panose="05050102010706020507" pitchFamily="18" charset="2"/>
              </a:rPr>
              <a:t>N</a:t>
            </a:r>
            <a:r>
              <a:rPr lang="en-US" altLang="ru-RU" b="1" baseline="30000" dirty="0" smtClean="0">
                <a:solidFill>
                  <a:srgbClr val="0000CC"/>
                </a:solidFill>
                <a:effectLst>
                  <a:outerShdw blurRad="38100" dist="38100" dir="2700000" algn="tl">
                    <a:srgbClr val="C0C0C0"/>
                  </a:outerShdw>
                </a:effectLst>
                <a:latin typeface="Arial" panose="020B0604020202020204" pitchFamily="34" charset="0"/>
                <a:sym typeface="Symbol" panose="05050102010706020507" pitchFamily="18" charset="2"/>
              </a:rPr>
              <a:t>+7</a:t>
            </a:r>
          </a:p>
        </p:txBody>
      </p:sp>
      <p:pic>
        <p:nvPicPr>
          <p:cNvPr id="8"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20701" y="1772816"/>
            <a:ext cx="4010025" cy="48688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4090579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4035425" y="20638"/>
            <a:ext cx="5076825" cy="946150"/>
          </a:xfrm>
          <a:prstGeom prst="rect">
            <a:avLst/>
          </a:prstGeom>
          <a:noFill/>
          <a:ln w="9525">
            <a:noFill/>
            <a:miter lim="800000"/>
            <a:headEnd/>
            <a:tailEnd/>
          </a:ln>
        </p:spPr>
        <p:txBody>
          <a:bodyPr>
            <a:spAutoFit/>
          </a:bodyPr>
          <a:lstStyle/>
          <a:p>
            <a:pPr algn="ctr" eaLnBrk="1" hangingPunct="1">
              <a:spcBef>
                <a:spcPct val="50000"/>
              </a:spcBef>
            </a:pPr>
            <a:r>
              <a:rPr lang="en-US" altLang="ru-RU" sz="2800" b="1">
                <a:solidFill>
                  <a:srgbClr val="C00000"/>
                </a:solidFill>
                <a:latin typeface="Times New Roman" pitchFamily="18" charset="0"/>
              </a:rPr>
              <a:t>U400 CYCLOTRON</a:t>
            </a:r>
          </a:p>
          <a:p>
            <a:pPr algn="ctr" eaLnBrk="1" hangingPunct="1"/>
            <a:r>
              <a:rPr lang="en-US" altLang="ru-RU" sz="2800" b="1">
                <a:solidFill>
                  <a:srgbClr val="C00000"/>
                </a:solidFill>
                <a:latin typeface="Times New Roman" pitchFamily="18" charset="0"/>
              </a:rPr>
              <a:t>stand-alone &amp; post-accelerator</a:t>
            </a:r>
          </a:p>
        </p:txBody>
      </p:sp>
      <p:sp>
        <p:nvSpPr>
          <p:cNvPr id="166915" name="TextBox 1"/>
          <p:cNvSpPr txBox="1">
            <a:spLocks noChangeArrowheads="1"/>
          </p:cNvSpPr>
          <p:nvPr/>
        </p:nvSpPr>
        <p:spPr bwMode="auto">
          <a:xfrm>
            <a:off x="395288" y="4292600"/>
            <a:ext cx="4141787" cy="2247900"/>
          </a:xfrm>
          <a:prstGeom prst="rect">
            <a:avLst/>
          </a:prstGeom>
          <a:noFill/>
          <a:ln w="9525">
            <a:noFill/>
            <a:miter lim="800000"/>
            <a:headEnd/>
            <a:tailEnd/>
          </a:ln>
        </p:spPr>
        <p:txBody>
          <a:bodyPr wrap="none">
            <a:spAutoFit/>
          </a:bodyPr>
          <a:lstStyle/>
          <a:p>
            <a:pPr marL="342900" indent="-342900" eaLnBrk="1" hangingPunct="1">
              <a:buClr>
                <a:srgbClr val="FF3300"/>
              </a:buClr>
              <a:buFont typeface="Wingdings" pitchFamily="2" charset="2"/>
              <a:buChar char="Ø"/>
            </a:pPr>
            <a:r>
              <a:rPr lang="en-US" altLang="ru-RU" sz="2000" b="1">
                <a:solidFill>
                  <a:srgbClr val="002060"/>
                </a:solidFill>
                <a:latin typeface="Times New Roman" pitchFamily="18" charset="0"/>
                <a:cs typeface="Arial" pitchFamily="34" charset="0"/>
              </a:rPr>
              <a:t>New heavy isotopes</a:t>
            </a:r>
          </a:p>
          <a:p>
            <a:pPr marL="342900" indent="-342900" eaLnBrk="1" hangingPunct="1">
              <a:buClr>
                <a:srgbClr val="FF3300"/>
              </a:buClr>
              <a:buFont typeface="Wingdings" pitchFamily="2" charset="2"/>
              <a:buChar char="Ø"/>
            </a:pPr>
            <a:r>
              <a:rPr lang="en-US" altLang="ru-RU" sz="2000" b="1">
                <a:solidFill>
                  <a:srgbClr val="002060"/>
                </a:solidFill>
                <a:latin typeface="Times New Roman" pitchFamily="18" charset="0"/>
                <a:cs typeface="Arial" pitchFamily="34" charset="0"/>
              </a:rPr>
              <a:t>Fusion-fission</a:t>
            </a:r>
          </a:p>
          <a:p>
            <a:pPr marL="342900" indent="-342900" eaLnBrk="1" hangingPunct="1">
              <a:buClr>
                <a:srgbClr val="FF3300"/>
              </a:buClr>
              <a:buFont typeface="Wingdings" pitchFamily="2" charset="2"/>
              <a:buChar char="Ø"/>
            </a:pPr>
            <a:r>
              <a:rPr lang="en-US" altLang="ru-RU" sz="2000" b="1">
                <a:solidFill>
                  <a:srgbClr val="002060"/>
                </a:solidFill>
                <a:latin typeface="Times New Roman" pitchFamily="18" charset="0"/>
                <a:cs typeface="Arial" pitchFamily="34" charset="0"/>
              </a:rPr>
              <a:t>Nuclear spectroscopy</a:t>
            </a:r>
          </a:p>
          <a:p>
            <a:pPr marL="342900" indent="-342900" eaLnBrk="1" hangingPunct="1">
              <a:buClr>
                <a:srgbClr val="FF3300"/>
              </a:buClr>
              <a:buFont typeface="Wingdings" pitchFamily="2" charset="2"/>
              <a:buChar char="Ø"/>
            </a:pPr>
            <a:r>
              <a:rPr lang="en-US" altLang="ru-RU" sz="2000" b="1">
                <a:solidFill>
                  <a:srgbClr val="002060"/>
                </a:solidFill>
                <a:latin typeface="Times New Roman" pitchFamily="18" charset="0"/>
                <a:cs typeface="Arial" pitchFamily="34" charset="0"/>
              </a:rPr>
              <a:t>SHE chemistry</a:t>
            </a:r>
          </a:p>
          <a:p>
            <a:pPr marL="342900" indent="-342900" eaLnBrk="1" hangingPunct="1">
              <a:buClr>
                <a:srgbClr val="FF3300"/>
              </a:buClr>
              <a:buFont typeface="Wingdings" pitchFamily="2" charset="2"/>
              <a:buChar char="Ø"/>
            </a:pPr>
            <a:r>
              <a:rPr lang="en-US" altLang="ru-RU" sz="2000" b="1">
                <a:solidFill>
                  <a:srgbClr val="002060"/>
                </a:solidFill>
                <a:latin typeface="Times New Roman" pitchFamily="18" charset="0"/>
                <a:cs typeface="Arial" pitchFamily="34" charset="0"/>
              </a:rPr>
              <a:t>Multi nucleon transfer reactions;</a:t>
            </a:r>
          </a:p>
          <a:p>
            <a:pPr marL="342900" indent="-342900" eaLnBrk="1" hangingPunct="1">
              <a:buClr>
                <a:srgbClr val="FF3300"/>
              </a:buClr>
              <a:buFont typeface="Wingdings" pitchFamily="2" charset="2"/>
              <a:buChar char="Ø"/>
            </a:pPr>
            <a:r>
              <a:rPr lang="en-US" altLang="ru-RU" sz="2000" b="1">
                <a:solidFill>
                  <a:srgbClr val="002060"/>
                </a:solidFill>
                <a:latin typeface="Times New Roman" pitchFamily="18" charset="0"/>
                <a:cs typeface="Arial" pitchFamily="34" charset="0"/>
              </a:rPr>
              <a:t>Reactions with exotic nuclei</a:t>
            </a:r>
          </a:p>
          <a:p>
            <a:pPr marL="342900" indent="-342900" eaLnBrk="1" hangingPunct="1">
              <a:buClr>
                <a:srgbClr val="FF3300"/>
              </a:buClr>
              <a:buFont typeface="Wingdings" pitchFamily="2" charset="2"/>
              <a:buChar char="Ø"/>
            </a:pPr>
            <a:r>
              <a:rPr lang="en-US" altLang="ru-RU" sz="2000" b="1">
                <a:solidFill>
                  <a:srgbClr val="002060"/>
                </a:solidFill>
                <a:latin typeface="Times New Roman" pitchFamily="18" charset="0"/>
                <a:cs typeface="Arial" pitchFamily="34" charset="0"/>
              </a:rPr>
              <a:t>Structure of light exotic nuclei;</a:t>
            </a:r>
          </a:p>
        </p:txBody>
      </p:sp>
      <p:pic>
        <p:nvPicPr>
          <p:cNvPr id="166916" name="Picture 5" descr="u400"/>
          <p:cNvPicPr>
            <a:picLocks noChangeAspect="1" noChangeArrowheads="1"/>
          </p:cNvPicPr>
          <p:nvPr/>
        </p:nvPicPr>
        <p:blipFill>
          <a:blip r:embed="rId3" cstate="print"/>
          <a:srcRect/>
          <a:stretch>
            <a:fillRect/>
          </a:stretch>
        </p:blipFill>
        <p:spPr bwMode="auto">
          <a:xfrm>
            <a:off x="490538" y="115888"/>
            <a:ext cx="3289300" cy="3960812"/>
          </a:xfrm>
          <a:prstGeom prst="rect">
            <a:avLst/>
          </a:prstGeom>
          <a:noFill/>
          <a:ln w="9525">
            <a:noFill/>
            <a:miter lim="800000"/>
            <a:headEnd/>
            <a:tailEnd/>
          </a:ln>
        </p:spPr>
      </p:pic>
      <p:graphicFrame>
        <p:nvGraphicFramePr>
          <p:cNvPr id="6" name="Group 166"/>
          <p:cNvGraphicFramePr>
            <a:graphicFrameLocks noGrp="1"/>
          </p:cNvGraphicFramePr>
          <p:nvPr/>
        </p:nvGraphicFramePr>
        <p:xfrm>
          <a:off x="4787900" y="981075"/>
          <a:ext cx="3913188" cy="5743571"/>
        </p:xfrm>
        <a:graphic>
          <a:graphicData uri="http://schemas.openxmlformats.org/drawingml/2006/table">
            <a:tbl>
              <a:tblPr/>
              <a:tblGrid>
                <a:gridCol w="1112838"/>
                <a:gridCol w="1651000"/>
                <a:gridCol w="1149350"/>
              </a:tblGrid>
              <a:tr h="62235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Times New Roman" pitchFamily="18" charset="0"/>
                          <a:cs typeface="Times New Roman" pitchFamily="18" charset="0"/>
                        </a:rPr>
                        <a:t>Ion</a:t>
                      </a:r>
                      <a:endParaRPr kumimoji="0" lang="en-US" sz="1700" b="1" i="0" u="none" strike="noStrike" cap="none" normalizeH="0" baseline="0" dirty="0" smtClean="0">
                        <a:ln>
                          <a:noFill/>
                        </a:ln>
                        <a:solidFill>
                          <a:schemeClr val="tx1"/>
                        </a:solidFill>
                        <a:effectLst/>
                        <a:latin typeface="Times New Roman" pitchFamily="18" charset="0"/>
                        <a:cs typeface="Arial"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Ion energy</a:t>
                      </a:r>
                      <a:endParaRPr kumimoji="0" lang="ru-RU" sz="1700" b="1"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[MeV/A]</a:t>
                      </a: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Output intensity</a:t>
                      </a:r>
                    </a:p>
                  </a:txBody>
                  <a:tcPr marL="91445" marR="91445" marT="45728" marB="45728"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4</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 He </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en-US" sz="1800" b="0" i="0" u="none" strike="noStrike" cap="none" normalizeH="0" baseline="0" dirty="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6</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 He </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11</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3</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sym typeface="Symbol" pitchFamily="18" charset="2"/>
                        </a:rPr>
                        <a:t></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10</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rPr>
                        <a:t>7</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sym typeface="Symbol" pitchFamily="18" charset="2"/>
                        </a:rPr>
                        <a:t> pps</a:t>
                      </a: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8</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 He </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7.9</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16</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 O </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5.7; 7.9</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5 pμA</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18</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O</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7.8; 10.5; 15.8</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4.4 pμA</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40</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 Ar </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4+</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3.8; 5.1 *</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1.7 pμA</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48</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 Ca </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3.7; 5.3 *</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1.2 pμA</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48</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Ca</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9+</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8.9; 11; 17.7 *</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1 pμA</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50</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 Ti </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3.6; 5.1 *</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0.4 p</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sym typeface="Symbol" pitchFamily="18" charset="2"/>
                        </a:rPr>
                        <a:t></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A</a:t>
                      </a:r>
                      <a:endParaRPr kumimoji="0" lang="en-US" sz="1800" b="0" i="0" u="none" strike="noStrike" cap="none" normalizeH="0" baseline="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58</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 Fe </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6+</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3.8; 5.4 *</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0.7 p</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sym typeface="Symbol" pitchFamily="18" charset="2"/>
                        </a:rPr>
                        <a:t></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A</a:t>
                      </a:r>
                      <a:endParaRPr kumimoji="0" lang="en-US" sz="1800" b="0" i="0" u="none" strike="noStrike" cap="none" normalizeH="0" baseline="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84</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Kr</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8+</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3.1; 4.4 *</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0.3 pμA</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136</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Xe</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14+</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3.3; 4.6; 6.9 *</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0.08 pμA</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30000" smtClean="0">
                          <a:ln>
                            <a:noFill/>
                          </a:ln>
                          <a:solidFill>
                            <a:schemeClr val="tx1"/>
                          </a:solidFill>
                          <a:effectLst/>
                          <a:latin typeface="Times New Roman" pitchFamily="18" charset="0"/>
                        </a:rPr>
                        <a:t>160</a:t>
                      </a:r>
                      <a:r>
                        <a:rPr kumimoji="0" lang="en-US" sz="1800" b="0" i="0" u="none" strike="noStrike" cap="none" normalizeH="0" baseline="0" smtClean="0">
                          <a:ln>
                            <a:noFill/>
                          </a:ln>
                          <a:solidFill>
                            <a:schemeClr val="tx1"/>
                          </a:solidFill>
                          <a:effectLst/>
                          <a:latin typeface="Times New Roman" pitchFamily="18" charset="0"/>
                        </a:rPr>
                        <a:t>Gd</a:t>
                      </a:r>
                      <a:r>
                        <a:rPr kumimoji="0" lang="en-US" sz="1800" b="0" i="0" u="none" strike="noStrike" cap="none" normalizeH="0" baseline="30000" smtClean="0">
                          <a:ln>
                            <a:noFill/>
                          </a:ln>
                          <a:solidFill>
                            <a:schemeClr val="tx1"/>
                          </a:solidFill>
                          <a:effectLst/>
                          <a:latin typeface="Times New Roman" pitchFamily="18" charset="0"/>
                        </a:rPr>
                        <a:t>19+</a:t>
                      </a: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5.5</a:t>
                      </a: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0.01 pμA</a:t>
                      </a: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chemeClr val="tx1"/>
                          </a:solidFill>
                          <a:effectLst/>
                          <a:latin typeface="Times New Roman" pitchFamily="18" charset="0"/>
                        </a:rPr>
                        <a:t>209</a:t>
                      </a:r>
                      <a:r>
                        <a:rPr kumimoji="0" lang="en-US" sz="1800" b="0" i="0" u="none" strike="noStrike" cap="none" normalizeH="0" baseline="0" smtClean="0">
                          <a:ln>
                            <a:noFill/>
                          </a:ln>
                          <a:solidFill>
                            <a:schemeClr val="tx1"/>
                          </a:solidFill>
                          <a:effectLst/>
                          <a:latin typeface="Times New Roman" pitchFamily="18" charset="0"/>
                        </a:rPr>
                        <a:t>Bi</a:t>
                      </a:r>
                      <a:r>
                        <a:rPr kumimoji="0" lang="en-US" sz="1800" b="0" i="0" u="none" strike="noStrike" cap="none" normalizeH="0" baseline="30000" smtClean="0">
                          <a:ln>
                            <a:noFill/>
                          </a:ln>
                          <a:solidFill>
                            <a:schemeClr val="tx1"/>
                          </a:solidFill>
                          <a:effectLst/>
                          <a:latin typeface="Times New Roman" pitchFamily="18" charset="0"/>
                        </a:rPr>
                        <a:t>19+</a:t>
                      </a: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3.4</a:t>
                      </a: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0.01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pμA</a:t>
                      </a:r>
                      <a:endParaRPr kumimoji="0" lang="en-US" sz="1800" b="0" i="0" u="none" strike="noStrike" cap="none" normalizeH="0" baseline="0" dirty="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bl>
          </a:graphicData>
        </a:graphic>
      </p:graphicFrame>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12"/>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09037237-31B0-410E-8D06-6CC68BFE866E}" type="slidenum">
              <a:rPr lang="en-US" altLang="ru-RU" sz="1400" smtClean="0">
                <a:solidFill>
                  <a:srgbClr val="CCECFF"/>
                </a:solidFill>
                <a:latin typeface="Times New Roman" panose="02020603050405020304" pitchFamily="18" charset="0"/>
              </a:rPr>
              <a:pPr>
                <a:spcBef>
                  <a:spcPct val="50000"/>
                </a:spcBef>
                <a:buClrTx/>
                <a:buSzTx/>
                <a:buFontTx/>
                <a:buNone/>
              </a:pPr>
              <a:t>13</a:t>
            </a:fld>
            <a:endParaRPr lang="en-US" altLang="ru-RU" sz="1400" smtClean="0">
              <a:solidFill>
                <a:srgbClr val="CCECFF"/>
              </a:solidFill>
              <a:latin typeface="Times New Roman" panose="02020603050405020304" pitchFamily="18" charset="0"/>
            </a:endParaRPr>
          </a:p>
        </p:txBody>
      </p:sp>
      <p:sp>
        <p:nvSpPr>
          <p:cNvPr id="515074" name="Text Box 2"/>
          <p:cNvSpPr txBox="1">
            <a:spLocks noChangeArrowheads="1"/>
          </p:cNvSpPr>
          <p:nvPr/>
        </p:nvSpPr>
        <p:spPr bwMode="auto">
          <a:xfrm>
            <a:off x="971550" y="0"/>
            <a:ext cx="7753350" cy="519113"/>
          </a:xfrm>
          <a:prstGeom prst="rect">
            <a:avLst/>
          </a:prstGeom>
          <a:noFill/>
          <a:ln>
            <a:noFill/>
          </a:ln>
          <a:effectLst>
            <a:outerShdw dist="117088" dir="2436078"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2800" b="1" dirty="0">
                <a:solidFill>
                  <a:srgbClr val="FFD72D"/>
                </a:solidFill>
                <a:effectLst>
                  <a:outerShdw blurRad="38100" dist="38100" dir="2700000" algn="tl">
                    <a:srgbClr val="000000"/>
                  </a:outerShdw>
                </a:effectLst>
                <a:latin typeface="Tahoma" panose="020B0604030504040204" pitchFamily="34" charset="0"/>
              </a:rPr>
              <a:t>Axial injection system of U-400 </a:t>
            </a:r>
            <a:r>
              <a:rPr lang="en-US" sz="2800" b="1" dirty="0">
                <a:solidFill>
                  <a:srgbClr val="FFD72D"/>
                </a:solidFill>
                <a:effectLst>
                  <a:outerShdw blurRad="38100" dist="38100" dir="2700000" algn="tl">
                    <a:srgbClr val="000000"/>
                  </a:outerShdw>
                </a:effectLst>
                <a:latin typeface="Tahoma" panose="020B0604030504040204" pitchFamily="34" charset="0"/>
                <a:sym typeface="Symbol" panose="05050102010706020507" pitchFamily="18" charset="2"/>
              </a:rPr>
              <a:t>Cyclotron</a:t>
            </a:r>
            <a:endParaRPr lang="ru-RU" sz="2800" b="1" dirty="0">
              <a:solidFill>
                <a:srgbClr val="FFD72D"/>
              </a:solidFill>
              <a:effectLst>
                <a:outerShdw blurRad="38100" dist="38100" dir="2700000" algn="tl">
                  <a:srgbClr val="000000"/>
                </a:outerShdw>
              </a:effectLst>
              <a:latin typeface="Tahoma" panose="020B0604030504040204" pitchFamily="34" charset="0"/>
            </a:endParaRPr>
          </a:p>
        </p:txBody>
      </p:sp>
      <p:sp>
        <p:nvSpPr>
          <p:cNvPr id="515075" name="Rectangle 3"/>
          <p:cNvSpPr>
            <a:spLocks noChangeArrowheads="1"/>
          </p:cNvSpPr>
          <p:nvPr/>
        </p:nvSpPr>
        <p:spPr bwMode="auto">
          <a:xfrm>
            <a:off x="0" y="147637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1" hangingPunct="1">
              <a:defRPr/>
            </a:pPr>
            <a:endParaRPr lang="ru-RU">
              <a:effectLst>
                <a:outerShdw blurRad="38100" dist="38100" dir="2700000" algn="tl">
                  <a:srgbClr val="000000">
                    <a:alpha val="43137"/>
                  </a:srgbClr>
                </a:outerShdw>
              </a:effectLst>
            </a:endParaRPr>
          </a:p>
        </p:txBody>
      </p:sp>
      <p:graphicFrame>
        <p:nvGraphicFramePr>
          <p:cNvPr id="168965" name="Object 4"/>
          <p:cNvGraphicFramePr>
            <a:graphicFrameLocks noChangeAspect="1"/>
          </p:cNvGraphicFramePr>
          <p:nvPr/>
        </p:nvGraphicFramePr>
        <p:xfrm>
          <a:off x="2051050" y="549275"/>
          <a:ext cx="5256213" cy="6308725"/>
        </p:xfrm>
        <a:graphic>
          <a:graphicData uri="http://schemas.openxmlformats.org/presentationml/2006/ole">
            <p:oleObj spid="_x0000_s1060903" r:id="rId4" imgW="6900672" imgH="9180576" progId="">
              <p:embed/>
            </p:oleObj>
          </a:graphicData>
        </a:graphic>
      </p:graphicFrame>
      <p:sp>
        <p:nvSpPr>
          <p:cNvPr id="168966" name="Text Box 6"/>
          <p:cNvSpPr txBox="1">
            <a:spLocks noChangeArrowheads="1"/>
          </p:cNvSpPr>
          <p:nvPr/>
        </p:nvSpPr>
        <p:spPr bwMode="auto">
          <a:xfrm>
            <a:off x="2051050" y="765175"/>
            <a:ext cx="936625" cy="274638"/>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ru-RU" altLang="ru-RU" sz="1200" b="1">
                <a:solidFill>
                  <a:schemeClr val="bg2"/>
                </a:solidFill>
                <a:latin typeface="Times New Roman" panose="02020603050405020304" pitchFamily="18" charset="0"/>
              </a:rPr>
              <a:t>ECR4M</a:t>
            </a:r>
          </a:p>
        </p:txBody>
      </p:sp>
      <p:sp>
        <p:nvSpPr>
          <p:cNvPr id="168967" name="Rectangle 8"/>
          <p:cNvSpPr>
            <a:spLocks noChangeArrowheads="1"/>
          </p:cNvSpPr>
          <p:nvPr/>
        </p:nvSpPr>
        <p:spPr bwMode="auto">
          <a:xfrm>
            <a:off x="5435600" y="6308725"/>
            <a:ext cx="846138" cy="30480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ru-RU" sz="1400" b="1">
                <a:solidFill>
                  <a:schemeClr val="bg2"/>
                </a:solidFill>
                <a:latin typeface="Times New Roman" panose="02020603050405020304" pitchFamily="18" charset="0"/>
              </a:rPr>
              <a:t>Inflector</a:t>
            </a:r>
            <a:endParaRPr lang="ru-RU" altLang="ru-RU" sz="1400" b="1">
              <a:solidFill>
                <a:schemeClr val="bg2"/>
              </a:solidFill>
              <a:latin typeface="Times New Roman" panose="02020603050405020304" pitchFamily="18" charset="0"/>
            </a:endParaRPr>
          </a:p>
        </p:txBody>
      </p:sp>
    </p:spTree>
    <p:extLst>
      <p:ext uri="{BB962C8B-B14F-4D97-AF65-F5344CB8AC3E}">
        <p14:creationId xmlns:p14="http://schemas.microsoft.com/office/powerpoint/2010/main" xmlns="" val="2833056900"/>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15074"/>
                                        </p:tgtEl>
                                        <p:attrNameLst>
                                          <p:attrName>style.visibility</p:attrName>
                                        </p:attrNameLst>
                                      </p:cBhvr>
                                      <p:to>
                                        <p:strVal val="visible"/>
                                      </p:to>
                                    </p:set>
                                    <p:anim calcmode="lin" valueType="num">
                                      <p:cBhvr>
                                        <p:cTn id="7" dur="1000" fill="hold"/>
                                        <p:tgtEl>
                                          <p:spTgt spid="515074"/>
                                        </p:tgtEl>
                                        <p:attrNameLst>
                                          <p:attrName>ppt_x</p:attrName>
                                        </p:attrNameLst>
                                      </p:cBhvr>
                                      <p:tavLst>
                                        <p:tav tm="0">
                                          <p:val>
                                            <p:strVal val="#ppt_x-.2"/>
                                          </p:val>
                                        </p:tav>
                                        <p:tav tm="100000">
                                          <p:val>
                                            <p:strVal val="#ppt_x"/>
                                          </p:val>
                                        </p:tav>
                                      </p:tavLst>
                                    </p:anim>
                                    <p:anim calcmode="lin" valueType="num">
                                      <p:cBhvr>
                                        <p:cTn id="8" dur="1000" fill="hold"/>
                                        <p:tgtEl>
                                          <p:spTgt spid="515074"/>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5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7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Номер слайда 5"/>
          <p:cNvSpPr>
            <a:spLocks noGrp="1"/>
          </p:cNvSpPr>
          <p:nvPr>
            <p:ph type="sldNum" sz="quarter" idx="12"/>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AFC8D047-9D4C-4D09-B872-9CAE8E274B3A}" type="slidenum">
              <a:rPr lang="en-US" altLang="ru-RU" sz="1400" smtClean="0">
                <a:solidFill>
                  <a:srgbClr val="FFFFFF"/>
                </a:solidFill>
                <a:latin typeface="Times New Roman" panose="02020603050405020304" pitchFamily="18" charset="0"/>
              </a:rPr>
              <a:pPr>
                <a:spcBef>
                  <a:spcPct val="50000"/>
                </a:spcBef>
                <a:buClrTx/>
                <a:buSzTx/>
                <a:buFontTx/>
                <a:buNone/>
              </a:pPr>
              <a:t>14</a:t>
            </a:fld>
            <a:endParaRPr lang="en-US" altLang="ru-RU" sz="1400" smtClean="0">
              <a:solidFill>
                <a:srgbClr val="FFFFFF"/>
              </a:solidFill>
              <a:latin typeface="Times New Roman" panose="02020603050405020304" pitchFamily="18" charset="0"/>
            </a:endParaRPr>
          </a:p>
        </p:txBody>
      </p:sp>
      <p:sp>
        <p:nvSpPr>
          <p:cNvPr id="835586" name="Rectangle 2"/>
          <p:cNvSpPr>
            <a:spLocks noGrp="1" noChangeArrowheads="1"/>
          </p:cNvSpPr>
          <p:nvPr>
            <p:ph type="title"/>
          </p:nvPr>
        </p:nvSpPr>
        <p:spPr>
          <a:xfrm>
            <a:off x="131762" y="9525"/>
            <a:ext cx="8915400" cy="574675"/>
          </a:xfrm>
        </p:spPr>
        <p:txBody>
          <a:bodyPr/>
          <a:lstStyle/>
          <a:p>
            <a:pPr algn="ctr" eaLnBrk="1" hangingPunct="1">
              <a:defRPr/>
            </a:pPr>
            <a:r>
              <a:rPr lang="en-US" sz="2800" b="1" dirty="0">
                <a:solidFill>
                  <a:srgbClr val="FFD72D"/>
                </a:solidFill>
              </a:rPr>
              <a:t>Axial injection system of U-400 </a:t>
            </a:r>
            <a:r>
              <a:rPr lang="en-US" sz="2800" b="1" dirty="0">
                <a:solidFill>
                  <a:srgbClr val="FFD72D"/>
                </a:solidFill>
                <a:sym typeface="Symbol" panose="05050102010706020507" pitchFamily="18" charset="2"/>
              </a:rPr>
              <a:t>Cyclotron</a:t>
            </a:r>
            <a:endParaRPr lang="ru-RU" sz="2800" b="1" dirty="0">
              <a:solidFill>
                <a:srgbClr val="FFD72D"/>
              </a:solidFill>
            </a:endParaRPr>
          </a:p>
        </p:txBody>
      </p:sp>
      <p:sp>
        <p:nvSpPr>
          <p:cNvPr id="171012" name="Rectangle 3"/>
          <p:cNvSpPr>
            <a:spLocks noChangeArrowheads="1"/>
          </p:cNvSpPr>
          <p:nvPr/>
        </p:nvSpPr>
        <p:spPr bwMode="auto">
          <a:xfrm>
            <a:off x="114300" y="20447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ru-RU" altLang="ru-RU" sz="1800" smtClean="0">
              <a:solidFill>
                <a:srgbClr val="FFFFFF"/>
              </a:solidFill>
              <a:latin typeface="Arial" panose="020B0604020202020204" pitchFamily="34" charset="0"/>
              <a:cs typeface="+mn-cs"/>
            </a:endParaRPr>
          </a:p>
        </p:txBody>
      </p:sp>
      <p:sp>
        <p:nvSpPr>
          <p:cNvPr id="835615" name="Text Box 31"/>
          <p:cNvSpPr txBox="1">
            <a:spLocks noChangeArrowheads="1"/>
          </p:cNvSpPr>
          <p:nvPr/>
        </p:nvSpPr>
        <p:spPr bwMode="auto">
          <a:xfrm>
            <a:off x="-180528" y="678273"/>
            <a:ext cx="367188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sz="2000" dirty="0" err="1">
                <a:solidFill>
                  <a:srgbClr val="FFFFFF"/>
                </a:solidFill>
                <a:effectLst>
                  <a:outerShdw blurRad="38100" dist="38100" dir="2700000" algn="tl">
                    <a:srgbClr val="000000"/>
                  </a:outerShdw>
                </a:effectLst>
                <a:latin typeface="Arial" panose="020B0604020202020204" pitchFamily="34" charset="0"/>
                <a:cs typeface="+mn-cs"/>
              </a:rPr>
              <a:t>Buncher</a:t>
            </a:r>
            <a:r>
              <a:rPr lang="en-US" sz="2000" dirty="0">
                <a:solidFill>
                  <a:srgbClr val="FFFFFF"/>
                </a:solidFill>
                <a:effectLst>
                  <a:outerShdw blurRad="38100" dist="38100" dir="2700000" algn="tl">
                    <a:srgbClr val="000000"/>
                  </a:outerShdw>
                </a:effectLst>
                <a:latin typeface="Arial" panose="020B0604020202020204" pitchFamily="34" charset="0"/>
                <a:cs typeface="+mn-cs"/>
              </a:rPr>
              <a:t> system of U-400</a:t>
            </a:r>
            <a:endParaRPr lang="ru-RU" sz="2000" dirty="0">
              <a:solidFill>
                <a:srgbClr val="FFFFFF"/>
              </a:solidFill>
              <a:effectLst>
                <a:outerShdw blurRad="38100" dist="38100" dir="2700000" algn="tl">
                  <a:srgbClr val="000000"/>
                </a:outerShdw>
              </a:effectLst>
              <a:latin typeface="Arial" panose="020B0604020202020204" pitchFamily="34" charset="0"/>
              <a:cs typeface="+mn-cs"/>
            </a:endParaRPr>
          </a:p>
        </p:txBody>
      </p:sp>
      <p:sp>
        <p:nvSpPr>
          <p:cNvPr id="835616" name="Text Box 32"/>
          <p:cNvSpPr txBox="1">
            <a:spLocks noChangeArrowheads="1"/>
          </p:cNvSpPr>
          <p:nvPr/>
        </p:nvSpPr>
        <p:spPr bwMode="auto">
          <a:xfrm>
            <a:off x="4299594" y="1284358"/>
            <a:ext cx="4681537"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sz="2000" dirty="0">
                <a:solidFill>
                  <a:srgbClr val="FFFFFF"/>
                </a:solidFill>
                <a:latin typeface="Arial Cyr" panose="020B0604020202020204" pitchFamily="34" charset="0"/>
                <a:cs typeface="+mn-cs"/>
              </a:rPr>
              <a:t>Influence of space charge</a:t>
            </a:r>
            <a:endParaRPr lang="ru-RU" sz="2000" dirty="0">
              <a:solidFill>
                <a:srgbClr val="FFFFFF"/>
              </a:solidFill>
              <a:effectLst>
                <a:outerShdw blurRad="38100" dist="38100" dir="2700000" algn="tl">
                  <a:srgbClr val="000000"/>
                </a:outerShdw>
              </a:effectLst>
              <a:latin typeface="Arial" panose="020B0604020202020204" pitchFamily="34" charset="0"/>
              <a:cs typeface="+mn-cs"/>
            </a:endParaRPr>
          </a:p>
        </p:txBody>
      </p:sp>
      <p:pic>
        <p:nvPicPr>
          <p:cNvPr id="171015" name="Picture 36"/>
          <p:cNvPicPr>
            <a:picLocks noChangeAspect="1" noChangeArrowheads="1"/>
          </p:cNvPicPr>
          <p:nvPr/>
        </p:nvPicPr>
        <p:blipFill>
          <a:blip r:embed="rId4" cstate="print">
            <a:extLst>
              <a:ext uri="{28A0092B-C50C-407E-A947-70E740481C1C}">
                <a14:useLocalDpi xmlns:a14="http://schemas.microsoft.com/office/drawing/2010/main" xmlns="" val="0"/>
              </a:ext>
            </a:extLst>
          </a:blip>
          <a:srcRect b="1654"/>
          <a:stretch>
            <a:fillRect/>
          </a:stretch>
        </p:blipFill>
        <p:spPr bwMode="auto">
          <a:xfrm>
            <a:off x="3818" y="1019363"/>
            <a:ext cx="4295776"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71016" name="Object 22"/>
          <p:cNvGraphicFramePr>
            <a:graphicFrameLocks noChangeAspect="1"/>
          </p:cNvGraphicFramePr>
          <p:nvPr>
            <p:extLst>
              <p:ext uri="{D42A27DB-BD31-4B8C-83A1-F6EECF244321}">
                <p14:modId xmlns:p14="http://schemas.microsoft.com/office/powerpoint/2010/main" xmlns="" val="124321004"/>
              </p:ext>
            </p:extLst>
          </p:nvPr>
        </p:nvGraphicFramePr>
        <p:xfrm>
          <a:off x="4335463" y="1671155"/>
          <a:ext cx="4808537" cy="3614737"/>
        </p:xfrm>
        <a:graphic>
          <a:graphicData uri="http://schemas.openxmlformats.org/presentationml/2006/ole">
            <p:oleObj spid="_x0000_s1071128" name="Slide" r:id="rId5" imgW="4571941" imgH="3428837" progId="PowerPoint.Slide.8">
              <p:embed/>
            </p:oleObj>
          </a:graphicData>
        </a:graphic>
      </p:graphicFrame>
      <p:graphicFrame>
        <p:nvGraphicFramePr>
          <p:cNvPr id="9" name="Group 147"/>
          <p:cNvGraphicFramePr>
            <a:graphicFrameLocks noGrp="1"/>
          </p:cNvGraphicFramePr>
          <p:nvPr>
            <p:extLst>
              <p:ext uri="{D42A27DB-BD31-4B8C-83A1-F6EECF244321}">
                <p14:modId xmlns:p14="http://schemas.microsoft.com/office/powerpoint/2010/main" xmlns="" val="4016671339"/>
              </p:ext>
            </p:extLst>
          </p:nvPr>
        </p:nvGraphicFramePr>
        <p:xfrm>
          <a:off x="34925" y="5337175"/>
          <a:ext cx="9109075" cy="1524000"/>
        </p:xfrm>
        <a:graphic>
          <a:graphicData uri="http://schemas.openxmlformats.org/drawingml/2006/table">
            <a:tbl>
              <a:tblPr/>
              <a:tblGrid>
                <a:gridCol w="4249738"/>
                <a:gridCol w="1258887"/>
                <a:gridCol w="1223963"/>
                <a:gridCol w="1223962"/>
                <a:gridCol w="1152525"/>
              </a:tblGrid>
              <a:tr h="398463">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dirty="0" smtClean="0">
                          <a:solidFill>
                            <a:srgbClr val="0033CC"/>
                          </a:solidFill>
                          <a:effectLst/>
                        </a:rPr>
                        <a:t>Accelerated beam  </a:t>
                      </a:r>
                      <a:r>
                        <a:rPr kumimoji="0" lang="ru-RU" altLang="ru-RU" sz="2000" b="0" i="0" u="none" strike="noStrike" cap="none" normalizeH="0" baseline="30000" dirty="0" smtClean="0">
                          <a:ln>
                            <a:noFill/>
                          </a:ln>
                          <a:solidFill>
                            <a:srgbClr val="0033CC"/>
                          </a:solidFill>
                          <a:effectLst/>
                          <a:latin typeface="Tahoma" panose="020B0604030504040204" pitchFamily="34" charset="0"/>
                        </a:rPr>
                        <a:t>48</a:t>
                      </a:r>
                      <a:r>
                        <a:rPr kumimoji="0" lang="en-US" altLang="ru-RU" sz="2000" b="0" i="0" u="none" strike="noStrike" cap="none" normalizeH="0" baseline="0" dirty="0" smtClean="0">
                          <a:ln>
                            <a:noFill/>
                          </a:ln>
                          <a:solidFill>
                            <a:srgbClr val="0033CC"/>
                          </a:solidFill>
                          <a:effectLst/>
                          <a:latin typeface="Tahoma" panose="020B0604030504040204" pitchFamily="34" charset="0"/>
                        </a:rPr>
                        <a:t>Ca</a:t>
                      </a:r>
                      <a:r>
                        <a:rPr kumimoji="0" lang="ru-RU" altLang="ru-RU" sz="2000" b="0" i="0" u="none" strike="noStrike" cap="none" normalizeH="0" baseline="30000" dirty="0" smtClean="0">
                          <a:ln>
                            <a:noFill/>
                          </a:ln>
                          <a:solidFill>
                            <a:srgbClr val="0033CC"/>
                          </a:solidFill>
                          <a:effectLst/>
                          <a:latin typeface="Tahoma" panose="020B0604030504040204" pitchFamily="34" charset="0"/>
                        </a:rPr>
                        <a:t>5+</a:t>
                      </a:r>
                      <a:r>
                        <a:rPr kumimoji="0" lang="ru-RU" altLang="ru-RU" sz="2000" b="0" i="0" u="none" strike="noStrike" cap="none" normalizeH="0" baseline="0" dirty="0" smtClean="0">
                          <a:ln>
                            <a:noFill/>
                          </a:ln>
                          <a:solidFill>
                            <a:srgbClr val="0033CC"/>
                          </a:solidFill>
                          <a:effectLst/>
                          <a:latin typeface="Tahoma" panose="020B0604030504040204" pitchFamily="34" charset="0"/>
                        </a:rPr>
                        <a:t>      </a:t>
                      </a:r>
                      <a:r>
                        <a:rPr kumimoji="0" lang="en-US" altLang="ru-RU" sz="2000" b="0" i="0" u="none" strike="noStrike" cap="none" normalizeH="0" baseline="0" dirty="0" smtClean="0">
                          <a:ln>
                            <a:noFill/>
                          </a:ln>
                          <a:solidFill>
                            <a:srgbClr val="0033CC"/>
                          </a:solidFill>
                          <a:effectLst/>
                          <a:latin typeface="Tahoma" panose="020B0604030504040204" pitchFamily="34" charset="0"/>
                        </a:rPr>
                        <a:t>    </a:t>
                      </a:r>
                      <a:r>
                        <a:rPr kumimoji="0" lang="ru-RU" altLang="ru-RU" sz="2000" b="0" i="0" u="none" strike="noStrike" cap="none" normalizeH="0" baseline="0" dirty="0" smtClean="0">
                          <a:ln>
                            <a:noFill/>
                          </a:ln>
                          <a:solidFill>
                            <a:srgbClr val="0033CC"/>
                          </a:solidFill>
                          <a:effectLst/>
                          <a:latin typeface="Tahoma" panose="020B0604030504040204" pitchFamily="34" charset="0"/>
                        </a:rPr>
                        <a:t>    </a:t>
                      </a:r>
                      <a:r>
                        <a:rPr kumimoji="0" lang="en-US" altLang="ru-RU" sz="2000" b="0" i="0" u="none" strike="noStrike" cap="none" normalizeH="0" baseline="0" dirty="0" smtClean="0">
                          <a:ln>
                            <a:noFill/>
                          </a:ln>
                          <a:solidFill>
                            <a:srgbClr val="0033CC"/>
                          </a:solidFill>
                          <a:effectLst/>
                          <a:latin typeface="Tahoma" panose="020B0604030504040204" pitchFamily="34" charset="0"/>
                        </a:rPr>
                        <a:t>U</a:t>
                      </a:r>
                      <a:r>
                        <a:rPr kumimoji="0" lang="ru-RU" altLang="ru-RU" sz="2000" b="0" i="0" u="none" strike="noStrike" cap="none" normalizeH="0" baseline="0" dirty="0" smtClean="0">
                          <a:ln>
                            <a:noFill/>
                          </a:ln>
                          <a:solidFill>
                            <a:srgbClr val="0033CC"/>
                          </a:solidFill>
                          <a:effectLst/>
                          <a:latin typeface="Tahoma" panose="020B0604030504040204" pitchFamily="34" charset="0"/>
                        </a:rPr>
                        <a:t> </a:t>
                      </a:r>
                      <a:r>
                        <a:rPr kumimoji="0" lang="en-US" altLang="ru-RU" sz="2000" b="0" i="0" u="none" strike="noStrike" cap="none" normalizeH="0" baseline="0" dirty="0" err="1" smtClean="0">
                          <a:ln>
                            <a:noFill/>
                          </a:ln>
                          <a:solidFill>
                            <a:srgbClr val="0033CC"/>
                          </a:solidFill>
                          <a:effectLst/>
                          <a:latin typeface="Tahoma" panose="020B0604030504040204" pitchFamily="34" charset="0"/>
                        </a:rPr>
                        <a:t>inj</a:t>
                      </a:r>
                      <a:r>
                        <a:rPr kumimoji="0" lang="ru-RU" altLang="ru-RU" sz="2000" b="0" i="0" u="none" strike="noStrike" cap="none" normalizeH="0" baseline="0" dirty="0" smtClean="0">
                          <a:ln>
                            <a:noFill/>
                          </a:ln>
                          <a:solidFill>
                            <a:srgbClr val="0033CC"/>
                          </a:solidFill>
                          <a:effectLst/>
                          <a:latin typeface="Tahoma" panose="020B0604030504040204" pitchFamily="34" charset="0"/>
                        </a:rPr>
                        <a:t> </a:t>
                      </a:r>
                      <a:r>
                        <a:rPr kumimoji="0" lang="en-US" altLang="ru-RU" sz="2000" b="0" i="0" u="none" strike="noStrike" cap="none" normalizeH="0" baseline="0" dirty="0" smtClean="0">
                          <a:ln>
                            <a:noFill/>
                          </a:ln>
                          <a:solidFill>
                            <a:srgbClr val="0033CC"/>
                          </a:solidFill>
                          <a:effectLst/>
                          <a:latin typeface="Tahoma" panose="020B0604030504040204" pitchFamily="34" charset="0"/>
                        </a:rPr>
                        <a:t>=</a:t>
                      </a:r>
                      <a:r>
                        <a:rPr kumimoji="0" lang="ru-RU" altLang="ru-RU" sz="2000" b="0" i="0" u="none" strike="noStrike" cap="none" normalizeH="0" baseline="0" dirty="0" smtClean="0">
                          <a:ln>
                            <a:noFill/>
                          </a:ln>
                          <a:solidFill>
                            <a:srgbClr val="0033CC"/>
                          </a:solidFill>
                          <a:effectLst/>
                          <a:latin typeface="Tahoma" panose="020B0604030504040204" pitchFamily="34" charset="0"/>
                        </a:rPr>
                        <a:t>14,7 </a:t>
                      </a:r>
                      <a:r>
                        <a:rPr kumimoji="0" lang="en-US" altLang="ru-RU" sz="2000" b="0" i="0" u="none" strike="noStrike" cap="none" normalizeH="0" baseline="0" dirty="0" smtClean="0">
                          <a:ln>
                            <a:noFill/>
                          </a:ln>
                          <a:solidFill>
                            <a:srgbClr val="0033CC"/>
                          </a:solidFill>
                          <a:effectLst/>
                          <a:latin typeface="Tahoma" panose="020B0604030504040204" pitchFamily="34" charset="0"/>
                        </a:rPr>
                        <a:t>kV</a:t>
                      </a:r>
                      <a:r>
                        <a:rPr kumimoji="0" lang="ru-RU" altLang="ru-RU" sz="2000" b="0" i="0" u="none" strike="noStrike" cap="none" normalizeH="0" baseline="0" dirty="0" smtClean="0">
                          <a:ln>
                            <a:noFill/>
                          </a:ln>
                          <a:solidFill>
                            <a:srgbClr val="0033CC"/>
                          </a:solidFill>
                          <a:effectLst/>
                          <a:latin typeface="Tahoma" panose="020B0604030504040204" pitchFamily="34" charset="0"/>
                        </a:rPr>
                        <a:t>;    </a:t>
                      </a:r>
                      <a:r>
                        <a:rPr kumimoji="0" lang="en-US" altLang="ru-RU" sz="2000" b="0" i="0" u="none" strike="noStrike" cap="none" normalizeH="0" baseline="0" dirty="0" smtClean="0">
                          <a:ln>
                            <a:noFill/>
                          </a:ln>
                          <a:solidFill>
                            <a:srgbClr val="0033CC"/>
                          </a:solidFill>
                          <a:effectLst/>
                          <a:latin typeface="Tahoma" panose="020B0604030504040204" pitchFamily="34" charset="0"/>
                        </a:rPr>
                        <a:t>I </a:t>
                      </a:r>
                      <a:r>
                        <a:rPr kumimoji="0" lang="en-US" altLang="ru-RU" sz="2000" b="0" i="0" u="none" strike="noStrike" cap="none" normalizeH="0" baseline="0" dirty="0" err="1" smtClean="0">
                          <a:ln>
                            <a:noFill/>
                          </a:ln>
                          <a:solidFill>
                            <a:srgbClr val="0033CC"/>
                          </a:solidFill>
                          <a:effectLst/>
                          <a:latin typeface="Tahoma" panose="020B0604030504040204" pitchFamily="34" charset="0"/>
                        </a:rPr>
                        <a:t>inj</a:t>
                      </a:r>
                      <a:r>
                        <a:rPr kumimoji="0" lang="en-US" altLang="ru-RU" sz="2000" b="0" i="0" u="none" strike="noStrike" cap="none" normalizeH="0" baseline="0" dirty="0" smtClean="0">
                          <a:ln>
                            <a:noFill/>
                          </a:ln>
                          <a:solidFill>
                            <a:srgbClr val="0033CC"/>
                          </a:solidFill>
                          <a:effectLst/>
                          <a:latin typeface="Tahoma" panose="020B0604030504040204" pitchFamily="34" charset="0"/>
                        </a:rPr>
                        <a:t> =</a:t>
                      </a:r>
                      <a:r>
                        <a:rPr kumimoji="0" lang="ru-RU" altLang="ru-RU" sz="2000" b="0" i="0" u="none" strike="noStrike" cap="none" normalizeH="0" baseline="0" dirty="0" smtClean="0">
                          <a:ln>
                            <a:noFill/>
                          </a:ln>
                          <a:solidFill>
                            <a:srgbClr val="0033CC"/>
                          </a:solidFill>
                          <a:effectLst/>
                          <a:latin typeface="Tahoma" panose="020B0604030504040204" pitchFamily="34" charset="0"/>
                        </a:rPr>
                        <a:t> 52 </a:t>
                      </a:r>
                      <a:r>
                        <a:rPr kumimoji="0" lang="ru-RU" altLang="ru-RU" sz="2000" b="0" i="0" u="none" strike="noStrike" cap="none" normalizeH="0" baseline="0" dirty="0" smtClean="0">
                          <a:ln>
                            <a:noFill/>
                          </a:ln>
                          <a:solidFill>
                            <a:srgbClr val="0033CC"/>
                          </a:solidFill>
                          <a:effectLst/>
                          <a:latin typeface="Tahoma" panose="020B0604030504040204" pitchFamily="34" charset="0"/>
                          <a:sym typeface="Symbol" panose="05050102010706020507" pitchFamily="18" charset="2"/>
                        </a:rPr>
                        <a:t></a:t>
                      </a:r>
                      <a:r>
                        <a:rPr kumimoji="0" lang="ru-RU" altLang="ru-RU" sz="2000" b="0" i="0" u="none" strike="noStrike" cap="none" normalizeH="0" baseline="0" dirty="0" smtClean="0">
                          <a:ln>
                            <a:noFill/>
                          </a:ln>
                          <a:solidFill>
                            <a:srgbClr val="0033CC"/>
                          </a:solidFill>
                          <a:effectLst/>
                          <a:latin typeface="Tahoma" panose="020B0604030504040204" pitchFamily="34" charset="0"/>
                        </a:rPr>
                        <a:t>А</a:t>
                      </a:r>
                      <a:endParaRPr kumimoji="0" lang="ru-RU" altLang="ru-RU" sz="2000" b="0" i="0" u="none" strike="noStrike" cap="none" normalizeH="0" baseline="0" dirty="0" smtClean="0">
                        <a:ln>
                          <a:noFill/>
                        </a:ln>
                        <a:solidFill>
                          <a:srgbClr val="0033CC"/>
                        </a:solidFill>
                        <a:effectLst>
                          <a:outerShdw blurRad="38100" dist="38100" dir="2700000" algn="tl">
                            <a:srgbClr val="C0C0C0"/>
                          </a:outerShdw>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chemeClr val="bg1"/>
                          </a:solidFill>
                          <a:effectLst/>
                          <a:latin typeface="Times New Roman" panose="02020603050405020304" pitchFamily="18" charset="0"/>
                          <a:cs typeface="Times New Roman" panose="02020603050405020304" pitchFamily="18" charset="0"/>
                        </a:rPr>
                        <a:t>Sin – off Lin – off</a:t>
                      </a:r>
                      <a:endParaRPr kumimoji="0" lang="ru-RU" altLang="ru-RU" sz="18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rPr>
                        <a:t>Sin – on</a:t>
                      </a:r>
                      <a:endParaRPr kumimoji="0" lang="ru-RU" altLang="ru-RU" sz="1800" b="0"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chemeClr val="bg1"/>
                          </a:solidFill>
                          <a:effectLst/>
                          <a:latin typeface="Times New Roman" panose="02020603050405020304" pitchFamily="18" charset="0"/>
                          <a:cs typeface="Times New Roman" panose="02020603050405020304" pitchFamily="18" charset="0"/>
                        </a:rPr>
                        <a:t>Lin – off</a:t>
                      </a:r>
                      <a:endParaRPr kumimoji="0" lang="ru-RU" altLang="ru-RU" sz="18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chemeClr val="bg1"/>
                          </a:solidFill>
                          <a:effectLst/>
                          <a:latin typeface="Times New Roman" panose="02020603050405020304" pitchFamily="18" charset="0"/>
                          <a:cs typeface="Times New Roman" panose="02020603050405020304" pitchFamily="18" charset="0"/>
                        </a:rPr>
                        <a:t>Sin – off</a:t>
                      </a:r>
                      <a:endParaRPr kumimoji="0" lang="ru-RU" altLang="ru-RU" sz="1800" b="0" i="0" u="none" strike="noStrike" cap="none" normalizeH="0" baseline="0" dirty="0" smtClean="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rPr>
                        <a:t>Lin – 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rPr>
                        <a:t>Sin – on</a:t>
                      </a:r>
                      <a:endParaRPr kumimoji="0" lang="ru-RU" altLang="ru-RU" sz="1800" b="0"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rPr>
                        <a:t>Lin – 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44475">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r>
                        <a:rPr lang="en-US" sz="1800" dirty="0" smtClean="0">
                          <a:solidFill>
                            <a:srgbClr val="0033CC"/>
                          </a:solidFill>
                          <a:effectLst/>
                        </a:rPr>
                        <a:t>The beam intensity on the target</a:t>
                      </a:r>
                      <a:endParaRPr lang="en-US" sz="1800" dirty="0">
                        <a:solidFill>
                          <a:srgbClr val="0033CC"/>
                        </a:solidFill>
                        <a:effectLs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2,3 </a:t>
                      </a: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a:t>
                      </a:r>
                      <a:endPar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11 </a:t>
                      </a: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a:t>
                      </a:r>
                      <a:endPar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4,9 </a:t>
                      </a: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a:t>
                      </a:r>
                      <a:endPar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20 </a:t>
                      </a: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a:t>
                      </a:r>
                      <a:endPar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44475">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33CC"/>
                          </a:solidFill>
                          <a:effectLst/>
                          <a:latin typeface="Arial" panose="020B0604020202020204" pitchFamily="34" charset="0"/>
                          <a:cs typeface="Arial" panose="020B0604020202020204" pitchFamily="34" charset="0"/>
                        </a:rPr>
                        <a:t>The magnification ratio of the intensity</a:t>
                      </a:r>
                      <a:endParaRPr kumimoji="0" lang="ru-RU" altLang="ru-RU" sz="1800" b="0" i="0" u="none" strike="noStrike" cap="none" normalizeH="0" baseline="0" dirty="0" smtClean="0">
                        <a:ln>
                          <a:noFill/>
                        </a:ln>
                        <a:solidFill>
                          <a:srgbClr val="0033CC"/>
                        </a:solidFill>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altLang="ru-RU" sz="1800" b="0" i="0" u="none" strike="noStrike" cap="none" normalizeH="0" baseline="0" dirty="0" smtClean="0">
                        <a:ln>
                          <a:noFill/>
                        </a:ln>
                        <a:solidFill>
                          <a:schemeClr val="bg2"/>
                        </a:solidFill>
                        <a:effectLst>
                          <a:outerShdw blurRad="38100" dist="38100" dir="2700000" algn="tl">
                            <a:srgbClr val="C0C0C0"/>
                          </a:outerShdw>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К = </a:t>
                      </a:r>
                      <a:r>
                        <a:rPr kumimoji="0" lang="ru-RU" altLang="ru-RU" sz="2400" b="0" i="0" u="none" strike="noStrike" cap="none" normalizeH="0" baseline="0" dirty="0" smtClean="0">
                          <a:ln>
                            <a:noFill/>
                          </a:ln>
                          <a:solidFill>
                            <a:srgbClr val="660066"/>
                          </a:solidFill>
                          <a:effectLst/>
                          <a:latin typeface="Times New Roman" panose="02020603050405020304" pitchFamily="18" charset="0"/>
                          <a:cs typeface="Times New Roman" panose="02020603050405020304" pitchFamily="18" charset="0"/>
                        </a:rPr>
                        <a:t>4,8</a:t>
                      </a:r>
                      <a:endParaRPr kumimoji="0" lang="ru-RU" altLang="ru-RU" sz="2400" b="0" i="0" u="none" strike="noStrike" cap="none" normalizeH="0" baseline="0" dirty="0" smtClean="0">
                        <a:ln>
                          <a:noFill/>
                        </a:ln>
                        <a:solidFill>
                          <a:srgbClr val="660066"/>
                        </a:solidFill>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К = </a:t>
                      </a:r>
                      <a:r>
                        <a:rPr kumimoji="0" lang="ru-RU" altLang="ru-RU" sz="2400" b="0" i="0" u="none" strike="noStrike" cap="none" normalizeH="0" baseline="0" smtClean="0">
                          <a:ln>
                            <a:noFill/>
                          </a:ln>
                          <a:solidFill>
                            <a:srgbClr val="660066"/>
                          </a:solidFill>
                          <a:effectLst/>
                          <a:latin typeface="Times New Roman" panose="02020603050405020304" pitchFamily="18" charset="0"/>
                          <a:cs typeface="Times New Roman" panose="02020603050405020304" pitchFamily="18" charset="0"/>
                        </a:rPr>
                        <a:t>2,1</a:t>
                      </a:r>
                      <a:endParaRPr kumimoji="0" lang="ru-RU" altLang="ru-RU" sz="2400" b="0" i="0" u="none" strike="noStrike" cap="none" normalizeH="0" baseline="0" smtClean="0">
                        <a:ln>
                          <a:noFill/>
                        </a:ln>
                        <a:solidFill>
                          <a:srgbClr val="660066"/>
                        </a:solidFill>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К = </a:t>
                      </a:r>
                      <a:r>
                        <a:rPr kumimoji="0" lang="ru-RU" altLang="ru-RU" sz="2400" b="0" i="0" u="none" strike="noStrike" cap="none" normalizeH="0" baseline="0" dirty="0" smtClean="0">
                          <a:ln>
                            <a:noFill/>
                          </a:ln>
                          <a:solidFill>
                            <a:srgbClr val="660066"/>
                          </a:solidFill>
                          <a:effectLst/>
                          <a:latin typeface="Times New Roman" panose="02020603050405020304" pitchFamily="18" charset="0"/>
                          <a:cs typeface="Times New Roman" panose="02020603050405020304" pitchFamily="18" charset="0"/>
                        </a:rPr>
                        <a:t>8,7</a:t>
                      </a:r>
                      <a:endParaRPr kumimoji="0" lang="ru-RU" altLang="ru-RU" sz="2400" b="0" i="0" u="none" strike="noStrike" cap="none" normalizeH="0" baseline="0" dirty="0" smtClean="0">
                        <a:ln>
                          <a:noFill/>
                        </a:ln>
                        <a:solidFill>
                          <a:srgbClr val="660066"/>
                        </a:solidFill>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
        <p:nvSpPr>
          <p:cNvPr id="10" name="Text Box 32"/>
          <p:cNvSpPr txBox="1">
            <a:spLocks noChangeArrowheads="1"/>
          </p:cNvSpPr>
          <p:nvPr/>
        </p:nvSpPr>
        <p:spPr bwMode="auto">
          <a:xfrm>
            <a:off x="4347289" y="615468"/>
            <a:ext cx="4681537" cy="707886"/>
          </a:xfrm>
          <a:prstGeom prst="rect">
            <a:avLst/>
          </a:prstGeom>
          <a:solidFill>
            <a:srgbClr val="156D30"/>
          </a:solidFill>
          <a:ln w="9525">
            <a:solidFill>
              <a:schemeClr val="tx1"/>
            </a:solidFill>
            <a:miter lim="800000"/>
            <a:headEnd/>
            <a:tailEnd/>
          </a:ln>
          <a:effectLst/>
          <a:extLst/>
        </p:spPr>
        <p:txBody>
          <a:bodyPr>
            <a:spAutoFit/>
          </a:bodyPr>
          <a:lstStyle/>
          <a:p>
            <a:pPr algn="ctr" eaLnBrk="1" hangingPunct="1">
              <a:spcBef>
                <a:spcPct val="50000"/>
              </a:spcBef>
              <a:defRPr/>
            </a:pPr>
            <a:r>
              <a:rPr lang="en-US" sz="2000" dirty="0">
                <a:solidFill>
                  <a:srgbClr val="FFFF99"/>
                </a:solidFill>
                <a:latin typeface="Arial Cyr" panose="020B0604020202020204" pitchFamily="34" charset="0"/>
                <a:cs typeface="+mn-cs"/>
              </a:rPr>
              <a:t>Phase bunch length, which is captured in the acceleration </a:t>
            </a:r>
            <a:r>
              <a:rPr lang="en-US" sz="2000" dirty="0" smtClean="0">
                <a:solidFill>
                  <a:srgbClr val="FFFF99"/>
                </a:solidFill>
                <a:latin typeface="Arial Cyr" panose="020B0604020202020204" pitchFamily="34" charset="0"/>
                <a:cs typeface="+mn-cs"/>
              </a:rPr>
              <a:t> –  20-40 degrees.</a:t>
            </a:r>
            <a:endParaRPr lang="ru-RU" sz="2000" dirty="0">
              <a:solidFill>
                <a:srgbClr val="FFFF99"/>
              </a:solidFill>
              <a:effectLst>
                <a:outerShdw blurRad="38100" dist="38100" dir="2700000" algn="tl">
                  <a:srgbClr val="000000"/>
                </a:outerShdw>
              </a:effectLst>
              <a:latin typeface="Arial" panose="020B0604020202020204" pitchFamily="34" charset="0"/>
              <a:cs typeface="+mn-cs"/>
            </a:endParaRPr>
          </a:p>
        </p:txBody>
      </p:sp>
      <p:sp>
        <p:nvSpPr>
          <p:cNvPr id="11" name="Text Box 32"/>
          <p:cNvSpPr txBox="1">
            <a:spLocks noChangeArrowheads="1"/>
          </p:cNvSpPr>
          <p:nvPr/>
        </p:nvSpPr>
        <p:spPr bwMode="auto">
          <a:xfrm>
            <a:off x="4283968" y="639440"/>
            <a:ext cx="4860032" cy="707886"/>
          </a:xfrm>
          <a:prstGeom prst="rect">
            <a:avLst/>
          </a:prstGeom>
          <a:solidFill>
            <a:srgbClr val="156D30"/>
          </a:solidFill>
          <a:ln w="9525">
            <a:solidFill>
              <a:schemeClr val="tx1"/>
            </a:solidFill>
            <a:miter lim="800000"/>
            <a:headEnd/>
            <a:tailEnd/>
          </a:ln>
          <a:effectLst/>
          <a:extLst/>
        </p:spPr>
        <p:txBody>
          <a:bodyPr wrap="square">
            <a:spAutoFit/>
          </a:bodyPr>
          <a:lstStyle/>
          <a:p>
            <a:pPr algn="ctr" eaLnBrk="1" hangingPunct="1">
              <a:spcBef>
                <a:spcPct val="50000"/>
              </a:spcBef>
              <a:defRPr/>
            </a:pPr>
            <a:r>
              <a:rPr lang="en-US" sz="2000" dirty="0">
                <a:solidFill>
                  <a:srgbClr val="FFFF99"/>
                </a:solidFill>
                <a:latin typeface="Arial Cyr" panose="020B0604020202020204" pitchFamily="34" charset="0"/>
                <a:cs typeface="+mn-cs"/>
              </a:rPr>
              <a:t>Phase </a:t>
            </a:r>
            <a:r>
              <a:rPr lang="en-US" sz="2000" dirty="0" smtClean="0">
                <a:solidFill>
                  <a:srgbClr val="FFFF99"/>
                </a:solidFill>
                <a:latin typeface="Arial Cyr" panose="020B0604020202020204" pitchFamily="34" charset="0"/>
              </a:rPr>
              <a:t>length </a:t>
            </a:r>
            <a:r>
              <a:rPr lang="en-US" sz="2000" dirty="0" smtClean="0">
                <a:solidFill>
                  <a:srgbClr val="FFFF99"/>
                </a:solidFill>
                <a:latin typeface="Arial Cyr" panose="020B0604020202020204" pitchFamily="34" charset="0"/>
              </a:rPr>
              <a:t>of </a:t>
            </a:r>
            <a:r>
              <a:rPr lang="en-US" sz="2000" dirty="0" smtClean="0">
                <a:solidFill>
                  <a:srgbClr val="FFFF99"/>
                </a:solidFill>
                <a:latin typeface="Arial Cyr" panose="020B0604020202020204" pitchFamily="34" charset="0"/>
                <a:cs typeface="+mn-cs"/>
              </a:rPr>
              <a:t>bunch, </a:t>
            </a:r>
            <a:r>
              <a:rPr lang="en-US" sz="2000" dirty="0">
                <a:solidFill>
                  <a:srgbClr val="FFFF99"/>
                </a:solidFill>
                <a:latin typeface="Arial Cyr" panose="020B0604020202020204" pitchFamily="34" charset="0"/>
                <a:cs typeface="+mn-cs"/>
              </a:rPr>
              <a:t>which is captured in the acceleration </a:t>
            </a:r>
            <a:r>
              <a:rPr lang="en-US" sz="2000" dirty="0" smtClean="0">
                <a:solidFill>
                  <a:srgbClr val="FFFF99"/>
                </a:solidFill>
                <a:latin typeface="Arial Cyr" panose="020B0604020202020204" pitchFamily="34" charset="0"/>
                <a:cs typeface="+mn-cs"/>
              </a:rPr>
              <a:t> –  </a:t>
            </a:r>
            <a:r>
              <a:rPr lang="en-US" sz="2000" dirty="0" smtClean="0">
                <a:solidFill>
                  <a:srgbClr val="FFFF99"/>
                </a:solidFill>
                <a:latin typeface="Arial Cyr" panose="020B0604020202020204" pitchFamily="34" charset="0"/>
                <a:cs typeface="+mn-cs"/>
              </a:rPr>
              <a:t>20-40° from 360</a:t>
            </a:r>
            <a:r>
              <a:rPr lang="en-US" sz="2000" dirty="0" smtClean="0">
                <a:solidFill>
                  <a:srgbClr val="FFFF99"/>
                </a:solidFill>
                <a:latin typeface="Arial Cyr" panose="020B0604020202020204" pitchFamily="34" charset="0"/>
              </a:rPr>
              <a:t>°</a:t>
            </a:r>
            <a:r>
              <a:rPr lang="en-US" sz="2000" dirty="0" smtClean="0">
                <a:solidFill>
                  <a:srgbClr val="FFFF99"/>
                </a:solidFill>
                <a:latin typeface="Arial Cyr" panose="020B0604020202020204" pitchFamily="34" charset="0"/>
                <a:cs typeface="+mn-cs"/>
              </a:rPr>
              <a:t>.</a:t>
            </a:r>
            <a:endParaRPr lang="ru-RU" sz="2000" dirty="0">
              <a:solidFill>
                <a:srgbClr val="FFFF99"/>
              </a:solidFill>
              <a:effectLst>
                <a:outerShdw blurRad="38100" dist="38100" dir="2700000" algn="tl">
                  <a:srgbClr val="000000"/>
                </a:outerShdw>
              </a:effectLst>
              <a:latin typeface="Arial" panose="020B0604020202020204" pitchFamily="34" charset="0"/>
              <a:cs typeface="+mn-cs"/>
            </a:endParaRPr>
          </a:p>
        </p:txBody>
      </p:sp>
    </p:spTree>
    <p:extLst>
      <p:ext uri="{BB962C8B-B14F-4D97-AF65-F5344CB8AC3E}">
        <p14:creationId xmlns:p14="http://schemas.microsoft.com/office/powerpoint/2010/main" xmlns="" val="429250366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450" name="Picture 2" descr="EXT_U400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8815" y="612128"/>
            <a:ext cx="4376738" cy="4868862"/>
          </a:xfrm>
          <a:prstGeom prst="rect">
            <a:avLst/>
          </a:prstGeom>
          <a:noFill/>
          <a:extLst>
            <a:ext uri="{909E8E84-426E-40DD-AFC4-6F175D3DCCD1}">
              <a14:hiddenFill xmlns:a14="http://schemas.microsoft.com/office/drawing/2010/main" xmlns="">
                <a:solidFill>
                  <a:srgbClr val="FFFFFF"/>
                </a:solidFill>
              </a14:hiddenFill>
            </a:ext>
          </a:extLst>
        </p:spPr>
      </p:pic>
      <p:sp>
        <p:nvSpPr>
          <p:cNvPr id="744452" name="Text Box 4"/>
          <p:cNvSpPr txBox="1">
            <a:spLocks noChangeArrowheads="1"/>
          </p:cNvSpPr>
          <p:nvPr/>
        </p:nvSpPr>
        <p:spPr bwMode="auto">
          <a:xfrm>
            <a:off x="3203848" y="476672"/>
            <a:ext cx="5651500" cy="1323439"/>
          </a:xfrm>
          <a:prstGeom prst="rect">
            <a:avLst/>
          </a:prstGeom>
          <a:solidFill>
            <a:schemeClr val="bg1"/>
          </a:solidFill>
          <a:ln>
            <a:noFill/>
          </a:ln>
          <a:effectLst>
            <a:outerShdw dist="35921" dir="2700000" algn="ctr" rotWithShape="0">
              <a:schemeClr val="bg2"/>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ru-RU" sz="2000" dirty="0" smtClean="0">
                <a:solidFill>
                  <a:srgbClr val="FFFFFF"/>
                </a:solidFill>
                <a:latin typeface="Arial" panose="020B0604020202020204" pitchFamily="34" charset="0"/>
              </a:rPr>
              <a:t>The method of heavy ion beam extraction from AVF</a:t>
            </a:r>
            <a:r>
              <a:rPr lang="en-US" altLang="ru-RU" sz="2000" dirty="0" smtClean="0">
                <a:latin typeface="Arial" panose="020B0604020202020204" pitchFamily="34" charset="0"/>
              </a:rPr>
              <a:t> </a:t>
            </a:r>
            <a:r>
              <a:rPr lang="en-US" altLang="ru-RU" sz="1600" dirty="0" smtClean="0">
                <a:latin typeface="Arial" panose="020B0604020202020204" pitchFamily="34" charset="0"/>
              </a:rPr>
              <a:t>(</a:t>
            </a:r>
            <a:r>
              <a:rPr lang="en-US" sz="1600" dirty="0" smtClean="0">
                <a:latin typeface="Arial" panose="020B0604020202020204" pitchFamily="34" charset="0"/>
              </a:rPr>
              <a:t>azimuthally-varying-field) </a:t>
            </a:r>
            <a:r>
              <a:rPr lang="en-US" altLang="ru-RU" sz="2000" dirty="0" smtClean="0">
                <a:solidFill>
                  <a:srgbClr val="FFFFFF"/>
                </a:solidFill>
                <a:latin typeface="Arial" panose="020B0604020202020204" pitchFamily="34" charset="0"/>
              </a:rPr>
              <a:t>cyclotrons </a:t>
            </a:r>
            <a:r>
              <a:rPr lang="en-US" altLang="ru-RU" sz="2000" dirty="0" smtClean="0">
                <a:solidFill>
                  <a:srgbClr val="FFFFFF"/>
                </a:solidFill>
                <a:latin typeface="Arial" panose="020B0604020202020204" pitchFamily="34" charset="0"/>
              </a:rPr>
              <a:t>suggested by G.N. </a:t>
            </a:r>
            <a:r>
              <a:rPr lang="en-US" altLang="ru-RU" sz="2000" dirty="0" err="1" smtClean="0">
                <a:solidFill>
                  <a:srgbClr val="FFFFFF"/>
                </a:solidFill>
                <a:latin typeface="Arial" panose="020B0604020202020204" pitchFamily="34" charset="0"/>
              </a:rPr>
              <a:t>Vialov</a:t>
            </a:r>
            <a:r>
              <a:rPr lang="en-US" altLang="ru-RU" sz="2000" dirty="0" smtClean="0">
                <a:solidFill>
                  <a:srgbClr val="FFFFFF"/>
                </a:solidFill>
                <a:latin typeface="Arial" panose="020B0604020202020204" pitchFamily="34" charset="0"/>
              </a:rPr>
              <a:t>, G.N. </a:t>
            </a:r>
            <a:r>
              <a:rPr lang="en-US" altLang="ru-RU" sz="2000" dirty="0" err="1" smtClean="0">
                <a:solidFill>
                  <a:srgbClr val="FFFFFF"/>
                </a:solidFill>
                <a:latin typeface="Arial" panose="020B0604020202020204" pitchFamily="34" charset="0"/>
              </a:rPr>
              <a:t>Flerov</a:t>
            </a:r>
            <a:r>
              <a:rPr lang="en-US" altLang="ru-RU" sz="2000" dirty="0" smtClean="0">
                <a:solidFill>
                  <a:srgbClr val="FFFFFF"/>
                </a:solidFill>
                <a:latin typeface="Arial" panose="020B0604020202020204" pitchFamily="34" charset="0"/>
              </a:rPr>
              <a:t> and </a:t>
            </a:r>
            <a:r>
              <a:rPr lang="en-US" altLang="ru-RU" sz="2000" dirty="0" err="1" smtClean="0">
                <a:solidFill>
                  <a:srgbClr val="FFFFFF"/>
                </a:solidFill>
                <a:latin typeface="Arial" panose="020B0604020202020204" pitchFamily="34" charset="0"/>
              </a:rPr>
              <a:t>Yu</a:t>
            </a:r>
            <a:r>
              <a:rPr lang="en-US" altLang="ru-RU" sz="2000" dirty="0" smtClean="0">
                <a:solidFill>
                  <a:srgbClr val="FFFFFF"/>
                </a:solidFill>
                <a:latin typeface="Arial" panose="020B0604020202020204" pitchFamily="34" charset="0"/>
              </a:rPr>
              <a:t>. </a:t>
            </a:r>
            <a:r>
              <a:rPr lang="en-US" altLang="ru-RU" sz="2000" dirty="0" err="1" smtClean="0">
                <a:solidFill>
                  <a:srgbClr val="FFFFFF"/>
                </a:solidFill>
                <a:latin typeface="Arial" panose="020B0604020202020204" pitchFamily="34" charset="0"/>
              </a:rPr>
              <a:t>Oganesyan</a:t>
            </a:r>
            <a:r>
              <a:rPr lang="en-US" altLang="ru-RU" sz="2000" dirty="0" smtClean="0">
                <a:solidFill>
                  <a:srgbClr val="FFFFFF"/>
                </a:solidFill>
                <a:latin typeface="Arial" panose="020B0604020202020204" pitchFamily="34" charset="0"/>
              </a:rPr>
              <a:t> in 1964</a:t>
            </a:r>
            <a:endParaRPr lang="ru-RU" altLang="ru-RU" sz="2000" dirty="0" smtClean="0">
              <a:solidFill>
                <a:srgbClr val="FFFFFF"/>
              </a:solidFill>
              <a:latin typeface="Arial" panose="020B0604020202020204" pitchFamily="34" charset="0"/>
            </a:endParaRPr>
          </a:p>
        </p:txBody>
      </p:sp>
      <p:pic>
        <p:nvPicPr>
          <p:cNvPr id="744454" name="Picture 6" descr="ramk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9133" y="4289155"/>
            <a:ext cx="2078051" cy="2449050"/>
          </a:xfrm>
          <a:prstGeom prst="rect">
            <a:avLst/>
          </a:prstGeom>
          <a:noFill/>
          <a:ln w="38100">
            <a:solidFill>
              <a:srgbClr val="0033CC"/>
            </a:solidFill>
          </a:ln>
          <a:effectLst>
            <a:outerShdw dist="107763"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Lst>
        </p:spPr>
      </p:pic>
      <p:sp>
        <p:nvSpPr>
          <p:cNvPr id="744455" name="Text Box 7"/>
          <p:cNvSpPr txBox="1">
            <a:spLocks noChangeArrowheads="1"/>
          </p:cNvSpPr>
          <p:nvPr/>
        </p:nvSpPr>
        <p:spPr bwMode="auto">
          <a:xfrm>
            <a:off x="5364163" y="5805488"/>
            <a:ext cx="360045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sz="2000" b="1" smtClean="0">
                <a:solidFill>
                  <a:srgbClr val="FFFF00"/>
                </a:solidFill>
                <a:latin typeface="Arial" panose="020B0604020202020204" pitchFamily="34" charset="0"/>
              </a:rPr>
              <a:t>Thickness of stripping foil – 20 -200 </a:t>
            </a:r>
            <a:r>
              <a:rPr lang="en-US" altLang="ru-RU" sz="2000" b="1" smtClean="0">
                <a:solidFill>
                  <a:srgbClr val="FFFF00"/>
                </a:solidFill>
                <a:latin typeface="Arial" panose="020B0604020202020204" pitchFamily="34" charset="0"/>
                <a:sym typeface="Symbol" panose="05050102010706020507" pitchFamily="18" charset="2"/>
              </a:rPr>
              <a:t>g/cm</a:t>
            </a:r>
            <a:r>
              <a:rPr lang="en-US" altLang="ru-RU" sz="2000" b="1" baseline="30000" smtClean="0">
                <a:solidFill>
                  <a:srgbClr val="FFFF00"/>
                </a:solidFill>
                <a:latin typeface="Arial" panose="020B0604020202020204" pitchFamily="34" charset="0"/>
                <a:sym typeface="Symbol" panose="05050102010706020507" pitchFamily="18" charset="2"/>
              </a:rPr>
              <a:t>2</a:t>
            </a:r>
          </a:p>
        </p:txBody>
      </p:sp>
      <p:sp>
        <p:nvSpPr>
          <p:cNvPr id="744456" name="Rectangle 8"/>
          <p:cNvSpPr>
            <a:spLocks noChangeArrowheads="1"/>
          </p:cNvSpPr>
          <p:nvPr/>
        </p:nvSpPr>
        <p:spPr bwMode="auto">
          <a:xfrm>
            <a:off x="179388" y="0"/>
            <a:ext cx="8786812"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eaLnBrk="1" hangingPunct="1"/>
            <a:r>
              <a:rPr lang="en-US" altLang="ru-RU" sz="3200" b="1" dirty="0" smtClean="0">
                <a:solidFill>
                  <a:srgbClr val="FFFF00"/>
                </a:solidFill>
                <a:latin typeface="Arial" panose="020B0604020202020204" pitchFamily="34" charset="0"/>
              </a:rPr>
              <a:t>Heavy Ion Beam Extraction by </a:t>
            </a:r>
            <a:r>
              <a:rPr lang="en-US" altLang="ru-RU" sz="3200" b="1" dirty="0" smtClean="0">
                <a:solidFill>
                  <a:srgbClr val="FFFF00"/>
                </a:solidFill>
                <a:effectLst>
                  <a:outerShdw blurRad="38100" dist="38100" dir="2700000" algn="tl">
                    <a:srgbClr val="000000"/>
                  </a:outerShdw>
                </a:effectLst>
                <a:latin typeface="Arial" panose="020B0604020202020204" pitchFamily="34" charset="0"/>
              </a:rPr>
              <a:t>Stripping Foil</a:t>
            </a:r>
            <a:r>
              <a:rPr lang="en-US" altLang="ru-RU" dirty="0" smtClean="0">
                <a:solidFill>
                  <a:srgbClr val="FFFFFF"/>
                </a:solidFill>
                <a:effectLst>
                  <a:outerShdw blurRad="38100" dist="38100" dir="2700000" algn="tl">
                    <a:srgbClr val="000000"/>
                  </a:outerShdw>
                </a:effectLst>
                <a:latin typeface="Times New Roman" panose="02020603050405020304" pitchFamily="18" charset="0"/>
              </a:rPr>
              <a:t> </a:t>
            </a:r>
            <a:endParaRPr lang="ru-RU" altLang="ru-RU" dirty="0" smtClean="0">
              <a:solidFill>
                <a:srgbClr val="FFFFFF"/>
              </a:solidFill>
              <a:effectLst>
                <a:outerShdw blurRad="38100" dist="38100" dir="2700000" algn="tl">
                  <a:srgbClr val="000000"/>
                </a:outerShdw>
              </a:effectLst>
              <a:latin typeface="Times New Roman" panose="02020603050405020304" pitchFamily="18" charset="0"/>
            </a:endParaRPr>
          </a:p>
        </p:txBody>
      </p:sp>
      <p:sp>
        <p:nvSpPr>
          <p:cNvPr id="744457" name="Text Box 9"/>
          <p:cNvSpPr txBox="1">
            <a:spLocks noChangeArrowheads="1"/>
          </p:cNvSpPr>
          <p:nvPr/>
        </p:nvSpPr>
        <p:spPr bwMode="auto">
          <a:xfrm>
            <a:off x="1259632" y="3697288"/>
            <a:ext cx="1655763" cy="376238"/>
          </a:xfrm>
          <a:prstGeom prst="rect">
            <a:avLst/>
          </a:prstGeom>
          <a:solidFill>
            <a:schemeClr val="tx1"/>
          </a:solidFill>
          <a:ln w="9525">
            <a:solidFill>
              <a:schemeClr val="bg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b="1" baseline="30000" dirty="0" smtClean="0">
                <a:solidFill>
                  <a:srgbClr val="0000CC"/>
                </a:solidFill>
                <a:effectLst>
                  <a:outerShdw blurRad="38100" dist="38100" dir="2700000" algn="tl">
                    <a:srgbClr val="C0C0C0"/>
                  </a:outerShdw>
                </a:effectLst>
                <a:latin typeface="Arial" panose="020B0604020202020204" pitchFamily="34" charset="0"/>
              </a:rPr>
              <a:t>14</a:t>
            </a:r>
            <a:r>
              <a:rPr lang="en-US" altLang="ru-RU" b="1" dirty="0" smtClean="0">
                <a:solidFill>
                  <a:srgbClr val="0000CC"/>
                </a:solidFill>
                <a:effectLst>
                  <a:outerShdw blurRad="38100" dist="38100" dir="2700000" algn="tl">
                    <a:srgbClr val="C0C0C0"/>
                  </a:outerShdw>
                </a:effectLst>
                <a:latin typeface="Arial" panose="020B0604020202020204" pitchFamily="34" charset="0"/>
              </a:rPr>
              <a:t>N</a:t>
            </a:r>
            <a:r>
              <a:rPr lang="en-US" altLang="ru-RU" b="1" baseline="30000" dirty="0" smtClean="0">
                <a:solidFill>
                  <a:srgbClr val="0000CC"/>
                </a:solidFill>
                <a:effectLst>
                  <a:outerShdw blurRad="38100" dist="38100" dir="2700000" algn="tl">
                    <a:srgbClr val="C0C0C0"/>
                  </a:outerShdw>
                </a:effectLst>
                <a:latin typeface="Arial" panose="020B0604020202020204" pitchFamily="34" charset="0"/>
              </a:rPr>
              <a:t>+2</a:t>
            </a:r>
            <a:r>
              <a:rPr lang="en-US" altLang="ru-RU" b="1" dirty="0" smtClean="0">
                <a:solidFill>
                  <a:srgbClr val="0000CC"/>
                </a:solidFill>
                <a:effectLst>
                  <a:outerShdw blurRad="38100" dist="38100" dir="2700000" algn="tl">
                    <a:srgbClr val="C0C0C0"/>
                  </a:outerShdw>
                </a:effectLst>
                <a:latin typeface="Arial" panose="020B0604020202020204" pitchFamily="34" charset="0"/>
              </a:rPr>
              <a:t> </a:t>
            </a:r>
            <a:r>
              <a:rPr lang="en-US" altLang="ru-RU" b="1" dirty="0" smtClean="0">
                <a:solidFill>
                  <a:srgbClr val="0000CC"/>
                </a:solidFill>
                <a:effectLst>
                  <a:outerShdw blurRad="38100" dist="38100" dir="2700000" algn="tl">
                    <a:srgbClr val="C0C0C0"/>
                  </a:outerShdw>
                </a:effectLst>
                <a:latin typeface="Arial" panose="020B0604020202020204" pitchFamily="34" charset="0"/>
                <a:sym typeface="Symbol" panose="05050102010706020507" pitchFamily="18" charset="2"/>
              </a:rPr>
              <a:t> </a:t>
            </a:r>
            <a:r>
              <a:rPr lang="en-US" altLang="ru-RU" b="1" baseline="30000" dirty="0" smtClean="0">
                <a:solidFill>
                  <a:srgbClr val="0000CC"/>
                </a:solidFill>
                <a:effectLst>
                  <a:outerShdw blurRad="38100" dist="38100" dir="2700000" algn="tl">
                    <a:srgbClr val="C0C0C0"/>
                  </a:outerShdw>
                </a:effectLst>
                <a:latin typeface="Arial" panose="020B0604020202020204" pitchFamily="34" charset="0"/>
                <a:sym typeface="Symbol" panose="05050102010706020507" pitchFamily="18" charset="2"/>
              </a:rPr>
              <a:t>14</a:t>
            </a:r>
            <a:r>
              <a:rPr lang="en-US" altLang="ru-RU" b="1" dirty="0" smtClean="0">
                <a:solidFill>
                  <a:srgbClr val="0000CC"/>
                </a:solidFill>
                <a:effectLst>
                  <a:outerShdw blurRad="38100" dist="38100" dir="2700000" algn="tl">
                    <a:srgbClr val="C0C0C0"/>
                  </a:outerShdw>
                </a:effectLst>
                <a:latin typeface="Arial" panose="020B0604020202020204" pitchFamily="34" charset="0"/>
                <a:sym typeface="Symbol" panose="05050102010706020507" pitchFamily="18" charset="2"/>
              </a:rPr>
              <a:t>N</a:t>
            </a:r>
            <a:r>
              <a:rPr lang="en-US" altLang="ru-RU" b="1" baseline="30000" dirty="0" smtClean="0">
                <a:solidFill>
                  <a:srgbClr val="0000CC"/>
                </a:solidFill>
                <a:effectLst>
                  <a:outerShdw blurRad="38100" dist="38100" dir="2700000" algn="tl">
                    <a:srgbClr val="C0C0C0"/>
                  </a:outerShdw>
                </a:effectLst>
                <a:latin typeface="Arial" panose="020B0604020202020204" pitchFamily="34" charset="0"/>
                <a:sym typeface="Symbol" panose="05050102010706020507" pitchFamily="18" charset="2"/>
              </a:rPr>
              <a:t>+7</a:t>
            </a:r>
          </a:p>
        </p:txBody>
      </p:sp>
      <p:pic>
        <p:nvPicPr>
          <p:cNvPr id="8"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20701" y="1772816"/>
            <a:ext cx="4010025" cy="486886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2310631" y="5618585"/>
            <a:ext cx="2214922" cy="1015663"/>
          </a:xfrm>
          <a:prstGeom prst="rect">
            <a:avLst/>
          </a:prstGeom>
        </p:spPr>
        <p:txBody>
          <a:bodyPr wrap="square">
            <a:spAutoFit/>
          </a:bodyPr>
          <a:lstStyle/>
          <a:p>
            <a:pPr lvl="0" algn="ctr" eaLnBrk="1" hangingPunct="1">
              <a:spcBef>
                <a:spcPct val="50000"/>
              </a:spcBef>
            </a:pPr>
            <a:r>
              <a:rPr lang="en-US" altLang="ru-RU" sz="2000" b="1" dirty="0">
                <a:solidFill>
                  <a:srgbClr val="FFFF00"/>
                </a:solidFill>
                <a:latin typeface="Arial" panose="020B0604020202020204" pitchFamily="34" charset="0"/>
              </a:rPr>
              <a:t>Thickness of stripping foil – 20 -200 </a:t>
            </a:r>
            <a:r>
              <a:rPr lang="en-US" altLang="ru-RU" sz="2000" b="1" dirty="0">
                <a:solidFill>
                  <a:srgbClr val="FFFF00"/>
                </a:solidFill>
                <a:latin typeface="Arial" panose="020B0604020202020204" pitchFamily="34" charset="0"/>
                <a:sym typeface="Symbol" panose="05050102010706020507" pitchFamily="18" charset="2"/>
              </a:rPr>
              <a:t>g/cm</a:t>
            </a:r>
            <a:r>
              <a:rPr lang="en-US" altLang="ru-RU" sz="2000" b="1" baseline="30000" dirty="0">
                <a:solidFill>
                  <a:srgbClr val="FFFF00"/>
                </a:solidFill>
                <a:latin typeface="Arial" panose="020B0604020202020204" pitchFamily="34" charset="0"/>
                <a:sym typeface="Symbol" panose="05050102010706020507" pitchFamily="18" charset="2"/>
              </a:rPr>
              <a:t>2</a:t>
            </a:r>
          </a:p>
        </p:txBody>
      </p:sp>
    </p:spTree>
    <p:extLst>
      <p:ext uri="{BB962C8B-B14F-4D97-AF65-F5344CB8AC3E}">
        <p14:creationId xmlns:p14="http://schemas.microsoft.com/office/powerpoint/2010/main" xmlns="" val="414822713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32" name="Rectangle 8"/>
          <p:cNvSpPr>
            <a:spLocks noChangeArrowheads="1"/>
          </p:cNvSpPr>
          <p:nvPr/>
        </p:nvSpPr>
        <p:spPr bwMode="auto">
          <a:xfrm>
            <a:off x="0" y="17240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graphicFrame>
        <p:nvGraphicFramePr>
          <p:cNvPr id="717831" name="Object 7"/>
          <p:cNvGraphicFramePr>
            <a:graphicFrameLocks noChangeAspect="1"/>
          </p:cNvGraphicFramePr>
          <p:nvPr/>
        </p:nvGraphicFramePr>
        <p:xfrm>
          <a:off x="4716463" y="1716088"/>
          <a:ext cx="4427537" cy="4194175"/>
        </p:xfrm>
        <a:graphic>
          <a:graphicData uri="http://schemas.openxmlformats.org/presentationml/2006/ole">
            <p:oleObj spid="_x0000_s1076230" r:id="rId3" imgW="7236562" imgH="6815023" progId="">
              <p:embed/>
            </p:oleObj>
          </a:graphicData>
        </a:graphic>
      </p:graphicFrame>
      <p:pic>
        <p:nvPicPr>
          <p:cNvPr id="717834" name="Picture 10" descr="Figure_6_las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717675"/>
            <a:ext cx="4572000" cy="4217988"/>
          </a:xfrm>
          <a:prstGeom prst="rect">
            <a:avLst/>
          </a:prstGeom>
          <a:noFill/>
          <a:extLst>
            <a:ext uri="{909E8E84-426E-40DD-AFC4-6F175D3DCCD1}">
              <a14:hiddenFill xmlns:a14="http://schemas.microsoft.com/office/drawing/2010/main" xmlns="">
                <a:solidFill>
                  <a:srgbClr val="FFFFFF"/>
                </a:solidFill>
              </a14:hiddenFill>
            </a:ext>
          </a:extLst>
        </p:spPr>
      </p:pic>
      <p:sp>
        <p:nvSpPr>
          <p:cNvPr id="717835" name="Rectangle 11"/>
          <p:cNvSpPr>
            <a:spLocks noChangeArrowheads="1"/>
          </p:cNvSpPr>
          <p:nvPr/>
        </p:nvSpPr>
        <p:spPr bwMode="auto">
          <a:xfrm>
            <a:off x="179388" y="0"/>
            <a:ext cx="8786812"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eaLnBrk="1" hangingPunct="1"/>
            <a:r>
              <a:rPr lang="en-US" altLang="ru-RU" sz="3200" b="1" smtClean="0">
                <a:solidFill>
                  <a:srgbClr val="FFFF00"/>
                </a:solidFill>
                <a:latin typeface="Arial" panose="020B0604020202020204" pitchFamily="34" charset="0"/>
              </a:rPr>
              <a:t>Heavy Ion Beam Extraction by </a:t>
            </a:r>
            <a:r>
              <a:rPr lang="en-US" altLang="ru-RU" sz="3200" b="1" smtClean="0">
                <a:solidFill>
                  <a:srgbClr val="FFFF00"/>
                </a:solidFill>
                <a:effectLst>
                  <a:outerShdw blurRad="38100" dist="38100" dir="2700000" algn="tl">
                    <a:srgbClr val="000000"/>
                  </a:outerShdw>
                </a:effectLst>
                <a:latin typeface="Arial" panose="020B0604020202020204" pitchFamily="34" charset="0"/>
              </a:rPr>
              <a:t>Stripping Foil</a:t>
            </a:r>
            <a:r>
              <a:rPr lang="en-US" altLang="ru-RU" smtClean="0">
                <a:solidFill>
                  <a:srgbClr val="FFFFFF"/>
                </a:solidFill>
                <a:effectLst>
                  <a:outerShdw blurRad="38100" dist="38100" dir="2700000" algn="tl">
                    <a:srgbClr val="000000"/>
                  </a:outerShdw>
                </a:effectLst>
                <a:latin typeface="Times New Roman" panose="02020603050405020304" pitchFamily="18" charset="0"/>
              </a:rPr>
              <a:t> </a:t>
            </a:r>
            <a:endParaRPr lang="ru-RU" altLang="ru-RU" smtClean="0">
              <a:solidFill>
                <a:srgbClr val="FFFFFF"/>
              </a:solidFill>
              <a:effectLst>
                <a:outerShdw blurRad="38100" dist="38100" dir="2700000" algn="tl">
                  <a:srgbClr val="000000"/>
                </a:outerShdw>
              </a:effectLst>
              <a:latin typeface="Times New Roman" panose="02020603050405020304" pitchFamily="18" charset="0"/>
            </a:endParaRPr>
          </a:p>
        </p:txBody>
      </p:sp>
      <p:sp>
        <p:nvSpPr>
          <p:cNvPr id="717836" name="Rectangle 12"/>
          <p:cNvSpPr>
            <a:spLocks noChangeArrowheads="1"/>
          </p:cNvSpPr>
          <p:nvPr/>
        </p:nvSpPr>
        <p:spPr bwMode="auto">
          <a:xfrm>
            <a:off x="0" y="5942013"/>
            <a:ext cx="4284663" cy="915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ru-RU" smtClean="0">
                <a:solidFill>
                  <a:srgbClr val="FFFF00"/>
                </a:solidFill>
                <a:latin typeface="Arial" panose="020B0604020202020204" pitchFamily="34" charset="0"/>
              </a:rPr>
              <a:t>Dependence of the maximum efficiency of a single charge extraction by stripping versus the ion energy</a:t>
            </a:r>
            <a:r>
              <a:rPr lang="en-US" altLang="ru-RU" smtClean="0">
                <a:solidFill>
                  <a:srgbClr val="FFFFFF"/>
                </a:solidFill>
                <a:effectLst>
                  <a:outerShdw blurRad="38100" dist="38100" dir="2700000" algn="tl">
                    <a:srgbClr val="000000"/>
                  </a:outerShdw>
                </a:effectLst>
                <a:latin typeface="Times New Roman" panose="02020603050405020304" pitchFamily="18" charset="0"/>
              </a:rPr>
              <a:t> </a:t>
            </a:r>
            <a:endParaRPr lang="ru-RU" altLang="ru-RU" smtClean="0">
              <a:solidFill>
                <a:srgbClr val="FFFFFF"/>
              </a:solidFill>
              <a:effectLst>
                <a:outerShdw blurRad="38100" dist="38100" dir="2700000" algn="tl">
                  <a:srgbClr val="000000"/>
                </a:outerShdw>
              </a:effectLst>
              <a:latin typeface="Times New Roman" panose="02020603050405020304" pitchFamily="18" charset="0"/>
            </a:endParaRPr>
          </a:p>
        </p:txBody>
      </p:sp>
      <p:sp>
        <p:nvSpPr>
          <p:cNvPr id="717837" name="Rectangle 13"/>
          <p:cNvSpPr>
            <a:spLocks noChangeArrowheads="1"/>
          </p:cNvSpPr>
          <p:nvPr/>
        </p:nvSpPr>
        <p:spPr bwMode="auto">
          <a:xfrm>
            <a:off x="4572000" y="5942013"/>
            <a:ext cx="4572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r">
              <a:spcBef>
                <a:spcPct val="50000"/>
              </a:spcBef>
            </a:pPr>
            <a:r>
              <a:rPr lang="en-US" altLang="ru-RU" smtClean="0">
                <a:solidFill>
                  <a:srgbClr val="FFFF00"/>
                </a:solidFill>
                <a:latin typeface="Arial" panose="020B0604020202020204" pitchFamily="34" charset="0"/>
              </a:rPr>
              <a:t>Dependence of life time of carbon stripping foil versus beam current density</a:t>
            </a:r>
            <a:r>
              <a:rPr lang="en-US" altLang="ru-RU" smtClean="0">
                <a:solidFill>
                  <a:srgbClr val="FFFFFF"/>
                </a:solidFill>
                <a:effectLst>
                  <a:outerShdw blurRad="38100" dist="38100" dir="2700000" algn="tl">
                    <a:srgbClr val="000000"/>
                  </a:outerShdw>
                </a:effectLst>
                <a:latin typeface="Arial" panose="020B0604020202020204" pitchFamily="34" charset="0"/>
              </a:rPr>
              <a:t> </a:t>
            </a:r>
            <a:endParaRPr lang="ru-RU" altLang="ru-RU" smtClean="0">
              <a:solidFill>
                <a:srgbClr val="FFFFFF"/>
              </a:solidFill>
              <a:effectLst>
                <a:outerShdw blurRad="38100" dist="38100" dir="2700000" algn="tl">
                  <a:srgbClr val="000000"/>
                </a:outerShdw>
              </a:effectLst>
              <a:latin typeface="Arial" panose="020B0604020202020204" pitchFamily="34" charset="0"/>
            </a:endParaRPr>
          </a:p>
        </p:txBody>
      </p:sp>
      <p:sp>
        <p:nvSpPr>
          <p:cNvPr id="717838" name="Rectangle 14"/>
          <p:cNvSpPr>
            <a:spLocks noChangeArrowheads="1"/>
          </p:cNvSpPr>
          <p:nvPr/>
        </p:nvSpPr>
        <p:spPr bwMode="auto">
          <a:xfrm>
            <a:off x="0" y="1125538"/>
            <a:ext cx="4500563" cy="51911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r>
              <a:rPr lang="en-US" altLang="ru-RU" sz="2800" b="1" smtClean="0">
                <a:solidFill>
                  <a:srgbClr val="FFFF00"/>
                </a:solidFill>
                <a:effectLst>
                  <a:outerShdw blurRad="38100" dist="38100" dir="2700000" algn="tl">
                    <a:srgbClr val="000000"/>
                  </a:outerShdw>
                </a:effectLst>
                <a:latin typeface="Arial" panose="020B0604020202020204" pitchFamily="34" charset="0"/>
              </a:rPr>
              <a:t>1.</a:t>
            </a:r>
            <a:r>
              <a:rPr lang="en-US" altLang="ru-RU" sz="2800" smtClean="0">
                <a:solidFill>
                  <a:srgbClr val="FFFF00"/>
                </a:solidFill>
                <a:effectLst>
                  <a:outerShdw blurRad="38100" dist="38100" dir="2700000" algn="tl">
                    <a:srgbClr val="000000"/>
                  </a:outerShdw>
                </a:effectLst>
                <a:latin typeface="Arial" panose="020B0604020202020204" pitchFamily="34" charset="0"/>
              </a:rPr>
              <a:t> Charge spread</a:t>
            </a:r>
            <a:endParaRPr lang="ru-RU" altLang="ru-RU" sz="2800" smtClean="0">
              <a:solidFill>
                <a:srgbClr val="FFFF00"/>
              </a:solidFill>
              <a:effectLst>
                <a:outerShdw blurRad="38100" dist="38100" dir="2700000" algn="tl">
                  <a:srgbClr val="000000"/>
                </a:outerShdw>
              </a:effectLst>
              <a:latin typeface="Arial" panose="020B0604020202020204" pitchFamily="34" charset="0"/>
            </a:endParaRPr>
          </a:p>
        </p:txBody>
      </p:sp>
      <p:sp>
        <p:nvSpPr>
          <p:cNvPr id="717839" name="Rectangle 15"/>
          <p:cNvSpPr>
            <a:spLocks noChangeArrowheads="1"/>
          </p:cNvSpPr>
          <p:nvPr/>
        </p:nvSpPr>
        <p:spPr bwMode="auto">
          <a:xfrm>
            <a:off x="4784725" y="1125538"/>
            <a:ext cx="4419600" cy="51911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eaLnBrk="1" hangingPunct="1"/>
            <a:r>
              <a:rPr lang="en-US" altLang="ru-RU" sz="2800" b="1" smtClean="0">
                <a:solidFill>
                  <a:srgbClr val="FFFF00"/>
                </a:solidFill>
                <a:effectLst>
                  <a:outerShdw blurRad="38100" dist="38100" dir="2700000" algn="tl">
                    <a:srgbClr val="000000"/>
                  </a:outerShdw>
                </a:effectLst>
                <a:latin typeface="Arial" panose="020B0604020202020204" pitchFamily="34" charset="0"/>
              </a:rPr>
              <a:t>2.</a:t>
            </a:r>
            <a:r>
              <a:rPr lang="en-US" altLang="ru-RU" sz="2800" smtClean="0">
                <a:solidFill>
                  <a:srgbClr val="FFFF00"/>
                </a:solidFill>
                <a:effectLst>
                  <a:outerShdw blurRad="38100" dist="38100" dir="2700000" algn="tl">
                    <a:srgbClr val="000000"/>
                  </a:outerShdw>
                </a:effectLst>
                <a:latin typeface="Arial" panose="020B0604020202020204" pitchFamily="34" charset="0"/>
              </a:rPr>
              <a:t> </a:t>
            </a:r>
            <a:r>
              <a:rPr lang="en-US" altLang="ru-RU" sz="2800" smtClean="0">
                <a:solidFill>
                  <a:srgbClr val="FFFF00"/>
                </a:solidFill>
                <a:latin typeface="Arial" panose="020B0604020202020204" pitchFamily="34" charset="0"/>
              </a:rPr>
              <a:t>Life time of stripping foil</a:t>
            </a:r>
            <a:r>
              <a:rPr lang="en-US" altLang="ru-RU" sz="2800" smtClean="0">
                <a:solidFill>
                  <a:srgbClr val="FFFFFF"/>
                </a:solidFill>
                <a:effectLst>
                  <a:outerShdw blurRad="38100" dist="38100" dir="2700000" algn="tl">
                    <a:srgbClr val="000000"/>
                  </a:outerShdw>
                </a:effectLst>
                <a:latin typeface="Arial" panose="020B0604020202020204" pitchFamily="34" charset="0"/>
              </a:rPr>
              <a:t> </a:t>
            </a:r>
            <a:endParaRPr lang="ru-RU" altLang="ru-RU" sz="2800" smtClean="0">
              <a:solidFill>
                <a:srgbClr val="FFFFFF"/>
              </a:solidFill>
              <a:effectLst>
                <a:outerShdw blurRad="38100" dist="38100" dir="2700000" algn="tl">
                  <a:srgbClr val="000000"/>
                </a:outerShdw>
              </a:effectLst>
              <a:latin typeface="Arial" panose="020B0604020202020204" pitchFamily="34" charset="0"/>
            </a:endParaRPr>
          </a:p>
        </p:txBody>
      </p:sp>
      <p:sp>
        <p:nvSpPr>
          <p:cNvPr id="717840" name="Line 16"/>
          <p:cNvSpPr>
            <a:spLocks noChangeShapeType="1"/>
          </p:cNvSpPr>
          <p:nvPr/>
        </p:nvSpPr>
        <p:spPr bwMode="auto">
          <a:xfrm>
            <a:off x="5724525" y="3573463"/>
            <a:ext cx="1511300" cy="0"/>
          </a:xfrm>
          <a:prstGeom prst="line">
            <a:avLst/>
          </a:prstGeom>
          <a:noFill/>
          <a:ln w="28575">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717841" name="Text Box 17"/>
          <p:cNvSpPr txBox="1">
            <a:spLocks noChangeArrowheads="1"/>
          </p:cNvSpPr>
          <p:nvPr/>
        </p:nvSpPr>
        <p:spPr bwMode="auto">
          <a:xfrm>
            <a:off x="5795963" y="4076700"/>
            <a:ext cx="792162" cy="376238"/>
          </a:xfrm>
          <a:prstGeom prst="rect">
            <a:avLst/>
          </a:prstGeom>
          <a:noFill/>
          <a:ln w="9525">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b="1" smtClean="0">
                <a:solidFill>
                  <a:srgbClr val="CC0000"/>
                </a:solidFill>
                <a:latin typeface="Arial" panose="020B0604020202020204" pitchFamily="34" charset="0"/>
              </a:rPr>
              <a:t>1 day</a:t>
            </a:r>
            <a:endParaRPr lang="ru-RU" altLang="ru-RU" b="1" smtClean="0">
              <a:solidFill>
                <a:srgbClr val="CC0000"/>
              </a:solidFill>
              <a:latin typeface="Arial" panose="020B0604020202020204" pitchFamily="34" charset="0"/>
            </a:endParaRPr>
          </a:p>
        </p:txBody>
      </p:sp>
      <p:sp>
        <p:nvSpPr>
          <p:cNvPr id="717843" name="Line 19"/>
          <p:cNvSpPr>
            <a:spLocks noChangeShapeType="1"/>
          </p:cNvSpPr>
          <p:nvPr/>
        </p:nvSpPr>
        <p:spPr bwMode="auto">
          <a:xfrm flipH="1" flipV="1">
            <a:off x="5867400" y="3573463"/>
            <a:ext cx="288925" cy="503237"/>
          </a:xfrm>
          <a:prstGeom prst="line">
            <a:avLst/>
          </a:prstGeom>
          <a:noFill/>
          <a:ln w="28575">
            <a:solidFill>
              <a:srgbClr val="CC00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xmlns="" val="200403056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6"/>
          <p:cNvSpPr>
            <a:spLocks noGrp="1"/>
          </p:cNvSpPr>
          <p:nvPr>
            <p:ph type="sldNum" sz="quarter" idx="12"/>
          </p:nvPr>
        </p:nvSpPr>
        <p:spPr/>
        <p:txBody>
          <a:bodyPr/>
          <a:lstStyle/>
          <a:p>
            <a:pPr>
              <a:defRPr/>
            </a:pPr>
            <a:fld id="{78DDE260-F652-437C-AF9B-DC75FE8071FD}" type="slidenum">
              <a:rPr lang="ru-RU"/>
              <a:pPr>
                <a:defRPr/>
              </a:pPr>
              <a:t>17</a:t>
            </a:fld>
            <a:endParaRPr lang="ru-RU"/>
          </a:p>
        </p:txBody>
      </p:sp>
      <p:sp>
        <p:nvSpPr>
          <p:cNvPr id="177155" name="Rectangle 2"/>
          <p:cNvSpPr>
            <a:spLocks noGrp="1" noChangeArrowheads="1"/>
          </p:cNvSpPr>
          <p:nvPr>
            <p:ph type="title"/>
          </p:nvPr>
        </p:nvSpPr>
        <p:spPr>
          <a:xfrm>
            <a:off x="539750" y="188913"/>
            <a:ext cx="8077200" cy="455612"/>
          </a:xfrm>
        </p:spPr>
        <p:txBody>
          <a:bodyPr/>
          <a:lstStyle/>
          <a:p>
            <a:pPr eaLnBrk="1" hangingPunct="1"/>
            <a:r>
              <a:rPr lang="en-US" altLang="ru-RU" sz="3600" b="1" smtClean="0">
                <a:solidFill>
                  <a:srgbClr val="CC0000"/>
                </a:solidFill>
              </a:rPr>
              <a:t>DUBNA Gas Filled Recoil Separator</a:t>
            </a:r>
            <a:endParaRPr lang="ru-RU" altLang="ru-RU" sz="3600" b="1" smtClean="0">
              <a:solidFill>
                <a:srgbClr val="CC0000"/>
              </a:solidFill>
            </a:endParaRPr>
          </a:p>
        </p:txBody>
      </p:sp>
      <p:pic>
        <p:nvPicPr>
          <p:cNvPr id="177156" name="Picture 3" descr="GNS_A4"/>
          <p:cNvPicPr>
            <a:picLocks noGrp="1" noChangeAspect="1" noChangeArrowheads="1"/>
          </p:cNvPicPr>
          <p:nvPr>
            <p:ph sz="half" idx="1"/>
          </p:nvPr>
        </p:nvPicPr>
        <p:blipFill>
          <a:blip r:embed="rId3" cstate="print">
            <a:extLst>
              <a:ext uri="{28A0092B-C50C-407E-A947-70E740481C1C}">
                <a14:useLocalDpi xmlns:a14="http://schemas.microsoft.com/office/drawing/2010/main" xmlns="" val="0"/>
              </a:ext>
            </a:extLst>
          </a:blip>
          <a:srcRect/>
          <a:stretch>
            <a:fillRect/>
          </a:stretch>
        </p:blipFill>
        <p:spPr>
          <a:xfrm>
            <a:off x="468313" y="3716338"/>
            <a:ext cx="4267200" cy="29511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77157" name="Picture 4" descr="GNSVid"/>
          <p:cNvPicPr>
            <a:picLocks noGrp="1" noChangeAspect="1" noChangeArrowheads="1"/>
          </p:cNvPicPr>
          <p:nvPr>
            <p:ph sz="half" idx="2"/>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a:xfrm>
            <a:off x="5029200" y="2133600"/>
            <a:ext cx="3810000" cy="37925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77158" name="Text Box 5"/>
          <p:cNvSpPr txBox="1">
            <a:spLocks noChangeArrowheads="1"/>
          </p:cNvSpPr>
          <p:nvPr/>
        </p:nvSpPr>
        <p:spPr bwMode="auto">
          <a:xfrm>
            <a:off x="179388" y="981075"/>
            <a:ext cx="8713787"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2400" b="1" u="sng">
                <a:latin typeface="Times New Roman" panose="02020603050405020304" pitchFamily="18" charset="0"/>
                <a:sym typeface="Symbol" panose="05050102010706020507" pitchFamily="18" charset="2"/>
              </a:rPr>
              <a:t>                         Target                         </a:t>
            </a:r>
            <a:r>
              <a:rPr lang="en-US" altLang="ru-RU" sz="2400" b="1">
                <a:solidFill>
                  <a:srgbClr val="0000CC"/>
                </a:solidFill>
                <a:latin typeface="Times New Roman" panose="02020603050405020304" pitchFamily="18" charset="0"/>
                <a:sym typeface="Symbol" panose="05050102010706020507" pitchFamily="18" charset="2"/>
              </a:rPr>
              <a:t>        </a:t>
            </a:r>
            <a:r>
              <a:rPr lang="en-US" altLang="ru-RU" sz="2400" b="1" u="sng">
                <a:solidFill>
                  <a:srgbClr val="FF0000"/>
                </a:solidFill>
                <a:latin typeface="Times New Roman" panose="02020603050405020304" pitchFamily="18" charset="0"/>
                <a:sym typeface="Symbol" panose="05050102010706020507" pitchFamily="18" charset="2"/>
              </a:rPr>
              <a:t>Beam</a:t>
            </a:r>
            <a:r>
              <a:rPr lang="en-US" altLang="ru-RU" sz="2400" b="1">
                <a:solidFill>
                  <a:srgbClr val="0000CC"/>
                </a:solidFill>
                <a:latin typeface="Times New Roman" panose="02020603050405020304" pitchFamily="18" charset="0"/>
                <a:sym typeface="Symbol" panose="05050102010706020507" pitchFamily="18" charset="2"/>
              </a:rPr>
              <a:t>       </a:t>
            </a:r>
            <a:r>
              <a:rPr lang="en-US" altLang="ru-RU" sz="2400" b="1" u="sng">
                <a:solidFill>
                  <a:srgbClr val="0000CC"/>
                </a:solidFill>
                <a:latin typeface="Times New Roman" panose="02020603050405020304" pitchFamily="18" charset="0"/>
                <a:sym typeface="Symbol" panose="05050102010706020507" pitchFamily="18" charset="2"/>
              </a:rPr>
              <a:t>Isotopes </a:t>
            </a:r>
          </a:p>
          <a:p>
            <a:pPr eaLnBrk="1" hangingPunct="1">
              <a:spcBef>
                <a:spcPct val="0"/>
              </a:spcBef>
              <a:buFontTx/>
              <a:buNone/>
            </a:pPr>
            <a:r>
              <a:rPr lang="en-US" altLang="ru-RU" sz="2400" b="1" baseline="30000">
                <a:latin typeface="Times New Roman" panose="02020603050405020304" pitchFamily="18" charset="0"/>
              </a:rPr>
              <a:t>238</a:t>
            </a:r>
            <a:r>
              <a:rPr lang="en-US" altLang="ru-RU" sz="2400" b="1">
                <a:latin typeface="Times New Roman" panose="02020603050405020304" pitchFamily="18" charset="0"/>
              </a:rPr>
              <a:t>U, </a:t>
            </a:r>
            <a:r>
              <a:rPr lang="en-US" altLang="ru-RU" sz="2400" b="1" baseline="30000">
                <a:latin typeface="Times New Roman" panose="02020603050405020304" pitchFamily="18" charset="0"/>
              </a:rPr>
              <a:t>242,244</a:t>
            </a:r>
            <a:r>
              <a:rPr lang="en-US" altLang="ru-RU" sz="2400" b="1">
                <a:latin typeface="Times New Roman" panose="02020603050405020304" pitchFamily="18" charset="0"/>
              </a:rPr>
              <a:t>Pu, </a:t>
            </a:r>
            <a:r>
              <a:rPr lang="en-US" altLang="ru-RU" sz="2400" b="1" baseline="30000">
                <a:latin typeface="Times New Roman" panose="02020603050405020304" pitchFamily="18" charset="0"/>
              </a:rPr>
              <a:t>243</a:t>
            </a:r>
            <a:r>
              <a:rPr lang="en-US" altLang="ru-RU" sz="2400" b="1">
                <a:latin typeface="Times New Roman" panose="02020603050405020304" pitchFamily="18" charset="0"/>
              </a:rPr>
              <a:t>Am, </a:t>
            </a:r>
            <a:r>
              <a:rPr lang="en-US" altLang="ru-RU" sz="2400" b="1" baseline="30000">
                <a:latin typeface="Times New Roman" panose="02020603050405020304" pitchFamily="18" charset="0"/>
              </a:rPr>
              <a:t>246,248</a:t>
            </a:r>
            <a:r>
              <a:rPr lang="en-US" altLang="ru-RU" sz="2400" b="1">
                <a:latin typeface="Times New Roman" panose="02020603050405020304" pitchFamily="18" charset="0"/>
              </a:rPr>
              <a:t>Cm, </a:t>
            </a:r>
            <a:r>
              <a:rPr lang="en-US" altLang="ru-RU" sz="2400" b="1" baseline="30000">
                <a:latin typeface="Times New Roman" panose="02020603050405020304" pitchFamily="18" charset="0"/>
              </a:rPr>
              <a:t>249</a:t>
            </a:r>
            <a:r>
              <a:rPr lang="en-US" altLang="ru-RU" sz="2400" b="1">
                <a:latin typeface="Times New Roman" panose="02020603050405020304" pitchFamily="18" charset="0"/>
              </a:rPr>
              <a:t>Cf   +   </a:t>
            </a:r>
            <a:r>
              <a:rPr lang="en-US" altLang="ru-RU" sz="2400" b="1" baseline="30000">
                <a:solidFill>
                  <a:srgbClr val="FF0000"/>
                </a:solidFill>
                <a:latin typeface="Times New Roman" panose="02020603050405020304" pitchFamily="18" charset="0"/>
              </a:rPr>
              <a:t>48</a:t>
            </a:r>
            <a:r>
              <a:rPr lang="en-US" altLang="ru-RU" sz="2400" b="1">
                <a:solidFill>
                  <a:srgbClr val="FF0000"/>
                </a:solidFill>
                <a:latin typeface="Times New Roman" panose="02020603050405020304" pitchFamily="18" charset="0"/>
              </a:rPr>
              <a:t>Ca  </a:t>
            </a:r>
            <a:r>
              <a:rPr lang="en-US" altLang="ru-RU" sz="2400" b="1">
                <a:latin typeface="Times New Roman" panose="02020603050405020304" pitchFamily="18" charset="0"/>
                <a:sym typeface="Symbol" panose="05050102010706020507" pitchFamily="18" charset="2"/>
              </a:rPr>
              <a:t>  </a:t>
            </a:r>
            <a:r>
              <a:rPr lang="en-US" altLang="ru-RU" sz="2400" b="1">
                <a:solidFill>
                  <a:srgbClr val="0000CC"/>
                </a:solidFill>
                <a:latin typeface="Times New Roman" panose="02020603050405020304" pitchFamily="18" charset="0"/>
                <a:sym typeface="Symbol" panose="05050102010706020507" pitchFamily="18" charset="2"/>
              </a:rPr>
              <a:t>112 – 118</a:t>
            </a:r>
          </a:p>
          <a:p>
            <a:pPr eaLnBrk="1" hangingPunct="1">
              <a:spcBef>
                <a:spcPct val="0"/>
              </a:spcBef>
              <a:buFontTx/>
              <a:buNone/>
            </a:pPr>
            <a:endParaRPr lang="en-US" altLang="ru-RU" sz="2400" b="1">
              <a:solidFill>
                <a:srgbClr val="0000CC"/>
              </a:solidFill>
              <a:latin typeface="Times New Roman" panose="02020603050405020304" pitchFamily="18" charset="0"/>
              <a:sym typeface="Symbol" panose="05050102010706020507" pitchFamily="18" charset="2"/>
            </a:endParaRPr>
          </a:p>
        </p:txBody>
      </p:sp>
      <p:sp>
        <p:nvSpPr>
          <p:cNvPr id="667654" name="Text Box 6"/>
          <p:cNvSpPr txBox="1">
            <a:spLocks noChangeArrowheads="1"/>
          </p:cNvSpPr>
          <p:nvPr/>
        </p:nvSpPr>
        <p:spPr bwMode="auto">
          <a:xfrm>
            <a:off x="250825" y="2060575"/>
            <a:ext cx="4321175" cy="1614488"/>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sz="1800">
                <a:solidFill>
                  <a:schemeClr val="bg2"/>
                </a:solidFill>
                <a:effectLst>
                  <a:outerShdw blurRad="38100" dist="38100" dir="2700000" algn="tl">
                    <a:srgbClr val="C0C0C0"/>
                  </a:outerShdw>
                </a:effectLst>
              </a:rPr>
              <a:t>Ion beam energy: 5.00 – 5.75 MeV/A</a:t>
            </a:r>
          </a:p>
          <a:p>
            <a:pPr eaLnBrk="1" hangingPunct="1">
              <a:spcBef>
                <a:spcPct val="50000"/>
              </a:spcBef>
              <a:defRPr/>
            </a:pPr>
            <a:r>
              <a:rPr lang="en-US" sz="1800">
                <a:solidFill>
                  <a:schemeClr val="bg2"/>
                </a:solidFill>
                <a:effectLst>
                  <a:outerShdw blurRad="38100" dist="38100" dir="2700000" algn="tl">
                    <a:srgbClr val="C0C0C0"/>
                  </a:outerShdw>
                </a:effectLst>
              </a:rPr>
              <a:t>Beam intensity: 6 - 8</a:t>
            </a:r>
            <a:r>
              <a:rPr lang="en-US" sz="1800">
                <a:solidFill>
                  <a:schemeClr val="bg2"/>
                </a:solidFill>
                <a:effectLst>
                  <a:outerShdw blurRad="38100" dist="38100" dir="2700000" algn="tl">
                    <a:srgbClr val="C0C0C0"/>
                  </a:outerShdw>
                </a:effectLst>
                <a:sym typeface="Symbol" panose="05050102010706020507" pitchFamily="18" charset="2"/>
              </a:rPr>
              <a:t></a:t>
            </a:r>
            <a:r>
              <a:rPr lang="en-US" sz="1800">
                <a:solidFill>
                  <a:schemeClr val="bg2"/>
                </a:solidFill>
                <a:effectLst>
                  <a:outerShdw blurRad="38100" dist="38100" dir="2700000" algn="tl">
                    <a:srgbClr val="C0C0C0"/>
                  </a:outerShdw>
                </a:effectLst>
              </a:rPr>
              <a:t>10</a:t>
            </a:r>
            <a:r>
              <a:rPr lang="en-US" sz="1800" baseline="30000">
                <a:solidFill>
                  <a:schemeClr val="bg2"/>
                </a:solidFill>
                <a:effectLst>
                  <a:outerShdw blurRad="38100" dist="38100" dir="2700000" algn="tl">
                    <a:srgbClr val="C0C0C0"/>
                  </a:outerShdw>
                </a:effectLst>
              </a:rPr>
              <a:t>12</a:t>
            </a:r>
            <a:r>
              <a:rPr lang="en-US" sz="1800">
                <a:solidFill>
                  <a:schemeClr val="bg2"/>
                </a:solidFill>
                <a:effectLst>
                  <a:outerShdw blurRad="38100" dist="38100" dir="2700000" algn="tl">
                    <a:srgbClr val="C0C0C0"/>
                  </a:outerShdw>
                </a:effectLst>
              </a:rPr>
              <a:t> pps</a:t>
            </a:r>
          </a:p>
          <a:p>
            <a:pPr eaLnBrk="1" hangingPunct="1">
              <a:spcBef>
                <a:spcPct val="50000"/>
              </a:spcBef>
              <a:defRPr/>
            </a:pPr>
            <a:r>
              <a:rPr lang="en-US" sz="1800">
                <a:solidFill>
                  <a:schemeClr val="bg2"/>
                </a:solidFill>
                <a:effectLst>
                  <a:outerShdw blurRad="38100" dist="38100" dir="2700000" algn="tl">
                    <a:srgbClr val="C0C0C0"/>
                  </a:outerShdw>
                </a:effectLst>
              </a:rPr>
              <a:t>Consumption of </a:t>
            </a:r>
            <a:r>
              <a:rPr lang="en-US" sz="1800" baseline="30000">
                <a:solidFill>
                  <a:schemeClr val="bg2"/>
                </a:solidFill>
                <a:effectLst>
                  <a:outerShdw blurRad="38100" dist="38100" dir="2700000" algn="tl">
                    <a:srgbClr val="C0C0C0"/>
                  </a:outerShdw>
                </a:effectLst>
              </a:rPr>
              <a:t>48</a:t>
            </a:r>
            <a:r>
              <a:rPr lang="en-US" sz="1800">
                <a:solidFill>
                  <a:schemeClr val="bg2"/>
                </a:solidFill>
                <a:effectLst>
                  <a:outerShdw blurRad="38100" dist="38100" dir="2700000" algn="tl">
                    <a:srgbClr val="C0C0C0"/>
                  </a:outerShdw>
                </a:effectLst>
              </a:rPr>
              <a:t> Ca &lt; 0.5 mg/h</a:t>
            </a:r>
          </a:p>
          <a:p>
            <a:pPr eaLnBrk="1" hangingPunct="1">
              <a:spcBef>
                <a:spcPct val="50000"/>
              </a:spcBef>
              <a:defRPr/>
            </a:pPr>
            <a:r>
              <a:rPr lang="en-US" sz="1800">
                <a:solidFill>
                  <a:schemeClr val="bg2"/>
                </a:solidFill>
                <a:effectLst>
                  <a:outerShdw blurRad="38100" dist="38100" dir="2700000" algn="tl">
                    <a:srgbClr val="C0C0C0"/>
                  </a:outerShdw>
                </a:effectLst>
              </a:rPr>
              <a:t>Beam time:  2000 – 4000 hours per year</a:t>
            </a:r>
          </a:p>
        </p:txBody>
      </p:sp>
    </p:spTree>
    <p:extLst>
      <p:ext uri="{BB962C8B-B14F-4D97-AF65-F5344CB8AC3E}">
        <p14:creationId xmlns:p14="http://schemas.microsoft.com/office/powerpoint/2010/main" xmlns="" val="60562344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381000" y="228600"/>
            <a:ext cx="8610600" cy="685800"/>
          </a:xfrm>
        </p:spPr>
        <p:txBody>
          <a:bodyPr/>
          <a:lstStyle/>
          <a:p>
            <a:pPr eaLnBrk="1" hangingPunct="1"/>
            <a:r>
              <a:rPr lang="en-US" altLang="ru-RU" sz="2800" b="1" dirty="0" smtClean="0">
                <a:solidFill>
                  <a:srgbClr val="C00000"/>
                </a:solidFill>
                <a:latin typeface="Times New Roman" pitchFamily="18" charset="0"/>
                <a:cs typeface="Times New Roman" pitchFamily="18" charset="0"/>
              </a:rPr>
              <a:t>New experimental set up - </a:t>
            </a:r>
            <a:r>
              <a:rPr lang="en-US" altLang="ru-RU" sz="2800" b="1" dirty="0">
                <a:solidFill>
                  <a:srgbClr val="C00000"/>
                </a:solidFill>
                <a:latin typeface="Times New Roman" pitchFamily="18" charset="0"/>
                <a:cs typeface="Times New Roman" pitchFamily="18" charset="0"/>
              </a:rPr>
              <a:t>SHELS velocity filter</a:t>
            </a:r>
            <a:r>
              <a:rPr lang="en-US" altLang="ru-RU" sz="2800" b="1" dirty="0" smtClean="0">
                <a:solidFill>
                  <a:srgbClr val="C00000"/>
                </a:solidFill>
                <a:latin typeface="Times New Roman" pitchFamily="18" charset="0"/>
                <a:cs typeface="Times New Roman" pitchFamily="18" charset="0"/>
              </a:rPr>
              <a:t/>
            </a:r>
            <a:br>
              <a:rPr lang="en-US" altLang="ru-RU" sz="2800" b="1" dirty="0" smtClean="0">
                <a:solidFill>
                  <a:srgbClr val="C00000"/>
                </a:solidFill>
                <a:latin typeface="Times New Roman" pitchFamily="18" charset="0"/>
                <a:cs typeface="Times New Roman" pitchFamily="18" charset="0"/>
              </a:rPr>
            </a:br>
            <a:r>
              <a:rPr lang="en-US" altLang="ru-RU" sz="2800" b="1" dirty="0" smtClean="0">
                <a:solidFill>
                  <a:srgbClr val="C00000"/>
                </a:solidFill>
                <a:latin typeface="Times New Roman" pitchFamily="18" charset="0"/>
                <a:cs typeface="Times New Roman" pitchFamily="18" charset="0"/>
              </a:rPr>
              <a:t>(Separator for Heavy </a:t>
            </a:r>
            <a:r>
              <a:rPr lang="en-US" altLang="ru-RU" sz="2800" b="1" dirty="0" err="1" smtClean="0">
                <a:solidFill>
                  <a:srgbClr val="C00000"/>
                </a:solidFill>
                <a:latin typeface="Times New Roman" pitchFamily="18" charset="0"/>
                <a:cs typeface="Times New Roman" pitchFamily="18" charset="0"/>
              </a:rPr>
              <a:t>ELement</a:t>
            </a:r>
            <a:r>
              <a:rPr lang="en-US" altLang="ru-RU" sz="2800" b="1" dirty="0" smtClean="0">
                <a:solidFill>
                  <a:srgbClr val="C00000"/>
                </a:solidFill>
                <a:latin typeface="Times New Roman" pitchFamily="18" charset="0"/>
                <a:cs typeface="Times New Roman" pitchFamily="18" charset="0"/>
              </a:rPr>
              <a:t> Spectroscopy)</a:t>
            </a:r>
            <a:endParaRPr lang="ru-RU" altLang="ru-RU" sz="2800" b="1" dirty="0" smtClean="0">
              <a:solidFill>
                <a:srgbClr val="C00000"/>
              </a:solidFill>
              <a:latin typeface="Times New Roman" pitchFamily="18" charset="0"/>
              <a:cs typeface="Times New Roman" pitchFamily="18" charset="0"/>
            </a:endParaRPr>
          </a:p>
        </p:txBody>
      </p:sp>
      <p:pic>
        <p:nvPicPr>
          <p:cNvPr id="257027" name="Рисунок 20" descr="SHELS 2013-09-11.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513" y="1557338"/>
            <a:ext cx="8072437" cy="437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7784285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12"/>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0416C979-675F-4A65-BDA8-4490B20EAF8F}" type="slidenum">
              <a:rPr lang="en-US" altLang="ru-RU" sz="1400" smtClean="0">
                <a:solidFill>
                  <a:srgbClr val="CCECFF"/>
                </a:solidFill>
                <a:latin typeface="Times New Roman" panose="02020603050405020304" pitchFamily="18" charset="0"/>
              </a:rPr>
              <a:pPr>
                <a:spcBef>
                  <a:spcPct val="50000"/>
                </a:spcBef>
                <a:buClrTx/>
                <a:buSzTx/>
                <a:buFontTx/>
                <a:buNone/>
              </a:pPr>
              <a:t>19</a:t>
            </a:fld>
            <a:endParaRPr lang="en-US" altLang="ru-RU" sz="1400" smtClean="0">
              <a:solidFill>
                <a:srgbClr val="CCECFF"/>
              </a:solidFill>
              <a:latin typeface="Times New Roman" panose="02020603050405020304" pitchFamily="18" charset="0"/>
            </a:endParaRPr>
          </a:p>
        </p:txBody>
      </p:sp>
      <p:sp>
        <p:nvSpPr>
          <p:cNvPr id="398338" name="Text Box 2"/>
          <p:cNvSpPr txBox="1">
            <a:spLocks noChangeArrowheads="1"/>
          </p:cNvSpPr>
          <p:nvPr/>
        </p:nvSpPr>
        <p:spPr bwMode="auto">
          <a:xfrm>
            <a:off x="539750" y="80963"/>
            <a:ext cx="83534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defRPr/>
            </a:pPr>
            <a:r>
              <a:rPr lang="en-US" sz="2400" b="1">
                <a:solidFill>
                  <a:srgbClr val="EECD08"/>
                </a:solidFill>
                <a:effectLst>
                  <a:outerShdw blurRad="38100" dist="38100" dir="2700000" algn="tl">
                    <a:srgbClr val="000000"/>
                  </a:outerShdw>
                </a:effectLst>
                <a:latin typeface="Tahoma" panose="020B0604030504040204" pitchFamily="34" charset="0"/>
                <a:cs typeface="+mn-cs"/>
              </a:rPr>
              <a:t>Efficiency of transporting a </a:t>
            </a:r>
            <a:r>
              <a:rPr lang="en-US" sz="2400" b="1" baseline="30000">
                <a:solidFill>
                  <a:srgbClr val="EECD08"/>
                </a:solidFill>
                <a:effectLst>
                  <a:outerShdw blurRad="38100" dist="38100" dir="2700000" algn="tl">
                    <a:srgbClr val="000000"/>
                  </a:outerShdw>
                </a:effectLst>
                <a:latin typeface="Tahoma" panose="020B0604030504040204" pitchFamily="34" charset="0"/>
                <a:cs typeface="+mn-cs"/>
              </a:rPr>
              <a:t>48</a:t>
            </a:r>
            <a:r>
              <a:rPr lang="en-US" sz="2400" b="1">
                <a:solidFill>
                  <a:srgbClr val="EECD08"/>
                </a:solidFill>
                <a:effectLst>
                  <a:outerShdw blurRad="38100" dist="38100" dir="2700000" algn="tl">
                    <a:srgbClr val="000000"/>
                  </a:outerShdw>
                </a:effectLst>
                <a:latin typeface="Tahoma" panose="020B0604030504040204" pitchFamily="34" charset="0"/>
                <a:cs typeface="+mn-cs"/>
              </a:rPr>
              <a:t>Ca</a:t>
            </a:r>
            <a:r>
              <a:rPr lang="en-US" sz="2400" b="1" baseline="30000">
                <a:solidFill>
                  <a:srgbClr val="EECD08"/>
                </a:solidFill>
                <a:effectLst>
                  <a:outerShdw blurRad="38100" dist="38100" dir="2700000" algn="tl">
                    <a:srgbClr val="000000"/>
                  </a:outerShdw>
                </a:effectLst>
                <a:latin typeface="Tahoma" panose="020B0604030504040204" pitchFamily="34" charset="0"/>
                <a:cs typeface="+mn-cs"/>
              </a:rPr>
              <a:t>5+</a:t>
            </a:r>
            <a:r>
              <a:rPr lang="en-US" sz="2400" b="1">
                <a:solidFill>
                  <a:srgbClr val="EECD08"/>
                </a:solidFill>
                <a:effectLst>
                  <a:outerShdw blurRad="38100" dist="38100" dir="2700000" algn="tl">
                    <a:srgbClr val="000000"/>
                  </a:outerShdw>
                </a:effectLst>
                <a:latin typeface="Tahoma" panose="020B0604030504040204" pitchFamily="34" charset="0"/>
                <a:cs typeface="+mn-cs"/>
              </a:rPr>
              <a:t> beam</a:t>
            </a:r>
            <a:r>
              <a:rPr lang="en-US" sz="2400" b="1">
                <a:solidFill>
                  <a:srgbClr val="FFFFFF"/>
                </a:solidFill>
                <a:effectLst>
                  <a:outerShdw blurRad="38100" dist="38100" dir="2700000" algn="tl">
                    <a:srgbClr val="000000"/>
                  </a:outerShdw>
                </a:effectLst>
                <a:latin typeface="Tahoma" panose="020B0604030504040204" pitchFamily="34" charset="0"/>
                <a:cs typeface="+mn-cs"/>
              </a:rPr>
              <a:t> </a:t>
            </a:r>
          </a:p>
          <a:p>
            <a:pPr algn="ctr" eaLnBrk="1" hangingPunct="1">
              <a:defRPr/>
            </a:pPr>
            <a:r>
              <a:rPr lang="en-US" sz="2400" b="1">
                <a:solidFill>
                  <a:srgbClr val="FFFFFF"/>
                </a:solidFill>
                <a:effectLst>
                  <a:outerShdw blurRad="38100" dist="38100" dir="2700000" algn="tl">
                    <a:srgbClr val="000000"/>
                  </a:outerShdw>
                </a:effectLst>
                <a:latin typeface="Tahoma" panose="020B0604030504040204" pitchFamily="34" charset="0"/>
                <a:cs typeface="+mn-cs"/>
              </a:rPr>
              <a:t>from the ECR source to a physical target</a:t>
            </a:r>
            <a:endParaRPr lang="ru-RU" sz="2400" b="1">
              <a:solidFill>
                <a:srgbClr val="FFFFFF"/>
              </a:solidFill>
              <a:effectLst>
                <a:outerShdw blurRad="38100" dist="38100" dir="2700000" algn="tl">
                  <a:srgbClr val="000000"/>
                </a:outerShdw>
              </a:effectLst>
              <a:latin typeface="Tahoma" panose="020B0604030504040204" pitchFamily="34" charset="0"/>
              <a:cs typeface="+mn-cs"/>
            </a:endParaRPr>
          </a:p>
        </p:txBody>
      </p:sp>
      <p:graphicFrame>
        <p:nvGraphicFramePr>
          <p:cNvPr id="398625" name="Group 289"/>
          <p:cNvGraphicFramePr>
            <a:graphicFrameLocks noGrp="1"/>
          </p:cNvGraphicFramePr>
          <p:nvPr/>
        </p:nvGraphicFramePr>
        <p:xfrm>
          <a:off x="0" y="1052513"/>
          <a:ext cx="9190038" cy="3648084"/>
        </p:xfrm>
        <a:graphic>
          <a:graphicData uri="http://schemas.openxmlformats.org/drawingml/2006/table">
            <a:tbl>
              <a:tblPr/>
              <a:tblGrid>
                <a:gridCol w="2051050"/>
                <a:gridCol w="1441450"/>
                <a:gridCol w="1079500"/>
                <a:gridCol w="936625"/>
                <a:gridCol w="719138"/>
                <a:gridCol w="720725"/>
                <a:gridCol w="719137"/>
                <a:gridCol w="720725"/>
                <a:gridCol w="801688"/>
              </a:tblGrid>
              <a:tr h="396201">
                <a:tc>
                  <a:txBody>
                    <a:bodyPr/>
                    <a:lstStyle>
                      <a:lvl1pPr>
                        <a:spcBef>
                          <a:spcPct val="20000"/>
                        </a:spcBef>
                        <a:buClr>
                          <a:schemeClr val="accent1"/>
                        </a:buClr>
                        <a:buSzPct val="80000"/>
                        <a:buFont typeface="Wingdings" panose="05000000000000000000" pitchFamily="2" charset="2"/>
                        <a:tabLst>
                          <a:tab pos="922338"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tabLst>
                          <a:tab pos="922338"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tabLst>
                          <a:tab pos="922338"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tabLst>
                          <a:tab pos="922338"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22338" algn="l"/>
                        </a:tabLst>
                      </a:pPr>
                      <a:r>
                        <a:rPr kumimoji="0" lang="en-US" sz="2000" b="1" i="0" u="none" strike="noStrike" cap="none" normalizeH="0" baseline="0" smtClean="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Measuring point</a:t>
                      </a:r>
                      <a:endParaRPr kumimoji="0" lang="ru-RU" sz="2000" b="1" i="0" u="none" strike="noStrike" cap="none" normalizeH="0" baseline="0" smtClean="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gridSpan="2">
                  <a:txBody>
                    <a:bodyPr/>
                    <a:lstStyle>
                      <a:lvl1pPr>
                        <a:spcBef>
                          <a:spcPct val="20000"/>
                        </a:spcBef>
                        <a:buClr>
                          <a:schemeClr val="accent1"/>
                        </a:buClr>
                        <a:buSzPct val="80000"/>
                        <a:buFont typeface="Wingdings" panose="05000000000000000000" pitchFamily="2" charset="2"/>
                        <a:tabLst>
                          <a:tab pos="922338"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tabLst>
                          <a:tab pos="922338"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tabLst>
                          <a:tab pos="922338"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tabLst>
                          <a:tab pos="922338"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22338" algn="l"/>
                        </a:tabLst>
                      </a:pPr>
                      <a:r>
                        <a:rPr kumimoji="0" lang="en-US" sz="2000" b="1" i="0" u="none" strike="noStrike" cap="none" normalizeH="0" baseline="0" smtClean="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Beam intensity</a:t>
                      </a:r>
                      <a:endParaRPr kumimoji="0" lang="en-US" sz="2000" b="1" i="0" u="none" strike="noStrike" cap="none" normalizeH="0" baseline="0" smtClean="0">
                        <a:ln>
                          <a:noFill/>
                        </a:ln>
                        <a:solidFill>
                          <a:srgbClr val="000000"/>
                        </a:solidFill>
                        <a:effectLst>
                          <a:outerShdw blurRad="38100" dist="38100" dir="2700000" algn="tl">
                            <a:srgbClr val="FFFFFF"/>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hMerge="1">
                  <a:txBody>
                    <a:bodyPr/>
                    <a:lstStyle/>
                    <a:p>
                      <a:endParaRPr lang="ru-RU"/>
                    </a:p>
                  </a:txBody>
                  <a:tcPr/>
                </a:tc>
                <a:tc>
                  <a:txBody>
                    <a:bodyPr/>
                    <a:lstStyle>
                      <a:lvl1pPr>
                        <a:spcBef>
                          <a:spcPct val="20000"/>
                        </a:spcBef>
                        <a:buClr>
                          <a:schemeClr val="accent1"/>
                        </a:buClr>
                        <a:buSzPct val="80000"/>
                        <a:buFont typeface="Wingdings" panose="05000000000000000000" pitchFamily="2" charset="2"/>
                        <a:tabLst>
                          <a:tab pos="922338"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tabLst>
                          <a:tab pos="922338"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tabLst>
                          <a:tab pos="922338"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tabLst>
                          <a:tab pos="922338"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22338" algn="l"/>
                        </a:tabLst>
                      </a:pPr>
                      <a:r>
                        <a:rPr kumimoji="0" lang="en-US" sz="2000" b="1" i="0" u="none" strike="noStrike" cap="none" normalizeH="0" baseline="0" smtClean="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Ion</a:t>
                      </a:r>
                      <a:endParaRPr kumimoji="0" lang="en-US" sz="2000" b="1" i="0" u="none" strike="noStrike" cap="none" normalizeH="0" baseline="0" smtClean="0">
                        <a:ln>
                          <a:noFill/>
                        </a:ln>
                        <a:solidFill>
                          <a:srgbClr val="000000"/>
                        </a:solidFill>
                        <a:effectLst>
                          <a:outerShdw blurRad="38100" dist="38100" dir="2700000" algn="tl">
                            <a:srgbClr val="FFFFFF"/>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gridSpan="5">
                  <a:txBody>
                    <a:bodyPr/>
                    <a:lstStyle>
                      <a:lvl1pPr>
                        <a:spcBef>
                          <a:spcPct val="20000"/>
                        </a:spcBef>
                        <a:buClr>
                          <a:schemeClr val="accent1"/>
                        </a:buClr>
                        <a:buSzPct val="80000"/>
                        <a:buFont typeface="Wingdings" panose="05000000000000000000" pitchFamily="2" charset="2"/>
                        <a:tabLst>
                          <a:tab pos="922338"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tabLst>
                          <a:tab pos="922338"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tabLst>
                          <a:tab pos="922338"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tabLst>
                          <a:tab pos="922338"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22338" algn="l"/>
                        </a:tabLst>
                      </a:pPr>
                      <a:r>
                        <a:rPr kumimoji="0" lang="en-US" sz="2000" b="1" i="0" u="none" strike="noStrike" cap="none" normalizeH="0" baseline="0" smtClean="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Transmission factor</a:t>
                      </a:r>
                      <a:endParaRPr kumimoji="0" lang="en-US" sz="2000" b="1" i="0" u="none" strike="noStrike" cap="none" normalizeH="0" baseline="0" smtClean="0">
                        <a:ln>
                          <a:noFill/>
                        </a:ln>
                        <a:solidFill>
                          <a:srgbClr val="000000"/>
                        </a:solidFill>
                        <a:effectLst>
                          <a:outerShdw blurRad="38100" dist="38100" dir="2700000" algn="tl">
                            <a:srgbClr val="FFFFFF"/>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70100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ECR source, after separation</a:t>
                      </a:r>
                      <a:endPar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a:t>
                      </a:r>
                      <a:r>
                        <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10</a:t>
                      </a: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14  </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pps</a:t>
                      </a: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84 </a:t>
                      </a:r>
                      <a:r>
                        <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Ae</a:t>
                      </a:r>
                      <a:endPar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48</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Ca</a:t>
                      </a: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5+</a:t>
                      </a:r>
                      <a:endPar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rowSpan="2">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32%</a:t>
                      </a: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rowSpan="5">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ahom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ahom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ahom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ahom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ahom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ahom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ahom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rPr>
                        <a:t>8.5%</a:t>
                      </a:r>
                      <a:endParaRPr kumimoji="0" lang="ru-RU"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r>
              <a:tr h="574438">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Cyclotron centre</a:t>
                      </a:r>
                      <a:endPar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3.5</a:t>
                      </a:r>
                      <a:r>
                        <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10</a:t>
                      </a: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13 </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pps</a:t>
                      </a: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27  </a:t>
                      </a:r>
                      <a:r>
                        <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Ae</a:t>
                      </a:r>
                      <a:endPar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48</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Ca</a:t>
                      </a: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5+</a:t>
                      </a: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vMerge="1">
                  <a:txBody>
                    <a:bodyPr/>
                    <a:lstStyle/>
                    <a:p>
                      <a:endParaRPr lang="ru-RU"/>
                    </a:p>
                  </a:txBody>
                  <a:tcPr/>
                </a:tc>
                <a:tc rowSpan="2">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81%</a:t>
                      </a: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vMerge="1">
                  <a:txBody>
                    <a:bodyPr/>
                    <a:lstStyle/>
                    <a:p>
                      <a:endParaRPr lang="ru-RU"/>
                    </a:p>
                  </a:txBody>
                  <a:tcPr/>
                </a:tc>
              </a:tr>
              <a:tr h="70100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Extraction radius</a:t>
                      </a:r>
                      <a:endPar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2.8</a:t>
                      </a:r>
                      <a:r>
                        <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10</a:t>
                      </a: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13 </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pps</a:t>
                      </a: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22 </a:t>
                      </a:r>
                      <a:r>
                        <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Ae</a:t>
                      </a:r>
                      <a:endPar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48</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Ca</a:t>
                      </a: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5+</a:t>
                      </a: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vMerge="1">
                  <a:txBody>
                    <a:bodyPr/>
                    <a:lstStyle/>
                    <a:p>
                      <a:endParaRPr lang="ru-RU"/>
                    </a:p>
                  </a:txBody>
                  <a:tcPr/>
                </a:tc>
                <a:tc rowSpan="2">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40%</a:t>
                      </a: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vMerge="1">
                  <a:txBody>
                    <a:bodyPr/>
                    <a:lstStyle/>
                    <a:p>
                      <a:endParaRPr lang="ru-RU"/>
                    </a:p>
                  </a:txBody>
                  <a:tcPr/>
                </a:tc>
              </a:tr>
              <a:tr h="70100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Extracted beam (</a:t>
                      </a:r>
                      <a:r>
                        <a:rPr kumimoji="0" lang="en-US" sz="1600" b="1" i="0" u="none" strike="noStrike" cap="none" normalizeH="0" baseline="0" smtClean="0">
                          <a:ln>
                            <a:noFill/>
                          </a:ln>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by charge exchange</a:t>
                      </a:r>
                      <a:r>
                        <a:rPr kumimoji="0" lang="en-US" sz="16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kumimoji="0" lang="ru-RU" sz="16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9.7</a:t>
                      </a:r>
                      <a:r>
                        <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10</a:t>
                      </a: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12 </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pps</a:t>
                      </a: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28  </a:t>
                      </a:r>
                      <a:r>
                        <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Ae</a:t>
                      </a:r>
                      <a:endPar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48</a:t>
                      </a:r>
                      <a:r>
                        <a:rPr kumimoji="0" lang="en-US" sz="2000" b="1" i="0" u="none" strike="noStrike" cap="none" normalizeH="0" baseline="0" smtClean="0">
                          <a:ln>
                            <a:noFill/>
                          </a:ln>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Ca</a:t>
                      </a:r>
                      <a:r>
                        <a:rPr kumimoji="0" lang="en-US" sz="2000" b="1" i="0" u="none" strike="noStrike" cap="none" normalizeH="0" baseline="30000" smtClean="0">
                          <a:ln>
                            <a:noFill/>
                          </a:ln>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18+</a:t>
                      </a:r>
                      <a:endParaRPr kumimoji="0" lang="en-US" sz="2000" b="1" i="0" u="none" strike="noStrike" cap="none" normalizeH="0" baseline="0" smtClean="0">
                        <a:ln>
                          <a:noFill/>
                        </a:ln>
                        <a:solidFill>
                          <a:schemeClr val="bg1"/>
                        </a:solidFill>
                        <a:effectLst>
                          <a:outerShdw blurRad="38100" dist="38100" dir="2700000" algn="tl">
                            <a:srgbClr val="C0C0C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vMerge="1">
                  <a:txBody>
                    <a:bodyPr/>
                    <a:lstStyle/>
                    <a:p>
                      <a:endParaRPr lang="ru-RU"/>
                    </a:p>
                  </a:txBody>
                  <a:tcPr/>
                </a:tc>
                <a:tc rowSpan="2">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82%</a:t>
                      </a: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vMerge="1">
                  <a:txBody>
                    <a:bodyPr/>
                    <a:lstStyle/>
                    <a:p>
                      <a:endParaRPr lang="ru-RU"/>
                    </a:p>
                  </a:txBody>
                  <a:tcPr/>
                </a:tc>
              </a:tr>
              <a:tr h="574438">
                <a:tc>
                  <a:txBody>
                    <a:bodyPr/>
                    <a:lstStyle>
                      <a:lvl1pPr indent="22225">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22225"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Target</a:t>
                      </a: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8</a:t>
                      </a:r>
                      <a:r>
                        <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10</a:t>
                      </a: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12 </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pps</a:t>
                      </a: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23 </a:t>
                      </a:r>
                      <a:r>
                        <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Ae</a:t>
                      </a:r>
                      <a:endPar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48</a:t>
                      </a:r>
                      <a:r>
                        <a:rPr kumimoji="0" lang="en-US" sz="2000" b="1" i="0" u="none" strike="noStrike" cap="none" normalizeH="0" baseline="0" smtClean="0">
                          <a:ln>
                            <a:noFill/>
                          </a:ln>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Ca</a:t>
                      </a:r>
                      <a:r>
                        <a:rPr kumimoji="0" lang="en-US" sz="2000" b="1" i="0" u="none" strike="noStrike" cap="none" normalizeH="0" baseline="30000" smtClean="0">
                          <a:ln>
                            <a:noFill/>
                          </a:ln>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18+</a:t>
                      </a:r>
                      <a:endParaRPr kumimoji="0" lang="en-US" sz="2000" b="1" i="0" u="none" strike="noStrike" cap="none" normalizeH="0" baseline="0" smtClean="0">
                        <a:ln>
                          <a:noFill/>
                        </a:ln>
                        <a:solidFill>
                          <a:schemeClr val="bg1"/>
                        </a:solidFill>
                        <a:effectLst>
                          <a:outerShdw blurRad="38100" dist="38100" dir="2700000" algn="tl">
                            <a:srgbClr val="C0C0C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vMerge="1">
                  <a:txBody>
                    <a:bodyPr/>
                    <a:lstStyle/>
                    <a:p>
                      <a:endParaRPr lang="ru-RU"/>
                    </a:p>
                  </a:txBody>
                  <a:tcPr/>
                </a:tc>
                <a:tc vMerge="1">
                  <a:txBody>
                    <a:bodyPr/>
                    <a:lstStyle/>
                    <a:p>
                      <a:endParaRPr lang="ru-RU"/>
                    </a:p>
                  </a:txBody>
                  <a:tcPr/>
                </a:tc>
              </a:tr>
            </a:tbl>
          </a:graphicData>
        </a:graphic>
      </p:graphicFrame>
      <p:sp>
        <p:nvSpPr>
          <p:cNvPr id="398405" name="Rectangle 69"/>
          <p:cNvSpPr>
            <a:spLocks noChangeArrowheads="1"/>
          </p:cNvSpPr>
          <p:nvPr/>
        </p:nvSpPr>
        <p:spPr bwMode="auto">
          <a:xfrm>
            <a:off x="827088" y="5056188"/>
            <a:ext cx="8316912"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eaLnBrk="1" hangingPunct="1">
              <a:buFontTx/>
              <a:buChar char="•"/>
              <a:defRPr/>
            </a:pPr>
            <a:r>
              <a:rPr lang="en-US" sz="2400">
                <a:solidFill>
                  <a:srgbClr val="FFFF00"/>
                </a:solidFill>
                <a:effectLst>
                  <a:outerShdw blurRad="38100" dist="38100" dir="2700000" algn="tl">
                    <a:srgbClr val="000000"/>
                  </a:outerShdw>
                </a:effectLst>
                <a:latin typeface="Arial Cyr" panose="020B0604020202020204" pitchFamily="34" charset="0"/>
                <a:cs typeface="+mn-cs"/>
              </a:rPr>
              <a:t> Ionization efficiency</a:t>
            </a:r>
            <a:r>
              <a:rPr lang="ru-RU" sz="2400">
                <a:solidFill>
                  <a:srgbClr val="FFFF00"/>
                </a:solidFill>
                <a:effectLst>
                  <a:outerShdw blurRad="38100" dist="38100" dir="2700000" algn="tl">
                    <a:srgbClr val="000000"/>
                  </a:outerShdw>
                </a:effectLst>
                <a:latin typeface="Arial Cyr" panose="020B0604020202020204" pitchFamily="34" charset="0"/>
                <a:cs typeface="+mn-cs"/>
              </a:rPr>
              <a:t> </a:t>
            </a:r>
            <a:r>
              <a:rPr lang="en-US" sz="2400">
                <a:solidFill>
                  <a:srgbClr val="FFFF00"/>
                </a:solidFill>
                <a:effectLst>
                  <a:outerShdw blurRad="38100" dist="38100" dir="2700000" algn="tl">
                    <a:srgbClr val="000000"/>
                  </a:outerShdw>
                </a:effectLst>
                <a:latin typeface="Arial Cyr" panose="020B0604020202020204" pitchFamily="34" charset="0"/>
                <a:cs typeface="+mn-cs"/>
              </a:rPr>
              <a:t>of </a:t>
            </a:r>
            <a:r>
              <a:rPr lang="en-US" sz="2400" baseline="30000">
                <a:solidFill>
                  <a:srgbClr val="FFFF00"/>
                </a:solidFill>
                <a:effectLst>
                  <a:outerShdw blurRad="38100" dist="38100" dir="2700000" algn="tl">
                    <a:srgbClr val="000000"/>
                  </a:outerShdw>
                </a:effectLst>
                <a:latin typeface="Arial Cyr" panose="020B0604020202020204" pitchFamily="34" charset="0"/>
                <a:cs typeface="+mn-cs"/>
              </a:rPr>
              <a:t>48</a:t>
            </a:r>
            <a:r>
              <a:rPr lang="en-US" sz="2400">
                <a:solidFill>
                  <a:srgbClr val="FFFF00"/>
                </a:solidFill>
                <a:effectLst>
                  <a:outerShdw blurRad="38100" dist="38100" dir="2700000" algn="tl">
                    <a:srgbClr val="000000"/>
                  </a:outerShdw>
                </a:effectLst>
                <a:latin typeface="Arial Cyr" panose="020B0604020202020204" pitchFamily="34" charset="0"/>
                <a:cs typeface="+mn-cs"/>
              </a:rPr>
              <a:t>Ca (neutral) to </a:t>
            </a:r>
            <a:r>
              <a:rPr lang="en-US" sz="2400" baseline="30000">
                <a:solidFill>
                  <a:srgbClr val="FFFF00"/>
                </a:solidFill>
                <a:effectLst>
                  <a:outerShdw blurRad="38100" dist="38100" dir="2700000" algn="tl">
                    <a:srgbClr val="000000"/>
                  </a:outerShdw>
                </a:effectLst>
                <a:latin typeface="Arial Cyr" panose="020B0604020202020204" pitchFamily="34" charset="0"/>
                <a:cs typeface="+mn-cs"/>
              </a:rPr>
              <a:t>48</a:t>
            </a:r>
            <a:r>
              <a:rPr lang="en-US" sz="2400">
                <a:solidFill>
                  <a:srgbClr val="FFFF00"/>
                </a:solidFill>
                <a:effectLst>
                  <a:outerShdw blurRad="38100" dist="38100" dir="2700000" algn="tl">
                    <a:srgbClr val="000000"/>
                  </a:outerShdw>
                </a:effectLst>
                <a:latin typeface="Arial Cyr" panose="020B0604020202020204" pitchFamily="34" charset="0"/>
                <a:cs typeface="+mn-cs"/>
              </a:rPr>
              <a:t>Ca</a:t>
            </a:r>
            <a:r>
              <a:rPr lang="en-US" sz="2400" baseline="30000">
                <a:solidFill>
                  <a:srgbClr val="FFFF00"/>
                </a:solidFill>
                <a:effectLst>
                  <a:outerShdw blurRad="38100" dist="38100" dir="2700000" algn="tl">
                    <a:srgbClr val="000000"/>
                  </a:outerShdw>
                </a:effectLst>
                <a:latin typeface="Arial Cyr" panose="020B0604020202020204" pitchFamily="34" charset="0"/>
                <a:cs typeface="+mn-cs"/>
              </a:rPr>
              <a:t>5+</a:t>
            </a:r>
            <a:r>
              <a:rPr lang="en-US" sz="2400">
                <a:solidFill>
                  <a:srgbClr val="FFFF00"/>
                </a:solidFill>
                <a:effectLst>
                  <a:outerShdw blurRad="38100" dist="38100" dir="2700000" algn="tl">
                    <a:srgbClr val="000000"/>
                  </a:outerShdw>
                </a:effectLst>
                <a:latin typeface="Arial Cyr" panose="020B0604020202020204" pitchFamily="34" charset="0"/>
                <a:cs typeface="+mn-cs"/>
              </a:rPr>
              <a:t> - </a:t>
            </a:r>
            <a:r>
              <a:rPr lang="en-US" sz="2400">
                <a:solidFill>
                  <a:srgbClr val="FFFF00"/>
                </a:solidFill>
                <a:latin typeface="Arial Cyr" panose="020B0604020202020204" pitchFamily="34" charset="0"/>
                <a:cs typeface="+mn-cs"/>
              </a:rPr>
              <a:t>about</a:t>
            </a:r>
            <a:r>
              <a:rPr lang="en-US" sz="2400">
                <a:solidFill>
                  <a:srgbClr val="FFFFFF"/>
                </a:solidFill>
                <a:effectLst>
                  <a:outerShdw blurRad="38100" dist="38100" dir="2700000" algn="tl">
                    <a:srgbClr val="000000"/>
                  </a:outerShdw>
                </a:effectLst>
                <a:latin typeface="Arial Cyr" panose="020B0604020202020204" pitchFamily="34" charset="0"/>
                <a:cs typeface="+mn-cs"/>
              </a:rPr>
              <a:t> </a:t>
            </a:r>
            <a:r>
              <a:rPr lang="ru-RU" sz="2400">
                <a:solidFill>
                  <a:srgbClr val="FFFF00"/>
                </a:solidFill>
                <a:effectLst>
                  <a:outerShdw blurRad="38100" dist="38100" dir="2700000" algn="tl">
                    <a:srgbClr val="000000"/>
                  </a:outerShdw>
                </a:effectLst>
                <a:latin typeface="Arial Cyr" panose="020B0604020202020204" pitchFamily="34" charset="0"/>
                <a:cs typeface="+mn-cs"/>
              </a:rPr>
              <a:t>10%</a:t>
            </a:r>
            <a:endParaRPr lang="en-US" sz="2400">
              <a:solidFill>
                <a:srgbClr val="FFFF00"/>
              </a:solidFill>
              <a:effectLst>
                <a:outerShdw blurRad="38100" dist="38100" dir="2700000" algn="tl">
                  <a:srgbClr val="000000"/>
                </a:outerShdw>
              </a:effectLst>
              <a:latin typeface="Arial Cyr" panose="020B0604020202020204" pitchFamily="34" charset="0"/>
              <a:cs typeface="+mn-cs"/>
            </a:endParaRPr>
          </a:p>
          <a:p>
            <a:pPr eaLnBrk="1" hangingPunct="1">
              <a:defRPr/>
            </a:pPr>
            <a:endParaRPr lang="en-US" sz="2400">
              <a:solidFill>
                <a:srgbClr val="FFFF00"/>
              </a:solidFill>
              <a:latin typeface="Tahoma" panose="020B0604030504040204" pitchFamily="34" charset="0"/>
              <a:cs typeface="+mn-cs"/>
            </a:endParaRPr>
          </a:p>
          <a:p>
            <a:pPr eaLnBrk="1" hangingPunct="1">
              <a:buFontTx/>
              <a:buChar char="•"/>
              <a:defRPr/>
            </a:pPr>
            <a:r>
              <a:rPr lang="en-US" sz="2400">
                <a:solidFill>
                  <a:srgbClr val="FFFF00"/>
                </a:solidFill>
                <a:latin typeface="Tahoma" panose="020B0604030504040204" pitchFamily="34" charset="0"/>
                <a:cs typeface="+mn-cs"/>
              </a:rPr>
              <a:t> Transformation of </a:t>
            </a:r>
            <a:r>
              <a:rPr lang="en-US" sz="2400" baseline="30000">
                <a:solidFill>
                  <a:srgbClr val="FFFF00"/>
                </a:solidFill>
                <a:latin typeface="Tahoma" panose="020B0604030504040204" pitchFamily="34" charset="0"/>
                <a:cs typeface="+mn-cs"/>
              </a:rPr>
              <a:t>48</a:t>
            </a:r>
            <a:r>
              <a:rPr lang="en-US" sz="2400">
                <a:solidFill>
                  <a:srgbClr val="FFFF00"/>
                </a:solidFill>
                <a:latin typeface="Tahoma" panose="020B0604030504040204" pitchFamily="34" charset="0"/>
                <a:cs typeface="+mn-cs"/>
              </a:rPr>
              <a:t>Ca as working substance into the </a:t>
            </a:r>
          </a:p>
          <a:p>
            <a:pPr eaLnBrk="1" hangingPunct="1">
              <a:defRPr/>
            </a:pPr>
            <a:r>
              <a:rPr lang="en-US" sz="2400">
                <a:solidFill>
                  <a:srgbClr val="FFFF00"/>
                </a:solidFill>
                <a:latin typeface="Tahoma" panose="020B0604030504040204" pitchFamily="34" charset="0"/>
                <a:cs typeface="+mn-cs"/>
              </a:rPr>
              <a:t> </a:t>
            </a:r>
            <a:r>
              <a:rPr lang="en-US" sz="2400" baseline="30000">
                <a:solidFill>
                  <a:srgbClr val="FFFF00"/>
                </a:solidFill>
                <a:latin typeface="Tahoma" panose="020B0604030504040204" pitchFamily="34" charset="0"/>
                <a:cs typeface="+mn-cs"/>
              </a:rPr>
              <a:t>48</a:t>
            </a:r>
            <a:r>
              <a:rPr lang="en-US" sz="2400">
                <a:solidFill>
                  <a:srgbClr val="FFFF00"/>
                </a:solidFill>
                <a:latin typeface="Tahoma" panose="020B0604030504040204" pitchFamily="34" charset="0"/>
                <a:cs typeface="+mn-cs"/>
              </a:rPr>
              <a:t>Ca beam on target is about 1% in routine operation.</a:t>
            </a:r>
            <a:endParaRPr lang="ru-RU" sz="2400">
              <a:solidFill>
                <a:srgbClr val="FFFF00"/>
              </a:solidFill>
              <a:latin typeface="Tahoma" panose="020B0604030504040204" pitchFamily="34" charset="0"/>
              <a:cs typeface="+mn-cs"/>
            </a:endParaRPr>
          </a:p>
        </p:txBody>
      </p:sp>
    </p:spTree>
    <p:extLst>
      <p:ext uri="{BB962C8B-B14F-4D97-AF65-F5344CB8AC3E}">
        <p14:creationId xmlns:p14="http://schemas.microsoft.com/office/powerpoint/2010/main" xmlns="" val="1320634167"/>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98338"/>
                                        </p:tgtEl>
                                        <p:attrNameLst>
                                          <p:attrName>style.visibility</p:attrName>
                                        </p:attrNameLst>
                                      </p:cBhvr>
                                      <p:to>
                                        <p:strVal val="visible"/>
                                      </p:to>
                                    </p:set>
                                    <p:anim calcmode="lin" valueType="num">
                                      <p:cBhvr additive="base">
                                        <p:cTn id="7" dur="500" fill="hold"/>
                                        <p:tgtEl>
                                          <p:spTgt spid="398338"/>
                                        </p:tgtEl>
                                        <p:attrNameLst>
                                          <p:attrName>ppt_x</p:attrName>
                                        </p:attrNameLst>
                                      </p:cBhvr>
                                      <p:tavLst>
                                        <p:tav tm="0">
                                          <p:val>
                                            <p:strVal val="#ppt_x"/>
                                          </p:val>
                                        </p:tav>
                                        <p:tav tm="100000">
                                          <p:val>
                                            <p:strVal val="#ppt_x"/>
                                          </p:val>
                                        </p:tav>
                                      </p:tavLst>
                                    </p:anim>
                                    <p:anim calcmode="lin" valueType="num">
                                      <p:cBhvr additive="base">
                                        <p:cTn id="8" dur="500" fill="hold"/>
                                        <p:tgtEl>
                                          <p:spTgt spid="398338"/>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4" presetClass="entr" presetSubtype="16" fill="hold" nodeType="afterEffect">
                                  <p:stCondLst>
                                    <p:cond delay="0"/>
                                  </p:stCondLst>
                                  <p:childTnLst>
                                    <p:set>
                                      <p:cBhvr>
                                        <p:cTn id="11" dur="1" fill="hold">
                                          <p:stCondLst>
                                            <p:cond delay="0"/>
                                          </p:stCondLst>
                                        </p:cTn>
                                        <p:tgtEl>
                                          <p:spTgt spid="398625"/>
                                        </p:tgtEl>
                                        <p:attrNameLst>
                                          <p:attrName>style.visibility</p:attrName>
                                        </p:attrNameLst>
                                      </p:cBhvr>
                                      <p:to>
                                        <p:strVal val="visible"/>
                                      </p:to>
                                    </p:set>
                                    <p:animEffect transition="in" filter="box(in)">
                                      <p:cBhvr>
                                        <p:cTn id="12" dur="500"/>
                                        <p:tgtEl>
                                          <p:spTgt spid="398625"/>
                                        </p:tgtEl>
                                      </p:cBhvr>
                                    </p:animEffect>
                                  </p:childTnLst>
                                </p:cTn>
                              </p:par>
                            </p:childTnLst>
                          </p:cTn>
                        </p:par>
                        <p:par>
                          <p:cTn id="13" fill="hold" nodeType="afterGroup">
                            <p:stCondLst>
                              <p:cond delay="1000"/>
                            </p:stCondLst>
                            <p:childTnLst>
                              <p:par>
                                <p:cTn id="14" presetID="1" presetClass="entr" presetSubtype="0" fill="hold" grpId="0" nodeType="afterEffect">
                                  <p:stCondLst>
                                    <p:cond delay="0"/>
                                  </p:stCondLst>
                                  <p:childTnLst>
                                    <p:set>
                                      <p:cBhvr>
                                        <p:cTn id="15" dur="1" fill="hold">
                                          <p:stCondLst>
                                            <p:cond delay="499"/>
                                          </p:stCondLst>
                                        </p:cTn>
                                        <p:tgtEl>
                                          <p:spTgt spid="398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38" grpId="0" autoUpdateAnimBg="0"/>
      <p:bldP spid="398405"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Номер слайда 4"/>
          <p:cNvSpPr>
            <a:spLocks noGrp="1"/>
          </p:cNvSpPr>
          <p:nvPr>
            <p:ph type="sldNum" sz="quarter" idx="12"/>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C8732ED1-A39E-46C6-A670-D4553DF399C8}" type="slidenum">
              <a:rPr lang="en-US" altLang="ru-RU" sz="1400" smtClean="0">
                <a:solidFill>
                  <a:srgbClr val="FFFFFF"/>
                </a:solidFill>
                <a:latin typeface="Times New Roman" panose="02020603050405020304" pitchFamily="18" charset="0"/>
              </a:rPr>
              <a:pPr>
                <a:spcBef>
                  <a:spcPct val="50000"/>
                </a:spcBef>
                <a:buClrTx/>
                <a:buSzTx/>
                <a:buFontTx/>
                <a:buNone/>
              </a:pPr>
              <a:t>2</a:t>
            </a:fld>
            <a:endParaRPr lang="en-US" altLang="ru-RU" sz="1400" smtClean="0">
              <a:solidFill>
                <a:srgbClr val="FFFFFF"/>
              </a:solidFill>
              <a:latin typeface="Times New Roman" panose="02020603050405020304" pitchFamily="18" charset="0"/>
            </a:endParaRPr>
          </a:p>
        </p:txBody>
      </p:sp>
      <p:sp>
        <p:nvSpPr>
          <p:cNvPr id="488450" name="Rectangle 2"/>
          <p:cNvSpPr>
            <a:spLocks noGrp="1" noChangeArrowheads="1"/>
          </p:cNvSpPr>
          <p:nvPr>
            <p:ph type="title"/>
          </p:nvPr>
        </p:nvSpPr>
        <p:spPr>
          <a:xfrm>
            <a:off x="228600" y="228600"/>
            <a:ext cx="7772400" cy="914400"/>
          </a:xfrm>
        </p:spPr>
        <p:txBody>
          <a:bodyPr/>
          <a:lstStyle/>
          <a:p>
            <a:pPr algn="ctr" eaLnBrk="1" hangingPunct="1">
              <a:defRPr/>
            </a:pPr>
            <a:r>
              <a:rPr lang="en-US" sz="2400" dirty="0" smtClean="0"/>
              <a:t>FLEROV LABORATORY of NUCLEAR REACTIONS</a:t>
            </a:r>
            <a:br>
              <a:rPr lang="en-US" sz="2400" dirty="0" smtClean="0"/>
            </a:br>
            <a:r>
              <a:rPr lang="en-US" sz="2400" dirty="0" smtClean="0"/>
              <a:t>founded in 1957</a:t>
            </a:r>
          </a:p>
        </p:txBody>
      </p:sp>
      <p:graphicFrame>
        <p:nvGraphicFramePr>
          <p:cNvPr id="155652" name="Object 3"/>
          <p:cNvGraphicFramePr>
            <a:graphicFrameLocks noChangeAspect="1"/>
          </p:cNvGraphicFramePr>
          <p:nvPr/>
        </p:nvGraphicFramePr>
        <p:xfrm>
          <a:off x="685800" y="1447800"/>
          <a:ext cx="7086600" cy="4953000"/>
        </p:xfrm>
        <a:graphic>
          <a:graphicData uri="http://schemas.openxmlformats.org/presentationml/2006/ole">
            <p:oleObj spid="_x0000_s1074187" name="CorelPhotoPaint.Image.11" r:id="rId3" imgW="13841270" imgH="9676190" progId="">
              <p:embed/>
            </p:oleObj>
          </a:graphicData>
        </a:graphic>
      </p:graphicFrame>
    </p:spTree>
    <p:extLst>
      <p:ext uri="{BB962C8B-B14F-4D97-AF65-F5344CB8AC3E}">
        <p14:creationId xmlns:p14="http://schemas.microsoft.com/office/powerpoint/2010/main" xmlns="" val="111874934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88450"/>
                                        </p:tgtEl>
                                        <p:attrNameLst>
                                          <p:attrName>style.visibility</p:attrName>
                                        </p:attrNameLst>
                                      </p:cBhvr>
                                      <p:to>
                                        <p:strVal val="visible"/>
                                      </p:to>
                                    </p:set>
                                    <p:anim calcmode="lin" valueType="num">
                                      <p:cBhvr additive="base">
                                        <p:cTn id="7" dur="500" fill="hold"/>
                                        <p:tgtEl>
                                          <p:spTgt spid="488450"/>
                                        </p:tgtEl>
                                        <p:attrNameLst>
                                          <p:attrName>ppt_x</p:attrName>
                                        </p:attrNameLst>
                                      </p:cBhvr>
                                      <p:tavLst>
                                        <p:tav tm="0">
                                          <p:val>
                                            <p:strVal val="#ppt_x"/>
                                          </p:val>
                                        </p:tav>
                                        <p:tav tm="100000">
                                          <p:val>
                                            <p:strVal val="#ppt_x"/>
                                          </p:val>
                                        </p:tav>
                                      </p:tavLst>
                                    </p:anim>
                                    <p:anim calcmode="lin" valueType="num">
                                      <p:cBhvr additive="base">
                                        <p:cTn id="8" dur="500" fill="hold"/>
                                        <p:tgtEl>
                                          <p:spTgt spid="4884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0"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8" name="Rectangle 46"/>
          <p:cNvSpPr>
            <a:spLocks noGrp="1" noChangeArrowheads="1"/>
          </p:cNvSpPr>
          <p:nvPr>
            <p:ph type="sldNum" sz="quarter" idx="12"/>
          </p:nvPr>
        </p:nvSpPr>
        <p:spPr/>
        <p:txBody>
          <a:bodyPr/>
          <a:lstStyle/>
          <a:p>
            <a:pPr>
              <a:defRPr/>
            </a:pPr>
            <a:fld id="{8899E7C5-F1A3-44B7-8CA9-163D5A06F94D}" type="slidenum">
              <a:rPr lang="ru-RU">
                <a:solidFill>
                  <a:srgbClr val="FFFFFF"/>
                </a:solidFill>
              </a:rPr>
              <a:pPr>
                <a:defRPr/>
              </a:pPr>
              <a:t>20</a:t>
            </a:fld>
            <a:endParaRPr lang="ru-RU">
              <a:solidFill>
                <a:srgbClr val="FFFFFF"/>
              </a:solidFill>
            </a:endParaRPr>
          </a:p>
        </p:txBody>
      </p:sp>
      <p:sp>
        <p:nvSpPr>
          <p:cNvPr id="564226" name="Rectangle 2"/>
          <p:cNvSpPr>
            <a:spLocks noChangeArrowheads="1"/>
          </p:cNvSpPr>
          <p:nvPr/>
        </p:nvSpPr>
        <p:spPr bwMode="auto">
          <a:xfrm>
            <a:off x="4911725" y="4024313"/>
            <a:ext cx="287338" cy="158750"/>
          </a:xfrm>
          <a:prstGeom prst="rect">
            <a:avLst/>
          </a:prstGeom>
          <a:solidFill>
            <a:srgbClr val="BEBEBE"/>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83300" name="Text Box 3"/>
          <p:cNvSpPr txBox="1">
            <a:spLocks noChangeArrowheads="1"/>
          </p:cNvSpPr>
          <p:nvPr/>
        </p:nvSpPr>
        <p:spPr bwMode="auto">
          <a:xfrm>
            <a:off x="0" y="2330450"/>
            <a:ext cx="1549400" cy="1190625"/>
          </a:xfrm>
          <a:prstGeom prst="rect">
            <a:avLst/>
          </a:prstGeom>
          <a:noFill/>
          <a:ln>
            <a:noFill/>
          </a:ln>
          <a:effectLst/>
          <a:extLst>
            <a:ext uri="{909E8E84-426E-40DD-AFC4-6F175D3DCCD1}">
              <a14:hiddenFill xmlns:a14="http://schemas.microsoft.com/office/drawing/2010/main" xmlns="">
                <a:gradFill rotWithShape="0">
                  <a:gsLst>
                    <a:gs pos="0">
                      <a:srgbClr val="000099"/>
                    </a:gs>
                    <a:gs pos="50000">
                      <a:srgbClr val="3366FF"/>
                    </a:gs>
                    <a:gs pos="100000">
                      <a:srgbClr val="000099"/>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SzTx/>
              <a:buFontTx/>
              <a:buNone/>
            </a:pPr>
            <a:r>
              <a:rPr lang="de-CH" altLang="ru-RU" sz="1800" smtClean="0">
                <a:solidFill>
                  <a:srgbClr val="FFFFFF"/>
                </a:solidFill>
                <a:latin typeface="Tahoma" panose="020B0604030504040204" pitchFamily="34" charset="0"/>
                <a:cs typeface="+mn-cs"/>
              </a:rPr>
              <a:t>Window/</a:t>
            </a:r>
          </a:p>
          <a:p>
            <a:pPr eaLnBrk="1" hangingPunct="1">
              <a:spcBef>
                <a:spcPct val="0"/>
              </a:spcBef>
              <a:buClrTx/>
              <a:buSzTx/>
              <a:buFontTx/>
              <a:buNone/>
            </a:pPr>
            <a:r>
              <a:rPr lang="de-CH" altLang="ru-RU" sz="1800" smtClean="0">
                <a:solidFill>
                  <a:srgbClr val="FFFFFF"/>
                </a:solidFill>
                <a:latin typeface="Tahoma" panose="020B0604030504040204" pitchFamily="34" charset="0"/>
                <a:cs typeface="+mn-cs"/>
              </a:rPr>
              <a:t>Target (</a:t>
            </a:r>
            <a:r>
              <a:rPr lang="de-CH" altLang="ru-RU" sz="1800" baseline="30000" smtClean="0">
                <a:solidFill>
                  <a:srgbClr val="FFFFFF"/>
                </a:solidFill>
                <a:latin typeface="Times New Roman" panose="02020603050405020304" pitchFamily="18" charset="0"/>
                <a:cs typeface="+mn-cs"/>
              </a:rPr>
              <a:t>242</a:t>
            </a:r>
            <a:r>
              <a:rPr lang="de-CH" altLang="ru-RU" sz="1800" smtClean="0">
                <a:solidFill>
                  <a:srgbClr val="FFFFFF"/>
                </a:solidFill>
                <a:latin typeface="Times New Roman" panose="02020603050405020304" pitchFamily="18" charset="0"/>
                <a:cs typeface="+mn-cs"/>
              </a:rPr>
              <a:t>Pu</a:t>
            </a:r>
            <a:r>
              <a:rPr lang="de-CH" altLang="ru-RU" sz="1800" smtClean="0">
                <a:solidFill>
                  <a:srgbClr val="FFFFFF"/>
                </a:solidFill>
                <a:latin typeface="Tahoma" panose="020B0604030504040204" pitchFamily="34" charset="0"/>
                <a:cs typeface="+mn-cs"/>
              </a:rPr>
              <a:t> </a:t>
            </a:r>
            <a:r>
              <a:rPr lang="de-CH" altLang="ru-RU" sz="1800" baseline="30000" smtClean="0">
                <a:solidFill>
                  <a:srgbClr val="FFFFFF"/>
                </a:solidFill>
                <a:latin typeface="Tahoma" panose="020B0604030504040204" pitchFamily="34" charset="0"/>
                <a:cs typeface="+mn-cs"/>
              </a:rPr>
              <a:t>244</a:t>
            </a:r>
            <a:r>
              <a:rPr lang="de-CH" altLang="ru-RU" sz="1800" smtClean="0">
                <a:solidFill>
                  <a:srgbClr val="FFFFFF"/>
                </a:solidFill>
                <a:latin typeface="Tahoma" panose="020B0604030504040204" pitchFamily="34" charset="0"/>
                <a:cs typeface="+mn-cs"/>
              </a:rPr>
              <a:t>Pu;  </a:t>
            </a:r>
            <a:r>
              <a:rPr lang="de-CH" altLang="ru-RU" sz="1800" smtClean="0">
                <a:solidFill>
                  <a:srgbClr val="FFFFFF"/>
                </a:solidFill>
                <a:latin typeface="Tahoma" panose="020B0604030504040204" pitchFamily="34" charset="0"/>
                <a:cs typeface="+mn-cs"/>
                <a:sym typeface="Symbol" panose="05050102010706020507" pitchFamily="18" charset="2"/>
              </a:rPr>
              <a:t></a:t>
            </a:r>
            <a:r>
              <a:rPr lang="de-CH" altLang="ru-RU" sz="1800" smtClean="0">
                <a:solidFill>
                  <a:srgbClr val="FFFFFF"/>
                </a:solidFill>
                <a:latin typeface="Tahoma" panose="020B0604030504040204" pitchFamily="34" charset="0"/>
                <a:cs typeface="+mn-cs"/>
              </a:rPr>
              <a:t>1 mg/cm</a:t>
            </a:r>
            <a:r>
              <a:rPr lang="de-CH" altLang="ru-RU" sz="1800" baseline="30000" smtClean="0">
                <a:solidFill>
                  <a:srgbClr val="FFFFFF"/>
                </a:solidFill>
                <a:latin typeface="Tahoma" panose="020B0604030504040204" pitchFamily="34" charset="0"/>
                <a:cs typeface="+mn-cs"/>
              </a:rPr>
              <a:t>2</a:t>
            </a:r>
            <a:r>
              <a:rPr lang="de-CH" altLang="ru-RU" sz="1800" smtClean="0">
                <a:solidFill>
                  <a:srgbClr val="FFFFFF"/>
                </a:solidFill>
                <a:latin typeface="Tahoma" panose="020B0604030504040204" pitchFamily="34" charset="0"/>
                <a:cs typeface="+mn-cs"/>
              </a:rPr>
              <a:t>)</a:t>
            </a:r>
          </a:p>
        </p:txBody>
      </p:sp>
      <p:sp>
        <p:nvSpPr>
          <p:cNvPr id="564228" name="Rectangle 4"/>
          <p:cNvSpPr>
            <a:spLocks noChangeArrowheads="1"/>
          </p:cNvSpPr>
          <p:nvPr/>
        </p:nvSpPr>
        <p:spPr bwMode="auto">
          <a:xfrm>
            <a:off x="906463" y="3613150"/>
            <a:ext cx="1109662"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29" name="Rectangle 5"/>
          <p:cNvSpPr>
            <a:spLocks noChangeArrowheads="1"/>
          </p:cNvSpPr>
          <p:nvPr/>
        </p:nvSpPr>
        <p:spPr bwMode="auto">
          <a:xfrm>
            <a:off x="706438" y="3519488"/>
            <a:ext cx="1524000" cy="1492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30" name="Rectangle 6"/>
          <p:cNvSpPr>
            <a:spLocks noChangeArrowheads="1"/>
          </p:cNvSpPr>
          <p:nvPr/>
        </p:nvSpPr>
        <p:spPr bwMode="auto">
          <a:xfrm>
            <a:off x="1047750" y="4449763"/>
            <a:ext cx="52388" cy="279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31" name="Rectangle 7"/>
          <p:cNvSpPr>
            <a:spLocks noChangeArrowheads="1"/>
          </p:cNvSpPr>
          <p:nvPr/>
        </p:nvSpPr>
        <p:spPr bwMode="auto">
          <a:xfrm>
            <a:off x="904875" y="3668713"/>
            <a:ext cx="304800" cy="7985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32" name="Rectangle 8"/>
          <p:cNvSpPr>
            <a:spLocks noChangeArrowheads="1"/>
          </p:cNvSpPr>
          <p:nvPr/>
        </p:nvSpPr>
        <p:spPr bwMode="auto">
          <a:xfrm>
            <a:off x="1881188" y="3613150"/>
            <a:ext cx="98425" cy="8540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33" name="Rectangle 9"/>
          <p:cNvSpPr>
            <a:spLocks noChangeArrowheads="1"/>
          </p:cNvSpPr>
          <p:nvPr/>
        </p:nvSpPr>
        <p:spPr bwMode="auto">
          <a:xfrm>
            <a:off x="1865313" y="4095750"/>
            <a:ext cx="638175" cy="571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34" name="Rectangle 10"/>
          <p:cNvSpPr>
            <a:spLocks noChangeArrowheads="1"/>
          </p:cNvSpPr>
          <p:nvPr/>
        </p:nvSpPr>
        <p:spPr bwMode="auto">
          <a:xfrm>
            <a:off x="1198563" y="3765550"/>
            <a:ext cx="706437" cy="6842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35" name="Rectangle 11"/>
          <p:cNvSpPr>
            <a:spLocks noChangeArrowheads="1"/>
          </p:cNvSpPr>
          <p:nvPr/>
        </p:nvSpPr>
        <p:spPr bwMode="auto">
          <a:xfrm>
            <a:off x="3141663" y="4100513"/>
            <a:ext cx="1012825" cy="476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36" name="Rectangle 12"/>
          <p:cNvSpPr>
            <a:spLocks noChangeArrowheads="1"/>
          </p:cNvSpPr>
          <p:nvPr/>
        </p:nvSpPr>
        <p:spPr bwMode="auto">
          <a:xfrm>
            <a:off x="2876550" y="4095750"/>
            <a:ext cx="285750" cy="571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37" name="Oval 13" descr="70%"/>
          <p:cNvSpPr>
            <a:spLocks noChangeArrowheads="1"/>
          </p:cNvSpPr>
          <p:nvPr/>
        </p:nvSpPr>
        <p:spPr bwMode="auto">
          <a:xfrm>
            <a:off x="2827338" y="4095750"/>
            <a:ext cx="66675" cy="57150"/>
          </a:xfrm>
          <a:prstGeom prst="ellipse">
            <a:avLst/>
          </a:prstGeom>
          <a:pattFill prst="pct70">
            <a:fgClr>
              <a:srgbClr val="000000"/>
            </a:fgClr>
            <a:bgClr>
              <a:srgbClr val="FFFFFF"/>
            </a:bgClr>
          </a:pattFill>
          <a:ln w="9525">
            <a:solidFill>
              <a:srgbClr val="000000"/>
            </a:solidFill>
            <a:round/>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38" name="Rectangle 14" descr="70%"/>
          <p:cNvSpPr>
            <a:spLocks noChangeArrowheads="1"/>
          </p:cNvSpPr>
          <p:nvPr/>
        </p:nvSpPr>
        <p:spPr bwMode="auto">
          <a:xfrm>
            <a:off x="2498725" y="4095750"/>
            <a:ext cx="376238" cy="57150"/>
          </a:xfrm>
          <a:prstGeom prst="rect">
            <a:avLst/>
          </a:prstGeom>
          <a:pattFill prst="pct70">
            <a:fgClr>
              <a:srgbClr val="000000"/>
            </a:fgClr>
            <a:bgClr>
              <a:srgbClr val="FFFFFF"/>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39" name="Line 15"/>
          <p:cNvSpPr>
            <a:spLocks noChangeShapeType="1"/>
          </p:cNvSpPr>
          <p:nvPr/>
        </p:nvSpPr>
        <p:spPr bwMode="auto">
          <a:xfrm>
            <a:off x="1774825" y="4095750"/>
            <a:ext cx="1428750" cy="158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40" name="Line 16"/>
          <p:cNvSpPr>
            <a:spLocks noChangeShapeType="1"/>
          </p:cNvSpPr>
          <p:nvPr/>
        </p:nvSpPr>
        <p:spPr bwMode="auto">
          <a:xfrm>
            <a:off x="1774825" y="4152900"/>
            <a:ext cx="1428750" cy="158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41" name="Oval 17" descr="70%"/>
          <p:cNvSpPr>
            <a:spLocks noChangeArrowheads="1"/>
          </p:cNvSpPr>
          <p:nvPr/>
        </p:nvSpPr>
        <p:spPr bwMode="auto">
          <a:xfrm>
            <a:off x="2465388" y="4095750"/>
            <a:ext cx="63500" cy="57150"/>
          </a:xfrm>
          <a:prstGeom prst="ellipse">
            <a:avLst/>
          </a:prstGeom>
          <a:pattFill prst="pct70">
            <a:fgClr>
              <a:srgbClr val="000000"/>
            </a:fgClr>
            <a:bgClr>
              <a:srgbClr val="FFFFFF"/>
            </a:bgClr>
          </a:pattFill>
          <a:ln w="9525">
            <a:solidFill>
              <a:srgbClr val="000000"/>
            </a:solidFill>
            <a:round/>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grpSp>
        <p:nvGrpSpPr>
          <p:cNvPr id="183315" name="Group 18"/>
          <p:cNvGrpSpPr>
            <a:grpSpLocks/>
          </p:cNvGrpSpPr>
          <p:nvPr/>
        </p:nvGrpSpPr>
        <p:grpSpPr bwMode="auto">
          <a:xfrm>
            <a:off x="2451100" y="3954463"/>
            <a:ext cx="485775" cy="90487"/>
            <a:chOff x="5775" y="3165"/>
            <a:chExt cx="737" cy="143"/>
          </a:xfrm>
        </p:grpSpPr>
        <p:sp>
          <p:nvSpPr>
            <p:cNvPr id="564243" name="Rectangle 19"/>
            <p:cNvSpPr>
              <a:spLocks noChangeArrowheads="1"/>
            </p:cNvSpPr>
            <p:nvPr/>
          </p:nvSpPr>
          <p:spPr bwMode="auto">
            <a:xfrm>
              <a:off x="5775" y="3165"/>
              <a:ext cx="737" cy="143"/>
            </a:xfrm>
            <a:prstGeom prst="rect">
              <a:avLst/>
            </a:prstGeom>
            <a:solidFill>
              <a:srgbClr val="FFFFFF"/>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44" name="Oval 20"/>
            <p:cNvSpPr>
              <a:spLocks noChangeArrowheads="1"/>
            </p:cNvSpPr>
            <p:nvPr/>
          </p:nvSpPr>
          <p:spPr bwMode="auto">
            <a:xfrm>
              <a:off x="5797" y="3180"/>
              <a:ext cx="99" cy="98"/>
            </a:xfrm>
            <a:prstGeom prst="ellipse">
              <a:avLst/>
            </a:prstGeom>
            <a:solidFill>
              <a:srgbClr val="FF0000"/>
            </a:solidFill>
            <a:ln w="9525">
              <a:solidFill>
                <a:srgbClr val="000000"/>
              </a:solidFill>
              <a:round/>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45" name="Oval 21"/>
            <p:cNvSpPr>
              <a:spLocks noChangeArrowheads="1"/>
            </p:cNvSpPr>
            <p:nvPr/>
          </p:nvSpPr>
          <p:spPr bwMode="auto">
            <a:xfrm>
              <a:off x="5939" y="3180"/>
              <a:ext cx="99" cy="98"/>
            </a:xfrm>
            <a:prstGeom prst="ellipse">
              <a:avLst/>
            </a:prstGeom>
            <a:solidFill>
              <a:srgbClr val="FF0000"/>
            </a:solidFill>
            <a:ln w="9525">
              <a:solidFill>
                <a:srgbClr val="000000"/>
              </a:solidFill>
              <a:round/>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46" name="Oval 22"/>
            <p:cNvSpPr>
              <a:spLocks noChangeArrowheads="1"/>
            </p:cNvSpPr>
            <p:nvPr/>
          </p:nvSpPr>
          <p:spPr bwMode="auto">
            <a:xfrm>
              <a:off x="6098" y="3180"/>
              <a:ext cx="99" cy="98"/>
            </a:xfrm>
            <a:prstGeom prst="ellipse">
              <a:avLst/>
            </a:prstGeom>
            <a:solidFill>
              <a:srgbClr val="FF0000"/>
            </a:solidFill>
            <a:ln w="9525">
              <a:solidFill>
                <a:srgbClr val="000000"/>
              </a:solidFill>
              <a:round/>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47" name="Oval 23"/>
            <p:cNvSpPr>
              <a:spLocks noChangeArrowheads="1"/>
            </p:cNvSpPr>
            <p:nvPr/>
          </p:nvSpPr>
          <p:spPr bwMode="auto">
            <a:xfrm>
              <a:off x="6372" y="3180"/>
              <a:ext cx="99" cy="98"/>
            </a:xfrm>
            <a:prstGeom prst="ellipse">
              <a:avLst/>
            </a:prstGeom>
            <a:solidFill>
              <a:srgbClr val="FF0000"/>
            </a:solidFill>
            <a:ln w="9525">
              <a:solidFill>
                <a:srgbClr val="000000"/>
              </a:solidFill>
              <a:round/>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48" name="Oval 24"/>
            <p:cNvSpPr>
              <a:spLocks noChangeArrowheads="1"/>
            </p:cNvSpPr>
            <p:nvPr/>
          </p:nvSpPr>
          <p:spPr bwMode="auto">
            <a:xfrm>
              <a:off x="6235" y="3180"/>
              <a:ext cx="99" cy="98"/>
            </a:xfrm>
            <a:prstGeom prst="ellipse">
              <a:avLst/>
            </a:prstGeom>
            <a:solidFill>
              <a:srgbClr val="FF0000"/>
            </a:solidFill>
            <a:ln w="9525">
              <a:solidFill>
                <a:srgbClr val="000000"/>
              </a:solidFill>
              <a:round/>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grpSp>
      <p:grpSp>
        <p:nvGrpSpPr>
          <p:cNvPr id="183316" name="Group 25"/>
          <p:cNvGrpSpPr>
            <a:grpSpLocks/>
          </p:cNvGrpSpPr>
          <p:nvPr/>
        </p:nvGrpSpPr>
        <p:grpSpPr bwMode="auto">
          <a:xfrm>
            <a:off x="2451100" y="4198938"/>
            <a:ext cx="485775" cy="92075"/>
            <a:chOff x="5775" y="3165"/>
            <a:chExt cx="737" cy="143"/>
          </a:xfrm>
        </p:grpSpPr>
        <p:sp>
          <p:nvSpPr>
            <p:cNvPr id="564250" name="Rectangle 26"/>
            <p:cNvSpPr>
              <a:spLocks noChangeArrowheads="1"/>
            </p:cNvSpPr>
            <p:nvPr/>
          </p:nvSpPr>
          <p:spPr bwMode="auto">
            <a:xfrm>
              <a:off x="5775" y="3165"/>
              <a:ext cx="737" cy="143"/>
            </a:xfrm>
            <a:prstGeom prst="rect">
              <a:avLst/>
            </a:prstGeom>
            <a:solidFill>
              <a:srgbClr val="FFFFFF"/>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51" name="Oval 27"/>
            <p:cNvSpPr>
              <a:spLocks noChangeArrowheads="1"/>
            </p:cNvSpPr>
            <p:nvPr/>
          </p:nvSpPr>
          <p:spPr bwMode="auto">
            <a:xfrm>
              <a:off x="5797" y="3180"/>
              <a:ext cx="99" cy="99"/>
            </a:xfrm>
            <a:prstGeom prst="ellipse">
              <a:avLst/>
            </a:prstGeom>
            <a:solidFill>
              <a:srgbClr val="FF0000"/>
            </a:solidFill>
            <a:ln w="9525">
              <a:solidFill>
                <a:srgbClr val="000000"/>
              </a:solidFill>
              <a:round/>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52" name="Oval 28"/>
            <p:cNvSpPr>
              <a:spLocks noChangeArrowheads="1"/>
            </p:cNvSpPr>
            <p:nvPr/>
          </p:nvSpPr>
          <p:spPr bwMode="auto">
            <a:xfrm>
              <a:off x="5939" y="3180"/>
              <a:ext cx="99" cy="99"/>
            </a:xfrm>
            <a:prstGeom prst="ellipse">
              <a:avLst/>
            </a:prstGeom>
            <a:solidFill>
              <a:srgbClr val="FF0000"/>
            </a:solidFill>
            <a:ln w="9525">
              <a:solidFill>
                <a:srgbClr val="000000"/>
              </a:solidFill>
              <a:round/>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53" name="Oval 29"/>
            <p:cNvSpPr>
              <a:spLocks noChangeArrowheads="1"/>
            </p:cNvSpPr>
            <p:nvPr/>
          </p:nvSpPr>
          <p:spPr bwMode="auto">
            <a:xfrm>
              <a:off x="6098" y="3180"/>
              <a:ext cx="99" cy="99"/>
            </a:xfrm>
            <a:prstGeom prst="ellipse">
              <a:avLst/>
            </a:prstGeom>
            <a:solidFill>
              <a:srgbClr val="FF0000"/>
            </a:solidFill>
            <a:ln w="9525">
              <a:solidFill>
                <a:srgbClr val="000000"/>
              </a:solidFill>
              <a:round/>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54" name="Oval 30"/>
            <p:cNvSpPr>
              <a:spLocks noChangeArrowheads="1"/>
            </p:cNvSpPr>
            <p:nvPr/>
          </p:nvSpPr>
          <p:spPr bwMode="auto">
            <a:xfrm>
              <a:off x="6372" y="3180"/>
              <a:ext cx="99" cy="99"/>
            </a:xfrm>
            <a:prstGeom prst="ellipse">
              <a:avLst/>
            </a:prstGeom>
            <a:solidFill>
              <a:srgbClr val="FF0000"/>
            </a:solidFill>
            <a:ln w="9525">
              <a:solidFill>
                <a:srgbClr val="000000"/>
              </a:solidFill>
              <a:round/>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55" name="Oval 31"/>
            <p:cNvSpPr>
              <a:spLocks noChangeArrowheads="1"/>
            </p:cNvSpPr>
            <p:nvPr/>
          </p:nvSpPr>
          <p:spPr bwMode="auto">
            <a:xfrm>
              <a:off x="6235" y="3180"/>
              <a:ext cx="99" cy="99"/>
            </a:xfrm>
            <a:prstGeom prst="ellipse">
              <a:avLst/>
            </a:prstGeom>
            <a:solidFill>
              <a:srgbClr val="FF0000"/>
            </a:solidFill>
            <a:ln w="9525">
              <a:solidFill>
                <a:srgbClr val="000000"/>
              </a:solidFill>
              <a:round/>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grpSp>
      <p:sp>
        <p:nvSpPr>
          <p:cNvPr id="564256" name="Line 32"/>
          <p:cNvSpPr>
            <a:spLocks noChangeShapeType="1"/>
          </p:cNvSpPr>
          <p:nvPr/>
        </p:nvSpPr>
        <p:spPr bwMode="auto">
          <a:xfrm>
            <a:off x="1195388" y="4449763"/>
            <a:ext cx="715962" cy="1587"/>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57" name="Rectangle 33"/>
          <p:cNvSpPr>
            <a:spLocks noChangeArrowheads="1"/>
          </p:cNvSpPr>
          <p:nvPr/>
        </p:nvSpPr>
        <p:spPr bwMode="auto">
          <a:xfrm>
            <a:off x="1182688" y="4467225"/>
            <a:ext cx="754062" cy="284163"/>
          </a:xfrm>
          <a:prstGeom prst="rect">
            <a:avLst/>
          </a:prstGeom>
          <a:solidFill>
            <a:srgbClr val="808080"/>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58" name="Line 34"/>
          <p:cNvSpPr>
            <a:spLocks noChangeShapeType="1"/>
          </p:cNvSpPr>
          <p:nvPr/>
        </p:nvSpPr>
        <p:spPr bwMode="auto">
          <a:xfrm flipH="1">
            <a:off x="1098550" y="4467225"/>
            <a:ext cx="100013" cy="158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59" name="Line 35"/>
          <p:cNvSpPr>
            <a:spLocks noChangeShapeType="1"/>
          </p:cNvSpPr>
          <p:nvPr/>
        </p:nvSpPr>
        <p:spPr bwMode="auto">
          <a:xfrm flipV="1">
            <a:off x="1098550" y="4344988"/>
            <a:ext cx="1588" cy="384175"/>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60" name="Line 36"/>
          <p:cNvSpPr>
            <a:spLocks noChangeShapeType="1"/>
          </p:cNvSpPr>
          <p:nvPr/>
        </p:nvSpPr>
        <p:spPr bwMode="auto">
          <a:xfrm flipV="1">
            <a:off x="1047750" y="4344988"/>
            <a:ext cx="1588" cy="384175"/>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61" name="Line 37"/>
          <p:cNvSpPr>
            <a:spLocks noChangeShapeType="1"/>
          </p:cNvSpPr>
          <p:nvPr/>
        </p:nvSpPr>
        <p:spPr bwMode="auto">
          <a:xfrm flipH="1">
            <a:off x="904875" y="4467225"/>
            <a:ext cx="147638" cy="158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62" name="Line 38"/>
          <p:cNvSpPr>
            <a:spLocks noChangeShapeType="1"/>
          </p:cNvSpPr>
          <p:nvPr/>
        </p:nvSpPr>
        <p:spPr bwMode="auto">
          <a:xfrm flipV="1">
            <a:off x="904875" y="3668713"/>
            <a:ext cx="1588" cy="798512"/>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63" name="Line 39"/>
          <p:cNvSpPr>
            <a:spLocks noChangeShapeType="1"/>
          </p:cNvSpPr>
          <p:nvPr/>
        </p:nvSpPr>
        <p:spPr bwMode="auto">
          <a:xfrm>
            <a:off x="1909763" y="4467225"/>
            <a:ext cx="69850" cy="158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64" name="Line 40"/>
          <p:cNvSpPr>
            <a:spLocks noChangeShapeType="1"/>
          </p:cNvSpPr>
          <p:nvPr/>
        </p:nvSpPr>
        <p:spPr bwMode="auto">
          <a:xfrm flipV="1">
            <a:off x="1976438" y="4152900"/>
            <a:ext cx="1587" cy="314325"/>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65" name="Line 41"/>
          <p:cNvSpPr>
            <a:spLocks noChangeShapeType="1"/>
          </p:cNvSpPr>
          <p:nvPr/>
        </p:nvSpPr>
        <p:spPr bwMode="auto">
          <a:xfrm flipV="1">
            <a:off x="1976438" y="3668713"/>
            <a:ext cx="1587" cy="42703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66" name="Line 42"/>
          <p:cNvSpPr>
            <a:spLocks noChangeShapeType="1"/>
          </p:cNvSpPr>
          <p:nvPr/>
        </p:nvSpPr>
        <p:spPr bwMode="auto">
          <a:xfrm flipV="1">
            <a:off x="1198563" y="3771900"/>
            <a:ext cx="1587" cy="677863"/>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67" name="Line 43"/>
          <p:cNvSpPr>
            <a:spLocks noChangeShapeType="1"/>
          </p:cNvSpPr>
          <p:nvPr/>
        </p:nvSpPr>
        <p:spPr bwMode="auto">
          <a:xfrm>
            <a:off x="1198563" y="3765550"/>
            <a:ext cx="706437" cy="158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68" name="Line 44"/>
          <p:cNvSpPr>
            <a:spLocks noChangeShapeType="1"/>
          </p:cNvSpPr>
          <p:nvPr/>
        </p:nvSpPr>
        <p:spPr bwMode="auto">
          <a:xfrm flipV="1">
            <a:off x="1879600" y="3765550"/>
            <a:ext cx="1588" cy="33020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69" name="Line 45"/>
          <p:cNvSpPr>
            <a:spLocks noChangeShapeType="1"/>
          </p:cNvSpPr>
          <p:nvPr/>
        </p:nvSpPr>
        <p:spPr bwMode="auto">
          <a:xfrm>
            <a:off x="1881188" y="4152900"/>
            <a:ext cx="1587" cy="296863"/>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70" name="Line 46"/>
          <p:cNvSpPr>
            <a:spLocks noChangeShapeType="1"/>
          </p:cNvSpPr>
          <p:nvPr/>
        </p:nvSpPr>
        <p:spPr bwMode="auto">
          <a:xfrm>
            <a:off x="706438" y="3668713"/>
            <a:ext cx="206375" cy="158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71" name="Line 47"/>
          <p:cNvSpPr>
            <a:spLocks noChangeShapeType="1"/>
          </p:cNvSpPr>
          <p:nvPr/>
        </p:nvSpPr>
        <p:spPr bwMode="auto">
          <a:xfrm>
            <a:off x="1976438" y="3668713"/>
            <a:ext cx="206375" cy="158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72" name="Line 48"/>
          <p:cNvSpPr>
            <a:spLocks noChangeShapeType="1"/>
          </p:cNvSpPr>
          <p:nvPr/>
        </p:nvSpPr>
        <p:spPr bwMode="auto">
          <a:xfrm flipV="1">
            <a:off x="706438" y="3524250"/>
            <a:ext cx="1587" cy="144463"/>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73" name="Line 49"/>
          <p:cNvSpPr>
            <a:spLocks noChangeShapeType="1"/>
          </p:cNvSpPr>
          <p:nvPr/>
        </p:nvSpPr>
        <p:spPr bwMode="auto">
          <a:xfrm flipV="1">
            <a:off x="2174875" y="3524250"/>
            <a:ext cx="1588" cy="136525"/>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74" name="Line 50"/>
          <p:cNvSpPr>
            <a:spLocks noChangeShapeType="1"/>
          </p:cNvSpPr>
          <p:nvPr/>
        </p:nvSpPr>
        <p:spPr bwMode="auto">
          <a:xfrm>
            <a:off x="706438" y="3519488"/>
            <a:ext cx="1524000" cy="158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75" name="Line 51"/>
          <p:cNvSpPr>
            <a:spLocks noChangeShapeType="1"/>
          </p:cNvSpPr>
          <p:nvPr/>
        </p:nvSpPr>
        <p:spPr bwMode="auto">
          <a:xfrm>
            <a:off x="706438" y="3613150"/>
            <a:ext cx="612775" cy="158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76" name="Line 52"/>
          <p:cNvSpPr>
            <a:spLocks noChangeShapeType="1"/>
          </p:cNvSpPr>
          <p:nvPr/>
        </p:nvSpPr>
        <p:spPr bwMode="auto">
          <a:xfrm>
            <a:off x="1778000" y="3613150"/>
            <a:ext cx="411163" cy="158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77" name="Line 53"/>
          <p:cNvSpPr>
            <a:spLocks noChangeShapeType="1"/>
          </p:cNvSpPr>
          <p:nvPr/>
        </p:nvSpPr>
        <p:spPr bwMode="auto">
          <a:xfrm flipV="1">
            <a:off x="1296988" y="3571875"/>
            <a:ext cx="96837" cy="41275"/>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78" name="Line 54"/>
          <p:cNvSpPr>
            <a:spLocks noChangeShapeType="1"/>
          </p:cNvSpPr>
          <p:nvPr/>
        </p:nvSpPr>
        <p:spPr bwMode="auto">
          <a:xfrm flipH="1" flipV="1">
            <a:off x="1684338" y="3571875"/>
            <a:ext cx="96837" cy="41275"/>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79" name="Line 55"/>
          <p:cNvSpPr>
            <a:spLocks noChangeShapeType="1"/>
          </p:cNvSpPr>
          <p:nvPr/>
        </p:nvSpPr>
        <p:spPr bwMode="auto">
          <a:xfrm flipH="1">
            <a:off x="1539875" y="2185988"/>
            <a:ext cx="7938" cy="1252537"/>
          </a:xfrm>
          <a:prstGeom prst="line">
            <a:avLst/>
          </a:prstGeom>
          <a:noFill/>
          <a:ln w="76200" cmpd="tri">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80" name="Line 56"/>
          <p:cNvSpPr>
            <a:spLocks noChangeShapeType="1"/>
          </p:cNvSpPr>
          <p:nvPr/>
        </p:nvSpPr>
        <p:spPr bwMode="auto">
          <a:xfrm>
            <a:off x="3157538" y="4148138"/>
            <a:ext cx="477837" cy="158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81" name="Line 57"/>
          <p:cNvSpPr>
            <a:spLocks noChangeShapeType="1"/>
          </p:cNvSpPr>
          <p:nvPr/>
        </p:nvSpPr>
        <p:spPr bwMode="auto">
          <a:xfrm flipV="1">
            <a:off x="3157538" y="4100513"/>
            <a:ext cx="508000" cy="158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82" name="Freeform 58"/>
          <p:cNvSpPr>
            <a:spLocks/>
          </p:cNvSpPr>
          <p:nvPr/>
        </p:nvSpPr>
        <p:spPr bwMode="auto">
          <a:xfrm>
            <a:off x="3611563" y="4027488"/>
            <a:ext cx="47625" cy="206375"/>
          </a:xfrm>
          <a:custGeom>
            <a:avLst/>
            <a:gdLst>
              <a:gd name="T0" fmla="*/ 17 w 243"/>
              <a:gd name="T1" fmla="*/ 690 h 690"/>
              <a:gd name="T2" fmla="*/ 32 w 243"/>
              <a:gd name="T3" fmla="*/ 442 h 690"/>
              <a:gd name="T4" fmla="*/ 212 w 243"/>
              <a:gd name="T5" fmla="*/ 273 h 690"/>
              <a:gd name="T6" fmla="*/ 219 w 243"/>
              <a:gd name="T7" fmla="*/ 0 h 690"/>
            </a:gdLst>
            <a:ahLst/>
            <a:cxnLst>
              <a:cxn ang="0">
                <a:pos x="T0" y="T1"/>
              </a:cxn>
              <a:cxn ang="0">
                <a:pos x="T2" y="T3"/>
              </a:cxn>
              <a:cxn ang="0">
                <a:pos x="T4" y="T5"/>
              </a:cxn>
              <a:cxn ang="0">
                <a:pos x="T6" y="T7"/>
              </a:cxn>
            </a:cxnLst>
            <a:rect l="0" t="0" r="r" b="b"/>
            <a:pathLst>
              <a:path w="243" h="690">
                <a:moveTo>
                  <a:pt x="17" y="690"/>
                </a:moveTo>
                <a:cubicBezTo>
                  <a:pt x="18" y="649"/>
                  <a:pt x="0" y="511"/>
                  <a:pt x="32" y="442"/>
                </a:cubicBezTo>
                <a:cubicBezTo>
                  <a:pt x="64" y="373"/>
                  <a:pt x="181" y="347"/>
                  <a:pt x="212" y="273"/>
                </a:cubicBezTo>
                <a:cubicBezTo>
                  <a:pt x="243" y="199"/>
                  <a:pt x="218" y="57"/>
                  <a:pt x="219" y="0"/>
                </a:cubicBezTo>
              </a:path>
            </a:pathLst>
          </a:cu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83" name="Freeform 59"/>
          <p:cNvSpPr>
            <a:spLocks/>
          </p:cNvSpPr>
          <p:nvPr/>
        </p:nvSpPr>
        <p:spPr bwMode="auto">
          <a:xfrm>
            <a:off x="3646488" y="4027488"/>
            <a:ext cx="46037" cy="206375"/>
          </a:xfrm>
          <a:custGeom>
            <a:avLst/>
            <a:gdLst>
              <a:gd name="T0" fmla="*/ 17 w 243"/>
              <a:gd name="T1" fmla="*/ 690 h 690"/>
              <a:gd name="T2" fmla="*/ 32 w 243"/>
              <a:gd name="T3" fmla="*/ 442 h 690"/>
              <a:gd name="T4" fmla="*/ 212 w 243"/>
              <a:gd name="T5" fmla="*/ 273 h 690"/>
              <a:gd name="T6" fmla="*/ 219 w 243"/>
              <a:gd name="T7" fmla="*/ 0 h 690"/>
            </a:gdLst>
            <a:ahLst/>
            <a:cxnLst>
              <a:cxn ang="0">
                <a:pos x="T0" y="T1"/>
              </a:cxn>
              <a:cxn ang="0">
                <a:pos x="T2" y="T3"/>
              </a:cxn>
              <a:cxn ang="0">
                <a:pos x="T4" y="T5"/>
              </a:cxn>
              <a:cxn ang="0">
                <a:pos x="T6" y="T7"/>
              </a:cxn>
            </a:cxnLst>
            <a:rect l="0" t="0" r="r" b="b"/>
            <a:pathLst>
              <a:path w="243" h="690">
                <a:moveTo>
                  <a:pt x="17" y="690"/>
                </a:moveTo>
                <a:cubicBezTo>
                  <a:pt x="18" y="649"/>
                  <a:pt x="0" y="511"/>
                  <a:pt x="32" y="442"/>
                </a:cubicBezTo>
                <a:cubicBezTo>
                  <a:pt x="64" y="373"/>
                  <a:pt x="181" y="347"/>
                  <a:pt x="212" y="273"/>
                </a:cubicBezTo>
                <a:cubicBezTo>
                  <a:pt x="243" y="199"/>
                  <a:pt x="218" y="57"/>
                  <a:pt x="219" y="0"/>
                </a:cubicBezTo>
              </a:path>
            </a:pathLst>
          </a:cu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83345" name="Text Box 60"/>
          <p:cNvSpPr txBox="1">
            <a:spLocks noChangeArrowheads="1"/>
          </p:cNvSpPr>
          <p:nvPr/>
        </p:nvSpPr>
        <p:spPr bwMode="auto">
          <a:xfrm>
            <a:off x="468313" y="1754188"/>
            <a:ext cx="3475037" cy="366712"/>
          </a:xfrm>
          <a:prstGeom prst="rect">
            <a:avLst/>
          </a:prstGeom>
          <a:noFill/>
          <a:ln>
            <a:noFill/>
          </a:ln>
          <a:effectLst/>
          <a:extLst>
            <a:ext uri="{909E8E84-426E-40DD-AFC4-6F175D3DCCD1}">
              <a14:hiddenFill xmlns:a14="http://schemas.microsoft.com/office/drawing/2010/main" xmlns="">
                <a:gradFill rotWithShape="0">
                  <a:gsLst>
                    <a:gs pos="0">
                      <a:srgbClr val="000099"/>
                    </a:gs>
                    <a:gs pos="50000">
                      <a:srgbClr val="3366FF"/>
                    </a:gs>
                    <a:gs pos="100000">
                      <a:srgbClr val="000099"/>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50000"/>
              </a:spcBef>
              <a:buClrTx/>
              <a:buSzTx/>
              <a:buFontTx/>
              <a:buNone/>
            </a:pPr>
            <a:r>
              <a:rPr lang="de-CH" altLang="ru-RU" sz="1800" smtClean="0">
                <a:solidFill>
                  <a:srgbClr val="FFFFFF"/>
                </a:solidFill>
                <a:latin typeface="Tahoma" panose="020B0604030504040204" pitchFamily="34" charset="0"/>
                <a:cs typeface="+mn-cs"/>
              </a:rPr>
              <a:t>Beam (</a:t>
            </a:r>
            <a:r>
              <a:rPr lang="de-CH" altLang="ru-RU" sz="1800" baseline="30000" smtClean="0">
                <a:solidFill>
                  <a:srgbClr val="FFFFFF"/>
                </a:solidFill>
                <a:latin typeface="Tahoma" panose="020B0604030504040204" pitchFamily="34" charset="0"/>
                <a:cs typeface="+mn-cs"/>
              </a:rPr>
              <a:t>48</a:t>
            </a:r>
            <a:r>
              <a:rPr lang="de-CH" altLang="ru-RU" sz="1800" smtClean="0">
                <a:solidFill>
                  <a:srgbClr val="FFFFFF"/>
                </a:solidFill>
                <a:latin typeface="Tahoma" panose="020B0604030504040204" pitchFamily="34" charset="0"/>
                <a:cs typeface="+mn-cs"/>
              </a:rPr>
              <a:t>Ca; 233-239 MeV)</a:t>
            </a:r>
          </a:p>
        </p:txBody>
      </p:sp>
      <p:sp>
        <p:nvSpPr>
          <p:cNvPr id="564285" name="Line 61"/>
          <p:cNvSpPr>
            <a:spLocks noChangeShapeType="1"/>
          </p:cNvSpPr>
          <p:nvPr/>
        </p:nvSpPr>
        <p:spPr bwMode="auto">
          <a:xfrm>
            <a:off x="795338" y="2841625"/>
            <a:ext cx="741362" cy="730250"/>
          </a:xfrm>
          <a:prstGeom prst="line">
            <a:avLst/>
          </a:prstGeom>
          <a:noFill/>
          <a:ln w="127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83347" name="Text Box 62"/>
          <p:cNvSpPr txBox="1">
            <a:spLocks noChangeArrowheads="1"/>
          </p:cNvSpPr>
          <p:nvPr/>
        </p:nvSpPr>
        <p:spPr bwMode="auto">
          <a:xfrm>
            <a:off x="1317625" y="4854575"/>
            <a:ext cx="935038" cy="641350"/>
          </a:xfrm>
          <a:prstGeom prst="rect">
            <a:avLst/>
          </a:prstGeom>
          <a:noFill/>
          <a:ln>
            <a:noFill/>
          </a:ln>
          <a:effectLst/>
          <a:extLst>
            <a:ext uri="{909E8E84-426E-40DD-AFC4-6F175D3DCCD1}">
              <a14:hiddenFill xmlns:a14="http://schemas.microsoft.com/office/drawing/2010/main" xmlns="">
                <a:gradFill rotWithShape="0">
                  <a:gsLst>
                    <a:gs pos="0">
                      <a:srgbClr val="000099"/>
                    </a:gs>
                    <a:gs pos="50000">
                      <a:srgbClr val="3366FF"/>
                    </a:gs>
                    <a:gs pos="100000">
                      <a:srgbClr val="000099"/>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50000"/>
              </a:spcBef>
              <a:buClrTx/>
              <a:buSzTx/>
              <a:buFontTx/>
              <a:buNone/>
            </a:pPr>
            <a:r>
              <a:rPr lang="de-CH" altLang="ru-RU" sz="1800" smtClean="0">
                <a:solidFill>
                  <a:srgbClr val="FFFFFF"/>
                </a:solidFill>
                <a:latin typeface="Tahoma" panose="020B0604030504040204" pitchFamily="34" charset="0"/>
                <a:cs typeface="+mn-cs"/>
              </a:rPr>
              <a:t>Beam stop</a:t>
            </a:r>
          </a:p>
        </p:txBody>
      </p:sp>
      <p:sp>
        <p:nvSpPr>
          <p:cNvPr id="564287" name="Line 63"/>
          <p:cNvSpPr>
            <a:spLocks noChangeShapeType="1"/>
          </p:cNvSpPr>
          <p:nvPr/>
        </p:nvSpPr>
        <p:spPr bwMode="auto">
          <a:xfrm flipH="1" flipV="1">
            <a:off x="1546225" y="4660900"/>
            <a:ext cx="1588" cy="234950"/>
          </a:xfrm>
          <a:prstGeom prst="line">
            <a:avLst/>
          </a:prstGeom>
          <a:noFill/>
          <a:ln w="127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83349" name="Text Box 64"/>
          <p:cNvSpPr txBox="1">
            <a:spLocks noChangeArrowheads="1"/>
          </p:cNvSpPr>
          <p:nvPr/>
        </p:nvSpPr>
        <p:spPr bwMode="auto">
          <a:xfrm>
            <a:off x="2222500" y="2794000"/>
            <a:ext cx="1339850" cy="915988"/>
          </a:xfrm>
          <a:prstGeom prst="rect">
            <a:avLst/>
          </a:prstGeom>
          <a:noFill/>
          <a:ln>
            <a:noFill/>
          </a:ln>
          <a:effectLst/>
          <a:extLst>
            <a:ext uri="{909E8E84-426E-40DD-AFC4-6F175D3DCCD1}">
              <a14:hiddenFill xmlns:a14="http://schemas.microsoft.com/office/drawing/2010/main" xmlns="">
                <a:gradFill rotWithShape="0">
                  <a:gsLst>
                    <a:gs pos="0">
                      <a:srgbClr val="000099"/>
                    </a:gs>
                    <a:gs pos="50000">
                      <a:srgbClr val="3366FF"/>
                    </a:gs>
                    <a:gs pos="100000">
                      <a:srgbClr val="000099"/>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SzTx/>
              <a:buFontTx/>
              <a:buNone/>
            </a:pPr>
            <a:r>
              <a:rPr lang="de-CH" altLang="ru-RU" sz="1800" smtClean="0">
                <a:solidFill>
                  <a:srgbClr val="FFFFFF"/>
                </a:solidFill>
                <a:latin typeface="Tahoma" panose="020B0604030504040204" pitchFamily="34" charset="0"/>
                <a:cs typeface="+mn-cs"/>
              </a:rPr>
              <a:t>SiO</a:t>
            </a:r>
            <a:r>
              <a:rPr lang="de-CH" altLang="ru-RU" sz="1800" baseline="-25000" smtClean="0">
                <a:solidFill>
                  <a:srgbClr val="FFFFFF"/>
                </a:solidFill>
                <a:latin typeface="Tahoma" panose="020B0604030504040204" pitchFamily="34" charset="0"/>
                <a:cs typeface="+mn-cs"/>
              </a:rPr>
              <a:t>2</a:t>
            </a:r>
            <a:r>
              <a:rPr lang="de-CH" altLang="ru-RU" sz="1800" smtClean="0">
                <a:solidFill>
                  <a:srgbClr val="FFFFFF"/>
                </a:solidFill>
                <a:latin typeface="Tahoma" panose="020B0604030504040204" pitchFamily="34" charset="0"/>
                <a:cs typeface="+mn-cs"/>
              </a:rPr>
              <a:t>-Filter</a:t>
            </a:r>
          </a:p>
          <a:p>
            <a:pPr eaLnBrk="1" hangingPunct="1">
              <a:spcBef>
                <a:spcPct val="0"/>
              </a:spcBef>
              <a:buClrTx/>
              <a:buSzTx/>
              <a:buFontTx/>
              <a:buNone/>
            </a:pPr>
            <a:r>
              <a:rPr lang="de-CH" altLang="ru-RU" sz="1800" smtClean="0">
                <a:solidFill>
                  <a:srgbClr val="FFFFFF"/>
                </a:solidFill>
                <a:latin typeface="Tahoma" panose="020B0604030504040204" pitchFamily="34" charset="0"/>
                <a:cs typeface="+mn-cs"/>
              </a:rPr>
              <a:t>Ta metal</a:t>
            </a:r>
          </a:p>
          <a:p>
            <a:pPr eaLnBrk="1" hangingPunct="1">
              <a:spcBef>
                <a:spcPct val="0"/>
              </a:spcBef>
              <a:buClrTx/>
              <a:buSzTx/>
              <a:buFontTx/>
              <a:buNone/>
            </a:pPr>
            <a:r>
              <a:rPr lang="de-CH" altLang="ru-RU" sz="1800" smtClean="0">
                <a:solidFill>
                  <a:srgbClr val="FFFFFF"/>
                </a:solidFill>
                <a:latin typeface="Tahoma" panose="020B0604030504040204" pitchFamily="34" charset="0"/>
                <a:cs typeface="+mn-cs"/>
              </a:rPr>
              <a:t>850°C</a:t>
            </a:r>
          </a:p>
        </p:txBody>
      </p:sp>
      <p:sp>
        <p:nvSpPr>
          <p:cNvPr id="564289" name="Line 65"/>
          <p:cNvSpPr>
            <a:spLocks noChangeShapeType="1"/>
          </p:cNvSpPr>
          <p:nvPr/>
        </p:nvSpPr>
        <p:spPr bwMode="auto">
          <a:xfrm flipV="1">
            <a:off x="2678113" y="3595688"/>
            <a:ext cx="77787" cy="352425"/>
          </a:xfrm>
          <a:prstGeom prst="line">
            <a:avLst/>
          </a:prstGeom>
          <a:noFill/>
          <a:ln w="127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83351" name="Text Box 66"/>
          <p:cNvSpPr txBox="1">
            <a:spLocks noChangeArrowheads="1"/>
          </p:cNvSpPr>
          <p:nvPr/>
        </p:nvSpPr>
        <p:spPr bwMode="auto">
          <a:xfrm>
            <a:off x="3078163" y="4702175"/>
            <a:ext cx="1162050" cy="641350"/>
          </a:xfrm>
          <a:prstGeom prst="rect">
            <a:avLst/>
          </a:prstGeom>
          <a:noFill/>
          <a:ln>
            <a:noFill/>
          </a:ln>
          <a:effectLst/>
          <a:extLst>
            <a:ext uri="{909E8E84-426E-40DD-AFC4-6F175D3DCCD1}">
              <a14:hiddenFill xmlns:a14="http://schemas.microsoft.com/office/drawing/2010/main" xmlns="">
                <a:gradFill rotWithShape="0">
                  <a:gsLst>
                    <a:gs pos="0">
                      <a:srgbClr val="000099"/>
                    </a:gs>
                    <a:gs pos="50000">
                      <a:srgbClr val="3366FF"/>
                    </a:gs>
                    <a:gs pos="100000">
                      <a:srgbClr val="000099"/>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50000"/>
              </a:spcBef>
              <a:buClrTx/>
              <a:buSzTx/>
              <a:buFontTx/>
              <a:buNone/>
            </a:pPr>
            <a:r>
              <a:rPr lang="de-CH" altLang="ru-RU" sz="1800" smtClean="0">
                <a:solidFill>
                  <a:srgbClr val="FFFFFF"/>
                </a:solidFill>
                <a:latin typeface="Tahoma" panose="020B0604030504040204" pitchFamily="34" charset="0"/>
                <a:cs typeface="+mn-cs"/>
              </a:rPr>
              <a:t>Quartz column</a:t>
            </a:r>
          </a:p>
        </p:txBody>
      </p:sp>
      <p:sp>
        <p:nvSpPr>
          <p:cNvPr id="564291" name="Line 67"/>
          <p:cNvSpPr>
            <a:spLocks noChangeShapeType="1"/>
          </p:cNvSpPr>
          <p:nvPr/>
        </p:nvSpPr>
        <p:spPr bwMode="auto">
          <a:xfrm>
            <a:off x="3001963" y="4176713"/>
            <a:ext cx="347662" cy="571500"/>
          </a:xfrm>
          <a:prstGeom prst="line">
            <a:avLst/>
          </a:prstGeom>
          <a:noFill/>
          <a:ln w="127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92" name="Text Box 68"/>
          <p:cNvSpPr txBox="1">
            <a:spLocks noChangeArrowheads="1"/>
          </p:cNvSpPr>
          <p:nvPr/>
        </p:nvSpPr>
        <p:spPr bwMode="auto">
          <a:xfrm>
            <a:off x="4816475" y="2732088"/>
            <a:ext cx="4022725" cy="366712"/>
          </a:xfrm>
          <a:prstGeom prst="rect">
            <a:avLst/>
          </a:prstGeom>
          <a:noFill/>
          <a:ln>
            <a:noFill/>
          </a:ln>
          <a:effectLst/>
          <a:extLst>
            <a:ext uri="{909E8E84-426E-40DD-AFC4-6F175D3DCCD1}">
              <a14:hiddenFill xmlns:a14="http://schemas.microsoft.com/office/drawing/2010/main" xmlns="">
                <a:gradFill rotWithShape="0">
                  <a:gsLst>
                    <a:gs pos="0">
                      <a:srgbClr val="000099"/>
                    </a:gs>
                    <a:gs pos="50000">
                      <a:srgbClr val="3366FF"/>
                    </a:gs>
                    <a:gs pos="100000">
                      <a:srgbClr val="000099"/>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defRPr/>
            </a:pPr>
            <a:r>
              <a:rPr lang="de-CH" b="1">
                <a:solidFill>
                  <a:srgbClr val="FFFFFF"/>
                </a:solidFill>
                <a:effectLst>
                  <a:outerShdw blurRad="38100" dist="38100" dir="2700000" algn="tl">
                    <a:srgbClr val="000000"/>
                  </a:outerShdw>
                </a:effectLst>
                <a:latin typeface="Tahoma" panose="020B0604030504040204" pitchFamily="34" charset="0"/>
                <a:cs typeface="+mn-cs"/>
              </a:rPr>
              <a:t>Cryo On-line Detector (4</a:t>
            </a:r>
            <a:r>
              <a:rPr lang="de-CH" b="1">
                <a:solidFill>
                  <a:srgbClr val="FFFFFF"/>
                </a:solidFill>
                <a:effectLst>
                  <a:outerShdw blurRad="38100" dist="38100" dir="2700000" algn="tl">
                    <a:srgbClr val="000000"/>
                  </a:outerShdw>
                </a:effectLst>
                <a:latin typeface="Symbol" panose="05050102010706020507" pitchFamily="18" charset="2"/>
                <a:cs typeface="+mn-cs"/>
              </a:rPr>
              <a:t>p</a:t>
            </a:r>
            <a:r>
              <a:rPr lang="de-CH" b="1">
                <a:solidFill>
                  <a:srgbClr val="FFFFFF"/>
                </a:solidFill>
                <a:effectLst>
                  <a:outerShdw blurRad="38100" dist="38100" dir="2700000" algn="tl">
                    <a:srgbClr val="000000"/>
                  </a:outerShdw>
                </a:effectLst>
                <a:latin typeface="Tahoma" panose="020B0604030504040204" pitchFamily="34" charset="0"/>
                <a:cs typeface="+mn-cs"/>
              </a:rPr>
              <a:t> COLD)</a:t>
            </a:r>
          </a:p>
        </p:txBody>
      </p:sp>
      <p:sp>
        <p:nvSpPr>
          <p:cNvPr id="564293" name="Line 69"/>
          <p:cNvSpPr>
            <a:spLocks noChangeShapeType="1"/>
          </p:cNvSpPr>
          <p:nvPr/>
        </p:nvSpPr>
        <p:spPr bwMode="auto">
          <a:xfrm rot="5405032" flipH="1">
            <a:off x="722313" y="5167312"/>
            <a:ext cx="719138" cy="476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83355" name="Text Box 70"/>
          <p:cNvSpPr txBox="1">
            <a:spLocks noChangeArrowheads="1"/>
          </p:cNvSpPr>
          <p:nvPr/>
        </p:nvSpPr>
        <p:spPr bwMode="auto">
          <a:xfrm>
            <a:off x="354013" y="5541963"/>
            <a:ext cx="1851025" cy="641350"/>
          </a:xfrm>
          <a:prstGeom prst="rect">
            <a:avLst/>
          </a:prstGeom>
          <a:noFill/>
          <a:ln>
            <a:noFill/>
          </a:ln>
          <a:effectLst/>
          <a:extLst>
            <a:ext uri="{909E8E84-426E-40DD-AFC4-6F175D3DCCD1}">
              <a14:hiddenFill xmlns:a14="http://schemas.microsoft.com/office/drawing/2010/main" xmlns="">
                <a:gradFill rotWithShape="0">
                  <a:gsLst>
                    <a:gs pos="0">
                      <a:srgbClr val="000099"/>
                    </a:gs>
                    <a:gs pos="50000">
                      <a:srgbClr val="3366FF"/>
                    </a:gs>
                    <a:gs pos="100000">
                      <a:srgbClr val="000099"/>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50000"/>
              </a:spcBef>
              <a:buClrTx/>
              <a:buSzTx/>
              <a:buFontTx/>
              <a:buNone/>
            </a:pPr>
            <a:r>
              <a:rPr lang="de-CH" altLang="ru-RU" sz="1800" smtClean="0">
                <a:solidFill>
                  <a:srgbClr val="FFFFFF"/>
                </a:solidFill>
                <a:latin typeface="Tahoma" panose="020B0604030504040204" pitchFamily="34" charset="0"/>
                <a:cs typeface="+mn-cs"/>
              </a:rPr>
              <a:t>Carrier gas He/Ar (70/30)</a:t>
            </a:r>
            <a:endParaRPr lang="de-CH" altLang="ru-RU" sz="1800" baseline="-25000" smtClean="0">
              <a:solidFill>
                <a:srgbClr val="FFFFFF"/>
              </a:solidFill>
              <a:latin typeface="Tahoma" panose="020B0604030504040204" pitchFamily="34" charset="0"/>
              <a:cs typeface="+mn-cs"/>
            </a:endParaRPr>
          </a:p>
        </p:txBody>
      </p:sp>
      <p:sp>
        <p:nvSpPr>
          <p:cNvPr id="183356" name="Text Box 71"/>
          <p:cNvSpPr txBox="1">
            <a:spLocks noChangeArrowheads="1"/>
          </p:cNvSpPr>
          <p:nvPr/>
        </p:nvSpPr>
        <p:spPr bwMode="auto">
          <a:xfrm>
            <a:off x="3457575" y="1924050"/>
            <a:ext cx="1157288" cy="641350"/>
          </a:xfrm>
          <a:prstGeom prst="rect">
            <a:avLst/>
          </a:prstGeom>
          <a:noFill/>
          <a:ln>
            <a:noFill/>
          </a:ln>
          <a:effectLst/>
          <a:extLst>
            <a:ext uri="{909E8E84-426E-40DD-AFC4-6F175D3DCCD1}">
              <a14:hiddenFill xmlns:a14="http://schemas.microsoft.com/office/drawing/2010/main" xmlns="">
                <a:gradFill rotWithShape="0">
                  <a:gsLst>
                    <a:gs pos="0">
                      <a:srgbClr val="000099"/>
                    </a:gs>
                    <a:gs pos="50000">
                      <a:srgbClr val="3366FF"/>
                    </a:gs>
                    <a:gs pos="100000">
                      <a:srgbClr val="000099"/>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0"/>
              </a:spcBef>
              <a:buClrTx/>
              <a:buSzTx/>
              <a:buFontTx/>
              <a:buNone/>
            </a:pPr>
            <a:r>
              <a:rPr lang="de-CH" altLang="ru-RU" sz="1800" smtClean="0">
                <a:solidFill>
                  <a:srgbClr val="FFFFFF"/>
                </a:solidFill>
                <a:latin typeface="Tahoma" panose="020B0604030504040204" pitchFamily="34" charset="0"/>
                <a:cs typeface="+mn-cs"/>
              </a:rPr>
              <a:t>Teflon capillary</a:t>
            </a:r>
          </a:p>
        </p:txBody>
      </p:sp>
      <p:sp>
        <p:nvSpPr>
          <p:cNvPr id="564296" name="Line 72"/>
          <p:cNvSpPr>
            <a:spLocks noChangeShapeType="1"/>
          </p:cNvSpPr>
          <p:nvPr/>
        </p:nvSpPr>
        <p:spPr bwMode="auto">
          <a:xfrm flipV="1">
            <a:off x="3833813" y="2597150"/>
            <a:ext cx="125412" cy="1504950"/>
          </a:xfrm>
          <a:prstGeom prst="line">
            <a:avLst/>
          </a:prstGeom>
          <a:noFill/>
          <a:ln w="127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297" name="Rectangle 73"/>
          <p:cNvSpPr>
            <a:spLocks noChangeArrowheads="1"/>
          </p:cNvSpPr>
          <p:nvPr/>
        </p:nvSpPr>
        <p:spPr bwMode="auto">
          <a:xfrm>
            <a:off x="1390650" y="3519488"/>
            <a:ext cx="304800" cy="52387"/>
          </a:xfrm>
          <a:prstGeom prst="rect">
            <a:avLst/>
          </a:prstGeom>
          <a:solidFill>
            <a:srgbClr val="000000"/>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83359" name="Text Box 74"/>
          <p:cNvSpPr txBox="1">
            <a:spLocks noChangeArrowheads="1"/>
          </p:cNvSpPr>
          <p:nvPr/>
        </p:nvSpPr>
        <p:spPr bwMode="auto">
          <a:xfrm>
            <a:off x="4302125" y="3101975"/>
            <a:ext cx="4918075" cy="366713"/>
          </a:xfrm>
          <a:prstGeom prst="rect">
            <a:avLst/>
          </a:prstGeom>
          <a:noFill/>
          <a:ln>
            <a:noFill/>
          </a:ln>
          <a:effectLst/>
          <a:extLst>
            <a:ext uri="{909E8E84-426E-40DD-AFC4-6F175D3DCCD1}">
              <a14:hiddenFill xmlns:a14="http://schemas.microsoft.com/office/drawing/2010/main" xmlns="">
                <a:gradFill rotWithShape="0">
                  <a:gsLst>
                    <a:gs pos="0">
                      <a:srgbClr val="000099"/>
                    </a:gs>
                    <a:gs pos="50000">
                      <a:srgbClr val="3366FF"/>
                    </a:gs>
                    <a:gs pos="100000">
                      <a:srgbClr val="000099"/>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SzTx/>
              <a:buFontTx/>
              <a:buNone/>
            </a:pPr>
            <a:r>
              <a:rPr lang="de-CH" altLang="ru-RU" sz="1800" smtClean="0">
                <a:solidFill>
                  <a:srgbClr val="FFFFFF"/>
                </a:solidFill>
                <a:latin typeface="Tahoma" panose="020B0604030504040204" pitchFamily="34" charset="0"/>
                <a:cs typeface="+mn-cs"/>
              </a:rPr>
              <a:t>(32 pairs PIN diodes, one side gold covered)</a:t>
            </a:r>
          </a:p>
        </p:txBody>
      </p:sp>
      <p:sp>
        <p:nvSpPr>
          <p:cNvPr id="564299" name="Text Box 75"/>
          <p:cNvSpPr txBox="1">
            <a:spLocks noChangeArrowheads="1"/>
          </p:cNvSpPr>
          <p:nvPr/>
        </p:nvSpPr>
        <p:spPr bwMode="auto">
          <a:xfrm>
            <a:off x="5040313" y="4268788"/>
            <a:ext cx="574675" cy="366712"/>
          </a:xfrm>
          <a:prstGeom prst="rect">
            <a:avLst/>
          </a:prstGeom>
          <a:noFill/>
          <a:ln>
            <a:noFill/>
          </a:ln>
          <a:effectLst/>
          <a:extLst>
            <a:ext uri="{909E8E84-426E-40DD-AFC4-6F175D3DCCD1}">
              <a14:hiddenFill xmlns:a14="http://schemas.microsoft.com/office/drawing/2010/main" xmlns="">
                <a:gradFill rotWithShape="0">
                  <a:gsLst>
                    <a:gs pos="0">
                      <a:srgbClr val="000099"/>
                    </a:gs>
                    <a:gs pos="50000">
                      <a:srgbClr val="3366FF"/>
                    </a:gs>
                    <a:gs pos="100000">
                      <a:srgbClr val="000099"/>
                    </a:gs>
                  </a:gsLst>
                  <a:lin ang="5400000" scaled="1"/>
                </a:gradFill>
              </a14:hiddenFill>
            </a:ext>
            <a:ext uri="{91240B29-F687-4F45-9708-019B960494DF}">
              <a14:hiddenLine xmlns:a14="http://schemas.microsoft.com/office/drawing/2010/main" xmlns="" w="9525">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defRPr/>
            </a:pPr>
            <a:r>
              <a:rPr lang="de-CH">
                <a:solidFill>
                  <a:srgbClr val="FFFF00"/>
                </a:solidFill>
                <a:effectLst>
                  <a:outerShdw blurRad="38100" dist="38100" dir="2700000" algn="tl">
                    <a:srgbClr val="000000"/>
                  </a:outerShdw>
                </a:effectLst>
                <a:latin typeface="Tahoma" panose="020B0604030504040204" pitchFamily="34" charset="0"/>
                <a:cs typeface="+mn-cs"/>
              </a:rPr>
              <a:t>Hg</a:t>
            </a:r>
          </a:p>
        </p:txBody>
      </p:sp>
      <p:sp>
        <p:nvSpPr>
          <p:cNvPr id="183361" name="Text Box 76"/>
          <p:cNvSpPr txBox="1">
            <a:spLocks noChangeArrowheads="1"/>
          </p:cNvSpPr>
          <p:nvPr/>
        </p:nvSpPr>
        <p:spPr bwMode="auto">
          <a:xfrm>
            <a:off x="8359775" y="4249738"/>
            <a:ext cx="895350" cy="366712"/>
          </a:xfrm>
          <a:prstGeom prst="rect">
            <a:avLst/>
          </a:prstGeom>
          <a:noFill/>
          <a:ln>
            <a:noFill/>
          </a:ln>
          <a:effectLst/>
          <a:extLst>
            <a:ext uri="{909E8E84-426E-40DD-AFC4-6F175D3DCCD1}">
              <a14:hiddenFill xmlns:a14="http://schemas.microsoft.com/office/drawing/2010/main" xmlns="">
                <a:gradFill rotWithShape="0">
                  <a:gsLst>
                    <a:gs pos="0">
                      <a:srgbClr val="000099"/>
                    </a:gs>
                    <a:gs pos="50000">
                      <a:srgbClr val="3366FF"/>
                    </a:gs>
                    <a:gs pos="100000">
                      <a:srgbClr val="000099"/>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50000"/>
              </a:spcBef>
              <a:buClrTx/>
              <a:buSzTx/>
              <a:buFontTx/>
              <a:buNone/>
            </a:pPr>
            <a:r>
              <a:rPr lang="de-CH" altLang="ru-RU" sz="1800" smtClean="0">
                <a:solidFill>
                  <a:srgbClr val="FFFFFF"/>
                </a:solidFill>
                <a:latin typeface="Tahoma" panose="020B0604030504040204" pitchFamily="34" charset="0"/>
                <a:cs typeface="+mn-cs"/>
              </a:rPr>
              <a:t>Loop</a:t>
            </a:r>
          </a:p>
        </p:txBody>
      </p:sp>
      <p:sp>
        <p:nvSpPr>
          <p:cNvPr id="564301" name="Line 77"/>
          <p:cNvSpPr>
            <a:spLocks noChangeShapeType="1"/>
          </p:cNvSpPr>
          <p:nvPr/>
        </p:nvSpPr>
        <p:spPr bwMode="auto">
          <a:xfrm flipV="1">
            <a:off x="1047750" y="4291013"/>
            <a:ext cx="1588" cy="5238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02" name="Rectangle 78"/>
          <p:cNvSpPr>
            <a:spLocks noChangeArrowheads="1"/>
          </p:cNvSpPr>
          <p:nvPr/>
        </p:nvSpPr>
        <p:spPr bwMode="auto">
          <a:xfrm>
            <a:off x="1182688" y="4291013"/>
            <a:ext cx="52387" cy="539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03" name="Line 79"/>
          <p:cNvSpPr>
            <a:spLocks noChangeShapeType="1"/>
          </p:cNvSpPr>
          <p:nvPr/>
        </p:nvSpPr>
        <p:spPr bwMode="auto">
          <a:xfrm>
            <a:off x="1098550" y="4343400"/>
            <a:ext cx="184150" cy="1588"/>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04" name="Line 80"/>
          <p:cNvSpPr>
            <a:spLocks noChangeShapeType="1"/>
          </p:cNvSpPr>
          <p:nvPr/>
        </p:nvSpPr>
        <p:spPr bwMode="auto">
          <a:xfrm>
            <a:off x="1050925" y="4291013"/>
            <a:ext cx="233363" cy="158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83366" name="Text Box 81"/>
          <p:cNvSpPr txBox="1">
            <a:spLocks noChangeArrowheads="1"/>
          </p:cNvSpPr>
          <p:nvPr/>
        </p:nvSpPr>
        <p:spPr bwMode="auto">
          <a:xfrm>
            <a:off x="4600575" y="4618038"/>
            <a:ext cx="4722813" cy="336550"/>
          </a:xfrm>
          <a:prstGeom prst="rect">
            <a:avLst/>
          </a:prstGeom>
          <a:noFill/>
          <a:ln>
            <a:noFill/>
          </a:ln>
          <a:effectLst/>
          <a:extLst>
            <a:ext uri="{909E8E84-426E-40DD-AFC4-6F175D3DCCD1}">
              <a14:hiddenFill xmlns:a14="http://schemas.microsoft.com/office/drawing/2010/main" xmlns="">
                <a:gradFill rotWithShape="0">
                  <a:gsLst>
                    <a:gs pos="0">
                      <a:srgbClr val="000099"/>
                    </a:gs>
                    <a:gs pos="50000">
                      <a:srgbClr val="3366FF"/>
                    </a:gs>
                    <a:gs pos="100000">
                      <a:srgbClr val="000099"/>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50000"/>
              </a:spcBef>
              <a:buClrTx/>
              <a:buSzTx/>
              <a:buFontTx/>
              <a:buNone/>
            </a:pPr>
            <a:r>
              <a:rPr lang="de-CH" altLang="ru-RU" sz="1600" smtClean="0">
                <a:solidFill>
                  <a:srgbClr val="FFFFFF"/>
                </a:solidFill>
                <a:latin typeface="Tahoma" panose="020B0604030504040204" pitchFamily="34" charset="0"/>
                <a:cs typeface="+mn-cs"/>
              </a:rPr>
              <a:t>Temperature gradient: 35°C to – 184 °C</a:t>
            </a:r>
          </a:p>
        </p:txBody>
      </p:sp>
      <p:sp>
        <p:nvSpPr>
          <p:cNvPr id="564306" name="Line 82"/>
          <p:cNvSpPr>
            <a:spLocks noChangeShapeType="1"/>
          </p:cNvSpPr>
          <p:nvPr/>
        </p:nvSpPr>
        <p:spPr bwMode="auto">
          <a:xfrm flipH="1" flipV="1">
            <a:off x="4954588" y="5045075"/>
            <a:ext cx="0" cy="13239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07" name="Line 83"/>
          <p:cNvSpPr>
            <a:spLocks noChangeShapeType="1"/>
          </p:cNvSpPr>
          <p:nvPr/>
        </p:nvSpPr>
        <p:spPr bwMode="auto">
          <a:xfrm>
            <a:off x="4787900" y="6205538"/>
            <a:ext cx="37099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08" name="Freeform 84"/>
          <p:cNvSpPr>
            <a:spLocks/>
          </p:cNvSpPr>
          <p:nvPr/>
        </p:nvSpPr>
        <p:spPr bwMode="auto">
          <a:xfrm>
            <a:off x="5070475" y="5289550"/>
            <a:ext cx="3219450" cy="722313"/>
          </a:xfrm>
          <a:custGeom>
            <a:avLst/>
            <a:gdLst>
              <a:gd name="T0" fmla="*/ 0 w 2028"/>
              <a:gd name="T1" fmla="*/ 0 h 682"/>
              <a:gd name="T2" fmla="*/ 1144 w 2028"/>
              <a:gd name="T3" fmla="*/ 244 h 682"/>
              <a:gd name="T4" fmla="*/ 2028 w 2028"/>
              <a:gd name="T5" fmla="*/ 682 h 682"/>
            </a:gdLst>
            <a:ahLst/>
            <a:cxnLst>
              <a:cxn ang="0">
                <a:pos x="T0" y="T1"/>
              </a:cxn>
              <a:cxn ang="0">
                <a:pos x="T2" y="T3"/>
              </a:cxn>
              <a:cxn ang="0">
                <a:pos x="T4" y="T5"/>
              </a:cxn>
            </a:cxnLst>
            <a:rect l="0" t="0" r="r" b="b"/>
            <a:pathLst>
              <a:path w="2028" h="682">
                <a:moveTo>
                  <a:pt x="0" y="0"/>
                </a:moveTo>
                <a:cubicBezTo>
                  <a:pt x="403" y="65"/>
                  <a:pt x="806" y="130"/>
                  <a:pt x="1144" y="244"/>
                </a:cubicBezTo>
                <a:cubicBezTo>
                  <a:pt x="1482" y="358"/>
                  <a:pt x="1881" y="609"/>
                  <a:pt x="2028" y="682"/>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xmlns="">
                <a:solidFill>
                  <a:srgbClr val="FF33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83370" name="Text Box 85"/>
          <p:cNvSpPr txBox="1">
            <a:spLocks noChangeArrowheads="1"/>
          </p:cNvSpPr>
          <p:nvPr/>
        </p:nvSpPr>
        <p:spPr bwMode="auto">
          <a:xfrm>
            <a:off x="4371975" y="5035550"/>
            <a:ext cx="339725" cy="396875"/>
          </a:xfrm>
          <a:prstGeom prst="rect">
            <a:avLst/>
          </a:prstGeom>
          <a:noFill/>
          <a:ln>
            <a:noFill/>
          </a:ln>
          <a:effectLst/>
          <a:extLst>
            <a:ext uri="{909E8E84-426E-40DD-AFC4-6F175D3DCCD1}">
              <a14:hiddenFill xmlns:a14="http://schemas.microsoft.com/office/drawing/2010/main" xmlns="">
                <a:solidFill>
                  <a:srgbClr val="FF33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a:spcBef>
                <a:spcPct val="0"/>
              </a:spcBef>
              <a:buClrTx/>
              <a:buSzTx/>
              <a:buFontTx/>
              <a:buNone/>
            </a:pPr>
            <a:r>
              <a:rPr lang="de-CH" altLang="ru-RU" sz="2000" smtClean="0">
                <a:solidFill>
                  <a:srgbClr val="FFFFFF"/>
                </a:solidFill>
                <a:cs typeface="+mn-cs"/>
              </a:rPr>
              <a:t>T</a:t>
            </a:r>
            <a:endParaRPr lang="en-GB" altLang="ru-RU" sz="2000" smtClean="0">
              <a:solidFill>
                <a:srgbClr val="FFFFFF"/>
              </a:solidFill>
              <a:cs typeface="+mn-cs"/>
            </a:endParaRPr>
          </a:p>
        </p:txBody>
      </p:sp>
      <p:sp>
        <p:nvSpPr>
          <p:cNvPr id="183371" name="Text Box 86"/>
          <p:cNvSpPr txBox="1">
            <a:spLocks noChangeArrowheads="1"/>
          </p:cNvSpPr>
          <p:nvPr/>
        </p:nvSpPr>
        <p:spPr bwMode="auto">
          <a:xfrm>
            <a:off x="8178800" y="6153150"/>
            <a:ext cx="241300" cy="396875"/>
          </a:xfrm>
          <a:prstGeom prst="rect">
            <a:avLst/>
          </a:prstGeom>
          <a:noFill/>
          <a:ln>
            <a:noFill/>
          </a:ln>
          <a:effectLst/>
          <a:extLst>
            <a:ext uri="{909E8E84-426E-40DD-AFC4-6F175D3DCCD1}">
              <a14:hiddenFill xmlns:a14="http://schemas.microsoft.com/office/drawing/2010/main" xmlns="">
                <a:solidFill>
                  <a:srgbClr val="FF33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a:spcBef>
                <a:spcPct val="0"/>
              </a:spcBef>
              <a:buClrTx/>
              <a:buSzTx/>
              <a:buFontTx/>
              <a:buNone/>
            </a:pPr>
            <a:r>
              <a:rPr lang="de-CH" altLang="ru-RU" sz="2000" smtClean="0">
                <a:solidFill>
                  <a:srgbClr val="FFFFFF"/>
                </a:solidFill>
                <a:cs typeface="+mn-cs"/>
              </a:rPr>
              <a:t>l</a:t>
            </a:r>
            <a:endParaRPr lang="en-GB" altLang="ru-RU" sz="2000" smtClean="0">
              <a:solidFill>
                <a:srgbClr val="FFFFFF"/>
              </a:solidFill>
              <a:cs typeface="+mn-cs"/>
            </a:endParaRPr>
          </a:p>
        </p:txBody>
      </p:sp>
      <p:sp>
        <p:nvSpPr>
          <p:cNvPr id="564311" name="Text Box 87"/>
          <p:cNvSpPr txBox="1">
            <a:spLocks noChangeArrowheads="1"/>
          </p:cNvSpPr>
          <p:nvPr/>
        </p:nvSpPr>
        <p:spPr bwMode="auto">
          <a:xfrm>
            <a:off x="7662863" y="4254500"/>
            <a:ext cx="492125" cy="366713"/>
          </a:xfrm>
          <a:prstGeom prst="rect">
            <a:avLst/>
          </a:prstGeom>
          <a:noFill/>
          <a:ln>
            <a:noFill/>
          </a:ln>
          <a:effectLst/>
          <a:extLst>
            <a:ext uri="{909E8E84-426E-40DD-AFC4-6F175D3DCCD1}">
              <a14:hiddenFill xmlns:a14="http://schemas.microsoft.com/office/drawing/2010/main" xmlns="">
                <a:gradFill rotWithShape="0">
                  <a:gsLst>
                    <a:gs pos="0">
                      <a:srgbClr val="000099"/>
                    </a:gs>
                    <a:gs pos="50000">
                      <a:srgbClr val="3366FF"/>
                    </a:gs>
                    <a:gs pos="100000">
                      <a:srgbClr val="000099"/>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defRPr/>
            </a:pPr>
            <a:r>
              <a:rPr lang="de-CH">
                <a:solidFill>
                  <a:srgbClr val="7B46D0"/>
                </a:solidFill>
                <a:effectLst>
                  <a:outerShdw blurRad="38100" dist="38100" dir="2700000" algn="tl">
                    <a:srgbClr val="000000"/>
                  </a:outerShdw>
                </a:effectLst>
                <a:latin typeface="Tahoma" panose="020B0604030504040204" pitchFamily="34" charset="0"/>
                <a:cs typeface="+mn-cs"/>
              </a:rPr>
              <a:t>Rn</a:t>
            </a:r>
          </a:p>
        </p:txBody>
      </p:sp>
      <p:sp>
        <p:nvSpPr>
          <p:cNvPr id="564312" name="Rectangle 88"/>
          <p:cNvSpPr>
            <a:spLocks noChangeArrowheads="1"/>
          </p:cNvSpPr>
          <p:nvPr/>
        </p:nvSpPr>
        <p:spPr bwMode="auto">
          <a:xfrm>
            <a:off x="4767263" y="4100513"/>
            <a:ext cx="584200" cy="476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13" name="Rectangle 89"/>
          <p:cNvSpPr>
            <a:spLocks noChangeArrowheads="1"/>
          </p:cNvSpPr>
          <p:nvPr/>
        </p:nvSpPr>
        <p:spPr bwMode="auto">
          <a:xfrm>
            <a:off x="8310563" y="4127500"/>
            <a:ext cx="303212" cy="301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14" name="Rectangle 90"/>
          <p:cNvSpPr>
            <a:spLocks noChangeArrowheads="1"/>
          </p:cNvSpPr>
          <p:nvPr/>
        </p:nvSpPr>
        <p:spPr bwMode="auto">
          <a:xfrm>
            <a:off x="5187950" y="4024313"/>
            <a:ext cx="288925" cy="158750"/>
          </a:xfrm>
          <a:prstGeom prst="rect">
            <a:avLst/>
          </a:prstGeom>
          <a:solidFill>
            <a:srgbClr val="BEBEBE"/>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15" name="Rectangle 91"/>
          <p:cNvSpPr>
            <a:spLocks noChangeArrowheads="1"/>
          </p:cNvSpPr>
          <p:nvPr/>
        </p:nvSpPr>
        <p:spPr bwMode="auto">
          <a:xfrm>
            <a:off x="5465763" y="4024313"/>
            <a:ext cx="287337" cy="158750"/>
          </a:xfrm>
          <a:prstGeom prst="rect">
            <a:avLst/>
          </a:prstGeom>
          <a:solidFill>
            <a:srgbClr val="BEBEBE"/>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16" name="Rectangle 92"/>
          <p:cNvSpPr>
            <a:spLocks noChangeArrowheads="1"/>
          </p:cNvSpPr>
          <p:nvPr/>
        </p:nvSpPr>
        <p:spPr bwMode="auto">
          <a:xfrm>
            <a:off x="5741988" y="4024313"/>
            <a:ext cx="288925" cy="158750"/>
          </a:xfrm>
          <a:prstGeom prst="rect">
            <a:avLst/>
          </a:prstGeom>
          <a:solidFill>
            <a:srgbClr val="BEBEBE"/>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17" name="Rectangle 93"/>
          <p:cNvSpPr>
            <a:spLocks noChangeArrowheads="1"/>
          </p:cNvSpPr>
          <p:nvPr/>
        </p:nvSpPr>
        <p:spPr bwMode="auto">
          <a:xfrm>
            <a:off x="6019800" y="4024313"/>
            <a:ext cx="287338" cy="158750"/>
          </a:xfrm>
          <a:prstGeom prst="rect">
            <a:avLst/>
          </a:prstGeom>
          <a:solidFill>
            <a:srgbClr val="BEBEBE"/>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18" name="Rectangle 94"/>
          <p:cNvSpPr>
            <a:spLocks noChangeArrowheads="1"/>
          </p:cNvSpPr>
          <p:nvPr/>
        </p:nvSpPr>
        <p:spPr bwMode="auto">
          <a:xfrm>
            <a:off x="6296025" y="4024313"/>
            <a:ext cx="287338" cy="158750"/>
          </a:xfrm>
          <a:prstGeom prst="rect">
            <a:avLst/>
          </a:prstGeom>
          <a:solidFill>
            <a:srgbClr val="BEBEBE"/>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19" name="Rectangle 95"/>
          <p:cNvSpPr>
            <a:spLocks noChangeArrowheads="1"/>
          </p:cNvSpPr>
          <p:nvPr/>
        </p:nvSpPr>
        <p:spPr bwMode="auto">
          <a:xfrm>
            <a:off x="6572250" y="4024313"/>
            <a:ext cx="288925" cy="158750"/>
          </a:xfrm>
          <a:prstGeom prst="rect">
            <a:avLst/>
          </a:prstGeom>
          <a:solidFill>
            <a:srgbClr val="BEBEBE"/>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20" name="Rectangle 96"/>
          <p:cNvSpPr>
            <a:spLocks noChangeArrowheads="1"/>
          </p:cNvSpPr>
          <p:nvPr/>
        </p:nvSpPr>
        <p:spPr bwMode="auto">
          <a:xfrm>
            <a:off x="6850063" y="4024313"/>
            <a:ext cx="287337" cy="158750"/>
          </a:xfrm>
          <a:prstGeom prst="rect">
            <a:avLst/>
          </a:prstGeom>
          <a:solidFill>
            <a:srgbClr val="BEBEBE"/>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21" name="Rectangle 97"/>
          <p:cNvSpPr>
            <a:spLocks noChangeArrowheads="1"/>
          </p:cNvSpPr>
          <p:nvPr/>
        </p:nvSpPr>
        <p:spPr bwMode="auto">
          <a:xfrm>
            <a:off x="7126288" y="4024313"/>
            <a:ext cx="288925" cy="158750"/>
          </a:xfrm>
          <a:prstGeom prst="rect">
            <a:avLst/>
          </a:prstGeom>
          <a:solidFill>
            <a:srgbClr val="BEBEBE"/>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22" name="Rectangle 98"/>
          <p:cNvSpPr>
            <a:spLocks noChangeArrowheads="1"/>
          </p:cNvSpPr>
          <p:nvPr/>
        </p:nvSpPr>
        <p:spPr bwMode="auto">
          <a:xfrm>
            <a:off x="7956550" y="4024313"/>
            <a:ext cx="288925" cy="158750"/>
          </a:xfrm>
          <a:prstGeom prst="rect">
            <a:avLst/>
          </a:prstGeom>
          <a:solidFill>
            <a:srgbClr val="BEBEBE"/>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23" name="Rectangle 99"/>
          <p:cNvSpPr>
            <a:spLocks noChangeArrowheads="1"/>
          </p:cNvSpPr>
          <p:nvPr/>
        </p:nvSpPr>
        <p:spPr bwMode="auto">
          <a:xfrm>
            <a:off x="5168900" y="4127500"/>
            <a:ext cx="68263" cy="301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24" name="Line 100"/>
          <p:cNvSpPr>
            <a:spLocks noChangeShapeType="1"/>
          </p:cNvSpPr>
          <p:nvPr/>
        </p:nvSpPr>
        <p:spPr bwMode="auto">
          <a:xfrm>
            <a:off x="7437438" y="4127500"/>
            <a:ext cx="1211262"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25" name="Line 101"/>
          <p:cNvSpPr>
            <a:spLocks noChangeShapeType="1"/>
          </p:cNvSpPr>
          <p:nvPr/>
        </p:nvSpPr>
        <p:spPr bwMode="auto">
          <a:xfrm>
            <a:off x="7435850" y="4154488"/>
            <a:ext cx="1211263"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26" name="Line 102"/>
          <p:cNvSpPr>
            <a:spLocks noChangeShapeType="1"/>
          </p:cNvSpPr>
          <p:nvPr/>
        </p:nvSpPr>
        <p:spPr bwMode="auto">
          <a:xfrm>
            <a:off x="8648700" y="4141788"/>
            <a:ext cx="28098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27" name="Rectangle 103"/>
          <p:cNvSpPr>
            <a:spLocks noChangeArrowheads="1"/>
          </p:cNvSpPr>
          <p:nvPr/>
        </p:nvSpPr>
        <p:spPr bwMode="auto">
          <a:xfrm>
            <a:off x="7404100" y="4024313"/>
            <a:ext cx="287338" cy="158750"/>
          </a:xfrm>
          <a:prstGeom prst="rect">
            <a:avLst/>
          </a:prstGeom>
          <a:solidFill>
            <a:srgbClr val="BEBEBE"/>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28" name="Rectangle 104"/>
          <p:cNvSpPr>
            <a:spLocks noChangeArrowheads="1"/>
          </p:cNvSpPr>
          <p:nvPr/>
        </p:nvSpPr>
        <p:spPr bwMode="auto">
          <a:xfrm>
            <a:off x="7680325" y="4024313"/>
            <a:ext cx="287338" cy="158750"/>
          </a:xfrm>
          <a:prstGeom prst="rect">
            <a:avLst/>
          </a:prstGeom>
          <a:solidFill>
            <a:srgbClr val="BEBEBE"/>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grpSp>
        <p:nvGrpSpPr>
          <p:cNvPr id="183390" name="Group 105"/>
          <p:cNvGrpSpPr>
            <a:grpSpLocks/>
          </p:cNvGrpSpPr>
          <p:nvPr/>
        </p:nvGrpSpPr>
        <p:grpSpPr bwMode="auto">
          <a:xfrm>
            <a:off x="5830888" y="4103688"/>
            <a:ext cx="2503487" cy="158750"/>
            <a:chOff x="3691" y="2210"/>
            <a:chExt cx="1577" cy="176"/>
          </a:xfrm>
        </p:grpSpPr>
        <p:sp>
          <p:nvSpPr>
            <p:cNvPr id="564330" name="Rectangle 106"/>
            <p:cNvSpPr>
              <a:spLocks noChangeArrowheads="1"/>
            </p:cNvSpPr>
            <p:nvPr/>
          </p:nvSpPr>
          <p:spPr bwMode="auto">
            <a:xfrm>
              <a:off x="3691" y="2210"/>
              <a:ext cx="182" cy="176"/>
            </a:xfrm>
            <a:prstGeom prst="rect">
              <a:avLst/>
            </a:prstGeom>
            <a:solidFill>
              <a:srgbClr val="FCC600"/>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31" name="Rectangle 107"/>
            <p:cNvSpPr>
              <a:spLocks noChangeArrowheads="1"/>
            </p:cNvSpPr>
            <p:nvPr/>
          </p:nvSpPr>
          <p:spPr bwMode="auto">
            <a:xfrm>
              <a:off x="3866" y="2210"/>
              <a:ext cx="181" cy="176"/>
            </a:xfrm>
            <a:prstGeom prst="rect">
              <a:avLst/>
            </a:prstGeom>
            <a:solidFill>
              <a:srgbClr val="FCC600"/>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32" name="Rectangle 108"/>
            <p:cNvSpPr>
              <a:spLocks noChangeArrowheads="1"/>
            </p:cNvSpPr>
            <p:nvPr/>
          </p:nvSpPr>
          <p:spPr bwMode="auto">
            <a:xfrm>
              <a:off x="4040" y="2210"/>
              <a:ext cx="181" cy="176"/>
            </a:xfrm>
            <a:prstGeom prst="rect">
              <a:avLst/>
            </a:prstGeom>
            <a:solidFill>
              <a:srgbClr val="FCC600"/>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33" name="Rectangle 109"/>
            <p:cNvSpPr>
              <a:spLocks noChangeArrowheads="1"/>
            </p:cNvSpPr>
            <p:nvPr/>
          </p:nvSpPr>
          <p:spPr bwMode="auto">
            <a:xfrm>
              <a:off x="4214" y="2210"/>
              <a:ext cx="182" cy="176"/>
            </a:xfrm>
            <a:prstGeom prst="rect">
              <a:avLst/>
            </a:prstGeom>
            <a:solidFill>
              <a:srgbClr val="FCC600"/>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34" name="Rectangle 110"/>
            <p:cNvSpPr>
              <a:spLocks noChangeArrowheads="1"/>
            </p:cNvSpPr>
            <p:nvPr/>
          </p:nvSpPr>
          <p:spPr bwMode="auto">
            <a:xfrm>
              <a:off x="4389" y="2210"/>
              <a:ext cx="181" cy="176"/>
            </a:xfrm>
            <a:prstGeom prst="rect">
              <a:avLst/>
            </a:prstGeom>
            <a:solidFill>
              <a:srgbClr val="FCC600"/>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35" name="Rectangle 111"/>
            <p:cNvSpPr>
              <a:spLocks noChangeArrowheads="1"/>
            </p:cNvSpPr>
            <p:nvPr/>
          </p:nvSpPr>
          <p:spPr bwMode="auto">
            <a:xfrm>
              <a:off x="4563" y="2210"/>
              <a:ext cx="182" cy="176"/>
            </a:xfrm>
            <a:prstGeom prst="rect">
              <a:avLst/>
            </a:prstGeom>
            <a:solidFill>
              <a:srgbClr val="FCC600"/>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36" name="Rectangle 112"/>
            <p:cNvSpPr>
              <a:spLocks noChangeArrowheads="1"/>
            </p:cNvSpPr>
            <p:nvPr/>
          </p:nvSpPr>
          <p:spPr bwMode="auto">
            <a:xfrm>
              <a:off x="5086" y="2210"/>
              <a:ext cx="182" cy="176"/>
            </a:xfrm>
            <a:prstGeom prst="rect">
              <a:avLst/>
            </a:prstGeom>
            <a:solidFill>
              <a:srgbClr val="FCC600"/>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37" name="Rectangle 113"/>
            <p:cNvSpPr>
              <a:spLocks noChangeArrowheads="1"/>
            </p:cNvSpPr>
            <p:nvPr/>
          </p:nvSpPr>
          <p:spPr bwMode="auto">
            <a:xfrm>
              <a:off x="4738" y="2210"/>
              <a:ext cx="181" cy="176"/>
            </a:xfrm>
            <a:prstGeom prst="rect">
              <a:avLst/>
            </a:prstGeom>
            <a:solidFill>
              <a:srgbClr val="FCC600"/>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38" name="Rectangle 114"/>
            <p:cNvSpPr>
              <a:spLocks noChangeArrowheads="1"/>
            </p:cNvSpPr>
            <p:nvPr/>
          </p:nvSpPr>
          <p:spPr bwMode="auto">
            <a:xfrm>
              <a:off x="4912" y="2210"/>
              <a:ext cx="181" cy="176"/>
            </a:xfrm>
            <a:prstGeom prst="rect">
              <a:avLst/>
            </a:prstGeom>
            <a:solidFill>
              <a:srgbClr val="FCC600"/>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grpSp>
      <p:sp>
        <p:nvSpPr>
          <p:cNvPr id="564339" name="Line 115"/>
          <p:cNvSpPr>
            <a:spLocks noChangeShapeType="1"/>
          </p:cNvSpPr>
          <p:nvPr/>
        </p:nvSpPr>
        <p:spPr bwMode="auto">
          <a:xfrm flipH="1">
            <a:off x="1408113" y="3562350"/>
            <a:ext cx="115887" cy="347663"/>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83392" name="Oval 116"/>
          <p:cNvSpPr>
            <a:spLocks noChangeArrowheads="1"/>
          </p:cNvSpPr>
          <p:nvPr/>
        </p:nvSpPr>
        <p:spPr bwMode="auto">
          <a:xfrm>
            <a:off x="1349375" y="3910013"/>
            <a:ext cx="101600" cy="115887"/>
          </a:xfrm>
          <a:prstGeom prst="ellipse">
            <a:avLst/>
          </a:prstGeom>
          <a:solidFill>
            <a:schemeClr val="accent2"/>
          </a:solidFill>
          <a:ln w="9525" algn="ctr">
            <a:solidFill>
              <a:schemeClr val="accent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0"/>
              </a:spcBef>
              <a:buClrTx/>
              <a:buSzTx/>
              <a:buFontTx/>
              <a:buNone/>
            </a:pPr>
            <a:endParaRPr lang="de-DE" altLang="ru-RU" b="1" smtClean="0">
              <a:solidFill>
                <a:srgbClr val="FFFFFF"/>
              </a:solidFill>
              <a:cs typeface="+mn-cs"/>
            </a:endParaRPr>
          </a:p>
        </p:txBody>
      </p:sp>
      <p:sp>
        <p:nvSpPr>
          <p:cNvPr id="564341" name="Line 117"/>
          <p:cNvSpPr>
            <a:spLocks noChangeShapeType="1"/>
          </p:cNvSpPr>
          <p:nvPr/>
        </p:nvSpPr>
        <p:spPr bwMode="auto">
          <a:xfrm>
            <a:off x="1536700" y="3544888"/>
            <a:ext cx="14288" cy="581025"/>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42" name="Line 118"/>
          <p:cNvSpPr>
            <a:spLocks noChangeShapeType="1"/>
          </p:cNvSpPr>
          <p:nvPr/>
        </p:nvSpPr>
        <p:spPr bwMode="auto">
          <a:xfrm>
            <a:off x="1535113" y="3557588"/>
            <a:ext cx="160337" cy="450850"/>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83395" name="Oval 119"/>
          <p:cNvSpPr>
            <a:spLocks noChangeArrowheads="1"/>
          </p:cNvSpPr>
          <p:nvPr/>
        </p:nvSpPr>
        <p:spPr bwMode="auto">
          <a:xfrm>
            <a:off x="1493838" y="4125913"/>
            <a:ext cx="101600" cy="115887"/>
          </a:xfrm>
          <a:prstGeom prst="ellipse">
            <a:avLst/>
          </a:prstGeom>
          <a:solidFill>
            <a:srgbClr val="990000"/>
          </a:solidFill>
          <a:ln w="9525" algn="ctr">
            <a:solidFill>
              <a:srgbClr val="99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0"/>
              </a:spcBef>
              <a:buClrTx/>
              <a:buSzTx/>
              <a:buFontTx/>
              <a:buNone/>
            </a:pPr>
            <a:endParaRPr lang="de-DE" altLang="ru-RU" b="1" smtClean="0">
              <a:solidFill>
                <a:srgbClr val="FFFFFF"/>
              </a:solidFill>
              <a:cs typeface="+mn-cs"/>
            </a:endParaRPr>
          </a:p>
        </p:txBody>
      </p:sp>
      <p:sp>
        <p:nvSpPr>
          <p:cNvPr id="183396" name="Oval 120"/>
          <p:cNvSpPr>
            <a:spLocks noChangeArrowheads="1"/>
          </p:cNvSpPr>
          <p:nvPr/>
        </p:nvSpPr>
        <p:spPr bwMode="auto">
          <a:xfrm>
            <a:off x="1652588" y="4013200"/>
            <a:ext cx="101600" cy="115888"/>
          </a:xfrm>
          <a:prstGeom prst="ellipse">
            <a:avLst/>
          </a:prstGeom>
          <a:solidFill>
            <a:srgbClr val="777777"/>
          </a:solidFill>
          <a:ln w="9525" algn="ctr">
            <a:solidFill>
              <a:srgbClr val="777777"/>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0"/>
              </a:spcBef>
              <a:buClrTx/>
              <a:buSzTx/>
              <a:buFontTx/>
              <a:buNone/>
            </a:pPr>
            <a:endParaRPr lang="de-DE" altLang="ru-RU" b="1" smtClean="0">
              <a:solidFill>
                <a:srgbClr val="FFFFFF"/>
              </a:solidFill>
              <a:cs typeface="+mn-cs"/>
            </a:endParaRPr>
          </a:p>
        </p:txBody>
      </p:sp>
      <p:sp>
        <p:nvSpPr>
          <p:cNvPr id="564345" name="Rectangle 121"/>
          <p:cNvSpPr>
            <a:spLocks noChangeArrowheads="1"/>
          </p:cNvSpPr>
          <p:nvPr/>
        </p:nvSpPr>
        <p:spPr bwMode="auto">
          <a:xfrm>
            <a:off x="1355725" y="188913"/>
            <a:ext cx="6745288" cy="641350"/>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de-DE" sz="3600" b="1">
                <a:solidFill>
                  <a:srgbClr val="FFFF00"/>
                </a:solidFill>
                <a:effectLst>
                  <a:outerShdw blurRad="38100" dist="38100" dir="2700000" algn="tl">
                    <a:srgbClr val="000000"/>
                  </a:outerShdw>
                </a:effectLst>
                <a:latin typeface="Arial" panose="020B0604020202020204" pitchFamily="34" charset="0"/>
                <a:cs typeface="+mn-cs"/>
              </a:rPr>
              <a:t>The element 112 experiment </a:t>
            </a:r>
            <a:endParaRPr lang="en-US" sz="3600" b="1" baseline="-25000">
              <a:solidFill>
                <a:srgbClr val="FFFF00"/>
              </a:solidFill>
              <a:effectLst>
                <a:outerShdw blurRad="38100" dist="38100" dir="2700000" algn="tl">
                  <a:srgbClr val="000000"/>
                </a:outerShdw>
              </a:effectLst>
              <a:latin typeface="Arial" panose="020B0604020202020204" pitchFamily="34" charset="0"/>
              <a:cs typeface="+mn-cs"/>
            </a:endParaRPr>
          </a:p>
        </p:txBody>
      </p:sp>
      <p:sp>
        <p:nvSpPr>
          <p:cNvPr id="564346" name="Text Box 122"/>
          <p:cNvSpPr txBox="1">
            <a:spLocks noChangeArrowheads="1"/>
          </p:cNvSpPr>
          <p:nvPr/>
        </p:nvSpPr>
        <p:spPr bwMode="auto">
          <a:xfrm>
            <a:off x="6224588" y="4246563"/>
            <a:ext cx="563562" cy="366712"/>
          </a:xfrm>
          <a:prstGeom prst="rect">
            <a:avLst/>
          </a:prstGeom>
          <a:noFill/>
          <a:ln>
            <a:noFill/>
          </a:ln>
          <a:effectLst/>
          <a:extLst>
            <a:ext uri="{909E8E84-426E-40DD-AFC4-6F175D3DCCD1}">
              <a14:hiddenFill xmlns:a14="http://schemas.microsoft.com/office/drawing/2010/main" xmlns="">
                <a:gradFill rotWithShape="0">
                  <a:gsLst>
                    <a:gs pos="0">
                      <a:srgbClr val="000099"/>
                    </a:gs>
                    <a:gs pos="50000">
                      <a:srgbClr val="3366FF"/>
                    </a:gs>
                    <a:gs pos="100000">
                      <a:srgbClr val="000099"/>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defRPr/>
            </a:pPr>
            <a:r>
              <a:rPr lang="de-CH">
                <a:solidFill>
                  <a:srgbClr val="FF0000"/>
                </a:solidFill>
                <a:effectLst>
                  <a:outerShdw blurRad="38100" dist="38100" dir="2700000" algn="tl">
                    <a:srgbClr val="000000"/>
                  </a:outerShdw>
                </a:effectLst>
                <a:latin typeface="Tahoma" panose="020B0604030504040204" pitchFamily="34" charset="0"/>
                <a:cs typeface="+mn-cs"/>
              </a:rPr>
              <a:t>112</a:t>
            </a:r>
          </a:p>
        </p:txBody>
      </p:sp>
      <p:grpSp>
        <p:nvGrpSpPr>
          <p:cNvPr id="183399" name="Group 123"/>
          <p:cNvGrpSpPr>
            <a:grpSpLocks/>
          </p:cNvGrpSpPr>
          <p:nvPr/>
        </p:nvGrpSpPr>
        <p:grpSpPr bwMode="auto">
          <a:xfrm>
            <a:off x="7427913" y="3652838"/>
            <a:ext cx="852487" cy="555625"/>
            <a:chOff x="1180" y="3397"/>
            <a:chExt cx="1356" cy="350"/>
          </a:xfrm>
        </p:grpSpPr>
        <p:grpSp>
          <p:nvGrpSpPr>
            <p:cNvPr id="183417" name="Group 124"/>
            <p:cNvGrpSpPr>
              <a:grpSpLocks/>
            </p:cNvGrpSpPr>
            <p:nvPr/>
          </p:nvGrpSpPr>
          <p:grpSpPr bwMode="auto">
            <a:xfrm>
              <a:off x="1812" y="3397"/>
              <a:ext cx="724" cy="350"/>
              <a:chOff x="3938" y="2318"/>
              <a:chExt cx="760" cy="350"/>
            </a:xfrm>
          </p:grpSpPr>
          <p:grpSp>
            <p:nvGrpSpPr>
              <p:cNvPr id="183431" name="Group 125"/>
              <p:cNvGrpSpPr>
                <a:grpSpLocks/>
              </p:cNvGrpSpPr>
              <p:nvPr/>
            </p:nvGrpSpPr>
            <p:grpSpPr bwMode="auto">
              <a:xfrm>
                <a:off x="3944" y="2318"/>
                <a:ext cx="526" cy="340"/>
                <a:chOff x="4092" y="1108"/>
                <a:chExt cx="1866" cy="836"/>
              </a:xfrm>
            </p:grpSpPr>
            <p:grpSp>
              <p:nvGrpSpPr>
                <p:cNvPr id="183434" name="Group 126"/>
                <p:cNvGrpSpPr>
                  <a:grpSpLocks/>
                </p:cNvGrpSpPr>
                <p:nvPr/>
              </p:nvGrpSpPr>
              <p:grpSpPr bwMode="auto">
                <a:xfrm>
                  <a:off x="4092" y="1108"/>
                  <a:ext cx="1866" cy="829"/>
                  <a:chOff x="4092" y="1108"/>
                  <a:chExt cx="1650" cy="829"/>
                </a:xfrm>
              </p:grpSpPr>
              <p:sp>
                <p:nvSpPr>
                  <p:cNvPr id="564351" name="Freeform 127"/>
                  <p:cNvSpPr>
                    <a:spLocks/>
                  </p:cNvSpPr>
                  <p:nvPr/>
                </p:nvSpPr>
                <p:spPr bwMode="auto">
                  <a:xfrm>
                    <a:off x="4063" y="1108"/>
                    <a:ext cx="1663" cy="811"/>
                  </a:xfrm>
                  <a:custGeom>
                    <a:avLst/>
                    <a:gdLst>
                      <a:gd name="T0" fmla="*/ 0 w 1600"/>
                      <a:gd name="T1" fmla="*/ 135 h 858"/>
                      <a:gd name="T2" fmla="*/ 211 w 1600"/>
                      <a:gd name="T3" fmla="*/ 90 h 858"/>
                      <a:gd name="T4" fmla="*/ 860 w 1600"/>
                      <a:gd name="T5" fmla="*/ 675 h 858"/>
                      <a:gd name="T6" fmla="*/ 1600 w 1600"/>
                      <a:gd name="T7" fmla="*/ 858 h 858"/>
                    </a:gdLst>
                    <a:ahLst/>
                    <a:cxnLst>
                      <a:cxn ang="0">
                        <a:pos x="T0" y="T1"/>
                      </a:cxn>
                      <a:cxn ang="0">
                        <a:pos x="T2" y="T3"/>
                      </a:cxn>
                      <a:cxn ang="0">
                        <a:pos x="T4" y="T5"/>
                      </a:cxn>
                      <a:cxn ang="0">
                        <a:pos x="T6" y="T7"/>
                      </a:cxn>
                    </a:cxnLst>
                    <a:rect l="0" t="0" r="r" b="b"/>
                    <a:pathLst>
                      <a:path w="1600" h="858">
                        <a:moveTo>
                          <a:pt x="0" y="135"/>
                        </a:moveTo>
                        <a:cubicBezTo>
                          <a:pt x="34" y="67"/>
                          <a:pt x="68" y="0"/>
                          <a:pt x="211" y="90"/>
                        </a:cubicBezTo>
                        <a:cubicBezTo>
                          <a:pt x="354" y="180"/>
                          <a:pt x="629" y="547"/>
                          <a:pt x="860" y="675"/>
                        </a:cubicBezTo>
                        <a:cubicBezTo>
                          <a:pt x="1091" y="803"/>
                          <a:pt x="1477" y="828"/>
                          <a:pt x="1600" y="858"/>
                        </a:cubicBezTo>
                      </a:path>
                    </a:pathLst>
                  </a:custGeom>
                  <a:solidFill>
                    <a:schemeClr val="accent2"/>
                  </a:solidFill>
                  <a:ln w="76200" cap="flat" cmpd="sng">
                    <a:solidFill>
                      <a:schemeClr val="accent2"/>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52" name="Freeform 128"/>
                  <p:cNvSpPr>
                    <a:spLocks/>
                  </p:cNvSpPr>
                  <p:nvPr/>
                </p:nvSpPr>
                <p:spPr bwMode="auto">
                  <a:xfrm>
                    <a:off x="4063" y="1152"/>
                    <a:ext cx="1613" cy="784"/>
                  </a:xfrm>
                  <a:custGeom>
                    <a:avLst/>
                    <a:gdLst>
                      <a:gd name="T0" fmla="*/ 41 w 1586"/>
                      <a:gd name="T1" fmla="*/ 92 h 831"/>
                      <a:gd name="T2" fmla="*/ 95 w 1586"/>
                      <a:gd name="T3" fmla="*/ 0 h 831"/>
                      <a:gd name="T4" fmla="*/ 196 w 1586"/>
                      <a:gd name="T5" fmla="*/ 9 h 831"/>
                      <a:gd name="T6" fmla="*/ 342 w 1586"/>
                      <a:gd name="T7" fmla="*/ 110 h 831"/>
                      <a:gd name="T8" fmla="*/ 434 w 1586"/>
                      <a:gd name="T9" fmla="*/ 220 h 831"/>
                      <a:gd name="T10" fmla="*/ 598 w 1586"/>
                      <a:gd name="T11" fmla="*/ 357 h 831"/>
                      <a:gd name="T12" fmla="*/ 717 w 1586"/>
                      <a:gd name="T13" fmla="*/ 494 h 831"/>
                      <a:gd name="T14" fmla="*/ 781 w 1586"/>
                      <a:gd name="T15" fmla="*/ 558 h 831"/>
                      <a:gd name="T16" fmla="*/ 882 w 1586"/>
                      <a:gd name="T17" fmla="*/ 622 h 831"/>
                      <a:gd name="T18" fmla="*/ 964 w 1586"/>
                      <a:gd name="T19" fmla="*/ 659 h 831"/>
                      <a:gd name="T20" fmla="*/ 1385 w 1586"/>
                      <a:gd name="T21" fmla="*/ 768 h 831"/>
                      <a:gd name="T22" fmla="*/ 1586 w 1586"/>
                      <a:gd name="T23" fmla="*/ 814 h 831"/>
                      <a:gd name="T24" fmla="*/ 1101 w 1586"/>
                      <a:gd name="T25" fmla="*/ 814 h 831"/>
                      <a:gd name="T26" fmla="*/ 790 w 1586"/>
                      <a:gd name="T27" fmla="*/ 777 h 831"/>
                      <a:gd name="T28" fmla="*/ 324 w 1586"/>
                      <a:gd name="T29" fmla="*/ 768 h 831"/>
                      <a:gd name="T30" fmla="*/ 86 w 1586"/>
                      <a:gd name="T31" fmla="*/ 759 h 831"/>
                      <a:gd name="T32" fmla="*/ 31 w 1586"/>
                      <a:gd name="T33" fmla="*/ 750 h 831"/>
                      <a:gd name="T34" fmla="*/ 41 w 1586"/>
                      <a:gd name="T35" fmla="*/ 92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6" h="831">
                        <a:moveTo>
                          <a:pt x="41" y="92"/>
                        </a:moveTo>
                        <a:cubicBezTo>
                          <a:pt x="54" y="14"/>
                          <a:pt x="50" y="48"/>
                          <a:pt x="95" y="0"/>
                        </a:cubicBezTo>
                        <a:cubicBezTo>
                          <a:pt x="129" y="3"/>
                          <a:pt x="163" y="4"/>
                          <a:pt x="196" y="9"/>
                        </a:cubicBezTo>
                        <a:cubicBezTo>
                          <a:pt x="239" y="15"/>
                          <a:pt x="302" y="83"/>
                          <a:pt x="342" y="110"/>
                        </a:cubicBezTo>
                        <a:cubicBezTo>
                          <a:pt x="359" y="160"/>
                          <a:pt x="398" y="184"/>
                          <a:pt x="434" y="220"/>
                        </a:cubicBezTo>
                        <a:cubicBezTo>
                          <a:pt x="456" y="285"/>
                          <a:pt x="535" y="336"/>
                          <a:pt x="598" y="357"/>
                        </a:cubicBezTo>
                        <a:cubicBezTo>
                          <a:pt x="645" y="402"/>
                          <a:pt x="662" y="457"/>
                          <a:pt x="717" y="494"/>
                        </a:cubicBezTo>
                        <a:cubicBezTo>
                          <a:pt x="737" y="523"/>
                          <a:pt x="752" y="538"/>
                          <a:pt x="781" y="558"/>
                        </a:cubicBezTo>
                        <a:cubicBezTo>
                          <a:pt x="804" y="592"/>
                          <a:pt x="842" y="609"/>
                          <a:pt x="882" y="622"/>
                        </a:cubicBezTo>
                        <a:cubicBezTo>
                          <a:pt x="909" y="640"/>
                          <a:pt x="935" y="644"/>
                          <a:pt x="964" y="659"/>
                        </a:cubicBezTo>
                        <a:cubicBezTo>
                          <a:pt x="1095" y="727"/>
                          <a:pt x="1239" y="750"/>
                          <a:pt x="1385" y="768"/>
                        </a:cubicBezTo>
                        <a:cubicBezTo>
                          <a:pt x="1452" y="790"/>
                          <a:pt x="1516" y="804"/>
                          <a:pt x="1586" y="814"/>
                        </a:cubicBezTo>
                        <a:cubicBezTo>
                          <a:pt x="1374" y="826"/>
                          <a:pt x="1368" y="831"/>
                          <a:pt x="1101" y="814"/>
                        </a:cubicBezTo>
                        <a:cubicBezTo>
                          <a:pt x="997" y="807"/>
                          <a:pt x="894" y="781"/>
                          <a:pt x="790" y="777"/>
                        </a:cubicBezTo>
                        <a:cubicBezTo>
                          <a:pt x="635" y="772"/>
                          <a:pt x="479" y="771"/>
                          <a:pt x="324" y="768"/>
                        </a:cubicBezTo>
                        <a:cubicBezTo>
                          <a:pt x="238" y="761"/>
                          <a:pt x="170" y="749"/>
                          <a:pt x="86" y="759"/>
                        </a:cubicBezTo>
                        <a:cubicBezTo>
                          <a:pt x="68" y="756"/>
                          <a:pt x="34" y="768"/>
                          <a:pt x="31" y="750"/>
                        </a:cubicBezTo>
                        <a:cubicBezTo>
                          <a:pt x="0" y="535"/>
                          <a:pt x="6" y="306"/>
                          <a:pt x="41" y="92"/>
                        </a:cubicBezTo>
                        <a:close/>
                      </a:path>
                    </a:pathLst>
                  </a:custGeom>
                  <a:solidFill>
                    <a:schemeClr val="accent2"/>
                  </a:solidFill>
                  <a:ln w="9525" cap="flat" cmpd="sng">
                    <a:solidFill>
                      <a:schemeClr val="accent2"/>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53" name="Line 129"/>
                  <p:cNvSpPr>
                    <a:spLocks noChangeShapeType="1"/>
                  </p:cNvSpPr>
                  <p:nvPr/>
                </p:nvSpPr>
                <p:spPr bwMode="auto">
                  <a:xfrm>
                    <a:off x="4063" y="1233"/>
                    <a:ext cx="0" cy="659"/>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54" name="Line 130"/>
                  <p:cNvSpPr>
                    <a:spLocks noChangeShapeType="1"/>
                  </p:cNvSpPr>
                  <p:nvPr/>
                </p:nvSpPr>
                <p:spPr bwMode="auto">
                  <a:xfrm>
                    <a:off x="4063" y="1924"/>
                    <a:ext cx="1680" cy="0"/>
                  </a:xfrm>
                  <a:prstGeom prst="line">
                    <a:avLst/>
                  </a:prstGeom>
                  <a:noFill/>
                  <a:ln w="571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55" name="Line 131"/>
                  <p:cNvSpPr>
                    <a:spLocks noChangeShapeType="1"/>
                  </p:cNvSpPr>
                  <p:nvPr/>
                </p:nvSpPr>
                <p:spPr bwMode="auto">
                  <a:xfrm>
                    <a:off x="4063" y="1890"/>
                    <a:ext cx="1206" cy="10"/>
                  </a:xfrm>
                  <a:prstGeom prst="line">
                    <a:avLst/>
                  </a:prstGeom>
                  <a:noFill/>
                  <a:ln w="571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56" name="Line 132"/>
                  <p:cNvSpPr>
                    <a:spLocks noChangeShapeType="1"/>
                  </p:cNvSpPr>
                  <p:nvPr/>
                </p:nvSpPr>
                <p:spPr bwMode="auto">
                  <a:xfrm>
                    <a:off x="4063" y="1870"/>
                    <a:ext cx="1206" cy="7"/>
                  </a:xfrm>
                  <a:prstGeom prst="line">
                    <a:avLst/>
                  </a:prstGeom>
                  <a:noFill/>
                  <a:ln w="571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grpSp>
            <p:sp>
              <p:nvSpPr>
                <p:cNvPr id="564357" name="Line 133"/>
                <p:cNvSpPr>
                  <a:spLocks noChangeShapeType="1"/>
                </p:cNvSpPr>
                <p:nvPr/>
              </p:nvSpPr>
              <p:spPr bwMode="auto">
                <a:xfrm>
                  <a:off x="4049" y="1241"/>
                  <a:ext cx="0" cy="647"/>
                </a:xfrm>
                <a:prstGeom prst="line">
                  <a:avLst/>
                </a:prstGeom>
                <a:noFill/>
                <a:ln w="571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58" name="Line 134"/>
                <p:cNvSpPr>
                  <a:spLocks noChangeShapeType="1"/>
                </p:cNvSpPr>
                <p:nvPr/>
              </p:nvSpPr>
              <p:spPr bwMode="auto">
                <a:xfrm>
                  <a:off x="4040" y="1295"/>
                  <a:ext cx="0" cy="649"/>
                </a:xfrm>
                <a:prstGeom prst="line">
                  <a:avLst/>
                </a:prstGeom>
                <a:noFill/>
                <a:ln w="571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grpSp>
          <p:sp>
            <p:nvSpPr>
              <p:cNvPr id="564359" name="AutoShape 135"/>
              <p:cNvSpPr>
                <a:spLocks noChangeArrowheads="1"/>
              </p:cNvSpPr>
              <p:nvPr/>
            </p:nvSpPr>
            <p:spPr bwMode="auto">
              <a:xfrm>
                <a:off x="4446" y="2622"/>
                <a:ext cx="252" cy="46"/>
              </a:xfrm>
              <a:prstGeom prst="rtTriangle">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60" name="Rectangle 136"/>
              <p:cNvSpPr>
                <a:spLocks noChangeArrowheads="1"/>
              </p:cNvSpPr>
              <p:nvPr/>
            </p:nvSpPr>
            <p:spPr bwMode="auto">
              <a:xfrm>
                <a:off x="3937" y="2358"/>
                <a:ext cx="45" cy="310"/>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grpSp>
        <p:grpSp>
          <p:nvGrpSpPr>
            <p:cNvPr id="183418" name="Group 137"/>
            <p:cNvGrpSpPr>
              <a:grpSpLocks/>
            </p:cNvGrpSpPr>
            <p:nvPr/>
          </p:nvGrpSpPr>
          <p:grpSpPr bwMode="auto">
            <a:xfrm flipH="1">
              <a:off x="1180" y="3397"/>
              <a:ext cx="724" cy="350"/>
              <a:chOff x="3938" y="2318"/>
              <a:chExt cx="760" cy="350"/>
            </a:xfrm>
          </p:grpSpPr>
          <p:grpSp>
            <p:nvGrpSpPr>
              <p:cNvPr id="183419" name="Group 138"/>
              <p:cNvGrpSpPr>
                <a:grpSpLocks/>
              </p:cNvGrpSpPr>
              <p:nvPr/>
            </p:nvGrpSpPr>
            <p:grpSpPr bwMode="auto">
              <a:xfrm>
                <a:off x="3944" y="2318"/>
                <a:ext cx="526" cy="340"/>
                <a:chOff x="4092" y="1108"/>
                <a:chExt cx="1866" cy="836"/>
              </a:xfrm>
            </p:grpSpPr>
            <p:grpSp>
              <p:nvGrpSpPr>
                <p:cNvPr id="183422" name="Group 139"/>
                <p:cNvGrpSpPr>
                  <a:grpSpLocks/>
                </p:cNvGrpSpPr>
                <p:nvPr/>
              </p:nvGrpSpPr>
              <p:grpSpPr bwMode="auto">
                <a:xfrm>
                  <a:off x="4092" y="1108"/>
                  <a:ext cx="1866" cy="829"/>
                  <a:chOff x="4092" y="1108"/>
                  <a:chExt cx="1650" cy="829"/>
                </a:xfrm>
              </p:grpSpPr>
              <p:sp>
                <p:nvSpPr>
                  <p:cNvPr id="564364" name="Freeform 140"/>
                  <p:cNvSpPr>
                    <a:spLocks/>
                  </p:cNvSpPr>
                  <p:nvPr/>
                </p:nvSpPr>
                <p:spPr bwMode="auto">
                  <a:xfrm>
                    <a:off x="4063" y="1108"/>
                    <a:ext cx="1663" cy="811"/>
                  </a:xfrm>
                  <a:custGeom>
                    <a:avLst/>
                    <a:gdLst>
                      <a:gd name="T0" fmla="*/ 0 w 1600"/>
                      <a:gd name="T1" fmla="*/ 135 h 858"/>
                      <a:gd name="T2" fmla="*/ 211 w 1600"/>
                      <a:gd name="T3" fmla="*/ 90 h 858"/>
                      <a:gd name="T4" fmla="*/ 860 w 1600"/>
                      <a:gd name="T5" fmla="*/ 675 h 858"/>
                      <a:gd name="T6" fmla="*/ 1600 w 1600"/>
                      <a:gd name="T7" fmla="*/ 858 h 858"/>
                    </a:gdLst>
                    <a:ahLst/>
                    <a:cxnLst>
                      <a:cxn ang="0">
                        <a:pos x="T0" y="T1"/>
                      </a:cxn>
                      <a:cxn ang="0">
                        <a:pos x="T2" y="T3"/>
                      </a:cxn>
                      <a:cxn ang="0">
                        <a:pos x="T4" y="T5"/>
                      </a:cxn>
                      <a:cxn ang="0">
                        <a:pos x="T6" y="T7"/>
                      </a:cxn>
                    </a:cxnLst>
                    <a:rect l="0" t="0" r="r" b="b"/>
                    <a:pathLst>
                      <a:path w="1600" h="858">
                        <a:moveTo>
                          <a:pt x="0" y="135"/>
                        </a:moveTo>
                        <a:cubicBezTo>
                          <a:pt x="34" y="67"/>
                          <a:pt x="68" y="0"/>
                          <a:pt x="211" y="90"/>
                        </a:cubicBezTo>
                        <a:cubicBezTo>
                          <a:pt x="354" y="180"/>
                          <a:pt x="629" y="547"/>
                          <a:pt x="860" y="675"/>
                        </a:cubicBezTo>
                        <a:cubicBezTo>
                          <a:pt x="1091" y="803"/>
                          <a:pt x="1477" y="828"/>
                          <a:pt x="1600" y="858"/>
                        </a:cubicBezTo>
                      </a:path>
                    </a:pathLst>
                  </a:custGeom>
                  <a:solidFill>
                    <a:schemeClr val="accent2"/>
                  </a:solidFill>
                  <a:ln w="76200" cap="flat" cmpd="sng">
                    <a:solidFill>
                      <a:schemeClr val="accent2"/>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65" name="Freeform 141"/>
                  <p:cNvSpPr>
                    <a:spLocks/>
                  </p:cNvSpPr>
                  <p:nvPr/>
                </p:nvSpPr>
                <p:spPr bwMode="auto">
                  <a:xfrm>
                    <a:off x="4063" y="1152"/>
                    <a:ext cx="1613" cy="784"/>
                  </a:xfrm>
                  <a:custGeom>
                    <a:avLst/>
                    <a:gdLst>
                      <a:gd name="T0" fmla="*/ 41 w 1586"/>
                      <a:gd name="T1" fmla="*/ 92 h 831"/>
                      <a:gd name="T2" fmla="*/ 95 w 1586"/>
                      <a:gd name="T3" fmla="*/ 0 h 831"/>
                      <a:gd name="T4" fmla="*/ 196 w 1586"/>
                      <a:gd name="T5" fmla="*/ 9 h 831"/>
                      <a:gd name="T6" fmla="*/ 342 w 1586"/>
                      <a:gd name="T7" fmla="*/ 110 h 831"/>
                      <a:gd name="T8" fmla="*/ 434 w 1586"/>
                      <a:gd name="T9" fmla="*/ 220 h 831"/>
                      <a:gd name="T10" fmla="*/ 598 w 1586"/>
                      <a:gd name="T11" fmla="*/ 357 h 831"/>
                      <a:gd name="T12" fmla="*/ 717 w 1586"/>
                      <a:gd name="T13" fmla="*/ 494 h 831"/>
                      <a:gd name="T14" fmla="*/ 781 w 1586"/>
                      <a:gd name="T15" fmla="*/ 558 h 831"/>
                      <a:gd name="T16" fmla="*/ 882 w 1586"/>
                      <a:gd name="T17" fmla="*/ 622 h 831"/>
                      <a:gd name="T18" fmla="*/ 964 w 1586"/>
                      <a:gd name="T19" fmla="*/ 659 h 831"/>
                      <a:gd name="T20" fmla="*/ 1385 w 1586"/>
                      <a:gd name="T21" fmla="*/ 768 h 831"/>
                      <a:gd name="T22" fmla="*/ 1586 w 1586"/>
                      <a:gd name="T23" fmla="*/ 814 h 831"/>
                      <a:gd name="T24" fmla="*/ 1101 w 1586"/>
                      <a:gd name="T25" fmla="*/ 814 h 831"/>
                      <a:gd name="T26" fmla="*/ 790 w 1586"/>
                      <a:gd name="T27" fmla="*/ 777 h 831"/>
                      <a:gd name="T28" fmla="*/ 324 w 1586"/>
                      <a:gd name="T29" fmla="*/ 768 h 831"/>
                      <a:gd name="T30" fmla="*/ 86 w 1586"/>
                      <a:gd name="T31" fmla="*/ 759 h 831"/>
                      <a:gd name="T32" fmla="*/ 31 w 1586"/>
                      <a:gd name="T33" fmla="*/ 750 h 831"/>
                      <a:gd name="T34" fmla="*/ 41 w 1586"/>
                      <a:gd name="T35" fmla="*/ 92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6" h="831">
                        <a:moveTo>
                          <a:pt x="41" y="92"/>
                        </a:moveTo>
                        <a:cubicBezTo>
                          <a:pt x="54" y="14"/>
                          <a:pt x="50" y="48"/>
                          <a:pt x="95" y="0"/>
                        </a:cubicBezTo>
                        <a:cubicBezTo>
                          <a:pt x="129" y="3"/>
                          <a:pt x="163" y="4"/>
                          <a:pt x="196" y="9"/>
                        </a:cubicBezTo>
                        <a:cubicBezTo>
                          <a:pt x="239" y="15"/>
                          <a:pt x="302" y="83"/>
                          <a:pt x="342" y="110"/>
                        </a:cubicBezTo>
                        <a:cubicBezTo>
                          <a:pt x="359" y="160"/>
                          <a:pt x="398" y="184"/>
                          <a:pt x="434" y="220"/>
                        </a:cubicBezTo>
                        <a:cubicBezTo>
                          <a:pt x="456" y="285"/>
                          <a:pt x="535" y="336"/>
                          <a:pt x="598" y="357"/>
                        </a:cubicBezTo>
                        <a:cubicBezTo>
                          <a:pt x="645" y="402"/>
                          <a:pt x="662" y="457"/>
                          <a:pt x="717" y="494"/>
                        </a:cubicBezTo>
                        <a:cubicBezTo>
                          <a:pt x="737" y="523"/>
                          <a:pt x="752" y="538"/>
                          <a:pt x="781" y="558"/>
                        </a:cubicBezTo>
                        <a:cubicBezTo>
                          <a:pt x="804" y="592"/>
                          <a:pt x="842" y="609"/>
                          <a:pt x="882" y="622"/>
                        </a:cubicBezTo>
                        <a:cubicBezTo>
                          <a:pt x="909" y="640"/>
                          <a:pt x="935" y="644"/>
                          <a:pt x="964" y="659"/>
                        </a:cubicBezTo>
                        <a:cubicBezTo>
                          <a:pt x="1095" y="727"/>
                          <a:pt x="1239" y="750"/>
                          <a:pt x="1385" y="768"/>
                        </a:cubicBezTo>
                        <a:cubicBezTo>
                          <a:pt x="1452" y="790"/>
                          <a:pt x="1516" y="804"/>
                          <a:pt x="1586" y="814"/>
                        </a:cubicBezTo>
                        <a:cubicBezTo>
                          <a:pt x="1374" y="826"/>
                          <a:pt x="1368" y="831"/>
                          <a:pt x="1101" y="814"/>
                        </a:cubicBezTo>
                        <a:cubicBezTo>
                          <a:pt x="997" y="807"/>
                          <a:pt x="894" y="781"/>
                          <a:pt x="790" y="777"/>
                        </a:cubicBezTo>
                        <a:cubicBezTo>
                          <a:pt x="635" y="772"/>
                          <a:pt x="479" y="771"/>
                          <a:pt x="324" y="768"/>
                        </a:cubicBezTo>
                        <a:cubicBezTo>
                          <a:pt x="238" y="761"/>
                          <a:pt x="170" y="749"/>
                          <a:pt x="86" y="759"/>
                        </a:cubicBezTo>
                        <a:cubicBezTo>
                          <a:pt x="68" y="756"/>
                          <a:pt x="34" y="768"/>
                          <a:pt x="31" y="750"/>
                        </a:cubicBezTo>
                        <a:cubicBezTo>
                          <a:pt x="0" y="535"/>
                          <a:pt x="6" y="306"/>
                          <a:pt x="41" y="92"/>
                        </a:cubicBezTo>
                        <a:close/>
                      </a:path>
                    </a:pathLst>
                  </a:custGeom>
                  <a:solidFill>
                    <a:schemeClr val="accent2"/>
                  </a:solidFill>
                  <a:ln w="9525" cap="flat" cmpd="sng">
                    <a:solidFill>
                      <a:schemeClr val="accent2"/>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66" name="Line 142"/>
                  <p:cNvSpPr>
                    <a:spLocks noChangeShapeType="1"/>
                  </p:cNvSpPr>
                  <p:nvPr/>
                </p:nvSpPr>
                <p:spPr bwMode="auto">
                  <a:xfrm>
                    <a:off x="4063" y="1233"/>
                    <a:ext cx="0" cy="659"/>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67" name="Line 143"/>
                  <p:cNvSpPr>
                    <a:spLocks noChangeShapeType="1"/>
                  </p:cNvSpPr>
                  <p:nvPr/>
                </p:nvSpPr>
                <p:spPr bwMode="auto">
                  <a:xfrm>
                    <a:off x="4063" y="1924"/>
                    <a:ext cx="1680" cy="0"/>
                  </a:xfrm>
                  <a:prstGeom prst="line">
                    <a:avLst/>
                  </a:prstGeom>
                  <a:noFill/>
                  <a:ln w="571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68" name="Line 144"/>
                  <p:cNvSpPr>
                    <a:spLocks noChangeShapeType="1"/>
                  </p:cNvSpPr>
                  <p:nvPr/>
                </p:nvSpPr>
                <p:spPr bwMode="auto">
                  <a:xfrm>
                    <a:off x="4063" y="1890"/>
                    <a:ext cx="1206" cy="10"/>
                  </a:xfrm>
                  <a:prstGeom prst="line">
                    <a:avLst/>
                  </a:prstGeom>
                  <a:noFill/>
                  <a:ln w="571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69" name="Line 145"/>
                  <p:cNvSpPr>
                    <a:spLocks noChangeShapeType="1"/>
                  </p:cNvSpPr>
                  <p:nvPr/>
                </p:nvSpPr>
                <p:spPr bwMode="auto">
                  <a:xfrm>
                    <a:off x="4063" y="1870"/>
                    <a:ext cx="1206" cy="7"/>
                  </a:xfrm>
                  <a:prstGeom prst="line">
                    <a:avLst/>
                  </a:prstGeom>
                  <a:noFill/>
                  <a:ln w="571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grpSp>
            <p:sp>
              <p:nvSpPr>
                <p:cNvPr id="564370" name="Line 146"/>
                <p:cNvSpPr>
                  <a:spLocks noChangeShapeType="1"/>
                </p:cNvSpPr>
                <p:nvPr/>
              </p:nvSpPr>
              <p:spPr bwMode="auto">
                <a:xfrm>
                  <a:off x="4049" y="1241"/>
                  <a:ext cx="0" cy="647"/>
                </a:xfrm>
                <a:prstGeom prst="line">
                  <a:avLst/>
                </a:prstGeom>
                <a:noFill/>
                <a:ln w="571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71" name="Line 147"/>
                <p:cNvSpPr>
                  <a:spLocks noChangeShapeType="1"/>
                </p:cNvSpPr>
                <p:nvPr/>
              </p:nvSpPr>
              <p:spPr bwMode="auto">
                <a:xfrm>
                  <a:off x="4040" y="1295"/>
                  <a:ext cx="0" cy="649"/>
                </a:xfrm>
                <a:prstGeom prst="line">
                  <a:avLst/>
                </a:prstGeom>
                <a:noFill/>
                <a:ln w="571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grpSp>
          <p:sp>
            <p:nvSpPr>
              <p:cNvPr id="564372" name="AutoShape 148"/>
              <p:cNvSpPr>
                <a:spLocks noChangeArrowheads="1"/>
              </p:cNvSpPr>
              <p:nvPr/>
            </p:nvSpPr>
            <p:spPr bwMode="auto">
              <a:xfrm>
                <a:off x="4446" y="2622"/>
                <a:ext cx="252" cy="46"/>
              </a:xfrm>
              <a:prstGeom prst="rtTriangle">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73" name="Rectangle 149"/>
              <p:cNvSpPr>
                <a:spLocks noChangeArrowheads="1"/>
              </p:cNvSpPr>
              <p:nvPr/>
            </p:nvSpPr>
            <p:spPr bwMode="auto">
              <a:xfrm>
                <a:off x="3937" y="2358"/>
                <a:ext cx="45" cy="310"/>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grpSp>
      </p:grpSp>
      <p:grpSp>
        <p:nvGrpSpPr>
          <p:cNvPr id="183400" name="Group 150"/>
          <p:cNvGrpSpPr>
            <a:grpSpLocks/>
          </p:cNvGrpSpPr>
          <p:nvPr/>
        </p:nvGrpSpPr>
        <p:grpSpPr bwMode="auto">
          <a:xfrm>
            <a:off x="6389688" y="3602038"/>
            <a:ext cx="217487" cy="668337"/>
            <a:chOff x="4261" y="2042"/>
            <a:chExt cx="137" cy="421"/>
          </a:xfrm>
        </p:grpSpPr>
        <p:sp>
          <p:nvSpPr>
            <p:cNvPr id="564375" name="Line 151"/>
            <p:cNvSpPr>
              <a:spLocks noChangeShapeType="1"/>
            </p:cNvSpPr>
            <p:nvPr/>
          </p:nvSpPr>
          <p:spPr bwMode="auto">
            <a:xfrm>
              <a:off x="4261" y="2256"/>
              <a:ext cx="0" cy="201"/>
            </a:xfrm>
            <a:prstGeom prst="line">
              <a:avLst/>
            </a:prstGeom>
            <a:noFill/>
            <a:ln w="57150" cap="rnd">
              <a:solidFill>
                <a:srgbClr val="FF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76" name="Line 152"/>
            <p:cNvSpPr>
              <a:spLocks noChangeShapeType="1"/>
            </p:cNvSpPr>
            <p:nvPr/>
          </p:nvSpPr>
          <p:spPr bwMode="auto">
            <a:xfrm>
              <a:off x="4325" y="2042"/>
              <a:ext cx="0" cy="421"/>
            </a:xfrm>
            <a:prstGeom prst="line">
              <a:avLst/>
            </a:prstGeom>
            <a:noFill/>
            <a:ln w="57150" cap="rnd">
              <a:solidFill>
                <a:srgbClr val="FF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77" name="Line 153"/>
            <p:cNvSpPr>
              <a:spLocks noChangeShapeType="1"/>
            </p:cNvSpPr>
            <p:nvPr/>
          </p:nvSpPr>
          <p:spPr bwMode="auto">
            <a:xfrm>
              <a:off x="4398" y="2258"/>
              <a:ext cx="0" cy="201"/>
            </a:xfrm>
            <a:prstGeom prst="line">
              <a:avLst/>
            </a:prstGeom>
            <a:noFill/>
            <a:ln w="57150" cap="rnd">
              <a:solidFill>
                <a:srgbClr val="FF00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grpSp>
      <p:sp>
        <p:nvSpPr>
          <p:cNvPr id="564378" name="Line 154"/>
          <p:cNvSpPr>
            <a:spLocks noChangeShapeType="1"/>
          </p:cNvSpPr>
          <p:nvPr/>
        </p:nvSpPr>
        <p:spPr bwMode="auto">
          <a:xfrm>
            <a:off x="3344863" y="4103688"/>
            <a:ext cx="2039937" cy="158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79" name="Line 155"/>
          <p:cNvSpPr>
            <a:spLocks noChangeShapeType="1"/>
          </p:cNvSpPr>
          <p:nvPr/>
        </p:nvSpPr>
        <p:spPr bwMode="auto">
          <a:xfrm>
            <a:off x="3660775" y="4148138"/>
            <a:ext cx="2039938" cy="158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80" name="Rectangle 156"/>
          <p:cNvSpPr>
            <a:spLocks noChangeArrowheads="1"/>
          </p:cNvSpPr>
          <p:nvPr/>
        </p:nvSpPr>
        <p:spPr bwMode="auto">
          <a:xfrm>
            <a:off x="4987925" y="4102100"/>
            <a:ext cx="292100" cy="158750"/>
          </a:xfrm>
          <a:prstGeom prst="rect">
            <a:avLst/>
          </a:prstGeom>
          <a:solidFill>
            <a:srgbClr val="FCC600"/>
          </a:soli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pic>
        <p:nvPicPr>
          <p:cNvPr id="183404" name="Picture 157" descr="dioden 007"/>
          <p:cNvPicPr>
            <a:picLocks noChangeAspect="1" noChangeArrowheads="1"/>
          </p:cNvPicPr>
          <p:nvPr/>
        </p:nvPicPr>
        <p:blipFill>
          <a:blip r:embed="rId6" cstate="print">
            <a:extLst>
              <a:ext uri="{28A0092B-C50C-407E-A947-70E740481C1C}">
                <a14:useLocalDpi xmlns:a14="http://schemas.microsoft.com/office/drawing/2010/main" xmlns="" val="0"/>
              </a:ext>
            </a:extLst>
          </a:blip>
          <a:srcRect l="37430" t="24953" r="24953" b="45747"/>
          <a:stretch>
            <a:fillRect/>
          </a:stretch>
        </p:blipFill>
        <p:spPr bwMode="auto">
          <a:xfrm>
            <a:off x="5219700" y="908050"/>
            <a:ext cx="3044825" cy="177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405" name="Text Box 158"/>
          <p:cNvSpPr txBox="1">
            <a:spLocks noChangeArrowheads="1"/>
          </p:cNvSpPr>
          <p:nvPr/>
        </p:nvSpPr>
        <p:spPr bwMode="auto">
          <a:xfrm>
            <a:off x="0" y="4592638"/>
            <a:ext cx="1549400" cy="641350"/>
          </a:xfrm>
          <a:prstGeom prst="rect">
            <a:avLst/>
          </a:prstGeom>
          <a:noFill/>
          <a:ln>
            <a:noFill/>
          </a:ln>
          <a:effectLst/>
          <a:extLst>
            <a:ext uri="{909E8E84-426E-40DD-AFC4-6F175D3DCCD1}">
              <a14:hiddenFill xmlns:a14="http://schemas.microsoft.com/office/drawing/2010/main" xmlns="">
                <a:gradFill rotWithShape="0">
                  <a:gsLst>
                    <a:gs pos="0">
                      <a:srgbClr val="000099"/>
                    </a:gs>
                    <a:gs pos="50000">
                      <a:srgbClr val="3366FF"/>
                    </a:gs>
                    <a:gs pos="100000">
                      <a:srgbClr val="000099"/>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SzTx/>
              <a:buFontTx/>
              <a:buNone/>
            </a:pPr>
            <a:r>
              <a:rPr lang="de-CH" altLang="ru-RU" sz="1800" smtClean="0">
                <a:solidFill>
                  <a:srgbClr val="FFFFFF"/>
                </a:solidFill>
                <a:latin typeface="Tahoma" panose="020B0604030504040204" pitchFamily="34" charset="0"/>
                <a:cs typeface="+mn-cs"/>
              </a:rPr>
              <a:t>Recoil chamber</a:t>
            </a:r>
          </a:p>
        </p:txBody>
      </p:sp>
      <p:sp>
        <p:nvSpPr>
          <p:cNvPr id="564383" name="Line 159"/>
          <p:cNvSpPr>
            <a:spLocks noChangeShapeType="1"/>
          </p:cNvSpPr>
          <p:nvPr/>
        </p:nvSpPr>
        <p:spPr bwMode="auto">
          <a:xfrm flipV="1">
            <a:off x="777875" y="4449763"/>
            <a:ext cx="136525" cy="25876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183407" name="Text Box 160"/>
          <p:cNvSpPr txBox="1">
            <a:spLocks noChangeArrowheads="1"/>
          </p:cNvSpPr>
          <p:nvPr/>
        </p:nvSpPr>
        <p:spPr bwMode="auto">
          <a:xfrm>
            <a:off x="2025650" y="4441825"/>
            <a:ext cx="1162050" cy="641350"/>
          </a:xfrm>
          <a:prstGeom prst="rect">
            <a:avLst/>
          </a:prstGeom>
          <a:noFill/>
          <a:ln>
            <a:noFill/>
          </a:ln>
          <a:effectLst/>
          <a:extLst>
            <a:ext uri="{909E8E84-426E-40DD-AFC4-6F175D3DCCD1}">
              <a14:hiddenFill xmlns:a14="http://schemas.microsoft.com/office/drawing/2010/main" xmlns="">
                <a:gradFill rotWithShape="0">
                  <a:gsLst>
                    <a:gs pos="0">
                      <a:srgbClr val="000099"/>
                    </a:gs>
                    <a:gs pos="50000">
                      <a:srgbClr val="3366FF"/>
                    </a:gs>
                    <a:gs pos="100000">
                      <a:srgbClr val="000099"/>
                    </a:gs>
                  </a:gsLst>
                  <a:lin ang="5400000" scaled="1"/>
                </a:gra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50000"/>
              </a:spcBef>
              <a:buClrTx/>
              <a:buSzTx/>
              <a:buFontTx/>
              <a:buNone/>
            </a:pPr>
            <a:r>
              <a:rPr lang="de-CH" altLang="ru-RU" sz="1800" smtClean="0">
                <a:solidFill>
                  <a:srgbClr val="FFFFFF"/>
                </a:solidFill>
                <a:latin typeface="Tahoma" panose="020B0604030504040204" pitchFamily="34" charset="0"/>
                <a:cs typeface="+mn-cs"/>
              </a:rPr>
              <a:t>Quartz inlay</a:t>
            </a:r>
          </a:p>
        </p:txBody>
      </p:sp>
      <p:sp>
        <p:nvSpPr>
          <p:cNvPr id="564385" name="Line 161"/>
          <p:cNvSpPr>
            <a:spLocks noChangeShapeType="1"/>
          </p:cNvSpPr>
          <p:nvPr/>
        </p:nvSpPr>
        <p:spPr bwMode="auto">
          <a:xfrm flipH="1" flipV="1">
            <a:off x="1870075" y="4230688"/>
            <a:ext cx="641350" cy="2857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86" name="Rectangle 162"/>
          <p:cNvSpPr>
            <a:spLocks noChangeArrowheads="1"/>
          </p:cNvSpPr>
          <p:nvPr/>
        </p:nvSpPr>
        <p:spPr bwMode="auto">
          <a:xfrm>
            <a:off x="5265738" y="4102100"/>
            <a:ext cx="287337" cy="158750"/>
          </a:xfrm>
          <a:prstGeom prst="rect">
            <a:avLst/>
          </a:prstGeom>
          <a:solidFill>
            <a:srgbClr val="FCC600"/>
          </a:solidFill>
          <a:ln w="9525">
            <a:solidFill>
              <a:srgbClr val="000000"/>
            </a:solidFill>
            <a:miter lim="800000"/>
            <a:headEnd/>
            <a:tailEnd/>
          </a:ln>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87" name="Rectangle 163"/>
          <p:cNvSpPr>
            <a:spLocks noChangeArrowheads="1"/>
          </p:cNvSpPr>
          <p:nvPr/>
        </p:nvSpPr>
        <p:spPr bwMode="auto">
          <a:xfrm>
            <a:off x="5541963" y="4102100"/>
            <a:ext cx="287337" cy="158750"/>
          </a:xfrm>
          <a:prstGeom prst="rect">
            <a:avLst/>
          </a:prstGeom>
          <a:solidFill>
            <a:srgbClr val="FCC600"/>
          </a:solid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88" name="Freeform 164"/>
          <p:cNvSpPr>
            <a:spLocks/>
          </p:cNvSpPr>
          <p:nvPr/>
        </p:nvSpPr>
        <p:spPr bwMode="auto">
          <a:xfrm>
            <a:off x="5008563" y="3549650"/>
            <a:ext cx="730250" cy="635000"/>
          </a:xfrm>
          <a:custGeom>
            <a:avLst/>
            <a:gdLst>
              <a:gd name="T0" fmla="*/ 0 w 460"/>
              <a:gd name="T1" fmla="*/ 400 h 400"/>
              <a:gd name="T2" fmla="*/ 0 w 460"/>
              <a:gd name="T3" fmla="*/ 0 h 400"/>
              <a:gd name="T4" fmla="*/ 32 w 460"/>
              <a:gd name="T5" fmla="*/ 56 h 400"/>
              <a:gd name="T6" fmla="*/ 104 w 460"/>
              <a:gd name="T7" fmla="*/ 200 h 400"/>
              <a:gd name="T8" fmla="*/ 212 w 460"/>
              <a:gd name="T9" fmla="*/ 300 h 400"/>
              <a:gd name="T10" fmla="*/ 392 w 460"/>
              <a:gd name="T11" fmla="*/ 380 h 400"/>
              <a:gd name="T12" fmla="*/ 460 w 460"/>
              <a:gd name="T13" fmla="*/ 396 h 400"/>
              <a:gd name="T14" fmla="*/ 0 w 460"/>
              <a:gd name="T15" fmla="*/ 400 h 4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0" h="400">
                <a:moveTo>
                  <a:pt x="0" y="400"/>
                </a:moveTo>
                <a:lnTo>
                  <a:pt x="0" y="0"/>
                </a:lnTo>
                <a:lnTo>
                  <a:pt x="32" y="56"/>
                </a:lnTo>
                <a:lnTo>
                  <a:pt x="104" y="200"/>
                </a:lnTo>
                <a:lnTo>
                  <a:pt x="212" y="300"/>
                </a:lnTo>
                <a:lnTo>
                  <a:pt x="392" y="380"/>
                </a:lnTo>
                <a:lnTo>
                  <a:pt x="460" y="396"/>
                </a:lnTo>
                <a:lnTo>
                  <a:pt x="0" y="400"/>
                </a:lnTo>
                <a:close/>
              </a:path>
            </a:pathLst>
          </a:custGeom>
          <a:solidFill>
            <a:schemeClr val="folHlink"/>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89" name="Line 165"/>
          <p:cNvSpPr>
            <a:spLocks noChangeShapeType="1"/>
          </p:cNvSpPr>
          <p:nvPr/>
        </p:nvSpPr>
        <p:spPr bwMode="auto">
          <a:xfrm>
            <a:off x="6732588" y="4437063"/>
            <a:ext cx="2159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
        <p:nvSpPr>
          <p:cNvPr id="564390" name="Line 166"/>
          <p:cNvSpPr>
            <a:spLocks noChangeShapeType="1"/>
          </p:cNvSpPr>
          <p:nvPr/>
        </p:nvSpPr>
        <p:spPr bwMode="auto">
          <a:xfrm flipH="1">
            <a:off x="6084888" y="4437063"/>
            <a:ext cx="2159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spTree>
    <p:extLst>
      <p:ext uri="{BB962C8B-B14F-4D97-AF65-F5344CB8AC3E}">
        <p14:creationId xmlns:p14="http://schemas.microsoft.com/office/powerpoint/2010/main" xmlns="" val="4127190978"/>
      </p:ext>
    </p:extLst>
  </p:cSld>
  <p:clrMapOvr>
    <a:masterClrMapping/>
  </p:clrMapOvr>
  <p:transition spd="med">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82626" name="Picture 2" descr="u400fromup"/>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754063"/>
            <a:ext cx="8424862" cy="585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2627" name="Text Box 3"/>
          <p:cNvSpPr txBox="1">
            <a:spLocks noChangeArrowheads="1"/>
          </p:cNvSpPr>
          <p:nvPr/>
        </p:nvSpPr>
        <p:spPr bwMode="auto">
          <a:xfrm>
            <a:off x="971550" y="0"/>
            <a:ext cx="7753350" cy="701675"/>
          </a:xfrm>
          <a:prstGeom prst="rect">
            <a:avLst/>
          </a:prstGeom>
          <a:noFill/>
          <a:ln>
            <a:noFill/>
          </a:ln>
          <a:effectLst>
            <a:outerShdw dist="117088" dir="2436078"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4000" b="1">
                <a:solidFill>
                  <a:srgbClr val="FFD72D"/>
                </a:solidFill>
                <a:effectLst>
                  <a:outerShdw blurRad="38100" dist="38100" dir="2700000" algn="tl">
                    <a:srgbClr val="000000"/>
                  </a:outerShdw>
                </a:effectLst>
                <a:latin typeface="Tahoma" panose="020B0604030504040204" pitchFamily="34" charset="0"/>
                <a:cs typeface="+mn-cs"/>
              </a:rPr>
              <a:t>U-400M </a:t>
            </a:r>
            <a:r>
              <a:rPr lang="en-US" sz="4000" b="1">
                <a:solidFill>
                  <a:srgbClr val="FFD72D"/>
                </a:solidFill>
                <a:effectLst>
                  <a:outerShdw blurRad="38100" dist="38100" dir="2700000" algn="tl">
                    <a:srgbClr val="000000"/>
                  </a:outerShdw>
                </a:effectLst>
                <a:latin typeface="Tahoma" panose="020B0604030504040204" pitchFamily="34" charset="0"/>
                <a:cs typeface="+mn-cs"/>
                <a:sym typeface="Symbol" panose="05050102010706020507" pitchFamily="18" charset="2"/>
              </a:rPr>
              <a:t>Cyclotron (1991)</a:t>
            </a:r>
            <a:endParaRPr lang="ru-RU" sz="4000" b="1">
              <a:solidFill>
                <a:srgbClr val="FFD72D"/>
              </a:solidFill>
              <a:effectLst>
                <a:outerShdw blurRad="38100" dist="38100" dir="2700000" algn="tl">
                  <a:srgbClr val="000000"/>
                </a:outerShdw>
              </a:effectLst>
              <a:latin typeface="Tahoma" panose="020B0604030504040204" pitchFamily="34" charset="0"/>
              <a:cs typeface="+mn-cs"/>
            </a:endParaRPr>
          </a:p>
        </p:txBody>
      </p:sp>
    </p:spTree>
    <p:extLst>
      <p:ext uri="{BB962C8B-B14F-4D97-AF65-F5344CB8AC3E}">
        <p14:creationId xmlns:p14="http://schemas.microsoft.com/office/powerpoint/2010/main" xmlns="" val="3366447979"/>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82627"/>
                                        </p:tgtEl>
                                        <p:attrNameLst>
                                          <p:attrName>style.visibility</p:attrName>
                                        </p:attrNameLst>
                                      </p:cBhvr>
                                      <p:to>
                                        <p:strVal val="visible"/>
                                      </p:to>
                                    </p:set>
                                    <p:anim calcmode="lin" valueType="num">
                                      <p:cBhvr>
                                        <p:cTn id="7" dur="1000" fill="hold"/>
                                        <p:tgtEl>
                                          <p:spTgt spid="282627"/>
                                        </p:tgtEl>
                                        <p:attrNameLst>
                                          <p:attrName>ppt_x</p:attrName>
                                        </p:attrNameLst>
                                      </p:cBhvr>
                                      <p:tavLst>
                                        <p:tav tm="0">
                                          <p:val>
                                            <p:strVal val="#ppt_x-.2"/>
                                          </p:val>
                                        </p:tav>
                                        <p:tav tm="100000">
                                          <p:val>
                                            <p:strVal val="#ppt_x"/>
                                          </p:val>
                                        </p:tav>
                                      </p:tavLst>
                                    </p:anim>
                                    <p:anim calcmode="lin" valueType="num">
                                      <p:cBhvr>
                                        <p:cTn id="8" dur="1000" fill="hold"/>
                                        <p:tgtEl>
                                          <p:spTgt spid="282627"/>
                                        </p:tgtEl>
                                        <p:attrNameLst>
                                          <p:attrName>ppt_y</p:attrName>
                                        </p:attrNameLst>
                                      </p:cBhvr>
                                      <p:tavLst>
                                        <p:tav tm="0">
                                          <p:val>
                                            <p:strVal val="#ppt_y"/>
                                          </p:val>
                                        </p:tav>
                                        <p:tav tm="100000">
                                          <p:val>
                                            <p:strVal val="#ppt_y"/>
                                          </p:val>
                                        </p:tav>
                                      </p:tavLst>
                                    </p:anim>
                                    <p:animEffect transition="in" filter="wipe(right)" prLst="gradientSize: 0.1">
                                      <p:cBhvr>
                                        <p:cTn id="9" dur="1000"/>
                                        <p:tgtEl>
                                          <p:spTgt spid="282627"/>
                                        </p:tgtEl>
                                      </p:cBhvr>
                                    </p:animEffect>
                                  </p:childTnLst>
                                </p:cTn>
                              </p:par>
                            </p:childTnLst>
                          </p:cTn>
                        </p:par>
                        <p:par>
                          <p:cTn id="10" fill="hold" nodeType="afterGroup">
                            <p:stCondLst>
                              <p:cond delay="1000"/>
                            </p:stCondLst>
                            <p:childTnLst>
                              <p:par>
                                <p:cTn id="11" presetID="4" presetClass="entr" presetSubtype="16" fill="hold" nodeType="afterEffect">
                                  <p:stCondLst>
                                    <p:cond delay="0"/>
                                  </p:stCondLst>
                                  <p:childTnLst>
                                    <p:set>
                                      <p:cBhvr>
                                        <p:cTn id="12" dur="1" fill="hold">
                                          <p:stCondLst>
                                            <p:cond delay="0"/>
                                          </p:stCondLst>
                                        </p:cTn>
                                        <p:tgtEl>
                                          <p:spTgt spid="282626"/>
                                        </p:tgtEl>
                                        <p:attrNameLst>
                                          <p:attrName>style.visibility</p:attrName>
                                        </p:attrNameLst>
                                      </p:cBhvr>
                                      <p:to>
                                        <p:strVal val="visible"/>
                                      </p:to>
                                    </p:set>
                                    <p:animEffect transition="in" filter="box(in)">
                                      <p:cBhvr>
                                        <p:cTn id="13" dur="500"/>
                                        <p:tgtEl>
                                          <p:spTgt spid="282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Номер слайда 3"/>
          <p:cNvSpPr>
            <a:spLocks noGrp="1"/>
          </p:cNvSpPr>
          <p:nvPr>
            <p:ph type="sldNum" sz="quarter" idx="12"/>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860ABAA4-65A7-46B4-8697-257F09AE50DB}" type="slidenum">
              <a:rPr lang="en-US" altLang="ru-RU" sz="1400" smtClean="0">
                <a:solidFill>
                  <a:srgbClr val="FFFFFF"/>
                </a:solidFill>
                <a:latin typeface="Times New Roman" panose="02020603050405020304" pitchFamily="18" charset="0"/>
              </a:rPr>
              <a:pPr>
                <a:spcBef>
                  <a:spcPct val="50000"/>
                </a:spcBef>
                <a:buClrTx/>
                <a:buSzTx/>
                <a:buFontTx/>
                <a:buNone/>
              </a:pPr>
              <a:t>22</a:t>
            </a:fld>
            <a:endParaRPr lang="en-US" altLang="ru-RU" sz="1400" smtClean="0">
              <a:solidFill>
                <a:srgbClr val="FFFFFF"/>
              </a:solidFill>
              <a:latin typeface="Times New Roman" panose="02020603050405020304" pitchFamily="18" charset="0"/>
            </a:endParaRPr>
          </a:p>
        </p:txBody>
      </p:sp>
      <p:pic>
        <p:nvPicPr>
          <p:cNvPr id="187395" name="Picture 3" descr="1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92150"/>
            <a:ext cx="4525963"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8804" name="Rectangle 4"/>
          <p:cNvSpPr>
            <a:spLocks noChangeArrowheads="1"/>
          </p:cNvSpPr>
          <p:nvPr/>
        </p:nvSpPr>
        <p:spPr bwMode="auto">
          <a:xfrm>
            <a:off x="0" y="692150"/>
            <a:ext cx="4176713" cy="13223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sz="4400" smtClean="0">
                <a:solidFill>
                  <a:srgbClr val="CCFFFF"/>
                </a:solidFill>
                <a:effectLst>
                  <a:outerShdw blurRad="38100" dist="38100" dir="2700000" algn="tl">
                    <a:srgbClr val="000000"/>
                  </a:outerShdw>
                </a:effectLst>
                <a:latin typeface="Tahoma" panose="020B0604030504040204" pitchFamily="34" charset="0"/>
                <a:cs typeface="+mn-cs"/>
              </a:rPr>
              <a:t>U-300 Cyclotron</a:t>
            </a:r>
          </a:p>
          <a:p>
            <a:pPr eaLnBrk="1" hangingPunct="1">
              <a:defRPr/>
            </a:pPr>
            <a:r>
              <a:rPr lang="en-US" sz="4400" smtClean="0">
                <a:solidFill>
                  <a:srgbClr val="CCFFFF"/>
                </a:solidFill>
                <a:effectLst>
                  <a:outerShdw blurRad="38100" dist="38100" dir="2700000" algn="tl">
                    <a:srgbClr val="000000"/>
                  </a:outerShdw>
                </a:effectLst>
                <a:latin typeface="Tahoma" panose="020B0604030504040204" pitchFamily="34" charset="0"/>
                <a:cs typeface="+mn-cs"/>
              </a:rPr>
              <a:t>1960-1989</a:t>
            </a:r>
          </a:p>
        </p:txBody>
      </p:sp>
      <p:sp>
        <p:nvSpPr>
          <p:cNvPr id="588805" name="Rectangle 5"/>
          <p:cNvSpPr>
            <a:spLocks noChangeArrowheads="1"/>
          </p:cNvSpPr>
          <p:nvPr/>
        </p:nvSpPr>
        <p:spPr bwMode="auto">
          <a:xfrm>
            <a:off x="0" y="0"/>
            <a:ext cx="3313113" cy="746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sz="4400" smtClean="0">
                <a:solidFill>
                  <a:srgbClr val="FFFF00"/>
                </a:solidFill>
                <a:effectLst>
                  <a:outerShdw blurRad="38100" dist="38100" dir="2700000" algn="tl">
                    <a:srgbClr val="000000"/>
                  </a:outerShdw>
                </a:effectLst>
                <a:latin typeface="Tahoma" panose="020B0604030504040204" pitchFamily="34" charset="0"/>
                <a:cs typeface="+mn-cs"/>
              </a:rPr>
              <a:t>FLEROVLAB</a:t>
            </a:r>
          </a:p>
        </p:txBody>
      </p:sp>
      <p:sp>
        <p:nvSpPr>
          <p:cNvPr id="588806" name="Rectangle 6"/>
          <p:cNvSpPr>
            <a:spLocks noChangeArrowheads="1"/>
          </p:cNvSpPr>
          <p:nvPr/>
        </p:nvSpPr>
        <p:spPr bwMode="auto">
          <a:xfrm>
            <a:off x="4572000" y="188913"/>
            <a:ext cx="4572000" cy="746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sz="2800" u="sng" smtClean="0">
                <a:solidFill>
                  <a:srgbClr val="CCFFFF"/>
                </a:solidFill>
                <a:effectLst>
                  <a:outerShdw blurRad="38100" dist="38100" dir="2700000" algn="tl">
                    <a:srgbClr val="000000"/>
                  </a:outerShdw>
                </a:effectLst>
                <a:latin typeface="Tahoma" panose="020B0604030504040204" pitchFamily="34" charset="0"/>
                <a:cs typeface="+mn-cs"/>
                <a:sym typeface="Symbol" panose="05050102010706020507" pitchFamily="18" charset="2"/>
              </a:rPr>
              <a:t>1989- 1991</a:t>
            </a:r>
            <a:r>
              <a:rPr lang="en-US" sz="2800" smtClean="0">
                <a:solidFill>
                  <a:srgbClr val="CCFFFF"/>
                </a:solidFill>
                <a:effectLst>
                  <a:outerShdw blurRad="38100" dist="38100" dir="2700000" algn="tl">
                    <a:srgbClr val="000000"/>
                  </a:outerShdw>
                </a:effectLst>
                <a:latin typeface="Tahoma" panose="020B0604030504040204" pitchFamily="34" charset="0"/>
                <a:cs typeface="+mn-cs"/>
                <a:sym typeface="Symbol" panose="05050102010706020507" pitchFamily="18" charset="2"/>
              </a:rPr>
              <a:t>:</a:t>
            </a:r>
            <a:r>
              <a:rPr lang="en-US" sz="2800" smtClean="0">
                <a:solidFill>
                  <a:srgbClr val="CCFFFF"/>
                </a:solidFill>
                <a:effectLst>
                  <a:outerShdw blurRad="38100" dist="38100" dir="2700000" algn="tl">
                    <a:srgbClr val="000000"/>
                  </a:outerShdw>
                </a:effectLst>
                <a:latin typeface="Tahoma" panose="020B0604030504040204" pitchFamily="34" charset="0"/>
                <a:cs typeface="+mn-cs"/>
              </a:rPr>
              <a:t> Reconstruction</a:t>
            </a:r>
            <a:endParaRPr lang="en-US" sz="2800" smtClean="0">
              <a:solidFill>
                <a:srgbClr val="CCFFFF"/>
              </a:solidFill>
              <a:effectLst>
                <a:outerShdw blurRad="38100" dist="38100" dir="2700000" algn="tl">
                  <a:srgbClr val="000000"/>
                </a:outerShdw>
              </a:effectLst>
              <a:latin typeface="Tahoma" panose="020B0604030504040204" pitchFamily="34" charset="0"/>
              <a:cs typeface="+mn-cs"/>
              <a:sym typeface="Symbol" panose="05050102010706020507" pitchFamily="18" charset="2"/>
            </a:endParaRPr>
          </a:p>
          <a:p>
            <a:pPr eaLnBrk="1" hangingPunct="1">
              <a:defRPr/>
            </a:pPr>
            <a:r>
              <a:rPr lang="en-US" sz="2800" smtClean="0">
                <a:solidFill>
                  <a:srgbClr val="CCFFFF"/>
                </a:solidFill>
                <a:effectLst>
                  <a:outerShdw blurRad="38100" dist="38100" dir="2700000" algn="tl">
                    <a:srgbClr val="000000"/>
                  </a:outerShdw>
                </a:effectLst>
                <a:latin typeface="Tahoma" panose="020B0604030504040204" pitchFamily="34" charset="0"/>
                <a:cs typeface="+mn-cs"/>
              </a:rPr>
              <a:t>U-300</a:t>
            </a:r>
            <a:r>
              <a:rPr lang="en-US" sz="2800" smtClean="0">
                <a:solidFill>
                  <a:srgbClr val="CCFFFF"/>
                </a:solidFill>
                <a:effectLst>
                  <a:outerShdw blurRad="38100" dist="38100" dir="2700000" algn="tl">
                    <a:srgbClr val="000000"/>
                  </a:outerShdw>
                </a:effectLst>
                <a:latin typeface="Tahoma" panose="020B0604030504040204" pitchFamily="34" charset="0"/>
                <a:cs typeface="+mn-cs"/>
                <a:sym typeface="Symbol" panose="05050102010706020507" pitchFamily="18" charset="2"/>
              </a:rPr>
              <a:t>U-400M</a:t>
            </a:r>
          </a:p>
        </p:txBody>
      </p:sp>
      <p:pic>
        <p:nvPicPr>
          <p:cNvPr id="187399"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3438" y="908050"/>
            <a:ext cx="4500562" cy="3328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7400"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43438" y="4511675"/>
            <a:ext cx="2305050" cy="2012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7401" name="Picture 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72313" y="4508500"/>
            <a:ext cx="2071687" cy="2014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246737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iterate type="lt">
                                    <p:tmPct val="100000"/>
                                  </p:iterate>
                                  <p:childTnLst>
                                    <p:set>
                                      <p:cBhvr>
                                        <p:cTn id="6" dur="1" fill="hold">
                                          <p:stCondLst>
                                            <p:cond delay="0"/>
                                          </p:stCondLst>
                                        </p:cTn>
                                        <p:tgtEl>
                                          <p:spTgt spid="588804"/>
                                        </p:tgtEl>
                                        <p:attrNameLst>
                                          <p:attrName>style.visibility</p:attrName>
                                        </p:attrNameLst>
                                      </p:cBhvr>
                                      <p:to>
                                        <p:strVal val="visible"/>
                                      </p:to>
                                    </p:set>
                                    <p:anim calcmode="lin" valueType="num">
                                      <p:cBhvr additive="base">
                                        <p:cTn id="7" dur="75" fill="hold"/>
                                        <p:tgtEl>
                                          <p:spTgt spid="588804"/>
                                        </p:tgtEl>
                                        <p:attrNameLst>
                                          <p:attrName>ppt_x</p:attrName>
                                        </p:attrNameLst>
                                      </p:cBhvr>
                                      <p:tavLst>
                                        <p:tav tm="0">
                                          <p:val>
                                            <p:strVal val="#ppt_x"/>
                                          </p:val>
                                        </p:tav>
                                        <p:tav tm="100000">
                                          <p:val>
                                            <p:strVal val="#ppt_x"/>
                                          </p:val>
                                        </p:tav>
                                      </p:tavLst>
                                    </p:anim>
                                    <p:anim calcmode="lin" valueType="num">
                                      <p:cBhvr additive="base">
                                        <p:cTn id="8" dur="75" fill="hold"/>
                                        <p:tgtEl>
                                          <p:spTgt spid="58880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725"/>
                            </p:stCondLst>
                            <p:childTnLst>
                              <p:par>
                                <p:cTn id="10" presetID="2" presetClass="entr" presetSubtype="1" fill="hold" grpId="0" nodeType="afterEffect">
                                  <p:stCondLst>
                                    <p:cond delay="0"/>
                                  </p:stCondLst>
                                  <p:iterate type="lt">
                                    <p:tmPct val="100000"/>
                                  </p:iterate>
                                  <p:childTnLst>
                                    <p:set>
                                      <p:cBhvr>
                                        <p:cTn id="11" dur="1" fill="hold">
                                          <p:stCondLst>
                                            <p:cond delay="0"/>
                                          </p:stCondLst>
                                        </p:cTn>
                                        <p:tgtEl>
                                          <p:spTgt spid="588806"/>
                                        </p:tgtEl>
                                        <p:attrNameLst>
                                          <p:attrName>style.visibility</p:attrName>
                                        </p:attrNameLst>
                                      </p:cBhvr>
                                      <p:to>
                                        <p:strVal val="visible"/>
                                      </p:to>
                                    </p:set>
                                    <p:anim calcmode="lin" valueType="num">
                                      <p:cBhvr additive="base">
                                        <p:cTn id="12" dur="75" fill="hold"/>
                                        <p:tgtEl>
                                          <p:spTgt spid="588806"/>
                                        </p:tgtEl>
                                        <p:attrNameLst>
                                          <p:attrName>ppt_x</p:attrName>
                                        </p:attrNameLst>
                                      </p:cBhvr>
                                      <p:tavLst>
                                        <p:tav tm="0">
                                          <p:val>
                                            <p:strVal val="#ppt_x"/>
                                          </p:val>
                                        </p:tav>
                                        <p:tav tm="100000">
                                          <p:val>
                                            <p:strVal val="#ppt_x"/>
                                          </p:val>
                                        </p:tav>
                                      </p:tavLst>
                                    </p:anim>
                                    <p:anim calcmode="lin" valueType="num">
                                      <p:cBhvr additive="base">
                                        <p:cTn id="13" dur="75" fill="hold"/>
                                        <p:tgtEl>
                                          <p:spTgt spid="5888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4" grpId="0" autoUpdateAnimBg="0"/>
      <p:bldP spid="58880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8" name="Picture 2" descr="u400fromup"/>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1450" y="1408113"/>
            <a:ext cx="4117975" cy="286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Text Box 3"/>
          <p:cNvSpPr txBox="1">
            <a:spLocks noChangeArrowheads="1"/>
          </p:cNvSpPr>
          <p:nvPr/>
        </p:nvSpPr>
        <p:spPr bwMode="auto">
          <a:xfrm>
            <a:off x="881063" y="63500"/>
            <a:ext cx="713105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ru-RU" sz="2800" b="1">
                <a:solidFill>
                  <a:srgbClr val="C00000"/>
                </a:solidFill>
                <a:latin typeface="Times New Roman" pitchFamily="18" charset="0"/>
              </a:rPr>
              <a:t>U400M CYCLOTRON</a:t>
            </a:r>
          </a:p>
          <a:p>
            <a:pPr algn="ctr" eaLnBrk="1" hangingPunct="1">
              <a:spcBef>
                <a:spcPct val="0"/>
              </a:spcBef>
              <a:buFontTx/>
              <a:buNone/>
            </a:pPr>
            <a:r>
              <a:rPr lang="en-US" altLang="ru-RU" sz="2800" b="1">
                <a:solidFill>
                  <a:srgbClr val="C00000"/>
                </a:solidFill>
                <a:latin typeface="Times New Roman" pitchFamily="18" charset="0"/>
              </a:rPr>
              <a:t>stand-alone &amp; driving accelerator</a:t>
            </a:r>
          </a:p>
        </p:txBody>
      </p:sp>
      <p:sp>
        <p:nvSpPr>
          <p:cNvPr id="19460" name="Прямоугольник 1"/>
          <p:cNvSpPr>
            <a:spLocks noChangeArrowheads="1"/>
          </p:cNvSpPr>
          <p:nvPr/>
        </p:nvSpPr>
        <p:spPr bwMode="auto">
          <a:xfrm>
            <a:off x="209550" y="4391025"/>
            <a:ext cx="4184650" cy="222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
                <a:srgbClr val="FF3300"/>
              </a:buClr>
              <a:buFont typeface="Wingdings" pitchFamily="2" charset="2"/>
              <a:buChar char="Ш"/>
            </a:pPr>
            <a:r>
              <a:rPr lang="en-US" altLang="ru-RU" sz="2000" b="1" dirty="0">
                <a:solidFill>
                  <a:srgbClr val="002060"/>
                </a:solidFill>
                <a:latin typeface="Times New Roman" pitchFamily="18" charset="0"/>
                <a:cs typeface="Times New Roman" pitchFamily="18" charset="0"/>
              </a:rPr>
              <a:t>Properties and structure of light exotic nuclei;</a:t>
            </a:r>
          </a:p>
          <a:p>
            <a:pPr eaLnBrk="1" hangingPunct="1">
              <a:spcBef>
                <a:spcPct val="0"/>
              </a:spcBef>
              <a:buClr>
                <a:srgbClr val="FF3300"/>
              </a:buClr>
              <a:buFont typeface="Wingdings" pitchFamily="2" charset="2"/>
              <a:buChar char="Ш"/>
            </a:pPr>
            <a:r>
              <a:rPr lang="en-US" altLang="ru-RU" sz="2000" b="1" dirty="0">
                <a:solidFill>
                  <a:srgbClr val="002060"/>
                </a:solidFill>
                <a:latin typeface="Times New Roman" pitchFamily="18" charset="0"/>
                <a:cs typeface="Times New Roman" pitchFamily="18" charset="0"/>
              </a:rPr>
              <a:t>Astrophysics;</a:t>
            </a:r>
          </a:p>
          <a:p>
            <a:pPr eaLnBrk="1" hangingPunct="1">
              <a:spcBef>
                <a:spcPct val="0"/>
              </a:spcBef>
              <a:buClr>
                <a:srgbClr val="FF3300"/>
              </a:buClr>
              <a:buFont typeface="Wingdings" pitchFamily="2" charset="2"/>
              <a:buChar char="Ш"/>
            </a:pPr>
            <a:r>
              <a:rPr lang="en-US" altLang="ru-RU" sz="2000" b="1" dirty="0">
                <a:solidFill>
                  <a:srgbClr val="002060"/>
                </a:solidFill>
                <a:latin typeface="Times New Roman" pitchFamily="18" charset="0"/>
                <a:cs typeface="Times New Roman" pitchFamily="18" charset="0"/>
              </a:rPr>
              <a:t>Reactions with exotic nuclei;</a:t>
            </a:r>
          </a:p>
          <a:p>
            <a:pPr eaLnBrk="1" hangingPunct="1">
              <a:spcBef>
                <a:spcPct val="0"/>
              </a:spcBef>
              <a:buClr>
                <a:srgbClr val="FF3300"/>
              </a:buClr>
              <a:buFont typeface="Wingdings" pitchFamily="2" charset="2"/>
              <a:buChar char="Ш"/>
            </a:pPr>
            <a:r>
              <a:rPr lang="en-US" altLang="ru-RU" sz="2000" b="1" dirty="0">
                <a:solidFill>
                  <a:srgbClr val="002060"/>
                </a:solidFill>
                <a:latin typeface="Times New Roman" pitchFamily="18" charset="0"/>
                <a:cs typeface="Times New Roman" pitchFamily="18" charset="0"/>
              </a:rPr>
              <a:t>Light neutron-rich nuclei;</a:t>
            </a:r>
          </a:p>
          <a:p>
            <a:pPr eaLnBrk="1" hangingPunct="1">
              <a:spcBef>
                <a:spcPct val="0"/>
              </a:spcBef>
              <a:buClr>
                <a:srgbClr val="FF3300"/>
              </a:buClr>
              <a:buFont typeface="Wingdings" pitchFamily="2" charset="2"/>
              <a:buChar char="Ш"/>
            </a:pPr>
            <a:r>
              <a:rPr lang="en-US" altLang="ru-RU" sz="2000" b="1" dirty="0">
                <a:solidFill>
                  <a:srgbClr val="002060"/>
                </a:solidFill>
                <a:latin typeface="Times New Roman" pitchFamily="18" charset="0"/>
                <a:cs typeface="Times New Roman" pitchFamily="18" charset="0"/>
              </a:rPr>
              <a:t>Deep inelastic scattering;</a:t>
            </a:r>
          </a:p>
          <a:p>
            <a:pPr eaLnBrk="1" hangingPunct="1">
              <a:spcBef>
                <a:spcPct val="0"/>
              </a:spcBef>
              <a:buClr>
                <a:srgbClr val="FF3300"/>
              </a:buClr>
              <a:buFont typeface="Wingdings" pitchFamily="2" charset="2"/>
              <a:buChar char="Ш"/>
            </a:pPr>
            <a:r>
              <a:rPr lang="en-US" altLang="ru-RU" sz="2000" b="1" dirty="0" smtClean="0">
                <a:solidFill>
                  <a:srgbClr val="002060"/>
                </a:solidFill>
                <a:latin typeface="Times New Roman" pitchFamily="18" charset="0"/>
                <a:cs typeface="Times New Roman" pitchFamily="18" charset="0"/>
              </a:rPr>
              <a:t>Production </a:t>
            </a:r>
            <a:r>
              <a:rPr lang="en-US" altLang="ru-RU" sz="2000" b="1" dirty="0">
                <a:solidFill>
                  <a:srgbClr val="002060"/>
                </a:solidFill>
                <a:latin typeface="Times New Roman" pitchFamily="18" charset="0"/>
                <a:cs typeface="Times New Roman" pitchFamily="18" charset="0"/>
              </a:rPr>
              <a:t>of RIBs.</a:t>
            </a:r>
          </a:p>
        </p:txBody>
      </p:sp>
      <p:graphicFrame>
        <p:nvGraphicFramePr>
          <p:cNvPr id="243769" name="Group 57"/>
          <p:cNvGraphicFramePr>
            <a:graphicFrameLocks noGrp="1"/>
          </p:cNvGraphicFramePr>
          <p:nvPr/>
        </p:nvGraphicFramePr>
        <p:xfrm>
          <a:off x="4832350" y="1425575"/>
          <a:ext cx="3913188" cy="4676776"/>
        </p:xfrm>
        <a:graphic>
          <a:graphicData uri="http://schemas.openxmlformats.org/drawingml/2006/table">
            <a:tbl>
              <a:tblPr/>
              <a:tblGrid>
                <a:gridCol w="1112838"/>
                <a:gridCol w="1384300"/>
                <a:gridCol w="1416050"/>
              </a:tblGrid>
              <a:tr h="868672">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Times New Roman" pitchFamily="18" charset="0"/>
                          <a:cs typeface="Times New Roman" pitchFamily="18" charset="0"/>
                        </a:rPr>
                        <a:t>U400M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Times New Roman" pitchFamily="18" charset="0"/>
                          <a:cs typeface="Times New Roman" pitchFamily="18" charset="0"/>
                        </a:rPr>
                        <a:t>E=30 ÷ 50 </a:t>
                      </a:r>
                      <a:r>
                        <a:rPr kumimoji="0" lang="en-US" sz="1700" b="1" i="0" u="none" strike="noStrike" cap="none" normalizeH="0" baseline="0" dirty="0" err="1" smtClean="0">
                          <a:ln>
                            <a:noFill/>
                          </a:ln>
                          <a:solidFill>
                            <a:srgbClr val="000000"/>
                          </a:solidFill>
                          <a:effectLst/>
                          <a:latin typeface="Times New Roman" pitchFamily="18" charset="0"/>
                          <a:cs typeface="Times New Roman" pitchFamily="18" charset="0"/>
                        </a:rPr>
                        <a:t>MeV</a:t>
                      </a:r>
                      <a:r>
                        <a:rPr kumimoji="0" lang="en-US" sz="1700" b="1" i="0" u="none" strike="noStrike" cap="none" normalizeH="0" baseline="0" dirty="0" smtClean="0">
                          <a:ln>
                            <a:noFill/>
                          </a:ln>
                          <a:solidFill>
                            <a:srgbClr val="000000"/>
                          </a:solidFill>
                          <a:effectLst/>
                          <a:latin typeface="Times New Roman" pitchFamily="18" charset="0"/>
                          <a:cs typeface="Times New Roman" pitchFamily="18" charset="0"/>
                        </a:rPr>
                        <a:t>/A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Times New Roman" pitchFamily="18" charset="0"/>
                          <a:cs typeface="Times New Roman" pitchFamily="18" charset="0"/>
                        </a:rPr>
                        <a:t>E=4.5 ÷ 9 </a:t>
                      </a:r>
                      <a:r>
                        <a:rPr kumimoji="0" lang="en-US" sz="1700" b="1" i="0" u="none" strike="noStrike" cap="none" normalizeH="0" baseline="0" dirty="0" err="1" smtClean="0">
                          <a:ln>
                            <a:noFill/>
                          </a:ln>
                          <a:solidFill>
                            <a:srgbClr val="000000"/>
                          </a:solidFill>
                          <a:effectLst/>
                          <a:latin typeface="Times New Roman" pitchFamily="18" charset="0"/>
                          <a:cs typeface="Times New Roman" pitchFamily="18" charset="0"/>
                        </a:rPr>
                        <a:t>MeV</a:t>
                      </a:r>
                      <a:r>
                        <a:rPr kumimoji="0" lang="en-US" sz="1700" b="1" i="0" u="none" strike="noStrike" cap="none" normalizeH="0" baseline="0" dirty="0" smtClean="0">
                          <a:ln>
                            <a:noFill/>
                          </a:ln>
                          <a:solidFill>
                            <a:srgbClr val="000000"/>
                          </a:solidFill>
                          <a:effectLst/>
                          <a:latin typeface="Times New Roman" pitchFamily="18" charset="0"/>
                          <a:cs typeface="Times New Roman" pitchFamily="18" charset="0"/>
                        </a:rPr>
                        <a:t>/A</a:t>
                      </a:r>
                    </a:p>
                  </a:txBody>
                  <a:tcPr marL="91445" marR="91445" marT="45716" marB="45716" horzOverflow="overflow">
                    <a:lnL>
                      <a:noFill/>
                    </a:lnL>
                    <a:lnR w="28575"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hMerge="1">
                  <a:txBody>
                    <a:bodyPr/>
                    <a:lstStyle/>
                    <a:p>
                      <a:endParaRPr lang="ru-RU"/>
                    </a:p>
                  </a:txBody>
                  <a:tcPr/>
                </a:tc>
                <a:tc hMerge="1">
                  <a:txBody>
                    <a:bodyPr/>
                    <a:lstStyle/>
                    <a:p>
                      <a:endParaRPr lang="ru-RU"/>
                    </a:p>
                  </a:txBody>
                  <a:tcPr/>
                </a:tc>
              </a:tr>
              <a:tr h="6222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Ion</a:t>
                      </a:r>
                      <a:endParaRPr kumimoji="0" lang="en-US" sz="1700" b="1" i="0" u="none" strike="noStrike" cap="none" normalizeH="0" baseline="0" smtClean="0">
                        <a:ln>
                          <a:noFill/>
                        </a:ln>
                        <a:solidFill>
                          <a:schemeClr val="tx1"/>
                        </a:solidFill>
                        <a:effectLst/>
                        <a:latin typeface="Times New Roman" pitchFamily="18" charset="0"/>
                        <a:cs typeface="Arial" charset="0"/>
                      </a:endParaRPr>
                    </a:p>
                  </a:txBody>
                  <a:tcPr marL="91445" marR="91445" marT="45716" marB="45716"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Ion energy</a:t>
                      </a:r>
                      <a:endParaRPr kumimoji="0" lang="ru-RU" sz="1700" b="1"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[MeV/A]</a:t>
                      </a: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Output intensity</a:t>
                      </a:r>
                    </a:p>
                  </a:txBody>
                  <a:tcPr marL="91445" marR="91445" marT="45716" marB="45716"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r>
              <a:tr h="3539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smtClean="0">
                          <a:ln>
                            <a:noFill/>
                          </a:ln>
                          <a:solidFill>
                            <a:srgbClr val="000000"/>
                          </a:solidFill>
                          <a:effectLst/>
                          <a:latin typeface="Times New Roman" pitchFamily="18" charset="0"/>
                          <a:cs typeface="Times New Roman" pitchFamily="18" charset="0"/>
                        </a:rPr>
                        <a:t>7</a:t>
                      </a: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Li</a:t>
                      </a:r>
                      <a:endParaRPr kumimoji="0" lang="en-US" sz="1700" b="1" i="0" u="none" strike="noStrike" cap="none" normalizeH="0" baseline="0" smtClean="0">
                        <a:ln>
                          <a:noFill/>
                        </a:ln>
                        <a:solidFill>
                          <a:schemeClr val="tx1"/>
                        </a:solidFill>
                        <a:effectLst/>
                        <a:latin typeface="Times New Roman" pitchFamily="18" charset="0"/>
                        <a:cs typeface="Arial" charset="0"/>
                      </a:endParaRPr>
                    </a:p>
                  </a:txBody>
                  <a:tcPr marL="91445" marR="91445" marT="45716" marB="45716"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Arial" charset="0"/>
                        </a:rPr>
                        <a:t>35</a:t>
                      </a:r>
                      <a:endParaRPr kumimoji="0" lang="en-US" sz="1700" b="1" i="0" u="none" strike="noStrike" cap="none" normalizeH="0" baseline="0" smtClean="0">
                        <a:ln>
                          <a:noFill/>
                        </a:ln>
                        <a:solidFill>
                          <a:srgbClr val="000000"/>
                        </a:solidFill>
                        <a:effectLst/>
                        <a:latin typeface="Times New Roman" pitchFamily="18" charset="0"/>
                        <a:cs typeface="Arial" charset="0"/>
                      </a:endParaRP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6×10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13</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16" marB="45716"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3539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smtClean="0">
                          <a:ln>
                            <a:noFill/>
                          </a:ln>
                          <a:solidFill>
                            <a:srgbClr val="000000"/>
                          </a:solidFill>
                          <a:effectLst/>
                          <a:latin typeface="Times New Roman" pitchFamily="18" charset="0"/>
                          <a:cs typeface="Times New Roman" pitchFamily="18" charset="0"/>
                        </a:rPr>
                        <a:t>18</a:t>
                      </a: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O</a:t>
                      </a:r>
                      <a:endParaRPr kumimoji="0" lang="en-US" sz="1700" b="1" i="0" u="none" strike="noStrike" cap="none" normalizeH="0" baseline="0" smtClean="0">
                        <a:ln>
                          <a:noFill/>
                        </a:ln>
                        <a:solidFill>
                          <a:schemeClr val="tx1"/>
                        </a:solidFill>
                        <a:effectLst/>
                        <a:latin typeface="Times New Roman" pitchFamily="18" charset="0"/>
                        <a:cs typeface="Arial" charset="0"/>
                      </a:endParaRPr>
                    </a:p>
                  </a:txBody>
                  <a:tcPr marL="91445" marR="91445" marT="45716" marB="4571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Arial" charset="0"/>
                        </a:rPr>
                        <a:t>33</a:t>
                      </a:r>
                      <a:endParaRPr kumimoji="0" lang="en-US" sz="1700" b="1" i="0" u="none" strike="noStrike" cap="none" normalizeH="0" baseline="0" smtClean="0">
                        <a:ln>
                          <a:noFill/>
                        </a:ln>
                        <a:solidFill>
                          <a:srgbClr val="000000"/>
                        </a:solidFill>
                        <a:effectLst/>
                        <a:latin typeface="Times New Roman" pitchFamily="18" charset="0"/>
                        <a:cs typeface="Arial" charset="0"/>
                      </a:endParaRP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1×10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13</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16" marB="4571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3539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smtClean="0">
                          <a:ln>
                            <a:noFill/>
                          </a:ln>
                          <a:solidFill>
                            <a:srgbClr val="000000"/>
                          </a:solidFill>
                          <a:effectLst/>
                          <a:latin typeface="Times New Roman" pitchFamily="18" charset="0"/>
                          <a:cs typeface="Times New Roman" pitchFamily="18" charset="0"/>
                        </a:rPr>
                        <a:t>40</a:t>
                      </a: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Ar</a:t>
                      </a:r>
                      <a:endParaRPr kumimoji="0" lang="en-US" sz="1700" b="1" i="0" u="none" strike="noStrike" cap="none" normalizeH="0" baseline="0" smtClean="0">
                        <a:ln>
                          <a:noFill/>
                        </a:ln>
                        <a:solidFill>
                          <a:schemeClr val="tx1"/>
                        </a:solidFill>
                        <a:effectLst/>
                        <a:latin typeface="Times New Roman" pitchFamily="18" charset="0"/>
                        <a:cs typeface="Arial" charset="0"/>
                      </a:endParaRPr>
                    </a:p>
                  </a:txBody>
                  <a:tcPr marL="91445" marR="91445" marT="45716" marB="4571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Arial" charset="0"/>
                        </a:rPr>
                        <a:t>40</a:t>
                      </a:r>
                      <a:endParaRPr kumimoji="0" lang="en-US" sz="1700" b="1" i="0" u="none" strike="noStrike" cap="none" normalizeH="0" baseline="0" smtClean="0">
                        <a:ln>
                          <a:noFill/>
                        </a:ln>
                        <a:solidFill>
                          <a:srgbClr val="000000"/>
                        </a:solidFill>
                        <a:effectLst/>
                        <a:latin typeface="Times New Roman" pitchFamily="18" charset="0"/>
                        <a:cs typeface="Arial" charset="0"/>
                      </a:endParaRP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1×10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12</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16" marB="4571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3539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dirty="0" smtClean="0">
                          <a:ln>
                            <a:noFill/>
                          </a:ln>
                          <a:solidFill>
                            <a:srgbClr val="000000"/>
                          </a:solidFill>
                          <a:effectLst/>
                          <a:latin typeface="Times New Roman" pitchFamily="18" charset="0"/>
                          <a:cs typeface="Times New Roman" pitchFamily="18" charset="0"/>
                        </a:rPr>
                        <a:t>48</a:t>
                      </a:r>
                      <a:r>
                        <a:rPr kumimoji="0" lang="en-US" sz="1700" b="1" i="0" u="none" strike="noStrike" cap="none" normalizeH="0" baseline="0" dirty="0" smtClean="0">
                          <a:ln>
                            <a:noFill/>
                          </a:ln>
                          <a:solidFill>
                            <a:srgbClr val="000000"/>
                          </a:solidFill>
                          <a:effectLst/>
                          <a:latin typeface="Times New Roman" pitchFamily="18" charset="0"/>
                          <a:cs typeface="Times New Roman" pitchFamily="18" charset="0"/>
                        </a:rPr>
                        <a:t>Ca</a:t>
                      </a:r>
                      <a:endParaRPr kumimoji="0" lang="en-US" sz="1700" b="1" i="0" u="none" strike="noStrike" cap="none" normalizeH="0" baseline="0" dirty="0" smtClean="0">
                        <a:ln>
                          <a:noFill/>
                        </a:ln>
                        <a:solidFill>
                          <a:schemeClr val="tx1"/>
                        </a:solidFill>
                        <a:effectLst/>
                        <a:latin typeface="Times New Roman" pitchFamily="18" charset="0"/>
                        <a:cs typeface="Arial" charset="0"/>
                      </a:endParaRPr>
                    </a:p>
                  </a:txBody>
                  <a:tcPr marL="91445" marR="91445" marT="45716" marB="4571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Arial" charset="0"/>
                        </a:rPr>
                        <a:t>5</a:t>
                      </a:r>
                      <a:endParaRPr kumimoji="0" lang="en-US" sz="1700" b="1" i="0" u="none" strike="noStrike" cap="none" normalizeH="0" baseline="0" smtClean="0">
                        <a:ln>
                          <a:noFill/>
                        </a:ln>
                        <a:solidFill>
                          <a:srgbClr val="000000"/>
                        </a:solidFill>
                        <a:effectLst/>
                        <a:latin typeface="Times New Roman" pitchFamily="18" charset="0"/>
                        <a:cs typeface="Arial" charset="0"/>
                      </a:endParaRP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6×10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12</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16" marB="4571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539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dirty="0" smtClean="0">
                          <a:ln>
                            <a:noFill/>
                          </a:ln>
                          <a:solidFill>
                            <a:srgbClr val="000000"/>
                          </a:solidFill>
                          <a:effectLst/>
                          <a:latin typeface="Times New Roman" pitchFamily="18" charset="0"/>
                          <a:cs typeface="Times New Roman" pitchFamily="18" charset="0"/>
                        </a:rPr>
                        <a:t>54</a:t>
                      </a:r>
                      <a:r>
                        <a:rPr kumimoji="0" lang="en-US" sz="1700" b="1" i="0" u="none" strike="noStrike" cap="none" normalizeH="0" baseline="0" dirty="0" smtClean="0">
                          <a:ln>
                            <a:noFill/>
                          </a:ln>
                          <a:solidFill>
                            <a:srgbClr val="000000"/>
                          </a:solidFill>
                          <a:effectLst/>
                          <a:latin typeface="Times New Roman" pitchFamily="18" charset="0"/>
                          <a:cs typeface="Times New Roman" pitchFamily="18" charset="0"/>
                        </a:rPr>
                        <a:t>Cr</a:t>
                      </a:r>
                      <a:endParaRPr kumimoji="0" lang="en-US" sz="1700" b="1" i="0" u="none" strike="noStrike" cap="none" normalizeH="0" baseline="0" dirty="0" smtClean="0">
                        <a:ln>
                          <a:noFill/>
                        </a:ln>
                        <a:solidFill>
                          <a:schemeClr val="tx1"/>
                        </a:solidFill>
                        <a:effectLst/>
                        <a:latin typeface="Times New Roman" pitchFamily="18" charset="0"/>
                        <a:cs typeface="Arial" charset="0"/>
                      </a:endParaRPr>
                    </a:p>
                  </a:txBody>
                  <a:tcPr marL="91445" marR="91445" marT="45716" marB="4571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Arial" charset="0"/>
                        </a:rPr>
                        <a:t>5</a:t>
                      </a:r>
                      <a:endParaRPr kumimoji="0" lang="en-US" sz="1700" b="1" i="0" u="none" strike="noStrike" cap="none" normalizeH="0" baseline="0" smtClean="0">
                        <a:ln>
                          <a:noFill/>
                        </a:ln>
                        <a:solidFill>
                          <a:srgbClr val="000000"/>
                        </a:solidFill>
                        <a:effectLst/>
                        <a:latin typeface="Times New Roman" pitchFamily="18" charset="0"/>
                        <a:cs typeface="Arial" charset="0"/>
                      </a:endParaRP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3×10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12</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16" marB="4571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539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dirty="0" smtClean="0">
                          <a:ln>
                            <a:noFill/>
                          </a:ln>
                          <a:solidFill>
                            <a:srgbClr val="000000"/>
                          </a:solidFill>
                          <a:effectLst/>
                          <a:latin typeface="Times New Roman" pitchFamily="18" charset="0"/>
                          <a:cs typeface="Times New Roman" pitchFamily="18" charset="0"/>
                        </a:rPr>
                        <a:t>58</a:t>
                      </a:r>
                      <a:r>
                        <a:rPr kumimoji="0" lang="en-US" sz="1700" b="1" i="0" u="none" strike="noStrike" cap="none" normalizeH="0" baseline="0" dirty="0" smtClean="0">
                          <a:ln>
                            <a:noFill/>
                          </a:ln>
                          <a:solidFill>
                            <a:srgbClr val="000000"/>
                          </a:solidFill>
                          <a:effectLst/>
                          <a:latin typeface="Times New Roman" pitchFamily="18" charset="0"/>
                          <a:cs typeface="Times New Roman" pitchFamily="18" charset="0"/>
                        </a:rPr>
                        <a:t>Fe</a:t>
                      </a:r>
                      <a:endParaRPr kumimoji="0" lang="en-US" sz="1700" b="1" i="0" u="none" strike="noStrike" cap="none" normalizeH="0" baseline="0" dirty="0" smtClean="0">
                        <a:ln>
                          <a:noFill/>
                        </a:ln>
                        <a:solidFill>
                          <a:schemeClr val="tx1"/>
                        </a:solidFill>
                        <a:effectLst/>
                        <a:latin typeface="Times New Roman" pitchFamily="18" charset="0"/>
                        <a:cs typeface="Arial" charset="0"/>
                      </a:endParaRPr>
                    </a:p>
                  </a:txBody>
                  <a:tcPr marL="91445" marR="91445" marT="45716" marB="4571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dirty="0" smtClean="0">
                          <a:ln>
                            <a:noFill/>
                          </a:ln>
                          <a:solidFill>
                            <a:srgbClr val="000000"/>
                          </a:solidFill>
                          <a:effectLst/>
                          <a:latin typeface="Times New Roman" pitchFamily="18" charset="0"/>
                          <a:cs typeface="Arial" charset="0"/>
                        </a:rPr>
                        <a:t>5</a:t>
                      </a:r>
                      <a:endParaRPr kumimoji="0" lang="en-US" sz="1700" b="1" i="0" u="none" strike="noStrike" cap="none" normalizeH="0" baseline="0" dirty="0" smtClean="0">
                        <a:ln>
                          <a:noFill/>
                        </a:ln>
                        <a:solidFill>
                          <a:srgbClr val="000000"/>
                        </a:solidFill>
                        <a:effectLst/>
                        <a:latin typeface="Times New Roman" pitchFamily="18" charset="0"/>
                        <a:cs typeface="Arial" charset="0"/>
                      </a:endParaRP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3×10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12</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16" marB="4571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539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dirty="0" smtClean="0">
                          <a:ln>
                            <a:noFill/>
                          </a:ln>
                          <a:solidFill>
                            <a:srgbClr val="000000"/>
                          </a:solidFill>
                          <a:effectLst/>
                          <a:latin typeface="Times New Roman" pitchFamily="18" charset="0"/>
                          <a:cs typeface="Times New Roman" pitchFamily="18" charset="0"/>
                        </a:rPr>
                        <a:t>124</a:t>
                      </a:r>
                      <a:r>
                        <a:rPr kumimoji="0" lang="en-US" sz="1700" b="1" i="0" u="none" strike="noStrike" cap="none" normalizeH="0" baseline="0" dirty="0" smtClean="0">
                          <a:ln>
                            <a:noFill/>
                          </a:ln>
                          <a:solidFill>
                            <a:srgbClr val="000000"/>
                          </a:solidFill>
                          <a:effectLst/>
                          <a:latin typeface="Times New Roman" pitchFamily="18" charset="0"/>
                          <a:cs typeface="Times New Roman" pitchFamily="18" charset="0"/>
                        </a:rPr>
                        <a:t>Sn</a:t>
                      </a:r>
                      <a:endParaRPr kumimoji="0" lang="en-US" sz="1700" b="1" i="0" u="none" strike="noStrike" cap="none" normalizeH="0" baseline="0" dirty="0" smtClean="0">
                        <a:ln>
                          <a:noFill/>
                        </a:ln>
                        <a:solidFill>
                          <a:schemeClr val="tx1"/>
                        </a:solidFill>
                        <a:effectLst/>
                        <a:latin typeface="Times New Roman" pitchFamily="18" charset="0"/>
                        <a:cs typeface="Arial" charset="0"/>
                      </a:endParaRPr>
                    </a:p>
                  </a:txBody>
                  <a:tcPr marL="91445" marR="91445" marT="45716" marB="4571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dirty="0" smtClean="0">
                          <a:ln>
                            <a:noFill/>
                          </a:ln>
                          <a:solidFill>
                            <a:srgbClr val="000000"/>
                          </a:solidFill>
                          <a:effectLst/>
                          <a:latin typeface="Times New Roman" pitchFamily="18" charset="0"/>
                          <a:cs typeface="Arial" charset="0"/>
                        </a:rPr>
                        <a:t>5</a:t>
                      </a:r>
                      <a:endParaRPr kumimoji="0" lang="en-US" sz="1700" b="1" i="0" u="none" strike="noStrike" cap="none" normalizeH="0" baseline="0" dirty="0" smtClean="0">
                        <a:ln>
                          <a:noFill/>
                        </a:ln>
                        <a:solidFill>
                          <a:srgbClr val="000000"/>
                        </a:solidFill>
                        <a:effectLst/>
                        <a:latin typeface="Times New Roman" pitchFamily="18" charset="0"/>
                        <a:cs typeface="Arial" charset="0"/>
                      </a:endParaRP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dirty="0" smtClean="0">
                          <a:ln>
                            <a:noFill/>
                          </a:ln>
                          <a:solidFill>
                            <a:srgbClr val="000000"/>
                          </a:solidFill>
                          <a:effectLst/>
                          <a:latin typeface="Times New Roman" pitchFamily="18" charset="0"/>
                          <a:cs typeface="Times New Roman" pitchFamily="18" charset="0"/>
                        </a:rPr>
                        <a:t>2×10</a:t>
                      </a:r>
                      <a:r>
                        <a:rPr kumimoji="0" lang="en-GB" sz="1700" b="1" i="0" u="none" strike="noStrike" cap="none" normalizeH="0" baseline="30000" dirty="0" smtClean="0">
                          <a:ln>
                            <a:noFill/>
                          </a:ln>
                          <a:solidFill>
                            <a:srgbClr val="000000"/>
                          </a:solidFill>
                          <a:effectLst/>
                          <a:latin typeface="Times New Roman" pitchFamily="18" charset="0"/>
                          <a:cs typeface="Times New Roman" pitchFamily="18" charset="0"/>
                        </a:rPr>
                        <a:t>11</a:t>
                      </a:r>
                      <a:endParaRPr kumimoji="0" lang="en-GB" sz="1700" b="1" i="0" u="none" strike="noStrike" cap="none" normalizeH="0" baseline="30000" dirty="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16" marB="4571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539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dirty="0" smtClean="0">
                          <a:ln>
                            <a:noFill/>
                          </a:ln>
                          <a:solidFill>
                            <a:srgbClr val="000000"/>
                          </a:solidFill>
                          <a:effectLst/>
                          <a:latin typeface="Times New Roman" pitchFamily="18" charset="0"/>
                          <a:cs typeface="Times New Roman" pitchFamily="18" charset="0"/>
                        </a:rPr>
                        <a:t>136</a:t>
                      </a:r>
                      <a:r>
                        <a:rPr kumimoji="0" lang="en-US" sz="1700" b="1" i="0" u="none" strike="noStrike" cap="none" normalizeH="0" baseline="0" dirty="0" smtClean="0">
                          <a:ln>
                            <a:noFill/>
                          </a:ln>
                          <a:solidFill>
                            <a:srgbClr val="000000"/>
                          </a:solidFill>
                          <a:effectLst/>
                          <a:latin typeface="Times New Roman" pitchFamily="18" charset="0"/>
                          <a:cs typeface="Times New Roman" pitchFamily="18" charset="0"/>
                        </a:rPr>
                        <a:t>Xe</a:t>
                      </a:r>
                      <a:endParaRPr kumimoji="0" lang="en-US" sz="1700" b="1" i="0" u="none" strike="noStrike" cap="none" normalizeH="0" baseline="0" dirty="0" smtClean="0">
                        <a:ln>
                          <a:noFill/>
                        </a:ln>
                        <a:solidFill>
                          <a:schemeClr val="tx1"/>
                        </a:solidFill>
                        <a:effectLst/>
                        <a:latin typeface="Times New Roman" pitchFamily="18" charset="0"/>
                        <a:cs typeface="Arial" charset="0"/>
                      </a:endParaRPr>
                    </a:p>
                  </a:txBody>
                  <a:tcPr marL="91445" marR="91445" marT="45716" marB="4571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dirty="0" smtClean="0">
                          <a:ln>
                            <a:noFill/>
                          </a:ln>
                          <a:solidFill>
                            <a:srgbClr val="000000"/>
                          </a:solidFill>
                          <a:effectLst/>
                          <a:latin typeface="Times New Roman" pitchFamily="18" charset="0"/>
                          <a:cs typeface="Arial" charset="0"/>
                        </a:rPr>
                        <a:t>5</a:t>
                      </a:r>
                      <a:endParaRPr kumimoji="0" lang="en-US" sz="1700" b="1" i="0" u="none" strike="noStrike" cap="none" normalizeH="0" baseline="0" dirty="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dirty="0" smtClean="0">
                          <a:ln>
                            <a:noFill/>
                          </a:ln>
                          <a:solidFill>
                            <a:srgbClr val="000000"/>
                          </a:solidFill>
                          <a:effectLst/>
                          <a:latin typeface="Times New Roman" pitchFamily="18" charset="0"/>
                          <a:cs typeface="Times New Roman" pitchFamily="18" charset="0"/>
                        </a:rPr>
                        <a:t>4×10</a:t>
                      </a:r>
                      <a:r>
                        <a:rPr kumimoji="0" lang="en-GB" sz="1700" b="1" i="0" u="none" strike="noStrike" cap="none" normalizeH="0" baseline="30000" dirty="0" smtClean="0">
                          <a:ln>
                            <a:noFill/>
                          </a:ln>
                          <a:solidFill>
                            <a:srgbClr val="000000"/>
                          </a:solidFill>
                          <a:effectLst/>
                          <a:latin typeface="Times New Roman" pitchFamily="18" charset="0"/>
                          <a:cs typeface="Times New Roman" pitchFamily="18" charset="0"/>
                        </a:rPr>
                        <a:t>11</a:t>
                      </a:r>
                      <a:endParaRPr kumimoji="0" lang="en-GB" sz="1700" b="1" i="0" u="none" strike="noStrike" cap="none" normalizeH="0" baseline="30000" dirty="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16" marB="4571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539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smtClean="0">
                          <a:ln>
                            <a:noFill/>
                          </a:ln>
                          <a:solidFill>
                            <a:srgbClr val="000000"/>
                          </a:solidFill>
                          <a:effectLst/>
                          <a:latin typeface="Times New Roman" pitchFamily="18" charset="0"/>
                          <a:cs typeface="Times New Roman" pitchFamily="18" charset="0"/>
                        </a:rPr>
                        <a:t>238</a:t>
                      </a: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U</a:t>
                      </a:r>
                      <a:endParaRPr kumimoji="0" lang="en-US" sz="1700" b="1" i="0" u="none" strike="noStrike" cap="none" normalizeH="0" baseline="0" smtClean="0">
                        <a:ln>
                          <a:noFill/>
                        </a:ln>
                        <a:solidFill>
                          <a:schemeClr val="tx1"/>
                        </a:solidFill>
                        <a:effectLst/>
                        <a:latin typeface="Times New Roman" pitchFamily="18" charset="0"/>
                        <a:cs typeface="Arial" charset="0"/>
                      </a:endParaRPr>
                    </a:p>
                  </a:txBody>
                  <a:tcPr marL="91445" marR="91445" marT="45716" marB="45716"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Times New Roman" pitchFamily="18" charset="0"/>
                          <a:cs typeface="Times New Roman" pitchFamily="18" charset="0"/>
                        </a:rPr>
                        <a:t> 7</a:t>
                      </a:r>
                      <a:endParaRPr kumimoji="0" lang="en-US" sz="1700" b="1" i="0" u="none" strike="noStrike" cap="none" normalizeH="0" baseline="0" dirty="0" smtClean="0">
                        <a:ln>
                          <a:noFill/>
                        </a:ln>
                        <a:solidFill>
                          <a:srgbClr val="000000"/>
                        </a:solidFill>
                        <a:effectLst/>
                        <a:latin typeface="Times New Roman" pitchFamily="18" charset="0"/>
                        <a:cs typeface="Arial" charset="0"/>
                      </a:endParaRPr>
                    </a:p>
                  </a:txBody>
                  <a:tcPr marL="91445" marR="91445"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dirty="0" smtClean="0">
                          <a:ln>
                            <a:noFill/>
                          </a:ln>
                          <a:solidFill>
                            <a:srgbClr val="000000"/>
                          </a:solidFill>
                          <a:effectLst/>
                          <a:latin typeface="Times New Roman" pitchFamily="18" charset="0"/>
                          <a:cs typeface="Times New Roman" pitchFamily="18" charset="0"/>
                        </a:rPr>
                        <a:t>2×10</a:t>
                      </a:r>
                      <a:r>
                        <a:rPr kumimoji="0" lang="en-GB" sz="1700" b="1" i="0" u="none" strike="noStrike" cap="none" normalizeH="0" baseline="30000" dirty="0" smtClean="0">
                          <a:ln>
                            <a:noFill/>
                          </a:ln>
                          <a:solidFill>
                            <a:srgbClr val="000000"/>
                          </a:solidFill>
                          <a:effectLst/>
                          <a:latin typeface="Times New Roman" pitchFamily="18" charset="0"/>
                          <a:cs typeface="Times New Roman" pitchFamily="18" charset="0"/>
                        </a:rPr>
                        <a:t>10</a:t>
                      </a:r>
                      <a:endParaRPr kumimoji="0" lang="en-GB" sz="1700" b="1" i="0" u="none" strike="noStrike" cap="none" normalizeH="0" baseline="30000" dirty="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16" marB="45716"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bl>
          </a:graphicData>
        </a:graphic>
      </p:graphicFrame>
    </p:spTree>
    <p:extLst>
      <p:ext uri="{BB962C8B-B14F-4D97-AF65-F5344CB8AC3E}">
        <p14:creationId xmlns:p14="http://schemas.microsoft.com/office/powerpoint/2010/main" xmlns="" val="107293848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6"/>
          <p:cNvSpPr>
            <a:spLocks noGrp="1"/>
          </p:cNvSpPr>
          <p:nvPr>
            <p:ph type="sldNum" sz="quarter" idx="12"/>
          </p:nvPr>
        </p:nvSpPr>
        <p:spPr/>
        <p:txBody>
          <a:bodyPr/>
          <a:lstStyle/>
          <a:p>
            <a:fld id="{CD28BD7D-5F0F-430C-903E-F9770A0A2331}" type="slidenum">
              <a:rPr lang="ru-RU" altLang="ru-RU"/>
              <a:pPr/>
              <a:t>24</a:t>
            </a:fld>
            <a:endParaRPr lang="ru-RU" altLang="ru-RU"/>
          </a:p>
        </p:txBody>
      </p:sp>
      <p:graphicFrame>
        <p:nvGraphicFramePr>
          <p:cNvPr id="1341444" name="Object 4"/>
          <p:cNvGraphicFramePr>
            <a:graphicFrameLocks noGrp="1" noChangeAspect="1"/>
          </p:cNvGraphicFramePr>
          <p:nvPr>
            <p:ph sz="half" idx="2"/>
            <p:extLst>
              <p:ext uri="{D42A27DB-BD31-4B8C-83A1-F6EECF244321}">
                <p14:modId xmlns:p14="http://schemas.microsoft.com/office/powerpoint/2010/main" xmlns="" val="410527401"/>
              </p:ext>
            </p:extLst>
          </p:nvPr>
        </p:nvGraphicFramePr>
        <p:xfrm>
          <a:off x="1528132" y="288131"/>
          <a:ext cx="6484937" cy="6510337"/>
        </p:xfrm>
        <a:graphic>
          <a:graphicData uri="http://schemas.openxmlformats.org/presentationml/2006/ole">
            <p:oleObj spid="_x0000_s1062951" name="AutoCAD Drawing" r:id="rId4" imgW="8313420" imgH="4724400" progId="">
              <p:embed/>
            </p:oleObj>
          </a:graphicData>
        </a:graphic>
      </p:graphicFrame>
      <p:sp>
        <p:nvSpPr>
          <p:cNvPr id="1341445" name="Text Box 5"/>
          <p:cNvSpPr txBox="1">
            <a:spLocks noChangeArrowheads="1"/>
          </p:cNvSpPr>
          <p:nvPr/>
        </p:nvSpPr>
        <p:spPr bwMode="auto">
          <a:xfrm>
            <a:off x="195263" y="0"/>
            <a:ext cx="8948737" cy="6185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40114" tIns="70057" rIns="140114" bIns="70057">
            <a:spAutoFit/>
          </a:bodyPr>
          <a:lstStyle>
            <a:lvl1pPr>
              <a:defRPr sz="2400">
                <a:solidFill>
                  <a:schemeClr val="tx1"/>
                </a:solidFill>
                <a:latin typeface="Times New Roman" panose="02020603050405020304" pitchFamily="18" charset="0"/>
              </a:defRPr>
            </a:lvl1pPr>
            <a:lvl2pPr marL="700088">
              <a:defRPr sz="2400">
                <a:solidFill>
                  <a:schemeClr val="tx1"/>
                </a:solidFill>
                <a:latin typeface="Times New Roman" panose="02020603050405020304" pitchFamily="18" charset="0"/>
              </a:defRPr>
            </a:lvl2pPr>
            <a:lvl3pPr marL="1401763">
              <a:defRPr sz="2400">
                <a:solidFill>
                  <a:schemeClr val="tx1"/>
                </a:solidFill>
                <a:latin typeface="Times New Roman" panose="02020603050405020304" pitchFamily="18" charset="0"/>
              </a:defRPr>
            </a:lvl3pPr>
            <a:lvl4pPr marL="2101850">
              <a:defRPr sz="2400">
                <a:solidFill>
                  <a:schemeClr val="tx1"/>
                </a:solidFill>
                <a:latin typeface="Times New Roman" panose="02020603050405020304" pitchFamily="18" charset="0"/>
              </a:defRPr>
            </a:lvl4pPr>
            <a:lvl5pPr marL="2801938">
              <a:defRPr sz="2400">
                <a:solidFill>
                  <a:schemeClr val="tx1"/>
                </a:solidFill>
                <a:latin typeface="Times New Roman" panose="02020603050405020304" pitchFamily="18" charset="0"/>
              </a:defRPr>
            </a:lvl5pPr>
            <a:lvl6pPr marL="3259138" fontAlgn="base">
              <a:spcBef>
                <a:spcPct val="0"/>
              </a:spcBef>
              <a:spcAft>
                <a:spcPct val="0"/>
              </a:spcAft>
              <a:defRPr sz="2400">
                <a:solidFill>
                  <a:schemeClr val="tx1"/>
                </a:solidFill>
                <a:latin typeface="Times New Roman" panose="02020603050405020304" pitchFamily="18" charset="0"/>
              </a:defRPr>
            </a:lvl6pPr>
            <a:lvl7pPr marL="3716338" fontAlgn="base">
              <a:spcBef>
                <a:spcPct val="0"/>
              </a:spcBef>
              <a:spcAft>
                <a:spcPct val="0"/>
              </a:spcAft>
              <a:defRPr sz="2400">
                <a:solidFill>
                  <a:schemeClr val="tx1"/>
                </a:solidFill>
                <a:latin typeface="Times New Roman" panose="02020603050405020304" pitchFamily="18" charset="0"/>
              </a:defRPr>
            </a:lvl7pPr>
            <a:lvl8pPr marL="4173538" fontAlgn="base">
              <a:spcBef>
                <a:spcPct val="0"/>
              </a:spcBef>
              <a:spcAft>
                <a:spcPct val="0"/>
              </a:spcAft>
              <a:defRPr sz="2400">
                <a:solidFill>
                  <a:schemeClr val="tx1"/>
                </a:solidFill>
                <a:latin typeface="Times New Roman" panose="02020603050405020304" pitchFamily="18" charset="0"/>
              </a:defRPr>
            </a:lvl8pPr>
            <a:lvl9pPr marL="4630738" fontAlgn="base">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ru-RU" sz="3100" b="1" dirty="0">
                <a:solidFill>
                  <a:srgbClr val="0000FF"/>
                </a:solidFill>
                <a:latin typeface="Arial" panose="020B0604020202020204" pitchFamily="34" charset="0"/>
              </a:rPr>
              <a:t>U400M</a:t>
            </a:r>
            <a:r>
              <a:rPr lang="en-US" altLang="ru-RU" b="1" dirty="0">
                <a:solidFill>
                  <a:srgbClr val="0000FF"/>
                </a:solidFill>
                <a:latin typeface="Arial" panose="020B0604020202020204" pitchFamily="34" charset="0"/>
              </a:rPr>
              <a:t>.    New ion sources and axial </a:t>
            </a:r>
            <a:r>
              <a:rPr lang="en-US" altLang="ru-RU" b="1" dirty="0" smtClean="0">
                <a:solidFill>
                  <a:srgbClr val="0000FF"/>
                </a:solidFill>
                <a:latin typeface="Arial" panose="020B0604020202020204" pitchFamily="34" charset="0"/>
              </a:rPr>
              <a:t>injection system</a:t>
            </a:r>
            <a:endParaRPr lang="ru-RU" altLang="ru-RU" b="1" dirty="0">
              <a:solidFill>
                <a:srgbClr val="0000FF"/>
              </a:solidFill>
              <a:latin typeface="Arial" panose="020B0604020202020204" pitchFamily="34" charset="0"/>
            </a:endParaRPr>
          </a:p>
        </p:txBody>
      </p:sp>
      <p:pic>
        <p:nvPicPr>
          <p:cNvPr id="1341446"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65100" y="3543300"/>
            <a:ext cx="3949700" cy="314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41447"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614988" y="2692400"/>
            <a:ext cx="2617787" cy="3416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41448" name="Text Box 8"/>
          <p:cNvSpPr txBox="1">
            <a:spLocks noChangeArrowheads="1"/>
          </p:cNvSpPr>
          <p:nvPr/>
        </p:nvSpPr>
        <p:spPr bwMode="auto">
          <a:xfrm>
            <a:off x="6653213" y="5408613"/>
            <a:ext cx="2300287" cy="1449387"/>
          </a:xfrm>
          <a:prstGeom prst="rect">
            <a:avLst/>
          </a:prstGeom>
          <a:solidFill>
            <a:schemeClr val="bg1"/>
          </a:soli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altLang="ru-RU" sz="1600" b="1" dirty="0" smtClean="0"/>
              <a:t>Beam </a:t>
            </a:r>
            <a:r>
              <a:rPr lang="en-US" altLang="ru-RU" sz="1600" b="1" dirty="0" err="1" smtClean="0"/>
              <a:t>ntensity</a:t>
            </a:r>
            <a:r>
              <a:rPr lang="en-US" altLang="ru-RU" sz="1600" b="1" dirty="0">
                <a:solidFill>
                  <a:srgbClr val="6600FF"/>
                </a:solidFill>
                <a:latin typeface="Times New Roman" panose="02020603050405020304" pitchFamily="18" charset="0"/>
              </a:rPr>
              <a:t>: </a:t>
            </a:r>
            <a:endParaRPr lang="ru-RU" altLang="ru-RU" sz="1600" b="1" dirty="0">
              <a:solidFill>
                <a:srgbClr val="6600FF"/>
              </a:solidFill>
              <a:latin typeface="Times New Roman" panose="02020603050405020304" pitchFamily="18" charset="0"/>
            </a:endParaRPr>
          </a:p>
          <a:p>
            <a:pPr>
              <a:spcBef>
                <a:spcPct val="50000"/>
              </a:spcBef>
            </a:pPr>
            <a:r>
              <a:rPr lang="en-US" altLang="ru-RU" sz="1600" b="1" dirty="0">
                <a:solidFill>
                  <a:srgbClr val="6600FF"/>
                </a:solidFill>
                <a:latin typeface="Times New Roman" panose="02020603050405020304" pitchFamily="18" charset="0"/>
              </a:rPr>
              <a:t>Kr</a:t>
            </a:r>
            <a:r>
              <a:rPr lang="en-US" altLang="ru-RU" sz="1600" b="1" baseline="30000" dirty="0">
                <a:solidFill>
                  <a:srgbClr val="6600FF"/>
                </a:solidFill>
                <a:latin typeface="Times New Roman" panose="02020603050405020304" pitchFamily="18" charset="0"/>
              </a:rPr>
              <a:t>15+</a:t>
            </a:r>
            <a:r>
              <a:rPr lang="en-US" altLang="ru-RU" sz="1600" b="1" dirty="0">
                <a:solidFill>
                  <a:srgbClr val="6600FF"/>
                </a:solidFill>
                <a:latin typeface="Times New Roman" panose="02020603050405020304" pitchFamily="18" charset="0"/>
              </a:rPr>
              <a:t> ~ 100 </a:t>
            </a:r>
            <a:r>
              <a:rPr lang="en-US" altLang="ru-RU" sz="1600" b="1" dirty="0" err="1">
                <a:solidFill>
                  <a:srgbClr val="6600FF"/>
                </a:solidFill>
                <a:latin typeface="Times New Roman" panose="02020603050405020304" pitchFamily="18" charset="0"/>
              </a:rPr>
              <a:t>eμA</a:t>
            </a:r>
            <a:r>
              <a:rPr lang="en-US" altLang="ru-RU" sz="1600" b="1" dirty="0">
                <a:solidFill>
                  <a:srgbClr val="6600FF"/>
                </a:solidFill>
                <a:latin typeface="Times New Roman" panose="02020603050405020304" pitchFamily="18" charset="0"/>
              </a:rPr>
              <a:t>, </a:t>
            </a:r>
          </a:p>
          <a:p>
            <a:pPr>
              <a:spcBef>
                <a:spcPct val="50000"/>
              </a:spcBef>
            </a:pPr>
            <a:r>
              <a:rPr lang="en-US" altLang="ru-RU" sz="1600" b="1" dirty="0">
                <a:solidFill>
                  <a:srgbClr val="6600FF"/>
                </a:solidFill>
                <a:latin typeface="Times New Roman" panose="02020603050405020304" pitchFamily="18" charset="0"/>
              </a:rPr>
              <a:t>Kr</a:t>
            </a:r>
            <a:r>
              <a:rPr lang="en-US" altLang="ru-RU" sz="1600" b="1" baseline="30000" dirty="0">
                <a:solidFill>
                  <a:srgbClr val="6600FF"/>
                </a:solidFill>
                <a:latin typeface="Times New Roman" panose="02020603050405020304" pitchFamily="18" charset="0"/>
              </a:rPr>
              <a:t>20+</a:t>
            </a:r>
            <a:r>
              <a:rPr lang="en-US" altLang="ru-RU" sz="1600" b="1" dirty="0">
                <a:solidFill>
                  <a:srgbClr val="6600FF"/>
                </a:solidFill>
                <a:latin typeface="Times New Roman" panose="02020603050405020304" pitchFamily="18" charset="0"/>
              </a:rPr>
              <a:t> ~ 10 </a:t>
            </a:r>
            <a:r>
              <a:rPr lang="en-US" altLang="ru-RU" sz="1600" b="1" dirty="0" err="1">
                <a:solidFill>
                  <a:srgbClr val="6600FF"/>
                </a:solidFill>
                <a:latin typeface="Times New Roman" panose="02020603050405020304" pitchFamily="18" charset="0"/>
              </a:rPr>
              <a:t>eμA</a:t>
            </a:r>
            <a:r>
              <a:rPr lang="en-US" altLang="ru-RU" sz="1600" b="1" dirty="0">
                <a:solidFill>
                  <a:srgbClr val="6600FF"/>
                </a:solidFill>
                <a:latin typeface="Times New Roman" panose="02020603050405020304" pitchFamily="18" charset="0"/>
              </a:rPr>
              <a:t>, </a:t>
            </a:r>
          </a:p>
          <a:p>
            <a:pPr>
              <a:spcBef>
                <a:spcPct val="50000"/>
              </a:spcBef>
            </a:pPr>
            <a:r>
              <a:rPr lang="en-US" altLang="ru-RU" sz="1600" b="1" dirty="0" err="1">
                <a:solidFill>
                  <a:srgbClr val="6600FF"/>
                </a:solidFill>
                <a:latin typeface="Times New Roman" panose="02020603050405020304" pitchFamily="18" charset="0"/>
              </a:rPr>
              <a:t>Xe</a:t>
            </a:r>
            <a:r>
              <a:rPr lang="ru-RU" altLang="ru-RU" sz="1600" b="1" dirty="0">
                <a:solidFill>
                  <a:srgbClr val="6600FF"/>
                </a:solidFill>
                <a:latin typeface="Times New Roman" panose="02020603050405020304" pitchFamily="18" charset="0"/>
              </a:rPr>
              <a:t> </a:t>
            </a:r>
            <a:r>
              <a:rPr lang="en-US" altLang="ru-RU" sz="1600" b="1" baseline="30000" dirty="0">
                <a:solidFill>
                  <a:srgbClr val="6600FF"/>
                </a:solidFill>
                <a:latin typeface="Times New Roman" panose="02020603050405020304" pitchFamily="18" charset="0"/>
              </a:rPr>
              <a:t>30+</a:t>
            </a:r>
            <a:r>
              <a:rPr lang="en-US" altLang="ru-RU" sz="1600" b="1" dirty="0">
                <a:solidFill>
                  <a:srgbClr val="6600FF"/>
                </a:solidFill>
                <a:latin typeface="Times New Roman" panose="02020603050405020304" pitchFamily="18" charset="0"/>
              </a:rPr>
              <a:t> ~ 5 </a:t>
            </a:r>
            <a:r>
              <a:rPr lang="en-US" altLang="ru-RU" sz="1600" b="1" dirty="0" err="1">
                <a:solidFill>
                  <a:srgbClr val="6600FF"/>
                </a:solidFill>
                <a:latin typeface="Times New Roman" panose="02020603050405020304" pitchFamily="18" charset="0"/>
              </a:rPr>
              <a:t>eμA</a:t>
            </a:r>
            <a:endParaRPr lang="ru-RU" altLang="ru-RU" sz="1600" b="1" dirty="0">
              <a:solidFill>
                <a:srgbClr val="6600FF"/>
              </a:solidFill>
              <a:latin typeface="Times New Roman" panose="02020603050405020304" pitchFamily="18" charset="0"/>
            </a:endParaRPr>
          </a:p>
        </p:txBody>
      </p:sp>
      <p:sp>
        <p:nvSpPr>
          <p:cNvPr id="1341449" name="Text Box 9"/>
          <p:cNvSpPr txBox="1">
            <a:spLocks noChangeArrowheads="1"/>
          </p:cNvSpPr>
          <p:nvPr/>
        </p:nvSpPr>
        <p:spPr bwMode="auto">
          <a:xfrm>
            <a:off x="2641600" y="5676900"/>
            <a:ext cx="1435100" cy="646331"/>
          </a:xfrm>
          <a:prstGeom prst="rect">
            <a:avLst/>
          </a:prstGeom>
          <a:solidFill>
            <a:schemeClr val="bg1"/>
          </a:solidFill>
          <a:ln>
            <a:noFill/>
          </a:ln>
          <a:effectLst>
            <a:outerShdw dist="117088" dir="2436078" algn="ctr" rotWithShape="0">
              <a:schemeClr val="bg2">
                <a:alpha val="50000"/>
              </a:schemeClr>
            </a:outerShdw>
          </a:effectLst>
          <a:extLst>
            <a:ext uri="{91240B29-F687-4F45-9708-019B960494DF}">
              <a14:hiddenLine xmlns:a14="http://schemas.microsoft.com/office/drawing/2010/main" xmlns="" w="9525" algn="ctr">
                <a:solidFill>
                  <a:schemeClr val="tx1"/>
                </a:solidFill>
                <a:miter lim="800000"/>
                <a:headEnd/>
                <a:tailEnd/>
              </a14:hiddenLine>
            </a:ext>
          </a:extLst>
        </p:spPr>
        <p:txBody>
          <a:bodyPr>
            <a:spAutoFit/>
          </a:bodyPr>
          <a:lstStyle/>
          <a:p>
            <a:pPr>
              <a:spcBef>
                <a:spcPct val="50000"/>
              </a:spcBef>
            </a:pPr>
            <a:r>
              <a:rPr lang="en-US" altLang="ru-RU" dirty="0" smtClean="0"/>
              <a:t>DECRIS-2 14 GHz</a:t>
            </a:r>
            <a:endParaRPr lang="ru-RU" altLang="ru-RU" dirty="0"/>
          </a:p>
        </p:txBody>
      </p:sp>
      <p:sp>
        <p:nvSpPr>
          <p:cNvPr id="1341450" name="Text Box 10"/>
          <p:cNvSpPr txBox="1">
            <a:spLocks noChangeArrowheads="1"/>
          </p:cNvSpPr>
          <p:nvPr/>
        </p:nvSpPr>
        <p:spPr bwMode="auto">
          <a:xfrm>
            <a:off x="7391399" y="2832100"/>
            <a:ext cx="1630363" cy="646331"/>
          </a:xfrm>
          <a:prstGeom prst="rect">
            <a:avLst/>
          </a:prstGeom>
          <a:solidFill>
            <a:schemeClr val="bg1"/>
          </a:solidFill>
          <a:ln w="9525" algn="ctr">
            <a:solidFill>
              <a:srgbClr val="000066"/>
            </a:solidFill>
            <a:miter lim="800000"/>
            <a:headEnd/>
            <a:tailEnd/>
          </a:ln>
          <a:effectLst/>
          <a:extLst>
            <a:ext uri="{AF507438-7753-43E0-B8FC-AC1667EBCBE1}">
              <a14:hiddenEffects xmlns:a14="http://schemas.microsoft.com/office/drawing/2010/main" xmlns="">
                <a:effectLst>
                  <a:outerShdw dist="117088" dir="2436078" algn="ctr" rotWithShape="0">
                    <a:schemeClr val="bg2">
                      <a:alpha val="50000"/>
                    </a:schemeClr>
                  </a:outerShdw>
                </a:effectLst>
              </a14:hiddenEffects>
            </a:ext>
          </a:extLst>
        </p:spPr>
        <p:txBody>
          <a:bodyPr wrap="square">
            <a:spAutoFit/>
          </a:bodyPr>
          <a:lstStyle/>
          <a:p>
            <a:pPr>
              <a:spcBef>
                <a:spcPct val="50000"/>
              </a:spcBef>
            </a:pPr>
            <a:r>
              <a:rPr lang="en-US" altLang="ru-RU" dirty="0" smtClean="0"/>
              <a:t>DECRIS-SC2 18 </a:t>
            </a:r>
            <a:r>
              <a:rPr lang="en-US" altLang="ru-RU" dirty="0"/>
              <a:t>GHz</a:t>
            </a:r>
            <a:endParaRPr lang="ru-RU" altLang="ru-RU" dirty="0"/>
          </a:p>
        </p:txBody>
      </p:sp>
      <p:sp>
        <p:nvSpPr>
          <p:cNvPr id="1341451" name="Line 11"/>
          <p:cNvSpPr>
            <a:spLocks noChangeShapeType="1"/>
          </p:cNvSpPr>
          <p:nvPr/>
        </p:nvSpPr>
        <p:spPr bwMode="auto">
          <a:xfrm flipV="1">
            <a:off x="1257300" y="1625600"/>
            <a:ext cx="2501900" cy="2108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117088" dir="2436078" algn="ctr" rotWithShape="0">
                    <a:schemeClr val="bg2">
                      <a:alpha val="50000"/>
                    </a:schemeClr>
                  </a:outerShdw>
                </a:effectLst>
              </a14:hiddenEffects>
            </a:ext>
          </a:extLst>
        </p:spPr>
        <p:txBody>
          <a:bodyPr anchor="ctr">
            <a:spAutoFit/>
          </a:bodyPr>
          <a:lstStyle/>
          <a:p>
            <a:endParaRPr lang="ru-RU"/>
          </a:p>
        </p:txBody>
      </p:sp>
      <p:sp>
        <p:nvSpPr>
          <p:cNvPr id="1341452" name="Line 12"/>
          <p:cNvSpPr>
            <a:spLocks noChangeShapeType="1"/>
          </p:cNvSpPr>
          <p:nvPr/>
        </p:nvSpPr>
        <p:spPr bwMode="auto">
          <a:xfrm flipV="1">
            <a:off x="5803900" y="1727200"/>
            <a:ext cx="304800" cy="11557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117088" dir="2436078" algn="ctr" rotWithShape="0">
                    <a:schemeClr val="bg2">
                      <a:alpha val="50000"/>
                    </a:schemeClr>
                  </a:outerShdw>
                </a:effectLst>
              </a14:hiddenEffects>
            </a:ext>
          </a:extLst>
        </p:spPr>
        <p:txBody>
          <a:bodyPr anchor="ctr">
            <a:spAutoFit/>
          </a:bodyPr>
          <a:lstStyle/>
          <a:p>
            <a:endParaRPr lang="ru-RU"/>
          </a:p>
        </p:txBody>
      </p:sp>
      <p:sp>
        <p:nvSpPr>
          <p:cNvPr id="4" name="TextBox 3"/>
          <p:cNvSpPr txBox="1"/>
          <p:nvPr/>
        </p:nvSpPr>
        <p:spPr>
          <a:xfrm>
            <a:off x="4385632" y="6266932"/>
            <a:ext cx="1428814" cy="307777"/>
          </a:xfrm>
          <a:prstGeom prst="rect">
            <a:avLst/>
          </a:prstGeom>
          <a:solidFill>
            <a:schemeClr val="bg1"/>
          </a:solidFill>
        </p:spPr>
        <p:txBody>
          <a:bodyPr wrap="square" rtlCol="0">
            <a:spAutoFit/>
          </a:bodyPr>
          <a:lstStyle/>
          <a:p>
            <a:r>
              <a:rPr lang="en-US" sz="1400" dirty="0" smtClean="0"/>
              <a:t>Median plane</a:t>
            </a:r>
            <a:endParaRPr lang="ru-RU" sz="1400" dirty="0"/>
          </a:p>
        </p:txBody>
      </p:sp>
    </p:spTree>
    <p:extLst>
      <p:ext uri="{BB962C8B-B14F-4D97-AF65-F5344CB8AC3E}">
        <p14:creationId xmlns:p14="http://schemas.microsoft.com/office/powerpoint/2010/main" xmlns="" val="20945409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Номер слайда 5"/>
          <p:cNvSpPr>
            <a:spLocks noGrp="1"/>
          </p:cNvSpPr>
          <p:nvPr>
            <p:ph type="sldNum" sz="quarter" idx="12"/>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D717475D-7E03-4B99-A991-862099F17EA8}" type="slidenum">
              <a:rPr lang="en-US" altLang="ru-RU" sz="1400" smtClean="0">
                <a:latin typeface="Times New Roman" panose="02020603050405020304" pitchFamily="18" charset="0"/>
              </a:rPr>
              <a:pPr>
                <a:spcBef>
                  <a:spcPct val="50000"/>
                </a:spcBef>
                <a:buClrTx/>
                <a:buSzTx/>
                <a:buFontTx/>
                <a:buNone/>
              </a:pPr>
              <a:t>25</a:t>
            </a:fld>
            <a:endParaRPr lang="en-US" altLang="ru-RU" sz="1400" smtClean="0">
              <a:latin typeface="Times New Roman" panose="02020603050405020304" pitchFamily="18" charset="0"/>
            </a:endParaRPr>
          </a:p>
        </p:txBody>
      </p:sp>
      <p:sp>
        <p:nvSpPr>
          <p:cNvPr id="190467" name="Text Box 3"/>
          <p:cNvSpPr txBox="1">
            <a:spLocks noChangeArrowheads="1"/>
          </p:cNvSpPr>
          <p:nvPr/>
        </p:nvSpPr>
        <p:spPr bwMode="auto">
          <a:xfrm>
            <a:off x="677863" y="115888"/>
            <a:ext cx="7959725" cy="403225"/>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140114" tIns="70057" rIns="140114" bIns="70057">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50000"/>
              </a:lnSpc>
              <a:spcBef>
                <a:spcPct val="50000"/>
              </a:spcBef>
              <a:buClrTx/>
              <a:buSzTx/>
              <a:buFontTx/>
              <a:buNone/>
            </a:pPr>
            <a:r>
              <a:rPr lang="en-US" altLang="ru-RU" sz="3100" b="1"/>
              <a:t>New experimental set-ups at U400M</a:t>
            </a:r>
            <a:endParaRPr lang="ru-RU" altLang="ru-RU" sz="3100" b="1"/>
          </a:p>
        </p:txBody>
      </p:sp>
      <p:pic>
        <p:nvPicPr>
          <p:cNvPr id="190468" name="Рисунок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8113" y="533400"/>
            <a:ext cx="8970962" cy="626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Прямоугольник 1"/>
          <p:cNvSpPr/>
          <p:nvPr/>
        </p:nvSpPr>
        <p:spPr bwMode="auto">
          <a:xfrm>
            <a:off x="323850" y="692150"/>
            <a:ext cx="2952750" cy="5905500"/>
          </a:xfrm>
          <a:prstGeom prst="rect">
            <a:avLst/>
          </a:prstGeom>
          <a:noFill/>
          <a:ln w="38100" cap="flat" cmpd="sng" algn="ctr">
            <a:solidFill>
              <a:srgbClr val="CC0000"/>
            </a:solidFill>
            <a:prstDash val="solid"/>
            <a:round/>
            <a:headEnd type="none" w="med" len="med"/>
            <a:tailEnd type="none" w="med" len="med"/>
          </a:ln>
          <a:effectLst/>
          <a:extLst/>
        </p:spPr>
        <p:txBody>
          <a:bodyPr wrap="none"/>
          <a:lstStyle/>
          <a:p>
            <a:pPr eaLnBrk="1" hangingPunct="1">
              <a:defRPr/>
            </a:pPr>
            <a:endParaRPr lang="ru-RU">
              <a:effectLst>
                <a:outerShdw blurRad="38100" dist="38100" dir="2700000" algn="tl">
                  <a:srgbClr val="000000">
                    <a:alpha val="43137"/>
                  </a:srgbClr>
                </a:outerShdw>
              </a:effectLst>
            </a:endParaRPr>
          </a:p>
        </p:txBody>
      </p:sp>
      <p:sp>
        <p:nvSpPr>
          <p:cNvPr id="190470" name="TextBox 2"/>
          <p:cNvSpPr txBox="1">
            <a:spLocks noChangeArrowheads="1"/>
          </p:cNvSpPr>
          <p:nvPr/>
        </p:nvSpPr>
        <p:spPr bwMode="auto">
          <a:xfrm>
            <a:off x="1116013" y="692150"/>
            <a:ext cx="2016125" cy="307975"/>
          </a:xfrm>
          <a:prstGeom prst="rect">
            <a:avLst/>
          </a:prstGeom>
          <a:solidFill>
            <a:srgbClr val="FF5050">
              <a:alpha val="16862"/>
            </a:srgbClr>
          </a:solidFill>
          <a:ln w="9525">
            <a:solidFill>
              <a:srgbClr val="CC0000">
                <a:alpha val="30980"/>
              </a:srgbClr>
            </a:solidFill>
            <a:miter lim="800000"/>
            <a:headEnd/>
            <a:tailEnd/>
          </a:ln>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ru-RU" sz="1400">
                <a:solidFill>
                  <a:srgbClr val="C00000"/>
                </a:solidFill>
                <a:latin typeface="Arial Cyr" panose="020B0604020202020204" pitchFamily="34" charset="0"/>
              </a:rPr>
              <a:t>Low energy ion beams</a:t>
            </a:r>
            <a:endParaRPr lang="ru-RU" altLang="ru-RU" sz="1400">
              <a:solidFill>
                <a:srgbClr val="C00000"/>
              </a:solidFill>
              <a:latin typeface="Arial Cyr" panose="020B0604020202020204" pitchFamily="34" charset="0"/>
            </a:endParaRPr>
          </a:p>
        </p:txBody>
      </p:sp>
      <p:sp>
        <p:nvSpPr>
          <p:cNvPr id="7" name="TextBox 6"/>
          <p:cNvSpPr txBox="1"/>
          <p:nvPr/>
        </p:nvSpPr>
        <p:spPr>
          <a:xfrm>
            <a:off x="6440488" y="681038"/>
            <a:ext cx="2016125" cy="307975"/>
          </a:xfrm>
          <a:prstGeom prst="rect">
            <a:avLst/>
          </a:prstGeom>
          <a:solidFill>
            <a:schemeClr val="accent6">
              <a:lumMod val="75000"/>
              <a:alpha val="16863"/>
            </a:schemeClr>
          </a:solidFill>
          <a:ln>
            <a:solidFill>
              <a:schemeClr val="accent6">
                <a:lumMod val="50000"/>
                <a:alpha val="30980"/>
              </a:schemeClr>
            </a:solidFill>
          </a:ln>
        </p:spPr>
        <p:txBody>
          <a:bodyPr>
            <a:spAutoFit/>
          </a:bodyPr>
          <a:lstStyle/>
          <a:p>
            <a:pPr>
              <a:defRPr/>
            </a:pPr>
            <a:r>
              <a:rPr lang="en-US" sz="1400" dirty="0">
                <a:solidFill>
                  <a:schemeClr val="accent6">
                    <a:lumMod val="50000"/>
                  </a:schemeClr>
                </a:solidFill>
              </a:rPr>
              <a:t>High energy ion beams</a:t>
            </a:r>
            <a:endParaRPr lang="ru-RU" sz="1400" dirty="0">
              <a:solidFill>
                <a:schemeClr val="accent6">
                  <a:lumMod val="50000"/>
                </a:schemeClr>
              </a:solidFill>
            </a:endParaRPr>
          </a:p>
        </p:txBody>
      </p:sp>
      <p:sp>
        <p:nvSpPr>
          <p:cNvPr id="10" name="Прямоугольник 9"/>
          <p:cNvSpPr/>
          <p:nvPr/>
        </p:nvSpPr>
        <p:spPr bwMode="auto">
          <a:xfrm>
            <a:off x="6129338" y="666750"/>
            <a:ext cx="2952750" cy="5903913"/>
          </a:xfrm>
          <a:prstGeom prst="rect">
            <a:avLst/>
          </a:prstGeom>
          <a:noFill/>
          <a:ln w="38100" cap="flat" cmpd="sng" algn="ctr">
            <a:solidFill>
              <a:schemeClr val="accent6">
                <a:lumMod val="75000"/>
              </a:schemeClr>
            </a:solidFill>
            <a:prstDash val="solid"/>
            <a:round/>
            <a:headEnd type="none" w="med" len="med"/>
            <a:tailEnd type="none" w="med" len="med"/>
          </a:ln>
          <a:effectLst/>
          <a:extLst/>
        </p:spPr>
        <p:txBody>
          <a:bodyPr wrap="none"/>
          <a:lstStyle/>
          <a:p>
            <a:pPr eaLnBrk="1" hangingPunct="1">
              <a:defRPr/>
            </a:pPr>
            <a:endParaRPr lang="ru-RU">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13580277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1"/>
          <p:cNvSpPr>
            <a:spLocks noGrp="1"/>
          </p:cNvSpPr>
          <p:nvPr>
            <p:ph type="title"/>
          </p:nvPr>
        </p:nvSpPr>
        <p:spPr>
          <a:xfrm>
            <a:off x="457200" y="274638"/>
            <a:ext cx="8229600" cy="633412"/>
          </a:xfrm>
        </p:spPr>
        <p:txBody>
          <a:bodyPr/>
          <a:lstStyle/>
          <a:p>
            <a:pPr eaLnBrk="1" hangingPunct="1">
              <a:defRPr/>
            </a:pPr>
            <a:r>
              <a:rPr lang="en-US" sz="3200" b="1" dirty="0" smtClean="0">
                <a:solidFill>
                  <a:srgbClr val="C00000"/>
                </a:solidFill>
                <a:latin typeface="Times New Roman" pitchFamily="18" charset="0"/>
                <a:cs typeface="Times New Roman" pitchFamily="18" charset="0"/>
              </a:rPr>
              <a:t>Fragment-separator ACCULINNA-II lay-out</a:t>
            </a:r>
            <a:endParaRPr lang="ru-RU" sz="3200" b="1" dirty="0" smtClean="0">
              <a:solidFill>
                <a:srgbClr val="C00000"/>
              </a:solidFill>
              <a:latin typeface="Times New Roman" pitchFamily="18" charset="0"/>
              <a:cs typeface="Times New Roman" pitchFamily="18" charset="0"/>
            </a:endParaRPr>
          </a:p>
        </p:txBody>
      </p:sp>
      <p:pic>
        <p:nvPicPr>
          <p:cNvPr id="198659" name="Content Placeholder 3"/>
          <p:cNvPicPr>
            <a:picLocks noGrp="1" noChangeAspect="1"/>
          </p:cNvPicPr>
          <p:nvPr>
            <p:ph idx="1"/>
          </p:nvPr>
        </p:nvPicPr>
        <p:blipFill>
          <a:blip r:embed="rId2" cstate="print"/>
          <a:srcRect/>
          <a:stretch>
            <a:fillRect/>
          </a:stretch>
        </p:blipFill>
        <p:spPr>
          <a:xfrm>
            <a:off x="684213" y="1268413"/>
            <a:ext cx="7808912" cy="4570412"/>
          </a:xfrm>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MASHA view_S"/>
          <p:cNvPicPr>
            <a:picLocks noGrp="1" noChangeAspect="1" noChangeArrowheads="1"/>
          </p:cNvPicPr>
          <p:nvPr>
            <p:ph idx="1"/>
          </p:nvPr>
        </p:nvPicPr>
        <p:blipFill>
          <a:blip r:embed="rId2" cstate="print"/>
          <a:srcRect/>
          <a:stretch>
            <a:fillRect/>
          </a:stretch>
        </p:blipFill>
        <p:spPr>
          <a:xfrm>
            <a:off x="381000" y="1325563"/>
            <a:ext cx="8305800" cy="5035550"/>
          </a:xfrm>
        </p:spPr>
      </p:pic>
      <p:sp>
        <p:nvSpPr>
          <p:cNvPr id="4" name="Заголовок 1"/>
          <p:cNvSpPr txBox="1">
            <a:spLocks/>
          </p:cNvSpPr>
          <p:nvPr/>
        </p:nvSpPr>
        <p:spPr>
          <a:xfrm>
            <a:off x="539750" y="0"/>
            <a:ext cx="7794625" cy="908050"/>
          </a:xfrm>
          <a:prstGeom prst="rect">
            <a:avLst/>
          </a:prstGeom>
        </p:spPr>
        <p:txBody>
          <a:bodyPr lIns="36000" rIns="36000" anchor="ctr" anchorCtr="1">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smtClean="0">
                <a:solidFill>
                  <a:srgbClr val="C00000"/>
                </a:solidFill>
                <a:effectLst>
                  <a:outerShdw blurRad="38100" dist="38100" dir="2700000" algn="tl">
                    <a:srgbClr val="C0C0C0"/>
                  </a:outerShdw>
                </a:effectLst>
                <a:latin typeface="Times New Roman" pitchFamily="18" charset="0"/>
              </a:rPr>
              <a:t>Mass-spectrometer MASHA</a:t>
            </a:r>
            <a:r>
              <a:rPr lang="en-US" sz="2400" b="1" dirty="0" smtClean="0">
                <a:solidFill>
                  <a:srgbClr val="C00000"/>
                </a:solidFill>
                <a:effectLst>
                  <a:outerShdw blurRad="38100" dist="38100" dir="2700000" algn="tl">
                    <a:srgbClr val="C0C0C0"/>
                  </a:outerShdw>
                </a:effectLst>
                <a:latin typeface="Times New Roman" pitchFamily="18" charset="0"/>
              </a:rPr>
              <a:t> </a:t>
            </a:r>
            <a:endParaRPr lang="ru-RU" sz="2000" b="1" dirty="0">
              <a:solidFill>
                <a:srgbClr val="C00000"/>
              </a:solidFill>
              <a:effectLst>
                <a:outerShdw blurRad="38100" dist="38100" dir="2700000" algn="tl">
                  <a:srgbClr val="C0C0C0"/>
                </a:outerShdw>
              </a:effectLst>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Grp="1" noChangeAspect="1"/>
          </p:cNvGraphicFramePr>
          <p:nvPr>
            <p:ph/>
          </p:nvPr>
        </p:nvGraphicFramePr>
        <p:xfrm>
          <a:off x="449263" y="928688"/>
          <a:ext cx="8245475" cy="5622925"/>
        </p:xfrm>
        <a:graphic>
          <a:graphicData uri="http://schemas.openxmlformats.org/presentationml/2006/ole">
            <p:oleObj spid="_x0000_s787503" name="CorelDRAW" r:id="rId4" imgW="9150096" imgH="6236208" progId="">
              <p:embed/>
            </p:oleObj>
          </a:graphicData>
        </a:graphic>
      </p:graphicFrame>
      <p:sp>
        <p:nvSpPr>
          <p:cNvPr id="1027" name="Rectangle 4"/>
          <p:cNvSpPr>
            <a:spLocks noChangeArrowheads="1"/>
          </p:cNvSpPr>
          <p:nvPr/>
        </p:nvSpPr>
        <p:spPr bwMode="auto">
          <a:xfrm>
            <a:off x="4002088" y="6205538"/>
            <a:ext cx="11398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ru-RU" sz="2000" b="1">
                <a:solidFill>
                  <a:srgbClr val="0033CC"/>
                </a:solidFill>
                <a:latin typeface="Times New Roman" panose="02020603050405020304" pitchFamily="18" charset="0"/>
                <a:cs typeface="Times New Roman" panose="02020603050405020304" pitchFamily="18" charset="0"/>
              </a:rPr>
              <a:t>DRIBs-I</a:t>
            </a:r>
            <a:endParaRPr lang="ru-RU" altLang="ru-RU" sz="2000" b="1">
              <a:solidFill>
                <a:srgbClr val="0033CC"/>
              </a:solidFill>
              <a:latin typeface="Times New Roman" panose="02020603050405020304" pitchFamily="18" charset="0"/>
              <a:cs typeface="Times New Roman" panose="02020603050405020304" pitchFamily="18" charset="0"/>
            </a:endParaRPr>
          </a:p>
        </p:txBody>
      </p:sp>
      <p:sp>
        <p:nvSpPr>
          <p:cNvPr id="1028" name="Rectangle 5"/>
          <p:cNvSpPr>
            <a:spLocks noChangeArrowheads="1"/>
          </p:cNvSpPr>
          <p:nvPr/>
        </p:nvSpPr>
        <p:spPr bwMode="auto">
          <a:xfrm>
            <a:off x="3419475" y="4221163"/>
            <a:ext cx="2376488" cy="116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ru-RU" sz="2000" b="1">
                <a:solidFill>
                  <a:srgbClr val="0033CC"/>
                </a:solidFill>
                <a:latin typeface="Times New Roman" panose="02020603050405020304" pitchFamily="18" charset="0"/>
                <a:cs typeface="Times New Roman" panose="02020603050405020304" pitchFamily="18" charset="0"/>
              </a:rPr>
              <a:t>DRIBs-II</a:t>
            </a:r>
          </a:p>
          <a:p>
            <a:pPr algn="ctr" eaLnBrk="1" hangingPunct="1">
              <a:spcBef>
                <a:spcPct val="50000"/>
              </a:spcBef>
            </a:pPr>
            <a:r>
              <a:rPr lang="en-US" altLang="ru-RU" sz="2000" b="1">
                <a:solidFill>
                  <a:srgbClr val="0033CC"/>
                </a:solidFill>
                <a:latin typeface="Times New Roman" panose="02020603050405020304" pitchFamily="18" charset="0"/>
                <a:cs typeface="Times New Roman" panose="02020603050405020304" pitchFamily="18" charset="0"/>
              </a:rPr>
              <a:t>Production of fission fragments</a:t>
            </a:r>
            <a:endParaRPr lang="ru-RU" altLang="ru-RU" sz="2000" b="1">
              <a:solidFill>
                <a:srgbClr val="0033CC"/>
              </a:solidFill>
              <a:latin typeface="Times New Roman" panose="02020603050405020304" pitchFamily="18" charset="0"/>
              <a:cs typeface="Times New Roman" panose="02020603050405020304" pitchFamily="18" charset="0"/>
            </a:endParaRPr>
          </a:p>
        </p:txBody>
      </p:sp>
      <p:sp>
        <p:nvSpPr>
          <p:cNvPr id="1029" name="TextBox 1"/>
          <p:cNvSpPr txBox="1">
            <a:spLocks noChangeArrowheads="1"/>
          </p:cNvSpPr>
          <p:nvPr/>
        </p:nvSpPr>
        <p:spPr bwMode="auto">
          <a:xfrm>
            <a:off x="284163" y="333375"/>
            <a:ext cx="85756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2400" b="1">
                <a:solidFill>
                  <a:srgbClr val="FF0000"/>
                </a:solidFill>
                <a:latin typeface="Times New Roman" panose="02020603050405020304" pitchFamily="18" charset="0"/>
                <a:cs typeface="Times New Roman" panose="02020603050405020304" pitchFamily="18" charset="0"/>
              </a:rPr>
              <a:t>DRIBs-I &amp; II have been formulated at the end of XX-th century</a:t>
            </a:r>
            <a:endParaRPr lang="ru-RU" altLang="ru-RU" sz="2400" b="1">
              <a:solidFill>
                <a:srgbClr val="FF0000"/>
              </a:solidFill>
              <a:latin typeface="Times New Roman" panose="02020603050405020304" pitchFamily="18" charset="0"/>
              <a:cs typeface="Times New Roman" panose="02020603050405020304" pitchFamily="18" charset="0"/>
            </a:endParaRPr>
          </a:p>
        </p:txBody>
      </p:sp>
      <p:sp>
        <p:nvSpPr>
          <p:cNvPr id="1030" name="TextBox 2"/>
          <p:cNvSpPr txBox="1">
            <a:spLocks noChangeArrowheads="1"/>
          </p:cNvSpPr>
          <p:nvPr/>
        </p:nvSpPr>
        <p:spPr bwMode="auto">
          <a:xfrm>
            <a:off x="284163" y="6188075"/>
            <a:ext cx="18938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2000" b="1">
                <a:solidFill>
                  <a:srgbClr val="0033CC"/>
                </a:solidFill>
                <a:latin typeface="Times New Roman" panose="02020603050405020304" pitchFamily="18" charset="0"/>
                <a:cs typeface="Times New Roman" panose="02020603050405020304" pitchFamily="18" charset="0"/>
              </a:rPr>
              <a:t>U400M - driver</a:t>
            </a:r>
            <a:endParaRPr lang="ru-RU" altLang="ru-RU" sz="2000" b="1">
              <a:solidFill>
                <a:srgbClr val="0033CC"/>
              </a:solidFill>
              <a:latin typeface="Times New Roman" panose="02020603050405020304" pitchFamily="18" charset="0"/>
              <a:cs typeface="Times New Roman" panose="02020603050405020304" pitchFamily="18" charset="0"/>
            </a:endParaRPr>
          </a:p>
        </p:txBody>
      </p:sp>
      <p:sp>
        <p:nvSpPr>
          <p:cNvPr id="1031" name="TextBox 7"/>
          <p:cNvSpPr txBox="1">
            <a:spLocks noChangeArrowheads="1"/>
          </p:cNvSpPr>
          <p:nvPr/>
        </p:nvSpPr>
        <p:spPr bwMode="auto">
          <a:xfrm>
            <a:off x="6210300" y="6197600"/>
            <a:ext cx="27543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2000" b="1">
                <a:solidFill>
                  <a:srgbClr val="0033CC"/>
                </a:solidFill>
                <a:latin typeface="Times New Roman" panose="02020603050405020304" pitchFamily="18" charset="0"/>
                <a:cs typeface="Times New Roman" panose="02020603050405020304" pitchFamily="18" charset="0"/>
              </a:rPr>
              <a:t>U400 – post accelerator</a:t>
            </a:r>
            <a:endParaRPr lang="ru-RU" altLang="ru-RU" sz="2000" b="1">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4453143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Объект 2"/>
          <p:cNvPicPr>
            <a:picLocks noGrp="1" noChangeAspect="1"/>
          </p:cNvPicPr>
          <p:nvPr>
            <p:ph/>
          </p:nvPr>
        </p:nvPicPr>
        <p:blipFill>
          <a:blip r:embed="rId3" cstate="print">
            <a:extLst>
              <a:ext uri="{28A0092B-C50C-407E-A947-70E740481C1C}">
                <a14:useLocalDpi xmlns:a14="http://schemas.microsoft.com/office/drawing/2010/main" xmlns="" val="0"/>
              </a:ext>
            </a:extLst>
          </a:blip>
          <a:srcRect/>
          <a:stretch>
            <a:fillRect/>
          </a:stretch>
        </p:blipFill>
        <p:spPr>
          <a:xfrm>
            <a:off x="179388" y="2781300"/>
            <a:ext cx="5070475" cy="3802063"/>
          </a:xfrm>
        </p:spPr>
      </p:pic>
      <p:pic>
        <p:nvPicPr>
          <p:cNvPr id="19459" name="Рисунок 3"/>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96136" y="2876860"/>
            <a:ext cx="2782565" cy="3710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0" name="Рисунок 4"/>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64088" y="188640"/>
            <a:ext cx="3465513" cy="2598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1" name="TextBox 5"/>
          <p:cNvSpPr txBox="1">
            <a:spLocks noChangeArrowheads="1"/>
          </p:cNvSpPr>
          <p:nvPr/>
        </p:nvSpPr>
        <p:spPr bwMode="auto">
          <a:xfrm>
            <a:off x="115888" y="368300"/>
            <a:ext cx="4618037"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2800" b="1">
                <a:solidFill>
                  <a:srgbClr val="FF0000"/>
                </a:solidFill>
                <a:latin typeface="Times New Roman" panose="02020603050405020304" pitchFamily="18" charset="0"/>
                <a:cs typeface="Times New Roman" panose="02020603050405020304" pitchFamily="18" charset="0"/>
              </a:rPr>
              <a:t>DRIBs – I</a:t>
            </a:r>
          </a:p>
          <a:p>
            <a:pPr algn="ctr" eaLnBrk="1" hangingPunct="1"/>
            <a:r>
              <a:rPr lang="en-US" altLang="ru-RU" sz="2800" b="1">
                <a:solidFill>
                  <a:srgbClr val="FF0000"/>
                </a:solidFill>
                <a:latin typeface="Times New Roman" panose="02020603050405020304" pitchFamily="18" charset="0"/>
                <a:cs typeface="Times New Roman" panose="02020603050405020304" pitchFamily="18" charset="0"/>
              </a:rPr>
              <a:t>U400M – driver-accelerator</a:t>
            </a:r>
            <a:endParaRPr lang="ru-RU" altLang="ru-RU" sz="2800" b="1">
              <a:solidFill>
                <a:srgbClr val="FF0000"/>
              </a:solidFill>
              <a:latin typeface="Times New Roman" panose="02020603050405020304" pitchFamily="18" charset="0"/>
              <a:cs typeface="Times New Roman" panose="02020603050405020304" pitchFamily="18" charset="0"/>
            </a:endParaRPr>
          </a:p>
          <a:p>
            <a:pPr algn="ctr" eaLnBrk="1" hangingPunct="1"/>
            <a:r>
              <a:rPr lang="en-US" altLang="ru-RU" sz="2800" b="1">
                <a:solidFill>
                  <a:srgbClr val="FF0000"/>
                </a:solidFill>
                <a:latin typeface="Times New Roman" panose="02020603050405020304" pitchFamily="18" charset="0"/>
                <a:cs typeface="Times New Roman" panose="02020603050405020304" pitchFamily="18" charset="0"/>
              </a:rPr>
              <a:t>Production target</a:t>
            </a:r>
          </a:p>
          <a:p>
            <a:pPr algn="ctr" eaLnBrk="1" hangingPunct="1"/>
            <a:r>
              <a:rPr lang="en-US" altLang="ru-RU" sz="2800" b="1">
                <a:solidFill>
                  <a:srgbClr val="FF0000"/>
                </a:solidFill>
                <a:latin typeface="Times New Roman" panose="02020603050405020304" pitchFamily="18" charset="0"/>
                <a:cs typeface="Times New Roman" panose="02020603050405020304" pitchFamily="18" charset="0"/>
              </a:rPr>
              <a:t>Beam transport line</a:t>
            </a:r>
          </a:p>
        </p:txBody>
      </p:sp>
    </p:spTree>
    <p:extLst>
      <p:ext uri="{BB962C8B-B14F-4D97-AF65-F5344CB8AC3E}">
        <p14:creationId xmlns:p14="http://schemas.microsoft.com/office/powerpoint/2010/main" xmlns="" val="282510464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Номер слайда 4"/>
          <p:cNvSpPr>
            <a:spLocks noGrp="1"/>
          </p:cNvSpPr>
          <p:nvPr>
            <p:ph type="sldNum" sz="quarter" idx="12"/>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B63FC746-D42F-453E-9192-EE5A6DD23C67}" type="slidenum">
              <a:rPr lang="en-US" altLang="ru-RU" sz="1400" smtClean="0">
                <a:solidFill>
                  <a:srgbClr val="FFFFFF"/>
                </a:solidFill>
                <a:latin typeface="Times New Roman" panose="02020603050405020304" pitchFamily="18" charset="0"/>
              </a:rPr>
              <a:pPr>
                <a:spcBef>
                  <a:spcPct val="50000"/>
                </a:spcBef>
                <a:buClrTx/>
                <a:buSzTx/>
                <a:buFontTx/>
                <a:buNone/>
              </a:pPr>
              <a:t>3</a:t>
            </a:fld>
            <a:endParaRPr lang="en-US" altLang="ru-RU" sz="1400" smtClean="0">
              <a:solidFill>
                <a:srgbClr val="FFFFFF"/>
              </a:solidFill>
              <a:latin typeface="Times New Roman" panose="02020603050405020304" pitchFamily="18" charset="0"/>
            </a:endParaRPr>
          </a:p>
        </p:txBody>
      </p:sp>
      <p:sp>
        <p:nvSpPr>
          <p:cNvPr id="489474" name="Rectangle 2"/>
          <p:cNvSpPr>
            <a:spLocks noGrp="1" noChangeArrowheads="1"/>
          </p:cNvSpPr>
          <p:nvPr>
            <p:ph type="title"/>
          </p:nvPr>
        </p:nvSpPr>
        <p:spPr>
          <a:xfrm>
            <a:off x="0" y="260350"/>
            <a:ext cx="2327275" cy="1143000"/>
          </a:xfrm>
        </p:spPr>
        <p:txBody>
          <a:bodyPr/>
          <a:lstStyle/>
          <a:p>
            <a:pPr eaLnBrk="1" hangingPunct="1">
              <a:defRPr/>
            </a:pPr>
            <a:r>
              <a:rPr lang="en-US" b="1" smtClean="0">
                <a:solidFill>
                  <a:srgbClr val="FFFF00"/>
                </a:solidFill>
              </a:rPr>
              <a:t>FLNR History</a:t>
            </a:r>
          </a:p>
        </p:txBody>
      </p:sp>
      <p:graphicFrame>
        <p:nvGraphicFramePr>
          <p:cNvPr id="489512" name="Group 40"/>
          <p:cNvGraphicFramePr>
            <a:graphicFrameLocks noGrp="1"/>
          </p:cNvGraphicFramePr>
          <p:nvPr/>
        </p:nvGraphicFramePr>
        <p:xfrm>
          <a:off x="2484438" y="115888"/>
          <a:ext cx="6430962" cy="3170240"/>
        </p:xfrm>
        <a:graphic>
          <a:graphicData uri="http://schemas.openxmlformats.org/drawingml/2006/table">
            <a:tbl>
              <a:tblPr/>
              <a:tblGrid>
                <a:gridCol w="825500"/>
                <a:gridCol w="5605462"/>
              </a:tblGrid>
              <a:tr h="39628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1957 </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FOUNDATION </a:t>
                      </a:r>
                      <a:r>
                        <a:rPr kumimoji="0" lang="en-US" sz="2000" b="0" i="1"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of</a:t>
                      </a: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  the LABORATORY </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1960</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2000" b="0" i="0" u="none" strike="noStrike" cap="none" normalizeH="0" baseline="0" smtClean="0">
                          <a:ln>
                            <a:noFill/>
                          </a:ln>
                          <a:solidFill>
                            <a:schemeClr val="bg2"/>
                          </a:solidFill>
                          <a:effectLst>
                            <a:outerShdw blurRad="38100" dist="38100" dir="2700000" algn="tl">
                              <a:srgbClr val="000000"/>
                            </a:outerShdw>
                          </a:effectLst>
                          <a:latin typeface="Tahoma" panose="020B0604030504040204" pitchFamily="34" charset="0"/>
                        </a:rPr>
                        <a:t>CLASSICAL CYCLOTRON U300 START-UP</a:t>
                      </a: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 </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r>
              <a:tr h="39628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1963</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99">
                        <a:alpha val="50000"/>
                      </a:srgbClr>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DISCOVERY </a:t>
                      </a:r>
                      <a:r>
                        <a:rPr kumimoji="0" lang="en-US" sz="2000" b="0" i="1"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of</a:t>
                      </a: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  </a:t>
                      </a:r>
                      <a:r>
                        <a:rPr kumimoji="0" lang="en-US" sz="2000" b="1" i="0" u="none" strike="noStrike" cap="none" normalizeH="0" baseline="0" smtClean="0">
                          <a:ln>
                            <a:noFill/>
                          </a:ln>
                          <a:solidFill>
                            <a:srgbClr val="FFC0CB"/>
                          </a:solidFill>
                          <a:effectLst>
                            <a:outerShdw blurRad="38100" dist="38100" dir="2700000" algn="tl">
                              <a:srgbClr val="000000"/>
                            </a:outerShdw>
                          </a:effectLst>
                          <a:latin typeface="Tahoma" panose="020B0604030504040204" pitchFamily="34" charset="0"/>
                        </a:rPr>
                        <a:t>102</a:t>
                      </a:r>
                      <a:r>
                        <a:rPr kumimoji="0" lang="en-US" sz="2000" b="0" i="0" u="none" strike="noStrike" cap="none" normalizeH="0" baseline="0" smtClean="0">
                          <a:ln>
                            <a:noFill/>
                          </a:ln>
                          <a:solidFill>
                            <a:srgbClr val="FFC0CB"/>
                          </a:solidFill>
                          <a:effectLst>
                            <a:outerShdw blurRad="38100" dist="38100" dir="2700000" algn="tl">
                              <a:srgbClr val="000000"/>
                            </a:outerShdw>
                          </a:effectLst>
                          <a:latin typeface="Tahoma" panose="020B0604030504040204" pitchFamily="34" charset="0"/>
                        </a:rPr>
                        <a:t> </a:t>
                      </a: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ELEMENT </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1964</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99">
                        <a:alpha val="50000"/>
                      </a:srgbClr>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DISCOVERY </a:t>
                      </a:r>
                      <a:r>
                        <a:rPr kumimoji="0" lang="en-US" sz="2000" b="0" i="1"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of</a:t>
                      </a: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  </a:t>
                      </a:r>
                      <a:r>
                        <a:rPr kumimoji="0" lang="en-US" sz="2000" b="1" i="0" u="none" strike="noStrike" cap="none" normalizeH="0" baseline="0" smtClean="0">
                          <a:ln>
                            <a:noFill/>
                          </a:ln>
                          <a:solidFill>
                            <a:srgbClr val="FFC0CB"/>
                          </a:solidFill>
                          <a:effectLst>
                            <a:outerShdw blurRad="38100" dist="38100" dir="2700000" algn="tl">
                              <a:srgbClr val="000000"/>
                            </a:outerShdw>
                          </a:effectLst>
                          <a:latin typeface="Tahoma" panose="020B0604030504040204" pitchFamily="34" charset="0"/>
                        </a:rPr>
                        <a:t>104</a:t>
                      </a:r>
                      <a:r>
                        <a:rPr kumimoji="0" lang="en-US" sz="2000" b="0" i="0" u="none" strike="noStrike" cap="none" normalizeH="0" baseline="0" smtClean="0">
                          <a:ln>
                            <a:noFill/>
                          </a:ln>
                          <a:solidFill>
                            <a:srgbClr val="FFC0CB"/>
                          </a:solidFill>
                          <a:effectLst>
                            <a:outerShdw blurRad="38100" dist="38100" dir="2700000" algn="tl">
                              <a:srgbClr val="000000"/>
                            </a:outerShdw>
                          </a:effectLst>
                          <a:latin typeface="Tahoma" panose="020B0604030504040204" pitchFamily="34" charset="0"/>
                        </a:rPr>
                        <a:t> </a:t>
                      </a: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ELEMENT</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1965</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99">
                        <a:alpha val="50000"/>
                      </a:srgbClr>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DISCOVERY </a:t>
                      </a:r>
                      <a:r>
                        <a:rPr kumimoji="0" lang="en-US" sz="2000" b="0" i="1"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of</a:t>
                      </a: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  </a:t>
                      </a:r>
                      <a:r>
                        <a:rPr kumimoji="0" lang="en-US" sz="2000" b="1" i="0" u="none" strike="noStrike" cap="none" normalizeH="0" baseline="0" smtClean="0">
                          <a:ln>
                            <a:noFill/>
                          </a:ln>
                          <a:solidFill>
                            <a:srgbClr val="FFC0CB"/>
                          </a:solidFill>
                          <a:effectLst>
                            <a:outerShdw blurRad="38100" dist="38100" dir="2700000" algn="tl">
                              <a:srgbClr val="000000"/>
                            </a:outerShdw>
                          </a:effectLst>
                          <a:latin typeface="Tahoma" panose="020B0604030504040204" pitchFamily="34" charset="0"/>
                        </a:rPr>
                        <a:t>103</a:t>
                      </a:r>
                      <a:r>
                        <a:rPr kumimoji="0" lang="en-US" sz="2000" b="0" i="0" u="none" strike="noStrike" cap="none" normalizeH="0" baseline="0" smtClean="0">
                          <a:ln>
                            <a:noFill/>
                          </a:ln>
                          <a:solidFill>
                            <a:srgbClr val="FFC0CB"/>
                          </a:solidFill>
                          <a:effectLst>
                            <a:outerShdw blurRad="38100" dist="38100" dir="2700000" algn="tl">
                              <a:srgbClr val="000000"/>
                            </a:outerShdw>
                          </a:effectLst>
                          <a:latin typeface="Tahoma" panose="020B0604030504040204" pitchFamily="34" charset="0"/>
                        </a:rPr>
                        <a:t> </a:t>
                      </a: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ELEMENT</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1968</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2000" b="0" i="0" u="none" strike="noStrike" cap="none" normalizeH="0" baseline="0" smtClean="0">
                          <a:ln>
                            <a:noFill/>
                          </a:ln>
                          <a:solidFill>
                            <a:schemeClr val="bg2"/>
                          </a:solidFill>
                          <a:effectLst>
                            <a:outerShdw blurRad="38100" dist="38100" dir="2700000" algn="tl">
                              <a:srgbClr val="000000"/>
                            </a:outerShdw>
                          </a:effectLst>
                          <a:latin typeface="Tahoma" panose="020B0604030504040204" pitchFamily="34" charset="0"/>
                        </a:rPr>
                        <a:t>ISOCHRONOUS CYCLOTRON U200 START-UP</a:t>
                      </a: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 </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r>
              <a:tr h="39628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1970</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99">
                        <a:alpha val="50000"/>
                      </a:srgbClr>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DISCOVERY </a:t>
                      </a:r>
                      <a:r>
                        <a:rPr kumimoji="0" lang="en-US" sz="2000" b="0" i="1"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of</a:t>
                      </a: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  </a:t>
                      </a:r>
                      <a:r>
                        <a:rPr kumimoji="0" lang="en-US" sz="2000" b="1" i="0" u="none" strike="noStrike" cap="none" normalizeH="0" baseline="0" smtClean="0">
                          <a:ln>
                            <a:noFill/>
                          </a:ln>
                          <a:solidFill>
                            <a:srgbClr val="FFC0CB"/>
                          </a:solidFill>
                          <a:effectLst>
                            <a:outerShdw blurRad="38100" dist="38100" dir="2700000" algn="tl">
                              <a:srgbClr val="000000"/>
                            </a:outerShdw>
                          </a:effectLst>
                          <a:latin typeface="Tahoma" panose="020B0604030504040204" pitchFamily="34" charset="0"/>
                        </a:rPr>
                        <a:t>105</a:t>
                      </a:r>
                      <a:r>
                        <a:rPr kumimoji="0" lang="en-US" sz="2000" b="0" i="0" u="none" strike="noStrike" cap="none" normalizeH="0" baseline="0" smtClean="0">
                          <a:ln>
                            <a:noFill/>
                          </a:ln>
                          <a:solidFill>
                            <a:srgbClr val="FFC0CB"/>
                          </a:solidFill>
                          <a:effectLst>
                            <a:outerShdw blurRad="38100" dist="38100" dir="2700000" algn="tl">
                              <a:srgbClr val="000000"/>
                            </a:outerShdw>
                          </a:effectLst>
                          <a:latin typeface="Tahoma" panose="020B0604030504040204" pitchFamily="34" charset="0"/>
                        </a:rPr>
                        <a:t> </a:t>
                      </a: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ELEMENT  - </a:t>
                      </a:r>
                      <a:r>
                        <a:rPr kumimoji="0" lang="en-US" sz="2000" b="0" i="0" u="none" strike="noStrike" cap="none" normalizeH="0" baseline="0" smtClean="0">
                          <a:ln>
                            <a:noFill/>
                          </a:ln>
                          <a:solidFill>
                            <a:srgbClr val="FF3399"/>
                          </a:solidFill>
                          <a:effectLst>
                            <a:outerShdw blurRad="38100" dist="38100" dir="2700000" algn="tl">
                              <a:srgbClr val="000000"/>
                            </a:outerShdw>
                          </a:effectLst>
                          <a:latin typeface="Tahoma" panose="020B0604030504040204" pitchFamily="34" charset="0"/>
                        </a:rPr>
                        <a:t>DUBNIUM</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1971</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2000" b="0" i="0" u="none" strike="noStrike" cap="none" normalizeH="0" baseline="0" smtClean="0">
                          <a:ln>
                            <a:noFill/>
                          </a:ln>
                          <a:solidFill>
                            <a:schemeClr val="bg2"/>
                          </a:solidFill>
                          <a:effectLst>
                            <a:outerShdw blurRad="38100" dist="38100" dir="2700000" algn="tl">
                              <a:srgbClr val="000000"/>
                            </a:outerShdw>
                          </a:effectLst>
                          <a:latin typeface="Tahoma" panose="020B0604030504040204" pitchFamily="34" charset="0"/>
                        </a:rPr>
                        <a:t>CYCLOTRON U300 + U200 TANDEM START-UP</a:t>
                      </a: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anose="020B0604030504040204" pitchFamily="34" charset="0"/>
                        </a:rPr>
                        <a:t> </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alpha val="50000"/>
                      </a:srgbClr>
                    </a:solidFill>
                  </a:tcPr>
                </a:tc>
              </a:tr>
            </a:tbl>
          </a:graphicData>
        </a:graphic>
      </p:graphicFrame>
      <p:pic>
        <p:nvPicPr>
          <p:cNvPr id="489510" name="Picture 38" descr="u200b"/>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359150"/>
            <a:ext cx="5148263" cy="349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9511" name="Rectangle 39"/>
          <p:cNvSpPr>
            <a:spLocks noChangeArrowheads="1"/>
          </p:cNvSpPr>
          <p:nvPr/>
        </p:nvSpPr>
        <p:spPr bwMode="auto">
          <a:xfrm>
            <a:off x="5130800" y="3479800"/>
            <a:ext cx="4097338" cy="337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1" hangingPunct="1">
              <a:defRPr/>
            </a:pPr>
            <a:r>
              <a:rPr lang="en-US" sz="2400" b="1">
                <a:solidFill>
                  <a:srgbClr val="FFFF00"/>
                </a:solidFill>
                <a:effectLst>
                  <a:outerShdw blurRad="38100" dist="38100" dir="2700000" algn="tl">
                    <a:srgbClr val="000000"/>
                  </a:outerShdw>
                </a:effectLst>
                <a:latin typeface="Arial Cyr" panose="020B0604020202020204" pitchFamily="34" charset="0"/>
                <a:cs typeface="+mn-cs"/>
              </a:rPr>
              <a:t>FIRST ACCELERATOR </a:t>
            </a:r>
          </a:p>
          <a:p>
            <a:pPr eaLnBrk="1" hangingPunct="1">
              <a:defRPr/>
            </a:pPr>
            <a:r>
              <a:rPr lang="en-US" sz="2400" b="1">
                <a:solidFill>
                  <a:srgbClr val="FFFF00"/>
                </a:solidFill>
                <a:effectLst>
                  <a:outerShdw blurRad="38100" dist="38100" dir="2700000" algn="tl">
                    <a:srgbClr val="000000"/>
                  </a:outerShdw>
                </a:effectLst>
                <a:latin typeface="Arial Cyr" panose="020B0604020202020204" pitchFamily="34" charset="0"/>
                <a:cs typeface="+mn-cs"/>
              </a:rPr>
              <a:t>U-300 - classical cyclotron </a:t>
            </a:r>
          </a:p>
          <a:p>
            <a:pPr eaLnBrk="1" hangingPunct="1">
              <a:defRPr/>
            </a:pPr>
            <a:r>
              <a:rPr lang="en-US" sz="2400" b="1">
                <a:solidFill>
                  <a:srgbClr val="FFFF00"/>
                </a:solidFill>
                <a:effectLst>
                  <a:outerShdw blurRad="38100" dist="38100" dir="2700000" algn="tl">
                    <a:srgbClr val="000000"/>
                  </a:outerShdw>
                </a:effectLst>
                <a:latin typeface="Arial Cyr" panose="020B0604020202020204" pitchFamily="34" charset="0"/>
                <a:cs typeface="+mn-cs"/>
              </a:rPr>
              <a:t>of heavy ions (1960- 1989)</a:t>
            </a:r>
            <a:endParaRPr lang="en-US" sz="2400" b="1">
              <a:solidFill>
                <a:srgbClr val="FFFF00"/>
              </a:solidFill>
              <a:latin typeface="Arial Cyr" panose="020B0604020202020204" pitchFamily="34" charset="0"/>
              <a:cs typeface="+mn-cs"/>
            </a:endParaRPr>
          </a:p>
          <a:p>
            <a:pPr eaLnBrk="1" hangingPunct="1">
              <a:defRPr/>
            </a:pPr>
            <a:endParaRPr lang="en-US" sz="2400">
              <a:solidFill>
                <a:srgbClr val="FFFF00"/>
              </a:solidFill>
              <a:latin typeface="Arial Cyr" panose="020B0604020202020204" pitchFamily="34" charset="0"/>
              <a:cs typeface="+mn-cs"/>
            </a:endParaRPr>
          </a:p>
          <a:p>
            <a:pPr eaLnBrk="1" hangingPunct="1">
              <a:defRPr/>
            </a:pPr>
            <a:r>
              <a:rPr lang="en-US" sz="2400">
                <a:solidFill>
                  <a:srgbClr val="FFFF00"/>
                </a:solidFill>
                <a:latin typeface="Arial Cyr" panose="020B0604020202020204" pitchFamily="34" charset="0"/>
                <a:cs typeface="+mn-cs"/>
              </a:rPr>
              <a:t>R=3m</a:t>
            </a:r>
          </a:p>
          <a:p>
            <a:pPr eaLnBrk="1" hangingPunct="1">
              <a:defRPr/>
            </a:pPr>
            <a:r>
              <a:rPr lang="en-US" sz="2400">
                <a:solidFill>
                  <a:srgbClr val="FFFF00"/>
                </a:solidFill>
                <a:latin typeface="Arial Cyr" panose="020B0604020202020204" pitchFamily="34" charset="0"/>
                <a:cs typeface="+mn-cs"/>
              </a:rPr>
              <a:t>Ions: Li – Xe </a:t>
            </a:r>
          </a:p>
          <a:p>
            <a:pPr eaLnBrk="1" hangingPunct="1">
              <a:defRPr/>
            </a:pPr>
            <a:r>
              <a:rPr lang="en-US" sz="2400">
                <a:solidFill>
                  <a:srgbClr val="FFFF00"/>
                </a:solidFill>
                <a:latin typeface="Arial Cyr" panose="020B0604020202020204" pitchFamily="34" charset="0"/>
                <a:cs typeface="+mn-cs"/>
              </a:rPr>
              <a:t>E=3-13 MeV/n</a:t>
            </a:r>
          </a:p>
          <a:p>
            <a:pPr eaLnBrk="1" hangingPunct="1">
              <a:defRPr/>
            </a:pPr>
            <a:endParaRPr lang="en-US" sz="2400">
              <a:solidFill>
                <a:srgbClr val="FFFF00"/>
              </a:solidFill>
              <a:latin typeface="Arial Cyr" panose="020B0604020202020204" pitchFamily="34" charset="0"/>
              <a:cs typeface="+mn-cs"/>
            </a:endParaRPr>
          </a:p>
          <a:p>
            <a:pPr eaLnBrk="1" hangingPunct="1">
              <a:defRPr/>
            </a:pPr>
            <a:r>
              <a:rPr lang="en-US" sz="2400">
                <a:solidFill>
                  <a:srgbClr val="FFFF00"/>
                </a:solidFill>
                <a:latin typeface="Arial Cyr" panose="020B0604020202020204" pitchFamily="34" charset="0"/>
                <a:cs typeface="+mn-cs"/>
              </a:rPr>
              <a:t>Synthesis of new elements</a:t>
            </a:r>
            <a:endParaRPr lang="ru-RU" sz="2400">
              <a:solidFill>
                <a:srgbClr val="FFFF00"/>
              </a:solidFill>
              <a:latin typeface="Arial Cyr" panose="020B0604020202020204" pitchFamily="34" charset="0"/>
              <a:cs typeface="+mn-cs"/>
            </a:endParaRPr>
          </a:p>
        </p:txBody>
      </p:sp>
    </p:spTree>
    <p:extLst>
      <p:ext uri="{BB962C8B-B14F-4D97-AF65-F5344CB8AC3E}">
        <p14:creationId xmlns:p14="http://schemas.microsoft.com/office/powerpoint/2010/main" xmlns="" val="244397792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89474"/>
                                        </p:tgtEl>
                                        <p:attrNameLst>
                                          <p:attrName>style.visibility</p:attrName>
                                        </p:attrNameLst>
                                      </p:cBhvr>
                                      <p:to>
                                        <p:strVal val="visible"/>
                                      </p:to>
                                    </p:set>
                                    <p:anim calcmode="lin" valueType="num">
                                      <p:cBhvr additive="base">
                                        <p:cTn id="7" dur="500" fill="hold"/>
                                        <p:tgtEl>
                                          <p:spTgt spid="489474"/>
                                        </p:tgtEl>
                                        <p:attrNameLst>
                                          <p:attrName>ppt_x</p:attrName>
                                        </p:attrNameLst>
                                      </p:cBhvr>
                                      <p:tavLst>
                                        <p:tav tm="0">
                                          <p:val>
                                            <p:strVal val="#ppt_x"/>
                                          </p:val>
                                        </p:tav>
                                        <p:tav tm="100000">
                                          <p:val>
                                            <p:strVal val="#ppt_x"/>
                                          </p:val>
                                        </p:tav>
                                      </p:tavLst>
                                    </p:anim>
                                    <p:anim calcmode="lin" valueType="num">
                                      <p:cBhvr additive="base">
                                        <p:cTn id="8" dur="500" fill="hold"/>
                                        <p:tgtEl>
                                          <p:spTgt spid="48947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489512"/>
                                        </p:tgtEl>
                                        <p:attrNameLst>
                                          <p:attrName>style.visibility</p:attrName>
                                        </p:attrNameLst>
                                      </p:cBhvr>
                                      <p:to>
                                        <p:strVal val="visible"/>
                                      </p:to>
                                    </p:set>
                                    <p:anim calcmode="lin" valueType="num">
                                      <p:cBhvr additive="base">
                                        <p:cTn id="12" dur="500" fill="hold"/>
                                        <p:tgtEl>
                                          <p:spTgt spid="489512"/>
                                        </p:tgtEl>
                                        <p:attrNameLst>
                                          <p:attrName>ppt_x</p:attrName>
                                        </p:attrNameLst>
                                      </p:cBhvr>
                                      <p:tavLst>
                                        <p:tav tm="0">
                                          <p:val>
                                            <p:strVal val="1+#ppt_w/2"/>
                                          </p:val>
                                        </p:tav>
                                        <p:tav tm="100000">
                                          <p:val>
                                            <p:strVal val="#ppt_x"/>
                                          </p:val>
                                        </p:tav>
                                      </p:tavLst>
                                    </p:anim>
                                    <p:anim calcmode="lin" valueType="num">
                                      <p:cBhvr additive="base">
                                        <p:cTn id="13" dur="500" fill="hold"/>
                                        <p:tgtEl>
                                          <p:spTgt spid="4895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par>
                          <p:cTn id="14" fill="hold" nodeType="afterGroup">
                            <p:stCondLst>
                              <p:cond delay="1000"/>
                            </p:stCondLst>
                            <p:childTnLst>
                              <p:par>
                                <p:cTn id="15" presetID="5" presetClass="entr" presetSubtype="10" fill="hold" nodeType="afterEffect">
                                  <p:stCondLst>
                                    <p:cond delay="0"/>
                                  </p:stCondLst>
                                  <p:childTnLst>
                                    <p:set>
                                      <p:cBhvr>
                                        <p:cTn id="16" dur="1" fill="hold">
                                          <p:stCondLst>
                                            <p:cond delay="0"/>
                                          </p:stCondLst>
                                        </p:cTn>
                                        <p:tgtEl>
                                          <p:spTgt spid="489510"/>
                                        </p:tgtEl>
                                        <p:attrNameLst>
                                          <p:attrName>style.visibility</p:attrName>
                                        </p:attrNameLst>
                                      </p:cBhvr>
                                      <p:to>
                                        <p:strVal val="visible"/>
                                      </p:to>
                                    </p:set>
                                    <p:animEffect transition="in" filter="checkerboard(across)">
                                      <p:cBhvr>
                                        <p:cTn id="17" dur="500"/>
                                        <p:tgtEl>
                                          <p:spTgt spid="489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474"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826" name="Picture 5" descr="u400-dribs"/>
          <p:cNvPicPr>
            <a:picLocks noChangeAspect="1" noChangeArrowheads="1"/>
          </p:cNvPicPr>
          <p:nvPr/>
        </p:nvPicPr>
        <p:blipFill>
          <a:blip r:embed="rId3" cstate="print">
            <a:lum bright="10000" contrast="10000"/>
          </a:blip>
          <a:srcRect/>
          <a:stretch>
            <a:fillRect/>
          </a:stretch>
        </p:blipFill>
        <p:spPr bwMode="auto">
          <a:xfrm>
            <a:off x="323850" y="692150"/>
            <a:ext cx="8424863" cy="5973763"/>
          </a:xfrm>
          <a:prstGeom prst="rect">
            <a:avLst/>
          </a:prstGeom>
          <a:noFill/>
          <a:ln w="9525">
            <a:noFill/>
            <a:miter lim="800000"/>
            <a:headEnd/>
            <a:tailEnd/>
          </a:ln>
        </p:spPr>
      </p:pic>
      <p:sp>
        <p:nvSpPr>
          <p:cNvPr id="287750" name="Text Box 6"/>
          <p:cNvSpPr txBox="1">
            <a:spLocks noChangeArrowheads="1"/>
          </p:cNvSpPr>
          <p:nvPr/>
        </p:nvSpPr>
        <p:spPr bwMode="auto">
          <a:xfrm>
            <a:off x="179388" y="115888"/>
            <a:ext cx="8763000" cy="519112"/>
          </a:xfrm>
          <a:prstGeom prst="rect">
            <a:avLst/>
          </a:prstGeom>
          <a:noFill/>
          <a:ln>
            <a:noFill/>
          </a:ln>
          <a:effectLst>
            <a:outerShdw dist="117088" dir="2436078"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2800" b="1">
                <a:solidFill>
                  <a:srgbClr val="FFD72D"/>
                </a:solidFill>
                <a:effectLst>
                  <a:outerShdw blurRad="38100" dist="38100" dir="2700000" algn="tl">
                    <a:srgbClr val="000000"/>
                  </a:outerShdw>
                </a:effectLst>
                <a:latin typeface="Tahoma" panose="020B0604030504040204" pitchFamily="34" charset="0"/>
              </a:rPr>
              <a:t>U400M </a:t>
            </a:r>
            <a:r>
              <a:rPr lang="en-US" sz="2800" b="1">
                <a:solidFill>
                  <a:srgbClr val="FFD72D"/>
                </a:solidFill>
                <a:effectLst>
                  <a:outerShdw blurRad="38100" dist="38100" dir="2700000" algn="tl">
                    <a:srgbClr val="000000"/>
                  </a:outerShdw>
                </a:effectLst>
                <a:latin typeface="Tahoma" panose="020B0604030504040204" pitchFamily="34" charset="0"/>
                <a:sym typeface="Symbol" panose="05050102010706020507" pitchFamily="18" charset="2"/>
              </a:rPr>
              <a:t>Cyclotron with DRIBs Complex</a:t>
            </a:r>
            <a:endParaRPr lang="ru-RU" sz="2800" b="1">
              <a:solidFill>
                <a:srgbClr val="FFD72D"/>
              </a:solidFill>
              <a:effectLst>
                <a:outerShdw blurRad="38100" dist="38100" dir="2700000" algn="tl">
                  <a:srgbClr val="000000"/>
                </a:outerShdw>
              </a:effectLst>
              <a:latin typeface="Tahoma" panose="020B0604030504040204" pitchFamily="34" charset="0"/>
            </a:endParaRPr>
          </a:p>
        </p:txBody>
      </p:sp>
      <p:sp>
        <p:nvSpPr>
          <p:cNvPr id="287751" name="Rectangle 7"/>
          <p:cNvSpPr>
            <a:spLocks noChangeArrowheads="1"/>
          </p:cNvSpPr>
          <p:nvPr/>
        </p:nvSpPr>
        <p:spPr bwMode="auto">
          <a:xfrm>
            <a:off x="5651500" y="4797425"/>
            <a:ext cx="1944688" cy="1439863"/>
          </a:xfrm>
          <a:prstGeom prst="rect">
            <a:avLst/>
          </a:prstGeom>
          <a:noFill/>
          <a:ln w="9525">
            <a:solidFill>
              <a:srgbClr val="FF66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defRPr/>
            </a:pPr>
            <a:endParaRPr lang="ru-RU">
              <a:effectLst>
                <a:outerShdw blurRad="38100" dist="38100" dir="2700000" algn="tl">
                  <a:srgbClr val="000000">
                    <a:alpha val="43137"/>
                  </a:srgbClr>
                </a:outerShdw>
              </a:effectLst>
            </a:endParaRPr>
          </a:p>
        </p:txBody>
      </p:sp>
      <p:sp>
        <p:nvSpPr>
          <p:cNvPr id="287752" name="Text Box 8"/>
          <p:cNvSpPr txBox="1">
            <a:spLocks noChangeArrowheads="1"/>
          </p:cNvSpPr>
          <p:nvPr/>
        </p:nvSpPr>
        <p:spPr bwMode="auto">
          <a:xfrm>
            <a:off x="6372225" y="6308725"/>
            <a:ext cx="122396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sz="1600">
                <a:solidFill>
                  <a:srgbClr val="FF3300"/>
                </a:solidFill>
                <a:effectLst>
                  <a:outerShdw blurRad="38100" dist="38100" dir="2700000" algn="tl">
                    <a:srgbClr val="000000"/>
                  </a:outerShdw>
                </a:effectLst>
              </a:rPr>
              <a:t>Next slide</a:t>
            </a:r>
            <a:endParaRPr lang="ru-RU" sz="1600">
              <a:solidFill>
                <a:srgbClr val="FF3300"/>
              </a:solidFill>
              <a:effectLst>
                <a:outerShdw blurRad="38100" dist="38100" dir="2700000" algn="tl">
                  <a:srgbClr val="000000"/>
                </a:outerShdw>
              </a:effectLst>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87750"/>
                                        </p:tgtEl>
                                        <p:attrNameLst>
                                          <p:attrName>style.visibility</p:attrName>
                                        </p:attrNameLst>
                                      </p:cBhvr>
                                      <p:to>
                                        <p:strVal val="visible"/>
                                      </p:to>
                                    </p:set>
                                    <p:anim calcmode="lin" valueType="num">
                                      <p:cBhvr>
                                        <p:cTn id="7" dur="1000" fill="hold"/>
                                        <p:tgtEl>
                                          <p:spTgt spid="287750"/>
                                        </p:tgtEl>
                                        <p:attrNameLst>
                                          <p:attrName>ppt_x</p:attrName>
                                        </p:attrNameLst>
                                      </p:cBhvr>
                                      <p:tavLst>
                                        <p:tav tm="0">
                                          <p:val>
                                            <p:strVal val="#ppt_x-.2"/>
                                          </p:val>
                                        </p:tav>
                                        <p:tav tm="100000">
                                          <p:val>
                                            <p:strVal val="#ppt_x"/>
                                          </p:val>
                                        </p:tav>
                                      </p:tavLst>
                                    </p:anim>
                                    <p:anim calcmode="lin" valueType="num">
                                      <p:cBhvr>
                                        <p:cTn id="8" dur="1000" fill="hold"/>
                                        <p:tgtEl>
                                          <p:spTgt spid="2877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87750"/>
                                        </p:tgtEl>
                                      </p:cBhvr>
                                    </p:animEffect>
                                  </p:childTnLst>
                                </p:cTn>
                              </p:par>
                            </p:childTnLst>
                          </p:cTn>
                        </p:par>
                        <p:par>
                          <p:cTn id="10" fill="hold" nodeType="afterGroup">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87752"/>
                                        </p:tgtEl>
                                        <p:attrNameLst>
                                          <p:attrName>style.visibility</p:attrName>
                                        </p:attrNameLst>
                                      </p:cBhvr>
                                      <p:to>
                                        <p:strVal val="visible"/>
                                      </p:to>
                                    </p:set>
                                    <p:animEffect transition="in" filter="wipe(left)">
                                      <p:cBhvr>
                                        <p:cTn id="13" dur="500"/>
                                        <p:tgtEl>
                                          <p:spTgt spid="287752"/>
                                        </p:tgtEl>
                                      </p:cBhvr>
                                    </p:animEffect>
                                  </p:childTnLst>
                                </p:cTn>
                              </p:par>
                            </p:childTnLst>
                          </p:cTn>
                        </p:par>
                        <p:par>
                          <p:cTn id="14" fill="hold" nodeType="after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287751"/>
                                        </p:tgtEl>
                                        <p:attrNameLst>
                                          <p:attrName>style.visibility</p:attrName>
                                        </p:attrNameLst>
                                      </p:cBhvr>
                                      <p:to>
                                        <p:strVal val="visible"/>
                                      </p:to>
                                    </p:set>
                                  </p:childTnLst>
                                </p:cTn>
                              </p:par>
                            </p:childTnLst>
                          </p:cTn>
                        </p:par>
                        <p:par>
                          <p:cTn id="17" fill="hold" nodeType="afterGroup">
                            <p:stCondLst>
                              <p:cond delay="1500"/>
                            </p:stCondLst>
                            <p:childTnLst>
                              <p:par>
                                <p:cTn id="18" presetID="23" presetClass="emph" presetSubtype="0" repeatCount="indefinite" fill="hold" grpId="1" nodeType="afterEffect">
                                  <p:stCondLst>
                                    <p:cond delay="0"/>
                                  </p:stCondLst>
                                  <p:endCondLst>
                                    <p:cond evt="onNext" delay="0">
                                      <p:tgtEl>
                                        <p:sldTgt/>
                                      </p:tgtEl>
                                    </p:cond>
                                  </p:endCondLst>
                                  <p:childTnLst>
                                    <p:animClr clrSpc="hsl" dir="cw">
                                      <p:cBhvr override="childStyle">
                                        <p:cTn id="19" dur="500" fill="hold"/>
                                        <p:tgtEl>
                                          <p:spTgt spid="287751"/>
                                        </p:tgtEl>
                                        <p:attrNameLst>
                                          <p:attrName>style.color</p:attrName>
                                        </p:attrNameLst>
                                      </p:cBhvr>
                                      <p:by>
                                        <p:hsl h="10842353" s="0" l="0"/>
                                      </p:by>
                                    </p:animClr>
                                    <p:animClr clrSpc="hsl" dir="cw">
                                      <p:cBhvr>
                                        <p:cTn id="20" dur="500" fill="hold"/>
                                        <p:tgtEl>
                                          <p:spTgt spid="287751"/>
                                        </p:tgtEl>
                                        <p:attrNameLst>
                                          <p:attrName>fillcolor</p:attrName>
                                        </p:attrNameLst>
                                      </p:cBhvr>
                                      <p:by>
                                        <p:hsl h="10842353" s="0" l="0"/>
                                      </p:by>
                                    </p:animClr>
                                    <p:animClr clrSpc="hsl" dir="cw">
                                      <p:cBhvr>
                                        <p:cTn id="21" dur="500" fill="hold"/>
                                        <p:tgtEl>
                                          <p:spTgt spid="287751"/>
                                        </p:tgtEl>
                                        <p:attrNameLst>
                                          <p:attrName>stroke.color</p:attrName>
                                        </p:attrNameLst>
                                      </p:cBhvr>
                                      <p:by>
                                        <p:hsl h="10842353" s="0" l="0"/>
                                      </p:by>
                                    </p:animClr>
                                    <p:set>
                                      <p:cBhvr>
                                        <p:cTn id="22" dur="500" fill="hold"/>
                                        <p:tgtEl>
                                          <p:spTgt spid="28775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0" grpId="0"/>
      <p:bldP spid="287751" grpId="0" animBg="1"/>
      <p:bldP spid="287751" grpId="1" animBg="1"/>
      <p:bldP spid="28775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23" name="Picture 3" descr="dribsstart"/>
          <p:cNvPicPr>
            <a:picLocks noChangeAspect="1" noChangeArrowheads="1"/>
          </p:cNvPicPr>
          <p:nvPr/>
        </p:nvPicPr>
        <p:blipFill>
          <a:blip r:embed="rId3" cstate="print"/>
          <a:srcRect/>
          <a:stretch>
            <a:fillRect/>
          </a:stretch>
        </p:blipFill>
        <p:spPr bwMode="auto">
          <a:xfrm>
            <a:off x="2225675" y="163513"/>
            <a:ext cx="4578350" cy="6650037"/>
          </a:xfrm>
          <a:prstGeom prst="rect">
            <a:avLst/>
          </a:prstGeom>
          <a:noFill/>
          <a:ln w="9525">
            <a:noFill/>
            <a:miter lim="800000"/>
            <a:headEnd/>
            <a:tailEnd/>
          </a:ln>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286723"/>
                                        </p:tgtEl>
                                        <p:attrNameLst>
                                          <p:attrName>style.visibility</p:attrName>
                                        </p:attrNameLst>
                                      </p:cBhvr>
                                      <p:to>
                                        <p:strVal val="visible"/>
                                      </p:to>
                                    </p:set>
                                    <p:anim calcmode="lin" valueType="num">
                                      <p:cBhvr>
                                        <p:cTn id="7" dur="1000" fill="hold"/>
                                        <p:tgtEl>
                                          <p:spTgt spid="286723"/>
                                        </p:tgtEl>
                                        <p:attrNameLst>
                                          <p:attrName>ppt_x</p:attrName>
                                        </p:attrNameLst>
                                      </p:cBhvr>
                                      <p:tavLst>
                                        <p:tav tm="0">
                                          <p:val>
                                            <p:strVal val="#ppt_x-.2"/>
                                          </p:val>
                                        </p:tav>
                                        <p:tav tm="100000">
                                          <p:val>
                                            <p:strVal val="#ppt_x"/>
                                          </p:val>
                                        </p:tav>
                                      </p:tavLst>
                                    </p:anim>
                                    <p:anim calcmode="lin" valueType="num">
                                      <p:cBhvr>
                                        <p:cTn id="8" dur="1000" fill="hold"/>
                                        <p:tgtEl>
                                          <p:spTgt spid="286723"/>
                                        </p:tgtEl>
                                        <p:attrNameLst>
                                          <p:attrName>ppt_y</p:attrName>
                                        </p:attrNameLst>
                                      </p:cBhvr>
                                      <p:tavLst>
                                        <p:tav tm="0">
                                          <p:val>
                                            <p:strVal val="#ppt_y"/>
                                          </p:val>
                                        </p:tav>
                                        <p:tav tm="100000">
                                          <p:val>
                                            <p:strVal val="#ppt_y"/>
                                          </p:val>
                                        </p:tav>
                                      </p:tavLst>
                                    </p:anim>
                                    <p:animEffect transition="in" filter="wipe(right)" prLst="gradientSize: 0.1">
                                      <p:cBhvr>
                                        <p:cTn id="9" dur="1000"/>
                                        <p:tgtEl>
                                          <p:spTgt spid="286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Объект 2"/>
          <p:cNvPicPr>
            <a:picLocks noGrp="1" noChangeAspect="1"/>
          </p:cNvPicPr>
          <p:nvPr>
            <p:ph/>
          </p:nvPr>
        </p:nvPicPr>
        <p:blipFill>
          <a:blip r:embed="rId2" cstate="print">
            <a:extLst>
              <a:ext uri="{28A0092B-C50C-407E-A947-70E740481C1C}">
                <a14:useLocalDpi xmlns:a14="http://schemas.microsoft.com/office/drawing/2010/main" xmlns="" val="0"/>
              </a:ext>
            </a:extLst>
          </a:blip>
          <a:srcRect/>
          <a:stretch>
            <a:fillRect/>
          </a:stretch>
        </p:blipFill>
        <p:spPr>
          <a:xfrm>
            <a:off x="179388" y="692150"/>
            <a:ext cx="3840162" cy="2881313"/>
          </a:xfrm>
        </p:spPr>
      </p:pic>
      <p:pic>
        <p:nvPicPr>
          <p:cNvPr id="20483" name="Рисунок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3675" y="3702050"/>
            <a:ext cx="3851275" cy="288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4" name="Рисунок 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71963" y="3068638"/>
            <a:ext cx="4692650" cy="3519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5" name="TextBox 5"/>
          <p:cNvSpPr txBox="1">
            <a:spLocks noChangeArrowheads="1"/>
          </p:cNvSpPr>
          <p:nvPr/>
        </p:nvSpPr>
        <p:spPr bwMode="auto">
          <a:xfrm>
            <a:off x="4789488" y="765175"/>
            <a:ext cx="3783012"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2800" b="1">
                <a:solidFill>
                  <a:srgbClr val="FF0000"/>
                </a:solidFill>
                <a:latin typeface="Times New Roman" panose="02020603050405020304" pitchFamily="18" charset="0"/>
                <a:cs typeface="Times New Roman" panose="02020603050405020304" pitchFamily="18" charset="0"/>
              </a:rPr>
              <a:t>DRIBs – I</a:t>
            </a:r>
          </a:p>
          <a:p>
            <a:pPr algn="ctr" eaLnBrk="1" hangingPunct="1"/>
            <a:r>
              <a:rPr lang="en-US" altLang="ru-RU" sz="2800" b="1">
                <a:solidFill>
                  <a:srgbClr val="FF0000"/>
                </a:solidFill>
                <a:latin typeface="Times New Roman" panose="02020603050405020304" pitchFamily="18" charset="0"/>
                <a:cs typeface="Times New Roman" panose="02020603050405020304" pitchFamily="18" charset="0"/>
              </a:rPr>
              <a:t>Transportation gallery</a:t>
            </a:r>
          </a:p>
          <a:p>
            <a:pPr algn="ctr" eaLnBrk="1" hangingPunct="1"/>
            <a:r>
              <a:rPr lang="en-US" altLang="ru-RU" sz="2800" b="1">
                <a:solidFill>
                  <a:srgbClr val="FF0000"/>
                </a:solidFill>
                <a:latin typeface="Times New Roman" panose="02020603050405020304" pitchFamily="18" charset="0"/>
                <a:cs typeface="Times New Roman" panose="02020603050405020304" pitchFamily="18" charset="0"/>
              </a:rPr>
              <a:t>Beam injection</a:t>
            </a:r>
          </a:p>
          <a:p>
            <a:pPr algn="ctr" eaLnBrk="1" hangingPunct="1"/>
            <a:r>
              <a:rPr lang="en-US" altLang="ru-RU" sz="2800" b="1">
                <a:solidFill>
                  <a:srgbClr val="FF0000"/>
                </a:solidFill>
                <a:latin typeface="Times New Roman" panose="02020603050405020304" pitchFamily="18" charset="0"/>
                <a:cs typeface="Times New Roman" panose="02020603050405020304" pitchFamily="18" charset="0"/>
              </a:rPr>
              <a:t>U400 – post accelerator</a:t>
            </a:r>
            <a:endParaRPr lang="ru-RU" altLang="ru-RU"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4275531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7"/>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805C9F9-D70E-4815-A266-7842DDF1A468}" type="slidenum">
              <a:rPr lang="ru-RU" altLang="ru-RU">
                <a:solidFill>
                  <a:srgbClr val="898989"/>
                </a:solidFill>
                <a:latin typeface="Calibri" panose="020F0502020204030204" pitchFamily="34" charset="0"/>
              </a:rPr>
              <a:pPr eaLnBrk="1" hangingPunct="1"/>
              <a:t>33</a:t>
            </a:fld>
            <a:endParaRPr lang="ru-RU" altLang="ru-RU">
              <a:solidFill>
                <a:srgbClr val="898989"/>
              </a:solidFill>
              <a:latin typeface="Calibri" panose="020F0502020204030204" pitchFamily="34" charset="0"/>
            </a:endParaRPr>
          </a:p>
        </p:txBody>
      </p:sp>
      <p:sp>
        <p:nvSpPr>
          <p:cNvPr id="2053" name="Rectangle 4"/>
          <p:cNvSpPr>
            <a:spLocks noGrp="1" noChangeArrowheads="1"/>
          </p:cNvSpPr>
          <p:nvPr>
            <p:ph type="title"/>
          </p:nvPr>
        </p:nvSpPr>
        <p:spPr>
          <a:xfrm>
            <a:off x="1143000" y="0"/>
            <a:ext cx="6784975" cy="1079500"/>
          </a:xfrm>
        </p:spPr>
        <p:txBody>
          <a:bodyPr/>
          <a:lstStyle/>
          <a:p>
            <a:r>
              <a:rPr lang="en-US" altLang="ru-RU" sz="3200" b="1" dirty="0" smtClean="0">
                <a:solidFill>
                  <a:srgbClr val="FF0000"/>
                </a:solidFill>
                <a:latin typeface="Times New Roman" panose="02020603050405020304" pitchFamily="18" charset="0"/>
              </a:rPr>
              <a:t>DRIBs-I: experiments with </a:t>
            </a:r>
            <a:r>
              <a:rPr lang="en-US" altLang="ru-RU" sz="3200" b="1" baseline="30000" dirty="0" smtClean="0">
                <a:solidFill>
                  <a:srgbClr val="FF0000"/>
                </a:solidFill>
                <a:latin typeface="Times New Roman" panose="02020603050405020304" pitchFamily="18" charset="0"/>
              </a:rPr>
              <a:t>6</a:t>
            </a:r>
            <a:r>
              <a:rPr lang="en-US" altLang="ru-RU" sz="3200" b="1" dirty="0" smtClean="0">
                <a:solidFill>
                  <a:srgbClr val="FF0000"/>
                </a:solidFill>
                <a:latin typeface="Times New Roman" panose="02020603050405020304" pitchFamily="18" charset="0"/>
              </a:rPr>
              <a:t>He beam</a:t>
            </a:r>
            <a:endParaRPr lang="ru-RU" altLang="ru-RU" sz="3200" b="1" dirty="0" smtClean="0">
              <a:solidFill>
                <a:srgbClr val="FF0000"/>
              </a:solidFill>
              <a:latin typeface="Times New Roman" panose="02020603050405020304" pitchFamily="18" charset="0"/>
            </a:endParaRPr>
          </a:p>
        </p:txBody>
      </p:sp>
      <p:graphicFrame>
        <p:nvGraphicFramePr>
          <p:cNvPr id="2050" name="Object 11"/>
          <p:cNvGraphicFramePr>
            <a:graphicFrameLocks noGrp="1" noChangeAspect="1"/>
          </p:cNvGraphicFramePr>
          <p:nvPr>
            <p:ph sz="half" idx="1"/>
          </p:nvPr>
        </p:nvGraphicFramePr>
        <p:xfrm>
          <a:off x="107504" y="3649794"/>
          <a:ext cx="4306503" cy="3158861"/>
        </p:xfrm>
        <a:graphic>
          <a:graphicData uri="http://schemas.openxmlformats.org/presentationml/2006/ole">
            <p:oleObj spid="_x0000_s788568" name="Graph" r:id="rId3" imgW="4294022" imgH="3149194" progId="">
              <p:embed/>
            </p:oleObj>
          </a:graphicData>
        </a:graphic>
      </p:graphicFrame>
      <p:pic>
        <p:nvPicPr>
          <p:cNvPr id="2054" name="Picture 21" descr="Pen6HeMSP"/>
          <p:cNvPicPr>
            <a:picLocks noGrp="1" noChangeAspect="1" noChangeArrowheads="1"/>
          </p:cNvPicPr>
          <p:nvPr>
            <p:ph sz="quarter" idx="2"/>
          </p:nvPr>
        </p:nvPicPr>
        <p:blipFill>
          <a:blip r:embed="rId4" cstate="print">
            <a:clrChange>
              <a:clrFrom>
                <a:srgbClr val="E6E6E6"/>
              </a:clrFrom>
              <a:clrTo>
                <a:srgbClr val="E6E6E6">
                  <a:alpha val="0"/>
                </a:srgbClr>
              </a:clrTo>
            </a:clrChange>
            <a:extLst>
              <a:ext uri="{28A0092B-C50C-407E-A947-70E740481C1C}">
                <a14:useLocalDpi xmlns:a14="http://schemas.microsoft.com/office/drawing/2010/main" xmlns="" val="0"/>
              </a:ext>
            </a:extLst>
          </a:blip>
          <a:srcRect/>
          <a:stretch>
            <a:fillRect/>
          </a:stretch>
        </p:blipFill>
        <p:spPr>
          <a:xfrm>
            <a:off x="611188" y="1268413"/>
            <a:ext cx="7848600" cy="2006600"/>
          </a:xfrm>
          <a:noFill/>
        </p:spPr>
      </p:pic>
      <p:graphicFrame>
        <p:nvGraphicFramePr>
          <p:cNvPr id="2051" name="Объект 3"/>
          <p:cNvGraphicFramePr>
            <a:graphicFrameLocks noChangeAspect="1"/>
          </p:cNvGraphicFramePr>
          <p:nvPr/>
        </p:nvGraphicFramePr>
        <p:xfrm>
          <a:off x="4741863" y="3860800"/>
          <a:ext cx="3717925" cy="2736850"/>
        </p:xfrm>
        <a:graphic>
          <a:graphicData uri="http://schemas.openxmlformats.org/presentationml/2006/ole">
            <p:oleObj spid="_x0000_s788569" name="Graph" r:id="rId5" imgW="3988003" imgH="2898038" progId="">
              <p:embed/>
            </p:oleObj>
          </a:graphicData>
        </a:graphic>
      </p:graphicFrame>
    </p:spTree>
    <p:extLst>
      <p:ext uri="{BB962C8B-B14F-4D97-AF65-F5344CB8AC3E}">
        <p14:creationId xmlns:p14="http://schemas.microsoft.com/office/powerpoint/2010/main" xmlns="" val="77444193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179512" y="393631"/>
            <a:ext cx="8712968" cy="6063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spcAft>
                <a:spcPts val="1200"/>
              </a:spcAft>
            </a:pPr>
            <a:r>
              <a:rPr lang="en-US" sz="2400" b="1" dirty="0" smtClean="0">
                <a:solidFill>
                  <a:srgbClr val="FF0000"/>
                </a:solidFill>
                <a:latin typeface="Arial" pitchFamily="34" charset="0"/>
                <a:cs typeface="Arial" pitchFamily="34" charset="0"/>
              </a:rPr>
              <a:t>The </a:t>
            </a:r>
            <a:r>
              <a:rPr lang="en-US" sz="2400" b="1" dirty="0">
                <a:solidFill>
                  <a:srgbClr val="FF0000"/>
                </a:solidFill>
                <a:latin typeface="Arial" pitchFamily="34" charset="0"/>
                <a:cs typeface="Arial" pitchFamily="34" charset="0"/>
              </a:rPr>
              <a:t>main task of the FLNR Seven-Year Plan for 2017–2023 is </a:t>
            </a:r>
            <a:r>
              <a:rPr lang="en-US" sz="2400" b="1" dirty="0" smtClean="0">
                <a:solidFill>
                  <a:srgbClr val="FF0000"/>
                </a:solidFill>
                <a:latin typeface="Arial" pitchFamily="34" charset="0"/>
                <a:cs typeface="Arial" pitchFamily="34" charset="0"/>
              </a:rPr>
              <a:t>the full </a:t>
            </a:r>
            <a:r>
              <a:rPr lang="en-US" sz="2400" b="1" dirty="0">
                <a:solidFill>
                  <a:srgbClr val="FF0000"/>
                </a:solidFill>
                <a:latin typeface="Arial" pitchFamily="34" charset="0"/>
                <a:cs typeface="Arial" pitchFamily="34" charset="0"/>
              </a:rPr>
              <a:t>implementation of the DRIBs-III Project, namely</a:t>
            </a:r>
            <a:r>
              <a:rPr lang="en-US" sz="2400" b="1" dirty="0" smtClean="0">
                <a:solidFill>
                  <a:srgbClr val="FF0000"/>
                </a:solidFill>
                <a:latin typeface="Arial" pitchFamily="34" charset="0"/>
                <a:cs typeface="Arial" pitchFamily="34" charset="0"/>
              </a:rPr>
              <a:t>:</a:t>
            </a:r>
            <a:endParaRPr lang="ru-RU" sz="2400" b="1" dirty="0">
              <a:solidFill>
                <a:srgbClr val="FF0000"/>
              </a:solidFill>
              <a:latin typeface="Arial" pitchFamily="34" charset="0"/>
              <a:cs typeface="Arial" pitchFamily="34" charset="0"/>
            </a:endParaRPr>
          </a:p>
          <a:p>
            <a:pPr marL="457200" indent="-457200" algn="just">
              <a:spcAft>
                <a:spcPts val="1200"/>
              </a:spcAft>
              <a:buFont typeface="+mj-lt"/>
              <a:buAutoNum type="arabicPeriod"/>
            </a:pPr>
            <a:r>
              <a:rPr lang="en-US" sz="2000" dirty="0" smtClean="0">
                <a:latin typeface="Arial" pitchFamily="34" charset="0"/>
                <a:cs typeface="Arial" pitchFamily="34" charset="0"/>
              </a:rPr>
              <a:t>Commissioning </a:t>
            </a:r>
            <a:r>
              <a:rPr lang="en-US" sz="2000" dirty="0">
                <a:latin typeface="Arial" pitchFamily="34" charset="0"/>
                <a:cs typeface="Arial" pitchFamily="34" charset="0"/>
              </a:rPr>
              <a:t>and development of "</a:t>
            </a:r>
            <a:r>
              <a:rPr lang="en-US" sz="2000" b="1" dirty="0">
                <a:solidFill>
                  <a:schemeClr val="accent5">
                    <a:lumMod val="75000"/>
                  </a:schemeClr>
                </a:solidFill>
                <a:latin typeface="Arial" pitchFamily="34" charset="0"/>
                <a:cs typeface="Arial" pitchFamily="34" charset="0"/>
              </a:rPr>
              <a:t>SHE Factory" based </a:t>
            </a:r>
            <a:r>
              <a:rPr lang="en-US" sz="2000" b="1" dirty="0" smtClean="0">
                <a:solidFill>
                  <a:schemeClr val="accent5">
                    <a:lumMod val="75000"/>
                  </a:schemeClr>
                </a:solidFill>
                <a:latin typeface="Arial" pitchFamily="34" charset="0"/>
                <a:cs typeface="Arial" pitchFamily="34" charset="0"/>
              </a:rPr>
              <a:t>on  the  </a:t>
            </a:r>
            <a:r>
              <a:rPr lang="en-US" sz="2000" b="1" dirty="0">
                <a:solidFill>
                  <a:schemeClr val="accent5">
                    <a:lumMod val="75000"/>
                  </a:schemeClr>
                </a:solidFill>
                <a:latin typeface="Arial" pitchFamily="34" charset="0"/>
                <a:cs typeface="Arial" pitchFamily="34" charset="0"/>
              </a:rPr>
              <a:t>DC-280 </a:t>
            </a:r>
            <a:r>
              <a:rPr lang="en-US" sz="2000" dirty="0">
                <a:latin typeface="Arial" pitchFamily="34" charset="0"/>
                <a:cs typeface="Arial" pitchFamily="34" charset="0"/>
              </a:rPr>
              <a:t>cyclotron (design parameters of beams with smoothly variable energy; attaining maximum beam intensity (up to 10 </a:t>
            </a:r>
            <a:r>
              <a:rPr lang="en-US" sz="2000" dirty="0" err="1">
                <a:latin typeface="Arial" pitchFamily="34" charset="0"/>
                <a:cs typeface="Arial" pitchFamily="34" charset="0"/>
              </a:rPr>
              <a:t>pµA</a:t>
            </a:r>
            <a:r>
              <a:rPr lang="en-US" sz="2000" dirty="0">
                <a:latin typeface="Arial" pitchFamily="34" charset="0"/>
                <a:cs typeface="Arial" pitchFamily="34" charset="0"/>
              </a:rPr>
              <a:t>) for nuclei with А≤100; development of infrastructure for accommodation and use of experimental </a:t>
            </a:r>
            <a:r>
              <a:rPr lang="en-US" sz="2000" dirty="0" smtClean="0">
                <a:latin typeface="Arial" pitchFamily="34" charset="0"/>
                <a:cs typeface="Arial" pitchFamily="34" charset="0"/>
              </a:rPr>
              <a:t>set-ups </a:t>
            </a:r>
            <a:r>
              <a:rPr lang="en-US" sz="2000" dirty="0">
                <a:latin typeface="Arial" pitchFamily="34" charset="0"/>
                <a:cs typeface="Arial" pitchFamily="34" charset="0"/>
              </a:rPr>
              <a:t>of other research centers); </a:t>
            </a:r>
            <a:endParaRPr lang="ru-RU" sz="2000" dirty="0">
              <a:latin typeface="Arial" pitchFamily="34" charset="0"/>
              <a:cs typeface="Arial" pitchFamily="34" charset="0"/>
            </a:endParaRPr>
          </a:p>
          <a:p>
            <a:pPr marL="457200" indent="-457200" algn="just">
              <a:spcAft>
                <a:spcPts val="1200"/>
              </a:spcAft>
              <a:buFont typeface="+mj-lt"/>
              <a:buAutoNum type="arabicPeriod"/>
            </a:pPr>
            <a:r>
              <a:rPr lang="en-US" sz="2000" b="1" dirty="0" smtClean="0">
                <a:solidFill>
                  <a:schemeClr val="accent5">
                    <a:lumMod val="75000"/>
                  </a:schemeClr>
                </a:solidFill>
                <a:latin typeface="Arial" pitchFamily="34" charset="0"/>
                <a:cs typeface="Arial" pitchFamily="34" charset="0"/>
              </a:rPr>
              <a:t>Reconstruction </a:t>
            </a:r>
            <a:r>
              <a:rPr lang="en-US" sz="2000" b="1" dirty="0">
                <a:solidFill>
                  <a:schemeClr val="accent5">
                    <a:lumMod val="75000"/>
                  </a:schemeClr>
                </a:solidFill>
                <a:latin typeface="Arial" pitchFamily="34" charset="0"/>
                <a:cs typeface="Arial" pitchFamily="34" charset="0"/>
              </a:rPr>
              <a:t>of the U-400 </a:t>
            </a:r>
            <a:r>
              <a:rPr lang="en-US" sz="2000" dirty="0">
                <a:latin typeface="Arial" pitchFamily="34" charset="0"/>
                <a:cs typeface="Arial" pitchFamily="34" charset="0"/>
              </a:rPr>
              <a:t>cyclotron and building of a new experimental hall (extension of the range of accelerated ions from helium to uranium with energies smoothly </a:t>
            </a:r>
            <a:r>
              <a:rPr lang="en-US" sz="2000" dirty="0" smtClean="0">
                <a:latin typeface="Arial" pitchFamily="34" charset="0"/>
                <a:cs typeface="Arial" pitchFamily="34" charset="0"/>
              </a:rPr>
              <a:t>varying </a:t>
            </a:r>
            <a:r>
              <a:rPr lang="en-US" sz="2000" dirty="0">
                <a:latin typeface="Arial" pitchFamily="34" charset="0"/>
                <a:cs typeface="Arial" pitchFamily="34" charset="0"/>
              </a:rPr>
              <a:t>within a wide range 0.8–25 </a:t>
            </a:r>
            <a:r>
              <a:rPr lang="en-US" sz="2000" dirty="0" err="1">
                <a:latin typeface="Arial" pitchFamily="34" charset="0"/>
                <a:cs typeface="Arial" pitchFamily="34" charset="0"/>
              </a:rPr>
              <a:t>MeV·А</a:t>
            </a:r>
            <a:r>
              <a:rPr lang="en-US" sz="2000" dirty="0">
                <a:latin typeface="Arial" pitchFamily="34" charset="0"/>
                <a:cs typeface="Arial" pitchFamily="34" charset="0"/>
              </a:rPr>
              <a:t>); </a:t>
            </a:r>
            <a:endParaRPr lang="ru-RU" sz="2000" dirty="0">
              <a:latin typeface="Arial" pitchFamily="34" charset="0"/>
              <a:cs typeface="Arial" pitchFamily="34" charset="0"/>
            </a:endParaRPr>
          </a:p>
          <a:p>
            <a:pPr marL="457200" indent="-457200" algn="just">
              <a:spcAft>
                <a:spcPts val="1200"/>
              </a:spcAft>
              <a:buFont typeface="+mj-lt"/>
              <a:buAutoNum type="arabicPeriod"/>
            </a:pPr>
            <a:r>
              <a:rPr lang="en-US" sz="2000" b="1" dirty="0" smtClean="0">
                <a:solidFill>
                  <a:schemeClr val="accent5">
                    <a:lumMod val="75000"/>
                  </a:schemeClr>
                </a:solidFill>
                <a:latin typeface="Arial" pitchFamily="34" charset="0"/>
                <a:cs typeface="Arial" pitchFamily="34" charset="0"/>
              </a:rPr>
              <a:t>Reconstruction </a:t>
            </a:r>
            <a:r>
              <a:rPr lang="en-US" sz="2000" b="1" dirty="0">
                <a:solidFill>
                  <a:schemeClr val="accent5">
                    <a:lumMod val="75000"/>
                  </a:schemeClr>
                </a:solidFill>
                <a:latin typeface="Arial" pitchFamily="34" charset="0"/>
                <a:cs typeface="Arial" pitchFamily="34" charset="0"/>
              </a:rPr>
              <a:t>of the U-400M </a:t>
            </a:r>
            <a:r>
              <a:rPr lang="en-US" sz="2000" dirty="0">
                <a:latin typeface="Arial" pitchFamily="34" charset="0"/>
                <a:cs typeface="Arial" pitchFamily="34" charset="0"/>
              </a:rPr>
              <a:t>cyclotron (production of intensive beams of radioactive ions, advancing toward the boundaries of proton and neutron stability of nuclei; conduct of research </a:t>
            </a:r>
            <a:r>
              <a:rPr lang="en-US" sz="2000" dirty="0" smtClean="0">
                <a:latin typeface="Arial" pitchFamily="34" charset="0"/>
                <a:cs typeface="Arial" pitchFamily="34" charset="0"/>
              </a:rPr>
              <a:t>of </a:t>
            </a:r>
            <a:r>
              <a:rPr lang="en-US" sz="2000" dirty="0">
                <a:latin typeface="Arial" pitchFamily="34" charset="0"/>
                <a:cs typeface="Arial" pitchFamily="34" charset="0"/>
              </a:rPr>
              <a:t>nuclear interactions with maximum proton and neutron excess, employing </a:t>
            </a:r>
            <a:r>
              <a:rPr lang="en-US" sz="2000" dirty="0" smtClean="0">
                <a:latin typeface="Arial" pitchFamily="34" charset="0"/>
                <a:cs typeface="Arial" pitchFamily="34" charset="0"/>
              </a:rPr>
              <a:t>the </a:t>
            </a:r>
            <a:r>
              <a:rPr lang="en-US" sz="2000" dirty="0">
                <a:latin typeface="Arial" pitchFamily="34" charset="0"/>
                <a:cs typeface="Arial" pitchFamily="34" charset="0"/>
              </a:rPr>
              <a:t>new powerful ACCULINNA-II separator);    </a:t>
            </a:r>
            <a:endParaRPr lang="ru-RU" sz="2000" dirty="0">
              <a:latin typeface="Arial" pitchFamily="34" charset="0"/>
              <a:cs typeface="Arial" pitchFamily="34" charset="0"/>
            </a:endParaRPr>
          </a:p>
          <a:p>
            <a:pPr marL="457200" indent="-457200">
              <a:buFont typeface="+mj-lt"/>
              <a:buAutoNum type="arabicPeriod"/>
            </a:pPr>
            <a:r>
              <a:rPr lang="en-US" sz="2000" dirty="0" smtClean="0">
                <a:latin typeface="Arial" pitchFamily="34" charset="0"/>
                <a:cs typeface="Arial" pitchFamily="34" charset="0"/>
              </a:rPr>
              <a:t>Development </a:t>
            </a:r>
            <a:r>
              <a:rPr lang="en-US" sz="2000" dirty="0">
                <a:latin typeface="Arial" pitchFamily="34" charset="0"/>
                <a:cs typeface="Arial" pitchFamily="34" charset="0"/>
              </a:rPr>
              <a:t>of long-running experimental </a:t>
            </a:r>
            <a:r>
              <a:rPr lang="en-US" sz="2000" dirty="0" smtClean="0">
                <a:latin typeface="Arial" pitchFamily="34" charset="0"/>
                <a:cs typeface="Arial" pitchFamily="34" charset="0"/>
              </a:rPr>
              <a:t>set-ups</a:t>
            </a:r>
            <a:r>
              <a:rPr lang="en-US" sz="2000" dirty="0">
                <a:latin typeface="Arial" pitchFamily="34" charset="0"/>
                <a:cs typeface="Arial" pitchFamily="34" charset="0"/>
              </a:rPr>
              <a:t>. </a:t>
            </a:r>
            <a:endParaRPr lang="ru-RU" sz="2000" dirty="0">
              <a:latin typeface="Arial" pitchFamily="34" charset="0"/>
              <a:cs typeface="Arial" pitchFamily="34" charset="0"/>
            </a:endParaRPr>
          </a:p>
        </p:txBody>
      </p:sp>
    </p:spTree>
    <p:extLst>
      <p:ext uri="{BB962C8B-B14F-4D97-AF65-F5344CB8AC3E}">
        <p14:creationId xmlns:p14="http://schemas.microsoft.com/office/powerpoint/2010/main" xmlns="" val="41219109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Объект 2"/>
          <p:cNvSpPr>
            <a:spLocks noGrp="1"/>
          </p:cNvSpPr>
          <p:nvPr>
            <p:ph idx="1"/>
          </p:nvPr>
        </p:nvSpPr>
        <p:spPr>
          <a:xfrm>
            <a:off x="2195736" y="1196752"/>
            <a:ext cx="5257080" cy="2736850"/>
          </a:xfrm>
        </p:spPr>
        <p:txBody>
          <a:bodyPr/>
          <a:lstStyle/>
          <a:p>
            <a:pPr marL="463550" indent="-463550" algn="ctr">
              <a:buNone/>
            </a:pPr>
            <a:r>
              <a:rPr lang="en-US" altLang="ru-RU" sz="5400" b="1" dirty="0" smtClean="0">
                <a:solidFill>
                  <a:srgbClr val="0033CC"/>
                </a:solidFill>
                <a:latin typeface="Times New Roman" panose="02020603050405020304" pitchFamily="18" charset="0"/>
                <a:cs typeface="Times New Roman" panose="02020603050405020304" pitchFamily="18" charset="0"/>
              </a:rPr>
              <a:t>DC-280</a:t>
            </a:r>
            <a:endParaRPr lang="ru-RU" altLang="ru-RU" sz="5400" b="1" dirty="0" smtClean="0">
              <a:solidFill>
                <a:srgbClr val="0033CC"/>
              </a:solidFill>
              <a:latin typeface="Times New Roman" panose="02020603050405020304" pitchFamily="18" charset="0"/>
              <a:cs typeface="Times New Roman" panose="02020603050405020304" pitchFamily="18" charset="0"/>
            </a:endParaRPr>
          </a:p>
          <a:p>
            <a:pPr marL="463550" indent="-463550">
              <a:buFont typeface="Wingdings" panose="05000000000000000000" pitchFamily="2" charset="2"/>
              <a:buChar char="Ø"/>
            </a:pPr>
            <a:endParaRPr lang="en-US" altLang="ru-RU" sz="4000" b="1" dirty="0" smtClean="0">
              <a:solidFill>
                <a:srgbClr val="0033CC"/>
              </a:solidFill>
              <a:latin typeface="Times New Roman" panose="02020603050405020304" pitchFamily="18" charset="0"/>
              <a:cs typeface="Times New Roman" panose="02020603050405020304" pitchFamily="18" charset="0"/>
            </a:endParaRPr>
          </a:p>
          <a:p>
            <a:pPr marL="463550" indent="-463550">
              <a:buFont typeface="Wingdings" panose="05000000000000000000" pitchFamily="2" charset="2"/>
              <a:buChar char="Ø"/>
            </a:pPr>
            <a:r>
              <a:rPr lang="en-US" altLang="ru-RU" sz="4000" b="1" dirty="0" smtClean="0">
                <a:solidFill>
                  <a:srgbClr val="0033CC"/>
                </a:solidFill>
                <a:latin typeface="Times New Roman" panose="02020603050405020304" pitchFamily="18" charset="0"/>
                <a:cs typeface="Times New Roman" panose="02020603050405020304" pitchFamily="18" charset="0"/>
              </a:rPr>
              <a:t>Why new cyclotron ?</a:t>
            </a:r>
          </a:p>
        </p:txBody>
      </p:sp>
    </p:spTree>
    <p:extLst>
      <p:ext uri="{BB962C8B-B14F-4D97-AF65-F5344CB8AC3E}">
        <p14:creationId xmlns:p14="http://schemas.microsoft.com/office/powerpoint/2010/main" xmlns="" val="128876138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52" name="Picture 4" descr="bitmapshow"/>
          <p:cNvPicPr>
            <a:picLocks noChangeAspect="1" noChangeArrowheads="1"/>
          </p:cNvPicPr>
          <p:nvPr/>
        </p:nvPicPr>
        <p:blipFill>
          <a:blip r:embed="rId3" cstate="print">
            <a:extLst>
              <a:ext uri="{28A0092B-C50C-407E-A947-70E740481C1C}">
                <a14:useLocalDpi xmlns:a14="http://schemas.microsoft.com/office/drawing/2010/main" xmlns="" val="0"/>
              </a:ext>
            </a:extLst>
          </a:blip>
          <a:srcRect l="6387" t="14291" r="4257"/>
          <a:stretch>
            <a:fillRect/>
          </a:stretch>
        </p:blipFill>
        <p:spPr bwMode="auto">
          <a:xfrm>
            <a:off x="4095750" y="3249613"/>
            <a:ext cx="5048250" cy="3608387"/>
          </a:xfrm>
          <a:prstGeom prst="rect">
            <a:avLst/>
          </a:prstGeom>
          <a:noFill/>
          <a:extLst>
            <a:ext uri="{909E8E84-426E-40DD-AFC4-6F175D3DCCD1}">
              <a14:hiddenFill xmlns:a14="http://schemas.microsoft.com/office/drawing/2010/main" xmlns="">
                <a:solidFill>
                  <a:srgbClr val="FFFFFF"/>
                </a:solidFill>
              </a14:hiddenFill>
            </a:ext>
          </a:extLst>
        </p:spPr>
      </p:pic>
      <p:sp>
        <p:nvSpPr>
          <p:cNvPr id="718853" name="Rectangle 5"/>
          <p:cNvSpPr>
            <a:spLocks noGrp="1" noChangeArrowheads="1"/>
          </p:cNvSpPr>
          <p:nvPr>
            <p:ph type="title"/>
          </p:nvPr>
        </p:nvSpPr>
        <p:spPr>
          <a:xfrm>
            <a:off x="-90399" y="344716"/>
            <a:ext cx="9252520" cy="530225"/>
          </a:xfrm>
          <a:noFill/>
          <a:ln/>
        </p:spPr>
        <p:txBody>
          <a:bodyPr/>
          <a:lstStyle/>
          <a:p>
            <a:pPr algn="ctr"/>
            <a:r>
              <a:rPr lang="en-US" sz="2800" b="1" dirty="0">
                <a:solidFill>
                  <a:srgbClr val="FFFF00"/>
                </a:solidFill>
                <a:effectLst/>
              </a:rPr>
              <a:t>Trends in the development of heavy ion </a:t>
            </a:r>
            <a:r>
              <a:rPr lang="en-US" sz="2800" b="1" dirty="0" smtClean="0">
                <a:solidFill>
                  <a:srgbClr val="FFFF00"/>
                </a:solidFill>
                <a:effectLst/>
              </a:rPr>
              <a:t>cyclotrons for </a:t>
            </a:r>
            <a:r>
              <a:rPr lang="en-US" sz="2800" b="1" dirty="0">
                <a:solidFill>
                  <a:srgbClr val="FFFF00"/>
                </a:solidFill>
                <a:effectLst/>
              </a:rPr>
              <a:t>the last 20-30 years</a:t>
            </a:r>
            <a:endParaRPr lang="en-US" altLang="ru-RU" b="1" dirty="0">
              <a:solidFill>
                <a:srgbClr val="FFFF00"/>
              </a:solidFill>
            </a:endParaRPr>
          </a:p>
        </p:txBody>
      </p:sp>
      <p:sp>
        <p:nvSpPr>
          <p:cNvPr id="718854" name="Rectangle 6"/>
          <p:cNvSpPr>
            <a:spLocks noChangeArrowheads="1"/>
          </p:cNvSpPr>
          <p:nvPr/>
        </p:nvSpPr>
        <p:spPr bwMode="auto">
          <a:xfrm>
            <a:off x="53422" y="1027877"/>
            <a:ext cx="8954695" cy="400110"/>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eaLnBrk="1" hangingPunct="1"/>
            <a:r>
              <a:rPr lang="en-US" sz="2000" b="1" dirty="0"/>
              <a:t>The </a:t>
            </a:r>
            <a:r>
              <a:rPr lang="en-US" sz="2000" b="1" dirty="0" smtClean="0"/>
              <a:t>replace the </a:t>
            </a:r>
            <a:r>
              <a:rPr lang="en-US" sz="2000" b="1" dirty="0"/>
              <a:t>internal PIG ion source </a:t>
            </a:r>
            <a:r>
              <a:rPr lang="en-US" sz="2000" b="1" dirty="0" smtClean="0"/>
              <a:t>to external </a:t>
            </a:r>
            <a:r>
              <a:rPr lang="en-US" sz="2000" b="1" dirty="0">
                <a:solidFill>
                  <a:srgbClr val="FFFFFF"/>
                </a:solidFill>
              </a:rPr>
              <a:t>source </a:t>
            </a:r>
            <a:r>
              <a:rPr lang="en-US" sz="2000" b="1" dirty="0" smtClean="0">
                <a:solidFill>
                  <a:srgbClr val="FFFFFF"/>
                </a:solidFill>
              </a:rPr>
              <a:t>of</a:t>
            </a:r>
            <a:r>
              <a:rPr lang="en-US" sz="2000" b="1" dirty="0" smtClean="0"/>
              <a:t> ECR type</a:t>
            </a:r>
            <a:endParaRPr lang="ru-RU" altLang="ru-RU" sz="2000" b="1" dirty="0" smtClean="0">
              <a:solidFill>
                <a:srgbClr val="FFFF00"/>
              </a:solidFill>
              <a:effectLst>
                <a:outerShdw blurRad="38100" dist="38100" dir="2700000" algn="tl">
                  <a:srgbClr val="000000"/>
                </a:outerShdw>
              </a:effectLst>
              <a:latin typeface="Arial" panose="020B0604020202020204" pitchFamily="34" charset="0"/>
              <a:cs typeface="+mn-cs"/>
            </a:endParaRPr>
          </a:p>
        </p:txBody>
      </p:sp>
      <p:pic>
        <p:nvPicPr>
          <p:cNvPr id="718855"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773238"/>
            <a:ext cx="3779838" cy="3397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18857" name="Rectangle 9"/>
          <p:cNvSpPr>
            <a:spLocks noChangeArrowheads="1"/>
          </p:cNvSpPr>
          <p:nvPr/>
        </p:nvSpPr>
        <p:spPr bwMode="auto">
          <a:xfrm>
            <a:off x="0" y="5180605"/>
            <a:ext cx="3939605" cy="16927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1" hangingPunct="1"/>
            <a:r>
              <a:rPr lang="en-US" sz="2000" b="1" dirty="0" smtClean="0">
                <a:solidFill>
                  <a:srgbClr val="FFFF00"/>
                </a:solidFill>
              </a:rPr>
              <a:t>Internal ion </a:t>
            </a:r>
            <a:r>
              <a:rPr lang="en-US" sz="2000" b="1" dirty="0">
                <a:solidFill>
                  <a:srgbClr val="FFFF00"/>
                </a:solidFill>
              </a:rPr>
              <a:t>source </a:t>
            </a:r>
            <a:r>
              <a:rPr lang="en-US" sz="2000" b="1" dirty="0" smtClean="0">
                <a:solidFill>
                  <a:srgbClr val="FFFF00"/>
                </a:solidFill>
              </a:rPr>
              <a:t>of PIG type</a:t>
            </a:r>
            <a:endParaRPr lang="ru-RU" altLang="ru-RU" sz="2000" b="1" dirty="0" smtClean="0">
              <a:solidFill>
                <a:srgbClr val="FFFF00"/>
              </a:solidFill>
              <a:effectLst>
                <a:outerShdw blurRad="38100" dist="38100" dir="2700000" algn="tl">
                  <a:srgbClr val="000000"/>
                </a:outerShdw>
              </a:effectLst>
              <a:latin typeface="Arial" panose="020B0604020202020204" pitchFamily="34" charset="0"/>
              <a:cs typeface="+mn-cs"/>
            </a:endParaRPr>
          </a:p>
          <a:p>
            <a:pPr eaLnBrk="1" hangingPunct="1">
              <a:buFont typeface="Symbol" panose="05050102010706020507" pitchFamily="18" charset="2"/>
              <a:buChar char="Å"/>
            </a:pPr>
            <a:r>
              <a:rPr lang="ru-RU" altLang="ru-RU" sz="1400" dirty="0" smtClean="0">
                <a:solidFill>
                  <a:srgbClr val="FFFF00"/>
                </a:solidFill>
                <a:effectLst>
                  <a:outerShdw blurRad="38100" dist="38100" dir="2700000" algn="tl">
                    <a:srgbClr val="000000"/>
                  </a:outerShdw>
                </a:effectLst>
                <a:latin typeface="Arial" panose="020B0604020202020204" pitchFamily="34" charset="0"/>
                <a:cs typeface="+mn-cs"/>
                <a:sym typeface="Symbol" panose="05050102010706020507" pitchFamily="18" charset="2"/>
              </a:rPr>
              <a:t> - </a:t>
            </a:r>
            <a:r>
              <a:rPr lang="en-US" altLang="ru-RU" sz="1400" dirty="0" smtClean="0">
                <a:solidFill>
                  <a:srgbClr val="FFFF00"/>
                </a:solidFill>
                <a:effectLst>
                  <a:outerShdw blurRad="38100" dist="38100" dir="2700000" algn="tl">
                    <a:srgbClr val="000000"/>
                  </a:outerShdw>
                </a:effectLst>
                <a:latin typeface="Arial" panose="020B0604020202020204" pitchFamily="34" charset="0"/>
                <a:cs typeface="+mn-cs"/>
                <a:sym typeface="Symbol" panose="05050102010706020507" pitchFamily="18" charset="2"/>
              </a:rPr>
              <a:t>Simple construction, </a:t>
            </a:r>
            <a:r>
              <a:rPr lang="en-US" sz="1400" dirty="0" smtClean="0">
                <a:solidFill>
                  <a:srgbClr val="FFFF00"/>
                </a:solidFill>
              </a:rPr>
              <a:t>ease </a:t>
            </a:r>
            <a:r>
              <a:rPr lang="en-US" sz="1400" dirty="0">
                <a:solidFill>
                  <a:srgbClr val="FFFF00"/>
                </a:solidFill>
              </a:rPr>
              <a:t>of use</a:t>
            </a:r>
            <a:endParaRPr lang="ru-RU" altLang="ru-RU" sz="2800" dirty="0" smtClean="0">
              <a:solidFill>
                <a:srgbClr val="FFFF00"/>
              </a:solidFill>
              <a:effectLst>
                <a:outerShdw blurRad="38100" dist="38100" dir="2700000" algn="tl">
                  <a:srgbClr val="000000"/>
                </a:outerShdw>
              </a:effectLst>
              <a:latin typeface="Arial" panose="020B0604020202020204" pitchFamily="34" charset="0"/>
              <a:cs typeface="+mn-cs"/>
              <a:sym typeface="Symbol" panose="05050102010706020507" pitchFamily="18" charset="2"/>
            </a:endParaRPr>
          </a:p>
          <a:p>
            <a:pPr eaLnBrk="1" hangingPunct="1">
              <a:buFont typeface="Symbol" panose="05050102010706020507" pitchFamily="18" charset="2"/>
              <a:buChar char="Q"/>
            </a:pPr>
            <a:r>
              <a:rPr lang="ru-RU" altLang="ru-RU" sz="1400" dirty="0" smtClean="0">
                <a:solidFill>
                  <a:srgbClr val="FFFF00"/>
                </a:solidFill>
                <a:effectLst>
                  <a:outerShdw blurRad="38100" dist="38100" dir="2700000" algn="tl">
                    <a:srgbClr val="000000"/>
                  </a:outerShdw>
                </a:effectLst>
                <a:latin typeface="Arial" panose="020B0604020202020204" pitchFamily="34" charset="0"/>
                <a:cs typeface="+mn-cs"/>
                <a:sym typeface="Symbol" panose="05050102010706020507" pitchFamily="18" charset="2"/>
              </a:rPr>
              <a:t> - </a:t>
            </a:r>
            <a:r>
              <a:rPr lang="en-US" altLang="ru-RU" sz="1400" dirty="0" smtClean="0">
                <a:solidFill>
                  <a:srgbClr val="FFFF00"/>
                </a:solidFill>
                <a:effectLst>
                  <a:outerShdw blurRad="38100" dist="38100" dir="2700000" algn="tl">
                    <a:srgbClr val="000000"/>
                  </a:outerShdw>
                </a:effectLst>
                <a:latin typeface="Arial" panose="020B0604020202020204" pitchFamily="34" charset="0"/>
                <a:sym typeface="Symbol" panose="05050102010706020507" pitchFamily="18" charset="2"/>
              </a:rPr>
              <a:t>low intensity </a:t>
            </a:r>
            <a:r>
              <a:rPr lang="en-US" altLang="ru-RU" sz="1400" dirty="0">
                <a:solidFill>
                  <a:srgbClr val="FFFF00"/>
                </a:solidFill>
                <a:effectLst>
                  <a:outerShdw blurRad="38100" dist="38100" dir="2700000" algn="tl">
                    <a:srgbClr val="000000"/>
                  </a:outerShdw>
                </a:effectLst>
                <a:latin typeface="Arial" panose="020B0604020202020204" pitchFamily="34" charset="0"/>
                <a:sym typeface="Symbol" panose="05050102010706020507" pitchFamily="18" charset="2"/>
              </a:rPr>
              <a:t>of </a:t>
            </a:r>
            <a:r>
              <a:rPr lang="en-US" altLang="ru-RU" sz="1400" dirty="0" err="1">
                <a:solidFill>
                  <a:srgbClr val="FFFF00"/>
                </a:solidFill>
                <a:effectLst>
                  <a:outerShdw blurRad="38100" dist="38100" dir="2700000" algn="tl">
                    <a:srgbClr val="000000"/>
                  </a:outerShdw>
                </a:effectLst>
                <a:latin typeface="Arial" panose="020B0604020202020204" pitchFamily="34" charset="0"/>
                <a:sym typeface="Symbol" panose="05050102010706020507" pitchFamily="18" charset="2"/>
              </a:rPr>
              <a:t>multicharged</a:t>
            </a:r>
            <a:r>
              <a:rPr lang="en-US" altLang="ru-RU" sz="1400" dirty="0">
                <a:solidFill>
                  <a:srgbClr val="FFFF00"/>
                </a:solidFill>
                <a:effectLst>
                  <a:outerShdw blurRad="38100" dist="38100" dir="2700000" algn="tl">
                    <a:srgbClr val="000000"/>
                  </a:outerShdw>
                </a:effectLst>
                <a:latin typeface="Arial" panose="020B0604020202020204" pitchFamily="34" charset="0"/>
                <a:sym typeface="Symbol" panose="05050102010706020507" pitchFamily="18" charset="2"/>
              </a:rPr>
              <a:t> ions</a:t>
            </a:r>
            <a:endParaRPr lang="ru-RU" altLang="ru-RU" sz="1400" dirty="0" smtClean="0">
              <a:solidFill>
                <a:srgbClr val="FFFF00"/>
              </a:solidFill>
              <a:effectLst>
                <a:outerShdw blurRad="38100" dist="38100" dir="2700000" algn="tl">
                  <a:srgbClr val="000000"/>
                </a:outerShdw>
              </a:effectLst>
              <a:latin typeface="Arial" panose="020B0604020202020204" pitchFamily="34" charset="0"/>
              <a:cs typeface="+mn-cs"/>
              <a:sym typeface="Symbol" panose="05050102010706020507" pitchFamily="18" charset="2"/>
            </a:endParaRPr>
          </a:p>
          <a:p>
            <a:pPr eaLnBrk="1" hangingPunct="1">
              <a:buFont typeface="Symbol" panose="05050102010706020507" pitchFamily="18" charset="2"/>
              <a:buNone/>
            </a:pPr>
            <a:r>
              <a:rPr lang="ru-RU" altLang="ru-RU" sz="1400" dirty="0" smtClean="0">
                <a:solidFill>
                  <a:srgbClr val="FFFF00"/>
                </a:solidFill>
                <a:effectLst>
                  <a:outerShdw blurRad="38100" dist="38100" dir="2700000" algn="tl">
                    <a:srgbClr val="000000"/>
                  </a:outerShdw>
                </a:effectLst>
                <a:latin typeface="Arial" panose="020B0604020202020204" pitchFamily="34" charset="0"/>
                <a:cs typeface="+mn-cs"/>
                <a:sym typeface="Symbol" panose="05050102010706020507" pitchFamily="18" charset="2"/>
              </a:rPr>
              <a:t>    - </a:t>
            </a:r>
            <a:r>
              <a:rPr lang="en-US" altLang="ru-RU" sz="1400" dirty="0" smtClean="0">
                <a:solidFill>
                  <a:srgbClr val="FFFF00"/>
                </a:solidFill>
                <a:effectLst>
                  <a:outerShdw blurRad="38100" dist="38100" dir="2700000" algn="tl">
                    <a:srgbClr val="000000"/>
                  </a:outerShdw>
                </a:effectLst>
                <a:latin typeface="Arial" panose="020B0604020202020204" pitchFamily="34" charset="0"/>
                <a:sym typeface="Symbol" panose="05050102010706020507" pitchFamily="18" charset="2"/>
              </a:rPr>
              <a:t>beam </a:t>
            </a:r>
            <a:r>
              <a:rPr lang="en-US" altLang="ru-RU" sz="1400" dirty="0">
                <a:solidFill>
                  <a:srgbClr val="FFFF00"/>
                </a:solidFill>
                <a:effectLst>
                  <a:outerShdw blurRad="38100" dist="38100" dir="2700000" algn="tl">
                    <a:srgbClr val="000000"/>
                  </a:outerShdw>
                </a:effectLst>
                <a:latin typeface="Arial" panose="020B0604020202020204" pitchFamily="34" charset="0"/>
                <a:sym typeface="Symbol" panose="05050102010706020507" pitchFamily="18" charset="2"/>
              </a:rPr>
              <a:t>capture </a:t>
            </a:r>
            <a:r>
              <a:rPr lang="en-US" altLang="ru-RU" sz="1400" dirty="0" smtClean="0">
                <a:solidFill>
                  <a:srgbClr val="FFFF00"/>
                </a:solidFill>
                <a:effectLst>
                  <a:outerShdw blurRad="38100" dist="38100" dir="2700000" algn="tl">
                    <a:srgbClr val="000000"/>
                  </a:outerShdw>
                </a:effectLst>
                <a:latin typeface="Arial" panose="020B0604020202020204" pitchFamily="34" charset="0"/>
                <a:sym typeface="Symbol" panose="05050102010706020507" pitchFamily="18" charset="2"/>
              </a:rPr>
              <a:t>in cyclotron is </a:t>
            </a:r>
            <a:r>
              <a:rPr lang="en-US" sz="1400" dirty="0" smtClean="0">
                <a:solidFill>
                  <a:srgbClr val="FFFF00"/>
                </a:solidFill>
                <a:latin typeface="Tahoma" panose="020B0604030504040204" pitchFamily="34" charset="0"/>
              </a:rPr>
              <a:t>approximately </a:t>
            </a:r>
          </a:p>
          <a:p>
            <a:pPr eaLnBrk="1" hangingPunct="1">
              <a:buFont typeface="Symbol" panose="05050102010706020507" pitchFamily="18" charset="2"/>
              <a:buNone/>
            </a:pPr>
            <a:r>
              <a:rPr lang="en-US" sz="1400" dirty="0">
                <a:solidFill>
                  <a:srgbClr val="FFFF00"/>
                </a:solidFill>
                <a:effectLst>
                  <a:outerShdw blurRad="38100" dist="38100" dir="2700000" algn="tl">
                    <a:srgbClr val="000000"/>
                  </a:outerShdw>
                </a:effectLst>
                <a:latin typeface="Tahoma" panose="020B0604030504040204" pitchFamily="34" charset="0"/>
                <a:sym typeface="Symbol" panose="05050102010706020507" pitchFamily="18" charset="2"/>
              </a:rPr>
              <a:t> </a:t>
            </a:r>
            <a:r>
              <a:rPr lang="en-US" sz="1400" dirty="0" smtClean="0">
                <a:solidFill>
                  <a:srgbClr val="FFFF00"/>
                </a:solidFill>
                <a:effectLst>
                  <a:outerShdw blurRad="38100" dist="38100" dir="2700000" algn="tl">
                    <a:srgbClr val="000000"/>
                  </a:outerShdw>
                </a:effectLst>
                <a:latin typeface="Tahoma" panose="020B0604030504040204" pitchFamily="34" charset="0"/>
                <a:sym typeface="Symbol" panose="05050102010706020507" pitchFamily="18" charset="2"/>
              </a:rPr>
              <a:t>    30 from 360. </a:t>
            </a:r>
          </a:p>
          <a:p>
            <a:pPr eaLnBrk="1" hangingPunct="1">
              <a:buFont typeface="Symbol" panose="05050102010706020507" pitchFamily="18" charset="2"/>
              <a:buNone/>
            </a:pPr>
            <a:r>
              <a:rPr lang="en-US" sz="1400" dirty="0" smtClean="0">
                <a:solidFill>
                  <a:srgbClr val="FFFF00"/>
                </a:solidFill>
                <a:effectLst>
                  <a:outerShdw blurRad="38100" dist="38100" dir="2700000" algn="tl">
                    <a:srgbClr val="000000"/>
                  </a:outerShdw>
                </a:effectLst>
                <a:latin typeface="Tahoma" panose="020B0604030504040204" pitchFamily="34" charset="0"/>
                <a:sym typeface="Symbol" panose="05050102010706020507" pitchFamily="18" charset="2"/>
              </a:rPr>
              <a:t>     It </a:t>
            </a:r>
            <a:r>
              <a:rPr lang="en-US" sz="1400" dirty="0" smtClean="0">
                <a:solidFill>
                  <a:srgbClr val="FFFF00"/>
                </a:solidFill>
              </a:rPr>
              <a:t>means </a:t>
            </a:r>
            <a:r>
              <a:rPr lang="en-US" sz="1400" dirty="0">
                <a:solidFill>
                  <a:srgbClr val="FFFF00"/>
                </a:solidFill>
              </a:rPr>
              <a:t>that only 8 % of the beam </a:t>
            </a:r>
            <a:endParaRPr lang="en-US" sz="1400" dirty="0" smtClean="0">
              <a:solidFill>
                <a:srgbClr val="FFFF00"/>
              </a:solidFill>
            </a:endParaRPr>
          </a:p>
          <a:p>
            <a:pPr eaLnBrk="1" hangingPunct="1">
              <a:buFont typeface="Symbol" panose="05050102010706020507" pitchFamily="18" charset="2"/>
              <a:buNone/>
            </a:pPr>
            <a:r>
              <a:rPr lang="en-US" sz="1400" dirty="0">
                <a:solidFill>
                  <a:srgbClr val="FFFF00"/>
                </a:solidFill>
              </a:rPr>
              <a:t> </a:t>
            </a:r>
            <a:r>
              <a:rPr lang="en-US" sz="1400" dirty="0" smtClean="0">
                <a:solidFill>
                  <a:srgbClr val="FFFF00"/>
                </a:solidFill>
              </a:rPr>
              <a:t>     is </a:t>
            </a:r>
            <a:r>
              <a:rPr lang="en-US" sz="1400" dirty="0">
                <a:solidFill>
                  <a:srgbClr val="FFFF00"/>
                </a:solidFill>
              </a:rPr>
              <a:t>captured in the </a:t>
            </a:r>
            <a:r>
              <a:rPr lang="en-US" sz="1400" dirty="0" smtClean="0">
                <a:solidFill>
                  <a:srgbClr val="FFFF00"/>
                </a:solidFill>
              </a:rPr>
              <a:t>acceleration process.</a:t>
            </a:r>
            <a:endParaRPr lang="ru-RU" altLang="ru-RU" sz="1400" dirty="0" smtClean="0">
              <a:solidFill>
                <a:srgbClr val="FFFF00"/>
              </a:solidFill>
              <a:effectLst>
                <a:outerShdw blurRad="38100" dist="38100" dir="2700000" algn="tl">
                  <a:srgbClr val="000000"/>
                </a:outerShdw>
              </a:effectLst>
              <a:latin typeface="Arial" panose="020B0604020202020204" pitchFamily="34" charset="0"/>
              <a:cs typeface="+mn-cs"/>
              <a:sym typeface="Symbol" panose="05050102010706020507" pitchFamily="18" charset="2"/>
            </a:endParaRPr>
          </a:p>
        </p:txBody>
      </p:sp>
      <p:sp>
        <p:nvSpPr>
          <p:cNvPr id="718858" name="Rectangle 10"/>
          <p:cNvSpPr>
            <a:spLocks noChangeArrowheads="1"/>
          </p:cNvSpPr>
          <p:nvPr/>
        </p:nvSpPr>
        <p:spPr bwMode="auto">
          <a:xfrm>
            <a:off x="3923928" y="1773238"/>
            <a:ext cx="5220073" cy="1323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1" hangingPunct="1"/>
            <a:r>
              <a:rPr lang="en-US" sz="2400" b="1" dirty="0" smtClean="0">
                <a:solidFill>
                  <a:srgbClr val="FFFF00"/>
                </a:solidFill>
              </a:rPr>
              <a:t>External </a:t>
            </a:r>
            <a:r>
              <a:rPr lang="en-US" sz="2400" b="1" dirty="0">
                <a:solidFill>
                  <a:srgbClr val="FFFF00"/>
                </a:solidFill>
              </a:rPr>
              <a:t>source of ECR </a:t>
            </a:r>
            <a:r>
              <a:rPr lang="en-US" sz="2400" b="1" dirty="0" smtClean="0">
                <a:solidFill>
                  <a:srgbClr val="FFFF00"/>
                </a:solidFill>
              </a:rPr>
              <a:t>type</a:t>
            </a:r>
            <a:endParaRPr lang="ru-RU" altLang="ru-RU" sz="2400" dirty="0" smtClean="0">
              <a:solidFill>
                <a:srgbClr val="FFFF00"/>
              </a:solidFill>
              <a:effectLst>
                <a:outerShdw blurRad="38100" dist="38100" dir="2700000" algn="tl">
                  <a:srgbClr val="000000"/>
                </a:outerShdw>
              </a:effectLst>
              <a:latin typeface="Arial" panose="020B0604020202020204" pitchFamily="34" charset="0"/>
              <a:cs typeface="+mn-cs"/>
            </a:endParaRPr>
          </a:p>
          <a:p>
            <a:pPr eaLnBrk="1" hangingPunct="1">
              <a:buFont typeface="Symbol" panose="05050102010706020507" pitchFamily="18" charset="2"/>
              <a:buChar char="Å"/>
            </a:pPr>
            <a:r>
              <a:rPr lang="ru-RU" altLang="ru-RU" sz="1400" dirty="0" smtClean="0">
                <a:solidFill>
                  <a:srgbClr val="FFFF00"/>
                </a:solidFill>
                <a:effectLst>
                  <a:outerShdw blurRad="38100" dist="38100" dir="2700000" algn="tl">
                    <a:srgbClr val="000000"/>
                  </a:outerShdw>
                </a:effectLst>
                <a:latin typeface="Arial" panose="020B0604020202020204" pitchFamily="34" charset="0"/>
                <a:cs typeface="+mn-cs"/>
                <a:sym typeface="Symbol" panose="05050102010706020507" pitchFamily="18" charset="2"/>
              </a:rPr>
              <a:t>  - </a:t>
            </a:r>
            <a:r>
              <a:rPr lang="en-US" altLang="ru-RU" sz="1400" dirty="0" smtClean="0">
                <a:solidFill>
                  <a:srgbClr val="FFFF00"/>
                </a:solidFill>
                <a:effectLst>
                  <a:outerShdw blurRad="38100" dist="38100" dir="2700000" algn="tl">
                    <a:srgbClr val="000000"/>
                  </a:outerShdw>
                </a:effectLst>
                <a:latin typeface="Arial" panose="020B0604020202020204" pitchFamily="34" charset="0"/>
                <a:cs typeface="+mn-cs"/>
                <a:sym typeface="Symbol" panose="05050102010706020507" pitchFamily="18" charset="2"/>
              </a:rPr>
              <a:t>high intensity of </a:t>
            </a:r>
            <a:r>
              <a:rPr lang="en-US" altLang="ru-RU" sz="1400" dirty="0" err="1" smtClean="0">
                <a:solidFill>
                  <a:srgbClr val="FFFF00"/>
                </a:solidFill>
                <a:effectLst>
                  <a:outerShdw blurRad="38100" dist="38100" dir="2700000" algn="tl">
                    <a:srgbClr val="000000"/>
                  </a:outerShdw>
                </a:effectLst>
                <a:latin typeface="Arial" panose="020B0604020202020204" pitchFamily="34" charset="0"/>
                <a:cs typeface="+mn-cs"/>
                <a:sym typeface="Symbol" panose="05050102010706020507" pitchFamily="18" charset="2"/>
              </a:rPr>
              <a:t>multicharged</a:t>
            </a:r>
            <a:r>
              <a:rPr lang="en-US" altLang="ru-RU" sz="1400" dirty="0" smtClean="0">
                <a:solidFill>
                  <a:srgbClr val="FFFF00"/>
                </a:solidFill>
                <a:effectLst>
                  <a:outerShdw blurRad="38100" dist="38100" dir="2700000" algn="tl">
                    <a:srgbClr val="000000"/>
                  </a:outerShdw>
                </a:effectLst>
                <a:latin typeface="Arial" panose="020B0604020202020204" pitchFamily="34" charset="0"/>
                <a:cs typeface="+mn-cs"/>
                <a:sym typeface="Symbol" panose="05050102010706020507" pitchFamily="18" charset="2"/>
              </a:rPr>
              <a:t> ions</a:t>
            </a:r>
            <a:r>
              <a:rPr lang="ru-RU" altLang="ru-RU" sz="1400" dirty="0" smtClean="0">
                <a:solidFill>
                  <a:srgbClr val="FFFF00"/>
                </a:solidFill>
                <a:effectLst>
                  <a:outerShdw blurRad="38100" dist="38100" dir="2700000" algn="tl">
                    <a:srgbClr val="000000"/>
                  </a:outerShdw>
                </a:effectLst>
                <a:latin typeface="Arial" panose="020B0604020202020204" pitchFamily="34" charset="0"/>
                <a:cs typeface="+mn-cs"/>
                <a:sym typeface="Symbol" panose="05050102010706020507" pitchFamily="18" charset="2"/>
              </a:rPr>
              <a:t>,</a:t>
            </a:r>
            <a:r>
              <a:rPr lang="ru-RU" altLang="ru-RU" sz="1400" dirty="0" smtClean="0">
                <a:solidFill>
                  <a:srgbClr val="FFFFFF"/>
                </a:solidFill>
                <a:effectLst>
                  <a:outerShdw blurRad="38100" dist="38100" dir="2700000" algn="tl">
                    <a:srgbClr val="000000"/>
                  </a:outerShdw>
                </a:effectLst>
                <a:latin typeface="Arial" panose="020B0604020202020204" pitchFamily="34" charset="0"/>
                <a:cs typeface="+mn-cs"/>
                <a:sym typeface="Symbol" panose="05050102010706020507" pitchFamily="18" charset="2"/>
              </a:rPr>
              <a:t> </a:t>
            </a:r>
          </a:p>
          <a:p>
            <a:pPr eaLnBrk="1" hangingPunct="1">
              <a:buFont typeface="Symbol" panose="05050102010706020507" pitchFamily="18" charset="2"/>
              <a:buNone/>
            </a:pPr>
            <a:r>
              <a:rPr lang="ru-RU" altLang="ru-RU" sz="1400" dirty="0" smtClean="0">
                <a:solidFill>
                  <a:srgbClr val="FFFF00"/>
                </a:solidFill>
                <a:effectLst>
                  <a:outerShdw blurRad="38100" dist="38100" dir="2700000" algn="tl">
                    <a:srgbClr val="000000"/>
                  </a:outerShdw>
                </a:effectLst>
                <a:latin typeface="Arial" panose="020B0604020202020204" pitchFamily="34" charset="0"/>
                <a:cs typeface="+mn-cs"/>
                <a:sym typeface="Symbol" panose="05050102010706020507" pitchFamily="18" charset="2"/>
              </a:rPr>
              <a:t>     - </a:t>
            </a:r>
            <a:r>
              <a:rPr lang="en-US" altLang="ru-RU" sz="1400" dirty="0">
                <a:solidFill>
                  <a:srgbClr val="FFFF00"/>
                </a:solidFill>
                <a:effectLst>
                  <a:outerShdw blurRad="38100" dist="38100" dir="2700000" algn="tl">
                    <a:srgbClr val="000000"/>
                  </a:outerShdw>
                </a:effectLst>
                <a:latin typeface="Arial" panose="020B0604020202020204" pitchFamily="34" charset="0"/>
                <a:cs typeface="+mn-cs"/>
                <a:sym typeface="Symbol" panose="05050102010706020507" pitchFamily="18" charset="2"/>
              </a:rPr>
              <a:t>high efficiency of beam capture into acceleration up to 70% due to the use of the bunching system in the </a:t>
            </a:r>
            <a:r>
              <a:rPr lang="en-US" altLang="ru-RU" sz="1400" dirty="0" smtClean="0">
                <a:solidFill>
                  <a:srgbClr val="FFFF00"/>
                </a:solidFill>
                <a:effectLst>
                  <a:outerShdw blurRad="38100" dist="38100" dir="2700000" algn="tl">
                    <a:srgbClr val="000000"/>
                  </a:outerShdw>
                </a:effectLst>
                <a:latin typeface="Arial" panose="020B0604020202020204" pitchFamily="34" charset="0"/>
                <a:cs typeface="+mn-cs"/>
                <a:sym typeface="Symbol" panose="05050102010706020507" pitchFamily="18" charset="2"/>
              </a:rPr>
              <a:t>injection channel</a:t>
            </a:r>
            <a:r>
              <a:rPr lang="ru-RU" altLang="ru-RU" sz="1400" dirty="0" smtClean="0">
                <a:solidFill>
                  <a:srgbClr val="FFFF00"/>
                </a:solidFill>
                <a:effectLst>
                  <a:outerShdw blurRad="38100" dist="38100" dir="2700000" algn="tl">
                    <a:srgbClr val="000000"/>
                  </a:outerShdw>
                </a:effectLst>
                <a:latin typeface="Arial" panose="020B0604020202020204" pitchFamily="34" charset="0"/>
                <a:cs typeface="+mn-cs"/>
                <a:sym typeface="Symbol" panose="05050102010706020507" pitchFamily="18" charset="2"/>
              </a:rPr>
              <a:t>,</a:t>
            </a:r>
          </a:p>
          <a:p>
            <a:pPr eaLnBrk="1" hangingPunct="1">
              <a:buFont typeface="Symbol" panose="05050102010706020507" pitchFamily="18" charset="2"/>
              <a:buChar char="Q"/>
            </a:pPr>
            <a:r>
              <a:rPr lang="ru-RU" altLang="ru-RU" sz="1400" dirty="0" smtClean="0">
                <a:solidFill>
                  <a:srgbClr val="FFFF00"/>
                </a:solidFill>
                <a:effectLst>
                  <a:outerShdw blurRad="38100" dist="38100" dir="2700000" algn="tl">
                    <a:srgbClr val="000000"/>
                  </a:outerShdw>
                </a:effectLst>
                <a:latin typeface="Arial" panose="020B0604020202020204" pitchFamily="34" charset="0"/>
                <a:cs typeface="+mn-cs"/>
              </a:rPr>
              <a:t>  - </a:t>
            </a:r>
            <a:r>
              <a:rPr lang="en-US" altLang="ru-RU" sz="1400" dirty="0">
                <a:solidFill>
                  <a:srgbClr val="FFFF00"/>
                </a:solidFill>
                <a:effectLst>
                  <a:outerShdw blurRad="38100" dist="38100" dir="2700000" algn="tl">
                    <a:srgbClr val="000000"/>
                  </a:outerShdw>
                </a:effectLst>
                <a:latin typeface="Arial" panose="020B0604020202020204" pitchFamily="34" charset="0"/>
                <a:cs typeface="+mn-cs"/>
              </a:rPr>
              <a:t>i</a:t>
            </a:r>
            <a:r>
              <a:rPr lang="en-US" altLang="ru-RU" sz="1400" dirty="0" smtClean="0">
                <a:solidFill>
                  <a:srgbClr val="FFFF00"/>
                </a:solidFill>
                <a:effectLst>
                  <a:outerShdw blurRad="38100" dist="38100" dir="2700000" algn="tl">
                    <a:srgbClr val="000000"/>
                  </a:outerShdw>
                </a:effectLst>
                <a:latin typeface="Arial" panose="020B0604020202020204" pitchFamily="34" charset="0"/>
                <a:cs typeface="+mn-cs"/>
              </a:rPr>
              <a:t>t </a:t>
            </a:r>
            <a:r>
              <a:rPr lang="en-US" altLang="ru-RU" sz="1400" dirty="0">
                <a:solidFill>
                  <a:srgbClr val="FFFF00"/>
                </a:solidFill>
                <a:effectLst>
                  <a:outerShdw blurRad="38100" dist="38100" dir="2700000" algn="tl">
                    <a:srgbClr val="000000"/>
                  </a:outerShdw>
                </a:effectLst>
                <a:latin typeface="Arial" panose="020B0604020202020204" pitchFamily="34" charset="0"/>
                <a:cs typeface="+mn-cs"/>
              </a:rPr>
              <a:t>is necessary to create a </a:t>
            </a:r>
            <a:r>
              <a:rPr lang="en-US" altLang="ru-RU" sz="1400" dirty="0" smtClean="0">
                <a:solidFill>
                  <a:srgbClr val="FFFF00"/>
                </a:solidFill>
                <a:effectLst>
                  <a:outerShdw blurRad="38100" dist="38100" dir="2700000" algn="tl">
                    <a:srgbClr val="000000"/>
                  </a:outerShdw>
                </a:effectLst>
                <a:latin typeface="Arial" panose="020B0604020202020204" pitchFamily="34" charset="0"/>
                <a:cs typeface="+mn-cs"/>
              </a:rPr>
              <a:t>axial </a:t>
            </a:r>
            <a:r>
              <a:rPr lang="en-US" altLang="ru-RU" sz="1400" dirty="0">
                <a:solidFill>
                  <a:srgbClr val="FFFF00"/>
                </a:solidFill>
                <a:effectLst>
                  <a:outerShdw blurRad="38100" dist="38100" dir="2700000" algn="tl">
                    <a:srgbClr val="000000"/>
                  </a:outerShdw>
                </a:effectLst>
                <a:latin typeface="Arial" panose="020B0604020202020204" pitchFamily="34" charset="0"/>
                <a:cs typeface="+mn-cs"/>
              </a:rPr>
              <a:t>injection system of </a:t>
            </a:r>
            <a:r>
              <a:rPr lang="en-US" altLang="ru-RU" sz="1400" dirty="0" smtClean="0">
                <a:solidFill>
                  <a:srgbClr val="FFFF00"/>
                </a:solidFill>
                <a:effectLst>
                  <a:outerShdw blurRad="38100" dist="38100" dir="2700000" algn="tl">
                    <a:srgbClr val="000000"/>
                  </a:outerShdw>
                </a:effectLst>
                <a:latin typeface="Arial" panose="020B0604020202020204" pitchFamily="34" charset="0"/>
                <a:cs typeface="+mn-cs"/>
              </a:rPr>
              <a:t>beam</a:t>
            </a:r>
            <a:r>
              <a:rPr lang="ru-RU" altLang="ru-RU" sz="1400" dirty="0" smtClean="0">
                <a:solidFill>
                  <a:srgbClr val="FFFF00"/>
                </a:solidFill>
                <a:effectLst>
                  <a:outerShdw blurRad="38100" dist="38100" dir="2700000" algn="tl">
                    <a:srgbClr val="000000"/>
                  </a:outerShdw>
                </a:effectLst>
                <a:latin typeface="Arial" panose="020B0604020202020204" pitchFamily="34" charset="0"/>
                <a:cs typeface="+mn-cs"/>
              </a:rPr>
              <a:t>.</a:t>
            </a:r>
          </a:p>
        </p:txBody>
      </p:sp>
      <p:sp>
        <p:nvSpPr>
          <p:cNvPr id="718871" name="AutoShape 23"/>
          <p:cNvSpPr>
            <a:spLocks noChangeArrowheads="1"/>
          </p:cNvSpPr>
          <p:nvPr/>
        </p:nvSpPr>
        <p:spPr bwMode="auto">
          <a:xfrm rot="899388" flipV="1">
            <a:off x="1824038" y="2921000"/>
            <a:ext cx="1082675" cy="649288"/>
          </a:xfrm>
          <a:custGeom>
            <a:avLst/>
            <a:gdLst>
              <a:gd name="G0" fmla="+- -425954 0 0"/>
              <a:gd name="G1" fmla="+- -11717582 0 0"/>
              <a:gd name="G2" fmla="+- -425954 0 -11717582"/>
              <a:gd name="G3" fmla="+- 10800 0 0"/>
              <a:gd name="G4" fmla="+- 0 0 -425954"/>
              <a:gd name="T0" fmla="*/ 360 256 1"/>
              <a:gd name="T1" fmla="*/ 0 256 1"/>
              <a:gd name="G5" fmla="+- G2 T0 T1"/>
              <a:gd name="G6" fmla="?: G2 G2 G5"/>
              <a:gd name="G7" fmla="+- 0 0 G6"/>
              <a:gd name="G8" fmla="+- 7624 0 0"/>
              <a:gd name="G9" fmla="+- 0 0 -11717582"/>
              <a:gd name="G10" fmla="+- 7624 0 2700"/>
              <a:gd name="G11" fmla="cos G10 -425954"/>
              <a:gd name="G12" fmla="sin G10 -425954"/>
              <a:gd name="G13" fmla="cos 13500 -425954"/>
              <a:gd name="G14" fmla="sin 13500 -425954"/>
              <a:gd name="G15" fmla="+- G11 10800 0"/>
              <a:gd name="G16" fmla="+- G12 10800 0"/>
              <a:gd name="G17" fmla="+- G13 10800 0"/>
              <a:gd name="G18" fmla="+- G14 10800 0"/>
              <a:gd name="G19" fmla="*/ 7624 1 2"/>
              <a:gd name="G20" fmla="+- G19 5400 0"/>
              <a:gd name="G21" fmla="cos G20 -425954"/>
              <a:gd name="G22" fmla="sin G20 -425954"/>
              <a:gd name="G23" fmla="+- G21 10800 0"/>
              <a:gd name="G24" fmla="+- G12 G23 G22"/>
              <a:gd name="G25" fmla="+- G22 G23 G11"/>
              <a:gd name="G26" fmla="cos 10800 -425954"/>
              <a:gd name="G27" fmla="sin 10800 -425954"/>
              <a:gd name="G28" fmla="cos 7624 -425954"/>
              <a:gd name="G29" fmla="sin 7624 -425954"/>
              <a:gd name="G30" fmla="+- G26 10800 0"/>
              <a:gd name="G31" fmla="+- G27 10800 0"/>
              <a:gd name="G32" fmla="+- G28 10800 0"/>
              <a:gd name="G33" fmla="+- G29 10800 0"/>
              <a:gd name="G34" fmla="+- G19 5400 0"/>
              <a:gd name="G35" fmla="cos G34 -11717582"/>
              <a:gd name="G36" fmla="sin G34 -11717582"/>
              <a:gd name="G37" fmla="+/ -11717582 -425954 2"/>
              <a:gd name="T2" fmla="*/ 180 256 1"/>
              <a:gd name="T3" fmla="*/ 0 256 1"/>
              <a:gd name="G38" fmla="+- G37 T2 T3"/>
              <a:gd name="G39" fmla="?: G2 G37 G38"/>
              <a:gd name="G40" fmla="cos 10800 G39"/>
              <a:gd name="G41" fmla="sin 10800 G39"/>
              <a:gd name="G42" fmla="cos 7624 G39"/>
              <a:gd name="G43" fmla="sin 7624 G39"/>
              <a:gd name="G44" fmla="+- G40 10800 0"/>
              <a:gd name="G45" fmla="+- G41 10800 0"/>
              <a:gd name="G46" fmla="+- G42 10800 0"/>
              <a:gd name="G47" fmla="+- G43 10800 0"/>
              <a:gd name="G48" fmla="+- G35 10800 0"/>
              <a:gd name="G49" fmla="+- G36 10800 0"/>
              <a:gd name="T4" fmla="*/ 10301 w 21600"/>
              <a:gd name="T5" fmla="*/ 11 h 21600"/>
              <a:gd name="T6" fmla="*/ 1590 w 21600"/>
              <a:gd name="T7" fmla="*/ 10606 h 21600"/>
              <a:gd name="T8" fmla="*/ 10447 w 21600"/>
              <a:gd name="T9" fmla="*/ 3184 h 21600"/>
              <a:gd name="T10" fmla="*/ 24213 w 21600"/>
              <a:gd name="T11" fmla="*/ 9271 h 21600"/>
              <a:gd name="T12" fmla="*/ 20437 w 21600"/>
              <a:gd name="T13" fmla="*/ 14017 h 21600"/>
              <a:gd name="T14" fmla="*/ 15692 w 21600"/>
              <a:gd name="T15" fmla="*/ 10242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374" y="9936"/>
                </a:moveTo>
                <a:cubicBezTo>
                  <a:pt x="17936" y="6085"/>
                  <a:pt x="14676" y="3176"/>
                  <a:pt x="10800" y="3176"/>
                </a:cubicBezTo>
                <a:cubicBezTo>
                  <a:pt x="6651" y="3176"/>
                  <a:pt x="3264" y="6492"/>
                  <a:pt x="3177" y="10639"/>
                </a:cubicBezTo>
                <a:lnTo>
                  <a:pt x="2" y="10573"/>
                </a:lnTo>
                <a:cubicBezTo>
                  <a:pt x="125" y="4698"/>
                  <a:pt x="4923" y="0"/>
                  <a:pt x="10800" y="0"/>
                </a:cubicBezTo>
                <a:cubicBezTo>
                  <a:pt x="16291" y="0"/>
                  <a:pt x="20908" y="4121"/>
                  <a:pt x="21530" y="9577"/>
                </a:cubicBezTo>
                <a:lnTo>
                  <a:pt x="24213" y="9271"/>
                </a:lnTo>
                <a:lnTo>
                  <a:pt x="20437" y="14017"/>
                </a:lnTo>
                <a:lnTo>
                  <a:pt x="15692" y="10242"/>
                </a:lnTo>
                <a:lnTo>
                  <a:pt x="18374" y="9936"/>
                </a:lnTo>
                <a:close/>
              </a:path>
            </a:pathLst>
          </a:custGeom>
          <a:solidFill>
            <a:srgbClr val="CC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spTree>
    <p:extLst>
      <p:ext uri="{BB962C8B-B14F-4D97-AF65-F5344CB8AC3E}">
        <p14:creationId xmlns:p14="http://schemas.microsoft.com/office/powerpoint/2010/main" xmlns="" val="905867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p:txBody>
          <a:bodyPr/>
          <a:lstStyle/>
          <a:p>
            <a:fld id="{9E2B0DA0-E4D5-46FC-8459-49B77E74C091}" type="slidenum">
              <a:rPr lang="en-US" altLang="ru-RU">
                <a:solidFill>
                  <a:srgbClr val="FFFFFF"/>
                </a:solidFill>
              </a:rPr>
              <a:pPr/>
              <a:t>37</a:t>
            </a:fld>
            <a:endParaRPr lang="en-US" altLang="ru-RU">
              <a:solidFill>
                <a:srgbClr val="FFFFFF"/>
              </a:solidFill>
            </a:endParaRPr>
          </a:p>
        </p:txBody>
      </p:sp>
      <p:pic>
        <p:nvPicPr>
          <p:cNvPr id="1245186" name="Picture 2" descr="16_pig_u300"/>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025525" y="1981200"/>
            <a:ext cx="7091363"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5187" name="Rectangle 3"/>
          <p:cNvSpPr>
            <a:spLocks noChangeArrowheads="1"/>
          </p:cNvSpPr>
          <p:nvPr/>
        </p:nvSpPr>
        <p:spPr bwMode="auto">
          <a:xfrm>
            <a:off x="6029325" y="6461125"/>
            <a:ext cx="28019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1" hangingPunct="1"/>
            <a:r>
              <a:rPr lang="en-US" altLang="ru-RU" sz="2000" i="1" smtClean="0">
                <a:solidFill>
                  <a:srgbClr val="FF9900"/>
                </a:solidFill>
                <a:latin typeface="Times New Roman" panose="02020603050405020304" pitchFamily="18" charset="0"/>
                <a:cs typeface="+mn-cs"/>
              </a:rPr>
              <a:t>FLNR Ion Sources Group</a:t>
            </a:r>
            <a:endParaRPr lang="ru-RU" altLang="ru-RU" sz="2000" i="1" smtClean="0">
              <a:solidFill>
                <a:srgbClr val="FF9900"/>
              </a:solidFill>
              <a:latin typeface="Times New Roman" panose="02020603050405020304" pitchFamily="18" charset="0"/>
              <a:cs typeface="+mn-cs"/>
            </a:endParaRPr>
          </a:p>
        </p:txBody>
      </p:sp>
      <p:sp>
        <p:nvSpPr>
          <p:cNvPr id="1245188" name="Text Box 4"/>
          <p:cNvSpPr txBox="1">
            <a:spLocks noChangeArrowheads="1"/>
          </p:cNvSpPr>
          <p:nvPr/>
        </p:nvSpPr>
        <p:spPr bwMode="auto">
          <a:xfrm>
            <a:off x="1384300" y="304800"/>
            <a:ext cx="70993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sz="2800" smtClean="0">
                <a:solidFill>
                  <a:srgbClr val="FF9900"/>
                </a:solidFill>
                <a:latin typeface="Times New Roman" panose="02020603050405020304" pitchFamily="18" charset="0"/>
                <a:cs typeface="+mn-cs"/>
              </a:rPr>
              <a:t>General view of the PIG ion source for the U-300 cyclotron</a:t>
            </a:r>
            <a:endParaRPr lang="ru-RU" altLang="ru-RU" sz="2800" smtClean="0">
              <a:solidFill>
                <a:srgbClr val="FF9900"/>
              </a:solidFill>
              <a:latin typeface="Times New Roman" panose="02020603050405020304" pitchFamily="18" charset="0"/>
              <a:cs typeface="+mn-cs"/>
            </a:endParaRPr>
          </a:p>
        </p:txBody>
      </p:sp>
    </p:spTree>
    <p:extLst>
      <p:ext uri="{BB962C8B-B14F-4D97-AF65-F5344CB8AC3E}">
        <p14:creationId xmlns:p14="http://schemas.microsoft.com/office/powerpoint/2010/main" xmlns="" val="1989997389"/>
      </p:ext>
    </p:extLst>
  </p:cSld>
  <p:clrMapOvr>
    <a:masterClrMapping/>
  </p:clrMapOvr>
  <p:transition spd="med">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Grp="1" noChangeAspect="1" noChangeArrowheads="1"/>
          </p:cNvPicPr>
          <p:nvPr>
            <p:ph sz="half" idx="2"/>
          </p:nvPr>
        </p:nvPicPr>
        <p:blipFill>
          <a:blip r:embed="rId3" cstate="print"/>
          <a:srcRect l="4131" t="16653" r="4828" b="6076"/>
          <a:stretch>
            <a:fillRect/>
          </a:stretch>
        </p:blipFill>
        <p:spPr>
          <a:xfrm>
            <a:off x="179388" y="188913"/>
            <a:ext cx="3455987" cy="2676525"/>
          </a:xfrm>
          <a:solidFill>
            <a:schemeClr val="bg1"/>
          </a:solidFill>
          <a:ln>
            <a:solidFill>
              <a:schemeClr val="tx1"/>
            </a:solidFill>
          </a:ln>
        </p:spPr>
      </p:pic>
      <p:sp>
        <p:nvSpPr>
          <p:cNvPr id="163843" name="Text Box 3"/>
          <p:cNvSpPr txBox="1">
            <a:spLocks noChangeArrowheads="1"/>
          </p:cNvSpPr>
          <p:nvPr/>
        </p:nvSpPr>
        <p:spPr bwMode="auto">
          <a:xfrm>
            <a:off x="3708400" y="1125538"/>
            <a:ext cx="3889375" cy="620712"/>
          </a:xfrm>
          <a:prstGeom prst="rect">
            <a:avLst/>
          </a:prstGeom>
          <a:noFill/>
          <a:ln w="9525">
            <a:solidFill>
              <a:schemeClr val="tx1"/>
            </a:solidFill>
            <a:miter lim="800000"/>
            <a:headEnd/>
            <a:tailEnd/>
          </a:ln>
          <a:effectLst/>
        </p:spPr>
        <p:txBody>
          <a:bodyPr>
            <a:spAutoFit/>
          </a:bodyPr>
          <a:lstStyle/>
          <a:p>
            <a:pPr eaLnBrk="1" hangingPunct="1"/>
            <a:r>
              <a:rPr lang="en-US" altLang="ru-RU" sz="1600" b="1">
                <a:solidFill>
                  <a:srgbClr val="000000"/>
                </a:solidFill>
                <a:latin typeface="Arial" pitchFamily="34" charset="0"/>
              </a:rPr>
              <a:t>PIG: I </a:t>
            </a:r>
            <a:r>
              <a:rPr lang="en-US" altLang="ru-RU" sz="1600" b="1">
                <a:solidFill>
                  <a:srgbClr val="000000"/>
                </a:solidFill>
                <a:latin typeface="Arial" pitchFamily="34" charset="0"/>
                <a:cs typeface="Arial" pitchFamily="34" charset="0"/>
              </a:rPr>
              <a:t>~ 0.</a:t>
            </a:r>
            <a:r>
              <a:rPr lang="ru-RU" altLang="ru-RU" sz="1600" b="1">
                <a:solidFill>
                  <a:srgbClr val="000000"/>
                </a:solidFill>
                <a:latin typeface="Arial" pitchFamily="34" charset="0"/>
                <a:cs typeface="Arial" pitchFamily="34" charset="0"/>
              </a:rPr>
              <a:t>4</a:t>
            </a:r>
            <a:r>
              <a:rPr lang="en-US" altLang="ru-RU" sz="1600" b="1">
                <a:solidFill>
                  <a:srgbClr val="000000"/>
                </a:solidFill>
                <a:latin typeface="Arial" pitchFamily="34" charset="0"/>
                <a:cs typeface="Arial" pitchFamily="34" charset="0"/>
              </a:rPr>
              <a:t> </a:t>
            </a:r>
            <a:r>
              <a:rPr lang="el-GR" altLang="ru-RU" sz="1600" b="1">
                <a:solidFill>
                  <a:srgbClr val="000000"/>
                </a:solidFill>
                <a:latin typeface="Arial" pitchFamily="34" charset="0"/>
                <a:cs typeface="Arial" pitchFamily="34" charset="0"/>
              </a:rPr>
              <a:t>μ</a:t>
            </a:r>
            <a:r>
              <a:rPr lang="en-US" altLang="ru-RU" sz="1600" b="1">
                <a:solidFill>
                  <a:srgbClr val="000000"/>
                </a:solidFill>
                <a:latin typeface="Arial" pitchFamily="34" charset="0"/>
                <a:cs typeface="Arial" pitchFamily="34" charset="0"/>
              </a:rPr>
              <a:t>A, </a:t>
            </a:r>
            <a:endParaRPr lang="ru-RU" altLang="ru-RU" sz="1600" b="1">
              <a:solidFill>
                <a:srgbClr val="000000"/>
              </a:solidFill>
              <a:latin typeface="Arial" pitchFamily="34" charset="0"/>
              <a:cs typeface="Arial" pitchFamily="34" charset="0"/>
            </a:endParaRPr>
          </a:p>
          <a:p>
            <a:pPr eaLnBrk="1" hangingPunct="1"/>
            <a:r>
              <a:rPr lang="en-US" altLang="ru-RU" sz="1800" b="1">
                <a:solidFill>
                  <a:srgbClr val="000000"/>
                </a:solidFill>
                <a:latin typeface="Arial" pitchFamily="34" charset="0"/>
              </a:rPr>
              <a:t>48Ca </a:t>
            </a:r>
            <a:r>
              <a:rPr lang="ru-RU" altLang="ru-RU" sz="1800" b="1">
                <a:solidFill>
                  <a:srgbClr val="000000"/>
                </a:solidFill>
                <a:latin typeface="Arial" pitchFamily="34" charset="0"/>
              </a:rPr>
              <a:t>consumption</a:t>
            </a:r>
            <a:r>
              <a:rPr lang="en-US" altLang="ru-RU" sz="1800" b="1">
                <a:solidFill>
                  <a:srgbClr val="000000"/>
                </a:solidFill>
                <a:latin typeface="Arial" pitchFamily="34" charset="0"/>
              </a:rPr>
              <a:t>: </a:t>
            </a:r>
            <a:r>
              <a:rPr lang="ru-RU" altLang="ru-RU" sz="1600" b="1">
                <a:solidFill>
                  <a:srgbClr val="000000"/>
                </a:solidFill>
                <a:latin typeface="Arial" pitchFamily="34" charset="0"/>
                <a:cs typeface="Arial" pitchFamily="34" charset="0"/>
              </a:rPr>
              <a:t> 4 </a:t>
            </a:r>
            <a:r>
              <a:rPr lang="en-US" altLang="ru-RU" sz="1600" b="1">
                <a:solidFill>
                  <a:srgbClr val="000000"/>
                </a:solidFill>
                <a:latin typeface="Arial" pitchFamily="34" charset="0"/>
                <a:cs typeface="Arial" pitchFamily="34" charset="0"/>
              </a:rPr>
              <a:t>÷</a:t>
            </a:r>
            <a:r>
              <a:rPr lang="ru-RU" altLang="ru-RU" sz="1600" b="1">
                <a:solidFill>
                  <a:srgbClr val="000000"/>
                </a:solidFill>
                <a:latin typeface="Arial" pitchFamily="34" charset="0"/>
                <a:cs typeface="Arial" pitchFamily="34" charset="0"/>
              </a:rPr>
              <a:t> 15 </a:t>
            </a:r>
            <a:r>
              <a:rPr lang="en-US" altLang="ru-RU" sz="1600" b="1">
                <a:solidFill>
                  <a:srgbClr val="000000"/>
                </a:solidFill>
                <a:latin typeface="Arial" pitchFamily="34" charset="0"/>
                <a:cs typeface="Arial" pitchFamily="34" charset="0"/>
              </a:rPr>
              <a:t>mg</a:t>
            </a:r>
            <a:r>
              <a:rPr lang="ru-RU" altLang="ru-RU" sz="1600" b="1">
                <a:solidFill>
                  <a:srgbClr val="000000"/>
                </a:solidFill>
                <a:latin typeface="Arial" pitchFamily="34" charset="0"/>
                <a:cs typeface="Arial" pitchFamily="34" charset="0"/>
              </a:rPr>
              <a:t>/</a:t>
            </a:r>
            <a:r>
              <a:rPr lang="en-US" altLang="ru-RU" sz="1600" b="1">
                <a:solidFill>
                  <a:srgbClr val="000000"/>
                </a:solidFill>
                <a:latin typeface="Arial" pitchFamily="34" charset="0"/>
                <a:cs typeface="Arial" pitchFamily="34" charset="0"/>
              </a:rPr>
              <a:t>h</a:t>
            </a:r>
            <a:endParaRPr lang="ru-RU" altLang="ru-RU" sz="1600" b="1">
              <a:solidFill>
                <a:srgbClr val="000000"/>
              </a:solidFill>
              <a:latin typeface="Arial" pitchFamily="34" charset="0"/>
              <a:cs typeface="Arial" pitchFamily="34" charset="0"/>
            </a:endParaRPr>
          </a:p>
        </p:txBody>
      </p:sp>
      <p:sp>
        <p:nvSpPr>
          <p:cNvPr id="163844" name="Text Box 4"/>
          <p:cNvSpPr txBox="1">
            <a:spLocks noChangeArrowheads="1"/>
          </p:cNvSpPr>
          <p:nvPr/>
        </p:nvSpPr>
        <p:spPr bwMode="auto">
          <a:xfrm>
            <a:off x="4859338" y="0"/>
            <a:ext cx="4284662" cy="519113"/>
          </a:xfrm>
          <a:prstGeom prst="rect">
            <a:avLst/>
          </a:prstGeom>
          <a:solidFill>
            <a:srgbClr val="000099"/>
          </a:solidFill>
          <a:ln w="9525">
            <a:noFill/>
            <a:miter lim="800000"/>
            <a:headEnd/>
            <a:tailEnd/>
          </a:ln>
          <a:effectLst/>
        </p:spPr>
        <p:txBody>
          <a:bodyPr>
            <a:spAutoFit/>
          </a:bodyPr>
          <a:lstStyle/>
          <a:p>
            <a:pPr algn="ctr" eaLnBrk="1" hangingPunct="1"/>
            <a:r>
              <a:rPr lang="en-US" altLang="ru-RU" sz="2800" b="1" dirty="0">
                <a:solidFill>
                  <a:srgbClr val="FFFF00"/>
                </a:solidFill>
                <a:latin typeface="Arial" pitchFamily="34" charset="0"/>
              </a:rPr>
              <a:t>Cyclotron U-400.  </a:t>
            </a:r>
            <a:r>
              <a:rPr lang="en-US" altLang="ru-RU" sz="2400" b="1" baseline="30000" dirty="0">
                <a:solidFill>
                  <a:srgbClr val="FFFF00"/>
                </a:solidFill>
                <a:latin typeface="Arial" pitchFamily="34" charset="0"/>
              </a:rPr>
              <a:t>48</a:t>
            </a:r>
            <a:r>
              <a:rPr lang="en-US" altLang="ru-RU" sz="2400" b="1" dirty="0">
                <a:solidFill>
                  <a:srgbClr val="FFFF00"/>
                </a:solidFill>
                <a:latin typeface="Arial" pitchFamily="34" charset="0"/>
              </a:rPr>
              <a:t>Ca</a:t>
            </a:r>
            <a:r>
              <a:rPr lang="en-US" altLang="ru-RU" sz="2400" b="1" baseline="30000" dirty="0">
                <a:solidFill>
                  <a:srgbClr val="FFFF00"/>
                </a:solidFill>
                <a:latin typeface="Arial" pitchFamily="34" charset="0"/>
              </a:rPr>
              <a:t>5+ </a:t>
            </a:r>
            <a:endParaRPr lang="en-US" altLang="ru-RU" sz="2400" b="1" dirty="0">
              <a:solidFill>
                <a:srgbClr val="FFFF00"/>
              </a:solidFill>
              <a:latin typeface="Arial" pitchFamily="34" charset="0"/>
            </a:endParaRPr>
          </a:p>
        </p:txBody>
      </p:sp>
      <p:sp>
        <p:nvSpPr>
          <p:cNvPr id="221189" name="Text Box 5"/>
          <p:cNvSpPr txBox="1">
            <a:spLocks noChangeArrowheads="1"/>
          </p:cNvSpPr>
          <p:nvPr/>
        </p:nvSpPr>
        <p:spPr bwMode="auto">
          <a:xfrm>
            <a:off x="5651500" y="549275"/>
            <a:ext cx="2016125" cy="519113"/>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ru-RU" sz="2800" b="1" dirty="0" smtClean="0">
                <a:solidFill>
                  <a:srgbClr val="000000"/>
                </a:solidFill>
                <a:effectLst>
                  <a:outerShdw blurRad="38100" dist="38100" dir="2700000" algn="tl">
                    <a:srgbClr val="FFFFFF"/>
                  </a:outerShdw>
                </a:effectLst>
                <a:latin typeface="Times New Roman" pitchFamily="18" charset="0"/>
              </a:rPr>
              <a:t>1996</a:t>
            </a:r>
            <a:endParaRPr lang="ru-RU" sz="2800" b="1" dirty="0">
              <a:solidFill>
                <a:srgbClr val="000000"/>
              </a:solidFill>
              <a:effectLst>
                <a:outerShdw blurRad="38100" dist="38100" dir="2700000" algn="tl">
                  <a:srgbClr val="FFFFFF"/>
                </a:outerShdw>
              </a:effectLst>
              <a:latin typeface="Times New Roman" pitchFamily="18" charset="0"/>
            </a:endParaRPr>
          </a:p>
        </p:txBody>
      </p:sp>
      <p:pic>
        <p:nvPicPr>
          <p:cNvPr id="163846" name="Picture 6"/>
          <p:cNvPicPr>
            <a:picLocks noChangeAspect="1" noChangeArrowheads="1"/>
          </p:cNvPicPr>
          <p:nvPr/>
        </p:nvPicPr>
        <p:blipFill>
          <a:blip r:embed="rId4" cstate="print"/>
          <a:srcRect/>
          <a:stretch>
            <a:fillRect/>
          </a:stretch>
        </p:blipFill>
        <p:spPr bwMode="auto">
          <a:xfrm>
            <a:off x="0" y="2997200"/>
            <a:ext cx="4365625" cy="2789238"/>
          </a:xfrm>
          <a:prstGeom prst="rect">
            <a:avLst/>
          </a:prstGeom>
          <a:noFill/>
          <a:ln w="9525">
            <a:noFill/>
            <a:miter lim="800000"/>
            <a:headEnd/>
            <a:tailEnd/>
          </a:ln>
        </p:spPr>
      </p:pic>
      <p:sp>
        <p:nvSpPr>
          <p:cNvPr id="163847" name="Text Box 7"/>
          <p:cNvSpPr txBox="1">
            <a:spLocks noChangeArrowheads="1"/>
          </p:cNvSpPr>
          <p:nvPr/>
        </p:nvSpPr>
        <p:spPr bwMode="auto">
          <a:xfrm>
            <a:off x="5148263" y="1916113"/>
            <a:ext cx="3816350" cy="620712"/>
          </a:xfrm>
          <a:prstGeom prst="rect">
            <a:avLst/>
          </a:prstGeom>
          <a:noFill/>
          <a:ln w="9525">
            <a:solidFill>
              <a:schemeClr val="tx1"/>
            </a:solidFill>
            <a:miter lim="800000"/>
            <a:headEnd/>
            <a:tailEnd/>
          </a:ln>
          <a:effectLst/>
        </p:spPr>
        <p:txBody>
          <a:bodyPr>
            <a:spAutoFit/>
          </a:bodyPr>
          <a:lstStyle/>
          <a:p>
            <a:pPr eaLnBrk="1" hangingPunct="1"/>
            <a:r>
              <a:rPr lang="en-US" altLang="ru-RU" sz="1600" b="1">
                <a:solidFill>
                  <a:srgbClr val="000000"/>
                </a:solidFill>
                <a:latin typeface="Arial" pitchFamily="34" charset="0"/>
                <a:cs typeface="Arial" pitchFamily="34" charset="0"/>
              </a:rPr>
              <a:t>ECR: </a:t>
            </a:r>
            <a:r>
              <a:rPr lang="en-US" altLang="ru-RU" sz="1600" b="1">
                <a:solidFill>
                  <a:srgbClr val="000000"/>
                </a:solidFill>
                <a:latin typeface="Arial" pitchFamily="34" charset="0"/>
              </a:rPr>
              <a:t>I ~ </a:t>
            </a:r>
            <a:r>
              <a:rPr lang="ru-RU" altLang="ru-RU" sz="1600" b="1">
                <a:solidFill>
                  <a:srgbClr val="000000"/>
                </a:solidFill>
                <a:latin typeface="Arial" pitchFamily="34" charset="0"/>
              </a:rPr>
              <a:t>8</a:t>
            </a:r>
            <a:r>
              <a:rPr lang="en-US" altLang="ru-RU" sz="1600" b="1">
                <a:solidFill>
                  <a:srgbClr val="000000"/>
                </a:solidFill>
                <a:latin typeface="Arial" pitchFamily="34" charset="0"/>
              </a:rPr>
              <a:t> </a:t>
            </a:r>
            <a:r>
              <a:rPr lang="el-GR" altLang="ru-RU" sz="1600" b="1">
                <a:solidFill>
                  <a:srgbClr val="000000"/>
                </a:solidFill>
                <a:latin typeface="Arial" pitchFamily="34" charset="0"/>
              </a:rPr>
              <a:t>μ</a:t>
            </a:r>
            <a:r>
              <a:rPr lang="en-US" altLang="ru-RU" sz="1600" b="1">
                <a:solidFill>
                  <a:srgbClr val="000000"/>
                </a:solidFill>
                <a:latin typeface="Arial" pitchFamily="34" charset="0"/>
              </a:rPr>
              <a:t>A, </a:t>
            </a:r>
            <a:endParaRPr lang="ru-RU" altLang="ru-RU" sz="1600" b="1">
              <a:solidFill>
                <a:srgbClr val="000000"/>
              </a:solidFill>
              <a:latin typeface="Arial" pitchFamily="34" charset="0"/>
            </a:endParaRPr>
          </a:p>
          <a:p>
            <a:pPr eaLnBrk="1" hangingPunct="1"/>
            <a:r>
              <a:rPr lang="en-US" altLang="ru-RU" sz="1800" b="1">
                <a:solidFill>
                  <a:srgbClr val="000000"/>
                </a:solidFill>
                <a:latin typeface="Arial" pitchFamily="34" charset="0"/>
              </a:rPr>
              <a:t>48Ca </a:t>
            </a:r>
            <a:r>
              <a:rPr lang="ru-RU" altLang="ru-RU" sz="1800" b="1">
                <a:solidFill>
                  <a:srgbClr val="000000"/>
                </a:solidFill>
                <a:latin typeface="Arial" pitchFamily="34" charset="0"/>
              </a:rPr>
              <a:t>consumption</a:t>
            </a:r>
            <a:r>
              <a:rPr lang="ru-RU" altLang="ru-RU" sz="1800">
                <a:solidFill>
                  <a:srgbClr val="000000"/>
                </a:solidFill>
                <a:latin typeface="Arial" pitchFamily="34" charset="0"/>
              </a:rPr>
              <a:t> </a:t>
            </a:r>
            <a:r>
              <a:rPr lang="en-US" altLang="ru-RU" sz="1600" b="1">
                <a:solidFill>
                  <a:srgbClr val="000000"/>
                </a:solidFill>
                <a:latin typeface="Arial" pitchFamily="34" charset="0"/>
              </a:rPr>
              <a:t>0.</a:t>
            </a:r>
            <a:r>
              <a:rPr lang="ru-RU" altLang="ru-RU" sz="1600" b="1">
                <a:solidFill>
                  <a:srgbClr val="000000"/>
                </a:solidFill>
                <a:latin typeface="Arial" pitchFamily="34" charset="0"/>
              </a:rPr>
              <a:t>4 </a:t>
            </a:r>
            <a:r>
              <a:rPr lang="en-US" altLang="ru-RU" sz="1600" b="1">
                <a:solidFill>
                  <a:srgbClr val="000000"/>
                </a:solidFill>
                <a:latin typeface="Arial" pitchFamily="34" charset="0"/>
              </a:rPr>
              <a:t>÷</a:t>
            </a:r>
            <a:r>
              <a:rPr lang="ru-RU" altLang="ru-RU" sz="1600" b="1">
                <a:solidFill>
                  <a:srgbClr val="000000"/>
                </a:solidFill>
                <a:latin typeface="Arial" pitchFamily="34" charset="0"/>
              </a:rPr>
              <a:t> </a:t>
            </a:r>
            <a:r>
              <a:rPr lang="en-US" altLang="ru-RU" sz="1600" b="1">
                <a:solidFill>
                  <a:srgbClr val="000000"/>
                </a:solidFill>
                <a:latin typeface="Arial" pitchFamily="34" charset="0"/>
              </a:rPr>
              <a:t>0.</a:t>
            </a:r>
            <a:r>
              <a:rPr lang="ru-RU" altLang="ru-RU" sz="1600" b="1">
                <a:solidFill>
                  <a:srgbClr val="000000"/>
                </a:solidFill>
                <a:latin typeface="Arial" pitchFamily="34" charset="0"/>
              </a:rPr>
              <a:t>5 </a:t>
            </a:r>
            <a:r>
              <a:rPr lang="en-US" altLang="ru-RU" sz="1800" b="1">
                <a:solidFill>
                  <a:srgbClr val="000000"/>
                </a:solidFill>
                <a:latin typeface="Arial" pitchFamily="34" charset="0"/>
              </a:rPr>
              <a:t>mg</a:t>
            </a:r>
            <a:r>
              <a:rPr lang="ru-RU" altLang="ru-RU" sz="1800" b="1">
                <a:solidFill>
                  <a:srgbClr val="000000"/>
                </a:solidFill>
                <a:latin typeface="Arial" pitchFamily="34" charset="0"/>
              </a:rPr>
              <a:t>/</a:t>
            </a:r>
            <a:r>
              <a:rPr lang="en-US" altLang="ru-RU" sz="1800" b="1">
                <a:solidFill>
                  <a:srgbClr val="000000"/>
                </a:solidFill>
                <a:latin typeface="Arial" pitchFamily="34" charset="0"/>
              </a:rPr>
              <a:t>h</a:t>
            </a:r>
            <a:endParaRPr lang="ru-RU" altLang="ru-RU" sz="1800" b="1">
              <a:solidFill>
                <a:srgbClr val="000000"/>
              </a:solidFill>
              <a:latin typeface="Arial" pitchFamily="34" charset="0"/>
            </a:endParaRPr>
          </a:p>
        </p:txBody>
      </p:sp>
      <p:sp>
        <p:nvSpPr>
          <p:cNvPr id="163848" name="Line 8"/>
          <p:cNvSpPr>
            <a:spLocks noChangeShapeType="1"/>
          </p:cNvSpPr>
          <p:nvPr/>
        </p:nvSpPr>
        <p:spPr bwMode="auto">
          <a:xfrm>
            <a:off x="4211638" y="1773238"/>
            <a:ext cx="0" cy="576262"/>
          </a:xfrm>
          <a:prstGeom prst="line">
            <a:avLst/>
          </a:prstGeom>
          <a:noFill/>
          <a:ln w="76200">
            <a:solidFill>
              <a:srgbClr val="FF3300"/>
            </a:solidFill>
            <a:round/>
            <a:headEnd/>
            <a:tailEnd/>
          </a:ln>
          <a:effectLst/>
        </p:spPr>
        <p:txBody>
          <a:bodyPr/>
          <a:lstStyle/>
          <a:p>
            <a:endParaRPr lang="ru-RU"/>
          </a:p>
        </p:txBody>
      </p:sp>
      <p:sp>
        <p:nvSpPr>
          <p:cNvPr id="163849" name="Line 9"/>
          <p:cNvSpPr>
            <a:spLocks noChangeShapeType="1"/>
          </p:cNvSpPr>
          <p:nvPr/>
        </p:nvSpPr>
        <p:spPr bwMode="auto">
          <a:xfrm>
            <a:off x="4211638" y="2349500"/>
            <a:ext cx="936625" cy="0"/>
          </a:xfrm>
          <a:prstGeom prst="line">
            <a:avLst/>
          </a:prstGeom>
          <a:noFill/>
          <a:ln w="76200">
            <a:solidFill>
              <a:srgbClr val="FF3300"/>
            </a:solidFill>
            <a:round/>
            <a:headEnd/>
            <a:tailEnd type="triangle" w="med" len="med"/>
          </a:ln>
          <a:effectLst/>
        </p:spPr>
        <p:txBody>
          <a:bodyPr/>
          <a:lstStyle/>
          <a:p>
            <a:endParaRPr lang="ru-RU"/>
          </a:p>
        </p:txBody>
      </p:sp>
      <p:sp>
        <p:nvSpPr>
          <p:cNvPr id="163850" name="Rectangle 10"/>
          <p:cNvSpPr>
            <a:spLocks noChangeArrowheads="1"/>
          </p:cNvSpPr>
          <p:nvPr/>
        </p:nvSpPr>
        <p:spPr bwMode="auto">
          <a:xfrm>
            <a:off x="4284663" y="3644900"/>
            <a:ext cx="4572000" cy="1474788"/>
          </a:xfrm>
          <a:prstGeom prst="rect">
            <a:avLst/>
          </a:prstGeom>
          <a:noFill/>
          <a:ln w="9525">
            <a:solidFill>
              <a:schemeClr val="tx1"/>
            </a:solidFill>
            <a:miter lim="800000"/>
            <a:headEnd/>
            <a:tailEnd/>
          </a:ln>
          <a:effectLst/>
        </p:spPr>
        <p:txBody>
          <a:bodyPr>
            <a:spAutoFit/>
          </a:bodyPr>
          <a:lstStyle/>
          <a:p>
            <a:r>
              <a:rPr lang="en-US" altLang="ru-RU" sz="1800" b="1" dirty="0">
                <a:solidFill>
                  <a:srgbClr val="000000"/>
                </a:solidFill>
                <a:latin typeface="Arial" pitchFamily="34" charset="0"/>
              </a:rPr>
              <a:t>I ~ 1</a:t>
            </a:r>
            <a:r>
              <a:rPr lang="ru-RU" altLang="ru-RU" sz="1800" b="1" dirty="0">
                <a:solidFill>
                  <a:srgbClr val="000000"/>
                </a:solidFill>
                <a:latin typeface="Arial" pitchFamily="34" charset="0"/>
              </a:rPr>
              <a:t>8</a:t>
            </a:r>
            <a:r>
              <a:rPr lang="en-US" altLang="ru-RU" sz="1800" b="1" dirty="0">
                <a:solidFill>
                  <a:srgbClr val="000000"/>
                </a:solidFill>
                <a:latin typeface="Arial" pitchFamily="34" charset="0"/>
              </a:rPr>
              <a:t> </a:t>
            </a:r>
            <a:r>
              <a:rPr lang="el-GR" altLang="ru-RU" sz="1800" b="1" dirty="0">
                <a:solidFill>
                  <a:srgbClr val="000000"/>
                </a:solidFill>
                <a:latin typeface="Arial" pitchFamily="34" charset="0"/>
              </a:rPr>
              <a:t>μ</a:t>
            </a:r>
            <a:r>
              <a:rPr lang="en-US" altLang="ru-RU" sz="1800" b="1" dirty="0">
                <a:solidFill>
                  <a:srgbClr val="000000"/>
                </a:solidFill>
                <a:latin typeface="Arial" pitchFamily="34" charset="0"/>
              </a:rPr>
              <a:t>A (1p</a:t>
            </a:r>
            <a:r>
              <a:rPr lang="el-GR" altLang="ru-RU" sz="1800" b="1" dirty="0">
                <a:solidFill>
                  <a:srgbClr val="000000"/>
                </a:solidFill>
                <a:latin typeface="Arial" pitchFamily="34" charset="0"/>
              </a:rPr>
              <a:t>μ</a:t>
            </a:r>
            <a:r>
              <a:rPr lang="en-US" altLang="ru-RU" sz="1800" b="1" dirty="0">
                <a:solidFill>
                  <a:srgbClr val="000000"/>
                </a:solidFill>
                <a:latin typeface="Arial" pitchFamily="34" charset="0"/>
              </a:rPr>
              <a:t>A)</a:t>
            </a:r>
          </a:p>
          <a:p>
            <a:endParaRPr lang="en-US" altLang="ru-RU" sz="1800" dirty="0">
              <a:solidFill>
                <a:srgbClr val="000000"/>
              </a:solidFill>
              <a:latin typeface="Arial" pitchFamily="34" charset="0"/>
            </a:endParaRPr>
          </a:p>
          <a:p>
            <a:r>
              <a:rPr lang="en-US" altLang="ru-RU" sz="1800" dirty="0">
                <a:solidFill>
                  <a:srgbClr val="000000"/>
                </a:solidFill>
                <a:latin typeface="Arial" pitchFamily="34" charset="0"/>
              </a:rPr>
              <a:t>Transformation of 48Ca </a:t>
            </a:r>
            <a:r>
              <a:rPr lang="en-US" altLang="ru-RU" sz="1800" dirty="0" smtClean="0">
                <a:solidFill>
                  <a:srgbClr val="000000"/>
                </a:solidFill>
                <a:latin typeface="Arial" pitchFamily="34" charset="0"/>
              </a:rPr>
              <a:t>working </a:t>
            </a:r>
            <a:r>
              <a:rPr lang="en-US" altLang="ru-RU" sz="1800" dirty="0">
                <a:solidFill>
                  <a:srgbClr val="000000"/>
                </a:solidFill>
                <a:latin typeface="Arial" pitchFamily="34" charset="0"/>
              </a:rPr>
              <a:t>substance into the  48Ca beam on </a:t>
            </a:r>
            <a:r>
              <a:rPr lang="en-US" altLang="ru-RU" sz="1800" dirty="0" smtClean="0">
                <a:solidFill>
                  <a:srgbClr val="000000"/>
                </a:solidFill>
                <a:latin typeface="Arial" pitchFamily="34" charset="0"/>
              </a:rPr>
              <a:t>the target </a:t>
            </a:r>
            <a:r>
              <a:rPr lang="en-US" altLang="ru-RU" sz="1800" dirty="0">
                <a:solidFill>
                  <a:srgbClr val="000000"/>
                </a:solidFill>
                <a:latin typeface="Arial" pitchFamily="34" charset="0"/>
              </a:rPr>
              <a:t>is about 1% in </a:t>
            </a:r>
            <a:r>
              <a:rPr lang="en-US" altLang="ru-RU" sz="1800" dirty="0" smtClean="0">
                <a:solidFill>
                  <a:srgbClr val="000000"/>
                </a:solidFill>
                <a:latin typeface="Arial" pitchFamily="34" charset="0"/>
              </a:rPr>
              <a:t>the routine </a:t>
            </a:r>
            <a:r>
              <a:rPr lang="en-US" altLang="ru-RU" sz="1800" dirty="0">
                <a:solidFill>
                  <a:srgbClr val="000000"/>
                </a:solidFill>
                <a:latin typeface="Arial" pitchFamily="34" charset="0"/>
              </a:rPr>
              <a:t>operation.</a:t>
            </a:r>
            <a:endParaRPr lang="ru-RU" altLang="ru-RU" sz="1800" dirty="0">
              <a:solidFill>
                <a:srgbClr val="000000"/>
              </a:solidFill>
              <a:latin typeface="Arial" pitchFamily="34" charset="0"/>
            </a:endParaRPr>
          </a:p>
        </p:txBody>
      </p:sp>
      <p:sp>
        <p:nvSpPr>
          <p:cNvPr id="221195" name="Text Box 11"/>
          <p:cNvSpPr txBox="1">
            <a:spLocks noChangeArrowheads="1"/>
          </p:cNvSpPr>
          <p:nvPr/>
        </p:nvSpPr>
        <p:spPr bwMode="auto">
          <a:xfrm>
            <a:off x="5651500" y="3068638"/>
            <a:ext cx="2016125" cy="528637"/>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sz="2800" b="1" dirty="0" smtClean="0">
                <a:solidFill>
                  <a:srgbClr val="000000"/>
                </a:solidFill>
                <a:effectLst>
                  <a:outerShdw blurRad="38100" dist="38100" dir="2700000" algn="tl">
                    <a:srgbClr val="FFFFFF"/>
                  </a:outerShdw>
                </a:effectLst>
                <a:latin typeface="Times New Roman" pitchFamily="18" charset="0"/>
              </a:rPr>
              <a:t>2010</a:t>
            </a:r>
            <a:endParaRPr lang="ru-RU" sz="2800" b="1" dirty="0">
              <a:solidFill>
                <a:srgbClr val="000000"/>
              </a:solidFill>
              <a:effectLst>
                <a:outerShdw blurRad="38100" dist="38100" dir="2700000" algn="tl">
                  <a:srgbClr val="FFFFFF"/>
                </a:outerShdw>
              </a:effectLst>
              <a:latin typeface="Times New Roman" pitchFamily="18" charset="0"/>
            </a:endParaRPr>
          </a:p>
        </p:txBody>
      </p:sp>
      <p:sp>
        <p:nvSpPr>
          <p:cNvPr id="221196" name="Text Box 12"/>
          <p:cNvSpPr txBox="1">
            <a:spLocks noChangeArrowheads="1"/>
          </p:cNvSpPr>
          <p:nvPr/>
        </p:nvSpPr>
        <p:spPr bwMode="auto">
          <a:xfrm>
            <a:off x="5651500" y="5300663"/>
            <a:ext cx="2016125" cy="528637"/>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sz="2800" b="1" dirty="0" smtClean="0">
                <a:solidFill>
                  <a:srgbClr val="000000"/>
                </a:solidFill>
                <a:effectLst>
                  <a:outerShdw blurRad="38100" dist="38100" dir="2700000" algn="tl">
                    <a:srgbClr val="FFFFFF"/>
                  </a:outerShdw>
                </a:effectLst>
                <a:latin typeface="Times New Roman" pitchFamily="18" charset="0"/>
              </a:rPr>
              <a:t>2016</a:t>
            </a:r>
            <a:endParaRPr lang="ru-RU" sz="2800" b="1" dirty="0">
              <a:solidFill>
                <a:srgbClr val="000000"/>
              </a:solidFill>
              <a:effectLst>
                <a:outerShdw blurRad="38100" dist="38100" dir="2700000" algn="tl">
                  <a:srgbClr val="FFFFFF"/>
                </a:outerShdw>
              </a:effectLst>
              <a:latin typeface="Times New Roman" pitchFamily="18" charset="0"/>
            </a:endParaRPr>
          </a:p>
        </p:txBody>
      </p:sp>
      <p:sp>
        <p:nvSpPr>
          <p:cNvPr id="221197" name="Text Box 13"/>
          <p:cNvSpPr txBox="1">
            <a:spLocks noChangeArrowheads="1"/>
          </p:cNvSpPr>
          <p:nvPr/>
        </p:nvSpPr>
        <p:spPr bwMode="auto">
          <a:xfrm>
            <a:off x="323850" y="6092825"/>
            <a:ext cx="3455988" cy="528638"/>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sz="2800" b="1" dirty="0" smtClean="0">
                <a:solidFill>
                  <a:srgbClr val="000000"/>
                </a:solidFill>
                <a:effectLst>
                  <a:outerShdw blurRad="38100" dist="38100" dir="2700000" algn="tl">
                    <a:srgbClr val="FFFFFF"/>
                  </a:outerShdw>
                </a:effectLst>
                <a:latin typeface="Times New Roman" pitchFamily="18" charset="0"/>
                <a:sym typeface="Symbol" pitchFamily="18" charset="2"/>
              </a:rPr>
              <a:t>DC-280</a:t>
            </a:r>
            <a:endParaRPr lang="en-US" sz="2800" b="1" dirty="0">
              <a:solidFill>
                <a:srgbClr val="000000"/>
              </a:solidFill>
              <a:effectLst>
                <a:outerShdw blurRad="38100" dist="38100" dir="2700000" algn="tl">
                  <a:srgbClr val="FFFFFF"/>
                </a:outerShdw>
              </a:effectLst>
              <a:latin typeface="Times New Roman" pitchFamily="18" charset="0"/>
              <a:sym typeface="Symbol" pitchFamily="18" charset="2"/>
            </a:endParaRPr>
          </a:p>
        </p:txBody>
      </p:sp>
      <p:sp>
        <p:nvSpPr>
          <p:cNvPr id="163854" name="Text Box 14"/>
          <p:cNvSpPr txBox="1">
            <a:spLocks noChangeArrowheads="1"/>
          </p:cNvSpPr>
          <p:nvPr/>
        </p:nvSpPr>
        <p:spPr bwMode="auto">
          <a:xfrm>
            <a:off x="4356100" y="6021388"/>
            <a:ext cx="4464050" cy="711200"/>
          </a:xfrm>
          <a:prstGeom prst="rect">
            <a:avLst/>
          </a:prstGeom>
          <a:noFill/>
          <a:ln w="9525">
            <a:solidFill>
              <a:schemeClr val="tx1"/>
            </a:solidFill>
            <a:miter lim="800000"/>
            <a:headEnd/>
            <a:tailEnd/>
          </a:ln>
          <a:effectLst/>
        </p:spPr>
        <p:txBody>
          <a:bodyPr>
            <a:spAutoFit/>
          </a:bodyPr>
          <a:lstStyle/>
          <a:p>
            <a:pPr eaLnBrk="1" hangingPunct="1"/>
            <a:r>
              <a:rPr lang="en-US" altLang="ru-RU" sz="2000" b="1">
                <a:solidFill>
                  <a:srgbClr val="000000"/>
                </a:solidFill>
                <a:latin typeface="Arial" pitchFamily="34" charset="0"/>
              </a:rPr>
              <a:t>Intensity 48Ca     1 p</a:t>
            </a:r>
            <a:r>
              <a:rPr lang="el-GR" altLang="ru-RU" sz="2000" b="1">
                <a:solidFill>
                  <a:srgbClr val="000000"/>
                </a:solidFill>
                <a:latin typeface="Arial" pitchFamily="34" charset="0"/>
              </a:rPr>
              <a:t>μ</a:t>
            </a:r>
            <a:r>
              <a:rPr lang="en-US" altLang="ru-RU" sz="2000" b="1">
                <a:solidFill>
                  <a:srgbClr val="000000"/>
                </a:solidFill>
                <a:latin typeface="Arial" pitchFamily="34" charset="0"/>
              </a:rPr>
              <a:t>A </a:t>
            </a:r>
            <a:r>
              <a:rPr lang="en-US" altLang="ru-RU" sz="2000" b="1">
                <a:solidFill>
                  <a:srgbClr val="000000"/>
                </a:solidFill>
                <a:latin typeface="Arial" pitchFamily="34" charset="0"/>
                <a:sym typeface="Symbol" pitchFamily="18" charset="2"/>
              </a:rPr>
              <a:t> </a:t>
            </a:r>
            <a:r>
              <a:rPr lang="en-US" altLang="ru-RU" sz="2000" b="1">
                <a:solidFill>
                  <a:srgbClr val="000000"/>
                </a:solidFill>
                <a:latin typeface="Arial" pitchFamily="34" charset="0"/>
              </a:rPr>
              <a:t>10 p</a:t>
            </a:r>
            <a:r>
              <a:rPr lang="el-GR" altLang="ru-RU" sz="2000" b="1">
                <a:solidFill>
                  <a:srgbClr val="000000"/>
                </a:solidFill>
                <a:latin typeface="Arial" pitchFamily="34" charset="0"/>
              </a:rPr>
              <a:t>μ</a:t>
            </a:r>
            <a:r>
              <a:rPr lang="en-US" altLang="ru-RU" sz="2000" b="1">
                <a:solidFill>
                  <a:srgbClr val="000000"/>
                </a:solidFill>
                <a:latin typeface="Arial" pitchFamily="34" charset="0"/>
              </a:rPr>
              <a:t>A</a:t>
            </a:r>
            <a:r>
              <a:rPr lang="en-US" altLang="ru-RU" sz="2000">
                <a:solidFill>
                  <a:srgbClr val="000000"/>
                </a:solidFill>
                <a:latin typeface="Arial" pitchFamily="34" charset="0"/>
              </a:rPr>
              <a:t> </a:t>
            </a:r>
            <a:endParaRPr lang="en-US" altLang="ru-RU" sz="2000" b="1">
              <a:solidFill>
                <a:srgbClr val="000000"/>
              </a:solidFill>
              <a:latin typeface="Arial" pitchFamily="34" charset="0"/>
              <a:sym typeface="Symbol" pitchFamily="18" charset="2"/>
            </a:endParaRPr>
          </a:p>
          <a:p>
            <a:pPr eaLnBrk="1" hangingPunct="1"/>
            <a:endParaRPr lang="ru-RU" altLang="ru-RU" sz="2000" b="1">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idx="4294967295"/>
          </p:nvPr>
        </p:nvSpPr>
        <p:spPr>
          <a:xfrm>
            <a:off x="900113" y="0"/>
            <a:ext cx="7772400" cy="1143000"/>
          </a:xfrm>
        </p:spPr>
        <p:txBody>
          <a:bodyPr anchor="ctr"/>
          <a:lstStyle/>
          <a:p>
            <a:r>
              <a:rPr lang="en-US" altLang="ru-RU" sz="3600" dirty="0" smtClean="0">
                <a:solidFill>
                  <a:srgbClr val="FFFF00"/>
                </a:solidFill>
              </a:rPr>
              <a:t>First ECR </a:t>
            </a:r>
            <a:r>
              <a:rPr lang="en-US" altLang="ru-RU" sz="3600" dirty="0">
                <a:solidFill>
                  <a:srgbClr val="FFFF00"/>
                </a:solidFill>
              </a:rPr>
              <a:t>ion </a:t>
            </a:r>
            <a:r>
              <a:rPr lang="en-US" altLang="ru-RU" sz="3600" dirty="0" smtClean="0">
                <a:solidFill>
                  <a:srgbClr val="FFFF00"/>
                </a:solidFill>
              </a:rPr>
              <a:t>source </a:t>
            </a:r>
            <a:r>
              <a:rPr lang="en-US" altLang="ru-RU" sz="3600" dirty="0">
                <a:solidFill>
                  <a:srgbClr val="FFFF00"/>
                </a:solidFill>
              </a:rPr>
              <a:t>at </a:t>
            </a:r>
            <a:r>
              <a:rPr lang="en-US" altLang="ru-RU" sz="3600" dirty="0" smtClean="0">
                <a:solidFill>
                  <a:srgbClr val="FFFF00"/>
                </a:solidFill>
              </a:rPr>
              <a:t>FLNR</a:t>
            </a:r>
            <a:endParaRPr lang="ru-RU" altLang="ru-RU" sz="3600" dirty="0">
              <a:solidFill>
                <a:srgbClr val="FFFF00"/>
              </a:solidFill>
            </a:endParaRPr>
          </a:p>
        </p:txBody>
      </p:sp>
      <p:sp>
        <p:nvSpPr>
          <p:cNvPr id="888835" name="Rectangle 3"/>
          <p:cNvSpPr>
            <a:spLocks noGrp="1" noChangeArrowheads="1"/>
          </p:cNvSpPr>
          <p:nvPr>
            <p:ph type="body" sz="half" idx="4294967295"/>
          </p:nvPr>
        </p:nvSpPr>
        <p:spPr>
          <a:xfrm>
            <a:off x="3708400" y="1125538"/>
            <a:ext cx="4038600" cy="604837"/>
          </a:xfrm>
          <a:solidFill>
            <a:schemeClr val="folHlink"/>
          </a:solidFill>
        </p:spPr>
        <p:txBody>
          <a:bodyPr/>
          <a:lstStyle/>
          <a:p>
            <a:pPr algn="r">
              <a:buFont typeface="Wingdings" panose="05000000000000000000" pitchFamily="2" charset="2"/>
              <a:buNone/>
            </a:pPr>
            <a:r>
              <a:rPr lang="en-US" altLang="ru-RU" sz="2800">
                <a:solidFill>
                  <a:srgbClr val="CCECFF"/>
                </a:solidFill>
              </a:rPr>
              <a:t>DECRIS-1</a:t>
            </a:r>
            <a:endParaRPr lang="ru-RU" altLang="ru-RU" sz="2800">
              <a:solidFill>
                <a:srgbClr val="CCECFF"/>
              </a:solidFill>
            </a:endParaRPr>
          </a:p>
        </p:txBody>
      </p:sp>
      <p:pic>
        <p:nvPicPr>
          <p:cNvPr id="888836" name="Picture 4" descr="DECRIS1_foto"/>
          <p:cNvPicPr>
            <a:picLocks noGrp="1" noChangeAspect="1" noChangeArrowheads="1"/>
          </p:cNvPicPr>
          <p:nvPr>
            <p:ph sz="half" idx="4294967295"/>
          </p:nvPr>
        </p:nvPicPr>
        <p:blipFill>
          <a:blip r:embed="rId2" cstate="print">
            <a:extLst>
              <a:ext uri="{28A0092B-C50C-407E-A947-70E740481C1C}">
                <a14:useLocalDpi xmlns:a14="http://schemas.microsoft.com/office/drawing/2010/main" xmlns="" val="0"/>
              </a:ext>
            </a:extLst>
          </a:blip>
          <a:srcRect/>
          <a:stretch>
            <a:fillRect/>
          </a:stretch>
        </p:blipFill>
        <p:spPr>
          <a:xfrm>
            <a:off x="755650" y="1804988"/>
            <a:ext cx="7056438" cy="48863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6051476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ctrTitle" idx="4294967295"/>
          </p:nvPr>
        </p:nvSpPr>
        <p:spPr>
          <a:xfrm>
            <a:off x="523875" y="96838"/>
            <a:ext cx="8080375" cy="960437"/>
          </a:xfrm>
        </p:spPr>
        <p:txBody>
          <a:bodyPr lIns="36000" rIns="36000" anchor="t" anchorCtr="1"/>
          <a:lstStyle/>
          <a:p>
            <a:pPr eaLnBrk="1" hangingPunct="1">
              <a:defRPr/>
            </a:pPr>
            <a:r>
              <a:rPr lang="en-US" sz="2800" b="1" dirty="0" smtClean="0">
                <a:solidFill>
                  <a:srgbClr val="000066"/>
                </a:solidFill>
                <a:effectLst>
                  <a:outerShdw blurRad="38100" dist="38100" dir="2700000" algn="tl">
                    <a:srgbClr val="C0C0C0"/>
                  </a:outerShdw>
                </a:effectLst>
                <a:latin typeface="Times New Roman" pitchFamily="18" charset="0"/>
              </a:rPr>
              <a:t>FLNR’s BASIC DIRECTIONS of RESEARCH</a:t>
            </a:r>
            <a:br>
              <a:rPr lang="en-US" sz="2800" b="1" dirty="0" smtClean="0">
                <a:solidFill>
                  <a:srgbClr val="000066"/>
                </a:solidFill>
                <a:effectLst>
                  <a:outerShdw blurRad="38100" dist="38100" dir="2700000" algn="tl">
                    <a:srgbClr val="C0C0C0"/>
                  </a:outerShdw>
                </a:effectLst>
                <a:latin typeface="Times New Roman" pitchFamily="18" charset="0"/>
              </a:rPr>
            </a:br>
            <a:r>
              <a:rPr lang="en-US" sz="2800" b="1" dirty="0" smtClean="0">
                <a:solidFill>
                  <a:srgbClr val="000066"/>
                </a:solidFill>
                <a:effectLst>
                  <a:outerShdw blurRad="38100" dist="38100" dir="2700000" algn="tl">
                    <a:srgbClr val="C0C0C0"/>
                  </a:outerShdw>
                </a:effectLst>
                <a:latin typeface="Times New Roman" pitchFamily="18" charset="0"/>
              </a:rPr>
              <a:t> </a:t>
            </a:r>
            <a:endParaRPr lang="ru-RU" sz="2800" b="1" dirty="0" smtClean="0">
              <a:solidFill>
                <a:srgbClr val="000066"/>
              </a:solidFill>
              <a:effectLst>
                <a:outerShdw blurRad="38100" dist="38100" dir="2700000" algn="tl">
                  <a:srgbClr val="C0C0C0"/>
                </a:outerShdw>
              </a:effectLst>
              <a:latin typeface="Times New Roman" pitchFamily="18" charset="0"/>
            </a:endParaRPr>
          </a:p>
        </p:txBody>
      </p:sp>
      <p:sp>
        <p:nvSpPr>
          <p:cNvPr id="29699" name="Text Box 3"/>
          <p:cNvSpPr txBox="1">
            <a:spLocks noChangeArrowheads="1"/>
          </p:cNvSpPr>
          <p:nvPr/>
        </p:nvSpPr>
        <p:spPr bwMode="auto">
          <a:xfrm>
            <a:off x="611188" y="1120775"/>
            <a:ext cx="8077200" cy="2308225"/>
          </a:xfrm>
          <a:prstGeom prst="rect">
            <a:avLst/>
          </a:prstGeom>
          <a:noFill/>
          <a:ln w="9525">
            <a:noFill/>
            <a:miter lim="800000"/>
            <a:headEnd/>
            <a:tailEnd/>
          </a:ln>
        </p:spPr>
        <p:txBody>
          <a:bodyPr wrap="none">
            <a:spAutoFit/>
          </a:bodyPr>
          <a:lstStyle/>
          <a:p>
            <a:pPr marL="342900" indent="-342900">
              <a:buClr>
                <a:srgbClr val="FF3300"/>
              </a:buClr>
              <a:defRPr/>
            </a:pPr>
            <a:r>
              <a:rPr lang="en-US" sz="2400" b="1" dirty="0">
                <a:solidFill>
                  <a:srgbClr val="000066"/>
                </a:solidFill>
                <a:latin typeface="Times New Roman" pitchFamily="18" charset="0"/>
                <a:cs typeface="+mn-cs"/>
              </a:rPr>
              <a:t>1. Heavy and </a:t>
            </a:r>
            <a:r>
              <a:rPr lang="en-US" sz="2400" b="1" dirty="0" err="1">
                <a:solidFill>
                  <a:srgbClr val="000066"/>
                </a:solidFill>
                <a:latin typeface="Times New Roman" pitchFamily="18" charset="0"/>
                <a:cs typeface="+mn-cs"/>
              </a:rPr>
              <a:t>superheavy</a:t>
            </a:r>
            <a:r>
              <a:rPr lang="en-US" sz="2400" b="1" dirty="0">
                <a:solidFill>
                  <a:srgbClr val="000066"/>
                </a:solidFill>
                <a:latin typeface="Times New Roman" pitchFamily="18" charset="0"/>
                <a:cs typeface="+mn-cs"/>
              </a:rPr>
              <a:t> nuclei:</a:t>
            </a:r>
          </a:p>
          <a:p>
            <a:pPr marL="342900" indent="-342900">
              <a:buClr>
                <a:srgbClr val="FF3300"/>
              </a:buClr>
              <a:defRPr/>
            </a:pPr>
            <a:r>
              <a:rPr lang="en-US" sz="2400" b="1" dirty="0">
                <a:solidFill>
                  <a:srgbClr val="465174"/>
                </a:solidFill>
                <a:latin typeface="Times New Roman" pitchFamily="18" charset="0"/>
                <a:cs typeface="+mn-cs"/>
              </a:rPr>
              <a:t>	</a:t>
            </a:r>
          </a:p>
          <a:p>
            <a:pPr marL="342900" indent="-342900">
              <a:buClr>
                <a:srgbClr val="FF3300"/>
              </a:buClr>
              <a:buFont typeface="Wingdings" panose="05000000000000000000" pitchFamily="2" charset="2"/>
              <a:buChar char="Ø"/>
              <a:defRPr/>
            </a:pPr>
            <a:r>
              <a:rPr lang="en-US" sz="2400" b="1" dirty="0">
                <a:solidFill>
                  <a:srgbClr val="0033CC"/>
                </a:solidFill>
                <a:latin typeface="Times New Roman" pitchFamily="18" charset="0"/>
                <a:cs typeface="+mn-cs"/>
              </a:rPr>
              <a:t>synthesis and study of properties of </a:t>
            </a:r>
            <a:r>
              <a:rPr lang="en-US" sz="2400" b="1" dirty="0" err="1">
                <a:solidFill>
                  <a:srgbClr val="0033CC"/>
                </a:solidFill>
                <a:latin typeface="Times New Roman" pitchFamily="18" charset="0"/>
                <a:cs typeface="+mn-cs"/>
              </a:rPr>
              <a:t>superheavy</a:t>
            </a:r>
            <a:r>
              <a:rPr lang="en-US" sz="2400" b="1" dirty="0">
                <a:solidFill>
                  <a:srgbClr val="0033CC"/>
                </a:solidFill>
                <a:latin typeface="Times New Roman" pitchFamily="18" charset="0"/>
                <a:cs typeface="+mn-cs"/>
              </a:rPr>
              <a:t> elements;</a:t>
            </a:r>
          </a:p>
          <a:p>
            <a:pPr marL="342900" indent="-342900">
              <a:buClr>
                <a:srgbClr val="FF3300"/>
              </a:buClr>
              <a:buFont typeface="Wingdings" panose="05000000000000000000" pitchFamily="2" charset="2"/>
              <a:buChar char="Ø"/>
              <a:defRPr/>
            </a:pPr>
            <a:r>
              <a:rPr lang="en-US" sz="2400" b="1" dirty="0">
                <a:solidFill>
                  <a:srgbClr val="0033CC"/>
                </a:solidFill>
                <a:latin typeface="Times New Roman" pitchFamily="18" charset="0"/>
                <a:cs typeface="+mn-cs"/>
              </a:rPr>
              <a:t>chemistry of new elements;</a:t>
            </a:r>
          </a:p>
          <a:p>
            <a:pPr marL="342900" indent="-342900">
              <a:buClr>
                <a:srgbClr val="FF3300"/>
              </a:buClr>
              <a:buFont typeface="Wingdings" panose="05000000000000000000" pitchFamily="2" charset="2"/>
              <a:buChar char="Ø"/>
              <a:defRPr/>
            </a:pPr>
            <a:r>
              <a:rPr lang="en-US" sz="2400" b="1" dirty="0">
                <a:solidFill>
                  <a:srgbClr val="0033CC"/>
                </a:solidFill>
                <a:latin typeface="Times New Roman" pitchFamily="18" charset="0"/>
                <a:cs typeface="+mn-cs"/>
              </a:rPr>
              <a:t>fusion-fission and multi-nucleon transfer reactions;</a:t>
            </a:r>
          </a:p>
          <a:p>
            <a:pPr marL="342900" indent="-342900">
              <a:buClr>
                <a:srgbClr val="FF3300"/>
              </a:buClr>
              <a:buFont typeface="Wingdings" panose="05000000000000000000" pitchFamily="2" charset="2"/>
              <a:buChar char="Ø"/>
              <a:defRPr/>
            </a:pPr>
            <a:r>
              <a:rPr lang="en-US" sz="2400" b="1" dirty="0">
                <a:solidFill>
                  <a:srgbClr val="0033CC"/>
                </a:solidFill>
                <a:latin typeface="Times New Roman" pitchFamily="18" charset="0"/>
                <a:cs typeface="+mn-cs"/>
              </a:rPr>
              <a:t>nuclear- , mass-, &amp; laser-spectrometry of SH nuclei.</a:t>
            </a:r>
            <a:endParaRPr lang="ru-RU" sz="2400" b="1" dirty="0">
              <a:solidFill>
                <a:srgbClr val="0033CC"/>
              </a:solidFill>
              <a:latin typeface="Times New Roman" pitchFamily="18" charset="0"/>
              <a:cs typeface="+mn-cs"/>
            </a:endParaRPr>
          </a:p>
        </p:txBody>
      </p:sp>
      <p:sp>
        <p:nvSpPr>
          <p:cNvPr id="29700" name="Text Box 5"/>
          <p:cNvSpPr txBox="1">
            <a:spLocks noChangeArrowheads="1"/>
          </p:cNvSpPr>
          <p:nvPr/>
        </p:nvSpPr>
        <p:spPr bwMode="auto">
          <a:xfrm>
            <a:off x="611188" y="5111750"/>
            <a:ext cx="8253412" cy="830263"/>
          </a:xfrm>
          <a:prstGeom prst="rect">
            <a:avLst/>
          </a:prstGeom>
          <a:noFill/>
          <a:ln w="9525">
            <a:noFill/>
            <a:miter lim="800000"/>
            <a:headEnd/>
            <a:tailEnd/>
          </a:ln>
        </p:spPr>
        <p:txBody>
          <a:bodyPr>
            <a:spAutoFit/>
          </a:bodyPr>
          <a:lstStyle/>
          <a:p>
            <a:pPr marL="342900" indent="-342900">
              <a:defRPr/>
            </a:pPr>
            <a:r>
              <a:rPr lang="en-US" sz="2400" b="1" dirty="0">
                <a:solidFill>
                  <a:srgbClr val="000066"/>
                </a:solidFill>
                <a:latin typeface="Times New Roman" pitchFamily="18" charset="0"/>
                <a:cs typeface="+mn-cs"/>
              </a:rPr>
              <a:t>3. Radiation effects and physical groundwork of nanotechnology.</a:t>
            </a:r>
            <a:r>
              <a:rPr lang="en-US" sz="2400" b="1" dirty="0">
                <a:solidFill>
                  <a:srgbClr val="465174"/>
                </a:solidFill>
                <a:latin typeface="Times New Roman" pitchFamily="18" charset="0"/>
                <a:cs typeface="+mn-cs"/>
              </a:rPr>
              <a:t> </a:t>
            </a:r>
            <a:endParaRPr lang="en-US" sz="2400" dirty="0">
              <a:solidFill>
                <a:srgbClr val="465174"/>
              </a:solidFill>
              <a:latin typeface="Times New Roman" pitchFamily="18" charset="0"/>
              <a:cs typeface="+mn-cs"/>
            </a:endParaRPr>
          </a:p>
        </p:txBody>
      </p:sp>
      <p:sp>
        <p:nvSpPr>
          <p:cNvPr id="29702" name="Text Box 4"/>
          <p:cNvSpPr txBox="1">
            <a:spLocks noChangeArrowheads="1"/>
          </p:cNvSpPr>
          <p:nvPr/>
        </p:nvSpPr>
        <p:spPr bwMode="auto">
          <a:xfrm>
            <a:off x="611188" y="3668713"/>
            <a:ext cx="7942262" cy="1200150"/>
          </a:xfrm>
          <a:prstGeom prst="rect">
            <a:avLst/>
          </a:prstGeom>
          <a:noFill/>
          <a:ln w="9525">
            <a:noFill/>
            <a:miter lim="800000"/>
            <a:headEnd/>
            <a:tailEnd/>
          </a:ln>
        </p:spPr>
        <p:txBody>
          <a:bodyPr>
            <a:spAutoFit/>
          </a:bodyPr>
          <a:lstStyle/>
          <a:p>
            <a:pPr marL="342900" indent="-342900">
              <a:buClr>
                <a:srgbClr val="FF3300"/>
              </a:buClr>
              <a:defRPr/>
            </a:pPr>
            <a:r>
              <a:rPr lang="en-US" sz="2400" b="1" dirty="0">
                <a:solidFill>
                  <a:srgbClr val="000066"/>
                </a:solidFill>
                <a:latin typeface="Times New Roman" pitchFamily="18" charset="0"/>
                <a:cs typeface="+mn-cs"/>
              </a:rPr>
              <a:t>2. Light exotic nuclei:</a:t>
            </a:r>
            <a:endParaRPr lang="en-US" sz="2400" dirty="0">
              <a:solidFill>
                <a:srgbClr val="465174"/>
              </a:solidFill>
              <a:latin typeface="Times New Roman" pitchFamily="18" charset="0"/>
              <a:cs typeface="+mn-cs"/>
            </a:endParaRPr>
          </a:p>
          <a:p>
            <a:pPr marL="342900" indent="-342900">
              <a:buClr>
                <a:srgbClr val="FF3300"/>
              </a:buClr>
              <a:buFont typeface="Wingdings" panose="05000000000000000000" pitchFamily="2" charset="2"/>
              <a:buChar char="Ø"/>
              <a:defRPr/>
            </a:pPr>
            <a:r>
              <a:rPr lang="en-US" sz="2400" b="1" dirty="0">
                <a:solidFill>
                  <a:srgbClr val="0033CC"/>
                </a:solidFill>
                <a:latin typeface="Times New Roman" pitchFamily="18" charset="0"/>
                <a:cs typeface="+mn-cs"/>
              </a:rPr>
              <a:t>properties and structure of light exotic nuclei;</a:t>
            </a:r>
          </a:p>
          <a:p>
            <a:pPr marL="342900" indent="-342900">
              <a:buClr>
                <a:srgbClr val="FF3300"/>
              </a:buClr>
              <a:buFont typeface="Wingdings" panose="05000000000000000000" pitchFamily="2" charset="2"/>
              <a:buChar char="Ø"/>
              <a:defRPr/>
            </a:pPr>
            <a:r>
              <a:rPr lang="en-US" sz="2400" b="1" dirty="0">
                <a:solidFill>
                  <a:srgbClr val="0033CC"/>
                </a:solidFill>
                <a:latin typeface="Times New Roman" pitchFamily="18" charset="0"/>
                <a:cs typeface="+mn-cs"/>
              </a:rPr>
              <a:t>reactions with exotic nuclei.</a:t>
            </a:r>
            <a:endParaRPr lang="ru-RU" sz="2400" b="1" dirty="0">
              <a:solidFill>
                <a:srgbClr val="0033CC"/>
              </a:solidFill>
              <a:latin typeface="Times New Roman" pitchFamily="18" charset="0"/>
              <a:cs typeface="+mn-cs"/>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 name="Номер слайда 7"/>
          <p:cNvSpPr>
            <a:spLocks noGrp="1"/>
          </p:cNvSpPr>
          <p:nvPr>
            <p:ph type="sldNum" sz="quarter" idx="12"/>
          </p:nvPr>
        </p:nvSpPr>
        <p:spPr/>
        <p:txBody>
          <a:bodyPr/>
          <a:lstStyle/>
          <a:p>
            <a:fld id="{10E54436-9B7F-4E8C-A71A-0FCB12099E0B}" type="slidenum">
              <a:rPr lang="ru-RU" altLang="ru-RU">
                <a:solidFill>
                  <a:srgbClr val="EAEAEA"/>
                </a:solidFill>
              </a:rPr>
              <a:pPr/>
              <a:t>40</a:t>
            </a:fld>
            <a:endParaRPr lang="ru-RU" altLang="ru-RU">
              <a:solidFill>
                <a:srgbClr val="EAEAEA"/>
              </a:solidFill>
            </a:endParaRPr>
          </a:p>
        </p:txBody>
      </p:sp>
      <p:sp>
        <p:nvSpPr>
          <p:cNvPr id="882690" name="Text Box 2"/>
          <p:cNvSpPr txBox="1">
            <a:spLocks noChangeArrowheads="1"/>
          </p:cNvSpPr>
          <p:nvPr/>
        </p:nvSpPr>
        <p:spPr bwMode="auto">
          <a:xfrm>
            <a:off x="2978150" y="260350"/>
            <a:ext cx="3057525" cy="495300"/>
          </a:xfrm>
          <a:prstGeom prst="rect">
            <a:avLst/>
          </a:prstGeom>
          <a:solidFill>
            <a:srgbClr val="99CCFF"/>
          </a:solidFill>
          <a:ln w="38100">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GB" altLang="zh-CN" sz="2400" b="1" smtClean="0">
                <a:solidFill>
                  <a:srgbClr val="000099"/>
                </a:solidFill>
                <a:latin typeface="Times New Roman" panose="02020603050405020304" pitchFamily="18" charset="0"/>
                <a:ea typeface="SimSun" panose="02010600030101010101" pitchFamily="2" charset="-122"/>
                <a:cs typeface="+mn-cs"/>
              </a:rPr>
              <a:t>The ECR ion source</a:t>
            </a:r>
            <a:endParaRPr lang="ru-RU" altLang="ru-RU" sz="2400" b="1" smtClean="0">
              <a:solidFill>
                <a:srgbClr val="000099"/>
              </a:solidFill>
              <a:latin typeface="Times New Roman" panose="02020603050405020304" pitchFamily="18" charset="0"/>
              <a:cs typeface="+mn-cs"/>
            </a:endParaRPr>
          </a:p>
        </p:txBody>
      </p:sp>
      <p:pic>
        <p:nvPicPr>
          <p:cNvPr id="882691" name="Picture 3" descr="principle"/>
          <p:cNvPicPr>
            <a:picLocks noGrp="1" noChangeAspect="1" noChangeArrowheads="1"/>
          </p:cNvPicPr>
          <p:nvPr>
            <p:ph sz="half" idx="1"/>
          </p:nvPr>
        </p:nvPicPr>
        <p:blipFill>
          <a:blip r:embed="rId4" cstate="print">
            <a:extLst>
              <a:ext uri="{28A0092B-C50C-407E-A947-70E740481C1C}">
                <a14:useLocalDpi xmlns:a14="http://schemas.microsoft.com/office/drawing/2010/main" xmlns="" val="0"/>
              </a:ext>
            </a:extLst>
          </a:blip>
          <a:srcRect/>
          <a:stretch>
            <a:fillRect/>
          </a:stretch>
        </p:blipFill>
        <p:spPr>
          <a:xfrm>
            <a:off x="958850" y="1290638"/>
            <a:ext cx="5148263" cy="3816350"/>
          </a:xfrm>
          <a:solidFill>
            <a:srgbClr val="FFFF99">
              <a:alpha val="41000"/>
            </a:srgbClr>
          </a:solidFill>
          <a:ln/>
          <a:extLst>
            <a:ext uri="{91240B29-F687-4F45-9708-019B960494DF}">
              <a14:hiddenLine xmlns:a14="http://schemas.microsoft.com/office/drawing/2010/main" xmlns="" w="9525">
                <a:solidFill>
                  <a:srgbClr val="000000"/>
                </a:solidFill>
                <a:miter lim="800000"/>
                <a:headEnd/>
                <a:tailEnd/>
              </a14:hiddenLine>
            </a:ext>
          </a:extLst>
        </p:spPr>
      </p:pic>
      <p:graphicFrame>
        <p:nvGraphicFramePr>
          <p:cNvPr id="882692" name="Object 4"/>
          <p:cNvGraphicFramePr>
            <a:graphicFrameLocks noGrp="1" noChangeAspect="1"/>
          </p:cNvGraphicFramePr>
          <p:nvPr>
            <p:ph sz="quarter" idx="2"/>
          </p:nvPr>
        </p:nvGraphicFramePr>
        <p:xfrm>
          <a:off x="6048375" y="1125538"/>
          <a:ext cx="2852738" cy="3814762"/>
        </p:xfrm>
        <a:graphic>
          <a:graphicData uri="http://schemas.openxmlformats.org/presentationml/2006/ole">
            <p:oleObj spid="_x0000_s1075226" name="Документ" r:id="rId5" imgW="6125659" imgH="3117524" progId="Word.Document.8">
              <p:embed/>
            </p:oleObj>
          </a:graphicData>
        </a:graphic>
      </p:graphicFrame>
      <p:sp>
        <p:nvSpPr>
          <p:cNvPr id="882693" name="Text Box 5"/>
          <p:cNvSpPr txBox="1">
            <a:spLocks noChangeArrowheads="1"/>
          </p:cNvSpPr>
          <p:nvPr/>
        </p:nvSpPr>
        <p:spPr bwMode="auto">
          <a:xfrm>
            <a:off x="468313" y="5157788"/>
            <a:ext cx="25908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pPr>
            <a:endParaRPr lang="ru-RU" altLang="ru-RU" smtClean="0">
              <a:solidFill>
                <a:srgbClr val="EAEAEA"/>
              </a:solidFill>
              <a:latin typeface="Arial" panose="020B0604020202020204" pitchFamily="34" charset="0"/>
              <a:cs typeface="+mn-cs"/>
            </a:endParaRPr>
          </a:p>
        </p:txBody>
      </p:sp>
      <p:sp>
        <p:nvSpPr>
          <p:cNvPr id="882694" name="Text Box 6"/>
          <p:cNvSpPr txBox="1">
            <a:spLocks noChangeArrowheads="1"/>
          </p:cNvSpPr>
          <p:nvPr/>
        </p:nvSpPr>
        <p:spPr bwMode="auto">
          <a:xfrm>
            <a:off x="1511300" y="5516563"/>
            <a:ext cx="2711450" cy="52863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rgbClr val="ECFD0B"/>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zh-CN" sz="2400" b="1" smtClean="0">
                <a:solidFill>
                  <a:srgbClr val="FF0000"/>
                </a:solidFill>
                <a:latin typeface="Times New Roman" panose="02020603050405020304" pitchFamily="18" charset="0"/>
                <a:ea typeface="SimSun" panose="02010600030101010101" pitchFamily="2" charset="-122"/>
                <a:cs typeface="+mn-cs"/>
              </a:rPr>
              <a:t>ω</a:t>
            </a:r>
            <a:r>
              <a:rPr lang="en-GB" altLang="zh-CN" sz="2400" b="1" baseline="-42000" smtClean="0">
                <a:solidFill>
                  <a:srgbClr val="FF0000"/>
                </a:solidFill>
                <a:latin typeface="Times New Roman" panose="02020603050405020304" pitchFamily="18" charset="0"/>
                <a:ea typeface="SimSun" panose="02010600030101010101" pitchFamily="2" charset="-122"/>
                <a:cs typeface="+mn-cs"/>
              </a:rPr>
              <a:t>ECR</a:t>
            </a:r>
            <a:r>
              <a:rPr lang="en-GB" altLang="zh-CN" sz="2400" b="1" smtClean="0">
                <a:solidFill>
                  <a:srgbClr val="FF0000"/>
                </a:solidFill>
                <a:latin typeface="Times New Roman" panose="02020603050405020304" pitchFamily="18" charset="0"/>
                <a:ea typeface="SimSun" panose="02010600030101010101" pitchFamily="2" charset="-122"/>
                <a:cs typeface="+mn-cs"/>
              </a:rPr>
              <a:t> </a:t>
            </a:r>
            <a:r>
              <a:rPr lang="en-US" altLang="zh-CN" sz="2400" b="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r>
              <a:rPr lang="en-GB" altLang="zh-CN" sz="2400" b="1" smtClean="0">
                <a:solidFill>
                  <a:srgbClr val="FF0000"/>
                </a:solidFill>
                <a:latin typeface="Times New Roman" panose="02020603050405020304" pitchFamily="18" charset="0"/>
                <a:ea typeface="SimSun" panose="02010600030101010101" pitchFamily="2" charset="-122"/>
                <a:cs typeface="+mn-cs"/>
              </a:rPr>
              <a:t> B×</a:t>
            </a:r>
            <a:r>
              <a:rPr lang="en-GB" altLang="zh-CN" sz="2800" b="1" smtClean="0">
                <a:solidFill>
                  <a:srgbClr val="FF0000"/>
                </a:solidFill>
                <a:latin typeface="Times New Roman" panose="02020603050405020304" pitchFamily="18" charset="0"/>
                <a:ea typeface="SimSun" panose="02010600030101010101" pitchFamily="2" charset="-122"/>
                <a:cs typeface="+mn-cs"/>
              </a:rPr>
              <a:t>e</a:t>
            </a:r>
            <a:r>
              <a:rPr lang="en-GB" altLang="zh-CN" sz="2400" b="1" smtClean="0">
                <a:solidFill>
                  <a:srgbClr val="FF0000"/>
                </a:solidFill>
                <a:latin typeface="Times New Roman" panose="02020603050405020304" pitchFamily="18" charset="0"/>
                <a:ea typeface="SimSun" panose="02010600030101010101" pitchFamily="2" charset="-122"/>
                <a:cs typeface="+mn-cs"/>
              </a:rPr>
              <a:t> /m</a:t>
            </a:r>
            <a:r>
              <a:rPr lang="en-GB" altLang="zh-CN" sz="2400" b="1" baseline="-40000" smtClean="0">
                <a:solidFill>
                  <a:srgbClr val="FF0000"/>
                </a:solidFill>
                <a:latin typeface="Times New Roman" panose="02020603050405020304" pitchFamily="18" charset="0"/>
                <a:ea typeface="SimSun" panose="02010600030101010101" pitchFamily="2" charset="-122"/>
                <a:cs typeface="+mn-cs"/>
              </a:rPr>
              <a:t>e</a:t>
            </a:r>
            <a:endParaRPr lang="ru-RU" altLang="ru-RU" sz="2400" b="1" baseline="-40000" smtClean="0">
              <a:solidFill>
                <a:srgbClr val="FF0000"/>
              </a:solidFill>
              <a:latin typeface="Times New Roman" panose="02020603050405020304" pitchFamily="18" charset="0"/>
              <a:cs typeface="+mn-cs"/>
            </a:endParaRPr>
          </a:p>
        </p:txBody>
      </p:sp>
      <p:graphicFrame>
        <p:nvGraphicFramePr>
          <p:cNvPr id="882695" name="Object 7"/>
          <p:cNvGraphicFramePr>
            <a:graphicFrameLocks noGrp="1" noChangeAspect="1"/>
          </p:cNvGraphicFramePr>
          <p:nvPr>
            <p:ph sz="quarter" idx="3"/>
          </p:nvPr>
        </p:nvGraphicFramePr>
        <p:xfrm>
          <a:off x="5400675" y="5229225"/>
          <a:ext cx="3363913" cy="795338"/>
        </p:xfrm>
        <a:graphic>
          <a:graphicData uri="http://schemas.openxmlformats.org/presentationml/2006/ole">
            <p:oleObj spid="_x0000_s1075227" name="Microsoft Equation 3.0" r:id="rId6" imgW="3302000" imgH="723900" progId="Equation.3">
              <p:embed/>
            </p:oleObj>
          </a:graphicData>
        </a:graphic>
      </p:graphicFrame>
      <p:sp>
        <p:nvSpPr>
          <p:cNvPr id="882696" name="Rectangle 8"/>
          <p:cNvSpPr>
            <a:spLocks noChangeArrowheads="1"/>
          </p:cNvSpPr>
          <p:nvPr/>
        </p:nvSpPr>
        <p:spPr bwMode="auto">
          <a:xfrm>
            <a:off x="5956300" y="6461125"/>
            <a:ext cx="28019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1" hangingPunct="1"/>
            <a:r>
              <a:rPr lang="en-US" altLang="ru-RU" sz="2000" i="1" smtClean="0">
                <a:solidFill>
                  <a:srgbClr val="FF9900"/>
                </a:solidFill>
                <a:latin typeface="Times New Roman" panose="02020603050405020304" pitchFamily="18" charset="0"/>
                <a:cs typeface="+mn-cs"/>
              </a:rPr>
              <a:t>FLNR Ion Sources Group</a:t>
            </a:r>
            <a:endParaRPr lang="ru-RU" altLang="ru-RU" sz="2000" i="1" smtClean="0">
              <a:solidFill>
                <a:srgbClr val="FF9900"/>
              </a:solidFill>
              <a:latin typeface="Times New Roman" panose="02020603050405020304" pitchFamily="18" charset="0"/>
              <a:cs typeface="+mn-cs"/>
            </a:endParaRPr>
          </a:p>
        </p:txBody>
      </p:sp>
    </p:spTree>
    <p:extLst>
      <p:ext uri="{BB962C8B-B14F-4D97-AF65-F5344CB8AC3E}">
        <p14:creationId xmlns:p14="http://schemas.microsoft.com/office/powerpoint/2010/main" xmlns="" val="1609998087"/>
      </p:ext>
    </p:extLst>
  </p:cSld>
  <p:clrMapOvr>
    <a:masterClrMapping/>
  </p:clrMapOvr>
  <p:transition spd="med">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Номер слайда 5"/>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r"/>
            <a:fld id="{B0ED8C2A-4A7C-4BA8-A5E4-5A4B1F795A12}" type="slidenum">
              <a:rPr lang="ru-RU" altLang="ru-RU" sz="2000" smtClean="0">
                <a:solidFill>
                  <a:srgbClr val="FFFFFF"/>
                </a:solidFill>
                <a:cs typeface="Times New Roman" panose="02020603050405020304" pitchFamily="18" charset="0"/>
              </a:rPr>
              <a:pPr algn="r"/>
              <a:t>41</a:t>
            </a:fld>
            <a:endParaRPr lang="ru-RU" altLang="ru-RU" sz="2000" smtClean="0">
              <a:solidFill>
                <a:srgbClr val="FFFFFF"/>
              </a:solidFill>
              <a:cs typeface="Times New Roman" panose="02020603050405020304" pitchFamily="18" charset="0"/>
            </a:endParaRPr>
          </a:p>
        </p:txBody>
      </p:sp>
      <p:pic>
        <p:nvPicPr>
          <p:cNvPr id="89293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7450" y="765175"/>
            <a:ext cx="7173913" cy="591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92932" name="TextBox 1"/>
          <p:cNvSpPr txBox="1">
            <a:spLocks noChangeArrowheads="1"/>
          </p:cNvSpPr>
          <p:nvPr/>
        </p:nvSpPr>
        <p:spPr bwMode="auto">
          <a:xfrm>
            <a:off x="1890713" y="76200"/>
            <a:ext cx="5343525"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ru-RU" b="1" dirty="0" smtClean="0">
                <a:solidFill>
                  <a:srgbClr val="FF9900"/>
                </a:solidFill>
                <a:cs typeface="Times New Roman" panose="02020603050405020304" pitchFamily="18" charset="0"/>
              </a:rPr>
              <a:t>DECRIS-5 ion source (18 GHz)</a:t>
            </a:r>
          </a:p>
          <a:p>
            <a:pPr algn="ctr" eaLnBrk="1" hangingPunct="1"/>
            <a:r>
              <a:rPr lang="en-US" altLang="ru-RU" b="1" dirty="0">
                <a:solidFill>
                  <a:srgbClr val="FF9900"/>
                </a:solidFill>
                <a:cs typeface="Times New Roman" panose="02020603050405020304" pitchFamily="18" charset="0"/>
              </a:rPr>
              <a:t>w</a:t>
            </a:r>
            <a:r>
              <a:rPr lang="en-US" altLang="ru-RU" b="1" dirty="0" smtClean="0">
                <a:solidFill>
                  <a:srgbClr val="FF9900"/>
                </a:solidFill>
                <a:cs typeface="Times New Roman" panose="02020603050405020304" pitchFamily="18" charset="0"/>
              </a:rPr>
              <a:t>ith copper coils </a:t>
            </a:r>
            <a:endParaRPr lang="ru-RU" altLang="ru-RU" b="1" dirty="0" smtClean="0">
              <a:solidFill>
                <a:srgbClr val="FF9900"/>
              </a:solidFill>
              <a:cs typeface="Times New Roman" panose="02020603050405020304" pitchFamily="18" charset="0"/>
            </a:endParaRPr>
          </a:p>
        </p:txBody>
      </p:sp>
    </p:spTree>
    <p:extLst>
      <p:ext uri="{BB962C8B-B14F-4D97-AF65-F5344CB8AC3E}">
        <p14:creationId xmlns:p14="http://schemas.microsoft.com/office/powerpoint/2010/main" xmlns="" val="2400702334"/>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Номер слайда 8"/>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r" eaLnBrk="1" hangingPunct="1"/>
            <a:fld id="{C56DD8BC-A515-4927-858E-B750512F6CB5}" type="slidenum">
              <a:rPr lang="ru-RU" altLang="ru-RU" sz="1400" smtClean="0">
                <a:solidFill>
                  <a:srgbClr val="FFFFFF"/>
                </a:solidFill>
                <a:cs typeface="+mn-cs"/>
              </a:rPr>
              <a:pPr algn="r" eaLnBrk="1" hangingPunct="1"/>
              <a:t>42</a:t>
            </a:fld>
            <a:endParaRPr lang="ru-RU" altLang="ru-RU" sz="1400" smtClean="0">
              <a:solidFill>
                <a:srgbClr val="FFFFFF"/>
              </a:solidFill>
              <a:cs typeface="+mn-cs"/>
            </a:endParaRPr>
          </a:p>
        </p:txBody>
      </p:sp>
      <p:pic>
        <p:nvPicPr>
          <p:cNvPr id="890883" name="Picture 2" descr="P1000860"/>
          <p:cNvPicPr>
            <a:picLocks noGrp="1" noChangeAspect="1" noChangeArrowheads="1"/>
          </p:cNvPicPr>
          <p:nvPr>
            <p:ph sz="quarter" idx="4294967295"/>
          </p:nvPr>
        </p:nvPicPr>
        <p:blipFill>
          <a:blip r:embed="rId3" cstate="print">
            <a:extLst>
              <a:ext uri="{28A0092B-C50C-407E-A947-70E740481C1C}">
                <a14:useLocalDpi xmlns:a14="http://schemas.microsoft.com/office/drawing/2010/main" xmlns="" val="0"/>
              </a:ext>
            </a:extLst>
          </a:blip>
          <a:srcRect/>
          <a:stretch>
            <a:fillRect/>
          </a:stretch>
        </p:blipFill>
        <p:spPr>
          <a:xfrm>
            <a:off x="323528" y="956792"/>
            <a:ext cx="7925673" cy="528843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886" name="Text Box 5"/>
          <p:cNvSpPr txBox="1">
            <a:spLocks noChangeArrowheads="1"/>
          </p:cNvSpPr>
          <p:nvPr/>
        </p:nvSpPr>
        <p:spPr bwMode="auto">
          <a:xfrm>
            <a:off x="1043608" y="185738"/>
            <a:ext cx="7205593" cy="523220"/>
          </a:xfrm>
          <a:prstGeom prst="rect">
            <a:avLst/>
          </a:prstGeom>
          <a:solidFill>
            <a:srgbClr val="99CCFF"/>
          </a:solidFill>
          <a:ln w="38100">
            <a:solidFill>
              <a:srgbClr val="33339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ru-RU" sz="2800" b="1" dirty="0" smtClean="0">
                <a:solidFill>
                  <a:srgbClr val="0000CC"/>
                </a:solidFill>
                <a:cs typeface="+mn-cs"/>
              </a:rPr>
              <a:t>Superconducting DECRIS-SC2 (18 GHz</a:t>
            </a:r>
            <a:r>
              <a:rPr lang="en-US" altLang="ru-RU" sz="2800" b="1" dirty="0">
                <a:solidFill>
                  <a:srgbClr val="0000CC"/>
                </a:solidFill>
                <a:cs typeface="+mn-cs"/>
              </a:rPr>
              <a:t>)</a:t>
            </a:r>
            <a:endParaRPr lang="ru-RU" altLang="ru-RU" sz="2800" b="1" dirty="0" smtClean="0">
              <a:solidFill>
                <a:srgbClr val="0000CC"/>
              </a:solidFill>
              <a:cs typeface="+mn-cs"/>
            </a:endParaRPr>
          </a:p>
        </p:txBody>
      </p:sp>
    </p:spTree>
    <p:extLst>
      <p:ext uri="{BB962C8B-B14F-4D97-AF65-F5344CB8AC3E}">
        <p14:creationId xmlns:p14="http://schemas.microsoft.com/office/powerpoint/2010/main" xmlns="" val="214196129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Номер слайда 5"/>
          <p:cNvSpPr>
            <a:spLocks noGrp="1"/>
          </p:cNvSpPr>
          <p:nvPr>
            <p:ph type="sldNum" sz="quarter" idx="12"/>
          </p:nvPr>
        </p:nvSpPr>
        <p:spPr/>
        <p:txBody>
          <a:bodyPr/>
          <a:lstStyle/>
          <a:p>
            <a:fld id="{893F80CF-842D-40CF-8026-B230CEAC8A85}" type="slidenum">
              <a:rPr lang="en-US" altLang="ru-RU">
                <a:solidFill>
                  <a:srgbClr val="FFFFFF"/>
                </a:solidFill>
              </a:rPr>
              <a:pPr/>
              <a:t>43</a:t>
            </a:fld>
            <a:endParaRPr lang="en-US" altLang="ru-RU">
              <a:solidFill>
                <a:srgbClr val="FFFFFF"/>
              </a:solidFill>
            </a:endParaRPr>
          </a:p>
        </p:txBody>
      </p:sp>
      <p:sp>
        <p:nvSpPr>
          <p:cNvPr id="866920" name="Rectangle 616"/>
          <p:cNvSpPr>
            <a:spLocks noChangeArrowheads="1"/>
          </p:cNvSpPr>
          <p:nvPr/>
        </p:nvSpPr>
        <p:spPr bwMode="auto">
          <a:xfrm>
            <a:off x="1475656" y="188640"/>
            <a:ext cx="5743880" cy="369332"/>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1" hangingPunct="1"/>
            <a:r>
              <a:rPr lang="en-US" altLang="ru-RU" dirty="0">
                <a:solidFill>
                  <a:srgbClr val="000066"/>
                </a:solidFill>
                <a:latin typeface="Times New Roman" panose="02020603050405020304" pitchFamily="18" charset="0"/>
                <a:cs typeface="Times New Roman" panose="02020603050405020304" pitchFamily="18" charset="0"/>
              </a:rPr>
              <a:t>The beam parameters of the source </a:t>
            </a:r>
            <a:r>
              <a:rPr lang="en-US" altLang="ru-RU" dirty="0" smtClean="0">
                <a:solidFill>
                  <a:srgbClr val="000066"/>
                </a:solidFill>
                <a:latin typeface="Times New Roman" panose="02020603050405020304" pitchFamily="18" charset="0"/>
                <a:cs typeface="Times New Roman" panose="02020603050405020304" pitchFamily="18" charset="0"/>
              </a:rPr>
              <a:t>DECRIS made </a:t>
            </a:r>
            <a:r>
              <a:rPr lang="en-US" altLang="ru-RU" dirty="0">
                <a:solidFill>
                  <a:srgbClr val="000066"/>
                </a:solidFill>
                <a:latin typeface="Times New Roman" panose="02020603050405020304" pitchFamily="18" charset="0"/>
                <a:cs typeface="Times New Roman" panose="02020603050405020304" pitchFamily="18" charset="0"/>
              </a:rPr>
              <a:t>in FLNR</a:t>
            </a:r>
            <a:endParaRPr lang="en-US" altLang="ru-RU" dirty="0" smtClean="0">
              <a:solidFill>
                <a:srgbClr val="000066"/>
              </a:solidFill>
              <a:latin typeface="Times New Roman" panose="02020603050405020304" pitchFamily="18" charset="0"/>
              <a:cs typeface="+mn-cs"/>
            </a:endParaRPr>
          </a:p>
        </p:txBody>
      </p:sp>
      <p:graphicFrame>
        <p:nvGraphicFramePr>
          <p:cNvPr id="867083" name="Group 779"/>
          <p:cNvGraphicFramePr>
            <a:graphicFrameLocks noGrp="1"/>
          </p:cNvGraphicFramePr>
          <p:nvPr>
            <p:extLst>
              <p:ext uri="{D42A27DB-BD31-4B8C-83A1-F6EECF244321}">
                <p14:modId xmlns:p14="http://schemas.microsoft.com/office/powerpoint/2010/main" xmlns="" val="3442949039"/>
              </p:ext>
            </p:extLst>
          </p:nvPr>
        </p:nvGraphicFramePr>
        <p:xfrm>
          <a:off x="215900" y="836613"/>
          <a:ext cx="8928100" cy="3200400"/>
        </p:xfrm>
        <a:graphic>
          <a:graphicData uri="http://schemas.openxmlformats.org/drawingml/2006/table">
            <a:tbl>
              <a:tblPr/>
              <a:tblGrid>
                <a:gridCol w="2123852"/>
                <a:gridCol w="1181323"/>
                <a:gridCol w="1806575"/>
                <a:gridCol w="1939925"/>
                <a:gridCol w="1876425"/>
              </a:tblGrid>
              <a:tr h="45720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Ion source</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Frequency</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Power consumption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gridSpan="2">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Beam intensity </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ru-RU"/>
                    </a:p>
                  </a:txBody>
                  <a:tcPr/>
                </a:tc>
              </a:tr>
              <a:tr h="45720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DECRIS</a:t>
                      </a:r>
                      <a:r>
                        <a:rPr kumimoji="0" lang="ru-RU"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-3</a:t>
                      </a:r>
                      <a:endParaRPr kumimoji="0" lang="ru-RU" altLang="ru-RU"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14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GHz</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60</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kW</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О</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5+</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- 660 </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 </a:t>
                      </a:r>
                      <a:r>
                        <a:rPr kumimoji="0" lang="en-US" altLang="ru-RU"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Ar</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8+</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- 600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Kr</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9</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- 100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Xe</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18+</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- 45</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5720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DECRIS-4</a:t>
                      </a:r>
                      <a:endParaRPr kumimoji="0" lang="ru-RU" altLang="ru-RU"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14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GHz</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60</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kW</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О</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5+</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- 400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Ar</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8+</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4</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00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Kr</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11</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- 1</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0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Xe</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20</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2</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5</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5720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DECRIS</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SC</a:t>
                      </a: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superconducting</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18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GHz</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20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kW</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Ar</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8+</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4</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00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Kr</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15</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- 1</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0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Xe</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23</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30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5720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DECRIS-</a:t>
                      </a:r>
                      <a:r>
                        <a:rPr kumimoji="0" lang="ru-RU"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5</a:t>
                      </a:r>
                      <a:endParaRPr kumimoji="0" lang="ru-RU" altLang="ru-RU"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endParaRPr kumimoji="0" lang="ru-RU"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18</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GHz</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150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kW</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Ar</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8+</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12</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00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Kr</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15</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325</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Xe</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20</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220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Tree>
    <p:extLst>
      <p:ext uri="{BB962C8B-B14F-4D97-AF65-F5344CB8AC3E}">
        <p14:creationId xmlns:p14="http://schemas.microsoft.com/office/powerpoint/2010/main" xmlns="" val="204322428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04" name="Text Box 4"/>
          <p:cNvSpPr txBox="1">
            <a:spLocks noChangeArrowheads="1"/>
          </p:cNvSpPr>
          <p:nvPr/>
        </p:nvSpPr>
        <p:spPr bwMode="auto">
          <a:xfrm>
            <a:off x="0" y="1704975"/>
            <a:ext cx="4356100" cy="5139869"/>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r>
              <a:rPr lang="en-US" altLang="ru-RU" sz="2000" b="1" dirty="0">
                <a:solidFill>
                  <a:srgbClr val="FF0066"/>
                </a:solidFill>
                <a:latin typeface="Arial" panose="020B0604020202020204" pitchFamily="34" charset="0"/>
                <a:cs typeface="+mn-cs"/>
              </a:rPr>
              <a:t>The energy of accelerated </a:t>
            </a:r>
            <a:r>
              <a:rPr lang="en-US" altLang="ru-RU" sz="2000" b="1" dirty="0" smtClean="0">
                <a:solidFill>
                  <a:srgbClr val="FF0066"/>
                </a:solidFill>
                <a:latin typeface="Arial" panose="020B0604020202020204" pitchFamily="34" charset="0"/>
                <a:cs typeface="+mn-cs"/>
              </a:rPr>
              <a:t>ions: </a:t>
            </a:r>
          </a:p>
          <a:p>
            <a:pPr eaLnBrk="1" hangingPunct="1"/>
            <a:endParaRPr lang="en-US" altLang="ru-RU" sz="1000" b="1" dirty="0" smtClean="0">
              <a:solidFill>
                <a:srgbClr val="FF0066"/>
              </a:solidFill>
              <a:latin typeface="Arial" panose="020B0604020202020204" pitchFamily="34" charset="0"/>
              <a:cs typeface="+mn-cs"/>
            </a:endParaRPr>
          </a:p>
          <a:p>
            <a:pPr eaLnBrk="1" hangingPunct="1"/>
            <a:r>
              <a:rPr lang="en-US" altLang="ru-RU" sz="2800" b="1" dirty="0" smtClean="0">
                <a:solidFill>
                  <a:srgbClr val="FF0066"/>
                </a:solidFill>
                <a:latin typeface="Arial" panose="020B0604020202020204" pitchFamily="34" charset="0"/>
                <a:cs typeface="+mn-cs"/>
              </a:rPr>
              <a:t>E=0.48</a:t>
            </a:r>
            <a:r>
              <a:rPr lang="en-US" altLang="ru-RU" sz="2800" b="1" dirty="0" smtClean="0">
                <a:solidFill>
                  <a:srgbClr val="FF0066"/>
                </a:solidFill>
                <a:latin typeface="Arial" panose="020B0604020202020204" pitchFamily="34" charset="0"/>
                <a:cs typeface="+mn-cs"/>
                <a:sym typeface="Symbol" panose="05050102010706020507" pitchFamily="18" charset="2"/>
              </a:rPr>
              <a:t></a:t>
            </a:r>
            <a:r>
              <a:rPr lang="en-US" altLang="ru-RU" sz="2800" b="1" dirty="0" smtClean="0">
                <a:solidFill>
                  <a:srgbClr val="FF0066"/>
                </a:solidFill>
                <a:latin typeface="Arial" panose="020B0604020202020204" pitchFamily="34" charset="0"/>
                <a:cs typeface="+mn-cs"/>
              </a:rPr>
              <a:t>B</a:t>
            </a:r>
            <a:r>
              <a:rPr lang="en-US" altLang="ru-RU" sz="2800" b="1" baseline="30000" dirty="0" smtClean="0">
                <a:solidFill>
                  <a:srgbClr val="FF0066"/>
                </a:solidFill>
                <a:latin typeface="Arial" panose="020B0604020202020204" pitchFamily="34" charset="0"/>
                <a:cs typeface="+mn-cs"/>
              </a:rPr>
              <a:t>2</a:t>
            </a:r>
            <a:r>
              <a:rPr lang="en-US" altLang="ru-RU" sz="2800" b="1" dirty="0" smtClean="0">
                <a:solidFill>
                  <a:srgbClr val="FF0066"/>
                </a:solidFill>
                <a:latin typeface="Times New Roman" panose="02020603050405020304" pitchFamily="18" charset="0"/>
                <a:cs typeface="+mn-cs"/>
                <a:sym typeface="Symbol" panose="05050102010706020507" pitchFamily="18" charset="2"/>
              </a:rPr>
              <a:t></a:t>
            </a:r>
            <a:r>
              <a:rPr lang="en-US" altLang="ru-RU" sz="2800" b="1" dirty="0" smtClean="0">
                <a:solidFill>
                  <a:srgbClr val="FF0066"/>
                </a:solidFill>
                <a:latin typeface="Arial" panose="020B0604020202020204" pitchFamily="34" charset="0"/>
                <a:cs typeface="+mn-cs"/>
              </a:rPr>
              <a:t>R</a:t>
            </a:r>
            <a:r>
              <a:rPr lang="en-US" altLang="ru-RU" sz="2800" b="1" baseline="30000" dirty="0" smtClean="0">
                <a:solidFill>
                  <a:srgbClr val="FF0066"/>
                </a:solidFill>
                <a:latin typeface="Arial" panose="020B0604020202020204" pitchFamily="34" charset="0"/>
                <a:cs typeface="+mn-cs"/>
              </a:rPr>
              <a:t>2</a:t>
            </a:r>
            <a:r>
              <a:rPr lang="en-US" altLang="ru-RU" sz="2800" b="1" dirty="0" smtClean="0">
                <a:solidFill>
                  <a:srgbClr val="FF0066"/>
                </a:solidFill>
                <a:latin typeface="Times New Roman" panose="02020603050405020304" pitchFamily="18" charset="0"/>
                <a:cs typeface="+mn-cs"/>
                <a:sym typeface="Symbol" panose="05050102010706020507" pitchFamily="18" charset="2"/>
              </a:rPr>
              <a:t></a:t>
            </a:r>
            <a:r>
              <a:rPr lang="en-US" altLang="ru-RU" sz="2800" b="1" dirty="0" smtClean="0">
                <a:solidFill>
                  <a:srgbClr val="FF0066"/>
                </a:solidFill>
                <a:latin typeface="Arial" panose="020B0604020202020204" pitchFamily="34" charset="0"/>
                <a:cs typeface="+mn-cs"/>
              </a:rPr>
              <a:t>(Z/A)</a:t>
            </a:r>
            <a:r>
              <a:rPr lang="en-US" altLang="ru-RU" sz="2800" b="1" baseline="30000" dirty="0" smtClean="0">
                <a:solidFill>
                  <a:srgbClr val="FF0066"/>
                </a:solidFill>
                <a:latin typeface="Arial" panose="020B0604020202020204" pitchFamily="34" charset="0"/>
                <a:cs typeface="+mn-cs"/>
              </a:rPr>
              <a:t>2</a:t>
            </a:r>
            <a:r>
              <a:rPr lang="en-US" altLang="ru-RU" sz="2800" b="1" dirty="0">
                <a:solidFill>
                  <a:srgbClr val="FF0066"/>
                </a:solidFill>
                <a:latin typeface="Arial" panose="020B0604020202020204" pitchFamily="34" charset="0"/>
                <a:cs typeface="+mn-cs"/>
              </a:rPr>
              <a:t> </a:t>
            </a:r>
            <a:r>
              <a:rPr lang="en-US" altLang="ru-RU" sz="2000" b="1" dirty="0" smtClean="0">
                <a:solidFill>
                  <a:srgbClr val="FF0066"/>
                </a:solidFill>
                <a:latin typeface="Arial" panose="020B0604020202020204" pitchFamily="34" charset="0"/>
                <a:cs typeface="+mn-cs"/>
              </a:rPr>
              <a:t>(MeV/A)</a:t>
            </a:r>
            <a:r>
              <a:rPr lang="ru-RU" altLang="ru-RU" sz="1000" b="1" dirty="0" smtClean="0">
                <a:solidFill>
                  <a:srgbClr val="FF0066"/>
                </a:solidFill>
                <a:latin typeface="Arial" panose="020B0604020202020204" pitchFamily="34" charset="0"/>
                <a:cs typeface="+mn-cs"/>
              </a:rPr>
              <a:t>	</a:t>
            </a:r>
          </a:p>
          <a:p>
            <a:pPr eaLnBrk="1" hangingPunct="1"/>
            <a:r>
              <a:rPr lang="en-US" altLang="ru-RU" sz="2000" b="1" dirty="0" smtClean="0">
                <a:solidFill>
                  <a:srgbClr val="FF0066"/>
                </a:solidFill>
                <a:latin typeface="Arial" panose="020B0604020202020204" pitchFamily="34" charset="0"/>
                <a:cs typeface="+mn-cs"/>
              </a:rPr>
              <a:t>Z</a:t>
            </a:r>
            <a:r>
              <a:rPr lang="ru-RU" altLang="ru-RU" sz="2000" b="1" dirty="0" smtClean="0">
                <a:solidFill>
                  <a:srgbClr val="FF0066"/>
                </a:solidFill>
                <a:latin typeface="Arial" panose="020B0604020202020204" pitchFamily="34" charset="0"/>
                <a:cs typeface="+mn-cs"/>
              </a:rPr>
              <a:t>  </a:t>
            </a:r>
            <a:r>
              <a:rPr lang="ru-RU" altLang="ru-RU" sz="2000" b="1" dirty="0" smtClean="0">
                <a:solidFill>
                  <a:srgbClr val="FF0066"/>
                </a:solidFill>
                <a:latin typeface="Times New Roman" panose="02020603050405020304" pitchFamily="18" charset="0"/>
                <a:cs typeface="+mn-cs"/>
              </a:rPr>
              <a:t>–</a:t>
            </a:r>
            <a:r>
              <a:rPr lang="ru-RU" altLang="ru-RU" sz="2000" b="1" dirty="0" smtClean="0">
                <a:solidFill>
                  <a:srgbClr val="FF0066"/>
                </a:solidFill>
                <a:latin typeface="Arial" panose="020B0604020202020204" pitchFamily="34" charset="0"/>
                <a:cs typeface="+mn-cs"/>
              </a:rPr>
              <a:t> </a:t>
            </a:r>
            <a:r>
              <a:rPr lang="en-US" altLang="ru-RU" sz="2000" b="1" dirty="0">
                <a:solidFill>
                  <a:srgbClr val="FF0000"/>
                </a:solidFill>
                <a:latin typeface="Arial" panose="020B0604020202020204" pitchFamily="34" charset="0"/>
                <a:cs typeface="Arial" panose="020B0604020202020204" pitchFamily="34" charset="0"/>
              </a:rPr>
              <a:t>ion </a:t>
            </a:r>
            <a:r>
              <a:rPr lang="en-US" altLang="ru-RU" sz="2000" b="1" dirty="0" smtClean="0">
                <a:solidFill>
                  <a:srgbClr val="FF0000"/>
                </a:solidFill>
                <a:latin typeface="Arial" panose="020B0604020202020204" pitchFamily="34" charset="0"/>
                <a:cs typeface="Arial" panose="020B0604020202020204" pitchFamily="34" charset="0"/>
              </a:rPr>
              <a:t>charge</a:t>
            </a:r>
            <a:r>
              <a:rPr lang="ru-RU" altLang="ru-RU" sz="2000" b="1" dirty="0" smtClean="0">
                <a:solidFill>
                  <a:srgbClr val="FF0066"/>
                </a:solidFill>
                <a:latin typeface="Arial" panose="020B0604020202020204" pitchFamily="34" charset="0"/>
                <a:cs typeface="+mn-cs"/>
              </a:rPr>
              <a:t>,</a:t>
            </a:r>
          </a:p>
          <a:p>
            <a:pPr eaLnBrk="1" hangingPunct="1"/>
            <a:r>
              <a:rPr lang="ru-RU" altLang="ru-RU" sz="2000" b="1" dirty="0" smtClean="0">
                <a:solidFill>
                  <a:srgbClr val="FF0066"/>
                </a:solidFill>
                <a:latin typeface="Arial" panose="020B0604020202020204" pitchFamily="34" charset="0"/>
                <a:cs typeface="+mn-cs"/>
              </a:rPr>
              <a:t>В – </a:t>
            </a:r>
            <a:r>
              <a:rPr lang="en-US" altLang="ru-RU" sz="2000" b="1" dirty="0">
                <a:solidFill>
                  <a:srgbClr val="FF0000"/>
                </a:solidFill>
                <a:latin typeface="Arial" panose="020B0604020202020204" pitchFamily="34" charset="0"/>
                <a:cs typeface="Arial" panose="020B0604020202020204" pitchFamily="34" charset="0"/>
              </a:rPr>
              <a:t>magnetic </a:t>
            </a:r>
            <a:r>
              <a:rPr lang="en-US" altLang="ru-RU" sz="2000" b="1" dirty="0" smtClean="0">
                <a:solidFill>
                  <a:srgbClr val="FF0000"/>
                </a:solidFill>
                <a:latin typeface="Arial" panose="020B0604020202020204" pitchFamily="34" charset="0"/>
                <a:cs typeface="Arial" panose="020B0604020202020204" pitchFamily="34" charset="0"/>
              </a:rPr>
              <a:t>field</a:t>
            </a:r>
            <a:r>
              <a:rPr lang="ru-RU" altLang="ru-RU" sz="2000" b="1" dirty="0" smtClean="0">
                <a:solidFill>
                  <a:srgbClr val="FF0066"/>
                </a:solidFill>
                <a:latin typeface="Arial" panose="020B0604020202020204" pitchFamily="34" charset="0"/>
                <a:cs typeface="+mn-cs"/>
              </a:rPr>
              <a:t>, </a:t>
            </a:r>
          </a:p>
          <a:p>
            <a:pPr eaLnBrk="1" hangingPunct="1"/>
            <a:r>
              <a:rPr lang="en-US" altLang="ru-RU" sz="2000" b="1" dirty="0" smtClean="0">
                <a:solidFill>
                  <a:srgbClr val="FF0066"/>
                </a:solidFill>
                <a:latin typeface="Times New Roman" panose="02020603050405020304" pitchFamily="18" charset="0"/>
                <a:cs typeface="+mn-cs"/>
              </a:rPr>
              <a:t>R</a:t>
            </a:r>
            <a:r>
              <a:rPr lang="ru-RU" altLang="ru-RU" sz="2000" b="1" dirty="0" smtClean="0">
                <a:solidFill>
                  <a:srgbClr val="FF0066"/>
                </a:solidFill>
                <a:latin typeface="Arial" panose="020B0604020202020204" pitchFamily="34" charset="0"/>
                <a:cs typeface="+mn-cs"/>
              </a:rPr>
              <a:t> – </a:t>
            </a:r>
            <a:r>
              <a:rPr lang="en-US" altLang="ru-RU" sz="2000" b="1" dirty="0" smtClean="0">
                <a:solidFill>
                  <a:srgbClr val="FF0000"/>
                </a:solidFill>
                <a:latin typeface="Arial" panose="020B0604020202020204" pitchFamily="34" charset="0"/>
                <a:cs typeface="Arial" panose="020B0604020202020204" pitchFamily="34" charset="0"/>
              </a:rPr>
              <a:t>radius </a:t>
            </a:r>
            <a:r>
              <a:rPr lang="en-US" altLang="ru-RU" sz="2000" b="1" dirty="0">
                <a:solidFill>
                  <a:srgbClr val="FF0000"/>
                </a:solidFill>
                <a:latin typeface="Arial" panose="020B0604020202020204" pitchFamily="34" charset="0"/>
                <a:cs typeface="Arial" panose="020B0604020202020204" pitchFamily="34" charset="0"/>
              </a:rPr>
              <a:t>of the </a:t>
            </a:r>
            <a:r>
              <a:rPr lang="en-US" altLang="ru-RU" sz="2000" b="1" dirty="0" smtClean="0">
                <a:solidFill>
                  <a:srgbClr val="FF0000"/>
                </a:solidFill>
                <a:latin typeface="Arial" panose="020B0604020202020204" pitchFamily="34" charset="0"/>
                <a:cs typeface="Arial" panose="020B0604020202020204" pitchFamily="34" charset="0"/>
              </a:rPr>
              <a:t>magnet poles</a:t>
            </a:r>
            <a:r>
              <a:rPr lang="en-US" altLang="ru-RU" sz="1200" b="1" dirty="0" smtClean="0">
                <a:solidFill>
                  <a:srgbClr val="FF0000"/>
                </a:solidFill>
                <a:latin typeface="Arial" panose="020B0604020202020204" pitchFamily="34" charset="0"/>
                <a:cs typeface="Arial" panose="020B0604020202020204" pitchFamily="34" charset="0"/>
              </a:rPr>
              <a:t>,</a:t>
            </a:r>
          </a:p>
          <a:p>
            <a:pPr eaLnBrk="1" hangingPunct="1"/>
            <a:endParaRPr lang="en-US" altLang="ru-RU" sz="800" b="1" dirty="0" smtClean="0">
              <a:solidFill>
                <a:srgbClr val="FF0000"/>
              </a:solidFill>
              <a:latin typeface="Arial" panose="020B0604020202020204" pitchFamily="34" charset="0"/>
              <a:cs typeface="Arial" panose="020B0604020202020204" pitchFamily="34" charset="0"/>
            </a:endParaRPr>
          </a:p>
          <a:p>
            <a:pPr eaLnBrk="1" hangingPunct="1"/>
            <a:r>
              <a:rPr lang="en-US" altLang="ru-RU" sz="2400" b="1" dirty="0" smtClean="0">
                <a:solidFill>
                  <a:srgbClr val="0000CC"/>
                </a:solidFill>
                <a:latin typeface="Arial" panose="020B0604020202020204" pitchFamily="34" charset="0"/>
                <a:cs typeface="Arial" panose="020B0604020202020204" pitchFamily="34" charset="0"/>
              </a:rPr>
              <a:t>Weight </a:t>
            </a:r>
            <a:r>
              <a:rPr lang="en-US" altLang="ru-RU" sz="2400" b="1" dirty="0">
                <a:solidFill>
                  <a:srgbClr val="0000CC"/>
                </a:solidFill>
                <a:latin typeface="Arial" panose="020B0604020202020204" pitchFamily="34" charset="0"/>
                <a:cs typeface="Arial" panose="020B0604020202020204" pitchFamily="34" charset="0"/>
              </a:rPr>
              <a:t>of the </a:t>
            </a:r>
            <a:r>
              <a:rPr lang="en-US" altLang="ru-RU" sz="2400" b="1" dirty="0" smtClean="0">
                <a:solidFill>
                  <a:srgbClr val="0000CC"/>
                </a:solidFill>
                <a:latin typeface="Arial" panose="020B0604020202020204" pitchFamily="34" charset="0"/>
                <a:cs typeface="Arial" panose="020B0604020202020204" pitchFamily="34" charset="0"/>
              </a:rPr>
              <a:t>magnet ~</a:t>
            </a:r>
            <a:r>
              <a:rPr lang="ru-RU" altLang="ru-RU" sz="2400" b="1" dirty="0" smtClean="0">
                <a:solidFill>
                  <a:srgbClr val="0000CC"/>
                </a:solidFill>
                <a:latin typeface="Arial" panose="020B0604020202020204" pitchFamily="34" charset="0"/>
                <a:cs typeface="Arial" panose="020B0604020202020204" pitchFamily="34" charset="0"/>
              </a:rPr>
              <a:t> </a:t>
            </a:r>
            <a:r>
              <a:rPr lang="en-US" altLang="ru-RU" sz="2800" b="1" dirty="0" smtClean="0">
                <a:solidFill>
                  <a:srgbClr val="0000CC"/>
                </a:solidFill>
                <a:latin typeface="Arial" panose="020B0604020202020204" pitchFamily="34" charset="0"/>
                <a:cs typeface="Arial" panose="020B0604020202020204" pitchFamily="34" charset="0"/>
              </a:rPr>
              <a:t>R</a:t>
            </a:r>
            <a:r>
              <a:rPr lang="en-US" altLang="ru-RU" sz="2800" b="1" baseline="30000" dirty="0" smtClean="0">
                <a:solidFill>
                  <a:srgbClr val="0000CC"/>
                </a:solidFill>
                <a:latin typeface="Arial" panose="020B0604020202020204" pitchFamily="34" charset="0"/>
                <a:cs typeface="Arial" panose="020B0604020202020204" pitchFamily="34" charset="0"/>
              </a:rPr>
              <a:t>3</a:t>
            </a:r>
            <a:r>
              <a:rPr lang="ru-RU" altLang="ru-RU" sz="2000" b="1" baseline="30000" dirty="0" smtClean="0">
                <a:solidFill>
                  <a:srgbClr val="FF0000"/>
                </a:solidFill>
                <a:latin typeface="Arial" panose="020B0604020202020204" pitchFamily="34" charset="0"/>
                <a:cs typeface="Arial" panose="020B0604020202020204" pitchFamily="34" charset="0"/>
              </a:rPr>
              <a:t>       </a:t>
            </a:r>
          </a:p>
          <a:p>
            <a:pPr eaLnBrk="1" hangingPunct="1"/>
            <a:r>
              <a:rPr lang="ru-RU" altLang="ru-RU" sz="1200" b="1" baseline="30000" dirty="0" smtClean="0">
                <a:solidFill>
                  <a:srgbClr val="FF0000"/>
                </a:solidFill>
                <a:latin typeface="Arial" panose="020B0604020202020204" pitchFamily="34" charset="0"/>
                <a:cs typeface="Arial" panose="020B0604020202020204" pitchFamily="34" charset="0"/>
              </a:rPr>
              <a:t>               	</a:t>
            </a:r>
          </a:p>
          <a:p>
            <a:pPr eaLnBrk="1" hangingPunct="1"/>
            <a:r>
              <a:rPr lang="en-US" altLang="ru-RU" sz="2000" b="1" dirty="0">
                <a:solidFill>
                  <a:srgbClr val="0000CC"/>
                </a:solidFill>
                <a:latin typeface="Arial" panose="020B0604020202020204" pitchFamily="34" charset="0"/>
                <a:cs typeface="Arial" panose="020B0604020202020204" pitchFamily="34" charset="0"/>
              </a:rPr>
              <a:t>For</a:t>
            </a:r>
            <a:r>
              <a:rPr lang="ru-RU" altLang="ru-RU" sz="2000" b="1" dirty="0" smtClean="0">
                <a:solidFill>
                  <a:srgbClr val="0000CC"/>
                </a:solidFill>
                <a:latin typeface="Arial" panose="020B0604020202020204" pitchFamily="34" charset="0"/>
                <a:cs typeface="Arial" panose="020B0604020202020204" pitchFamily="34" charset="0"/>
              </a:rPr>
              <a:t> </a:t>
            </a:r>
            <a:r>
              <a:rPr lang="en-US" altLang="ru-RU" sz="2000" b="1" dirty="0" smtClean="0">
                <a:solidFill>
                  <a:srgbClr val="0000CC"/>
                </a:solidFill>
                <a:latin typeface="Arial" panose="020B0604020202020204" pitchFamily="34" charset="0"/>
                <a:cs typeface="Arial" panose="020B0604020202020204" pitchFamily="34" charset="0"/>
              </a:rPr>
              <a:t>  </a:t>
            </a:r>
            <a:r>
              <a:rPr lang="en-US" altLang="ru-RU" sz="2400" b="1" dirty="0" smtClean="0">
                <a:solidFill>
                  <a:srgbClr val="0000CC"/>
                </a:solidFill>
                <a:latin typeface="Arial" panose="020B0604020202020204" pitchFamily="34" charset="0"/>
                <a:cs typeface="Arial" panose="020B0604020202020204" pitchFamily="34" charset="0"/>
              </a:rPr>
              <a:t>Kr</a:t>
            </a:r>
            <a:r>
              <a:rPr lang="en-US" altLang="ru-RU" sz="2000" b="1" dirty="0" smtClean="0">
                <a:solidFill>
                  <a:srgbClr val="0000CC"/>
                </a:solidFill>
                <a:latin typeface="Arial" panose="020B0604020202020204" pitchFamily="34" charset="0"/>
                <a:cs typeface="Arial" panose="020B0604020202020204" pitchFamily="34" charset="0"/>
              </a:rPr>
              <a:t> (5 MeV/A</a:t>
            </a:r>
            <a:r>
              <a:rPr lang="ru-RU" altLang="ru-RU" sz="2000" b="1" dirty="0" smtClean="0">
                <a:solidFill>
                  <a:srgbClr val="0000CC"/>
                </a:solidFill>
                <a:latin typeface="Arial" panose="020B0604020202020204" pitchFamily="34" charset="0"/>
                <a:cs typeface="Arial" panose="020B0604020202020204" pitchFamily="34" charset="0"/>
              </a:rPr>
              <a:t>)</a:t>
            </a:r>
          </a:p>
          <a:p>
            <a:pPr eaLnBrk="1" hangingPunct="1"/>
            <a:endParaRPr lang="ru-RU" altLang="ru-RU" sz="2000" b="1" dirty="0" smtClean="0">
              <a:solidFill>
                <a:srgbClr val="0000CC"/>
              </a:solidFill>
              <a:latin typeface="Arial" panose="020B0604020202020204" pitchFamily="34" charset="0"/>
              <a:cs typeface="+mn-cs"/>
            </a:endParaRPr>
          </a:p>
          <a:p>
            <a:pPr eaLnBrk="1" hangingPunct="1"/>
            <a:r>
              <a:rPr lang="ru-RU" altLang="ru-RU" sz="2000" b="1" dirty="0" smtClean="0">
                <a:solidFill>
                  <a:srgbClr val="0000CC"/>
                </a:solidFill>
                <a:latin typeface="Arial" panose="020B0604020202020204" pitchFamily="34" charset="0"/>
                <a:cs typeface="+mn-cs"/>
              </a:rPr>
              <a:t>                      </a:t>
            </a:r>
            <a:r>
              <a:rPr lang="en-US" altLang="ru-RU" sz="2000" b="1" dirty="0" smtClean="0">
                <a:solidFill>
                  <a:srgbClr val="0000CC"/>
                </a:solidFill>
                <a:latin typeface="Arial" panose="020B0604020202020204" pitchFamily="34" charset="0"/>
                <a:cs typeface="+mn-cs"/>
              </a:rPr>
              <a:t>Kr</a:t>
            </a:r>
            <a:r>
              <a:rPr lang="ru-RU" altLang="ru-RU" sz="2000" b="1" baseline="30000" dirty="0" smtClean="0">
                <a:solidFill>
                  <a:srgbClr val="0000CC"/>
                </a:solidFill>
                <a:latin typeface="Arial" panose="020B0604020202020204" pitchFamily="34" charset="0"/>
                <a:cs typeface="+mn-cs"/>
              </a:rPr>
              <a:t>9+</a:t>
            </a:r>
            <a:r>
              <a:rPr lang="ru-RU" altLang="ru-RU" sz="2000" b="1" dirty="0" smtClean="0">
                <a:solidFill>
                  <a:srgbClr val="0000CC"/>
                </a:solidFill>
                <a:latin typeface="Arial" panose="020B0604020202020204" pitchFamily="34" charset="0"/>
                <a:cs typeface="+mn-cs"/>
              </a:rPr>
              <a:t>  </a:t>
            </a:r>
          </a:p>
          <a:p>
            <a:pPr eaLnBrk="1" hangingPunct="1"/>
            <a:endParaRPr lang="ru-RU" altLang="ru-RU" sz="1000" b="1" dirty="0" smtClean="0">
              <a:solidFill>
                <a:srgbClr val="0000CC"/>
              </a:solidFill>
              <a:latin typeface="Arial" panose="020B0604020202020204" pitchFamily="34" charset="0"/>
              <a:cs typeface="+mn-cs"/>
            </a:endParaRPr>
          </a:p>
          <a:p>
            <a:pPr algn="r" eaLnBrk="1" hangingPunct="1"/>
            <a:r>
              <a:rPr lang="en-US" altLang="ru-RU" sz="1400" b="1" dirty="0" smtClean="0">
                <a:solidFill>
                  <a:srgbClr val="0000CC"/>
                </a:solidFill>
                <a:latin typeface="Arial" panose="020B0604020202020204" pitchFamily="34" charset="0"/>
                <a:cs typeface="Arial" panose="020B0604020202020204" pitchFamily="34" charset="0"/>
              </a:rPr>
              <a:t>Weight of the cyclotron magnet </a:t>
            </a:r>
            <a:r>
              <a:rPr lang="ru-RU" altLang="ru-RU" b="1" dirty="0" smtClean="0">
                <a:solidFill>
                  <a:srgbClr val="0000CC"/>
                </a:solidFill>
                <a:latin typeface="Arial" panose="020B0604020202020204" pitchFamily="34" charset="0"/>
                <a:cs typeface="+mn-cs"/>
              </a:rPr>
              <a:t>– 2000 </a:t>
            </a:r>
            <a:r>
              <a:rPr lang="en-US" altLang="ru-RU" b="1" dirty="0" smtClean="0">
                <a:solidFill>
                  <a:srgbClr val="0000CC"/>
                </a:solidFill>
                <a:latin typeface="Arial" panose="020B0604020202020204" pitchFamily="34" charset="0"/>
                <a:cs typeface="+mn-cs"/>
              </a:rPr>
              <a:t>tons</a:t>
            </a:r>
          </a:p>
          <a:p>
            <a:pPr algn="r" eaLnBrk="1" hangingPunct="1"/>
            <a:endParaRPr lang="ru-RU" altLang="ru-RU" sz="1600" b="1" dirty="0" smtClean="0">
              <a:solidFill>
                <a:srgbClr val="0000CC"/>
              </a:solidFill>
              <a:latin typeface="Arial" panose="020B0604020202020204" pitchFamily="34" charset="0"/>
              <a:cs typeface="+mn-cs"/>
            </a:endParaRPr>
          </a:p>
          <a:p>
            <a:pPr eaLnBrk="1" hangingPunct="1"/>
            <a:r>
              <a:rPr lang="ru-RU" altLang="ru-RU" sz="2000" b="1" dirty="0" smtClean="0">
                <a:solidFill>
                  <a:srgbClr val="0000CC"/>
                </a:solidFill>
                <a:latin typeface="Arial" panose="020B0604020202020204" pitchFamily="34" charset="0"/>
                <a:cs typeface="+mn-cs"/>
              </a:rPr>
              <a:t>                      </a:t>
            </a:r>
            <a:r>
              <a:rPr lang="en-US" altLang="ru-RU" sz="2000" b="1" dirty="0" smtClean="0">
                <a:solidFill>
                  <a:srgbClr val="0000CC"/>
                </a:solidFill>
                <a:latin typeface="Arial" panose="020B0604020202020204" pitchFamily="34" charset="0"/>
                <a:cs typeface="+mn-cs"/>
              </a:rPr>
              <a:t>Kr</a:t>
            </a:r>
            <a:r>
              <a:rPr lang="ru-RU" altLang="ru-RU" sz="2000" b="1" baseline="30000" dirty="0" smtClean="0">
                <a:solidFill>
                  <a:srgbClr val="0000CC"/>
                </a:solidFill>
                <a:latin typeface="Arial" panose="020B0604020202020204" pitchFamily="34" charset="0"/>
                <a:cs typeface="+mn-cs"/>
              </a:rPr>
              <a:t>15+ </a:t>
            </a:r>
          </a:p>
          <a:p>
            <a:pPr eaLnBrk="1" hangingPunct="1"/>
            <a:r>
              <a:rPr lang="ru-RU" altLang="ru-RU" sz="1000" b="1" baseline="30000" dirty="0" smtClean="0">
                <a:solidFill>
                  <a:srgbClr val="0000CC"/>
                </a:solidFill>
                <a:latin typeface="Arial" panose="020B0604020202020204" pitchFamily="34" charset="0"/>
                <a:cs typeface="+mn-cs"/>
              </a:rPr>
              <a:t> </a:t>
            </a:r>
            <a:endParaRPr lang="ru-RU" altLang="ru-RU" sz="1000" b="1" dirty="0" smtClean="0">
              <a:solidFill>
                <a:srgbClr val="0000CC"/>
              </a:solidFill>
              <a:latin typeface="Arial" panose="020B0604020202020204" pitchFamily="34" charset="0"/>
              <a:cs typeface="+mn-cs"/>
            </a:endParaRPr>
          </a:p>
          <a:p>
            <a:pPr algn="r" eaLnBrk="1" hangingPunct="1"/>
            <a:r>
              <a:rPr lang="ru-RU" altLang="ru-RU" b="1" dirty="0" smtClean="0">
                <a:solidFill>
                  <a:srgbClr val="0000CC"/>
                </a:solidFill>
                <a:latin typeface="Arial" panose="020B0604020202020204" pitchFamily="34" charset="0"/>
                <a:cs typeface="+mn-cs"/>
              </a:rPr>
              <a:t> </a:t>
            </a:r>
            <a:r>
              <a:rPr lang="en-US" altLang="ru-RU" sz="1400" b="1" dirty="0">
                <a:solidFill>
                  <a:srgbClr val="0000CC"/>
                </a:solidFill>
                <a:latin typeface="Arial" panose="020B0604020202020204" pitchFamily="34" charset="0"/>
                <a:cs typeface="Arial" panose="020B0604020202020204" pitchFamily="34" charset="0"/>
              </a:rPr>
              <a:t>Weight of the cyclotron magnet </a:t>
            </a:r>
            <a:r>
              <a:rPr lang="ru-RU" altLang="ru-RU" b="1" dirty="0">
                <a:solidFill>
                  <a:srgbClr val="0000CC"/>
                </a:solidFill>
                <a:latin typeface="Arial" panose="020B0604020202020204" pitchFamily="34" charset="0"/>
              </a:rPr>
              <a:t>– </a:t>
            </a:r>
            <a:r>
              <a:rPr lang="ru-RU" altLang="ru-RU" b="1" dirty="0" smtClean="0">
                <a:solidFill>
                  <a:srgbClr val="0000CC"/>
                </a:solidFill>
                <a:latin typeface="Arial" panose="020B0604020202020204" pitchFamily="34" charset="0"/>
                <a:cs typeface="+mn-cs"/>
              </a:rPr>
              <a:t>430 </a:t>
            </a:r>
            <a:r>
              <a:rPr lang="en-US" altLang="ru-RU" b="1" dirty="0">
                <a:solidFill>
                  <a:srgbClr val="0000CC"/>
                </a:solidFill>
                <a:latin typeface="Arial" panose="020B0604020202020204" pitchFamily="34" charset="0"/>
                <a:cs typeface="+mn-cs"/>
              </a:rPr>
              <a:t>tons</a:t>
            </a:r>
            <a:endParaRPr lang="en-US" altLang="ru-RU" b="1" dirty="0" smtClean="0">
              <a:solidFill>
                <a:srgbClr val="0000CC"/>
              </a:solidFill>
              <a:latin typeface="Arial" panose="020B0604020202020204" pitchFamily="34" charset="0"/>
              <a:cs typeface="+mn-cs"/>
            </a:endParaRPr>
          </a:p>
        </p:txBody>
      </p:sp>
      <p:sp>
        <p:nvSpPr>
          <p:cNvPr id="563210" name="Rectangle 10"/>
          <p:cNvSpPr>
            <a:spLocks noGrp="1" noChangeArrowheads="1"/>
          </p:cNvSpPr>
          <p:nvPr>
            <p:ph type="title"/>
          </p:nvPr>
        </p:nvSpPr>
        <p:spPr>
          <a:xfrm>
            <a:off x="0" y="188913"/>
            <a:ext cx="9252520" cy="719137"/>
          </a:xfrm>
          <a:noFill/>
          <a:ln/>
        </p:spPr>
        <p:txBody>
          <a:bodyPr/>
          <a:lstStyle/>
          <a:p>
            <a:r>
              <a:rPr lang="en-US" sz="2800" b="1" dirty="0">
                <a:solidFill>
                  <a:srgbClr val="FFFF00"/>
                </a:solidFill>
                <a:effectLst/>
              </a:rPr>
              <a:t>Trends in the development of heavy ion cyclotrons for the last </a:t>
            </a:r>
            <a:r>
              <a:rPr lang="en-US" sz="2800" b="1" dirty="0" smtClean="0">
                <a:solidFill>
                  <a:srgbClr val="FFFF00"/>
                </a:solidFill>
                <a:effectLst/>
              </a:rPr>
              <a:t>20-30 </a:t>
            </a:r>
            <a:r>
              <a:rPr lang="en-US" sz="2800" b="1" dirty="0">
                <a:solidFill>
                  <a:srgbClr val="FFFF00"/>
                </a:solidFill>
                <a:effectLst/>
              </a:rPr>
              <a:t>years</a:t>
            </a:r>
            <a:endParaRPr lang="en-US" altLang="ru-RU" b="1" dirty="0">
              <a:solidFill>
                <a:srgbClr val="FFFF00"/>
              </a:solidFill>
            </a:endParaRPr>
          </a:p>
        </p:txBody>
      </p:sp>
      <p:sp>
        <p:nvSpPr>
          <p:cNvPr id="563211" name="Rectangle 11"/>
          <p:cNvSpPr>
            <a:spLocks noChangeArrowheads="1"/>
          </p:cNvSpPr>
          <p:nvPr/>
        </p:nvSpPr>
        <p:spPr bwMode="auto">
          <a:xfrm>
            <a:off x="189363" y="981075"/>
            <a:ext cx="3485249" cy="584775"/>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eaLnBrk="1" hangingPunct="1"/>
            <a:r>
              <a:rPr lang="en-US" sz="3200" b="1" dirty="0"/>
              <a:t>Magnetic system</a:t>
            </a:r>
            <a:endParaRPr lang="ru-RU" altLang="ru-RU" sz="3200" b="1" dirty="0" smtClean="0">
              <a:solidFill>
                <a:srgbClr val="FFFF00"/>
              </a:solidFill>
              <a:effectLst>
                <a:outerShdw blurRad="38100" dist="38100" dir="2700000" algn="tl">
                  <a:srgbClr val="000000"/>
                </a:outerShdw>
              </a:effectLst>
              <a:latin typeface="Arial" panose="020B0604020202020204" pitchFamily="34" charset="0"/>
              <a:cs typeface="+mn-cs"/>
            </a:endParaRPr>
          </a:p>
        </p:txBody>
      </p:sp>
      <p:graphicFrame>
        <p:nvGraphicFramePr>
          <p:cNvPr id="563227" name="Object 27"/>
          <p:cNvGraphicFramePr>
            <a:graphicFrameLocks noGrp="1" noChangeAspect="1"/>
          </p:cNvGraphicFramePr>
          <p:nvPr>
            <p:ph sz="half" idx="2"/>
          </p:nvPr>
        </p:nvGraphicFramePr>
        <p:xfrm>
          <a:off x="4356100" y="504825"/>
          <a:ext cx="4787900" cy="3036888"/>
        </p:xfrm>
        <a:graphic>
          <a:graphicData uri="http://schemas.openxmlformats.org/presentationml/2006/ole">
            <p:oleObj spid="_x0000_s1063987" name="Chart" r:id="rId4" imgW="5705597" imgH="3619561" progId="Excel.Chart.8">
              <p:embed/>
            </p:oleObj>
          </a:graphicData>
        </a:graphic>
      </p:graphicFrame>
      <p:sp>
        <p:nvSpPr>
          <p:cNvPr id="563224" name="Text Box 24"/>
          <p:cNvSpPr txBox="1">
            <a:spLocks noChangeArrowheads="1"/>
          </p:cNvSpPr>
          <p:nvPr/>
        </p:nvSpPr>
        <p:spPr bwMode="auto">
          <a:xfrm rot="10800000" flipV="1">
            <a:off x="6516688" y="1807358"/>
            <a:ext cx="2627312" cy="95410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ru-RU" sz="1400" b="1" dirty="0">
                <a:solidFill>
                  <a:srgbClr val="000066"/>
                </a:solidFill>
                <a:latin typeface="Arial" panose="020B0604020202020204" pitchFamily="34" charset="0"/>
                <a:cs typeface="+mn-cs"/>
              </a:rPr>
              <a:t>The dependence of the magnetic field in the cyclotron from a winding current of the magnet U-400</a:t>
            </a:r>
            <a:endParaRPr lang="ru-RU" altLang="ru-RU" sz="1400" b="1" dirty="0" smtClean="0">
              <a:solidFill>
                <a:srgbClr val="000066"/>
              </a:solidFill>
              <a:latin typeface="Arial" panose="020B0604020202020204" pitchFamily="34" charset="0"/>
              <a:cs typeface="+mn-cs"/>
            </a:endParaRPr>
          </a:p>
        </p:txBody>
      </p:sp>
      <p:sp>
        <p:nvSpPr>
          <p:cNvPr id="563238" name="Text Box 38"/>
          <p:cNvSpPr txBox="1">
            <a:spLocks noChangeArrowheads="1"/>
          </p:cNvSpPr>
          <p:nvPr/>
        </p:nvSpPr>
        <p:spPr bwMode="auto">
          <a:xfrm>
            <a:off x="7667625" y="1052513"/>
            <a:ext cx="936625" cy="55880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ru-RU" altLang="ru-RU" sz="1200" b="1" smtClean="0">
                <a:solidFill>
                  <a:srgbClr val="000066"/>
                </a:solidFill>
                <a:latin typeface="Times New Roman" panose="02020603050405020304" pitchFamily="18" charset="0"/>
                <a:cs typeface="+mn-cs"/>
              </a:rPr>
              <a:t>2,0 Т</a:t>
            </a:r>
          </a:p>
          <a:p>
            <a:pPr algn="ctr" eaLnBrk="1" hangingPunct="1">
              <a:spcBef>
                <a:spcPct val="50000"/>
              </a:spcBef>
            </a:pPr>
            <a:r>
              <a:rPr lang="en-US" altLang="ru-RU" sz="1200" b="1" smtClean="0">
                <a:solidFill>
                  <a:srgbClr val="000066"/>
                </a:solidFill>
                <a:latin typeface="Times New Roman" panose="02020603050405020304" pitchFamily="18" charset="0"/>
                <a:cs typeface="+mn-cs"/>
              </a:rPr>
              <a:t>I</a:t>
            </a:r>
            <a:r>
              <a:rPr lang="ru-RU" altLang="ru-RU" sz="1200" b="1" smtClean="0">
                <a:solidFill>
                  <a:srgbClr val="000066"/>
                </a:solidFill>
                <a:latin typeface="Times New Roman" panose="02020603050405020304" pitchFamily="18" charset="0"/>
                <a:cs typeface="+mn-cs"/>
              </a:rPr>
              <a:t>м=2000А</a:t>
            </a:r>
          </a:p>
        </p:txBody>
      </p:sp>
      <p:sp>
        <p:nvSpPr>
          <p:cNvPr id="563239" name="Text Box 39"/>
          <p:cNvSpPr txBox="1">
            <a:spLocks noChangeArrowheads="1"/>
          </p:cNvSpPr>
          <p:nvPr/>
        </p:nvSpPr>
        <p:spPr bwMode="auto">
          <a:xfrm>
            <a:off x="6481429" y="1281113"/>
            <a:ext cx="792162" cy="55880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ru-RU" altLang="ru-RU" sz="1200" b="1" smtClean="0">
                <a:solidFill>
                  <a:srgbClr val="000066"/>
                </a:solidFill>
                <a:latin typeface="Times New Roman" panose="02020603050405020304" pitchFamily="18" charset="0"/>
                <a:cs typeface="+mn-cs"/>
              </a:rPr>
              <a:t>1,6 Т</a:t>
            </a:r>
          </a:p>
          <a:p>
            <a:pPr algn="ctr" eaLnBrk="1" hangingPunct="1">
              <a:spcBef>
                <a:spcPct val="50000"/>
              </a:spcBef>
            </a:pPr>
            <a:r>
              <a:rPr lang="en-US" altLang="ru-RU" sz="1200" b="1" smtClean="0">
                <a:solidFill>
                  <a:srgbClr val="000066"/>
                </a:solidFill>
                <a:latin typeface="Times New Roman" panose="02020603050405020304" pitchFamily="18" charset="0"/>
                <a:cs typeface="+mn-cs"/>
              </a:rPr>
              <a:t>I</a:t>
            </a:r>
            <a:r>
              <a:rPr lang="ru-RU" altLang="ru-RU" sz="1200" b="1" smtClean="0">
                <a:solidFill>
                  <a:srgbClr val="000066"/>
                </a:solidFill>
                <a:latin typeface="Times New Roman" panose="02020603050405020304" pitchFamily="18" charset="0"/>
                <a:cs typeface="+mn-cs"/>
              </a:rPr>
              <a:t>м=700А</a:t>
            </a:r>
          </a:p>
        </p:txBody>
      </p:sp>
      <p:sp>
        <p:nvSpPr>
          <p:cNvPr id="563240" name="Line 40"/>
          <p:cNvSpPr>
            <a:spLocks noChangeShapeType="1"/>
          </p:cNvSpPr>
          <p:nvPr/>
        </p:nvSpPr>
        <p:spPr bwMode="auto">
          <a:xfrm>
            <a:off x="6372225" y="1341438"/>
            <a:ext cx="0" cy="1439862"/>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sp>
        <p:nvSpPr>
          <p:cNvPr id="563242" name="Oval 42"/>
          <p:cNvSpPr>
            <a:spLocks noChangeArrowheads="1"/>
          </p:cNvSpPr>
          <p:nvPr/>
        </p:nvSpPr>
        <p:spPr bwMode="auto">
          <a:xfrm>
            <a:off x="8604250" y="836613"/>
            <a:ext cx="144463" cy="144462"/>
          </a:xfrm>
          <a:prstGeom prst="ellipse">
            <a:avLst/>
          </a:prstGeom>
          <a:solidFill>
            <a:schemeClr val="accent1"/>
          </a:solidFill>
          <a:ln w="19050">
            <a:solidFill>
              <a:schemeClr val="bg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sp>
        <p:nvSpPr>
          <p:cNvPr id="563243" name="Oval 43"/>
          <p:cNvSpPr>
            <a:spLocks noChangeArrowheads="1"/>
          </p:cNvSpPr>
          <p:nvPr/>
        </p:nvSpPr>
        <p:spPr bwMode="auto">
          <a:xfrm>
            <a:off x="6300788" y="1196975"/>
            <a:ext cx="144462" cy="144463"/>
          </a:xfrm>
          <a:prstGeom prst="ellipse">
            <a:avLst/>
          </a:prstGeom>
          <a:solidFill>
            <a:schemeClr val="accent1"/>
          </a:solidFill>
          <a:ln w="19050">
            <a:solidFill>
              <a:schemeClr val="bg2"/>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sp>
        <p:nvSpPr>
          <p:cNvPr id="563244" name="Line 44"/>
          <p:cNvSpPr>
            <a:spLocks noChangeShapeType="1"/>
          </p:cNvSpPr>
          <p:nvPr/>
        </p:nvSpPr>
        <p:spPr bwMode="auto">
          <a:xfrm flipH="1">
            <a:off x="8675687" y="908050"/>
            <a:ext cx="1" cy="826283"/>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sp>
        <p:nvSpPr>
          <p:cNvPr id="563245" name="Line 45"/>
          <p:cNvSpPr>
            <a:spLocks noChangeShapeType="1"/>
          </p:cNvSpPr>
          <p:nvPr/>
        </p:nvSpPr>
        <p:spPr bwMode="auto">
          <a:xfrm flipH="1" flipV="1">
            <a:off x="5148263" y="1268413"/>
            <a:ext cx="1150937" cy="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sp>
        <p:nvSpPr>
          <p:cNvPr id="563246" name="Line 46"/>
          <p:cNvSpPr>
            <a:spLocks noChangeShapeType="1"/>
          </p:cNvSpPr>
          <p:nvPr/>
        </p:nvSpPr>
        <p:spPr bwMode="auto">
          <a:xfrm flipH="1">
            <a:off x="5219700" y="908050"/>
            <a:ext cx="3384550" cy="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sp>
        <p:nvSpPr>
          <p:cNvPr id="563248" name="Oval 48"/>
          <p:cNvSpPr>
            <a:spLocks noChangeArrowheads="1"/>
          </p:cNvSpPr>
          <p:nvPr/>
        </p:nvSpPr>
        <p:spPr bwMode="auto">
          <a:xfrm>
            <a:off x="1547813" y="5876925"/>
            <a:ext cx="682625" cy="647700"/>
          </a:xfrm>
          <a:prstGeom prst="ellipse">
            <a:avLst/>
          </a:prstGeom>
          <a:noFill/>
          <a:ln w="9525">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sp>
        <p:nvSpPr>
          <p:cNvPr id="563249" name="AutoShape 49"/>
          <p:cNvSpPr>
            <a:spLocks noChangeArrowheads="1"/>
          </p:cNvSpPr>
          <p:nvPr/>
        </p:nvSpPr>
        <p:spPr bwMode="auto">
          <a:xfrm flipV="1">
            <a:off x="2268538" y="6092825"/>
            <a:ext cx="1798637" cy="431800"/>
          </a:xfrm>
          <a:custGeom>
            <a:avLst/>
            <a:gdLst>
              <a:gd name="G0" fmla="+- 10111 0 0"/>
              <a:gd name="G1" fmla="+- 18499 0 0"/>
              <a:gd name="G2" fmla="+- 10111 0 0"/>
              <a:gd name="G3" fmla="*/ 10111 1 2"/>
              <a:gd name="G4" fmla="+- G3 10800 0"/>
              <a:gd name="G5" fmla="+- 21600 10111 18499"/>
              <a:gd name="G6" fmla="+- 18499 10111 0"/>
              <a:gd name="G7" fmla="*/ G6 1 2"/>
              <a:gd name="G8" fmla="*/ 18499 2 1"/>
              <a:gd name="G9" fmla="+- G8 0 21600"/>
              <a:gd name="G10" fmla="*/ 21600 G0 G1"/>
              <a:gd name="G11" fmla="*/ 21600 G4 G1"/>
              <a:gd name="G12" fmla="*/ 21600 G5 G1"/>
              <a:gd name="G13" fmla="*/ 21600 G7 G1"/>
              <a:gd name="G14" fmla="*/ 18499 1 2"/>
              <a:gd name="G15" fmla="+- G5 0 G4"/>
              <a:gd name="G16" fmla="+- G0 0 G4"/>
              <a:gd name="G17" fmla="*/ G2 G15 G16"/>
              <a:gd name="T0" fmla="*/ 15856 w 21600"/>
              <a:gd name="T1" fmla="*/ 0 h 21600"/>
              <a:gd name="T2" fmla="*/ 10111 w 21600"/>
              <a:gd name="T3" fmla="*/ 10111 h 21600"/>
              <a:gd name="T4" fmla="*/ 0 w 21600"/>
              <a:gd name="T5" fmla="*/ 18514 h 21600"/>
              <a:gd name="T6" fmla="*/ 9250 w 21600"/>
              <a:gd name="T7" fmla="*/ 21600 h 21600"/>
              <a:gd name="T8" fmla="*/ 18499 w 21600"/>
              <a:gd name="T9" fmla="*/ 16703 h 21600"/>
              <a:gd name="T10" fmla="*/ 21600 w 21600"/>
              <a:gd name="T11" fmla="*/ 10111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856" y="0"/>
                </a:moveTo>
                <a:lnTo>
                  <a:pt x="10111" y="10111"/>
                </a:lnTo>
                <a:lnTo>
                  <a:pt x="13212" y="10111"/>
                </a:lnTo>
                <a:lnTo>
                  <a:pt x="13212" y="15427"/>
                </a:lnTo>
                <a:lnTo>
                  <a:pt x="0" y="15427"/>
                </a:lnTo>
                <a:lnTo>
                  <a:pt x="0" y="21600"/>
                </a:lnTo>
                <a:lnTo>
                  <a:pt x="18499" y="21600"/>
                </a:lnTo>
                <a:lnTo>
                  <a:pt x="18499" y="10111"/>
                </a:lnTo>
                <a:lnTo>
                  <a:pt x="21600" y="10111"/>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sp>
        <p:nvSpPr>
          <p:cNvPr id="563250" name="AutoShape 50"/>
          <p:cNvSpPr>
            <a:spLocks noChangeArrowheads="1"/>
          </p:cNvSpPr>
          <p:nvPr/>
        </p:nvSpPr>
        <p:spPr bwMode="auto">
          <a:xfrm flipV="1">
            <a:off x="2195513" y="5084763"/>
            <a:ext cx="1798637" cy="431800"/>
          </a:xfrm>
          <a:custGeom>
            <a:avLst/>
            <a:gdLst>
              <a:gd name="G0" fmla="+- 10111 0 0"/>
              <a:gd name="G1" fmla="+- 18499 0 0"/>
              <a:gd name="G2" fmla="+- 10111 0 0"/>
              <a:gd name="G3" fmla="*/ 10111 1 2"/>
              <a:gd name="G4" fmla="+- G3 10800 0"/>
              <a:gd name="G5" fmla="+- 21600 10111 18499"/>
              <a:gd name="G6" fmla="+- 18499 10111 0"/>
              <a:gd name="G7" fmla="*/ G6 1 2"/>
              <a:gd name="G8" fmla="*/ 18499 2 1"/>
              <a:gd name="G9" fmla="+- G8 0 21600"/>
              <a:gd name="G10" fmla="*/ 21600 G0 G1"/>
              <a:gd name="G11" fmla="*/ 21600 G4 G1"/>
              <a:gd name="G12" fmla="*/ 21600 G5 G1"/>
              <a:gd name="G13" fmla="*/ 21600 G7 G1"/>
              <a:gd name="G14" fmla="*/ 18499 1 2"/>
              <a:gd name="G15" fmla="+- G5 0 G4"/>
              <a:gd name="G16" fmla="+- G0 0 G4"/>
              <a:gd name="G17" fmla="*/ G2 G15 G16"/>
              <a:gd name="T0" fmla="*/ 15856 w 21600"/>
              <a:gd name="T1" fmla="*/ 0 h 21600"/>
              <a:gd name="T2" fmla="*/ 10111 w 21600"/>
              <a:gd name="T3" fmla="*/ 10111 h 21600"/>
              <a:gd name="T4" fmla="*/ 0 w 21600"/>
              <a:gd name="T5" fmla="*/ 18514 h 21600"/>
              <a:gd name="T6" fmla="*/ 9250 w 21600"/>
              <a:gd name="T7" fmla="*/ 21600 h 21600"/>
              <a:gd name="T8" fmla="*/ 18499 w 21600"/>
              <a:gd name="T9" fmla="*/ 16703 h 21600"/>
              <a:gd name="T10" fmla="*/ 21600 w 21600"/>
              <a:gd name="T11" fmla="*/ 10111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856" y="0"/>
                </a:moveTo>
                <a:lnTo>
                  <a:pt x="10111" y="10111"/>
                </a:lnTo>
                <a:lnTo>
                  <a:pt x="13212" y="10111"/>
                </a:lnTo>
                <a:lnTo>
                  <a:pt x="13212" y="15427"/>
                </a:lnTo>
                <a:lnTo>
                  <a:pt x="0" y="15427"/>
                </a:lnTo>
                <a:lnTo>
                  <a:pt x="0" y="21600"/>
                </a:lnTo>
                <a:lnTo>
                  <a:pt x="18499" y="21600"/>
                </a:lnTo>
                <a:lnTo>
                  <a:pt x="18499" y="10111"/>
                </a:lnTo>
                <a:lnTo>
                  <a:pt x="21600" y="10111"/>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sp>
        <p:nvSpPr>
          <p:cNvPr id="563251" name="Oval 51"/>
          <p:cNvSpPr>
            <a:spLocks noChangeArrowheads="1"/>
          </p:cNvSpPr>
          <p:nvPr/>
        </p:nvSpPr>
        <p:spPr bwMode="auto">
          <a:xfrm>
            <a:off x="1476375" y="4868863"/>
            <a:ext cx="682625" cy="647700"/>
          </a:xfrm>
          <a:prstGeom prst="ellipse">
            <a:avLst/>
          </a:prstGeom>
          <a:noFill/>
          <a:ln w="9525">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pic>
        <p:nvPicPr>
          <p:cNvPr id="2" name="Рисунок 1"/>
          <p:cNvPicPr>
            <a:picLocks noChangeAspect="1"/>
          </p:cNvPicPr>
          <p:nvPr/>
        </p:nvPicPr>
        <p:blipFill>
          <a:blip r:embed="rId5" cstate="print"/>
          <a:stretch>
            <a:fillRect/>
          </a:stretch>
        </p:blipFill>
        <p:spPr>
          <a:xfrm>
            <a:off x="4392613" y="3541713"/>
            <a:ext cx="4751387" cy="3323846"/>
          </a:xfrm>
          <a:prstGeom prst="rect">
            <a:avLst/>
          </a:prstGeom>
        </p:spPr>
      </p:pic>
    </p:spTree>
    <p:extLst>
      <p:ext uri="{BB962C8B-B14F-4D97-AF65-F5344CB8AC3E}">
        <p14:creationId xmlns:p14="http://schemas.microsoft.com/office/powerpoint/2010/main" xmlns="" val="353642782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Номер слайда 5"/>
          <p:cNvSpPr>
            <a:spLocks noGrp="1"/>
          </p:cNvSpPr>
          <p:nvPr>
            <p:ph type="sldNum" sz="quarter" idx="12"/>
          </p:nvPr>
        </p:nvSpPr>
        <p:spPr/>
        <p:txBody>
          <a:bodyPr/>
          <a:lstStyle/>
          <a:p>
            <a:fld id="{7E712685-9FBE-4FDA-A259-468AEBE0B129}" type="slidenum">
              <a:rPr lang="en-US" altLang="ru-RU">
                <a:solidFill>
                  <a:srgbClr val="FFFFFF"/>
                </a:solidFill>
              </a:rPr>
              <a:pPr/>
              <a:t>45</a:t>
            </a:fld>
            <a:endParaRPr lang="en-US" altLang="ru-RU">
              <a:solidFill>
                <a:srgbClr val="FFFFFF"/>
              </a:solidFill>
            </a:endParaRPr>
          </a:p>
        </p:txBody>
      </p:sp>
      <p:sp>
        <p:nvSpPr>
          <p:cNvPr id="864491" name="Rectangle 235"/>
          <p:cNvSpPr>
            <a:spLocks noGrp="1" noChangeArrowheads="1"/>
          </p:cNvSpPr>
          <p:nvPr>
            <p:ph type="title"/>
          </p:nvPr>
        </p:nvSpPr>
        <p:spPr>
          <a:xfrm>
            <a:off x="4656138" y="115888"/>
            <a:ext cx="4487862" cy="638175"/>
          </a:xfrm>
        </p:spPr>
        <p:txBody>
          <a:bodyPr/>
          <a:lstStyle/>
          <a:p>
            <a:r>
              <a:rPr lang="en-US" altLang="ru-RU" sz="4000" dirty="0" smtClean="0"/>
              <a:t>Ion source</a:t>
            </a:r>
            <a:endParaRPr lang="ru-RU" altLang="ru-RU" sz="4000" dirty="0"/>
          </a:p>
        </p:txBody>
      </p:sp>
      <p:sp>
        <p:nvSpPr>
          <p:cNvPr id="864261" name="Rectangle 5"/>
          <p:cNvSpPr>
            <a:spLocks noChangeArrowheads="1"/>
          </p:cNvSpPr>
          <p:nvPr/>
        </p:nvSpPr>
        <p:spPr bwMode="auto">
          <a:xfrm>
            <a:off x="0" y="10683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endParaRPr lang="ru-RU" smtClean="0">
              <a:solidFill>
                <a:srgbClr val="FFFFFF"/>
              </a:solidFill>
              <a:latin typeface="Arial" panose="020B0604020202020204" pitchFamily="34" charset="0"/>
              <a:cs typeface="+mn-cs"/>
            </a:endParaRPr>
          </a:p>
        </p:txBody>
      </p:sp>
      <p:pic>
        <p:nvPicPr>
          <p:cNvPr id="86426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388" y="0"/>
            <a:ext cx="3995737" cy="3651250"/>
          </a:xfrm>
          <a:prstGeom prst="rect">
            <a:avLst/>
          </a:prstGeom>
          <a:noFill/>
          <a:ln w="381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864262" name="Rectangle 6"/>
          <p:cNvSpPr>
            <a:spLocks noChangeArrowheads="1"/>
          </p:cNvSpPr>
          <p:nvPr/>
        </p:nvSpPr>
        <p:spPr bwMode="auto">
          <a:xfrm>
            <a:off x="4356100" y="1338263"/>
            <a:ext cx="4608513" cy="155892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eaLnBrk="1" hangingPunct="1"/>
            <a:r>
              <a:rPr lang="ru-RU" altLang="ru-RU" sz="1600" b="1" dirty="0" smtClean="0">
                <a:solidFill>
                  <a:srgbClr val="000066"/>
                </a:solidFill>
                <a:latin typeface="Arial" panose="020B0604020202020204" pitchFamily="34" charset="0"/>
                <a:cs typeface="+mn-cs"/>
              </a:rPr>
              <a:t>Возможности ЭЦР источников, работающих на частотах 6, 14, 28 и 56 ГГц   по получению пучков ионов аргона </a:t>
            </a:r>
            <a:r>
              <a:rPr lang="ru-RU" altLang="ru-RU" sz="1600" b="1" i="1" dirty="0" smtClean="0">
                <a:solidFill>
                  <a:srgbClr val="0066FF"/>
                </a:solidFill>
                <a:latin typeface="Arial" panose="020B0604020202020204" pitchFamily="34" charset="0"/>
                <a:cs typeface="+mn-cs"/>
              </a:rPr>
              <a:t>[</a:t>
            </a:r>
            <a:r>
              <a:rPr lang="en-US" altLang="ru-RU" sz="1600" b="1" i="1" dirty="0" smtClean="0">
                <a:solidFill>
                  <a:srgbClr val="0066FF"/>
                </a:solidFill>
                <a:latin typeface="Arial" panose="020B0604020202020204" pitchFamily="34" charset="0"/>
                <a:cs typeface="+mn-cs"/>
              </a:rPr>
              <a:t>D</a:t>
            </a:r>
            <a:r>
              <a:rPr lang="ru-RU" altLang="ru-RU" sz="1600" b="1" i="1" dirty="0" smtClean="0">
                <a:solidFill>
                  <a:srgbClr val="0066FF"/>
                </a:solidFill>
                <a:latin typeface="Arial" panose="020B0604020202020204" pitchFamily="34" charset="0"/>
                <a:cs typeface="+mn-cs"/>
              </a:rPr>
              <a:t>.</a:t>
            </a:r>
            <a:r>
              <a:rPr lang="en-US" altLang="ru-RU" sz="1600" b="1" i="1" dirty="0" smtClean="0">
                <a:solidFill>
                  <a:srgbClr val="0066FF"/>
                </a:solidFill>
                <a:latin typeface="Arial" panose="020B0604020202020204" pitchFamily="34" charset="0"/>
                <a:cs typeface="+mn-cs"/>
              </a:rPr>
              <a:t>Leiter</a:t>
            </a:r>
            <a:r>
              <a:rPr lang="ru-RU" altLang="ru-RU" sz="1600" b="1" i="1" dirty="0" smtClean="0">
                <a:solidFill>
                  <a:srgbClr val="0066FF"/>
                </a:solidFill>
                <a:latin typeface="Arial" panose="020B0604020202020204" pitchFamily="34" charset="0"/>
                <a:cs typeface="+mn-cs"/>
              </a:rPr>
              <a:t>,</a:t>
            </a:r>
            <a:r>
              <a:rPr lang="en-US" altLang="ru-RU" sz="1600" b="1" i="1" dirty="0" smtClean="0">
                <a:solidFill>
                  <a:srgbClr val="0066FF"/>
                </a:solidFill>
                <a:latin typeface="Arial" panose="020B0604020202020204" pitchFamily="34" charset="0"/>
                <a:cs typeface="+mn-cs"/>
              </a:rPr>
              <a:t>S</a:t>
            </a:r>
            <a:r>
              <a:rPr lang="ru-RU" altLang="ru-RU" sz="1600" b="1" i="1" dirty="0" smtClean="0">
                <a:solidFill>
                  <a:srgbClr val="0066FF"/>
                </a:solidFill>
                <a:latin typeface="Arial" panose="020B0604020202020204" pitchFamily="34" charset="0"/>
                <a:cs typeface="+mn-cs"/>
              </a:rPr>
              <a:t>.</a:t>
            </a:r>
            <a:r>
              <a:rPr lang="en-US" altLang="ru-RU" sz="1600" b="1" i="1" dirty="0" err="1" smtClean="0">
                <a:solidFill>
                  <a:srgbClr val="0066FF"/>
                </a:solidFill>
                <a:latin typeface="Arial" panose="020B0604020202020204" pitchFamily="34" charset="0"/>
                <a:cs typeface="+mn-cs"/>
              </a:rPr>
              <a:t>Caspi</a:t>
            </a:r>
            <a:r>
              <a:rPr lang="ru-RU" altLang="ru-RU" sz="1600" b="1" i="1" dirty="0" smtClean="0">
                <a:solidFill>
                  <a:srgbClr val="0066FF"/>
                </a:solidFill>
                <a:latin typeface="Arial" panose="020B0604020202020204" pitchFamily="34" charset="0"/>
                <a:cs typeface="+mn-cs"/>
              </a:rPr>
              <a:t>, </a:t>
            </a:r>
            <a:r>
              <a:rPr lang="en-US" altLang="ru-RU" sz="1600" b="1" i="1" dirty="0" smtClean="0">
                <a:solidFill>
                  <a:srgbClr val="0066FF"/>
                </a:solidFill>
                <a:latin typeface="Arial" panose="020B0604020202020204" pitchFamily="34" charset="0"/>
                <a:cs typeface="+mn-cs"/>
              </a:rPr>
              <a:t>P</a:t>
            </a:r>
            <a:r>
              <a:rPr lang="ru-RU" altLang="ru-RU" sz="1600" b="1" i="1" dirty="0" smtClean="0">
                <a:solidFill>
                  <a:srgbClr val="0066FF"/>
                </a:solidFill>
                <a:latin typeface="Arial" panose="020B0604020202020204" pitchFamily="34" charset="0"/>
                <a:cs typeface="+mn-cs"/>
              </a:rPr>
              <a:t>.</a:t>
            </a:r>
            <a:r>
              <a:rPr lang="en-US" altLang="ru-RU" sz="1600" b="1" i="1" dirty="0" err="1" smtClean="0">
                <a:solidFill>
                  <a:srgbClr val="0066FF"/>
                </a:solidFill>
                <a:latin typeface="Arial" panose="020B0604020202020204" pitchFamily="34" charset="0"/>
                <a:cs typeface="+mn-cs"/>
              </a:rPr>
              <a:t>Ferraci</a:t>
            </a:r>
            <a:r>
              <a:rPr lang="ru-RU" altLang="ru-RU" sz="1600" b="1" i="1" dirty="0" smtClean="0">
                <a:solidFill>
                  <a:srgbClr val="0066FF"/>
                </a:solidFill>
                <a:latin typeface="Arial" panose="020B0604020202020204" pitchFamily="34" charset="0"/>
                <a:cs typeface="+mn-cs"/>
              </a:rPr>
              <a:t>,</a:t>
            </a:r>
            <a:r>
              <a:rPr lang="en-US" altLang="ru-RU" sz="1600" b="1" i="1" dirty="0" smtClean="0">
                <a:solidFill>
                  <a:srgbClr val="0066FF"/>
                </a:solidFill>
                <a:latin typeface="Arial" panose="020B0604020202020204" pitchFamily="34" charset="0"/>
                <a:cs typeface="+mn-cs"/>
              </a:rPr>
              <a:t>C</a:t>
            </a:r>
            <a:r>
              <a:rPr lang="ru-RU" altLang="ru-RU" sz="1600" b="1" i="1" dirty="0" smtClean="0">
                <a:solidFill>
                  <a:srgbClr val="0066FF"/>
                </a:solidFill>
                <a:latin typeface="Arial" panose="020B0604020202020204" pitchFamily="34" charset="0"/>
                <a:cs typeface="+mn-cs"/>
              </a:rPr>
              <a:t>,</a:t>
            </a:r>
            <a:r>
              <a:rPr lang="en-US" altLang="ru-RU" sz="1600" b="1" i="1" dirty="0" smtClean="0">
                <a:solidFill>
                  <a:srgbClr val="0066FF"/>
                </a:solidFill>
                <a:latin typeface="Arial" panose="020B0604020202020204" pitchFamily="34" charset="0"/>
                <a:cs typeface="+mn-cs"/>
              </a:rPr>
              <a:t>V</a:t>
            </a:r>
            <a:r>
              <a:rPr lang="ru-RU" altLang="ru-RU" sz="1600" b="1" i="1" dirty="0" smtClean="0">
                <a:solidFill>
                  <a:srgbClr val="0066FF"/>
                </a:solidFill>
                <a:latin typeface="Arial" panose="020B0604020202020204" pitchFamily="34" charset="0"/>
                <a:cs typeface="+mn-cs"/>
              </a:rPr>
              <a:t>.</a:t>
            </a:r>
            <a:r>
              <a:rPr lang="en-US" altLang="ru-RU" sz="1600" b="1" i="1" dirty="0" err="1" smtClean="0">
                <a:solidFill>
                  <a:srgbClr val="0066FF"/>
                </a:solidFill>
                <a:latin typeface="Arial" panose="020B0604020202020204" pitchFamily="34" charset="0"/>
                <a:cs typeface="+mn-cs"/>
              </a:rPr>
              <a:t>LYneis</a:t>
            </a:r>
            <a:r>
              <a:rPr lang="ru-RU" altLang="ru-RU" sz="1600" b="1" i="1" dirty="0" smtClean="0">
                <a:solidFill>
                  <a:srgbClr val="0066FF"/>
                </a:solidFill>
                <a:latin typeface="Arial" panose="020B0604020202020204" pitchFamily="34" charset="0"/>
                <a:cs typeface="+mn-cs"/>
              </a:rPr>
              <a:t>, </a:t>
            </a:r>
            <a:r>
              <a:rPr lang="en-US" altLang="ru-RU" sz="1600" b="1" i="1" dirty="0" smtClean="0">
                <a:solidFill>
                  <a:srgbClr val="0066FF"/>
                </a:solidFill>
                <a:latin typeface="Arial" panose="020B0604020202020204" pitchFamily="34" charset="0"/>
                <a:cs typeface="+mn-cs"/>
              </a:rPr>
              <a:t>S</a:t>
            </a:r>
            <a:r>
              <a:rPr lang="ru-RU" altLang="ru-RU" sz="1600" b="1" i="1" dirty="0" smtClean="0">
                <a:solidFill>
                  <a:srgbClr val="0066FF"/>
                </a:solidFill>
                <a:latin typeface="Arial" panose="020B0604020202020204" pitchFamily="34" charset="0"/>
                <a:cs typeface="+mn-cs"/>
              </a:rPr>
              <a:t>.</a:t>
            </a:r>
            <a:r>
              <a:rPr lang="en-US" altLang="ru-RU" sz="1600" b="1" i="1" dirty="0" err="1" smtClean="0">
                <a:solidFill>
                  <a:srgbClr val="0066FF"/>
                </a:solidFill>
                <a:latin typeface="Arial" panose="020B0604020202020204" pitchFamily="34" charset="0"/>
                <a:cs typeface="+mn-cs"/>
              </a:rPr>
              <a:t>Prestemon</a:t>
            </a:r>
            <a:r>
              <a:rPr lang="ru-RU" altLang="ru-RU" sz="1600" b="1" i="1" dirty="0" smtClean="0">
                <a:solidFill>
                  <a:srgbClr val="0066FF"/>
                </a:solidFill>
                <a:latin typeface="Arial" panose="020B0604020202020204" pitchFamily="34" charset="0"/>
                <a:cs typeface="+mn-cs"/>
              </a:rPr>
              <a:t>, </a:t>
            </a:r>
            <a:r>
              <a:rPr lang="en-US" altLang="ru-RU" sz="1600" b="1" i="1" dirty="0" smtClean="0">
                <a:solidFill>
                  <a:srgbClr val="0066FF"/>
                </a:solidFill>
                <a:latin typeface="Arial" panose="020B0604020202020204" pitchFamily="34" charset="0"/>
                <a:cs typeface="+mn-cs"/>
              </a:rPr>
              <a:t>G</a:t>
            </a:r>
            <a:r>
              <a:rPr lang="ru-RU" altLang="ru-RU" sz="1600" b="1" i="1" dirty="0" smtClean="0">
                <a:solidFill>
                  <a:srgbClr val="0066FF"/>
                </a:solidFill>
                <a:latin typeface="Arial" panose="020B0604020202020204" pitchFamily="34" charset="0"/>
                <a:cs typeface="+mn-cs"/>
              </a:rPr>
              <a:t>.</a:t>
            </a:r>
            <a:r>
              <a:rPr lang="en-US" altLang="ru-RU" sz="1600" b="1" i="1" dirty="0" smtClean="0">
                <a:solidFill>
                  <a:srgbClr val="0066FF"/>
                </a:solidFill>
                <a:latin typeface="Arial" panose="020B0604020202020204" pitchFamily="34" charset="0"/>
                <a:cs typeface="+mn-cs"/>
              </a:rPr>
              <a:t>L</a:t>
            </a:r>
            <a:r>
              <a:rPr lang="ru-RU" altLang="ru-RU" sz="1600" b="1" i="1" dirty="0" smtClean="0">
                <a:solidFill>
                  <a:srgbClr val="0066FF"/>
                </a:solidFill>
                <a:latin typeface="Arial" panose="020B0604020202020204" pitchFamily="34" charset="0"/>
                <a:cs typeface="+mn-cs"/>
              </a:rPr>
              <a:t>/</a:t>
            </a:r>
            <a:r>
              <a:rPr lang="en-US" altLang="ru-RU" sz="1600" b="1" i="1" dirty="0" err="1" smtClean="0">
                <a:solidFill>
                  <a:srgbClr val="0066FF"/>
                </a:solidFill>
                <a:latin typeface="Arial" panose="020B0604020202020204" pitchFamily="34" charset="0"/>
                <a:cs typeface="+mn-cs"/>
              </a:rPr>
              <a:t>Sabbi</a:t>
            </a:r>
            <a:r>
              <a:rPr lang="ru-RU" altLang="ru-RU" sz="1600" b="1" i="1" dirty="0" smtClean="0">
                <a:solidFill>
                  <a:srgbClr val="0066FF"/>
                </a:solidFill>
                <a:latin typeface="Arial" panose="020B0604020202020204" pitchFamily="34" charset="0"/>
                <a:cs typeface="+mn-cs"/>
              </a:rPr>
              <a:t>, </a:t>
            </a:r>
            <a:r>
              <a:rPr lang="en-US" altLang="ru-RU" sz="1600" b="1" i="1" dirty="0" smtClean="0">
                <a:solidFill>
                  <a:srgbClr val="0066FF"/>
                </a:solidFill>
                <a:latin typeface="Arial" panose="020B0604020202020204" pitchFamily="34" charset="0"/>
                <a:cs typeface="+mn-cs"/>
              </a:rPr>
              <a:t>D</a:t>
            </a:r>
            <a:r>
              <a:rPr lang="ru-RU" altLang="ru-RU" sz="1600" b="1" i="1" dirty="0" smtClean="0">
                <a:solidFill>
                  <a:srgbClr val="0066FF"/>
                </a:solidFill>
                <a:latin typeface="Arial" panose="020B0604020202020204" pitchFamily="34" charset="0"/>
                <a:cs typeface="+mn-cs"/>
              </a:rPr>
              <a:t>.</a:t>
            </a:r>
            <a:r>
              <a:rPr lang="en-US" altLang="ru-RU" sz="1600" b="1" i="1" dirty="0" smtClean="0">
                <a:solidFill>
                  <a:srgbClr val="0066FF"/>
                </a:solidFill>
                <a:latin typeface="Arial" panose="020B0604020202020204" pitchFamily="34" charset="0"/>
                <a:cs typeface="+mn-cs"/>
              </a:rPr>
              <a:t>S</a:t>
            </a:r>
            <a:r>
              <a:rPr lang="ru-RU" altLang="ru-RU" sz="1600" b="1" i="1" dirty="0" smtClean="0">
                <a:solidFill>
                  <a:srgbClr val="0066FF"/>
                </a:solidFill>
                <a:latin typeface="Arial" panose="020B0604020202020204" pitchFamily="34" charset="0"/>
                <a:cs typeface="+mn-cs"/>
              </a:rPr>
              <a:t>.</a:t>
            </a:r>
            <a:r>
              <a:rPr lang="en-US" altLang="ru-RU" sz="1600" b="1" i="1" dirty="0" err="1" smtClean="0">
                <a:solidFill>
                  <a:srgbClr val="0066FF"/>
                </a:solidFill>
                <a:latin typeface="Arial" panose="020B0604020202020204" pitchFamily="34" charset="0"/>
                <a:cs typeface="+mn-cs"/>
              </a:rPr>
              <a:t>Nodd</a:t>
            </a:r>
            <a:r>
              <a:rPr lang="ru-RU" altLang="ru-RU" sz="1600" b="1" i="1" dirty="0" smtClean="0">
                <a:solidFill>
                  <a:srgbClr val="0066FF"/>
                </a:solidFill>
                <a:latin typeface="Arial" panose="020B0604020202020204" pitchFamily="34" charset="0"/>
                <a:cs typeface="+mn-cs"/>
              </a:rPr>
              <a:t>, </a:t>
            </a:r>
            <a:r>
              <a:rPr lang="en-US" altLang="ru-RU" sz="1600" b="1" i="1" dirty="0" err="1" smtClean="0">
                <a:solidFill>
                  <a:srgbClr val="0066FF"/>
                </a:solidFill>
                <a:latin typeface="Arial" panose="020B0604020202020204" pitchFamily="34" charset="0"/>
                <a:cs typeface="+mn-cs"/>
              </a:rPr>
              <a:t>Trillaud</a:t>
            </a:r>
            <a:r>
              <a:rPr lang="ru-RU" altLang="ru-RU" sz="1600" b="1" i="1" dirty="0" smtClean="0">
                <a:solidFill>
                  <a:srgbClr val="0066FF"/>
                </a:solidFill>
                <a:latin typeface="Arial" panose="020B0604020202020204" pitchFamily="34" charset="0"/>
                <a:cs typeface="+mn-cs"/>
              </a:rPr>
              <a:t>. </a:t>
            </a:r>
            <a:r>
              <a:rPr lang="en-US" altLang="ru-RU" sz="1600" b="1" i="1" dirty="0" smtClean="0">
                <a:solidFill>
                  <a:srgbClr val="0066FF"/>
                </a:solidFill>
                <a:latin typeface="Arial" panose="020B0604020202020204" pitchFamily="34" charset="0"/>
                <a:cs typeface="+mn-cs"/>
              </a:rPr>
              <a:t>HIAT</a:t>
            </a:r>
            <a:r>
              <a:rPr lang="ru-RU" altLang="ru-RU" sz="1600" b="1" i="1" dirty="0" smtClean="0">
                <a:solidFill>
                  <a:srgbClr val="0066FF"/>
                </a:solidFill>
                <a:latin typeface="Arial" panose="020B0604020202020204" pitchFamily="34" charset="0"/>
                <a:cs typeface="+mn-cs"/>
              </a:rPr>
              <a:t> 2009, </a:t>
            </a:r>
            <a:r>
              <a:rPr lang="en-US" altLang="ru-RU" sz="1600" b="1" i="1" dirty="0" smtClean="0">
                <a:solidFill>
                  <a:srgbClr val="0066FF"/>
                </a:solidFill>
                <a:latin typeface="Arial" panose="020B0604020202020204" pitchFamily="34" charset="0"/>
                <a:cs typeface="+mn-cs"/>
              </a:rPr>
              <a:t>Venice</a:t>
            </a:r>
            <a:r>
              <a:rPr lang="ru-RU" altLang="ru-RU" sz="1600" b="1" i="1" dirty="0" smtClean="0">
                <a:solidFill>
                  <a:srgbClr val="0066FF"/>
                </a:solidFill>
                <a:latin typeface="Arial" panose="020B0604020202020204" pitchFamily="34" charset="0"/>
                <a:cs typeface="+mn-cs"/>
              </a:rPr>
              <a:t>, </a:t>
            </a:r>
            <a:r>
              <a:rPr lang="en-US" altLang="ru-RU" sz="1600" b="1" i="1" dirty="0" smtClean="0">
                <a:solidFill>
                  <a:srgbClr val="0066FF"/>
                </a:solidFill>
                <a:latin typeface="Arial" panose="020B0604020202020204" pitchFamily="34" charset="0"/>
                <a:cs typeface="+mn-cs"/>
              </a:rPr>
              <a:t>Italy]</a:t>
            </a:r>
            <a:r>
              <a:rPr lang="ru-RU" altLang="ru-RU" sz="1600" b="1" dirty="0" smtClean="0">
                <a:solidFill>
                  <a:srgbClr val="0066FF"/>
                </a:solidFill>
                <a:latin typeface="Arial" panose="020B0604020202020204" pitchFamily="34" charset="0"/>
                <a:cs typeface="+mn-cs"/>
              </a:rPr>
              <a:t>.</a:t>
            </a:r>
          </a:p>
        </p:txBody>
      </p:sp>
      <p:graphicFrame>
        <p:nvGraphicFramePr>
          <p:cNvPr id="864520" name="Group 264"/>
          <p:cNvGraphicFramePr>
            <a:graphicFrameLocks noGrp="1"/>
          </p:cNvGraphicFramePr>
          <p:nvPr>
            <p:ph idx="1"/>
            <p:extLst>
              <p:ext uri="{D42A27DB-BD31-4B8C-83A1-F6EECF244321}">
                <p14:modId xmlns:p14="http://schemas.microsoft.com/office/powerpoint/2010/main" xmlns="" val="3101120492"/>
              </p:ext>
            </p:extLst>
          </p:nvPr>
        </p:nvGraphicFramePr>
        <p:xfrm>
          <a:off x="53974" y="3651250"/>
          <a:ext cx="9036051" cy="3200400"/>
        </p:xfrm>
        <a:graphic>
          <a:graphicData uri="http://schemas.openxmlformats.org/drawingml/2006/table">
            <a:tbl>
              <a:tblPr/>
              <a:tblGrid>
                <a:gridCol w="1403649"/>
                <a:gridCol w="1368152"/>
                <a:gridCol w="1930055"/>
                <a:gridCol w="2865169"/>
                <a:gridCol w="1469026"/>
              </a:tblGrid>
              <a:tr h="274638">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lang="en-US" sz="1200" dirty="0" smtClean="0">
                          <a:solidFill>
                            <a:schemeClr val="bg2"/>
                          </a:solidFill>
                          <a:effectLst/>
                        </a:rPr>
                        <a:t>Operating frequency  ECR ion source</a:t>
                      </a:r>
                      <a:endParaRPr kumimoji="0" lang="ru-RU" altLang="ru-RU" sz="2400" b="0" i="0" u="none" strike="noStrike" cap="none" normalizeH="0" baseline="0" dirty="0" smtClean="0">
                        <a:ln>
                          <a:noFill/>
                        </a:ln>
                        <a:solidFill>
                          <a:schemeClr val="bg2"/>
                        </a:solidFill>
                        <a:effectLst/>
                        <a:latin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Power of  microwave</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generator</a:t>
                      </a:r>
                      <a:endParaRPr kumimoji="0" lang="ru-RU" altLang="ru-RU" sz="2400" b="0" i="0" u="none" strike="noStrike" cap="none" normalizeH="0" baseline="0" dirty="0" smtClean="0">
                        <a:ln>
                          <a:noFill/>
                        </a:ln>
                        <a:solidFill>
                          <a:schemeClr val="tx1"/>
                        </a:solidFill>
                        <a:effectLst/>
                        <a:latin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Maximum magnetic field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on the axis of the source</a:t>
                      </a:r>
                      <a:endParaRPr kumimoji="0" lang="ru-RU" altLang="ru-RU" sz="24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Type of magnetic structure</a:t>
                      </a:r>
                      <a:endParaRPr kumimoji="0" lang="ru-RU" altLang="ru-RU" sz="24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Consumed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electric power</a:t>
                      </a:r>
                      <a:endParaRPr kumimoji="0" lang="ru-RU" altLang="ru-RU" sz="24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42913">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6-10 </a:t>
                      </a:r>
                      <a:r>
                        <a:rPr kumimoji="0" lang="en-US"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менее 1</a:t>
                      </a: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kW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&lt;</a:t>
                      </a:r>
                      <a:r>
                        <a:rPr kumimoji="0" lang="en-US" altLang="ru-RU"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1 </a:t>
                      </a:r>
                      <a:r>
                        <a:rPr kumimoji="0" lang="ru-RU" altLang="ru-RU"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Т</a:t>
                      </a:r>
                      <a:endParaRPr kumimoji="0" lang="ru-RU" altLang="ru-RU" sz="16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Copper coils</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Hexapole</a:t>
                      </a: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permanent magnets</a:t>
                      </a:r>
                      <a:endParaRPr kumimoji="0" lang="ru-RU" altLang="ru-RU" sz="24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30 </a:t>
                      </a:r>
                      <a:r>
                        <a:rPr kumimoji="0" lang="en-US"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kW</a:t>
                      </a:r>
                      <a:endParaRPr kumimoji="0" lang="ru-RU" altLang="ru-RU" sz="16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42913">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14 </a:t>
                      </a:r>
                      <a:r>
                        <a:rPr kumimoji="0" lang="en-US"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a:t>
                      </a: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kW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1,25 Т</a:t>
                      </a:r>
                      <a:endParaRPr kumimoji="0" lang="ru-RU" altLang="ru-RU" sz="16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Copper windings.</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Hexapole</a:t>
                      </a: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permanent magnets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60 </a:t>
                      </a:r>
                      <a:r>
                        <a:rPr kumimoji="0" lang="en-US"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57200">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14 </a:t>
                      </a:r>
                      <a:r>
                        <a:rPr kumimoji="0" lang="en-US"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a:t>
                      </a: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kW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1,25 Т</a:t>
                      </a:r>
                      <a:endParaRPr kumimoji="0" lang="ru-RU" altLang="ru-RU" sz="16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Superconducting coils,</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Hexapole</a:t>
                      </a: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permanent magnets</a:t>
                      </a:r>
                      <a:endParaRPr kumimoji="0" lang="ru-RU" altLang="ru-RU" sz="24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20 </a:t>
                      </a:r>
                      <a:r>
                        <a:rPr kumimoji="0" lang="en-US"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42913">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18</a:t>
                      </a:r>
                      <a:r>
                        <a:rPr kumimoji="0" lang="en-US"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kW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2</a:t>
                      </a: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kW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1,9 Т</a:t>
                      </a:r>
                      <a:endParaRPr kumimoji="0" lang="ru-RU" altLang="ru-RU" sz="16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FR"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Copper coils</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FR"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Hexapole – permanent magnets</a:t>
                      </a:r>
                      <a:endParaRPr kumimoji="0" lang="ru-RU" altLang="ru-RU" sz="24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15</a:t>
                      </a: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0 </a:t>
                      </a:r>
                      <a:r>
                        <a:rPr kumimoji="0" lang="en-US"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57200">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18 </a:t>
                      </a:r>
                      <a:r>
                        <a:rPr kumimoji="0" lang="en-US"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2</a:t>
                      </a: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kW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1,9 Т</a:t>
                      </a:r>
                      <a:endParaRPr kumimoji="0" lang="ru-RU" altLang="ru-RU" sz="16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Superconducting winding,</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Hexapole</a:t>
                      </a: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permanent magnets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20 </a:t>
                      </a:r>
                      <a:r>
                        <a:rPr kumimoji="0" lang="en-US"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390525">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2</a:t>
                      </a: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8 </a:t>
                      </a:r>
                      <a:r>
                        <a:rPr kumimoji="0" lang="en-US"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4-7 kW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altLang="ru-RU"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3</a:t>
                      </a:r>
                      <a:r>
                        <a:rPr kumimoji="0" lang="ru-RU" altLang="ru-RU"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 Т</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Superconducting winding,</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2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Hexapole</a:t>
                      </a:r>
                      <a:r>
                        <a:rPr kumimoji="0" lang="en-US" altLang="ru-RU"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superconducting winding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ru-RU"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20 </a:t>
                      </a:r>
                      <a:r>
                        <a:rPr kumimoji="0" lang="en-US" altLang="ru-RU" sz="16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kW</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Tree>
    <p:extLst>
      <p:ext uri="{BB962C8B-B14F-4D97-AF65-F5344CB8AC3E}">
        <p14:creationId xmlns:p14="http://schemas.microsoft.com/office/powerpoint/2010/main" xmlns="" val="361750700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ext Box 2"/>
          <p:cNvSpPr txBox="1">
            <a:spLocks noChangeArrowheads="1"/>
          </p:cNvSpPr>
          <p:nvPr/>
        </p:nvSpPr>
        <p:spPr bwMode="auto">
          <a:xfrm>
            <a:off x="1187450" y="908050"/>
            <a:ext cx="7129463" cy="657225"/>
          </a:xfrm>
          <a:prstGeom prst="rect">
            <a:avLst/>
          </a:prstGeom>
          <a:noFill/>
          <a:ln w="158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1800" u="sng" dirty="0" smtClean="0">
                <a:solidFill>
                  <a:srgbClr val="000000"/>
                </a:solidFill>
              </a:rPr>
              <a:t>DC-</a:t>
            </a:r>
            <a:r>
              <a:rPr lang="ru-RU" altLang="ru-RU" sz="1800" u="sng" dirty="0" smtClean="0">
                <a:solidFill>
                  <a:srgbClr val="000000"/>
                </a:solidFill>
              </a:rPr>
              <a:t>280</a:t>
            </a:r>
            <a:r>
              <a:rPr lang="ru-RU" altLang="ru-RU" sz="1800" dirty="0" smtClean="0">
                <a:solidFill>
                  <a:srgbClr val="000000"/>
                </a:solidFill>
              </a:rPr>
              <a:t> </a:t>
            </a:r>
            <a:endParaRPr lang="en-US" altLang="ru-RU" sz="1800" dirty="0">
              <a:solidFill>
                <a:srgbClr val="000000"/>
              </a:solidFill>
            </a:endParaRPr>
          </a:p>
          <a:p>
            <a:pPr algn="ctr" eaLnBrk="1" hangingPunct="1">
              <a:spcBef>
                <a:spcPct val="0"/>
              </a:spcBef>
              <a:buFontTx/>
              <a:buNone/>
            </a:pPr>
            <a:r>
              <a:rPr lang="en-US" altLang="ru-RU" sz="1800" dirty="0">
                <a:solidFill>
                  <a:srgbClr val="000000"/>
                </a:solidFill>
              </a:rPr>
              <a:t>Overall (ion source        target) beam current </a:t>
            </a:r>
            <a:r>
              <a:rPr lang="en-US" altLang="ru-RU" sz="1800" dirty="0" smtClean="0">
                <a:solidFill>
                  <a:srgbClr val="000000"/>
                </a:solidFill>
              </a:rPr>
              <a:t>transfer </a:t>
            </a:r>
            <a:r>
              <a:rPr lang="en-US" altLang="ru-RU" sz="1800" dirty="0">
                <a:solidFill>
                  <a:srgbClr val="000000"/>
                </a:solidFill>
              </a:rPr>
              <a:t>efficiency</a:t>
            </a:r>
            <a:endParaRPr lang="ru-RU" altLang="ru-RU" sz="1800" dirty="0">
              <a:solidFill>
                <a:srgbClr val="000000"/>
              </a:solidFill>
            </a:endParaRPr>
          </a:p>
        </p:txBody>
      </p:sp>
      <p:graphicFrame>
        <p:nvGraphicFramePr>
          <p:cNvPr id="209923" name="Object 3"/>
          <p:cNvGraphicFramePr>
            <a:graphicFrameLocks noChangeAspect="1"/>
          </p:cNvGraphicFramePr>
          <p:nvPr>
            <p:extLst/>
          </p:nvPr>
        </p:nvGraphicFramePr>
        <p:xfrm>
          <a:off x="1187450" y="1772816"/>
          <a:ext cx="7096266" cy="4464496"/>
        </p:xfrm>
        <a:graphic>
          <a:graphicData uri="http://schemas.openxmlformats.org/presentationml/2006/ole">
            <p:oleObj spid="_x0000_s1072145" name="Plot" r:id="rId4" imgW="4605417" imgH="2895094" progId="">
              <p:embed/>
            </p:oleObj>
          </a:graphicData>
        </a:graphic>
      </p:graphicFrame>
      <p:sp>
        <p:nvSpPr>
          <p:cNvPr id="209924" name="Line 4"/>
          <p:cNvSpPr>
            <a:spLocks noChangeShapeType="1"/>
          </p:cNvSpPr>
          <p:nvPr/>
        </p:nvSpPr>
        <p:spPr bwMode="auto">
          <a:xfrm>
            <a:off x="3606800" y="141287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solidFill>
                <a:prstClr val="black"/>
              </a:solidFill>
            </a:endParaRPr>
          </a:p>
        </p:txBody>
      </p:sp>
    </p:spTree>
    <p:extLst>
      <p:ext uri="{BB962C8B-B14F-4D97-AF65-F5344CB8AC3E}">
        <p14:creationId xmlns:p14="http://schemas.microsoft.com/office/powerpoint/2010/main" xmlns="" val="217370051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32" name="Rectangle 8"/>
          <p:cNvSpPr>
            <a:spLocks noChangeArrowheads="1"/>
          </p:cNvSpPr>
          <p:nvPr/>
        </p:nvSpPr>
        <p:spPr bwMode="auto">
          <a:xfrm>
            <a:off x="0" y="17240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graphicFrame>
        <p:nvGraphicFramePr>
          <p:cNvPr id="717831" name="Object 7"/>
          <p:cNvGraphicFramePr>
            <a:graphicFrameLocks noChangeAspect="1"/>
          </p:cNvGraphicFramePr>
          <p:nvPr/>
        </p:nvGraphicFramePr>
        <p:xfrm>
          <a:off x="4716463" y="1716088"/>
          <a:ext cx="4427537" cy="4194175"/>
        </p:xfrm>
        <a:graphic>
          <a:graphicData uri="http://schemas.openxmlformats.org/presentationml/2006/ole">
            <p:oleObj spid="_x0000_s1066010" r:id="rId3" imgW="7236562" imgH="6815023" progId="">
              <p:embed/>
            </p:oleObj>
          </a:graphicData>
        </a:graphic>
      </p:graphicFrame>
      <p:pic>
        <p:nvPicPr>
          <p:cNvPr id="717834" name="Picture 10" descr="Figure_6_las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717675"/>
            <a:ext cx="4572000" cy="4217988"/>
          </a:xfrm>
          <a:prstGeom prst="rect">
            <a:avLst/>
          </a:prstGeom>
          <a:noFill/>
          <a:extLst>
            <a:ext uri="{909E8E84-426E-40DD-AFC4-6F175D3DCCD1}">
              <a14:hiddenFill xmlns:a14="http://schemas.microsoft.com/office/drawing/2010/main" xmlns="">
                <a:solidFill>
                  <a:srgbClr val="FFFFFF"/>
                </a:solidFill>
              </a14:hiddenFill>
            </a:ext>
          </a:extLst>
        </p:spPr>
      </p:pic>
      <p:sp>
        <p:nvSpPr>
          <p:cNvPr id="717835" name="Rectangle 11"/>
          <p:cNvSpPr>
            <a:spLocks noChangeArrowheads="1"/>
          </p:cNvSpPr>
          <p:nvPr/>
        </p:nvSpPr>
        <p:spPr bwMode="auto">
          <a:xfrm>
            <a:off x="179388" y="0"/>
            <a:ext cx="8786812"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eaLnBrk="1" hangingPunct="1"/>
            <a:r>
              <a:rPr lang="en-US" altLang="ru-RU" sz="3200" b="1" smtClean="0">
                <a:solidFill>
                  <a:srgbClr val="FFFF00"/>
                </a:solidFill>
                <a:latin typeface="Arial" panose="020B0604020202020204" pitchFamily="34" charset="0"/>
                <a:cs typeface="+mn-cs"/>
              </a:rPr>
              <a:t>Heavy Ion Beam Extraction by </a:t>
            </a:r>
            <a:r>
              <a:rPr lang="en-US" altLang="ru-RU" sz="3200" b="1" smtClean="0">
                <a:solidFill>
                  <a:srgbClr val="FFFF00"/>
                </a:solidFill>
                <a:effectLst>
                  <a:outerShdw blurRad="38100" dist="38100" dir="2700000" algn="tl">
                    <a:srgbClr val="000000"/>
                  </a:outerShdw>
                </a:effectLst>
                <a:latin typeface="Arial" panose="020B0604020202020204" pitchFamily="34" charset="0"/>
                <a:cs typeface="+mn-cs"/>
              </a:rPr>
              <a:t>Stripping Foil</a:t>
            </a:r>
            <a:r>
              <a:rPr lang="en-US" altLang="ru-RU" smtClean="0">
                <a:solidFill>
                  <a:srgbClr val="FFFFFF"/>
                </a:solidFill>
                <a:effectLst>
                  <a:outerShdw blurRad="38100" dist="38100" dir="2700000" algn="tl">
                    <a:srgbClr val="000000"/>
                  </a:outerShdw>
                </a:effectLst>
                <a:latin typeface="Times New Roman" panose="02020603050405020304" pitchFamily="18" charset="0"/>
                <a:cs typeface="+mn-cs"/>
              </a:rPr>
              <a:t> </a:t>
            </a:r>
            <a:endParaRPr lang="ru-RU" altLang="ru-RU" smtClean="0">
              <a:solidFill>
                <a:srgbClr val="FFFFFF"/>
              </a:solidFill>
              <a:effectLst>
                <a:outerShdw blurRad="38100" dist="38100" dir="2700000" algn="tl">
                  <a:srgbClr val="000000"/>
                </a:outerShdw>
              </a:effectLst>
              <a:latin typeface="Times New Roman" panose="02020603050405020304" pitchFamily="18" charset="0"/>
              <a:cs typeface="+mn-cs"/>
            </a:endParaRPr>
          </a:p>
        </p:txBody>
      </p:sp>
      <p:sp>
        <p:nvSpPr>
          <p:cNvPr id="717836" name="Rectangle 12"/>
          <p:cNvSpPr>
            <a:spLocks noChangeArrowheads="1"/>
          </p:cNvSpPr>
          <p:nvPr/>
        </p:nvSpPr>
        <p:spPr bwMode="auto">
          <a:xfrm>
            <a:off x="0" y="5942013"/>
            <a:ext cx="4284663" cy="915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ru-RU" smtClean="0">
                <a:solidFill>
                  <a:srgbClr val="FFFF00"/>
                </a:solidFill>
                <a:latin typeface="Arial" panose="020B0604020202020204" pitchFamily="34" charset="0"/>
                <a:cs typeface="+mn-cs"/>
              </a:rPr>
              <a:t>Dependence of the maximum efficiency of a single charge extraction by stripping versus the ion energy</a:t>
            </a:r>
            <a:r>
              <a:rPr lang="en-US" altLang="ru-RU" smtClean="0">
                <a:solidFill>
                  <a:srgbClr val="FFFFFF"/>
                </a:solidFill>
                <a:effectLst>
                  <a:outerShdw blurRad="38100" dist="38100" dir="2700000" algn="tl">
                    <a:srgbClr val="000000"/>
                  </a:outerShdw>
                </a:effectLst>
                <a:latin typeface="Times New Roman" panose="02020603050405020304" pitchFamily="18" charset="0"/>
                <a:cs typeface="+mn-cs"/>
              </a:rPr>
              <a:t> </a:t>
            </a:r>
            <a:endParaRPr lang="ru-RU" altLang="ru-RU" smtClean="0">
              <a:solidFill>
                <a:srgbClr val="FFFFFF"/>
              </a:solidFill>
              <a:effectLst>
                <a:outerShdw blurRad="38100" dist="38100" dir="2700000" algn="tl">
                  <a:srgbClr val="000000"/>
                </a:outerShdw>
              </a:effectLst>
              <a:latin typeface="Times New Roman" panose="02020603050405020304" pitchFamily="18" charset="0"/>
              <a:cs typeface="+mn-cs"/>
            </a:endParaRPr>
          </a:p>
        </p:txBody>
      </p:sp>
      <p:sp>
        <p:nvSpPr>
          <p:cNvPr id="717837" name="Rectangle 13"/>
          <p:cNvSpPr>
            <a:spLocks noChangeArrowheads="1"/>
          </p:cNvSpPr>
          <p:nvPr/>
        </p:nvSpPr>
        <p:spPr bwMode="auto">
          <a:xfrm>
            <a:off x="4572000" y="5942013"/>
            <a:ext cx="4572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r">
              <a:spcBef>
                <a:spcPct val="50000"/>
              </a:spcBef>
            </a:pPr>
            <a:r>
              <a:rPr lang="en-US" altLang="ru-RU" smtClean="0">
                <a:solidFill>
                  <a:srgbClr val="FFFF00"/>
                </a:solidFill>
                <a:latin typeface="Arial" panose="020B0604020202020204" pitchFamily="34" charset="0"/>
                <a:cs typeface="+mn-cs"/>
              </a:rPr>
              <a:t>Dependence of life time of carbon stripping foil versus beam current density</a:t>
            </a:r>
            <a:r>
              <a:rPr lang="en-US" altLang="ru-RU" smtClean="0">
                <a:solidFill>
                  <a:srgbClr val="FFFFFF"/>
                </a:solidFill>
                <a:effectLst>
                  <a:outerShdw blurRad="38100" dist="38100" dir="2700000" algn="tl">
                    <a:srgbClr val="000000"/>
                  </a:outerShdw>
                </a:effectLst>
                <a:latin typeface="Arial" panose="020B0604020202020204" pitchFamily="34" charset="0"/>
                <a:cs typeface="+mn-cs"/>
              </a:rPr>
              <a:t> </a:t>
            </a:r>
            <a:endParaRPr lang="ru-RU" altLang="ru-RU" smtClean="0">
              <a:solidFill>
                <a:srgbClr val="FFFFFF"/>
              </a:solidFill>
              <a:effectLst>
                <a:outerShdw blurRad="38100" dist="38100" dir="2700000" algn="tl">
                  <a:srgbClr val="000000"/>
                </a:outerShdw>
              </a:effectLst>
              <a:latin typeface="Arial" panose="020B0604020202020204" pitchFamily="34" charset="0"/>
              <a:cs typeface="+mn-cs"/>
            </a:endParaRPr>
          </a:p>
        </p:txBody>
      </p:sp>
      <p:sp>
        <p:nvSpPr>
          <p:cNvPr id="717838" name="Rectangle 14"/>
          <p:cNvSpPr>
            <a:spLocks noChangeArrowheads="1"/>
          </p:cNvSpPr>
          <p:nvPr/>
        </p:nvSpPr>
        <p:spPr bwMode="auto">
          <a:xfrm>
            <a:off x="0" y="1125538"/>
            <a:ext cx="4500563" cy="51911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r>
              <a:rPr lang="en-US" altLang="ru-RU" sz="2800" b="1" smtClean="0">
                <a:solidFill>
                  <a:srgbClr val="FFFF00"/>
                </a:solidFill>
                <a:effectLst>
                  <a:outerShdw blurRad="38100" dist="38100" dir="2700000" algn="tl">
                    <a:srgbClr val="000000"/>
                  </a:outerShdw>
                </a:effectLst>
                <a:latin typeface="Arial" panose="020B0604020202020204" pitchFamily="34" charset="0"/>
                <a:cs typeface="+mn-cs"/>
              </a:rPr>
              <a:t>1.</a:t>
            </a:r>
            <a:r>
              <a:rPr lang="en-US" altLang="ru-RU" sz="2800" smtClean="0">
                <a:solidFill>
                  <a:srgbClr val="FFFF00"/>
                </a:solidFill>
                <a:effectLst>
                  <a:outerShdw blurRad="38100" dist="38100" dir="2700000" algn="tl">
                    <a:srgbClr val="000000"/>
                  </a:outerShdw>
                </a:effectLst>
                <a:latin typeface="Arial" panose="020B0604020202020204" pitchFamily="34" charset="0"/>
                <a:cs typeface="+mn-cs"/>
              </a:rPr>
              <a:t> Charge spread</a:t>
            </a:r>
            <a:endParaRPr lang="ru-RU" altLang="ru-RU" sz="2800" smtClean="0">
              <a:solidFill>
                <a:srgbClr val="FFFF00"/>
              </a:solidFill>
              <a:effectLst>
                <a:outerShdw blurRad="38100" dist="38100" dir="2700000" algn="tl">
                  <a:srgbClr val="000000"/>
                </a:outerShdw>
              </a:effectLst>
              <a:latin typeface="Arial" panose="020B0604020202020204" pitchFamily="34" charset="0"/>
              <a:cs typeface="+mn-cs"/>
            </a:endParaRPr>
          </a:p>
        </p:txBody>
      </p:sp>
      <p:sp>
        <p:nvSpPr>
          <p:cNvPr id="717839" name="Rectangle 15"/>
          <p:cNvSpPr>
            <a:spLocks noChangeArrowheads="1"/>
          </p:cNvSpPr>
          <p:nvPr/>
        </p:nvSpPr>
        <p:spPr bwMode="auto">
          <a:xfrm>
            <a:off x="4784725" y="1125538"/>
            <a:ext cx="4419600" cy="51911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eaLnBrk="1" hangingPunct="1"/>
            <a:r>
              <a:rPr lang="en-US" altLang="ru-RU" sz="2800" b="1" smtClean="0">
                <a:solidFill>
                  <a:srgbClr val="FFFF00"/>
                </a:solidFill>
                <a:effectLst>
                  <a:outerShdw blurRad="38100" dist="38100" dir="2700000" algn="tl">
                    <a:srgbClr val="000000"/>
                  </a:outerShdw>
                </a:effectLst>
                <a:latin typeface="Arial" panose="020B0604020202020204" pitchFamily="34" charset="0"/>
                <a:cs typeface="+mn-cs"/>
              </a:rPr>
              <a:t>2.</a:t>
            </a:r>
            <a:r>
              <a:rPr lang="en-US" altLang="ru-RU" sz="2800" smtClean="0">
                <a:solidFill>
                  <a:srgbClr val="FFFF00"/>
                </a:solidFill>
                <a:effectLst>
                  <a:outerShdw blurRad="38100" dist="38100" dir="2700000" algn="tl">
                    <a:srgbClr val="000000"/>
                  </a:outerShdw>
                </a:effectLst>
                <a:latin typeface="Arial" panose="020B0604020202020204" pitchFamily="34" charset="0"/>
                <a:cs typeface="+mn-cs"/>
              </a:rPr>
              <a:t> </a:t>
            </a:r>
            <a:r>
              <a:rPr lang="en-US" altLang="ru-RU" sz="2800" smtClean="0">
                <a:solidFill>
                  <a:srgbClr val="FFFF00"/>
                </a:solidFill>
                <a:latin typeface="Arial" panose="020B0604020202020204" pitchFamily="34" charset="0"/>
                <a:cs typeface="+mn-cs"/>
              </a:rPr>
              <a:t>Life time of stripping foil</a:t>
            </a:r>
            <a:r>
              <a:rPr lang="en-US" altLang="ru-RU" sz="2800" smtClean="0">
                <a:solidFill>
                  <a:srgbClr val="FFFFFF"/>
                </a:solidFill>
                <a:effectLst>
                  <a:outerShdw blurRad="38100" dist="38100" dir="2700000" algn="tl">
                    <a:srgbClr val="000000"/>
                  </a:outerShdw>
                </a:effectLst>
                <a:latin typeface="Arial" panose="020B0604020202020204" pitchFamily="34" charset="0"/>
                <a:cs typeface="+mn-cs"/>
              </a:rPr>
              <a:t> </a:t>
            </a:r>
            <a:endParaRPr lang="ru-RU" altLang="ru-RU" sz="2800" smtClean="0">
              <a:solidFill>
                <a:srgbClr val="FFFFFF"/>
              </a:solidFill>
              <a:effectLst>
                <a:outerShdw blurRad="38100" dist="38100" dir="2700000" algn="tl">
                  <a:srgbClr val="000000"/>
                </a:outerShdw>
              </a:effectLst>
              <a:latin typeface="Arial" panose="020B0604020202020204" pitchFamily="34" charset="0"/>
              <a:cs typeface="+mn-cs"/>
            </a:endParaRPr>
          </a:p>
        </p:txBody>
      </p:sp>
      <p:sp>
        <p:nvSpPr>
          <p:cNvPr id="717840" name="Line 16"/>
          <p:cNvSpPr>
            <a:spLocks noChangeShapeType="1"/>
          </p:cNvSpPr>
          <p:nvPr/>
        </p:nvSpPr>
        <p:spPr bwMode="auto">
          <a:xfrm>
            <a:off x="5724525" y="3573463"/>
            <a:ext cx="1511300" cy="0"/>
          </a:xfrm>
          <a:prstGeom prst="line">
            <a:avLst/>
          </a:prstGeom>
          <a:noFill/>
          <a:ln w="28575">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sp>
        <p:nvSpPr>
          <p:cNvPr id="717841" name="Text Box 17"/>
          <p:cNvSpPr txBox="1">
            <a:spLocks noChangeArrowheads="1"/>
          </p:cNvSpPr>
          <p:nvPr/>
        </p:nvSpPr>
        <p:spPr bwMode="auto">
          <a:xfrm>
            <a:off x="5795963" y="4076700"/>
            <a:ext cx="792162" cy="376238"/>
          </a:xfrm>
          <a:prstGeom prst="rect">
            <a:avLst/>
          </a:prstGeom>
          <a:noFill/>
          <a:ln w="9525">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b="1" smtClean="0">
                <a:solidFill>
                  <a:srgbClr val="CC0000"/>
                </a:solidFill>
                <a:latin typeface="Arial" panose="020B0604020202020204" pitchFamily="34" charset="0"/>
                <a:cs typeface="+mn-cs"/>
              </a:rPr>
              <a:t>1 day</a:t>
            </a:r>
            <a:endParaRPr lang="ru-RU" altLang="ru-RU" b="1" smtClean="0">
              <a:solidFill>
                <a:srgbClr val="CC0000"/>
              </a:solidFill>
              <a:latin typeface="Arial" panose="020B0604020202020204" pitchFamily="34" charset="0"/>
              <a:cs typeface="+mn-cs"/>
            </a:endParaRPr>
          </a:p>
        </p:txBody>
      </p:sp>
      <p:sp>
        <p:nvSpPr>
          <p:cNvPr id="717843" name="Line 19"/>
          <p:cNvSpPr>
            <a:spLocks noChangeShapeType="1"/>
          </p:cNvSpPr>
          <p:nvPr/>
        </p:nvSpPr>
        <p:spPr bwMode="auto">
          <a:xfrm flipH="1" flipV="1">
            <a:off x="5867400" y="3573463"/>
            <a:ext cx="288925" cy="503237"/>
          </a:xfrm>
          <a:prstGeom prst="line">
            <a:avLst/>
          </a:prstGeom>
          <a:noFill/>
          <a:ln w="28575">
            <a:solidFill>
              <a:srgbClr val="CC00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spTree>
    <p:extLst>
      <p:ext uri="{BB962C8B-B14F-4D97-AF65-F5344CB8AC3E}">
        <p14:creationId xmlns:p14="http://schemas.microsoft.com/office/powerpoint/2010/main" xmlns="" val="26474307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3426" name="Object 2"/>
          <p:cNvGraphicFramePr>
            <a:graphicFrameLocks noChangeAspect="1"/>
          </p:cNvGraphicFramePr>
          <p:nvPr/>
        </p:nvGraphicFramePr>
        <p:xfrm>
          <a:off x="931863" y="1317625"/>
          <a:ext cx="7453312" cy="4584700"/>
        </p:xfrm>
        <a:graphic>
          <a:graphicData uri="http://schemas.openxmlformats.org/presentationml/2006/ole">
            <p:oleObj spid="_x0000_s1064987" name="CorelPhotoPaint.Image.11" r:id="rId3" imgW="7453968" imgH="4584127" progId="">
              <p:embed/>
            </p:oleObj>
          </a:graphicData>
        </a:graphic>
      </p:graphicFrame>
      <p:sp>
        <p:nvSpPr>
          <p:cNvPr id="743427" name="Text Box 3"/>
          <p:cNvSpPr txBox="1">
            <a:spLocks noChangeArrowheads="1"/>
          </p:cNvSpPr>
          <p:nvPr/>
        </p:nvSpPr>
        <p:spPr bwMode="auto">
          <a:xfrm>
            <a:off x="323850" y="476250"/>
            <a:ext cx="8096250" cy="579438"/>
          </a:xfrm>
          <a:prstGeom prst="rect">
            <a:avLst/>
          </a:prstGeom>
          <a:solidFill>
            <a:schemeClr val="bg1"/>
          </a:solidFill>
          <a:ln>
            <a:noFill/>
          </a:ln>
          <a:effectLst>
            <a:outerShdw dist="107763" dir="2700000" algn="ctr" rotWithShape="0">
              <a:schemeClr val="bg2">
                <a:alpha val="50000"/>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pPr>
            <a:r>
              <a:rPr lang="en-US" altLang="ru-RU" sz="3200" b="1" smtClean="0">
                <a:solidFill>
                  <a:srgbClr val="FFFFFF"/>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ELECTROSTATIC DEFLECTOR</a:t>
            </a:r>
          </a:p>
        </p:txBody>
      </p:sp>
      <p:sp>
        <p:nvSpPr>
          <p:cNvPr id="743428" name="Rectangle 4"/>
          <p:cNvSpPr>
            <a:spLocks noChangeArrowheads="1"/>
          </p:cNvSpPr>
          <p:nvPr/>
        </p:nvSpPr>
        <p:spPr bwMode="auto">
          <a:xfrm>
            <a:off x="971550" y="6031339"/>
            <a:ext cx="7488238"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eaLnBrk="1" hangingPunct="1"/>
            <a:r>
              <a:rPr lang="en-US" altLang="ru-RU" sz="2400" b="1" dirty="0" smtClean="0">
                <a:solidFill>
                  <a:srgbClr val="FFCC00"/>
                </a:solidFill>
                <a:effectLst>
                  <a:outerShdw blurRad="38100" dist="38100" dir="2700000" algn="tl">
                    <a:srgbClr val="000000"/>
                  </a:outerShdw>
                </a:effectLst>
                <a:latin typeface="Arial" panose="020B0604020202020204" pitchFamily="34" charset="0"/>
                <a:cs typeface="+mn-cs"/>
                <a:sym typeface="Symbol" panose="05050102010706020507" pitchFamily="18" charset="2"/>
              </a:rPr>
              <a:t>Efficiency </a:t>
            </a:r>
            <a:r>
              <a:rPr lang="en-US" altLang="ru-RU" sz="2400" b="1" dirty="0"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of extraction</a:t>
            </a:r>
            <a:r>
              <a:rPr lang="ru-RU" altLang="ru-RU" sz="2400" b="1" dirty="0"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 </a:t>
            </a:r>
            <a:r>
              <a:rPr lang="en-US" altLang="ru-RU" sz="2400" b="1" dirty="0"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   ~ </a:t>
            </a:r>
            <a:r>
              <a:rPr lang="ru-RU" altLang="ru-RU" sz="2400" b="1" dirty="0"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50%</a:t>
            </a:r>
            <a:r>
              <a:rPr lang="en-US" altLang="ru-RU" sz="2400" b="1" dirty="0"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 or better </a:t>
            </a:r>
            <a:endParaRPr lang="ru-RU" altLang="ru-RU" sz="2400" b="1" dirty="0"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endParaRPr>
          </a:p>
          <a:p>
            <a:pPr eaLnBrk="1" hangingPunct="1"/>
            <a:r>
              <a:rPr lang="ru-RU" altLang="ru-RU" sz="2400" b="1" dirty="0"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a:t>
            </a:r>
            <a:r>
              <a:rPr lang="en-US" altLang="ru-RU" sz="2400" b="1" dirty="0"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deflector</a:t>
            </a:r>
            <a:r>
              <a:rPr lang="ru-RU" altLang="ru-RU" sz="2400" b="1" dirty="0"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 – к</a:t>
            </a:r>
            <a:r>
              <a:rPr lang="en-US" altLang="ru-RU" sz="2400" b="1" dirty="0"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 </a:t>
            </a:r>
            <a:r>
              <a:rPr lang="ru-RU" altLang="ru-RU" sz="2400" b="1" dirty="0"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a:t>
            </a:r>
            <a:r>
              <a:rPr lang="en-US" altLang="ru-RU" sz="2400" b="1" dirty="0"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 </a:t>
            </a:r>
            <a:r>
              <a:rPr lang="ru-RU" altLang="ru-RU" sz="2400" b="1" dirty="0"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0.7; </a:t>
            </a:r>
            <a:r>
              <a:rPr lang="en-US" altLang="ru-RU" sz="2400" b="1" dirty="0"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magnetic channel - </a:t>
            </a:r>
            <a:r>
              <a:rPr lang="ru-RU" altLang="ru-RU" sz="2400" b="1" dirty="0" smtClean="0">
                <a:solidFill>
                  <a:srgbClr val="FFCC00"/>
                </a:solidFill>
                <a:effectLst>
                  <a:outerShdw blurRad="38100" dist="38100" dir="2700000" algn="tl">
                    <a:srgbClr val="000000"/>
                  </a:outerShdw>
                </a:effectLst>
                <a:latin typeface="Arial" panose="020B0604020202020204" pitchFamily="34" charset="0"/>
                <a:cs typeface="+mn-cs"/>
                <a:sym typeface="Symbol" panose="05050102010706020507" pitchFamily="18" charset="2"/>
              </a:rPr>
              <a:t>к</a:t>
            </a:r>
            <a:r>
              <a:rPr lang="en-US" altLang="ru-RU" sz="2400" b="1" dirty="0" smtClean="0">
                <a:solidFill>
                  <a:srgbClr val="FFCC00"/>
                </a:solidFill>
                <a:effectLst>
                  <a:outerShdw blurRad="38100" dist="38100" dir="2700000" algn="tl">
                    <a:srgbClr val="000000"/>
                  </a:outerShdw>
                </a:effectLst>
                <a:latin typeface="Arial" panose="020B0604020202020204" pitchFamily="34" charset="0"/>
                <a:cs typeface="+mn-cs"/>
                <a:sym typeface="Symbol" panose="05050102010706020507" pitchFamily="18" charset="2"/>
              </a:rPr>
              <a:t> </a:t>
            </a:r>
            <a:r>
              <a:rPr lang="ru-RU" altLang="ru-RU" sz="2400" b="1" dirty="0" smtClean="0">
                <a:solidFill>
                  <a:srgbClr val="FFCC00"/>
                </a:solidFill>
                <a:effectLst>
                  <a:outerShdw blurRad="38100" dist="38100" dir="2700000" algn="tl">
                    <a:srgbClr val="000000"/>
                  </a:outerShdw>
                </a:effectLst>
                <a:latin typeface="Arial" panose="020B0604020202020204" pitchFamily="34" charset="0"/>
                <a:cs typeface="+mn-cs"/>
                <a:sym typeface="Symbol" panose="05050102010706020507" pitchFamily="18" charset="2"/>
              </a:rPr>
              <a:t>=</a:t>
            </a:r>
            <a:r>
              <a:rPr lang="en-US" altLang="ru-RU" sz="2400" b="1" dirty="0" smtClean="0">
                <a:solidFill>
                  <a:srgbClr val="FFCC00"/>
                </a:solidFill>
                <a:effectLst>
                  <a:outerShdw blurRad="38100" dist="38100" dir="2700000" algn="tl">
                    <a:srgbClr val="000000"/>
                  </a:outerShdw>
                </a:effectLst>
                <a:latin typeface="Arial" panose="020B0604020202020204" pitchFamily="34" charset="0"/>
                <a:cs typeface="+mn-cs"/>
                <a:sym typeface="Symbol" panose="05050102010706020507" pitchFamily="18" charset="2"/>
              </a:rPr>
              <a:t> </a:t>
            </a:r>
            <a:r>
              <a:rPr lang="ru-RU" altLang="ru-RU" sz="2400" b="1" dirty="0" smtClean="0">
                <a:solidFill>
                  <a:srgbClr val="FFCC00"/>
                </a:solidFill>
                <a:effectLst>
                  <a:outerShdw blurRad="38100" dist="38100" dir="2700000" algn="tl">
                    <a:srgbClr val="000000"/>
                  </a:outerShdw>
                </a:effectLst>
                <a:latin typeface="Arial" panose="020B0604020202020204" pitchFamily="34" charset="0"/>
                <a:cs typeface="+mn-cs"/>
                <a:sym typeface="Symbol" panose="05050102010706020507" pitchFamily="18" charset="2"/>
              </a:rPr>
              <a:t>0.7</a:t>
            </a:r>
            <a:r>
              <a:rPr lang="en-US" altLang="ru-RU" sz="2400" b="1" dirty="0" smtClean="0">
                <a:solidFill>
                  <a:srgbClr val="FFCC00"/>
                </a:solidFill>
                <a:effectLst>
                  <a:outerShdw blurRad="38100" dist="38100" dir="2700000" algn="tl">
                    <a:srgbClr val="000000"/>
                  </a:outerShdw>
                </a:effectLst>
                <a:latin typeface="Arial" panose="020B0604020202020204" pitchFamily="34" charset="0"/>
                <a:cs typeface="+mn-cs"/>
                <a:sym typeface="Symbol" panose="05050102010706020507" pitchFamily="18" charset="2"/>
              </a:rPr>
              <a:t>)</a:t>
            </a:r>
          </a:p>
        </p:txBody>
      </p:sp>
      <p:sp>
        <p:nvSpPr>
          <p:cNvPr id="743429" name="Rectangle 5"/>
          <p:cNvSpPr>
            <a:spLocks noChangeArrowheads="1"/>
          </p:cNvSpPr>
          <p:nvPr/>
        </p:nvSpPr>
        <p:spPr bwMode="auto">
          <a:xfrm>
            <a:off x="0" y="-92075"/>
            <a:ext cx="9144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lgn="ctr" eaLnBrk="1" hangingPunct="1"/>
            <a:r>
              <a:rPr lang="en-US" altLang="ru-RU" sz="3600" b="1"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Beam Extraction System</a:t>
            </a:r>
          </a:p>
        </p:txBody>
      </p:sp>
      <p:sp>
        <p:nvSpPr>
          <p:cNvPr id="743430" name="Line 6"/>
          <p:cNvSpPr>
            <a:spLocks noChangeShapeType="1"/>
          </p:cNvSpPr>
          <p:nvPr/>
        </p:nvSpPr>
        <p:spPr bwMode="auto">
          <a:xfrm>
            <a:off x="1979613" y="1646238"/>
            <a:ext cx="1404937" cy="1042987"/>
          </a:xfrm>
          <a:prstGeom prst="line">
            <a:avLst/>
          </a:prstGeom>
          <a:noFill/>
          <a:ln w="28575">
            <a:solidFill>
              <a:srgbClr val="FF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sp>
        <p:nvSpPr>
          <p:cNvPr id="743431" name="Line 7"/>
          <p:cNvSpPr>
            <a:spLocks noChangeShapeType="1"/>
          </p:cNvSpPr>
          <p:nvPr/>
        </p:nvSpPr>
        <p:spPr bwMode="auto">
          <a:xfrm flipH="1">
            <a:off x="4562475" y="1585913"/>
            <a:ext cx="2787650" cy="542925"/>
          </a:xfrm>
          <a:prstGeom prst="line">
            <a:avLst/>
          </a:prstGeom>
          <a:noFill/>
          <a:ln w="28575">
            <a:solidFill>
              <a:srgbClr val="FF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sp>
        <p:nvSpPr>
          <p:cNvPr id="743432" name="Line 8"/>
          <p:cNvSpPr>
            <a:spLocks noChangeShapeType="1"/>
          </p:cNvSpPr>
          <p:nvPr/>
        </p:nvSpPr>
        <p:spPr bwMode="auto">
          <a:xfrm flipH="1">
            <a:off x="6113463" y="2455863"/>
            <a:ext cx="1303337" cy="42862"/>
          </a:xfrm>
          <a:prstGeom prst="line">
            <a:avLst/>
          </a:prstGeom>
          <a:noFill/>
          <a:ln w="28575">
            <a:solidFill>
              <a:srgbClr val="FF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sp>
        <p:nvSpPr>
          <p:cNvPr id="743433" name="Line 9"/>
          <p:cNvSpPr>
            <a:spLocks noChangeShapeType="1"/>
          </p:cNvSpPr>
          <p:nvPr/>
        </p:nvSpPr>
        <p:spPr bwMode="auto">
          <a:xfrm flipH="1" flipV="1">
            <a:off x="6496050" y="2714625"/>
            <a:ext cx="554038" cy="1004888"/>
          </a:xfrm>
          <a:prstGeom prst="line">
            <a:avLst/>
          </a:prstGeom>
          <a:noFill/>
          <a:ln w="28575">
            <a:solidFill>
              <a:srgbClr val="FF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sp>
        <p:nvSpPr>
          <p:cNvPr id="743434" name="Line 10"/>
          <p:cNvSpPr>
            <a:spLocks noChangeShapeType="1"/>
          </p:cNvSpPr>
          <p:nvPr/>
        </p:nvSpPr>
        <p:spPr bwMode="auto">
          <a:xfrm flipV="1">
            <a:off x="1755775" y="3405188"/>
            <a:ext cx="1914525" cy="28575"/>
          </a:xfrm>
          <a:prstGeom prst="line">
            <a:avLst/>
          </a:prstGeom>
          <a:noFill/>
          <a:ln w="28575">
            <a:solidFill>
              <a:srgbClr val="FF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sp>
        <p:nvSpPr>
          <p:cNvPr id="743435" name="Freeform 11"/>
          <p:cNvSpPr>
            <a:spLocks/>
          </p:cNvSpPr>
          <p:nvPr/>
        </p:nvSpPr>
        <p:spPr bwMode="auto">
          <a:xfrm>
            <a:off x="3100388" y="2176463"/>
            <a:ext cx="4895850" cy="1114425"/>
          </a:xfrm>
          <a:custGeom>
            <a:avLst/>
            <a:gdLst>
              <a:gd name="T0" fmla="*/ 0 w 3084"/>
              <a:gd name="T1" fmla="*/ 702 h 702"/>
              <a:gd name="T2" fmla="*/ 33 w 3084"/>
              <a:gd name="T3" fmla="*/ 621 h 702"/>
              <a:gd name="T4" fmla="*/ 65 w 3084"/>
              <a:gd name="T5" fmla="*/ 553 h 702"/>
              <a:gd name="T6" fmla="*/ 102 w 3084"/>
              <a:gd name="T7" fmla="*/ 483 h 702"/>
              <a:gd name="T8" fmla="*/ 147 w 3084"/>
              <a:gd name="T9" fmla="*/ 420 h 702"/>
              <a:gd name="T10" fmla="*/ 189 w 3084"/>
              <a:gd name="T11" fmla="*/ 366 h 702"/>
              <a:gd name="T12" fmla="*/ 228 w 3084"/>
              <a:gd name="T13" fmla="*/ 321 h 702"/>
              <a:gd name="T14" fmla="*/ 273 w 3084"/>
              <a:gd name="T15" fmla="*/ 282 h 702"/>
              <a:gd name="T16" fmla="*/ 342 w 3084"/>
              <a:gd name="T17" fmla="*/ 219 h 702"/>
              <a:gd name="T18" fmla="*/ 423 w 3084"/>
              <a:gd name="T19" fmla="*/ 153 h 702"/>
              <a:gd name="T20" fmla="*/ 505 w 3084"/>
              <a:gd name="T21" fmla="*/ 103 h 702"/>
              <a:gd name="T22" fmla="*/ 573 w 3084"/>
              <a:gd name="T23" fmla="*/ 69 h 702"/>
              <a:gd name="T24" fmla="*/ 635 w 3084"/>
              <a:gd name="T25" fmla="*/ 47 h 702"/>
              <a:gd name="T26" fmla="*/ 807 w 3084"/>
              <a:gd name="T27" fmla="*/ 18 h 702"/>
              <a:gd name="T28" fmla="*/ 930 w 3084"/>
              <a:gd name="T29" fmla="*/ 15 h 702"/>
              <a:gd name="T30" fmla="*/ 1101 w 3084"/>
              <a:gd name="T31" fmla="*/ 18 h 702"/>
              <a:gd name="T32" fmla="*/ 1283 w 3084"/>
              <a:gd name="T33" fmla="*/ 45 h 702"/>
              <a:gd name="T34" fmla="*/ 1493 w 3084"/>
              <a:gd name="T35" fmla="*/ 103 h 702"/>
              <a:gd name="T36" fmla="*/ 3084 w 3084"/>
              <a:gd name="T37" fmla="*/ 666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84" h="702">
                <a:moveTo>
                  <a:pt x="0" y="702"/>
                </a:moveTo>
                <a:cubicBezTo>
                  <a:pt x="11" y="674"/>
                  <a:pt x="22" y="646"/>
                  <a:pt x="33" y="621"/>
                </a:cubicBezTo>
                <a:cubicBezTo>
                  <a:pt x="44" y="596"/>
                  <a:pt x="54" y="576"/>
                  <a:pt x="65" y="553"/>
                </a:cubicBezTo>
                <a:cubicBezTo>
                  <a:pt x="76" y="530"/>
                  <a:pt x="88" y="505"/>
                  <a:pt x="102" y="483"/>
                </a:cubicBezTo>
                <a:cubicBezTo>
                  <a:pt x="116" y="461"/>
                  <a:pt x="133" y="439"/>
                  <a:pt x="147" y="420"/>
                </a:cubicBezTo>
                <a:cubicBezTo>
                  <a:pt x="161" y="401"/>
                  <a:pt x="176" y="382"/>
                  <a:pt x="189" y="366"/>
                </a:cubicBezTo>
                <a:cubicBezTo>
                  <a:pt x="202" y="350"/>
                  <a:pt x="214" y="335"/>
                  <a:pt x="228" y="321"/>
                </a:cubicBezTo>
                <a:cubicBezTo>
                  <a:pt x="242" y="307"/>
                  <a:pt x="254" y="299"/>
                  <a:pt x="273" y="282"/>
                </a:cubicBezTo>
                <a:cubicBezTo>
                  <a:pt x="292" y="265"/>
                  <a:pt x="317" y="240"/>
                  <a:pt x="342" y="219"/>
                </a:cubicBezTo>
                <a:cubicBezTo>
                  <a:pt x="367" y="198"/>
                  <a:pt x="396" y="172"/>
                  <a:pt x="423" y="153"/>
                </a:cubicBezTo>
                <a:cubicBezTo>
                  <a:pt x="450" y="134"/>
                  <a:pt x="480" y="117"/>
                  <a:pt x="505" y="103"/>
                </a:cubicBezTo>
                <a:cubicBezTo>
                  <a:pt x="530" y="89"/>
                  <a:pt x="551" y="78"/>
                  <a:pt x="573" y="69"/>
                </a:cubicBezTo>
                <a:cubicBezTo>
                  <a:pt x="595" y="60"/>
                  <a:pt x="596" y="55"/>
                  <a:pt x="635" y="47"/>
                </a:cubicBezTo>
                <a:cubicBezTo>
                  <a:pt x="674" y="39"/>
                  <a:pt x="758" y="23"/>
                  <a:pt x="807" y="18"/>
                </a:cubicBezTo>
                <a:cubicBezTo>
                  <a:pt x="856" y="13"/>
                  <a:pt x="881" y="15"/>
                  <a:pt x="930" y="15"/>
                </a:cubicBezTo>
                <a:cubicBezTo>
                  <a:pt x="979" y="15"/>
                  <a:pt x="1042" y="13"/>
                  <a:pt x="1101" y="18"/>
                </a:cubicBezTo>
                <a:cubicBezTo>
                  <a:pt x="1160" y="23"/>
                  <a:pt x="1218" y="31"/>
                  <a:pt x="1283" y="45"/>
                </a:cubicBezTo>
                <a:cubicBezTo>
                  <a:pt x="1348" y="59"/>
                  <a:pt x="1193" y="0"/>
                  <a:pt x="1493" y="103"/>
                </a:cubicBezTo>
                <a:cubicBezTo>
                  <a:pt x="1793" y="206"/>
                  <a:pt x="2753" y="549"/>
                  <a:pt x="3084" y="666"/>
                </a:cubicBezTo>
              </a:path>
            </a:pathLst>
          </a:custGeom>
          <a:noFill/>
          <a:ln w="38100" cap="rnd" cmpd="sng">
            <a:solidFill>
              <a:srgbClr val="FFCC00"/>
            </a:solidFill>
            <a:prstDash val="sysDot"/>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sp>
        <p:nvSpPr>
          <p:cNvPr id="743436" name="Line 12"/>
          <p:cNvSpPr>
            <a:spLocks noChangeShapeType="1"/>
          </p:cNvSpPr>
          <p:nvPr/>
        </p:nvSpPr>
        <p:spPr bwMode="auto">
          <a:xfrm flipH="1">
            <a:off x="5788025" y="3735388"/>
            <a:ext cx="1249363" cy="261937"/>
          </a:xfrm>
          <a:prstGeom prst="line">
            <a:avLst/>
          </a:prstGeom>
          <a:noFill/>
          <a:ln w="28575">
            <a:solidFill>
              <a:srgbClr val="FF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grpSp>
        <p:nvGrpSpPr>
          <p:cNvPr id="743437" name="Group 13"/>
          <p:cNvGrpSpPr>
            <a:grpSpLocks/>
          </p:cNvGrpSpPr>
          <p:nvPr/>
        </p:nvGrpSpPr>
        <p:grpSpPr bwMode="auto">
          <a:xfrm>
            <a:off x="904875" y="1254125"/>
            <a:ext cx="7651750" cy="2798763"/>
            <a:chOff x="570" y="790"/>
            <a:chExt cx="4820" cy="1763"/>
          </a:xfrm>
        </p:grpSpPr>
        <p:sp>
          <p:nvSpPr>
            <p:cNvPr id="743438" name="Rectangle 14"/>
            <p:cNvSpPr>
              <a:spLocks noChangeArrowheads="1"/>
            </p:cNvSpPr>
            <p:nvPr/>
          </p:nvSpPr>
          <p:spPr bwMode="auto">
            <a:xfrm>
              <a:off x="626" y="834"/>
              <a:ext cx="771"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eaLnBrk="1" hangingPunct="1"/>
              <a:r>
                <a:rPr lang="en-US" altLang="ru-RU"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Deflector</a:t>
              </a:r>
              <a:endParaRPr lang="en-US" altLang="ru-RU" b="1"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endParaRPr>
            </a:p>
          </p:txBody>
        </p:sp>
        <p:sp>
          <p:nvSpPr>
            <p:cNvPr id="743439" name="Rectangle 15"/>
            <p:cNvSpPr>
              <a:spLocks noChangeArrowheads="1"/>
            </p:cNvSpPr>
            <p:nvPr/>
          </p:nvSpPr>
          <p:spPr bwMode="auto">
            <a:xfrm>
              <a:off x="4532" y="790"/>
              <a:ext cx="794" cy="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lgn="ctr" eaLnBrk="1" hangingPunct="1"/>
              <a:r>
                <a:rPr lang="en-US" altLang="ru-RU"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Magnetic </a:t>
              </a:r>
            </a:p>
            <a:p>
              <a:pPr algn="ctr" eaLnBrk="1" hangingPunct="1"/>
              <a:r>
                <a:rPr lang="en-US" altLang="ru-RU"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Channel</a:t>
              </a:r>
              <a:endParaRPr lang="en-US" altLang="ru-RU" b="1"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endParaRPr>
            </a:p>
          </p:txBody>
        </p:sp>
        <p:sp>
          <p:nvSpPr>
            <p:cNvPr id="743440" name="Rectangle 16"/>
            <p:cNvSpPr>
              <a:spLocks noChangeArrowheads="1"/>
            </p:cNvSpPr>
            <p:nvPr/>
          </p:nvSpPr>
          <p:spPr bwMode="auto">
            <a:xfrm>
              <a:off x="4371" y="2322"/>
              <a:ext cx="771"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eaLnBrk="1" hangingPunct="1"/>
              <a:r>
                <a:rPr lang="en-US" altLang="ru-RU"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Beam</a:t>
              </a:r>
              <a:endParaRPr lang="en-US" altLang="ru-RU" b="1"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endParaRPr>
            </a:p>
          </p:txBody>
        </p:sp>
        <p:sp>
          <p:nvSpPr>
            <p:cNvPr id="743441" name="Rectangle 17"/>
            <p:cNvSpPr>
              <a:spLocks noChangeArrowheads="1"/>
            </p:cNvSpPr>
            <p:nvPr/>
          </p:nvSpPr>
          <p:spPr bwMode="auto">
            <a:xfrm>
              <a:off x="570" y="1949"/>
              <a:ext cx="644" cy="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lgn="ctr" eaLnBrk="1" hangingPunct="1"/>
              <a:r>
                <a:rPr lang="en-US" altLang="ru-RU"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Magnet</a:t>
              </a:r>
            </a:p>
            <a:p>
              <a:pPr algn="ctr" eaLnBrk="1" hangingPunct="1"/>
              <a:r>
                <a:rPr lang="en-US" altLang="ru-RU"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 Valley</a:t>
              </a:r>
              <a:endParaRPr lang="en-US" altLang="ru-RU" b="1"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endParaRPr>
            </a:p>
          </p:txBody>
        </p:sp>
        <p:sp>
          <p:nvSpPr>
            <p:cNvPr id="743442" name="Rectangle 18"/>
            <p:cNvSpPr>
              <a:spLocks noChangeArrowheads="1"/>
            </p:cNvSpPr>
            <p:nvPr/>
          </p:nvSpPr>
          <p:spPr bwMode="auto">
            <a:xfrm>
              <a:off x="4242" y="1325"/>
              <a:ext cx="1148" cy="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lgn="ctr" eaLnBrk="1" hangingPunct="1"/>
              <a:r>
                <a:rPr lang="en-US" altLang="ru-RU"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Beam Output </a:t>
              </a:r>
            </a:p>
            <a:p>
              <a:pPr algn="ctr" eaLnBrk="1" hangingPunct="1"/>
              <a:r>
                <a:rPr lang="en-US" altLang="ru-RU"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rPr>
                <a:t>Port</a:t>
              </a:r>
              <a:endParaRPr lang="en-US" altLang="ru-RU" b="1" smtClean="0">
                <a:solidFill>
                  <a:srgbClr val="FFCC00"/>
                </a:solidFill>
                <a:effectLst>
                  <a:outerShdw blurRad="38100" dist="38100" dir="2700000" algn="tl">
                    <a:srgbClr val="000000"/>
                  </a:outerShdw>
                </a:effectLst>
                <a:latin typeface="Arial Cyr" panose="020B0604020202020204" pitchFamily="34" charset="0"/>
                <a:cs typeface="+mn-cs"/>
                <a:sym typeface="Symbol" panose="05050102010706020507" pitchFamily="18" charset="2"/>
              </a:endParaRPr>
            </a:p>
          </p:txBody>
        </p:sp>
      </p:grpSp>
      <p:sp>
        <p:nvSpPr>
          <p:cNvPr id="743443" name="Freeform 19"/>
          <p:cNvSpPr>
            <a:spLocks/>
          </p:cNvSpPr>
          <p:nvPr/>
        </p:nvSpPr>
        <p:spPr bwMode="auto">
          <a:xfrm rot="1256987">
            <a:off x="2965450" y="2528888"/>
            <a:ext cx="2765425" cy="2708275"/>
          </a:xfrm>
          <a:custGeom>
            <a:avLst/>
            <a:gdLst>
              <a:gd name="T0" fmla="*/ 8208 w 16258"/>
              <a:gd name="T1" fmla="*/ 7165 h 16258"/>
              <a:gd name="T2" fmla="*/ 8462 w 16258"/>
              <a:gd name="T3" fmla="*/ 6785 h 16258"/>
              <a:gd name="T4" fmla="*/ 8843 w 16258"/>
              <a:gd name="T5" fmla="*/ 6552 h 16258"/>
              <a:gd name="T6" fmla="*/ 9300 w 16258"/>
              <a:gd name="T7" fmla="*/ 6516 h 16258"/>
              <a:gd name="T8" fmla="*/ 9713 w 16258"/>
              <a:gd name="T9" fmla="*/ 6688 h 16258"/>
              <a:gd name="T10" fmla="*/ 10014 w 16258"/>
              <a:gd name="T11" fmla="*/ 7025 h 16258"/>
              <a:gd name="T12" fmla="*/ 10156 w 16258"/>
              <a:gd name="T13" fmla="*/ 7477 h 16258"/>
              <a:gd name="T14" fmla="*/ 10038 w 16258"/>
              <a:gd name="T15" fmla="*/ 8333 h 16258"/>
              <a:gd name="T16" fmla="*/ 9566 w 16258"/>
              <a:gd name="T17" fmla="*/ 9120 h 16258"/>
              <a:gd name="T18" fmla="*/ 8828 w 16258"/>
              <a:gd name="T19" fmla="*/ 9624 h 16258"/>
              <a:gd name="T20" fmla="*/ 7921 w 16258"/>
              <a:gd name="T21" fmla="*/ 9744 h 16258"/>
              <a:gd name="T22" fmla="*/ 7075 w 16258"/>
              <a:gd name="T23" fmla="*/ 9441 h 16258"/>
              <a:gd name="T24" fmla="*/ 6444 w 16258"/>
              <a:gd name="T25" fmla="*/ 8800 h 16258"/>
              <a:gd name="T26" fmla="*/ 6120 w 16258"/>
              <a:gd name="T27" fmla="*/ 7917 h 16258"/>
              <a:gd name="T28" fmla="*/ 6233 w 16258"/>
              <a:gd name="T29" fmla="*/ 6620 h 16258"/>
              <a:gd name="T30" fmla="*/ 6889 w 16258"/>
              <a:gd name="T31" fmla="*/ 5401 h 16258"/>
              <a:gd name="T32" fmla="*/ 7958 w 16258"/>
              <a:gd name="T33" fmla="*/ 4591 h 16258"/>
              <a:gd name="T34" fmla="*/ 9302 w 16258"/>
              <a:gd name="T35" fmla="*/ 4340 h 16258"/>
              <a:gd name="T36" fmla="*/ 10597 w 16258"/>
              <a:gd name="T37" fmla="*/ 4729 h 16258"/>
              <a:gd name="T38" fmla="*/ 11587 w 16258"/>
              <a:gd name="T39" fmla="*/ 5642 h 16258"/>
              <a:gd name="T40" fmla="*/ 12131 w 16258"/>
              <a:gd name="T41" fmla="*/ 6931 h 16258"/>
              <a:gd name="T42" fmla="*/ 12066 w 16258"/>
              <a:gd name="T43" fmla="*/ 8670 h 16258"/>
              <a:gd name="T44" fmla="*/ 11265 w 16258"/>
              <a:gd name="T45" fmla="*/ 10345 h 16258"/>
              <a:gd name="T46" fmla="*/ 9891 w 16258"/>
              <a:gd name="T47" fmla="*/ 11495 h 16258"/>
              <a:gd name="T48" fmla="*/ 8129 w 16258"/>
              <a:gd name="T49" fmla="*/ 11922 h 16258"/>
              <a:gd name="T50" fmla="*/ 6367 w 16258"/>
              <a:gd name="T51" fmla="*/ 11495 h 16258"/>
              <a:gd name="T52" fmla="*/ 4993 w 16258"/>
              <a:gd name="T53" fmla="*/ 10345 h 16258"/>
              <a:gd name="T54" fmla="*/ 4192 w 16258"/>
              <a:gd name="T55" fmla="*/ 8670 h 16258"/>
              <a:gd name="T56" fmla="*/ 4168 w 16258"/>
              <a:gd name="T57" fmla="*/ 6495 h 16258"/>
              <a:gd name="T58" fmla="*/ 5073 w 16258"/>
              <a:gd name="T59" fmla="*/ 4345 h 16258"/>
              <a:gd name="T60" fmla="*/ 6724 w 16258"/>
              <a:gd name="T61" fmla="*/ 2823 h 16258"/>
              <a:gd name="T62" fmla="*/ 8884 w 16258"/>
              <a:gd name="T63" fmla="*/ 2176 h 16258"/>
              <a:gd name="T64" fmla="*/ 11122 w 16258"/>
              <a:gd name="T65" fmla="*/ 2594 h 16258"/>
              <a:gd name="T66" fmla="*/ 12905 w 16258"/>
              <a:gd name="T67" fmla="*/ 3944 h 16258"/>
              <a:gd name="T68" fmla="*/ 13997 w 16258"/>
              <a:gd name="T69" fmla="*/ 5976 h 16258"/>
              <a:gd name="T70" fmla="*/ 14155 w 16258"/>
              <a:gd name="T71" fmla="*/ 8578 h 16258"/>
              <a:gd name="T72" fmla="*/ 13184 w 16258"/>
              <a:gd name="T73" fmla="*/ 11223 h 16258"/>
              <a:gd name="T74" fmla="*/ 11290 w 16258"/>
              <a:gd name="T75" fmla="*/ 13148 h 16258"/>
              <a:gd name="T76" fmla="*/ 8753 w 16258"/>
              <a:gd name="T77" fmla="*/ 14056 h 16258"/>
              <a:gd name="T78" fmla="*/ 6033 w 16258"/>
              <a:gd name="T79" fmla="*/ 13696 h 16258"/>
              <a:gd name="T80" fmla="*/ 3818 w 16258"/>
              <a:gd name="T81" fmla="*/ 12185 h 16258"/>
              <a:gd name="T82" fmla="*/ 2403 w 16258"/>
              <a:gd name="T83" fmla="*/ 9823 h 16258"/>
              <a:gd name="T84" fmla="*/ 2070 w 16258"/>
              <a:gd name="T85" fmla="*/ 6811 h 16258"/>
              <a:gd name="T86" fmla="*/ 3062 w 16258"/>
              <a:gd name="T87" fmla="*/ 3653 h 16258"/>
              <a:gd name="T88" fmla="*/ 5168 w 16258"/>
              <a:gd name="T89" fmla="*/ 1296 h 16258"/>
              <a:gd name="T90" fmla="*/ 8062 w 16258"/>
              <a:gd name="T91" fmla="*/ 88 h 16258"/>
              <a:gd name="T92" fmla="*/ 11260 w 16258"/>
              <a:gd name="T93" fmla="*/ 342 h 16258"/>
              <a:gd name="T94" fmla="*/ 13927 w 16258"/>
              <a:gd name="T95" fmla="*/ 1971 h 16258"/>
              <a:gd name="T96" fmla="*/ 15698 w 16258"/>
              <a:gd name="T97" fmla="*/ 4634 h 16258"/>
              <a:gd name="T98" fmla="*/ 16247 w 16258"/>
              <a:gd name="T99" fmla="*/ 8033 h 16258"/>
              <a:gd name="T100" fmla="*/ 15276 w 16258"/>
              <a:gd name="T101" fmla="*/ 11720 h 16258"/>
              <a:gd name="T102" fmla="*/ 12993 w 16258"/>
              <a:gd name="T103" fmla="*/ 14535 h 16258"/>
              <a:gd name="T104" fmla="*/ 9767 w 16258"/>
              <a:gd name="T105" fmla="*/ 16082 h 16258"/>
              <a:gd name="T106" fmla="*/ 6097 w 16258"/>
              <a:gd name="T107" fmla="*/ 15984 h 16258"/>
              <a:gd name="T108" fmla="*/ 2958 w 16258"/>
              <a:gd name="T109" fmla="*/ 14278 h 16258"/>
              <a:gd name="T110" fmla="*/ 802 w 16258"/>
              <a:gd name="T111" fmla="*/ 11346 h 16258"/>
              <a:gd name="T112" fmla="*/ 0 w 16258"/>
              <a:gd name="T113" fmla="*/ 7587 h 16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258" h="16258">
                <a:moveTo>
                  <a:pt x="8129" y="7587"/>
                </a:moveTo>
                <a:lnTo>
                  <a:pt x="8130" y="7532"/>
                </a:lnTo>
                <a:lnTo>
                  <a:pt x="8134" y="7477"/>
                </a:lnTo>
                <a:lnTo>
                  <a:pt x="8140" y="7422"/>
                </a:lnTo>
                <a:lnTo>
                  <a:pt x="8149" y="7369"/>
                </a:lnTo>
                <a:lnTo>
                  <a:pt x="8161" y="7316"/>
                </a:lnTo>
                <a:lnTo>
                  <a:pt x="8175" y="7265"/>
                </a:lnTo>
                <a:lnTo>
                  <a:pt x="8191" y="7214"/>
                </a:lnTo>
                <a:lnTo>
                  <a:pt x="8208" y="7165"/>
                </a:lnTo>
                <a:lnTo>
                  <a:pt x="8229" y="7118"/>
                </a:lnTo>
                <a:lnTo>
                  <a:pt x="8251" y="7071"/>
                </a:lnTo>
                <a:lnTo>
                  <a:pt x="8276" y="7025"/>
                </a:lnTo>
                <a:lnTo>
                  <a:pt x="8302" y="6981"/>
                </a:lnTo>
                <a:lnTo>
                  <a:pt x="8330" y="6939"/>
                </a:lnTo>
                <a:lnTo>
                  <a:pt x="8361" y="6898"/>
                </a:lnTo>
                <a:lnTo>
                  <a:pt x="8393" y="6858"/>
                </a:lnTo>
                <a:lnTo>
                  <a:pt x="8426" y="6820"/>
                </a:lnTo>
                <a:lnTo>
                  <a:pt x="8462" y="6785"/>
                </a:lnTo>
                <a:lnTo>
                  <a:pt x="8498" y="6751"/>
                </a:lnTo>
                <a:lnTo>
                  <a:pt x="8537" y="6719"/>
                </a:lnTo>
                <a:lnTo>
                  <a:pt x="8577" y="6688"/>
                </a:lnTo>
                <a:lnTo>
                  <a:pt x="8618" y="6661"/>
                </a:lnTo>
                <a:lnTo>
                  <a:pt x="8661" y="6634"/>
                </a:lnTo>
                <a:lnTo>
                  <a:pt x="8705" y="6610"/>
                </a:lnTo>
                <a:lnTo>
                  <a:pt x="8750" y="6589"/>
                </a:lnTo>
                <a:lnTo>
                  <a:pt x="8795" y="6569"/>
                </a:lnTo>
                <a:lnTo>
                  <a:pt x="8843" y="6552"/>
                </a:lnTo>
                <a:lnTo>
                  <a:pt x="8891" y="6538"/>
                </a:lnTo>
                <a:lnTo>
                  <a:pt x="8940" y="6525"/>
                </a:lnTo>
                <a:lnTo>
                  <a:pt x="8990" y="6516"/>
                </a:lnTo>
                <a:lnTo>
                  <a:pt x="9041" y="6509"/>
                </a:lnTo>
                <a:lnTo>
                  <a:pt x="9093" y="6505"/>
                </a:lnTo>
                <a:lnTo>
                  <a:pt x="9145" y="6503"/>
                </a:lnTo>
                <a:lnTo>
                  <a:pt x="9197" y="6505"/>
                </a:lnTo>
                <a:lnTo>
                  <a:pt x="9249" y="6509"/>
                </a:lnTo>
                <a:lnTo>
                  <a:pt x="9300" y="6516"/>
                </a:lnTo>
                <a:lnTo>
                  <a:pt x="9350" y="6525"/>
                </a:lnTo>
                <a:lnTo>
                  <a:pt x="9399" y="6538"/>
                </a:lnTo>
                <a:lnTo>
                  <a:pt x="9447" y="6552"/>
                </a:lnTo>
                <a:lnTo>
                  <a:pt x="9494" y="6569"/>
                </a:lnTo>
                <a:lnTo>
                  <a:pt x="9540" y="6589"/>
                </a:lnTo>
                <a:lnTo>
                  <a:pt x="9585" y="6610"/>
                </a:lnTo>
                <a:lnTo>
                  <a:pt x="9630" y="6634"/>
                </a:lnTo>
                <a:lnTo>
                  <a:pt x="9672" y="6661"/>
                </a:lnTo>
                <a:lnTo>
                  <a:pt x="9713" y="6688"/>
                </a:lnTo>
                <a:lnTo>
                  <a:pt x="9753" y="6719"/>
                </a:lnTo>
                <a:lnTo>
                  <a:pt x="9792" y="6751"/>
                </a:lnTo>
                <a:lnTo>
                  <a:pt x="9828" y="6785"/>
                </a:lnTo>
                <a:lnTo>
                  <a:pt x="9864" y="6820"/>
                </a:lnTo>
                <a:lnTo>
                  <a:pt x="9897" y="6858"/>
                </a:lnTo>
                <a:lnTo>
                  <a:pt x="9929" y="6898"/>
                </a:lnTo>
                <a:lnTo>
                  <a:pt x="9959" y="6939"/>
                </a:lnTo>
                <a:lnTo>
                  <a:pt x="9988" y="6981"/>
                </a:lnTo>
                <a:lnTo>
                  <a:pt x="10014" y="7025"/>
                </a:lnTo>
                <a:lnTo>
                  <a:pt x="10039" y="7071"/>
                </a:lnTo>
                <a:lnTo>
                  <a:pt x="10061" y="7118"/>
                </a:lnTo>
                <a:lnTo>
                  <a:pt x="10082" y="7165"/>
                </a:lnTo>
                <a:lnTo>
                  <a:pt x="10099" y="7214"/>
                </a:lnTo>
                <a:lnTo>
                  <a:pt x="10115" y="7265"/>
                </a:lnTo>
                <a:lnTo>
                  <a:pt x="10129" y="7316"/>
                </a:lnTo>
                <a:lnTo>
                  <a:pt x="10141" y="7369"/>
                </a:lnTo>
                <a:lnTo>
                  <a:pt x="10150" y="7422"/>
                </a:lnTo>
                <a:lnTo>
                  <a:pt x="10156" y="7477"/>
                </a:lnTo>
                <a:lnTo>
                  <a:pt x="10160" y="7532"/>
                </a:lnTo>
                <a:lnTo>
                  <a:pt x="10161" y="7587"/>
                </a:lnTo>
                <a:lnTo>
                  <a:pt x="10159" y="7699"/>
                </a:lnTo>
                <a:lnTo>
                  <a:pt x="10151" y="7808"/>
                </a:lnTo>
                <a:lnTo>
                  <a:pt x="10138" y="7917"/>
                </a:lnTo>
                <a:lnTo>
                  <a:pt x="10120" y="8024"/>
                </a:lnTo>
                <a:lnTo>
                  <a:pt x="10097" y="8129"/>
                </a:lnTo>
                <a:lnTo>
                  <a:pt x="10069" y="8232"/>
                </a:lnTo>
                <a:lnTo>
                  <a:pt x="10038" y="8333"/>
                </a:lnTo>
                <a:lnTo>
                  <a:pt x="10001" y="8431"/>
                </a:lnTo>
                <a:lnTo>
                  <a:pt x="9961" y="8527"/>
                </a:lnTo>
                <a:lnTo>
                  <a:pt x="9916" y="8620"/>
                </a:lnTo>
                <a:lnTo>
                  <a:pt x="9867" y="8711"/>
                </a:lnTo>
                <a:lnTo>
                  <a:pt x="9814" y="8800"/>
                </a:lnTo>
                <a:lnTo>
                  <a:pt x="9757" y="8884"/>
                </a:lnTo>
                <a:lnTo>
                  <a:pt x="9697" y="8966"/>
                </a:lnTo>
                <a:lnTo>
                  <a:pt x="9633" y="9045"/>
                </a:lnTo>
                <a:lnTo>
                  <a:pt x="9566" y="9120"/>
                </a:lnTo>
                <a:lnTo>
                  <a:pt x="9496" y="9191"/>
                </a:lnTo>
                <a:lnTo>
                  <a:pt x="9421" y="9259"/>
                </a:lnTo>
                <a:lnTo>
                  <a:pt x="9345" y="9325"/>
                </a:lnTo>
                <a:lnTo>
                  <a:pt x="9266" y="9385"/>
                </a:lnTo>
                <a:lnTo>
                  <a:pt x="9183" y="9441"/>
                </a:lnTo>
                <a:lnTo>
                  <a:pt x="9098" y="9493"/>
                </a:lnTo>
                <a:lnTo>
                  <a:pt x="9010" y="9541"/>
                </a:lnTo>
                <a:lnTo>
                  <a:pt x="8920" y="9584"/>
                </a:lnTo>
                <a:lnTo>
                  <a:pt x="8828" y="9624"/>
                </a:lnTo>
                <a:lnTo>
                  <a:pt x="8733" y="9657"/>
                </a:lnTo>
                <a:lnTo>
                  <a:pt x="8637" y="9687"/>
                </a:lnTo>
                <a:lnTo>
                  <a:pt x="8538" y="9710"/>
                </a:lnTo>
                <a:lnTo>
                  <a:pt x="8438" y="9730"/>
                </a:lnTo>
                <a:lnTo>
                  <a:pt x="8337" y="9744"/>
                </a:lnTo>
                <a:lnTo>
                  <a:pt x="8234" y="9752"/>
                </a:lnTo>
                <a:lnTo>
                  <a:pt x="8129" y="9755"/>
                </a:lnTo>
                <a:lnTo>
                  <a:pt x="8024" y="9752"/>
                </a:lnTo>
                <a:lnTo>
                  <a:pt x="7921" y="9744"/>
                </a:lnTo>
                <a:lnTo>
                  <a:pt x="7820" y="9730"/>
                </a:lnTo>
                <a:lnTo>
                  <a:pt x="7719" y="9710"/>
                </a:lnTo>
                <a:lnTo>
                  <a:pt x="7621" y="9687"/>
                </a:lnTo>
                <a:lnTo>
                  <a:pt x="7525" y="9657"/>
                </a:lnTo>
                <a:lnTo>
                  <a:pt x="7430" y="9624"/>
                </a:lnTo>
                <a:lnTo>
                  <a:pt x="7338" y="9584"/>
                </a:lnTo>
                <a:lnTo>
                  <a:pt x="7248" y="9541"/>
                </a:lnTo>
                <a:lnTo>
                  <a:pt x="7160" y="9493"/>
                </a:lnTo>
                <a:lnTo>
                  <a:pt x="7075" y="9441"/>
                </a:lnTo>
                <a:lnTo>
                  <a:pt x="6992" y="9385"/>
                </a:lnTo>
                <a:lnTo>
                  <a:pt x="6913" y="9325"/>
                </a:lnTo>
                <a:lnTo>
                  <a:pt x="6837" y="9259"/>
                </a:lnTo>
                <a:lnTo>
                  <a:pt x="6762" y="9191"/>
                </a:lnTo>
                <a:lnTo>
                  <a:pt x="6692" y="9120"/>
                </a:lnTo>
                <a:lnTo>
                  <a:pt x="6625" y="9045"/>
                </a:lnTo>
                <a:lnTo>
                  <a:pt x="6561" y="8966"/>
                </a:lnTo>
                <a:lnTo>
                  <a:pt x="6500" y="8884"/>
                </a:lnTo>
                <a:lnTo>
                  <a:pt x="6444" y="8800"/>
                </a:lnTo>
                <a:lnTo>
                  <a:pt x="6391" y="8711"/>
                </a:lnTo>
                <a:lnTo>
                  <a:pt x="6342" y="8620"/>
                </a:lnTo>
                <a:lnTo>
                  <a:pt x="6298" y="8527"/>
                </a:lnTo>
                <a:lnTo>
                  <a:pt x="6257" y="8431"/>
                </a:lnTo>
                <a:lnTo>
                  <a:pt x="6220" y="8333"/>
                </a:lnTo>
                <a:lnTo>
                  <a:pt x="6189" y="8232"/>
                </a:lnTo>
                <a:lnTo>
                  <a:pt x="6161" y="8129"/>
                </a:lnTo>
                <a:lnTo>
                  <a:pt x="6138" y="8024"/>
                </a:lnTo>
                <a:lnTo>
                  <a:pt x="6120" y="7917"/>
                </a:lnTo>
                <a:lnTo>
                  <a:pt x="6107" y="7808"/>
                </a:lnTo>
                <a:lnTo>
                  <a:pt x="6099" y="7699"/>
                </a:lnTo>
                <a:lnTo>
                  <a:pt x="6097" y="7587"/>
                </a:lnTo>
                <a:lnTo>
                  <a:pt x="6101" y="7420"/>
                </a:lnTo>
                <a:lnTo>
                  <a:pt x="6112" y="7255"/>
                </a:lnTo>
                <a:lnTo>
                  <a:pt x="6132" y="7092"/>
                </a:lnTo>
                <a:lnTo>
                  <a:pt x="6159" y="6931"/>
                </a:lnTo>
                <a:lnTo>
                  <a:pt x="6193" y="6775"/>
                </a:lnTo>
                <a:lnTo>
                  <a:pt x="6233" y="6620"/>
                </a:lnTo>
                <a:lnTo>
                  <a:pt x="6282" y="6469"/>
                </a:lnTo>
                <a:lnTo>
                  <a:pt x="6336" y="6322"/>
                </a:lnTo>
                <a:lnTo>
                  <a:pt x="6397" y="6177"/>
                </a:lnTo>
                <a:lnTo>
                  <a:pt x="6464" y="6037"/>
                </a:lnTo>
                <a:lnTo>
                  <a:pt x="6538" y="5902"/>
                </a:lnTo>
                <a:lnTo>
                  <a:pt x="6617" y="5769"/>
                </a:lnTo>
                <a:lnTo>
                  <a:pt x="6702" y="5642"/>
                </a:lnTo>
                <a:lnTo>
                  <a:pt x="6793" y="5519"/>
                </a:lnTo>
                <a:lnTo>
                  <a:pt x="6889" y="5401"/>
                </a:lnTo>
                <a:lnTo>
                  <a:pt x="6989" y="5288"/>
                </a:lnTo>
                <a:lnTo>
                  <a:pt x="7095" y="5180"/>
                </a:lnTo>
                <a:lnTo>
                  <a:pt x="7206" y="5079"/>
                </a:lnTo>
                <a:lnTo>
                  <a:pt x="7321" y="4982"/>
                </a:lnTo>
                <a:lnTo>
                  <a:pt x="7441" y="4891"/>
                </a:lnTo>
                <a:lnTo>
                  <a:pt x="7564" y="4807"/>
                </a:lnTo>
                <a:lnTo>
                  <a:pt x="7692" y="4729"/>
                </a:lnTo>
                <a:lnTo>
                  <a:pt x="7824" y="4656"/>
                </a:lnTo>
                <a:lnTo>
                  <a:pt x="7958" y="4591"/>
                </a:lnTo>
                <a:lnTo>
                  <a:pt x="8096" y="4533"/>
                </a:lnTo>
                <a:lnTo>
                  <a:pt x="8239" y="4482"/>
                </a:lnTo>
                <a:lnTo>
                  <a:pt x="8383" y="4439"/>
                </a:lnTo>
                <a:lnTo>
                  <a:pt x="8531" y="4402"/>
                </a:lnTo>
                <a:lnTo>
                  <a:pt x="8680" y="4373"/>
                </a:lnTo>
                <a:lnTo>
                  <a:pt x="8833" y="4352"/>
                </a:lnTo>
                <a:lnTo>
                  <a:pt x="8988" y="4340"/>
                </a:lnTo>
                <a:lnTo>
                  <a:pt x="9145" y="4336"/>
                </a:lnTo>
                <a:lnTo>
                  <a:pt x="9302" y="4340"/>
                </a:lnTo>
                <a:lnTo>
                  <a:pt x="9457" y="4352"/>
                </a:lnTo>
                <a:lnTo>
                  <a:pt x="9609" y="4373"/>
                </a:lnTo>
                <a:lnTo>
                  <a:pt x="9759" y="4402"/>
                </a:lnTo>
                <a:lnTo>
                  <a:pt x="9907" y="4439"/>
                </a:lnTo>
                <a:lnTo>
                  <a:pt x="10051" y="4482"/>
                </a:lnTo>
                <a:lnTo>
                  <a:pt x="10194" y="4533"/>
                </a:lnTo>
                <a:lnTo>
                  <a:pt x="10332" y="4591"/>
                </a:lnTo>
                <a:lnTo>
                  <a:pt x="10466" y="4656"/>
                </a:lnTo>
                <a:lnTo>
                  <a:pt x="10597" y="4729"/>
                </a:lnTo>
                <a:lnTo>
                  <a:pt x="10726" y="4807"/>
                </a:lnTo>
                <a:lnTo>
                  <a:pt x="10849" y="4891"/>
                </a:lnTo>
                <a:lnTo>
                  <a:pt x="10969" y="4982"/>
                </a:lnTo>
                <a:lnTo>
                  <a:pt x="11084" y="5079"/>
                </a:lnTo>
                <a:lnTo>
                  <a:pt x="11195" y="5180"/>
                </a:lnTo>
                <a:lnTo>
                  <a:pt x="11301" y="5288"/>
                </a:lnTo>
                <a:lnTo>
                  <a:pt x="11401" y="5401"/>
                </a:lnTo>
                <a:lnTo>
                  <a:pt x="11497" y="5519"/>
                </a:lnTo>
                <a:lnTo>
                  <a:pt x="11587" y="5642"/>
                </a:lnTo>
                <a:lnTo>
                  <a:pt x="11673" y="5769"/>
                </a:lnTo>
                <a:lnTo>
                  <a:pt x="11752" y="5902"/>
                </a:lnTo>
                <a:lnTo>
                  <a:pt x="11826" y="6037"/>
                </a:lnTo>
                <a:lnTo>
                  <a:pt x="11893" y="6177"/>
                </a:lnTo>
                <a:lnTo>
                  <a:pt x="11954" y="6322"/>
                </a:lnTo>
                <a:lnTo>
                  <a:pt x="12008" y="6469"/>
                </a:lnTo>
                <a:lnTo>
                  <a:pt x="12057" y="6620"/>
                </a:lnTo>
                <a:lnTo>
                  <a:pt x="12097" y="6775"/>
                </a:lnTo>
                <a:lnTo>
                  <a:pt x="12131" y="6931"/>
                </a:lnTo>
                <a:lnTo>
                  <a:pt x="12158" y="7092"/>
                </a:lnTo>
                <a:lnTo>
                  <a:pt x="12178" y="7255"/>
                </a:lnTo>
                <a:lnTo>
                  <a:pt x="12189" y="7420"/>
                </a:lnTo>
                <a:lnTo>
                  <a:pt x="12193" y="7587"/>
                </a:lnTo>
                <a:lnTo>
                  <a:pt x="12188" y="7811"/>
                </a:lnTo>
                <a:lnTo>
                  <a:pt x="12173" y="8030"/>
                </a:lnTo>
                <a:lnTo>
                  <a:pt x="12146" y="8247"/>
                </a:lnTo>
                <a:lnTo>
                  <a:pt x="12110" y="8461"/>
                </a:lnTo>
                <a:lnTo>
                  <a:pt x="12066" y="8670"/>
                </a:lnTo>
                <a:lnTo>
                  <a:pt x="12011" y="8876"/>
                </a:lnTo>
                <a:lnTo>
                  <a:pt x="11947" y="9077"/>
                </a:lnTo>
                <a:lnTo>
                  <a:pt x="11873" y="9275"/>
                </a:lnTo>
                <a:lnTo>
                  <a:pt x="11792" y="9467"/>
                </a:lnTo>
                <a:lnTo>
                  <a:pt x="11702" y="9653"/>
                </a:lnTo>
                <a:lnTo>
                  <a:pt x="11605" y="9835"/>
                </a:lnTo>
                <a:lnTo>
                  <a:pt x="11499" y="10011"/>
                </a:lnTo>
                <a:lnTo>
                  <a:pt x="11386" y="10181"/>
                </a:lnTo>
                <a:lnTo>
                  <a:pt x="11265" y="10345"/>
                </a:lnTo>
                <a:lnTo>
                  <a:pt x="11138" y="10502"/>
                </a:lnTo>
                <a:lnTo>
                  <a:pt x="11002" y="10652"/>
                </a:lnTo>
                <a:lnTo>
                  <a:pt x="10862" y="10796"/>
                </a:lnTo>
                <a:lnTo>
                  <a:pt x="10714" y="10932"/>
                </a:lnTo>
                <a:lnTo>
                  <a:pt x="10561" y="11061"/>
                </a:lnTo>
                <a:lnTo>
                  <a:pt x="10401" y="11182"/>
                </a:lnTo>
                <a:lnTo>
                  <a:pt x="10236" y="11294"/>
                </a:lnTo>
                <a:lnTo>
                  <a:pt x="10066" y="11399"/>
                </a:lnTo>
                <a:lnTo>
                  <a:pt x="9891" y="11495"/>
                </a:lnTo>
                <a:lnTo>
                  <a:pt x="9711" y="11581"/>
                </a:lnTo>
                <a:lnTo>
                  <a:pt x="9526" y="11660"/>
                </a:lnTo>
                <a:lnTo>
                  <a:pt x="9338" y="11728"/>
                </a:lnTo>
                <a:lnTo>
                  <a:pt x="9144" y="11786"/>
                </a:lnTo>
                <a:lnTo>
                  <a:pt x="8948" y="11835"/>
                </a:lnTo>
                <a:lnTo>
                  <a:pt x="8748" y="11872"/>
                </a:lnTo>
                <a:lnTo>
                  <a:pt x="8544" y="11900"/>
                </a:lnTo>
                <a:lnTo>
                  <a:pt x="8339" y="11917"/>
                </a:lnTo>
                <a:lnTo>
                  <a:pt x="8129" y="11922"/>
                </a:lnTo>
                <a:lnTo>
                  <a:pt x="7919" y="11917"/>
                </a:lnTo>
                <a:lnTo>
                  <a:pt x="7714" y="11900"/>
                </a:lnTo>
                <a:lnTo>
                  <a:pt x="7510" y="11872"/>
                </a:lnTo>
                <a:lnTo>
                  <a:pt x="7310" y="11835"/>
                </a:lnTo>
                <a:lnTo>
                  <a:pt x="7114" y="11786"/>
                </a:lnTo>
                <a:lnTo>
                  <a:pt x="6920" y="11728"/>
                </a:lnTo>
                <a:lnTo>
                  <a:pt x="6732" y="11660"/>
                </a:lnTo>
                <a:lnTo>
                  <a:pt x="6547" y="11581"/>
                </a:lnTo>
                <a:lnTo>
                  <a:pt x="6367" y="11495"/>
                </a:lnTo>
                <a:lnTo>
                  <a:pt x="6192" y="11399"/>
                </a:lnTo>
                <a:lnTo>
                  <a:pt x="6022" y="11294"/>
                </a:lnTo>
                <a:lnTo>
                  <a:pt x="5857" y="11182"/>
                </a:lnTo>
                <a:lnTo>
                  <a:pt x="5697" y="11061"/>
                </a:lnTo>
                <a:lnTo>
                  <a:pt x="5544" y="10932"/>
                </a:lnTo>
                <a:lnTo>
                  <a:pt x="5396" y="10796"/>
                </a:lnTo>
                <a:lnTo>
                  <a:pt x="5256" y="10652"/>
                </a:lnTo>
                <a:lnTo>
                  <a:pt x="5120" y="10502"/>
                </a:lnTo>
                <a:lnTo>
                  <a:pt x="4993" y="10345"/>
                </a:lnTo>
                <a:lnTo>
                  <a:pt x="4872" y="10181"/>
                </a:lnTo>
                <a:lnTo>
                  <a:pt x="4759" y="10011"/>
                </a:lnTo>
                <a:lnTo>
                  <a:pt x="4653" y="9835"/>
                </a:lnTo>
                <a:lnTo>
                  <a:pt x="4556" y="9653"/>
                </a:lnTo>
                <a:lnTo>
                  <a:pt x="4465" y="9467"/>
                </a:lnTo>
                <a:lnTo>
                  <a:pt x="4385" y="9275"/>
                </a:lnTo>
                <a:lnTo>
                  <a:pt x="4311" y="9077"/>
                </a:lnTo>
                <a:lnTo>
                  <a:pt x="4247" y="8876"/>
                </a:lnTo>
                <a:lnTo>
                  <a:pt x="4192" y="8670"/>
                </a:lnTo>
                <a:lnTo>
                  <a:pt x="4148" y="8461"/>
                </a:lnTo>
                <a:lnTo>
                  <a:pt x="4112" y="8247"/>
                </a:lnTo>
                <a:lnTo>
                  <a:pt x="4085" y="8030"/>
                </a:lnTo>
                <a:lnTo>
                  <a:pt x="4070" y="7811"/>
                </a:lnTo>
                <a:lnTo>
                  <a:pt x="4065" y="7587"/>
                </a:lnTo>
                <a:lnTo>
                  <a:pt x="4071" y="7308"/>
                </a:lnTo>
                <a:lnTo>
                  <a:pt x="4091" y="7033"/>
                </a:lnTo>
                <a:lnTo>
                  <a:pt x="4123" y="6761"/>
                </a:lnTo>
                <a:lnTo>
                  <a:pt x="4168" y="6495"/>
                </a:lnTo>
                <a:lnTo>
                  <a:pt x="4225" y="6232"/>
                </a:lnTo>
                <a:lnTo>
                  <a:pt x="4293" y="5976"/>
                </a:lnTo>
                <a:lnTo>
                  <a:pt x="4373" y="5724"/>
                </a:lnTo>
                <a:lnTo>
                  <a:pt x="4464" y="5477"/>
                </a:lnTo>
                <a:lnTo>
                  <a:pt x="4566" y="5238"/>
                </a:lnTo>
                <a:lnTo>
                  <a:pt x="4678" y="5004"/>
                </a:lnTo>
                <a:lnTo>
                  <a:pt x="4800" y="4777"/>
                </a:lnTo>
                <a:lnTo>
                  <a:pt x="4932" y="4558"/>
                </a:lnTo>
                <a:lnTo>
                  <a:pt x="5073" y="4345"/>
                </a:lnTo>
                <a:lnTo>
                  <a:pt x="5225" y="4140"/>
                </a:lnTo>
                <a:lnTo>
                  <a:pt x="5385" y="3944"/>
                </a:lnTo>
                <a:lnTo>
                  <a:pt x="5553" y="3756"/>
                </a:lnTo>
                <a:lnTo>
                  <a:pt x="5729" y="3576"/>
                </a:lnTo>
                <a:lnTo>
                  <a:pt x="5914" y="3406"/>
                </a:lnTo>
                <a:lnTo>
                  <a:pt x="6105" y="3245"/>
                </a:lnTo>
                <a:lnTo>
                  <a:pt x="6305" y="3093"/>
                </a:lnTo>
                <a:lnTo>
                  <a:pt x="6510" y="2953"/>
                </a:lnTo>
                <a:lnTo>
                  <a:pt x="6724" y="2823"/>
                </a:lnTo>
                <a:lnTo>
                  <a:pt x="6943" y="2703"/>
                </a:lnTo>
                <a:lnTo>
                  <a:pt x="7167" y="2594"/>
                </a:lnTo>
                <a:lnTo>
                  <a:pt x="7398" y="2497"/>
                </a:lnTo>
                <a:lnTo>
                  <a:pt x="7634" y="2412"/>
                </a:lnTo>
                <a:lnTo>
                  <a:pt x="7876" y="2338"/>
                </a:lnTo>
                <a:lnTo>
                  <a:pt x="8121" y="2278"/>
                </a:lnTo>
                <a:lnTo>
                  <a:pt x="8371" y="2231"/>
                </a:lnTo>
                <a:lnTo>
                  <a:pt x="8626" y="2196"/>
                </a:lnTo>
                <a:lnTo>
                  <a:pt x="8884" y="2176"/>
                </a:lnTo>
                <a:lnTo>
                  <a:pt x="9145" y="2168"/>
                </a:lnTo>
                <a:lnTo>
                  <a:pt x="9406" y="2176"/>
                </a:lnTo>
                <a:lnTo>
                  <a:pt x="9664" y="2196"/>
                </a:lnTo>
                <a:lnTo>
                  <a:pt x="9919" y="2231"/>
                </a:lnTo>
                <a:lnTo>
                  <a:pt x="10169" y="2278"/>
                </a:lnTo>
                <a:lnTo>
                  <a:pt x="10414" y="2338"/>
                </a:lnTo>
                <a:lnTo>
                  <a:pt x="10655" y="2412"/>
                </a:lnTo>
                <a:lnTo>
                  <a:pt x="10892" y="2497"/>
                </a:lnTo>
                <a:lnTo>
                  <a:pt x="11122" y="2594"/>
                </a:lnTo>
                <a:lnTo>
                  <a:pt x="11347" y="2703"/>
                </a:lnTo>
                <a:lnTo>
                  <a:pt x="11566" y="2823"/>
                </a:lnTo>
                <a:lnTo>
                  <a:pt x="11779" y="2953"/>
                </a:lnTo>
                <a:lnTo>
                  <a:pt x="11985" y="3093"/>
                </a:lnTo>
                <a:lnTo>
                  <a:pt x="12185" y="3245"/>
                </a:lnTo>
                <a:lnTo>
                  <a:pt x="12376" y="3406"/>
                </a:lnTo>
                <a:lnTo>
                  <a:pt x="12561" y="3576"/>
                </a:lnTo>
                <a:lnTo>
                  <a:pt x="12737" y="3756"/>
                </a:lnTo>
                <a:lnTo>
                  <a:pt x="12905" y="3944"/>
                </a:lnTo>
                <a:lnTo>
                  <a:pt x="13065" y="4140"/>
                </a:lnTo>
                <a:lnTo>
                  <a:pt x="13215" y="4345"/>
                </a:lnTo>
                <a:lnTo>
                  <a:pt x="13358" y="4558"/>
                </a:lnTo>
                <a:lnTo>
                  <a:pt x="13490" y="4777"/>
                </a:lnTo>
                <a:lnTo>
                  <a:pt x="13612" y="5004"/>
                </a:lnTo>
                <a:lnTo>
                  <a:pt x="13724" y="5238"/>
                </a:lnTo>
                <a:lnTo>
                  <a:pt x="13826" y="5477"/>
                </a:lnTo>
                <a:lnTo>
                  <a:pt x="13917" y="5724"/>
                </a:lnTo>
                <a:lnTo>
                  <a:pt x="13997" y="5976"/>
                </a:lnTo>
                <a:lnTo>
                  <a:pt x="14065" y="6232"/>
                </a:lnTo>
                <a:lnTo>
                  <a:pt x="14122" y="6495"/>
                </a:lnTo>
                <a:lnTo>
                  <a:pt x="14167" y="6761"/>
                </a:lnTo>
                <a:lnTo>
                  <a:pt x="14199" y="7033"/>
                </a:lnTo>
                <a:lnTo>
                  <a:pt x="14219" y="7308"/>
                </a:lnTo>
                <a:lnTo>
                  <a:pt x="14225" y="7587"/>
                </a:lnTo>
                <a:lnTo>
                  <a:pt x="14218" y="7921"/>
                </a:lnTo>
                <a:lnTo>
                  <a:pt x="14194" y="8252"/>
                </a:lnTo>
                <a:lnTo>
                  <a:pt x="14155" y="8578"/>
                </a:lnTo>
                <a:lnTo>
                  <a:pt x="14102" y="8897"/>
                </a:lnTo>
                <a:lnTo>
                  <a:pt x="14034" y="9213"/>
                </a:lnTo>
                <a:lnTo>
                  <a:pt x="13951" y="9521"/>
                </a:lnTo>
                <a:lnTo>
                  <a:pt x="13855" y="9823"/>
                </a:lnTo>
                <a:lnTo>
                  <a:pt x="13747" y="10118"/>
                </a:lnTo>
                <a:lnTo>
                  <a:pt x="13625" y="10406"/>
                </a:lnTo>
                <a:lnTo>
                  <a:pt x="13489" y="10687"/>
                </a:lnTo>
                <a:lnTo>
                  <a:pt x="13343" y="10959"/>
                </a:lnTo>
                <a:lnTo>
                  <a:pt x="13184" y="11223"/>
                </a:lnTo>
                <a:lnTo>
                  <a:pt x="13014" y="11478"/>
                </a:lnTo>
                <a:lnTo>
                  <a:pt x="12833" y="11724"/>
                </a:lnTo>
                <a:lnTo>
                  <a:pt x="12642" y="11960"/>
                </a:lnTo>
                <a:lnTo>
                  <a:pt x="12440" y="12185"/>
                </a:lnTo>
                <a:lnTo>
                  <a:pt x="12227" y="12400"/>
                </a:lnTo>
                <a:lnTo>
                  <a:pt x="12007" y="12605"/>
                </a:lnTo>
                <a:lnTo>
                  <a:pt x="11777" y="12798"/>
                </a:lnTo>
                <a:lnTo>
                  <a:pt x="11538" y="12979"/>
                </a:lnTo>
                <a:lnTo>
                  <a:pt x="11290" y="13148"/>
                </a:lnTo>
                <a:lnTo>
                  <a:pt x="11035" y="13305"/>
                </a:lnTo>
                <a:lnTo>
                  <a:pt x="10771" y="13448"/>
                </a:lnTo>
                <a:lnTo>
                  <a:pt x="10502" y="13579"/>
                </a:lnTo>
                <a:lnTo>
                  <a:pt x="10225" y="13696"/>
                </a:lnTo>
                <a:lnTo>
                  <a:pt x="9942" y="13797"/>
                </a:lnTo>
                <a:lnTo>
                  <a:pt x="9652" y="13885"/>
                </a:lnTo>
                <a:lnTo>
                  <a:pt x="9357" y="13958"/>
                </a:lnTo>
                <a:lnTo>
                  <a:pt x="9057" y="14015"/>
                </a:lnTo>
                <a:lnTo>
                  <a:pt x="8753" y="14056"/>
                </a:lnTo>
                <a:lnTo>
                  <a:pt x="8442" y="14081"/>
                </a:lnTo>
                <a:lnTo>
                  <a:pt x="8129" y="14090"/>
                </a:lnTo>
                <a:lnTo>
                  <a:pt x="7816" y="14081"/>
                </a:lnTo>
                <a:lnTo>
                  <a:pt x="7505" y="14056"/>
                </a:lnTo>
                <a:lnTo>
                  <a:pt x="7200" y="14015"/>
                </a:lnTo>
                <a:lnTo>
                  <a:pt x="6900" y="13958"/>
                </a:lnTo>
                <a:lnTo>
                  <a:pt x="6606" y="13885"/>
                </a:lnTo>
                <a:lnTo>
                  <a:pt x="6316" y="13797"/>
                </a:lnTo>
                <a:lnTo>
                  <a:pt x="6033" y="13696"/>
                </a:lnTo>
                <a:lnTo>
                  <a:pt x="5756" y="13579"/>
                </a:lnTo>
                <a:lnTo>
                  <a:pt x="5486" y="13448"/>
                </a:lnTo>
                <a:lnTo>
                  <a:pt x="5223" y="13305"/>
                </a:lnTo>
                <a:lnTo>
                  <a:pt x="4968" y="13148"/>
                </a:lnTo>
                <a:lnTo>
                  <a:pt x="4720" y="12979"/>
                </a:lnTo>
                <a:lnTo>
                  <a:pt x="4481" y="12798"/>
                </a:lnTo>
                <a:lnTo>
                  <a:pt x="4251" y="12605"/>
                </a:lnTo>
                <a:lnTo>
                  <a:pt x="4029" y="12400"/>
                </a:lnTo>
                <a:lnTo>
                  <a:pt x="3818" y="12185"/>
                </a:lnTo>
                <a:lnTo>
                  <a:pt x="3616" y="11960"/>
                </a:lnTo>
                <a:lnTo>
                  <a:pt x="3425" y="11724"/>
                </a:lnTo>
                <a:lnTo>
                  <a:pt x="3244" y="11478"/>
                </a:lnTo>
                <a:lnTo>
                  <a:pt x="3074" y="11223"/>
                </a:lnTo>
                <a:lnTo>
                  <a:pt x="2915" y="10959"/>
                </a:lnTo>
                <a:lnTo>
                  <a:pt x="2769" y="10687"/>
                </a:lnTo>
                <a:lnTo>
                  <a:pt x="2633" y="10406"/>
                </a:lnTo>
                <a:lnTo>
                  <a:pt x="2511" y="10118"/>
                </a:lnTo>
                <a:lnTo>
                  <a:pt x="2403" y="9823"/>
                </a:lnTo>
                <a:lnTo>
                  <a:pt x="2307" y="9521"/>
                </a:lnTo>
                <a:lnTo>
                  <a:pt x="2224" y="9213"/>
                </a:lnTo>
                <a:lnTo>
                  <a:pt x="2156" y="8897"/>
                </a:lnTo>
                <a:lnTo>
                  <a:pt x="2103" y="8578"/>
                </a:lnTo>
                <a:lnTo>
                  <a:pt x="2064" y="8252"/>
                </a:lnTo>
                <a:lnTo>
                  <a:pt x="2040" y="7921"/>
                </a:lnTo>
                <a:lnTo>
                  <a:pt x="2033" y="7587"/>
                </a:lnTo>
                <a:lnTo>
                  <a:pt x="2042" y="7197"/>
                </a:lnTo>
                <a:lnTo>
                  <a:pt x="2070" y="6811"/>
                </a:lnTo>
                <a:lnTo>
                  <a:pt x="2115" y="6432"/>
                </a:lnTo>
                <a:lnTo>
                  <a:pt x="2178" y="6058"/>
                </a:lnTo>
                <a:lnTo>
                  <a:pt x="2257" y="5691"/>
                </a:lnTo>
                <a:lnTo>
                  <a:pt x="2353" y="5331"/>
                </a:lnTo>
                <a:lnTo>
                  <a:pt x="2465" y="4979"/>
                </a:lnTo>
                <a:lnTo>
                  <a:pt x="2592" y="4634"/>
                </a:lnTo>
                <a:lnTo>
                  <a:pt x="2734" y="4298"/>
                </a:lnTo>
                <a:lnTo>
                  <a:pt x="2891" y="3970"/>
                </a:lnTo>
                <a:lnTo>
                  <a:pt x="3062" y="3653"/>
                </a:lnTo>
                <a:lnTo>
                  <a:pt x="3247" y="3346"/>
                </a:lnTo>
                <a:lnTo>
                  <a:pt x="3445" y="3048"/>
                </a:lnTo>
                <a:lnTo>
                  <a:pt x="3657" y="2762"/>
                </a:lnTo>
                <a:lnTo>
                  <a:pt x="3880" y="2486"/>
                </a:lnTo>
                <a:lnTo>
                  <a:pt x="4116" y="2222"/>
                </a:lnTo>
                <a:lnTo>
                  <a:pt x="4363" y="1971"/>
                </a:lnTo>
                <a:lnTo>
                  <a:pt x="4621" y="1733"/>
                </a:lnTo>
                <a:lnTo>
                  <a:pt x="4889" y="1508"/>
                </a:lnTo>
                <a:lnTo>
                  <a:pt x="5168" y="1296"/>
                </a:lnTo>
                <a:lnTo>
                  <a:pt x="5457" y="1099"/>
                </a:lnTo>
                <a:lnTo>
                  <a:pt x="5755" y="916"/>
                </a:lnTo>
                <a:lnTo>
                  <a:pt x="6061" y="749"/>
                </a:lnTo>
                <a:lnTo>
                  <a:pt x="6377" y="596"/>
                </a:lnTo>
                <a:lnTo>
                  <a:pt x="6699" y="461"/>
                </a:lnTo>
                <a:lnTo>
                  <a:pt x="7030" y="342"/>
                </a:lnTo>
                <a:lnTo>
                  <a:pt x="7368" y="239"/>
                </a:lnTo>
                <a:lnTo>
                  <a:pt x="7712" y="155"/>
                </a:lnTo>
                <a:lnTo>
                  <a:pt x="8062" y="88"/>
                </a:lnTo>
                <a:lnTo>
                  <a:pt x="8418" y="40"/>
                </a:lnTo>
                <a:lnTo>
                  <a:pt x="8779" y="10"/>
                </a:lnTo>
                <a:lnTo>
                  <a:pt x="9145" y="0"/>
                </a:lnTo>
                <a:lnTo>
                  <a:pt x="9511" y="10"/>
                </a:lnTo>
                <a:lnTo>
                  <a:pt x="9872" y="40"/>
                </a:lnTo>
                <a:lnTo>
                  <a:pt x="10228" y="88"/>
                </a:lnTo>
                <a:lnTo>
                  <a:pt x="10578" y="155"/>
                </a:lnTo>
                <a:lnTo>
                  <a:pt x="10922" y="239"/>
                </a:lnTo>
                <a:lnTo>
                  <a:pt x="11260" y="342"/>
                </a:lnTo>
                <a:lnTo>
                  <a:pt x="11591" y="461"/>
                </a:lnTo>
                <a:lnTo>
                  <a:pt x="11913" y="596"/>
                </a:lnTo>
                <a:lnTo>
                  <a:pt x="12229" y="749"/>
                </a:lnTo>
                <a:lnTo>
                  <a:pt x="12535" y="916"/>
                </a:lnTo>
                <a:lnTo>
                  <a:pt x="12833" y="1099"/>
                </a:lnTo>
                <a:lnTo>
                  <a:pt x="13122" y="1296"/>
                </a:lnTo>
                <a:lnTo>
                  <a:pt x="13401" y="1508"/>
                </a:lnTo>
                <a:lnTo>
                  <a:pt x="13669" y="1733"/>
                </a:lnTo>
                <a:lnTo>
                  <a:pt x="13927" y="1971"/>
                </a:lnTo>
                <a:lnTo>
                  <a:pt x="14174" y="2222"/>
                </a:lnTo>
                <a:lnTo>
                  <a:pt x="14410" y="2486"/>
                </a:lnTo>
                <a:lnTo>
                  <a:pt x="14633" y="2762"/>
                </a:lnTo>
                <a:lnTo>
                  <a:pt x="14845" y="3048"/>
                </a:lnTo>
                <a:lnTo>
                  <a:pt x="15043" y="3346"/>
                </a:lnTo>
                <a:lnTo>
                  <a:pt x="15228" y="3653"/>
                </a:lnTo>
                <a:lnTo>
                  <a:pt x="15399" y="3970"/>
                </a:lnTo>
                <a:lnTo>
                  <a:pt x="15556" y="4298"/>
                </a:lnTo>
                <a:lnTo>
                  <a:pt x="15698" y="4634"/>
                </a:lnTo>
                <a:lnTo>
                  <a:pt x="15825" y="4979"/>
                </a:lnTo>
                <a:lnTo>
                  <a:pt x="15937" y="5331"/>
                </a:lnTo>
                <a:lnTo>
                  <a:pt x="16034" y="5691"/>
                </a:lnTo>
                <a:lnTo>
                  <a:pt x="16113" y="6058"/>
                </a:lnTo>
                <a:lnTo>
                  <a:pt x="16175" y="6432"/>
                </a:lnTo>
                <a:lnTo>
                  <a:pt x="16221" y="6811"/>
                </a:lnTo>
                <a:lnTo>
                  <a:pt x="16249" y="7197"/>
                </a:lnTo>
                <a:lnTo>
                  <a:pt x="16258" y="7587"/>
                </a:lnTo>
                <a:lnTo>
                  <a:pt x="16247" y="8033"/>
                </a:lnTo>
                <a:lnTo>
                  <a:pt x="16215" y="8474"/>
                </a:lnTo>
                <a:lnTo>
                  <a:pt x="16164" y="8907"/>
                </a:lnTo>
                <a:lnTo>
                  <a:pt x="16092" y="9335"/>
                </a:lnTo>
                <a:lnTo>
                  <a:pt x="16001" y="9754"/>
                </a:lnTo>
                <a:lnTo>
                  <a:pt x="15892" y="10165"/>
                </a:lnTo>
                <a:lnTo>
                  <a:pt x="15764" y="10568"/>
                </a:lnTo>
                <a:lnTo>
                  <a:pt x="15619" y="10962"/>
                </a:lnTo>
                <a:lnTo>
                  <a:pt x="15456" y="11346"/>
                </a:lnTo>
                <a:lnTo>
                  <a:pt x="15276" y="11720"/>
                </a:lnTo>
                <a:lnTo>
                  <a:pt x="15081" y="12083"/>
                </a:lnTo>
                <a:lnTo>
                  <a:pt x="14869" y="12435"/>
                </a:lnTo>
                <a:lnTo>
                  <a:pt x="14642" y="12775"/>
                </a:lnTo>
                <a:lnTo>
                  <a:pt x="14401" y="13103"/>
                </a:lnTo>
                <a:lnTo>
                  <a:pt x="14145" y="13417"/>
                </a:lnTo>
                <a:lnTo>
                  <a:pt x="13877" y="13718"/>
                </a:lnTo>
                <a:lnTo>
                  <a:pt x="13594" y="14005"/>
                </a:lnTo>
                <a:lnTo>
                  <a:pt x="13299" y="14278"/>
                </a:lnTo>
                <a:lnTo>
                  <a:pt x="12993" y="14535"/>
                </a:lnTo>
                <a:lnTo>
                  <a:pt x="12673" y="14776"/>
                </a:lnTo>
                <a:lnTo>
                  <a:pt x="12343" y="15002"/>
                </a:lnTo>
                <a:lnTo>
                  <a:pt x="12004" y="15211"/>
                </a:lnTo>
                <a:lnTo>
                  <a:pt x="11653" y="15402"/>
                </a:lnTo>
                <a:lnTo>
                  <a:pt x="11292" y="15576"/>
                </a:lnTo>
                <a:lnTo>
                  <a:pt x="10924" y="15732"/>
                </a:lnTo>
                <a:lnTo>
                  <a:pt x="10547" y="15868"/>
                </a:lnTo>
                <a:lnTo>
                  <a:pt x="10160" y="15984"/>
                </a:lnTo>
                <a:lnTo>
                  <a:pt x="9767" y="16082"/>
                </a:lnTo>
                <a:lnTo>
                  <a:pt x="9367" y="16158"/>
                </a:lnTo>
                <a:lnTo>
                  <a:pt x="8960" y="16213"/>
                </a:lnTo>
                <a:lnTo>
                  <a:pt x="8547" y="16247"/>
                </a:lnTo>
                <a:lnTo>
                  <a:pt x="8129" y="16258"/>
                </a:lnTo>
                <a:lnTo>
                  <a:pt x="7711" y="16247"/>
                </a:lnTo>
                <a:lnTo>
                  <a:pt x="7298" y="16213"/>
                </a:lnTo>
                <a:lnTo>
                  <a:pt x="6891" y="16158"/>
                </a:lnTo>
                <a:lnTo>
                  <a:pt x="6491" y="16082"/>
                </a:lnTo>
                <a:lnTo>
                  <a:pt x="6097" y="15984"/>
                </a:lnTo>
                <a:lnTo>
                  <a:pt x="5711" y="15868"/>
                </a:lnTo>
                <a:lnTo>
                  <a:pt x="5334" y="15732"/>
                </a:lnTo>
                <a:lnTo>
                  <a:pt x="4965" y="15576"/>
                </a:lnTo>
                <a:lnTo>
                  <a:pt x="4605" y="15402"/>
                </a:lnTo>
                <a:lnTo>
                  <a:pt x="4254" y="15211"/>
                </a:lnTo>
                <a:lnTo>
                  <a:pt x="3915" y="15002"/>
                </a:lnTo>
                <a:lnTo>
                  <a:pt x="3584" y="14776"/>
                </a:lnTo>
                <a:lnTo>
                  <a:pt x="3265" y="14535"/>
                </a:lnTo>
                <a:lnTo>
                  <a:pt x="2958" y="14278"/>
                </a:lnTo>
                <a:lnTo>
                  <a:pt x="2664" y="14005"/>
                </a:lnTo>
                <a:lnTo>
                  <a:pt x="2381" y="13718"/>
                </a:lnTo>
                <a:lnTo>
                  <a:pt x="2113" y="13417"/>
                </a:lnTo>
                <a:lnTo>
                  <a:pt x="1857" y="13103"/>
                </a:lnTo>
                <a:lnTo>
                  <a:pt x="1615" y="12775"/>
                </a:lnTo>
                <a:lnTo>
                  <a:pt x="1389" y="12435"/>
                </a:lnTo>
                <a:lnTo>
                  <a:pt x="1177" y="12083"/>
                </a:lnTo>
                <a:lnTo>
                  <a:pt x="981" y="11720"/>
                </a:lnTo>
                <a:lnTo>
                  <a:pt x="802" y="11346"/>
                </a:lnTo>
                <a:lnTo>
                  <a:pt x="639" y="10962"/>
                </a:lnTo>
                <a:lnTo>
                  <a:pt x="494" y="10568"/>
                </a:lnTo>
                <a:lnTo>
                  <a:pt x="365" y="10165"/>
                </a:lnTo>
                <a:lnTo>
                  <a:pt x="257" y="9754"/>
                </a:lnTo>
                <a:lnTo>
                  <a:pt x="166" y="9335"/>
                </a:lnTo>
                <a:lnTo>
                  <a:pt x="94" y="8907"/>
                </a:lnTo>
                <a:lnTo>
                  <a:pt x="43" y="8474"/>
                </a:lnTo>
                <a:lnTo>
                  <a:pt x="11" y="8033"/>
                </a:lnTo>
                <a:lnTo>
                  <a:pt x="0" y="7587"/>
                </a:lnTo>
              </a:path>
            </a:pathLst>
          </a:custGeom>
          <a:noFill/>
          <a:ln w="38100" cap="rnd" cmpd="sng">
            <a:solidFill>
              <a:srgbClr val="FFCC00"/>
            </a:solidFill>
            <a:prstDash val="sysDot"/>
            <a:round/>
            <a:headEnd/>
            <a:tailEnd/>
          </a:ln>
          <a:extLst>
            <a:ext uri="{909E8E84-426E-40DD-AFC4-6F175D3DCCD1}">
              <a14:hiddenFill xmlns:a14="http://schemas.microsoft.com/office/drawing/2010/main" xmlns="">
                <a:solidFill>
                  <a:srgbClr val="FFFFFF"/>
                </a:solidFill>
              </a14:hiddenFill>
            </a:ext>
          </a:extLst>
        </p:spPr>
        <p:txBody>
          <a:bodyP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spTree>
    <p:extLst>
      <p:ext uri="{BB962C8B-B14F-4D97-AF65-F5344CB8AC3E}">
        <p14:creationId xmlns:p14="http://schemas.microsoft.com/office/powerpoint/2010/main" xmlns="" val="26650172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43429"/>
                                        </p:tgtEl>
                                        <p:attrNameLst>
                                          <p:attrName>style.visibility</p:attrName>
                                        </p:attrNameLst>
                                      </p:cBhvr>
                                      <p:to>
                                        <p:strVal val="visible"/>
                                      </p:to>
                                    </p:set>
                                    <p:anim calcmode="lin" valueType="num">
                                      <p:cBhvr>
                                        <p:cTn id="7" dur="1000" fill="hold"/>
                                        <p:tgtEl>
                                          <p:spTgt spid="743429"/>
                                        </p:tgtEl>
                                        <p:attrNameLst>
                                          <p:attrName>ppt_x</p:attrName>
                                        </p:attrNameLst>
                                      </p:cBhvr>
                                      <p:tavLst>
                                        <p:tav tm="0">
                                          <p:val>
                                            <p:strVal val="#ppt_x-.2"/>
                                          </p:val>
                                        </p:tav>
                                        <p:tav tm="100000">
                                          <p:val>
                                            <p:strVal val="#ppt_x"/>
                                          </p:val>
                                        </p:tav>
                                      </p:tavLst>
                                    </p:anim>
                                    <p:anim calcmode="lin" valueType="num">
                                      <p:cBhvr>
                                        <p:cTn id="8" dur="1000" fill="hold"/>
                                        <p:tgtEl>
                                          <p:spTgt spid="743429"/>
                                        </p:tgtEl>
                                        <p:attrNameLst>
                                          <p:attrName>ppt_y</p:attrName>
                                        </p:attrNameLst>
                                      </p:cBhvr>
                                      <p:tavLst>
                                        <p:tav tm="0">
                                          <p:val>
                                            <p:strVal val="#ppt_y"/>
                                          </p:val>
                                        </p:tav>
                                        <p:tav tm="100000">
                                          <p:val>
                                            <p:strVal val="#ppt_y"/>
                                          </p:val>
                                        </p:tav>
                                      </p:tavLst>
                                    </p:anim>
                                    <p:animEffect transition="in" filter="wipe(right)" prLst="gradientSize: 0.1">
                                      <p:cBhvr>
                                        <p:cTn id="9" dur="1000"/>
                                        <p:tgtEl>
                                          <p:spTgt spid="743429"/>
                                        </p:tgtEl>
                                      </p:cBhvr>
                                    </p:animEffect>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43428"/>
                                        </p:tgtEl>
                                        <p:attrNameLst>
                                          <p:attrName>style.visibility</p:attrName>
                                        </p:attrNameLst>
                                      </p:cBhvr>
                                      <p:to>
                                        <p:strVal val="visible"/>
                                      </p:to>
                                    </p:set>
                                    <p:animEffect transition="in" filter="fade">
                                      <p:cBhvr>
                                        <p:cTn id="13" dur="1000"/>
                                        <p:tgtEl>
                                          <p:spTgt spid="743428"/>
                                        </p:tgtEl>
                                      </p:cBhvr>
                                    </p:animEffect>
                                    <p:anim calcmode="lin" valueType="num">
                                      <p:cBhvr>
                                        <p:cTn id="14" dur="1000" fill="hold"/>
                                        <p:tgtEl>
                                          <p:spTgt spid="743428"/>
                                        </p:tgtEl>
                                        <p:attrNameLst>
                                          <p:attrName>ppt_x</p:attrName>
                                        </p:attrNameLst>
                                      </p:cBhvr>
                                      <p:tavLst>
                                        <p:tav tm="0">
                                          <p:val>
                                            <p:strVal val="#ppt_x"/>
                                          </p:val>
                                        </p:tav>
                                        <p:tav tm="100000">
                                          <p:val>
                                            <p:strVal val="#ppt_x"/>
                                          </p:val>
                                        </p:tav>
                                      </p:tavLst>
                                    </p:anim>
                                    <p:anim calcmode="lin" valueType="num">
                                      <p:cBhvr>
                                        <p:cTn id="15" dur="1000" fill="hold"/>
                                        <p:tgtEl>
                                          <p:spTgt spid="74342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43437"/>
                                        </p:tgtEl>
                                        <p:attrNameLst>
                                          <p:attrName>style.visibility</p:attrName>
                                        </p:attrNameLst>
                                      </p:cBhvr>
                                      <p:to>
                                        <p:strVal val="visible"/>
                                      </p:to>
                                    </p:set>
                                    <p:animEffect transition="in" filter="fade">
                                      <p:cBhvr>
                                        <p:cTn id="18" dur="1000"/>
                                        <p:tgtEl>
                                          <p:spTgt spid="743437"/>
                                        </p:tgtEl>
                                      </p:cBhvr>
                                    </p:animEffect>
                                    <p:anim calcmode="lin" valueType="num">
                                      <p:cBhvr>
                                        <p:cTn id="19" dur="1000" fill="hold"/>
                                        <p:tgtEl>
                                          <p:spTgt spid="743437"/>
                                        </p:tgtEl>
                                        <p:attrNameLst>
                                          <p:attrName>ppt_x</p:attrName>
                                        </p:attrNameLst>
                                      </p:cBhvr>
                                      <p:tavLst>
                                        <p:tav tm="0">
                                          <p:val>
                                            <p:strVal val="#ppt_x"/>
                                          </p:val>
                                        </p:tav>
                                        <p:tav tm="100000">
                                          <p:val>
                                            <p:strVal val="#ppt_x"/>
                                          </p:val>
                                        </p:tav>
                                      </p:tavLst>
                                    </p:anim>
                                    <p:anim calcmode="lin" valueType="num">
                                      <p:cBhvr>
                                        <p:cTn id="20" dur="1000" fill="hold"/>
                                        <p:tgtEl>
                                          <p:spTgt spid="743437"/>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2000"/>
                            </p:stCondLst>
                            <p:childTnLst>
                              <p:par>
                                <p:cTn id="22" presetID="4" presetClass="entr" presetSubtype="32" fill="hold" grpId="0" nodeType="afterEffect">
                                  <p:stCondLst>
                                    <p:cond delay="0"/>
                                  </p:stCondLst>
                                  <p:childTnLst>
                                    <p:set>
                                      <p:cBhvr>
                                        <p:cTn id="23" dur="1" fill="hold">
                                          <p:stCondLst>
                                            <p:cond delay="0"/>
                                          </p:stCondLst>
                                        </p:cTn>
                                        <p:tgtEl>
                                          <p:spTgt spid="743443"/>
                                        </p:tgtEl>
                                        <p:attrNameLst>
                                          <p:attrName>style.visibility</p:attrName>
                                        </p:attrNameLst>
                                      </p:cBhvr>
                                      <p:to>
                                        <p:strVal val="visible"/>
                                      </p:to>
                                    </p:set>
                                    <p:animEffect transition="in" filter="box(out)">
                                      <p:cBhvr>
                                        <p:cTn id="24" dur="500"/>
                                        <p:tgtEl>
                                          <p:spTgt spid="743443"/>
                                        </p:tgtEl>
                                      </p:cBhvr>
                                    </p:animEffect>
                                  </p:childTnLst>
                                </p:cTn>
                              </p:par>
                            </p:childTnLst>
                          </p:cTn>
                        </p:par>
                        <p:par>
                          <p:cTn id="25" fill="hold" nodeType="afterGroup">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743435"/>
                                        </p:tgtEl>
                                        <p:attrNameLst>
                                          <p:attrName>style.visibility</p:attrName>
                                        </p:attrNameLst>
                                      </p:cBhvr>
                                      <p:to>
                                        <p:strVal val="visible"/>
                                      </p:to>
                                    </p:set>
                                    <p:animEffect transition="in" filter="wipe(left)">
                                      <p:cBhvr>
                                        <p:cTn id="28" dur="500"/>
                                        <p:tgtEl>
                                          <p:spTgt spid="743435"/>
                                        </p:tgtEl>
                                      </p:cBhvr>
                                    </p:animEffect>
                                  </p:childTnLst>
                                </p:cTn>
                              </p:par>
                              <p:par>
                                <p:cTn id="29" presetID="23" presetClass="emph" presetSubtype="0" repeatCount="indefinite" fill="hold" grpId="1" nodeType="withEffect">
                                  <p:stCondLst>
                                    <p:cond delay="0"/>
                                  </p:stCondLst>
                                  <p:endCondLst>
                                    <p:cond evt="onNext" delay="0">
                                      <p:tgtEl>
                                        <p:sldTgt/>
                                      </p:tgtEl>
                                    </p:cond>
                                  </p:endCondLst>
                                  <p:childTnLst>
                                    <p:animClr clrSpc="hsl" dir="cw">
                                      <p:cBhvr override="childStyle">
                                        <p:cTn id="30" dur="500" fill="hold"/>
                                        <p:tgtEl>
                                          <p:spTgt spid="743443"/>
                                        </p:tgtEl>
                                        <p:attrNameLst>
                                          <p:attrName>style.color</p:attrName>
                                        </p:attrNameLst>
                                      </p:cBhvr>
                                      <p:by>
                                        <p:hsl h="10842353" s="0" l="0"/>
                                      </p:by>
                                    </p:animClr>
                                    <p:animClr clrSpc="hsl" dir="cw">
                                      <p:cBhvr>
                                        <p:cTn id="31" dur="500" fill="hold"/>
                                        <p:tgtEl>
                                          <p:spTgt spid="743443"/>
                                        </p:tgtEl>
                                        <p:attrNameLst>
                                          <p:attrName>fillcolor</p:attrName>
                                        </p:attrNameLst>
                                      </p:cBhvr>
                                      <p:by>
                                        <p:hsl h="10842353" s="0" l="0"/>
                                      </p:by>
                                    </p:animClr>
                                    <p:animClr clrSpc="hsl" dir="cw">
                                      <p:cBhvr>
                                        <p:cTn id="32" dur="500" fill="hold"/>
                                        <p:tgtEl>
                                          <p:spTgt spid="743443"/>
                                        </p:tgtEl>
                                        <p:attrNameLst>
                                          <p:attrName>stroke.color</p:attrName>
                                        </p:attrNameLst>
                                      </p:cBhvr>
                                      <p:by>
                                        <p:hsl h="10842353" s="0" l="0"/>
                                      </p:by>
                                    </p:animClr>
                                    <p:set>
                                      <p:cBhvr>
                                        <p:cTn id="33" dur="500" fill="hold"/>
                                        <p:tgtEl>
                                          <p:spTgt spid="743443"/>
                                        </p:tgtEl>
                                        <p:attrNameLst>
                                          <p:attrName>fill.type</p:attrName>
                                        </p:attrNameLst>
                                      </p:cBhvr>
                                      <p:to>
                                        <p:strVal val="solid"/>
                                      </p:to>
                                    </p:set>
                                  </p:childTnLst>
                                </p:cTn>
                              </p:par>
                              <p:par>
                                <p:cTn id="34" presetID="23" presetClass="emph" presetSubtype="0" repeatCount="indefinite" fill="hold" grpId="1" nodeType="withEffect">
                                  <p:stCondLst>
                                    <p:cond delay="0"/>
                                  </p:stCondLst>
                                  <p:endCondLst>
                                    <p:cond evt="onNext" delay="0">
                                      <p:tgtEl>
                                        <p:sldTgt/>
                                      </p:tgtEl>
                                    </p:cond>
                                  </p:endCondLst>
                                  <p:childTnLst>
                                    <p:animClr clrSpc="hsl" dir="cw">
                                      <p:cBhvr override="childStyle">
                                        <p:cTn id="35" dur="500" fill="hold"/>
                                        <p:tgtEl>
                                          <p:spTgt spid="743435"/>
                                        </p:tgtEl>
                                        <p:attrNameLst>
                                          <p:attrName>style.color</p:attrName>
                                        </p:attrNameLst>
                                      </p:cBhvr>
                                      <p:by>
                                        <p:hsl h="10842353" s="0" l="0"/>
                                      </p:by>
                                    </p:animClr>
                                    <p:animClr clrSpc="hsl" dir="cw">
                                      <p:cBhvr>
                                        <p:cTn id="36" dur="500" fill="hold"/>
                                        <p:tgtEl>
                                          <p:spTgt spid="743435"/>
                                        </p:tgtEl>
                                        <p:attrNameLst>
                                          <p:attrName>fillcolor</p:attrName>
                                        </p:attrNameLst>
                                      </p:cBhvr>
                                      <p:by>
                                        <p:hsl h="10842353" s="0" l="0"/>
                                      </p:by>
                                    </p:animClr>
                                    <p:animClr clrSpc="hsl" dir="cw">
                                      <p:cBhvr>
                                        <p:cTn id="37" dur="500" fill="hold"/>
                                        <p:tgtEl>
                                          <p:spTgt spid="743435"/>
                                        </p:tgtEl>
                                        <p:attrNameLst>
                                          <p:attrName>stroke.color</p:attrName>
                                        </p:attrNameLst>
                                      </p:cBhvr>
                                      <p:by>
                                        <p:hsl h="10842353" s="0" l="0"/>
                                      </p:by>
                                    </p:animClr>
                                    <p:set>
                                      <p:cBhvr>
                                        <p:cTn id="38" dur="500" fill="hold"/>
                                        <p:tgtEl>
                                          <p:spTgt spid="743435"/>
                                        </p:tgtEl>
                                        <p:attrNameLst>
                                          <p:attrName>fill.type</p:attrName>
                                        </p:attrNameLst>
                                      </p:cBhvr>
                                      <p:to>
                                        <p:strVal val="solid"/>
                                      </p:to>
                                    </p:set>
                                  </p:childTnLst>
                                </p:cTn>
                              </p:par>
                            </p:childTnLst>
                          </p:cTn>
                        </p:par>
                        <p:par>
                          <p:cTn id="39" fill="hold" nodeType="afterGroup">
                            <p:stCondLst>
                              <p:cond delay="3000"/>
                            </p:stCondLst>
                            <p:childTnLst>
                              <p:par>
                                <p:cTn id="40" presetID="22" presetClass="entr" presetSubtype="1" fill="hold" grpId="0" nodeType="afterEffect">
                                  <p:stCondLst>
                                    <p:cond delay="0"/>
                                  </p:stCondLst>
                                  <p:childTnLst>
                                    <p:set>
                                      <p:cBhvr>
                                        <p:cTn id="41" dur="1" fill="hold">
                                          <p:stCondLst>
                                            <p:cond delay="0"/>
                                          </p:stCondLst>
                                        </p:cTn>
                                        <p:tgtEl>
                                          <p:spTgt spid="743430"/>
                                        </p:tgtEl>
                                        <p:attrNameLst>
                                          <p:attrName>style.visibility</p:attrName>
                                        </p:attrNameLst>
                                      </p:cBhvr>
                                      <p:to>
                                        <p:strVal val="visible"/>
                                      </p:to>
                                    </p:set>
                                    <p:animEffect transition="in" filter="wipe(up)">
                                      <p:cBhvr>
                                        <p:cTn id="42" dur="500"/>
                                        <p:tgtEl>
                                          <p:spTgt spid="743430"/>
                                        </p:tgtEl>
                                      </p:cBhvr>
                                    </p:animEffect>
                                  </p:childTnLst>
                                </p:cTn>
                              </p:par>
                            </p:childTnLst>
                          </p:cTn>
                        </p:par>
                        <p:par>
                          <p:cTn id="43" fill="hold" nodeType="afterGroup">
                            <p:stCondLst>
                              <p:cond delay="3500"/>
                            </p:stCondLst>
                            <p:childTnLst>
                              <p:par>
                                <p:cTn id="44" presetID="22" presetClass="entr" presetSubtype="4" fill="hold" grpId="0" nodeType="afterEffect">
                                  <p:stCondLst>
                                    <p:cond delay="0"/>
                                  </p:stCondLst>
                                  <p:childTnLst>
                                    <p:set>
                                      <p:cBhvr>
                                        <p:cTn id="45" dur="1" fill="hold">
                                          <p:stCondLst>
                                            <p:cond delay="0"/>
                                          </p:stCondLst>
                                        </p:cTn>
                                        <p:tgtEl>
                                          <p:spTgt spid="743434"/>
                                        </p:tgtEl>
                                        <p:attrNameLst>
                                          <p:attrName>style.visibility</p:attrName>
                                        </p:attrNameLst>
                                      </p:cBhvr>
                                      <p:to>
                                        <p:strVal val="visible"/>
                                      </p:to>
                                    </p:set>
                                    <p:animEffect transition="in" filter="wipe(down)">
                                      <p:cBhvr>
                                        <p:cTn id="46" dur="500"/>
                                        <p:tgtEl>
                                          <p:spTgt spid="743434"/>
                                        </p:tgtEl>
                                      </p:cBhvr>
                                    </p:animEffect>
                                  </p:childTnLst>
                                </p:cTn>
                              </p:par>
                            </p:childTnLst>
                          </p:cTn>
                        </p:par>
                        <p:par>
                          <p:cTn id="47" fill="hold" nodeType="afterGroup">
                            <p:stCondLst>
                              <p:cond delay="4000"/>
                            </p:stCondLst>
                            <p:childTnLst>
                              <p:par>
                                <p:cTn id="48" presetID="22" presetClass="entr" presetSubtype="1" fill="hold" grpId="0" nodeType="afterEffect">
                                  <p:stCondLst>
                                    <p:cond delay="0"/>
                                  </p:stCondLst>
                                  <p:childTnLst>
                                    <p:set>
                                      <p:cBhvr>
                                        <p:cTn id="49" dur="1" fill="hold">
                                          <p:stCondLst>
                                            <p:cond delay="0"/>
                                          </p:stCondLst>
                                        </p:cTn>
                                        <p:tgtEl>
                                          <p:spTgt spid="743431"/>
                                        </p:tgtEl>
                                        <p:attrNameLst>
                                          <p:attrName>style.visibility</p:attrName>
                                        </p:attrNameLst>
                                      </p:cBhvr>
                                      <p:to>
                                        <p:strVal val="visible"/>
                                      </p:to>
                                    </p:set>
                                    <p:animEffect transition="in" filter="wipe(up)">
                                      <p:cBhvr>
                                        <p:cTn id="50" dur="500"/>
                                        <p:tgtEl>
                                          <p:spTgt spid="743431"/>
                                        </p:tgtEl>
                                      </p:cBhvr>
                                    </p:animEffect>
                                  </p:childTnLst>
                                </p:cTn>
                              </p:par>
                            </p:childTnLst>
                          </p:cTn>
                        </p:par>
                        <p:par>
                          <p:cTn id="51" fill="hold" nodeType="afterGroup">
                            <p:stCondLst>
                              <p:cond delay="4500"/>
                            </p:stCondLst>
                            <p:childTnLst>
                              <p:par>
                                <p:cTn id="52" presetID="22" presetClass="entr" presetSubtype="4" fill="hold" grpId="0" nodeType="afterEffect">
                                  <p:stCondLst>
                                    <p:cond delay="0"/>
                                  </p:stCondLst>
                                  <p:childTnLst>
                                    <p:set>
                                      <p:cBhvr>
                                        <p:cTn id="53" dur="1" fill="hold">
                                          <p:stCondLst>
                                            <p:cond delay="0"/>
                                          </p:stCondLst>
                                        </p:cTn>
                                        <p:tgtEl>
                                          <p:spTgt spid="743432"/>
                                        </p:tgtEl>
                                        <p:attrNameLst>
                                          <p:attrName>style.visibility</p:attrName>
                                        </p:attrNameLst>
                                      </p:cBhvr>
                                      <p:to>
                                        <p:strVal val="visible"/>
                                      </p:to>
                                    </p:set>
                                    <p:animEffect transition="in" filter="wipe(down)">
                                      <p:cBhvr>
                                        <p:cTn id="54" dur="500"/>
                                        <p:tgtEl>
                                          <p:spTgt spid="743432"/>
                                        </p:tgtEl>
                                      </p:cBhvr>
                                    </p:animEffect>
                                  </p:childTnLst>
                                </p:cTn>
                              </p:par>
                            </p:childTnLst>
                          </p:cTn>
                        </p:par>
                        <p:par>
                          <p:cTn id="55" fill="hold" nodeType="afterGroup">
                            <p:stCondLst>
                              <p:cond delay="5000"/>
                            </p:stCondLst>
                            <p:childTnLst>
                              <p:par>
                                <p:cTn id="56" presetID="22" presetClass="entr" presetSubtype="2" fill="hold" grpId="0" nodeType="afterEffect">
                                  <p:stCondLst>
                                    <p:cond delay="0"/>
                                  </p:stCondLst>
                                  <p:childTnLst>
                                    <p:set>
                                      <p:cBhvr>
                                        <p:cTn id="57" dur="1" fill="hold">
                                          <p:stCondLst>
                                            <p:cond delay="0"/>
                                          </p:stCondLst>
                                        </p:cTn>
                                        <p:tgtEl>
                                          <p:spTgt spid="743436"/>
                                        </p:tgtEl>
                                        <p:attrNameLst>
                                          <p:attrName>style.visibility</p:attrName>
                                        </p:attrNameLst>
                                      </p:cBhvr>
                                      <p:to>
                                        <p:strVal val="visible"/>
                                      </p:to>
                                    </p:set>
                                    <p:animEffect transition="in" filter="wipe(right)">
                                      <p:cBhvr>
                                        <p:cTn id="58" dur="500"/>
                                        <p:tgtEl>
                                          <p:spTgt spid="743436"/>
                                        </p:tgtEl>
                                      </p:cBhvr>
                                    </p:animEffect>
                                  </p:childTnLst>
                                </p:cTn>
                              </p:par>
                            </p:childTnLst>
                          </p:cTn>
                        </p:par>
                        <p:par>
                          <p:cTn id="59" fill="hold" nodeType="afterGroup">
                            <p:stCondLst>
                              <p:cond delay="5500"/>
                            </p:stCondLst>
                            <p:childTnLst>
                              <p:par>
                                <p:cTn id="60" presetID="22" presetClass="entr" presetSubtype="4" fill="hold" grpId="0" nodeType="afterEffect">
                                  <p:stCondLst>
                                    <p:cond delay="0"/>
                                  </p:stCondLst>
                                  <p:childTnLst>
                                    <p:set>
                                      <p:cBhvr>
                                        <p:cTn id="61" dur="1" fill="hold">
                                          <p:stCondLst>
                                            <p:cond delay="0"/>
                                          </p:stCondLst>
                                        </p:cTn>
                                        <p:tgtEl>
                                          <p:spTgt spid="743433"/>
                                        </p:tgtEl>
                                        <p:attrNameLst>
                                          <p:attrName>style.visibility</p:attrName>
                                        </p:attrNameLst>
                                      </p:cBhvr>
                                      <p:to>
                                        <p:strVal val="visible"/>
                                      </p:to>
                                    </p:set>
                                    <p:animEffect transition="in" filter="wipe(down)">
                                      <p:cBhvr>
                                        <p:cTn id="62" dur="500"/>
                                        <p:tgtEl>
                                          <p:spTgt spid="743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8" grpId="0"/>
      <p:bldP spid="743429" grpId="0"/>
      <p:bldP spid="743430" grpId="0" animBg="1"/>
      <p:bldP spid="743431" grpId="0" animBg="1"/>
      <p:bldP spid="743432" grpId="0" animBg="1"/>
      <p:bldP spid="743433" grpId="0" animBg="1"/>
      <p:bldP spid="743434" grpId="0" animBg="1"/>
      <p:bldP spid="743435" grpId="0" animBg="1"/>
      <p:bldP spid="743435" grpId="1" animBg="1"/>
      <p:bldP spid="743436" grpId="0" animBg="1"/>
      <p:bldP spid="743443" grpId="0" animBg="1"/>
      <p:bldP spid="74344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670888" y="620688"/>
            <a:ext cx="3901112" cy="1143000"/>
          </a:xfrm>
        </p:spPr>
        <p:txBody>
          <a:bodyPr/>
          <a:lstStyle/>
          <a:p>
            <a:r>
              <a:rPr lang="en-US" sz="54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SHE factory:</a:t>
            </a:r>
            <a:endParaRPr lang="ru-RU" sz="5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5" name="Объект 4"/>
          <p:cNvGraphicFramePr>
            <a:graphicFrameLocks noChangeAspect="1"/>
          </p:cNvGraphicFramePr>
          <p:nvPr>
            <p:extLst>
              <p:ext uri="{D42A27DB-BD31-4B8C-83A1-F6EECF244321}">
                <p14:modId xmlns:p14="http://schemas.microsoft.com/office/powerpoint/2010/main" xmlns="" val="2297341665"/>
              </p:ext>
            </p:extLst>
          </p:nvPr>
        </p:nvGraphicFramePr>
        <p:xfrm>
          <a:off x="209774" y="2492896"/>
          <a:ext cx="3714154" cy="2362719"/>
        </p:xfrm>
        <a:graphic>
          <a:graphicData uri="http://schemas.openxmlformats.org/presentationml/2006/ole">
            <p:oleObj spid="_x0000_s268399" name="CorelDRAW" r:id="rId4" imgW="9738360" imgH="5855208" progId="">
              <p:embed/>
            </p:oleObj>
          </a:graphicData>
        </a:graphic>
      </p:graphicFrame>
      <p:pic>
        <p:nvPicPr>
          <p:cNvPr id="6" name="Picture 2" descr="ЭК Вар 216 Вид 0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779912" y="4293096"/>
            <a:ext cx="4693916" cy="2346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70536" y="1484784"/>
            <a:ext cx="3342208" cy="239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5046747" y="653787"/>
            <a:ext cx="3951040" cy="830997"/>
          </a:xfrm>
          <a:prstGeom prst="rect">
            <a:avLst/>
          </a:prstGeom>
          <a:noFill/>
        </p:spPr>
        <p:txBody>
          <a:bodyPr wrap="square" rtlCol="0">
            <a:spAutoFit/>
          </a:bodyPr>
          <a:lstStyle/>
          <a:p>
            <a:r>
              <a:rPr lang="en-US" sz="2400" dirty="0" smtClean="0"/>
              <a:t>High-current cyclotron </a:t>
            </a:r>
          </a:p>
          <a:p>
            <a:r>
              <a:rPr lang="en-US" sz="2400" dirty="0" smtClean="0"/>
              <a:t>DC-280</a:t>
            </a:r>
            <a:endParaRPr lang="ru-RU" sz="2400" dirty="0"/>
          </a:p>
        </p:txBody>
      </p:sp>
      <p:sp>
        <p:nvSpPr>
          <p:cNvPr id="9" name="TextBox 8"/>
          <p:cNvSpPr txBox="1"/>
          <p:nvPr/>
        </p:nvSpPr>
        <p:spPr>
          <a:xfrm>
            <a:off x="683568" y="2605473"/>
            <a:ext cx="2003586" cy="461665"/>
          </a:xfrm>
          <a:prstGeom prst="rect">
            <a:avLst/>
          </a:prstGeom>
          <a:noFill/>
        </p:spPr>
        <p:txBody>
          <a:bodyPr wrap="square" rtlCol="0">
            <a:spAutoFit/>
          </a:bodyPr>
          <a:lstStyle/>
          <a:p>
            <a:r>
              <a:rPr lang="en-US" sz="2400" dirty="0" smtClean="0"/>
              <a:t>New facilities</a:t>
            </a:r>
            <a:endParaRPr lang="ru-RU" sz="2400" dirty="0"/>
          </a:p>
        </p:txBody>
      </p:sp>
      <p:sp>
        <p:nvSpPr>
          <p:cNvPr id="10" name="TextBox 9"/>
          <p:cNvSpPr txBox="1"/>
          <p:nvPr/>
        </p:nvSpPr>
        <p:spPr>
          <a:xfrm>
            <a:off x="917639" y="5827445"/>
            <a:ext cx="3006289" cy="830997"/>
          </a:xfrm>
          <a:prstGeom prst="rect">
            <a:avLst/>
          </a:prstGeom>
          <a:noFill/>
        </p:spPr>
        <p:txBody>
          <a:bodyPr wrap="square" rtlCol="0">
            <a:spAutoFit/>
          </a:bodyPr>
          <a:lstStyle/>
          <a:p>
            <a:r>
              <a:rPr lang="en-US" sz="2400" dirty="0" smtClean="0"/>
              <a:t>New experimental hall</a:t>
            </a:r>
            <a:endParaRPr lang="ru-RU" sz="2400" dirty="0"/>
          </a:p>
        </p:txBody>
      </p:sp>
    </p:spTree>
    <p:extLst>
      <p:ext uri="{BB962C8B-B14F-4D97-AF65-F5344CB8AC3E}">
        <p14:creationId xmlns:p14="http://schemas.microsoft.com/office/powerpoint/2010/main" xmlns="" val="15078996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61963" y="979488"/>
            <a:ext cx="8335962" cy="3478212"/>
            <a:chOff x="961" y="1077"/>
            <a:chExt cx="4392" cy="2001"/>
          </a:xfrm>
        </p:grpSpPr>
        <p:pic>
          <p:nvPicPr>
            <p:cNvPr id="159761" name="Picture 3" descr="All FlerovLab_base 2"/>
            <p:cNvPicPr>
              <a:picLocks noChangeAspect="1" noChangeArrowheads="1"/>
            </p:cNvPicPr>
            <p:nvPr/>
          </p:nvPicPr>
          <p:blipFill>
            <a:blip r:embed="rId3" cstate="print"/>
            <a:srcRect/>
            <a:stretch>
              <a:fillRect/>
            </a:stretch>
          </p:blipFill>
          <p:spPr bwMode="auto">
            <a:xfrm>
              <a:off x="961" y="1077"/>
              <a:ext cx="4392" cy="2001"/>
            </a:xfrm>
            <a:prstGeom prst="rect">
              <a:avLst/>
            </a:prstGeom>
            <a:noFill/>
            <a:ln w="9525">
              <a:noFill/>
              <a:miter lim="800000"/>
              <a:headEnd/>
              <a:tailEnd/>
            </a:ln>
          </p:spPr>
        </p:pic>
        <p:pic>
          <p:nvPicPr>
            <p:cNvPr id="159762" name="Picture 4" descr="All FlerovLab_accelerators"/>
            <p:cNvPicPr>
              <a:picLocks noChangeAspect="1" noChangeArrowheads="1"/>
            </p:cNvPicPr>
            <p:nvPr/>
          </p:nvPicPr>
          <p:blipFill>
            <a:blip r:embed="rId4" cstate="print"/>
            <a:srcRect/>
            <a:stretch>
              <a:fillRect/>
            </a:stretch>
          </p:blipFill>
          <p:spPr bwMode="auto">
            <a:xfrm>
              <a:off x="961" y="1077"/>
              <a:ext cx="4392" cy="2001"/>
            </a:xfrm>
            <a:prstGeom prst="rect">
              <a:avLst/>
            </a:prstGeom>
            <a:noFill/>
            <a:ln w="9525">
              <a:noFill/>
              <a:miter lim="800000"/>
              <a:headEnd/>
              <a:tailEnd/>
            </a:ln>
          </p:spPr>
        </p:pic>
        <p:sp>
          <p:nvSpPr>
            <p:cNvPr id="159763" name="Text Box 5"/>
            <p:cNvSpPr txBox="1">
              <a:spLocks noChangeArrowheads="1"/>
            </p:cNvSpPr>
            <p:nvPr/>
          </p:nvSpPr>
          <p:spPr bwMode="auto">
            <a:xfrm>
              <a:off x="4254" y="2392"/>
              <a:ext cx="484" cy="195"/>
            </a:xfrm>
            <a:prstGeom prst="rect">
              <a:avLst/>
            </a:prstGeom>
            <a:noFill/>
            <a:ln w="9525">
              <a:noFill/>
              <a:miter lim="800000"/>
              <a:headEnd/>
              <a:tailEnd/>
            </a:ln>
            <a:effectLst/>
          </p:spPr>
          <p:txBody>
            <a:bodyPr>
              <a:spAutoFit/>
            </a:bodyPr>
            <a:lstStyle/>
            <a:p>
              <a:pPr eaLnBrk="1" hangingPunct="1">
                <a:spcBef>
                  <a:spcPct val="50000"/>
                </a:spcBef>
              </a:pPr>
              <a:r>
                <a:rPr lang="en-US" altLang="ru-RU" sz="1600">
                  <a:latin typeface="Arial" pitchFamily="34" charset="0"/>
                </a:rPr>
                <a:t>U400M</a:t>
              </a:r>
            </a:p>
          </p:txBody>
        </p:sp>
        <p:sp>
          <p:nvSpPr>
            <p:cNvPr id="159764" name="Text Box 6"/>
            <p:cNvSpPr txBox="1">
              <a:spLocks noChangeArrowheads="1"/>
            </p:cNvSpPr>
            <p:nvPr/>
          </p:nvSpPr>
          <p:spPr bwMode="auto">
            <a:xfrm>
              <a:off x="1737" y="2474"/>
              <a:ext cx="546" cy="212"/>
            </a:xfrm>
            <a:prstGeom prst="rect">
              <a:avLst/>
            </a:prstGeom>
            <a:noFill/>
            <a:ln w="9525">
              <a:noFill/>
              <a:miter lim="800000"/>
              <a:headEnd/>
              <a:tailEnd/>
            </a:ln>
            <a:effectLst/>
          </p:spPr>
          <p:txBody>
            <a:bodyPr>
              <a:spAutoFit/>
            </a:bodyPr>
            <a:lstStyle/>
            <a:p>
              <a:pPr algn="ctr" eaLnBrk="1" hangingPunct="1">
                <a:spcBef>
                  <a:spcPct val="50000"/>
                </a:spcBef>
              </a:pPr>
              <a:r>
                <a:rPr lang="en-US" altLang="ru-RU" sz="1600">
                  <a:latin typeface="Arial" pitchFamily="34" charset="0"/>
                </a:rPr>
                <a:t>U400</a:t>
              </a:r>
            </a:p>
          </p:txBody>
        </p:sp>
        <p:sp>
          <p:nvSpPr>
            <p:cNvPr id="159765" name="Text Box 7"/>
            <p:cNvSpPr txBox="1">
              <a:spLocks noChangeArrowheads="1"/>
            </p:cNvSpPr>
            <p:nvPr/>
          </p:nvSpPr>
          <p:spPr bwMode="auto">
            <a:xfrm>
              <a:off x="2480" y="1958"/>
              <a:ext cx="482" cy="192"/>
            </a:xfrm>
            <a:prstGeom prst="rect">
              <a:avLst/>
            </a:prstGeom>
            <a:noFill/>
            <a:ln w="9525">
              <a:noFill/>
              <a:miter lim="800000"/>
              <a:headEnd/>
              <a:tailEnd/>
            </a:ln>
            <a:effectLst/>
          </p:spPr>
          <p:txBody>
            <a:bodyPr>
              <a:spAutoFit/>
            </a:bodyPr>
            <a:lstStyle/>
            <a:p>
              <a:pPr eaLnBrk="1" hangingPunct="1">
                <a:spcBef>
                  <a:spcPct val="50000"/>
                </a:spcBef>
              </a:pPr>
              <a:r>
                <a:rPr lang="en-US" altLang="ru-RU" sz="1400">
                  <a:latin typeface="Arial" pitchFamily="34" charset="0"/>
                </a:rPr>
                <a:t>DRIBs</a:t>
              </a:r>
            </a:p>
          </p:txBody>
        </p:sp>
        <p:sp>
          <p:nvSpPr>
            <p:cNvPr id="159766" name="Text Box 8"/>
            <p:cNvSpPr txBox="1">
              <a:spLocks noChangeArrowheads="1"/>
            </p:cNvSpPr>
            <p:nvPr/>
          </p:nvSpPr>
          <p:spPr bwMode="auto">
            <a:xfrm>
              <a:off x="3079" y="2547"/>
              <a:ext cx="481" cy="212"/>
            </a:xfrm>
            <a:prstGeom prst="rect">
              <a:avLst/>
            </a:prstGeom>
            <a:noFill/>
            <a:ln w="9525">
              <a:noFill/>
              <a:miter lim="800000"/>
              <a:headEnd/>
              <a:tailEnd/>
            </a:ln>
            <a:effectLst/>
          </p:spPr>
          <p:txBody>
            <a:bodyPr>
              <a:spAutoFit/>
            </a:bodyPr>
            <a:lstStyle/>
            <a:p>
              <a:pPr eaLnBrk="1" hangingPunct="1">
                <a:spcBef>
                  <a:spcPct val="50000"/>
                </a:spcBef>
              </a:pPr>
              <a:r>
                <a:rPr lang="en-US" altLang="ru-RU" sz="1600">
                  <a:latin typeface="Arial" pitchFamily="34" charset="0"/>
                </a:rPr>
                <a:t>MT25</a:t>
              </a:r>
            </a:p>
          </p:txBody>
        </p:sp>
        <p:sp>
          <p:nvSpPr>
            <p:cNvPr id="159767" name="Text Box 9"/>
            <p:cNvSpPr txBox="1">
              <a:spLocks noChangeArrowheads="1"/>
            </p:cNvSpPr>
            <p:nvPr/>
          </p:nvSpPr>
          <p:spPr bwMode="auto">
            <a:xfrm>
              <a:off x="3898" y="1140"/>
              <a:ext cx="482" cy="212"/>
            </a:xfrm>
            <a:prstGeom prst="rect">
              <a:avLst/>
            </a:prstGeom>
            <a:noFill/>
            <a:ln w="9525">
              <a:noFill/>
              <a:miter lim="800000"/>
              <a:headEnd/>
              <a:tailEnd/>
            </a:ln>
            <a:effectLst/>
          </p:spPr>
          <p:txBody>
            <a:bodyPr>
              <a:spAutoFit/>
            </a:bodyPr>
            <a:lstStyle/>
            <a:p>
              <a:pPr eaLnBrk="1" hangingPunct="1">
                <a:spcBef>
                  <a:spcPct val="50000"/>
                </a:spcBef>
              </a:pPr>
              <a:r>
                <a:rPr lang="en-US" altLang="ru-RU" sz="1600">
                  <a:latin typeface="Arial" pitchFamily="34" charset="0"/>
                </a:rPr>
                <a:t>U200</a:t>
              </a:r>
            </a:p>
          </p:txBody>
        </p:sp>
        <p:sp>
          <p:nvSpPr>
            <p:cNvPr id="159768" name="Text Box 10"/>
            <p:cNvSpPr txBox="1">
              <a:spLocks noChangeArrowheads="1"/>
            </p:cNvSpPr>
            <p:nvPr/>
          </p:nvSpPr>
          <p:spPr bwMode="auto">
            <a:xfrm>
              <a:off x="4381" y="1590"/>
              <a:ext cx="417" cy="195"/>
            </a:xfrm>
            <a:prstGeom prst="rect">
              <a:avLst/>
            </a:prstGeom>
            <a:noFill/>
            <a:ln w="9525">
              <a:noFill/>
              <a:miter lim="800000"/>
              <a:headEnd/>
              <a:tailEnd/>
            </a:ln>
            <a:effectLst/>
          </p:spPr>
          <p:txBody>
            <a:bodyPr>
              <a:spAutoFit/>
            </a:bodyPr>
            <a:lstStyle/>
            <a:p>
              <a:pPr eaLnBrk="1" hangingPunct="1">
                <a:spcBef>
                  <a:spcPct val="50000"/>
                </a:spcBef>
              </a:pPr>
              <a:r>
                <a:rPr lang="en-US" altLang="ru-RU" sz="1600">
                  <a:latin typeface="Arial" pitchFamily="34" charset="0"/>
                </a:rPr>
                <a:t>IC100</a:t>
              </a:r>
            </a:p>
          </p:txBody>
        </p:sp>
      </p:grpSp>
      <p:sp>
        <p:nvSpPr>
          <p:cNvPr id="15362" name="Заголовок 1"/>
          <p:cNvSpPr>
            <a:spLocks noGrp="1"/>
          </p:cNvSpPr>
          <p:nvPr>
            <p:ph type="title"/>
          </p:nvPr>
        </p:nvSpPr>
        <p:spPr>
          <a:xfrm>
            <a:off x="2339975" y="0"/>
            <a:ext cx="4630738" cy="952500"/>
          </a:xfrm>
        </p:spPr>
        <p:txBody>
          <a:bodyPr>
            <a:normAutofit fontScale="90000"/>
          </a:bodyPr>
          <a:lstStyle/>
          <a:p>
            <a:pPr>
              <a:defRPr/>
            </a:pPr>
            <a:r>
              <a:rPr lang="en-US" altLang="ru-RU" sz="2200" b="1" dirty="0">
                <a:solidFill>
                  <a:srgbClr val="0000CC"/>
                </a:solidFill>
                <a:ea typeface="Arial Unicode MS" pitchFamily="34" charset="-128"/>
                <a:cs typeface="Arial Unicode MS" pitchFamily="34" charset="-128"/>
              </a:rPr>
              <a:t>FLNR accelerator complex in 2014</a:t>
            </a:r>
            <a:r>
              <a:rPr lang="ru-RU" altLang="ru-RU" sz="2200" b="1" dirty="0" smtClean="0">
                <a:solidFill>
                  <a:srgbClr val="0000CC"/>
                </a:solidFill>
                <a:ea typeface="Arial Unicode MS" pitchFamily="34" charset="-128"/>
                <a:cs typeface="Arial Unicode MS" pitchFamily="34" charset="-128"/>
              </a:rPr>
              <a:t>.</a:t>
            </a:r>
            <a:r>
              <a:rPr lang="en-US" altLang="ru-RU" sz="1800" b="1" dirty="0" smtClean="0">
                <a:solidFill>
                  <a:srgbClr val="0000CC"/>
                </a:solidFill>
                <a:ea typeface="Arial Unicode MS" pitchFamily="34" charset="-128"/>
                <a:cs typeface="Arial Unicode MS" pitchFamily="34" charset="-128"/>
              </a:rPr>
              <a:t/>
            </a:r>
            <a:br>
              <a:rPr lang="en-US" altLang="ru-RU" sz="1800" b="1" dirty="0" smtClean="0">
                <a:solidFill>
                  <a:srgbClr val="0000CC"/>
                </a:solidFill>
                <a:ea typeface="Arial Unicode MS" pitchFamily="34" charset="-128"/>
                <a:cs typeface="Arial Unicode MS" pitchFamily="34" charset="-128"/>
              </a:rPr>
            </a:br>
            <a:r>
              <a:rPr lang="en-US" altLang="ru-RU" sz="1800" b="1" dirty="0" smtClean="0">
                <a:solidFill>
                  <a:srgbClr val="0000CC"/>
                </a:solidFill>
                <a:cs typeface="Times New Roman" pitchFamily="18" charset="0"/>
              </a:rPr>
              <a:t>4 heavy ion cyclotrons </a:t>
            </a:r>
            <a:br>
              <a:rPr lang="en-US" altLang="ru-RU" sz="1800" b="1" dirty="0" smtClean="0">
                <a:solidFill>
                  <a:srgbClr val="0000CC"/>
                </a:solidFill>
                <a:cs typeface="Times New Roman" pitchFamily="18" charset="0"/>
              </a:rPr>
            </a:br>
            <a:r>
              <a:rPr lang="en-US" altLang="ru-RU" sz="1800" b="1" dirty="0" smtClean="0">
                <a:solidFill>
                  <a:srgbClr val="0000CC"/>
                </a:solidFill>
                <a:cs typeface="Times New Roman" pitchFamily="18" charset="0"/>
              </a:rPr>
              <a:t>and MT-25 </a:t>
            </a:r>
            <a:r>
              <a:rPr lang="en-US" altLang="ru-RU" sz="1800" b="1" dirty="0" err="1" smtClean="0">
                <a:solidFill>
                  <a:srgbClr val="0000CC"/>
                </a:solidFill>
                <a:cs typeface="Times New Roman" pitchFamily="18" charset="0"/>
              </a:rPr>
              <a:t>microtron</a:t>
            </a:r>
            <a:r>
              <a:rPr lang="en-US" altLang="ru-RU" sz="1800" b="1" dirty="0" smtClean="0">
                <a:solidFill>
                  <a:srgbClr val="0000CC"/>
                </a:solidFill>
                <a:cs typeface="Times New Roman" pitchFamily="18" charset="0"/>
              </a:rPr>
              <a:t> – electron accelerator</a:t>
            </a:r>
            <a:endParaRPr lang="ru-RU" altLang="ru-RU" sz="1800" b="1" dirty="0" smtClean="0">
              <a:solidFill>
                <a:srgbClr val="0000CC"/>
              </a:solidFill>
              <a:latin typeface="Comic Sans MS" panose="030F0702030302020204" pitchFamily="66" charset="0"/>
              <a:cs typeface="Times New Roman" pitchFamily="18" charset="0"/>
            </a:endParaRPr>
          </a:p>
        </p:txBody>
      </p:sp>
      <p:sp>
        <p:nvSpPr>
          <p:cNvPr id="6" name="Rectangle 3"/>
          <p:cNvSpPr txBox="1">
            <a:spLocks noChangeArrowheads="1"/>
          </p:cNvSpPr>
          <p:nvPr/>
        </p:nvSpPr>
        <p:spPr>
          <a:xfrm>
            <a:off x="-28575" y="4964113"/>
            <a:ext cx="6726238" cy="1870075"/>
          </a:xfrm>
          <a:prstGeom prst="rect">
            <a:avLst/>
          </a:prstGeom>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defRPr/>
            </a:pPr>
            <a:r>
              <a:rPr lang="en-US" altLang="ru-RU" sz="1600" b="1" dirty="0" smtClean="0">
                <a:cs typeface="Arial" panose="020B0604020202020204" pitchFamily="34" charset="0"/>
              </a:rPr>
              <a:t>U-400M</a:t>
            </a:r>
            <a:r>
              <a:rPr lang="en-US" altLang="ru-RU" sz="1600" dirty="0" smtClean="0">
                <a:cs typeface="Arial" panose="020B0604020202020204" pitchFamily="34" charset="0"/>
              </a:rPr>
              <a:t> - E= 6</a:t>
            </a:r>
            <a:r>
              <a:rPr lang="en-US" altLang="ru-RU" sz="1600" dirty="0" smtClean="0">
                <a:cs typeface="Arial" panose="020B0604020202020204" pitchFamily="34" charset="0"/>
                <a:sym typeface="Symbol" panose="05050102010706020507" pitchFamily="18" charset="2"/>
              </a:rPr>
              <a:t></a:t>
            </a:r>
            <a:r>
              <a:rPr lang="ru-RU" altLang="ru-RU" sz="1600" dirty="0" smtClean="0">
                <a:cs typeface="Arial" panose="020B0604020202020204" pitchFamily="34" charset="0"/>
              </a:rPr>
              <a:t>50</a:t>
            </a:r>
            <a:r>
              <a:rPr lang="en-US" altLang="ru-RU" sz="1600" dirty="0" smtClean="0">
                <a:cs typeface="Arial" panose="020B0604020202020204" pitchFamily="34" charset="0"/>
              </a:rPr>
              <a:t> MeV/nucleon</a:t>
            </a:r>
          </a:p>
          <a:p>
            <a:pPr eaLnBrk="1" hangingPunct="1">
              <a:defRPr/>
            </a:pPr>
            <a:r>
              <a:rPr lang="en-US" altLang="ru-RU" sz="1600" b="1" dirty="0" smtClean="0">
                <a:cs typeface="Arial" panose="020B0604020202020204" pitchFamily="34" charset="0"/>
              </a:rPr>
              <a:t>U-400 </a:t>
            </a:r>
            <a:r>
              <a:rPr lang="en-US" altLang="ru-RU" sz="1600" dirty="0" smtClean="0">
                <a:cs typeface="Arial" panose="020B0604020202020204" pitchFamily="34" charset="0"/>
              </a:rPr>
              <a:t>   - E=3.5</a:t>
            </a:r>
            <a:r>
              <a:rPr lang="en-US" altLang="ru-RU" sz="1600" dirty="0" smtClean="0">
                <a:cs typeface="Arial" panose="020B0604020202020204" pitchFamily="34" charset="0"/>
                <a:sym typeface="Symbol" panose="05050102010706020507" pitchFamily="18" charset="2"/>
              </a:rPr>
              <a:t></a:t>
            </a:r>
            <a:r>
              <a:rPr lang="en-US" altLang="ru-RU" sz="1600" dirty="0" smtClean="0">
                <a:cs typeface="Arial" panose="020B0604020202020204" pitchFamily="34" charset="0"/>
              </a:rPr>
              <a:t>20 MeV/nucleon</a:t>
            </a:r>
          </a:p>
          <a:p>
            <a:pPr eaLnBrk="1" hangingPunct="1">
              <a:defRPr/>
            </a:pPr>
            <a:r>
              <a:rPr lang="en-US" altLang="ru-RU" sz="1600" b="1" dirty="0" smtClean="0">
                <a:cs typeface="Arial" panose="020B0604020202020204" pitchFamily="34" charset="0"/>
              </a:rPr>
              <a:t>U-200</a:t>
            </a:r>
            <a:r>
              <a:rPr lang="en-US" altLang="ru-RU" sz="1600" dirty="0" smtClean="0">
                <a:cs typeface="Arial" panose="020B0604020202020204" pitchFamily="34" charset="0"/>
              </a:rPr>
              <a:t>    - E=3</a:t>
            </a:r>
            <a:r>
              <a:rPr lang="en-US" altLang="ru-RU" sz="1600" dirty="0" smtClean="0">
                <a:cs typeface="Arial" panose="020B0604020202020204" pitchFamily="34" charset="0"/>
                <a:sym typeface="Symbol" panose="05050102010706020507" pitchFamily="18" charset="2"/>
              </a:rPr>
              <a:t></a:t>
            </a:r>
            <a:r>
              <a:rPr lang="en-US" altLang="ru-RU" sz="1600" dirty="0" smtClean="0">
                <a:cs typeface="Arial" panose="020B0604020202020204" pitchFamily="34" charset="0"/>
              </a:rPr>
              <a:t>15 MeV/nucleon</a:t>
            </a:r>
          </a:p>
          <a:p>
            <a:pPr eaLnBrk="1" hangingPunct="1">
              <a:defRPr/>
            </a:pPr>
            <a:r>
              <a:rPr lang="en-US" altLang="ru-RU" sz="1600" b="1" dirty="0" smtClean="0">
                <a:cs typeface="Arial" panose="020B0604020202020204" pitchFamily="34" charset="0"/>
              </a:rPr>
              <a:t>IC-100 </a:t>
            </a:r>
            <a:r>
              <a:rPr lang="en-US" altLang="ru-RU" sz="1600" dirty="0" smtClean="0">
                <a:cs typeface="Arial" panose="020B0604020202020204" pitchFamily="34" charset="0"/>
              </a:rPr>
              <a:t>  - E</a:t>
            </a:r>
            <a:r>
              <a:rPr lang="en-US" altLang="ru-RU" sz="1600" dirty="0" smtClean="0">
                <a:cs typeface="Arial" panose="020B0604020202020204" pitchFamily="34" charset="0"/>
                <a:sym typeface="Symbol" panose="05050102010706020507" pitchFamily="18" charset="2"/>
              </a:rPr>
              <a:t></a:t>
            </a:r>
            <a:r>
              <a:rPr lang="en-US" altLang="ru-RU" sz="1600" dirty="0" smtClean="0">
                <a:cs typeface="Arial" panose="020B0604020202020204" pitchFamily="34" charset="0"/>
              </a:rPr>
              <a:t>1.2;0.5 MeV/nucleon</a:t>
            </a:r>
          </a:p>
          <a:p>
            <a:pPr eaLnBrk="1" hangingPunct="1">
              <a:defRPr/>
            </a:pPr>
            <a:r>
              <a:rPr lang="ru-RU" altLang="ru-RU" sz="1600" b="1" dirty="0" smtClean="0">
                <a:cs typeface="Arial" panose="020B0604020202020204" pitchFamily="34" charset="0"/>
              </a:rPr>
              <a:t>МТ</a:t>
            </a:r>
            <a:r>
              <a:rPr lang="en-US" altLang="ru-RU" sz="1600" b="1" dirty="0" smtClean="0">
                <a:cs typeface="Arial" panose="020B0604020202020204" pitchFamily="34" charset="0"/>
              </a:rPr>
              <a:t>-25    </a:t>
            </a:r>
            <a:r>
              <a:rPr lang="en-US" altLang="ru-RU" sz="1600" dirty="0" smtClean="0">
                <a:cs typeface="Arial" panose="020B0604020202020204" pitchFamily="34" charset="0"/>
              </a:rPr>
              <a:t>- electron accelerator   E = 25 MeV</a:t>
            </a:r>
          </a:p>
          <a:p>
            <a:pPr eaLnBrk="1" hangingPunct="1">
              <a:defRPr/>
            </a:pPr>
            <a:r>
              <a:rPr lang="en-US" altLang="ru-RU" sz="1600" b="1" dirty="0" smtClean="0">
                <a:cs typeface="Arial" panose="020B0604020202020204" pitchFamily="34" charset="0"/>
              </a:rPr>
              <a:t>DRIBs</a:t>
            </a:r>
            <a:r>
              <a:rPr lang="en-US" altLang="ru-RU" sz="1600" dirty="0" smtClean="0">
                <a:cs typeface="Arial" panose="020B0604020202020204" pitchFamily="34" charset="0"/>
              </a:rPr>
              <a:t> (</a:t>
            </a:r>
            <a:r>
              <a:rPr lang="en-US" altLang="ru-RU" sz="1600" b="1" u="sng" dirty="0" smtClean="0">
                <a:effectLst>
                  <a:outerShdw blurRad="38100" dist="38100" dir="2700000" algn="tl">
                    <a:srgbClr val="C0C0C0"/>
                  </a:outerShdw>
                </a:effectLst>
                <a:cs typeface="Arial" panose="020B0604020202020204" pitchFamily="34" charset="0"/>
              </a:rPr>
              <a:t>U400</a:t>
            </a:r>
            <a:r>
              <a:rPr lang="ru-RU" altLang="ru-RU" sz="1600" b="1" u="sng" dirty="0" smtClean="0">
                <a:effectLst>
                  <a:outerShdw blurRad="38100" dist="38100" dir="2700000" algn="tl">
                    <a:srgbClr val="C0C0C0"/>
                  </a:outerShdw>
                </a:effectLst>
                <a:cs typeface="Arial" panose="020B0604020202020204" pitchFamily="34" charset="0"/>
              </a:rPr>
              <a:t>М</a:t>
            </a:r>
            <a:r>
              <a:rPr lang="en-US" altLang="ru-RU" sz="1600" b="1" u="sng" dirty="0" smtClean="0">
                <a:effectLst>
                  <a:outerShdw blurRad="38100" dist="38100" dir="2700000" algn="tl">
                    <a:srgbClr val="C0C0C0"/>
                  </a:outerShdw>
                </a:effectLst>
                <a:cs typeface="Arial" panose="020B0604020202020204" pitchFamily="34" charset="0"/>
              </a:rPr>
              <a:t>+U400</a:t>
            </a:r>
            <a:r>
              <a:rPr lang="en-US" altLang="ru-RU" sz="1600" dirty="0" smtClean="0">
                <a:cs typeface="Arial" panose="020B0604020202020204" pitchFamily="34" charset="0"/>
              </a:rPr>
              <a:t>)  </a:t>
            </a:r>
            <a:r>
              <a:rPr lang="en-US" sz="1600" baseline="30000" dirty="0" smtClean="0">
                <a:cs typeface="Arial" panose="020B0604020202020204" pitchFamily="34" charset="0"/>
              </a:rPr>
              <a:t>6</a:t>
            </a:r>
            <a:r>
              <a:rPr lang="en-US" sz="1600" dirty="0" smtClean="0">
                <a:cs typeface="Arial" panose="020B0604020202020204" pitchFamily="34" charset="0"/>
              </a:rPr>
              <a:t>He,</a:t>
            </a:r>
            <a:r>
              <a:rPr lang="en-US" sz="1600" baseline="30000" dirty="0" smtClean="0">
                <a:cs typeface="Arial" panose="020B0604020202020204" pitchFamily="34" charset="0"/>
              </a:rPr>
              <a:t>8</a:t>
            </a:r>
            <a:r>
              <a:rPr lang="en-US" sz="1600" dirty="0" smtClean="0">
                <a:cs typeface="Arial" panose="020B0604020202020204" pitchFamily="34" charset="0"/>
              </a:rPr>
              <a:t>He </a:t>
            </a:r>
            <a:r>
              <a:rPr lang="en-US" altLang="ru-RU" sz="1600" dirty="0" smtClean="0">
                <a:cs typeface="Arial" panose="020B0604020202020204" pitchFamily="34" charset="0"/>
              </a:rPr>
              <a:t>E = 6 </a:t>
            </a:r>
            <a:r>
              <a:rPr lang="en-US" altLang="ru-RU" sz="1600" dirty="0" smtClean="0">
                <a:cs typeface="Arial" panose="020B0604020202020204" pitchFamily="34" charset="0"/>
                <a:sym typeface="Symbol" panose="05050102010706020507" pitchFamily="18" charset="2"/>
              </a:rPr>
              <a:t></a:t>
            </a:r>
            <a:r>
              <a:rPr lang="en-US" altLang="ru-RU" sz="1600" dirty="0" smtClean="0">
                <a:cs typeface="Arial" panose="020B0604020202020204" pitchFamily="34" charset="0"/>
              </a:rPr>
              <a:t> 13 MeV/nucleon</a:t>
            </a:r>
            <a:endParaRPr lang="ru-RU" altLang="ru-RU" sz="1600" dirty="0" smtClean="0">
              <a:cs typeface="Arial" panose="020B0604020202020204" pitchFamily="34" charset="0"/>
            </a:endParaRPr>
          </a:p>
        </p:txBody>
      </p:sp>
      <p:pic>
        <p:nvPicPr>
          <p:cNvPr id="159749" name="Picture 3" descr="u400m-2"/>
          <p:cNvPicPr>
            <a:picLocks noChangeAspect="1" noChangeArrowheads="1"/>
          </p:cNvPicPr>
          <p:nvPr/>
        </p:nvPicPr>
        <p:blipFill>
          <a:blip r:embed="rId5" cstate="print"/>
          <a:srcRect/>
          <a:stretch>
            <a:fillRect/>
          </a:stretch>
        </p:blipFill>
        <p:spPr bwMode="auto">
          <a:xfrm>
            <a:off x="6697663" y="4689475"/>
            <a:ext cx="2100262" cy="1477963"/>
          </a:xfrm>
          <a:prstGeom prst="rect">
            <a:avLst/>
          </a:prstGeom>
          <a:noFill/>
          <a:ln w="9525">
            <a:noFill/>
            <a:miter lim="800000"/>
            <a:headEnd/>
            <a:tailEnd/>
          </a:ln>
        </p:spPr>
      </p:pic>
      <p:pic>
        <p:nvPicPr>
          <p:cNvPr id="159750" name="Picture 15" descr="u200"/>
          <p:cNvPicPr>
            <a:picLocks noChangeAspect="1" noChangeArrowheads="1"/>
          </p:cNvPicPr>
          <p:nvPr/>
        </p:nvPicPr>
        <p:blipFill>
          <a:blip r:embed="rId6" cstate="print">
            <a:lum bright="10000" contrast="40000"/>
          </a:blip>
          <a:srcRect/>
          <a:stretch>
            <a:fillRect/>
          </a:stretch>
        </p:blipFill>
        <p:spPr bwMode="auto">
          <a:xfrm>
            <a:off x="7494588" y="47625"/>
            <a:ext cx="1546225" cy="1160463"/>
          </a:xfrm>
          <a:prstGeom prst="rect">
            <a:avLst/>
          </a:prstGeom>
          <a:noFill/>
          <a:ln w="9525">
            <a:noFill/>
            <a:miter lim="800000"/>
            <a:headEnd/>
            <a:tailEnd/>
          </a:ln>
        </p:spPr>
      </p:pic>
      <p:pic>
        <p:nvPicPr>
          <p:cNvPr id="159751" name="Picture 4" descr="u400c"/>
          <p:cNvPicPr>
            <a:picLocks noChangeAspect="1" noChangeArrowheads="1"/>
          </p:cNvPicPr>
          <p:nvPr/>
        </p:nvPicPr>
        <p:blipFill>
          <a:blip r:embed="rId7" cstate="print"/>
          <a:srcRect/>
          <a:stretch>
            <a:fillRect/>
          </a:stretch>
        </p:blipFill>
        <p:spPr bwMode="auto">
          <a:xfrm>
            <a:off x="61913" y="174625"/>
            <a:ext cx="2039937" cy="1457325"/>
          </a:xfrm>
          <a:prstGeom prst="rect">
            <a:avLst/>
          </a:prstGeom>
          <a:noFill/>
          <a:ln w="9525">
            <a:noFill/>
            <a:miter lim="800000"/>
            <a:headEnd/>
            <a:tailEnd/>
          </a:ln>
        </p:spPr>
      </p:pic>
      <p:pic>
        <p:nvPicPr>
          <p:cNvPr id="159752" name="Picture 11" descr="mt25"/>
          <p:cNvPicPr>
            <a:picLocks noChangeAspect="1" noChangeArrowheads="1"/>
          </p:cNvPicPr>
          <p:nvPr/>
        </p:nvPicPr>
        <p:blipFill>
          <a:blip r:embed="rId8" cstate="print"/>
          <a:srcRect/>
          <a:stretch>
            <a:fillRect/>
          </a:stretch>
        </p:blipFill>
        <p:spPr bwMode="auto">
          <a:xfrm>
            <a:off x="4195763" y="4579938"/>
            <a:ext cx="2130425" cy="1482725"/>
          </a:xfrm>
          <a:prstGeom prst="rect">
            <a:avLst/>
          </a:prstGeom>
          <a:noFill/>
          <a:ln w="9525">
            <a:noFill/>
            <a:miter lim="800000"/>
            <a:headEnd/>
            <a:tailEnd/>
          </a:ln>
        </p:spPr>
      </p:pic>
      <p:pic>
        <p:nvPicPr>
          <p:cNvPr id="159753" name="Picture 9" descr="ic-100new2"/>
          <p:cNvPicPr>
            <a:picLocks noChangeAspect="1" noChangeArrowheads="1"/>
          </p:cNvPicPr>
          <p:nvPr/>
        </p:nvPicPr>
        <p:blipFill>
          <a:blip r:embed="rId9" cstate="print"/>
          <a:srcRect/>
          <a:stretch>
            <a:fillRect/>
          </a:stretch>
        </p:blipFill>
        <p:spPr bwMode="auto">
          <a:xfrm>
            <a:off x="7526338" y="2236788"/>
            <a:ext cx="1546225" cy="1028700"/>
          </a:xfrm>
          <a:prstGeom prst="rect">
            <a:avLst/>
          </a:prstGeom>
          <a:noFill/>
          <a:ln w="9525">
            <a:noFill/>
            <a:miter lim="800000"/>
            <a:headEnd/>
            <a:tailEnd/>
          </a:ln>
        </p:spPr>
      </p:pic>
      <p:pic>
        <p:nvPicPr>
          <p:cNvPr id="159754" name="Picture 14" descr="dribs-gall"/>
          <p:cNvPicPr>
            <a:picLocks noChangeAspect="1" noChangeArrowheads="1"/>
          </p:cNvPicPr>
          <p:nvPr/>
        </p:nvPicPr>
        <p:blipFill>
          <a:blip r:embed="rId10" cstate="print"/>
          <a:srcRect/>
          <a:stretch>
            <a:fillRect/>
          </a:stretch>
        </p:blipFill>
        <p:spPr bwMode="auto">
          <a:xfrm>
            <a:off x="3262313" y="1223963"/>
            <a:ext cx="901700" cy="1304925"/>
          </a:xfrm>
          <a:prstGeom prst="rect">
            <a:avLst/>
          </a:prstGeom>
          <a:noFill/>
          <a:ln w="9525">
            <a:noFill/>
            <a:miter lim="800000"/>
            <a:headEnd/>
            <a:tailEnd/>
          </a:ln>
        </p:spPr>
      </p:pic>
      <p:cxnSp>
        <p:nvCxnSpPr>
          <p:cNvPr id="159755" name="Прямая со стрелкой 2"/>
          <p:cNvCxnSpPr>
            <a:cxnSpLocks noChangeShapeType="1"/>
          </p:cNvCxnSpPr>
          <p:nvPr/>
        </p:nvCxnSpPr>
        <p:spPr bwMode="auto">
          <a:xfrm flipH="1" flipV="1">
            <a:off x="1116013" y="1631950"/>
            <a:ext cx="1125537" cy="1003300"/>
          </a:xfrm>
          <a:prstGeom prst="straightConnector1">
            <a:avLst/>
          </a:prstGeom>
          <a:noFill/>
          <a:ln w="53975" cmpd="dbl" algn="ctr">
            <a:solidFill>
              <a:srgbClr val="C00000"/>
            </a:solidFill>
            <a:round/>
            <a:headEnd/>
            <a:tailEnd type="triangle" w="med" len="med"/>
          </a:ln>
          <a:effectLst/>
        </p:spPr>
      </p:cxnSp>
      <p:cxnSp>
        <p:nvCxnSpPr>
          <p:cNvPr id="159756" name="Прямая со стрелкой 21"/>
          <p:cNvCxnSpPr>
            <a:cxnSpLocks noChangeShapeType="1"/>
          </p:cNvCxnSpPr>
          <p:nvPr/>
        </p:nvCxnSpPr>
        <p:spPr bwMode="auto">
          <a:xfrm flipH="1" flipV="1">
            <a:off x="4097338" y="2641600"/>
            <a:ext cx="168275" cy="361950"/>
          </a:xfrm>
          <a:prstGeom prst="straightConnector1">
            <a:avLst/>
          </a:prstGeom>
          <a:noFill/>
          <a:ln w="53975" cmpd="dbl" algn="ctr">
            <a:solidFill>
              <a:srgbClr val="C00000"/>
            </a:solidFill>
            <a:round/>
            <a:headEnd/>
            <a:tailEnd type="triangle" w="med" len="med"/>
          </a:ln>
          <a:effectLst/>
        </p:spPr>
      </p:cxnSp>
      <p:cxnSp>
        <p:nvCxnSpPr>
          <p:cNvPr id="159757" name="Прямая со стрелкой 23"/>
          <p:cNvCxnSpPr>
            <a:cxnSpLocks noChangeShapeType="1"/>
          </p:cNvCxnSpPr>
          <p:nvPr/>
        </p:nvCxnSpPr>
        <p:spPr bwMode="auto">
          <a:xfrm flipH="1" flipV="1">
            <a:off x="4265613" y="4062413"/>
            <a:ext cx="679450" cy="560387"/>
          </a:xfrm>
          <a:prstGeom prst="straightConnector1">
            <a:avLst/>
          </a:prstGeom>
          <a:noFill/>
          <a:ln w="53975" cmpd="dbl" algn="ctr">
            <a:solidFill>
              <a:srgbClr val="C00000"/>
            </a:solidFill>
            <a:round/>
            <a:headEnd/>
            <a:tailEnd type="triangle" w="med" len="med"/>
          </a:ln>
          <a:effectLst/>
        </p:spPr>
      </p:cxnSp>
      <p:cxnSp>
        <p:nvCxnSpPr>
          <p:cNvPr id="159758" name="Прямая со стрелкой 28"/>
          <p:cNvCxnSpPr>
            <a:cxnSpLocks noChangeShapeType="1"/>
          </p:cNvCxnSpPr>
          <p:nvPr/>
        </p:nvCxnSpPr>
        <p:spPr bwMode="auto">
          <a:xfrm flipH="1">
            <a:off x="6472238" y="1162050"/>
            <a:ext cx="996950" cy="469900"/>
          </a:xfrm>
          <a:prstGeom prst="straightConnector1">
            <a:avLst/>
          </a:prstGeom>
          <a:noFill/>
          <a:ln w="53975" cmpd="dbl" algn="ctr">
            <a:solidFill>
              <a:srgbClr val="C00000"/>
            </a:solidFill>
            <a:round/>
            <a:headEnd/>
            <a:tailEnd type="triangle" w="med" len="med"/>
          </a:ln>
          <a:effectLst/>
        </p:spPr>
      </p:cxnSp>
      <p:cxnSp>
        <p:nvCxnSpPr>
          <p:cNvPr id="159759" name="Прямая со стрелкой 31"/>
          <p:cNvCxnSpPr>
            <a:cxnSpLocks noChangeShapeType="1"/>
          </p:cNvCxnSpPr>
          <p:nvPr/>
        </p:nvCxnSpPr>
        <p:spPr bwMode="auto">
          <a:xfrm flipH="1" flipV="1">
            <a:off x="6886575" y="2274888"/>
            <a:ext cx="639763" cy="247650"/>
          </a:xfrm>
          <a:prstGeom prst="straightConnector1">
            <a:avLst/>
          </a:prstGeom>
          <a:noFill/>
          <a:ln w="53975" cmpd="dbl" algn="ctr">
            <a:solidFill>
              <a:srgbClr val="C00000"/>
            </a:solidFill>
            <a:round/>
            <a:headEnd/>
            <a:tailEnd type="triangle" w="med" len="med"/>
          </a:ln>
          <a:effectLst/>
        </p:spPr>
      </p:cxnSp>
      <p:cxnSp>
        <p:nvCxnSpPr>
          <p:cNvPr id="159760" name="Прямая со стрелкой 33"/>
          <p:cNvCxnSpPr>
            <a:cxnSpLocks noChangeShapeType="1"/>
            <a:stCxn id="0" idx="0"/>
          </p:cNvCxnSpPr>
          <p:nvPr/>
        </p:nvCxnSpPr>
        <p:spPr bwMode="auto">
          <a:xfrm flipH="1" flipV="1">
            <a:off x="6486525" y="3756025"/>
            <a:ext cx="1260475" cy="933450"/>
          </a:xfrm>
          <a:prstGeom prst="straightConnector1">
            <a:avLst/>
          </a:prstGeom>
          <a:noFill/>
          <a:ln w="53975" cmpd="dbl" algn="ctr">
            <a:solidFill>
              <a:srgbClr val="C00000"/>
            </a:solidFill>
            <a:round/>
            <a:headEnd/>
            <a:tailEnd type="triangle" w="med" len="med"/>
          </a:ln>
          <a:effectLst/>
        </p:spPr>
      </p:cxn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idx="4294967295"/>
          </p:nvPr>
        </p:nvSpPr>
        <p:spPr>
          <a:xfrm>
            <a:off x="228600" y="152400"/>
            <a:ext cx="8686800" cy="612775"/>
          </a:xfrm>
        </p:spPr>
        <p:txBody>
          <a:bodyPr lIns="36000" rIns="36000" anchor="t" anchorCtr="1"/>
          <a:lstStyle/>
          <a:p>
            <a:pPr eaLnBrk="1" hangingPunct="1">
              <a:spcBef>
                <a:spcPct val="50000"/>
              </a:spcBef>
            </a:pPr>
            <a:r>
              <a:rPr lang="en-US" altLang="ru-RU" sz="3200" b="1" dirty="0" smtClean="0">
                <a:solidFill>
                  <a:srgbClr val="C00000"/>
                </a:solidFill>
                <a:latin typeface="Times New Roman" pitchFamily="18" charset="0"/>
                <a:ea typeface="Gungsuh" pitchFamily="18" charset="-127"/>
                <a:cs typeface="Times New Roman" pitchFamily="18" charset="0"/>
              </a:rPr>
              <a:t>DC-280 cyclotron – stand-alone SHE-factory</a:t>
            </a:r>
          </a:p>
        </p:txBody>
      </p:sp>
      <p:sp>
        <p:nvSpPr>
          <p:cNvPr id="5123" name="Объект 2"/>
          <p:cNvSpPr>
            <a:spLocks noGrp="1"/>
          </p:cNvSpPr>
          <p:nvPr>
            <p:ph idx="4294967295"/>
          </p:nvPr>
        </p:nvSpPr>
        <p:spPr>
          <a:xfrm>
            <a:off x="138113" y="4473575"/>
            <a:ext cx="4594225" cy="1854200"/>
          </a:xfrm>
        </p:spPr>
        <p:txBody>
          <a:bodyPr anchorCtr="1"/>
          <a:lstStyle/>
          <a:p>
            <a:pPr>
              <a:buClr>
                <a:srgbClr val="FF3300"/>
              </a:buClr>
              <a:buFont typeface="Wingdings" pitchFamily="2" charset="2"/>
              <a:buChar char="Ø"/>
            </a:pPr>
            <a:r>
              <a:rPr lang="en-US" altLang="ru-RU" sz="2100" b="1" smtClean="0">
                <a:solidFill>
                  <a:srgbClr val="002060"/>
                </a:solidFill>
                <a:latin typeface="Times New Roman" pitchFamily="18" charset="0"/>
                <a:cs typeface="Times New Roman" pitchFamily="18" charset="0"/>
              </a:rPr>
              <a:t>Synthesis and study of properties of superheavy elements.</a:t>
            </a:r>
          </a:p>
          <a:p>
            <a:pPr>
              <a:buClr>
                <a:srgbClr val="FF3300"/>
              </a:buClr>
              <a:buFont typeface="Wingdings" pitchFamily="2" charset="2"/>
              <a:buChar char="Ø"/>
            </a:pPr>
            <a:r>
              <a:rPr lang="en-US" altLang="ru-RU" sz="2100" b="1" smtClean="0">
                <a:solidFill>
                  <a:srgbClr val="002060"/>
                </a:solidFill>
                <a:latin typeface="Times New Roman" pitchFamily="18" charset="0"/>
                <a:cs typeface="Times New Roman" pitchFamily="18" charset="0"/>
              </a:rPr>
              <a:t>Search for new reactions for SHE-synthesis.</a:t>
            </a:r>
          </a:p>
          <a:p>
            <a:pPr>
              <a:buClr>
                <a:srgbClr val="FF3300"/>
              </a:buClr>
              <a:buFont typeface="Wingdings" pitchFamily="2" charset="2"/>
              <a:buChar char="Ø"/>
            </a:pPr>
            <a:r>
              <a:rPr lang="en-US" altLang="ru-RU" sz="2100" b="1" smtClean="0">
                <a:solidFill>
                  <a:srgbClr val="002060"/>
                </a:solidFill>
                <a:latin typeface="Times New Roman" pitchFamily="18" charset="0"/>
                <a:cs typeface="Times New Roman" pitchFamily="18" charset="0"/>
              </a:rPr>
              <a:t>Chemistry of new elements.</a:t>
            </a:r>
          </a:p>
        </p:txBody>
      </p:sp>
      <p:graphicFrame>
        <p:nvGraphicFramePr>
          <p:cNvPr id="249914" name="Group 58"/>
          <p:cNvGraphicFramePr>
            <a:graphicFrameLocks noGrp="1"/>
          </p:cNvGraphicFramePr>
          <p:nvPr>
            <p:extLst>
              <p:ext uri="{D42A27DB-BD31-4B8C-83A1-F6EECF244321}">
                <p14:modId xmlns:p14="http://schemas.microsoft.com/office/powerpoint/2010/main" xmlns="" val="1324732515"/>
              </p:ext>
            </p:extLst>
          </p:nvPr>
        </p:nvGraphicFramePr>
        <p:xfrm>
          <a:off x="5435600" y="989013"/>
          <a:ext cx="3313113" cy="4633972"/>
        </p:xfrm>
        <a:graphic>
          <a:graphicData uri="http://schemas.openxmlformats.org/drawingml/2006/table">
            <a:tbl>
              <a:tblPr>
                <a:tableStyleId>{69CF1AB2-1976-4502-BF36-3FF5EA218861}</a:tableStyleId>
              </a:tblPr>
              <a:tblGrid>
                <a:gridCol w="878125"/>
                <a:gridCol w="1151567"/>
                <a:gridCol w="1283421"/>
              </a:tblGrid>
              <a:tr h="609756">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smtClean="0">
                          <a:ln>
                            <a:noFill/>
                          </a:ln>
                          <a:effectLst/>
                          <a:latin typeface="Times New Roman" panose="02020603050405020304" pitchFamily="18" charset="0"/>
                          <a:cs typeface="Times New Roman" panose="02020603050405020304" pitchFamily="18" charset="0"/>
                        </a:rPr>
                        <a:t>DC-280 (expected)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smtClean="0">
                          <a:ln>
                            <a:noFill/>
                          </a:ln>
                          <a:effectLst/>
                          <a:latin typeface="Times New Roman" panose="02020603050405020304" pitchFamily="18" charset="0"/>
                          <a:cs typeface="Times New Roman" panose="02020603050405020304" pitchFamily="18" charset="0"/>
                        </a:rPr>
                        <a:t>E=4÷8 MeV/A</a:t>
                      </a:r>
                      <a:endParaRPr kumimoji="0" lang="en-US" sz="1700" b="1" i="0" u="none" strike="noStrike" cap="none" normalizeH="0" baseline="0" dirty="0" smtClean="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hMerge="1">
                  <a:txBody>
                    <a:bodyPr/>
                    <a:lstStyle/>
                    <a:p>
                      <a:endParaRPr lang="ru-RU"/>
                    </a:p>
                  </a:txBody>
                  <a:tcPr/>
                </a:tc>
                <a:tc hMerge="1">
                  <a:txBody>
                    <a:bodyPr/>
                    <a:lstStyle/>
                    <a:p>
                      <a:endParaRPr lang="ru-RU"/>
                    </a:p>
                  </a:txBody>
                  <a:tcPr/>
                </a:tc>
              </a:tr>
              <a:tr h="86864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smtClean="0">
                          <a:ln>
                            <a:noFill/>
                          </a:ln>
                          <a:effectLst/>
                          <a:latin typeface="Times New Roman" panose="02020603050405020304" pitchFamily="18" charset="0"/>
                          <a:cs typeface="Times New Roman" panose="02020603050405020304" pitchFamily="18" charset="0"/>
                        </a:rPr>
                        <a:t>Ion</a:t>
                      </a:r>
                      <a:endParaRPr kumimoji="0" lang="en-US" sz="1700" b="1" i="0" u="none" strike="noStrike" cap="none" normalizeH="0" baseline="0" smtClean="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smtClean="0">
                          <a:ln>
                            <a:noFill/>
                          </a:ln>
                          <a:effectLst/>
                          <a:latin typeface="Times New Roman" panose="02020603050405020304" pitchFamily="18" charset="0"/>
                          <a:cs typeface="Times New Roman" panose="02020603050405020304" pitchFamily="18" charset="0"/>
                        </a:rPr>
                        <a:t>Ion energy</a:t>
                      </a:r>
                      <a:endParaRPr kumimoji="0" lang="ru-RU" sz="1700" b="1" u="none" strike="noStrike" cap="none" normalizeH="0" baseline="0" dirty="0" smtClean="0">
                        <a:ln>
                          <a:noFill/>
                        </a:ln>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smtClean="0">
                          <a:ln>
                            <a:noFill/>
                          </a:ln>
                          <a:effectLst/>
                          <a:latin typeface="Times New Roman" panose="02020603050405020304" pitchFamily="18" charset="0"/>
                          <a:cs typeface="Times New Roman" panose="02020603050405020304" pitchFamily="18" charset="0"/>
                        </a:rPr>
                        <a:t>[</a:t>
                      </a:r>
                      <a:r>
                        <a:rPr kumimoji="0" lang="en-US" sz="1700" b="1" u="none" strike="noStrike" cap="none" normalizeH="0" baseline="0" dirty="0" err="1" smtClean="0">
                          <a:ln>
                            <a:noFill/>
                          </a:ln>
                          <a:effectLst/>
                          <a:latin typeface="Times New Roman" panose="02020603050405020304" pitchFamily="18" charset="0"/>
                          <a:cs typeface="Times New Roman" panose="02020603050405020304" pitchFamily="18" charset="0"/>
                        </a:rPr>
                        <a:t>MeV</a:t>
                      </a:r>
                      <a:r>
                        <a:rPr kumimoji="0" lang="en-US" sz="1700" b="1" u="none" strike="noStrike" cap="none" normalizeH="0" baseline="0" dirty="0" smtClean="0">
                          <a:ln>
                            <a:noFill/>
                          </a:ln>
                          <a:effectLst/>
                          <a:latin typeface="Times New Roman" panose="02020603050405020304" pitchFamily="18" charset="0"/>
                          <a:cs typeface="Times New Roman" panose="02020603050405020304" pitchFamily="18" charset="0"/>
                        </a:rPr>
                        <a:t>/A]</a:t>
                      </a:r>
                      <a:endParaRPr kumimoji="0" lang="en-US" sz="17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smtClean="0">
                          <a:ln>
                            <a:noFill/>
                          </a:ln>
                          <a:effectLst/>
                          <a:latin typeface="Times New Roman" panose="02020603050405020304" pitchFamily="18" charset="0"/>
                          <a:cs typeface="Times New Roman" panose="02020603050405020304" pitchFamily="18" charset="0"/>
                        </a:rPr>
                        <a:t>Output intensity</a:t>
                      </a:r>
                      <a:endParaRPr kumimoji="0" lang="en-US" sz="17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91466" marR="91466" marT="45734" marB="45734" horzOverflow="overflow"/>
                </a:tc>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dirty="0" smtClean="0">
                          <a:ln>
                            <a:noFill/>
                          </a:ln>
                          <a:effectLst/>
                          <a:latin typeface="Times New Roman" panose="02020603050405020304" pitchFamily="18" charset="0"/>
                          <a:cs typeface="Times New Roman" panose="02020603050405020304" pitchFamily="18" charset="0"/>
                        </a:rPr>
                        <a:t>7</a:t>
                      </a:r>
                      <a:r>
                        <a:rPr kumimoji="0" lang="en-US" sz="1700" b="1" u="none" strike="noStrike" cap="none" normalizeH="0" baseline="0" dirty="0" smtClean="0">
                          <a:ln>
                            <a:noFill/>
                          </a:ln>
                          <a:effectLst/>
                          <a:latin typeface="Times New Roman" panose="02020603050405020304" pitchFamily="18" charset="0"/>
                          <a:cs typeface="Times New Roman" panose="02020603050405020304" pitchFamily="18" charset="0"/>
                        </a:rPr>
                        <a:t>Li</a:t>
                      </a:r>
                      <a:endParaRPr kumimoji="0" lang="en-US" sz="1700" b="1" i="0" u="none" strike="noStrike" cap="none" normalizeH="0" baseline="0" dirty="0" smtClean="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smtClean="0">
                          <a:ln>
                            <a:noFill/>
                          </a:ln>
                          <a:effectLst/>
                          <a:latin typeface="Times New Roman" panose="02020603050405020304" pitchFamily="18" charset="0"/>
                          <a:cs typeface="Times New Roman" panose="02020603050405020304" pitchFamily="18" charset="0"/>
                        </a:rPr>
                        <a:t>4</a:t>
                      </a:r>
                      <a:endParaRPr kumimoji="0" lang="en-GB" sz="1700" b="1" i="0" u="none" strike="noStrike" cap="none" normalizeH="0" baseline="0" smtClean="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smtClean="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smtClean="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smtClean="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smtClean="0">
                          <a:ln>
                            <a:noFill/>
                          </a:ln>
                          <a:effectLst/>
                          <a:latin typeface="Times New Roman" panose="02020603050405020304" pitchFamily="18" charset="0"/>
                          <a:cs typeface="Times New Roman" panose="02020603050405020304" pitchFamily="18" charset="0"/>
                        </a:rPr>
                        <a:t>18</a:t>
                      </a:r>
                      <a:r>
                        <a:rPr kumimoji="0" lang="en-US" sz="1700" b="1" u="none" strike="noStrike" cap="none" normalizeH="0" baseline="0" smtClean="0">
                          <a:ln>
                            <a:noFill/>
                          </a:ln>
                          <a:effectLst/>
                          <a:latin typeface="Times New Roman" panose="02020603050405020304" pitchFamily="18" charset="0"/>
                          <a:cs typeface="Times New Roman" panose="02020603050405020304" pitchFamily="18" charset="0"/>
                        </a:rPr>
                        <a:t>O</a:t>
                      </a:r>
                      <a:endParaRPr kumimoji="0" lang="en-US" sz="1700" b="1" i="0" u="none" strike="noStrike" cap="none" normalizeH="0" baseline="0" smtClean="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smtClean="0">
                          <a:ln>
                            <a:noFill/>
                          </a:ln>
                          <a:effectLst/>
                          <a:latin typeface="Times New Roman" panose="02020603050405020304" pitchFamily="18" charset="0"/>
                          <a:cs typeface="Times New Roman" panose="02020603050405020304" pitchFamily="18" charset="0"/>
                        </a:rPr>
                        <a:t>8</a:t>
                      </a:r>
                      <a:endParaRPr kumimoji="0" lang="en-GB" sz="1700" b="1" i="0" u="none" strike="noStrike" cap="none" normalizeH="0" baseline="0" smtClean="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smtClean="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smtClean="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smtClean="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smtClean="0">
                          <a:ln>
                            <a:noFill/>
                          </a:ln>
                          <a:effectLst/>
                          <a:latin typeface="Times New Roman" panose="02020603050405020304" pitchFamily="18" charset="0"/>
                          <a:cs typeface="Times New Roman" panose="02020603050405020304" pitchFamily="18" charset="0"/>
                        </a:rPr>
                        <a:t>40</a:t>
                      </a:r>
                      <a:r>
                        <a:rPr kumimoji="0" lang="en-US" sz="1700" b="1" u="none" strike="noStrike" cap="none" normalizeH="0" baseline="0" smtClean="0">
                          <a:ln>
                            <a:noFill/>
                          </a:ln>
                          <a:effectLst/>
                          <a:latin typeface="Times New Roman" panose="02020603050405020304" pitchFamily="18" charset="0"/>
                          <a:cs typeface="Times New Roman" panose="02020603050405020304" pitchFamily="18" charset="0"/>
                        </a:rPr>
                        <a:t>Ar</a:t>
                      </a:r>
                      <a:endParaRPr kumimoji="0" lang="en-US" sz="1700" b="1" i="0" u="none" strike="noStrike" cap="none" normalizeH="0" baseline="0" smtClean="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smtClean="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smtClean="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smtClean="0">
                          <a:ln>
                            <a:noFill/>
                          </a:ln>
                          <a:effectLst/>
                          <a:latin typeface="Times New Roman" panose="02020603050405020304" pitchFamily="18" charset="0"/>
                          <a:cs typeface="Times New Roman" panose="02020603050405020304" pitchFamily="18" charset="0"/>
                        </a:rPr>
                        <a:t>6×10</a:t>
                      </a:r>
                      <a:r>
                        <a:rPr kumimoji="0" lang="en-GB" sz="1700" b="1" u="none" strike="noStrike" cap="none" normalizeH="0" baseline="30000" dirty="0" smtClean="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smtClean="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smtClean="0">
                          <a:ln>
                            <a:noFill/>
                          </a:ln>
                          <a:effectLst/>
                          <a:latin typeface="Times New Roman" panose="02020603050405020304" pitchFamily="18" charset="0"/>
                          <a:cs typeface="Times New Roman" panose="02020603050405020304" pitchFamily="18" charset="0"/>
                        </a:rPr>
                        <a:t>48</a:t>
                      </a:r>
                      <a:r>
                        <a:rPr kumimoji="0" lang="en-US" sz="1700" b="1" u="none" strike="noStrike" cap="none" normalizeH="0" baseline="0" smtClean="0">
                          <a:ln>
                            <a:noFill/>
                          </a:ln>
                          <a:effectLst/>
                          <a:latin typeface="Times New Roman" panose="02020603050405020304" pitchFamily="18" charset="0"/>
                          <a:cs typeface="Times New Roman" panose="02020603050405020304" pitchFamily="18" charset="0"/>
                        </a:rPr>
                        <a:t>Ca</a:t>
                      </a:r>
                      <a:endParaRPr kumimoji="0" lang="en-US" sz="1700" b="1" i="0" u="none" strike="noStrike" cap="none" normalizeH="0" baseline="0" smtClean="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smtClean="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smtClean="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smtClean="0">
                          <a:ln>
                            <a:noFill/>
                          </a:ln>
                          <a:effectLst/>
                          <a:latin typeface="Times New Roman" panose="02020603050405020304" pitchFamily="18" charset="0"/>
                          <a:cs typeface="Times New Roman" panose="02020603050405020304" pitchFamily="18" charset="0"/>
                        </a:rPr>
                        <a:t>0.6-1.2×10</a:t>
                      </a:r>
                      <a:r>
                        <a:rPr kumimoji="0" lang="en-GB" sz="1700" b="1" u="none" strike="noStrike" cap="none" normalizeH="0" baseline="30000" dirty="0" smtClean="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smtClean="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smtClean="0">
                          <a:ln>
                            <a:noFill/>
                          </a:ln>
                          <a:effectLst/>
                          <a:latin typeface="Times New Roman" panose="02020603050405020304" pitchFamily="18" charset="0"/>
                          <a:cs typeface="Times New Roman" panose="02020603050405020304" pitchFamily="18" charset="0"/>
                        </a:rPr>
                        <a:t>54</a:t>
                      </a:r>
                      <a:r>
                        <a:rPr kumimoji="0" lang="en-US" sz="1700" b="1" u="none" strike="noStrike" cap="none" normalizeH="0" baseline="0" smtClean="0">
                          <a:ln>
                            <a:noFill/>
                          </a:ln>
                          <a:effectLst/>
                          <a:latin typeface="Times New Roman" panose="02020603050405020304" pitchFamily="18" charset="0"/>
                          <a:cs typeface="Times New Roman" panose="02020603050405020304" pitchFamily="18" charset="0"/>
                        </a:rPr>
                        <a:t>Cr</a:t>
                      </a:r>
                      <a:endParaRPr kumimoji="0" lang="en-US" sz="1700" b="1" i="0" u="none" strike="noStrike" cap="none" normalizeH="0" baseline="0" smtClean="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smtClean="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smtClean="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smtClean="0">
                          <a:ln>
                            <a:noFill/>
                          </a:ln>
                          <a:effectLst/>
                          <a:latin typeface="Times New Roman" panose="02020603050405020304" pitchFamily="18" charset="0"/>
                          <a:cs typeface="Times New Roman" panose="02020603050405020304" pitchFamily="18" charset="0"/>
                        </a:rPr>
                        <a:t>2×10</a:t>
                      </a:r>
                      <a:r>
                        <a:rPr kumimoji="0" lang="en-GB" sz="1700" b="1" u="none" strike="noStrike" cap="none" normalizeH="0" baseline="30000" dirty="0" smtClean="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smtClean="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smtClean="0">
                          <a:ln>
                            <a:noFill/>
                          </a:ln>
                          <a:effectLst/>
                          <a:latin typeface="Times New Roman" panose="02020603050405020304" pitchFamily="18" charset="0"/>
                          <a:cs typeface="Times New Roman" panose="02020603050405020304" pitchFamily="18" charset="0"/>
                        </a:rPr>
                        <a:t>58</a:t>
                      </a:r>
                      <a:r>
                        <a:rPr kumimoji="0" lang="en-US" sz="1700" b="1" u="none" strike="noStrike" cap="none" normalizeH="0" baseline="0" smtClean="0">
                          <a:ln>
                            <a:noFill/>
                          </a:ln>
                          <a:effectLst/>
                          <a:latin typeface="Times New Roman" panose="02020603050405020304" pitchFamily="18" charset="0"/>
                          <a:cs typeface="Times New Roman" panose="02020603050405020304" pitchFamily="18" charset="0"/>
                        </a:rPr>
                        <a:t>Fe</a:t>
                      </a:r>
                      <a:endParaRPr kumimoji="0" lang="en-US" sz="1700" b="1" i="0" u="none" strike="noStrike" cap="none" normalizeH="0" baseline="0" smtClean="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smtClean="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smtClean="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smtClean="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smtClean="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smtClean="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smtClean="0">
                          <a:ln>
                            <a:noFill/>
                          </a:ln>
                          <a:effectLst/>
                          <a:latin typeface="Times New Roman" panose="02020603050405020304" pitchFamily="18" charset="0"/>
                          <a:cs typeface="Times New Roman" panose="02020603050405020304" pitchFamily="18" charset="0"/>
                        </a:rPr>
                        <a:t>124</a:t>
                      </a:r>
                      <a:r>
                        <a:rPr kumimoji="0" lang="en-US" sz="1700" b="1" u="none" strike="noStrike" cap="none" normalizeH="0" baseline="0" smtClean="0">
                          <a:ln>
                            <a:noFill/>
                          </a:ln>
                          <a:effectLst/>
                          <a:latin typeface="Times New Roman" panose="02020603050405020304" pitchFamily="18" charset="0"/>
                          <a:cs typeface="Times New Roman" panose="02020603050405020304" pitchFamily="18" charset="0"/>
                        </a:rPr>
                        <a:t>Sn</a:t>
                      </a:r>
                      <a:endParaRPr kumimoji="0" lang="en-US" sz="1700" b="1" i="0" u="none" strike="noStrike" cap="none" normalizeH="0" baseline="0" smtClean="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smtClean="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smtClean="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smtClean="0">
                          <a:ln>
                            <a:noFill/>
                          </a:ln>
                          <a:effectLst/>
                          <a:latin typeface="Times New Roman" panose="02020603050405020304" pitchFamily="18" charset="0"/>
                          <a:cs typeface="Times New Roman" panose="02020603050405020304" pitchFamily="18" charset="0"/>
                        </a:rPr>
                        <a:t>2×10</a:t>
                      </a:r>
                      <a:r>
                        <a:rPr kumimoji="0" lang="en-GB" sz="1700" b="1" u="none" strike="noStrike" cap="none" normalizeH="0" baseline="30000" dirty="0" smtClean="0">
                          <a:ln>
                            <a:noFill/>
                          </a:ln>
                          <a:effectLst/>
                          <a:latin typeface="Times New Roman" panose="02020603050405020304" pitchFamily="18" charset="0"/>
                          <a:cs typeface="Times New Roman" panose="02020603050405020304" pitchFamily="18" charset="0"/>
                        </a:rPr>
                        <a:t>12</a:t>
                      </a:r>
                      <a:endParaRPr kumimoji="0" lang="en-GB" sz="1700" b="1" i="0" u="none" strike="noStrike" cap="none" normalizeH="0" baseline="30000" dirty="0" smtClean="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smtClean="0">
                          <a:ln>
                            <a:noFill/>
                          </a:ln>
                          <a:effectLst/>
                          <a:latin typeface="Times New Roman" panose="02020603050405020304" pitchFamily="18" charset="0"/>
                          <a:cs typeface="Times New Roman" panose="02020603050405020304" pitchFamily="18" charset="0"/>
                        </a:rPr>
                        <a:t>136</a:t>
                      </a:r>
                      <a:r>
                        <a:rPr kumimoji="0" lang="en-US" sz="1700" b="1" u="none" strike="noStrike" cap="none" normalizeH="0" baseline="0" smtClean="0">
                          <a:ln>
                            <a:noFill/>
                          </a:ln>
                          <a:effectLst/>
                          <a:latin typeface="Times New Roman" panose="02020603050405020304" pitchFamily="18" charset="0"/>
                          <a:cs typeface="Times New Roman" panose="02020603050405020304" pitchFamily="18" charset="0"/>
                        </a:rPr>
                        <a:t>Xe</a:t>
                      </a:r>
                      <a:endParaRPr kumimoji="0" lang="en-US" sz="1700" b="1" i="0" u="none" strike="noStrike" cap="none" normalizeH="0" baseline="0" smtClean="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smtClean="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smtClean="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smtClean="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smtClean="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smtClean="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smtClean="0">
                          <a:ln>
                            <a:noFill/>
                          </a:ln>
                          <a:effectLst/>
                          <a:latin typeface="Times New Roman" panose="02020603050405020304" pitchFamily="18" charset="0"/>
                          <a:cs typeface="Times New Roman" panose="02020603050405020304" pitchFamily="18" charset="0"/>
                        </a:rPr>
                        <a:t>238</a:t>
                      </a:r>
                      <a:r>
                        <a:rPr kumimoji="0" lang="en-US" sz="1700" b="1" u="none" strike="noStrike" cap="none" normalizeH="0" baseline="0" smtClean="0">
                          <a:ln>
                            <a:noFill/>
                          </a:ln>
                          <a:effectLst/>
                          <a:latin typeface="Times New Roman" panose="02020603050405020304" pitchFamily="18" charset="0"/>
                          <a:cs typeface="Times New Roman" panose="02020603050405020304" pitchFamily="18" charset="0"/>
                        </a:rPr>
                        <a:t>U</a:t>
                      </a:r>
                      <a:endParaRPr kumimoji="0" lang="en-US" sz="1700" b="1" i="0" u="none" strike="noStrike" cap="none" normalizeH="0" baseline="0" smtClean="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smtClean="0">
                          <a:ln>
                            <a:noFill/>
                          </a:ln>
                          <a:effectLst/>
                          <a:latin typeface="Times New Roman" panose="02020603050405020304" pitchFamily="18" charset="0"/>
                          <a:cs typeface="Times New Roman" panose="02020603050405020304" pitchFamily="18" charset="0"/>
                        </a:rPr>
                        <a:t>7</a:t>
                      </a:r>
                      <a:endParaRPr kumimoji="0" lang="en-US" sz="1700" b="1" i="0" u="none" strike="noStrike" cap="none" normalizeH="0" baseline="0" smtClean="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smtClean="0">
                          <a:ln>
                            <a:noFill/>
                          </a:ln>
                          <a:effectLst/>
                          <a:latin typeface="Times New Roman" panose="02020603050405020304" pitchFamily="18" charset="0"/>
                          <a:cs typeface="Times New Roman" panose="02020603050405020304" pitchFamily="18" charset="0"/>
                        </a:rPr>
                        <a:t>5×10</a:t>
                      </a:r>
                      <a:r>
                        <a:rPr kumimoji="0" lang="en-GB" sz="1700" b="1" u="none" strike="noStrike" cap="none" normalizeH="0" baseline="30000" dirty="0" smtClean="0">
                          <a:ln>
                            <a:noFill/>
                          </a:ln>
                          <a:effectLst/>
                          <a:latin typeface="Times New Roman" panose="02020603050405020304" pitchFamily="18" charset="0"/>
                          <a:cs typeface="Times New Roman" panose="02020603050405020304" pitchFamily="18" charset="0"/>
                        </a:rPr>
                        <a:t>10</a:t>
                      </a:r>
                      <a:endParaRPr kumimoji="0" lang="en-GB" sz="1700" b="1" i="0" u="none" strike="noStrike" cap="none" normalizeH="0" baseline="30000" dirty="0" smtClean="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tr>
            </a:tbl>
          </a:graphicData>
        </a:graphic>
      </p:graphicFrame>
      <p:pic>
        <p:nvPicPr>
          <p:cNvPr id="5172" name="Picture 6" descr="C:\Users\Admin\Documents\Inventor\DC280\Clip for export\DC280 with ion beamline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0175" y="989013"/>
            <a:ext cx="4946650" cy="330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2914194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Номер слайда 4"/>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1185133E-5ACA-458B-A3FF-59612A1A57EF}" type="slidenum">
              <a:rPr lang="en-US" altLang="ru-RU" sz="1400" smtClean="0">
                <a:solidFill>
                  <a:srgbClr val="000000"/>
                </a:solidFill>
              </a:rPr>
              <a:pPr eaLnBrk="1" hangingPunct="1">
                <a:spcBef>
                  <a:spcPct val="0"/>
                </a:spcBef>
                <a:buFontTx/>
                <a:buNone/>
              </a:pPr>
              <a:t>51</a:t>
            </a:fld>
            <a:endParaRPr lang="en-US" altLang="ru-RU" sz="1400" smtClean="0">
              <a:solidFill>
                <a:srgbClr val="000000"/>
              </a:solidFill>
            </a:endParaRPr>
          </a:p>
        </p:txBody>
      </p:sp>
      <p:graphicFrame>
        <p:nvGraphicFramePr>
          <p:cNvPr id="227330" name="Group 2"/>
          <p:cNvGraphicFramePr>
            <a:graphicFrameLocks noGrp="1"/>
          </p:cNvGraphicFramePr>
          <p:nvPr>
            <p:ph/>
            <p:extLst>
              <p:ext uri="{D42A27DB-BD31-4B8C-83A1-F6EECF244321}">
                <p14:modId xmlns:p14="http://schemas.microsoft.com/office/powerpoint/2010/main" xmlns="" val="150864485"/>
              </p:ext>
            </p:extLst>
          </p:nvPr>
        </p:nvGraphicFramePr>
        <p:xfrm>
          <a:off x="446088" y="1125538"/>
          <a:ext cx="8229600" cy="5380356"/>
        </p:xfrm>
        <a:graphic>
          <a:graphicData uri="http://schemas.openxmlformats.org/drawingml/2006/table">
            <a:tbl>
              <a:tblPr/>
              <a:tblGrid>
                <a:gridCol w="519112"/>
                <a:gridCol w="3554413"/>
                <a:gridCol w="4156075"/>
              </a:tblGrid>
              <a:tr h="654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200" b="1" i="0" u="none" strike="noStrike" cap="none" normalizeH="0" baseline="0" dirty="0" smtClean="0">
                        <a:ln>
                          <a:noFill/>
                        </a:ln>
                        <a:solidFill>
                          <a:schemeClr val="tx1"/>
                        </a:solidFill>
                        <a:effectLst/>
                        <a:latin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bg1"/>
                        </a:buClr>
                        <a:buSzTx/>
                        <a:buFontTx/>
                        <a:buNone/>
                        <a:tabLst/>
                      </a:pPr>
                      <a:r>
                        <a:rPr kumimoji="0" lang="en-US" sz="2200" b="1" i="0" u="none" strike="noStrike" cap="none" normalizeH="0" baseline="0" dirty="0" smtClean="0">
                          <a:ln>
                            <a:noFill/>
                          </a:ln>
                          <a:solidFill>
                            <a:schemeClr val="tx1"/>
                          </a:solidFill>
                          <a:effectLst/>
                          <a:latin typeface="Arial" pitchFamily="34" charset="0"/>
                          <a:cs typeface="Times New Roman" pitchFamily="18" charset="0"/>
                        </a:rPr>
                        <a:t>DC-280</a:t>
                      </a:r>
                      <a:r>
                        <a:rPr kumimoji="0" lang="en-US" sz="2200" b="1" i="0" u="none" strike="noStrike" cap="none" normalizeH="0" baseline="0" dirty="0" smtClean="0">
                          <a:ln>
                            <a:noFill/>
                          </a:ln>
                          <a:solidFill>
                            <a:schemeClr val="tx1"/>
                          </a:solidFill>
                          <a:effectLst/>
                          <a:latin typeface="Arial" pitchFamily="34" charset="0"/>
                        </a:rPr>
                        <a:t> </a:t>
                      </a:r>
                      <a:r>
                        <a:rPr kumimoji="0" lang="en-US" sz="2200" b="1" i="0" u="none" strike="noStrike" cap="none" normalizeH="0" baseline="0" dirty="0" smtClean="0">
                          <a:ln>
                            <a:noFill/>
                          </a:ln>
                          <a:solidFill>
                            <a:schemeClr val="tx1"/>
                          </a:solidFill>
                          <a:effectLst/>
                          <a:latin typeface="Arial" pitchFamily="34" charset="0"/>
                          <a:cs typeface="Times New Roman" pitchFamily="18" charset="0"/>
                        </a:rPr>
                        <a:t>Parameter</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bg1"/>
                        </a:buClr>
                        <a:buSzTx/>
                        <a:buFontTx/>
                        <a:buNone/>
                        <a:tabLst/>
                      </a:pPr>
                      <a:r>
                        <a:rPr kumimoji="0" lang="en-US" sz="2200" b="1" i="0" u="none" strike="noStrike" cap="none" normalizeH="0" baseline="0" smtClean="0">
                          <a:ln>
                            <a:noFill/>
                          </a:ln>
                          <a:solidFill>
                            <a:schemeClr val="tx1"/>
                          </a:solidFill>
                          <a:effectLst/>
                          <a:latin typeface="Arial" pitchFamily="34" charset="0"/>
                          <a:cs typeface="Times New Roman" pitchFamily="18" charset="0"/>
                        </a:rPr>
                        <a:t>Goals</a:t>
                      </a:r>
                      <a:endParaRPr kumimoji="0" lang="en-US" sz="2200" b="1" i="0" u="none" strike="noStrike" cap="none" normalizeH="0" baseline="0" smtClean="0">
                        <a:ln>
                          <a:noFill/>
                        </a:ln>
                        <a:solidFill>
                          <a:schemeClr val="tx1"/>
                        </a:solidFill>
                        <a:effectLst/>
                        <a:latin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00"/>
                    </a:solidFill>
                  </a:tcPr>
                </a:tc>
              </a:tr>
              <a:tr h="828675">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sz="2200" b="1" i="0" u="none" strike="noStrike" cap="none" normalizeH="0" baseline="0" smtClean="0">
                          <a:ln>
                            <a:noFill/>
                          </a:ln>
                          <a:solidFill>
                            <a:schemeClr val="tx1"/>
                          </a:solidFill>
                          <a:effectLst/>
                          <a:latin typeface="Arial" pitchFamily="34" charset="0"/>
                          <a:cs typeface="Times New Roman" pitchFamily="18" charset="0"/>
                        </a:rPr>
                        <a:t>1.</a:t>
                      </a:r>
                      <a:endParaRPr kumimoji="0" lang="en-US" sz="2200" b="1" i="0" u="none" strike="noStrike" cap="none" normalizeH="0" baseline="0" smtClean="0">
                        <a:ln>
                          <a:noFill/>
                        </a:ln>
                        <a:solidFill>
                          <a:schemeClr val="tx1"/>
                        </a:solidFill>
                        <a:effectLst/>
                        <a:latin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sz="2200" b="1" i="0" u="none" strike="noStrike" cap="none" normalizeH="0" baseline="0" dirty="0" smtClean="0">
                          <a:ln>
                            <a:noFill/>
                          </a:ln>
                          <a:solidFill>
                            <a:schemeClr val="tx1"/>
                          </a:solidFill>
                          <a:effectLst/>
                          <a:latin typeface="Arial" pitchFamily="34" charset="0"/>
                          <a:cs typeface="Times New Roman" pitchFamily="18" charset="0"/>
                        </a:rPr>
                        <a:t>High injecting beam energy (up to 100 kV)</a:t>
                      </a:r>
                      <a:endParaRPr kumimoji="0" lang="en-US" sz="2200" b="1" i="0" u="none" strike="noStrike" cap="none" normalizeH="0" baseline="0" dirty="0" smtClean="0">
                        <a:ln>
                          <a:noFill/>
                        </a:ln>
                        <a:solidFill>
                          <a:schemeClr val="tx1"/>
                        </a:solidFill>
                        <a:effectLst/>
                        <a:latin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sz="2200" b="1" i="0" u="none" strike="noStrike" cap="none" normalizeH="0" baseline="0" dirty="0" smtClean="0">
                          <a:ln>
                            <a:noFill/>
                          </a:ln>
                          <a:solidFill>
                            <a:schemeClr val="tx1"/>
                          </a:solidFill>
                          <a:effectLst/>
                          <a:latin typeface="Arial" pitchFamily="34" charset="0"/>
                          <a:cs typeface="Times New Roman" pitchFamily="18" charset="0"/>
                        </a:rPr>
                        <a:t>Shift of space charge limits by a factor of 30</a:t>
                      </a:r>
                      <a:endParaRPr kumimoji="0" lang="en-US" sz="2200" b="1" i="0" u="none" strike="noStrike" cap="none" normalizeH="0" baseline="0" dirty="0" smtClean="0">
                        <a:ln>
                          <a:noFill/>
                        </a:ln>
                        <a:solidFill>
                          <a:schemeClr val="tx1"/>
                        </a:solidFill>
                        <a:effectLst/>
                        <a:latin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830263">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sz="2200" b="1" i="0" u="none" strike="noStrike" cap="none" normalizeH="0" baseline="0" smtClean="0">
                          <a:ln>
                            <a:noFill/>
                          </a:ln>
                          <a:solidFill>
                            <a:schemeClr val="tx1"/>
                          </a:solidFill>
                          <a:effectLst/>
                          <a:latin typeface="Arial" pitchFamily="34" charset="0"/>
                          <a:cs typeface="Times New Roman" pitchFamily="18" charset="0"/>
                        </a:rPr>
                        <a:t>2.</a:t>
                      </a:r>
                      <a:endParaRPr kumimoji="0" lang="en-US" sz="2200" b="1" i="0" u="none" strike="noStrike" cap="none" normalizeH="0" baseline="0" smtClean="0">
                        <a:ln>
                          <a:noFill/>
                        </a:ln>
                        <a:solidFill>
                          <a:schemeClr val="tx1"/>
                        </a:solidFill>
                        <a:effectLst/>
                        <a:latin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sz="2200" b="1" i="0" u="none" strike="noStrike" cap="none" normalizeH="0" baseline="0" dirty="0" smtClean="0">
                          <a:ln>
                            <a:noFill/>
                          </a:ln>
                          <a:solidFill>
                            <a:schemeClr val="tx1"/>
                          </a:solidFill>
                          <a:effectLst/>
                          <a:latin typeface="Arial" pitchFamily="34" charset="0"/>
                          <a:cs typeface="Times New Roman" pitchFamily="18" charset="0"/>
                        </a:rPr>
                        <a:t>Large gap in the center</a:t>
                      </a:r>
                      <a:endParaRPr kumimoji="0" lang="en-US" sz="2200" b="1" i="0" u="none" strike="noStrike" cap="none" normalizeH="0" baseline="0" dirty="0" smtClean="0">
                        <a:ln>
                          <a:noFill/>
                        </a:ln>
                        <a:solidFill>
                          <a:schemeClr val="tx1"/>
                        </a:solidFill>
                        <a:effectLst/>
                        <a:latin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sz="2200" b="1" i="0" u="none" strike="noStrike" cap="none" normalizeH="0" baseline="0" smtClean="0">
                          <a:ln>
                            <a:noFill/>
                          </a:ln>
                          <a:solidFill>
                            <a:schemeClr val="tx1"/>
                          </a:solidFill>
                          <a:effectLst/>
                          <a:latin typeface="Arial" pitchFamily="34" charset="0"/>
                          <a:cs typeface="Times New Roman" pitchFamily="18" charset="0"/>
                        </a:rPr>
                        <a:t>Space for long spiral inflector </a:t>
                      </a:r>
                      <a:endParaRPr kumimoji="0" lang="en-US" sz="2200" b="1" i="0" u="none" strike="noStrike" cap="none" normalizeH="0" baseline="0" smtClean="0">
                        <a:ln>
                          <a:noFill/>
                        </a:ln>
                        <a:solidFill>
                          <a:schemeClr val="tx1"/>
                        </a:solidFill>
                        <a:effectLst/>
                        <a:latin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139825">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sz="2200" b="1" i="0" u="none" strike="noStrike" cap="none" normalizeH="0" baseline="0" smtClean="0">
                          <a:ln>
                            <a:noFill/>
                          </a:ln>
                          <a:solidFill>
                            <a:schemeClr val="tx1"/>
                          </a:solidFill>
                          <a:effectLst/>
                          <a:latin typeface="Arial" pitchFamily="34" charset="0"/>
                          <a:cs typeface="Times New Roman" pitchFamily="18" charset="0"/>
                        </a:rPr>
                        <a:t>3.</a:t>
                      </a:r>
                      <a:endParaRPr kumimoji="0" lang="en-US" sz="2200" b="1" i="0" u="none" strike="noStrike" cap="none" normalizeH="0" baseline="0" smtClean="0">
                        <a:ln>
                          <a:noFill/>
                        </a:ln>
                        <a:solidFill>
                          <a:schemeClr val="tx1"/>
                        </a:solidFill>
                        <a:effectLst/>
                        <a:latin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sz="2200" b="1" i="0" u="none" strike="noStrike" cap="none" normalizeH="0" baseline="0" smtClean="0">
                          <a:ln>
                            <a:noFill/>
                          </a:ln>
                          <a:solidFill>
                            <a:schemeClr val="tx1"/>
                          </a:solidFill>
                          <a:effectLst/>
                          <a:latin typeface="Arial" pitchFamily="34" charset="0"/>
                          <a:cs typeface="Times New Roman" pitchFamily="18" charset="0"/>
                        </a:rPr>
                        <a:t>Low magnetic field </a:t>
                      </a:r>
                      <a:endParaRPr kumimoji="0" lang="en-US" sz="2200" b="1" i="0" u="none" strike="noStrike" cap="none" normalizeH="0" baseline="0" smtClean="0">
                        <a:ln>
                          <a:noFill/>
                        </a:ln>
                        <a:solidFill>
                          <a:schemeClr val="tx1"/>
                        </a:solidFill>
                        <a:effectLst/>
                        <a:latin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sz="2200" b="1" i="0" u="none" strike="noStrike" cap="none" normalizeH="0" baseline="0" dirty="0" smtClean="0">
                          <a:ln>
                            <a:noFill/>
                          </a:ln>
                          <a:solidFill>
                            <a:schemeClr val="tx1"/>
                          </a:solidFill>
                          <a:effectLst/>
                          <a:latin typeface="Arial" pitchFamily="34" charset="0"/>
                          <a:cs typeface="Times New Roman" pitchFamily="18" charset="0"/>
                        </a:rPr>
                        <a:t>Large starting radius. Good separation of orbits. Low deflector voltage</a:t>
                      </a:r>
                      <a:endParaRPr kumimoji="0" lang="en-US" sz="2200" b="1" i="0" u="none" strike="noStrike" cap="none" normalizeH="0" baseline="0" dirty="0" smtClean="0">
                        <a:ln>
                          <a:noFill/>
                        </a:ln>
                        <a:solidFill>
                          <a:schemeClr val="tx1"/>
                        </a:solidFill>
                        <a:effectLst/>
                        <a:latin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830263">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sz="2200" b="1" i="0" u="none" strike="noStrike" cap="none" normalizeH="0" baseline="0" smtClean="0">
                          <a:ln>
                            <a:noFill/>
                          </a:ln>
                          <a:solidFill>
                            <a:schemeClr val="tx1"/>
                          </a:solidFill>
                          <a:effectLst/>
                          <a:latin typeface="Arial" pitchFamily="34" charset="0"/>
                          <a:cs typeface="Times New Roman" pitchFamily="18" charset="0"/>
                        </a:rPr>
                        <a:t>4.</a:t>
                      </a:r>
                      <a:endParaRPr kumimoji="0" lang="en-US" sz="2200" b="1" i="0" u="none" strike="noStrike" cap="none" normalizeH="0" baseline="0" smtClean="0">
                        <a:ln>
                          <a:noFill/>
                        </a:ln>
                        <a:solidFill>
                          <a:schemeClr val="tx1"/>
                        </a:solidFill>
                        <a:effectLst/>
                        <a:latin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sz="2200" b="1" i="0" u="none" strike="noStrike" cap="none" normalizeH="0" baseline="0" smtClean="0">
                          <a:ln>
                            <a:noFill/>
                          </a:ln>
                          <a:solidFill>
                            <a:schemeClr val="tx1"/>
                          </a:solidFill>
                          <a:effectLst/>
                          <a:latin typeface="Arial" pitchFamily="34" charset="0"/>
                          <a:cs typeface="Times New Roman" pitchFamily="18" charset="0"/>
                        </a:rPr>
                        <a:t>High acceleration rate</a:t>
                      </a:r>
                      <a:endParaRPr kumimoji="0" lang="en-US" sz="2200" b="1" i="0" u="none" strike="noStrike" cap="none" normalizeH="0" baseline="0" smtClean="0">
                        <a:ln>
                          <a:noFill/>
                        </a:ln>
                        <a:solidFill>
                          <a:schemeClr val="tx1"/>
                        </a:solidFill>
                        <a:effectLst/>
                        <a:latin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sz="2200" b="1" i="0" u="none" strike="noStrike" cap="none" normalizeH="0" baseline="0" dirty="0" smtClean="0">
                          <a:ln>
                            <a:noFill/>
                          </a:ln>
                          <a:solidFill>
                            <a:schemeClr val="tx1"/>
                          </a:solidFill>
                          <a:effectLst/>
                          <a:latin typeface="Arial" pitchFamily="34" charset="0"/>
                          <a:cs typeface="Times New Roman" pitchFamily="18" charset="0"/>
                        </a:rPr>
                        <a:t>Good separation of orbits.</a:t>
                      </a:r>
                      <a:endParaRPr kumimoji="0" lang="en-US" sz="2200" b="1" i="0" u="none" strike="noStrike" cap="none" normalizeH="0" baseline="0" dirty="0" smtClean="0">
                        <a:ln>
                          <a:noFill/>
                        </a:ln>
                        <a:solidFill>
                          <a:schemeClr val="tx1"/>
                        </a:solidFill>
                        <a:effectLst/>
                        <a:latin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828675">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sz="2200" b="1" i="0" u="none" strike="noStrike" cap="none" normalizeH="0" baseline="0" smtClean="0">
                          <a:ln>
                            <a:noFill/>
                          </a:ln>
                          <a:solidFill>
                            <a:schemeClr val="tx1"/>
                          </a:solidFill>
                          <a:effectLst/>
                          <a:latin typeface="Arial" pitchFamily="34" charset="0"/>
                          <a:cs typeface="Times New Roman" pitchFamily="18" charset="0"/>
                        </a:rPr>
                        <a:t>5.</a:t>
                      </a:r>
                      <a:endParaRPr kumimoji="0" lang="en-US" sz="2200" b="1" i="0" u="none" strike="noStrike" cap="none" normalizeH="0" baseline="0" smtClean="0">
                        <a:ln>
                          <a:noFill/>
                        </a:ln>
                        <a:solidFill>
                          <a:schemeClr val="tx1"/>
                        </a:solidFill>
                        <a:effectLst/>
                        <a:latin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sz="2200" b="1" i="0" u="none" strike="noStrike" cap="none" normalizeH="0" baseline="0" smtClean="0">
                          <a:ln>
                            <a:noFill/>
                          </a:ln>
                          <a:solidFill>
                            <a:schemeClr val="tx1"/>
                          </a:solidFill>
                          <a:effectLst/>
                          <a:latin typeface="Arial" pitchFamily="34" charset="0"/>
                          <a:cs typeface="Times New Roman" pitchFamily="18" charset="0"/>
                        </a:rPr>
                        <a:t>Flat-top system</a:t>
                      </a:r>
                      <a:endParaRPr kumimoji="0" lang="en-US" sz="2200" b="1" i="0" u="none" strike="noStrike" cap="none" normalizeH="0" baseline="0" smtClean="0">
                        <a:ln>
                          <a:noFill/>
                        </a:ln>
                        <a:solidFill>
                          <a:schemeClr val="tx1"/>
                        </a:solidFill>
                        <a:effectLst/>
                        <a:latin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sz="2200" b="1" i="0" u="none" strike="noStrike" cap="none" normalizeH="0" baseline="0" dirty="0" smtClean="0">
                          <a:ln>
                            <a:noFill/>
                          </a:ln>
                          <a:solidFill>
                            <a:schemeClr val="tx1"/>
                          </a:solidFill>
                          <a:effectLst/>
                          <a:latin typeface="Arial" pitchFamily="34" charset="0"/>
                          <a:cs typeface="Times New Roman" pitchFamily="18" charset="0"/>
                        </a:rPr>
                        <a:t>High capture efficiency. Single orbit extraction. High beam quality. </a:t>
                      </a: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tr>
            </a:tbl>
          </a:graphicData>
        </a:graphic>
      </p:graphicFrame>
      <p:sp>
        <p:nvSpPr>
          <p:cNvPr id="227360" name="Text Box 32"/>
          <p:cNvSpPr txBox="1">
            <a:spLocks noChangeArrowheads="1"/>
          </p:cNvSpPr>
          <p:nvPr/>
        </p:nvSpPr>
        <p:spPr bwMode="auto">
          <a:xfrm>
            <a:off x="488950" y="195263"/>
            <a:ext cx="7970838"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53882" dir="2700000" algn="ctr" rotWithShape="0">
                    <a:schemeClr val="bg2">
                      <a:alpha val="50000"/>
                    </a:schemeClr>
                  </a:outerShdw>
                </a:effectLst>
              </a14:hiddenEffects>
            </a:ext>
          </a:extLst>
        </p:spPr>
        <p:txBody>
          <a:bodyPr>
            <a:spAutoFit/>
          </a:bodyPr>
          <a:lstStyle/>
          <a:p>
            <a:pPr algn="ctr" eaLnBrk="1" hangingPunct="1">
              <a:defRPr/>
            </a:pPr>
            <a:r>
              <a:rPr lang="en-US" sz="3600" b="1" dirty="0" smtClean="0">
                <a:solidFill>
                  <a:srgbClr val="002060"/>
                </a:solidFill>
                <a:effectLst>
                  <a:outerShdw blurRad="38100" dist="38100" dir="2700000" algn="tl">
                    <a:srgbClr val="000000"/>
                  </a:outerShdw>
                </a:effectLst>
                <a:latin typeface="Arial" panose="020B0604020202020204" pitchFamily="34" charset="0"/>
              </a:rPr>
              <a:t>DC-280</a:t>
            </a:r>
            <a:r>
              <a:rPr lang="en-US" sz="3600" b="1" dirty="0">
                <a:solidFill>
                  <a:srgbClr val="002060"/>
                </a:solidFill>
                <a:effectLst>
                  <a:outerShdw blurRad="38100" dist="38100" dir="2700000" algn="tl">
                    <a:srgbClr val="000000"/>
                  </a:outerShdw>
                </a:effectLst>
                <a:latin typeface="Arial" panose="020B0604020202020204" pitchFamily="34" charset="0"/>
              </a:rPr>
              <a:t>. Parameters and Goals</a:t>
            </a:r>
            <a:endParaRPr lang="ru-RU" sz="3600" b="1" dirty="0">
              <a:solidFill>
                <a:srgbClr val="002060"/>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xmlns="" val="40713629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27360"/>
                                        </p:tgtEl>
                                        <p:attrNameLst>
                                          <p:attrName>style.visibility</p:attrName>
                                        </p:attrNameLst>
                                      </p:cBhvr>
                                      <p:to>
                                        <p:strVal val="visible"/>
                                      </p:to>
                                    </p:set>
                                    <p:anim calcmode="lin" valueType="num">
                                      <p:cBhvr>
                                        <p:cTn id="7" dur="1000" fill="hold"/>
                                        <p:tgtEl>
                                          <p:spTgt spid="227360"/>
                                        </p:tgtEl>
                                        <p:attrNameLst>
                                          <p:attrName>ppt_x</p:attrName>
                                        </p:attrNameLst>
                                      </p:cBhvr>
                                      <p:tavLst>
                                        <p:tav tm="0">
                                          <p:val>
                                            <p:strVal val="#ppt_x-.2"/>
                                          </p:val>
                                        </p:tav>
                                        <p:tav tm="100000">
                                          <p:val>
                                            <p:strVal val="#ppt_x"/>
                                          </p:val>
                                        </p:tav>
                                      </p:tavLst>
                                    </p:anim>
                                    <p:anim calcmode="lin" valueType="num">
                                      <p:cBhvr>
                                        <p:cTn id="8" dur="1000" fill="hold"/>
                                        <p:tgtEl>
                                          <p:spTgt spid="2273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7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6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3900" y="909638"/>
            <a:ext cx="7696200" cy="5287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3"/>
          <p:cNvSpPr>
            <a:spLocks noChangeArrowheads="1"/>
          </p:cNvSpPr>
          <p:nvPr/>
        </p:nvSpPr>
        <p:spPr bwMode="auto">
          <a:xfrm>
            <a:off x="2967038" y="34925"/>
            <a:ext cx="4057521"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GB" sz="3600" b="1" dirty="0" smtClean="0">
                <a:solidFill>
                  <a:srgbClr val="002060"/>
                </a:solidFill>
                <a:effectLst>
                  <a:outerShdw blurRad="38100" dist="38100" dir="2700000" algn="tl">
                    <a:srgbClr val="000000">
                      <a:alpha val="43137"/>
                    </a:srgbClr>
                  </a:outerShdw>
                </a:effectLst>
                <a:latin typeface="Arial" panose="020B0604020202020204" pitchFamily="34" charset="0"/>
              </a:rPr>
              <a:t>DC-280 </a:t>
            </a:r>
            <a:r>
              <a:rPr lang="en-GB" sz="3600" b="1" dirty="0">
                <a:solidFill>
                  <a:srgbClr val="002060"/>
                </a:solidFill>
                <a:effectLst>
                  <a:outerShdw blurRad="38100" dist="38100" dir="2700000" algn="tl">
                    <a:srgbClr val="000000">
                      <a:alpha val="43137"/>
                    </a:srgbClr>
                  </a:outerShdw>
                </a:effectLst>
                <a:latin typeface="Arial" panose="020B0604020202020204" pitchFamily="34" charset="0"/>
              </a:rPr>
              <a:t>Cyclotron</a:t>
            </a:r>
            <a:endParaRPr lang="ru-RU" sz="3600" b="1" dirty="0">
              <a:solidFill>
                <a:srgbClr val="002060"/>
              </a:solidFill>
              <a:effectLst>
                <a:outerShdw blurRad="38100" dist="38100" dir="2700000" algn="tl">
                  <a:srgbClr val="000000">
                    <a:alpha val="43137"/>
                  </a:srgbClr>
                </a:outerShdw>
              </a:effectLst>
              <a:latin typeface="Arial" panose="020B0604020202020204" pitchFamily="34" charset="0"/>
            </a:endParaRPr>
          </a:p>
        </p:txBody>
      </p:sp>
      <p:sp>
        <p:nvSpPr>
          <p:cNvPr id="2" name="TextBox 1"/>
          <p:cNvSpPr txBox="1"/>
          <p:nvPr/>
        </p:nvSpPr>
        <p:spPr>
          <a:xfrm>
            <a:off x="98425" y="2128838"/>
            <a:ext cx="1455738" cy="641350"/>
          </a:xfrm>
          <a:prstGeom prst="rect">
            <a:avLst/>
          </a:prstGeom>
          <a:solidFill>
            <a:schemeClr val="bg1"/>
          </a:solidFill>
          <a:ln>
            <a:solidFill>
              <a:schemeClr val="bg2">
                <a:lumMod val="50000"/>
              </a:schemeClr>
            </a:solidFill>
          </a:ln>
          <a:effectLst>
            <a:outerShdw blurRad="50800" dist="38100" dir="2700000" algn="tl" rotWithShape="0">
              <a:prstClr val="black">
                <a:alpha val="40000"/>
              </a:prstClr>
            </a:outerShdw>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1800" dirty="0" smtClean="0">
                <a:solidFill>
                  <a:srgbClr val="000000"/>
                </a:solidFill>
              </a:rPr>
              <a:t>30 kV</a:t>
            </a:r>
          </a:p>
          <a:p>
            <a:pPr algn="ctr" eaLnBrk="1" hangingPunct="1">
              <a:defRPr/>
            </a:pPr>
            <a:r>
              <a:rPr lang="en-US" sz="1800" dirty="0" smtClean="0">
                <a:solidFill>
                  <a:srgbClr val="000000"/>
                </a:solidFill>
              </a:rPr>
              <a:t>ECR Source</a:t>
            </a:r>
            <a:endParaRPr lang="ru-RU" sz="1800" dirty="0" smtClean="0">
              <a:solidFill>
                <a:srgbClr val="000000"/>
              </a:solidFill>
            </a:endParaRPr>
          </a:p>
        </p:txBody>
      </p:sp>
      <p:cxnSp>
        <p:nvCxnSpPr>
          <p:cNvPr id="210949" name="Прямая со стрелкой 7"/>
          <p:cNvCxnSpPr>
            <a:cxnSpLocks noChangeShapeType="1"/>
            <a:stCxn id="2" idx="3"/>
          </p:cNvCxnSpPr>
          <p:nvPr/>
        </p:nvCxnSpPr>
        <p:spPr bwMode="auto">
          <a:xfrm>
            <a:off x="1554163" y="2449513"/>
            <a:ext cx="884237" cy="80962"/>
          </a:xfrm>
          <a:prstGeom prst="straightConnector1">
            <a:avLst/>
          </a:prstGeom>
          <a:noFill/>
          <a:ln w="28575" algn="ctr">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 name="TextBox 9"/>
          <p:cNvSpPr txBox="1"/>
          <p:nvPr/>
        </p:nvSpPr>
        <p:spPr>
          <a:xfrm>
            <a:off x="827088" y="809625"/>
            <a:ext cx="2528887" cy="641350"/>
          </a:xfrm>
          <a:prstGeom prst="rect">
            <a:avLst/>
          </a:prstGeom>
          <a:solidFill>
            <a:schemeClr val="bg1"/>
          </a:solidFill>
          <a:ln>
            <a:solidFill>
              <a:schemeClr val="bg2">
                <a:lumMod val="50000"/>
              </a:schemeClr>
            </a:solidFill>
          </a:ln>
          <a:effectLst>
            <a:outerShdw blurRad="50800" dist="38100" dir="2700000" algn="tl" rotWithShape="0">
              <a:prstClr val="black">
                <a:alpha val="40000"/>
              </a:prstClr>
            </a:outerShdw>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1800" dirty="0" smtClean="0">
                <a:solidFill>
                  <a:srgbClr val="000000"/>
                </a:solidFill>
              </a:rPr>
              <a:t>30 kV</a:t>
            </a:r>
          </a:p>
          <a:p>
            <a:pPr algn="ctr" eaLnBrk="1" hangingPunct="1">
              <a:defRPr/>
            </a:pPr>
            <a:r>
              <a:rPr lang="en-US" sz="1800" dirty="0" smtClean="0">
                <a:solidFill>
                  <a:srgbClr val="000000"/>
                </a:solidFill>
              </a:rPr>
              <a:t>Ion Beam Separation</a:t>
            </a:r>
            <a:endParaRPr lang="ru-RU" sz="1800" dirty="0" smtClean="0">
              <a:solidFill>
                <a:srgbClr val="000000"/>
              </a:solidFill>
            </a:endParaRPr>
          </a:p>
        </p:txBody>
      </p:sp>
      <p:cxnSp>
        <p:nvCxnSpPr>
          <p:cNvPr id="210951" name="Прямая со стрелкой 10"/>
          <p:cNvCxnSpPr>
            <a:cxnSpLocks noChangeShapeType="1"/>
            <a:stCxn id="10" idx="2"/>
          </p:cNvCxnSpPr>
          <p:nvPr/>
        </p:nvCxnSpPr>
        <p:spPr bwMode="auto">
          <a:xfrm>
            <a:off x="2092325" y="1450975"/>
            <a:ext cx="635000" cy="742950"/>
          </a:xfrm>
          <a:prstGeom prst="straightConnector1">
            <a:avLst/>
          </a:prstGeom>
          <a:noFill/>
          <a:ln w="28575" algn="ctr">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6" name="TextBox 15"/>
          <p:cNvSpPr txBox="1"/>
          <p:nvPr/>
        </p:nvSpPr>
        <p:spPr>
          <a:xfrm>
            <a:off x="3486150" y="801688"/>
            <a:ext cx="2530475" cy="641350"/>
          </a:xfrm>
          <a:prstGeom prst="rect">
            <a:avLst/>
          </a:prstGeom>
          <a:solidFill>
            <a:schemeClr val="bg1"/>
          </a:solidFill>
          <a:ln>
            <a:solidFill>
              <a:schemeClr val="bg2">
                <a:lumMod val="50000"/>
              </a:schemeClr>
            </a:solidFill>
          </a:ln>
          <a:effectLst>
            <a:outerShdw blurRad="50800" dist="38100" dir="2700000" algn="tl" rotWithShape="0">
              <a:prstClr val="black">
                <a:alpha val="40000"/>
              </a:prstClr>
            </a:outerShdw>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1800" dirty="0" smtClean="0">
                <a:solidFill>
                  <a:srgbClr val="000000"/>
                </a:solidFill>
              </a:rPr>
              <a:t>100 kV</a:t>
            </a:r>
          </a:p>
          <a:p>
            <a:pPr algn="ctr" eaLnBrk="1" hangingPunct="1">
              <a:defRPr/>
            </a:pPr>
            <a:r>
              <a:rPr lang="en-US" sz="1800" dirty="0" smtClean="0">
                <a:solidFill>
                  <a:srgbClr val="000000"/>
                </a:solidFill>
              </a:rPr>
              <a:t>Ion Beam Bending</a:t>
            </a:r>
            <a:endParaRPr lang="ru-RU" sz="1800" dirty="0" smtClean="0">
              <a:solidFill>
                <a:srgbClr val="000000"/>
              </a:solidFill>
            </a:endParaRPr>
          </a:p>
        </p:txBody>
      </p:sp>
      <p:cxnSp>
        <p:nvCxnSpPr>
          <p:cNvPr id="210953" name="Прямая со стрелкой 16"/>
          <p:cNvCxnSpPr>
            <a:cxnSpLocks noChangeShapeType="1"/>
            <a:stCxn id="16" idx="2"/>
          </p:cNvCxnSpPr>
          <p:nvPr/>
        </p:nvCxnSpPr>
        <p:spPr bwMode="auto">
          <a:xfrm flipH="1">
            <a:off x="4561242" y="1443038"/>
            <a:ext cx="190146" cy="891371"/>
          </a:xfrm>
          <a:prstGeom prst="straightConnector1">
            <a:avLst/>
          </a:prstGeom>
          <a:noFill/>
          <a:ln w="28575" algn="ctr">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1" name="TextBox 20"/>
          <p:cNvSpPr txBox="1"/>
          <p:nvPr/>
        </p:nvSpPr>
        <p:spPr>
          <a:xfrm>
            <a:off x="7208838" y="809625"/>
            <a:ext cx="1455737" cy="641350"/>
          </a:xfrm>
          <a:prstGeom prst="rect">
            <a:avLst/>
          </a:prstGeom>
          <a:solidFill>
            <a:schemeClr val="bg1"/>
          </a:solidFill>
          <a:ln>
            <a:solidFill>
              <a:schemeClr val="bg2">
                <a:lumMod val="50000"/>
              </a:schemeClr>
            </a:solidFill>
          </a:ln>
          <a:effectLst>
            <a:outerShdw blurRad="50800" dist="38100" dir="2700000" algn="tl" rotWithShape="0">
              <a:prstClr val="black">
                <a:alpha val="40000"/>
              </a:prstClr>
            </a:outerShdw>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1800" dirty="0" smtClean="0">
                <a:solidFill>
                  <a:srgbClr val="000000"/>
                </a:solidFill>
              </a:rPr>
              <a:t>100 kV</a:t>
            </a:r>
          </a:p>
          <a:p>
            <a:pPr algn="ctr" eaLnBrk="1" hangingPunct="1">
              <a:defRPr/>
            </a:pPr>
            <a:r>
              <a:rPr lang="en-US" sz="1800" dirty="0" smtClean="0">
                <a:solidFill>
                  <a:srgbClr val="000000"/>
                </a:solidFill>
              </a:rPr>
              <a:t>Platform</a:t>
            </a:r>
            <a:endParaRPr lang="ru-RU" sz="1800" dirty="0" smtClean="0">
              <a:solidFill>
                <a:srgbClr val="000000"/>
              </a:solidFill>
            </a:endParaRPr>
          </a:p>
        </p:txBody>
      </p:sp>
      <p:cxnSp>
        <p:nvCxnSpPr>
          <p:cNvPr id="210955" name="Прямая со стрелкой 21"/>
          <p:cNvCxnSpPr>
            <a:cxnSpLocks noChangeShapeType="1"/>
            <a:stCxn id="21" idx="2"/>
          </p:cNvCxnSpPr>
          <p:nvPr/>
        </p:nvCxnSpPr>
        <p:spPr bwMode="auto">
          <a:xfrm flipH="1">
            <a:off x="7118350" y="1450975"/>
            <a:ext cx="819150" cy="604838"/>
          </a:xfrm>
          <a:prstGeom prst="straightConnector1">
            <a:avLst/>
          </a:prstGeom>
          <a:noFill/>
          <a:ln w="28575" algn="ctr">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5" name="TextBox 24"/>
          <p:cNvSpPr txBox="1"/>
          <p:nvPr/>
        </p:nvSpPr>
        <p:spPr>
          <a:xfrm>
            <a:off x="6632575" y="5100638"/>
            <a:ext cx="1455738" cy="646112"/>
          </a:xfrm>
          <a:prstGeom prst="rect">
            <a:avLst/>
          </a:prstGeom>
          <a:solidFill>
            <a:schemeClr val="bg1"/>
          </a:solidFill>
          <a:ln>
            <a:solidFill>
              <a:schemeClr val="bg2">
                <a:lumMod val="50000"/>
              </a:schemeClr>
            </a:solidFill>
          </a:ln>
          <a:effectLst>
            <a:outerShdw blurRad="50800" dist="38100" dir="2700000" algn="tl" rotWithShape="0">
              <a:prstClr val="black">
                <a:alpha val="40000"/>
              </a:prstClr>
            </a:outerShdw>
          </a:effectLst>
        </p:spPr>
        <p:txBody>
          <a:bodyPr>
            <a:spAutoFit/>
          </a:bodyPr>
          <a:lstStyle/>
          <a:p>
            <a:pPr algn="ctr" eaLnBrk="1" hangingPunct="1">
              <a:defRPr/>
            </a:pPr>
            <a:r>
              <a:rPr lang="en-US" sz="1800" dirty="0">
                <a:solidFill>
                  <a:srgbClr val="000000"/>
                </a:solidFill>
                <a:latin typeface="Arial" panose="020B0604020202020204" pitchFamily="34" charset="0"/>
              </a:rPr>
              <a:t>DC280</a:t>
            </a:r>
          </a:p>
          <a:p>
            <a:pPr algn="ctr" eaLnBrk="1" hangingPunct="1">
              <a:defRPr/>
            </a:pPr>
            <a:r>
              <a:rPr lang="en-US" sz="1800" dirty="0">
                <a:solidFill>
                  <a:srgbClr val="000000"/>
                </a:solidFill>
                <a:latin typeface="Arial" panose="020B0604020202020204" pitchFamily="34" charset="0"/>
              </a:rPr>
              <a:t>Cyclotron</a:t>
            </a:r>
            <a:endParaRPr lang="ru-RU" sz="1800" dirty="0">
              <a:solidFill>
                <a:srgbClr val="000000"/>
              </a:solidFill>
              <a:latin typeface="Arial" panose="020B0604020202020204" pitchFamily="34" charset="0"/>
            </a:endParaRPr>
          </a:p>
        </p:txBody>
      </p:sp>
      <p:cxnSp>
        <p:nvCxnSpPr>
          <p:cNvPr id="210957" name="Прямая со стрелкой 25"/>
          <p:cNvCxnSpPr>
            <a:cxnSpLocks noChangeShapeType="1"/>
            <a:stCxn id="25" idx="0"/>
          </p:cNvCxnSpPr>
          <p:nvPr/>
        </p:nvCxnSpPr>
        <p:spPr bwMode="auto">
          <a:xfrm flipH="1" flipV="1">
            <a:off x="6278563" y="4525963"/>
            <a:ext cx="1082675" cy="574675"/>
          </a:xfrm>
          <a:prstGeom prst="straightConnector1">
            <a:avLst/>
          </a:prstGeom>
          <a:noFill/>
          <a:ln w="28575" algn="ctr">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xmlns="" val="86647019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4000" u="sng" dirty="0" smtClean="0"/>
              <a:t>3D calculation of DC-280 </a:t>
            </a:r>
            <a:br>
              <a:rPr lang="en-US" sz="4000" u="sng" dirty="0" smtClean="0"/>
            </a:br>
            <a:r>
              <a:rPr lang="en-US" sz="4000" u="sng" dirty="0" smtClean="0"/>
              <a:t>cyclotron magnetic field</a:t>
            </a:r>
            <a:endParaRPr lang="ru-RU" sz="4000" u="sng" dirty="0" smtClean="0"/>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l="1892" t="3519" r="11456"/>
          <a:stretch>
            <a:fillRect/>
          </a:stretch>
        </p:blipFill>
        <p:spPr bwMode="auto">
          <a:xfrm>
            <a:off x="250825" y="1989138"/>
            <a:ext cx="5472113" cy="368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8" name="Rectangle 4"/>
          <p:cNvSpPr>
            <a:spLocks noChangeArrowheads="1"/>
          </p:cNvSpPr>
          <p:nvPr/>
        </p:nvSpPr>
        <p:spPr bwMode="auto">
          <a:xfrm>
            <a:off x="971550" y="5810141"/>
            <a:ext cx="446563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l"/>
            <a:r>
              <a:rPr lang="en-US" dirty="0">
                <a:cs typeface="Arial" charset="0"/>
              </a:rPr>
              <a:t>Model of </a:t>
            </a:r>
            <a:r>
              <a:rPr lang="en-US" dirty="0" smtClean="0">
                <a:cs typeface="Arial" charset="0"/>
              </a:rPr>
              <a:t>DC-280 </a:t>
            </a:r>
            <a:r>
              <a:rPr lang="en-US" dirty="0">
                <a:cs typeface="Arial" charset="0"/>
              </a:rPr>
              <a:t>cyclotron magnet system</a:t>
            </a:r>
            <a:r>
              <a:rPr lang="ru-RU" dirty="0">
                <a:cs typeface="Arial" charset="0"/>
              </a:rPr>
              <a:t> </a:t>
            </a:r>
          </a:p>
        </p:txBody>
      </p:sp>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95963" y="1557338"/>
            <a:ext cx="3205162"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0" name="Rectangle 6"/>
          <p:cNvSpPr>
            <a:spLocks noChangeArrowheads="1"/>
          </p:cNvSpPr>
          <p:nvPr/>
        </p:nvSpPr>
        <p:spPr bwMode="auto">
          <a:xfrm>
            <a:off x="5759450" y="3357563"/>
            <a:ext cx="3384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l"/>
            <a:r>
              <a:rPr lang="en-US" sz="1600">
                <a:cs typeface="Arial" charset="0"/>
              </a:rPr>
              <a:t>Calculated average magnetic fields</a:t>
            </a:r>
            <a:r>
              <a:rPr lang="ru-RU">
                <a:cs typeface="Arial" charset="0"/>
              </a:rPr>
              <a:t> </a:t>
            </a:r>
          </a:p>
        </p:txBody>
      </p:sp>
      <p:pic>
        <p:nvPicPr>
          <p:cNvPr id="6151"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t="1419" b="3947"/>
          <a:stretch>
            <a:fillRect/>
          </a:stretch>
        </p:blipFill>
        <p:spPr bwMode="auto">
          <a:xfrm>
            <a:off x="5795963" y="3933825"/>
            <a:ext cx="3241675" cy="195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2" name="Rectangle 8"/>
          <p:cNvSpPr>
            <a:spLocks noChangeArrowheads="1"/>
          </p:cNvSpPr>
          <p:nvPr/>
        </p:nvSpPr>
        <p:spPr bwMode="auto">
          <a:xfrm>
            <a:off x="6083300" y="5949950"/>
            <a:ext cx="30607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l"/>
            <a:r>
              <a:rPr lang="en-GB" sz="1600" dirty="0" smtClean="0">
                <a:cs typeface="Arial" charset="0"/>
              </a:rPr>
              <a:t>Magnetic field </a:t>
            </a:r>
            <a:r>
              <a:rPr lang="en-GB" sz="1600" dirty="0">
                <a:cs typeface="Arial" charset="0"/>
              </a:rPr>
              <a:t>of the radial coils</a:t>
            </a:r>
            <a:r>
              <a:rPr lang="en-GB" dirty="0">
                <a:cs typeface="Arial" charset="0"/>
              </a:rPr>
              <a:t> </a:t>
            </a:r>
            <a:endParaRPr lang="ru-RU" dirty="0">
              <a:cs typeface="Arial" charset="0"/>
            </a:endParaRPr>
          </a:p>
        </p:txBody>
      </p:sp>
      <p:pic>
        <p:nvPicPr>
          <p:cNvPr id="6153" name="Picture 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95800" y="3352800"/>
            <a:ext cx="152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018074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404813"/>
            <a:ext cx="5951538" cy="572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7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64163" y="836613"/>
            <a:ext cx="3779837" cy="242728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11972" name="Rectangle 4"/>
          <p:cNvSpPr>
            <a:spLocks noChangeArrowheads="1"/>
          </p:cNvSpPr>
          <p:nvPr/>
        </p:nvSpPr>
        <p:spPr bwMode="auto">
          <a:xfrm>
            <a:off x="5435600" y="3573463"/>
            <a:ext cx="3492500" cy="69532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ru-RU" sz="1800">
                <a:solidFill>
                  <a:srgbClr val="000000"/>
                </a:solidFill>
              </a:rPr>
              <a:t>Net effect     </a:t>
            </a:r>
            <a:r>
              <a:rPr lang="en-US" altLang="ru-RU" sz="1400">
                <a:solidFill>
                  <a:srgbClr val="000000"/>
                </a:solidFill>
              </a:rPr>
              <a:t>A</a:t>
            </a:r>
            <a:r>
              <a:rPr lang="en-US" altLang="ru-RU" sz="1400" baseline="-25000">
                <a:solidFill>
                  <a:srgbClr val="000000"/>
                </a:solidFill>
              </a:rPr>
              <a:t>1</a:t>
            </a:r>
            <a:r>
              <a:rPr lang="en-US" altLang="ru-RU" sz="1400">
                <a:solidFill>
                  <a:srgbClr val="000000"/>
                </a:solidFill>
              </a:rPr>
              <a:t>Sin(</a:t>
            </a:r>
            <a:r>
              <a:rPr lang="en-US" altLang="ru-RU" sz="1400">
                <a:solidFill>
                  <a:srgbClr val="000000"/>
                </a:solidFill>
                <a:sym typeface="Symbol" panose="05050102010706020507" pitchFamily="18" charset="2"/>
              </a:rPr>
              <a:t></a:t>
            </a:r>
            <a:r>
              <a:rPr lang="en-US" altLang="ru-RU" sz="1400" baseline="-25000">
                <a:solidFill>
                  <a:srgbClr val="000000"/>
                </a:solidFill>
                <a:sym typeface="Symbol" panose="05050102010706020507" pitchFamily="18" charset="2"/>
              </a:rPr>
              <a:t>rf</a:t>
            </a:r>
            <a:r>
              <a:rPr lang="en-US" altLang="ru-RU" sz="1400">
                <a:solidFill>
                  <a:srgbClr val="000000"/>
                </a:solidFill>
              </a:rPr>
              <a:t> t) + A</a:t>
            </a:r>
            <a:r>
              <a:rPr lang="en-US" altLang="ru-RU" sz="1400" baseline="-25000">
                <a:solidFill>
                  <a:srgbClr val="000000"/>
                </a:solidFill>
              </a:rPr>
              <a:t>2</a:t>
            </a:r>
            <a:r>
              <a:rPr lang="en-US" altLang="ru-RU" sz="1400">
                <a:solidFill>
                  <a:srgbClr val="000000"/>
                </a:solidFill>
              </a:rPr>
              <a:t>Sin(3</a:t>
            </a:r>
            <a:r>
              <a:rPr lang="en-US" altLang="ru-RU" sz="1400">
                <a:solidFill>
                  <a:srgbClr val="000000"/>
                </a:solidFill>
                <a:sym typeface="Symbol" panose="05050102010706020507" pitchFamily="18" charset="2"/>
              </a:rPr>
              <a:t></a:t>
            </a:r>
            <a:r>
              <a:rPr lang="en-US" altLang="ru-RU" sz="1400" baseline="-25000">
                <a:solidFill>
                  <a:srgbClr val="000000"/>
                </a:solidFill>
                <a:sym typeface="Symbol" panose="05050102010706020507" pitchFamily="18" charset="2"/>
              </a:rPr>
              <a:t>rf</a:t>
            </a:r>
            <a:r>
              <a:rPr lang="en-US" altLang="ru-RU" sz="1400">
                <a:solidFill>
                  <a:srgbClr val="000000"/>
                </a:solidFill>
              </a:rPr>
              <a:t> t) </a:t>
            </a:r>
          </a:p>
          <a:p>
            <a:pPr eaLnBrk="1" hangingPunct="1">
              <a:spcBef>
                <a:spcPct val="50000"/>
              </a:spcBef>
              <a:buFontTx/>
              <a:buNone/>
            </a:pPr>
            <a:r>
              <a:rPr lang="en-US" altLang="ru-RU" sz="1400">
                <a:solidFill>
                  <a:srgbClr val="000000"/>
                </a:solidFill>
              </a:rPr>
              <a:t>                          A</a:t>
            </a:r>
            <a:r>
              <a:rPr lang="en-US" altLang="ru-RU" sz="1400" baseline="-25000">
                <a:solidFill>
                  <a:srgbClr val="000000"/>
                </a:solidFill>
              </a:rPr>
              <a:t>2</a:t>
            </a:r>
            <a:r>
              <a:rPr lang="en-US" altLang="ru-RU" sz="1400">
                <a:solidFill>
                  <a:srgbClr val="000000"/>
                </a:solidFill>
              </a:rPr>
              <a:t> </a:t>
            </a:r>
            <a:r>
              <a:rPr lang="en-US" altLang="ru-RU" sz="1400">
                <a:solidFill>
                  <a:srgbClr val="000000"/>
                </a:solidFill>
                <a:sym typeface="Symbol" panose="05050102010706020507" pitchFamily="18" charset="2"/>
              </a:rPr>
              <a:t> 0.1</a:t>
            </a:r>
            <a:r>
              <a:rPr lang="en-US" altLang="ru-RU" sz="1400">
                <a:solidFill>
                  <a:srgbClr val="000000"/>
                </a:solidFill>
              </a:rPr>
              <a:t>A</a:t>
            </a:r>
            <a:r>
              <a:rPr lang="en-US" altLang="ru-RU" sz="1400" baseline="-25000">
                <a:solidFill>
                  <a:srgbClr val="000000"/>
                </a:solidFill>
              </a:rPr>
              <a:t>1</a:t>
            </a:r>
          </a:p>
        </p:txBody>
      </p:sp>
      <p:sp>
        <p:nvSpPr>
          <p:cNvPr id="211973" name="Rectangle 5"/>
          <p:cNvSpPr>
            <a:spLocks noChangeArrowheads="1"/>
          </p:cNvSpPr>
          <p:nvPr/>
        </p:nvSpPr>
        <p:spPr bwMode="auto">
          <a:xfrm>
            <a:off x="6011863" y="188913"/>
            <a:ext cx="24526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2400">
                <a:solidFill>
                  <a:srgbClr val="000000"/>
                </a:solidFill>
              </a:rPr>
              <a:t>Flat-Top  system</a:t>
            </a:r>
            <a:endParaRPr lang="ru-RU" altLang="ru-RU" sz="2400">
              <a:solidFill>
                <a:srgbClr val="000000"/>
              </a:solidFill>
            </a:endParaRPr>
          </a:p>
        </p:txBody>
      </p:sp>
      <p:sp>
        <p:nvSpPr>
          <p:cNvPr id="211974" name="Line 6"/>
          <p:cNvSpPr>
            <a:spLocks noChangeShapeType="1"/>
          </p:cNvSpPr>
          <p:nvPr/>
        </p:nvSpPr>
        <p:spPr bwMode="auto">
          <a:xfrm flipH="1" flipV="1">
            <a:off x="3132138" y="3933825"/>
            <a:ext cx="71437" cy="790575"/>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211975" name="Text Box 7"/>
          <p:cNvSpPr txBox="1">
            <a:spLocks noChangeArrowheads="1"/>
          </p:cNvSpPr>
          <p:nvPr/>
        </p:nvSpPr>
        <p:spPr bwMode="auto">
          <a:xfrm>
            <a:off x="3132138" y="4724400"/>
            <a:ext cx="576262" cy="376238"/>
          </a:xfrm>
          <a:prstGeom prst="rect">
            <a:avLst/>
          </a:prstGeom>
          <a:noFill/>
          <a:ln w="9525">
            <a:solidFill>
              <a:srgbClr val="FF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ru-RU" sz="1800">
                <a:solidFill>
                  <a:srgbClr val="FF3300"/>
                </a:solidFill>
              </a:rPr>
              <a:t>3F</a:t>
            </a:r>
            <a:r>
              <a:rPr lang="en-US" altLang="ru-RU" sz="1800" baseline="-25000">
                <a:solidFill>
                  <a:srgbClr val="FF3300"/>
                </a:solidFill>
              </a:rPr>
              <a:t>rf</a:t>
            </a:r>
            <a:endParaRPr lang="ru-RU" altLang="ru-RU" sz="1800" baseline="-25000">
              <a:solidFill>
                <a:srgbClr val="FF3300"/>
              </a:solidFill>
            </a:endParaRPr>
          </a:p>
        </p:txBody>
      </p:sp>
      <p:sp>
        <p:nvSpPr>
          <p:cNvPr id="211976" name="Line 8"/>
          <p:cNvSpPr>
            <a:spLocks noChangeShapeType="1"/>
          </p:cNvSpPr>
          <p:nvPr/>
        </p:nvSpPr>
        <p:spPr bwMode="auto">
          <a:xfrm flipH="1" flipV="1">
            <a:off x="3995738" y="4221163"/>
            <a:ext cx="71437"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sp>
        <p:nvSpPr>
          <p:cNvPr id="211977" name="Text Box 9"/>
          <p:cNvSpPr txBox="1">
            <a:spLocks noChangeArrowheads="1"/>
          </p:cNvSpPr>
          <p:nvPr/>
        </p:nvSpPr>
        <p:spPr bwMode="auto">
          <a:xfrm>
            <a:off x="3851275" y="5229225"/>
            <a:ext cx="576263" cy="37623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ru-RU" sz="1800">
                <a:solidFill>
                  <a:srgbClr val="000000"/>
                </a:solidFill>
              </a:rPr>
              <a:t>F</a:t>
            </a:r>
            <a:r>
              <a:rPr lang="en-US" altLang="ru-RU" sz="1800" baseline="-25000">
                <a:solidFill>
                  <a:srgbClr val="000000"/>
                </a:solidFill>
              </a:rPr>
              <a:t>rf</a:t>
            </a:r>
            <a:endParaRPr lang="ru-RU" altLang="ru-RU" sz="1800" baseline="-25000">
              <a:solidFill>
                <a:srgbClr val="000000"/>
              </a:solidFill>
            </a:endParaRPr>
          </a:p>
        </p:txBody>
      </p:sp>
    </p:spTree>
    <p:extLst>
      <p:ext uri="{BB962C8B-B14F-4D97-AF65-F5344CB8AC3E}">
        <p14:creationId xmlns:p14="http://schemas.microsoft.com/office/powerpoint/2010/main" xmlns="" val="42562648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18" name="Group 2"/>
          <p:cNvGraphicFramePr>
            <a:graphicFrameLocks noGrp="1"/>
          </p:cNvGraphicFramePr>
          <p:nvPr>
            <p:ph/>
          </p:nvPr>
        </p:nvGraphicFramePr>
        <p:xfrm>
          <a:off x="971550" y="1052513"/>
          <a:ext cx="7489825" cy="5557839"/>
        </p:xfrm>
        <a:graphic>
          <a:graphicData uri="http://schemas.openxmlformats.org/drawingml/2006/table">
            <a:tbl>
              <a:tblPr/>
              <a:tblGrid>
                <a:gridCol w="4627563"/>
                <a:gridCol w="2862262"/>
              </a:tblGrid>
              <a:tr h="70111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rgbClr val="000099"/>
                          </a:solidFill>
                          <a:effectLst/>
                          <a:latin typeface="Times New Roman" pitchFamily="18" charset="0"/>
                        </a:rPr>
                        <a:t>Ion source </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ru-RU" altLang="ja-JP" sz="20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rPr>
                        <a:t>DECRIS-4</a:t>
                      </a:r>
                      <a:r>
                        <a:rPr kumimoji="0" lang="en-US" altLang="ja-JP" sz="20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ea typeface="MS PGothic" pitchFamily="34" charset="-128"/>
                        </a:rPr>
                        <a:t>  - 14 GHz</a:t>
                      </a:r>
                    </a:p>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chemeClr val="tx1"/>
                          </a:solidFill>
                          <a:effectLst/>
                          <a:latin typeface="Times New Roman" pitchFamily="18" charset="0"/>
                        </a:rPr>
                        <a:t>DECRIS-SC3 </a:t>
                      </a:r>
                      <a:r>
                        <a:rPr kumimoji="0" lang="en-US" altLang="ja-JP" sz="20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ea typeface="MS PGothic" pitchFamily="34" charset="-128"/>
                        </a:rPr>
                        <a:t>- 18 GHz</a:t>
                      </a:r>
                      <a:endParaRPr kumimoji="0" lang="en-US" sz="20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rgbClr val="000099"/>
                          </a:solidFill>
                          <a:effectLst/>
                          <a:latin typeface="Times New Roman" pitchFamily="18" charset="0"/>
                          <a:cs typeface="Times New Roman" pitchFamily="18" charset="0"/>
                        </a:rPr>
                        <a:t>Injecting beam potential</a:t>
                      </a:r>
                      <a:endParaRPr kumimoji="0" lang="en-US" sz="2000" b="1" i="0" u="none" strike="noStrike" cap="none" normalizeH="0" baseline="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rgbClr val="000099"/>
                          </a:solidFill>
                          <a:effectLst/>
                          <a:latin typeface="Times New Roman" pitchFamily="18" charset="0"/>
                          <a:cs typeface="Times New Roman" pitchFamily="18" charset="0"/>
                        </a:rPr>
                        <a:t>Up to 100 kV</a:t>
                      </a:r>
                      <a:endParaRPr kumimoji="0" lang="en-US" sz="2000" b="1" i="0" u="none" strike="noStrike" cap="none" normalizeH="0" baseline="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A/Z range</a:t>
                      </a:r>
                      <a:endParaRPr kumimoji="0" lang="en-US" sz="2000" b="1" i="0" u="none" strike="noStrike" cap="none" normalizeH="0" baseline="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4÷7</a:t>
                      </a:r>
                      <a:endParaRPr kumimoji="0" lang="en-US" sz="2000" b="1" i="0" u="none" strike="noStrike" cap="none" normalizeH="0" baseline="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chemeClr val="tx1"/>
                          </a:solidFill>
                          <a:effectLst/>
                          <a:latin typeface="Times New Roman" pitchFamily="18" charset="0"/>
                        </a:rPr>
                        <a:t>Energy</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chemeClr val="tx1"/>
                          </a:solidFill>
                          <a:effectLst/>
                          <a:latin typeface="Times New Roman" pitchFamily="18" charset="0"/>
                        </a:rPr>
                        <a:t>4÷8 MeV/n</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rgbClr val="000099"/>
                          </a:solidFill>
                          <a:effectLst/>
                          <a:latin typeface="Times New Roman" pitchFamily="18" charset="0"/>
                          <a:cs typeface="Times New Roman" pitchFamily="18" charset="0"/>
                        </a:rPr>
                        <a:t>Magnetic field level</a:t>
                      </a:r>
                      <a:endParaRPr kumimoji="0" lang="en-US" sz="2000" b="1" i="0" u="none" strike="noStrike" cap="none" normalizeH="0" baseline="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rgbClr val="000099"/>
                          </a:solidFill>
                          <a:effectLst/>
                          <a:latin typeface="Times New Roman" pitchFamily="18" charset="0"/>
                          <a:cs typeface="Times New Roman" pitchFamily="18" charset="0"/>
                        </a:rPr>
                        <a:t>0.6÷1.35 T</a:t>
                      </a:r>
                      <a:endParaRPr kumimoji="0" lang="en-US" sz="2000" b="1" i="0" u="none" strike="noStrike" cap="none" normalizeH="0" baseline="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K factor</a:t>
                      </a:r>
                      <a:endParaRPr kumimoji="0" lang="en-US" sz="2000" b="1" i="0" u="none" strike="noStrike" cap="none" normalizeH="0" baseline="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280</a:t>
                      </a:r>
                      <a:endParaRPr kumimoji="0" lang="en-US" sz="2000" b="1" i="0" u="none" strike="noStrike" cap="none" normalizeH="0" baseline="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rgbClr val="000099"/>
                          </a:solidFill>
                          <a:effectLst/>
                          <a:latin typeface="Times New Roman" pitchFamily="18" charset="0"/>
                          <a:cs typeface="Times New Roman" pitchFamily="18" charset="0"/>
                        </a:rPr>
                        <a:t>Gap between plugs</a:t>
                      </a:r>
                      <a:endParaRPr kumimoji="0" lang="en-US" sz="2000" b="1" i="0" u="none" strike="noStrike" cap="none" normalizeH="0" baseline="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rgbClr val="000099"/>
                          </a:solidFill>
                          <a:effectLst/>
                          <a:latin typeface="Times New Roman" pitchFamily="18" charset="0"/>
                          <a:cs typeface="Times New Roman" pitchFamily="18" charset="0"/>
                        </a:rPr>
                        <a:t>400 mm</a:t>
                      </a:r>
                      <a:endParaRPr kumimoji="0" lang="en-US" sz="2000" b="1" i="0" u="none" strike="noStrike" cap="none" normalizeH="0" baseline="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03271">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Valley/hill gap</a:t>
                      </a:r>
                      <a:endParaRPr kumimoji="0" lang="en-US" sz="2000" b="1" i="0" u="none" strike="noStrike" cap="none" normalizeH="0" baseline="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500/208 mm/mm</a:t>
                      </a:r>
                      <a:endParaRPr kumimoji="0" lang="en-US" sz="2000" b="1" i="0" u="none" strike="noStrike" cap="none" normalizeH="0" baseline="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rgbClr val="000099"/>
                          </a:solidFill>
                          <a:effectLst/>
                          <a:latin typeface="Times New Roman" pitchFamily="18" charset="0"/>
                          <a:cs typeface="Times New Roman" pitchFamily="18" charset="0"/>
                        </a:rPr>
                        <a:t>Magnet weight</a:t>
                      </a:r>
                      <a:endParaRPr kumimoji="0" lang="en-US" sz="2000" b="1" i="0" u="none" strike="noStrike" cap="none" normalizeH="0" baseline="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rgbClr val="000099"/>
                          </a:solidFill>
                          <a:effectLst/>
                          <a:latin typeface="Times New Roman" pitchFamily="18" charset="0"/>
                          <a:cs typeface="Times New Roman" pitchFamily="18" charset="0"/>
                        </a:rPr>
                        <a:t>1000 t</a:t>
                      </a:r>
                      <a:endParaRPr kumimoji="0" lang="en-US" sz="2000" b="1" i="0" u="none" strike="noStrike" cap="none" normalizeH="0" baseline="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Magnet power</a:t>
                      </a:r>
                      <a:endParaRPr kumimoji="0" lang="en-US" sz="2000" b="1" i="0" u="none" strike="noStrike" cap="none" normalizeH="0" baseline="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300 kW</a:t>
                      </a:r>
                      <a:endParaRPr kumimoji="0" lang="en-US" sz="2000" b="1" i="0" u="none" strike="noStrike" cap="none" normalizeH="0" baseline="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rgbClr val="000099"/>
                          </a:solidFill>
                          <a:effectLst/>
                          <a:latin typeface="Times New Roman" pitchFamily="18" charset="0"/>
                          <a:cs typeface="Times New Roman" pitchFamily="18" charset="0"/>
                        </a:rPr>
                        <a:t>Dee voltage</a:t>
                      </a:r>
                      <a:endParaRPr kumimoji="0" lang="en-US" sz="2000" b="1" i="0" u="none" strike="noStrike" cap="none" normalizeH="0" baseline="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rgbClr val="000099"/>
                          </a:solidFill>
                          <a:effectLst/>
                          <a:latin typeface="Times New Roman" pitchFamily="18" charset="0"/>
                          <a:cs typeface="Times New Roman" pitchFamily="18" charset="0"/>
                        </a:rPr>
                        <a:t>2x130 kV</a:t>
                      </a:r>
                      <a:endParaRPr kumimoji="0" lang="en-US" sz="2000" b="1" i="0" u="none" strike="noStrike" cap="none" normalizeH="0" baseline="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RF power consumption</a:t>
                      </a:r>
                      <a:endParaRPr kumimoji="0" lang="en-US" sz="2000" b="1" i="0" u="none" strike="noStrike" cap="none" normalizeH="0" baseline="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2x30 kW</a:t>
                      </a:r>
                      <a:endParaRPr kumimoji="0" lang="en-US" sz="2000" b="1" i="0" u="none" strike="noStrike" cap="none" normalizeH="0" baseline="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rgbClr val="000099"/>
                          </a:solidFill>
                          <a:effectLst/>
                          <a:latin typeface="Times New Roman" pitchFamily="18" charset="0"/>
                          <a:cs typeface="Times New Roman" pitchFamily="18" charset="0"/>
                        </a:rPr>
                        <a:t>Flat-top dee voltage</a:t>
                      </a:r>
                      <a:endParaRPr kumimoji="0" lang="en-US" sz="2000" b="1" i="0" u="none" strike="noStrike" cap="none" normalizeH="0" baseline="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smtClean="0">
                          <a:ln>
                            <a:noFill/>
                          </a:ln>
                          <a:solidFill>
                            <a:srgbClr val="000099"/>
                          </a:solidFill>
                          <a:effectLst/>
                          <a:latin typeface="Times New Roman" pitchFamily="18" charset="0"/>
                          <a:cs typeface="Times New Roman" pitchFamily="18" charset="0"/>
                        </a:rPr>
                        <a:t>2x14 kV</a:t>
                      </a:r>
                      <a:endParaRPr kumimoji="0" lang="en-US" sz="2000" b="1" i="0" u="none" strike="noStrike" cap="none" normalizeH="0" baseline="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11310" name="Text Box 46"/>
          <p:cNvSpPr txBox="1">
            <a:spLocks noChangeArrowheads="1"/>
          </p:cNvSpPr>
          <p:nvPr/>
        </p:nvSpPr>
        <p:spPr bwMode="auto">
          <a:xfrm>
            <a:off x="684213" y="0"/>
            <a:ext cx="7970837"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sz="3200" b="1" dirty="0" smtClean="0">
                <a:solidFill>
                  <a:srgbClr val="C00000"/>
                </a:solidFill>
                <a:latin typeface="Times New Roman" panose="02020603050405020304" pitchFamily="18" charset="0"/>
                <a:cs typeface="Times New Roman" panose="02020603050405020304" pitchFamily="18" charset="0"/>
              </a:rPr>
              <a:t>DC280</a:t>
            </a:r>
            <a:r>
              <a:rPr lang="en-US" sz="3600" b="1" dirty="0" smtClean="0">
                <a:solidFill>
                  <a:srgbClr val="C00000"/>
                </a:solidFill>
                <a:latin typeface="Times New Roman" panose="02020603050405020304" pitchFamily="18" charset="0"/>
                <a:cs typeface="Times New Roman" panose="02020603050405020304" pitchFamily="18" charset="0"/>
              </a:rPr>
              <a:t> </a:t>
            </a:r>
          </a:p>
          <a:p>
            <a:pPr algn="ctr" eaLnBrk="1" hangingPunct="1">
              <a:defRPr/>
            </a:pPr>
            <a:r>
              <a:rPr lang="en-US" sz="2400" b="1" dirty="0" smtClean="0">
                <a:solidFill>
                  <a:srgbClr val="C00000"/>
                </a:solidFill>
                <a:latin typeface="Times New Roman" panose="02020603050405020304" pitchFamily="18" charset="0"/>
                <a:cs typeface="Times New Roman" panose="02020603050405020304" pitchFamily="18" charset="0"/>
              </a:rPr>
              <a:t>Main Parameters</a:t>
            </a:r>
            <a:endParaRPr lang="ru-RU" sz="2400" b="1" dirty="0" smtClean="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67573166"/>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Сборка -ДС280 01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188" y="765175"/>
            <a:ext cx="7885112" cy="591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TextBox 1"/>
          <p:cNvSpPr txBox="1">
            <a:spLocks noChangeArrowheads="1"/>
          </p:cNvSpPr>
          <p:nvPr/>
        </p:nvSpPr>
        <p:spPr bwMode="auto">
          <a:xfrm>
            <a:off x="1475656" y="115888"/>
            <a:ext cx="604867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a:r>
              <a:rPr lang="en-US" sz="3200" b="1" dirty="0">
                <a:solidFill>
                  <a:srgbClr val="0033CC"/>
                </a:solidFill>
                <a:latin typeface="Arial Cyr" pitchFamily="34" charset="0"/>
                <a:cs typeface="Arial Cyr" pitchFamily="34" charset="0"/>
              </a:rPr>
              <a:t>The main magnet of </a:t>
            </a:r>
            <a:r>
              <a:rPr lang="en-US" sz="3200" b="1" dirty="0" smtClean="0">
                <a:solidFill>
                  <a:srgbClr val="0033CC"/>
                </a:solidFill>
                <a:latin typeface="Arial Cyr" pitchFamily="34" charset="0"/>
                <a:cs typeface="Arial Cyr" pitchFamily="34" charset="0"/>
              </a:rPr>
              <a:t>DC-280 </a:t>
            </a:r>
            <a:endParaRPr lang="ru-RU" sz="3200" b="1" dirty="0">
              <a:solidFill>
                <a:srgbClr val="0033CC"/>
              </a:solidFill>
              <a:latin typeface="Arial Cyr" pitchFamily="34" charset="0"/>
              <a:cs typeface="Arial Cyr" pitchFamily="34" charset="0"/>
            </a:endParaRPr>
          </a:p>
        </p:txBody>
      </p:sp>
    </p:spTree>
    <p:extLst>
      <p:ext uri="{BB962C8B-B14F-4D97-AF65-F5344CB8AC3E}">
        <p14:creationId xmlns:p14="http://schemas.microsoft.com/office/powerpoint/2010/main" xmlns="" val="196077453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rcRect t="14033"/>
          <a:stretch>
            <a:fillRect/>
          </a:stretch>
        </p:blipFill>
        <p:spPr>
          <a:xfrm>
            <a:off x="1259632" y="878156"/>
            <a:ext cx="6735528" cy="5766394"/>
          </a:xfrm>
          <a:prstGeom prst="rect">
            <a:avLst/>
          </a:prstGeom>
        </p:spPr>
      </p:pic>
      <p:sp>
        <p:nvSpPr>
          <p:cNvPr id="3" name="Заголовок 1"/>
          <p:cNvSpPr txBox="1">
            <a:spLocks/>
          </p:cNvSpPr>
          <p:nvPr/>
        </p:nvSpPr>
        <p:spPr bwMode="auto">
          <a:xfrm>
            <a:off x="228600" y="152400"/>
            <a:ext cx="8686800"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6000" tIns="45720" rIns="36000" bIns="45720" numCol="1" anchor="t" anchorCtr="1"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ru-RU" sz="3200" b="1" i="0" u="none" strike="noStrike" kern="1200" cap="none" spc="0" normalizeH="0" baseline="0" noProof="0" dirty="0" smtClean="0">
                <a:ln>
                  <a:noFill/>
                </a:ln>
                <a:solidFill>
                  <a:srgbClr val="0033CC"/>
                </a:solidFill>
                <a:effectLst/>
                <a:uLnTx/>
                <a:uFillTx/>
                <a:latin typeface="Arial" pitchFamily="34" charset="0"/>
                <a:ea typeface="Gungsuh" pitchFamily="18" charset="-127"/>
                <a:cs typeface="Arial" pitchFamily="34" charset="0"/>
              </a:rPr>
              <a:t>DC-280. Vacuum chamber</a:t>
            </a:r>
          </a:p>
        </p:txBody>
      </p:sp>
    </p:spTree>
    <p:extLst>
      <p:ext uri="{BB962C8B-B14F-4D97-AF65-F5344CB8AC3E}">
        <p14:creationId xmlns:p14="http://schemas.microsoft.com/office/powerpoint/2010/main" xmlns="" val="302101705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5875" y="260648"/>
            <a:ext cx="9128125" cy="585787"/>
          </a:xfrm>
          <a:prstGeom prst="rect">
            <a:avLst/>
          </a:prstGeom>
          <a:effectLst>
            <a:outerShdw blurRad="50800" dist="38100" dir="2700000" algn="tl" rotWithShape="0">
              <a:prstClr val="black">
                <a:alpha val="40000"/>
              </a:prstClr>
            </a:outerShdw>
          </a:effectLst>
        </p:spPr>
        <p:txBody>
          <a:bodyPr>
            <a:spAutoFit/>
          </a:bodyPr>
          <a:lstStyle/>
          <a:p>
            <a:pPr algn="ctr">
              <a:defRPr/>
            </a:pPr>
            <a:r>
              <a:rPr lang="en-US" sz="3200" b="1" dirty="0" smtClean="0">
                <a:solidFill>
                  <a:srgbClr val="0033CC"/>
                </a:solidFill>
              </a:rPr>
              <a:t>DC-280</a:t>
            </a:r>
            <a:r>
              <a:rPr lang="en-US" sz="3200" b="1" dirty="0">
                <a:solidFill>
                  <a:srgbClr val="0033CC"/>
                </a:solidFill>
              </a:rPr>
              <a:t>. Bending magnet</a:t>
            </a:r>
            <a:endParaRPr lang="en-GB" sz="32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387" name="Picture 2" descr="C:\Users\Admin\Pictures\2015_01_22 DC280 units\DSCN293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9463" y="1095375"/>
            <a:ext cx="7586662" cy="568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9590564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7938" y="230188"/>
            <a:ext cx="9128125" cy="585787"/>
          </a:xfrm>
          <a:prstGeom prst="rect">
            <a:avLst/>
          </a:prstGeom>
          <a:effectLst>
            <a:outerShdw blurRad="50800" dist="38100" dir="2700000" algn="tl" rotWithShape="0">
              <a:prstClr val="black">
                <a:alpha val="40000"/>
              </a:prstClr>
            </a:outerShdw>
          </a:effectLst>
        </p:spPr>
        <p:txBody>
          <a:bodyPr>
            <a:spAutoFit/>
          </a:bodyPr>
          <a:lstStyle/>
          <a:p>
            <a:pPr algn="ctr">
              <a:defRPr/>
            </a:pPr>
            <a:r>
              <a:rPr lang="en-US" sz="3200" b="1" dirty="0" smtClean="0">
                <a:solidFill>
                  <a:srgbClr val="0033CC"/>
                </a:solidFill>
              </a:rPr>
              <a:t>DC-280</a:t>
            </a:r>
            <a:r>
              <a:rPr lang="en-US" sz="3200" b="1" dirty="0">
                <a:solidFill>
                  <a:srgbClr val="0033CC"/>
                </a:solidFill>
              </a:rPr>
              <a:t>. Water cooling system</a:t>
            </a:r>
            <a:endParaRPr lang="en-GB" sz="32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0483" name="Picture 4" descr="C:\Users\Admin\Documents\My Corel\Gulbekian\2015_01_21 PAC 41\DSCN2977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04875" y="1101725"/>
            <a:ext cx="7334250" cy="550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7685205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476672"/>
            <a:ext cx="7056784" cy="646331"/>
          </a:xfrm>
          <a:prstGeom prst="rect">
            <a:avLst/>
          </a:prstGeom>
          <a:noFill/>
        </p:spPr>
        <p:txBody>
          <a:bodyPr wrap="square" rtlCol="0">
            <a:spAutoFit/>
          </a:bodyPr>
          <a:lstStyle/>
          <a:p>
            <a:pPr algn="ctr"/>
            <a:r>
              <a:rPr lang="en-US" altLang="ru-RU" b="1" dirty="0">
                <a:solidFill>
                  <a:prstClr val="black"/>
                </a:solidFill>
                <a:latin typeface="Times New Roman" panose="02020603050405020304" pitchFamily="18" charset="0"/>
                <a:cs typeface="Times New Roman" panose="02020603050405020304" pitchFamily="18" charset="0"/>
              </a:rPr>
              <a:t>TOTAL OPERATION TIME OF U-400 AND U-400M ACCELERATORS </a:t>
            </a:r>
            <a:endParaRPr lang="ru-RU" altLang="ru-RU" b="1" dirty="0">
              <a:solidFill>
                <a:prstClr val="black"/>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cstate="print"/>
          <a:stretch>
            <a:fillRect/>
          </a:stretch>
        </p:blipFill>
        <p:spPr>
          <a:xfrm>
            <a:off x="-11396" y="1340768"/>
            <a:ext cx="9596421" cy="5256584"/>
          </a:xfrm>
          <a:prstGeom prst="rect">
            <a:avLst/>
          </a:prstGeom>
        </p:spPr>
      </p:pic>
    </p:spTree>
    <p:extLst>
      <p:ext uri="{BB962C8B-B14F-4D97-AF65-F5344CB8AC3E}">
        <p14:creationId xmlns:p14="http://schemas.microsoft.com/office/powerpoint/2010/main" xmlns="" val="42585639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0" y="188640"/>
            <a:ext cx="9128125" cy="585787"/>
          </a:xfrm>
          <a:prstGeom prst="rect">
            <a:avLst/>
          </a:prstGeom>
          <a:effectLst>
            <a:outerShdw blurRad="50800" dist="38100" dir="2700000" algn="tl" rotWithShape="0">
              <a:prstClr val="black">
                <a:alpha val="40000"/>
              </a:prstClr>
            </a:outerShdw>
          </a:effectLst>
        </p:spPr>
        <p:txBody>
          <a:bodyPr>
            <a:spAutoFit/>
          </a:bodyPr>
          <a:lstStyle/>
          <a:p>
            <a:pPr algn="ctr">
              <a:defRPr/>
            </a:pPr>
            <a:r>
              <a:rPr lang="en-US" sz="3200" b="1" dirty="0" smtClean="0">
                <a:solidFill>
                  <a:srgbClr val="0033CC"/>
                </a:solidFill>
              </a:rPr>
              <a:t>DC-280</a:t>
            </a:r>
            <a:r>
              <a:rPr lang="en-US" sz="3200" b="1" dirty="0">
                <a:solidFill>
                  <a:srgbClr val="0033CC"/>
                </a:solidFill>
              </a:rPr>
              <a:t>. </a:t>
            </a:r>
            <a:r>
              <a:rPr lang="en-US" sz="3200" b="1" dirty="0" smtClean="0">
                <a:solidFill>
                  <a:srgbClr val="0033CC"/>
                </a:solidFill>
              </a:rPr>
              <a:t>Equipment of water </a:t>
            </a:r>
            <a:r>
              <a:rPr lang="en-US" sz="3200" b="1" dirty="0">
                <a:solidFill>
                  <a:srgbClr val="0033CC"/>
                </a:solidFill>
              </a:rPr>
              <a:t>cooling </a:t>
            </a:r>
            <a:r>
              <a:rPr lang="en-US" sz="3200" b="1" dirty="0" smtClean="0">
                <a:solidFill>
                  <a:srgbClr val="0033CC"/>
                </a:solidFill>
              </a:rPr>
              <a:t>system</a:t>
            </a:r>
            <a:endParaRPr lang="en-GB" sz="32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53955" name="Picture 2" descr="C:\Users\Admin\Pictures\2015_01_22 DC280 units\DSCN2951.JPG"/>
          <p:cNvPicPr>
            <a:picLocks noChangeAspect="1" noChangeArrowheads="1"/>
          </p:cNvPicPr>
          <p:nvPr/>
        </p:nvPicPr>
        <p:blipFill>
          <a:blip r:embed="rId3" cstate="print"/>
          <a:srcRect/>
          <a:stretch>
            <a:fillRect/>
          </a:stretch>
        </p:blipFill>
        <p:spPr bwMode="auto">
          <a:xfrm>
            <a:off x="760413" y="968375"/>
            <a:ext cx="7624762" cy="5718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0" y="908720"/>
            <a:ext cx="9756575" cy="5454463"/>
          </a:xfrm>
          <a:prstGeom prst="rect">
            <a:avLst/>
          </a:prstGeom>
        </p:spPr>
      </p:pic>
      <p:sp>
        <p:nvSpPr>
          <p:cNvPr id="3" name="TextBox 4"/>
          <p:cNvSpPr txBox="1">
            <a:spLocks noChangeArrowheads="1"/>
          </p:cNvSpPr>
          <p:nvPr/>
        </p:nvSpPr>
        <p:spPr bwMode="auto">
          <a:xfrm>
            <a:off x="539552" y="188640"/>
            <a:ext cx="838842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en-US" altLang="ru-RU" sz="2800" b="1" dirty="0">
                <a:solidFill>
                  <a:srgbClr val="0033CC"/>
                </a:solidFill>
                <a:latin typeface="Arial" pitchFamily="34" charset="0"/>
                <a:cs typeface="Arial" pitchFamily="34" charset="0"/>
              </a:rPr>
              <a:t>Experimental Hall of the SHE-Factory </a:t>
            </a:r>
            <a:r>
              <a:rPr lang="en-US" altLang="ru-RU" sz="2800" b="1" dirty="0" smtClean="0">
                <a:solidFill>
                  <a:srgbClr val="0033CC"/>
                </a:solidFill>
                <a:latin typeface="Arial" pitchFamily="34" charset="0"/>
                <a:cs typeface="Arial" pitchFamily="34" charset="0"/>
              </a:rPr>
              <a:t>12.08.2015</a:t>
            </a:r>
            <a:endParaRPr lang="ru-RU" altLang="ru-RU" sz="2800" b="1"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xmlns="" val="139936476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lides_for_presentation_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71650" y="573088"/>
            <a:ext cx="5392738" cy="6122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7" name="Text Box 3"/>
          <p:cNvSpPr txBox="1">
            <a:spLocks noChangeArrowheads="1"/>
          </p:cNvSpPr>
          <p:nvPr/>
        </p:nvSpPr>
        <p:spPr bwMode="auto">
          <a:xfrm>
            <a:off x="2600325" y="47625"/>
            <a:ext cx="3876675" cy="457200"/>
          </a:xfrm>
          <a:prstGeom prst="rect">
            <a:avLst/>
          </a:prstGeom>
          <a:noFill/>
          <a:ln>
            <a:noFill/>
          </a:ln>
          <a:effectLst/>
          <a:extLst/>
        </p:spPr>
        <p:txBody>
          <a:bodyPr>
            <a:spAutoFit/>
          </a:bodyPr>
          <a:lstStyle/>
          <a:p>
            <a:pPr>
              <a:spcBef>
                <a:spcPct val="50000"/>
              </a:spcBef>
              <a:defRPr/>
            </a:pPr>
            <a:r>
              <a:rPr lang="en-US" sz="2400" b="1" dirty="0" smtClean="0">
                <a:solidFill>
                  <a:srgbClr val="002060"/>
                </a:solidFill>
                <a:latin typeface="Arial" charset="0"/>
              </a:rPr>
              <a:t>Ground</a:t>
            </a:r>
            <a:r>
              <a:rPr lang="en-US" sz="2400" b="1" dirty="0" smtClean="0">
                <a:solidFill>
                  <a:srgbClr val="002060"/>
                </a:solidFill>
                <a:effectLst>
                  <a:outerShdw blurRad="38100" dist="38100" dir="2700000" algn="tl">
                    <a:srgbClr val="000000"/>
                  </a:outerShdw>
                </a:effectLst>
                <a:latin typeface="Arial" charset="0"/>
              </a:rPr>
              <a:t> </a:t>
            </a:r>
            <a:r>
              <a:rPr lang="en-US" sz="2400" b="1" dirty="0">
                <a:solidFill>
                  <a:srgbClr val="002060"/>
                </a:solidFill>
                <a:latin typeface="Arial" charset="0"/>
              </a:rPr>
              <a:t>floor</a:t>
            </a:r>
          </a:p>
        </p:txBody>
      </p:sp>
      <p:sp>
        <p:nvSpPr>
          <p:cNvPr id="3076" name="Text Box 4"/>
          <p:cNvSpPr txBox="1">
            <a:spLocks noChangeArrowheads="1"/>
          </p:cNvSpPr>
          <p:nvPr/>
        </p:nvSpPr>
        <p:spPr bwMode="auto">
          <a:xfrm>
            <a:off x="0" y="6381750"/>
            <a:ext cx="51625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ru-RU" sz="1600">
                <a:solidFill>
                  <a:srgbClr val="990099"/>
                </a:solidFill>
              </a:rPr>
              <a:t>Level</a:t>
            </a:r>
            <a:r>
              <a:rPr lang="ru-RU" altLang="ru-RU" sz="1600">
                <a:solidFill>
                  <a:srgbClr val="990099"/>
                </a:solidFill>
              </a:rPr>
              <a:t> 0.000 и -0.500</a:t>
            </a:r>
            <a:endParaRPr lang="en-US" altLang="ru-RU" sz="1600">
              <a:solidFill>
                <a:srgbClr val="990099"/>
              </a:solidFill>
            </a:endParaRPr>
          </a:p>
        </p:txBody>
      </p:sp>
    </p:spTree>
    <p:extLst>
      <p:ext uri="{BB962C8B-B14F-4D97-AF65-F5344CB8AC3E}">
        <p14:creationId xmlns:p14="http://schemas.microsoft.com/office/powerpoint/2010/main" xmlns="" val="1054454390"/>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1"/>
          <p:cNvSpPr>
            <a:spLocks noChangeArrowheads="1"/>
          </p:cNvSpPr>
          <p:nvPr/>
        </p:nvSpPr>
        <p:spPr bwMode="auto">
          <a:xfrm>
            <a:off x="1228725" y="1104900"/>
            <a:ext cx="7667625" cy="866775"/>
          </a:xfrm>
          <a:prstGeom prst="rect">
            <a:avLst/>
          </a:prstGeom>
          <a:solidFill>
            <a:schemeClr val="bg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pPr eaLnBrk="1" hangingPunct="1"/>
            <a:endParaRPr lang="ru-RU">
              <a:solidFill>
                <a:srgbClr val="000000"/>
              </a:solidFill>
            </a:endParaRPr>
          </a:p>
        </p:txBody>
      </p:sp>
      <p:graphicFrame>
        <p:nvGraphicFramePr>
          <p:cNvPr id="266243" name="Object 3"/>
          <p:cNvGraphicFramePr>
            <a:graphicFrameLocks noChangeAspect="1"/>
          </p:cNvGraphicFramePr>
          <p:nvPr/>
        </p:nvGraphicFramePr>
        <p:xfrm>
          <a:off x="4800600" y="1565275"/>
          <a:ext cx="4114800" cy="3063875"/>
        </p:xfrm>
        <a:graphic>
          <a:graphicData uri="http://schemas.openxmlformats.org/presentationml/2006/ole">
            <p:oleObj spid="_x0000_s266394" name="CorelDRAW" r:id="rId4" imgW="7652160" imgH="5695200" progId="">
              <p:embed/>
            </p:oleObj>
          </a:graphicData>
        </a:graphic>
      </p:graphicFrame>
      <p:pic>
        <p:nvPicPr>
          <p:cNvPr id="266244" name="Picture 4" descr="QDQQD_1"/>
          <p:cNvPicPr>
            <a:picLocks noChangeAspect="1" noChangeArrowheads="1"/>
          </p:cNvPicPr>
          <p:nvPr/>
        </p:nvPicPr>
        <p:blipFill>
          <a:blip r:embed="rId5" cstate="print">
            <a:clrChange>
              <a:clrFrom>
                <a:srgbClr val="FFFFFF"/>
              </a:clrFrom>
              <a:clrTo>
                <a:srgbClr val="FFFFFF">
                  <a:alpha val="0"/>
                </a:srgbClr>
              </a:clrTo>
            </a:clrChange>
            <a:lum bright="-18000" contrast="12000"/>
            <a:extLst>
              <a:ext uri="{28A0092B-C50C-407E-A947-70E740481C1C}">
                <a14:useLocalDpi xmlns:a14="http://schemas.microsoft.com/office/drawing/2010/main" xmlns="" val="0"/>
              </a:ext>
            </a:extLst>
          </a:blip>
          <a:srcRect/>
          <a:stretch>
            <a:fillRect/>
          </a:stretch>
        </p:blipFill>
        <p:spPr bwMode="auto">
          <a:xfrm>
            <a:off x="381000" y="1154113"/>
            <a:ext cx="4191000" cy="349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45" name="Text Box 5"/>
          <p:cNvSpPr txBox="1">
            <a:spLocks noChangeArrowheads="1"/>
          </p:cNvSpPr>
          <p:nvPr/>
        </p:nvSpPr>
        <p:spPr bwMode="auto">
          <a:xfrm>
            <a:off x="990600" y="952500"/>
            <a:ext cx="13255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a:solidFill>
                  <a:srgbClr val="003399"/>
                </a:solidFill>
                <a:latin typeface="Times New Roman" pitchFamily="18" charset="0"/>
              </a:rPr>
              <a:t>“physical”</a:t>
            </a:r>
            <a:endParaRPr lang="ru-RU" sz="2000" b="1">
              <a:solidFill>
                <a:srgbClr val="003399"/>
              </a:solidFill>
              <a:latin typeface="Times New Roman" pitchFamily="18" charset="0"/>
            </a:endParaRPr>
          </a:p>
        </p:txBody>
      </p:sp>
      <p:sp>
        <p:nvSpPr>
          <p:cNvPr id="266246" name="Text Box 6"/>
          <p:cNvSpPr txBox="1">
            <a:spLocks noChangeArrowheads="1"/>
          </p:cNvSpPr>
          <p:nvPr/>
        </p:nvSpPr>
        <p:spPr bwMode="auto">
          <a:xfrm>
            <a:off x="5257800" y="942975"/>
            <a:ext cx="13954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a:solidFill>
                  <a:srgbClr val="003399"/>
                </a:solidFill>
                <a:latin typeface="Times New Roman" pitchFamily="18" charset="0"/>
              </a:rPr>
              <a:t>“chemical”</a:t>
            </a:r>
            <a:endParaRPr lang="ru-RU" sz="2000" b="1">
              <a:solidFill>
                <a:srgbClr val="003399"/>
              </a:solidFill>
              <a:latin typeface="Times New Roman" pitchFamily="18" charset="0"/>
            </a:endParaRPr>
          </a:p>
        </p:txBody>
      </p:sp>
      <p:graphicFrame>
        <p:nvGraphicFramePr>
          <p:cNvPr id="107527" name="Group 7"/>
          <p:cNvGraphicFramePr>
            <a:graphicFrameLocks noGrp="1"/>
          </p:cNvGraphicFramePr>
          <p:nvPr>
            <p:extLst>
              <p:ext uri="{D42A27DB-BD31-4B8C-83A1-F6EECF244321}">
                <p14:modId xmlns:p14="http://schemas.microsoft.com/office/powerpoint/2010/main" xmlns="" val="3063410134"/>
              </p:ext>
            </p:extLst>
          </p:nvPr>
        </p:nvGraphicFramePr>
        <p:xfrm>
          <a:off x="2476500" y="5318125"/>
          <a:ext cx="4615780" cy="1351236"/>
        </p:xfrm>
        <a:graphic>
          <a:graphicData uri="http://schemas.openxmlformats.org/drawingml/2006/table">
            <a:tbl>
              <a:tblPr/>
              <a:tblGrid>
                <a:gridCol w="2539032"/>
                <a:gridCol w="2076748"/>
              </a:tblGrid>
              <a:tr h="59367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dirty="0" smtClean="0">
                          <a:ln>
                            <a:noFill/>
                          </a:ln>
                          <a:solidFill>
                            <a:srgbClr val="003399"/>
                          </a:solidFill>
                          <a:effectLst/>
                          <a:latin typeface="Times New Roman" pitchFamily="18" charset="0"/>
                          <a:cs typeface="Arial" charset="0"/>
                        </a:rPr>
                        <a:t>Reaction</a:t>
                      </a:r>
                      <a:endParaRPr kumimoji="0" lang="ru-RU" sz="1700" b="1" i="0" u="none" strike="noStrike" cap="none" normalizeH="0" baseline="0" dirty="0" smtClean="0">
                        <a:ln>
                          <a:noFill/>
                        </a:ln>
                        <a:solidFill>
                          <a:srgbClr val="003399"/>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dirty="0" smtClean="0">
                          <a:ln>
                            <a:noFill/>
                          </a:ln>
                          <a:solidFill>
                            <a:srgbClr val="003399"/>
                          </a:solidFill>
                          <a:effectLst/>
                          <a:latin typeface="Times New Roman" pitchFamily="18" charset="0"/>
                          <a:cs typeface="Arial" charset="0"/>
                        </a:rPr>
                        <a:t>Transmission factor </a:t>
                      </a:r>
                      <a:endParaRPr kumimoji="0" lang="ru-RU" sz="1700" b="1" i="0" u="none" strike="noStrike" cap="none" normalizeH="0" baseline="0" dirty="0" smtClean="0">
                        <a:ln>
                          <a:noFill/>
                        </a:ln>
                        <a:solidFill>
                          <a:srgbClr val="003399"/>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6509">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30000" smtClean="0">
                          <a:ln>
                            <a:noFill/>
                          </a:ln>
                          <a:solidFill>
                            <a:srgbClr val="003399"/>
                          </a:solidFill>
                          <a:effectLst/>
                          <a:latin typeface="Times New Roman" pitchFamily="18" charset="0"/>
                          <a:cs typeface="Arial" charset="0"/>
                        </a:rPr>
                        <a:t>244</a:t>
                      </a:r>
                      <a:r>
                        <a:rPr kumimoji="0" lang="en-US" sz="1700" b="1" i="0" u="none" strike="noStrike" cap="none" normalizeH="0" baseline="0" smtClean="0">
                          <a:ln>
                            <a:noFill/>
                          </a:ln>
                          <a:solidFill>
                            <a:srgbClr val="003399"/>
                          </a:solidFill>
                          <a:effectLst/>
                          <a:latin typeface="Times New Roman" pitchFamily="18" charset="0"/>
                          <a:cs typeface="Arial" charset="0"/>
                        </a:rPr>
                        <a:t>Pu(</a:t>
                      </a:r>
                      <a:r>
                        <a:rPr kumimoji="0" lang="en-US" sz="1700" b="1" i="0" u="none" strike="noStrike" cap="none" normalizeH="0" baseline="30000" smtClean="0">
                          <a:ln>
                            <a:noFill/>
                          </a:ln>
                          <a:solidFill>
                            <a:srgbClr val="003399"/>
                          </a:solidFill>
                          <a:effectLst/>
                          <a:latin typeface="Times New Roman" pitchFamily="18" charset="0"/>
                          <a:cs typeface="Arial" charset="0"/>
                        </a:rPr>
                        <a:t>48</a:t>
                      </a:r>
                      <a:r>
                        <a:rPr kumimoji="0" lang="en-US" sz="1700" b="1" i="0" u="none" strike="noStrike" cap="none" normalizeH="0" baseline="0" smtClean="0">
                          <a:ln>
                            <a:noFill/>
                          </a:ln>
                          <a:solidFill>
                            <a:srgbClr val="003399"/>
                          </a:solidFill>
                          <a:effectLst/>
                          <a:latin typeface="Times New Roman" pitchFamily="18" charset="0"/>
                          <a:cs typeface="Arial" charset="0"/>
                        </a:rPr>
                        <a:t>Ca,3n)</a:t>
                      </a:r>
                      <a:r>
                        <a:rPr kumimoji="0" lang="en-US" sz="1700" b="1" i="0" u="none" strike="noStrike" cap="none" normalizeH="0" baseline="30000" smtClean="0">
                          <a:ln>
                            <a:noFill/>
                          </a:ln>
                          <a:solidFill>
                            <a:srgbClr val="003399"/>
                          </a:solidFill>
                          <a:effectLst/>
                          <a:latin typeface="Times New Roman" pitchFamily="18" charset="0"/>
                          <a:cs typeface="Arial" charset="0"/>
                        </a:rPr>
                        <a:t>289</a:t>
                      </a:r>
                      <a:r>
                        <a:rPr kumimoji="0" lang="en-US" sz="1700" b="1" i="0" u="none" strike="noStrike" cap="none" normalizeH="0" baseline="0" smtClean="0">
                          <a:ln>
                            <a:noFill/>
                          </a:ln>
                          <a:solidFill>
                            <a:srgbClr val="003399"/>
                          </a:solidFill>
                          <a:effectLst/>
                          <a:latin typeface="Times New Roman" pitchFamily="18" charset="0"/>
                          <a:cs typeface="Arial" charset="0"/>
                        </a:rPr>
                        <a:t>114</a:t>
                      </a:r>
                      <a:endParaRPr kumimoji="0" lang="ru-RU" sz="1700" b="1" i="0" u="none" strike="noStrike" cap="none" normalizeH="0" baseline="0" smtClean="0">
                        <a:ln>
                          <a:noFill/>
                        </a:ln>
                        <a:solidFill>
                          <a:srgbClr val="003399"/>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smtClean="0">
                          <a:ln>
                            <a:noFill/>
                          </a:ln>
                          <a:solidFill>
                            <a:srgbClr val="003399"/>
                          </a:solidFill>
                          <a:effectLst/>
                          <a:latin typeface="Times New Roman" pitchFamily="18" charset="0"/>
                          <a:cs typeface="Arial" charset="0"/>
                        </a:rPr>
                        <a:t>60 %</a:t>
                      </a:r>
                      <a:endParaRPr kumimoji="0" lang="ru-RU" sz="1700" b="1" i="0" u="none" strike="noStrike" cap="none" normalizeH="0" baseline="0" smtClean="0">
                        <a:ln>
                          <a:noFill/>
                        </a:ln>
                        <a:solidFill>
                          <a:srgbClr val="003399"/>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049">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30000" smtClean="0">
                          <a:ln>
                            <a:noFill/>
                          </a:ln>
                          <a:solidFill>
                            <a:srgbClr val="003399"/>
                          </a:solidFill>
                          <a:effectLst/>
                          <a:latin typeface="Times New Roman" pitchFamily="18" charset="0"/>
                          <a:cs typeface="Arial" charset="0"/>
                        </a:rPr>
                        <a:t>244</a:t>
                      </a:r>
                      <a:r>
                        <a:rPr kumimoji="0" lang="en-US" sz="1700" b="1" i="0" u="none" strike="noStrike" cap="none" normalizeH="0" baseline="0" smtClean="0">
                          <a:ln>
                            <a:noFill/>
                          </a:ln>
                          <a:solidFill>
                            <a:srgbClr val="003399"/>
                          </a:solidFill>
                          <a:effectLst/>
                          <a:latin typeface="Times New Roman" pitchFamily="18" charset="0"/>
                          <a:cs typeface="Arial" charset="0"/>
                        </a:rPr>
                        <a:t>Pu(</a:t>
                      </a:r>
                      <a:r>
                        <a:rPr kumimoji="0" lang="en-US" sz="1700" b="1" i="0" u="none" strike="noStrike" cap="none" normalizeH="0" baseline="30000" smtClean="0">
                          <a:ln>
                            <a:noFill/>
                          </a:ln>
                          <a:solidFill>
                            <a:srgbClr val="003399"/>
                          </a:solidFill>
                          <a:effectLst/>
                          <a:latin typeface="Times New Roman" pitchFamily="18" charset="0"/>
                          <a:cs typeface="Arial" charset="0"/>
                        </a:rPr>
                        <a:t>58</a:t>
                      </a:r>
                      <a:r>
                        <a:rPr kumimoji="0" lang="en-US" sz="1700" b="1" i="0" u="none" strike="noStrike" cap="none" normalizeH="0" baseline="0" smtClean="0">
                          <a:ln>
                            <a:noFill/>
                          </a:ln>
                          <a:solidFill>
                            <a:srgbClr val="003399"/>
                          </a:solidFill>
                          <a:effectLst/>
                          <a:latin typeface="Times New Roman" pitchFamily="18" charset="0"/>
                          <a:cs typeface="Arial" charset="0"/>
                        </a:rPr>
                        <a:t>Fe,4n)</a:t>
                      </a:r>
                      <a:r>
                        <a:rPr kumimoji="0" lang="en-US" sz="1700" b="1" i="0" u="none" strike="noStrike" cap="none" normalizeH="0" baseline="30000" smtClean="0">
                          <a:ln>
                            <a:noFill/>
                          </a:ln>
                          <a:solidFill>
                            <a:srgbClr val="003399"/>
                          </a:solidFill>
                          <a:effectLst/>
                          <a:latin typeface="Times New Roman" pitchFamily="18" charset="0"/>
                          <a:cs typeface="Arial" charset="0"/>
                        </a:rPr>
                        <a:t>298</a:t>
                      </a:r>
                      <a:r>
                        <a:rPr kumimoji="0" lang="en-US" sz="1700" b="1" i="0" u="none" strike="noStrike" cap="none" normalizeH="0" baseline="0" smtClean="0">
                          <a:ln>
                            <a:noFill/>
                          </a:ln>
                          <a:solidFill>
                            <a:srgbClr val="003399"/>
                          </a:solidFill>
                          <a:effectLst/>
                          <a:latin typeface="Times New Roman" pitchFamily="18" charset="0"/>
                          <a:cs typeface="Arial" charset="0"/>
                        </a:rPr>
                        <a:t>120</a:t>
                      </a:r>
                      <a:endParaRPr kumimoji="0" lang="ru-RU" sz="1700" b="1" i="0" u="none" strike="noStrike" cap="none" normalizeH="0" baseline="0" smtClean="0">
                        <a:ln>
                          <a:noFill/>
                        </a:ln>
                        <a:solidFill>
                          <a:srgbClr val="003399"/>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dirty="0" smtClean="0">
                          <a:ln>
                            <a:noFill/>
                          </a:ln>
                          <a:solidFill>
                            <a:srgbClr val="003399"/>
                          </a:solidFill>
                          <a:effectLst/>
                          <a:latin typeface="Times New Roman" pitchFamily="18" charset="0"/>
                          <a:cs typeface="Arial" charset="0"/>
                        </a:rPr>
                        <a:t>75 %</a:t>
                      </a:r>
                      <a:endParaRPr kumimoji="0" lang="ru-RU" sz="1700" b="1" i="0" u="none" strike="noStrike" cap="none" normalizeH="0" baseline="0" dirty="0" smtClean="0">
                        <a:ln>
                          <a:noFill/>
                        </a:ln>
                        <a:solidFill>
                          <a:srgbClr val="003399"/>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Заголовок 1"/>
          <p:cNvSpPr>
            <a:spLocks noGrp="1"/>
          </p:cNvSpPr>
          <p:nvPr>
            <p:ph type="ctrTitle" idx="4294967295"/>
          </p:nvPr>
        </p:nvSpPr>
        <p:spPr>
          <a:xfrm>
            <a:off x="468313" y="-26988"/>
            <a:ext cx="7794625" cy="1281113"/>
          </a:xfrm>
        </p:spPr>
        <p:txBody>
          <a:bodyPr lIns="36000" rIns="36000" anchorCtr="1">
            <a:normAutofit/>
          </a:bodyPr>
          <a:lstStyle/>
          <a:p>
            <a:pPr eaLnBrk="1" hangingPunct="1">
              <a:defRPr/>
            </a:pPr>
            <a:r>
              <a:rPr lang="en-US" sz="2800" b="1" kern="1200" dirty="0">
                <a:solidFill>
                  <a:srgbClr val="C00000"/>
                </a:solidFill>
                <a:latin typeface="Times New Roman" pitchFamily="18" charset="0"/>
              </a:rPr>
              <a:t>New FLNR gas-filled </a:t>
            </a:r>
            <a:r>
              <a:rPr lang="en-US" sz="2800" b="1" kern="1200" dirty="0" smtClean="0">
                <a:solidFill>
                  <a:srgbClr val="C00000"/>
                </a:solidFill>
                <a:latin typeface="Times New Roman" pitchFamily="18" charset="0"/>
              </a:rPr>
              <a:t>separators</a:t>
            </a:r>
            <a:r>
              <a:rPr lang="en-US" sz="2400" b="1" kern="1200" dirty="0" smtClean="0">
                <a:solidFill>
                  <a:srgbClr val="C00000"/>
                </a:solidFill>
                <a:latin typeface="Times New Roman" pitchFamily="18" charset="0"/>
              </a:rPr>
              <a:t> </a:t>
            </a:r>
            <a:r>
              <a:rPr lang="en-US" sz="2400" b="1" i="1" kern="1200" dirty="0">
                <a:solidFill>
                  <a:srgbClr val="C00000"/>
                </a:solidFill>
                <a:effectLst>
                  <a:outerShdw blurRad="38100" dist="38100" dir="2700000" algn="tl">
                    <a:srgbClr val="C0C0C0"/>
                  </a:outerShdw>
                </a:effectLst>
                <a:latin typeface="Times New Roman" pitchFamily="18" charset="0"/>
              </a:rPr>
              <a:t/>
            </a:r>
            <a:br>
              <a:rPr lang="en-US" sz="2400" b="1" i="1" kern="1200" dirty="0">
                <a:solidFill>
                  <a:srgbClr val="C00000"/>
                </a:solidFill>
                <a:effectLst>
                  <a:outerShdw blurRad="38100" dist="38100" dir="2700000" algn="tl">
                    <a:srgbClr val="C0C0C0"/>
                  </a:outerShdw>
                </a:effectLst>
                <a:latin typeface="Times New Roman" pitchFamily="18" charset="0"/>
              </a:rPr>
            </a:br>
            <a:r>
              <a:rPr lang="en-US" sz="2000" b="1" kern="1200" dirty="0" smtClean="0">
                <a:solidFill>
                  <a:srgbClr val="C00000"/>
                </a:solidFill>
                <a:latin typeface="Times New Roman" pitchFamily="18" charset="0"/>
              </a:rPr>
              <a:t> </a:t>
            </a:r>
            <a:endParaRPr lang="ru-RU" sz="2000" b="1" kern="1200" dirty="0">
              <a:solidFill>
                <a:srgbClr val="C00000"/>
              </a:solidFill>
              <a:effectLst>
                <a:outerShdw blurRad="38100" dist="38100" dir="2700000" algn="tl">
                  <a:srgbClr val="C0C0C0"/>
                </a:outerShdw>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381000" y="228600"/>
            <a:ext cx="8610600" cy="685800"/>
          </a:xfrm>
        </p:spPr>
        <p:txBody>
          <a:bodyPr/>
          <a:lstStyle/>
          <a:p>
            <a:pPr eaLnBrk="1" hangingPunct="1"/>
            <a:r>
              <a:rPr lang="en-US" altLang="ru-RU" sz="2800" b="1" dirty="0" smtClean="0">
                <a:solidFill>
                  <a:srgbClr val="C00000"/>
                </a:solidFill>
                <a:latin typeface="Times New Roman" pitchFamily="18" charset="0"/>
                <a:cs typeface="Times New Roman" pitchFamily="18" charset="0"/>
              </a:rPr>
              <a:t>New experimental set-up - </a:t>
            </a:r>
            <a:r>
              <a:rPr lang="en-US" altLang="ru-RU" sz="2800" b="1" dirty="0">
                <a:solidFill>
                  <a:srgbClr val="C00000"/>
                </a:solidFill>
                <a:latin typeface="Times New Roman" pitchFamily="18" charset="0"/>
                <a:cs typeface="Times New Roman" pitchFamily="18" charset="0"/>
              </a:rPr>
              <a:t>SHELS velocity filter</a:t>
            </a:r>
            <a:r>
              <a:rPr lang="en-US" altLang="ru-RU" sz="2800" b="1" dirty="0" smtClean="0">
                <a:solidFill>
                  <a:srgbClr val="C00000"/>
                </a:solidFill>
                <a:latin typeface="Times New Roman" pitchFamily="18" charset="0"/>
                <a:cs typeface="Times New Roman" pitchFamily="18" charset="0"/>
              </a:rPr>
              <a:t/>
            </a:r>
            <a:br>
              <a:rPr lang="en-US" altLang="ru-RU" sz="2800" b="1" dirty="0" smtClean="0">
                <a:solidFill>
                  <a:srgbClr val="C00000"/>
                </a:solidFill>
                <a:latin typeface="Times New Roman" pitchFamily="18" charset="0"/>
                <a:cs typeface="Times New Roman" pitchFamily="18" charset="0"/>
              </a:rPr>
            </a:br>
            <a:r>
              <a:rPr lang="en-US" altLang="ru-RU" sz="2800" b="1" dirty="0" smtClean="0">
                <a:solidFill>
                  <a:srgbClr val="C00000"/>
                </a:solidFill>
                <a:latin typeface="Times New Roman" pitchFamily="18" charset="0"/>
                <a:cs typeface="Times New Roman" pitchFamily="18" charset="0"/>
              </a:rPr>
              <a:t>(Separator for Heavy </a:t>
            </a:r>
            <a:r>
              <a:rPr lang="en-US" altLang="ru-RU" sz="2800" b="1" dirty="0" err="1" smtClean="0">
                <a:solidFill>
                  <a:srgbClr val="C00000"/>
                </a:solidFill>
                <a:latin typeface="Times New Roman" pitchFamily="18" charset="0"/>
                <a:cs typeface="Times New Roman" pitchFamily="18" charset="0"/>
              </a:rPr>
              <a:t>ELement</a:t>
            </a:r>
            <a:r>
              <a:rPr lang="en-US" altLang="ru-RU" sz="2800" b="1" dirty="0" smtClean="0">
                <a:solidFill>
                  <a:srgbClr val="C00000"/>
                </a:solidFill>
                <a:latin typeface="Times New Roman" pitchFamily="18" charset="0"/>
                <a:cs typeface="Times New Roman" pitchFamily="18" charset="0"/>
              </a:rPr>
              <a:t> Spectroscopy)</a:t>
            </a:r>
            <a:endParaRPr lang="ru-RU" altLang="ru-RU" sz="2800" b="1" dirty="0" smtClean="0">
              <a:solidFill>
                <a:srgbClr val="C00000"/>
              </a:solidFill>
              <a:latin typeface="Times New Roman" pitchFamily="18" charset="0"/>
              <a:cs typeface="Times New Roman" pitchFamily="18" charset="0"/>
            </a:endParaRPr>
          </a:p>
        </p:txBody>
      </p:sp>
      <p:pic>
        <p:nvPicPr>
          <p:cNvPr id="257027" name="Рисунок 20" descr="SHELS 2013-09-11.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4513" y="1557338"/>
            <a:ext cx="8072437" cy="437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Номер слайда 5"/>
          <p:cNvSpPr>
            <a:spLocks noGrp="1"/>
          </p:cNvSpPr>
          <p:nvPr>
            <p:ph type="sldNum" sz="quarter" idx="12"/>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2EC676CC-2E00-4E5E-8FB2-F9B9F69981C4}" type="slidenum">
              <a:rPr lang="en-US" altLang="ru-RU" sz="1400" smtClean="0">
                <a:solidFill>
                  <a:srgbClr val="FFFFFF"/>
                </a:solidFill>
                <a:latin typeface="Times New Roman" panose="02020603050405020304" pitchFamily="18" charset="0"/>
              </a:rPr>
              <a:pPr>
                <a:spcBef>
                  <a:spcPct val="50000"/>
                </a:spcBef>
                <a:buClrTx/>
                <a:buSzTx/>
                <a:buFontTx/>
                <a:buNone/>
              </a:pPr>
              <a:t>65</a:t>
            </a:fld>
            <a:endParaRPr lang="en-US" altLang="ru-RU" sz="1400" smtClean="0">
              <a:solidFill>
                <a:srgbClr val="FFFFFF"/>
              </a:solidFill>
              <a:latin typeface="Times New Roman" panose="02020603050405020304" pitchFamily="18" charset="0"/>
            </a:endParaRPr>
          </a:p>
        </p:txBody>
      </p:sp>
      <p:sp>
        <p:nvSpPr>
          <p:cNvPr id="583682" name="Rectangle 2"/>
          <p:cNvSpPr>
            <a:spLocks noGrp="1" noChangeArrowheads="1"/>
          </p:cNvSpPr>
          <p:nvPr>
            <p:ph type="title"/>
          </p:nvPr>
        </p:nvSpPr>
        <p:spPr>
          <a:xfrm>
            <a:off x="249811" y="-125714"/>
            <a:ext cx="8748713" cy="1260475"/>
          </a:xfrm>
        </p:spPr>
        <p:txBody>
          <a:bodyPr/>
          <a:lstStyle/>
          <a:p>
            <a:pPr algn="ctr" eaLnBrk="1" hangingPunct="1">
              <a:defRPr/>
            </a:pPr>
            <a:r>
              <a:rPr lang="en-US" sz="3600" b="1" dirty="0" smtClean="0">
                <a:solidFill>
                  <a:srgbClr val="FFFF00"/>
                </a:solidFill>
              </a:rPr>
              <a:t>Modernization of the U400 cyclotron</a:t>
            </a:r>
            <a:br>
              <a:rPr lang="en-US" sz="3600" b="1" dirty="0" smtClean="0">
                <a:solidFill>
                  <a:srgbClr val="FFFF00"/>
                </a:solidFill>
              </a:rPr>
            </a:br>
            <a:r>
              <a:rPr lang="en-US" sz="3600" b="1" dirty="0" smtClean="0">
                <a:solidFill>
                  <a:srgbClr val="FFFF00"/>
                </a:solidFill>
              </a:rPr>
              <a:t> (Project U-400R)</a:t>
            </a:r>
            <a:endParaRPr lang="ru-RU" sz="3600" b="1" dirty="0" smtClean="0">
              <a:solidFill>
                <a:srgbClr val="FFFF00"/>
              </a:solidFill>
            </a:endParaRPr>
          </a:p>
        </p:txBody>
      </p:sp>
      <p:sp>
        <p:nvSpPr>
          <p:cNvPr id="58368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cs typeface="+mn-cs"/>
            </a:endParaRPr>
          </a:p>
        </p:txBody>
      </p:sp>
      <p:pic>
        <p:nvPicPr>
          <p:cNvPr id="221190" name="Picture 5" descr="u40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27984" y="2420888"/>
            <a:ext cx="4622792" cy="33116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91" name="Text Box 6"/>
          <p:cNvSpPr txBox="1">
            <a:spLocks noChangeArrowheads="1"/>
          </p:cNvSpPr>
          <p:nvPr/>
        </p:nvSpPr>
        <p:spPr bwMode="auto">
          <a:xfrm>
            <a:off x="5651500" y="5734050"/>
            <a:ext cx="2449513" cy="433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4000" rIns="54000">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80000"/>
              </a:lnSpc>
              <a:spcBef>
                <a:spcPct val="0"/>
              </a:spcBef>
              <a:buClrTx/>
              <a:buSzTx/>
              <a:buFontTx/>
              <a:buNone/>
            </a:pPr>
            <a:r>
              <a:rPr lang="en-US" altLang="ru-RU" sz="1600" b="1" smtClean="0">
                <a:solidFill>
                  <a:srgbClr val="FFFFFF"/>
                </a:solidFill>
                <a:latin typeface="Arial" panose="020B0604020202020204" pitchFamily="34" charset="0"/>
                <a:cs typeface="+mn-cs"/>
              </a:rPr>
              <a:t>Cyclotron U400</a:t>
            </a:r>
            <a:br>
              <a:rPr lang="en-US" altLang="ru-RU" sz="1600" b="1" smtClean="0">
                <a:solidFill>
                  <a:srgbClr val="FFFFFF"/>
                </a:solidFill>
                <a:latin typeface="Arial" panose="020B0604020202020204" pitchFamily="34" charset="0"/>
                <a:cs typeface="+mn-cs"/>
              </a:rPr>
            </a:br>
            <a:r>
              <a:rPr lang="en-US" altLang="ru-RU" sz="1200" b="1" smtClean="0">
                <a:solidFill>
                  <a:srgbClr val="FFFFFF"/>
                </a:solidFill>
                <a:latin typeface="Arial" panose="020B0604020202020204" pitchFamily="34" charset="0"/>
                <a:cs typeface="+mn-cs"/>
              </a:rPr>
              <a:t>has been operating since 1979</a:t>
            </a:r>
          </a:p>
        </p:txBody>
      </p:sp>
      <p:sp>
        <p:nvSpPr>
          <p:cNvPr id="8" name="Rectangle 3"/>
          <p:cNvSpPr txBox="1">
            <a:spLocks noChangeArrowheads="1"/>
          </p:cNvSpPr>
          <p:nvPr/>
        </p:nvSpPr>
        <p:spPr bwMode="auto">
          <a:xfrm>
            <a:off x="49954" y="1916832"/>
            <a:ext cx="4306022" cy="4649787"/>
          </a:xfrm>
          <a:prstGeom prst="rect">
            <a:avLst/>
          </a:prstGeom>
          <a:solidFill>
            <a:schemeClr val="tx2">
              <a:lumMod val="20000"/>
              <a:lumOff val="80000"/>
            </a:schemeClr>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5000"/>
              </a:lnSpc>
              <a:buClr>
                <a:srgbClr val="FF3300"/>
              </a:buClr>
              <a:buNone/>
            </a:pPr>
            <a:endParaRPr lang="en-US" altLang="ru-RU" sz="2000" dirty="0" smtClean="0">
              <a:solidFill>
                <a:schemeClr val="bg2"/>
              </a:solidFill>
              <a:effectLst/>
            </a:endParaRPr>
          </a:p>
          <a:p>
            <a:pPr>
              <a:lnSpc>
                <a:spcPct val="75000"/>
              </a:lnSpc>
              <a:buClr>
                <a:srgbClr val="FF3300"/>
              </a:buClr>
              <a:buNone/>
            </a:pPr>
            <a:r>
              <a:rPr lang="en-US" sz="2800" b="1" u="sng" dirty="0" smtClean="0">
                <a:solidFill>
                  <a:schemeClr val="bg2"/>
                </a:solidFill>
              </a:rPr>
              <a:t>MAIN PURPOSE </a:t>
            </a:r>
          </a:p>
          <a:p>
            <a:pPr>
              <a:lnSpc>
                <a:spcPct val="75000"/>
              </a:lnSpc>
              <a:buClr>
                <a:srgbClr val="FF3300"/>
              </a:buClr>
            </a:pPr>
            <a:endParaRPr lang="en-US" altLang="ru-RU" sz="2000" dirty="0" smtClean="0">
              <a:solidFill>
                <a:schemeClr val="bg2"/>
              </a:solidFill>
              <a:effectLst/>
            </a:endParaRPr>
          </a:p>
          <a:p>
            <a:pPr>
              <a:lnSpc>
                <a:spcPct val="75000"/>
              </a:lnSpc>
              <a:buClr>
                <a:srgbClr val="FF3300"/>
              </a:buClr>
            </a:pPr>
            <a:r>
              <a:rPr lang="en-US" altLang="ru-RU" sz="2000" dirty="0" smtClean="0">
                <a:solidFill>
                  <a:schemeClr val="bg2"/>
                </a:solidFill>
                <a:effectLst/>
              </a:rPr>
              <a:t>Improvement of the quality and intensity of stable and radioactive beams (</a:t>
            </a:r>
            <a:r>
              <a:rPr lang="en-US" altLang="ru-RU" sz="2000" baseline="30000" dirty="0" smtClean="0">
                <a:solidFill>
                  <a:schemeClr val="bg2"/>
                </a:solidFill>
                <a:effectLst/>
              </a:rPr>
              <a:t>48</a:t>
            </a:r>
            <a:r>
              <a:rPr lang="en-US" altLang="ru-RU" sz="2000" dirty="0" smtClean="0">
                <a:solidFill>
                  <a:schemeClr val="bg2"/>
                </a:solidFill>
                <a:effectLst/>
              </a:rPr>
              <a:t>Ca – 2.5÷3 </a:t>
            </a:r>
            <a:r>
              <a:rPr lang="en-GB" altLang="ru-RU" sz="2000" dirty="0" smtClean="0">
                <a:solidFill>
                  <a:schemeClr val="bg2"/>
                </a:solidFill>
                <a:effectLst/>
              </a:rPr>
              <a:t>p</a:t>
            </a:r>
            <a:r>
              <a:rPr lang="en-GB" altLang="ru-RU" sz="2000" dirty="0" smtClean="0">
                <a:solidFill>
                  <a:schemeClr val="bg2"/>
                </a:solidFill>
                <a:effectLst/>
                <a:sym typeface="Symbol" panose="05050102010706020507" pitchFamily="18" charset="2"/>
              </a:rPr>
              <a:t></a:t>
            </a:r>
            <a:r>
              <a:rPr lang="en-GB" altLang="ru-RU" sz="2000" dirty="0" smtClean="0">
                <a:solidFill>
                  <a:schemeClr val="bg2"/>
                </a:solidFill>
                <a:effectLst/>
              </a:rPr>
              <a:t>A</a:t>
            </a:r>
            <a:r>
              <a:rPr lang="en-US" altLang="ru-RU" sz="2000" dirty="0" smtClean="0">
                <a:solidFill>
                  <a:schemeClr val="bg2"/>
                </a:solidFill>
                <a:effectLst/>
              </a:rPr>
              <a:t> ),</a:t>
            </a:r>
          </a:p>
          <a:p>
            <a:pPr>
              <a:lnSpc>
                <a:spcPct val="75000"/>
              </a:lnSpc>
              <a:buClr>
                <a:srgbClr val="FF3300"/>
              </a:buClr>
              <a:buFontTx/>
              <a:buNone/>
            </a:pPr>
            <a:r>
              <a:rPr lang="en-US" altLang="ru-RU" sz="2000" dirty="0" smtClean="0">
                <a:solidFill>
                  <a:schemeClr val="bg2"/>
                </a:solidFill>
                <a:effectLst/>
              </a:rPr>
              <a:t> </a:t>
            </a:r>
          </a:p>
          <a:p>
            <a:pPr>
              <a:lnSpc>
                <a:spcPct val="75000"/>
              </a:lnSpc>
              <a:buClr>
                <a:srgbClr val="FF3300"/>
              </a:buClr>
            </a:pPr>
            <a:r>
              <a:rPr lang="en-US" altLang="ru-RU" sz="2000" b="1" dirty="0" smtClean="0">
                <a:solidFill>
                  <a:schemeClr val="bg2"/>
                </a:solidFill>
                <a:effectLst/>
              </a:rPr>
              <a:t>Providing a smooth variation of ion energy in the range of 0.8 – 27 MeV/A</a:t>
            </a:r>
            <a:r>
              <a:rPr lang="ru-RU" altLang="ru-RU" sz="2000" b="1" dirty="0" smtClean="0">
                <a:solidFill>
                  <a:schemeClr val="bg2"/>
                </a:solidFill>
                <a:effectLst/>
              </a:rPr>
              <a:t>,</a:t>
            </a:r>
            <a:endParaRPr lang="en-US" altLang="ru-RU" sz="2000" b="1" dirty="0" smtClean="0">
              <a:solidFill>
                <a:schemeClr val="bg2"/>
              </a:solidFill>
              <a:effectLst/>
            </a:endParaRPr>
          </a:p>
          <a:p>
            <a:pPr>
              <a:lnSpc>
                <a:spcPct val="75000"/>
              </a:lnSpc>
              <a:buClr>
                <a:srgbClr val="FF3300"/>
              </a:buClr>
              <a:buFontTx/>
              <a:buNone/>
            </a:pPr>
            <a:endParaRPr lang="en-US" altLang="ru-RU" sz="2000" dirty="0" smtClean="0">
              <a:solidFill>
                <a:schemeClr val="bg2"/>
              </a:solidFill>
              <a:effectLst/>
            </a:endParaRPr>
          </a:p>
          <a:p>
            <a:pPr>
              <a:lnSpc>
                <a:spcPct val="75000"/>
              </a:lnSpc>
              <a:buClr>
                <a:srgbClr val="FF3300"/>
              </a:buClr>
            </a:pPr>
            <a:r>
              <a:rPr lang="en-US" altLang="ru-RU" sz="2000" dirty="0" smtClean="0">
                <a:solidFill>
                  <a:schemeClr val="bg2"/>
                </a:solidFill>
                <a:effectLst/>
              </a:rPr>
              <a:t>Decrease the consumption of rare isotopes,</a:t>
            </a:r>
          </a:p>
          <a:p>
            <a:pPr>
              <a:lnSpc>
                <a:spcPct val="75000"/>
              </a:lnSpc>
              <a:buClr>
                <a:srgbClr val="FF3300"/>
              </a:buClr>
              <a:buFontTx/>
              <a:buNone/>
            </a:pPr>
            <a:r>
              <a:rPr lang="en-US" altLang="ru-RU" sz="2000" dirty="0" smtClean="0">
                <a:solidFill>
                  <a:schemeClr val="bg2"/>
                </a:solidFill>
                <a:effectLst/>
              </a:rPr>
              <a:t> </a:t>
            </a:r>
          </a:p>
          <a:p>
            <a:pPr>
              <a:lnSpc>
                <a:spcPct val="75000"/>
              </a:lnSpc>
              <a:buClr>
                <a:srgbClr val="FF3300"/>
              </a:buClr>
            </a:pPr>
            <a:r>
              <a:rPr lang="en-US" altLang="ru-RU" sz="2000" dirty="0" smtClean="0">
                <a:solidFill>
                  <a:schemeClr val="bg2"/>
                </a:solidFill>
                <a:effectLst/>
              </a:rPr>
              <a:t>Decrease the power consumption from 1 to 0.25  MW.</a:t>
            </a:r>
            <a:endParaRPr lang="ru-RU" altLang="ru-RU" sz="2000" dirty="0" smtClean="0">
              <a:solidFill>
                <a:schemeClr val="bg2"/>
              </a:solidFill>
              <a:effectLst/>
            </a:endParaRPr>
          </a:p>
        </p:txBody>
      </p:sp>
      <p:sp>
        <p:nvSpPr>
          <p:cNvPr id="9" name="Прямоугольник 8"/>
          <p:cNvSpPr/>
          <p:nvPr/>
        </p:nvSpPr>
        <p:spPr>
          <a:xfrm>
            <a:off x="1587" y="1105927"/>
            <a:ext cx="9142413" cy="923925"/>
          </a:xfrm>
          <a:prstGeom prst="rect">
            <a:avLst/>
          </a:prstGeom>
          <a:solidFill>
            <a:schemeClr val="bg1">
              <a:lumMod val="75000"/>
            </a:schemeClr>
          </a:solidFill>
        </p:spPr>
        <p:txBody>
          <a:bodyPr>
            <a:spAutoFit/>
          </a:bodyPr>
          <a:lstStyle/>
          <a:p>
            <a:pPr>
              <a:defRPr/>
            </a:pPr>
            <a:r>
              <a:rPr lang="en-US" sz="1800" dirty="0">
                <a:solidFill>
                  <a:srgbClr val="FFFF00"/>
                </a:solidFill>
              </a:rPr>
              <a:t>The </a:t>
            </a:r>
            <a:r>
              <a:rPr lang="en-US" altLang="ru-RU" sz="1800" dirty="0">
                <a:solidFill>
                  <a:srgbClr val="FFFF00"/>
                </a:solidFill>
                <a:latin typeface="Arial" panose="020B0604020202020204" pitchFamily="34" charset="0"/>
              </a:rPr>
              <a:t>U-400 cyclotron  has been operating since 1978.</a:t>
            </a:r>
            <a:br>
              <a:rPr lang="en-US" altLang="ru-RU" sz="1800" dirty="0">
                <a:solidFill>
                  <a:srgbClr val="FFFF00"/>
                </a:solidFill>
                <a:latin typeface="Arial" panose="020B0604020202020204" pitchFamily="34" charset="0"/>
              </a:rPr>
            </a:br>
            <a:r>
              <a:rPr lang="en-US" sz="1800" dirty="0">
                <a:solidFill>
                  <a:srgbClr val="FFFF00"/>
                </a:solidFill>
              </a:rPr>
              <a:t>The project </a:t>
            </a:r>
            <a:r>
              <a:rPr lang="en-US" dirty="0">
                <a:solidFill>
                  <a:srgbClr val="FFFF00"/>
                </a:solidFill>
              </a:rPr>
              <a:t>of the U-400 cyclotron </a:t>
            </a:r>
            <a:r>
              <a:rPr lang="en-US" sz="1800" dirty="0" smtClean="0">
                <a:solidFill>
                  <a:srgbClr val="FFFF00"/>
                </a:solidFill>
              </a:rPr>
              <a:t>modernization is developed. </a:t>
            </a:r>
            <a:endParaRPr lang="en-US" sz="1800" dirty="0">
              <a:solidFill>
                <a:srgbClr val="FFFF00"/>
              </a:solidFill>
            </a:endParaRPr>
          </a:p>
          <a:p>
            <a:pPr>
              <a:defRPr/>
            </a:pPr>
            <a:r>
              <a:rPr lang="en-US" sz="1800" dirty="0">
                <a:solidFill>
                  <a:srgbClr val="FFFF00"/>
                </a:solidFill>
              </a:rPr>
              <a:t>The upgrade will be performed after </a:t>
            </a:r>
            <a:r>
              <a:rPr lang="en-US" sz="1800" dirty="0" smtClean="0">
                <a:solidFill>
                  <a:srgbClr val="FFFF00"/>
                </a:solidFill>
              </a:rPr>
              <a:t>the completion </a:t>
            </a:r>
            <a:r>
              <a:rPr lang="en-US" sz="1800" dirty="0">
                <a:solidFill>
                  <a:srgbClr val="FFFF00"/>
                </a:solidFill>
              </a:rPr>
              <a:t>of the DC-280 cyclotron construction </a:t>
            </a:r>
            <a:endParaRPr lang="ru-RU" sz="1800" dirty="0">
              <a:solidFill>
                <a:srgbClr val="FFFF00"/>
              </a:solidFill>
            </a:endParaRPr>
          </a:p>
        </p:txBody>
      </p:sp>
    </p:spTree>
    <p:extLst>
      <p:ext uri="{BB962C8B-B14F-4D97-AF65-F5344CB8AC3E}">
        <p14:creationId xmlns:p14="http://schemas.microsoft.com/office/powerpoint/2010/main" xmlns="" val="1098805463"/>
      </p:ext>
    </p:extLst>
  </p:cSld>
  <p:clrMapOvr>
    <a:masterClrMapping/>
  </p:clrMapOvr>
  <p:transition spd="med">
    <p:dissolv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7"/>
          <p:cNvSpPr>
            <a:spLocks noGrp="1" noChangeArrowheads="1"/>
          </p:cNvSpPr>
          <p:nvPr>
            <p:ph type="sldNum" sz="quarter" idx="4294967295"/>
          </p:nvPr>
        </p:nvSpPr>
        <p:spPr>
          <a:xfrm>
            <a:off x="6934200" y="6248400"/>
            <a:ext cx="1905000" cy="457200"/>
          </a:xfrm>
          <a:prstGeom prst="rect">
            <a:avLst/>
          </a:prstGeom>
        </p:spPr>
        <p:txBody>
          <a:bodyPr/>
          <a:lstStyle/>
          <a:p>
            <a:fld id="{1F18C263-7DDA-4B5C-8AB0-7201BA1DBC05}" type="slidenum">
              <a:rPr lang="en-US" altLang="ru-RU"/>
              <a:pPr/>
              <a:t>66</a:t>
            </a:fld>
            <a:endParaRPr lang="en-US" altLang="ru-RU"/>
          </a:p>
        </p:txBody>
      </p:sp>
      <p:sp>
        <p:nvSpPr>
          <p:cNvPr id="1348610" name="Rectangle 2"/>
          <p:cNvSpPr>
            <a:spLocks noChangeArrowheads="1"/>
          </p:cNvSpPr>
          <p:nvPr/>
        </p:nvSpPr>
        <p:spPr bwMode="auto">
          <a:xfrm>
            <a:off x="3175" y="-10271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ru-RU"/>
          </a:p>
        </p:txBody>
      </p:sp>
      <p:sp>
        <p:nvSpPr>
          <p:cNvPr id="1348611" name="Text Box 3"/>
          <p:cNvSpPr txBox="1">
            <a:spLocks noChangeArrowheads="1"/>
          </p:cNvSpPr>
          <p:nvPr/>
        </p:nvSpPr>
        <p:spPr bwMode="auto">
          <a:xfrm>
            <a:off x="2054225" y="0"/>
            <a:ext cx="5162550" cy="641350"/>
          </a:xfrm>
          <a:prstGeom prst="rect">
            <a:avLst/>
          </a:prstGeom>
          <a:noFill/>
          <a:ln>
            <a:noFill/>
          </a:ln>
          <a:effectLst>
            <a:outerShdw dist="117088" dir="2436078"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altLang="ru-RU" sz="3600" b="1">
                <a:solidFill>
                  <a:srgbClr val="FFD72D"/>
                </a:solidFill>
                <a:effectLst>
                  <a:outerShdw blurRad="38100" dist="38100" dir="2700000" algn="tl">
                    <a:srgbClr val="000000"/>
                  </a:outerShdw>
                </a:effectLst>
                <a:latin typeface="Tahoma" panose="020B0604030504040204" pitchFamily="34" charset="0"/>
              </a:rPr>
              <a:t>U400 </a:t>
            </a:r>
            <a:r>
              <a:rPr lang="en-US" altLang="ru-RU" sz="3600" b="1">
                <a:solidFill>
                  <a:srgbClr val="FFD72D"/>
                </a:solidFill>
                <a:effectLst>
                  <a:outerShdw blurRad="38100" dist="38100" dir="2700000" algn="tl">
                    <a:srgbClr val="000000"/>
                  </a:outerShdw>
                </a:effectLst>
                <a:latin typeface="Tahoma" panose="020B0604030504040204" pitchFamily="34" charset="0"/>
                <a:sym typeface="Symbol" panose="05050102010706020507" pitchFamily="18" charset="2"/>
              </a:rPr>
              <a:t></a:t>
            </a:r>
            <a:r>
              <a:rPr lang="en-US" altLang="ru-RU" sz="3600" b="1">
                <a:solidFill>
                  <a:srgbClr val="FFD72D"/>
                </a:solidFill>
                <a:effectLst>
                  <a:outerShdw blurRad="38100" dist="38100" dir="2700000" algn="tl">
                    <a:srgbClr val="000000"/>
                  </a:outerShdw>
                </a:effectLst>
                <a:latin typeface="Tahoma" panose="020B0604030504040204" pitchFamily="34" charset="0"/>
              </a:rPr>
              <a:t> U400R</a:t>
            </a:r>
            <a:r>
              <a:rPr lang="ru-RU" altLang="ru-RU" sz="3600" b="1">
                <a:solidFill>
                  <a:srgbClr val="FFD72D"/>
                </a:solidFill>
                <a:effectLst>
                  <a:outerShdw blurRad="38100" dist="38100" dir="2700000" algn="tl">
                    <a:srgbClr val="000000"/>
                  </a:outerShdw>
                </a:effectLst>
                <a:latin typeface="Tahoma" panose="020B0604030504040204" pitchFamily="34" charset="0"/>
              </a:rPr>
              <a:t> </a:t>
            </a:r>
          </a:p>
        </p:txBody>
      </p:sp>
      <p:grpSp>
        <p:nvGrpSpPr>
          <p:cNvPr id="1348612" name="Group 4"/>
          <p:cNvGrpSpPr>
            <a:grpSpLocks/>
          </p:cNvGrpSpPr>
          <p:nvPr/>
        </p:nvGrpSpPr>
        <p:grpSpPr bwMode="auto">
          <a:xfrm>
            <a:off x="2124075" y="908050"/>
            <a:ext cx="5253038" cy="5210175"/>
            <a:chOff x="975" y="572"/>
            <a:chExt cx="3765" cy="3550"/>
          </a:xfrm>
        </p:grpSpPr>
        <p:pic>
          <p:nvPicPr>
            <p:cNvPr id="1348613"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5" y="572"/>
              <a:ext cx="3765" cy="3526"/>
            </a:xfrm>
            <a:prstGeom prst="rect">
              <a:avLst/>
            </a:prstGeom>
            <a:solidFill>
              <a:schemeClr val="tx1"/>
            </a:solidFill>
          </p:spPr>
        </p:pic>
        <p:sp>
          <p:nvSpPr>
            <p:cNvPr id="1348614" name="Rectangle 6"/>
            <p:cNvSpPr>
              <a:spLocks noChangeArrowheads="1"/>
            </p:cNvSpPr>
            <p:nvPr/>
          </p:nvSpPr>
          <p:spPr bwMode="auto">
            <a:xfrm>
              <a:off x="2699" y="3929"/>
              <a:ext cx="997" cy="16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1348615" name="Text Box 7"/>
            <p:cNvSpPr txBox="1">
              <a:spLocks noChangeArrowheads="1"/>
            </p:cNvSpPr>
            <p:nvPr/>
          </p:nvSpPr>
          <p:spPr bwMode="auto">
            <a:xfrm>
              <a:off x="2798" y="3893"/>
              <a:ext cx="787" cy="2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ru-RU" sz="1600">
                  <a:solidFill>
                    <a:srgbClr val="000000"/>
                  </a:solidFill>
                  <a:effectLst>
                    <a:outerShdw blurRad="38100" dist="38100" dir="2700000" algn="tl">
                      <a:srgbClr val="FFFFFF"/>
                    </a:outerShdw>
                  </a:effectLst>
                </a:rPr>
                <a:t>Radius, m</a:t>
              </a:r>
              <a:endParaRPr lang="ru-RU" altLang="ru-RU" sz="1600">
                <a:solidFill>
                  <a:srgbClr val="000000"/>
                </a:solidFill>
                <a:effectLst>
                  <a:outerShdw blurRad="38100" dist="38100" dir="2700000" algn="tl">
                    <a:srgbClr val="FFFFFF"/>
                  </a:outerShdw>
                </a:effectLst>
              </a:endParaRPr>
            </a:p>
          </p:txBody>
        </p:sp>
        <p:sp>
          <p:nvSpPr>
            <p:cNvPr id="1348616" name="Rectangle 8"/>
            <p:cNvSpPr>
              <a:spLocks noChangeArrowheads="1"/>
            </p:cNvSpPr>
            <p:nvPr/>
          </p:nvSpPr>
          <p:spPr bwMode="auto">
            <a:xfrm>
              <a:off x="2088" y="642"/>
              <a:ext cx="2124" cy="19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ru-RU"/>
            </a:p>
          </p:txBody>
        </p:sp>
        <p:sp>
          <p:nvSpPr>
            <p:cNvPr id="1348617" name="Text Box 9"/>
            <p:cNvSpPr txBox="1">
              <a:spLocks noChangeArrowheads="1"/>
            </p:cNvSpPr>
            <p:nvPr/>
          </p:nvSpPr>
          <p:spPr bwMode="auto">
            <a:xfrm>
              <a:off x="2264" y="629"/>
              <a:ext cx="2153" cy="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ru-RU" sz="1600">
                  <a:solidFill>
                    <a:srgbClr val="000000"/>
                  </a:solidFill>
                  <a:effectLst>
                    <a:outerShdw blurRad="38100" dist="38100" dir="2700000" algn="tl">
                      <a:srgbClr val="FFFFFF"/>
                    </a:outerShdw>
                  </a:effectLst>
                </a:rPr>
                <a:t>U400R Average Magnetic Field</a:t>
              </a:r>
              <a:endParaRPr lang="ru-RU" altLang="ru-RU" sz="1600">
                <a:solidFill>
                  <a:srgbClr val="000000"/>
                </a:solidFill>
                <a:effectLst>
                  <a:outerShdw blurRad="38100" dist="38100" dir="2700000" algn="tl">
                    <a:srgbClr val="FFFFFF"/>
                  </a:outerShdw>
                </a:effectLst>
              </a:endParaRPr>
            </a:p>
          </p:txBody>
        </p:sp>
      </p:grpSp>
      <p:sp>
        <p:nvSpPr>
          <p:cNvPr id="1348618" name="Text Box 10"/>
          <p:cNvSpPr txBox="1">
            <a:spLocks noChangeArrowheads="1"/>
          </p:cNvSpPr>
          <p:nvPr/>
        </p:nvSpPr>
        <p:spPr bwMode="auto">
          <a:xfrm>
            <a:off x="107950" y="6237288"/>
            <a:ext cx="8947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altLang="ru-RU" sz="1800" b="1">
                <a:solidFill>
                  <a:srgbClr val="FFFF00"/>
                </a:solidFill>
                <a:effectLst>
                  <a:outerShdw blurRad="38100" dist="38100" dir="2700000" algn="tl">
                    <a:srgbClr val="000000"/>
                  </a:outerShdw>
                </a:effectLst>
              </a:rPr>
              <a:t>Radial Distribution of Average Magnetic Field without Trim Coil’s Shimming</a:t>
            </a:r>
            <a:endParaRPr lang="ru-RU" altLang="ru-RU" sz="1800" b="1">
              <a:solidFill>
                <a:srgbClr val="FFFF00"/>
              </a:solidFill>
              <a:effectLst>
                <a:outerShdw blurRad="38100" dist="38100" dir="2700000" algn="tl">
                  <a:srgbClr val="000000"/>
                </a:outerShdw>
              </a:effectLst>
            </a:endParaRPr>
          </a:p>
        </p:txBody>
      </p:sp>
    </p:spTree>
    <p:extLst>
      <p:ext uri="{BB962C8B-B14F-4D97-AF65-F5344CB8AC3E}">
        <p14:creationId xmlns:p14="http://schemas.microsoft.com/office/powerpoint/2010/main" xmlns="" val="3228722204"/>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1348612"/>
                                        </p:tgtEl>
                                        <p:attrNameLst>
                                          <p:attrName>style.visibility</p:attrName>
                                        </p:attrNameLst>
                                      </p:cBhvr>
                                      <p:to>
                                        <p:strVal val="visible"/>
                                      </p:to>
                                    </p:set>
                                    <p:animEffect transition="in" filter="box(in)">
                                      <p:cBhvr>
                                        <p:cTn id="7" dur="500"/>
                                        <p:tgtEl>
                                          <p:spTgt spid="1348612"/>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348618"/>
                                        </p:tgtEl>
                                        <p:attrNameLst>
                                          <p:attrName>style.visibility</p:attrName>
                                        </p:attrNameLst>
                                      </p:cBhvr>
                                      <p:to>
                                        <p:strVal val="visible"/>
                                      </p:to>
                                    </p:set>
                                    <p:anim calcmode="lin" valueType="num">
                                      <p:cBhvr additive="base">
                                        <p:cTn id="11" dur="500" fill="hold"/>
                                        <p:tgtEl>
                                          <p:spTgt spid="1348618"/>
                                        </p:tgtEl>
                                        <p:attrNameLst>
                                          <p:attrName>ppt_x</p:attrName>
                                        </p:attrNameLst>
                                      </p:cBhvr>
                                      <p:tavLst>
                                        <p:tav tm="0">
                                          <p:val>
                                            <p:strVal val="#ppt_x"/>
                                          </p:val>
                                        </p:tav>
                                        <p:tav tm="100000">
                                          <p:val>
                                            <p:strVal val="#ppt_x"/>
                                          </p:val>
                                        </p:tav>
                                      </p:tavLst>
                                    </p:anim>
                                    <p:anim calcmode="lin" valueType="num">
                                      <p:cBhvr additive="base">
                                        <p:cTn id="12" dur="500" fill="hold"/>
                                        <p:tgtEl>
                                          <p:spTgt spid="13486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8" grpId="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0" y="115888"/>
            <a:ext cx="914399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63500" dir="3187806" algn="ctr" rotWithShape="0">
                    <a:schemeClr val="bg2">
                      <a:alpha val="50000"/>
                    </a:schemeClr>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2800" b="1" dirty="0" smtClean="0">
                <a:solidFill>
                  <a:srgbClr val="800080"/>
                </a:solidFill>
                <a:cs typeface="Times New Roman" panose="02020603050405020304" pitchFamily="18" charset="0"/>
              </a:rPr>
              <a:t>Typical </a:t>
            </a:r>
            <a:r>
              <a:rPr lang="en-US" altLang="ru-RU" sz="2800" b="1" dirty="0">
                <a:solidFill>
                  <a:srgbClr val="800080"/>
                </a:solidFill>
                <a:cs typeface="Times New Roman" panose="02020603050405020304" pitchFamily="18" charset="0"/>
              </a:rPr>
              <a:t>ion </a:t>
            </a:r>
            <a:r>
              <a:rPr lang="en-US" altLang="ru-RU" sz="2800" b="1" dirty="0" smtClean="0">
                <a:solidFill>
                  <a:srgbClr val="800080"/>
                </a:solidFill>
                <a:cs typeface="Times New Roman" panose="02020603050405020304" pitchFamily="18" charset="0"/>
              </a:rPr>
              <a:t>beam parameters </a:t>
            </a:r>
            <a:r>
              <a:rPr lang="en-US" altLang="ru-RU" sz="2800" b="1" dirty="0">
                <a:solidFill>
                  <a:srgbClr val="800080"/>
                </a:solidFill>
                <a:cs typeface="Times New Roman" panose="02020603050405020304" pitchFamily="18" charset="0"/>
              </a:rPr>
              <a:t>of U400 and </a:t>
            </a:r>
            <a:r>
              <a:rPr lang="en-US" altLang="ru-RU" sz="2800" b="1" dirty="0" smtClean="0">
                <a:solidFill>
                  <a:srgbClr val="800080"/>
                </a:solidFill>
                <a:cs typeface="Times New Roman" panose="02020603050405020304" pitchFamily="18" charset="0"/>
              </a:rPr>
              <a:t>U400R</a:t>
            </a:r>
            <a:endParaRPr lang="ru-RU" altLang="ru-RU" sz="2800" b="1" dirty="0">
              <a:solidFill>
                <a:srgbClr val="800080"/>
              </a:solidFill>
              <a:cs typeface="Times New Roman" panose="02020603050405020304" pitchFamily="18" charset="0"/>
            </a:endParaRPr>
          </a:p>
        </p:txBody>
      </p:sp>
      <p:sp>
        <p:nvSpPr>
          <p:cNvPr id="225283" name="Rectangle 3"/>
          <p:cNvSpPr>
            <a:spLocks noChangeArrowheads="1"/>
          </p:cNvSpPr>
          <p:nvPr/>
        </p:nvSpPr>
        <p:spPr bwMode="auto">
          <a:xfrm>
            <a:off x="0" y="147637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ru-RU" altLang="ru-RU" sz="1800">
              <a:solidFill>
                <a:srgbClr val="000000"/>
              </a:solidFill>
            </a:endParaRPr>
          </a:p>
        </p:txBody>
      </p:sp>
      <p:graphicFrame>
        <p:nvGraphicFramePr>
          <p:cNvPr id="195588" name="Group 4"/>
          <p:cNvGraphicFramePr>
            <a:graphicFrameLocks noGrp="1"/>
          </p:cNvGraphicFramePr>
          <p:nvPr/>
        </p:nvGraphicFramePr>
        <p:xfrm>
          <a:off x="250825" y="981075"/>
          <a:ext cx="4248150" cy="5394456"/>
        </p:xfrm>
        <a:graphic>
          <a:graphicData uri="http://schemas.openxmlformats.org/drawingml/2006/table">
            <a:tbl>
              <a:tblPr/>
              <a:tblGrid>
                <a:gridCol w="971550"/>
                <a:gridCol w="2124075"/>
                <a:gridCol w="1152525"/>
              </a:tblGrid>
              <a:tr h="365715">
                <a:tc gridSpan="3">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U400</a:t>
                      </a:r>
                      <a:endParaRPr kumimoji="0" lang="en-US" sz="1800" b="0" i="0" u="none" strike="noStrike" cap="none" normalizeH="0" baseline="0" dirty="0" smtClean="0">
                        <a:ln>
                          <a:noFill/>
                        </a:ln>
                        <a:solidFill>
                          <a:schemeClr val="tx1"/>
                        </a:solidFill>
                        <a:effectLst/>
                        <a:latin typeface="Times New Roman" panose="02020603050405020304" pitchFamily="18" charset="0"/>
                      </a:endParaRPr>
                    </a:p>
                  </a:txBody>
                  <a:tcPr marT="45702" marB="45702" horzOverflow="overflow">
                    <a:lnL cap="flat">
                      <a:noFill/>
                    </a:lnL>
                    <a:lnR cap="flat">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ru-RU"/>
                    </a:p>
                  </a:txBody>
                  <a:tcPr/>
                </a:tc>
                <a:tc hMerge="1">
                  <a:txBody>
                    <a:bodyPr/>
                    <a:lstStyle/>
                    <a:p>
                      <a:endParaRPr lang="ru-RU"/>
                    </a:p>
                  </a:txBody>
                  <a:tcPr/>
                </a:tc>
              </a:tr>
              <a:tr h="640027">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Ion</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cap="flat">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Ion energy</a:t>
                      </a:r>
                      <a:endParaRPr kumimoji="0" lang="ru-RU" sz="1800" b="0" i="0" u="none" strike="noStrike" cap="none" normalizeH="0" baseline="0" dirty="0" smtClean="0">
                        <a:ln>
                          <a:noFill/>
                        </a:ln>
                        <a:solidFill>
                          <a:srgbClr val="FFFF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[MeV/u]</a:t>
                      </a:r>
                      <a:endParaRPr kumimoji="0" lang="en-US" sz="1800" b="0" i="0" u="none" strike="noStrike" cap="none" normalizeH="0" baseline="0" dirty="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Output intensity</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r>
              <a:tr h="365715">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He </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cap="flat">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5715">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6</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He </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11</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3</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10</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7</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 pps</a:t>
                      </a:r>
                    </a:p>
                  </a:txBody>
                  <a:tcPr marT="45702" marB="45702"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365715">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8</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He </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7.9</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5715">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16</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O </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2+</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5.7; 7.9</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5 pμA</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365715">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18</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O</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3+</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7.8; 10.5; 15.8</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4.4 pμA</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5715">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40</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Ar </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3.8; 5.1 *</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1.7 pμA</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365715">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48</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Ca </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5+</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3.7; 5.3 *</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1.2 pμA</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5715">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48</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Ca</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9+</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8.9; 11; 17.7 *</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 pμA</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365715">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50</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Ti </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5+</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3.6; 5.1 *</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0.4 p</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a:t>
                      </a:r>
                      <a:endPar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marT="45702" marB="45702"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5715">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58</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Fe </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6+</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3.8; 5.4 *</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0.7 p</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a:t>
                      </a:r>
                      <a:endPar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marT="45702" marB="45702"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365715">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84</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Kr</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8+</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3.1; 4.4 *</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0.3 pμA</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5715">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136</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Xe</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14+</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3.3; 4.6; 6.9 *</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0.08 pμA</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02" marB="45702"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tr>
            </a:tbl>
          </a:graphicData>
        </a:graphic>
      </p:graphicFrame>
      <p:graphicFrame>
        <p:nvGraphicFramePr>
          <p:cNvPr id="195648" name="Group 64"/>
          <p:cNvGraphicFramePr>
            <a:graphicFrameLocks noGrp="1"/>
          </p:cNvGraphicFramePr>
          <p:nvPr/>
        </p:nvGraphicFramePr>
        <p:xfrm>
          <a:off x="4787900" y="981075"/>
          <a:ext cx="4038600" cy="5761035"/>
        </p:xfrm>
        <a:graphic>
          <a:graphicData uri="http://schemas.openxmlformats.org/drawingml/2006/table">
            <a:tbl>
              <a:tblPr/>
              <a:tblGrid>
                <a:gridCol w="1147763"/>
                <a:gridCol w="1428750"/>
                <a:gridCol w="1462087"/>
              </a:tblGrid>
              <a:tr h="365780">
                <a:tc gridSpan="3">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U400R (expected)</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23" marB="45723" horzOverflow="overflow">
                    <a:lnL cap="flat">
                      <a:noFill/>
                    </a:lnL>
                    <a:lnR w="28575"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ru-RU"/>
                    </a:p>
                  </a:txBody>
                  <a:tcPr/>
                </a:tc>
                <a:tc hMerge="1">
                  <a:txBody>
                    <a:bodyPr/>
                    <a:lstStyle/>
                    <a:p>
                      <a:endParaRPr lang="ru-RU"/>
                    </a:p>
                  </a:txBody>
                  <a:tcPr/>
                </a:tc>
              </a:tr>
              <a:tr h="640115">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Ion</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23" marB="45723" horzOverflow="overflow">
                    <a:lnL cap="flat">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Ion energy</a:t>
                      </a:r>
                      <a:endParaRPr kumimoji="0" lang="ru-RU" sz="1800" b="0" i="0" u="none" strike="noStrike" cap="none" normalizeH="0" baseline="0" smtClean="0">
                        <a:ln>
                          <a:noFill/>
                        </a:ln>
                        <a:solidFill>
                          <a:srgbClr val="FFFF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[MeV/u]</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Output intensity</a:t>
                      </a:r>
                    </a:p>
                  </a:txBody>
                  <a:tcPr marT="45723" marB="45723" horzOverflow="overflow">
                    <a:lnL w="127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r>
              <a:tr h="365780">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He </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23" marB="45723" horzOverflow="overflow">
                    <a:lnL cap="flat">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rPr>
                        <a:t>6.4 </a:t>
                      </a:r>
                      <a:r>
                        <a:rPr kumimoji="0" 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rPr>
                        <a:t> 27</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23 p</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 **</a:t>
                      </a:r>
                      <a:endPar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marT="45723" marB="45723" horzOverflow="overflow">
                    <a:lnL w="127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5780">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6</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He </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23" marB="45723"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rPr>
                        <a:t>2.8 </a:t>
                      </a:r>
                      <a:r>
                        <a:rPr kumimoji="0" 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rPr>
                        <a:t> 14.4</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10</a:t>
                      </a:r>
                      <a:r>
                        <a:rPr kumimoji="0" lang="en-GB"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8</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pps</a:t>
                      </a:r>
                      <a:endParaRPr kumimoji="0" lang="en-GB" sz="1800" b="0" i="0" u="none" strike="noStrike" cap="none" normalizeH="0" baseline="0" smtClean="0">
                        <a:ln>
                          <a:noFill/>
                        </a:ln>
                        <a:solidFill>
                          <a:srgbClr val="000000"/>
                        </a:solidFill>
                        <a:effectLst/>
                        <a:latin typeface="Times New Roman" panose="02020603050405020304" pitchFamily="18" charset="0"/>
                      </a:endParaRPr>
                    </a:p>
                  </a:txBody>
                  <a:tcPr marT="45723" marB="45723"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365780">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8</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He </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23" marB="45723"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rPr>
                        <a:t>1.6 </a:t>
                      </a:r>
                      <a:r>
                        <a:rPr kumimoji="0" 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rPr>
                        <a:t> 8</a:t>
                      </a:r>
                      <a:endParaRPr kumimoji="0" lang="en-US" sz="1800" b="0" i="0" u="none" strike="noStrike" cap="none" normalizeH="0" baseline="0" smtClean="0">
                        <a:ln>
                          <a:noFill/>
                        </a:ln>
                        <a:solidFill>
                          <a:srgbClr val="000000"/>
                        </a:solidFill>
                        <a:effectLst/>
                        <a:latin typeface="Times New Roman" panose="02020603050405020304"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10</a:t>
                      </a:r>
                      <a:r>
                        <a:rPr kumimoji="0" lang="en-GB"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5</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pps</a:t>
                      </a:r>
                      <a:endParaRPr kumimoji="0" lang="en-GB" sz="1800" b="0" i="0" u="none" strike="noStrike" cap="none" normalizeH="0" baseline="0" smtClean="0">
                        <a:ln>
                          <a:noFill/>
                        </a:ln>
                        <a:solidFill>
                          <a:srgbClr val="000000"/>
                        </a:solidFill>
                        <a:effectLst/>
                        <a:latin typeface="Times New Roman" panose="02020603050405020304" pitchFamily="18" charset="0"/>
                      </a:endParaRPr>
                    </a:p>
                  </a:txBody>
                  <a:tcPr marT="45723" marB="45723"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5780">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16</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O </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2+</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23" marB="45723"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rPr>
                        <a:t>1.6 </a:t>
                      </a:r>
                      <a:r>
                        <a:rPr kumimoji="0" 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rPr>
                        <a:t> 8</a:t>
                      </a:r>
                      <a:endParaRPr kumimoji="0" lang="en-US" sz="1800" b="0" i="0" u="none" strike="noStrike" cap="none" normalizeH="0" baseline="0" smtClean="0">
                        <a:ln>
                          <a:noFill/>
                        </a:ln>
                        <a:solidFill>
                          <a:srgbClr val="000000"/>
                        </a:solidFill>
                        <a:effectLst/>
                        <a:latin typeface="Times New Roman" panose="02020603050405020304"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19.5 p</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 **</a:t>
                      </a:r>
                      <a:endPar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marT="45723" marB="45723"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365780">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16</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O </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23" marB="45723"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rPr>
                        <a:t>6.4 </a:t>
                      </a:r>
                      <a:r>
                        <a:rPr kumimoji="0" 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rPr>
                        <a:t> 27</a:t>
                      </a:r>
                      <a:endParaRPr kumimoji="0" lang="en-US" sz="1800" b="0" i="0" u="none" strike="noStrike" cap="none" normalizeH="0" baseline="0" smtClean="0">
                        <a:ln>
                          <a:noFill/>
                        </a:ln>
                        <a:solidFill>
                          <a:srgbClr val="000000"/>
                        </a:solidFill>
                        <a:effectLst/>
                        <a:latin typeface="Times New Roman" panose="02020603050405020304"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5.8 p</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 **</a:t>
                      </a:r>
                      <a:endPar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marT="45723" marB="45723"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5780">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40</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Ar </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23" marB="45723"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rPr>
                        <a:t>1 </a:t>
                      </a:r>
                      <a:r>
                        <a:rPr kumimoji="0" 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rPr>
                        <a:t> 5.1</a:t>
                      </a:r>
                      <a:endParaRPr kumimoji="0" lang="en-US" sz="1800" b="0" i="0" u="none" strike="noStrike" cap="none" normalizeH="0" baseline="0" smtClean="0">
                        <a:ln>
                          <a:noFill/>
                        </a:ln>
                        <a:solidFill>
                          <a:srgbClr val="000000"/>
                        </a:solidFill>
                        <a:effectLst/>
                        <a:latin typeface="Times New Roman" panose="02020603050405020304"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10 p</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a:t>
                      </a:r>
                      <a:endPar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marT="45723" marB="45723"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365780">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48</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Ca </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6+</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23" marB="45723"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rPr>
                        <a:t>1.6 </a:t>
                      </a:r>
                      <a:r>
                        <a:rPr kumimoji="0" 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rPr>
                        <a:t> 8</a:t>
                      </a:r>
                      <a:endParaRPr kumimoji="0" lang="en-US" sz="1800" b="0" i="0" u="none" strike="noStrike" cap="none" normalizeH="0" baseline="0" smtClean="0">
                        <a:ln>
                          <a:noFill/>
                        </a:ln>
                        <a:solidFill>
                          <a:srgbClr val="000000"/>
                        </a:solidFill>
                        <a:effectLst/>
                        <a:latin typeface="Times New Roman" panose="02020603050405020304"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2.5 p</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a:t>
                      </a:r>
                      <a:endPar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marT="45723" marB="45723"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5780">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48</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Ca </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7+</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23" marB="45723"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rPr>
                        <a:t>2.1 </a:t>
                      </a:r>
                      <a:r>
                        <a:rPr kumimoji="0" 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rPr>
                        <a:t> 11</a:t>
                      </a:r>
                      <a:endParaRPr kumimoji="0" lang="en-US" sz="1800" b="0" i="0" u="none" strike="noStrike" cap="none" normalizeH="0" baseline="0" smtClean="0">
                        <a:ln>
                          <a:noFill/>
                        </a:ln>
                        <a:solidFill>
                          <a:srgbClr val="000000"/>
                        </a:solidFill>
                        <a:effectLst/>
                        <a:latin typeface="Times New Roman" panose="02020603050405020304"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2.1 p</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a:t>
                      </a:r>
                      <a:endPar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marT="45723" marB="45723"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365780">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50</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Ti </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10+</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23" marB="45723"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rPr>
                        <a:t>4.1 </a:t>
                      </a:r>
                      <a:r>
                        <a:rPr kumimoji="0" 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rPr>
                        <a:t> 21</a:t>
                      </a:r>
                      <a:endParaRPr kumimoji="0" lang="en-US" sz="1800" b="0" i="0" u="none" strike="noStrike" cap="none" normalizeH="0" baseline="0" smtClean="0">
                        <a:ln>
                          <a:noFill/>
                        </a:ln>
                        <a:solidFill>
                          <a:srgbClr val="000000"/>
                        </a:solidFill>
                        <a:effectLst/>
                        <a:latin typeface="Times New Roman" panose="02020603050405020304"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 p</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a:t>
                      </a:r>
                      <a:endPar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marT="45723" marB="45723"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5780">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58</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Fe </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7+</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23" marB="45723"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rPr>
                        <a:t>1.2 </a:t>
                      </a:r>
                      <a:r>
                        <a:rPr kumimoji="0" 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rPr>
                        <a:t> 7.5</a:t>
                      </a:r>
                      <a:endPar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 p</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a:t>
                      </a:r>
                      <a:endPar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marT="45723" marB="45723"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365780">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84</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Kr </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7+</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23" marB="45723"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r>
                        <a:rPr kumimoji="0" lang="en-GB" sz="1800" b="0" i="0" u="none" strike="noStrike" cap="none" normalizeH="0" baseline="0" smtClean="0">
                          <a:ln>
                            <a:noFill/>
                          </a:ln>
                          <a:solidFill>
                            <a:srgbClr val="000000"/>
                          </a:solidFill>
                          <a:effectLst/>
                          <a:latin typeface="Times New Roman" panose="02020603050405020304" pitchFamily="18" charset="0"/>
                        </a:rPr>
                        <a:t>0.8 </a:t>
                      </a:r>
                      <a:r>
                        <a:rPr kumimoji="0" 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rPr>
                        <a:t> 3.5</a:t>
                      </a:r>
                      <a:endParaRPr kumimoji="0" lang="en-US" sz="1800" b="0" i="0" u="none" strike="noStrike" cap="none" normalizeH="0" baseline="0" smtClean="0">
                        <a:ln>
                          <a:noFill/>
                        </a:ln>
                        <a:solidFill>
                          <a:srgbClr val="000000"/>
                        </a:solidFill>
                        <a:effectLst/>
                        <a:latin typeface="Times New Roman" panose="02020603050405020304" pitchFamily="18"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1.4 p</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a:t>
                      </a:r>
                      <a:endPar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marT="45723" marB="45723"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5780">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132</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Xe</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 11+</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23" marB="45723"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rPr>
                        <a:t>0.8 </a:t>
                      </a:r>
                      <a:r>
                        <a:rPr kumimoji="0" 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rPr>
                        <a:t> 3.5</a:t>
                      </a:r>
                      <a:endPar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0.9 p</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a:t>
                      </a:r>
                      <a:endPar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marT="45723" marB="45723"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365780">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238</a:t>
                      </a:r>
                      <a:r>
                        <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U</a:t>
                      </a:r>
                      <a:r>
                        <a:rPr kumimoji="0" lang="en-US"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 27+</a:t>
                      </a:r>
                      <a:endParaRPr kumimoji="0" lang="en-US" sz="1800" b="0" i="0" u="none" strike="noStrike" cap="none" normalizeH="0" baseline="0" smtClean="0">
                        <a:ln>
                          <a:noFill/>
                        </a:ln>
                        <a:solidFill>
                          <a:schemeClr val="tx1"/>
                        </a:solidFill>
                        <a:effectLst/>
                        <a:latin typeface="Times New Roman" panose="02020603050405020304" pitchFamily="18" charset="0"/>
                      </a:endParaRPr>
                    </a:p>
                  </a:txBody>
                  <a:tcPr marT="45723" marB="45723"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rPr>
                        <a:t>1.5 </a:t>
                      </a:r>
                      <a:r>
                        <a:rPr kumimoji="0" 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rPr>
                        <a:t> 8</a:t>
                      </a:r>
                      <a:endParaRPr kumimoji="0" lang="en-US"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eaLnBrk="0" hangingPunct="0">
                        <a:spcBef>
                          <a:spcPct val="20000"/>
                        </a:spcBef>
                        <a:defRPr sz="2800">
                          <a:solidFill>
                            <a:schemeClr val="tx1"/>
                          </a:solidFill>
                          <a:latin typeface="Arial" panose="020B0604020202020204" pitchFamily="34" charset="0"/>
                        </a:defRPr>
                      </a:lvl1pPr>
                      <a:lvl2pPr indent="14288" algn="l" eaLnBrk="0" hangingPunct="0">
                        <a:spcBef>
                          <a:spcPct val="20000"/>
                        </a:spcBef>
                        <a:defRPr sz="2400">
                          <a:solidFill>
                            <a:schemeClr val="tx1"/>
                          </a:solidFill>
                          <a:latin typeface="Arial" panose="020B0604020202020204" pitchFamily="34" charset="0"/>
                        </a:defRPr>
                      </a:lvl2pPr>
                      <a:lvl3pPr indent="-4763" algn="l" eaLnBrk="0" hangingPunct="0">
                        <a:spcBef>
                          <a:spcPct val="20000"/>
                        </a:spcBef>
                        <a:defRPr sz="2000">
                          <a:solidFill>
                            <a:schemeClr val="tx1"/>
                          </a:solidFill>
                          <a:latin typeface="Arial" panose="020B0604020202020204" pitchFamily="34" charset="0"/>
                        </a:defRPr>
                      </a:lvl3pPr>
                      <a:lvl4pPr indent="-65088" algn="l" eaLnBrk="0" hangingPunct="0">
                        <a:spcBef>
                          <a:spcPct val="20000"/>
                        </a:spcBef>
                        <a:defRPr>
                          <a:solidFill>
                            <a:schemeClr val="tx1"/>
                          </a:solidFill>
                          <a:latin typeface="Arial" panose="020B0604020202020204" pitchFamily="34" charset="0"/>
                        </a:defRPr>
                      </a:lvl4pPr>
                      <a:lvl5pPr indent="-133350" algn="l" eaLnBrk="0" hangingPunct="0">
                        <a:spcBef>
                          <a:spcPct val="20000"/>
                        </a:spcBef>
                        <a:defRPr>
                          <a:solidFill>
                            <a:schemeClr val="tx1"/>
                          </a:solidFill>
                          <a:latin typeface="Arial" panose="020B0604020202020204" pitchFamily="34" charset="0"/>
                        </a:defRPr>
                      </a:lvl5pPr>
                      <a:lvl6pPr indent="-133350" eaLnBrk="0" fontAlgn="base" hangingPunct="0">
                        <a:spcBef>
                          <a:spcPct val="20000"/>
                        </a:spcBef>
                        <a:spcAft>
                          <a:spcPct val="0"/>
                        </a:spcAft>
                        <a:defRPr>
                          <a:solidFill>
                            <a:schemeClr val="tx1"/>
                          </a:solidFill>
                          <a:latin typeface="Arial" panose="020B0604020202020204" pitchFamily="34" charset="0"/>
                        </a:defRPr>
                      </a:lvl6pPr>
                      <a:lvl7pPr indent="-133350" eaLnBrk="0" fontAlgn="base" hangingPunct="0">
                        <a:spcBef>
                          <a:spcPct val="20000"/>
                        </a:spcBef>
                        <a:spcAft>
                          <a:spcPct val="0"/>
                        </a:spcAft>
                        <a:defRPr>
                          <a:solidFill>
                            <a:schemeClr val="tx1"/>
                          </a:solidFill>
                          <a:latin typeface="Arial" panose="020B0604020202020204" pitchFamily="34" charset="0"/>
                        </a:defRPr>
                      </a:lvl7pPr>
                      <a:lvl8pPr indent="-133350" eaLnBrk="0" fontAlgn="base" hangingPunct="0">
                        <a:spcBef>
                          <a:spcPct val="20000"/>
                        </a:spcBef>
                        <a:spcAft>
                          <a:spcPct val="0"/>
                        </a:spcAft>
                        <a:defRPr>
                          <a:solidFill>
                            <a:schemeClr val="tx1"/>
                          </a:solidFill>
                          <a:latin typeface="Arial" panose="020B0604020202020204" pitchFamily="34" charset="0"/>
                        </a:defRPr>
                      </a:lvl8pPr>
                      <a:lvl9pPr indent="-13335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0.1 p</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a:t>
                      </a:r>
                      <a:endParaRPr kumimoji="0" lang="en-GB"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marT="45723" marB="45723"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xmlns="" val="4130335012"/>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95586"/>
                                        </p:tgtEl>
                                        <p:attrNameLst>
                                          <p:attrName>style.visibility</p:attrName>
                                        </p:attrNameLst>
                                      </p:cBhvr>
                                      <p:to>
                                        <p:strVal val="visible"/>
                                      </p:to>
                                    </p:set>
                                    <p:anim calcmode="lin" valueType="num">
                                      <p:cBhvr>
                                        <p:cTn id="7" dur="1000" fill="hold"/>
                                        <p:tgtEl>
                                          <p:spTgt spid="195586"/>
                                        </p:tgtEl>
                                        <p:attrNameLst>
                                          <p:attrName>ppt_x</p:attrName>
                                        </p:attrNameLst>
                                      </p:cBhvr>
                                      <p:tavLst>
                                        <p:tav tm="0">
                                          <p:val>
                                            <p:strVal val="#ppt_x-.2"/>
                                          </p:val>
                                        </p:tav>
                                        <p:tav tm="100000">
                                          <p:val>
                                            <p:strVal val="#ppt_x"/>
                                          </p:val>
                                        </p:tav>
                                      </p:tavLst>
                                    </p:anim>
                                    <p:anim calcmode="lin" valueType="num">
                                      <p:cBhvr>
                                        <p:cTn id="8" dur="1000" fill="hold"/>
                                        <p:tgtEl>
                                          <p:spTgt spid="19558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5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298450" y="0"/>
            <a:ext cx="8753475" cy="641350"/>
          </a:xfrm>
          <a:extLst>
            <a:ext uri="{AF507438-7753-43E0-B8FC-AC1667EBCBE1}">
              <a14:hiddenEffects xmlns:a14="http://schemas.microsoft.com/office/drawing/2010/main" xmlns="">
                <a:effectLst>
                  <a:outerShdw dist="35921" dir="2700000" algn="ctr" rotWithShape="0">
                    <a:schemeClr val="bg1"/>
                  </a:outerShdw>
                </a:effectLst>
              </a14:hiddenEffects>
            </a:ext>
          </a:extLst>
        </p:spPr>
        <p:txBody>
          <a:bodyPr/>
          <a:lstStyle/>
          <a:p>
            <a:r>
              <a:rPr lang="en-US" altLang="ru-RU" sz="2800" b="1" dirty="0" smtClean="0">
                <a:solidFill>
                  <a:srgbClr val="800080"/>
                </a:solidFill>
              </a:rPr>
              <a:t>U-400R. Median plane level. Second floor.</a:t>
            </a:r>
            <a:endParaRPr lang="ru-RU" altLang="ru-RU" sz="2800" b="1" dirty="0" smtClean="0">
              <a:solidFill>
                <a:srgbClr val="800080"/>
              </a:solidFill>
            </a:endParaRPr>
          </a:p>
        </p:txBody>
      </p:sp>
      <p:pic>
        <p:nvPicPr>
          <p:cNvPr id="227331" name="Picture 3" descr="slides_for_presentation_4_change_floor 2_black"/>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19263" y="573088"/>
            <a:ext cx="5837237" cy="618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08087633"/>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00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5750" y="349250"/>
            <a:ext cx="8572500" cy="6215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712537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Прямоугольник 4"/>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122" name="Прямоугольник 1"/>
          <p:cNvSpPr>
            <a:spLocks noChangeArrowheads="1"/>
          </p:cNvSpPr>
          <p:nvPr/>
        </p:nvSpPr>
        <p:spPr bwMode="auto">
          <a:xfrm>
            <a:off x="21600" y="980728"/>
            <a:ext cx="9122400" cy="1692771"/>
          </a:xfrm>
          <a:prstGeom prst="rect">
            <a:avLst/>
          </a:prstGeom>
          <a:noFill/>
          <a:ln w="9525">
            <a:noFill/>
            <a:miter lim="800000"/>
            <a:headEnd/>
            <a:tailEnd/>
          </a:ln>
        </p:spPr>
        <p:txBody>
          <a:bodyPr wrap="square">
            <a:spAutoFit/>
          </a:bodyPr>
          <a:lstStyle/>
          <a:p>
            <a:pPr algn="ctr"/>
            <a:r>
              <a:rPr lang="en-US" sz="3600" b="1" dirty="0" smtClean="0">
                <a:solidFill>
                  <a:srgbClr val="4F81BD">
                    <a:lumMod val="50000"/>
                  </a:srgbClr>
                </a:solidFill>
              </a:rPr>
              <a:t>FLNR cyclotrons </a:t>
            </a:r>
          </a:p>
          <a:p>
            <a:pPr algn="ctr"/>
            <a:r>
              <a:rPr lang="en-US" sz="3600" b="1" dirty="0" smtClean="0">
                <a:solidFill>
                  <a:srgbClr val="4F81BD">
                    <a:lumMod val="50000"/>
                  </a:srgbClr>
                </a:solidFill>
              </a:rPr>
              <a:t>for </a:t>
            </a:r>
            <a:r>
              <a:rPr lang="en-US" sz="3600" b="1" dirty="0">
                <a:solidFill>
                  <a:srgbClr val="4F81BD">
                    <a:lumMod val="50000"/>
                  </a:srgbClr>
                </a:solidFill>
              </a:rPr>
              <a:t>Physics Research</a:t>
            </a:r>
            <a:r>
              <a:rPr lang="en-US" sz="3600" b="1" dirty="0" smtClean="0">
                <a:solidFill>
                  <a:srgbClr val="4F81BD">
                    <a:lumMod val="50000"/>
                  </a:srgbClr>
                </a:solidFill>
              </a:rPr>
              <a:t> </a:t>
            </a:r>
            <a:r>
              <a:rPr lang="en-US" sz="3200" dirty="0">
                <a:solidFill>
                  <a:srgbClr val="0033CC"/>
                </a:solidFill>
              </a:rPr>
              <a:t/>
            </a:r>
            <a:br>
              <a:rPr lang="en-US" sz="3200" dirty="0">
                <a:solidFill>
                  <a:srgbClr val="0033CC"/>
                </a:solidFill>
              </a:rPr>
            </a:br>
            <a:endParaRPr lang="en-US" sz="3200" dirty="0" smtClean="0">
              <a:solidFill>
                <a:srgbClr val="0033CC"/>
              </a:solidFill>
            </a:endParaRPr>
          </a:p>
        </p:txBody>
      </p:sp>
    </p:spTree>
    <p:extLst>
      <p:ext uri="{BB962C8B-B14F-4D97-AF65-F5344CB8AC3E}">
        <p14:creationId xmlns:p14="http://schemas.microsoft.com/office/powerpoint/2010/main" xmlns="" val="642405559"/>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3" cstate="print"/>
          <a:srcRect/>
          <a:stretch>
            <a:fillRect/>
          </a:stretch>
        </p:blipFill>
        <p:spPr bwMode="auto">
          <a:xfrm>
            <a:off x="142875" y="930275"/>
            <a:ext cx="8886825" cy="5384800"/>
          </a:xfrm>
          <a:prstGeom prst="rect">
            <a:avLst/>
          </a:prstGeom>
          <a:noFill/>
          <a:ln w="9525">
            <a:noFill/>
            <a:miter lim="800000"/>
            <a:headEnd/>
            <a:tailEnd/>
          </a:ln>
          <a:effectLst/>
        </p:spPr>
      </p:pic>
      <p:sp>
        <p:nvSpPr>
          <p:cNvPr id="268291" name="Text Box 3"/>
          <p:cNvSpPr txBox="1">
            <a:spLocks noChangeArrowheads="1"/>
          </p:cNvSpPr>
          <p:nvPr/>
        </p:nvSpPr>
        <p:spPr bwMode="auto">
          <a:xfrm>
            <a:off x="977900" y="274638"/>
            <a:ext cx="7445375" cy="519112"/>
          </a:xfrm>
          <a:prstGeom prst="rect">
            <a:avLst/>
          </a:prstGeom>
          <a:noFill/>
          <a:ln w="9525">
            <a:noFill/>
            <a:miter lim="800000"/>
            <a:headEnd/>
            <a:tailEnd/>
          </a:ln>
          <a:effectLst/>
        </p:spPr>
        <p:txBody>
          <a:bodyPr>
            <a:spAutoFit/>
          </a:bodyPr>
          <a:lstStyle/>
          <a:p>
            <a:pPr algn="ctr" eaLnBrk="1" hangingPunct="1"/>
            <a:r>
              <a:rPr lang="en-US" altLang="ru-RU" sz="2800" b="1" dirty="0">
                <a:solidFill>
                  <a:srgbClr val="660066"/>
                </a:solidFill>
                <a:latin typeface="Arial" pitchFamily="34" charset="0"/>
              </a:rPr>
              <a:t>U400              U400R </a:t>
            </a:r>
            <a:r>
              <a:rPr lang="en-US" altLang="ru-RU" sz="2800" b="1" dirty="0" smtClean="0">
                <a:solidFill>
                  <a:srgbClr val="660066"/>
                </a:solidFill>
                <a:latin typeface="Arial" pitchFamily="34" charset="0"/>
              </a:rPr>
              <a:t>Time-schedule</a:t>
            </a:r>
            <a:endParaRPr lang="en-US" altLang="ru-RU" sz="2800" b="1" dirty="0">
              <a:solidFill>
                <a:srgbClr val="660066"/>
              </a:solidFill>
              <a:latin typeface="Arial" pitchFamily="34" charset="0"/>
            </a:endParaRPr>
          </a:p>
        </p:txBody>
      </p:sp>
      <p:sp>
        <p:nvSpPr>
          <p:cNvPr id="268292" name="Line 4"/>
          <p:cNvSpPr>
            <a:spLocks noChangeShapeType="1"/>
          </p:cNvSpPr>
          <p:nvPr/>
        </p:nvSpPr>
        <p:spPr bwMode="auto">
          <a:xfrm>
            <a:off x="3273425" y="546100"/>
            <a:ext cx="819150" cy="0"/>
          </a:xfrm>
          <a:prstGeom prst="line">
            <a:avLst/>
          </a:prstGeom>
          <a:noFill/>
          <a:ln w="28575">
            <a:solidFill>
              <a:srgbClr val="800080"/>
            </a:solidFill>
            <a:round/>
            <a:headEnd/>
            <a:tailEnd type="triangle" w="med" len="med"/>
          </a:ln>
        </p:spPr>
        <p:txBody>
          <a:bodyPr/>
          <a:lstStyle/>
          <a:p>
            <a:endParaRPr lang="ru-RU"/>
          </a:p>
        </p:txBody>
      </p:sp>
      <p:sp>
        <p:nvSpPr>
          <p:cNvPr id="268293" name="Rectangle 5"/>
          <p:cNvSpPr>
            <a:spLocks noChangeArrowheads="1"/>
          </p:cNvSpPr>
          <p:nvPr/>
        </p:nvSpPr>
        <p:spPr bwMode="auto">
          <a:xfrm>
            <a:off x="276225" y="2305050"/>
            <a:ext cx="2219325" cy="590550"/>
          </a:xfrm>
          <a:prstGeom prst="rect">
            <a:avLst/>
          </a:prstGeom>
          <a:solidFill>
            <a:srgbClr val="00AAE6"/>
          </a:solidFill>
          <a:ln w="9525">
            <a:solidFill>
              <a:schemeClr val="tx1"/>
            </a:solidFill>
            <a:miter lim="800000"/>
            <a:headEnd/>
            <a:tailEnd/>
          </a:ln>
          <a:effectLst/>
        </p:spPr>
        <p:txBody>
          <a:bodyPr wrap="none" anchor="ctr"/>
          <a:lstStyle/>
          <a:p>
            <a:pPr algn="ctr" eaLnBrk="1" hangingPunct="1"/>
            <a:r>
              <a:rPr lang="en-US" altLang="ru-RU">
                <a:solidFill>
                  <a:srgbClr val="000000"/>
                </a:solidFill>
                <a:latin typeface="Times New Roman" pitchFamily="18" charset="0"/>
              </a:rPr>
              <a:t>Hall design</a:t>
            </a:r>
          </a:p>
        </p:txBody>
      </p:sp>
      <p:sp>
        <p:nvSpPr>
          <p:cNvPr id="268294" name="Rectangle 6"/>
          <p:cNvSpPr>
            <a:spLocks noChangeArrowheads="1"/>
          </p:cNvSpPr>
          <p:nvPr/>
        </p:nvSpPr>
        <p:spPr bwMode="auto">
          <a:xfrm>
            <a:off x="2495550" y="2305050"/>
            <a:ext cx="1914525" cy="590550"/>
          </a:xfrm>
          <a:prstGeom prst="rect">
            <a:avLst/>
          </a:prstGeom>
          <a:solidFill>
            <a:srgbClr val="FFFF99"/>
          </a:solidFill>
          <a:ln w="9525">
            <a:solidFill>
              <a:schemeClr val="tx1"/>
            </a:solidFill>
            <a:miter lim="800000"/>
            <a:headEnd/>
            <a:tailEnd/>
          </a:ln>
          <a:effectLst/>
        </p:spPr>
        <p:txBody>
          <a:bodyPr wrap="none" anchor="ctr"/>
          <a:lstStyle/>
          <a:p>
            <a:pPr algn="ctr" eaLnBrk="1" hangingPunct="1"/>
            <a:r>
              <a:rPr lang="en-US" altLang="ru-RU">
                <a:solidFill>
                  <a:srgbClr val="000000"/>
                </a:solidFill>
                <a:latin typeface="Times New Roman" pitchFamily="18" charset="0"/>
              </a:rPr>
              <a:t>Building</a:t>
            </a:r>
          </a:p>
        </p:txBody>
      </p:sp>
      <p:sp>
        <p:nvSpPr>
          <p:cNvPr id="268295" name="Rectangle 7"/>
          <p:cNvSpPr>
            <a:spLocks noChangeArrowheads="1"/>
          </p:cNvSpPr>
          <p:nvPr/>
        </p:nvSpPr>
        <p:spPr bwMode="auto">
          <a:xfrm>
            <a:off x="4406900" y="3482975"/>
            <a:ext cx="2005013" cy="590550"/>
          </a:xfrm>
          <a:prstGeom prst="rect">
            <a:avLst/>
          </a:prstGeom>
          <a:solidFill>
            <a:schemeClr val="folHlink"/>
          </a:solidFill>
          <a:ln w="9525">
            <a:solidFill>
              <a:schemeClr val="tx1"/>
            </a:solidFill>
            <a:miter lim="800000"/>
            <a:headEnd/>
            <a:tailEnd/>
          </a:ln>
          <a:effectLst/>
        </p:spPr>
        <p:txBody>
          <a:bodyPr wrap="none" anchor="ctr"/>
          <a:lstStyle/>
          <a:p>
            <a:pPr algn="ctr" eaLnBrk="1" hangingPunct="1"/>
            <a:r>
              <a:rPr lang="en-US" altLang="ru-RU" sz="1800" dirty="0">
                <a:solidFill>
                  <a:srgbClr val="000000"/>
                </a:solidFill>
                <a:latin typeface="Times New Roman" pitchFamily="18" charset="0"/>
              </a:rPr>
              <a:t>U400       U400R</a:t>
            </a:r>
          </a:p>
          <a:p>
            <a:pPr algn="ctr" eaLnBrk="1" hangingPunct="1"/>
            <a:r>
              <a:rPr lang="en-US" altLang="ru-RU" sz="1800" dirty="0" smtClean="0">
                <a:solidFill>
                  <a:srgbClr val="000000"/>
                </a:solidFill>
                <a:latin typeface="Times New Roman" pitchFamily="18" charset="0"/>
              </a:rPr>
              <a:t>upgrade</a:t>
            </a:r>
            <a:endParaRPr lang="en-US" altLang="ru-RU" sz="1800" dirty="0">
              <a:solidFill>
                <a:srgbClr val="000000"/>
              </a:solidFill>
              <a:latin typeface="Times New Roman" pitchFamily="18" charset="0"/>
            </a:endParaRPr>
          </a:p>
        </p:txBody>
      </p:sp>
      <p:sp>
        <p:nvSpPr>
          <p:cNvPr id="268296" name="Line 8"/>
          <p:cNvSpPr>
            <a:spLocks noChangeShapeType="1"/>
          </p:cNvSpPr>
          <p:nvPr/>
        </p:nvSpPr>
        <p:spPr bwMode="auto">
          <a:xfrm>
            <a:off x="5200650" y="3652838"/>
            <a:ext cx="271463" cy="0"/>
          </a:xfrm>
          <a:prstGeom prst="line">
            <a:avLst/>
          </a:prstGeom>
          <a:noFill/>
          <a:ln w="9525">
            <a:solidFill>
              <a:schemeClr val="tx1"/>
            </a:solidFill>
            <a:round/>
            <a:headEnd/>
            <a:tailEnd type="triangle" w="med" len="med"/>
          </a:ln>
          <a:effectLst/>
        </p:spPr>
        <p:txBody>
          <a:bodyPr/>
          <a:lstStyle/>
          <a:p>
            <a:endParaRPr lang="ru-RU"/>
          </a:p>
        </p:txBody>
      </p:sp>
      <p:sp>
        <p:nvSpPr>
          <p:cNvPr id="268297" name="AutoShape 9"/>
          <p:cNvSpPr>
            <a:spLocks noChangeArrowheads="1"/>
          </p:cNvSpPr>
          <p:nvPr/>
        </p:nvSpPr>
        <p:spPr bwMode="auto">
          <a:xfrm>
            <a:off x="142875" y="1114425"/>
            <a:ext cx="2333625" cy="828675"/>
          </a:xfrm>
          <a:prstGeom prst="rightArrow">
            <a:avLst>
              <a:gd name="adj1" fmla="val 50000"/>
              <a:gd name="adj2" fmla="val 65230"/>
            </a:avLst>
          </a:prstGeom>
          <a:solidFill>
            <a:srgbClr val="FF3300"/>
          </a:solidFill>
          <a:ln w="9525">
            <a:solidFill>
              <a:schemeClr val="tx1"/>
            </a:solidFill>
            <a:miter lim="800000"/>
            <a:headEnd/>
            <a:tailEnd/>
          </a:ln>
          <a:effectLst/>
        </p:spPr>
        <p:txBody>
          <a:bodyPr wrap="none" anchor="ctr"/>
          <a:lstStyle/>
          <a:p>
            <a:pPr algn="ctr" eaLnBrk="1" hangingPunct="1"/>
            <a:r>
              <a:rPr lang="en-US" altLang="ru-RU" sz="1600" dirty="0">
                <a:solidFill>
                  <a:srgbClr val="000000"/>
                </a:solidFill>
                <a:latin typeface="Arial" pitchFamily="34" charset="0"/>
              </a:rPr>
              <a:t>U400 beam </a:t>
            </a:r>
            <a:r>
              <a:rPr lang="en-US" altLang="ru-RU" sz="1600" dirty="0" smtClean="0">
                <a:solidFill>
                  <a:srgbClr val="000000"/>
                </a:solidFill>
                <a:latin typeface="Arial" pitchFamily="34" charset="0"/>
              </a:rPr>
              <a:t>switched-on</a:t>
            </a:r>
            <a:endParaRPr lang="en-US" altLang="ru-RU" sz="1600" dirty="0">
              <a:solidFill>
                <a:srgbClr val="000000"/>
              </a:solidFill>
              <a:latin typeface="Arial" pitchFamily="34" charset="0"/>
            </a:endParaRPr>
          </a:p>
        </p:txBody>
      </p:sp>
      <p:sp>
        <p:nvSpPr>
          <p:cNvPr id="268298" name="AutoShape 10"/>
          <p:cNvSpPr>
            <a:spLocks noChangeArrowheads="1"/>
          </p:cNvSpPr>
          <p:nvPr/>
        </p:nvSpPr>
        <p:spPr bwMode="auto">
          <a:xfrm>
            <a:off x="6440488" y="3816350"/>
            <a:ext cx="2379984" cy="933450"/>
          </a:xfrm>
          <a:prstGeom prst="rightArrow">
            <a:avLst>
              <a:gd name="adj1" fmla="val 50000"/>
              <a:gd name="adj2" fmla="val 50765"/>
            </a:avLst>
          </a:prstGeom>
          <a:solidFill>
            <a:srgbClr val="FF3300"/>
          </a:solidFill>
          <a:ln w="9525">
            <a:solidFill>
              <a:schemeClr val="tx1"/>
            </a:solidFill>
            <a:miter lim="800000"/>
            <a:headEnd/>
            <a:tailEnd/>
          </a:ln>
          <a:effectLst/>
        </p:spPr>
        <p:txBody>
          <a:bodyPr wrap="none" anchor="ctr"/>
          <a:lstStyle/>
          <a:p>
            <a:pPr algn="ctr" eaLnBrk="1" hangingPunct="1"/>
            <a:r>
              <a:rPr lang="en-US" altLang="ru-RU" sz="1600" dirty="0">
                <a:solidFill>
                  <a:srgbClr val="000000"/>
                </a:solidFill>
                <a:latin typeface="Arial" pitchFamily="34" charset="0"/>
              </a:rPr>
              <a:t>U400R beam </a:t>
            </a:r>
            <a:r>
              <a:rPr lang="en-US" altLang="ru-RU" sz="1600" dirty="0" smtClean="0">
                <a:solidFill>
                  <a:srgbClr val="000000"/>
                </a:solidFill>
                <a:latin typeface="Arial" pitchFamily="34" charset="0"/>
              </a:rPr>
              <a:t>switched-on</a:t>
            </a:r>
            <a:endParaRPr lang="en-US" altLang="ru-RU" sz="1600" dirty="0">
              <a:solidFill>
                <a:srgbClr val="000000"/>
              </a:solidFill>
              <a:latin typeface="Arial" pitchFamily="34" charset="0"/>
            </a:endParaRPr>
          </a:p>
        </p:txBody>
      </p:sp>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All FlerovLab_base 2"/>
          <p:cNvPicPr>
            <a:picLocks noChangeAspect="1" noChangeArrowheads="1"/>
          </p:cNvPicPr>
          <p:nvPr/>
        </p:nvPicPr>
        <p:blipFill>
          <a:blip r:embed="rId3" cstate="print"/>
          <a:srcRect/>
          <a:stretch>
            <a:fillRect/>
          </a:stretch>
        </p:blipFill>
        <p:spPr bwMode="auto">
          <a:xfrm>
            <a:off x="1525588" y="1349375"/>
            <a:ext cx="6972300" cy="3176588"/>
          </a:xfrm>
          <a:prstGeom prst="rect">
            <a:avLst/>
          </a:prstGeom>
          <a:noFill/>
          <a:ln w="9525">
            <a:noFill/>
            <a:miter lim="800000"/>
            <a:headEnd/>
            <a:tailEnd/>
          </a:ln>
        </p:spPr>
      </p:pic>
      <p:pic>
        <p:nvPicPr>
          <p:cNvPr id="48131" name="Picture 4" descr="All FlerovLab_accelerators"/>
          <p:cNvPicPr>
            <a:picLocks noChangeAspect="1" noChangeArrowheads="1"/>
          </p:cNvPicPr>
          <p:nvPr/>
        </p:nvPicPr>
        <p:blipFill>
          <a:blip r:embed="rId4" cstate="print"/>
          <a:srcRect/>
          <a:stretch>
            <a:fillRect/>
          </a:stretch>
        </p:blipFill>
        <p:spPr bwMode="auto">
          <a:xfrm>
            <a:off x="1525588" y="1349375"/>
            <a:ext cx="6972300" cy="3176588"/>
          </a:xfrm>
          <a:prstGeom prst="rect">
            <a:avLst/>
          </a:prstGeom>
          <a:solidFill>
            <a:schemeClr val="tx2"/>
          </a:solidFill>
          <a:ln w="9525">
            <a:noFill/>
            <a:miter lim="800000"/>
            <a:headEnd/>
            <a:tailEnd/>
          </a:ln>
        </p:spPr>
      </p:pic>
      <p:sp>
        <p:nvSpPr>
          <p:cNvPr id="48133" name="Text Box 7"/>
          <p:cNvSpPr txBox="1">
            <a:spLocks noChangeArrowheads="1"/>
          </p:cNvSpPr>
          <p:nvPr/>
        </p:nvSpPr>
        <p:spPr bwMode="auto">
          <a:xfrm>
            <a:off x="3937000" y="2747963"/>
            <a:ext cx="765175" cy="304800"/>
          </a:xfrm>
          <a:prstGeom prst="rect">
            <a:avLst/>
          </a:prstGeom>
          <a:noFill/>
          <a:ln w="9525">
            <a:noFill/>
            <a:miter lim="800000"/>
            <a:headEnd/>
            <a:tailEnd/>
          </a:ln>
        </p:spPr>
        <p:txBody>
          <a:bodyPr>
            <a:spAutoFit/>
          </a:bodyPr>
          <a:lstStyle/>
          <a:p>
            <a:pPr>
              <a:spcBef>
                <a:spcPct val="50000"/>
              </a:spcBef>
            </a:pPr>
            <a:r>
              <a:rPr kumimoji="0" lang="en-US" sz="1400">
                <a:solidFill>
                  <a:schemeClr val="bg1"/>
                </a:solidFill>
                <a:latin typeface="Times New Roman" pitchFamily="18" charset="0"/>
              </a:rPr>
              <a:t>DRIBs</a:t>
            </a:r>
          </a:p>
        </p:txBody>
      </p:sp>
      <p:sp>
        <p:nvSpPr>
          <p:cNvPr id="48134" name="Text Box 8"/>
          <p:cNvSpPr txBox="1">
            <a:spLocks noChangeArrowheads="1"/>
          </p:cNvSpPr>
          <p:nvPr/>
        </p:nvSpPr>
        <p:spPr bwMode="auto">
          <a:xfrm>
            <a:off x="4833938" y="3441700"/>
            <a:ext cx="763587" cy="336550"/>
          </a:xfrm>
          <a:prstGeom prst="rect">
            <a:avLst/>
          </a:prstGeom>
          <a:noFill/>
          <a:ln w="9525">
            <a:noFill/>
            <a:miter lim="800000"/>
            <a:headEnd/>
            <a:tailEnd/>
          </a:ln>
        </p:spPr>
        <p:txBody>
          <a:bodyPr>
            <a:spAutoFit/>
          </a:bodyPr>
          <a:lstStyle/>
          <a:p>
            <a:pPr>
              <a:spcBef>
                <a:spcPct val="50000"/>
              </a:spcBef>
            </a:pPr>
            <a:r>
              <a:rPr kumimoji="0" lang="en-US" sz="1600">
                <a:solidFill>
                  <a:schemeClr val="bg1"/>
                </a:solidFill>
                <a:latin typeface="Times New Roman" pitchFamily="18" charset="0"/>
              </a:rPr>
              <a:t>MT25</a:t>
            </a:r>
          </a:p>
        </p:txBody>
      </p:sp>
      <p:sp>
        <p:nvSpPr>
          <p:cNvPr id="48135" name="Text Box 9"/>
          <p:cNvSpPr txBox="1">
            <a:spLocks noChangeArrowheads="1"/>
          </p:cNvSpPr>
          <p:nvPr/>
        </p:nvSpPr>
        <p:spPr bwMode="auto">
          <a:xfrm>
            <a:off x="6072188" y="1517650"/>
            <a:ext cx="765175" cy="336550"/>
          </a:xfrm>
          <a:prstGeom prst="rect">
            <a:avLst/>
          </a:prstGeom>
          <a:noFill/>
          <a:ln w="9525">
            <a:noFill/>
            <a:miter lim="800000"/>
            <a:headEnd/>
            <a:tailEnd/>
          </a:ln>
        </p:spPr>
        <p:txBody>
          <a:bodyPr>
            <a:spAutoFit/>
          </a:bodyPr>
          <a:lstStyle/>
          <a:p>
            <a:pPr>
              <a:spcBef>
                <a:spcPct val="50000"/>
              </a:spcBef>
            </a:pPr>
            <a:r>
              <a:rPr kumimoji="0" lang="en-US" sz="1600" b="1" dirty="0">
                <a:solidFill>
                  <a:srgbClr val="FF0000"/>
                </a:solidFill>
                <a:latin typeface="Times New Roman" pitchFamily="18" charset="0"/>
              </a:rPr>
              <a:t>U200</a:t>
            </a:r>
          </a:p>
        </p:txBody>
      </p:sp>
      <p:sp>
        <p:nvSpPr>
          <p:cNvPr id="48136" name="Text Box 10"/>
          <p:cNvSpPr txBox="1">
            <a:spLocks noChangeArrowheads="1"/>
          </p:cNvSpPr>
          <p:nvPr/>
        </p:nvSpPr>
        <p:spPr bwMode="auto">
          <a:xfrm>
            <a:off x="6786563" y="2068513"/>
            <a:ext cx="765175" cy="336550"/>
          </a:xfrm>
          <a:prstGeom prst="rect">
            <a:avLst/>
          </a:prstGeom>
          <a:noFill/>
          <a:ln w="9525">
            <a:noFill/>
            <a:miter lim="800000"/>
            <a:headEnd/>
            <a:tailEnd/>
          </a:ln>
        </p:spPr>
        <p:txBody>
          <a:bodyPr>
            <a:spAutoFit/>
          </a:bodyPr>
          <a:lstStyle/>
          <a:p>
            <a:pPr>
              <a:spcBef>
                <a:spcPct val="50000"/>
              </a:spcBef>
            </a:pPr>
            <a:r>
              <a:rPr kumimoji="0" lang="en-US" sz="1600" b="1">
                <a:solidFill>
                  <a:srgbClr val="FF0000"/>
                </a:solidFill>
                <a:latin typeface="Times New Roman" pitchFamily="18" charset="0"/>
              </a:rPr>
              <a:t>IC100</a:t>
            </a:r>
          </a:p>
        </p:txBody>
      </p:sp>
      <p:sp>
        <p:nvSpPr>
          <p:cNvPr id="6153" name="Text Box 11"/>
          <p:cNvSpPr txBox="1">
            <a:spLocks noChangeArrowheads="1"/>
          </p:cNvSpPr>
          <p:nvPr/>
        </p:nvSpPr>
        <p:spPr bwMode="auto">
          <a:xfrm>
            <a:off x="3226196" y="161042"/>
            <a:ext cx="2551907" cy="523220"/>
          </a:xfrm>
          <a:prstGeom prst="rect">
            <a:avLst/>
          </a:prstGeom>
          <a:noFill/>
          <a:ln w="9525">
            <a:noFill/>
            <a:miter lim="800000"/>
            <a:headEnd/>
            <a:tailEnd/>
          </a:ln>
        </p:spPr>
        <p:txBody>
          <a:bodyPr wrap="square">
            <a:spAutoFit/>
          </a:bodyPr>
          <a:lstStyle/>
          <a:p>
            <a:pPr algn="ctr">
              <a:spcBef>
                <a:spcPct val="50000"/>
              </a:spcBef>
              <a:defRPr/>
            </a:pPr>
            <a:r>
              <a:rPr kumimoji="0" lang="en-US" sz="2800" b="1" dirty="0">
                <a:solidFill>
                  <a:srgbClr val="375BB0"/>
                </a:solidFill>
                <a:effectLst>
                  <a:outerShdw blurRad="38100" dist="38100" dir="2700000" algn="tl">
                    <a:srgbClr val="C0C0C0"/>
                  </a:outerShdw>
                </a:effectLst>
                <a:latin typeface="Times New Roman" pitchFamily="18" charset="0"/>
                <a:cs typeface="Arial" pitchFamily="34" charset="0"/>
              </a:rPr>
              <a:t>FLNR (JINR) </a:t>
            </a:r>
            <a:r>
              <a:rPr kumimoji="0" lang="en-US" sz="2800" b="1" dirty="0" smtClean="0">
                <a:solidFill>
                  <a:srgbClr val="375BB0"/>
                </a:solidFill>
                <a:effectLst>
                  <a:outerShdw blurRad="38100" dist="38100" dir="2700000" algn="tl">
                    <a:srgbClr val="C0C0C0"/>
                  </a:outerShdw>
                </a:effectLst>
                <a:latin typeface="Times New Roman" pitchFamily="18" charset="0"/>
                <a:cs typeface="Arial" pitchFamily="34" charset="0"/>
              </a:rPr>
              <a:t> </a:t>
            </a:r>
            <a:endParaRPr kumimoji="0" lang="en-US" sz="2800" b="1" dirty="0">
              <a:solidFill>
                <a:srgbClr val="375BB0"/>
              </a:solidFill>
              <a:effectLst>
                <a:outerShdw blurRad="38100" dist="38100" dir="2700000" algn="tl">
                  <a:srgbClr val="C0C0C0"/>
                </a:outerShdw>
              </a:effectLst>
              <a:latin typeface="Times New Roman" pitchFamily="18" charset="0"/>
              <a:cs typeface="Arial" pitchFamily="34" charset="0"/>
            </a:endParaRPr>
          </a:p>
        </p:txBody>
      </p:sp>
      <p:sp>
        <p:nvSpPr>
          <p:cNvPr id="48138" name="Text Box 13"/>
          <p:cNvSpPr txBox="1">
            <a:spLocks noChangeArrowheads="1"/>
          </p:cNvSpPr>
          <p:nvPr/>
        </p:nvSpPr>
        <p:spPr bwMode="auto">
          <a:xfrm>
            <a:off x="1691481" y="747438"/>
            <a:ext cx="5627191" cy="461665"/>
          </a:xfrm>
          <a:prstGeom prst="rect">
            <a:avLst/>
          </a:prstGeom>
          <a:noFill/>
          <a:ln w="9525">
            <a:noFill/>
            <a:miter lim="800000"/>
            <a:headEnd/>
            <a:tailEnd/>
          </a:ln>
        </p:spPr>
        <p:txBody>
          <a:bodyPr wrap="square">
            <a:spAutoFit/>
          </a:bodyPr>
          <a:lstStyle/>
          <a:p>
            <a:pPr algn="r"/>
            <a:r>
              <a:rPr kumimoji="0" lang="en-US" sz="2400" b="1" dirty="0">
                <a:solidFill>
                  <a:srgbClr val="0070C0"/>
                </a:solidFill>
                <a:latin typeface="Times New Roman" pitchFamily="18" charset="0"/>
              </a:rPr>
              <a:t>Nuclear physics with stable &amp; RI-beams</a:t>
            </a:r>
          </a:p>
        </p:txBody>
      </p:sp>
      <p:sp>
        <p:nvSpPr>
          <p:cNvPr id="48139" name="Text Box 20"/>
          <p:cNvSpPr txBox="1">
            <a:spLocks noChangeArrowheads="1"/>
          </p:cNvSpPr>
          <p:nvPr/>
        </p:nvSpPr>
        <p:spPr bwMode="auto">
          <a:xfrm>
            <a:off x="6123807" y="3982010"/>
            <a:ext cx="1833563" cy="554038"/>
          </a:xfrm>
          <a:prstGeom prst="rect">
            <a:avLst/>
          </a:prstGeom>
          <a:noFill/>
          <a:ln w="9525">
            <a:noFill/>
            <a:miter lim="800000"/>
            <a:headEnd/>
            <a:tailEnd/>
          </a:ln>
        </p:spPr>
        <p:txBody>
          <a:bodyPr>
            <a:spAutoFit/>
          </a:bodyPr>
          <a:lstStyle/>
          <a:p>
            <a:pPr>
              <a:spcBef>
                <a:spcPct val="50000"/>
              </a:spcBef>
            </a:pPr>
            <a:r>
              <a:rPr kumimoji="0" lang="en-US" sz="1600" b="1" dirty="0">
                <a:solidFill>
                  <a:srgbClr val="FF0000"/>
                </a:solidFill>
                <a:latin typeface="Times New Roman" pitchFamily="18" charset="0"/>
              </a:rPr>
              <a:t>U400M </a:t>
            </a:r>
          </a:p>
          <a:p>
            <a:r>
              <a:rPr kumimoji="0" lang="en-US" sz="1400" b="1" dirty="0">
                <a:solidFill>
                  <a:srgbClr val="FF0000"/>
                </a:solidFill>
                <a:latin typeface="Times New Roman" pitchFamily="18" charset="0"/>
              </a:rPr>
              <a:t>&amp;SC ECR</a:t>
            </a:r>
          </a:p>
        </p:txBody>
      </p:sp>
      <p:grpSp>
        <p:nvGrpSpPr>
          <p:cNvPr id="2" name="Group 21"/>
          <p:cNvGrpSpPr>
            <a:grpSpLocks/>
          </p:cNvGrpSpPr>
          <p:nvPr/>
        </p:nvGrpSpPr>
        <p:grpSpPr bwMode="auto">
          <a:xfrm>
            <a:off x="7375525" y="2636838"/>
            <a:ext cx="1630363" cy="671512"/>
            <a:chOff x="4646" y="1888"/>
            <a:chExt cx="1027" cy="423"/>
          </a:xfrm>
        </p:grpSpPr>
        <p:pic>
          <p:nvPicPr>
            <p:cNvPr id="48158" name="Picture 22" descr="All FlerovLab_NanoLab"/>
            <p:cNvPicPr>
              <a:picLocks noChangeAspect="1" noChangeArrowheads="1"/>
            </p:cNvPicPr>
            <p:nvPr/>
          </p:nvPicPr>
          <p:blipFill>
            <a:blip r:embed="rId5" cstate="print"/>
            <a:srcRect/>
            <a:stretch>
              <a:fillRect/>
            </a:stretch>
          </p:blipFill>
          <p:spPr bwMode="auto">
            <a:xfrm>
              <a:off x="4646" y="1922"/>
              <a:ext cx="1027" cy="389"/>
            </a:xfrm>
            <a:prstGeom prst="rect">
              <a:avLst/>
            </a:prstGeom>
            <a:noFill/>
            <a:ln w="9525">
              <a:noFill/>
              <a:miter lim="800000"/>
              <a:headEnd/>
              <a:tailEnd/>
            </a:ln>
          </p:spPr>
        </p:pic>
        <p:sp>
          <p:nvSpPr>
            <p:cNvPr id="48159" name="Text Box 24"/>
            <p:cNvSpPr txBox="1">
              <a:spLocks noChangeArrowheads="1"/>
            </p:cNvSpPr>
            <p:nvPr/>
          </p:nvSpPr>
          <p:spPr bwMode="auto">
            <a:xfrm>
              <a:off x="4876" y="1888"/>
              <a:ext cx="791" cy="213"/>
            </a:xfrm>
            <a:prstGeom prst="rect">
              <a:avLst/>
            </a:prstGeom>
            <a:noFill/>
            <a:ln w="9525">
              <a:noFill/>
              <a:miter lim="800000"/>
              <a:headEnd/>
              <a:tailEnd/>
            </a:ln>
          </p:spPr>
          <p:txBody>
            <a:bodyPr>
              <a:spAutoFit/>
            </a:bodyPr>
            <a:lstStyle/>
            <a:p>
              <a:pPr algn="ctr">
                <a:spcBef>
                  <a:spcPct val="50000"/>
                </a:spcBef>
              </a:pPr>
              <a:r>
                <a:rPr kumimoji="0" lang="en-US" sz="1600" b="1" dirty="0">
                  <a:solidFill>
                    <a:schemeClr val="accent6">
                      <a:lumMod val="50000"/>
                    </a:schemeClr>
                  </a:solidFill>
                  <a:latin typeface="Times New Roman" pitchFamily="18" charset="0"/>
                </a:rPr>
                <a:t>Nano/Lab</a:t>
              </a:r>
            </a:p>
          </p:txBody>
        </p:sp>
        <p:sp>
          <p:nvSpPr>
            <p:cNvPr id="48160" name="Text Box 25"/>
            <p:cNvSpPr txBox="1">
              <a:spLocks noChangeArrowheads="1"/>
            </p:cNvSpPr>
            <p:nvPr/>
          </p:nvSpPr>
          <p:spPr bwMode="auto">
            <a:xfrm>
              <a:off x="4921" y="2069"/>
              <a:ext cx="706" cy="192"/>
            </a:xfrm>
            <a:prstGeom prst="rect">
              <a:avLst/>
            </a:prstGeom>
            <a:noFill/>
            <a:ln w="9525">
              <a:noFill/>
              <a:miter lim="800000"/>
              <a:headEnd/>
              <a:tailEnd/>
            </a:ln>
          </p:spPr>
          <p:txBody>
            <a:bodyPr>
              <a:spAutoFit/>
            </a:bodyPr>
            <a:lstStyle/>
            <a:p>
              <a:pPr algn="ctr">
                <a:spcBef>
                  <a:spcPct val="50000"/>
                </a:spcBef>
              </a:pPr>
              <a:r>
                <a:rPr kumimoji="0" lang="en-US" sz="1400" b="1" dirty="0">
                  <a:solidFill>
                    <a:schemeClr val="accent6">
                      <a:lumMod val="50000"/>
                    </a:schemeClr>
                  </a:solidFill>
                  <a:latin typeface="Times New Roman" pitchFamily="18" charset="0"/>
                </a:rPr>
                <a:t>1500m</a:t>
              </a:r>
              <a:r>
                <a:rPr kumimoji="0" lang="en-US" sz="1400" b="1" baseline="30000" dirty="0">
                  <a:solidFill>
                    <a:schemeClr val="accent6">
                      <a:lumMod val="50000"/>
                    </a:schemeClr>
                  </a:solidFill>
                  <a:latin typeface="Times New Roman" pitchFamily="18" charset="0"/>
                </a:rPr>
                <a:t>2</a:t>
              </a:r>
            </a:p>
          </p:txBody>
        </p:sp>
      </p:grpSp>
      <p:grpSp>
        <p:nvGrpSpPr>
          <p:cNvPr id="3" name="Группа 39"/>
          <p:cNvGrpSpPr>
            <a:grpSpLocks/>
          </p:cNvGrpSpPr>
          <p:nvPr/>
        </p:nvGrpSpPr>
        <p:grpSpPr bwMode="auto">
          <a:xfrm>
            <a:off x="250825" y="1268413"/>
            <a:ext cx="3862388" cy="2903537"/>
            <a:chOff x="251192" y="1268087"/>
            <a:chExt cx="3862022" cy="2903303"/>
          </a:xfrm>
        </p:grpSpPr>
        <p:grpSp>
          <p:nvGrpSpPr>
            <p:cNvPr id="4" name="Group 15"/>
            <p:cNvGrpSpPr>
              <a:grpSpLocks/>
            </p:cNvGrpSpPr>
            <p:nvPr/>
          </p:nvGrpSpPr>
          <p:grpSpPr bwMode="auto">
            <a:xfrm>
              <a:off x="2295526" y="1895475"/>
              <a:ext cx="1817688" cy="2035176"/>
              <a:chOff x="1446" y="1194"/>
              <a:chExt cx="1145" cy="1282"/>
            </a:xfrm>
          </p:grpSpPr>
          <p:pic>
            <p:nvPicPr>
              <p:cNvPr id="48156" name="Picture 17" descr="All FlerovLab_131 Build_last_2"/>
              <p:cNvPicPr>
                <a:picLocks noChangeAspect="1" noChangeArrowheads="1"/>
              </p:cNvPicPr>
              <p:nvPr/>
            </p:nvPicPr>
            <p:blipFill>
              <a:blip r:embed="rId6" cstate="print"/>
              <a:srcRect/>
              <a:stretch>
                <a:fillRect/>
              </a:stretch>
            </p:blipFill>
            <p:spPr bwMode="auto">
              <a:xfrm>
                <a:off x="1446" y="1194"/>
                <a:ext cx="1145" cy="1282"/>
              </a:xfrm>
              <a:prstGeom prst="rect">
                <a:avLst/>
              </a:prstGeom>
              <a:noFill/>
              <a:ln w="9525">
                <a:noFill/>
                <a:miter lim="800000"/>
                <a:headEnd/>
                <a:tailEnd/>
              </a:ln>
            </p:spPr>
          </p:pic>
          <p:sp>
            <p:nvSpPr>
              <p:cNvPr id="48157" name="Text Box 19"/>
              <p:cNvSpPr txBox="1">
                <a:spLocks noChangeArrowheads="1"/>
              </p:cNvSpPr>
              <p:nvPr/>
            </p:nvSpPr>
            <p:spPr bwMode="auto">
              <a:xfrm>
                <a:off x="1620" y="1426"/>
                <a:ext cx="776" cy="194"/>
              </a:xfrm>
              <a:prstGeom prst="rect">
                <a:avLst/>
              </a:prstGeom>
              <a:noFill/>
              <a:ln w="9525">
                <a:noFill/>
                <a:miter lim="800000"/>
                <a:headEnd/>
                <a:tailEnd/>
              </a:ln>
            </p:spPr>
            <p:txBody>
              <a:bodyPr>
                <a:spAutoFit/>
              </a:bodyPr>
              <a:lstStyle/>
              <a:p>
                <a:pPr algn="ctr"/>
                <a:r>
                  <a:rPr kumimoji="0" lang="en-US" sz="1400" b="1">
                    <a:solidFill>
                      <a:schemeClr val="bg1"/>
                    </a:solidFill>
                    <a:latin typeface="Times New Roman" pitchFamily="18" charset="0"/>
                  </a:rPr>
                  <a:t>1500m</a:t>
                </a:r>
                <a:r>
                  <a:rPr kumimoji="0" lang="en-US" sz="1400" b="1" baseline="30000">
                    <a:solidFill>
                      <a:schemeClr val="bg1"/>
                    </a:solidFill>
                    <a:latin typeface="Times New Roman" pitchFamily="18" charset="0"/>
                  </a:rPr>
                  <a:t>2</a:t>
                </a:r>
              </a:p>
            </p:txBody>
          </p:sp>
        </p:grpSp>
        <p:pic>
          <p:nvPicPr>
            <p:cNvPr id="48151" name="Picture 28" descr="All FlerovLab_DC280_new_with_build_gif"/>
            <p:cNvPicPr>
              <a:picLocks noChangeAspect="1" noChangeArrowheads="1"/>
            </p:cNvPicPr>
            <p:nvPr/>
          </p:nvPicPr>
          <p:blipFill>
            <a:blip r:embed="rId7" cstate="print"/>
            <a:srcRect/>
            <a:stretch>
              <a:fillRect/>
            </a:stretch>
          </p:blipFill>
          <p:spPr bwMode="auto">
            <a:xfrm>
              <a:off x="400050" y="1507566"/>
              <a:ext cx="2184400" cy="2663824"/>
            </a:xfrm>
            <a:prstGeom prst="rect">
              <a:avLst/>
            </a:prstGeom>
            <a:noFill/>
            <a:ln w="9525">
              <a:noFill/>
              <a:miter lim="800000"/>
              <a:headEnd/>
              <a:tailEnd/>
            </a:ln>
          </p:spPr>
        </p:pic>
        <p:sp>
          <p:nvSpPr>
            <p:cNvPr id="48152" name="Text Box 29"/>
            <p:cNvSpPr txBox="1">
              <a:spLocks noChangeArrowheads="1"/>
            </p:cNvSpPr>
            <p:nvPr/>
          </p:nvSpPr>
          <p:spPr bwMode="auto">
            <a:xfrm>
              <a:off x="971600" y="2276863"/>
              <a:ext cx="1231900" cy="307777"/>
            </a:xfrm>
            <a:prstGeom prst="rect">
              <a:avLst/>
            </a:prstGeom>
            <a:noFill/>
            <a:ln w="9525">
              <a:noFill/>
              <a:miter lim="800000"/>
              <a:headEnd/>
              <a:tailEnd/>
            </a:ln>
          </p:spPr>
          <p:txBody>
            <a:bodyPr>
              <a:spAutoFit/>
            </a:bodyPr>
            <a:lstStyle/>
            <a:p>
              <a:pPr algn="ctr"/>
              <a:r>
                <a:rPr kumimoji="0" lang="en-US" sz="1400" b="1">
                  <a:solidFill>
                    <a:schemeClr val="bg1"/>
                  </a:solidFill>
                  <a:latin typeface="Times New Roman" pitchFamily="18" charset="0"/>
                </a:rPr>
                <a:t>1000m</a:t>
              </a:r>
              <a:r>
                <a:rPr kumimoji="0" lang="en-US" sz="1400" b="1" baseline="30000">
                  <a:solidFill>
                    <a:schemeClr val="bg1"/>
                  </a:solidFill>
                  <a:latin typeface="Times New Roman" pitchFamily="18" charset="0"/>
                </a:rPr>
                <a:t>2</a:t>
              </a:r>
            </a:p>
          </p:txBody>
        </p:sp>
        <p:pic>
          <p:nvPicPr>
            <p:cNvPr id="48153" name="Picture 30" descr="All FlerovLab_DC280_new_with_accel_gif_2"/>
            <p:cNvPicPr>
              <a:picLocks noChangeAspect="1" noChangeArrowheads="1"/>
            </p:cNvPicPr>
            <p:nvPr/>
          </p:nvPicPr>
          <p:blipFill>
            <a:blip r:embed="rId8" cstate="print"/>
            <a:srcRect/>
            <a:stretch>
              <a:fillRect/>
            </a:stretch>
          </p:blipFill>
          <p:spPr bwMode="auto">
            <a:xfrm>
              <a:off x="630238" y="2606675"/>
              <a:ext cx="1104900" cy="877888"/>
            </a:xfrm>
            <a:prstGeom prst="rect">
              <a:avLst/>
            </a:prstGeom>
            <a:noFill/>
            <a:ln w="9525">
              <a:noFill/>
              <a:miter lim="800000"/>
              <a:headEnd/>
              <a:tailEnd/>
            </a:ln>
          </p:spPr>
        </p:pic>
        <p:sp>
          <p:nvSpPr>
            <p:cNvPr id="48154" name="Text Box 6"/>
            <p:cNvSpPr txBox="1">
              <a:spLocks noChangeArrowheads="1"/>
            </p:cNvSpPr>
            <p:nvPr/>
          </p:nvSpPr>
          <p:spPr bwMode="auto">
            <a:xfrm>
              <a:off x="755576" y="3428995"/>
              <a:ext cx="1357322" cy="338554"/>
            </a:xfrm>
            <a:prstGeom prst="rect">
              <a:avLst/>
            </a:prstGeom>
            <a:noFill/>
            <a:ln w="9525">
              <a:noFill/>
              <a:miter lim="800000"/>
              <a:headEnd/>
              <a:tailEnd/>
            </a:ln>
          </p:spPr>
          <p:txBody>
            <a:bodyPr>
              <a:spAutoFit/>
            </a:bodyPr>
            <a:lstStyle/>
            <a:p>
              <a:pPr algn="ctr">
                <a:spcBef>
                  <a:spcPct val="50000"/>
                </a:spcBef>
              </a:pPr>
              <a:r>
                <a:rPr kumimoji="0" lang="en-US" sz="1600" b="1" dirty="0" smtClean="0">
                  <a:solidFill>
                    <a:srgbClr val="FF0000"/>
                  </a:solidFill>
                  <a:latin typeface="Times New Roman" pitchFamily="18" charset="0"/>
                </a:rPr>
                <a:t>DC-280</a:t>
              </a:r>
              <a:endParaRPr kumimoji="0" lang="en-US" sz="1600" b="1" dirty="0">
                <a:solidFill>
                  <a:srgbClr val="FF0000"/>
                </a:solidFill>
                <a:latin typeface="Times New Roman" pitchFamily="18" charset="0"/>
              </a:endParaRPr>
            </a:p>
          </p:txBody>
        </p:sp>
        <p:sp>
          <p:nvSpPr>
            <p:cNvPr id="23574" name="Text Box 14"/>
            <p:cNvSpPr txBox="1">
              <a:spLocks noChangeArrowheads="1"/>
            </p:cNvSpPr>
            <p:nvPr/>
          </p:nvSpPr>
          <p:spPr bwMode="auto">
            <a:xfrm>
              <a:off x="251192" y="1268087"/>
              <a:ext cx="1500046" cy="369857"/>
            </a:xfrm>
            <a:prstGeom prst="rect">
              <a:avLst/>
            </a:prstGeom>
            <a:noFill/>
            <a:ln w="9525">
              <a:noFill/>
              <a:miter lim="800000"/>
              <a:headEnd/>
              <a:tailEnd/>
            </a:ln>
          </p:spPr>
          <p:txBody>
            <a:bodyPr>
              <a:spAutoFit/>
            </a:bodyPr>
            <a:lstStyle/>
            <a:p>
              <a:pPr>
                <a:defRPr/>
              </a:pPr>
              <a:r>
                <a:rPr kumimoji="0" lang="en-US" sz="1800" b="1" dirty="0">
                  <a:solidFill>
                    <a:schemeClr val="accent6">
                      <a:lumMod val="50000"/>
                    </a:schemeClr>
                  </a:solidFill>
                  <a:effectLst>
                    <a:outerShdw blurRad="38100" dist="38100" dir="2700000" algn="tl">
                      <a:srgbClr val="C0C0C0"/>
                    </a:outerShdw>
                  </a:effectLst>
                  <a:latin typeface="Times New Roman" pitchFamily="18" charset="0"/>
                  <a:cs typeface="Arial" pitchFamily="34" charset="0"/>
                </a:rPr>
                <a:t>SHE Factory</a:t>
              </a:r>
            </a:p>
          </p:txBody>
        </p:sp>
      </p:grpSp>
      <p:sp>
        <p:nvSpPr>
          <p:cNvPr id="48142" name="TextBox 37"/>
          <p:cNvSpPr txBox="1">
            <a:spLocks noChangeArrowheads="1"/>
          </p:cNvSpPr>
          <p:nvPr/>
        </p:nvSpPr>
        <p:spPr bwMode="auto">
          <a:xfrm>
            <a:off x="7093744" y="3374808"/>
            <a:ext cx="1436688" cy="830262"/>
          </a:xfrm>
          <a:prstGeom prst="rect">
            <a:avLst/>
          </a:prstGeom>
          <a:noFill/>
          <a:ln w="9525">
            <a:noFill/>
            <a:miter lim="800000"/>
            <a:headEnd/>
            <a:tailEnd/>
          </a:ln>
        </p:spPr>
        <p:txBody>
          <a:bodyPr wrap="none">
            <a:spAutoFit/>
          </a:bodyPr>
          <a:lstStyle/>
          <a:p>
            <a:r>
              <a:rPr kumimoji="0" lang="en-US" sz="1600" b="1" dirty="0">
                <a:solidFill>
                  <a:schemeClr val="accent6">
                    <a:lumMod val="50000"/>
                  </a:schemeClr>
                </a:solidFill>
                <a:latin typeface="Times New Roman" pitchFamily="18" charset="0"/>
              </a:rPr>
              <a:t>Production &amp; </a:t>
            </a:r>
          </a:p>
          <a:p>
            <a:r>
              <a:rPr kumimoji="0" lang="en-US" sz="1600" b="1" dirty="0">
                <a:solidFill>
                  <a:schemeClr val="accent6">
                    <a:lumMod val="50000"/>
                  </a:schemeClr>
                </a:solidFill>
                <a:latin typeface="Times New Roman" pitchFamily="18" charset="0"/>
              </a:rPr>
              <a:t>studies of the </a:t>
            </a:r>
          </a:p>
          <a:p>
            <a:r>
              <a:rPr kumimoji="0" lang="en-US" sz="1600" b="1" dirty="0">
                <a:solidFill>
                  <a:schemeClr val="accent6">
                    <a:lumMod val="50000"/>
                  </a:schemeClr>
                </a:solidFill>
                <a:latin typeface="Times New Roman" pitchFamily="18" charset="0"/>
              </a:rPr>
              <a:t>exotic nuclei</a:t>
            </a:r>
            <a:endParaRPr kumimoji="0" lang="ru-RU" sz="1600" b="1" dirty="0">
              <a:solidFill>
                <a:schemeClr val="accent6">
                  <a:lumMod val="50000"/>
                </a:schemeClr>
              </a:solidFill>
              <a:latin typeface="Times New Roman" pitchFamily="18" charset="0"/>
            </a:endParaRPr>
          </a:p>
        </p:txBody>
      </p:sp>
      <p:sp>
        <p:nvSpPr>
          <p:cNvPr id="48143" name="TextBox 38"/>
          <p:cNvSpPr txBox="1">
            <a:spLocks noChangeArrowheads="1"/>
          </p:cNvSpPr>
          <p:nvPr/>
        </p:nvSpPr>
        <p:spPr bwMode="auto">
          <a:xfrm>
            <a:off x="7498116" y="1671638"/>
            <a:ext cx="930275" cy="584200"/>
          </a:xfrm>
          <a:prstGeom prst="rect">
            <a:avLst/>
          </a:prstGeom>
          <a:noFill/>
          <a:ln w="9525">
            <a:solidFill>
              <a:schemeClr val="accent6">
                <a:lumMod val="50000"/>
              </a:schemeClr>
            </a:solidFill>
            <a:miter lim="800000"/>
            <a:headEnd/>
            <a:tailEnd/>
          </a:ln>
        </p:spPr>
        <p:txBody>
          <a:bodyPr wrap="none">
            <a:spAutoFit/>
          </a:bodyPr>
          <a:lstStyle/>
          <a:p>
            <a:r>
              <a:rPr kumimoji="0" lang="en-US" sz="1600" b="1" dirty="0">
                <a:solidFill>
                  <a:schemeClr val="accent6">
                    <a:lumMod val="50000"/>
                  </a:schemeClr>
                </a:solidFill>
                <a:latin typeface="Times New Roman" pitchFamily="18" charset="0"/>
              </a:rPr>
              <a:t>Applied</a:t>
            </a:r>
          </a:p>
          <a:p>
            <a:r>
              <a:rPr kumimoji="0" lang="en-US" sz="1600" b="1" dirty="0">
                <a:solidFill>
                  <a:schemeClr val="accent6">
                    <a:lumMod val="50000"/>
                  </a:schemeClr>
                </a:solidFill>
                <a:latin typeface="Times New Roman" pitchFamily="18" charset="0"/>
              </a:rPr>
              <a:t>research</a:t>
            </a:r>
            <a:endParaRPr kumimoji="0" lang="ru-RU" sz="1600" b="1" dirty="0">
              <a:solidFill>
                <a:schemeClr val="accent6">
                  <a:lumMod val="50000"/>
                </a:schemeClr>
              </a:solidFill>
              <a:latin typeface="Times New Roman" pitchFamily="18" charset="0"/>
            </a:endParaRPr>
          </a:p>
        </p:txBody>
      </p:sp>
      <p:pic>
        <p:nvPicPr>
          <p:cNvPr id="48144" name="Picture 4" descr="u400_1"/>
          <p:cNvPicPr>
            <a:picLocks noChangeAspect="1" noChangeArrowheads="1"/>
          </p:cNvPicPr>
          <p:nvPr/>
        </p:nvPicPr>
        <p:blipFill>
          <a:blip r:embed="rId9" cstate="print"/>
          <a:srcRect/>
          <a:stretch>
            <a:fillRect/>
          </a:stretch>
        </p:blipFill>
        <p:spPr bwMode="auto">
          <a:xfrm>
            <a:off x="250825" y="4581525"/>
            <a:ext cx="2881313" cy="2062163"/>
          </a:xfrm>
          <a:prstGeom prst="rect">
            <a:avLst/>
          </a:prstGeom>
          <a:noFill/>
          <a:ln w="9525">
            <a:noFill/>
            <a:miter lim="800000"/>
            <a:headEnd/>
            <a:tailEnd/>
          </a:ln>
        </p:spPr>
      </p:pic>
      <p:pic>
        <p:nvPicPr>
          <p:cNvPr id="48145" name="Picture 5" descr="u400m-2"/>
          <p:cNvPicPr>
            <a:picLocks noChangeAspect="1" noChangeArrowheads="1"/>
          </p:cNvPicPr>
          <p:nvPr/>
        </p:nvPicPr>
        <p:blipFill>
          <a:blip r:embed="rId10" cstate="print"/>
          <a:srcRect/>
          <a:stretch>
            <a:fillRect/>
          </a:stretch>
        </p:blipFill>
        <p:spPr bwMode="auto">
          <a:xfrm>
            <a:off x="6011863" y="4652963"/>
            <a:ext cx="2870200" cy="2025650"/>
          </a:xfrm>
          <a:prstGeom prst="rect">
            <a:avLst/>
          </a:prstGeom>
          <a:noFill/>
          <a:ln w="9525">
            <a:noFill/>
            <a:miter lim="800000"/>
            <a:headEnd/>
            <a:tailEnd/>
          </a:ln>
        </p:spPr>
      </p:pic>
      <p:sp>
        <p:nvSpPr>
          <p:cNvPr id="48146" name="Text Box 6"/>
          <p:cNvSpPr txBox="1">
            <a:spLocks noChangeArrowheads="1"/>
          </p:cNvSpPr>
          <p:nvPr/>
        </p:nvSpPr>
        <p:spPr bwMode="auto">
          <a:xfrm>
            <a:off x="2757488" y="3567113"/>
            <a:ext cx="1028700" cy="523875"/>
          </a:xfrm>
          <a:prstGeom prst="rect">
            <a:avLst/>
          </a:prstGeom>
          <a:noFill/>
          <a:ln w="9525">
            <a:noFill/>
            <a:miter lim="800000"/>
            <a:headEnd/>
            <a:tailEnd/>
          </a:ln>
        </p:spPr>
        <p:txBody>
          <a:bodyPr>
            <a:spAutoFit/>
          </a:bodyPr>
          <a:lstStyle/>
          <a:p>
            <a:pPr algn="ctr"/>
            <a:r>
              <a:rPr kumimoji="0" lang="en-US" sz="1400" b="1">
                <a:solidFill>
                  <a:srgbClr val="FF0000"/>
                </a:solidFill>
                <a:latin typeface="Times New Roman" pitchFamily="18" charset="0"/>
              </a:rPr>
              <a:t>U400R</a:t>
            </a:r>
          </a:p>
          <a:p>
            <a:pPr algn="ctr"/>
            <a:r>
              <a:rPr kumimoji="0" lang="en-US" sz="1400" b="1">
                <a:solidFill>
                  <a:srgbClr val="C00000"/>
                </a:solidFill>
                <a:latin typeface="Times New Roman" pitchFamily="18" charset="0"/>
              </a:rPr>
              <a:t>upgraded</a:t>
            </a:r>
          </a:p>
        </p:txBody>
      </p:sp>
      <p:sp>
        <p:nvSpPr>
          <p:cNvPr id="48147" name="TextBox 33"/>
          <p:cNvSpPr txBox="1">
            <a:spLocks noChangeArrowheads="1"/>
          </p:cNvSpPr>
          <p:nvPr/>
        </p:nvSpPr>
        <p:spPr bwMode="auto">
          <a:xfrm>
            <a:off x="3419475" y="5229225"/>
            <a:ext cx="2277226" cy="923330"/>
          </a:xfrm>
          <a:prstGeom prst="rect">
            <a:avLst/>
          </a:prstGeom>
          <a:noFill/>
          <a:ln w="9525">
            <a:noFill/>
            <a:miter lim="800000"/>
            <a:headEnd/>
            <a:tailEnd/>
          </a:ln>
        </p:spPr>
        <p:txBody>
          <a:bodyPr wrap="none">
            <a:spAutoFit/>
          </a:bodyPr>
          <a:lstStyle/>
          <a:p>
            <a:r>
              <a:rPr kumimoji="0" lang="en-US" sz="1800" b="1" dirty="0">
                <a:solidFill>
                  <a:srgbClr val="FF0000"/>
                </a:solidFill>
                <a:latin typeface="Times New Roman" pitchFamily="18" charset="0"/>
              </a:rPr>
              <a:t>U400R   -   U400M </a:t>
            </a:r>
          </a:p>
          <a:p>
            <a:r>
              <a:rPr kumimoji="0" lang="en-US" sz="1800" b="1" dirty="0">
                <a:solidFill>
                  <a:srgbClr val="FF0000"/>
                </a:solidFill>
                <a:latin typeface="Times New Roman" pitchFamily="18" charset="0"/>
              </a:rPr>
              <a:t>Accelerator Complex</a:t>
            </a:r>
          </a:p>
          <a:p>
            <a:endParaRPr kumimoji="0" lang="ru-RU" sz="1800" b="1" dirty="0">
              <a:solidFill>
                <a:srgbClr val="FF0000"/>
              </a:solidFill>
            </a:endParaRPr>
          </a:p>
        </p:txBody>
      </p:sp>
      <p:pic>
        <p:nvPicPr>
          <p:cNvPr id="48148" name="Picture 2" descr="http://flerovlab.jinr.ru/eng/FLNR_new_logotype_2012_07_04.jpg"/>
          <p:cNvPicPr>
            <a:picLocks noChangeAspect="1" noChangeArrowheads="1"/>
          </p:cNvPicPr>
          <p:nvPr/>
        </p:nvPicPr>
        <p:blipFill>
          <a:blip r:embed="rId11" cstate="print"/>
          <a:srcRect/>
          <a:stretch>
            <a:fillRect/>
          </a:stretch>
        </p:blipFill>
        <p:spPr bwMode="auto">
          <a:xfrm>
            <a:off x="7524750" y="73025"/>
            <a:ext cx="1555750" cy="1268413"/>
          </a:xfrm>
          <a:prstGeom prst="rect">
            <a:avLst/>
          </a:prstGeom>
          <a:noFill/>
          <a:ln w="9525">
            <a:noFill/>
            <a:miter lim="800000"/>
            <a:headEnd/>
            <a:tailEnd/>
          </a:ln>
        </p:spPr>
      </p:pic>
    </p:spTree>
    <p:extLst>
      <p:ext uri="{BB962C8B-B14F-4D97-AF65-F5344CB8AC3E}">
        <p14:creationId xmlns:p14="http://schemas.microsoft.com/office/powerpoint/2010/main" xmlns="" val="417637679"/>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122" name="Прямоугольник 1"/>
          <p:cNvSpPr>
            <a:spLocks noChangeArrowheads="1"/>
          </p:cNvSpPr>
          <p:nvPr/>
        </p:nvSpPr>
        <p:spPr bwMode="auto">
          <a:xfrm>
            <a:off x="21600" y="980728"/>
            <a:ext cx="9122400" cy="2308324"/>
          </a:xfrm>
          <a:prstGeom prst="rect">
            <a:avLst/>
          </a:prstGeom>
          <a:noFill/>
          <a:ln w="9525">
            <a:noFill/>
            <a:miter lim="800000"/>
            <a:headEnd/>
            <a:tailEnd/>
          </a:ln>
        </p:spPr>
        <p:txBody>
          <a:bodyPr wrap="square">
            <a:spAutoFit/>
          </a:bodyPr>
          <a:lstStyle/>
          <a:p>
            <a:pPr algn="ctr"/>
            <a:r>
              <a:rPr lang="en-US" sz="2800" b="1" dirty="0" smtClean="0">
                <a:solidFill>
                  <a:srgbClr val="0033CC"/>
                </a:solidFill>
              </a:rPr>
              <a:t>THE JINR FLNR HEAVY ION CYCLOTRON </a:t>
            </a:r>
          </a:p>
          <a:p>
            <a:pPr algn="ctr"/>
            <a:r>
              <a:rPr lang="en-US" sz="2800" b="1" dirty="0" smtClean="0">
                <a:solidFill>
                  <a:srgbClr val="0033CC"/>
                </a:solidFill>
              </a:rPr>
              <a:t>FOR APPLIED  RESEARCH AND INDUSTRIAL APPLICATION</a:t>
            </a:r>
            <a:endParaRPr lang="ru-RU" sz="2800" b="1" dirty="0" smtClean="0">
              <a:solidFill>
                <a:srgbClr val="0033CC"/>
              </a:solidFill>
            </a:endParaRPr>
          </a:p>
          <a:p>
            <a:pPr algn="ctr"/>
            <a:r>
              <a:rPr lang="en-US" sz="3200" dirty="0" smtClean="0">
                <a:solidFill>
                  <a:srgbClr val="0033CC"/>
                </a:solidFill>
              </a:rPr>
              <a:t/>
            </a:r>
            <a:br>
              <a:rPr lang="en-US" sz="3200" dirty="0" smtClean="0">
                <a:solidFill>
                  <a:srgbClr val="0033CC"/>
                </a:solidFill>
              </a:rPr>
            </a:br>
            <a:endParaRPr lang="ru-RU" sz="2800" dirty="0">
              <a:solidFill>
                <a:srgbClr val="0033CC"/>
              </a:solidFill>
            </a:endParaRPr>
          </a:p>
        </p:txBody>
      </p:sp>
    </p:spTree>
    <p:extLst>
      <p:ext uri="{BB962C8B-B14F-4D97-AF65-F5344CB8AC3E}">
        <p14:creationId xmlns:p14="http://schemas.microsoft.com/office/powerpoint/2010/main" xmlns="" val="2071625704"/>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22" name="Rectangle 2"/>
          <p:cNvSpPr>
            <a:spLocks noChangeArrowheads="1"/>
          </p:cNvSpPr>
          <p:nvPr/>
        </p:nvSpPr>
        <p:spPr bwMode="auto">
          <a:xfrm>
            <a:off x="8159750" y="2916238"/>
            <a:ext cx="9144000" cy="0"/>
          </a:xfrm>
          <a:prstGeom prst="rect">
            <a:avLst/>
          </a:prstGeom>
          <a:noFill/>
          <a:ln>
            <a:noFill/>
          </a:ln>
          <a:effectLst/>
          <a:extLst/>
        </p:spPr>
        <p:txBody>
          <a:bodyPr wrap="none" anchor="ctr">
            <a:spAutoFit/>
          </a:bodyPr>
          <a:lstStyle/>
          <a:p>
            <a:pPr>
              <a:defRPr/>
            </a:pPr>
            <a:endParaRPr lang="ru-RU">
              <a:solidFill>
                <a:srgbClr val="FFFFFF"/>
              </a:solidFill>
            </a:endParaRPr>
          </a:p>
        </p:txBody>
      </p:sp>
      <p:sp>
        <p:nvSpPr>
          <p:cNvPr id="849923" name="Rectangle 3"/>
          <p:cNvSpPr>
            <a:spLocks noChangeArrowheads="1"/>
          </p:cNvSpPr>
          <p:nvPr/>
        </p:nvSpPr>
        <p:spPr bwMode="auto">
          <a:xfrm>
            <a:off x="3055938" y="5416550"/>
            <a:ext cx="9144000" cy="0"/>
          </a:xfrm>
          <a:prstGeom prst="rect">
            <a:avLst/>
          </a:prstGeom>
          <a:noFill/>
          <a:ln>
            <a:noFill/>
          </a:ln>
          <a:effectLst/>
          <a:extLst/>
        </p:spPr>
        <p:txBody>
          <a:bodyPr wrap="none" anchor="ctr">
            <a:spAutoFit/>
          </a:bodyPr>
          <a:lstStyle/>
          <a:p>
            <a:pPr>
              <a:defRPr/>
            </a:pPr>
            <a:endParaRPr lang="ru-RU">
              <a:solidFill>
                <a:srgbClr val="FFFFFF"/>
              </a:solidFill>
            </a:endParaRPr>
          </a:p>
        </p:txBody>
      </p:sp>
      <p:sp>
        <p:nvSpPr>
          <p:cNvPr id="849924" name="Rectangle 4"/>
          <p:cNvSpPr>
            <a:spLocks noChangeArrowheads="1"/>
          </p:cNvSpPr>
          <p:nvPr/>
        </p:nvSpPr>
        <p:spPr bwMode="auto">
          <a:xfrm>
            <a:off x="4005263" y="5740400"/>
            <a:ext cx="9144000" cy="0"/>
          </a:xfrm>
          <a:prstGeom prst="rect">
            <a:avLst/>
          </a:prstGeom>
          <a:noFill/>
          <a:ln>
            <a:noFill/>
          </a:ln>
          <a:effectLst/>
          <a:extLst/>
        </p:spPr>
        <p:txBody>
          <a:bodyPr wrap="none" anchor="ctr">
            <a:spAutoFit/>
          </a:bodyPr>
          <a:lstStyle/>
          <a:p>
            <a:pPr>
              <a:defRPr/>
            </a:pPr>
            <a:endParaRPr lang="ru-RU">
              <a:solidFill>
                <a:srgbClr val="FFFFFF"/>
              </a:solidFill>
            </a:endParaRPr>
          </a:p>
        </p:txBody>
      </p:sp>
      <p:sp>
        <p:nvSpPr>
          <p:cNvPr id="849925" name="Rectangle 5"/>
          <p:cNvSpPr>
            <a:spLocks noChangeArrowheads="1"/>
          </p:cNvSpPr>
          <p:nvPr/>
        </p:nvSpPr>
        <p:spPr bwMode="auto">
          <a:xfrm>
            <a:off x="5672138" y="5475288"/>
            <a:ext cx="9144000" cy="0"/>
          </a:xfrm>
          <a:prstGeom prst="rect">
            <a:avLst/>
          </a:prstGeom>
          <a:noFill/>
          <a:ln>
            <a:noFill/>
          </a:ln>
          <a:effectLst/>
          <a:extLst/>
        </p:spPr>
        <p:txBody>
          <a:bodyPr wrap="none" anchor="ctr">
            <a:spAutoFit/>
          </a:bodyPr>
          <a:lstStyle/>
          <a:p>
            <a:pPr>
              <a:defRPr/>
            </a:pPr>
            <a:endParaRPr lang="ru-RU">
              <a:solidFill>
                <a:srgbClr val="FFFFFF"/>
              </a:solidFill>
            </a:endParaRPr>
          </a:p>
        </p:txBody>
      </p:sp>
      <p:pic>
        <p:nvPicPr>
          <p:cNvPr id="849926" name="Picture 6" descr="highttech3"/>
          <p:cNvPicPr>
            <a:picLocks noChangeAspect="1" noChangeArrowheads="1"/>
          </p:cNvPicPr>
          <p:nvPr/>
        </p:nvPicPr>
        <p:blipFill>
          <a:blip r:embed="rId3" cstate="print"/>
          <a:srcRect/>
          <a:stretch>
            <a:fillRect/>
          </a:stretch>
        </p:blipFill>
        <p:spPr bwMode="auto">
          <a:xfrm>
            <a:off x="1472146" y="0"/>
            <a:ext cx="6333852" cy="7759808"/>
          </a:xfrm>
          <a:prstGeom prst="rect">
            <a:avLst/>
          </a:prstGeom>
          <a:noFill/>
          <a:ln w="9525">
            <a:noFill/>
            <a:miter lim="800000"/>
            <a:headEnd/>
            <a:tailEnd/>
          </a:ln>
        </p:spPr>
      </p:pic>
      <p:sp>
        <p:nvSpPr>
          <p:cNvPr id="15367" name="Rectangle 7"/>
          <p:cNvSpPr>
            <a:spLocks noChangeArrowheads="1"/>
          </p:cNvSpPr>
          <p:nvPr/>
        </p:nvSpPr>
        <p:spPr bwMode="auto">
          <a:xfrm>
            <a:off x="1472146" y="27791"/>
            <a:ext cx="6305636" cy="461665"/>
          </a:xfrm>
          <a:prstGeom prst="rect">
            <a:avLst/>
          </a:prstGeom>
          <a:solidFill>
            <a:schemeClr val="tx1"/>
          </a:solidFill>
          <a:ln w="9525">
            <a:noFill/>
            <a:miter lim="800000"/>
            <a:headEnd/>
            <a:tailEnd/>
          </a:ln>
        </p:spPr>
        <p:txBody>
          <a:bodyPr wrap="square">
            <a:spAutoFit/>
          </a:bodyPr>
          <a:lstStyle/>
          <a:p>
            <a:pPr>
              <a:spcBef>
                <a:spcPct val="30000"/>
              </a:spcBef>
            </a:pPr>
            <a:r>
              <a:rPr kumimoji="1" lang="en-US" sz="2400" b="1">
                <a:solidFill>
                  <a:srgbClr val="0000CC"/>
                </a:solidFill>
                <a:latin typeface="Tahoma"/>
              </a:rPr>
              <a:t>Track membrane production technology</a:t>
            </a:r>
            <a:endParaRPr kumimoji="1" lang="ru-RU" sz="2400" b="1">
              <a:solidFill>
                <a:srgbClr val="0000CC"/>
              </a:solidFill>
              <a:latin typeface="Tahoma"/>
            </a:endParaRPr>
          </a:p>
        </p:txBody>
      </p:sp>
    </p:spTree>
    <p:extLst>
      <p:ext uri="{BB962C8B-B14F-4D97-AF65-F5344CB8AC3E}">
        <p14:creationId xmlns:p14="http://schemas.microsoft.com/office/powerpoint/2010/main" xmlns="" val="158157691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afterEffect">
                                  <p:stCondLst>
                                    <p:cond delay="0"/>
                                  </p:stCondLst>
                                  <p:childTnLst>
                                    <p:set>
                                      <p:cBhvr>
                                        <p:cTn id="6" dur="1" fill="hold">
                                          <p:stCondLst>
                                            <p:cond delay="0"/>
                                          </p:stCondLst>
                                        </p:cTn>
                                        <p:tgtEl>
                                          <p:spTgt spid="849926"/>
                                        </p:tgtEl>
                                        <p:attrNameLst>
                                          <p:attrName>style.visibility</p:attrName>
                                        </p:attrNameLst>
                                      </p:cBhvr>
                                      <p:to>
                                        <p:strVal val="visible"/>
                                      </p:to>
                                    </p:set>
                                    <p:animEffect transition="in" filter="barn(inHorizontal)">
                                      <p:cBhvr>
                                        <p:cTn id="7" dur="500"/>
                                        <p:tgtEl>
                                          <p:spTgt spid="849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body" idx="1"/>
          </p:nvPr>
        </p:nvSpPr>
        <p:spPr>
          <a:xfrm>
            <a:off x="5437188" y="1196975"/>
            <a:ext cx="3706812" cy="3743325"/>
          </a:xfrm>
          <a:solidFill>
            <a:schemeClr val="bg1"/>
          </a:solidFill>
        </p:spPr>
        <p:txBody>
          <a:bodyPr/>
          <a:lstStyle/>
          <a:p>
            <a:pPr eaLnBrk="1" hangingPunct="1">
              <a:lnSpc>
                <a:spcPct val="80000"/>
              </a:lnSpc>
              <a:buFont typeface="Wingdings" pitchFamily="2" charset="2"/>
              <a:buNone/>
              <a:defRPr/>
            </a:pPr>
            <a:r>
              <a:rPr lang="en-US" sz="2000" b="1" dirty="0" smtClean="0"/>
              <a:t>- </a:t>
            </a:r>
            <a:r>
              <a:rPr lang="en-US" sz="2000" b="1" dirty="0" smtClean="0">
                <a:solidFill>
                  <a:srgbClr val="FFFF00"/>
                </a:solidFill>
              </a:rPr>
              <a:t>U-300 was created</a:t>
            </a:r>
            <a:r>
              <a:rPr lang="ru-RU" sz="2000" b="1" dirty="0" smtClean="0">
                <a:solidFill>
                  <a:srgbClr val="FFFF00"/>
                </a:solidFill>
              </a:rPr>
              <a:t> </a:t>
            </a:r>
            <a:r>
              <a:rPr lang="en-US" sz="2000" b="1" dirty="0" smtClean="0">
                <a:solidFill>
                  <a:srgbClr val="FFFF00"/>
                </a:solidFill>
              </a:rPr>
              <a:t>in       </a:t>
            </a:r>
            <a:r>
              <a:rPr lang="ru-RU" sz="2000" b="1" dirty="0" smtClean="0">
                <a:solidFill>
                  <a:srgbClr val="FFFF00"/>
                </a:solidFill>
              </a:rPr>
              <a:t>D.V. </a:t>
            </a:r>
            <a:r>
              <a:rPr lang="ru-RU" sz="2000" b="1" dirty="0" err="1" smtClean="0">
                <a:solidFill>
                  <a:srgbClr val="FFFF00"/>
                </a:solidFill>
              </a:rPr>
              <a:t>Efremov</a:t>
            </a:r>
            <a:r>
              <a:rPr lang="ru-RU" sz="2000" b="1" dirty="0" smtClean="0">
                <a:solidFill>
                  <a:srgbClr val="FFFF00"/>
                </a:solidFill>
              </a:rPr>
              <a:t> </a:t>
            </a:r>
            <a:r>
              <a:rPr lang="ru-RU" sz="2000" b="1" dirty="0" err="1" smtClean="0">
                <a:solidFill>
                  <a:srgbClr val="FFFF00"/>
                </a:solidFill>
              </a:rPr>
              <a:t>Institute</a:t>
            </a:r>
            <a:r>
              <a:rPr lang="ru-RU" dirty="0" smtClean="0"/>
              <a:t> </a:t>
            </a:r>
            <a:endParaRPr lang="ru-RU" sz="2000" dirty="0" smtClean="0">
              <a:solidFill>
                <a:srgbClr val="FFFF00"/>
              </a:solidFill>
            </a:endParaRPr>
          </a:p>
          <a:p>
            <a:pPr eaLnBrk="1" hangingPunct="1">
              <a:lnSpc>
                <a:spcPct val="80000"/>
              </a:lnSpc>
              <a:buFont typeface="Wingdings" pitchFamily="2" charset="2"/>
              <a:buNone/>
              <a:defRPr/>
            </a:pPr>
            <a:r>
              <a:rPr lang="en-US" sz="2000" b="1" dirty="0" smtClean="0">
                <a:solidFill>
                  <a:srgbClr val="FFFF00"/>
                </a:solidFill>
              </a:rPr>
              <a:t>- U-300 was in operation at FLNR JINR from</a:t>
            </a:r>
            <a:r>
              <a:rPr lang="ru-RU" sz="2000" b="1" dirty="0" smtClean="0">
                <a:solidFill>
                  <a:srgbClr val="FFFF00"/>
                </a:solidFill>
              </a:rPr>
              <a:t> 1961 </a:t>
            </a:r>
            <a:r>
              <a:rPr lang="en-US" sz="2000" b="1" dirty="0" smtClean="0">
                <a:solidFill>
                  <a:srgbClr val="FFFF00"/>
                </a:solidFill>
              </a:rPr>
              <a:t>to </a:t>
            </a:r>
            <a:r>
              <a:rPr lang="ru-RU" sz="2000" b="1" dirty="0" smtClean="0">
                <a:solidFill>
                  <a:srgbClr val="FFFF00"/>
                </a:solidFill>
              </a:rPr>
              <a:t>1989.</a:t>
            </a:r>
            <a:r>
              <a:rPr lang="ru-RU" sz="2000" dirty="0" smtClean="0">
                <a:solidFill>
                  <a:srgbClr val="FFFF00"/>
                </a:solidFill>
              </a:rPr>
              <a:t> </a:t>
            </a:r>
            <a:endParaRPr lang="en-US" sz="2000" dirty="0" smtClean="0">
              <a:solidFill>
                <a:srgbClr val="FFFF00"/>
              </a:solidFill>
            </a:endParaRPr>
          </a:p>
          <a:p>
            <a:pPr eaLnBrk="1" hangingPunct="1">
              <a:lnSpc>
                <a:spcPct val="80000"/>
              </a:lnSpc>
              <a:buFont typeface="Wingdings" pitchFamily="2" charset="2"/>
              <a:buNone/>
              <a:defRPr/>
            </a:pPr>
            <a:endParaRPr lang="ru-RU" sz="900" dirty="0" smtClean="0">
              <a:solidFill>
                <a:srgbClr val="FFFF00"/>
              </a:solidFill>
            </a:endParaRPr>
          </a:p>
          <a:p>
            <a:pPr eaLnBrk="1" hangingPunct="1">
              <a:lnSpc>
                <a:spcPct val="80000"/>
              </a:lnSpc>
              <a:buClr>
                <a:schemeClr val="tx1"/>
              </a:buClr>
              <a:buFont typeface="Wingdings" pitchFamily="2" charset="2"/>
              <a:buChar char="v"/>
              <a:defRPr/>
            </a:pPr>
            <a:r>
              <a:rPr lang="en-US" sz="1800" dirty="0" smtClean="0"/>
              <a:t>A specialized </a:t>
            </a:r>
            <a:r>
              <a:rPr lang="en-US" sz="1800" dirty="0"/>
              <a:t>accelerator channel </a:t>
            </a:r>
            <a:r>
              <a:rPr lang="en-US" sz="1800" dirty="0" smtClean="0"/>
              <a:t>for </a:t>
            </a:r>
            <a:r>
              <a:rPr lang="en-US" sz="1800" dirty="0"/>
              <a:t>polymer </a:t>
            </a:r>
            <a:r>
              <a:rPr lang="en-US" sz="1800" dirty="0" smtClean="0"/>
              <a:t>film</a:t>
            </a:r>
            <a:r>
              <a:rPr lang="ru-RU" sz="1800" dirty="0" smtClean="0"/>
              <a:t> </a:t>
            </a:r>
            <a:r>
              <a:rPr lang="en-US" sz="1800" dirty="0" smtClean="0"/>
              <a:t>irradiation has been created in the middle of 70ies. </a:t>
            </a:r>
            <a:endParaRPr lang="ru-RU" sz="1800" dirty="0" smtClean="0">
              <a:solidFill>
                <a:srgbClr val="FFFF00"/>
              </a:solidFill>
            </a:endParaRPr>
          </a:p>
          <a:p>
            <a:pPr eaLnBrk="1" hangingPunct="1">
              <a:lnSpc>
                <a:spcPct val="80000"/>
              </a:lnSpc>
              <a:buClr>
                <a:schemeClr val="tx1"/>
              </a:buClr>
              <a:buFont typeface="Wingdings" pitchFamily="2" charset="2"/>
              <a:buChar char="v"/>
              <a:defRPr/>
            </a:pPr>
            <a:r>
              <a:rPr lang="ru-RU" sz="1800" dirty="0" err="1"/>
              <a:t>Хе</a:t>
            </a:r>
            <a:r>
              <a:rPr lang="en-US" sz="1800" dirty="0"/>
              <a:t> </a:t>
            </a:r>
            <a:r>
              <a:rPr lang="en-US" sz="1800" dirty="0" smtClean="0"/>
              <a:t>ion beams of 1MeV/nucleon energy were used for manufacture of track membranes and for research tasks. </a:t>
            </a:r>
            <a:endParaRPr lang="ru-RU" sz="1800" dirty="0" smtClean="0"/>
          </a:p>
        </p:txBody>
      </p:sp>
      <p:sp>
        <p:nvSpPr>
          <p:cNvPr id="802819" name="Rectangle 3"/>
          <p:cNvSpPr>
            <a:spLocks noChangeArrowheads="1"/>
          </p:cNvSpPr>
          <p:nvPr/>
        </p:nvSpPr>
        <p:spPr bwMode="auto">
          <a:xfrm>
            <a:off x="0" y="188913"/>
            <a:ext cx="9144000" cy="1008062"/>
          </a:xfrm>
          <a:prstGeom prst="rect">
            <a:avLst/>
          </a:prstGeom>
          <a:noFill/>
          <a:ln>
            <a:noFill/>
          </a:ln>
          <a:extLst/>
        </p:spPr>
        <p:txBody>
          <a:bodyPr anchor="b"/>
          <a:lstStyle/>
          <a:p>
            <a:pPr algn="ctr">
              <a:defRPr/>
            </a:pPr>
            <a:r>
              <a:rPr lang="en-US" sz="2400" b="1" dirty="0">
                <a:solidFill>
                  <a:srgbClr val="FFFF00"/>
                </a:solidFill>
                <a:effectLst>
                  <a:outerShdw blurRad="38100" dist="38100" dir="2700000" algn="tl">
                    <a:srgbClr val="000000"/>
                  </a:outerShdw>
                </a:effectLst>
                <a:latin typeface="Tahoma" pitchFamily="34" charset="0"/>
              </a:rPr>
              <a:t>HEAVY ION ACCELERATORS FOR TRACK MEMBRANE PRODUCTION AND POLYMER MODIFICATION </a:t>
            </a:r>
            <a:r>
              <a:rPr lang="en-US" b="1" dirty="0">
                <a:solidFill>
                  <a:srgbClr val="FFFF00"/>
                </a:solidFill>
                <a:effectLst>
                  <a:outerShdw blurRad="38100" dist="38100" dir="2700000" algn="tl">
                    <a:srgbClr val="000000"/>
                  </a:outerShdw>
                </a:effectLst>
                <a:latin typeface="Tahoma" pitchFamily="34" charset="0"/>
              </a:rPr>
              <a:t/>
            </a:r>
            <a:br>
              <a:rPr lang="en-US" b="1" dirty="0">
                <a:solidFill>
                  <a:srgbClr val="FFFF00"/>
                </a:solidFill>
                <a:effectLst>
                  <a:outerShdw blurRad="38100" dist="38100" dir="2700000" algn="tl">
                    <a:srgbClr val="000000"/>
                  </a:outerShdw>
                </a:effectLst>
                <a:latin typeface="Tahoma" pitchFamily="34" charset="0"/>
              </a:rPr>
            </a:br>
            <a:r>
              <a:rPr lang="en-US" sz="2400" b="1" i="1" u="sng" dirty="0">
                <a:solidFill>
                  <a:srgbClr val="FFFF66"/>
                </a:solidFill>
                <a:effectLst>
                  <a:outerShdw blurRad="38100" dist="38100" dir="2700000" algn="tl">
                    <a:srgbClr val="000000"/>
                  </a:outerShdw>
                </a:effectLst>
                <a:latin typeface="Tahoma" pitchFamily="34" charset="0"/>
              </a:rPr>
              <a:t>U</a:t>
            </a:r>
            <a:r>
              <a:rPr lang="ru-RU" sz="2400" b="1" i="1" u="sng" dirty="0">
                <a:solidFill>
                  <a:srgbClr val="FFFF66"/>
                </a:solidFill>
                <a:effectLst>
                  <a:outerShdw blurRad="38100" dist="38100" dir="2700000" algn="tl">
                    <a:srgbClr val="000000"/>
                  </a:outerShdw>
                </a:effectLst>
                <a:latin typeface="Tahoma" pitchFamily="34" charset="0"/>
              </a:rPr>
              <a:t>-300</a:t>
            </a:r>
            <a:r>
              <a:rPr lang="en-US" b="1" dirty="0">
                <a:solidFill>
                  <a:srgbClr val="FFFF00"/>
                </a:solidFill>
                <a:effectLst>
                  <a:outerShdw blurRad="38100" dist="38100" dir="2700000" algn="tl">
                    <a:srgbClr val="000000"/>
                  </a:outerShdw>
                </a:effectLst>
                <a:latin typeface="Tahoma" pitchFamily="34" charset="0"/>
              </a:rPr>
              <a:t> </a:t>
            </a:r>
            <a:r>
              <a:rPr lang="en-US" sz="2400" b="1" i="1" u="sng" dirty="0">
                <a:solidFill>
                  <a:srgbClr val="FFFF66"/>
                </a:solidFill>
                <a:effectLst>
                  <a:outerShdw blurRad="38100" dist="38100" dir="2700000" algn="tl">
                    <a:srgbClr val="000000"/>
                  </a:outerShdw>
                </a:effectLst>
                <a:latin typeface="Tahoma" pitchFamily="34" charset="0"/>
              </a:rPr>
              <a:t>Cyclotron</a:t>
            </a:r>
            <a:endParaRPr lang="ru-RU" sz="2400" b="1" i="1" u="sng" dirty="0">
              <a:solidFill>
                <a:srgbClr val="FFFF66"/>
              </a:solidFill>
              <a:effectLst>
                <a:outerShdw blurRad="38100" dist="38100" dir="2700000" algn="tl">
                  <a:srgbClr val="000000"/>
                </a:outerShdw>
              </a:effectLst>
              <a:latin typeface="Tahoma" pitchFamily="34" charset="0"/>
            </a:endParaRPr>
          </a:p>
        </p:txBody>
      </p:sp>
      <p:pic>
        <p:nvPicPr>
          <p:cNvPr id="802820" name="Picture 4" descr="u200b"/>
          <p:cNvPicPr>
            <a:picLocks noChangeAspect="1" noChangeArrowheads="1"/>
          </p:cNvPicPr>
          <p:nvPr/>
        </p:nvPicPr>
        <p:blipFill>
          <a:blip r:embed="rId2" cstate="print"/>
          <a:srcRect/>
          <a:stretch>
            <a:fillRect/>
          </a:stretch>
        </p:blipFill>
        <p:spPr bwMode="auto">
          <a:xfrm>
            <a:off x="0" y="1196975"/>
            <a:ext cx="5435600" cy="3694113"/>
          </a:xfrm>
          <a:prstGeom prst="rect">
            <a:avLst/>
          </a:prstGeom>
          <a:noFill/>
          <a:ln w="9525">
            <a:noFill/>
            <a:miter lim="800000"/>
            <a:headEnd/>
            <a:tailEnd/>
          </a:ln>
        </p:spPr>
      </p:pic>
      <p:sp>
        <p:nvSpPr>
          <p:cNvPr id="802821" name="Text Box 5"/>
          <p:cNvSpPr txBox="1">
            <a:spLocks noChangeArrowheads="1"/>
          </p:cNvSpPr>
          <p:nvPr/>
        </p:nvSpPr>
        <p:spPr bwMode="auto">
          <a:xfrm>
            <a:off x="1979613" y="1341438"/>
            <a:ext cx="3457575" cy="396875"/>
          </a:xfrm>
          <a:prstGeom prst="rect">
            <a:avLst/>
          </a:prstGeom>
          <a:noFill/>
          <a:ln>
            <a:noFill/>
          </a:ln>
          <a:effectLst/>
          <a:extLst/>
        </p:spPr>
        <p:txBody>
          <a:bodyPr>
            <a:spAutoFit/>
          </a:bodyPr>
          <a:lstStyle/>
          <a:p>
            <a:pPr>
              <a:spcBef>
                <a:spcPct val="50000"/>
              </a:spcBef>
              <a:defRPr/>
            </a:pPr>
            <a:r>
              <a:rPr lang="en-US" b="1">
                <a:solidFill>
                  <a:srgbClr val="FFFFFF"/>
                </a:solidFill>
                <a:effectLst>
                  <a:outerShdw blurRad="38100" dist="38100" dir="2700000" algn="tl">
                    <a:srgbClr val="000000"/>
                  </a:outerShdw>
                </a:effectLst>
              </a:rPr>
              <a:t>U</a:t>
            </a:r>
            <a:r>
              <a:rPr lang="ru-RU" b="1">
                <a:solidFill>
                  <a:srgbClr val="FFFFFF"/>
                </a:solidFill>
                <a:effectLst>
                  <a:outerShdw blurRad="38100" dist="38100" dir="2700000" algn="tl">
                    <a:srgbClr val="000000"/>
                  </a:outerShdw>
                </a:effectLst>
              </a:rPr>
              <a:t>-300</a:t>
            </a:r>
            <a:r>
              <a:rPr lang="en-US" b="1">
                <a:solidFill>
                  <a:srgbClr val="FFFFFF"/>
                </a:solidFill>
                <a:effectLst>
                  <a:outerShdw blurRad="38100" dist="38100" dir="2700000" algn="tl">
                    <a:srgbClr val="000000"/>
                  </a:outerShdw>
                </a:effectLst>
              </a:rPr>
              <a:t> Cyclotron </a:t>
            </a:r>
            <a:r>
              <a:rPr lang="ru-RU" sz="2000" b="1">
                <a:solidFill>
                  <a:srgbClr val="FFFFFF"/>
                </a:solidFill>
                <a:effectLst>
                  <a:outerShdw blurRad="38100" dist="38100" dir="2700000" algn="tl">
                    <a:srgbClr val="000000"/>
                  </a:outerShdw>
                </a:effectLst>
              </a:rPr>
              <a:t>(1961-1989)</a:t>
            </a:r>
          </a:p>
        </p:txBody>
      </p:sp>
      <p:sp>
        <p:nvSpPr>
          <p:cNvPr id="802822" name="Text Box 6"/>
          <p:cNvSpPr txBox="1">
            <a:spLocks noChangeArrowheads="1"/>
          </p:cNvSpPr>
          <p:nvPr/>
        </p:nvSpPr>
        <p:spPr bwMode="auto">
          <a:xfrm>
            <a:off x="0" y="4994275"/>
            <a:ext cx="9144000" cy="1015663"/>
          </a:xfrm>
          <a:prstGeom prst="rect">
            <a:avLst/>
          </a:prstGeom>
          <a:solidFill>
            <a:schemeClr val="bg1"/>
          </a:solidFill>
          <a:ln>
            <a:noFill/>
          </a:ln>
          <a:effectLst/>
          <a:extLst/>
        </p:spPr>
        <p:txBody>
          <a:bodyPr>
            <a:spAutoFit/>
          </a:bodyPr>
          <a:lstStyle/>
          <a:p>
            <a:pPr>
              <a:spcBef>
                <a:spcPct val="50000"/>
              </a:spcBef>
              <a:defRPr/>
            </a:pPr>
            <a:r>
              <a:rPr lang="en-US" b="1" dirty="0">
                <a:solidFill>
                  <a:srgbClr val="FFFFFF"/>
                </a:solidFill>
                <a:effectLst>
                  <a:outerShdw blurRad="38100" dist="38100" dir="2700000" algn="tl">
                    <a:srgbClr val="000000"/>
                  </a:outerShdw>
                </a:effectLst>
              </a:rPr>
              <a:t>The track membrane technology has been developed on the basis of heavy particles registration by plastic detectors.</a:t>
            </a:r>
          </a:p>
          <a:p>
            <a:pPr>
              <a:spcBef>
                <a:spcPct val="50000"/>
              </a:spcBef>
              <a:defRPr/>
            </a:pPr>
            <a:r>
              <a:rPr lang="ru-RU" sz="1600" dirty="0" smtClean="0">
                <a:solidFill>
                  <a:srgbClr val="FFFFFF"/>
                </a:solidFill>
                <a:effectLst>
                  <a:outerShdw blurRad="38100" dist="38100" dir="2700000" algn="tl">
                    <a:srgbClr val="000000"/>
                  </a:outerShdw>
                </a:effectLst>
              </a:rPr>
              <a:t>.</a:t>
            </a:r>
            <a:endParaRPr lang="ru-RU" sz="1600"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xmlns="" val="8406919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802820"/>
                                        </p:tgtEl>
                                        <p:attrNameLst>
                                          <p:attrName>style.visibility</p:attrName>
                                        </p:attrNameLst>
                                      </p:cBhvr>
                                      <p:to>
                                        <p:strVal val="visible"/>
                                      </p:to>
                                    </p:set>
                                    <p:animEffect transition="in" filter="checkerboard(across)">
                                      <p:cBhvr>
                                        <p:cTn id="7" dur="500"/>
                                        <p:tgtEl>
                                          <p:spTgt spid="802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p:cNvSpPr>
            <a:spLocks noGrp="1" noChangeArrowheads="1"/>
          </p:cNvSpPr>
          <p:nvPr>
            <p:ph type="body" idx="1"/>
          </p:nvPr>
        </p:nvSpPr>
        <p:spPr>
          <a:xfrm>
            <a:off x="0" y="836613"/>
            <a:ext cx="3708400" cy="6021387"/>
          </a:xfrm>
          <a:solidFill>
            <a:schemeClr val="bg1"/>
          </a:solidFill>
        </p:spPr>
        <p:txBody>
          <a:bodyPr/>
          <a:lstStyle/>
          <a:p>
            <a:pPr eaLnBrk="1" hangingPunct="1">
              <a:lnSpc>
                <a:spcPct val="80000"/>
              </a:lnSpc>
              <a:buFont typeface="Wingdings" pitchFamily="2" charset="2"/>
              <a:buNone/>
              <a:defRPr/>
            </a:pPr>
            <a:r>
              <a:rPr lang="en-US" sz="2400" b="1" u="sng" dirty="0" smtClean="0"/>
              <a:t>FLNR JINR</a:t>
            </a:r>
            <a:r>
              <a:rPr lang="ru-RU" sz="2400" b="1" dirty="0" smtClean="0"/>
              <a:t> </a:t>
            </a:r>
            <a:endParaRPr lang="en-US" sz="2400" b="1" dirty="0" smtClean="0"/>
          </a:p>
          <a:p>
            <a:pPr eaLnBrk="1" hangingPunct="1">
              <a:lnSpc>
                <a:spcPct val="80000"/>
              </a:lnSpc>
              <a:buFont typeface="Wingdings" pitchFamily="2" charset="2"/>
              <a:buNone/>
              <a:defRPr/>
            </a:pPr>
            <a:r>
              <a:rPr lang="en-US" sz="2400" b="1" dirty="0" smtClean="0"/>
              <a:t>Cyclotron U-400 </a:t>
            </a:r>
            <a:r>
              <a:rPr lang="en-US" sz="1800" b="1" dirty="0" smtClean="0"/>
              <a:t>(1978)</a:t>
            </a:r>
          </a:p>
          <a:p>
            <a:pPr eaLnBrk="1" hangingPunct="1">
              <a:lnSpc>
                <a:spcPct val="80000"/>
              </a:lnSpc>
              <a:defRPr/>
            </a:pPr>
            <a:r>
              <a:rPr lang="en-US" sz="2400" dirty="0" smtClean="0"/>
              <a:t>Beams of Kr, </a:t>
            </a:r>
            <a:r>
              <a:rPr lang="en-US" sz="2400" dirty="0" err="1" smtClean="0"/>
              <a:t>Xe</a:t>
            </a:r>
            <a:r>
              <a:rPr lang="en-US" sz="2400" dirty="0" smtClean="0"/>
              <a:t>, Bi ions with an energy of 2.5-5 MeV</a:t>
            </a:r>
            <a:r>
              <a:rPr lang="ru-RU" sz="2400" dirty="0" smtClean="0"/>
              <a:t>/</a:t>
            </a:r>
            <a:r>
              <a:rPr lang="en-US" sz="2400" dirty="0" smtClean="0"/>
              <a:t>n</a:t>
            </a:r>
            <a:r>
              <a:rPr lang="ru-RU" sz="2400" dirty="0" smtClean="0"/>
              <a:t> </a:t>
            </a:r>
            <a:r>
              <a:rPr lang="en-US" sz="2400" dirty="0" smtClean="0"/>
              <a:t>are used for track membrane production. </a:t>
            </a:r>
            <a:endParaRPr lang="en-US" sz="2400" b="1" dirty="0" smtClean="0"/>
          </a:p>
          <a:p>
            <a:pPr eaLnBrk="1" hangingPunct="1">
              <a:lnSpc>
                <a:spcPct val="80000"/>
              </a:lnSpc>
              <a:defRPr/>
            </a:pPr>
            <a:r>
              <a:rPr lang="en-US" sz="2400" dirty="0" smtClean="0"/>
              <a:t>The irradiation chamber provides an opportunity of processing polymer films</a:t>
            </a:r>
            <a:r>
              <a:rPr lang="ru-RU" sz="2400" dirty="0" smtClean="0"/>
              <a:t> </a:t>
            </a:r>
            <a:r>
              <a:rPr lang="en-US" sz="2400" dirty="0" smtClean="0"/>
              <a:t>with a width of up to 60 cm</a:t>
            </a:r>
          </a:p>
          <a:p>
            <a:pPr eaLnBrk="1" hangingPunct="1">
              <a:lnSpc>
                <a:spcPct val="80000"/>
              </a:lnSpc>
              <a:defRPr/>
            </a:pPr>
            <a:endParaRPr lang="en-US" sz="2400" dirty="0" smtClean="0">
              <a:effectLst/>
              <a:latin typeface="Arial" charset="0"/>
            </a:endParaRPr>
          </a:p>
          <a:p>
            <a:pPr eaLnBrk="1" hangingPunct="1">
              <a:lnSpc>
                <a:spcPct val="80000"/>
              </a:lnSpc>
              <a:defRPr/>
            </a:pPr>
            <a:endParaRPr lang="en-US" sz="2400" dirty="0" smtClean="0">
              <a:effectLst/>
              <a:latin typeface="Arial" charset="0"/>
            </a:endParaRPr>
          </a:p>
          <a:p>
            <a:pPr eaLnBrk="1" hangingPunct="1">
              <a:lnSpc>
                <a:spcPct val="80000"/>
              </a:lnSpc>
              <a:defRPr/>
            </a:pPr>
            <a:r>
              <a:rPr lang="en-US" sz="2400" b="1" dirty="0">
                <a:solidFill>
                  <a:srgbClr val="FFFF00"/>
                </a:solidFill>
                <a:effectLst/>
              </a:rPr>
              <a:t>power consumption - </a:t>
            </a:r>
            <a:r>
              <a:rPr lang="en-US" sz="2400" b="1" dirty="0" smtClean="0">
                <a:solidFill>
                  <a:srgbClr val="FFFF00"/>
                </a:solidFill>
                <a:effectLst/>
                <a:latin typeface="Arial" charset="0"/>
              </a:rPr>
              <a:t>1500</a:t>
            </a:r>
            <a:r>
              <a:rPr lang="ru-RU" sz="2400" b="1" dirty="0" smtClean="0">
                <a:solidFill>
                  <a:srgbClr val="FFFF00"/>
                </a:solidFill>
                <a:effectLst/>
                <a:latin typeface="Arial" charset="0"/>
              </a:rPr>
              <a:t> </a:t>
            </a:r>
            <a:r>
              <a:rPr lang="en-US" sz="2400" b="1" dirty="0" smtClean="0">
                <a:solidFill>
                  <a:srgbClr val="FFFF00"/>
                </a:solidFill>
                <a:effectLst/>
                <a:latin typeface="Arial" charset="0"/>
              </a:rPr>
              <a:t>kW</a:t>
            </a:r>
            <a:endParaRPr lang="ru-RU" sz="2400" b="1" dirty="0" smtClean="0">
              <a:solidFill>
                <a:srgbClr val="FFFF00"/>
              </a:solidFill>
              <a:effectLst/>
            </a:endParaRPr>
          </a:p>
          <a:p>
            <a:pPr eaLnBrk="1" hangingPunct="1">
              <a:lnSpc>
                <a:spcPct val="80000"/>
              </a:lnSpc>
              <a:defRPr/>
            </a:pPr>
            <a:endParaRPr lang="ru-RU" sz="1800" dirty="0" smtClean="0">
              <a:effectLst/>
              <a:latin typeface="Arial" charset="0"/>
            </a:endParaRPr>
          </a:p>
        </p:txBody>
      </p:sp>
      <p:sp>
        <p:nvSpPr>
          <p:cNvPr id="723971" name="Rectangle 3"/>
          <p:cNvSpPr>
            <a:spLocks noChangeArrowheads="1"/>
          </p:cNvSpPr>
          <p:nvPr/>
        </p:nvSpPr>
        <p:spPr bwMode="auto">
          <a:xfrm>
            <a:off x="0" y="188913"/>
            <a:ext cx="9467850" cy="619125"/>
          </a:xfrm>
          <a:prstGeom prst="rect">
            <a:avLst/>
          </a:prstGeom>
          <a:noFill/>
          <a:ln>
            <a:noFill/>
          </a:ln>
          <a:extLst/>
        </p:spPr>
        <p:txBody>
          <a:bodyPr anchor="b"/>
          <a:lstStyle/>
          <a:p>
            <a:pPr algn="ctr">
              <a:defRPr/>
            </a:pPr>
            <a:r>
              <a:rPr lang="en-US" sz="2400" b="1" dirty="0">
                <a:solidFill>
                  <a:srgbClr val="FFFF00"/>
                </a:solidFill>
                <a:effectLst>
                  <a:outerShdw blurRad="38100" dist="38100" dir="2700000" algn="tl">
                    <a:srgbClr val="000000"/>
                  </a:outerShdw>
                </a:effectLst>
                <a:latin typeface="Tahoma" pitchFamily="34" charset="0"/>
              </a:rPr>
              <a:t>HEAVY ION ACCELERATORS FOR TRACK MEMBRANE  PRODUCTION AND POLYMER MODIFICATION </a:t>
            </a:r>
            <a:endParaRPr lang="ru-RU" sz="2400" b="1" dirty="0">
              <a:solidFill>
                <a:srgbClr val="FFFF00"/>
              </a:solidFill>
              <a:effectLst>
                <a:outerShdw blurRad="38100" dist="38100" dir="2700000" algn="tl">
                  <a:srgbClr val="000000"/>
                </a:outerShdw>
              </a:effectLst>
              <a:latin typeface="Tahoma" pitchFamily="34" charset="0"/>
            </a:endParaRPr>
          </a:p>
        </p:txBody>
      </p:sp>
      <p:pic>
        <p:nvPicPr>
          <p:cNvPr id="20484" name="Picture 4" descr="u400c"/>
          <p:cNvPicPr>
            <a:picLocks noChangeAspect="1" noChangeArrowheads="1"/>
          </p:cNvPicPr>
          <p:nvPr/>
        </p:nvPicPr>
        <p:blipFill>
          <a:blip r:embed="rId2" cstate="print"/>
          <a:srcRect/>
          <a:stretch>
            <a:fillRect/>
          </a:stretch>
        </p:blipFill>
        <p:spPr bwMode="auto">
          <a:xfrm>
            <a:off x="3708400" y="908050"/>
            <a:ext cx="5435600" cy="3892550"/>
          </a:xfrm>
          <a:prstGeom prst="rect">
            <a:avLst/>
          </a:prstGeom>
          <a:noFill/>
          <a:ln w="9525">
            <a:noFill/>
            <a:miter lim="800000"/>
            <a:headEnd/>
            <a:tailEnd/>
          </a:ln>
        </p:spPr>
      </p:pic>
    </p:spTree>
    <p:extLst>
      <p:ext uri="{BB962C8B-B14F-4D97-AF65-F5344CB8AC3E}">
        <p14:creationId xmlns:p14="http://schemas.microsoft.com/office/powerpoint/2010/main" xmlns="" val="456220079"/>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a:xfrm>
            <a:off x="533400" y="228600"/>
            <a:ext cx="8382000" cy="1143000"/>
          </a:xfrm>
        </p:spPr>
        <p:txBody>
          <a:bodyPr/>
          <a:lstStyle/>
          <a:p>
            <a:pPr algn="ctr" eaLnBrk="1" hangingPunct="1">
              <a:defRPr/>
            </a:pPr>
            <a:r>
              <a:rPr lang="en-US" sz="3600" b="1" smtClean="0"/>
              <a:t>IMPLANTING CYCLOTRON IC-100</a:t>
            </a:r>
            <a:br>
              <a:rPr lang="en-US" sz="3600" b="1" smtClean="0"/>
            </a:br>
            <a:r>
              <a:rPr lang="en-US" sz="3600" b="1" smtClean="0"/>
              <a:t>History pages</a:t>
            </a:r>
            <a:r>
              <a:rPr lang="ru-RU" sz="3600" b="1" smtClean="0"/>
              <a:t> 1985</a:t>
            </a:r>
            <a:endParaRPr lang="en-US" sz="3600" b="1" smtClean="0"/>
          </a:p>
        </p:txBody>
      </p:sp>
      <p:pic>
        <p:nvPicPr>
          <p:cNvPr id="538627" name="Picture 3" descr="ic100flerov_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773238"/>
            <a:ext cx="6280150" cy="476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8628" name="Rectangle 4"/>
          <p:cNvSpPr>
            <a:spLocks noChangeArrowheads="1"/>
          </p:cNvSpPr>
          <p:nvPr/>
        </p:nvSpPr>
        <p:spPr bwMode="auto">
          <a:xfrm>
            <a:off x="6300788" y="1700213"/>
            <a:ext cx="2951162" cy="5013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lvl1pPr algn="l">
              <a:defRPr sz="4400">
                <a:solidFill>
                  <a:schemeClr val="tx2"/>
                </a:solidFill>
                <a:effectLst>
                  <a:outerShdw blurRad="38100" dist="38100" dir="2700000" algn="tl">
                    <a:srgbClr val="000000"/>
                  </a:outerShdw>
                </a:effectLst>
                <a:latin typeface="Tahoma" panose="020B0604030504040204" pitchFamily="34" charset="0"/>
              </a:defRPr>
            </a:lvl1pPr>
            <a:lvl2pPr algn="l">
              <a:defRPr sz="4400">
                <a:solidFill>
                  <a:schemeClr val="tx2"/>
                </a:solidFill>
                <a:effectLst>
                  <a:outerShdw blurRad="38100" dist="38100" dir="2700000" algn="tl">
                    <a:srgbClr val="000000"/>
                  </a:outerShdw>
                </a:effectLst>
                <a:latin typeface="Tahoma" panose="020B0604030504040204" pitchFamily="34" charset="0"/>
              </a:defRPr>
            </a:lvl2pPr>
            <a:lvl3pPr algn="l">
              <a:defRPr sz="4400">
                <a:solidFill>
                  <a:schemeClr val="tx2"/>
                </a:solidFill>
                <a:effectLst>
                  <a:outerShdw blurRad="38100" dist="38100" dir="2700000" algn="tl">
                    <a:srgbClr val="000000"/>
                  </a:outerShdw>
                </a:effectLst>
                <a:latin typeface="Tahoma" panose="020B0604030504040204" pitchFamily="34" charset="0"/>
              </a:defRPr>
            </a:lvl3pPr>
            <a:lvl4pPr algn="l">
              <a:defRPr sz="4400">
                <a:solidFill>
                  <a:schemeClr val="tx2"/>
                </a:solidFill>
                <a:effectLst>
                  <a:outerShdw blurRad="38100" dist="38100" dir="2700000" algn="tl">
                    <a:srgbClr val="000000"/>
                  </a:outerShdw>
                </a:effectLst>
                <a:latin typeface="Tahoma" panose="020B0604030504040204" pitchFamily="34" charset="0"/>
              </a:defRPr>
            </a:lvl4pPr>
            <a:lvl5pPr algn="l">
              <a:defRPr sz="4400">
                <a:solidFill>
                  <a:schemeClr val="tx2"/>
                </a:solidFill>
                <a:effectLst>
                  <a:outerShdw blurRad="38100" dist="38100" dir="2700000" algn="tl">
                    <a:srgbClr val="000000"/>
                  </a:outerShdw>
                </a:effectLst>
                <a:latin typeface="Tahoma" panose="020B0604030504040204"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a:lstStyle>
          <a:p>
            <a:pPr eaLnBrk="1" hangingPunct="1">
              <a:defRPr/>
            </a:pPr>
            <a:r>
              <a:rPr lang="en-US" sz="1800" dirty="0" smtClean="0">
                <a:solidFill>
                  <a:srgbClr val="CCFFFF"/>
                </a:solidFill>
              </a:rPr>
              <a:t>The first dedicated cyclotron for production of track membranes (nuclear filters)</a:t>
            </a:r>
            <a:r>
              <a:rPr lang="en-US" sz="1800" b="1" dirty="0" smtClean="0">
                <a:solidFill>
                  <a:srgbClr val="CCFFFF"/>
                </a:solidFill>
              </a:rPr>
              <a:t/>
            </a:r>
            <a:br>
              <a:rPr lang="en-US" sz="1800" b="1" dirty="0" smtClean="0">
                <a:solidFill>
                  <a:srgbClr val="CCFFFF"/>
                </a:solidFill>
              </a:rPr>
            </a:br>
            <a:r>
              <a:rPr lang="en-US" sz="1800" b="1" dirty="0" smtClean="0">
                <a:solidFill>
                  <a:srgbClr val="CCFFFF"/>
                </a:solidFill>
              </a:rPr>
              <a:t/>
            </a:r>
            <a:br>
              <a:rPr lang="en-US" sz="1800" b="1" dirty="0" smtClean="0">
                <a:solidFill>
                  <a:srgbClr val="CCFFFF"/>
                </a:solidFill>
              </a:rPr>
            </a:br>
            <a:r>
              <a:rPr lang="en-US" sz="1800" dirty="0" smtClean="0">
                <a:solidFill>
                  <a:srgbClr val="CCFFFF"/>
                </a:solidFill>
              </a:rPr>
              <a:t>Energy of ions: ~ 1.2 MeV/nucleon.</a:t>
            </a:r>
            <a:r>
              <a:rPr lang="en-US" sz="1800" b="1" dirty="0" smtClean="0">
                <a:solidFill>
                  <a:srgbClr val="CCFFFF"/>
                </a:solidFill>
              </a:rPr>
              <a:t/>
            </a:r>
            <a:br>
              <a:rPr lang="en-US" sz="1800" b="1" dirty="0" smtClean="0">
                <a:solidFill>
                  <a:srgbClr val="CCFFFF"/>
                </a:solidFill>
              </a:rPr>
            </a:br>
            <a:r>
              <a:rPr lang="en-US" sz="1800" b="1" dirty="0" smtClean="0">
                <a:solidFill>
                  <a:srgbClr val="CCFFFF"/>
                </a:solidFill>
              </a:rPr>
              <a:t/>
            </a:r>
            <a:br>
              <a:rPr lang="en-US" sz="1800" b="1" dirty="0" smtClean="0">
                <a:solidFill>
                  <a:srgbClr val="CCFFFF"/>
                </a:solidFill>
              </a:rPr>
            </a:br>
            <a:r>
              <a:rPr lang="en-US" sz="1800" dirty="0" smtClean="0">
                <a:solidFill>
                  <a:srgbClr val="CCFFFF"/>
                </a:solidFill>
              </a:rPr>
              <a:t>Internal source of ions – PIG-type</a:t>
            </a:r>
            <a:r>
              <a:rPr lang="en-US" sz="1800" b="1" dirty="0" smtClean="0">
                <a:solidFill>
                  <a:srgbClr val="CCFFFF"/>
                </a:solidFill>
              </a:rPr>
              <a:t/>
            </a:r>
            <a:br>
              <a:rPr lang="en-US" sz="1800" b="1" dirty="0" smtClean="0">
                <a:solidFill>
                  <a:srgbClr val="CCFFFF"/>
                </a:solidFill>
              </a:rPr>
            </a:br>
            <a:r>
              <a:rPr lang="en-US" sz="1800" b="1" dirty="0" smtClean="0">
                <a:solidFill>
                  <a:srgbClr val="CCFFFF"/>
                </a:solidFill>
              </a:rPr>
              <a:t/>
            </a:r>
            <a:br>
              <a:rPr lang="en-US" sz="1800" b="1" dirty="0" smtClean="0">
                <a:solidFill>
                  <a:srgbClr val="CCFFFF"/>
                </a:solidFill>
              </a:rPr>
            </a:br>
            <a:r>
              <a:rPr lang="en-US" sz="1800" dirty="0" smtClean="0">
                <a:solidFill>
                  <a:srgbClr val="CCFFFF"/>
                </a:solidFill>
              </a:rPr>
              <a:t>Accelerated</a:t>
            </a:r>
            <a:r>
              <a:rPr lang="ru-RU" sz="1800" dirty="0" smtClean="0">
                <a:solidFill>
                  <a:srgbClr val="CCFFFF"/>
                </a:solidFill>
              </a:rPr>
              <a:t> </a:t>
            </a:r>
            <a:r>
              <a:rPr lang="en-US" sz="1800" dirty="0" smtClean="0">
                <a:solidFill>
                  <a:srgbClr val="CCFFFF"/>
                </a:solidFill>
              </a:rPr>
              <a:t>ions:</a:t>
            </a:r>
            <a:r>
              <a:rPr lang="en-US" sz="1800" b="1" dirty="0" smtClean="0">
                <a:solidFill>
                  <a:srgbClr val="CCFFFF"/>
                </a:solidFill>
              </a:rPr>
              <a:t/>
            </a:r>
            <a:br>
              <a:rPr lang="en-US" sz="1800" b="1" dirty="0" smtClean="0">
                <a:solidFill>
                  <a:srgbClr val="CCFFFF"/>
                </a:solidFill>
              </a:rPr>
            </a:br>
            <a:r>
              <a:rPr lang="en-US" sz="1800" b="1" dirty="0" smtClean="0">
                <a:solidFill>
                  <a:srgbClr val="CCFFFF"/>
                </a:solidFill>
              </a:rPr>
              <a:t>C</a:t>
            </a:r>
            <a:r>
              <a:rPr lang="ru-RU" sz="1800" b="1" dirty="0" smtClean="0">
                <a:solidFill>
                  <a:srgbClr val="CCFFFF"/>
                </a:solidFill>
              </a:rPr>
              <a:t> - </a:t>
            </a:r>
            <a:r>
              <a:rPr lang="en-US" sz="1800" b="1" dirty="0" err="1" smtClean="0">
                <a:solidFill>
                  <a:srgbClr val="CCFFFF"/>
                </a:solidFill>
              </a:rPr>
              <a:t>Ar</a:t>
            </a:r>
            <a:r>
              <a:rPr lang="en-US" sz="1800" dirty="0" smtClean="0">
                <a:solidFill>
                  <a:srgbClr val="CCFFFF"/>
                </a:solidFill>
              </a:rPr>
              <a:t> (A/Z = 5.7-6)</a:t>
            </a:r>
            <a:r>
              <a:rPr lang="en-US" sz="1800" b="1" dirty="0" smtClean="0">
                <a:solidFill>
                  <a:srgbClr val="CCFFFF"/>
                </a:solidFill>
              </a:rPr>
              <a:t/>
            </a:r>
            <a:br>
              <a:rPr lang="en-US" sz="1800" b="1" dirty="0" smtClean="0">
                <a:solidFill>
                  <a:srgbClr val="CCFFFF"/>
                </a:solidFill>
              </a:rPr>
            </a:br>
            <a:r>
              <a:rPr lang="en-US" sz="1800" b="1" dirty="0" smtClean="0">
                <a:solidFill>
                  <a:srgbClr val="CCFFFF"/>
                </a:solidFill>
              </a:rPr>
              <a:t/>
            </a:r>
            <a:br>
              <a:rPr lang="en-US" sz="1800" b="1" dirty="0" smtClean="0">
                <a:solidFill>
                  <a:srgbClr val="CCFFFF"/>
                </a:solidFill>
              </a:rPr>
            </a:br>
            <a:r>
              <a:rPr lang="en-US" sz="1800" dirty="0" smtClean="0">
                <a:solidFill>
                  <a:srgbClr val="CCFFFF"/>
                </a:solidFill>
              </a:rPr>
              <a:t>Beam intensity of </a:t>
            </a:r>
            <a:r>
              <a:rPr lang="en-US" sz="1800" dirty="0" err="1" smtClean="0">
                <a:solidFill>
                  <a:srgbClr val="CCFFFF"/>
                </a:solidFill>
              </a:rPr>
              <a:t>Ar</a:t>
            </a:r>
            <a:r>
              <a:rPr lang="en-US" sz="1800" dirty="0" smtClean="0">
                <a:solidFill>
                  <a:srgbClr val="CCFFFF"/>
                </a:solidFill>
              </a:rPr>
              <a:t> - 1 </a:t>
            </a:r>
            <a:r>
              <a:rPr lang="ru-RU" sz="1800" dirty="0" smtClean="0">
                <a:solidFill>
                  <a:srgbClr val="CCFFFF"/>
                </a:solidFill>
                <a:sym typeface="Symbol" panose="05050102010706020507" pitchFamily="18" charset="2"/>
              </a:rPr>
              <a:t></a:t>
            </a:r>
            <a:r>
              <a:rPr lang="en-US" sz="1800" dirty="0" smtClean="0">
                <a:solidFill>
                  <a:srgbClr val="CCFFFF"/>
                </a:solidFill>
                <a:sym typeface="Symbol" panose="05050102010706020507" pitchFamily="18" charset="2"/>
              </a:rPr>
              <a:t>A</a:t>
            </a:r>
            <a:r>
              <a:rPr lang="ru-RU" sz="1800" dirty="0" smtClean="0">
                <a:solidFill>
                  <a:srgbClr val="CCFFFF"/>
                </a:solidFill>
                <a:effectLst/>
              </a:rPr>
              <a:t/>
            </a:r>
            <a:br>
              <a:rPr lang="ru-RU" sz="1800" dirty="0" smtClean="0">
                <a:solidFill>
                  <a:srgbClr val="CCFFFF"/>
                </a:solidFill>
                <a:effectLst/>
              </a:rPr>
            </a:br>
            <a:endParaRPr lang="en-US" sz="1800" dirty="0" smtClean="0">
              <a:solidFill>
                <a:srgbClr val="CCFFFF"/>
              </a:solidFill>
              <a:effectLst/>
            </a:endParaRPr>
          </a:p>
        </p:txBody>
      </p:sp>
    </p:spTree>
    <p:extLst>
      <p:ext uri="{BB962C8B-B14F-4D97-AF65-F5344CB8AC3E}">
        <p14:creationId xmlns:p14="http://schemas.microsoft.com/office/powerpoint/2010/main" xmlns="" val="2565272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38626"/>
                                        </p:tgtEl>
                                        <p:attrNameLst>
                                          <p:attrName>style.visibility</p:attrName>
                                        </p:attrNameLst>
                                      </p:cBhvr>
                                      <p:to>
                                        <p:strVal val="visible"/>
                                      </p:to>
                                    </p:set>
                                    <p:anim calcmode="lin" valueType="num">
                                      <p:cBhvr additive="base">
                                        <p:cTn id="7" dur="500" fill="hold"/>
                                        <p:tgtEl>
                                          <p:spTgt spid="538626"/>
                                        </p:tgtEl>
                                        <p:attrNameLst>
                                          <p:attrName>ppt_x</p:attrName>
                                        </p:attrNameLst>
                                      </p:cBhvr>
                                      <p:tavLst>
                                        <p:tav tm="0">
                                          <p:val>
                                            <p:strVal val="#ppt_x"/>
                                          </p:val>
                                        </p:tav>
                                        <p:tav tm="100000">
                                          <p:val>
                                            <p:strVal val="#ppt_x"/>
                                          </p:val>
                                        </p:tav>
                                      </p:tavLst>
                                    </p:anim>
                                    <p:anim calcmode="lin" valueType="num">
                                      <p:cBhvr additive="base">
                                        <p:cTn id="8" dur="500" fill="hold"/>
                                        <p:tgtEl>
                                          <p:spTgt spid="53862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538628"/>
                                        </p:tgtEl>
                                        <p:attrNameLst>
                                          <p:attrName>style.visibility</p:attrName>
                                        </p:attrNameLst>
                                      </p:cBhvr>
                                      <p:to>
                                        <p:strVal val="visible"/>
                                      </p:to>
                                    </p:set>
                                    <p:anim calcmode="lin" valueType="num">
                                      <p:cBhvr additive="base">
                                        <p:cTn id="12" dur="500" fill="hold"/>
                                        <p:tgtEl>
                                          <p:spTgt spid="538628"/>
                                        </p:tgtEl>
                                        <p:attrNameLst>
                                          <p:attrName>ppt_x</p:attrName>
                                        </p:attrNameLst>
                                      </p:cBhvr>
                                      <p:tavLst>
                                        <p:tav tm="0">
                                          <p:val>
                                            <p:strVal val="#ppt_x"/>
                                          </p:val>
                                        </p:tav>
                                        <p:tav tm="100000">
                                          <p:val>
                                            <p:strVal val="#ppt_x"/>
                                          </p:val>
                                        </p:tav>
                                      </p:tavLst>
                                    </p:anim>
                                    <p:anim calcmode="lin" valueType="num">
                                      <p:cBhvr additive="base">
                                        <p:cTn id="13" dur="500" fill="hold"/>
                                        <p:tgtEl>
                                          <p:spTgt spid="5386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26" grpId="0" autoUpdateAnimBg="0"/>
      <p:bldP spid="538628"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itmapshow"/>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4488" y="279400"/>
            <a:ext cx="8455025" cy="6297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Text Box 3"/>
          <p:cNvSpPr txBox="1">
            <a:spLocks noChangeArrowheads="1"/>
          </p:cNvSpPr>
          <p:nvPr/>
        </p:nvSpPr>
        <p:spPr bwMode="auto">
          <a:xfrm>
            <a:off x="0" y="188913"/>
            <a:ext cx="9144000" cy="51911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ru-RU" sz="2800" b="1" dirty="0">
                <a:solidFill>
                  <a:srgbClr val="FFFF00"/>
                </a:solidFill>
              </a:rPr>
              <a:t>Reconstruction of IC-100 cyclotron </a:t>
            </a:r>
            <a:r>
              <a:rPr lang="ru-RU" altLang="ru-RU" sz="2800" b="1" dirty="0">
                <a:solidFill>
                  <a:srgbClr val="FFFF00"/>
                </a:solidFill>
                <a:latin typeface="Arial Black" panose="020B0A04020102020204" pitchFamily="34" charset="0"/>
              </a:rPr>
              <a:t>(2001-2002)</a:t>
            </a:r>
          </a:p>
        </p:txBody>
      </p:sp>
    </p:spTree>
    <p:extLst>
      <p:ext uri="{BB962C8B-B14F-4D97-AF65-F5344CB8AC3E}">
        <p14:creationId xmlns:p14="http://schemas.microsoft.com/office/powerpoint/2010/main" xmlns="" val="1259455688"/>
      </p:ext>
    </p:extLst>
  </p:cSld>
  <p:clrMapOvr>
    <a:masterClrMapping/>
  </p:clrMapOvr>
  <p:transition spd="med">
    <p:zo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itmapshow-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2431" y="309653"/>
            <a:ext cx="8455025" cy="6297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ext Box 3"/>
          <p:cNvSpPr txBox="1">
            <a:spLocks noChangeArrowheads="1"/>
          </p:cNvSpPr>
          <p:nvPr/>
        </p:nvSpPr>
        <p:spPr bwMode="auto">
          <a:xfrm>
            <a:off x="7943" y="188640"/>
            <a:ext cx="9144000" cy="52322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ru-RU" sz="2800" b="1" dirty="0" smtClean="0">
                <a:solidFill>
                  <a:srgbClr val="FFFF00"/>
                </a:solidFill>
              </a:rPr>
              <a:t>Reconstruction of IC-100 cyclotron </a:t>
            </a:r>
            <a:r>
              <a:rPr lang="ru-RU" altLang="ru-RU" sz="2800" b="1" dirty="0" smtClean="0">
                <a:solidFill>
                  <a:srgbClr val="FFFF00"/>
                </a:solidFill>
              </a:rPr>
              <a:t>(2001-2002)</a:t>
            </a:r>
            <a:endParaRPr lang="ru-RU" altLang="ru-RU" sz="2800" b="1" dirty="0" smtClean="0">
              <a:solidFill>
                <a:srgbClr val="FFFF00"/>
              </a:solidFill>
              <a:latin typeface="Arial Black" panose="020B0A04020102020204" pitchFamily="34" charset="0"/>
            </a:endParaRPr>
          </a:p>
        </p:txBody>
      </p:sp>
    </p:spTree>
    <p:extLst>
      <p:ext uri="{BB962C8B-B14F-4D97-AF65-F5344CB8AC3E}">
        <p14:creationId xmlns:p14="http://schemas.microsoft.com/office/powerpoint/2010/main" xmlns="" val="3879032414"/>
      </p:ext>
    </p:extLst>
  </p:cSld>
  <p:clrMapOvr>
    <a:masterClrMapping/>
  </p:clrMapOvr>
  <p:transition spd="med">
    <p:zo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Номер слайда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7D09267-40C0-41A4-BFAD-6A533AB55223}" type="slidenum">
              <a:rPr lang="en-US" altLang="ru-RU">
                <a:solidFill>
                  <a:srgbClr val="FFFFFF"/>
                </a:solidFill>
                <a:latin typeface="Times New Roman" panose="02020603050405020304" pitchFamily="18" charset="0"/>
              </a:rPr>
              <a:pPr eaLnBrk="1" hangingPunct="1"/>
              <a:t>79</a:t>
            </a:fld>
            <a:endParaRPr lang="en-US" altLang="ru-RU">
              <a:solidFill>
                <a:srgbClr val="FFFFFF"/>
              </a:solidFill>
              <a:latin typeface="Times New Roman" panose="02020603050405020304" pitchFamily="18" charset="0"/>
            </a:endParaRPr>
          </a:p>
        </p:txBody>
      </p:sp>
      <p:sp>
        <p:nvSpPr>
          <p:cNvPr id="907266" name="Rectangle 2"/>
          <p:cNvSpPr>
            <a:spLocks noChangeArrowheads="1"/>
          </p:cNvSpPr>
          <p:nvPr/>
        </p:nvSpPr>
        <p:spPr bwMode="auto">
          <a:xfrm>
            <a:off x="0" y="476672"/>
            <a:ext cx="9144000" cy="523220"/>
          </a:xfrm>
          <a:prstGeom prst="rect">
            <a:avLst/>
          </a:prstGeom>
          <a:solidFill>
            <a:srgbClr val="0000FF"/>
          </a:solidFill>
          <a:ln w="9525">
            <a:noFill/>
            <a:miter lim="800000"/>
            <a:headEnd/>
            <a:tailEnd/>
          </a:ln>
          <a:effectLst/>
        </p:spPr>
        <p:txBody>
          <a:bodyPr>
            <a:spAutoFit/>
          </a:bodyPr>
          <a:lstStyle/>
          <a:p>
            <a:pPr algn="ctr" eaLnBrk="1" hangingPunct="1">
              <a:defRPr/>
            </a:pPr>
            <a:r>
              <a:rPr lang="en-US" sz="2800" dirty="0">
                <a:solidFill>
                  <a:srgbClr val="FFFFFF"/>
                </a:solidFill>
              </a:rPr>
              <a:t>P</a:t>
            </a:r>
            <a:r>
              <a:rPr lang="en-US" sz="2800" dirty="0" smtClean="0">
                <a:solidFill>
                  <a:srgbClr val="FFFFFF"/>
                </a:solidFill>
              </a:rPr>
              <a:t>arameters </a:t>
            </a:r>
            <a:r>
              <a:rPr lang="en-US" sz="2800" dirty="0">
                <a:solidFill>
                  <a:srgbClr val="FFFFFF"/>
                </a:solidFill>
              </a:rPr>
              <a:t>of the </a:t>
            </a:r>
            <a:r>
              <a:rPr lang="en-US" sz="2800" dirty="0" smtClean="0">
                <a:solidFill>
                  <a:srgbClr val="FFFFFF"/>
                </a:solidFill>
              </a:rPr>
              <a:t>IC-100</a:t>
            </a:r>
            <a:r>
              <a:rPr lang="en-US" sz="2800" b="1" dirty="0" smtClean="0">
                <a:solidFill>
                  <a:srgbClr val="FFFF00"/>
                </a:solidFill>
                <a:effectLst>
                  <a:outerShdw blurRad="38100" dist="38100" dir="2700000" algn="tl">
                    <a:srgbClr val="000000"/>
                  </a:outerShdw>
                </a:effectLst>
                <a:latin typeface="Times New Roman" pitchFamily="18" charset="0"/>
              </a:rPr>
              <a:t> </a:t>
            </a:r>
            <a:r>
              <a:rPr lang="en-US" sz="2800" dirty="0" smtClean="0">
                <a:solidFill>
                  <a:srgbClr val="FFFFFF"/>
                </a:solidFill>
              </a:rPr>
              <a:t>cyclotron</a:t>
            </a:r>
            <a:endParaRPr lang="ru-RU" sz="2800" b="1" dirty="0">
              <a:solidFill>
                <a:srgbClr val="FFFF00"/>
              </a:solidFill>
              <a:effectLst>
                <a:outerShdw blurRad="38100" dist="38100" dir="2700000" algn="tl">
                  <a:srgbClr val="000000"/>
                </a:outerShdw>
              </a:effectLst>
              <a:latin typeface="Times New Roman" pitchFamily="18" charset="0"/>
            </a:endParaRPr>
          </a:p>
        </p:txBody>
      </p:sp>
      <p:graphicFrame>
        <p:nvGraphicFramePr>
          <p:cNvPr id="57426" name="Group 82"/>
          <p:cNvGraphicFramePr>
            <a:graphicFrameLocks noGrp="1"/>
          </p:cNvGraphicFramePr>
          <p:nvPr>
            <p:extLst/>
          </p:nvPr>
        </p:nvGraphicFramePr>
        <p:xfrm>
          <a:off x="0" y="1325880"/>
          <a:ext cx="9108504" cy="5394960"/>
        </p:xfrm>
        <a:graphic>
          <a:graphicData uri="http://schemas.openxmlformats.org/drawingml/2006/table">
            <a:tbl>
              <a:tblPr/>
              <a:tblGrid>
                <a:gridCol w="503238"/>
                <a:gridCol w="2881312"/>
                <a:gridCol w="1691506"/>
                <a:gridCol w="4032448"/>
              </a:tblGrid>
              <a:tr h="180975">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600" b="0" i="0" u="none" strike="noStrike" cap="none" normalizeH="0" baseline="0" dirty="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solidFill>
                            <a:schemeClr val="bg2">
                              <a:lumMod val="50000"/>
                            </a:schemeClr>
                          </a:solidFill>
                        </a:rPr>
                        <a:t>Parameters</a:t>
                      </a:r>
                      <a:endParaRPr kumimoji="0" lang="ru-RU" altLang="ru-RU" sz="2000" b="1"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solidFill>
                            <a:schemeClr val="bg2">
                              <a:lumMod val="50000"/>
                            </a:schemeClr>
                          </a:solidFill>
                        </a:rPr>
                        <a:t>Project</a:t>
                      </a:r>
                      <a:endParaRPr kumimoji="0" lang="ru-RU" altLang="ru-RU" sz="2000" b="1"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solidFill>
                            <a:schemeClr val="bg2">
                              <a:lumMod val="50000"/>
                            </a:schemeClr>
                          </a:solidFill>
                        </a:rPr>
                        <a:t>Operation</a:t>
                      </a:r>
                      <a:endParaRPr kumimoji="0" lang="ru-RU" altLang="ru-RU" sz="2000" b="1"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28625">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a:t>
                      </a:r>
                      <a:endParaRPr kumimoji="0" lang="ru-RU" altLang="ru-RU" sz="1600" b="0" i="0" u="none" strike="noStrike" cap="none" normalizeH="0" baseline="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Accelerated ions</a:t>
                      </a:r>
                      <a:endParaRPr kumimoji="0" lang="ru-RU" altLang="ru-RU" sz="1600" b="0"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err="1" smtClean="0">
                          <a:ln>
                            <a:noFill/>
                          </a:ln>
                          <a:solidFill>
                            <a:schemeClr val="bg2"/>
                          </a:solidFill>
                          <a:effectLst/>
                          <a:latin typeface="+mn-lt"/>
                          <a:cs typeface="Times New Roman" panose="02020603050405020304" pitchFamily="18" charset="0"/>
                        </a:rPr>
                        <a:t>Ar</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30000" dirty="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Kr,</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0" dirty="0" err="1" smtClean="0">
                          <a:ln>
                            <a:noFill/>
                          </a:ln>
                          <a:solidFill>
                            <a:schemeClr val="bg2"/>
                          </a:solidFill>
                          <a:effectLst/>
                          <a:latin typeface="+mn-lt"/>
                          <a:cs typeface="Times New Roman" panose="02020603050405020304" pitchFamily="18" charset="0"/>
                        </a:rPr>
                        <a:t>Xe</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 </a:t>
                      </a:r>
                      <a:endParaRPr kumimoji="0" lang="en-US" altLang="ru-RU" sz="1600" b="0" i="0" u="none" strike="noStrike" cap="none" normalizeH="0" baseline="0" dirty="0" smtClean="0">
                        <a:ln>
                          <a:noFill/>
                        </a:ln>
                        <a:solidFill>
                          <a:schemeClr val="bg2"/>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22</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Ne</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+4</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 </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40</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Ar</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+7</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ru-RU"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56</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Fe</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+10 </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86</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Kr</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+15</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127</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I</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+22</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 </a:t>
                      </a:r>
                      <a:endParaRPr kumimoji="0" lang="ru-RU" altLang="ru-RU" sz="1600" b="0" i="0" u="none" strike="noStrike" cap="none" normalizeH="0" baseline="0" smtClean="0">
                        <a:ln>
                          <a:noFill/>
                        </a:ln>
                        <a:solidFill>
                          <a:schemeClr val="bg2"/>
                        </a:solidFill>
                        <a:effectLst/>
                        <a:latin typeface="+mn-lt"/>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132</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Xe</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+23</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132</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Xe</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+24</a:t>
                      </a:r>
                      <a:r>
                        <a:rPr kumimoji="0" lang="ru-RU" altLang="ru-RU" sz="1600" b="0" i="0" u="none" strike="noStrike" cap="none" normalizeH="0" baseline="3000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30000" smtClean="0">
                          <a:ln>
                            <a:noFill/>
                          </a:ln>
                          <a:solidFill>
                            <a:schemeClr val="bg2"/>
                          </a:solidFill>
                          <a:effectLst/>
                          <a:latin typeface="+mn-lt"/>
                          <a:cs typeface="Times New Roman" panose="02020603050405020304" pitchFamily="18" charset="0"/>
                        </a:rPr>
                        <a:t>182</a:t>
                      </a:r>
                      <a:r>
                        <a:rPr kumimoji="0" lang="en-US" altLang="ru-RU" sz="1600" b="0" i="0" u="none" strike="noStrike" cap="none" normalizeH="0" baseline="0" smtClean="0">
                          <a:ln>
                            <a:noFill/>
                          </a:ln>
                          <a:solidFill>
                            <a:schemeClr val="bg2"/>
                          </a:solidFill>
                          <a:effectLst/>
                          <a:latin typeface="+mn-lt"/>
                          <a:cs typeface="Times New Roman" panose="02020603050405020304" pitchFamily="18" charset="0"/>
                        </a:rPr>
                        <a:t>W</a:t>
                      </a:r>
                      <a:r>
                        <a:rPr kumimoji="0" lang="ru-RU" altLang="ru-RU" sz="1600" b="0" i="0" u="none" strike="noStrike" cap="none" normalizeH="0" baseline="30000" smtClean="0">
                          <a:ln>
                            <a:noFill/>
                          </a:ln>
                          <a:solidFill>
                            <a:schemeClr val="bg2"/>
                          </a:solidFill>
                          <a:effectLst/>
                          <a:latin typeface="+mn-lt"/>
                          <a:cs typeface="Times New Roman" panose="02020603050405020304" pitchFamily="18" charset="0"/>
                        </a:rPr>
                        <a:t>+</a:t>
                      </a:r>
                      <a:r>
                        <a:rPr kumimoji="0" lang="en-US" altLang="ru-RU" sz="1600" b="0" i="0" u="none" strike="noStrike" cap="none" normalizeH="0" baseline="30000" smtClean="0">
                          <a:ln>
                            <a:noFill/>
                          </a:ln>
                          <a:solidFill>
                            <a:schemeClr val="bg2"/>
                          </a:solidFill>
                          <a:effectLst/>
                          <a:latin typeface="+mn-lt"/>
                          <a:cs typeface="Times New Roman" panose="02020603050405020304" pitchFamily="18" charset="0"/>
                        </a:rPr>
                        <a:t>32</a:t>
                      </a:r>
                      <a:r>
                        <a:rPr kumimoji="0" lang="en-US"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3000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30000" smtClean="0">
                          <a:ln>
                            <a:noFill/>
                          </a:ln>
                          <a:solidFill>
                            <a:schemeClr val="bg2"/>
                          </a:solidFill>
                          <a:effectLst/>
                          <a:latin typeface="+mn-lt"/>
                          <a:cs typeface="Times New Roman" panose="02020603050405020304" pitchFamily="18" charset="0"/>
                        </a:rPr>
                        <a:t>184</a:t>
                      </a:r>
                      <a:r>
                        <a:rPr kumimoji="0" lang="en-US" altLang="ru-RU" sz="1600" b="0" i="0" u="none" strike="noStrike" cap="none" normalizeH="0" baseline="0" smtClean="0">
                          <a:ln>
                            <a:noFill/>
                          </a:ln>
                          <a:solidFill>
                            <a:schemeClr val="bg2"/>
                          </a:solidFill>
                          <a:effectLst/>
                          <a:latin typeface="+mn-lt"/>
                          <a:cs typeface="Times New Roman" panose="02020603050405020304" pitchFamily="18" charset="0"/>
                        </a:rPr>
                        <a:t>W</a:t>
                      </a:r>
                      <a:r>
                        <a:rPr kumimoji="0" lang="ru-RU" altLang="ru-RU" sz="1600" b="0" i="0" u="none" strike="noStrike" cap="none" normalizeH="0" baseline="30000" smtClean="0">
                          <a:ln>
                            <a:noFill/>
                          </a:ln>
                          <a:solidFill>
                            <a:schemeClr val="bg2"/>
                          </a:solidFill>
                          <a:effectLst/>
                          <a:latin typeface="+mn-lt"/>
                          <a:cs typeface="Times New Roman" panose="02020603050405020304" pitchFamily="18" charset="0"/>
                        </a:rPr>
                        <a:t>+</a:t>
                      </a:r>
                      <a:r>
                        <a:rPr kumimoji="0" lang="en-US" altLang="ru-RU" sz="1600" b="0" i="0" u="none" strike="noStrike" cap="none" normalizeH="0" baseline="30000" smtClean="0">
                          <a:ln>
                            <a:noFill/>
                          </a:ln>
                          <a:solidFill>
                            <a:schemeClr val="bg2"/>
                          </a:solidFill>
                          <a:effectLst/>
                          <a:latin typeface="+mn-lt"/>
                          <a:cs typeface="Times New Roman" panose="02020603050405020304" pitchFamily="18" charset="0"/>
                        </a:rPr>
                        <a:t>31 184</a:t>
                      </a:r>
                      <a:r>
                        <a:rPr kumimoji="0" lang="en-US" altLang="ru-RU" sz="1600" b="0" i="0" u="none" strike="noStrike" cap="none" normalizeH="0" baseline="0" smtClean="0">
                          <a:ln>
                            <a:noFill/>
                          </a:ln>
                          <a:solidFill>
                            <a:schemeClr val="bg2"/>
                          </a:solidFill>
                          <a:effectLst/>
                          <a:latin typeface="+mn-lt"/>
                          <a:cs typeface="Times New Roman" panose="02020603050405020304" pitchFamily="18" charset="0"/>
                        </a:rPr>
                        <a:t>W</a:t>
                      </a:r>
                      <a:r>
                        <a:rPr kumimoji="0" lang="ru-RU" altLang="ru-RU" sz="1600" b="0" i="0" u="none" strike="noStrike" cap="none" normalizeH="0" baseline="30000" smtClean="0">
                          <a:ln>
                            <a:noFill/>
                          </a:ln>
                          <a:solidFill>
                            <a:schemeClr val="bg2"/>
                          </a:solidFill>
                          <a:effectLst/>
                          <a:latin typeface="+mn-lt"/>
                          <a:cs typeface="Times New Roman" panose="02020603050405020304" pitchFamily="18" charset="0"/>
                        </a:rPr>
                        <a:t>+</a:t>
                      </a:r>
                      <a:r>
                        <a:rPr kumimoji="0" lang="en-US" altLang="ru-RU" sz="1600" b="0" i="0" u="none" strike="noStrike" cap="none" normalizeH="0" baseline="30000" smtClean="0">
                          <a:ln>
                            <a:noFill/>
                          </a:ln>
                          <a:solidFill>
                            <a:schemeClr val="bg2"/>
                          </a:solidFill>
                          <a:effectLst/>
                          <a:latin typeface="+mn-lt"/>
                          <a:cs typeface="Times New Roman" panose="02020603050405020304" pitchFamily="18" charset="0"/>
                        </a:rPr>
                        <a:t>32</a:t>
                      </a:r>
                      <a:r>
                        <a:rPr kumimoji="0" lang="en-US"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30000" smtClean="0">
                          <a:ln>
                            <a:noFill/>
                          </a:ln>
                          <a:solidFill>
                            <a:schemeClr val="bg2"/>
                          </a:solidFill>
                          <a:effectLst/>
                          <a:latin typeface="+mn-lt"/>
                          <a:cs typeface="Times New Roman" panose="02020603050405020304" pitchFamily="18" charset="0"/>
                        </a:rPr>
                        <a:t> </a:t>
                      </a:r>
                      <a:r>
                        <a:rPr kumimoji="0" lang="ru-RU"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ru-RU" altLang="ru-RU" sz="1600" b="0" i="0" u="none" strike="noStrike" cap="none" normalizeH="0" baseline="30000" smtClean="0">
                          <a:ln>
                            <a:noFill/>
                          </a:ln>
                          <a:solidFill>
                            <a:schemeClr val="bg2"/>
                          </a:solidFill>
                          <a:effectLst/>
                          <a:latin typeface="+mn-lt"/>
                          <a:cs typeface="Times New Roman" panose="02020603050405020304" pitchFamily="18" charset="0"/>
                        </a:rPr>
                        <a:t> </a:t>
                      </a:r>
                      <a:r>
                        <a:rPr kumimoji="0" lang="ru-RU" altLang="ru-RU" sz="1600" b="0" i="0" u="none" strike="noStrike" cap="none" normalizeH="0" baseline="0" smtClean="0">
                          <a:ln>
                            <a:noFill/>
                          </a:ln>
                          <a:solidFill>
                            <a:schemeClr val="bg2"/>
                          </a:solidFill>
                          <a:effectLst/>
                          <a:latin typeface="+mn-lt"/>
                          <a:cs typeface="Times New Roman" panose="02020603050405020304" pitchFamily="18" charset="0"/>
                        </a:rPr>
                        <a:t>  </a:t>
                      </a:r>
                      <a:endParaRPr kumimoji="0" lang="ru-RU" altLang="ru-RU" sz="1600" b="0" i="0" u="none" strike="noStrike" cap="none" normalizeH="0" baseline="0" smtClean="0">
                        <a:ln>
                          <a:noFill/>
                        </a:ln>
                        <a:solidFill>
                          <a:schemeClr val="bg2"/>
                        </a:solidFill>
                        <a:effectLst/>
                        <a:latin typeface="+mn-lt"/>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a:t>
                      </a:r>
                      <a:endParaRPr kumimoji="0" lang="ru-RU" altLang="ru-RU" sz="1600" b="0" i="0" u="none" strike="noStrike" cap="none" normalizeH="0" baseline="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Mass-to-charge</a:t>
                      </a:r>
                      <a:r>
                        <a:rPr lang="en-US" sz="1600" baseline="0" dirty="0" smtClean="0">
                          <a:solidFill>
                            <a:schemeClr val="bg2">
                              <a:lumMod val="50000"/>
                            </a:schemeClr>
                          </a:solidFill>
                        </a:rPr>
                        <a:t> </a:t>
                      </a:r>
                      <a:r>
                        <a:rPr lang="en-US" sz="1600" dirty="0" smtClean="0">
                          <a:solidFill>
                            <a:schemeClr val="bg2">
                              <a:lumMod val="50000"/>
                            </a:schemeClr>
                          </a:solidFill>
                        </a:rPr>
                        <a:t>ratio of accelerated ions</a:t>
                      </a:r>
                      <a:endParaRPr kumimoji="0" lang="ru-RU" altLang="ru-RU" sz="1600" b="0"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A/Z =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3</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6</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0</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A/Z =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UniversalMath1 BT" pitchFamily="18" charset="2"/>
                        </a:rPr>
                        <a:t>–</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UniversalMath1 BT" pitchFamily="18" charset="2"/>
                        </a:rPr>
                        <a:t>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95</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UniversalMath1 BT" pitchFamily="18" charset="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chemeClr val="bg2"/>
                          </a:solidFill>
                          <a:effectLst/>
                          <a:latin typeface="Times New Roman" panose="02020603050405020304" pitchFamily="18" charset="0"/>
                        </a:rPr>
                        <a:t>3</a:t>
                      </a:r>
                      <a:endParaRPr kumimoji="0" lang="ru-RU" altLang="ru-RU" sz="1600" b="0" i="0" u="none" strike="noStrike" cap="none" normalizeH="0" baseline="0" dirty="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Ion</a:t>
                      </a:r>
                      <a:r>
                        <a:rPr lang="en-US" sz="1600" baseline="0" dirty="0" smtClean="0">
                          <a:solidFill>
                            <a:schemeClr val="bg2">
                              <a:lumMod val="50000"/>
                            </a:schemeClr>
                          </a:solidFill>
                        </a:rPr>
                        <a:t> </a:t>
                      </a:r>
                      <a:r>
                        <a:rPr lang="en-US" sz="1600" dirty="0" smtClean="0">
                          <a:solidFill>
                            <a:schemeClr val="bg2">
                              <a:lumMod val="50000"/>
                            </a:schemeClr>
                          </a:solidFill>
                        </a:rPr>
                        <a:t>energy</a:t>
                      </a:r>
                      <a:endParaRPr kumimoji="0" lang="ru-RU" altLang="ru-RU" sz="1600" b="0"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25</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 MeV/A</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0</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9</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2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MeV/A</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4</a:t>
                      </a:r>
                      <a:endParaRPr kumimoji="0" lang="ru-RU" altLang="ru-RU" sz="1600" b="0" i="0" u="none" strike="noStrike" cap="none" normalizeH="0" baseline="0" dirty="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r>
                        <a:rPr lang="en-US" sz="1600" dirty="0" smtClean="0">
                          <a:solidFill>
                            <a:schemeClr val="bg2">
                              <a:lumMod val="50000"/>
                            </a:schemeClr>
                          </a:solidFill>
                        </a:rPr>
                        <a:t>Diameter of the magnet pole</a:t>
                      </a:r>
                      <a:endParaRPr lang="ru-RU" sz="1600" baseline="0" dirty="0">
                        <a:solidFill>
                          <a:schemeClr val="bg2">
                            <a:lumMod val="50000"/>
                          </a:schemeClr>
                        </a:solidFill>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aseline="0" dirty="0" smtClean="0">
                          <a:solidFill>
                            <a:schemeClr val="bg2"/>
                          </a:solidFill>
                          <a:latin typeface="+mn-lt"/>
                        </a:rPr>
                        <a:t>1 </a:t>
                      </a:r>
                      <a:r>
                        <a:rPr lang="en-US" sz="1600" baseline="0" dirty="0" smtClean="0">
                          <a:solidFill>
                            <a:schemeClr val="bg2"/>
                          </a:solidFill>
                          <a:latin typeface="+mn-lt"/>
                        </a:rPr>
                        <a:t>m</a:t>
                      </a:r>
                      <a:endParaRPr lang="ru-RU" sz="1600" baseline="0" dirty="0" smtClean="0">
                        <a:solidFill>
                          <a:schemeClr val="bg2"/>
                        </a:solidFill>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algn="ctr"/>
                      <a:r>
                        <a:rPr lang="ru-RU" sz="1600" baseline="0" dirty="0" smtClean="0">
                          <a:solidFill>
                            <a:schemeClr val="bg2"/>
                          </a:solidFill>
                          <a:latin typeface="+mn-lt"/>
                        </a:rPr>
                        <a:t>1 </a:t>
                      </a:r>
                      <a:r>
                        <a:rPr lang="en-US" sz="1600" baseline="0" dirty="0" smtClean="0">
                          <a:solidFill>
                            <a:schemeClr val="bg2"/>
                          </a:solidFill>
                          <a:latin typeface="+mn-lt"/>
                        </a:rPr>
                        <a:t>m</a:t>
                      </a:r>
                      <a:endParaRPr lang="ru-RU" sz="1600" baseline="0" dirty="0">
                        <a:solidFill>
                          <a:schemeClr val="bg2"/>
                        </a:solidFill>
                        <a:latin typeface="+mn-lt"/>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5</a:t>
                      </a:r>
                      <a:endParaRPr kumimoji="0" lang="ru-RU" altLang="ru-RU" sz="1600" b="0" i="0" u="none" strike="noStrike" cap="none" normalizeH="0" baseline="0" dirty="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Average magnetic field</a:t>
                      </a:r>
                      <a:endParaRPr kumimoji="0" lang="ru-RU" altLang="ru-RU" sz="1600" b="0"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88</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2</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01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T</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78</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UniversalMath1 BT" pitchFamily="18" charset="2"/>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93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T</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UniversalMath1 BT" pitchFamily="18" charset="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6</a:t>
                      </a:r>
                      <a:endParaRPr kumimoji="0" lang="ru-RU" altLang="ru-RU" sz="1600" b="0" i="0" u="none" strike="noStrike" cap="none" normalizeH="0" baseline="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Frequency of the RF system</a:t>
                      </a:r>
                      <a:endParaRPr kumimoji="0" lang="ru-RU" altLang="ru-RU" sz="1600" b="0"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20</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4</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 -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20</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9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MHz</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19</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8</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 -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20</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6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MHz</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7</a:t>
                      </a:r>
                      <a:endParaRPr kumimoji="0" lang="ru-RU" altLang="ru-RU" sz="1600" b="0" i="0" u="none" strike="noStrike" cap="none" normalizeH="0" baseline="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Injection energy</a:t>
                      </a:r>
                      <a:endParaRPr kumimoji="0" lang="ru-RU" altLang="ru-RU" sz="1600" b="0"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12</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kV</a:t>
                      </a:r>
                      <a:endParaRPr kumimoji="0" lang="ru-RU" altLang="ru-RU" sz="1600" b="0" i="0" u="none" strike="noStrike" cap="none" normalizeH="0" baseline="0" dirty="0" smtClean="0">
                        <a:ln>
                          <a:noFill/>
                        </a:ln>
                        <a:solidFill>
                          <a:schemeClr val="bg2"/>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14</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15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kV</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8</a:t>
                      </a:r>
                      <a:endParaRPr kumimoji="0" lang="ru-RU" altLang="ru-RU" sz="1600" b="0" i="0" u="none" strike="noStrike" cap="none" normalizeH="0" baseline="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Vacuum in injection channel</a:t>
                      </a:r>
                      <a:endParaRPr kumimoji="0" lang="ru-RU" altLang="ru-RU" sz="1600" b="0"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5·10</a:t>
                      </a:r>
                      <a:r>
                        <a:rPr kumimoji="0" lang="ru-RU" altLang="ru-RU" sz="1600" b="0" i="0" u="none" strike="noStrike" cap="none" normalizeH="0" baseline="30000" dirty="0" smtClean="0">
                          <a:ln>
                            <a:noFill/>
                          </a:ln>
                          <a:solidFill>
                            <a:schemeClr val="bg2"/>
                          </a:solidFill>
                          <a:effectLst/>
                          <a:latin typeface="+mn-lt"/>
                          <a:cs typeface="Times New Roman" panose="02020603050405020304" pitchFamily="18" charset="0"/>
                        </a:rPr>
                        <a:t>-7</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0" dirty="0" err="1" smtClean="0">
                          <a:ln>
                            <a:noFill/>
                          </a:ln>
                          <a:solidFill>
                            <a:schemeClr val="bg2"/>
                          </a:solidFill>
                          <a:effectLst/>
                          <a:latin typeface="+mn-lt"/>
                          <a:cs typeface="Times New Roman" panose="02020603050405020304" pitchFamily="18" charset="0"/>
                        </a:rPr>
                        <a:t>Torr</a:t>
                      </a:r>
                      <a:endParaRPr kumimoji="0" lang="ru-RU" altLang="ru-RU" sz="1600" b="0" i="0" u="none" strike="noStrike" cap="none" normalizeH="0" baseline="0" dirty="0" smtClean="0">
                        <a:ln>
                          <a:noFill/>
                        </a:ln>
                        <a:solidFill>
                          <a:schemeClr val="bg2"/>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5·10</a:t>
                      </a:r>
                      <a:r>
                        <a:rPr kumimoji="0" lang="ru-RU" altLang="ru-RU" sz="1600" b="0" i="0" u="none" strike="noStrike" cap="none" normalizeH="0" baseline="30000" dirty="0" smtClean="0">
                          <a:ln>
                            <a:noFill/>
                          </a:ln>
                          <a:solidFill>
                            <a:schemeClr val="bg2"/>
                          </a:solidFill>
                          <a:effectLst/>
                          <a:latin typeface="+mn-lt"/>
                          <a:cs typeface="Times New Roman" panose="02020603050405020304" pitchFamily="18" charset="0"/>
                        </a:rPr>
                        <a:t>-7</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ru-RU" altLang="ru-RU" sz="1600" b="0" i="0" u="none" strike="noStrike" cap="none" normalizeH="0" baseline="0" dirty="0" err="1" smtClean="0">
                          <a:ln>
                            <a:noFill/>
                          </a:ln>
                          <a:solidFill>
                            <a:schemeClr val="bg2"/>
                          </a:solidFill>
                          <a:effectLst/>
                          <a:latin typeface="+mn-lt"/>
                          <a:cs typeface="Times New Roman" panose="02020603050405020304" pitchFamily="18" charset="0"/>
                        </a:rPr>
                        <a:t>Торр</a:t>
                      </a:r>
                      <a:endParaRPr kumimoji="0" lang="ru-RU" altLang="ru-RU" sz="1600" b="0" i="0" u="none" strike="noStrike" cap="none" normalizeH="0" baseline="0" dirty="0" smtClean="0">
                        <a:ln>
                          <a:noFill/>
                        </a:ln>
                        <a:solidFill>
                          <a:schemeClr val="bg2"/>
                        </a:solidFill>
                        <a:effectLst/>
                        <a:latin typeface="+mn-lt"/>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9</a:t>
                      </a:r>
                      <a:endParaRPr kumimoji="0" lang="ru-RU" altLang="ru-RU" sz="1600" b="0" i="0" u="none" strike="noStrike" cap="none" normalizeH="0" baseline="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Working vacuum in cyclotron</a:t>
                      </a:r>
                      <a:endParaRPr kumimoji="0" lang="ru-RU" altLang="ru-RU" sz="1600" b="0"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5·10</a:t>
                      </a:r>
                      <a:r>
                        <a:rPr kumimoji="0" lang="ru-RU" altLang="ru-RU" sz="1600" b="0" i="0" u="none" strike="noStrike" cap="none" normalizeH="0" baseline="30000" dirty="0" smtClean="0">
                          <a:ln>
                            <a:noFill/>
                          </a:ln>
                          <a:solidFill>
                            <a:schemeClr val="bg2"/>
                          </a:solidFill>
                          <a:effectLst/>
                          <a:latin typeface="+mn-lt"/>
                          <a:cs typeface="Times New Roman" panose="02020603050405020304" pitchFamily="18" charset="0"/>
                        </a:rPr>
                        <a:t>-7</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0" dirty="0" err="1" smtClean="0">
                          <a:ln>
                            <a:noFill/>
                          </a:ln>
                          <a:solidFill>
                            <a:schemeClr val="bg2"/>
                          </a:solidFill>
                          <a:effectLst/>
                          <a:latin typeface="+mn-lt"/>
                          <a:cs typeface="Times New Roman" panose="02020603050405020304" pitchFamily="18" charset="0"/>
                        </a:rPr>
                        <a:t>Torr</a:t>
                      </a:r>
                      <a:endParaRPr kumimoji="0" lang="ru-RU" altLang="ru-RU" sz="1600" b="0" i="0" u="none" strike="noStrike" cap="none" normalizeH="0" baseline="0" dirty="0" smtClean="0">
                        <a:ln>
                          <a:noFill/>
                        </a:ln>
                        <a:solidFill>
                          <a:schemeClr val="bg2"/>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5·10</a:t>
                      </a:r>
                      <a:r>
                        <a:rPr kumimoji="0" lang="ru-RU" altLang="ru-RU" sz="1600" b="0" i="0" u="none" strike="noStrike" cap="none" normalizeH="0" baseline="30000" dirty="0" smtClean="0">
                          <a:ln>
                            <a:noFill/>
                          </a:ln>
                          <a:solidFill>
                            <a:schemeClr val="bg2"/>
                          </a:solidFill>
                          <a:effectLst/>
                          <a:latin typeface="+mn-lt"/>
                          <a:cs typeface="Times New Roman" panose="02020603050405020304" pitchFamily="18" charset="0"/>
                        </a:rPr>
                        <a:t>-8</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0" dirty="0" err="1" smtClean="0">
                          <a:ln>
                            <a:noFill/>
                          </a:ln>
                          <a:solidFill>
                            <a:schemeClr val="bg2"/>
                          </a:solidFill>
                          <a:effectLst/>
                          <a:latin typeface="+mn-lt"/>
                          <a:cs typeface="Times New Roman" panose="02020603050405020304" pitchFamily="18" charset="0"/>
                        </a:rPr>
                        <a:t>Torr</a:t>
                      </a:r>
                      <a:endParaRPr kumimoji="0" lang="ru-RU" altLang="ru-RU" sz="1600" b="0" i="0" u="none" strike="noStrike" cap="none" normalizeH="0" baseline="0" dirty="0" smtClean="0">
                        <a:ln>
                          <a:noFill/>
                        </a:ln>
                        <a:solidFill>
                          <a:schemeClr val="bg2"/>
                        </a:solidFill>
                        <a:effectLst/>
                        <a:latin typeface="+mn-lt"/>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327025">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10</a:t>
                      </a:r>
                      <a:endParaRPr kumimoji="0" lang="ru-RU" altLang="ru-RU" sz="1600" b="0" i="0" u="none" strike="noStrike" cap="none" normalizeH="0" baseline="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Voltage on the </a:t>
                      </a:r>
                      <a:r>
                        <a:rPr lang="en-US" sz="1600" dirty="0" err="1" smtClean="0">
                          <a:solidFill>
                            <a:schemeClr val="bg2">
                              <a:lumMod val="50000"/>
                            </a:schemeClr>
                          </a:solidFill>
                        </a:rPr>
                        <a:t>dees</a:t>
                      </a:r>
                      <a:endParaRPr kumimoji="0" lang="ru-RU" altLang="ru-RU" sz="1600" b="0"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50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kV</a:t>
                      </a:r>
                      <a:endParaRPr kumimoji="0" lang="ru-RU" altLang="ru-RU" sz="1600" b="0" i="0" u="none" strike="noStrike" cap="none" normalizeH="0" baseline="0" dirty="0" smtClean="0">
                        <a:ln>
                          <a:noFill/>
                        </a:ln>
                        <a:solidFill>
                          <a:schemeClr val="bg2"/>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45</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UniversalMath1 BT" pitchFamily="18" charset="2"/>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55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kV</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UniversalMath1 BT" pitchFamily="18" charset="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57200">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11</a:t>
                      </a:r>
                      <a:endParaRPr kumimoji="0" lang="ru-RU" altLang="ru-RU" sz="1600" b="0" i="0" u="none" strike="noStrike" cap="none" normalizeH="0" baseline="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Intensity of the accelerated and extracted beam of </a:t>
                      </a:r>
                      <a:r>
                        <a:rPr kumimoji="0" lang="ru-RU" altLang="ru-RU" sz="1600" b="1" i="0" u="none" strike="noStrike" cap="none" normalizeH="0" baseline="30000" dirty="0" smtClean="0">
                          <a:ln>
                            <a:noFill/>
                          </a:ln>
                          <a:solidFill>
                            <a:schemeClr val="bg2">
                              <a:lumMod val="50000"/>
                            </a:schemeClr>
                          </a:solidFill>
                          <a:effectLst/>
                          <a:latin typeface="Times New Roman" panose="02020603050405020304" pitchFamily="18" charset="0"/>
                          <a:cs typeface="Times New Roman" panose="02020603050405020304" pitchFamily="18" charset="0"/>
                        </a:rPr>
                        <a:t>86</a:t>
                      </a:r>
                      <a:r>
                        <a:rPr kumimoji="0" lang="en-US" altLang="ru-RU" sz="1600" b="1" i="0" u="none" strike="noStrike" cap="none" normalizeH="0" baseline="0" dirty="0" smtClean="0">
                          <a:ln>
                            <a:noFill/>
                          </a:ln>
                          <a:solidFill>
                            <a:schemeClr val="bg2">
                              <a:lumMod val="50000"/>
                            </a:schemeClr>
                          </a:solidFill>
                          <a:effectLst/>
                          <a:latin typeface="Times New Roman" panose="02020603050405020304" pitchFamily="18" charset="0"/>
                          <a:cs typeface="Times New Roman" panose="02020603050405020304" pitchFamily="18" charset="0"/>
                        </a:rPr>
                        <a:t>Kr</a:t>
                      </a:r>
                      <a:r>
                        <a:rPr kumimoji="0" lang="ru-RU" altLang="ru-RU" sz="1600" b="1" i="0" u="none" strike="noStrike" cap="none" normalizeH="0" baseline="30000" dirty="0" smtClean="0">
                          <a:ln>
                            <a:noFill/>
                          </a:ln>
                          <a:solidFill>
                            <a:schemeClr val="bg2">
                              <a:lumMod val="50000"/>
                            </a:schemeClr>
                          </a:solidFill>
                          <a:effectLst/>
                          <a:latin typeface="Times New Roman" panose="02020603050405020304" pitchFamily="18" charset="0"/>
                          <a:cs typeface="Times New Roman" panose="02020603050405020304" pitchFamily="18" charset="0"/>
                        </a:rPr>
                        <a:t>15+</a:t>
                      </a:r>
                      <a:endParaRPr kumimoji="0" lang="ru-RU" altLang="ru-RU" sz="1600" b="1"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10</a:t>
                      </a:r>
                      <a:r>
                        <a:rPr kumimoji="0" lang="ru-RU" altLang="ru-RU" sz="1600" b="0" i="0" u="none" strike="noStrike" cap="none" normalizeH="0" baseline="30000" dirty="0" smtClean="0">
                          <a:ln>
                            <a:noFill/>
                          </a:ln>
                          <a:solidFill>
                            <a:schemeClr val="bg2"/>
                          </a:solidFill>
                          <a:effectLst/>
                          <a:latin typeface="+mn-lt"/>
                          <a:cs typeface="Times New Roman" panose="02020603050405020304" pitchFamily="18" charset="0"/>
                          <a:sym typeface="Symbol" panose="05050102010706020507" pitchFamily="18" charset="2"/>
                        </a:rPr>
                        <a:t>12 </a:t>
                      </a:r>
                      <a:r>
                        <a:rPr kumimoji="0" lang="en-US" altLang="ru-RU" sz="1600" b="0" i="0" u="none" strike="noStrike" cap="none" normalizeH="0" baseline="0" dirty="0" err="1" smtClean="0">
                          <a:ln>
                            <a:noFill/>
                          </a:ln>
                          <a:solidFill>
                            <a:schemeClr val="bg2"/>
                          </a:solidFill>
                          <a:effectLst/>
                          <a:latin typeface="+mn-lt"/>
                          <a:cs typeface="Times New Roman" panose="02020603050405020304" pitchFamily="18" charset="0"/>
                          <a:sym typeface="Symbol" panose="05050102010706020507" pitchFamily="18" charset="2"/>
                        </a:rPr>
                        <a:t>pps</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(2</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5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4·10</a:t>
                      </a:r>
                      <a:r>
                        <a:rPr kumimoji="0" lang="ru-RU" altLang="ru-RU" sz="1600" b="0" i="0" u="none" strike="noStrike" cap="none" normalizeH="0" baseline="30000" dirty="0" smtClean="0">
                          <a:ln>
                            <a:noFill/>
                          </a:ln>
                          <a:solidFill>
                            <a:schemeClr val="bg2"/>
                          </a:solidFill>
                          <a:effectLst/>
                          <a:latin typeface="+mn-lt"/>
                          <a:cs typeface="Times New Roman" panose="02020603050405020304" pitchFamily="18" charset="0"/>
                        </a:rPr>
                        <a:t>12 </a:t>
                      </a:r>
                      <a:r>
                        <a:rPr kumimoji="0" lang="en-US" altLang="ru-RU" sz="1600" b="0" i="0" u="none" strike="noStrike" cap="none" normalizeH="0" baseline="0" dirty="0" err="1" smtClean="0">
                          <a:ln>
                            <a:noFill/>
                          </a:ln>
                          <a:solidFill>
                            <a:schemeClr val="bg2"/>
                          </a:solidFill>
                          <a:effectLst/>
                          <a:latin typeface="+mn-lt"/>
                          <a:cs typeface="Times New Roman" panose="02020603050405020304" pitchFamily="18" charset="0"/>
                        </a:rPr>
                        <a:t>pps</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(3</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a:t>
                      </a:r>
                      <a:endParaRPr kumimoji="0" lang="ru-RU" altLang="ru-RU" sz="1600" b="0" i="0" u="none" strike="noStrike" cap="none" normalizeH="0" baseline="0" dirty="0" smtClean="0">
                        <a:ln>
                          <a:noFill/>
                        </a:ln>
                        <a:solidFill>
                          <a:schemeClr val="bg2"/>
                        </a:solidFill>
                        <a:effectLst/>
                        <a:latin typeface="+mn-lt"/>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57200">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12</a:t>
                      </a:r>
                      <a:endParaRPr kumimoji="0" lang="ru-RU" altLang="ru-RU" sz="1600" b="0" i="0" u="none" strike="noStrike" cap="none" normalizeH="0" baseline="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Intensity of the accelerated </a:t>
                      </a:r>
                      <a:r>
                        <a:rPr lang="en-US" sz="1400" dirty="0" smtClean="0">
                          <a:solidFill>
                            <a:schemeClr val="bg2">
                              <a:lumMod val="50000"/>
                            </a:schemeClr>
                          </a:solidFill>
                        </a:rPr>
                        <a:t>and extracted beam of </a:t>
                      </a:r>
                      <a:r>
                        <a:rPr kumimoji="0" lang="ru-RU" altLang="ru-RU" sz="1600" b="1" i="0" u="none" strike="noStrike" cap="none" normalizeH="0" baseline="30000" dirty="0" smtClean="0">
                          <a:ln>
                            <a:noFill/>
                          </a:ln>
                          <a:solidFill>
                            <a:schemeClr val="bg2">
                              <a:lumMod val="50000"/>
                            </a:schemeClr>
                          </a:solidFill>
                          <a:effectLst/>
                          <a:latin typeface="Times New Roman" panose="02020603050405020304" pitchFamily="18" charset="0"/>
                          <a:cs typeface="Times New Roman" panose="02020603050405020304" pitchFamily="18" charset="0"/>
                        </a:rPr>
                        <a:t>132</a:t>
                      </a:r>
                      <a:r>
                        <a:rPr kumimoji="0" lang="en-US" altLang="ru-RU" sz="1600" b="1" i="0" u="none" strike="noStrike" cap="none" normalizeH="0" baseline="0" dirty="0" err="1" smtClean="0">
                          <a:ln>
                            <a:noFill/>
                          </a:ln>
                          <a:solidFill>
                            <a:schemeClr val="bg2">
                              <a:lumMod val="50000"/>
                            </a:schemeClr>
                          </a:solidFill>
                          <a:effectLst/>
                          <a:latin typeface="Times New Roman" panose="02020603050405020304" pitchFamily="18" charset="0"/>
                          <a:cs typeface="Times New Roman" panose="02020603050405020304" pitchFamily="18" charset="0"/>
                        </a:rPr>
                        <a:t>Xe</a:t>
                      </a:r>
                      <a:r>
                        <a:rPr kumimoji="0" lang="ru-RU" altLang="ru-RU" sz="1600" b="1" i="0" u="none" strike="noStrike" cap="none" normalizeH="0" baseline="30000" dirty="0" smtClean="0">
                          <a:ln>
                            <a:noFill/>
                          </a:ln>
                          <a:solidFill>
                            <a:schemeClr val="bg2">
                              <a:lumMod val="50000"/>
                            </a:schemeClr>
                          </a:solidFill>
                          <a:effectLst/>
                          <a:latin typeface="Times New Roman" panose="02020603050405020304" pitchFamily="18" charset="0"/>
                          <a:cs typeface="Times New Roman" panose="02020603050405020304" pitchFamily="18" charset="0"/>
                        </a:rPr>
                        <a:t>23+</a:t>
                      </a:r>
                      <a:endParaRPr kumimoji="0" lang="ru-RU" altLang="ru-RU" sz="1600" b="1"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 2</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6·10</a:t>
                      </a:r>
                      <a:r>
                        <a:rPr kumimoji="0" lang="ru-RU" altLang="ru-RU" sz="1600" b="0" i="0" u="none" strike="noStrike" cap="none" normalizeH="0" baseline="30000" dirty="0" smtClean="0">
                          <a:ln>
                            <a:noFill/>
                          </a:ln>
                          <a:solidFill>
                            <a:schemeClr val="bg2"/>
                          </a:solidFill>
                          <a:effectLst/>
                          <a:latin typeface="+mn-lt"/>
                          <a:cs typeface="Times New Roman" panose="02020603050405020304" pitchFamily="18" charset="0"/>
                          <a:sym typeface="Symbol" panose="05050102010706020507" pitchFamily="18" charset="2"/>
                        </a:rPr>
                        <a:t>11 </a:t>
                      </a:r>
                      <a:r>
                        <a:rPr kumimoji="0" lang="en-US" altLang="ru-RU" sz="1600" b="0" i="0" u="none" strike="noStrike" cap="none" normalizeH="0" baseline="0" dirty="0" err="1" smtClean="0">
                          <a:ln>
                            <a:noFill/>
                          </a:ln>
                          <a:solidFill>
                            <a:schemeClr val="bg2"/>
                          </a:solidFill>
                          <a:effectLst/>
                          <a:latin typeface="+mn-lt"/>
                          <a:cs typeface="Times New Roman" panose="02020603050405020304" pitchFamily="18" charset="0"/>
                          <a:sym typeface="Symbol" panose="05050102010706020507" pitchFamily="18" charset="2"/>
                        </a:rPr>
                        <a:t>pps</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(1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 10</a:t>
                      </a:r>
                      <a:r>
                        <a:rPr kumimoji="0" lang="ru-RU" altLang="ru-RU" sz="1600" b="0" i="0" u="none" strike="noStrike" cap="none" normalizeH="0" baseline="30000" dirty="0" smtClean="0">
                          <a:ln>
                            <a:noFill/>
                          </a:ln>
                          <a:solidFill>
                            <a:schemeClr val="bg2"/>
                          </a:solidFill>
                          <a:effectLst/>
                          <a:latin typeface="+mn-lt"/>
                          <a:cs typeface="Times New Roman" panose="02020603050405020304" pitchFamily="18" charset="0"/>
                          <a:sym typeface="Symbol" panose="05050102010706020507" pitchFamily="18" charset="2"/>
                        </a:rPr>
                        <a:t>12 </a:t>
                      </a:r>
                      <a:r>
                        <a:rPr kumimoji="0" lang="en-US" altLang="ru-RU" sz="1600" b="0" i="0" u="none" strike="noStrike" cap="none" normalizeH="0" baseline="0" dirty="0" err="1" smtClean="0">
                          <a:ln>
                            <a:noFill/>
                          </a:ln>
                          <a:solidFill>
                            <a:schemeClr val="bg2"/>
                          </a:solidFill>
                          <a:effectLst/>
                          <a:latin typeface="+mn-lt"/>
                          <a:cs typeface="Times New Roman" panose="02020603050405020304" pitchFamily="18" charset="0"/>
                          <a:sym typeface="Symbol" panose="05050102010706020507" pitchFamily="18" charset="2"/>
                        </a:rPr>
                        <a:t>pps</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(3</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7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Tree>
    <p:extLst>
      <p:ext uri="{BB962C8B-B14F-4D97-AF65-F5344CB8AC3E}">
        <p14:creationId xmlns:p14="http://schemas.microsoft.com/office/powerpoint/2010/main" xmlns="" val="20716009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50" name="Picture 2" descr="bitmapshow"/>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824" t="14566" r="25302" b="11111"/>
          <a:stretch/>
        </p:blipFill>
        <p:spPr bwMode="auto">
          <a:xfrm>
            <a:off x="1043609" y="853942"/>
            <a:ext cx="6912767" cy="5991065"/>
          </a:xfrm>
          <a:prstGeom prst="rect">
            <a:avLst/>
          </a:prstGeom>
          <a:noFill/>
          <a:extLst>
            <a:ext uri="{909E8E84-426E-40DD-AFC4-6F175D3DCCD1}">
              <a14:hiddenFill xmlns:a14="http://schemas.microsoft.com/office/drawing/2010/main" xmlns="">
                <a:solidFill>
                  <a:srgbClr val="FFFFFF"/>
                </a:solidFill>
              </a14:hiddenFill>
            </a:ext>
          </a:extLst>
        </p:spPr>
      </p:pic>
      <p:sp>
        <p:nvSpPr>
          <p:cNvPr id="539651" name="Text Box 3"/>
          <p:cNvSpPr txBox="1">
            <a:spLocks noChangeArrowheads="1"/>
          </p:cNvSpPr>
          <p:nvPr/>
        </p:nvSpPr>
        <p:spPr bwMode="auto">
          <a:xfrm>
            <a:off x="0" y="188913"/>
            <a:ext cx="91440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3200" dirty="0"/>
              <a:t>Conceptual design </a:t>
            </a:r>
            <a:r>
              <a:rPr lang="en-US" sz="3200" dirty="0" smtClean="0"/>
              <a:t>of FLNR</a:t>
            </a:r>
            <a:r>
              <a:rPr lang="en-US" sz="3200" dirty="0" smtClean="0">
                <a:solidFill>
                  <a:srgbClr val="FFFF00"/>
                </a:solidFill>
                <a:latin typeface="Arial Black" panose="020B0A04020102020204" pitchFamily="34" charset="0"/>
                <a:cs typeface="+mn-cs"/>
              </a:rPr>
              <a:t> </a:t>
            </a:r>
            <a:r>
              <a:rPr lang="en-US" sz="3200" dirty="0" smtClean="0"/>
              <a:t>cyclotrons</a:t>
            </a:r>
            <a:endParaRPr lang="ru-RU" altLang="ru-RU" sz="3200" dirty="0" smtClean="0">
              <a:solidFill>
                <a:srgbClr val="FFFF00"/>
              </a:solidFill>
              <a:latin typeface="Arial Black" panose="020B0A04020102020204" pitchFamily="34" charset="0"/>
              <a:cs typeface="+mn-cs"/>
            </a:endParaRPr>
          </a:p>
        </p:txBody>
      </p:sp>
      <p:sp>
        <p:nvSpPr>
          <p:cNvPr id="2" name="TextBox 1"/>
          <p:cNvSpPr txBox="1"/>
          <p:nvPr/>
        </p:nvSpPr>
        <p:spPr>
          <a:xfrm>
            <a:off x="6012158" y="846519"/>
            <a:ext cx="1944218" cy="369332"/>
          </a:xfrm>
          <a:prstGeom prst="rect">
            <a:avLst/>
          </a:prstGeom>
          <a:solidFill>
            <a:schemeClr val="tx1"/>
          </a:solidFill>
        </p:spPr>
        <p:txBody>
          <a:bodyPr wrap="square" rtlCol="0">
            <a:spAutoFit/>
          </a:bodyPr>
          <a:lstStyle/>
          <a:p>
            <a:r>
              <a:rPr lang="en-US" b="1" dirty="0" smtClean="0">
                <a:solidFill>
                  <a:srgbClr val="000000"/>
                </a:solidFill>
              </a:rPr>
              <a:t>ECR ion source</a:t>
            </a:r>
            <a:endParaRPr lang="ru-RU" b="1" dirty="0">
              <a:solidFill>
                <a:srgbClr val="000000"/>
              </a:solidFill>
            </a:endParaRPr>
          </a:p>
        </p:txBody>
      </p:sp>
    </p:spTree>
    <p:extLst>
      <p:ext uri="{BB962C8B-B14F-4D97-AF65-F5344CB8AC3E}">
        <p14:creationId xmlns:p14="http://schemas.microsoft.com/office/powerpoint/2010/main" xmlns="" val="890113517"/>
      </p:ext>
    </p:extLst>
  </p:cSld>
  <p:clrMapOvr>
    <a:masterClrMapping/>
  </p:clrMapOvr>
  <p:transition spd="med">
    <p:zo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52994" name="Rectangle 2"/>
          <p:cNvSpPr>
            <a:spLocks noChangeArrowheads="1"/>
          </p:cNvSpPr>
          <p:nvPr/>
        </p:nvSpPr>
        <p:spPr bwMode="auto">
          <a:xfrm>
            <a:off x="0" y="333375"/>
            <a:ext cx="9144000" cy="822325"/>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defRPr/>
            </a:pPr>
            <a:r>
              <a:rPr lang="en-US" sz="2400" b="1">
                <a:solidFill>
                  <a:srgbClr val="FFFFFF"/>
                </a:solidFill>
                <a:effectLst>
                  <a:outerShdw blurRad="38100" dist="38100" dir="2700000" algn="tl">
                    <a:srgbClr val="000000"/>
                  </a:outerShdw>
                </a:effectLst>
                <a:latin typeface="Times New Roman" panose="02020603050405020304" pitchFamily="18" charset="0"/>
              </a:rPr>
              <a:t>Intensity of the accelerated and extracted ion beams</a:t>
            </a:r>
            <a:r>
              <a:rPr lang="ru-RU" sz="2400" b="1">
                <a:solidFill>
                  <a:srgbClr val="FFFFFF"/>
                </a:solidFill>
                <a:effectLst>
                  <a:outerShdw blurRad="38100" dist="38100" dir="2700000" algn="tl">
                    <a:srgbClr val="000000"/>
                  </a:outerShdw>
                </a:effectLst>
                <a:latin typeface="Times New Roman" panose="02020603050405020304" pitchFamily="18" charset="0"/>
              </a:rPr>
              <a:t> </a:t>
            </a:r>
            <a:endParaRPr lang="en-US" sz="2400" b="1">
              <a:solidFill>
                <a:srgbClr val="FFFFFF"/>
              </a:solidFill>
              <a:effectLst>
                <a:outerShdw blurRad="38100" dist="38100" dir="2700000" algn="tl">
                  <a:srgbClr val="000000"/>
                </a:outerShdw>
              </a:effectLst>
              <a:latin typeface="Times New Roman" panose="02020603050405020304" pitchFamily="18" charset="0"/>
            </a:endParaRPr>
          </a:p>
          <a:p>
            <a:pPr algn="ctr" eaLnBrk="1" hangingPunct="1">
              <a:defRPr/>
            </a:pPr>
            <a:r>
              <a:rPr lang="en-US" sz="2400" b="1">
                <a:solidFill>
                  <a:srgbClr val="FFFFFF"/>
                </a:solidFill>
                <a:effectLst>
                  <a:outerShdw blurRad="38100" dist="38100" dir="2700000" algn="tl">
                    <a:srgbClr val="000000"/>
                  </a:outerShdw>
                </a:effectLst>
                <a:latin typeface="Times New Roman" panose="02020603050405020304" pitchFamily="18" charset="0"/>
              </a:rPr>
              <a:t>(IC</a:t>
            </a:r>
            <a:r>
              <a:rPr lang="ru-RU" sz="2400" b="1">
                <a:solidFill>
                  <a:srgbClr val="FFFFFF"/>
                </a:solidFill>
                <a:effectLst>
                  <a:outerShdw blurRad="38100" dist="38100" dir="2700000" algn="tl">
                    <a:srgbClr val="000000"/>
                  </a:outerShdw>
                </a:effectLst>
                <a:latin typeface="Times New Roman" panose="02020603050405020304" pitchFamily="18" charset="0"/>
              </a:rPr>
              <a:t>-100</a:t>
            </a:r>
            <a:r>
              <a:rPr lang="en-US" sz="2400" b="1">
                <a:solidFill>
                  <a:srgbClr val="FFFFFF"/>
                </a:solidFill>
                <a:effectLst>
                  <a:outerShdw blurRad="38100" dist="38100" dir="2700000" algn="tl">
                    <a:srgbClr val="000000"/>
                  </a:outerShdw>
                </a:effectLst>
                <a:latin typeface="Times New Roman" panose="02020603050405020304" pitchFamily="18" charset="0"/>
              </a:rPr>
              <a:t> cyclotron,</a:t>
            </a:r>
            <a:r>
              <a:rPr lang="ru-RU" sz="2400" b="1">
                <a:solidFill>
                  <a:srgbClr val="FFFFFF"/>
                </a:solidFill>
                <a:effectLst>
                  <a:outerShdw blurRad="38100" dist="38100" dir="2700000" algn="tl">
                    <a:srgbClr val="000000"/>
                  </a:outerShdw>
                </a:effectLst>
                <a:latin typeface="Times New Roman" panose="02020603050405020304" pitchFamily="18" charset="0"/>
              </a:rPr>
              <a:t> </a:t>
            </a:r>
            <a:r>
              <a:rPr lang="en-US" sz="2400" b="1">
                <a:solidFill>
                  <a:srgbClr val="FFFFFF"/>
                </a:solidFill>
                <a:effectLst>
                  <a:outerShdw blurRad="38100" dist="38100" dir="2700000" algn="tl">
                    <a:srgbClr val="000000"/>
                  </a:outerShdw>
                </a:effectLst>
                <a:latin typeface="Times New Roman" panose="02020603050405020304" pitchFamily="18" charset="0"/>
              </a:rPr>
              <a:t>February</a:t>
            </a:r>
            <a:r>
              <a:rPr lang="ru-RU" sz="2400" b="1">
                <a:solidFill>
                  <a:srgbClr val="FFFFFF"/>
                </a:solidFill>
                <a:effectLst>
                  <a:outerShdw blurRad="38100" dist="38100" dir="2700000" algn="tl">
                    <a:srgbClr val="000000"/>
                  </a:outerShdw>
                </a:effectLst>
                <a:latin typeface="Times New Roman" panose="02020603050405020304" pitchFamily="18" charset="0"/>
              </a:rPr>
              <a:t> 2007).</a:t>
            </a:r>
            <a:r>
              <a:rPr lang="ru-RU" sz="2400">
                <a:solidFill>
                  <a:srgbClr val="FFFFFF"/>
                </a:solidFill>
                <a:latin typeface="Times New Roman" panose="02020603050405020304" pitchFamily="18" charset="0"/>
              </a:rPr>
              <a:t> </a:t>
            </a:r>
          </a:p>
        </p:txBody>
      </p:sp>
      <p:graphicFrame>
        <p:nvGraphicFramePr>
          <p:cNvPr id="852995" name="Group 3"/>
          <p:cNvGraphicFramePr>
            <a:graphicFrameLocks noGrp="1"/>
          </p:cNvGraphicFramePr>
          <p:nvPr/>
        </p:nvGraphicFramePr>
        <p:xfrm>
          <a:off x="0" y="2017713"/>
          <a:ext cx="9144000" cy="4572000"/>
        </p:xfrm>
        <a:graphic>
          <a:graphicData uri="http://schemas.openxmlformats.org/drawingml/2006/table">
            <a:tbl>
              <a:tblPr/>
              <a:tblGrid>
                <a:gridCol w="1657350"/>
                <a:gridCol w="1482725"/>
                <a:gridCol w="1036638"/>
                <a:gridCol w="957262"/>
                <a:gridCol w="2005013"/>
                <a:gridCol w="2005012"/>
              </a:tblGrid>
              <a:tr h="290513">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Element</a:t>
                      </a:r>
                      <a:endParaRPr kumimoji="0" lang="ru-RU" sz="18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Ion</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A/Z</a:t>
                      </a:r>
                      <a:endParaRPr kumimoji="0" lang="en-US"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F</a:t>
                      </a:r>
                      <a:r>
                        <a:rPr kumimoji="0" lang="en-US"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HF</a:t>
                      </a:r>
                      <a:endPar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MHz</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Target beam current in the experiments</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Maximum beam current</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Neon</a:t>
                      </a:r>
                      <a:r>
                        <a:rPr kumimoji="0" 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 </a:t>
                      </a:r>
                      <a:endParaRPr kumimoji="0" lang="ru-RU" sz="18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22</a:t>
                      </a:r>
                      <a:r>
                        <a:rPr kumimoji="0" lang="it-IT"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Ne</a:t>
                      </a:r>
                      <a:r>
                        <a:rPr kumimoji="0" lang="it-IT"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+4</a:t>
                      </a:r>
                      <a:r>
                        <a:rPr kumimoji="0" lang="it-IT"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 </a:t>
                      </a:r>
                      <a:r>
                        <a:rPr kumimoji="0" lang="it-IT"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 </a:t>
                      </a:r>
                      <a:r>
                        <a:rPr kumimoji="0" lang="it-IT"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  </a:t>
                      </a:r>
                      <a:endParaRPr kumimoji="0" lang="it-IT"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5.5</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20.160</a:t>
                      </a:r>
                      <a:endParaRPr kumimoji="0" lang="en-US"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0.7 </a:t>
                      </a:r>
                      <a:r>
                        <a:rPr kumimoji="0" lang="el-GR"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μ</a:t>
                      </a: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 </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1800" b="0"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Argon</a:t>
                      </a:r>
                      <a:r>
                        <a:rPr kumimoji="0" 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 </a:t>
                      </a:r>
                      <a:endParaRPr kumimoji="0" lang="ru-RU" sz="18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40</a:t>
                      </a:r>
                      <a:r>
                        <a:rPr kumimoji="0" lang="it-IT"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Ar</a:t>
                      </a:r>
                      <a:r>
                        <a:rPr kumimoji="0" lang="ru-RU"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+7</a:t>
                      </a: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 </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5.714</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20.200</a:t>
                      </a:r>
                      <a:endParaRPr kumimoji="0" lang="en-US"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2.5 </a:t>
                      </a:r>
                      <a:r>
                        <a:rPr kumimoji="0" lang="el-GR"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μ</a:t>
                      </a: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1800" b="0"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Iron</a:t>
                      </a:r>
                      <a:endParaRPr kumimoji="0" lang="ru-RU" sz="18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56</a:t>
                      </a:r>
                      <a:r>
                        <a:rPr kumimoji="0" lang="it-IT"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Fe</a:t>
                      </a:r>
                      <a:r>
                        <a:rPr kumimoji="0" lang="ru-RU"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+10 </a:t>
                      </a: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  </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5.6</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20.240</a:t>
                      </a:r>
                      <a:endParaRPr kumimoji="0" lang="en-US"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0.5 </a:t>
                      </a:r>
                      <a:r>
                        <a:rPr kumimoji="0" lang="el-GR"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μ</a:t>
                      </a: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1800" b="0"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Krypton</a:t>
                      </a:r>
                      <a:r>
                        <a:rPr kumimoji="0" 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 </a:t>
                      </a:r>
                      <a:endParaRPr kumimoji="0" lang="ru-RU" sz="18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86</a:t>
                      </a:r>
                      <a:r>
                        <a:rPr kumimoji="0" lang="it-IT"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Kr</a:t>
                      </a:r>
                      <a:r>
                        <a:rPr kumimoji="0" lang="ru-RU"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+15</a:t>
                      </a: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    </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5.733</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20.200</a:t>
                      </a:r>
                      <a:endParaRPr kumimoji="0" lang="en-US"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3.5 </a:t>
                      </a:r>
                      <a:r>
                        <a:rPr kumimoji="0" lang="el-GR"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μ</a:t>
                      </a: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3.5 </a:t>
                      </a:r>
                      <a:r>
                        <a:rPr kumimoji="0" lang="el-GR"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μ</a:t>
                      </a: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Iodine </a:t>
                      </a:r>
                      <a:endParaRPr kumimoji="0" lang="en-US" sz="18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127</a:t>
                      </a:r>
                      <a:r>
                        <a:rPr kumimoji="0" lang="it-IT"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I</a:t>
                      </a:r>
                      <a:r>
                        <a:rPr kumimoji="0" lang="it-IT"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+22</a:t>
                      </a:r>
                      <a:r>
                        <a:rPr kumimoji="0" lang="it-IT"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  </a:t>
                      </a:r>
                      <a:endParaRPr kumimoji="0" lang="it-IT"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5.773</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20.2</a:t>
                      </a:r>
                      <a:r>
                        <a:rPr kumimoji="0" lang="en-US"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00</a:t>
                      </a:r>
                      <a:endParaRPr kumimoji="0" lang="en-US"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0.25 </a:t>
                      </a:r>
                      <a:r>
                        <a:rPr kumimoji="0" lang="el-GR"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μ</a:t>
                      </a: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1800" b="0"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Xenon</a:t>
                      </a:r>
                      <a:endParaRPr kumimoji="0" lang="ru-RU" sz="18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132</a:t>
                      </a:r>
                      <a:r>
                        <a:rPr kumimoji="0" lang="it-IT"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Xe</a:t>
                      </a:r>
                      <a:r>
                        <a:rPr kumimoji="0" lang="ru-RU"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+23</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5.739</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20.180</a:t>
                      </a:r>
                      <a:endParaRPr kumimoji="0" lang="en-US"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3.7 </a:t>
                      </a:r>
                      <a:r>
                        <a:rPr kumimoji="0" lang="el-GR"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μ</a:t>
                      </a: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3.7 </a:t>
                      </a:r>
                      <a:r>
                        <a:rPr kumimoji="0" lang="el-GR"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μ</a:t>
                      </a: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Xenon</a:t>
                      </a:r>
                      <a:r>
                        <a:rPr kumimoji="0" 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 </a:t>
                      </a:r>
                      <a:endParaRPr kumimoji="0" lang="ru-RU" sz="18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132</a:t>
                      </a:r>
                      <a:r>
                        <a:rPr kumimoji="0" lang="it-IT"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Xe</a:t>
                      </a:r>
                      <a:r>
                        <a:rPr kumimoji="0" lang="ru-RU"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+24</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5.5</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20.180</a:t>
                      </a:r>
                      <a:endParaRPr kumimoji="0" lang="en-US"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0.6 </a:t>
                      </a:r>
                      <a:r>
                        <a:rPr kumimoji="0" lang="el-GR"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μ</a:t>
                      </a: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1800" b="0"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Tungsten</a:t>
                      </a:r>
                      <a:r>
                        <a:rPr kumimoji="0" 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 </a:t>
                      </a:r>
                      <a:endParaRPr kumimoji="0" lang="ru-RU" sz="18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182</a:t>
                      </a:r>
                      <a:r>
                        <a:rPr kumimoji="0" lang="en-US"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W</a:t>
                      </a:r>
                      <a:r>
                        <a:rPr kumimoji="0" lang="ru-RU"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+32</a:t>
                      </a: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 </a:t>
                      </a: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 </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5.6875</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20.142</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0.015 </a:t>
                      </a:r>
                      <a:r>
                        <a:rPr kumimoji="0" lang="el-GR"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μ</a:t>
                      </a: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0.015 </a:t>
                      </a:r>
                      <a:r>
                        <a:rPr kumimoji="0" lang="el-GR"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μ</a:t>
                      </a: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Tungsten</a:t>
                      </a:r>
                      <a:r>
                        <a:rPr kumimoji="0" 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 </a:t>
                      </a:r>
                      <a:endParaRPr kumimoji="0" lang="ru-RU" sz="18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184</a:t>
                      </a:r>
                      <a:r>
                        <a:rPr kumimoji="0" lang="en-US"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W</a:t>
                      </a:r>
                      <a:r>
                        <a:rPr kumimoji="0" lang="ru-RU"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+31</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5.9355</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20.142</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 0.035</a:t>
                      </a:r>
                      <a:r>
                        <a:rPr kumimoji="0" lang="en-US"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 </a:t>
                      </a:r>
                      <a:r>
                        <a:rPr kumimoji="0" lang="el-GR"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μ</a:t>
                      </a: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0.035</a:t>
                      </a:r>
                      <a:r>
                        <a:rPr kumimoji="0" lang="en-US"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 </a:t>
                      </a:r>
                      <a:r>
                        <a:rPr kumimoji="0" lang="el-GR"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μ</a:t>
                      </a: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Tungsten</a:t>
                      </a:r>
                      <a:r>
                        <a:rPr kumimoji="0" 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 </a:t>
                      </a:r>
                      <a:endParaRPr kumimoji="0" lang="ru-RU" sz="18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184</a:t>
                      </a:r>
                      <a:r>
                        <a:rPr kumimoji="0" lang="en-US"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W</a:t>
                      </a:r>
                      <a:r>
                        <a:rPr kumimoji="0" lang="ru-RU" sz="1800" b="0"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+32</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5.75</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20.142</a:t>
                      </a:r>
                      <a:endParaRPr kumimoji="0" lang="ru-RU" sz="1800" b="0"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0.017 </a:t>
                      </a:r>
                      <a:r>
                        <a:rPr kumimoji="0" lang="el-GR"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μ</a:t>
                      </a: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0.017 </a:t>
                      </a:r>
                      <a:r>
                        <a:rPr kumimoji="0" lang="el-GR"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μ</a:t>
                      </a:r>
                      <a:r>
                        <a:rPr kumimoji="0" 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
        <p:nvSpPr>
          <p:cNvPr id="4" name="TextBox 3"/>
          <p:cNvSpPr txBox="1"/>
          <p:nvPr/>
        </p:nvSpPr>
        <p:spPr>
          <a:xfrm>
            <a:off x="4211960" y="1412776"/>
            <a:ext cx="4932040" cy="400110"/>
          </a:xfrm>
          <a:prstGeom prst="rect">
            <a:avLst/>
          </a:prstGeom>
          <a:solidFill>
            <a:schemeClr val="tx1"/>
          </a:solidFill>
        </p:spPr>
        <p:txBody>
          <a:bodyPr wrap="square" rtlCol="0">
            <a:spAutoFit/>
          </a:bodyPr>
          <a:lstStyle/>
          <a:p>
            <a:r>
              <a:rPr lang="en-US" b="1" i="1" dirty="0" smtClean="0">
                <a:solidFill>
                  <a:srgbClr val="000066"/>
                </a:solidFill>
              </a:rPr>
              <a:t>Ion energy:  0.9 -1.2 </a:t>
            </a:r>
            <a:r>
              <a:rPr lang="en-US" sz="2000" b="1" i="1" dirty="0" err="1" smtClean="0">
                <a:solidFill>
                  <a:srgbClr val="000066"/>
                </a:solidFill>
              </a:rPr>
              <a:t>MeV</a:t>
            </a:r>
            <a:r>
              <a:rPr lang="en-US" sz="2000" b="1" i="1" dirty="0" smtClean="0">
                <a:solidFill>
                  <a:srgbClr val="000066"/>
                </a:solidFill>
              </a:rPr>
              <a:t>/nucleon</a:t>
            </a:r>
            <a:endParaRPr lang="ru-RU" sz="2000" b="1" i="1" dirty="0">
              <a:solidFill>
                <a:srgbClr val="000066"/>
              </a:solidFill>
            </a:endParaRPr>
          </a:p>
        </p:txBody>
      </p:sp>
    </p:spTree>
    <p:extLst>
      <p:ext uri="{BB962C8B-B14F-4D97-AF65-F5344CB8AC3E}">
        <p14:creationId xmlns:p14="http://schemas.microsoft.com/office/powerpoint/2010/main" xmlns="" val="2673293087"/>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0594" name="Picture 2" descr="IMG_9396"/>
          <p:cNvPicPr>
            <a:picLocks noChangeAspect="1" noChangeArrowheads="1"/>
          </p:cNvPicPr>
          <p:nvPr/>
        </p:nvPicPr>
        <p:blipFill>
          <a:blip r:embed="rId2" cstate="print">
            <a:lum bright="10000" contrast="24000"/>
            <a:extLst>
              <a:ext uri="{28A0092B-C50C-407E-A947-70E740481C1C}">
                <a14:useLocalDpi xmlns:a14="http://schemas.microsoft.com/office/drawing/2010/main" xmlns="" val="0"/>
              </a:ext>
            </a:extLst>
          </a:blip>
          <a:srcRect/>
          <a:stretch>
            <a:fillRect/>
          </a:stretch>
        </p:blipFill>
        <p:spPr bwMode="auto">
          <a:xfrm>
            <a:off x="179388" y="0"/>
            <a:ext cx="4321175" cy="648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0596" name="Rectangle 4"/>
          <p:cNvSpPr>
            <a:spLocks noChangeArrowheads="1"/>
          </p:cNvSpPr>
          <p:nvPr/>
        </p:nvSpPr>
        <p:spPr bwMode="auto">
          <a:xfrm>
            <a:off x="3055938" y="54165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750597" name="Rectangle 5"/>
          <p:cNvSpPr>
            <a:spLocks noChangeArrowheads="1"/>
          </p:cNvSpPr>
          <p:nvPr/>
        </p:nvSpPr>
        <p:spPr bwMode="auto">
          <a:xfrm>
            <a:off x="4005263" y="5740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750598" name="Rectangle 6"/>
          <p:cNvSpPr>
            <a:spLocks noChangeArrowheads="1"/>
          </p:cNvSpPr>
          <p:nvPr/>
        </p:nvSpPr>
        <p:spPr bwMode="auto">
          <a:xfrm>
            <a:off x="180975" y="6308725"/>
            <a:ext cx="8963025" cy="403225"/>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nchor="b"/>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ru-RU" sz="1800" b="1" smtClean="0">
                <a:solidFill>
                  <a:srgbClr val="FFFF00"/>
                </a:solidFill>
              </a:rPr>
              <a:t>Reconstruction of IC-100 cyclotron </a:t>
            </a:r>
            <a:r>
              <a:rPr lang="ru-RU" altLang="ru-RU" sz="1800" b="1" smtClean="0">
                <a:solidFill>
                  <a:srgbClr val="FFFF00"/>
                </a:solidFill>
              </a:rPr>
              <a:t>(2001-2002)</a:t>
            </a:r>
            <a:endParaRPr lang="en-US" altLang="ru-RU" sz="1800" b="1" smtClean="0">
              <a:solidFill>
                <a:srgbClr val="FFFF00"/>
              </a:solidFill>
            </a:endParaRPr>
          </a:p>
        </p:txBody>
      </p:sp>
      <p:pic>
        <p:nvPicPr>
          <p:cNvPr id="750599" name="Picture 7" descr="IMG_935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6463" y="0"/>
            <a:ext cx="4225925" cy="633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632741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afterEffect">
                                  <p:stCondLst>
                                    <p:cond delay="0"/>
                                  </p:stCondLst>
                                  <p:childTnLst>
                                    <p:set>
                                      <p:cBhvr>
                                        <p:cTn id="6" dur="1" fill="hold">
                                          <p:stCondLst>
                                            <p:cond delay="0"/>
                                          </p:stCondLst>
                                        </p:cTn>
                                        <p:tgtEl>
                                          <p:spTgt spid="750594"/>
                                        </p:tgtEl>
                                        <p:attrNameLst>
                                          <p:attrName>style.visibility</p:attrName>
                                        </p:attrNameLst>
                                      </p:cBhvr>
                                      <p:to>
                                        <p:strVal val="visible"/>
                                      </p:to>
                                    </p:set>
                                    <p:animEffect transition="in" filter="blinds(vertical)">
                                      <p:cBhvr>
                                        <p:cTn id="7" dur="500"/>
                                        <p:tgtEl>
                                          <p:spTgt spid="75059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50598"/>
                                        </p:tgtEl>
                                        <p:attrNameLst>
                                          <p:attrName>style.visibility</p:attrName>
                                        </p:attrNameLst>
                                      </p:cBhvr>
                                      <p:to>
                                        <p:strVal val="visible"/>
                                      </p:to>
                                    </p:set>
                                    <p:animEffect transition="in" filter="dissolve">
                                      <p:cBhvr>
                                        <p:cTn id="11" dur="500"/>
                                        <p:tgtEl>
                                          <p:spTgt spid="750598"/>
                                        </p:tgtEl>
                                      </p:cBhvr>
                                    </p:animEffect>
                                  </p:child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750599"/>
                                        </p:tgtEl>
                                        <p:attrNameLst>
                                          <p:attrName>style.visibility</p:attrName>
                                        </p:attrNameLst>
                                      </p:cBhvr>
                                      <p:to>
                                        <p:strVal val="visible"/>
                                      </p:to>
                                    </p:set>
                                    <p:animEffect transition="in" filter="checkerboard(across)">
                                      <p:cBhvr>
                                        <p:cTn id="15" dur="500"/>
                                        <p:tgtEl>
                                          <p:spTgt spid="750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115137" y="1988840"/>
            <a:ext cx="3952807" cy="4824908"/>
          </a:xfrm>
        </p:spPr>
        <p:txBody>
          <a:bodyPr/>
          <a:lstStyle/>
          <a:p>
            <a:pPr eaLnBrk="1" hangingPunct="1">
              <a:defRPr/>
            </a:pPr>
            <a:r>
              <a:rPr lang="en-US" sz="3200" b="1" dirty="0" smtClean="0">
                <a:solidFill>
                  <a:srgbClr val="FFFF00"/>
                </a:solidFill>
              </a:rPr>
              <a:t>MAIN PURPOSE </a:t>
            </a:r>
            <a:r>
              <a:rPr lang="ru-RU" sz="2400" b="1" dirty="0" smtClean="0">
                <a:solidFill>
                  <a:srgbClr val="FFFF00"/>
                </a:solidFill>
              </a:rPr>
              <a:t>:</a:t>
            </a:r>
            <a:br>
              <a:rPr lang="ru-RU" sz="2400" b="1" dirty="0" smtClean="0">
                <a:solidFill>
                  <a:srgbClr val="FFFF00"/>
                </a:solidFill>
              </a:rPr>
            </a:br>
            <a:r>
              <a:rPr lang="ru-RU" sz="1800" b="1" dirty="0" smtClean="0">
                <a:solidFill>
                  <a:srgbClr val="FFFF00"/>
                </a:solidFill>
              </a:rPr>
              <a:t/>
            </a:r>
            <a:br>
              <a:rPr lang="ru-RU" sz="1800" b="1" dirty="0" smtClean="0">
                <a:solidFill>
                  <a:srgbClr val="FFFF00"/>
                </a:solidFill>
              </a:rPr>
            </a:br>
            <a:r>
              <a:rPr lang="ru-RU" sz="2000" b="1" dirty="0">
                <a:solidFill>
                  <a:srgbClr val="FFFF00"/>
                </a:solidFill>
              </a:rPr>
              <a:t>- </a:t>
            </a:r>
            <a:r>
              <a:rPr lang="en-US" sz="2000" b="1" dirty="0">
                <a:solidFill>
                  <a:srgbClr val="FFFF00"/>
                </a:solidFill>
              </a:rPr>
              <a:t>Education of </a:t>
            </a:r>
            <a:r>
              <a:rPr lang="en-US" sz="2000" b="1" dirty="0" smtClean="0">
                <a:solidFill>
                  <a:srgbClr val="FFFF00"/>
                </a:solidFill>
              </a:rPr>
              <a:t>students.</a:t>
            </a:r>
            <a:br>
              <a:rPr lang="en-US" sz="2000" b="1" dirty="0" smtClean="0">
                <a:solidFill>
                  <a:srgbClr val="FFFF00"/>
                </a:solidFill>
              </a:rPr>
            </a:br>
            <a:r>
              <a:rPr lang="en-US" sz="800" b="1" dirty="0">
                <a:solidFill>
                  <a:srgbClr val="FFFF00"/>
                </a:solidFill>
              </a:rPr>
              <a:t/>
            </a:r>
            <a:br>
              <a:rPr lang="en-US" sz="800" b="1" dirty="0">
                <a:solidFill>
                  <a:srgbClr val="FFFF00"/>
                </a:solidFill>
              </a:rPr>
            </a:br>
            <a:r>
              <a:rPr lang="ru-RU" sz="2000" b="1" dirty="0">
                <a:solidFill>
                  <a:srgbClr val="FFFF00"/>
                </a:solidFill>
              </a:rPr>
              <a:t>- </a:t>
            </a:r>
            <a:r>
              <a:rPr lang="en-US" sz="2000" b="1" dirty="0">
                <a:solidFill>
                  <a:srgbClr val="FFFF00"/>
                </a:solidFill>
              </a:rPr>
              <a:t>Surface modification of standard materials, creation of new </a:t>
            </a:r>
            <a:r>
              <a:rPr lang="en-US" sz="2000" b="1" dirty="0" smtClean="0">
                <a:solidFill>
                  <a:srgbClr val="FFFF00"/>
                </a:solidFill>
              </a:rPr>
              <a:t>materials with </a:t>
            </a:r>
            <a:r>
              <a:rPr lang="en-US" sz="2000" b="1" dirty="0">
                <a:solidFill>
                  <a:srgbClr val="FFFF00"/>
                </a:solidFill>
              </a:rPr>
              <a:t>required </a:t>
            </a:r>
            <a:r>
              <a:rPr lang="en-US" sz="2000" b="1" dirty="0" smtClean="0">
                <a:solidFill>
                  <a:srgbClr val="FFFF00"/>
                </a:solidFill>
              </a:rPr>
              <a:t>properties.</a:t>
            </a:r>
            <a:r>
              <a:rPr lang="ru-RU" sz="2000" b="1" dirty="0" smtClean="0">
                <a:solidFill>
                  <a:srgbClr val="FFFF00"/>
                </a:solidFill>
              </a:rPr>
              <a:t> </a:t>
            </a:r>
            <a:r>
              <a:rPr lang="en-US" sz="2000" b="1" dirty="0" smtClean="0">
                <a:solidFill>
                  <a:srgbClr val="FFFF00"/>
                </a:solidFill>
              </a:rPr>
              <a:t/>
            </a:r>
            <a:br>
              <a:rPr lang="en-US" sz="2000" b="1" dirty="0" smtClean="0">
                <a:solidFill>
                  <a:srgbClr val="FFFF00"/>
                </a:solidFill>
              </a:rPr>
            </a:br>
            <a:r>
              <a:rPr lang="en-US" sz="800" b="1" dirty="0">
                <a:solidFill>
                  <a:srgbClr val="FFFF00"/>
                </a:solidFill>
              </a:rPr>
              <a:t/>
            </a:r>
            <a:br>
              <a:rPr lang="en-US" sz="800" b="1" dirty="0">
                <a:solidFill>
                  <a:srgbClr val="FFFF00"/>
                </a:solidFill>
              </a:rPr>
            </a:br>
            <a:r>
              <a:rPr lang="ru-RU" sz="2000" b="1" dirty="0" smtClean="0">
                <a:solidFill>
                  <a:srgbClr val="FFFF00"/>
                </a:solidFill>
              </a:rPr>
              <a:t>- </a:t>
            </a:r>
            <a:r>
              <a:rPr lang="en-US" sz="2000" b="1" dirty="0" smtClean="0">
                <a:solidFill>
                  <a:srgbClr val="FFFF00"/>
                </a:solidFill>
              </a:rPr>
              <a:t>Production of track membranes</a:t>
            </a:r>
            <a:r>
              <a:rPr lang="ru-RU" sz="2000" b="1" dirty="0" smtClean="0">
                <a:solidFill>
                  <a:srgbClr val="FFFF00"/>
                </a:solidFill>
              </a:rPr>
              <a:t> </a:t>
            </a:r>
            <a:r>
              <a:rPr lang="en-US" sz="2000" b="1" dirty="0" smtClean="0">
                <a:solidFill>
                  <a:srgbClr val="FFFF00"/>
                </a:solidFill>
              </a:rPr>
              <a:t>with special properties.</a:t>
            </a:r>
            <a:r>
              <a:rPr lang="ru-RU" sz="2000" b="1" dirty="0" smtClean="0">
                <a:solidFill>
                  <a:srgbClr val="FFFF00"/>
                </a:solidFill>
              </a:rPr>
              <a:t> </a:t>
            </a:r>
            <a:r>
              <a:rPr lang="en-US" sz="2000" b="1" dirty="0" smtClean="0">
                <a:solidFill>
                  <a:srgbClr val="FFFF00"/>
                </a:solidFill>
              </a:rPr>
              <a:t/>
            </a:r>
            <a:br>
              <a:rPr lang="en-US" sz="2000" b="1" dirty="0" smtClean="0">
                <a:solidFill>
                  <a:srgbClr val="FFFF00"/>
                </a:solidFill>
              </a:rPr>
            </a:br>
            <a:r>
              <a:rPr lang="ru-RU" sz="800" b="1" dirty="0" smtClean="0">
                <a:solidFill>
                  <a:srgbClr val="FFFF00"/>
                </a:solidFill>
              </a:rPr>
              <a:t/>
            </a:r>
            <a:br>
              <a:rPr lang="ru-RU" sz="800" b="1" dirty="0" smtClean="0">
                <a:solidFill>
                  <a:srgbClr val="FFFF00"/>
                </a:solidFill>
              </a:rPr>
            </a:br>
            <a:r>
              <a:rPr lang="ru-RU" sz="2000" b="1" dirty="0" smtClean="0">
                <a:solidFill>
                  <a:srgbClr val="FFFF00"/>
                </a:solidFill>
              </a:rPr>
              <a:t>- </a:t>
            </a:r>
            <a:r>
              <a:rPr lang="en-US" sz="2000" b="1" dirty="0" smtClean="0">
                <a:solidFill>
                  <a:srgbClr val="FFFF00"/>
                </a:solidFill>
              </a:rPr>
              <a:t>Creation of micro- and nanostructures.</a:t>
            </a:r>
            <a:r>
              <a:rPr lang="ru-RU" sz="2000" b="1" dirty="0" smtClean="0">
                <a:solidFill>
                  <a:srgbClr val="FFFF00"/>
                </a:solidFill>
              </a:rPr>
              <a:t> </a:t>
            </a:r>
            <a:r>
              <a:rPr lang="en-US" sz="1800" b="1" dirty="0" smtClean="0">
                <a:solidFill>
                  <a:srgbClr val="FFFF00"/>
                </a:solidFill>
              </a:rPr>
              <a:t/>
            </a:r>
            <a:br>
              <a:rPr lang="en-US" sz="1800" b="1" dirty="0" smtClean="0">
                <a:solidFill>
                  <a:srgbClr val="FFFF00"/>
                </a:solidFill>
              </a:rPr>
            </a:br>
            <a:r>
              <a:rPr lang="ru-RU" sz="800" b="1" dirty="0" smtClean="0">
                <a:solidFill>
                  <a:srgbClr val="FFFF00"/>
                </a:solidFill>
              </a:rPr>
              <a:t/>
            </a:r>
            <a:br>
              <a:rPr lang="ru-RU" sz="800" b="1" dirty="0" smtClean="0">
                <a:solidFill>
                  <a:srgbClr val="FFFF00"/>
                </a:solidFill>
              </a:rPr>
            </a:br>
            <a:endParaRPr lang="en-US" sz="2000" b="1" dirty="0" smtClean="0">
              <a:solidFill>
                <a:srgbClr val="FFFF00"/>
              </a:solidFill>
            </a:endParaRPr>
          </a:p>
        </p:txBody>
      </p:sp>
      <p:sp>
        <p:nvSpPr>
          <p:cNvPr id="249859" name="Rectangle 3"/>
          <p:cNvSpPr>
            <a:spLocks noChangeArrowheads="1"/>
          </p:cNvSpPr>
          <p:nvPr/>
        </p:nvSpPr>
        <p:spPr bwMode="auto">
          <a:xfrm>
            <a:off x="8159750" y="29162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249861" name="Rectangle 5"/>
          <p:cNvSpPr>
            <a:spLocks noChangeArrowheads="1"/>
          </p:cNvSpPr>
          <p:nvPr/>
        </p:nvSpPr>
        <p:spPr bwMode="auto">
          <a:xfrm>
            <a:off x="3055938" y="54165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249862" name="Rectangle 6"/>
          <p:cNvSpPr>
            <a:spLocks noChangeArrowheads="1"/>
          </p:cNvSpPr>
          <p:nvPr/>
        </p:nvSpPr>
        <p:spPr bwMode="auto">
          <a:xfrm>
            <a:off x="4005263" y="5740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249874" name="Rectangle 18"/>
          <p:cNvSpPr>
            <a:spLocks noChangeArrowheads="1"/>
          </p:cNvSpPr>
          <p:nvPr/>
        </p:nvSpPr>
        <p:spPr bwMode="auto">
          <a:xfrm>
            <a:off x="539552" y="0"/>
            <a:ext cx="7772400" cy="7635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lvl1pPr algn="l">
              <a:defRPr sz="4400">
                <a:solidFill>
                  <a:schemeClr val="tx2"/>
                </a:solidFill>
                <a:effectLst>
                  <a:outerShdw blurRad="38100" dist="38100" dir="2700000" algn="tl">
                    <a:srgbClr val="000000"/>
                  </a:outerShdw>
                </a:effectLst>
                <a:latin typeface="Tahoma" panose="020B0604030504040204" pitchFamily="34" charset="0"/>
              </a:defRPr>
            </a:lvl1pPr>
            <a:lvl2pPr algn="l">
              <a:defRPr sz="4400">
                <a:solidFill>
                  <a:schemeClr val="tx2"/>
                </a:solidFill>
                <a:effectLst>
                  <a:outerShdw blurRad="38100" dist="38100" dir="2700000" algn="tl">
                    <a:srgbClr val="000000"/>
                  </a:outerShdw>
                </a:effectLst>
                <a:latin typeface="Tahoma" panose="020B0604030504040204" pitchFamily="34" charset="0"/>
              </a:defRPr>
            </a:lvl2pPr>
            <a:lvl3pPr algn="l">
              <a:defRPr sz="4400">
                <a:solidFill>
                  <a:schemeClr val="tx2"/>
                </a:solidFill>
                <a:effectLst>
                  <a:outerShdw blurRad="38100" dist="38100" dir="2700000" algn="tl">
                    <a:srgbClr val="000000"/>
                  </a:outerShdw>
                </a:effectLst>
                <a:latin typeface="Tahoma" panose="020B0604030504040204" pitchFamily="34" charset="0"/>
              </a:defRPr>
            </a:lvl3pPr>
            <a:lvl4pPr algn="l">
              <a:defRPr sz="4400">
                <a:solidFill>
                  <a:schemeClr val="tx2"/>
                </a:solidFill>
                <a:effectLst>
                  <a:outerShdw blurRad="38100" dist="38100" dir="2700000" algn="tl">
                    <a:srgbClr val="000000"/>
                  </a:outerShdw>
                </a:effectLst>
                <a:latin typeface="Tahoma" panose="020B0604030504040204" pitchFamily="34" charset="0"/>
              </a:defRPr>
            </a:lvl4pPr>
            <a:lvl5pPr algn="l">
              <a:defRPr sz="4400">
                <a:solidFill>
                  <a:schemeClr val="tx2"/>
                </a:solidFill>
                <a:effectLst>
                  <a:outerShdw blurRad="38100" dist="38100" dir="2700000" algn="tl">
                    <a:srgbClr val="000000"/>
                  </a:outerShdw>
                </a:effectLst>
                <a:latin typeface="Tahoma" panose="020B0604030504040204"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a:lstStyle>
          <a:p>
            <a:pPr algn="ctr" eaLnBrk="1" hangingPunct="1">
              <a:defRPr/>
            </a:pPr>
            <a:r>
              <a:rPr lang="en-US" b="1" dirty="0" smtClean="0">
                <a:solidFill>
                  <a:srgbClr val="FFFF00"/>
                </a:solidFill>
              </a:rPr>
              <a:t>DC-60 CYCLOTRON</a:t>
            </a:r>
          </a:p>
        </p:txBody>
      </p:sp>
      <p:sp>
        <p:nvSpPr>
          <p:cNvPr id="249875" name="Rectangle 19"/>
          <p:cNvSpPr>
            <a:spLocks noChangeArrowheads="1"/>
          </p:cNvSpPr>
          <p:nvPr/>
        </p:nvSpPr>
        <p:spPr bwMode="auto">
          <a:xfrm>
            <a:off x="0" y="908720"/>
            <a:ext cx="9144000" cy="792087"/>
          </a:xfrm>
          <a:prstGeom prst="rect">
            <a:avLst/>
          </a:prstGeom>
          <a:solidFill>
            <a:schemeClr val="bg1"/>
          </a:solidFill>
          <a:ln w="9525">
            <a:solidFill>
              <a:schemeClr val="bg1"/>
            </a:solidFill>
            <a:miter lim="800000"/>
            <a:headEnd/>
            <a:tailEnd/>
          </a:ln>
        </p:spPr>
        <p:txBody>
          <a:bodyPr anchor="b"/>
          <a:lstStyle>
            <a:lvl1pPr algn="l">
              <a:defRPr sz="4400">
                <a:solidFill>
                  <a:schemeClr val="tx2"/>
                </a:solidFill>
                <a:effectLst>
                  <a:outerShdw blurRad="38100" dist="38100" dir="2700000" algn="tl">
                    <a:srgbClr val="000000"/>
                  </a:outerShdw>
                </a:effectLst>
                <a:latin typeface="Tahoma" panose="020B0604030504040204" pitchFamily="34" charset="0"/>
              </a:defRPr>
            </a:lvl1pPr>
            <a:lvl2pPr algn="l">
              <a:defRPr sz="4400">
                <a:solidFill>
                  <a:schemeClr val="tx2"/>
                </a:solidFill>
                <a:effectLst>
                  <a:outerShdw blurRad="38100" dist="38100" dir="2700000" algn="tl">
                    <a:srgbClr val="000000"/>
                  </a:outerShdw>
                </a:effectLst>
                <a:latin typeface="Tahoma" panose="020B0604030504040204" pitchFamily="34" charset="0"/>
              </a:defRPr>
            </a:lvl2pPr>
            <a:lvl3pPr algn="l">
              <a:defRPr sz="4400">
                <a:solidFill>
                  <a:schemeClr val="tx2"/>
                </a:solidFill>
                <a:effectLst>
                  <a:outerShdw blurRad="38100" dist="38100" dir="2700000" algn="tl">
                    <a:srgbClr val="000000"/>
                  </a:outerShdw>
                </a:effectLst>
                <a:latin typeface="Tahoma" panose="020B0604030504040204" pitchFamily="34" charset="0"/>
              </a:defRPr>
            </a:lvl3pPr>
            <a:lvl4pPr algn="l">
              <a:defRPr sz="4400">
                <a:solidFill>
                  <a:schemeClr val="tx2"/>
                </a:solidFill>
                <a:effectLst>
                  <a:outerShdw blurRad="38100" dist="38100" dir="2700000" algn="tl">
                    <a:srgbClr val="000000"/>
                  </a:outerShdw>
                </a:effectLst>
                <a:latin typeface="Tahoma" panose="020B0604030504040204" pitchFamily="34" charset="0"/>
              </a:defRPr>
            </a:lvl4pPr>
            <a:lvl5pPr algn="l">
              <a:defRPr sz="4400">
                <a:solidFill>
                  <a:schemeClr val="tx2"/>
                </a:solidFill>
                <a:effectLst>
                  <a:outerShdw blurRad="38100" dist="38100" dir="2700000" algn="tl">
                    <a:srgbClr val="000000"/>
                  </a:outerShdw>
                </a:effectLst>
                <a:latin typeface="Tahoma" panose="020B0604030504040204"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a:lstStyle>
          <a:p>
            <a:pPr eaLnBrk="1" hangingPunct="1">
              <a:defRPr/>
            </a:pPr>
            <a:r>
              <a:rPr lang="en-US" sz="2000" b="1" dirty="0" smtClean="0">
                <a:solidFill>
                  <a:srgbClr val="CCFFFF"/>
                </a:solidFill>
              </a:rPr>
              <a:t>DC-60 is developed and created at FLNR JINR</a:t>
            </a:r>
            <a:r>
              <a:rPr lang="ru-RU" sz="2000" b="1" dirty="0" smtClean="0">
                <a:solidFill>
                  <a:srgbClr val="CCFFFF"/>
                </a:solidFill>
              </a:rPr>
              <a:t> </a:t>
            </a:r>
            <a:r>
              <a:rPr lang="en-US" sz="2000" b="1" dirty="0" smtClean="0">
                <a:solidFill>
                  <a:srgbClr val="CCFFFF"/>
                </a:solidFill>
              </a:rPr>
              <a:t>for  Research Center of </a:t>
            </a:r>
            <a:r>
              <a:rPr lang="en-US" sz="2000" b="1" dirty="0" err="1" smtClean="0">
                <a:solidFill>
                  <a:srgbClr val="CCFFFF"/>
                </a:solidFill>
              </a:rPr>
              <a:t>L.N.Gumilev</a:t>
            </a:r>
            <a:r>
              <a:rPr lang="en-US" sz="2000" b="1" dirty="0" smtClean="0">
                <a:solidFill>
                  <a:srgbClr val="CCFFFF"/>
                </a:solidFill>
              </a:rPr>
              <a:t> </a:t>
            </a:r>
            <a:r>
              <a:rPr lang="en-US" sz="2000" b="1" dirty="0" err="1" smtClean="0">
                <a:solidFill>
                  <a:srgbClr val="CCFFFF"/>
                </a:solidFill>
              </a:rPr>
              <a:t>Euroasia</a:t>
            </a:r>
            <a:r>
              <a:rPr lang="en-US" sz="2000" b="1" dirty="0" smtClean="0">
                <a:solidFill>
                  <a:srgbClr val="CCFFFF"/>
                </a:solidFill>
              </a:rPr>
              <a:t> State University in Astana, Kazakhstan </a:t>
            </a:r>
          </a:p>
        </p:txBody>
      </p:sp>
      <p:pic>
        <p:nvPicPr>
          <p:cNvPr id="19464" name="Picture 21" descr="Здание МНИК"/>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32250" y="1988840"/>
            <a:ext cx="5111750" cy="383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Прямоугольник 8"/>
          <p:cNvSpPr/>
          <p:nvPr/>
        </p:nvSpPr>
        <p:spPr>
          <a:xfrm>
            <a:off x="4067944" y="5949280"/>
            <a:ext cx="5052986" cy="707886"/>
          </a:xfrm>
          <a:prstGeom prst="rect">
            <a:avLst/>
          </a:prstGeom>
        </p:spPr>
        <p:txBody>
          <a:bodyPr wrap="none">
            <a:spAutoFit/>
          </a:bodyPr>
          <a:lstStyle/>
          <a:p>
            <a:r>
              <a:rPr lang="en-US" sz="2000" b="1" dirty="0" smtClean="0">
                <a:solidFill>
                  <a:srgbClr val="CCFFFF"/>
                </a:solidFill>
              </a:rPr>
              <a:t>Start of the DC-60 project –  2004</a:t>
            </a:r>
          </a:p>
          <a:p>
            <a:r>
              <a:rPr lang="en-US" sz="2000" b="1" dirty="0" smtClean="0">
                <a:solidFill>
                  <a:srgbClr val="CCFFFF"/>
                </a:solidFill>
              </a:rPr>
              <a:t>Commissioning of the cyclotron - 2006 </a:t>
            </a:r>
            <a:endParaRPr lang="ru-RU" sz="2000" b="1" dirty="0">
              <a:solidFill>
                <a:srgbClr val="CCFFFF"/>
              </a:solidFill>
            </a:endParaRPr>
          </a:p>
        </p:txBody>
      </p:sp>
    </p:spTree>
    <p:extLst>
      <p:ext uri="{BB962C8B-B14F-4D97-AF65-F5344CB8AC3E}">
        <p14:creationId xmlns:p14="http://schemas.microsoft.com/office/powerpoint/2010/main" xmlns="" val="2484567769"/>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7" name="Picture 3" descr="dc60show3d"/>
          <p:cNvPicPr>
            <a:picLocks noChangeAspect="1" noChangeArrowheads="1"/>
          </p:cNvPicPr>
          <p:nvPr/>
        </p:nvPicPr>
        <p:blipFill>
          <a:blip r:embed="rId2" cstate="print"/>
          <a:srcRect r="3835"/>
          <a:stretch>
            <a:fillRect/>
          </a:stretch>
        </p:blipFill>
        <p:spPr bwMode="auto">
          <a:xfrm>
            <a:off x="323849" y="83606"/>
            <a:ext cx="8399303" cy="6513746"/>
          </a:xfrm>
          <a:prstGeom prst="rect">
            <a:avLst/>
          </a:prstGeom>
          <a:solidFill>
            <a:schemeClr val="tx1"/>
          </a:solidFill>
        </p:spPr>
      </p:pic>
      <p:grpSp>
        <p:nvGrpSpPr>
          <p:cNvPr id="2" name="Group 26"/>
          <p:cNvGrpSpPr>
            <a:grpSpLocks/>
          </p:cNvGrpSpPr>
          <p:nvPr/>
        </p:nvGrpSpPr>
        <p:grpSpPr bwMode="auto">
          <a:xfrm>
            <a:off x="6300192" y="4365104"/>
            <a:ext cx="2305050" cy="360363"/>
            <a:chOff x="3923" y="2568"/>
            <a:chExt cx="1316" cy="227"/>
          </a:xfrm>
        </p:grpSpPr>
        <p:sp>
          <p:nvSpPr>
            <p:cNvPr id="185354" name="AutoShape 10"/>
            <p:cNvSpPr>
              <a:spLocks noChangeArrowheads="1"/>
            </p:cNvSpPr>
            <p:nvPr/>
          </p:nvSpPr>
          <p:spPr bwMode="auto">
            <a:xfrm rot="10800000">
              <a:off x="3923" y="2568"/>
              <a:ext cx="1316" cy="227"/>
            </a:xfrm>
            <a:prstGeom prst="homePlate">
              <a:avLst>
                <a:gd name="adj" fmla="val 66482"/>
              </a:avLst>
            </a:prstGeom>
            <a:solidFill>
              <a:schemeClr val="tx1"/>
            </a:solidFill>
            <a:ln w="9525">
              <a:solidFill>
                <a:schemeClr val="bg2"/>
              </a:solidFill>
              <a:miter lim="800000"/>
              <a:headEnd/>
              <a:tailEnd/>
            </a:ln>
            <a:effectLst/>
          </p:spPr>
          <p:txBody>
            <a:bodyPr wrap="none" anchor="ctr"/>
            <a:lstStyle/>
            <a:p>
              <a:endParaRPr lang="ru-RU">
                <a:solidFill>
                  <a:srgbClr val="FFFFFF"/>
                </a:solidFill>
              </a:endParaRPr>
            </a:p>
          </p:txBody>
        </p:sp>
        <p:sp>
          <p:nvSpPr>
            <p:cNvPr id="185355" name="Text Box 11"/>
            <p:cNvSpPr txBox="1">
              <a:spLocks noChangeArrowheads="1"/>
            </p:cNvSpPr>
            <p:nvPr/>
          </p:nvSpPr>
          <p:spPr bwMode="auto">
            <a:xfrm>
              <a:off x="4105" y="2583"/>
              <a:ext cx="1134" cy="212"/>
            </a:xfrm>
            <a:prstGeom prst="rect">
              <a:avLst/>
            </a:prstGeom>
            <a:solidFill>
              <a:schemeClr val="tx1"/>
            </a:solidFill>
            <a:ln w="9525">
              <a:noFill/>
              <a:miter lim="800000"/>
              <a:headEnd/>
              <a:tailEnd/>
            </a:ln>
            <a:effectLst/>
          </p:spPr>
          <p:txBody>
            <a:bodyPr>
              <a:spAutoFit/>
            </a:bodyPr>
            <a:lstStyle/>
            <a:p>
              <a:pPr>
                <a:spcBef>
                  <a:spcPct val="50000"/>
                </a:spcBef>
              </a:pPr>
              <a:r>
                <a:rPr lang="en-US" sz="1600">
                  <a:solidFill>
                    <a:srgbClr val="0000CC"/>
                  </a:solidFill>
                  <a:latin typeface="Tahoma" pitchFamily="34" charset="0"/>
                </a:rPr>
                <a:t>Analytical  Chamber</a:t>
              </a:r>
              <a:endParaRPr lang="ru-RU" sz="1600">
                <a:solidFill>
                  <a:srgbClr val="0000CC"/>
                </a:solidFill>
                <a:latin typeface="Tahoma" pitchFamily="34" charset="0"/>
              </a:endParaRPr>
            </a:p>
          </p:txBody>
        </p:sp>
      </p:grpSp>
      <p:grpSp>
        <p:nvGrpSpPr>
          <p:cNvPr id="3" name="Group 25"/>
          <p:cNvGrpSpPr>
            <a:grpSpLocks/>
          </p:cNvGrpSpPr>
          <p:nvPr/>
        </p:nvGrpSpPr>
        <p:grpSpPr bwMode="auto">
          <a:xfrm>
            <a:off x="6732240" y="2204864"/>
            <a:ext cx="1871663" cy="360362"/>
            <a:chOff x="4060" y="1389"/>
            <a:chExt cx="1179" cy="227"/>
          </a:xfrm>
        </p:grpSpPr>
        <p:sp>
          <p:nvSpPr>
            <p:cNvPr id="185352" name="Text Box 8"/>
            <p:cNvSpPr txBox="1">
              <a:spLocks noChangeArrowheads="1"/>
            </p:cNvSpPr>
            <p:nvPr/>
          </p:nvSpPr>
          <p:spPr bwMode="auto">
            <a:xfrm>
              <a:off x="4150" y="1389"/>
              <a:ext cx="1089" cy="212"/>
            </a:xfrm>
            <a:prstGeom prst="rect">
              <a:avLst/>
            </a:prstGeom>
            <a:noFill/>
            <a:ln w="9525">
              <a:noFill/>
              <a:miter lim="800000"/>
              <a:headEnd/>
              <a:tailEnd/>
            </a:ln>
            <a:effectLst/>
          </p:spPr>
          <p:txBody>
            <a:bodyPr>
              <a:spAutoFit/>
            </a:bodyPr>
            <a:lstStyle/>
            <a:p>
              <a:pPr>
                <a:spcBef>
                  <a:spcPct val="50000"/>
                </a:spcBef>
              </a:pPr>
              <a:r>
                <a:rPr lang="en-US" sz="1600">
                  <a:solidFill>
                    <a:srgbClr val="FFFFFF"/>
                  </a:solidFill>
                  <a:latin typeface="Tahoma" pitchFamily="34" charset="0"/>
                </a:rPr>
                <a:t>DC-60 Cyclotron</a:t>
              </a:r>
              <a:endParaRPr lang="ru-RU" sz="1600">
                <a:solidFill>
                  <a:srgbClr val="FFFFFF"/>
                </a:solidFill>
                <a:latin typeface="Tahoma" pitchFamily="34" charset="0"/>
              </a:endParaRPr>
            </a:p>
          </p:txBody>
        </p:sp>
        <p:sp>
          <p:nvSpPr>
            <p:cNvPr id="185356" name="AutoShape 12"/>
            <p:cNvSpPr>
              <a:spLocks noChangeArrowheads="1"/>
            </p:cNvSpPr>
            <p:nvPr/>
          </p:nvSpPr>
          <p:spPr bwMode="auto">
            <a:xfrm rot="10800000">
              <a:off x="4060" y="1389"/>
              <a:ext cx="1179" cy="227"/>
            </a:xfrm>
            <a:prstGeom prst="homePlate">
              <a:avLst>
                <a:gd name="adj" fmla="val 59561"/>
              </a:avLst>
            </a:prstGeom>
            <a:noFill/>
            <a:ln w="9525">
              <a:solidFill>
                <a:schemeClr val="bg2"/>
              </a:solidFill>
              <a:miter lim="800000"/>
              <a:headEnd/>
              <a:tailEnd/>
            </a:ln>
            <a:effectLst/>
          </p:spPr>
          <p:txBody>
            <a:bodyPr wrap="none" anchor="ctr"/>
            <a:lstStyle/>
            <a:p>
              <a:endParaRPr lang="ru-RU">
                <a:solidFill>
                  <a:srgbClr val="FFFFFF"/>
                </a:solidFill>
              </a:endParaRPr>
            </a:p>
          </p:txBody>
        </p:sp>
        <p:sp>
          <p:nvSpPr>
            <p:cNvPr id="185357" name="Text Box 13"/>
            <p:cNvSpPr txBox="1">
              <a:spLocks noChangeArrowheads="1"/>
            </p:cNvSpPr>
            <p:nvPr/>
          </p:nvSpPr>
          <p:spPr bwMode="auto">
            <a:xfrm>
              <a:off x="4150" y="1389"/>
              <a:ext cx="1089" cy="212"/>
            </a:xfrm>
            <a:prstGeom prst="rect">
              <a:avLst/>
            </a:prstGeom>
            <a:noFill/>
            <a:ln w="9525">
              <a:noFill/>
              <a:miter lim="800000"/>
              <a:headEnd/>
              <a:tailEnd/>
            </a:ln>
            <a:effectLst/>
          </p:spPr>
          <p:txBody>
            <a:bodyPr>
              <a:spAutoFit/>
            </a:bodyPr>
            <a:lstStyle/>
            <a:p>
              <a:pPr>
                <a:spcBef>
                  <a:spcPct val="50000"/>
                </a:spcBef>
              </a:pPr>
              <a:r>
                <a:rPr lang="en-US" sz="1600" dirty="0">
                  <a:solidFill>
                    <a:srgbClr val="0000CC"/>
                  </a:solidFill>
                  <a:latin typeface="Tahoma" pitchFamily="34" charset="0"/>
                </a:rPr>
                <a:t>DC-60 Cyclotron</a:t>
              </a:r>
              <a:endParaRPr lang="ru-RU" sz="1600" dirty="0">
                <a:solidFill>
                  <a:srgbClr val="0000CC"/>
                </a:solidFill>
                <a:latin typeface="Tahoma" pitchFamily="34" charset="0"/>
              </a:endParaRPr>
            </a:p>
          </p:txBody>
        </p:sp>
      </p:grpSp>
      <p:grpSp>
        <p:nvGrpSpPr>
          <p:cNvPr id="4" name="Group 27"/>
          <p:cNvGrpSpPr>
            <a:grpSpLocks/>
          </p:cNvGrpSpPr>
          <p:nvPr/>
        </p:nvGrpSpPr>
        <p:grpSpPr bwMode="auto">
          <a:xfrm>
            <a:off x="3708400" y="5589588"/>
            <a:ext cx="2808288" cy="360362"/>
            <a:chOff x="2336" y="3521"/>
            <a:chExt cx="1496" cy="227"/>
          </a:xfrm>
        </p:grpSpPr>
        <p:sp>
          <p:nvSpPr>
            <p:cNvPr id="185358" name="AutoShape 14"/>
            <p:cNvSpPr>
              <a:spLocks noChangeArrowheads="1"/>
            </p:cNvSpPr>
            <p:nvPr/>
          </p:nvSpPr>
          <p:spPr bwMode="auto">
            <a:xfrm rot="10800000">
              <a:off x="2336" y="3521"/>
              <a:ext cx="1315" cy="227"/>
            </a:xfrm>
            <a:prstGeom prst="homePlate">
              <a:avLst>
                <a:gd name="adj" fmla="val 66431"/>
              </a:avLst>
            </a:prstGeom>
            <a:solidFill>
              <a:schemeClr val="tx1"/>
            </a:solidFill>
            <a:ln w="9525">
              <a:solidFill>
                <a:schemeClr val="bg2"/>
              </a:solidFill>
              <a:miter lim="800000"/>
              <a:headEnd/>
              <a:tailEnd/>
            </a:ln>
            <a:effectLst/>
          </p:spPr>
          <p:txBody>
            <a:bodyPr wrap="none" anchor="ctr"/>
            <a:lstStyle/>
            <a:p>
              <a:endParaRPr lang="ru-RU">
                <a:solidFill>
                  <a:srgbClr val="FFFFFF"/>
                </a:solidFill>
              </a:endParaRPr>
            </a:p>
          </p:txBody>
        </p:sp>
        <p:sp>
          <p:nvSpPr>
            <p:cNvPr id="185359" name="Text Box 15"/>
            <p:cNvSpPr txBox="1">
              <a:spLocks noChangeArrowheads="1"/>
            </p:cNvSpPr>
            <p:nvPr/>
          </p:nvSpPr>
          <p:spPr bwMode="auto">
            <a:xfrm>
              <a:off x="2426" y="3521"/>
              <a:ext cx="1406" cy="212"/>
            </a:xfrm>
            <a:prstGeom prst="rect">
              <a:avLst/>
            </a:prstGeom>
            <a:noFill/>
            <a:ln w="9525">
              <a:noFill/>
              <a:miter lim="800000"/>
              <a:headEnd/>
              <a:tailEnd/>
            </a:ln>
            <a:effectLst/>
          </p:spPr>
          <p:txBody>
            <a:bodyPr>
              <a:spAutoFit/>
            </a:bodyPr>
            <a:lstStyle/>
            <a:p>
              <a:pPr>
                <a:spcBef>
                  <a:spcPct val="50000"/>
                </a:spcBef>
              </a:pPr>
              <a:r>
                <a:rPr lang="en-US" sz="1600">
                  <a:solidFill>
                    <a:srgbClr val="0000CC"/>
                  </a:solidFill>
                  <a:latin typeface="Tahoma" pitchFamily="34" charset="0"/>
                </a:rPr>
                <a:t>Film Irradiation  Channel</a:t>
              </a:r>
              <a:endParaRPr lang="ru-RU" sz="1600">
                <a:solidFill>
                  <a:srgbClr val="0000CC"/>
                </a:solidFill>
                <a:latin typeface="Tahoma" pitchFamily="34" charset="0"/>
              </a:endParaRPr>
            </a:p>
          </p:txBody>
        </p:sp>
      </p:grpSp>
      <p:grpSp>
        <p:nvGrpSpPr>
          <p:cNvPr id="5" name="Group 28"/>
          <p:cNvGrpSpPr>
            <a:grpSpLocks/>
          </p:cNvGrpSpPr>
          <p:nvPr/>
        </p:nvGrpSpPr>
        <p:grpSpPr bwMode="auto">
          <a:xfrm>
            <a:off x="468313" y="3644900"/>
            <a:ext cx="2087562" cy="360363"/>
            <a:chOff x="430" y="2205"/>
            <a:chExt cx="1225" cy="227"/>
          </a:xfrm>
        </p:grpSpPr>
        <p:sp>
          <p:nvSpPr>
            <p:cNvPr id="185360" name="AutoShape 16"/>
            <p:cNvSpPr>
              <a:spLocks noChangeArrowheads="1"/>
            </p:cNvSpPr>
            <p:nvPr/>
          </p:nvSpPr>
          <p:spPr bwMode="auto">
            <a:xfrm>
              <a:off x="430" y="2205"/>
              <a:ext cx="1225" cy="227"/>
            </a:xfrm>
            <a:prstGeom prst="homePlate">
              <a:avLst>
                <a:gd name="adj" fmla="val 61885"/>
              </a:avLst>
            </a:prstGeom>
            <a:noFill/>
            <a:ln w="9525">
              <a:solidFill>
                <a:schemeClr val="bg2"/>
              </a:solidFill>
              <a:miter lim="800000"/>
              <a:headEnd/>
              <a:tailEnd/>
            </a:ln>
            <a:effectLst/>
          </p:spPr>
          <p:txBody>
            <a:bodyPr wrap="none" anchor="ctr"/>
            <a:lstStyle/>
            <a:p>
              <a:pPr algn="ctr"/>
              <a:endParaRPr lang="ru-RU">
                <a:solidFill>
                  <a:srgbClr val="FFFFFF"/>
                </a:solidFill>
              </a:endParaRPr>
            </a:p>
          </p:txBody>
        </p:sp>
        <p:sp>
          <p:nvSpPr>
            <p:cNvPr id="185361" name="Text Box 17"/>
            <p:cNvSpPr txBox="1">
              <a:spLocks noChangeArrowheads="1"/>
            </p:cNvSpPr>
            <p:nvPr/>
          </p:nvSpPr>
          <p:spPr bwMode="auto">
            <a:xfrm>
              <a:off x="476" y="2220"/>
              <a:ext cx="1043" cy="212"/>
            </a:xfrm>
            <a:prstGeom prst="rect">
              <a:avLst/>
            </a:prstGeom>
            <a:solidFill>
              <a:schemeClr val="tx1"/>
            </a:solidFill>
            <a:ln w="9525">
              <a:noFill/>
              <a:miter lim="800000"/>
              <a:headEnd/>
              <a:tailEnd/>
            </a:ln>
            <a:effectLst/>
          </p:spPr>
          <p:txBody>
            <a:bodyPr>
              <a:spAutoFit/>
            </a:bodyPr>
            <a:lstStyle/>
            <a:p>
              <a:pPr>
                <a:spcBef>
                  <a:spcPct val="50000"/>
                </a:spcBef>
              </a:pPr>
              <a:r>
                <a:rPr lang="en-US" sz="1600">
                  <a:solidFill>
                    <a:srgbClr val="0000CC"/>
                  </a:solidFill>
                  <a:latin typeface="Tahoma" pitchFamily="34" charset="0"/>
                </a:rPr>
                <a:t>Target  Chamber</a:t>
              </a:r>
              <a:endParaRPr lang="ru-RU" sz="1600">
                <a:solidFill>
                  <a:srgbClr val="0000CC"/>
                </a:solidFill>
                <a:latin typeface="Tahoma" pitchFamily="34" charset="0"/>
              </a:endParaRPr>
            </a:p>
          </p:txBody>
        </p:sp>
      </p:grpSp>
      <p:grpSp>
        <p:nvGrpSpPr>
          <p:cNvPr id="6" name="Group 29"/>
          <p:cNvGrpSpPr>
            <a:grpSpLocks/>
          </p:cNvGrpSpPr>
          <p:nvPr/>
        </p:nvGrpSpPr>
        <p:grpSpPr bwMode="auto">
          <a:xfrm>
            <a:off x="1187624" y="1700808"/>
            <a:ext cx="2108200" cy="685800"/>
            <a:chOff x="703" y="1162"/>
            <a:chExt cx="1328" cy="432"/>
          </a:xfrm>
        </p:grpSpPr>
        <p:sp>
          <p:nvSpPr>
            <p:cNvPr id="185349" name="Text Box 5"/>
            <p:cNvSpPr txBox="1">
              <a:spLocks noChangeArrowheads="1"/>
            </p:cNvSpPr>
            <p:nvPr/>
          </p:nvSpPr>
          <p:spPr bwMode="auto">
            <a:xfrm>
              <a:off x="703" y="1163"/>
              <a:ext cx="1328" cy="212"/>
            </a:xfrm>
            <a:prstGeom prst="rect">
              <a:avLst/>
            </a:prstGeom>
            <a:solidFill>
              <a:schemeClr val="tx1"/>
            </a:solidFill>
            <a:ln w="9525">
              <a:noFill/>
              <a:miter lim="800000"/>
              <a:headEnd/>
              <a:tailEnd/>
            </a:ln>
            <a:effectLst/>
          </p:spPr>
          <p:txBody>
            <a:bodyPr>
              <a:spAutoFit/>
            </a:bodyPr>
            <a:lstStyle/>
            <a:p>
              <a:r>
                <a:rPr lang="en-US" sz="1600">
                  <a:solidFill>
                    <a:srgbClr val="0000CC"/>
                  </a:solidFill>
                  <a:latin typeface="Tahoma" pitchFamily="34" charset="0"/>
                </a:rPr>
                <a:t>Low Energy Channel</a:t>
              </a:r>
              <a:endParaRPr lang="ru-RU" sz="1600">
                <a:solidFill>
                  <a:srgbClr val="0000CC"/>
                </a:solidFill>
                <a:latin typeface="Tahoma" pitchFamily="34" charset="0"/>
              </a:endParaRPr>
            </a:p>
          </p:txBody>
        </p:sp>
        <p:sp>
          <p:nvSpPr>
            <p:cNvPr id="185367" name="AutoShape 23"/>
            <p:cNvSpPr>
              <a:spLocks noChangeArrowheads="1"/>
            </p:cNvSpPr>
            <p:nvPr/>
          </p:nvSpPr>
          <p:spPr bwMode="auto">
            <a:xfrm rot="5400000">
              <a:off x="1122" y="788"/>
              <a:ext cx="432" cy="1179"/>
            </a:xfrm>
            <a:prstGeom prst="homePlate">
              <a:avLst>
                <a:gd name="adj" fmla="val 38995"/>
              </a:avLst>
            </a:prstGeom>
            <a:noFill/>
            <a:ln w="9525">
              <a:solidFill>
                <a:schemeClr val="bg2"/>
              </a:solidFill>
              <a:miter lim="800000"/>
              <a:headEnd/>
              <a:tailEnd/>
            </a:ln>
            <a:effectLst/>
          </p:spPr>
          <p:txBody>
            <a:bodyPr wrap="none" anchor="ctr"/>
            <a:lstStyle/>
            <a:p>
              <a:endParaRPr lang="ru-RU">
                <a:solidFill>
                  <a:srgbClr val="FFFFFF"/>
                </a:solidFill>
              </a:endParaRPr>
            </a:p>
          </p:txBody>
        </p:sp>
      </p:grpSp>
      <p:sp>
        <p:nvSpPr>
          <p:cNvPr id="185375" name="Rectangle 31"/>
          <p:cNvSpPr>
            <a:spLocks noChangeArrowheads="1"/>
          </p:cNvSpPr>
          <p:nvPr/>
        </p:nvSpPr>
        <p:spPr bwMode="auto">
          <a:xfrm>
            <a:off x="323528" y="188640"/>
            <a:ext cx="8424863" cy="863600"/>
          </a:xfrm>
          <a:prstGeom prst="rect">
            <a:avLst/>
          </a:prstGeom>
          <a:solidFill>
            <a:srgbClr val="FFCCFF"/>
          </a:solidFill>
          <a:ln w="9525">
            <a:noFill/>
            <a:miter lim="800000"/>
            <a:headEnd/>
            <a:tailEnd/>
          </a:ln>
        </p:spPr>
        <p:txBody>
          <a:bodyPr anchor="b"/>
          <a:lstStyle/>
          <a:p>
            <a:pPr algn="ctr"/>
            <a:r>
              <a:rPr lang="en-US" sz="3600" dirty="0">
                <a:solidFill>
                  <a:srgbClr val="0000CC"/>
                </a:solidFill>
                <a:effectLst>
                  <a:outerShdw blurRad="38100" dist="38100" dir="2700000" algn="tl">
                    <a:srgbClr val="000000"/>
                  </a:outerShdw>
                </a:effectLst>
                <a:latin typeface="Tahoma" pitchFamily="34" charset="0"/>
              </a:rPr>
              <a:t>DC-60 CYCLOTRON: GENERAL VIEW</a:t>
            </a:r>
          </a:p>
        </p:txBody>
      </p:sp>
      <p:sp>
        <p:nvSpPr>
          <p:cNvPr id="185376" name="Rectangle 32"/>
          <p:cNvSpPr>
            <a:spLocks noChangeArrowheads="1"/>
          </p:cNvSpPr>
          <p:nvPr/>
        </p:nvSpPr>
        <p:spPr bwMode="auto">
          <a:xfrm>
            <a:off x="0" y="6210300"/>
            <a:ext cx="9144000" cy="647700"/>
          </a:xfrm>
          <a:prstGeom prst="rect">
            <a:avLst/>
          </a:prstGeom>
          <a:solidFill>
            <a:schemeClr val="bg1"/>
          </a:solidFill>
          <a:ln w="9525">
            <a:noFill/>
            <a:miter lim="800000"/>
            <a:headEnd/>
            <a:tailEnd/>
          </a:ln>
        </p:spPr>
        <p:txBody>
          <a:bodyPr anchor="b"/>
          <a:lstStyle/>
          <a:p>
            <a:pPr algn="ctr"/>
            <a:r>
              <a:rPr lang="en-US" sz="2000" b="1">
                <a:solidFill>
                  <a:srgbClr val="FFFFFF"/>
                </a:solidFill>
                <a:effectLst>
                  <a:outerShdw blurRad="38100" dist="38100" dir="2700000" algn="tl">
                    <a:srgbClr val="000000"/>
                  </a:outerShdw>
                </a:effectLst>
                <a:latin typeface="Tahoma" pitchFamily="34" charset="0"/>
              </a:rPr>
              <a:t>New cyclotron design is based </a:t>
            </a:r>
            <a:r>
              <a:rPr lang="ru-RU" sz="2000" b="1">
                <a:solidFill>
                  <a:srgbClr val="FFFFFF"/>
                </a:solidFill>
                <a:effectLst>
                  <a:outerShdw blurRad="38100" dist="38100" dir="2700000" algn="tl">
                    <a:srgbClr val="000000"/>
                  </a:outerShdw>
                </a:effectLst>
                <a:latin typeface="Tahoma" pitchFamily="34" charset="0"/>
              </a:rPr>
              <a:t> </a:t>
            </a:r>
            <a:r>
              <a:rPr lang="en-US" sz="2000" b="1">
                <a:solidFill>
                  <a:srgbClr val="FFFFFF"/>
                </a:solidFill>
                <a:effectLst>
                  <a:outerShdw blurRad="38100" dist="38100" dir="2700000" algn="tl">
                    <a:srgbClr val="000000"/>
                  </a:outerShdw>
                </a:effectLst>
                <a:latin typeface="Tahoma" pitchFamily="34" charset="0"/>
              </a:rPr>
              <a:t>on experience of already developed and operating cyclotrons: U-400, U-400M, CI-100 and  DC-72</a:t>
            </a:r>
          </a:p>
        </p:txBody>
      </p:sp>
      <p:grpSp>
        <p:nvGrpSpPr>
          <p:cNvPr id="7" name="Group 33"/>
          <p:cNvGrpSpPr>
            <a:grpSpLocks/>
          </p:cNvGrpSpPr>
          <p:nvPr/>
        </p:nvGrpSpPr>
        <p:grpSpPr bwMode="auto">
          <a:xfrm>
            <a:off x="7236296" y="1268760"/>
            <a:ext cx="1366838" cy="576064"/>
            <a:chOff x="4060" y="1389"/>
            <a:chExt cx="1179" cy="366"/>
          </a:xfrm>
        </p:grpSpPr>
        <p:sp>
          <p:nvSpPr>
            <p:cNvPr id="185378" name="Text Box 34"/>
            <p:cNvSpPr txBox="1">
              <a:spLocks noChangeArrowheads="1"/>
            </p:cNvSpPr>
            <p:nvPr/>
          </p:nvSpPr>
          <p:spPr bwMode="auto">
            <a:xfrm>
              <a:off x="4150" y="1389"/>
              <a:ext cx="1089" cy="366"/>
            </a:xfrm>
            <a:prstGeom prst="rect">
              <a:avLst/>
            </a:prstGeom>
            <a:noFill/>
            <a:ln w="9525">
              <a:noFill/>
              <a:miter lim="800000"/>
              <a:headEnd/>
              <a:tailEnd/>
            </a:ln>
            <a:effectLst/>
          </p:spPr>
          <p:txBody>
            <a:bodyPr>
              <a:spAutoFit/>
            </a:bodyPr>
            <a:lstStyle/>
            <a:p>
              <a:pPr>
                <a:spcBef>
                  <a:spcPct val="50000"/>
                </a:spcBef>
              </a:pPr>
              <a:r>
                <a:rPr lang="en-US" sz="1600">
                  <a:solidFill>
                    <a:srgbClr val="FFFFFF"/>
                  </a:solidFill>
                  <a:latin typeface="Tahoma" pitchFamily="34" charset="0"/>
                </a:rPr>
                <a:t>DC-60 Cyclotron</a:t>
              </a:r>
              <a:endParaRPr lang="ru-RU" sz="1600">
                <a:solidFill>
                  <a:srgbClr val="FFFFFF"/>
                </a:solidFill>
                <a:latin typeface="Tahoma" pitchFamily="34" charset="0"/>
              </a:endParaRPr>
            </a:p>
          </p:txBody>
        </p:sp>
        <p:sp>
          <p:nvSpPr>
            <p:cNvPr id="185379" name="AutoShape 35"/>
            <p:cNvSpPr>
              <a:spLocks noChangeArrowheads="1"/>
            </p:cNvSpPr>
            <p:nvPr/>
          </p:nvSpPr>
          <p:spPr bwMode="auto">
            <a:xfrm rot="10800000">
              <a:off x="4060" y="1389"/>
              <a:ext cx="1179" cy="227"/>
            </a:xfrm>
            <a:prstGeom prst="homePlate">
              <a:avLst>
                <a:gd name="adj" fmla="val 59561"/>
              </a:avLst>
            </a:prstGeom>
            <a:noFill/>
            <a:ln w="9525">
              <a:solidFill>
                <a:schemeClr val="bg2"/>
              </a:solidFill>
              <a:miter lim="800000"/>
              <a:headEnd/>
              <a:tailEnd/>
            </a:ln>
            <a:effectLst/>
          </p:spPr>
          <p:txBody>
            <a:bodyPr wrap="none" anchor="ctr"/>
            <a:lstStyle/>
            <a:p>
              <a:endParaRPr lang="ru-RU">
                <a:solidFill>
                  <a:srgbClr val="FFFFFF"/>
                </a:solidFill>
              </a:endParaRPr>
            </a:p>
          </p:txBody>
        </p:sp>
        <p:sp>
          <p:nvSpPr>
            <p:cNvPr id="185380" name="Text Box 36"/>
            <p:cNvSpPr txBox="1">
              <a:spLocks noChangeArrowheads="1"/>
            </p:cNvSpPr>
            <p:nvPr/>
          </p:nvSpPr>
          <p:spPr bwMode="auto">
            <a:xfrm>
              <a:off x="4150" y="1389"/>
              <a:ext cx="1089" cy="212"/>
            </a:xfrm>
            <a:prstGeom prst="rect">
              <a:avLst/>
            </a:prstGeom>
            <a:noFill/>
            <a:ln w="9525">
              <a:noFill/>
              <a:miter lim="800000"/>
              <a:headEnd/>
              <a:tailEnd/>
            </a:ln>
            <a:effectLst/>
          </p:spPr>
          <p:txBody>
            <a:bodyPr>
              <a:spAutoFit/>
            </a:bodyPr>
            <a:lstStyle/>
            <a:p>
              <a:pPr>
                <a:spcBef>
                  <a:spcPct val="50000"/>
                </a:spcBef>
              </a:pPr>
              <a:r>
                <a:rPr lang="en-US" sz="1600" dirty="0">
                  <a:solidFill>
                    <a:srgbClr val="0000CC"/>
                  </a:solidFill>
                  <a:latin typeface="Tahoma" pitchFamily="34" charset="0"/>
                </a:rPr>
                <a:t>ECR source</a:t>
              </a:r>
              <a:endParaRPr lang="ru-RU" sz="1600" dirty="0">
                <a:solidFill>
                  <a:srgbClr val="0000CC"/>
                </a:solidFill>
                <a:latin typeface="Tahoma" pitchFamily="34" charset="0"/>
              </a:endParaRPr>
            </a:p>
          </p:txBody>
        </p:sp>
      </p:grpSp>
    </p:spTree>
    <p:extLst>
      <p:ext uri="{BB962C8B-B14F-4D97-AF65-F5344CB8AC3E}">
        <p14:creationId xmlns:p14="http://schemas.microsoft.com/office/powerpoint/2010/main" xmlns="" val="37447463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85347"/>
                                        </p:tgtEl>
                                        <p:attrNameLst>
                                          <p:attrName>style.visibility</p:attrName>
                                        </p:attrNameLst>
                                      </p:cBhvr>
                                      <p:to>
                                        <p:strVal val="visible"/>
                                      </p:to>
                                    </p:set>
                                    <p:animEffect transition="in" filter="box(out)">
                                      <p:cBhvr>
                                        <p:cTn id="7" dur="500"/>
                                        <p:tgtEl>
                                          <p:spTgt spid="18534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1+#ppt_w/2"/>
                                          </p:val>
                                        </p:tav>
                                        <p:tav tm="100000">
                                          <p:val>
                                            <p:strVal val="#ppt_x"/>
                                          </p:val>
                                        </p:tav>
                                      </p:tavLst>
                                    </p:anim>
                                    <p:anim calcmode="lin" valueType="num">
                                      <p:cBhvr additive="base">
                                        <p:cTn id="27" dur="500" fill="hold"/>
                                        <p:tgtEl>
                                          <p:spTgt spid="4"/>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4" presetClass="entr" presetSubtype="16" fill="hold" grpId="0" nodeType="afterEffect">
                                  <p:stCondLst>
                                    <p:cond delay="0"/>
                                  </p:stCondLst>
                                  <p:childTnLst>
                                    <p:set>
                                      <p:cBhvr>
                                        <p:cTn id="35" dur="1" fill="hold">
                                          <p:stCondLst>
                                            <p:cond delay="0"/>
                                          </p:stCondLst>
                                        </p:cTn>
                                        <p:tgtEl>
                                          <p:spTgt spid="185376"/>
                                        </p:tgtEl>
                                        <p:attrNameLst>
                                          <p:attrName>style.visibility</p:attrName>
                                        </p:attrNameLst>
                                      </p:cBhvr>
                                      <p:to>
                                        <p:strVal val="visible"/>
                                      </p:to>
                                    </p:set>
                                    <p:animEffect transition="in" filter="box(in)">
                                      <p:cBhvr>
                                        <p:cTn id="36" dur="500"/>
                                        <p:tgtEl>
                                          <p:spTgt spid="185376"/>
                                        </p:tgtEl>
                                      </p:cBhvr>
                                    </p:animEffect>
                                  </p:childTnLst>
                                </p:cTn>
                              </p:par>
                            </p:childTnLst>
                          </p:cTn>
                        </p:par>
                        <p:par>
                          <p:cTn id="37" fill="hold">
                            <p:stCondLst>
                              <p:cond delay="3500"/>
                            </p:stCondLst>
                            <p:childTnLst>
                              <p:par>
                                <p:cTn id="38" presetID="2" presetClass="entr" presetSubtype="2"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7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ChangeArrowheads="1"/>
          </p:cNvSpPr>
          <p:nvPr/>
        </p:nvSpPr>
        <p:spPr bwMode="auto">
          <a:xfrm>
            <a:off x="8459788" y="292417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18819" name="Rectangle 3"/>
          <p:cNvSpPr>
            <a:spLocks noChangeArrowheads="1"/>
          </p:cNvSpPr>
          <p:nvPr/>
        </p:nvSpPr>
        <p:spPr bwMode="auto">
          <a:xfrm>
            <a:off x="544513" y="0"/>
            <a:ext cx="7772400" cy="7635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lvl1pPr algn="l">
              <a:defRPr sz="4400">
                <a:solidFill>
                  <a:schemeClr val="tx2"/>
                </a:solidFill>
                <a:effectLst>
                  <a:outerShdw blurRad="38100" dist="38100" dir="2700000" algn="tl">
                    <a:srgbClr val="000000"/>
                  </a:outerShdw>
                </a:effectLst>
                <a:latin typeface="Tahoma" panose="020B0604030504040204" pitchFamily="34" charset="0"/>
              </a:defRPr>
            </a:lvl1pPr>
            <a:lvl2pPr algn="l">
              <a:defRPr sz="4400">
                <a:solidFill>
                  <a:schemeClr val="tx2"/>
                </a:solidFill>
                <a:effectLst>
                  <a:outerShdw blurRad="38100" dist="38100" dir="2700000" algn="tl">
                    <a:srgbClr val="000000"/>
                  </a:outerShdw>
                </a:effectLst>
                <a:latin typeface="Tahoma" panose="020B0604030504040204" pitchFamily="34" charset="0"/>
              </a:defRPr>
            </a:lvl2pPr>
            <a:lvl3pPr algn="l">
              <a:defRPr sz="4400">
                <a:solidFill>
                  <a:schemeClr val="tx2"/>
                </a:solidFill>
                <a:effectLst>
                  <a:outerShdw blurRad="38100" dist="38100" dir="2700000" algn="tl">
                    <a:srgbClr val="000000"/>
                  </a:outerShdw>
                </a:effectLst>
                <a:latin typeface="Tahoma" panose="020B0604030504040204" pitchFamily="34" charset="0"/>
              </a:defRPr>
            </a:lvl3pPr>
            <a:lvl4pPr algn="l">
              <a:defRPr sz="4400">
                <a:solidFill>
                  <a:schemeClr val="tx2"/>
                </a:solidFill>
                <a:effectLst>
                  <a:outerShdw blurRad="38100" dist="38100" dir="2700000" algn="tl">
                    <a:srgbClr val="000000"/>
                  </a:outerShdw>
                </a:effectLst>
                <a:latin typeface="Tahoma" panose="020B0604030504040204" pitchFamily="34" charset="0"/>
              </a:defRPr>
            </a:lvl4pPr>
            <a:lvl5pPr algn="l">
              <a:defRPr sz="4400">
                <a:solidFill>
                  <a:schemeClr val="tx2"/>
                </a:solidFill>
                <a:effectLst>
                  <a:outerShdw blurRad="38100" dist="38100" dir="2700000" algn="tl">
                    <a:srgbClr val="000000"/>
                  </a:outerShdw>
                </a:effectLst>
                <a:latin typeface="Tahoma" panose="020B0604030504040204"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a:lstStyle>
          <a:p>
            <a:pPr algn="ctr" eaLnBrk="1" hangingPunct="1">
              <a:defRPr/>
            </a:pPr>
            <a:r>
              <a:rPr lang="en-US" b="1" dirty="0" smtClean="0">
                <a:solidFill>
                  <a:srgbClr val="FFFF00"/>
                </a:solidFill>
              </a:rPr>
              <a:t>DC-60 CYCLOTRON</a:t>
            </a:r>
          </a:p>
        </p:txBody>
      </p:sp>
      <p:sp>
        <p:nvSpPr>
          <p:cNvPr id="418820" name="Rectangle 4"/>
          <p:cNvSpPr>
            <a:spLocks noChangeArrowheads="1"/>
          </p:cNvSpPr>
          <p:nvPr/>
        </p:nvSpPr>
        <p:spPr bwMode="auto">
          <a:xfrm>
            <a:off x="3055938" y="54165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18821" name="Rectangle 5"/>
          <p:cNvSpPr>
            <a:spLocks noChangeArrowheads="1"/>
          </p:cNvSpPr>
          <p:nvPr/>
        </p:nvSpPr>
        <p:spPr bwMode="auto">
          <a:xfrm>
            <a:off x="4005263" y="5740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18822" name="Rectangle 6"/>
          <p:cNvSpPr>
            <a:spLocks noChangeArrowheads="1"/>
          </p:cNvSpPr>
          <p:nvPr/>
        </p:nvSpPr>
        <p:spPr bwMode="auto">
          <a:xfrm>
            <a:off x="1493838" y="35194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18823" name="Rectangle 7"/>
          <p:cNvSpPr>
            <a:spLocks noChangeArrowheads="1"/>
          </p:cNvSpPr>
          <p:nvPr/>
        </p:nvSpPr>
        <p:spPr bwMode="auto">
          <a:xfrm>
            <a:off x="2373313" y="50815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18824" name="Rectangle 8"/>
          <p:cNvSpPr>
            <a:spLocks noChangeArrowheads="1"/>
          </p:cNvSpPr>
          <p:nvPr/>
        </p:nvSpPr>
        <p:spPr bwMode="auto">
          <a:xfrm>
            <a:off x="741363" y="544036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pic>
        <p:nvPicPr>
          <p:cNvPr id="24585" name="Picture 9" descr="DC-6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850" y="619125"/>
            <a:ext cx="8316913" cy="623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99746476"/>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0" y="549275"/>
            <a:ext cx="3933825" cy="692150"/>
          </a:xfrm>
          <a:solidFill>
            <a:srgbClr val="3366FF"/>
          </a:solidFill>
        </p:spPr>
        <p:txBody>
          <a:bodyPr/>
          <a:lstStyle/>
          <a:p>
            <a:pPr algn="ctr"/>
            <a:r>
              <a:rPr lang="en-US" altLang="ru-RU" sz="3200" b="1">
                <a:solidFill>
                  <a:srgbClr val="FFFF00"/>
                </a:solidFill>
              </a:rPr>
              <a:t>ECR ION SOURCE</a:t>
            </a:r>
            <a:r>
              <a:rPr lang="ru-RU" altLang="ru-RU" sz="3200" b="1">
                <a:solidFill>
                  <a:srgbClr val="FFFF00"/>
                </a:solidFill>
              </a:rPr>
              <a:t> </a:t>
            </a:r>
            <a:endParaRPr lang="en-US" altLang="ru-RU" sz="3200" b="1">
              <a:solidFill>
                <a:srgbClr val="FFFF00"/>
              </a:solidFill>
            </a:endParaRPr>
          </a:p>
        </p:txBody>
      </p:sp>
      <p:sp>
        <p:nvSpPr>
          <p:cNvPr id="278531" name="Rectangle 3"/>
          <p:cNvSpPr>
            <a:spLocks noChangeArrowheads="1"/>
          </p:cNvSpPr>
          <p:nvPr/>
        </p:nvSpPr>
        <p:spPr bwMode="auto">
          <a:xfrm>
            <a:off x="8459788" y="292417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ru-RU">
              <a:solidFill>
                <a:srgbClr val="FFFFFF"/>
              </a:solidFill>
            </a:endParaRPr>
          </a:p>
        </p:txBody>
      </p:sp>
      <p:sp>
        <p:nvSpPr>
          <p:cNvPr id="278532" name="Rectangle 4"/>
          <p:cNvSpPr>
            <a:spLocks noChangeArrowheads="1"/>
          </p:cNvSpPr>
          <p:nvPr/>
        </p:nvSpPr>
        <p:spPr bwMode="auto">
          <a:xfrm>
            <a:off x="0" y="0"/>
            <a:ext cx="4427538" cy="574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lvl1pPr>
              <a:defRPr sz="4400">
                <a:solidFill>
                  <a:schemeClr val="tx2"/>
                </a:solidFill>
                <a:effectLst>
                  <a:outerShdw blurRad="38100" dist="38100" dir="2700000" algn="tl">
                    <a:srgbClr val="000000"/>
                  </a:outerShdw>
                </a:effectLst>
                <a:latin typeface="Tahoma" panose="020B0604030504040204" pitchFamily="34" charset="0"/>
              </a:defRPr>
            </a:lvl1pPr>
            <a:lvl2pPr>
              <a:defRPr sz="4400">
                <a:solidFill>
                  <a:schemeClr val="tx2"/>
                </a:solidFill>
                <a:effectLst>
                  <a:outerShdw blurRad="38100" dist="38100" dir="2700000" algn="tl">
                    <a:srgbClr val="000000"/>
                  </a:outerShdw>
                </a:effectLst>
                <a:latin typeface="Tahoma" panose="020B0604030504040204" pitchFamily="34" charset="0"/>
              </a:defRPr>
            </a:lvl2pPr>
            <a:lvl3pPr>
              <a:defRPr sz="4400">
                <a:solidFill>
                  <a:schemeClr val="tx2"/>
                </a:solidFill>
                <a:effectLst>
                  <a:outerShdw blurRad="38100" dist="38100" dir="2700000" algn="tl">
                    <a:srgbClr val="000000"/>
                  </a:outerShdw>
                </a:effectLst>
                <a:latin typeface="Tahoma" panose="020B0604030504040204" pitchFamily="34" charset="0"/>
              </a:defRPr>
            </a:lvl3pPr>
            <a:lvl4pPr>
              <a:defRPr sz="4400">
                <a:solidFill>
                  <a:schemeClr val="tx2"/>
                </a:solidFill>
                <a:effectLst>
                  <a:outerShdw blurRad="38100" dist="38100" dir="2700000" algn="tl">
                    <a:srgbClr val="000000"/>
                  </a:outerShdw>
                </a:effectLst>
                <a:latin typeface="Tahoma" panose="020B0604030504040204" pitchFamily="34" charset="0"/>
              </a:defRPr>
            </a:lvl4pPr>
            <a:lvl5pPr>
              <a:defRPr sz="4400">
                <a:solidFill>
                  <a:schemeClr val="tx2"/>
                </a:solidFill>
                <a:effectLst>
                  <a:outerShdw blurRad="38100" dist="38100" dir="2700000" algn="tl">
                    <a:srgbClr val="000000"/>
                  </a:outerShdw>
                </a:effectLst>
                <a:latin typeface="Tahoma" panose="020B0604030504040204"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a:lstStyle>
          <a:p>
            <a:pPr algn="ctr"/>
            <a:r>
              <a:rPr lang="en-US" altLang="ru-RU" sz="3600">
                <a:solidFill>
                  <a:srgbClr val="CCFFFF"/>
                </a:solidFill>
              </a:rPr>
              <a:t>DC-60 CYCLOTRON</a:t>
            </a:r>
          </a:p>
        </p:txBody>
      </p:sp>
      <p:sp>
        <p:nvSpPr>
          <p:cNvPr id="278533" name="Rectangle 5"/>
          <p:cNvSpPr>
            <a:spLocks noChangeArrowheads="1"/>
          </p:cNvSpPr>
          <p:nvPr/>
        </p:nvSpPr>
        <p:spPr bwMode="auto">
          <a:xfrm>
            <a:off x="3055938" y="54165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ru-RU">
              <a:solidFill>
                <a:srgbClr val="FFFFFF"/>
              </a:solidFill>
            </a:endParaRPr>
          </a:p>
        </p:txBody>
      </p:sp>
      <p:sp>
        <p:nvSpPr>
          <p:cNvPr id="278534" name="Rectangle 6"/>
          <p:cNvSpPr>
            <a:spLocks noChangeArrowheads="1"/>
          </p:cNvSpPr>
          <p:nvPr/>
        </p:nvSpPr>
        <p:spPr bwMode="auto">
          <a:xfrm>
            <a:off x="4005263" y="5740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ru-RU">
              <a:solidFill>
                <a:srgbClr val="FFFFFF"/>
              </a:solidFill>
            </a:endParaRPr>
          </a:p>
        </p:txBody>
      </p:sp>
      <p:sp>
        <p:nvSpPr>
          <p:cNvPr id="278535" name="Rectangle 7"/>
          <p:cNvSpPr>
            <a:spLocks noChangeArrowheads="1"/>
          </p:cNvSpPr>
          <p:nvPr/>
        </p:nvSpPr>
        <p:spPr bwMode="auto">
          <a:xfrm>
            <a:off x="1493838" y="35194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ru-RU">
              <a:solidFill>
                <a:srgbClr val="FFFFFF"/>
              </a:solidFill>
            </a:endParaRPr>
          </a:p>
        </p:txBody>
      </p:sp>
      <p:graphicFrame>
        <p:nvGraphicFramePr>
          <p:cNvPr id="278583" name="Group 55"/>
          <p:cNvGraphicFramePr>
            <a:graphicFrameLocks noGrp="1"/>
          </p:cNvGraphicFramePr>
          <p:nvPr>
            <p:ph idx="1"/>
          </p:nvPr>
        </p:nvGraphicFramePr>
        <p:xfrm>
          <a:off x="0" y="1341438"/>
          <a:ext cx="4067175" cy="5577840"/>
        </p:xfrm>
        <a:graphic>
          <a:graphicData uri="http://schemas.openxmlformats.org/drawingml/2006/table">
            <a:tbl>
              <a:tblPr/>
              <a:tblGrid>
                <a:gridCol w="1403350"/>
                <a:gridCol w="1296988"/>
                <a:gridCol w="1366837"/>
              </a:tblGrid>
              <a:tr h="33655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F</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14 GHz</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18 GHz</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655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W</a:t>
                      </a:r>
                      <a:r>
                        <a:rPr kumimoji="0" lang="en-US" altLang="ru-RU" sz="2400" b="0" i="0" u="none" strike="noStrike" cap="none" normalizeH="0" baseline="-30000" smtClean="0">
                          <a:ln>
                            <a:noFill/>
                          </a:ln>
                          <a:solidFill>
                            <a:schemeClr val="tx1"/>
                          </a:solidFill>
                          <a:effectLst/>
                          <a:latin typeface="Tahoma" panose="020B0604030504040204" pitchFamily="34" charset="0"/>
                          <a:cs typeface="Times New Roman" panose="02020603050405020304" pitchFamily="18" charset="0"/>
                        </a:rPr>
                        <a:t>total</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68 kW</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120 kW</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655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B</a:t>
                      </a:r>
                      <a:r>
                        <a:rPr kumimoji="0" lang="en-US" altLang="ru-RU" sz="2400" b="0" i="0" u="none" strike="noStrike" cap="none" normalizeH="0" baseline="-30000" smtClean="0">
                          <a:ln>
                            <a:noFill/>
                          </a:ln>
                          <a:solidFill>
                            <a:schemeClr val="tx1"/>
                          </a:solidFill>
                          <a:effectLst/>
                          <a:latin typeface="Tahoma" panose="020B0604030504040204" pitchFamily="34" charset="0"/>
                          <a:cs typeface="Times New Roman" panose="02020603050405020304" pitchFamily="18" charset="0"/>
                        </a:rPr>
                        <a:t>inj</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1.23 T</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1.45 T</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655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B</a:t>
                      </a:r>
                      <a:r>
                        <a:rPr kumimoji="0" lang="en-US" altLang="ru-RU" sz="2400" b="0" i="0" u="none" strike="noStrike" cap="none" normalizeH="0" baseline="-30000" smtClean="0">
                          <a:ln>
                            <a:noFill/>
                          </a:ln>
                          <a:solidFill>
                            <a:schemeClr val="tx1"/>
                          </a:solidFill>
                          <a:effectLst/>
                          <a:latin typeface="Tahoma" panose="020B0604030504040204" pitchFamily="34" charset="0"/>
                          <a:cs typeface="Times New Roman" panose="02020603050405020304" pitchFamily="18" charset="0"/>
                        </a:rPr>
                        <a:t>min</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0.46 T</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0.58 T</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655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B</a:t>
                      </a:r>
                      <a:r>
                        <a:rPr kumimoji="0" lang="en-US" altLang="ru-RU" sz="2400" b="0" i="0" u="none" strike="noStrike" cap="none" normalizeH="0" baseline="-30000" smtClean="0">
                          <a:ln>
                            <a:noFill/>
                          </a:ln>
                          <a:solidFill>
                            <a:schemeClr val="tx1"/>
                          </a:solidFill>
                          <a:effectLst/>
                          <a:latin typeface="Tahoma" panose="020B0604030504040204" pitchFamily="34" charset="0"/>
                          <a:cs typeface="Times New Roman" panose="02020603050405020304" pitchFamily="18" charset="0"/>
                        </a:rPr>
                        <a:t>extr</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1.04 T</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1.25 T</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655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L</a:t>
                      </a:r>
                      <a:r>
                        <a:rPr kumimoji="0" lang="en-US" altLang="ru-RU" sz="2400" b="0" i="0" u="none" strike="noStrike" cap="none" normalizeH="0" baseline="-30000" smtClean="0">
                          <a:ln>
                            <a:noFill/>
                          </a:ln>
                          <a:solidFill>
                            <a:schemeClr val="tx1"/>
                          </a:solidFill>
                          <a:effectLst/>
                          <a:latin typeface="Tahoma" panose="020B0604030504040204" pitchFamily="34" charset="0"/>
                          <a:cs typeface="Times New Roman" panose="02020603050405020304" pitchFamily="18" charset="0"/>
                        </a:rPr>
                        <a:t>mirror</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20 cm</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20 cm</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655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Source length</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40 cm</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40 cm</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655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Source diameter</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44 cm</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44 cm</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655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Plasma chamber diameter</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cap="flat">
                      <a:noFill/>
                    </a:lnB>
                    <a:lnTlToBr>
                      <a:noFill/>
                    </a:lnTlToBr>
                    <a:lnBlToTr>
                      <a:noFill/>
                    </a:lnBlToTr>
                    <a:solidFill>
                      <a:schemeClr val="bg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6.4 cm</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cap="flat">
                      <a:noFill/>
                    </a:lnB>
                    <a:lnTlToBr>
                      <a:noFill/>
                    </a:lnTlToBr>
                    <a:lnBlToTr>
                      <a:noFill/>
                    </a:lnBlToTr>
                    <a:solidFill>
                      <a:schemeClr val="bg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smtClean="0">
                          <a:ln>
                            <a:noFill/>
                          </a:ln>
                          <a:solidFill>
                            <a:schemeClr val="tx1"/>
                          </a:solidFill>
                          <a:effectLst/>
                          <a:latin typeface="Tahoma" panose="020B0604030504040204" pitchFamily="34" charset="0"/>
                          <a:cs typeface="Times New Roman" panose="02020603050405020304" pitchFamily="18" charset="0"/>
                        </a:rPr>
                        <a:t>6.4 cm</a:t>
                      </a:r>
                      <a:endParaRPr kumimoji="0" lang="en-US" altLang="ru-RU" sz="24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cap="flat">
                      <a:noFill/>
                    </a:lnB>
                    <a:lnTlToBr>
                      <a:noFill/>
                    </a:lnTlToBr>
                    <a:lnBlToTr>
                      <a:noFill/>
                    </a:lnBlToTr>
                    <a:solidFill>
                      <a:schemeClr val="bg1"/>
                    </a:solidFill>
                  </a:tcPr>
                </a:tc>
              </a:tr>
            </a:tbl>
          </a:graphicData>
        </a:graphic>
      </p:graphicFrame>
      <p:pic>
        <p:nvPicPr>
          <p:cNvPr id="278584" name="Picture 56" descr="ECR DC-6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40200" y="3521075"/>
            <a:ext cx="5003800" cy="3336925"/>
          </a:xfrm>
          <a:prstGeom prst="rect">
            <a:avLst/>
          </a:prstGeom>
          <a:noFill/>
          <a:extLst>
            <a:ext uri="{909E8E84-426E-40DD-AFC4-6F175D3DCCD1}">
              <a14:hiddenFill xmlns:a14="http://schemas.microsoft.com/office/drawing/2010/main" xmlns="">
                <a:solidFill>
                  <a:srgbClr val="FFFFFF"/>
                </a:solidFill>
              </a14:hiddenFill>
            </a:ext>
          </a:extLst>
        </p:spPr>
      </p:pic>
      <p:pic>
        <p:nvPicPr>
          <p:cNvPr id="278588" name="Picture 6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9950" y="0"/>
            <a:ext cx="4464050" cy="3449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700469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78583"/>
                                        </p:tgtEl>
                                        <p:attrNameLst>
                                          <p:attrName>style.visibility</p:attrName>
                                        </p:attrNameLst>
                                      </p:cBhvr>
                                      <p:to>
                                        <p:strVal val="visible"/>
                                      </p:to>
                                    </p:set>
                                    <p:anim calcmode="lin" valueType="num">
                                      <p:cBhvr additive="base">
                                        <p:cTn id="7" dur="500" fill="hold"/>
                                        <p:tgtEl>
                                          <p:spTgt spid="278583"/>
                                        </p:tgtEl>
                                        <p:attrNameLst>
                                          <p:attrName>ppt_x</p:attrName>
                                        </p:attrNameLst>
                                      </p:cBhvr>
                                      <p:tavLst>
                                        <p:tav tm="0">
                                          <p:val>
                                            <p:strVal val="#ppt_x"/>
                                          </p:val>
                                        </p:tav>
                                        <p:tav tm="100000">
                                          <p:val>
                                            <p:strVal val="#ppt_x"/>
                                          </p:val>
                                        </p:tav>
                                      </p:tavLst>
                                    </p:anim>
                                    <p:anim calcmode="lin" valueType="num">
                                      <p:cBhvr additive="base">
                                        <p:cTn id="8" dur="500" fill="hold"/>
                                        <p:tgtEl>
                                          <p:spTgt spid="2785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Rectangle 2"/>
          <p:cNvSpPr>
            <a:spLocks noGrp="1" noChangeArrowheads="1"/>
          </p:cNvSpPr>
          <p:nvPr>
            <p:ph type="title"/>
          </p:nvPr>
        </p:nvSpPr>
        <p:spPr>
          <a:xfrm>
            <a:off x="395288" y="765175"/>
            <a:ext cx="7910512" cy="547688"/>
          </a:xfrm>
        </p:spPr>
        <p:txBody>
          <a:bodyPr/>
          <a:lstStyle/>
          <a:p>
            <a:pPr algn="ctr" eaLnBrk="1" hangingPunct="1">
              <a:defRPr/>
            </a:pPr>
            <a:r>
              <a:rPr lang="en-US" sz="2800" b="1" smtClean="0">
                <a:solidFill>
                  <a:srgbClr val="FFFF00"/>
                </a:solidFill>
              </a:rPr>
              <a:t>MAIN PARAMETERS</a:t>
            </a:r>
            <a:r>
              <a:rPr lang="ru-RU" sz="2400" b="1" smtClean="0">
                <a:solidFill>
                  <a:srgbClr val="FFFF00"/>
                </a:solidFill>
              </a:rPr>
              <a:t> </a:t>
            </a:r>
            <a:endParaRPr lang="en-US" sz="2400" b="1" smtClean="0">
              <a:solidFill>
                <a:srgbClr val="FFFF00"/>
              </a:solidFill>
            </a:endParaRPr>
          </a:p>
        </p:txBody>
      </p:sp>
      <p:sp>
        <p:nvSpPr>
          <p:cNvPr id="858115" name="Rectangle 3"/>
          <p:cNvSpPr>
            <a:spLocks noChangeArrowheads="1"/>
          </p:cNvSpPr>
          <p:nvPr/>
        </p:nvSpPr>
        <p:spPr bwMode="auto">
          <a:xfrm>
            <a:off x="8159750" y="29162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58116" name="Rectangle 4"/>
          <p:cNvSpPr>
            <a:spLocks noChangeArrowheads="1"/>
          </p:cNvSpPr>
          <p:nvPr/>
        </p:nvSpPr>
        <p:spPr bwMode="auto">
          <a:xfrm>
            <a:off x="544513" y="0"/>
            <a:ext cx="7772400" cy="7635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lvl1pPr algn="l">
              <a:defRPr sz="4400">
                <a:solidFill>
                  <a:schemeClr val="tx2"/>
                </a:solidFill>
                <a:effectLst>
                  <a:outerShdw blurRad="38100" dist="38100" dir="2700000" algn="tl">
                    <a:srgbClr val="000000"/>
                  </a:outerShdw>
                </a:effectLst>
                <a:latin typeface="Tahoma" panose="020B0604030504040204" pitchFamily="34" charset="0"/>
              </a:defRPr>
            </a:lvl1pPr>
            <a:lvl2pPr algn="l">
              <a:defRPr sz="4400">
                <a:solidFill>
                  <a:schemeClr val="tx2"/>
                </a:solidFill>
                <a:effectLst>
                  <a:outerShdw blurRad="38100" dist="38100" dir="2700000" algn="tl">
                    <a:srgbClr val="000000"/>
                  </a:outerShdw>
                </a:effectLst>
                <a:latin typeface="Tahoma" panose="020B0604030504040204" pitchFamily="34" charset="0"/>
              </a:defRPr>
            </a:lvl2pPr>
            <a:lvl3pPr algn="l">
              <a:defRPr sz="4400">
                <a:solidFill>
                  <a:schemeClr val="tx2"/>
                </a:solidFill>
                <a:effectLst>
                  <a:outerShdw blurRad="38100" dist="38100" dir="2700000" algn="tl">
                    <a:srgbClr val="000000"/>
                  </a:outerShdw>
                </a:effectLst>
                <a:latin typeface="Tahoma" panose="020B0604030504040204" pitchFamily="34" charset="0"/>
              </a:defRPr>
            </a:lvl3pPr>
            <a:lvl4pPr algn="l">
              <a:defRPr sz="4400">
                <a:solidFill>
                  <a:schemeClr val="tx2"/>
                </a:solidFill>
                <a:effectLst>
                  <a:outerShdw blurRad="38100" dist="38100" dir="2700000" algn="tl">
                    <a:srgbClr val="000000"/>
                  </a:outerShdw>
                </a:effectLst>
                <a:latin typeface="Tahoma" panose="020B0604030504040204" pitchFamily="34" charset="0"/>
              </a:defRPr>
            </a:lvl4pPr>
            <a:lvl5pPr algn="l">
              <a:defRPr sz="4400">
                <a:solidFill>
                  <a:schemeClr val="tx2"/>
                </a:solidFill>
                <a:effectLst>
                  <a:outerShdw blurRad="38100" dist="38100" dir="2700000" algn="tl">
                    <a:srgbClr val="000000"/>
                  </a:outerShdw>
                </a:effectLst>
                <a:latin typeface="Tahoma" panose="020B0604030504040204"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a:lstStyle>
          <a:p>
            <a:pPr algn="ctr" eaLnBrk="1" hangingPunct="1">
              <a:defRPr/>
            </a:pPr>
            <a:r>
              <a:rPr lang="en-US" b="1" dirty="0" smtClean="0">
                <a:solidFill>
                  <a:srgbClr val="CCFFFF"/>
                </a:solidFill>
              </a:rPr>
              <a:t>DC-60 CYCLOTRON</a:t>
            </a:r>
          </a:p>
        </p:txBody>
      </p:sp>
      <p:sp>
        <p:nvSpPr>
          <p:cNvPr id="858117" name="Rectangle 5"/>
          <p:cNvSpPr>
            <a:spLocks noChangeArrowheads="1"/>
          </p:cNvSpPr>
          <p:nvPr/>
        </p:nvSpPr>
        <p:spPr bwMode="auto">
          <a:xfrm>
            <a:off x="4792663" y="22225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58118" name="Rectangle 6"/>
          <p:cNvSpPr>
            <a:spLocks noChangeArrowheads="1"/>
          </p:cNvSpPr>
          <p:nvPr/>
        </p:nvSpPr>
        <p:spPr bwMode="auto">
          <a:xfrm>
            <a:off x="8912225" y="12033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58119" name="Rectangle 7"/>
          <p:cNvSpPr>
            <a:spLocks noChangeArrowheads="1"/>
          </p:cNvSpPr>
          <p:nvPr/>
        </p:nvSpPr>
        <p:spPr bwMode="auto">
          <a:xfrm>
            <a:off x="741363" y="38195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21512" name="Rectangle 8"/>
          <p:cNvSpPr>
            <a:spLocks noChangeArrowheads="1"/>
          </p:cNvSpPr>
          <p:nvPr/>
        </p:nvSpPr>
        <p:spPr bwMode="auto">
          <a:xfrm>
            <a:off x="0" y="29559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endParaRPr lang="ru-RU" altLang="ru-RU" sz="2400" smtClean="0">
              <a:solidFill>
                <a:srgbClr val="FFFFFF"/>
              </a:solidFill>
              <a:latin typeface="Times New Roman" panose="02020603050405020304" pitchFamily="18" charset="0"/>
            </a:endParaRPr>
          </a:p>
        </p:txBody>
      </p:sp>
      <p:sp>
        <p:nvSpPr>
          <p:cNvPr id="21513" name="Rectangle 9"/>
          <p:cNvSpPr>
            <a:spLocks noChangeArrowheads="1"/>
          </p:cNvSpPr>
          <p:nvPr/>
        </p:nvSpPr>
        <p:spPr bwMode="auto">
          <a:xfrm>
            <a:off x="0" y="39004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endParaRPr lang="ru-RU" altLang="ru-RU" sz="2400" smtClean="0">
              <a:solidFill>
                <a:srgbClr val="FFFFFF"/>
              </a:solidFill>
              <a:latin typeface="Times New Roman" panose="02020603050405020304" pitchFamily="18" charset="0"/>
            </a:endParaRPr>
          </a:p>
        </p:txBody>
      </p:sp>
      <p:sp>
        <p:nvSpPr>
          <p:cNvPr id="858122" name="Rectangle 10"/>
          <p:cNvSpPr>
            <a:spLocks noChangeArrowheads="1"/>
          </p:cNvSpPr>
          <p:nvPr/>
        </p:nvSpPr>
        <p:spPr bwMode="auto">
          <a:xfrm>
            <a:off x="1909763" y="56483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58123" name="Rectangle 11"/>
          <p:cNvSpPr>
            <a:spLocks noChangeArrowheads="1"/>
          </p:cNvSpPr>
          <p:nvPr/>
        </p:nvSpPr>
        <p:spPr bwMode="auto">
          <a:xfrm>
            <a:off x="0" y="-6286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21516" name="Rectangle 12"/>
          <p:cNvSpPr>
            <a:spLocks noChangeArrowheads="1"/>
          </p:cNvSpPr>
          <p:nvPr/>
        </p:nvSpPr>
        <p:spPr bwMode="auto">
          <a:xfrm>
            <a:off x="1258888" y="1851025"/>
            <a:ext cx="184150" cy="625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endParaRPr lang="en-US" altLang="ru-RU" sz="1100" smtClean="0">
              <a:solidFill>
                <a:srgbClr val="000066"/>
              </a:solidFill>
              <a:latin typeface="Times New Roman" panose="02020603050405020304" pitchFamily="18" charset="0"/>
            </a:endParaRPr>
          </a:p>
          <a:p>
            <a:pPr algn="l"/>
            <a:endParaRPr lang="en-US" altLang="ru-RU" sz="2400" smtClean="0">
              <a:solidFill>
                <a:srgbClr val="000066"/>
              </a:solidFill>
              <a:latin typeface="Times New Roman" panose="02020603050405020304" pitchFamily="18" charset="0"/>
            </a:endParaRPr>
          </a:p>
        </p:txBody>
      </p:sp>
      <p:graphicFrame>
        <p:nvGraphicFramePr>
          <p:cNvPr id="858125" name="Group 13"/>
          <p:cNvGraphicFramePr>
            <a:graphicFrameLocks noGrp="1"/>
          </p:cNvGraphicFramePr>
          <p:nvPr>
            <p:extLst/>
          </p:nvPr>
        </p:nvGraphicFramePr>
        <p:xfrm>
          <a:off x="143669" y="1381486"/>
          <a:ext cx="8856662" cy="5253472"/>
        </p:xfrm>
        <a:graphic>
          <a:graphicData uri="http://schemas.openxmlformats.org/drawingml/2006/table">
            <a:tbl>
              <a:tblPr/>
              <a:tblGrid>
                <a:gridCol w="4248150"/>
                <a:gridCol w="4608512"/>
              </a:tblGrid>
              <a:tr h="679362">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solidFill>
                          <a:effectLst/>
                          <a:latin typeface="+mj-lt"/>
                          <a:cs typeface="Times New Roman" panose="02020603050405020304" pitchFamily="18" charset="0"/>
                        </a:rPr>
                        <a:t>Ion beam injector</a:t>
                      </a:r>
                      <a:endParaRPr kumimoji="0" lang="en-US" sz="1800" b="1" i="0" u="none" strike="noStrike" cap="none" normalizeH="0" baseline="0" dirty="0" smtClean="0">
                        <a:ln>
                          <a:noFill/>
                        </a:ln>
                        <a:solidFill>
                          <a:schemeClr val="bg2"/>
                        </a:solidFill>
                        <a:effectLst/>
                        <a:latin typeface="+mj-lt"/>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solidFill>
                          <a:effectLst/>
                          <a:latin typeface="+mj-lt"/>
                          <a:cs typeface="Times New Roman" panose="02020603050405020304" pitchFamily="18" charset="0"/>
                        </a:rPr>
                        <a:t>ECR  ion source (14 GHz)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solidFill>
                          <a:effectLst/>
                          <a:latin typeface="+mj-lt"/>
                          <a:cs typeface="Times New Roman" panose="02020603050405020304" pitchFamily="18" charset="0"/>
                        </a:rPr>
                        <a:t>+ axial injection system</a:t>
                      </a:r>
                      <a:endParaRPr kumimoji="0" lang="en-US" sz="1800" b="1" i="0" u="none" strike="noStrike" cap="none" normalizeH="0" baseline="0" dirty="0" smtClean="0">
                        <a:ln>
                          <a:noFill/>
                        </a:ln>
                        <a:solidFill>
                          <a:schemeClr val="bg2"/>
                        </a:solidFill>
                        <a:effectLst/>
                        <a:latin typeface="+mj-lt"/>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57168">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solidFill>
                          <a:effectLst/>
                          <a:latin typeface="+mj-lt"/>
                          <a:cs typeface="Times New Roman" panose="02020603050405020304" pitchFamily="18" charset="0"/>
                        </a:rPr>
                        <a:t>Magnet pole diameter</a:t>
                      </a:r>
                      <a:endParaRPr kumimoji="0" lang="en-US" sz="1800" b="1" i="0" u="none" strike="noStrike" cap="none" normalizeH="0" baseline="0" dirty="0" smtClean="0">
                        <a:ln>
                          <a:noFill/>
                        </a:ln>
                        <a:solidFill>
                          <a:schemeClr val="bg2"/>
                        </a:solidFill>
                        <a:effectLst/>
                        <a:latin typeface="+mj-lt"/>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solidFill>
                          <a:effectLst/>
                          <a:latin typeface="+mj-lt"/>
                          <a:cs typeface="Times New Roman" panose="02020603050405020304" pitchFamily="18" charset="0"/>
                        </a:rPr>
                        <a:t>1.62 m</a:t>
                      </a:r>
                      <a:endParaRPr kumimoji="0" lang="en-US" sz="1800" b="1" i="0" u="none" strike="noStrike" cap="none" normalizeH="0" baseline="0" dirty="0" smtClean="0">
                        <a:ln>
                          <a:noFill/>
                        </a:ln>
                        <a:solidFill>
                          <a:schemeClr val="bg2"/>
                        </a:solidFill>
                        <a:effectLst/>
                        <a:latin typeface="+mj-lt"/>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822903">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smtClean="0">
                          <a:ln>
                            <a:noFill/>
                          </a:ln>
                          <a:solidFill>
                            <a:schemeClr val="bg2"/>
                          </a:solidFill>
                          <a:effectLst/>
                          <a:latin typeface="+mj-lt"/>
                          <a:cs typeface="Times New Roman" panose="02020603050405020304" pitchFamily="18" charset="0"/>
                        </a:rPr>
                        <a:t>Cyclotron magnetic field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1" i="0" u="none" strike="noStrike" cap="none" normalizeH="0" baseline="0" dirty="0" smtClean="0">
                        <a:ln>
                          <a:noFill/>
                        </a:ln>
                        <a:solidFill>
                          <a:schemeClr val="bg2"/>
                        </a:solidFill>
                        <a:effectLst/>
                        <a:latin typeface="+mj-lt"/>
                        <a:cs typeface="Times New Roman" panose="02020603050405020304"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ru-RU" sz="1800" b="1" i="0" u="none" strike="noStrike" cap="none" normalizeH="0" baseline="0" dirty="0" smtClean="0">
                          <a:ln>
                            <a:noFill/>
                          </a:ln>
                          <a:solidFill>
                            <a:schemeClr val="bg2"/>
                          </a:solidFill>
                          <a:effectLst/>
                          <a:latin typeface="+mj-lt"/>
                          <a:cs typeface="Times New Roman" panose="02020603050405020304" pitchFamily="18" charset="0"/>
                        </a:rPr>
                        <a:t>Power consumption</a:t>
                      </a: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solidFill>
                          <a:effectLst/>
                          <a:latin typeface="+mj-lt"/>
                          <a:cs typeface="Times New Roman" panose="02020603050405020304" pitchFamily="18" charset="0"/>
                        </a:rPr>
                        <a:t>1.45 Т     </a:t>
                      </a:r>
                      <a:r>
                        <a:rPr kumimoji="0" lang="ru-RU" sz="1800" b="1" i="0" u="none" strike="noStrike" cap="none" normalizeH="0" baseline="0" dirty="0" smtClean="0">
                          <a:ln>
                            <a:noFill/>
                          </a:ln>
                          <a:solidFill>
                            <a:schemeClr val="bg2"/>
                          </a:solidFill>
                          <a:effectLst/>
                          <a:latin typeface="+mj-lt"/>
                          <a:cs typeface="Times New Roman" panose="02020603050405020304" pitchFamily="18" charset="0"/>
                        </a:rPr>
                        <a:t>     </a:t>
                      </a:r>
                      <a:r>
                        <a:rPr kumimoji="0" lang="en-US" sz="1800" b="1" i="0" u="none" strike="noStrike" cap="none" normalizeH="0" baseline="0" dirty="0" smtClean="0">
                          <a:ln>
                            <a:noFill/>
                          </a:ln>
                          <a:solidFill>
                            <a:schemeClr val="bg2"/>
                          </a:solidFill>
                          <a:effectLst/>
                          <a:latin typeface="+mj-lt"/>
                          <a:cs typeface="Times New Roman" panose="02020603050405020304" pitchFamily="18" charset="0"/>
                        </a:rPr>
                        <a:t>-  main mode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solidFill>
                          <a:effectLst/>
                          <a:latin typeface="+mj-lt"/>
                          <a:cs typeface="Times New Roman" panose="02020603050405020304" pitchFamily="18" charset="0"/>
                        </a:rPr>
                        <a:t>1.25 -1.65 Т</a:t>
                      </a:r>
                      <a:r>
                        <a:rPr kumimoji="0" lang="ru-RU" sz="1800" b="1" i="0" u="none" strike="noStrike" cap="none" normalizeH="0" baseline="0" dirty="0" smtClean="0">
                          <a:ln>
                            <a:noFill/>
                          </a:ln>
                          <a:solidFill>
                            <a:schemeClr val="bg2"/>
                          </a:solidFill>
                          <a:effectLst/>
                          <a:latin typeface="+mj-lt"/>
                          <a:cs typeface="Times New Roman" panose="02020603050405020304" pitchFamily="18" charset="0"/>
                        </a:rPr>
                        <a:t> </a:t>
                      </a:r>
                      <a:r>
                        <a:rPr kumimoji="0" lang="en-US" sz="1800" b="1" i="0" u="none" strike="noStrike" cap="none" normalizeH="0" baseline="0" dirty="0" smtClean="0">
                          <a:ln>
                            <a:noFill/>
                          </a:ln>
                          <a:solidFill>
                            <a:schemeClr val="bg2"/>
                          </a:solidFill>
                          <a:effectLst/>
                          <a:latin typeface="+mj-lt"/>
                          <a:cs typeface="Times New Roman" panose="02020603050405020304" pitchFamily="18" charset="0"/>
                        </a:rPr>
                        <a:t>-</a:t>
                      </a:r>
                      <a:r>
                        <a:rPr kumimoji="0" lang="ru-RU" sz="1800" b="1" i="0" u="none" strike="noStrike" cap="none" normalizeH="0" baseline="0" dirty="0" smtClean="0">
                          <a:ln>
                            <a:noFill/>
                          </a:ln>
                          <a:solidFill>
                            <a:schemeClr val="bg2"/>
                          </a:solidFill>
                          <a:effectLst/>
                          <a:latin typeface="+mj-lt"/>
                          <a:cs typeface="Times New Roman" panose="02020603050405020304" pitchFamily="18" charset="0"/>
                        </a:rPr>
                        <a:t> </a:t>
                      </a:r>
                      <a:r>
                        <a:rPr kumimoji="0" lang="en-US" sz="1800" b="1" i="0" u="none" strike="noStrike" cap="none" normalizeH="0" baseline="0" dirty="0" smtClean="0">
                          <a:ln>
                            <a:noFill/>
                          </a:ln>
                          <a:solidFill>
                            <a:schemeClr val="bg2"/>
                          </a:solidFill>
                          <a:effectLst/>
                          <a:latin typeface="+mj-lt"/>
                          <a:cs typeface="Times New Roman" panose="02020603050405020304" pitchFamily="18" charset="0"/>
                        </a:rPr>
                        <a:t>magnetic field variation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ru-RU" sz="1800" b="1" i="0" u="none" strike="noStrike" cap="none" normalizeH="0" baseline="0" dirty="0" smtClean="0">
                          <a:ln>
                            <a:noFill/>
                          </a:ln>
                          <a:solidFill>
                            <a:schemeClr val="bg2"/>
                          </a:solidFill>
                          <a:effectLst/>
                          <a:latin typeface="+mj-lt"/>
                          <a:cs typeface="Times New Roman" panose="02020603050405020304" pitchFamily="18" charset="0"/>
                        </a:rPr>
                        <a:t>12 - 45  kW</a:t>
                      </a:r>
                      <a:endParaRPr kumimoji="0" lang="en-US" altLang="ru-RU" sz="1800" b="1" i="0" u="none" strike="noStrike" cap="none" normalizeH="0" baseline="0" dirty="0" smtClean="0">
                        <a:ln>
                          <a:noFill/>
                        </a:ln>
                        <a:solidFill>
                          <a:schemeClr val="bg2"/>
                        </a:solidFill>
                        <a:effectLst/>
                        <a:latin typeface="+mj-lt"/>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604484">
                <a:tc>
                  <a:txBody>
                    <a:bodyPr/>
                    <a:lstStyle>
                      <a:lvl1pPr marL="342900" indent="-342900">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800" b="1" i="0" u="none" strike="noStrike" cap="none" normalizeH="0" baseline="0" dirty="0" smtClean="0">
                          <a:ln>
                            <a:noFill/>
                          </a:ln>
                          <a:solidFill>
                            <a:schemeClr val="bg2"/>
                          </a:solidFill>
                          <a:effectLst/>
                          <a:latin typeface="+mj-lt"/>
                          <a:cs typeface="Times New Roman" panose="02020603050405020304" pitchFamily="18" charset="0"/>
                        </a:rPr>
                        <a:t>Correction coils:       - radial coils</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ru-RU" sz="1800" b="1" i="0" u="none" strike="noStrike" cap="none" normalizeH="0" baseline="0" dirty="0" smtClean="0">
                          <a:ln>
                            <a:noFill/>
                          </a:ln>
                          <a:solidFill>
                            <a:schemeClr val="bg2"/>
                          </a:solidFill>
                          <a:effectLst/>
                          <a:latin typeface="+mj-lt"/>
                          <a:cs typeface="Times New Roman" panose="02020603050405020304" pitchFamily="18" charset="0"/>
                        </a:rPr>
                        <a:t>                                   - azimuth coils</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ru-RU" sz="1800" b="1" i="0" u="none" strike="noStrike" cap="none" normalizeH="0" baseline="0" dirty="0" smtClean="0">
                          <a:ln>
                            <a:noFill/>
                          </a:ln>
                          <a:solidFill>
                            <a:schemeClr val="bg2"/>
                          </a:solidFill>
                          <a:effectLst/>
                          <a:latin typeface="+mj-lt"/>
                          <a:cs typeface="Times New Roman" panose="02020603050405020304" pitchFamily="18" charset="0"/>
                        </a:rPr>
                        <a:t>Total power </a:t>
                      </a:r>
                      <a:r>
                        <a:rPr kumimoji="0" lang="en-US" altLang="ru-RU" sz="1800" b="1" i="0" u="none" strike="noStrike" kern="1200" cap="none" normalizeH="0" baseline="0" dirty="0" smtClean="0">
                          <a:ln>
                            <a:noFill/>
                          </a:ln>
                          <a:solidFill>
                            <a:schemeClr val="bg2"/>
                          </a:solidFill>
                          <a:effectLst/>
                          <a:latin typeface="Tahoma" panose="020B0604030504040204" pitchFamily="34" charset="0"/>
                          <a:ea typeface="+mn-ea"/>
                          <a:cs typeface="Times New Roman" panose="02020603050405020304" pitchFamily="18" charset="0"/>
                        </a:rPr>
                        <a:t>of correction coils</a:t>
                      </a:r>
                      <a:endParaRPr kumimoji="0" lang="en-US" altLang="ru-RU" sz="1800" b="1" i="0" u="none" strike="noStrike" cap="none" normalizeH="0" baseline="0" dirty="0" smtClean="0">
                        <a:ln>
                          <a:noFill/>
                        </a:ln>
                        <a:solidFill>
                          <a:schemeClr val="bg2"/>
                        </a:solidFill>
                        <a:effectLst/>
                        <a:latin typeface="+mj-lt"/>
                      </a:endParaRP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marL="342900" indent="-342900">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marL="1600200" indent="-228600">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ru-RU" sz="1800" b="1" i="0" u="none" strike="noStrike" cap="none" normalizeH="0" baseline="0" dirty="0" smtClean="0">
                          <a:ln>
                            <a:noFill/>
                          </a:ln>
                          <a:solidFill>
                            <a:schemeClr val="bg2"/>
                          </a:solidFill>
                          <a:effectLst/>
                          <a:latin typeface="+mj-lt"/>
                          <a:cs typeface="Times New Roman" panose="02020603050405020304" pitchFamily="18" charset="0"/>
                        </a:rPr>
                        <a:t>5 couples</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ru-RU" sz="1800" b="1" i="0" u="none" strike="noStrike" cap="none" normalizeH="0" baseline="0" dirty="0" smtClean="0">
                          <a:ln>
                            <a:noFill/>
                          </a:ln>
                          <a:solidFill>
                            <a:schemeClr val="bg2"/>
                          </a:solidFill>
                          <a:effectLst/>
                          <a:latin typeface="+mj-lt"/>
                          <a:cs typeface="Times New Roman" panose="02020603050405020304" pitchFamily="18" charset="0"/>
                        </a:rPr>
                        <a:t>2 couples</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ru-RU" sz="1800" b="1" i="0" u="none" strike="noStrike" cap="none" normalizeH="0" baseline="0" dirty="0" smtClean="0">
                          <a:ln>
                            <a:noFill/>
                          </a:ln>
                          <a:solidFill>
                            <a:schemeClr val="bg2"/>
                          </a:solidFill>
                          <a:effectLst/>
                          <a:latin typeface="+mj-lt"/>
                          <a:cs typeface="Times New Roman" panose="02020603050405020304" pitchFamily="18" charset="0"/>
                        </a:rPr>
                        <a:t>~ 1 kW</a:t>
                      </a:r>
                    </a:p>
                  </a:txBody>
                  <a:tcPr marL="90000" marR="90000" marT="46800" marB="468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604484">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50000"/>
                            </a:schemeClr>
                          </a:solidFill>
                          <a:effectLst/>
                          <a:latin typeface="+mj-lt"/>
                          <a:cs typeface="Times New Roman" panose="02020603050405020304" pitchFamily="18" charset="0"/>
                        </a:rPr>
                        <a:t>RF system: </a:t>
                      </a:r>
                      <a:r>
                        <a:rPr kumimoji="0" lang="ru-RU" sz="1800" b="1" i="0" u="none" strike="noStrike" cap="none" normalizeH="0" baseline="0" dirty="0" smtClean="0">
                          <a:ln>
                            <a:noFill/>
                          </a:ln>
                          <a:solidFill>
                            <a:schemeClr val="bg1">
                              <a:lumMod val="50000"/>
                            </a:schemeClr>
                          </a:solidFill>
                          <a:effectLst/>
                          <a:latin typeface="+mj-lt"/>
                          <a:cs typeface="Times New Roman" panose="02020603050405020304" pitchFamily="18" charset="0"/>
                        </a:rPr>
                        <a:t>  </a:t>
                      </a:r>
                      <a:r>
                        <a:rPr kumimoji="0" lang="en-US" sz="1800" b="1" i="0" u="none" strike="noStrike" cap="none" normalizeH="0" baseline="0" dirty="0" smtClean="0">
                          <a:ln>
                            <a:noFill/>
                          </a:ln>
                          <a:solidFill>
                            <a:schemeClr val="bg1">
                              <a:lumMod val="50000"/>
                            </a:schemeClr>
                          </a:solidFill>
                          <a:effectLst/>
                          <a:latin typeface="+mj-lt"/>
                          <a:cs typeface="Times New Roman" panose="02020603050405020304" pitchFamily="18" charset="0"/>
                        </a:rPr>
                        <a:t>- frequency</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dirty="0" smtClean="0">
                          <a:ln>
                            <a:noFill/>
                          </a:ln>
                          <a:solidFill>
                            <a:schemeClr val="bg1">
                              <a:lumMod val="50000"/>
                            </a:schemeClr>
                          </a:solidFill>
                          <a:effectLst/>
                          <a:latin typeface="+mj-lt"/>
                          <a:cs typeface="Times New Roman" panose="02020603050405020304" pitchFamily="18" charset="0"/>
                        </a:rPr>
                        <a:t>      </a:t>
                      </a:r>
                      <a:r>
                        <a:rPr kumimoji="0" lang="en-US" sz="1800" b="1" i="0" u="none" strike="noStrike" cap="none" normalizeH="0" baseline="0" dirty="0" smtClean="0">
                          <a:ln>
                            <a:noFill/>
                          </a:ln>
                          <a:solidFill>
                            <a:schemeClr val="bg1">
                              <a:lumMod val="50000"/>
                            </a:schemeClr>
                          </a:solidFill>
                          <a:effectLst/>
                          <a:latin typeface="+mj-lt"/>
                          <a:cs typeface="Times New Roman" panose="02020603050405020304" pitchFamily="18" charset="0"/>
                        </a:rPr>
                        <a:t>                - harmonic number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50000"/>
                            </a:schemeClr>
                          </a:solidFill>
                          <a:effectLst/>
                          <a:latin typeface="+mj-lt"/>
                          <a:cs typeface="Times New Roman" panose="02020603050405020304" pitchFamily="18" charset="0"/>
                        </a:rPr>
                        <a:t>    </a:t>
                      </a:r>
                      <a:r>
                        <a:rPr kumimoji="0" lang="ru-RU" sz="1800" b="1" i="0" u="none" strike="noStrike" cap="none" normalizeH="0" baseline="0" dirty="0" smtClean="0">
                          <a:ln>
                            <a:noFill/>
                          </a:ln>
                          <a:solidFill>
                            <a:schemeClr val="bg1">
                              <a:lumMod val="50000"/>
                            </a:schemeClr>
                          </a:solidFill>
                          <a:effectLst/>
                          <a:latin typeface="+mj-lt"/>
                          <a:cs typeface="Times New Roman" panose="02020603050405020304" pitchFamily="18" charset="0"/>
                        </a:rPr>
                        <a:t>        </a:t>
                      </a:r>
                      <a:r>
                        <a:rPr kumimoji="0" lang="en-US" sz="1800" b="1" i="0" u="none" strike="noStrike" cap="none" normalizeH="0" baseline="0" dirty="0" smtClean="0">
                          <a:ln>
                            <a:noFill/>
                          </a:ln>
                          <a:solidFill>
                            <a:schemeClr val="bg1">
                              <a:lumMod val="50000"/>
                            </a:schemeClr>
                          </a:solidFill>
                          <a:effectLst/>
                          <a:latin typeface="+mj-lt"/>
                          <a:cs typeface="Times New Roman" panose="02020603050405020304" pitchFamily="18" charset="0"/>
                        </a:rPr>
                        <a:t>         </a:t>
                      </a:r>
                      <a:r>
                        <a:rPr kumimoji="0" lang="ru-RU" sz="1800" b="1" i="0" u="none" strike="noStrike" cap="none" normalizeH="0" baseline="0" dirty="0" smtClean="0">
                          <a:ln>
                            <a:noFill/>
                          </a:ln>
                          <a:solidFill>
                            <a:schemeClr val="bg1">
                              <a:lumMod val="50000"/>
                            </a:schemeClr>
                          </a:solidFill>
                          <a:effectLst/>
                          <a:latin typeface="+mj-lt"/>
                          <a:cs typeface="Times New Roman" panose="02020603050405020304" pitchFamily="18" charset="0"/>
                        </a:rPr>
                        <a:t> </a:t>
                      </a:r>
                      <a:r>
                        <a:rPr kumimoji="0" lang="en-US" sz="1800" b="1" i="0" u="none" strike="noStrike" cap="none" normalizeH="0" baseline="0" dirty="0" smtClean="0">
                          <a:ln>
                            <a:noFill/>
                          </a:ln>
                          <a:solidFill>
                            <a:schemeClr val="bg1">
                              <a:lumMod val="50000"/>
                            </a:schemeClr>
                          </a:solidFill>
                          <a:effectLst/>
                          <a:latin typeface="+mj-lt"/>
                          <a:cs typeface="Times New Roman" panose="02020603050405020304" pitchFamily="18" charset="0"/>
                        </a:rPr>
                        <a:t>- dee voltage</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ru-RU" sz="1800" b="1" dirty="0" smtClean="0">
                          <a:solidFill>
                            <a:schemeClr val="bg1">
                              <a:lumMod val="50000"/>
                            </a:schemeClr>
                          </a:solidFill>
                          <a:latin typeface="+mj-lt"/>
                          <a:cs typeface="Times New Roman" panose="02020603050405020304" pitchFamily="18" charset="0"/>
                        </a:rPr>
                        <a:t>                      - RF power</a:t>
                      </a:r>
                      <a:endParaRPr kumimoji="0" lang="en-US" sz="1800" b="1" i="0" u="none" strike="noStrike" cap="none" normalizeH="0" baseline="0" dirty="0" smtClean="0">
                        <a:ln>
                          <a:noFill/>
                        </a:ln>
                        <a:solidFill>
                          <a:schemeClr val="bg1">
                            <a:lumMod val="50000"/>
                          </a:schemeClr>
                        </a:solidFill>
                        <a:effectLst/>
                        <a:latin typeface="+mj-lt"/>
                        <a:cs typeface="Times New Roman" panose="02020603050405020304" pitchFamily="18"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50000"/>
                            </a:schemeClr>
                          </a:solidFill>
                          <a:effectLst/>
                          <a:latin typeface="+mj-lt"/>
                          <a:cs typeface="Times New Roman" panose="02020603050405020304" pitchFamily="18" charset="0"/>
                        </a:rPr>
                        <a:t>11.00 </a:t>
                      </a:r>
                      <a:r>
                        <a:rPr kumimoji="0" lang="en-US" sz="1800" b="1" i="0" u="none" strike="noStrike" cap="none" normalizeH="0" baseline="0" dirty="0" smtClean="0">
                          <a:ln>
                            <a:noFill/>
                          </a:ln>
                          <a:solidFill>
                            <a:schemeClr val="bg1">
                              <a:lumMod val="50000"/>
                            </a:schemeClr>
                          </a:solidFill>
                          <a:effectLst/>
                          <a:latin typeface="+mj-lt"/>
                          <a:cs typeface="Times New Roman" panose="02020603050405020304" pitchFamily="18" charset="0"/>
                          <a:sym typeface="Symbol" panose="05050102010706020507" pitchFamily="18" charset="2"/>
                        </a:rPr>
                        <a:t>-</a:t>
                      </a:r>
                      <a:r>
                        <a:rPr kumimoji="0" lang="en-US" sz="1800" b="1" i="0" u="none" strike="noStrike" cap="none" normalizeH="0" baseline="0" dirty="0" smtClean="0">
                          <a:ln>
                            <a:noFill/>
                          </a:ln>
                          <a:solidFill>
                            <a:schemeClr val="bg1">
                              <a:lumMod val="50000"/>
                            </a:schemeClr>
                          </a:solidFill>
                          <a:effectLst/>
                          <a:latin typeface="+mj-lt"/>
                          <a:cs typeface="Times New Roman" panose="02020603050405020304" pitchFamily="18" charset="0"/>
                        </a:rPr>
                        <a:t> 17.5 MHz </a:t>
                      </a:r>
                      <a:endParaRPr kumimoji="0" lang="en-US" sz="1800" b="1" i="0" u="none" strike="noStrike" cap="none" normalizeH="0" baseline="0" dirty="0" smtClean="0">
                        <a:ln>
                          <a:noFill/>
                        </a:ln>
                        <a:solidFill>
                          <a:schemeClr val="bg1">
                            <a:lumMod val="50000"/>
                          </a:schemeClr>
                        </a:solidFill>
                        <a:effectLst/>
                        <a:latin typeface="+mj-lt"/>
                        <a:cs typeface="Times New Roman" panose="02020603050405020304" pitchFamily="18" charset="0"/>
                        <a:sym typeface="Symbol" panose="05050102010706020507"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50000"/>
                            </a:schemeClr>
                          </a:solidFill>
                          <a:effectLst/>
                          <a:latin typeface="+mj-lt"/>
                          <a:cs typeface="Times New Roman" panose="02020603050405020304" pitchFamily="18" charset="0"/>
                          <a:sym typeface="Symbol" panose="05050102010706020507" pitchFamily="18" charset="2"/>
                        </a:rPr>
                        <a:t>4 and 6</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50000"/>
                            </a:schemeClr>
                          </a:solidFill>
                          <a:effectLst/>
                          <a:latin typeface="+mj-lt"/>
                          <a:cs typeface="Times New Roman" panose="02020603050405020304" pitchFamily="18" charset="0"/>
                          <a:sym typeface="Symbol" panose="05050102010706020507" pitchFamily="18" charset="2"/>
                        </a:rPr>
                        <a:t>50 kV</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ru-RU" sz="1600" b="1" dirty="0" smtClean="0">
                          <a:solidFill>
                            <a:schemeClr val="bg1">
                              <a:lumMod val="50000"/>
                            </a:schemeClr>
                          </a:solidFill>
                          <a:effectLst/>
                          <a:latin typeface="+mj-lt"/>
                          <a:cs typeface="Times New Roman" panose="02020603050405020304" pitchFamily="18" charset="0"/>
                        </a:rPr>
                        <a:t>One amplifier of 20 kW</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ru-RU" sz="1600" b="1" dirty="0" smtClean="0">
                          <a:solidFill>
                            <a:schemeClr val="bg1">
                              <a:lumMod val="50000"/>
                            </a:schemeClr>
                          </a:solidFill>
                          <a:effectLst/>
                          <a:latin typeface="+mj-lt"/>
                          <a:cs typeface="Times New Roman" panose="02020603050405020304" pitchFamily="18" charset="0"/>
                        </a:rPr>
                        <a:t>(two coaxial resonators</a:t>
                      </a:r>
                      <a:r>
                        <a:rPr lang="ru-RU" altLang="ru-RU" sz="1600" b="1" dirty="0" smtClean="0">
                          <a:solidFill>
                            <a:schemeClr val="bg1">
                              <a:lumMod val="50000"/>
                            </a:schemeClr>
                          </a:solidFill>
                          <a:effectLst/>
                          <a:latin typeface="+mj-lt"/>
                          <a:cs typeface="Times New Roman" panose="02020603050405020304" pitchFamily="18" charset="0"/>
                        </a:rPr>
                        <a:t> </a:t>
                      </a:r>
                      <a:r>
                        <a:rPr lang="en-US" altLang="ru-RU" sz="1600" b="1" dirty="0" smtClean="0">
                          <a:solidFill>
                            <a:schemeClr val="bg1">
                              <a:lumMod val="50000"/>
                            </a:schemeClr>
                          </a:solidFill>
                          <a:effectLst/>
                          <a:latin typeface="+mj-lt"/>
                          <a:cs typeface="Times New Roman" panose="02020603050405020304" pitchFamily="18" charset="0"/>
                        </a:rPr>
                        <a:t>connected in the cyclotron </a:t>
                      </a:r>
                      <a:r>
                        <a:rPr lang="en-US" altLang="ru-RU" sz="1600" b="1" dirty="0" err="1" smtClean="0">
                          <a:solidFill>
                            <a:schemeClr val="bg1">
                              <a:lumMod val="50000"/>
                            </a:schemeClr>
                          </a:solidFill>
                          <a:effectLst/>
                          <a:latin typeface="+mj-lt"/>
                          <a:cs typeface="Times New Roman" panose="02020603050405020304" pitchFamily="18" charset="0"/>
                        </a:rPr>
                        <a:t>centre</a:t>
                      </a:r>
                      <a:r>
                        <a:rPr lang="en-US" altLang="ru-RU" sz="1600" b="1" dirty="0" smtClean="0">
                          <a:solidFill>
                            <a:schemeClr val="bg1">
                              <a:lumMod val="50000"/>
                            </a:schemeClr>
                          </a:solidFill>
                          <a:effectLst/>
                          <a:latin typeface="+mj-lt"/>
                          <a:cs typeface="Times New Roman" panose="02020603050405020304" pitchFamily="18" charset="0"/>
                        </a:rPr>
                        <a:t>)</a:t>
                      </a:r>
                      <a:endParaRPr kumimoji="0" lang="en-US" sz="1600" b="1" i="0" u="none" strike="noStrike" cap="none" normalizeH="0" baseline="0" dirty="0" smtClean="0">
                        <a:ln>
                          <a:noFill/>
                        </a:ln>
                        <a:solidFill>
                          <a:schemeClr val="bg1">
                            <a:lumMod val="50000"/>
                          </a:schemeClr>
                        </a:solidFill>
                        <a:effectLst/>
                        <a:latin typeface="+mj-lt"/>
                        <a:cs typeface="Times New Roman" panose="02020603050405020304" pitchFamily="18" charset="0"/>
                        <a:sym typeface="Symbol" panose="05050102010706020507" pitchFamily="18" charset="2"/>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32982">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solidFill>
                          <a:effectLst/>
                          <a:latin typeface="+mj-lt"/>
                          <a:cs typeface="Times New Roman" panose="02020603050405020304" pitchFamily="18" charset="0"/>
                        </a:rPr>
                        <a:t>Pressure in cyclotron vacuum chamber</a:t>
                      </a:r>
                      <a:endParaRPr kumimoji="0" lang="en-US" sz="1800" b="1" i="0" u="none" strike="noStrike" cap="none" normalizeH="0" baseline="0" dirty="0" smtClean="0">
                        <a:ln>
                          <a:noFill/>
                        </a:ln>
                        <a:solidFill>
                          <a:schemeClr val="bg2"/>
                        </a:solidFill>
                        <a:effectLst/>
                        <a:latin typeface="+mj-lt"/>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2"/>
                          </a:solidFill>
                          <a:effectLst/>
                          <a:latin typeface="+mj-lt"/>
                          <a:cs typeface="Times New Roman" panose="02020603050405020304" pitchFamily="18" charset="0"/>
                        </a:rPr>
                        <a:t>(</a:t>
                      </a:r>
                      <a:r>
                        <a:rPr kumimoji="0" lang="ru-RU" sz="1800" b="1" i="0" u="none" strike="noStrike" cap="none" normalizeH="0" baseline="0" dirty="0" smtClean="0">
                          <a:ln>
                            <a:noFill/>
                          </a:ln>
                          <a:solidFill>
                            <a:schemeClr val="bg2"/>
                          </a:solidFill>
                          <a:effectLst/>
                          <a:latin typeface="+mj-lt"/>
                          <a:cs typeface="Times New Roman" panose="02020603050405020304" pitchFamily="18" charset="0"/>
                        </a:rPr>
                        <a:t>1</a:t>
                      </a:r>
                      <a:r>
                        <a:rPr kumimoji="0" lang="en-US" sz="1800" b="1" i="0" u="none" strike="noStrike" cap="none" normalizeH="0" baseline="0" dirty="0" smtClean="0">
                          <a:ln>
                            <a:noFill/>
                          </a:ln>
                          <a:solidFill>
                            <a:schemeClr val="bg2"/>
                          </a:solidFill>
                          <a:effectLst/>
                          <a:latin typeface="+mj-lt"/>
                          <a:cs typeface="Times New Roman" panose="02020603050405020304" pitchFamily="18" charset="0"/>
                        </a:rPr>
                        <a:t>-2)·</a:t>
                      </a:r>
                      <a:r>
                        <a:rPr kumimoji="0" lang="ru-RU" sz="1800" b="1" i="0" u="none" strike="noStrike" cap="none" normalizeH="0" baseline="0" dirty="0" smtClean="0">
                          <a:ln>
                            <a:noFill/>
                          </a:ln>
                          <a:solidFill>
                            <a:schemeClr val="bg2"/>
                          </a:solidFill>
                          <a:effectLst/>
                          <a:latin typeface="+mj-lt"/>
                          <a:cs typeface="Times New Roman" panose="02020603050405020304" pitchFamily="18" charset="0"/>
                        </a:rPr>
                        <a:t>10 </a:t>
                      </a:r>
                      <a:r>
                        <a:rPr kumimoji="0" lang="ru-RU" sz="1800" b="1" i="0" u="none" strike="noStrike" cap="none" normalizeH="0" baseline="30000" dirty="0" smtClean="0">
                          <a:ln>
                            <a:noFill/>
                          </a:ln>
                          <a:solidFill>
                            <a:schemeClr val="bg2"/>
                          </a:solidFill>
                          <a:effectLst/>
                          <a:latin typeface="+mj-lt"/>
                          <a:cs typeface="Times New Roman" panose="02020603050405020304" pitchFamily="18" charset="0"/>
                        </a:rPr>
                        <a:t>-</a:t>
                      </a:r>
                      <a:r>
                        <a:rPr kumimoji="0" lang="en-US" sz="1800" b="1" i="0" u="none" strike="noStrike" cap="none" normalizeH="0" baseline="30000" dirty="0" smtClean="0">
                          <a:ln>
                            <a:noFill/>
                          </a:ln>
                          <a:solidFill>
                            <a:schemeClr val="bg2"/>
                          </a:solidFill>
                          <a:effectLst/>
                          <a:latin typeface="+mj-lt"/>
                          <a:cs typeface="Times New Roman" panose="02020603050405020304" pitchFamily="18" charset="0"/>
                        </a:rPr>
                        <a:t>7</a:t>
                      </a:r>
                      <a:r>
                        <a:rPr kumimoji="0" lang="ru-RU" sz="1800" b="1" i="0" u="none" strike="noStrike" cap="none" normalizeH="0" baseline="0" dirty="0" smtClean="0">
                          <a:ln>
                            <a:noFill/>
                          </a:ln>
                          <a:solidFill>
                            <a:schemeClr val="bg2"/>
                          </a:solidFill>
                          <a:effectLst/>
                          <a:latin typeface="+mj-lt"/>
                          <a:cs typeface="Times New Roman" panose="02020603050405020304" pitchFamily="18" charset="0"/>
                        </a:rPr>
                        <a:t> </a:t>
                      </a:r>
                      <a:r>
                        <a:rPr kumimoji="0" lang="en-US" sz="1800" b="1" i="0" u="none" strike="noStrike" cap="none" normalizeH="0" baseline="0" dirty="0" err="1" smtClean="0">
                          <a:ln>
                            <a:noFill/>
                          </a:ln>
                          <a:solidFill>
                            <a:schemeClr val="bg2"/>
                          </a:solidFill>
                          <a:effectLst/>
                          <a:latin typeface="+mj-lt"/>
                          <a:cs typeface="Times New Roman" panose="02020603050405020304" pitchFamily="18" charset="0"/>
                        </a:rPr>
                        <a:t>Torr</a:t>
                      </a:r>
                      <a:endParaRPr kumimoji="0" lang="en-GB" sz="1800" b="1" i="0" u="none" strike="noStrike" cap="none" normalizeH="0" baseline="0" dirty="0" smtClean="0">
                        <a:ln>
                          <a:noFill/>
                        </a:ln>
                        <a:solidFill>
                          <a:schemeClr val="bg2"/>
                        </a:solidFill>
                        <a:effectLst/>
                        <a:latin typeface="+mj-lt"/>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Tree>
    <p:extLst>
      <p:ext uri="{BB962C8B-B14F-4D97-AF65-F5344CB8AC3E}">
        <p14:creationId xmlns:p14="http://schemas.microsoft.com/office/powerpoint/2010/main" xmlns="" val="39914620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iterate type="lt">
                                    <p:tmPct val="10000"/>
                                  </p:iterate>
                                  <p:childTnLst>
                                    <p:set>
                                      <p:cBhvr>
                                        <p:cTn id="6" dur="1" fill="hold">
                                          <p:stCondLst>
                                            <p:cond delay="0"/>
                                          </p:stCondLst>
                                        </p:cTn>
                                        <p:tgtEl>
                                          <p:spTgt spid="858114"/>
                                        </p:tgtEl>
                                        <p:attrNameLst>
                                          <p:attrName>style.visibility</p:attrName>
                                        </p:attrNameLst>
                                      </p:cBhvr>
                                      <p:to>
                                        <p:strVal val="visible"/>
                                      </p:to>
                                    </p:set>
                                    <p:anim calcmode="lin" valueType="num">
                                      <p:cBhvr additive="base">
                                        <p:cTn id="7" dur="500" fill="hold"/>
                                        <p:tgtEl>
                                          <p:spTgt spid="858114"/>
                                        </p:tgtEl>
                                        <p:attrNameLst>
                                          <p:attrName>ppt_x</p:attrName>
                                        </p:attrNameLst>
                                      </p:cBhvr>
                                      <p:tavLst>
                                        <p:tav tm="0">
                                          <p:val>
                                            <p:strVal val="0-#ppt_w/2"/>
                                          </p:val>
                                        </p:tav>
                                        <p:tav tm="100000">
                                          <p:val>
                                            <p:strVal val="#ppt_x"/>
                                          </p:val>
                                        </p:tav>
                                      </p:tavLst>
                                    </p:anim>
                                    <p:anim calcmode="lin" valueType="num">
                                      <p:cBhvr additive="base">
                                        <p:cTn id="8" dur="500" fill="hold"/>
                                        <p:tgtEl>
                                          <p:spTgt spid="8581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114" grpId="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a:xfrm>
            <a:off x="296541" y="681685"/>
            <a:ext cx="8280722" cy="494573"/>
          </a:xfrm>
        </p:spPr>
        <p:txBody>
          <a:bodyPr/>
          <a:lstStyle/>
          <a:p>
            <a:pPr algn="ctr" eaLnBrk="1" hangingPunct="1">
              <a:defRPr/>
            </a:pPr>
            <a:r>
              <a:rPr lang="en-US" sz="2800" b="1" dirty="0" smtClean="0">
                <a:solidFill>
                  <a:srgbClr val="FFFF00"/>
                </a:solidFill>
              </a:rPr>
              <a:t>PARAMETERS OF ACCELERATED ION BEAMS</a:t>
            </a:r>
          </a:p>
        </p:txBody>
      </p:sp>
      <p:sp>
        <p:nvSpPr>
          <p:cNvPr id="855043" name="Rectangle 3"/>
          <p:cNvSpPr>
            <a:spLocks noChangeArrowheads="1"/>
          </p:cNvSpPr>
          <p:nvPr/>
        </p:nvSpPr>
        <p:spPr bwMode="auto">
          <a:xfrm>
            <a:off x="8159750" y="29162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55044" name="Rectangle 4"/>
          <p:cNvSpPr>
            <a:spLocks noChangeArrowheads="1"/>
          </p:cNvSpPr>
          <p:nvPr/>
        </p:nvSpPr>
        <p:spPr bwMode="auto">
          <a:xfrm>
            <a:off x="611560" y="-179767"/>
            <a:ext cx="7772400" cy="7635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lvl1pPr algn="l">
              <a:defRPr sz="4400">
                <a:solidFill>
                  <a:schemeClr val="tx2"/>
                </a:solidFill>
                <a:effectLst>
                  <a:outerShdw blurRad="38100" dist="38100" dir="2700000" algn="tl">
                    <a:srgbClr val="000000"/>
                  </a:outerShdw>
                </a:effectLst>
                <a:latin typeface="Tahoma" panose="020B0604030504040204" pitchFamily="34" charset="0"/>
              </a:defRPr>
            </a:lvl1pPr>
            <a:lvl2pPr algn="l">
              <a:defRPr sz="4400">
                <a:solidFill>
                  <a:schemeClr val="tx2"/>
                </a:solidFill>
                <a:effectLst>
                  <a:outerShdw blurRad="38100" dist="38100" dir="2700000" algn="tl">
                    <a:srgbClr val="000000"/>
                  </a:outerShdw>
                </a:effectLst>
                <a:latin typeface="Tahoma" panose="020B0604030504040204" pitchFamily="34" charset="0"/>
              </a:defRPr>
            </a:lvl2pPr>
            <a:lvl3pPr algn="l">
              <a:defRPr sz="4400">
                <a:solidFill>
                  <a:schemeClr val="tx2"/>
                </a:solidFill>
                <a:effectLst>
                  <a:outerShdw blurRad="38100" dist="38100" dir="2700000" algn="tl">
                    <a:srgbClr val="000000"/>
                  </a:outerShdw>
                </a:effectLst>
                <a:latin typeface="Tahoma" panose="020B0604030504040204" pitchFamily="34" charset="0"/>
              </a:defRPr>
            </a:lvl3pPr>
            <a:lvl4pPr algn="l">
              <a:defRPr sz="4400">
                <a:solidFill>
                  <a:schemeClr val="tx2"/>
                </a:solidFill>
                <a:effectLst>
                  <a:outerShdw blurRad="38100" dist="38100" dir="2700000" algn="tl">
                    <a:srgbClr val="000000"/>
                  </a:outerShdw>
                </a:effectLst>
                <a:latin typeface="Tahoma" panose="020B0604030504040204" pitchFamily="34" charset="0"/>
              </a:defRPr>
            </a:lvl4pPr>
            <a:lvl5pPr algn="l">
              <a:defRPr sz="4400">
                <a:solidFill>
                  <a:schemeClr val="tx2"/>
                </a:solidFill>
                <a:effectLst>
                  <a:outerShdw blurRad="38100" dist="38100" dir="2700000" algn="tl">
                    <a:srgbClr val="000000"/>
                  </a:outerShdw>
                </a:effectLst>
                <a:latin typeface="Tahoma" panose="020B0604030504040204"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a:lstStyle>
          <a:p>
            <a:pPr algn="ctr" eaLnBrk="1" hangingPunct="1">
              <a:defRPr/>
            </a:pPr>
            <a:r>
              <a:rPr lang="en-US" sz="3600" b="1" dirty="0" smtClean="0">
                <a:solidFill>
                  <a:srgbClr val="FFFF99"/>
                </a:solidFill>
              </a:rPr>
              <a:t>DC-60 CYCLOTRON</a:t>
            </a:r>
          </a:p>
        </p:txBody>
      </p:sp>
      <p:sp>
        <p:nvSpPr>
          <p:cNvPr id="855045" name="Rectangle 5"/>
          <p:cNvSpPr>
            <a:spLocks noChangeArrowheads="1"/>
          </p:cNvSpPr>
          <p:nvPr/>
        </p:nvSpPr>
        <p:spPr bwMode="auto">
          <a:xfrm>
            <a:off x="3055938" y="54165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855046" name="Rectangle 6"/>
          <p:cNvSpPr>
            <a:spLocks noChangeArrowheads="1"/>
          </p:cNvSpPr>
          <p:nvPr/>
        </p:nvSpPr>
        <p:spPr bwMode="auto">
          <a:xfrm>
            <a:off x="4005263" y="5740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graphicFrame>
        <p:nvGraphicFramePr>
          <p:cNvPr id="855047" name="Group 7"/>
          <p:cNvGraphicFramePr>
            <a:graphicFrameLocks noGrp="1"/>
          </p:cNvGraphicFramePr>
          <p:nvPr>
            <p:extLst/>
          </p:nvPr>
        </p:nvGraphicFramePr>
        <p:xfrm>
          <a:off x="179512" y="1151566"/>
          <a:ext cx="8856984" cy="2690852"/>
        </p:xfrm>
        <a:graphic>
          <a:graphicData uri="http://schemas.openxmlformats.org/drawingml/2006/table">
            <a:tbl>
              <a:tblPr/>
              <a:tblGrid>
                <a:gridCol w="4406273"/>
                <a:gridCol w="4450711"/>
              </a:tblGrid>
              <a:tr h="21555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Ions </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Li - </a:t>
                      </a:r>
                      <a:r>
                        <a:rPr kumimoji="0" lang="en-US" sz="2000" b="1" i="0" u="none" strike="noStrike" cap="none" normalizeH="0" baseline="0" dirty="0" err="1" smtClean="0">
                          <a:ln>
                            <a:noFill/>
                          </a:ln>
                          <a:solidFill>
                            <a:schemeClr val="tx1"/>
                          </a:solidFill>
                          <a:effectLst>
                            <a:outerShdw blurRad="38100" dist="38100" dir="2700000" algn="tl">
                              <a:srgbClr val="000000"/>
                            </a:outerShdw>
                          </a:effectLst>
                          <a:latin typeface="+mn-lt"/>
                          <a:cs typeface="Times New Roman" panose="02020603050405020304" pitchFamily="18" charset="0"/>
                        </a:rPr>
                        <a:t>Xe</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1352">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Mass to charge ratio A/Z</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6 - 12</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04822">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Energy of accelerated ions</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0.3</a:t>
                      </a:r>
                      <a:r>
                        <a:rPr kumimoji="0" lang="ru-RU" sz="20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5</a:t>
                      </a: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 - 1.77 MeV/nucleon</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7894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Energy spread</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2 %</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742">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Discrete change of ion energy</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Due to A/Z ratio</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10584">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Smooth energy variation with respect to nominal energy </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-25 %  /  +25%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Due to magnetic field variation</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8" name="Group 7"/>
          <p:cNvGraphicFramePr>
            <a:graphicFrameLocks noGrp="1"/>
          </p:cNvGraphicFramePr>
          <p:nvPr>
            <p:extLst/>
          </p:nvPr>
        </p:nvGraphicFramePr>
        <p:xfrm>
          <a:off x="142876" y="4409776"/>
          <a:ext cx="8893620" cy="2066374"/>
        </p:xfrm>
        <a:graphic>
          <a:graphicData uri="http://schemas.openxmlformats.org/drawingml/2006/table">
            <a:tbl>
              <a:tblPr/>
              <a:tblGrid>
                <a:gridCol w="3312492"/>
                <a:gridCol w="5581128"/>
              </a:tblGrid>
              <a:tr h="21528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Ions</a:t>
                      </a:r>
                      <a:endPar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He - </a:t>
                      </a:r>
                      <a:r>
                        <a:rPr kumimoji="0" lang="en-US" sz="1600" b="1" i="0" u="none" strike="noStrike" cap="none" normalizeH="0" baseline="0" dirty="0" err="1" smtClean="0">
                          <a:ln>
                            <a:noFill/>
                          </a:ln>
                          <a:solidFill>
                            <a:schemeClr val="tx1"/>
                          </a:solidFill>
                          <a:effectLst>
                            <a:outerShdw blurRad="38100" dist="38100" dir="2700000" algn="tl">
                              <a:srgbClr val="000000"/>
                            </a:outerShdw>
                          </a:effectLst>
                          <a:latin typeface="+mn-lt"/>
                          <a:cs typeface="Times New Roman" panose="02020603050405020304" pitchFamily="18" charset="0"/>
                        </a:rPr>
                        <a:t>Xe</a:t>
                      </a:r>
                      <a:endPar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79074">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Mass to charge ratio (A/Z)</a:t>
                      </a:r>
                      <a:endPar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2 - 20</a:t>
                      </a:r>
                      <a:endPar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876">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Ion energy from ECR source</a:t>
                      </a:r>
                      <a:endPar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10 - 20 keV/charge</a:t>
                      </a:r>
                      <a:endPar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0678">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Energy spread</a:t>
                      </a:r>
                      <a:endPar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0.1 %</a:t>
                      </a:r>
                      <a:endPar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8648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Discrete ion energy change</a:t>
                      </a:r>
                      <a:endPar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Due to change of A/Z</a:t>
                      </a:r>
                      <a:endPar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9944">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Smooth ion energy variation</a:t>
                      </a:r>
                      <a:endPar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cs typeface="Times New Roman" panose="02020603050405020304" pitchFamily="18" charset="0"/>
                        </a:rPr>
                        <a:t>Due to extracted potential variation in ECR source</a:t>
                      </a:r>
                      <a:endPar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mn-lt"/>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2" name="Прямоугольник 1"/>
          <p:cNvSpPr/>
          <p:nvPr/>
        </p:nvSpPr>
        <p:spPr>
          <a:xfrm>
            <a:off x="142876" y="3904784"/>
            <a:ext cx="9136404" cy="523220"/>
          </a:xfrm>
          <a:prstGeom prst="rect">
            <a:avLst/>
          </a:prstGeom>
        </p:spPr>
        <p:txBody>
          <a:bodyPr wrap="square">
            <a:spAutoFit/>
          </a:bodyPr>
          <a:lstStyle/>
          <a:p>
            <a:r>
              <a:rPr lang="en-US" sz="2800" b="1" dirty="0">
                <a:solidFill>
                  <a:srgbClr val="FFFF00"/>
                </a:solidFill>
                <a:effectLst>
                  <a:outerShdw blurRad="38100" dist="38100" dir="2700000" algn="tl">
                    <a:srgbClr val="000000"/>
                  </a:outerShdw>
                </a:effectLst>
                <a:latin typeface="Tahoma"/>
              </a:rPr>
              <a:t>LOW ENERGY ION BEAM </a:t>
            </a:r>
            <a:r>
              <a:rPr lang="en-US" sz="2800" b="1" dirty="0" smtClean="0">
                <a:solidFill>
                  <a:srgbClr val="FFFF00"/>
                </a:solidFill>
                <a:effectLst>
                  <a:outerShdw blurRad="38100" dist="38100" dir="2700000" algn="tl">
                    <a:srgbClr val="000000"/>
                  </a:outerShdw>
                </a:effectLst>
                <a:latin typeface="Tahoma"/>
              </a:rPr>
              <a:t>PARAMETERS (</a:t>
            </a:r>
            <a:r>
              <a:rPr lang="en-US" sz="2400" b="1" dirty="0" smtClean="0">
                <a:solidFill>
                  <a:srgbClr val="FFFF00"/>
                </a:solidFill>
                <a:effectLst>
                  <a:outerShdw blurRad="38100" dist="38100" dir="2700000" algn="tl">
                    <a:srgbClr val="000000"/>
                  </a:outerShdw>
                </a:effectLst>
                <a:latin typeface="Tahoma"/>
              </a:rPr>
              <a:t>from ECR</a:t>
            </a:r>
            <a:r>
              <a:rPr lang="en-US" sz="2800" b="1" dirty="0" smtClean="0">
                <a:solidFill>
                  <a:srgbClr val="FFFF00"/>
                </a:solidFill>
                <a:effectLst>
                  <a:outerShdw blurRad="38100" dist="38100" dir="2700000" algn="tl">
                    <a:srgbClr val="000000"/>
                  </a:outerShdw>
                </a:effectLst>
                <a:latin typeface="Tahoma"/>
              </a:rPr>
              <a:t>)</a:t>
            </a:r>
            <a:r>
              <a:rPr lang="ru-RU" sz="2800" b="1" dirty="0" smtClean="0">
                <a:solidFill>
                  <a:srgbClr val="FFFF00"/>
                </a:solidFill>
                <a:effectLst>
                  <a:outerShdw blurRad="38100" dist="38100" dir="2700000" algn="tl">
                    <a:srgbClr val="000000"/>
                  </a:outerShdw>
                </a:effectLst>
                <a:latin typeface="Tahoma"/>
              </a:rPr>
              <a:t> </a:t>
            </a:r>
            <a:endParaRPr lang="ru-RU" dirty="0">
              <a:solidFill>
                <a:srgbClr val="FFFFFF"/>
              </a:solidFill>
            </a:endParaRPr>
          </a:p>
        </p:txBody>
      </p:sp>
    </p:spTree>
    <p:extLst>
      <p:ext uri="{BB962C8B-B14F-4D97-AF65-F5344CB8AC3E}">
        <p14:creationId xmlns:p14="http://schemas.microsoft.com/office/powerpoint/2010/main" xmlns="" val="28892585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855047"/>
                                        </p:tgtEl>
                                        <p:attrNameLst>
                                          <p:attrName>style.visibility</p:attrName>
                                        </p:attrNameLst>
                                      </p:cBhvr>
                                      <p:to>
                                        <p:strVal val="visible"/>
                                      </p:to>
                                    </p:set>
                                    <p:animEffect transition="in" filter="box(in)">
                                      <p:cBhvr>
                                        <p:cTn id="7" dur="500"/>
                                        <p:tgtEl>
                                          <p:spTgt spid="85504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ox(ou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9170" name="Text Box 2"/>
          <p:cNvSpPr txBox="1">
            <a:spLocks noChangeArrowheads="1"/>
          </p:cNvSpPr>
          <p:nvPr/>
        </p:nvSpPr>
        <p:spPr bwMode="auto">
          <a:xfrm>
            <a:off x="395288" y="63500"/>
            <a:ext cx="8516937" cy="579438"/>
          </a:xfrm>
          <a:prstGeom prst="rect">
            <a:avLst/>
          </a:prstGeom>
          <a:noFill/>
          <a:ln>
            <a:noFill/>
          </a:ln>
          <a:effectLst>
            <a:outerShdw dist="107763" dir="2700000" algn="ctr" rotWithShape="0">
              <a:schemeClr val="bg2">
                <a:alpha val="50000"/>
              </a:schemeClr>
            </a:outerShdw>
          </a:effectLst>
          <a:extLst/>
        </p:spPr>
        <p:txBody>
          <a:bodyPr>
            <a:spAutoFit/>
          </a:bodyPr>
          <a:lstStyle/>
          <a:p>
            <a:pPr>
              <a:defRPr/>
            </a:pPr>
            <a:r>
              <a:rPr lang="en-US" sz="3200" b="1">
                <a:solidFill>
                  <a:srgbClr val="FFFF00"/>
                </a:solidFill>
                <a:effectLst>
                  <a:outerShdw blurRad="38100" dist="38100" dir="2700000" algn="tl">
                    <a:srgbClr val="000000"/>
                  </a:outerShdw>
                </a:effectLst>
              </a:rPr>
              <a:t>Track membranes produced at DC-60 </a:t>
            </a:r>
            <a:endParaRPr lang="ru-RU" sz="3200" b="1">
              <a:solidFill>
                <a:srgbClr val="FFFF00"/>
              </a:solidFill>
              <a:effectLst>
                <a:outerShdw blurRad="38100" dist="38100" dir="2700000" algn="tl">
                  <a:srgbClr val="000000"/>
                </a:outerShdw>
              </a:effectLst>
            </a:endParaRPr>
          </a:p>
        </p:txBody>
      </p:sp>
      <p:sp>
        <p:nvSpPr>
          <p:cNvPr id="519172" name="AutoShape 4"/>
          <p:cNvSpPr>
            <a:spLocks noChangeArrowheads="1"/>
          </p:cNvSpPr>
          <p:nvPr/>
        </p:nvSpPr>
        <p:spPr bwMode="auto">
          <a:xfrm rot="10800000">
            <a:off x="4176713" y="1341438"/>
            <a:ext cx="4967287" cy="2808287"/>
          </a:xfrm>
          <a:prstGeom prst="homePlate">
            <a:avLst>
              <a:gd name="adj" fmla="val 15166"/>
            </a:avLst>
          </a:prstGeom>
          <a:solidFill>
            <a:srgbClr val="FFFFCC"/>
          </a:solidFill>
          <a:ln w="9525">
            <a:solidFill>
              <a:schemeClr val="tx1"/>
            </a:solidFill>
            <a:miter lim="800000"/>
            <a:headEnd/>
            <a:tailEnd/>
          </a:ln>
          <a:effectLst/>
          <a:extLst/>
        </p:spPr>
        <p:txBody>
          <a:bodyPr wrap="none" anchor="ctr"/>
          <a:lstStyle/>
          <a:p>
            <a:pPr>
              <a:defRPr/>
            </a:pPr>
            <a:endParaRPr lang="ru-RU">
              <a:solidFill>
                <a:srgbClr val="FFFFFF"/>
              </a:solidFill>
            </a:endParaRPr>
          </a:p>
        </p:txBody>
      </p:sp>
      <p:sp>
        <p:nvSpPr>
          <p:cNvPr id="519173" name="Rectangle 5"/>
          <p:cNvSpPr>
            <a:spLocks noChangeArrowheads="1"/>
          </p:cNvSpPr>
          <p:nvPr/>
        </p:nvSpPr>
        <p:spPr bwMode="auto">
          <a:xfrm>
            <a:off x="4533900" y="1557338"/>
            <a:ext cx="4610100" cy="2586037"/>
          </a:xfrm>
          <a:prstGeom prst="rect">
            <a:avLst/>
          </a:prstGeom>
          <a:noFill/>
          <a:ln>
            <a:noFill/>
          </a:ln>
          <a:extLst/>
        </p:spPr>
        <p:txBody>
          <a:bodyPr lIns="0" tIns="0" rIns="0" bIns="0">
            <a:spAutoFit/>
          </a:bodyPr>
          <a:lstStyle/>
          <a:p>
            <a:pPr>
              <a:defRPr/>
            </a:pPr>
            <a:r>
              <a:rPr lang="ru-RU" sz="2400" dirty="0">
                <a:solidFill>
                  <a:srgbClr val="FFFFFF"/>
                </a:solidFill>
                <a:latin typeface="Times New Roman" pitchFamily="18" charset="0"/>
              </a:rPr>
              <a:t> </a:t>
            </a:r>
            <a:r>
              <a:rPr lang="en-US" sz="2400" dirty="0">
                <a:solidFill>
                  <a:srgbClr val="000066"/>
                </a:solidFill>
                <a:latin typeface="Times New Roman" pitchFamily="18" charset="0"/>
              </a:rPr>
              <a:t>- </a:t>
            </a:r>
            <a:r>
              <a:rPr lang="en-US" b="1" dirty="0">
                <a:solidFill>
                  <a:srgbClr val="000066"/>
                </a:solidFill>
              </a:rPr>
              <a:t>Irradiation </a:t>
            </a:r>
            <a:r>
              <a:rPr lang="en-US" b="1" dirty="0" smtClean="0">
                <a:solidFill>
                  <a:srgbClr val="000066"/>
                </a:solidFill>
              </a:rPr>
              <a:t>with </a:t>
            </a:r>
            <a:r>
              <a:rPr lang="en-US" b="1" baseline="30000" dirty="0">
                <a:solidFill>
                  <a:srgbClr val="000066"/>
                </a:solidFill>
              </a:rPr>
              <a:t>84</a:t>
            </a:r>
            <a:r>
              <a:rPr lang="en-US" b="1" dirty="0">
                <a:solidFill>
                  <a:srgbClr val="000066"/>
                </a:solidFill>
              </a:rPr>
              <a:t>Kr ion beam</a:t>
            </a:r>
            <a:endParaRPr lang="en-US" b="1" dirty="0">
              <a:solidFill>
                <a:srgbClr val="000066"/>
              </a:solidFill>
              <a:effectLst>
                <a:outerShdw blurRad="38100" dist="38100" dir="2700000" algn="tl">
                  <a:srgbClr val="000000"/>
                </a:outerShdw>
              </a:effectLst>
            </a:endParaRPr>
          </a:p>
          <a:p>
            <a:pPr>
              <a:defRPr/>
            </a:pPr>
            <a:endParaRPr lang="en-US" b="1" dirty="0">
              <a:solidFill>
                <a:srgbClr val="000066"/>
              </a:solidFill>
              <a:effectLst>
                <a:outerShdw blurRad="38100" dist="38100" dir="2700000" algn="tl">
                  <a:srgbClr val="000000"/>
                </a:outerShdw>
              </a:effectLst>
            </a:endParaRPr>
          </a:p>
          <a:p>
            <a:pPr>
              <a:defRPr/>
            </a:pPr>
            <a:r>
              <a:rPr lang="en-US" b="1" dirty="0">
                <a:solidFill>
                  <a:srgbClr val="000066"/>
                </a:solidFill>
              </a:rPr>
              <a:t>- Energy of ions 1.0 MeV/nucleon.</a:t>
            </a:r>
            <a:endParaRPr lang="en-US" b="1" dirty="0">
              <a:solidFill>
                <a:srgbClr val="000066"/>
              </a:solidFill>
              <a:effectLst>
                <a:outerShdw blurRad="38100" dist="38100" dir="2700000" algn="tl">
                  <a:srgbClr val="000000"/>
                </a:outerShdw>
              </a:effectLst>
            </a:endParaRPr>
          </a:p>
          <a:p>
            <a:pPr>
              <a:defRPr/>
            </a:pPr>
            <a:r>
              <a:rPr lang="en-US" b="1" dirty="0">
                <a:solidFill>
                  <a:srgbClr val="000066"/>
                </a:solidFill>
              </a:rPr>
              <a:t>- Full current of the beam – 0.1 </a:t>
            </a:r>
            <a:r>
              <a:rPr lang="en-US" b="1" dirty="0">
                <a:solidFill>
                  <a:srgbClr val="000066"/>
                </a:solidFill>
                <a:sym typeface="Symbol" pitchFamily="18" charset="2"/>
              </a:rPr>
              <a:t>A</a:t>
            </a:r>
            <a:endParaRPr lang="en-US" b="1" dirty="0">
              <a:solidFill>
                <a:srgbClr val="000066"/>
              </a:solidFill>
              <a:effectLst>
                <a:outerShdw blurRad="38100" dist="38100" dir="2700000" algn="tl">
                  <a:srgbClr val="000000"/>
                </a:outerShdw>
              </a:effectLst>
              <a:sym typeface="Symbol" pitchFamily="18" charset="2"/>
            </a:endParaRPr>
          </a:p>
          <a:p>
            <a:pPr>
              <a:defRPr/>
            </a:pPr>
            <a:r>
              <a:rPr lang="en-US" b="1" dirty="0">
                <a:solidFill>
                  <a:srgbClr val="000066"/>
                </a:solidFill>
              </a:rPr>
              <a:t>- Speed of film transport - 5 cm/sec</a:t>
            </a:r>
            <a:endParaRPr lang="en-US" b="1" dirty="0">
              <a:solidFill>
                <a:srgbClr val="000066"/>
              </a:solidFill>
              <a:effectLst>
                <a:outerShdw blurRad="38100" dist="38100" dir="2700000" algn="tl">
                  <a:srgbClr val="000000"/>
                </a:outerShdw>
              </a:effectLst>
            </a:endParaRPr>
          </a:p>
          <a:p>
            <a:pPr>
              <a:defRPr/>
            </a:pPr>
            <a:r>
              <a:rPr lang="en-US" b="1" dirty="0">
                <a:solidFill>
                  <a:srgbClr val="000066"/>
                </a:solidFill>
              </a:rPr>
              <a:t>- The size of the beam on the target: </a:t>
            </a:r>
            <a:endParaRPr lang="en-US" b="1" dirty="0">
              <a:solidFill>
                <a:srgbClr val="000066"/>
              </a:solidFill>
              <a:effectLst>
                <a:outerShdw blurRad="38100" dist="38100" dir="2700000" algn="tl">
                  <a:srgbClr val="000000"/>
                </a:outerShdw>
              </a:effectLst>
            </a:endParaRPr>
          </a:p>
          <a:p>
            <a:pPr>
              <a:defRPr/>
            </a:pPr>
            <a:r>
              <a:rPr lang="en-US" b="1" dirty="0">
                <a:solidFill>
                  <a:srgbClr val="000066"/>
                </a:solidFill>
              </a:rPr>
              <a:t>                     Vertical 100 mm</a:t>
            </a:r>
            <a:endParaRPr lang="en-US" b="1" dirty="0">
              <a:solidFill>
                <a:srgbClr val="000066"/>
              </a:solidFill>
              <a:effectLst>
                <a:outerShdw blurRad="38100" dist="38100" dir="2700000" algn="tl">
                  <a:srgbClr val="000000"/>
                </a:outerShdw>
              </a:effectLst>
            </a:endParaRPr>
          </a:p>
          <a:p>
            <a:pPr>
              <a:defRPr/>
            </a:pPr>
            <a:r>
              <a:rPr lang="en-US" b="1" dirty="0">
                <a:solidFill>
                  <a:srgbClr val="000066"/>
                </a:solidFill>
              </a:rPr>
              <a:t>                     Horizontal 30 mm</a:t>
            </a:r>
            <a:endParaRPr lang="en-US" b="1" dirty="0">
              <a:solidFill>
                <a:srgbClr val="000066"/>
              </a:solidFill>
              <a:effectLst>
                <a:outerShdw blurRad="38100" dist="38100" dir="2700000" algn="tl">
                  <a:srgbClr val="000000"/>
                </a:outerShdw>
              </a:effectLst>
            </a:endParaRPr>
          </a:p>
          <a:p>
            <a:pPr>
              <a:defRPr/>
            </a:pPr>
            <a:r>
              <a:rPr lang="en-US" b="1" dirty="0">
                <a:solidFill>
                  <a:srgbClr val="000066"/>
                </a:solidFill>
              </a:rPr>
              <a:t> - Beam scanning frequency- 100 Hz</a:t>
            </a:r>
          </a:p>
        </p:txBody>
      </p:sp>
      <p:sp>
        <p:nvSpPr>
          <p:cNvPr id="519174" name="AutoShape 6"/>
          <p:cNvSpPr>
            <a:spLocks noChangeArrowheads="1"/>
          </p:cNvSpPr>
          <p:nvPr/>
        </p:nvSpPr>
        <p:spPr bwMode="auto">
          <a:xfrm rot="10800000">
            <a:off x="2916238" y="4292600"/>
            <a:ext cx="6227762" cy="2565400"/>
          </a:xfrm>
          <a:prstGeom prst="homePlate">
            <a:avLst>
              <a:gd name="adj" fmla="val 20814"/>
            </a:avLst>
          </a:prstGeom>
          <a:solidFill>
            <a:srgbClr val="CCCCFF"/>
          </a:solidFill>
          <a:ln w="9525">
            <a:solidFill>
              <a:schemeClr val="tx1"/>
            </a:solidFill>
            <a:miter lim="800000"/>
            <a:headEnd/>
            <a:tailEnd/>
          </a:ln>
          <a:effectLst/>
          <a:extLst/>
        </p:spPr>
        <p:txBody>
          <a:bodyPr wrap="none" anchor="ctr"/>
          <a:lstStyle/>
          <a:p>
            <a:pPr>
              <a:defRPr/>
            </a:pPr>
            <a:endParaRPr lang="ru-RU">
              <a:solidFill>
                <a:srgbClr val="FFFFFF"/>
              </a:solidFill>
            </a:endParaRPr>
          </a:p>
        </p:txBody>
      </p:sp>
      <p:sp>
        <p:nvSpPr>
          <p:cNvPr id="519175" name="Rectangle 7"/>
          <p:cNvSpPr>
            <a:spLocks noChangeArrowheads="1"/>
          </p:cNvSpPr>
          <p:nvPr/>
        </p:nvSpPr>
        <p:spPr bwMode="auto">
          <a:xfrm>
            <a:off x="3419475" y="4292600"/>
            <a:ext cx="5724525" cy="2216150"/>
          </a:xfrm>
          <a:prstGeom prst="rect">
            <a:avLst/>
          </a:prstGeom>
          <a:noFill/>
          <a:ln>
            <a:noFill/>
          </a:ln>
          <a:extLst/>
        </p:spPr>
        <p:txBody>
          <a:bodyPr lIns="0" tIns="0" rIns="0" bIns="0">
            <a:spAutoFit/>
          </a:bodyPr>
          <a:lstStyle/>
          <a:p>
            <a:pPr>
              <a:defRPr/>
            </a:pPr>
            <a:r>
              <a:rPr lang="en-US" b="1" dirty="0">
                <a:solidFill>
                  <a:srgbClr val="000066"/>
                </a:solidFill>
              </a:rPr>
              <a:t>PARAMETERS OF A TRACK MEMBRANE</a:t>
            </a:r>
            <a:endParaRPr lang="ru-RU" dirty="0">
              <a:solidFill>
                <a:srgbClr val="000066"/>
              </a:solidFill>
            </a:endParaRPr>
          </a:p>
          <a:p>
            <a:pPr>
              <a:defRPr/>
            </a:pPr>
            <a:endParaRPr lang="ru-RU" dirty="0">
              <a:solidFill>
                <a:srgbClr val="000066"/>
              </a:solidFill>
            </a:endParaRPr>
          </a:p>
          <a:p>
            <a:pPr>
              <a:defRPr/>
            </a:pPr>
            <a:r>
              <a:rPr lang="en-US" b="1" dirty="0">
                <a:solidFill>
                  <a:srgbClr val="000066"/>
                </a:solidFill>
              </a:rPr>
              <a:t> - Film thickness                              12 microns</a:t>
            </a:r>
            <a:endParaRPr lang="ru-RU" dirty="0">
              <a:solidFill>
                <a:srgbClr val="000066"/>
              </a:solidFill>
            </a:endParaRPr>
          </a:p>
          <a:p>
            <a:pPr>
              <a:defRPr/>
            </a:pPr>
            <a:r>
              <a:rPr lang="en-US" b="1" dirty="0">
                <a:solidFill>
                  <a:srgbClr val="000066"/>
                </a:solidFill>
              </a:rPr>
              <a:t> - Pore</a:t>
            </a:r>
            <a:r>
              <a:rPr lang="ru-RU" dirty="0">
                <a:solidFill>
                  <a:srgbClr val="FFFFFF"/>
                </a:solidFill>
                <a:effectLst>
                  <a:outerShdw blurRad="38100" dist="38100" dir="2700000" algn="tl">
                    <a:srgbClr val="000000"/>
                  </a:outerShdw>
                </a:effectLst>
              </a:rPr>
              <a:t> </a:t>
            </a:r>
            <a:r>
              <a:rPr lang="en-US" b="1" dirty="0">
                <a:solidFill>
                  <a:srgbClr val="000066"/>
                </a:solidFill>
              </a:rPr>
              <a:t>diameter                               0.38 - 0.4 microns</a:t>
            </a:r>
            <a:endParaRPr lang="ru-RU" dirty="0">
              <a:solidFill>
                <a:srgbClr val="000066"/>
              </a:solidFill>
            </a:endParaRPr>
          </a:p>
          <a:p>
            <a:pPr>
              <a:defRPr/>
            </a:pPr>
            <a:r>
              <a:rPr lang="en-US" b="1" dirty="0">
                <a:solidFill>
                  <a:srgbClr val="000066"/>
                </a:solidFill>
              </a:rPr>
              <a:t> - Pore</a:t>
            </a:r>
            <a:r>
              <a:rPr lang="ru-RU" dirty="0">
                <a:solidFill>
                  <a:srgbClr val="FFFFFF"/>
                </a:solidFill>
                <a:effectLst>
                  <a:outerShdw blurRad="38100" dist="38100" dir="2700000" algn="tl">
                    <a:srgbClr val="000000"/>
                  </a:outerShdw>
                </a:effectLst>
              </a:rPr>
              <a:t> </a:t>
            </a:r>
            <a:r>
              <a:rPr lang="en-US" b="1" dirty="0">
                <a:solidFill>
                  <a:srgbClr val="000066"/>
                </a:solidFill>
              </a:rPr>
              <a:t>density                                   2</a:t>
            </a:r>
            <a:r>
              <a:rPr lang="en-US" b="1" dirty="0">
                <a:solidFill>
                  <a:srgbClr val="000066"/>
                </a:solidFill>
                <a:sym typeface="Symbol" pitchFamily="18" charset="2"/>
              </a:rPr>
              <a:t></a:t>
            </a:r>
            <a:r>
              <a:rPr lang="en-US" b="1" dirty="0">
                <a:solidFill>
                  <a:srgbClr val="000066"/>
                </a:solidFill>
              </a:rPr>
              <a:t>10</a:t>
            </a:r>
            <a:r>
              <a:rPr lang="en-US" b="1" baseline="30000" dirty="0">
                <a:solidFill>
                  <a:srgbClr val="000066"/>
                </a:solidFill>
              </a:rPr>
              <a:t>8</a:t>
            </a:r>
            <a:r>
              <a:rPr lang="en-US" b="1" dirty="0">
                <a:solidFill>
                  <a:srgbClr val="000066"/>
                </a:solidFill>
              </a:rPr>
              <a:t> pores/cm</a:t>
            </a:r>
            <a:r>
              <a:rPr lang="en-US" b="1" baseline="30000" dirty="0">
                <a:solidFill>
                  <a:srgbClr val="000066"/>
                </a:solidFill>
              </a:rPr>
              <a:t>2</a:t>
            </a:r>
            <a:endParaRPr lang="ru-RU" b="1" baseline="30000" dirty="0">
              <a:solidFill>
                <a:srgbClr val="000066"/>
              </a:solidFill>
            </a:endParaRPr>
          </a:p>
          <a:p>
            <a:pPr>
              <a:defRPr/>
            </a:pPr>
            <a:r>
              <a:rPr lang="en-US" b="1" dirty="0">
                <a:solidFill>
                  <a:srgbClr val="000066"/>
                </a:solidFill>
              </a:rPr>
              <a:t> - Non-uniformity of pore density</a:t>
            </a:r>
            <a:endParaRPr lang="ru-RU" dirty="0">
              <a:solidFill>
                <a:srgbClr val="000066"/>
              </a:solidFill>
            </a:endParaRPr>
          </a:p>
          <a:p>
            <a:pPr>
              <a:defRPr/>
            </a:pPr>
            <a:r>
              <a:rPr lang="en-US" b="1" dirty="0">
                <a:solidFill>
                  <a:srgbClr val="000066"/>
                </a:solidFill>
              </a:rPr>
              <a:t>    across the width and length of the film 	       ±5 %</a:t>
            </a:r>
            <a:endParaRPr lang="ru-RU" dirty="0">
              <a:solidFill>
                <a:srgbClr val="000066"/>
              </a:solidFill>
            </a:endParaRPr>
          </a:p>
          <a:p>
            <a:pPr>
              <a:defRPr/>
            </a:pPr>
            <a:r>
              <a:rPr lang="en-US" b="1" dirty="0">
                <a:solidFill>
                  <a:srgbClr val="000066"/>
                </a:solidFill>
              </a:rPr>
              <a:t> - Pore</a:t>
            </a:r>
            <a:r>
              <a:rPr lang="ru-RU" b="1" dirty="0">
                <a:solidFill>
                  <a:srgbClr val="000066"/>
                </a:solidFill>
              </a:rPr>
              <a:t> </a:t>
            </a:r>
            <a:r>
              <a:rPr lang="en-US" b="1" dirty="0">
                <a:solidFill>
                  <a:srgbClr val="000066"/>
                </a:solidFill>
              </a:rPr>
              <a:t>axis angle to surface normal                 0±15º</a:t>
            </a:r>
            <a:endParaRPr lang="ru-RU" b="1" dirty="0">
              <a:solidFill>
                <a:srgbClr val="000066"/>
              </a:solidFill>
            </a:endParaRPr>
          </a:p>
        </p:txBody>
      </p:sp>
      <p:pic>
        <p:nvPicPr>
          <p:cNvPr id="36871" name="Picture 8"/>
          <p:cNvPicPr>
            <a:picLocks noChangeAspect="1" noChangeArrowheads="1"/>
          </p:cNvPicPr>
          <p:nvPr/>
        </p:nvPicPr>
        <p:blipFill>
          <a:blip r:embed="rId2" cstate="print"/>
          <a:srcRect/>
          <a:stretch>
            <a:fillRect/>
          </a:stretch>
        </p:blipFill>
        <p:spPr bwMode="auto">
          <a:xfrm>
            <a:off x="179388" y="4194175"/>
            <a:ext cx="2663825" cy="2663825"/>
          </a:xfrm>
          <a:prstGeom prst="rect">
            <a:avLst/>
          </a:prstGeom>
          <a:noFill/>
          <a:ln w="9525">
            <a:noFill/>
            <a:miter lim="800000"/>
            <a:headEnd/>
            <a:tailEnd/>
          </a:ln>
        </p:spPr>
      </p:pic>
      <p:pic>
        <p:nvPicPr>
          <p:cNvPr id="36872" name="Picture 9"/>
          <p:cNvPicPr>
            <a:picLocks noChangeAspect="1" noChangeArrowheads="1"/>
          </p:cNvPicPr>
          <p:nvPr/>
        </p:nvPicPr>
        <p:blipFill>
          <a:blip r:embed="rId3" cstate="print"/>
          <a:srcRect/>
          <a:stretch>
            <a:fillRect/>
          </a:stretch>
        </p:blipFill>
        <p:spPr bwMode="auto">
          <a:xfrm>
            <a:off x="179388" y="1196975"/>
            <a:ext cx="3851275" cy="2890838"/>
          </a:xfrm>
          <a:prstGeom prst="rect">
            <a:avLst/>
          </a:prstGeom>
          <a:noFill/>
          <a:ln w="9525">
            <a:noFill/>
            <a:miter lim="800000"/>
            <a:headEnd/>
            <a:tailEnd/>
          </a:ln>
        </p:spPr>
      </p:pic>
      <p:sp>
        <p:nvSpPr>
          <p:cNvPr id="9" name="Text Box 2"/>
          <p:cNvSpPr txBox="1">
            <a:spLocks noChangeArrowheads="1"/>
          </p:cNvSpPr>
          <p:nvPr/>
        </p:nvSpPr>
        <p:spPr bwMode="auto">
          <a:xfrm>
            <a:off x="5292080" y="785813"/>
            <a:ext cx="3276724" cy="523220"/>
          </a:xfrm>
          <a:prstGeom prst="rect">
            <a:avLst/>
          </a:prstGeom>
          <a:noFill/>
          <a:ln>
            <a:noFill/>
          </a:ln>
          <a:effectLst>
            <a:outerShdw dist="107763" dir="2700000" algn="ctr" rotWithShape="0">
              <a:schemeClr val="bg2">
                <a:alpha val="50000"/>
              </a:schemeClr>
            </a:outerShdw>
          </a:effectLst>
          <a:extLst/>
        </p:spPr>
        <p:txBody>
          <a:bodyPr wrap="square">
            <a:spAutoFit/>
          </a:bodyPr>
          <a:lstStyle/>
          <a:p>
            <a:pPr>
              <a:defRPr/>
            </a:pPr>
            <a:r>
              <a:rPr lang="en-US" sz="2800" b="1" dirty="0" smtClean="0">
                <a:solidFill>
                  <a:srgbClr val="FFFF00"/>
                </a:solidFill>
                <a:effectLst>
                  <a:outerShdw blurRad="38100" dist="38100" dir="2700000" algn="tl">
                    <a:srgbClr val="000000"/>
                  </a:outerShdw>
                </a:effectLst>
              </a:rPr>
              <a:t>December 2006</a:t>
            </a:r>
            <a:endParaRPr lang="ru-RU" sz="2800" b="1" dirty="0">
              <a:solidFill>
                <a:srgbClr val="FFFF00"/>
              </a:solidFill>
              <a:effectLst>
                <a:outerShdw blurRad="38100" dist="38100" dir="2700000" algn="tl">
                  <a:srgbClr val="000000"/>
                </a:outerShdw>
              </a:effectLst>
            </a:endParaRPr>
          </a:p>
        </p:txBody>
      </p:sp>
    </p:spTree>
    <p:extLst>
      <p:ext uri="{BB962C8B-B14F-4D97-AF65-F5344CB8AC3E}">
        <p14:creationId xmlns:p14="http://schemas.microsoft.com/office/powerpoint/2010/main" xmlns="" val="2632459239"/>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519172"/>
                                        </p:tgtEl>
                                        <p:attrNameLst>
                                          <p:attrName>style.visibility</p:attrName>
                                        </p:attrNameLst>
                                      </p:cBhvr>
                                      <p:to>
                                        <p:strVal val="visible"/>
                                      </p:to>
                                    </p:set>
                                    <p:anim calcmode="lin" valueType="num">
                                      <p:cBhvr additive="base">
                                        <p:cTn id="7" dur="500" fill="hold"/>
                                        <p:tgtEl>
                                          <p:spTgt spid="519172"/>
                                        </p:tgtEl>
                                        <p:attrNameLst>
                                          <p:attrName>ppt_x</p:attrName>
                                        </p:attrNameLst>
                                      </p:cBhvr>
                                      <p:tavLst>
                                        <p:tav tm="0">
                                          <p:val>
                                            <p:strVal val="1+#ppt_w/2"/>
                                          </p:val>
                                        </p:tav>
                                        <p:tav tm="100000">
                                          <p:val>
                                            <p:strVal val="#ppt_x"/>
                                          </p:val>
                                        </p:tav>
                                      </p:tavLst>
                                    </p:anim>
                                    <p:anim calcmode="lin" valueType="num">
                                      <p:cBhvr additive="base">
                                        <p:cTn id="8" dur="500" fill="hold"/>
                                        <p:tgtEl>
                                          <p:spTgt spid="51917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19173">
                                            <p:txEl>
                                              <p:pRg st="0" end="0"/>
                                            </p:txEl>
                                          </p:spTgt>
                                        </p:tgtEl>
                                        <p:attrNameLst>
                                          <p:attrName>style.visibility</p:attrName>
                                        </p:attrNameLst>
                                      </p:cBhvr>
                                      <p:to>
                                        <p:strVal val="visible"/>
                                      </p:to>
                                    </p:set>
                                    <p:anim calcmode="lin" valueType="num">
                                      <p:cBhvr additive="base">
                                        <p:cTn id="11" dur="500" fill="hold"/>
                                        <p:tgtEl>
                                          <p:spTgt spid="51917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1917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19173">
                                            <p:txEl>
                                              <p:pRg st="2" end="2"/>
                                            </p:txEl>
                                          </p:spTgt>
                                        </p:tgtEl>
                                        <p:attrNameLst>
                                          <p:attrName>style.visibility</p:attrName>
                                        </p:attrNameLst>
                                      </p:cBhvr>
                                      <p:to>
                                        <p:strVal val="visible"/>
                                      </p:to>
                                    </p:set>
                                    <p:anim calcmode="lin" valueType="num">
                                      <p:cBhvr additive="base">
                                        <p:cTn id="15" dur="500" fill="hold"/>
                                        <p:tgtEl>
                                          <p:spTgt spid="51917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51917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19173">
                                            <p:txEl>
                                              <p:pRg st="3" end="3"/>
                                            </p:txEl>
                                          </p:spTgt>
                                        </p:tgtEl>
                                        <p:attrNameLst>
                                          <p:attrName>style.visibility</p:attrName>
                                        </p:attrNameLst>
                                      </p:cBhvr>
                                      <p:to>
                                        <p:strVal val="visible"/>
                                      </p:to>
                                    </p:set>
                                    <p:anim calcmode="lin" valueType="num">
                                      <p:cBhvr additive="base">
                                        <p:cTn id="19" dur="500" fill="hold"/>
                                        <p:tgtEl>
                                          <p:spTgt spid="51917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1917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519173">
                                            <p:txEl>
                                              <p:pRg st="4" end="4"/>
                                            </p:txEl>
                                          </p:spTgt>
                                        </p:tgtEl>
                                        <p:attrNameLst>
                                          <p:attrName>style.visibility</p:attrName>
                                        </p:attrNameLst>
                                      </p:cBhvr>
                                      <p:to>
                                        <p:strVal val="visible"/>
                                      </p:to>
                                    </p:set>
                                    <p:anim calcmode="lin" valueType="num">
                                      <p:cBhvr additive="base">
                                        <p:cTn id="23" dur="500" fill="hold"/>
                                        <p:tgtEl>
                                          <p:spTgt spid="519173">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51917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519173">
                                            <p:txEl>
                                              <p:pRg st="5" end="5"/>
                                            </p:txEl>
                                          </p:spTgt>
                                        </p:tgtEl>
                                        <p:attrNameLst>
                                          <p:attrName>style.visibility</p:attrName>
                                        </p:attrNameLst>
                                      </p:cBhvr>
                                      <p:to>
                                        <p:strVal val="visible"/>
                                      </p:to>
                                    </p:set>
                                    <p:anim calcmode="lin" valueType="num">
                                      <p:cBhvr additive="base">
                                        <p:cTn id="27" dur="500" fill="hold"/>
                                        <p:tgtEl>
                                          <p:spTgt spid="519173">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519173">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519173">
                                            <p:txEl>
                                              <p:pRg st="6" end="6"/>
                                            </p:txEl>
                                          </p:spTgt>
                                        </p:tgtEl>
                                        <p:attrNameLst>
                                          <p:attrName>style.visibility</p:attrName>
                                        </p:attrNameLst>
                                      </p:cBhvr>
                                      <p:to>
                                        <p:strVal val="visible"/>
                                      </p:to>
                                    </p:set>
                                    <p:anim calcmode="lin" valueType="num">
                                      <p:cBhvr additive="base">
                                        <p:cTn id="31" dur="500" fill="hold"/>
                                        <p:tgtEl>
                                          <p:spTgt spid="519173">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19173">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519173">
                                            <p:txEl>
                                              <p:pRg st="7" end="7"/>
                                            </p:txEl>
                                          </p:spTgt>
                                        </p:tgtEl>
                                        <p:attrNameLst>
                                          <p:attrName>style.visibility</p:attrName>
                                        </p:attrNameLst>
                                      </p:cBhvr>
                                      <p:to>
                                        <p:strVal val="visible"/>
                                      </p:to>
                                    </p:set>
                                    <p:anim calcmode="lin" valueType="num">
                                      <p:cBhvr additive="base">
                                        <p:cTn id="35" dur="500" fill="hold"/>
                                        <p:tgtEl>
                                          <p:spTgt spid="519173">
                                            <p:txEl>
                                              <p:pRg st="7" end="7"/>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519173">
                                            <p:txEl>
                                              <p:pRg st="7" end="7"/>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519173">
                                            <p:txEl>
                                              <p:pRg st="8" end="8"/>
                                            </p:txEl>
                                          </p:spTgt>
                                        </p:tgtEl>
                                        <p:attrNameLst>
                                          <p:attrName>style.visibility</p:attrName>
                                        </p:attrNameLst>
                                      </p:cBhvr>
                                      <p:to>
                                        <p:strVal val="visible"/>
                                      </p:to>
                                    </p:set>
                                    <p:anim calcmode="lin" valueType="num">
                                      <p:cBhvr additive="base">
                                        <p:cTn id="39" dur="500" fill="hold"/>
                                        <p:tgtEl>
                                          <p:spTgt spid="519173">
                                            <p:txEl>
                                              <p:pRg st="8" end="8"/>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519173">
                                            <p:txEl>
                                              <p:pRg st="8" end="8"/>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519174"/>
                                        </p:tgtEl>
                                        <p:attrNameLst>
                                          <p:attrName>style.visibility</p:attrName>
                                        </p:attrNameLst>
                                      </p:cBhvr>
                                      <p:to>
                                        <p:strVal val="visible"/>
                                      </p:to>
                                    </p:set>
                                    <p:anim calcmode="lin" valueType="num">
                                      <p:cBhvr additive="base">
                                        <p:cTn id="43" dur="500" fill="hold"/>
                                        <p:tgtEl>
                                          <p:spTgt spid="519174"/>
                                        </p:tgtEl>
                                        <p:attrNameLst>
                                          <p:attrName>ppt_x</p:attrName>
                                        </p:attrNameLst>
                                      </p:cBhvr>
                                      <p:tavLst>
                                        <p:tav tm="0">
                                          <p:val>
                                            <p:strVal val="1+#ppt_w/2"/>
                                          </p:val>
                                        </p:tav>
                                        <p:tav tm="100000">
                                          <p:val>
                                            <p:strVal val="#ppt_x"/>
                                          </p:val>
                                        </p:tav>
                                      </p:tavLst>
                                    </p:anim>
                                    <p:anim calcmode="lin" valueType="num">
                                      <p:cBhvr additive="base">
                                        <p:cTn id="44" dur="500" fill="hold"/>
                                        <p:tgtEl>
                                          <p:spTgt spid="519174"/>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519175">
                                            <p:txEl>
                                              <p:pRg st="0" end="0"/>
                                            </p:txEl>
                                          </p:spTgt>
                                        </p:tgtEl>
                                        <p:attrNameLst>
                                          <p:attrName>style.visibility</p:attrName>
                                        </p:attrNameLst>
                                      </p:cBhvr>
                                      <p:to>
                                        <p:strVal val="visible"/>
                                      </p:to>
                                    </p:set>
                                    <p:anim calcmode="lin" valueType="num">
                                      <p:cBhvr additive="base">
                                        <p:cTn id="47" dur="500" fill="hold"/>
                                        <p:tgtEl>
                                          <p:spTgt spid="519175">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519175">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519175">
                                            <p:txEl>
                                              <p:pRg st="2" end="2"/>
                                            </p:txEl>
                                          </p:spTgt>
                                        </p:tgtEl>
                                        <p:attrNameLst>
                                          <p:attrName>style.visibility</p:attrName>
                                        </p:attrNameLst>
                                      </p:cBhvr>
                                      <p:to>
                                        <p:strVal val="visible"/>
                                      </p:to>
                                    </p:set>
                                    <p:anim calcmode="lin" valueType="num">
                                      <p:cBhvr additive="base">
                                        <p:cTn id="51" dur="500" fill="hold"/>
                                        <p:tgtEl>
                                          <p:spTgt spid="519175">
                                            <p:txEl>
                                              <p:pRg st="2" end="2"/>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519175">
                                            <p:txEl>
                                              <p:pRg st="2" end="2"/>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519175">
                                            <p:txEl>
                                              <p:pRg st="3" end="3"/>
                                            </p:txEl>
                                          </p:spTgt>
                                        </p:tgtEl>
                                        <p:attrNameLst>
                                          <p:attrName>style.visibility</p:attrName>
                                        </p:attrNameLst>
                                      </p:cBhvr>
                                      <p:to>
                                        <p:strVal val="visible"/>
                                      </p:to>
                                    </p:set>
                                    <p:anim calcmode="lin" valueType="num">
                                      <p:cBhvr additive="base">
                                        <p:cTn id="55" dur="500" fill="hold"/>
                                        <p:tgtEl>
                                          <p:spTgt spid="519175">
                                            <p:txEl>
                                              <p:pRg st="3" end="3"/>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519175">
                                            <p:txEl>
                                              <p:pRg st="3" end="3"/>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519175">
                                            <p:txEl>
                                              <p:pRg st="4" end="4"/>
                                            </p:txEl>
                                          </p:spTgt>
                                        </p:tgtEl>
                                        <p:attrNameLst>
                                          <p:attrName>style.visibility</p:attrName>
                                        </p:attrNameLst>
                                      </p:cBhvr>
                                      <p:to>
                                        <p:strVal val="visible"/>
                                      </p:to>
                                    </p:set>
                                    <p:anim calcmode="lin" valueType="num">
                                      <p:cBhvr additive="base">
                                        <p:cTn id="59" dur="500" fill="hold"/>
                                        <p:tgtEl>
                                          <p:spTgt spid="519175">
                                            <p:txEl>
                                              <p:pRg st="4" end="4"/>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519175">
                                            <p:txEl>
                                              <p:pRg st="4" end="4"/>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519175">
                                            <p:txEl>
                                              <p:pRg st="5" end="5"/>
                                            </p:txEl>
                                          </p:spTgt>
                                        </p:tgtEl>
                                        <p:attrNameLst>
                                          <p:attrName>style.visibility</p:attrName>
                                        </p:attrNameLst>
                                      </p:cBhvr>
                                      <p:to>
                                        <p:strVal val="visible"/>
                                      </p:to>
                                    </p:set>
                                    <p:anim calcmode="lin" valueType="num">
                                      <p:cBhvr additive="base">
                                        <p:cTn id="63" dur="500" fill="hold"/>
                                        <p:tgtEl>
                                          <p:spTgt spid="519175">
                                            <p:txEl>
                                              <p:pRg st="5" end="5"/>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519175">
                                            <p:txEl>
                                              <p:pRg st="5" end="5"/>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519175">
                                            <p:txEl>
                                              <p:pRg st="6" end="6"/>
                                            </p:txEl>
                                          </p:spTgt>
                                        </p:tgtEl>
                                        <p:attrNameLst>
                                          <p:attrName>style.visibility</p:attrName>
                                        </p:attrNameLst>
                                      </p:cBhvr>
                                      <p:to>
                                        <p:strVal val="visible"/>
                                      </p:to>
                                    </p:set>
                                    <p:anim calcmode="lin" valueType="num">
                                      <p:cBhvr additive="base">
                                        <p:cTn id="67" dur="500" fill="hold"/>
                                        <p:tgtEl>
                                          <p:spTgt spid="519175">
                                            <p:txEl>
                                              <p:pRg st="6" end="6"/>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519175">
                                            <p:txEl>
                                              <p:pRg st="6" end="6"/>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519175">
                                            <p:txEl>
                                              <p:pRg st="7" end="7"/>
                                            </p:txEl>
                                          </p:spTgt>
                                        </p:tgtEl>
                                        <p:attrNameLst>
                                          <p:attrName>style.visibility</p:attrName>
                                        </p:attrNameLst>
                                      </p:cBhvr>
                                      <p:to>
                                        <p:strVal val="visible"/>
                                      </p:to>
                                    </p:set>
                                    <p:anim calcmode="lin" valueType="num">
                                      <p:cBhvr additive="base">
                                        <p:cTn id="71" dur="500" fill="hold"/>
                                        <p:tgtEl>
                                          <p:spTgt spid="519175">
                                            <p:txEl>
                                              <p:pRg st="7" end="7"/>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51917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2" grpId="0" animBg="1"/>
      <p:bldP spid="519173" grpId="0" build="allAtOnce"/>
      <p:bldP spid="519174" grpId="0" animBg="1"/>
      <p:bldP spid="519175" grpId="0" build="allAtOnce"/>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stretch>
            <a:fillRect/>
          </a:stretch>
        </p:blipFill>
        <p:spPr>
          <a:xfrm>
            <a:off x="5724128" y="18363"/>
            <a:ext cx="3312368" cy="6866263"/>
          </a:xfrm>
          <a:prstGeom prst="rect">
            <a:avLst/>
          </a:prstGeom>
        </p:spPr>
      </p:pic>
      <p:pic>
        <p:nvPicPr>
          <p:cNvPr id="5" name="Рисунок 4"/>
          <p:cNvPicPr>
            <a:picLocks noChangeAspect="1"/>
          </p:cNvPicPr>
          <p:nvPr/>
        </p:nvPicPr>
        <p:blipFill>
          <a:blip r:embed="rId3" cstate="print"/>
          <a:stretch>
            <a:fillRect/>
          </a:stretch>
        </p:blipFill>
        <p:spPr>
          <a:xfrm>
            <a:off x="-1" y="18362"/>
            <a:ext cx="5699725" cy="1322406"/>
          </a:xfrm>
          <a:prstGeom prst="rect">
            <a:avLst/>
          </a:prstGeom>
        </p:spPr>
      </p:pic>
      <p:sp>
        <p:nvSpPr>
          <p:cNvPr id="6" name="TextBox 5"/>
          <p:cNvSpPr txBox="1"/>
          <p:nvPr/>
        </p:nvSpPr>
        <p:spPr>
          <a:xfrm>
            <a:off x="95809" y="2204864"/>
            <a:ext cx="5508104" cy="4247317"/>
          </a:xfrm>
          <a:prstGeom prst="rect">
            <a:avLst/>
          </a:prstGeom>
          <a:solidFill>
            <a:schemeClr val="tx1"/>
          </a:solidFill>
        </p:spPr>
        <p:txBody>
          <a:bodyPr wrap="square" rtlCol="0">
            <a:spAutoFit/>
          </a:bodyPr>
          <a:lstStyle/>
          <a:p>
            <a:r>
              <a:rPr lang="en-US" dirty="0" smtClean="0">
                <a:solidFill>
                  <a:srgbClr val="000066"/>
                </a:solidFill>
              </a:rPr>
              <a:t>All the design parameters of the DC-60 have been achieved. In 2014 the DC-60 accelerator was in operation </a:t>
            </a:r>
            <a:r>
              <a:rPr lang="en-US" dirty="0">
                <a:solidFill>
                  <a:srgbClr val="000066"/>
                </a:solidFill>
              </a:rPr>
              <a:t>for experiments </a:t>
            </a:r>
            <a:r>
              <a:rPr lang="en-US" dirty="0" smtClean="0">
                <a:solidFill>
                  <a:srgbClr val="000066"/>
                </a:solidFill>
              </a:rPr>
              <a:t>for 4,000 </a:t>
            </a:r>
            <a:r>
              <a:rPr lang="en-US" dirty="0">
                <a:solidFill>
                  <a:srgbClr val="000066"/>
                </a:solidFill>
              </a:rPr>
              <a:t>hours.</a:t>
            </a:r>
            <a:r>
              <a:rPr lang="en-US" dirty="0" smtClean="0">
                <a:solidFill>
                  <a:srgbClr val="000066"/>
                </a:solidFill>
              </a:rPr>
              <a:t/>
            </a:r>
            <a:br>
              <a:rPr lang="en-US" dirty="0" smtClean="0">
                <a:solidFill>
                  <a:srgbClr val="000066"/>
                </a:solidFill>
              </a:rPr>
            </a:br>
            <a:r>
              <a:rPr lang="en-US" dirty="0" smtClean="0">
                <a:solidFill>
                  <a:srgbClr val="000066"/>
                </a:solidFill>
              </a:rPr>
              <a:t/>
            </a:r>
            <a:br>
              <a:rPr lang="en-US" dirty="0" smtClean="0">
                <a:solidFill>
                  <a:srgbClr val="000066"/>
                </a:solidFill>
              </a:rPr>
            </a:br>
            <a:r>
              <a:rPr lang="en-US" dirty="0" smtClean="0">
                <a:solidFill>
                  <a:srgbClr val="000066"/>
                </a:solidFill>
              </a:rPr>
              <a:t>2016 is the 10th year of the DC-60 operation</a:t>
            </a:r>
            <a:br>
              <a:rPr lang="en-US" dirty="0" smtClean="0">
                <a:solidFill>
                  <a:srgbClr val="000066"/>
                </a:solidFill>
              </a:rPr>
            </a:br>
            <a:r>
              <a:rPr lang="en-US" dirty="0" smtClean="0">
                <a:solidFill>
                  <a:srgbClr val="000066"/>
                </a:solidFill>
              </a:rPr>
              <a:t/>
            </a:r>
            <a:br>
              <a:rPr lang="en-US" dirty="0" smtClean="0">
                <a:solidFill>
                  <a:srgbClr val="000066"/>
                </a:solidFill>
              </a:rPr>
            </a:br>
            <a:r>
              <a:rPr lang="en-US" u="sng" dirty="0" smtClean="0">
                <a:solidFill>
                  <a:srgbClr val="000066"/>
                </a:solidFill>
              </a:rPr>
              <a:t>In December 2015 - planned reconstruction: </a:t>
            </a:r>
            <a:r>
              <a:rPr lang="en-US" dirty="0" smtClean="0">
                <a:solidFill>
                  <a:srgbClr val="000066"/>
                </a:solidFill>
              </a:rPr>
              <a:t/>
            </a:r>
            <a:br>
              <a:rPr lang="en-US" dirty="0" smtClean="0">
                <a:solidFill>
                  <a:srgbClr val="000066"/>
                </a:solidFill>
              </a:rPr>
            </a:br>
            <a:r>
              <a:rPr lang="en-US" dirty="0" smtClean="0">
                <a:solidFill>
                  <a:srgbClr val="000066"/>
                </a:solidFill>
              </a:rPr>
              <a:t/>
            </a:r>
            <a:br>
              <a:rPr lang="en-US" dirty="0" smtClean="0">
                <a:solidFill>
                  <a:srgbClr val="000066"/>
                </a:solidFill>
              </a:rPr>
            </a:br>
            <a:r>
              <a:rPr lang="en-US" dirty="0" smtClean="0">
                <a:solidFill>
                  <a:srgbClr val="000066"/>
                </a:solidFill>
              </a:rPr>
              <a:t>- replacement of vacuum equipment</a:t>
            </a:r>
          </a:p>
          <a:p>
            <a:r>
              <a:rPr lang="en-US" dirty="0" smtClean="0">
                <a:solidFill>
                  <a:srgbClr val="000066"/>
                </a:solidFill>
              </a:rPr>
              <a:t/>
            </a:r>
            <a:br>
              <a:rPr lang="en-US" dirty="0" smtClean="0">
                <a:solidFill>
                  <a:srgbClr val="000066"/>
                </a:solidFill>
              </a:rPr>
            </a:br>
            <a:r>
              <a:rPr lang="en-US" dirty="0" smtClean="0">
                <a:solidFill>
                  <a:srgbClr val="000066"/>
                </a:solidFill>
              </a:rPr>
              <a:t>- replacement of the klystrons microwave generator of the ion source with a generator equipped with a traveling-wave tube TWT ~ 1 kW. </a:t>
            </a:r>
          </a:p>
          <a:p>
            <a:endParaRPr lang="en-US" dirty="0" smtClean="0">
              <a:solidFill>
                <a:srgbClr val="000066"/>
              </a:solidFill>
            </a:endParaRPr>
          </a:p>
          <a:p>
            <a:r>
              <a:rPr lang="en-US" dirty="0" smtClean="0">
                <a:solidFill>
                  <a:srgbClr val="000066"/>
                </a:solidFill>
              </a:rPr>
              <a:t>- upgrade of the control system.</a:t>
            </a:r>
            <a:endParaRPr lang="ru-RU" dirty="0" smtClean="0">
              <a:solidFill>
                <a:srgbClr val="000066"/>
              </a:solidFill>
            </a:endParaRPr>
          </a:p>
        </p:txBody>
      </p:sp>
    </p:spTree>
    <p:extLst>
      <p:ext uri="{BB962C8B-B14F-4D97-AF65-F5344CB8AC3E}">
        <p14:creationId xmlns:p14="http://schemas.microsoft.com/office/powerpoint/2010/main" xmlns="" val="346759453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5"/>
          <p:cNvSpPr>
            <a:spLocks noGrp="1"/>
          </p:cNvSpPr>
          <p:nvPr>
            <p:ph type="sldNum" sz="quarter" idx="12"/>
          </p:nvPr>
        </p:nvSpPr>
        <p:spPr/>
        <p:txBody>
          <a:bodyPr/>
          <a:lstStyle/>
          <a:p>
            <a:fld id="{26A6978F-AFBD-4172-8F94-EDB944B16C56}" type="slidenum">
              <a:rPr lang="en-US" altLang="ru-RU">
                <a:solidFill>
                  <a:srgbClr val="FFFFFF"/>
                </a:solidFill>
              </a:rPr>
              <a:pPr/>
              <a:t>9</a:t>
            </a:fld>
            <a:endParaRPr lang="en-US" altLang="ru-RU">
              <a:solidFill>
                <a:srgbClr val="FFFFFF"/>
              </a:solidFill>
            </a:endParaRPr>
          </a:p>
        </p:txBody>
      </p:sp>
      <p:pic>
        <p:nvPicPr>
          <p:cNvPr id="1313794" name="Picture 2" descr="center-plakirovk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3713" y="666750"/>
            <a:ext cx="8042275" cy="5676900"/>
          </a:xfrm>
          <a:prstGeom prst="rect">
            <a:avLst/>
          </a:prstGeom>
          <a:noFill/>
          <a:extLst>
            <a:ext uri="{909E8E84-426E-40DD-AFC4-6F175D3DCCD1}">
              <a14:hiddenFill xmlns:a14="http://schemas.microsoft.com/office/drawing/2010/main" xmlns="">
                <a:solidFill>
                  <a:srgbClr val="FFFFFF"/>
                </a:solidFill>
              </a14:hiddenFill>
            </a:ext>
          </a:extLst>
        </p:spPr>
      </p:pic>
      <p:sp>
        <p:nvSpPr>
          <p:cNvPr id="1313795" name="Freeform 3"/>
          <p:cNvSpPr>
            <a:spLocks/>
          </p:cNvSpPr>
          <p:nvPr/>
        </p:nvSpPr>
        <p:spPr bwMode="auto">
          <a:xfrm>
            <a:off x="1811338" y="2832100"/>
            <a:ext cx="4867275" cy="2309813"/>
          </a:xfrm>
          <a:custGeom>
            <a:avLst/>
            <a:gdLst>
              <a:gd name="T0" fmla="*/ 1456 w 2719"/>
              <a:gd name="T1" fmla="*/ 443 h 1091"/>
              <a:gd name="T2" fmla="*/ 1521 w 2719"/>
              <a:gd name="T3" fmla="*/ 436 h 1091"/>
              <a:gd name="T4" fmla="*/ 1588 w 2719"/>
              <a:gd name="T5" fmla="*/ 441 h 1091"/>
              <a:gd name="T6" fmla="*/ 1644 w 2719"/>
              <a:gd name="T7" fmla="*/ 455 h 1091"/>
              <a:gd name="T8" fmla="*/ 1683 w 2719"/>
              <a:gd name="T9" fmla="*/ 478 h 1091"/>
              <a:gd name="T10" fmla="*/ 1699 w 2719"/>
              <a:gd name="T11" fmla="*/ 505 h 1091"/>
              <a:gd name="T12" fmla="*/ 1679 w 2719"/>
              <a:gd name="T13" fmla="*/ 559 h 1091"/>
              <a:gd name="T14" fmla="*/ 1611 w 2719"/>
              <a:gd name="T15" fmla="*/ 607 h 1091"/>
              <a:gd name="T16" fmla="*/ 1507 w 2719"/>
              <a:gd name="T17" fmla="*/ 640 h 1091"/>
              <a:gd name="T18" fmla="*/ 1377 w 2719"/>
              <a:gd name="T19" fmla="*/ 654 h 1091"/>
              <a:gd name="T20" fmla="*/ 1242 w 2719"/>
              <a:gd name="T21" fmla="*/ 646 h 1091"/>
              <a:gd name="T22" fmla="*/ 1131 w 2719"/>
              <a:gd name="T23" fmla="*/ 617 h 1091"/>
              <a:gd name="T24" fmla="*/ 1053 w 2719"/>
              <a:gd name="T25" fmla="*/ 572 h 1091"/>
              <a:gd name="T26" fmla="*/ 1020 w 2719"/>
              <a:gd name="T27" fmla="*/ 517 h 1091"/>
              <a:gd name="T28" fmla="*/ 1051 w 2719"/>
              <a:gd name="T29" fmla="*/ 434 h 1091"/>
              <a:gd name="T30" fmla="*/ 1152 w 2719"/>
              <a:gd name="T31" fmla="*/ 362 h 1091"/>
              <a:gd name="T32" fmla="*/ 1308 w 2719"/>
              <a:gd name="T33" fmla="*/ 312 h 1091"/>
              <a:gd name="T34" fmla="*/ 1503 w 2719"/>
              <a:gd name="T35" fmla="*/ 291 h 1091"/>
              <a:gd name="T36" fmla="*/ 1705 w 2719"/>
              <a:gd name="T37" fmla="*/ 304 h 1091"/>
              <a:gd name="T38" fmla="*/ 1872 w 2719"/>
              <a:gd name="T39" fmla="*/ 348 h 1091"/>
              <a:gd name="T40" fmla="*/ 1989 w 2719"/>
              <a:gd name="T41" fmla="*/ 414 h 1091"/>
              <a:gd name="T42" fmla="*/ 2039 w 2719"/>
              <a:gd name="T43" fmla="*/ 498 h 1091"/>
              <a:gd name="T44" fmla="*/ 1998 w 2719"/>
              <a:gd name="T45" fmla="*/ 609 h 1091"/>
              <a:gd name="T46" fmla="*/ 1863 w 2719"/>
              <a:gd name="T47" fmla="*/ 705 h 1091"/>
              <a:gd name="T48" fmla="*/ 1654 w 2719"/>
              <a:gd name="T49" fmla="*/ 771 h 1091"/>
              <a:gd name="T50" fmla="*/ 1395 w 2719"/>
              <a:gd name="T51" fmla="*/ 800 h 1091"/>
              <a:gd name="T52" fmla="*/ 1126 w 2719"/>
              <a:gd name="T53" fmla="*/ 782 h 1091"/>
              <a:gd name="T54" fmla="*/ 902 w 2719"/>
              <a:gd name="T55" fmla="*/ 724 h 1091"/>
              <a:gd name="T56" fmla="*/ 747 w 2719"/>
              <a:gd name="T57" fmla="*/ 635 h 1091"/>
              <a:gd name="T58" fmla="*/ 681 w 2719"/>
              <a:gd name="T59" fmla="*/ 524 h 1091"/>
              <a:gd name="T60" fmla="*/ 731 w 2719"/>
              <a:gd name="T61" fmla="*/ 384 h 1091"/>
              <a:gd name="T62" fmla="*/ 900 w 2719"/>
              <a:gd name="T63" fmla="*/ 264 h 1091"/>
              <a:gd name="T64" fmla="*/ 1161 w 2719"/>
              <a:gd name="T65" fmla="*/ 181 h 1091"/>
              <a:gd name="T66" fmla="*/ 1486 w 2719"/>
              <a:gd name="T67" fmla="*/ 146 h 1091"/>
              <a:gd name="T68" fmla="*/ 1822 w 2719"/>
              <a:gd name="T69" fmla="*/ 168 h 1091"/>
              <a:gd name="T70" fmla="*/ 2101 w 2719"/>
              <a:gd name="T71" fmla="*/ 240 h 1091"/>
              <a:gd name="T72" fmla="*/ 2295 w 2719"/>
              <a:gd name="T73" fmla="*/ 351 h 1091"/>
              <a:gd name="T74" fmla="*/ 2378 w 2719"/>
              <a:gd name="T75" fmla="*/ 490 h 1091"/>
              <a:gd name="T76" fmla="*/ 2317 w 2719"/>
              <a:gd name="T77" fmla="*/ 659 h 1091"/>
              <a:gd name="T78" fmla="*/ 2114 w 2719"/>
              <a:gd name="T79" fmla="*/ 802 h 1091"/>
              <a:gd name="T80" fmla="*/ 1802 w 2719"/>
              <a:gd name="T81" fmla="*/ 902 h 1091"/>
              <a:gd name="T82" fmla="*/ 1412 w 2719"/>
              <a:gd name="T83" fmla="*/ 945 h 1091"/>
              <a:gd name="T84" fmla="*/ 1009 w 2719"/>
              <a:gd name="T85" fmla="*/ 919 h 1091"/>
              <a:gd name="T86" fmla="*/ 674 w 2719"/>
              <a:gd name="T87" fmla="*/ 832 h 1091"/>
              <a:gd name="T88" fmla="*/ 440 w 2719"/>
              <a:gd name="T89" fmla="*/ 698 h 1091"/>
              <a:gd name="T90" fmla="*/ 341 w 2719"/>
              <a:gd name="T91" fmla="*/ 532 h 1091"/>
              <a:gd name="T92" fmla="*/ 412 w 2719"/>
              <a:gd name="T93" fmla="*/ 334 h 1091"/>
              <a:gd name="T94" fmla="*/ 649 w 2719"/>
              <a:gd name="T95" fmla="*/ 167 h 1091"/>
              <a:gd name="T96" fmla="*/ 1014 w 2719"/>
              <a:gd name="T97" fmla="*/ 50 h 1091"/>
              <a:gd name="T98" fmla="*/ 1468 w 2719"/>
              <a:gd name="T99" fmla="*/ 1 h 1091"/>
              <a:gd name="T100" fmla="*/ 1938 w 2719"/>
              <a:gd name="T101" fmla="*/ 31 h 1091"/>
              <a:gd name="T102" fmla="*/ 2329 w 2719"/>
              <a:gd name="T103" fmla="*/ 132 h 1091"/>
              <a:gd name="T104" fmla="*/ 2602 w 2719"/>
              <a:gd name="T105" fmla="*/ 288 h 1091"/>
              <a:gd name="T106" fmla="*/ 2717 w 2719"/>
              <a:gd name="T107" fmla="*/ 483 h 1091"/>
              <a:gd name="T108" fmla="*/ 2637 w 2719"/>
              <a:gd name="T109" fmla="*/ 709 h 1091"/>
              <a:gd name="T110" fmla="*/ 2366 w 2719"/>
              <a:gd name="T111" fmla="*/ 900 h 1091"/>
              <a:gd name="T112" fmla="*/ 1949 w 2719"/>
              <a:gd name="T113" fmla="*/ 1034 h 1091"/>
              <a:gd name="T114" fmla="*/ 1429 w 2719"/>
              <a:gd name="T115" fmla="*/ 1090 h 1091"/>
              <a:gd name="T116" fmla="*/ 892 w 2719"/>
              <a:gd name="T117" fmla="*/ 1055 h 1091"/>
              <a:gd name="T118" fmla="*/ 445 w 2719"/>
              <a:gd name="T119" fmla="*/ 940 h 1091"/>
              <a:gd name="T120" fmla="*/ 134 w 2719"/>
              <a:gd name="T121" fmla="*/ 761 h 1091"/>
              <a:gd name="T122" fmla="*/ 2 w 2719"/>
              <a:gd name="T123" fmla="*/ 539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19" h="1091">
                <a:moveTo>
                  <a:pt x="1409" y="458"/>
                </a:moveTo>
                <a:lnTo>
                  <a:pt x="1415" y="455"/>
                </a:lnTo>
                <a:lnTo>
                  <a:pt x="1421" y="453"/>
                </a:lnTo>
                <a:lnTo>
                  <a:pt x="1428" y="451"/>
                </a:lnTo>
                <a:lnTo>
                  <a:pt x="1434" y="449"/>
                </a:lnTo>
                <a:lnTo>
                  <a:pt x="1441" y="447"/>
                </a:lnTo>
                <a:lnTo>
                  <a:pt x="1448" y="445"/>
                </a:lnTo>
                <a:lnTo>
                  <a:pt x="1456" y="443"/>
                </a:lnTo>
                <a:lnTo>
                  <a:pt x="1463" y="442"/>
                </a:lnTo>
                <a:lnTo>
                  <a:pt x="1471" y="441"/>
                </a:lnTo>
                <a:lnTo>
                  <a:pt x="1479" y="440"/>
                </a:lnTo>
                <a:lnTo>
                  <a:pt x="1487" y="439"/>
                </a:lnTo>
                <a:lnTo>
                  <a:pt x="1495" y="438"/>
                </a:lnTo>
                <a:lnTo>
                  <a:pt x="1503" y="437"/>
                </a:lnTo>
                <a:lnTo>
                  <a:pt x="1512" y="437"/>
                </a:lnTo>
                <a:lnTo>
                  <a:pt x="1521" y="436"/>
                </a:lnTo>
                <a:lnTo>
                  <a:pt x="1529" y="436"/>
                </a:lnTo>
                <a:lnTo>
                  <a:pt x="1538" y="436"/>
                </a:lnTo>
                <a:lnTo>
                  <a:pt x="1547" y="437"/>
                </a:lnTo>
                <a:lnTo>
                  <a:pt x="1555" y="437"/>
                </a:lnTo>
                <a:lnTo>
                  <a:pt x="1564" y="438"/>
                </a:lnTo>
                <a:lnTo>
                  <a:pt x="1572" y="439"/>
                </a:lnTo>
                <a:lnTo>
                  <a:pt x="1580" y="440"/>
                </a:lnTo>
                <a:lnTo>
                  <a:pt x="1588" y="441"/>
                </a:lnTo>
                <a:lnTo>
                  <a:pt x="1595" y="442"/>
                </a:lnTo>
                <a:lnTo>
                  <a:pt x="1603" y="443"/>
                </a:lnTo>
                <a:lnTo>
                  <a:pt x="1610" y="445"/>
                </a:lnTo>
                <a:lnTo>
                  <a:pt x="1617" y="447"/>
                </a:lnTo>
                <a:lnTo>
                  <a:pt x="1624" y="449"/>
                </a:lnTo>
                <a:lnTo>
                  <a:pt x="1631" y="451"/>
                </a:lnTo>
                <a:lnTo>
                  <a:pt x="1637" y="453"/>
                </a:lnTo>
                <a:lnTo>
                  <a:pt x="1644" y="455"/>
                </a:lnTo>
                <a:lnTo>
                  <a:pt x="1649" y="458"/>
                </a:lnTo>
                <a:lnTo>
                  <a:pt x="1655" y="460"/>
                </a:lnTo>
                <a:lnTo>
                  <a:pt x="1661" y="463"/>
                </a:lnTo>
                <a:lnTo>
                  <a:pt x="1666" y="465"/>
                </a:lnTo>
                <a:lnTo>
                  <a:pt x="1670" y="468"/>
                </a:lnTo>
                <a:lnTo>
                  <a:pt x="1675" y="471"/>
                </a:lnTo>
                <a:lnTo>
                  <a:pt x="1679" y="474"/>
                </a:lnTo>
                <a:lnTo>
                  <a:pt x="1683" y="478"/>
                </a:lnTo>
                <a:lnTo>
                  <a:pt x="1686" y="481"/>
                </a:lnTo>
                <a:lnTo>
                  <a:pt x="1689" y="484"/>
                </a:lnTo>
                <a:lnTo>
                  <a:pt x="1692" y="487"/>
                </a:lnTo>
                <a:lnTo>
                  <a:pt x="1694" y="491"/>
                </a:lnTo>
                <a:lnTo>
                  <a:pt x="1696" y="495"/>
                </a:lnTo>
                <a:lnTo>
                  <a:pt x="1698" y="498"/>
                </a:lnTo>
                <a:lnTo>
                  <a:pt x="1699" y="502"/>
                </a:lnTo>
                <a:lnTo>
                  <a:pt x="1699" y="505"/>
                </a:lnTo>
                <a:lnTo>
                  <a:pt x="1699" y="509"/>
                </a:lnTo>
                <a:lnTo>
                  <a:pt x="1699" y="517"/>
                </a:lnTo>
                <a:lnTo>
                  <a:pt x="1698" y="524"/>
                </a:lnTo>
                <a:lnTo>
                  <a:pt x="1695" y="531"/>
                </a:lnTo>
                <a:lnTo>
                  <a:pt x="1692" y="538"/>
                </a:lnTo>
                <a:lnTo>
                  <a:pt x="1688" y="545"/>
                </a:lnTo>
                <a:lnTo>
                  <a:pt x="1684" y="552"/>
                </a:lnTo>
                <a:lnTo>
                  <a:pt x="1679" y="559"/>
                </a:lnTo>
                <a:lnTo>
                  <a:pt x="1673" y="566"/>
                </a:lnTo>
                <a:lnTo>
                  <a:pt x="1666" y="572"/>
                </a:lnTo>
                <a:lnTo>
                  <a:pt x="1658" y="579"/>
                </a:lnTo>
                <a:lnTo>
                  <a:pt x="1650" y="584"/>
                </a:lnTo>
                <a:lnTo>
                  <a:pt x="1641" y="590"/>
                </a:lnTo>
                <a:lnTo>
                  <a:pt x="1632" y="596"/>
                </a:lnTo>
                <a:lnTo>
                  <a:pt x="1622" y="602"/>
                </a:lnTo>
                <a:lnTo>
                  <a:pt x="1611" y="607"/>
                </a:lnTo>
                <a:lnTo>
                  <a:pt x="1600" y="612"/>
                </a:lnTo>
                <a:lnTo>
                  <a:pt x="1588" y="617"/>
                </a:lnTo>
                <a:lnTo>
                  <a:pt x="1576" y="621"/>
                </a:lnTo>
                <a:lnTo>
                  <a:pt x="1563" y="626"/>
                </a:lnTo>
                <a:lnTo>
                  <a:pt x="1550" y="630"/>
                </a:lnTo>
                <a:lnTo>
                  <a:pt x="1536" y="633"/>
                </a:lnTo>
                <a:lnTo>
                  <a:pt x="1521" y="637"/>
                </a:lnTo>
                <a:lnTo>
                  <a:pt x="1507" y="640"/>
                </a:lnTo>
                <a:lnTo>
                  <a:pt x="1492" y="643"/>
                </a:lnTo>
                <a:lnTo>
                  <a:pt x="1476" y="646"/>
                </a:lnTo>
                <a:lnTo>
                  <a:pt x="1461" y="648"/>
                </a:lnTo>
                <a:lnTo>
                  <a:pt x="1445" y="650"/>
                </a:lnTo>
                <a:lnTo>
                  <a:pt x="1428" y="652"/>
                </a:lnTo>
                <a:lnTo>
                  <a:pt x="1411" y="653"/>
                </a:lnTo>
                <a:lnTo>
                  <a:pt x="1394" y="654"/>
                </a:lnTo>
                <a:lnTo>
                  <a:pt x="1377" y="654"/>
                </a:lnTo>
                <a:lnTo>
                  <a:pt x="1359" y="655"/>
                </a:lnTo>
                <a:lnTo>
                  <a:pt x="1342" y="654"/>
                </a:lnTo>
                <a:lnTo>
                  <a:pt x="1325" y="654"/>
                </a:lnTo>
                <a:lnTo>
                  <a:pt x="1307" y="653"/>
                </a:lnTo>
                <a:lnTo>
                  <a:pt x="1291" y="652"/>
                </a:lnTo>
                <a:lnTo>
                  <a:pt x="1274" y="650"/>
                </a:lnTo>
                <a:lnTo>
                  <a:pt x="1258" y="648"/>
                </a:lnTo>
                <a:lnTo>
                  <a:pt x="1242" y="646"/>
                </a:lnTo>
                <a:lnTo>
                  <a:pt x="1227" y="643"/>
                </a:lnTo>
                <a:lnTo>
                  <a:pt x="1212" y="640"/>
                </a:lnTo>
                <a:lnTo>
                  <a:pt x="1198" y="637"/>
                </a:lnTo>
                <a:lnTo>
                  <a:pt x="1183" y="633"/>
                </a:lnTo>
                <a:lnTo>
                  <a:pt x="1169" y="630"/>
                </a:lnTo>
                <a:lnTo>
                  <a:pt x="1156" y="626"/>
                </a:lnTo>
                <a:lnTo>
                  <a:pt x="1143" y="621"/>
                </a:lnTo>
                <a:lnTo>
                  <a:pt x="1131" y="617"/>
                </a:lnTo>
                <a:lnTo>
                  <a:pt x="1119" y="612"/>
                </a:lnTo>
                <a:lnTo>
                  <a:pt x="1108" y="607"/>
                </a:lnTo>
                <a:lnTo>
                  <a:pt x="1097" y="602"/>
                </a:lnTo>
                <a:lnTo>
                  <a:pt x="1087" y="596"/>
                </a:lnTo>
                <a:lnTo>
                  <a:pt x="1078" y="590"/>
                </a:lnTo>
                <a:lnTo>
                  <a:pt x="1069" y="584"/>
                </a:lnTo>
                <a:lnTo>
                  <a:pt x="1060" y="579"/>
                </a:lnTo>
                <a:lnTo>
                  <a:pt x="1053" y="572"/>
                </a:lnTo>
                <a:lnTo>
                  <a:pt x="1046" y="566"/>
                </a:lnTo>
                <a:lnTo>
                  <a:pt x="1040" y="559"/>
                </a:lnTo>
                <a:lnTo>
                  <a:pt x="1035" y="552"/>
                </a:lnTo>
                <a:lnTo>
                  <a:pt x="1030" y="545"/>
                </a:lnTo>
                <a:lnTo>
                  <a:pt x="1027" y="538"/>
                </a:lnTo>
                <a:lnTo>
                  <a:pt x="1024" y="531"/>
                </a:lnTo>
                <a:lnTo>
                  <a:pt x="1021" y="524"/>
                </a:lnTo>
                <a:lnTo>
                  <a:pt x="1020" y="517"/>
                </a:lnTo>
                <a:lnTo>
                  <a:pt x="1019" y="509"/>
                </a:lnTo>
                <a:lnTo>
                  <a:pt x="1020" y="498"/>
                </a:lnTo>
                <a:lnTo>
                  <a:pt x="1022" y="487"/>
                </a:lnTo>
                <a:lnTo>
                  <a:pt x="1025" y="476"/>
                </a:lnTo>
                <a:lnTo>
                  <a:pt x="1030" y="465"/>
                </a:lnTo>
                <a:lnTo>
                  <a:pt x="1036" y="455"/>
                </a:lnTo>
                <a:lnTo>
                  <a:pt x="1042" y="444"/>
                </a:lnTo>
                <a:lnTo>
                  <a:pt x="1051" y="434"/>
                </a:lnTo>
                <a:lnTo>
                  <a:pt x="1060" y="424"/>
                </a:lnTo>
                <a:lnTo>
                  <a:pt x="1070" y="414"/>
                </a:lnTo>
                <a:lnTo>
                  <a:pt x="1081" y="405"/>
                </a:lnTo>
                <a:lnTo>
                  <a:pt x="1094" y="396"/>
                </a:lnTo>
                <a:lnTo>
                  <a:pt x="1107" y="387"/>
                </a:lnTo>
                <a:lnTo>
                  <a:pt x="1121" y="379"/>
                </a:lnTo>
                <a:lnTo>
                  <a:pt x="1136" y="370"/>
                </a:lnTo>
                <a:lnTo>
                  <a:pt x="1152" y="362"/>
                </a:lnTo>
                <a:lnTo>
                  <a:pt x="1169" y="355"/>
                </a:lnTo>
                <a:lnTo>
                  <a:pt x="1187" y="348"/>
                </a:lnTo>
                <a:lnTo>
                  <a:pt x="1205" y="341"/>
                </a:lnTo>
                <a:lnTo>
                  <a:pt x="1225" y="334"/>
                </a:lnTo>
                <a:lnTo>
                  <a:pt x="1244" y="328"/>
                </a:lnTo>
                <a:lnTo>
                  <a:pt x="1265" y="322"/>
                </a:lnTo>
                <a:lnTo>
                  <a:pt x="1286" y="317"/>
                </a:lnTo>
                <a:lnTo>
                  <a:pt x="1308" y="312"/>
                </a:lnTo>
                <a:lnTo>
                  <a:pt x="1331" y="308"/>
                </a:lnTo>
                <a:lnTo>
                  <a:pt x="1354" y="304"/>
                </a:lnTo>
                <a:lnTo>
                  <a:pt x="1378" y="301"/>
                </a:lnTo>
                <a:lnTo>
                  <a:pt x="1402" y="298"/>
                </a:lnTo>
                <a:lnTo>
                  <a:pt x="1427" y="295"/>
                </a:lnTo>
                <a:lnTo>
                  <a:pt x="1452" y="293"/>
                </a:lnTo>
                <a:lnTo>
                  <a:pt x="1477" y="292"/>
                </a:lnTo>
                <a:lnTo>
                  <a:pt x="1503" y="291"/>
                </a:lnTo>
                <a:lnTo>
                  <a:pt x="1529" y="291"/>
                </a:lnTo>
                <a:lnTo>
                  <a:pt x="1556" y="291"/>
                </a:lnTo>
                <a:lnTo>
                  <a:pt x="1582" y="292"/>
                </a:lnTo>
                <a:lnTo>
                  <a:pt x="1607" y="293"/>
                </a:lnTo>
                <a:lnTo>
                  <a:pt x="1632" y="295"/>
                </a:lnTo>
                <a:lnTo>
                  <a:pt x="1657" y="298"/>
                </a:lnTo>
                <a:lnTo>
                  <a:pt x="1681" y="301"/>
                </a:lnTo>
                <a:lnTo>
                  <a:pt x="1705" y="304"/>
                </a:lnTo>
                <a:lnTo>
                  <a:pt x="1728" y="308"/>
                </a:lnTo>
                <a:lnTo>
                  <a:pt x="1751" y="312"/>
                </a:lnTo>
                <a:lnTo>
                  <a:pt x="1772" y="317"/>
                </a:lnTo>
                <a:lnTo>
                  <a:pt x="1794" y="322"/>
                </a:lnTo>
                <a:lnTo>
                  <a:pt x="1815" y="328"/>
                </a:lnTo>
                <a:lnTo>
                  <a:pt x="1834" y="334"/>
                </a:lnTo>
                <a:lnTo>
                  <a:pt x="1854" y="341"/>
                </a:lnTo>
                <a:lnTo>
                  <a:pt x="1872" y="348"/>
                </a:lnTo>
                <a:lnTo>
                  <a:pt x="1890" y="355"/>
                </a:lnTo>
                <a:lnTo>
                  <a:pt x="1907" y="362"/>
                </a:lnTo>
                <a:lnTo>
                  <a:pt x="1923" y="370"/>
                </a:lnTo>
                <a:lnTo>
                  <a:pt x="1938" y="379"/>
                </a:lnTo>
                <a:lnTo>
                  <a:pt x="1952" y="387"/>
                </a:lnTo>
                <a:lnTo>
                  <a:pt x="1965" y="396"/>
                </a:lnTo>
                <a:lnTo>
                  <a:pt x="1978" y="405"/>
                </a:lnTo>
                <a:lnTo>
                  <a:pt x="1989" y="414"/>
                </a:lnTo>
                <a:lnTo>
                  <a:pt x="1999" y="424"/>
                </a:lnTo>
                <a:lnTo>
                  <a:pt x="2008" y="434"/>
                </a:lnTo>
                <a:lnTo>
                  <a:pt x="2016" y="444"/>
                </a:lnTo>
                <a:lnTo>
                  <a:pt x="2023" y="455"/>
                </a:lnTo>
                <a:lnTo>
                  <a:pt x="2029" y="465"/>
                </a:lnTo>
                <a:lnTo>
                  <a:pt x="2033" y="476"/>
                </a:lnTo>
                <a:lnTo>
                  <a:pt x="2037" y="487"/>
                </a:lnTo>
                <a:lnTo>
                  <a:pt x="2039" y="498"/>
                </a:lnTo>
                <a:lnTo>
                  <a:pt x="2039" y="509"/>
                </a:lnTo>
                <a:lnTo>
                  <a:pt x="2038" y="524"/>
                </a:lnTo>
                <a:lnTo>
                  <a:pt x="2036" y="539"/>
                </a:lnTo>
                <a:lnTo>
                  <a:pt x="2031" y="553"/>
                </a:lnTo>
                <a:lnTo>
                  <a:pt x="2025" y="568"/>
                </a:lnTo>
                <a:lnTo>
                  <a:pt x="2018" y="582"/>
                </a:lnTo>
                <a:lnTo>
                  <a:pt x="2009" y="595"/>
                </a:lnTo>
                <a:lnTo>
                  <a:pt x="1998" y="609"/>
                </a:lnTo>
                <a:lnTo>
                  <a:pt x="1986" y="622"/>
                </a:lnTo>
                <a:lnTo>
                  <a:pt x="1972" y="635"/>
                </a:lnTo>
                <a:lnTo>
                  <a:pt x="1957" y="648"/>
                </a:lnTo>
                <a:lnTo>
                  <a:pt x="1941" y="660"/>
                </a:lnTo>
                <a:lnTo>
                  <a:pt x="1923" y="672"/>
                </a:lnTo>
                <a:lnTo>
                  <a:pt x="1904" y="683"/>
                </a:lnTo>
                <a:lnTo>
                  <a:pt x="1884" y="694"/>
                </a:lnTo>
                <a:lnTo>
                  <a:pt x="1863" y="705"/>
                </a:lnTo>
                <a:lnTo>
                  <a:pt x="1840" y="715"/>
                </a:lnTo>
                <a:lnTo>
                  <a:pt x="1817" y="724"/>
                </a:lnTo>
                <a:lnTo>
                  <a:pt x="1792" y="734"/>
                </a:lnTo>
                <a:lnTo>
                  <a:pt x="1766" y="742"/>
                </a:lnTo>
                <a:lnTo>
                  <a:pt x="1740" y="750"/>
                </a:lnTo>
                <a:lnTo>
                  <a:pt x="1712" y="758"/>
                </a:lnTo>
                <a:lnTo>
                  <a:pt x="1683" y="765"/>
                </a:lnTo>
                <a:lnTo>
                  <a:pt x="1654" y="771"/>
                </a:lnTo>
                <a:lnTo>
                  <a:pt x="1624" y="777"/>
                </a:lnTo>
                <a:lnTo>
                  <a:pt x="1593" y="782"/>
                </a:lnTo>
                <a:lnTo>
                  <a:pt x="1562" y="787"/>
                </a:lnTo>
                <a:lnTo>
                  <a:pt x="1529" y="791"/>
                </a:lnTo>
                <a:lnTo>
                  <a:pt x="1497" y="794"/>
                </a:lnTo>
                <a:lnTo>
                  <a:pt x="1463" y="796"/>
                </a:lnTo>
                <a:lnTo>
                  <a:pt x="1429" y="798"/>
                </a:lnTo>
                <a:lnTo>
                  <a:pt x="1395" y="800"/>
                </a:lnTo>
                <a:lnTo>
                  <a:pt x="1359" y="800"/>
                </a:lnTo>
                <a:lnTo>
                  <a:pt x="1324" y="800"/>
                </a:lnTo>
                <a:lnTo>
                  <a:pt x="1290" y="798"/>
                </a:lnTo>
                <a:lnTo>
                  <a:pt x="1256" y="796"/>
                </a:lnTo>
                <a:lnTo>
                  <a:pt x="1222" y="794"/>
                </a:lnTo>
                <a:lnTo>
                  <a:pt x="1189" y="791"/>
                </a:lnTo>
                <a:lnTo>
                  <a:pt x="1157" y="787"/>
                </a:lnTo>
                <a:lnTo>
                  <a:pt x="1126" y="782"/>
                </a:lnTo>
                <a:lnTo>
                  <a:pt x="1095" y="777"/>
                </a:lnTo>
                <a:lnTo>
                  <a:pt x="1065" y="771"/>
                </a:lnTo>
                <a:lnTo>
                  <a:pt x="1036" y="765"/>
                </a:lnTo>
                <a:lnTo>
                  <a:pt x="1007" y="758"/>
                </a:lnTo>
                <a:lnTo>
                  <a:pt x="979" y="750"/>
                </a:lnTo>
                <a:lnTo>
                  <a:pt x="953" y="742"/>
                </a:lnTo>
                <a:lnTo>
                  <a:pt x="927" y="734"/>
                </a:lnTo>
                <a:lnTo>
                  <a:pt x="902" y="724"/>
                </a:lnTo>
                <a:lnTo>
                  <a:pt x="879" y="715"/>
                </a:lnTo>
                <a:lnTo>
                  <a:pt x="856" y="705"/>
                </a:lnTo>
                <a:lnTo>
                  <a:pt x="835" y="694"/>
                </a:lnTo>
                <a:lnTo>
                  <a:pt x="815" y="683"/>
                </a:lnTo>
                <a:lnTo>
                  <a:pt x="796" y="672"/>
                </a:lnTo>
                <a:lnTo>
                  <a:pt x="778" y="660"/>
                </a:lnTo>
                <a:lnTo>
                  <a:pt x="762" y="648"/>
                </a:lnTo>
                <a:lnTo>
                  <a:pt x="747" y="635"/>
                </a:lnTo>
                <a:lnTo>
                  <a:pt x="733" y="622"/>
                </a:lnTo>
                <a:lnTo>
                  <a:pt x="721" y="609"/>
                </a:lnTo>
                <a:lnTo>
                  <a:pt x="710" y="595"/>
                </a:lnTo>
                <a:lnTo>
                  <a:pt x="701" y="582"/>
                </a:lnTo>
                <a:lnTo>
                  <a:pt x="694" y="568"/>
                </a:lnTo>
                <a:lnTo>
                  <a:pt x="687" y="553"/>
                </a:lnTo>
                <a:lnTo>
                  <a:pt x="683" y="539"/>
                </a:lnTo>
                <a:lnTo>
                  <a:pt x="681" y="524"/>
                </a:lnTo>
                <a:lnTo>
                  <a:pt x="680" y="509"/>
                </a:lnTo>
                <a:lnTo>
                  <a:pt x="681" y="490"/>
                </a:lnTo>
                <a:lnTo>
                  <a:pt x="684" y="472"/>
                </a:lnTo>
                <a:lnTo>
                  <a:pt x="689" y="454"/>
                </a:lnTo>
                <a:lnTo>
                  <a:pt x="697" y="436"/>
                </a:lnTo>
                <a:lnTo>
                  <a:pt x="706" y="418"/>
                </a:lnTo>
                <a:lnTo>
                  <a:pt x="718" y="401"/>
                </a:lnTo>
                <a:lnTo>
                  <a:pt x="731" y="384"/>
                </a:lnTo>
                <a:lnTo>
                  <a:pt x="746" y="367"/>
                </a:lnTo>
                <a:lnTo>
                  <a:pt x="764" y="351"/>
                </a:lnTo>
                <a:lnTo>
                  <a:pt x="782" y="336"/>
                </a:lnTo>
                <a:lnTo>
                  <a:pt x="803" y="321"/>
                </a:lnTo>
                <a:lnTo>
                  <a:pt x="825" y="306"/>
                </a:lnTo>
                <a:lnTo>
                  <a:pt x="849" y="291"/>
                </a:lnTo>
                <a:lnTo>
                  <a:pt x="874" y="278"/>
                </a:lnTo>
                <a:lnTo>
                  <a:pt x="900" y="264"/>
                </a:lnTo>
                <a:lnTo>
                  <a:pt x="929" y="252"/>
                </a:lnTo>
                <a:lnTo>
                  <a:pt x="958" y="240"/>
                </a:lnTo>
                <a:lnTo>
                  <a:pt x="989" y="229"/>
                </a:lnTo>
                <a:lnTo>
                  <a:pt x="1021" y="218"/>
                </a:lnTo>
                <a:lnTo>
                  <a:pt x="1054" y="207"/>
                </a:lnTo>
                <a:lnTo>
                  <a:pt x="1089" y="198"/>
                </a:lnTo>
                <a:lnTo>
                  <a:pt x="1124" y="189"/>
                </a:lnTo>
                <a:lnTo>
                  <a:pt x="1161" y="181"/>
                </a:lnTo>
                <a:lnTo>
                  <a:pt x="1199" y="174"/>
                </a:lnTo>
                <a:lnTo>
                  <a:pt x="1237" y="168"/>
                </a:lnTo>
                <a:lnTo>
                  <a:pt x="1277" y="162"/>
                </a:lnTo>
                <a:lnTo>
                  <a:pt x="1317" y="157"/>
                </a:lnTo>
                <a:lnTo>
                  <a:pt x="1358" y="153"/>
                </a:lnTo>
                <a:lnTo>
                  <a:pt x="1400" y="150"/>
                </a:lnTo>
                <a:lnTo>
                  <a:pt x="1442" y="147"/>
                </a:lnTo>
                <a:lnTo>
                  <a:pt x="1486" y="146"/>
                </a:lnTo>
                <a:lnTo>
                  <a:pt x="1529" y="146"/>
                </a:lnTo>
                <a:lnTo>
                  <a:pt x="1573" y="146"/>
                </a:lnTo>
                <a:lnTo>
                  <a:pt x="1616" y="147"/>
                </a:lnTo>
                <a:lnTo>
                  <a:pt x="1659" y="150"/>
                </a:lnTo>
                <a:lnTo>
                  <a:pt x="1701" y="153"/>
                </a:lnTo>
                <a:lnTo>
                  <a:pt x="1742" y="157"/>
                </a:lnTo>
                <a:lnTo>
                  <a:pt x="1782" y="162"/>
                </a:lnTo>
                <a:lnTo>
                  <a:pt x="1822" y="168"/>
                </a:lnTo>
                <a:lnTo>
                  <a:pt x="1860" y="174"/>
                </a:lnTo>
                <a:lnTo>
                  <a:pt x="1898" y="181"/>
                </a:lnTo>
                <a:lnTo>
                  <a:pt x="1934" y="189"/>
                </a:lnTo>
                <a:lnTo>
                  <a:pt x="1970" y="198"/>
                </a:lnTo>
                <a:lnTo>
                  <a:pt x="2004" y="207"/>
                </a:lnTo>
                <a:lnTo>
                  <a:pt x="2038" y="218"/>
                </a:lnTo>
                <a:lnTo>
                  <a:pt x="2070" y="229"/>
                </a:lnTo>
                <a:lnTo>
                  <a:pt x="2101" y="240"/>
                </a:lnTo>
                <a:lnTo>
                  <a:pt x="2130" y="252"/>
                </a:lnTo>
                <a:lnTo>
                  <a:pt x="2159" y="264"/>
                </a:lnTo>
                <a:lnTo>
                  <a:pt x="2185" y="278"/>
                </a:lnTo>
                <a:lnTo>
                  <a:pt x="2210" y="291"/>
                </a:lnTo>
                <a:lnTo>
                  <a:pt x="2234" y="306"/>
                </a:lnTo>
                <a:lnTo>
                  <a:pt x="2256" y="321"/>
                </a:lnTo>
                <a:lnTo>
                  <a:pt x="2277" y="336"/>
                </a:lnTo>
                <a:lnTo>
                  <a:pt x="2295" y="351"/>
                </a:lnTo>
                <a:lnTo>
                  <a:pt x="2312" y="367"/>
                </a:lnTo>
                <a:lnTo>
                  <a:pt x="2328" y="384"/>
                </a:lnTo>
                <a:lnTo>
                  <a:pt x="2341" y="401"/>
                </a:lnTo>
                <a:lnTo>
                  <a:pt x="2352" y="418"/>
                </a:lnTo>
                <a:lnTo>
                  <a:pt x="2362" y="436"/>
                </a:lnTo>
                <a:lnTo>
                  <a:pt x="2369" y="454"/>
                </a:lnTo>
                <a:lnTo>
                  <a:pt x="2375" y="472"/>
                </a:lnTo>
                <a:lnTo>
                  <a:pt x="2378" y="490"/>
                </a:lnTo>
                <a:lnTo>
                  <a:pt x="2379" y="509"/>
                </a:lnTo>
                <a:lnTo>
                  <a:pt x="2378" y="532"/>
                </a:lnTo>
                <a:lnTo>
                  <a:pt x="2374" y="554"/>
                </a:lnTo>
                <a:lnTo>
                  <a:pt x="2367" y="575"/>
                </a:lnTo>
                <a:lnTo>
                  <a:pt x="2358" y="597"/>
                </a:lnTo>
                <a:lnTo>
                  <a:pt x="2347" y="618"/>
                </a:lnTo>
                <a:lnTo>
                  <a:pt x="2333" y="639"/>
                </a:lnTo>
                <a:lnTo>
                  <a:pt x="2317" y="659"/>
                </a:lnTo>
                <a:lnTo>
                  <a:pt x="2299" y="679"/>
                </a:lnTo>
                <a:lnTo>
                  <a:pt x="2279" y="698"/>
                </a:lnTo>
                <a:lnTo>
                  <a:pt x="2256" y="717"/>
                </a:lnTo>
                <a:lnTo>
                  <a:pt x="2231" y="735"/>
                </a:lnTo>
                <a:lnTo>
                  <a:pt x="2205" y="753"/>
                </a:lnTo>
                <a:lnTo>
                  <a:pt x="2176" y="770"/>
                </a:lnTo>
                <a:lnTo>
                  <a:pt x="2146" y="787"/>
                </a:lnTo>
                <a:lnTo>
                  <a:pt x="2114" y="802"/>
                </a:lnTo>
                <a:lnTo>
                  <a:pt x="2081" y="818"/>
                </a:lnTo>
                <a:lnTo>
                  <a:pt x="2045" y="832"/>
                </a:lnTo>
                <a:lnTo>
                  <a:pt x="2008" y="846"/>
                </a:lnTo>
                <a:lnTo>
                  <a:pt x="1970" y="859"/>
                </a:lnTo>
                <a:lnTo>
                  <a:pt x="1929" y="871"/>
                </a:lnTo>
                <a:lnTo>
                  <a:pt x="1888" y="882"/>
                </a:lnTo>
                <a:lnTo>
                  <a:pt x="1845" y="893"/>
                </a:lnTo>
                <a:lnTo>
                  <a:pt x="1802" y="902"/>
                </a:lnTo>
                <a:lnTo>
                  <a:pt x="1756" y="911"/>
                </a:lnTo>
                <a:lnTo>
                  <a:pt x="1710" y="919"/>
                </a:lnTo>
                <a:lnTo>
                  <a:pt x="1663" y="926"/>
                </a:lnTo>
                <a:lnTo>
                  <a:pt x="1614" y="932"/>
                </a:lnTo>
                <a:lnTo>
                  <a:pt x="1565" y="937"/>
                </a:lnTo>
                <a:lnTo>
                  <a:pt x="1515" y="940"/>
                </a:lnTo>
                <a:lnTo>
                  <a:pt x="1464" y="943"/>
                </a:lnTo>
                <a:lnTo>
                  <a:pt x="1412" y="945"/>
                </a:lnTo>
                <a:lnTo>
                  <a:pt x="1359" y="945"/>
                </a:lnTo>
                <a:lnTo>
                  <a:pt x="1307" y="945"/>
                </a:lnTo>
                <a:lnTo>
                  <a:pt x="1255" y="943"/>
                </a:lnTo>
                <a:lnTo>
                  <a:pt x="1204" y="940"/>
                </a:lnTo>
                <a:lnTo>
                  <a:pt x="1154" y="937"/>
                </a:lnTo>
                <a:lnTo>
                  <a:pt x="1105" y="932"/>
                </a:lnTo>
                <a:lnTo>
                  <a:pt x="1056" y="926"/>
                </a:lnTo>
                <a:lnTo>
                  <a:pt x="1009" y="919"/>
                </a:lnTo>
                <a:lnTo>
                  <a:pt x="963" y="911"/>
                </a:lnTo>
                <a:lnTo>
                  <a:pt x="917" y="902"/>
                </a:lnTo>
                <a:lnTo>
                  <a:pt x="873" y="893"/>
                </a:lnTo>
                <a:lnTo>
                  <a:pt x="831" y="882"/>
                </a:lnTo>
                <a:lnTo>
                  <a:pt x="790" y="871"/>
                </a:lnTo>
                <a:lnTo>
                  <a:pt x="749" y="859"/>
                </a:lnTo>
                <a:lnTo>
                  <a:pt x="711" y="846"/>
                </a:lnTo>
                <a:lnTo>
                  <a:pt x="674" y="832"/>
                </a:lnTo>
                <a:lnTo>
                  <a:pt x="638" y="818"/>
                </a:lnTo>
                <a:lnTo>
                  <a:pt x="605" y="802"/>
                </a:lnTo>
                <a:lnTo>
                  <a:pt x="573" y="787"/>
                </a:lnTo>
                <a:lnTo>
                  <a:pt x="542" y="770"/>
                </a:lnTo>
                <a:lnTo>
                  <a:pt x="514" y="753"/>
                </a:lnTo>
                <a:lnTo>
                  <a:pt x="487" y="735"/>
                </a:lnTo>
                <a:lnTo>
                  <a:pt x="463" y="717"/>
                </a:lnTo>
                <a:lnTo>
                  <a:pt x="440" y="698"/>
                </a:lnTo>
                <a:lnTo>
                  <a:pt x="420" y="679"/>
                </a:lnTo>
                <a:lnTo>
                  <a:pt x="402" y="659"/>
                </a:lnTo>
                <a:lnTo>
                  <a:pt x="385" y="639"/>
                </a:lnTo>
                <a:lnTo>
                  <a:pt x="372" y="618"/>
                </a:lnTo>
                <a:lnTo>
                  <a:pt x="361" y="597"/>
                </a:lnTo>
                <a:lnTo>
                  <a:pt x="352" y="575"/>
                </a:lnTo>
                <a:lnTo>
                  <a:pt x="345" y="554"/>
                </a:lnTo>
                <a:lnTo>
                  <a:pt x="341" y="532"/>
                </a:lnTo>
                <a:lnTo>
                  <a:pt x="340" y="509"/>
                </a:lnTo>
                <a:lnTo>
                  <a:pt x="342" y="483"/>
                </a:lnTo>
                <a:lnTo>
                  <a:pt x="346" y="457"/>
                </a:lnTo>
                <a:lnTo>
                  <a:pt x="353" y="432"/>
                </a:lnTo>
                <a:lnTo>
                  <a:pt x="364" y="406"/>
                </a:lnTo>
                <a:lnTo>
                  <a:pt x="377" y="382"/>
                </a:lnTo>
                <a:lnTo>
                  <a:pt x="393" y="358"/>
                </a:lnTo>
                <a:lnTo>
                  <a:pt x="412" y="334"/>
                </a:lnTo>
                <a:lnTo>
                  <a:pt x="433" y="311"/>
                </a:lnTo>
                <a:lnTo>
                  <a:pt x="457" y="288"/>
                </a:lnTo>
                <a:lnTo>
                  <a:pt x="484" y="266"/>
                </a:lnTo>
                <a:lnTo>
                  <a:pt x="512" y="245"/>
                </a:lnTo>
                <a:lnTo>
                  <a:pt x="543" y="224"/>
                </a:lnTo>
                <a:lnTo>
                  <a:pt x="576" y="205"/>
                </a:lnTo>
                <a:lnTo>
                  <a:pt x="611" y="185"/>
                </a:lnTo>
                <a:lnTo>
                  <a:pt x="649" y="167"/>
                </a:lnTo>
                <a:lnTo>
                  <a:pt x="688" y="149"/>
                </a:lnTo>
                <a:lnTo>
                  <a:pt x="729" y="132"/>
                </a:lnTo>
                <a:lnTo>
                  <a:pt x="773" y="116"/>
                </a:lnTo>
                <a:lnTo>
                  <a:pt x="818" y="101"/>
                </a:lnTo>
                <a:lnTo>
                  <a:pt x="864" y="87"/>
                </a:lnTo>
                <a:lnTo>
                  <a:pt x="913" y="74"/>
                </a:lnTo>
                <a:lnTo>
                  <a:pt x="962" y="61"/>
                </a:lnTo>
                <a:lnTo>
                  <a:pt x="1014" y="50"/>
                </a:lnTo>
                <a:lnTo>
                  <a:pt x="1066" y="40"/>
                </a:lnTo>
                <a:lnTo>
                  <a:pt x="1121" y="31"/>
                </a:lnTo>
                <a:lnTo>
                  <a:pt x="1176" y="23"/>
                </a:lnTo>
                <a:lnTo>
                  <a:pt x="1232" y="16"/>
                </a:lnTo>
                <a:lnTo>
                  <a:pt x="1290" y="10"/>
                </a:lnTo>
                <a:lnTo>
                  <a:pt x="1348" y="6"/>
                </a:lnTo>
                <a:lnTo>
                  <a:pt x="1408" y="2"/>
                </a:lnTo>
                <a:lnTo>
                  <a:pt x="1468" y="1"/>
                </a:lnTo>
                <a:lnTo>
                  <a:pt x="1529" y="0"/>
                </a:lnTo>
                <a:lnTo>
                  <a:pt x="1591" y="1"/>
                </a:lnTo>
                <a:lnTo>
                  <a:pt x="1651" y="2"/>
                </a:lnTo>
                <a:lnTo>
                  <a:pt x="1711" y="6"/>
                </a:lnTo>
                <a:lnTo>
                  <a:pt x="1769" y="10"/>
                </a:lnTo>
                <a:lnTo>
                  <a:pt x="1827" y="16"/>
                </a:lnTo>
                <a:lnTo>
                  <a:pt x="1883" y="23"/>
                </a:lnTo>
                <a:lnTo>
                  <a:pt x="1938" y="31"/>
                </a:lnTo>
                <a:lnTo>
                  <a:pt x="1992" y="40"/>
                </a:lnTo>
                <a:lnTo>
                  <a:pt x="2045" y="50"/>
                </a:lnTo>
                <a:lnTo>
                  <a:pt x="2096" y="61"/>
                </a:lnTo>
                <a:lnTo>
                  <a:pt x="2146" y="74"/>
                </a:lnTo>
                <a:lnTo>
                  <a:pt x="2194" y="87"/>
                </a:lnTo>
                <a:lnTo>
                  <a:pt x="2241" y="101"/>
                </a:lnTo>
                <a:lnTo>
                  <a:pt x="2286" y="116"/>
                </a:lnTo>
                <a:lnTo>
                  <a:pt x="2329" y="132"/>
                </a:lnTo>
                <a:lnTo>
                  <a:pt x="2371" y="149"/>
                </a:lnTo>
                <a:lnTo>
                  <a:pt x="2410" y="167"/>
                </a:lnTo>
                <a:lnTo>
                  <a:pt x="2447" y="185"/>
                </a:lnTo>
                <a:lnTo>
                  <a:pt x="2483" y="205"/>
                </a:lnTo>
                <a:lnTo>
                  <a:pt x="2516" y="224"/>
                </a:lnTo>
                <a:lnTo>
                  <a:pt x="2547" y="245"/>
                </a:lnTo>
                <a:lnTo>
                  <a:pt x="2575" y="266"/>
                </a:lnTo>
                <a:lnTo>
                  <a:pt x="2602" y="288"/>
                </a:lnTo>
                <a:lnTo>
                  <a:pt x="2626" y="311"/>
                </a:lnTo>
                <a:lnTo>
                  <a:pt x="2647" y="334"/>
                </a:lnTo>
                <a:lnTo>
                  <a:pt x="2665" y="358"/>
                </a:lnTo>
                <a:lnTo>
                  <a:pt x="2681" y="382"/>
                </a:lnTo>
                <a:lnTo>
                  <a:pt x="2695" y="406"/>
                </a:lnTo>
                <a:lnTo>
                  <a:pt x="2705" y="432"/>
                </a:lnTo>
                <a:lnTo>
                  <a:pt x="2713" y="457"/>
                </a:lnTo>
                <a:lnTo>
                  <a:pt x="2717" y="483"/>
                </a:lnTo>
                <a:lnTo>
                  <a:pt x="2719" y="509"/>
                </a:lnTo>
                <a:lnTo>
                  <a:pt x="2717" y="539"/>
                </a:lnTo>
                <a:lnTo>
                  <a:pt x="2712" y="569"/>
                </a:lnTo>
                <a:lnTo>
                  <a:pt x="2703" y="598"/>
                </a:lnTo>
                <a:lnTo>
                  <a:pt x="2691" y="626"/>
                </a:lnTo>
                <a:lnTo>
                  <a:pt x="2676" y="655"/>
                </a:lnTo>
                <a:lnTo>
                  <a:pt x="2658" y="682"/>
                </a:lnTo>
                <a:lnTo>
                  <a:pt x="2637" y="709"/>
                </a:lnTo>
                <a:lnTo>
                  <a:pt x="2612" y="736"/>
                </a:lnTo>
                <a:lnTo>
                  <a:pt x="2585" y="761"/>
                </a:lnTo>
                <a:lnTo>
                  <a:pt x="2555" y="786"/>
                </a:lnTo>
                <a:lnTo>
                  <a:pt x="2522" y="811"/>
                </a:lnTo>
                <a:lnTo>
                  <a:pt x="2487" y="834"/>
                </a:lnTo>
                <a:lnTo>
                  <a:pt x="2449" y="857"/>
                </a:lnTo>
                <a:lnTo>
                  <a:pt x="2409" y="879"/>
                </a:lnTo>
                <a:lnTo>
                  <a:pt x="2366" y="900"/>
                </a:lnTo>
                <a:lnTo>
                  <a:pt x="2321" y="921"/>
                </a:lnTo>
                <a:lnTo>
                  <a:pt x="2273" y="940"/>
                </a:lnTo>
                <a:lnTo>
                  <a:pt x="2224" y="958"/>
                </a:lnTo>
                <a:lnTo>
                  <a:pt x="2173" y="975"/>
                </a:lnTo>
                <a:lnTo>
                  <a:pt x="2120" y="991"/>
                </a:lnTo>
                <a:lnTo>
                  <a:pt x="2064" y="1007"/>
                </a:lnTo>
                <a:lnTo>
                  <a:pt x="2007" y="1021"/>
                </a:lnTo>
                <a:lnTo>
                  <a:pt x="1949" y="1034"/>
                </a:lnTo>
                <a:lnTo>
                  <a:pt x="1889" y="1045"/>
                </a:lnTo>
                <a:lnTo>
                  <a:pt x="1827" y="1055"/>
                </a:lnTo>
                <a:lnTo>
                  <a:pt x="1764" y="1065"/>
                </a:lnTo>
                <a:lnTo>
                  <a:pt x="1699" y="1073"/>
                </a:lnTo>
                <a:lnTo>
                  <a:pt x="1634" y="1079"/>
                </a:lnTo>
                <a:lnTo>
                  <a:pt x="1566" y="1084"/>
                </a:lnTo>
                <a:lnTo>
                  <a:pt x="1499" y="1088"/>
                </a:lnTo>
                <a:lnTo>
                  <a:pt x="1429" y="1090"/>
                </a:lnTo>
                <a:lnTo>
                  <a:pt x="1359" y="1091"/>
                </a:lnTo>
                <a:lnTo>
                  <a:pt x="1290" y="1090"/>
                </a:lnTo>
                <a:lnTo>
                  <a:pt x="1220" y="1088"/>
                </a:lnTo>
                <a:lnTo>
                  <a:pt x="1152" y="1084"/>
                </a:lnTo>
                <a:lnTo>
                  <a:pt x="1085" y="1079"/>
                </a:lnTo>
                <a:lnTo>
                  <a:pt x="1020" y="1073"/>
                </a:lnTo>
                <a:lnTo>
                  <a:pt x="955" y="1065"/>
                </a:lnTo>
                <a:lnTo>
                  <a:pt x="892" y="1055"/>
                </a:lnTo>
                <a:lnTo>
                  <a:pt x="830" y="1045"/>
                </a:lnTo>
                <a:lnTo>
                  <a:pt x="770" y="1034"/>
                </a:lnTo>
                <a:lnTo>
                  <a:pt x="712" y="1021"/>
                </a:lnTo>
                <a:lnTo>
                  <a:pt x="655" y="1007"/>
                </a:lnTo>
                <a:lnTo>
                  <a:pt x="599" y="991"/>
                </a:lnTo>
                <a:lnTo>
                  <a:pt x="546" y="975"/>
                </a:lnTo>
                <a:lnTo>
                  <a:pt x="495" y="958"/>
                </a:lnTo>
                <a:lnTo>
                  <a:pt x="445" y="940"/>
                </a:lnTo>
                <a:lnTo>
                  <a:pt x="398" y="921"/>
                </a:lnTo>
                <a:lnTo>
                  <a:pt x="353" y="900"/>
                </a:lnTo>
                <a:lnTo>
                  <a:pt x="310" y="879"/>
                </a:lnTo>
                <a:lnTo>
                  <a:pt x="270" y="857"/>
                </a:lnTo>
                <a:lnTo>
                  <a:pt x="232" y="834"/>
                </a:lnTo>
                <a:lnTo>
                  <a:pt x="197" y="811"/>
                </a:lnTo>
                <a:lnTo>
                  <a:pt x="164" y="786"/>
                </a:lnTo>
                <a:lnTo>
                  <a:pt x="134" y="761"/>
                </a:lnTo>
                <a:lnTo>
                  <a:pt x="107" y="736"/>
                </a:lnTo>
                <a:lnTo>
                  <a:pt x="82" y="709"/>
                </a:lnTo>
                <a:lnTo>
                  <a:pt x="61" y="682"/>
                </a:lnTo>
                <a:lnTo>
                  <a:pt x="43" y="655"/>
                </a:lnTo>
                <a:lnTo>
                  <a:pt x="28" y="626"/>
                </a:lnTo>
                <a:lnTo>
                  <a:pt x="16" y="598"/>
                </a:lnTo>
                <a:lnTo>
                  <a:pt x="7" y="569"/>
                </a:lnTo>
                <a:lnTo>
                  <a:pt x="2" y="539"/>
                </a:lnTo>
                <a:lnTo>
                  <a:pt x="0" y="509"/>
                </a:lnTo>
              </a:path>
            </a:pathLst>
          </a:custGeom>
          <a:noFill/>
          <a:ln w="57150" cap="rnd" cmpd="sng">
            <a:solidFill>
              <a:srgbClr val="FF0066"/>
            </a:solidFill>
            <a:prstDash val="sysDot"/>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ru-RU" sz="2400" smtClean="0">
              <a:solidFill>
                <a:srgbClr val="FFFFFF"/>
              </a:solidFill>
              <a:effectLst>
                <a:outerShdw blurRad="38100" dist="38100" dir="2700000" algn="tl">
                  <a:srgbClr val="000000">
                    <a:alpha val="43137"/>
                  </a:srgbClr>
                </a:outerShdw>
              </a:effectLst>
              <a:latin typeface="Arial Cyr" panose="020B0604020202020204" pitchFamily="34" charset="0"/>
            </a:endParaRPr>
          </a:p>
        </p:txBody>
      </p:sp>
      <p:sp>
        <p:nvSpPr>
          <p:cNvPr id="1313796" name="Freeform 4"/>
          <p:cNvSpPr>
            <a:spLocks/>
          </p:cNvSpPr>
          <p:nvPr/>
        </p:nvSpPr>
        <p:spPr bwMode="auto">
          <a:xfrm>
            <a:off x="1812925" y="2192338"/>
            <a:ext cx="6245225" cy="1735137"/>
          </a:xfrm>
          <a:custGeom>
            <a:avLst/>
            <a:gdLst>
              <a:gd name="T0" fmla="*/ 0 w 3942"/>
              <a:gd name="T1" fmla="*/ 1091 h 1091"/>
              <a:gd name="T2" fmla="*/ 132 w 3942"/>
              <a:gd name="T3" fmla="*/ 671 h 1091"/>
              <a:gd name="T4" fmla="*/ 756 w 3942"/>
              <a:gd name="T5" fmla="*/ 305 h 1091"/>
              <a:gd name="T6" fmla="*/ 1398 w 3942"/>
              <a:gd name="T7" fmla="*/ 41 h 1091"/>
              <a:gd name="T8" fmla="*/ 2190 w 3942"/>
              <a:gd name="T9" fmla="*/ 59 h 1091"/>
              <a:gd name="T10" fmla="*/ 3246 w 3942"/>
              <a:gd name="T11" fmla="*/ 233 h 1091"/>
              <a:gd name="T12" fmla="*/ 3942 w 3942"/>
              <a:gd name="T13" fmla="*/ 479 h 1091"/>
            </a:gdLst>
            <a:ahLst/>
            <a:cxnLst>
              <a:cxn ang="0">
                <a:pos x="T0" y="T1"/>
              </a:cxn>
              <a:cxn ang="0">
                <a:pos x="T2" y="T3"/>
              </a:cxn>
              <a:cxn ang="0">
                <a:pos x="T4" y="T5"/>
              </a:cxn>
              <a:cxn ang="0">
                <a:pos x="T6" y="T7"/>
              </a:cxn>
              <a:cxn ang="0">
                <a:pos x="T8" y="T9"/>
              </a:cxn>
              <a:cxn ang="0">
                <a:pos x="T10" y="T11"/>
              </a:cxn>
              <a:cxn ang="0">
                <a:pos x="T12" y="T13"/>
              </a:cxn>
            </a:cxnLst>
            <a:rect l="0" t="0" r="r" b="b"/>
            <a:pathLst>
              <a:path w="3942" h="1091">
                <a:moveTo>
                  <a:pt x="0" y="1091"/>
                </a:moveTo>
                <a:cubicBezTo>
                  <a:pt x="3" y="946"/>
                  <a:pt x="6" y="802"/>
                  <a:pt x="132" y="671"/>
                </a:cubicBezTo>
                <a:cubicBezTo>
                  <a:pt x="258" y="540"/>
                  <a:pt x="545" y="410"/>
                  <a:pt x="756" y="305"/>
                </a:cubicBezTo>
                <a:cubicBezTo>
                  <a:pt x="967" y="200"/>
                  <a:pt x="1159" y="82"/>
                  <a:pt x="1398" y="41"/>
                </a:cubicBezTo>
                <a:cubicBezTo>
                  <a:pt x="1637" y="0"/>
                  <a:pt x="1882" y="27"/>
                  <a:pt x="2190" y="59"/>
                </a:cubicBezTo>
                <a:cubicBezTo>
                  <a:pt x="2498" y="91"/>
                  <a:pt x="2954" y="163"/>
                  <a:pt x="3246" y="233"/>
                </a:cubicBezTo>
                <a:cubicBezTo>
                  <a:pt x="3538" y="303"/>
                  <a:pt x="3740" y="391"/>
                  <a:pt x="3942" y="479"/>
                </a:cubicBezTo>
              </a:path>
            </a:pathLst>
          </a:custGeom>
          <a:noFill/>
          <a:ln w="57150" cap="rnd" cmpd="sng">
            <a:solidFill>
              <a:srgbClr val="FF0066"/>
            </a:solidFill>
            <a:prstDash val="sysDot"/>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eaLnBrk="1" hangingPunct="1"/>
            <a:endParaRPr lang="ru-RU" sz="2400" smtClean="0">
              <a:solidFill>
                <a:srgbClr val="FFFFFF"/>
              </a:solidFill>
              <a:effectLst>
                <a:outerShdw blurRad="38100" dist="38100" dir="2700000" algn="tl">
                  <a:srgbClr val="000000">
                    <a:alpha val="43137"/>
                  </a:srgbClr>
                </a:outerShdw>
              </a:effectLst>
              <a:latin typeface="Arial Cyr" panose="020B0604020202020204" pitchFamily="34" charset="0"/>
            </a:endParaRPr>
          </a:p>
        </p:txBody>
      </p:sp>
      <p:pic>
        <p:nvPicPr>
          <p:cNvPr id="1313797" name="Picture 5" descr="axial_ic10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51288" y="663575"/>
            <a:ext cx="546100" cy="3043238"/>
          </a:xfrm>
          <a:prstGeom prst="rect">
            <a:avLst/>
          </a:prstGeom>
          <a:noFill/>
          <a:extLst>
            <a:ext uri="{909E8E84-426E-40DD-AFC4-6F175D3DCCD1}">
              <a14:hiddenFill xmlns:a14="http://schemas.microsoft.com/office/drawing/2010/main" xmlns="">
                <a:solidFill>
                  <a:srgbClr val="FFFFFF"/>
                </a:solidFill>
              </a14:hiddenFill>
            </a:ext>
          </a:extLst>
        </p:spPr>
      </p:pic>
      <p:sp>
        <p:nvSpPr>
          <p:cNvPr id="1313798" name="Line 6"/>
          <p:cNvSpPr>
            <a:spLocks noChangeShapeType="1"/>
          </p:cNvSpPr>
          <p:nvPr/>
        </p:nvSpPr>
        <p:spPr bwMode="auto">
          <a:xfrm>
            <a:off x="4252913" y="671513"/>
            <a:ext cx="58737" cy="3170237"/>
          </a:xfrm>
          <a:prstGeom prst="line">
            <a:avLst/>
          </a:prstGeom>
          <a:noFill/>
          <a:ln w="57150" cap="rnd">
            <a:solidFill>
              <a:srgbClr val="FF0066"/>
            </a:solidFill>
            <a:prstDash val="sysDot"/>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eaLnBrk="1" hangingPunct="1"/>
            <a:endParaRPr lang="ru-RU" sz="2400" smtClean="0">
              <a:solidFill>
                <a:srgbClr val="FFFFFF"/>
              </a:solidFill>
              <a:effectLst>
                <a:outerShdw blurRad="38100" dist="38100" dir="2700000" algn="tl">
                  <a:srgbClr val="000000">
                    <a:alpha val="43137"/>
                  </a:srgbClr>
                </a:outerShdw>
              </a:effectLst>
              <a:latin typeface="Arial Cyr" panose="020B0604020202020204" pitchFamily="34" charset="0"/>
            </a:endParaRPr>
          </a:p>
        </p:txBody>
      </p:sp>
      <p:sp>
        <p:nvSpPr>
          <p:cNvPr id="1313799" name="Rectangle 7"/>
          <p:cNvSpPr>
            <a:spLocks noChangeArrowheads="1"/>
          </p:cNvSpPr>
          <p:nvPr/>
        </p:nvSpPr>
        <p:spPr bwMode="auto">
          <a:xfrm>
            <a:off x="7092950" y="5949950"/>
            <a:ext cx="144462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eaLnBrk="1" hangingPunct="1"/>
            <a:r>
              <a:rPr lang="en-US" altLang="ru-RU" b="1" smtClean="0">
                <a:solidFill>
                  <a:srgbClr val="000000"/>
                </a:solidFill>
                <a:effectLst>
                  <a:outerShdw blurRad="38100" dist="38100" dir="2700000" algn="tl">
                    <a:srgbClr val="FFFFFF"/>
                  </a:outerShdw>
                </a:effectLst>
                <a:latin typeface="Arial Cyr" panose="020B0604020202020204" pitchFamily="34" charset="0"/>
              </a:rPr>
              <a:t>inflector</a:t>
            </a:r>
          </a:p>
        </p:txBody>
      </p:sp>
      <p:sp>
        <p:nvSpPr>
          <p:cNvPr id="1313800" name="Line 8"/>
          <p:cNvSpPr>
            <a:spLocks noChangeShapeType="1"/>
          </p:cNvSpPr>
          <p:nvPr/>
        </p:nvSpPr>
        <p:spPr bwMode="auto">
          <a:xfrm flipH="1" flipV="1">
            <a:off x="6588125" y="5624513"/>
            <a:ext cx="1260475" cy="396875"/>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eaLnBrk="1" hangingPunct="1"/>
            <a:endParaRPr lang="ru-RU" sz="2400" smtClean="0">
              <a:solidFill>
                <a:srgbClr val="FFFFFF"/>
              </a:solidFill>
              <a:effectLst>
                <a:outerShdw blurRad="38100" dist="38100" dir="2700000" algn="tl">
                  <a:srgbClr val="000000">
                    <a:alpha val="43137"/>
                  </a:srgbClr>
                </a:outerShdw>
              </a:effectLst>
              <a:latin typeface="Arial Cyr" panose="020B0604020202020204" pitchFamily="34" charset="0"/>
            </a:endParaRPr>
          </a:p>
        </p:txBody>
      </p:sp>
      <p:sp>
        <p:nvSpPr>
          <p:cNvPr id="1313801" name="Rectangle 9"/>
          <p:cNvSpPr>
            <a:spLocks noChangeArrowheads="1"/>
          </p:cNvSpPr>
          <p:nvPr/>
        </p:nvSpPr>
        <p:spPr bwMode="auto">
          <a:xfrm>
            <a:off x="501650" y="676275"/>
            <a:ext cx="190182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eaLnBrk="1" hangingPunct="1"/>
            <a:r>
              <a:rPr lang="en-US" altLang="ru-RU" smtClean="0">
                <a:solidFill>
                  <a:srgbClr val="000000"/>
                </a:solidFill>
                <a:latin typeface="Arial Cyr" panose="020B0604020202020204" pitchFamily="34" charset="0"/>
              </a:rPr>
              <a:t>deflector</a:t>
            </a:r>
          </a:p>
        </p:txBody>
      </p:sp>
      <p:sp>
        <p:nvSpPr>
          <p:cNvPr id="1313802" name="Line 10"/>
          <p:cNvSpPr>
            <a:spLocks noChangeShapeType="1"/>
          </p:cNvSpPr>
          <p:nvPr/>
        </p:nvSpPr>
        <p:spPr bwMode="auto">
          <a:xfrm>
            <a:off x="1085850" y="1019175"/>
            <a:ext cx="304800" cy="733425"/>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eaLnBrk="1" hangingPunct="1"/>
            <a:endParaRPr lang="ru-RU" sz="2400" smtClean="0">
              <a:solidFill>
                <a:srgbClr val="FFFFFF"/>
              </a:solidFill>
              <a:effectLst>
                <a:outerShdw blurRad="38100" dist="38100" dir="2700000" algn="tl">
                  <a:srgbClr val="000000">
                    <a:alpha val="43137"/>
                  </a:srgbClr>
                </a:outerShdw>
              </a:effectLst>
              <a:latin typeface="Arial Cyr" panose="020B0604020202020204" pitchFamily="34" charset="0"/>
            </a:endParaRPr>
          </a:p>
        </p:txBody>
      </p:sp>
      <p:sp>
        <p:nvSpPr>
          <p:cNvPr id="1313803" name="Line 11"/>
          <p:cNvSpPr>
            <a:spLocks noChangeShapeType="1"/>
          </p:cNvSpPr>
          <p:nvPr/>
        </p:nvSpPr>
        <p:spPr bwMode="auto">
          <a:xfrm>
            <a:off x="1085850" y="1019175"/>
            <a:ext cx="1085850" cy="40005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eaLnBrk="1" hangingPunct="1"/>
            <a:endParaRPr lang="ru-RU" sz="2400" smtClean="0">
              <a:solidFill>
                <a:srgbClr val="FFFFFF"/>
              </a:solidFill>
              <a:effectLst>
                <a:outerShdw blurRad="38100" dist="38100" dir="2700000" algn="tl">
                  <a:srgbClr val="000000">
                    <a:alpha val="43137"/>
                  </a:srgbClr>
                </a:outerShdw>
              </a:effectLst>
              <a:latin typeface="Arial Cyr" panose="020B0604020202020204" pitchFamily="34" charset="0"/>
            </a:endParaRPr>
          </a:p>
        </p:txBody>
      </p:sp>
      <p:sp>
        <p:nvSpPr>
          <p:cNvPr id="1313804" name="Rectangle 12"/>
          <p:cNvSpPr>
            <a:spLocks noChangeArrowheads="1"/>
          </p:cNvSpPr>
          <p:nvPr/>
        </p:nvSpPr>
        <p:spPr bwMode="auto">
          <a:xfrm>
            <a:off x="4464050" y="592138"/>
            <a:ext cx="2921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lgn="r" eaLnBrk="1" hangingPunct="1"/>
            <a:r>
              <a:rPr lang="en-US" altLang="ru-RU" b="1" smtClean="0">
                <a:solidFill>
                  <a:srgbClr val="FFFF00"/>
                </a:solidFill>
                <a:effectLst>
                  <a:outerShdw blurRad="38100" dist="38100" dir="2700000" algn="tl">
                    <a:srgbClr val="000000"/>
                  </a:outerShdw>
                </a:effectLst>
                <a:latin typeface="Arial Cyr" panose="020B0604020202020204" pitchFamily="34" charset="0"/>
              </a:rPr>
              <a:t>axial injection </a:t>
            </a:r>
          </a:p>
          <a:p>
            <a:pPr algn="r" eaLnBrk="1" hangingPunct="1"/>
            <a:r>
              <a:rPr lang="en-US" altLang="ru-RU" b="1" smtClean="0">
                <a:solidFill>
                  <a:srgbClr val="FFFF00"/>
                </a:solidFill>
                <a:effectLst>
                  <a:outerShdw blurRad="38100" dist="38100" dir="2700000" algn="tl">
                    <a:srgbClr val="000000"/>
                  </a:outerShdw>
                </a:effectLst>
                <a:latin typeface="Arial Cyr" panose="020B0604020202020204" pitchFamily="34" charset="0"/>
              </a:rPr>
              <a:t>system</a:t>
            </a:r>
          </a:p>
        </p:txBody>
      </p:sp>
      <p:sp>
        <p:nvSpPr>
          <p:cNvPr id="1313805" name="Line 13"/>
          <p:cNvSpPr>
            <a:spLocks noChangeShapeType="1"/>
          </p:cNvSpPr>
          <p:nvPr/>
        </p:nvSpPr>
        <p:spPr bwMode="auto">
          <a:xfrm flipH="1">
            <a:off x="4341813" y="981075"/>
            <a:ext cx="1525587" cy="915988"/>
          </a:xfrm>
          <a:prstGeom prst="line">
            <a:avLst/>
          </a:prstGeom>
          <a:noFill/>
          <a:ln w="127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eaLnBrk="1" hangingPunct="1"/>
            <a:endParaRPr lang="ru-RU" sz="2400" smtClean="0">
              <a:solidFill>
                <a:srgbClr val="FFFFFF"/>
              </a:solidFill>
              <a:effectLst>
                <a:outerShdw blurRad="38100" dist="38100" dir="2700000" algn="tl">
                  <a:srgbClr val="000000">
                    <a:alpha val="43137"/>
                  </a:srgbClr>
                </a:outerShdw>
              </a:effectLst>
              <a:latin typeface="Arial Cyr" panose="020B0604020202020204" pitchFamily="34" charset="0"/>
            </a:endParaRPr>
          </a:p>
        </p:txBody>
      </p:sp>
      <p:sp>
        <p:nvSpPr>
          <p:cNvPr id="1313806" name="Line 14"/>
          <p:cNvSpPr>
            <a:spLocks noChangeShapeType="1"/>
          </p:cNvSpPr>
          <p:nvPr/>
        </p:nvSpPr>
        <p:spPr bwMode="auto">
          <a:xfrm flipH="1" flipV="1">
            <a:off x="6588125" y="5624513"/>
            <a:ext cx="549275" cy="169862"/>
          </a:xfrm>
          <a:prstGeom prst="line">
            <a:avLst/>
          </a:prstGeom>
          <a:noFill/>
          <a:ln w="127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pPr eaLnBrk="1" hangingPunct="1"/>
            <a:endParaRPr lang="ru-RU" sz="2400" smtClean="0">
              <a:solidFill>
                <a:srgbClr val="FFFFFF"/>
              </a:solidFill>
              <a:effectLst>
                <a:outerShdw blurRad="38100" dist="38100" dir="2700000" algn="tl">
                  <a:srgbClr val="000000">
                    <a:alpha val="43137"/>
                  </a:srgbClr>
                </a:outerShdw>
              </a:effectLst>
              <a:latin typeface="Arial Cyr" panose="020B0604020202020204" pitchFamily="34" charset="0"/>
            </a:endParaRPr>
          </a:p>
        </p:txBody>
      </p:sp>
    </p:spTree>
    <p:extLst>
      <p:ext uri="{BB962C8B-B14F-4D97-AF65-F5344CB8AC3E}">
        <p14:creationId xmlns:p14="http://schemas.microsoft.com/office/powerpoint/2010/main" xmlns="" val="191207125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13798"/>
                                        </p:tgtEl>
                                        <p:attrNameLst>
                                          <p:attrName>style.visibility</p:attrName>
                                        </p:attrNameLst>
                                      </p:cBhvr>
                                      <p:to>
                                        <p:strVal val="visible"/>
                                      </p:to>
                                    </p:set>
                                    <p:animEffect transition="in" filter="wipe(up)">
                                      <p:cBhvr>
                                        <p:cTn id="7" dur="500"/>
                                        <p:tgtEl>
                                          <p:spTgt spid="1313798"/>
                                        </p:tgtEl>
                                      </p:cBhvr>
                                    </p:animEffect>
                                  </p:childTnLst>
                                </p:cTn>
                              </p:par>
                            </p:childTnLst>
                          </p:cTn>
                        </p:par>
                        <p:par>
                          <p:cTn id="8" fill="hold" nodeType="afterGroup">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313795"/>
                                        </p:tgtEl>
                                        <p:attrNameLst>
                                          <p:attrName>style.visibility</p:attrName>
                                        </p:attrNameLst>
                                      </p:cBhvr>
                                      <p:to>
                                        <p:strVal val="visible"/>
                                      </p:to>
                                    </p:set>
                                    <p:animEffect transition="in" filter="box(out)">
                                      <p:cBhvr>
                                        <p:cTn id="11" dur="500"/>
                                        <p:tgtEl>
                                          <p:spTgt spid="1313795"/>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13796"/>
                                        </p:tgtEl>
                                        <p:attrNameLst>
                                          <p:attrName>style.visibility</p:attrName>
                                        </p:attrNameLst>
                                      </p:cBhvr>
                                      <p:to>
                                        <p:strVal val="visible"/>
                                      </p:to>
                                    </p:set>
                                    <p:animEffect transition="in" filter="wipe(left)">
                                      <p:cBhvr>
                                        <p:cTn id="15" dur="500"/>
                                        <p:tgtEl>
                                          <p:spTgt spid="1313796"/>
                                        </p:tgtEl>
                                      </p:cBhvr>
                                    </p:animEffect>
                                  </p:childTnLst>
                                </p:cTn>
                              </p:par>
                            </p:childTnLst>
                          </p:cTn>
                        </p:par>
                        <p:par>
                          <p:cTn id="16" fill="hold" nodeType="afterGroup">
                            <p:stCondLst>
                              <p:cond delay="1500"/>
                            </p:stCondLst>
                            <p:childTnLst>
                              <p:par>
                                <p:cTn id="17" presetID="23" presetClass="emph" presetSubtype="0" fill="hold" grpId="1" nodeType="afterEffect">
                                  <p:stCondLst>
                                    <p:cond delay="0"/>
                                  </p:stCondLst>
                                  <p:childTnLst>
                                    <p:animClr clrSpc="hsl" dir="cw">
                                      <p:cBhvr override="childStyle">
                                        <p:cTn id="18" dur="500" fill="hold"/>
                                        <p:tgtEl>
                                          <p:spTgt spid="1313798"/>
                                        </p:tgtEl>
                                        <p:attrNameLst>
                                          <p:attrName>style.color</p:attrName>
                                        </p:attrNameLst>
                                      </p:cBhvr>
                                      <p:by>
                                        <p:hsl h="10842353" s="0" l="0"/>
                                      </p:by>
                                    </p:animClr>
                                    <p:animClr clrSpc="hsl" dir="cw">
                                      <p:cBhvr>
                                        <p:cTn id="19" dur="500" fill="hold"/>
                                        <p:tgtEl>
                                          <p:spTgt spid="1313798"/>
                                        </p:tgtEl>
                                        <p:attrNameLst>
                                          <p:attrName>fillcolor</p:attrName>
                                        </p:attrNameLst>
                                      </p:cBhvr>
                                      <p:by>
                                        <p:hsl h="10842353" s="0" l="0"/>
                                      </p:by>
                                    </p:animClr>
                                    <p:animClr clrSpc="hsl" dir="cw">
                                      <p:cBhvr>
                                        <p:cTn id="20" dur="500" fill="hold"/>
                                        <p:tgtEl>
                                          <p:spTgt spid="1313798"/>
                                        </p:tgtEl>
                                        <p:attrNameLst>
                                          <p:attrName>stroke.color</p:attrName>
                                        </p:attrNameLst>
                                      </p:cBhvr>
                                      <p:by>
                                        <p:hsl h="10842353" s="0" l="0"/>
                                      </p:by>
                                    </p:animClr>
                                    <p:set>
                                      <p:cBhvr>
                                        <p:cTn id="21" dur="500" fill="hold"/>
                                        <p:tgtEl>
                                          <p:spTgt spid="1313798"/>
                                        </p:tgtEl>
                                        <p:attrNameLst>
                                          <p:attrName>fill.type</p:attrName>
                                        </p:attrNameLst>
                                      </p:cBhvr>
                                      <p:to>
                                        <p:strVal val="solid"/>
                                      </p:to>
                                    </p:set>
                                  </p:childTnLst>
                                </p:cTn>
                              </p:par>
                              <p:par>
                                <p:cTn id="22" presetID="23" presetClass="emph" presetSubtype="0" fill="hold" grpId="1" nodeType="withEffect">
                                  <p:stCondLst>
                                    <p:cond delay="0"/>
                                  </p:stCondLst>
                                  <p:childTnLst>
                                    <p:animClr clrSpc="hsl" dir="cw">
                                      <p:cBhvr override="childStyle">
                                        <p:cTn id="23" dur="500" fill="hold"/>
                                        <p:tgtEl>
                                          <p:spTgt spid="1313795"/>
                                        </p:tgtEl>
                                        <p:attrNameLst>
                                          <p:attrName>style.color</p:attrName>
                                        </p:attrNameLst>
                                      </p:cBhvr>
                                      <p:by>
                                        <p:hsl h="10842353" s="0" l="0"/>
                                      </p:by>
                                    </p:animClr>
                                    <p:animClr clrSpc="hsl" dir="cw">
                                      <p:cBhvr>
                                        <p:cTn id="24" dur="500" fill="hold"/>
                                        <p:tgtEl>
                                          <p:spTgt spid="1313795"/>
                                        </p:tgtEl>
                                        <p:attrNameLst>
                                          <p:attrName>fillcolor</p:attrName>
                                        </p:attrNameLst>
                                      </p:cBhvr>
                                      <p:by>
                                        <p:hsl h="10842353" s="0" l="0"/>
                                      </p:by>
                                    </p:animClr>
                                    <p:animClr clrSpc="hsl" dir="cw">
                                      <p:cBhvr>
                                        <p:cTn id="25" dur="500" fill="hold"/>
                                        <p:tgtEl>
                                          <p:spTgt spid="1313795"/>
                                        </p:tgtEl>
                                        <p:attrNameLst>
                                          <p:attrName>stroke.color</p:attrName>
                                        </p:attrNameLst>
                                      </p:cBhvr>
                                      <p:by>
                                        <p:hsl h="10842353" s="0" l="0"/>
                                      </p:by>
                                    </p:animClr>
                                    <p:set>
                                      <p:cBhvr>
                                        <p:cTn id="26" dur="500" fill="hold"/>
                                        <p:tgtEl>
                                          <p:spTgt spid="1313795"/>
                                        </p:tgtEl>
                                        <p:attrNameLst>
                                          <p:attrName>fill.type</p:attrName>
                                        </p:attrNameLst>
                                      </p:cBhvr>
                                      <p:to>
                                        <p:strVal val="solid"/>
                                      </p:to>
                                    </p:set>
                                  </p:childTnLst>
                                </p:cTn>
                              </p:par>
                              <p:par>
                                <p:cTn id="27" presetID="23" presetClass="emph" presetSubtype="0" fill="hold" grpId="1" nodeType="withEffect">
                                  <p:stCondLst>
                                    <p:cond delay="0"/>
                                  </p:stCondLst>
                                  <p:childTnLst>
                                    <p:animClr clrSpc="hsl" dir="cw">
                                      <p:cBhvr override="childStyle">
                                        <p:cTn id="28" dur="500" fill="hold"/>
                                        <p:tgtEl>
                                          <p:spTgt spid="1313796"/>
                                        </p:tgtEl>
                                        <p:attrNameLst>
                                          <p:attrName>style.color</p:attrName>
                                        </p:attrNameLst>
                                      </p:cBhvr>
                                      <p:by>
                                        <p:hsl h="10842353" s="0" l="0"/>
                                      </p:by>
                                    </p:animClr>
                                    <p:animClr clrSpc="hsl" dir="cw">
                                      <p:cBhvr>
                                        <p:cTn id="29" dur="500" fill="hold"/>
                                        <p:tgtEl>
                                          <p:spTgt spid="1313796"/>
                                        </p:tgtEl>
                                        <p:attrNameLst>
                                          <p:attrName>fillcolor</p:attrName>
                                        </p:attrNameLst>
                                      </p:cBhvr>
                                      <p:by>
                                        <p:hsl h="10842353" s="0" l="0"/>
                                      </p:by>
                                    </p:animClr>
                                    <p:animClr clrSpc="hsl" dir="cw">
                                      <p:cBhvr>
                                        <p:cTn id="30" dur="500" fill="hold"/>
                                        <p:tgtEl>
                                          <p:spTgt spid="1313796"/>
                                        </p:tgtEl>
                                        <p:attrNameLst>
                                          <p:attrName>stroke.color</p:attrName>
                                        </p:attrNameLst>
                                      </p:cBhvr>
                                      <p:by>
                                        <p:hsl h="10842353" s="0" l="0"/>
                                      </p:by>
                                    </p:animClr>
                                    <p:set>
                                      <p:cBhvr>
                                        <p:cTn id="31" dur="500" fill="hold"/>
                                        <p:tgtEl>
                                          <p:spTgt spid="13137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3795" grpId="0" animBg="1"/>
      <p:bldP spid="1313795" grpId="1" animBg="1"/>
      <p:bldP spid="1313796" grpId="0" animBg="1"/>
      <p:bldP spid="1313796" grpId="1" animBg="1"/>
      <p:bldP spid="1313798" grpId="0" animBg="1"/>
      <p:bldP spid="1313798" grpId="1"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7D033665-C98D-4227-A10D-DA827713B472}" type="slidenum">
              <a:rPr lang="en-US" altLang="ru-RU" sz="1400">
                <a:solidFill>
                  <a:srgbClr val="CCECFF"/>
                </a:solidFill>
                <a:latin typeface="Times New Roman" panose="02020603050405020304" pitchFamily="18" charset="0"/>
              </a:rPr>
              <a:pPr>
                <a:spcBef>
                  <a:spcPct val="50000"/>
                </a:spcBef>
                <a:buClrTx/>
                <a:buSzTx/>
                <a:buFontTx/>
                <a:buNone/>
              </a:pPr>
              <a:t>90</a:t>
            </a:fld>
            <a:endParaRPr lang="en-US" altLang="ru-RU" sz="1400">
              <a:solidFill>
                <a:srgbClr val="CCECFF"/>
              </a:solidFill>
              <a:latin typeface="Times New Roman" panose="02020603050405020304" pitchFamily="18" charset="0"/>
            </a:endParaRPr>
          </a:p>
        </p:txBody>
      </p:sp>
      <p:sp>
        <p:nvSpPr>
          <p:cNvPr id="758786" name="Text Box 2"/>
          <p:cNvSpPr txBox="1">
            <a:spLocks noChangeArrowheads="1"/>
          </p:cNvSpPr>
          <p:nvPr/>
        </p:nvSpPr>
        <p:spPr bwMode="auto">
          <a:xfrm>
            <a:off x="-100167" y="0"/>
            <a:ext cx="9252520" cy="1446550"/>
          </a:xfrm>
          <a:prstGeom prst="rect">
            <a:avLst/>
          </a:prstGeom>
          <a:noFill/>
          <a:ln w="9525">
            <a:noFill/>
            <a:miter lim="800000"/>
            <a:headEnd/>
            <a:tailEnd/>
          </a:ln>
          <a:effectLst>
            <a:outerShdw dist="117088" dir="2436078" algn="ctr" rotWithShape="0">
              <a:schemeClr val="bg2">
                <a:alpha val="50000"/>
              </a:schemeClr>
            </a:outerShdw>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sz="3200" b="1" dirty="0" smtClean="0">
                <a:solidFill>
                  <a:srgbClr val="FFFF00"/>
                </a:solidFill>
                <a:effectLst>
                  <a:outerShdw blurRad="38100" dist="38100" dir="2700000" algn="tl">
                    <a:srgbClr val="000000">
                      <a:alpha val="43137"/>
                    </a:srgbClr>
                  </a:outerShdw>
                </a:effectLst>
              </a:rPr>
              <a:t>DC-110 Heavy Ion Cyclotron </a:t>
            </a:r>
          </a:p>
          <a:p>
            <a:pPr algn="ctr" eaLnBrk="1" hangingPunct="1">
              <a:defRPr/>
            </a:pPr>
            <a:r>
              <a:rPr lang="en-US" sz="3200" b="1" dirty="0" smtClean="0">
                <a:solidFill>
                  <a:srgbClr val="FFFF00"/>
                </a:solidFill>
                <a:effectLst>
                  <a:outerShdw blurRad="38100" dist="38100" dir="2700000" algn="tl">
                    <a:srgbClr val="000000">
                      <a:alpha val="43137"/>
                    </a:srgbClr>
                  </a:outerShdw>
                </a:effectLst>
              </a:rPr>
              <a:t>for </a:t>
            </a:r>
            <a:r>
              <a:rPr lang="en-US" sz="3200" b="1" dirty="0">
                <a:solidFill>
                  <a:srgbClr val="FFFF00"/>
                </a:solidFill>
                <a:effectLst>
                  <a:outerShdw blurRad="38100" dist="38100" dir="2700000" algn="tl">
                    <a:srgbClr val="000000">
                      <a:alpha val="43137"/>
                    </a:srgbClr>
                  </a:outerShdw>
                </a:effectLst>
              </a:rPr>
              <a:t>track </a:t>
            </a:r>
            <a:r>
              <a:rPr lang="en-US" sz="3200" b="1" dirty="0" smtClean="0">
                <a:solidFill>
                  <a:srgbClr val="FFFF00"/>
                </a:solidFill>
                <a:effectLst>
                  <a:outerShdw blurRad="38100" dist="38100" dir="2700000" algn="tl">
                    <a:srgbClr val="000000">
                      <a:alpha val="43137"/>
                    </a:srgbClr>
                  </a:outerShdw>
                </a:effectLst>
              </a:rPr>
              <a:t>membrane </a:t>
            </a:r>
            <a:r>
              <a:rPr lang="en-US" sz="3200" b="1" dirty="0">
                <a:solidFill>
                  <a:srgbClr val="FFFF00"/>
                </a:solidFill>
                <a:effectLst>
                  <a:outerShdw blurRad="38100" dist="38100" dir="2700000" algn="tl">
                    <a:srgbClr val="000000">
                      <a:alpha val="43137"/>
                    </a:srgbClr>
                  </a:outerShdw>
                </a:effectLst>
              </a:rPr>
              <a:t>production </a:t>
            </a:r>
            <a:endParaRPr lang="ru-RU" sz="3200" b="1" dirty="0">
              <a:solidFill>
                <a:srgbClr val="FFFF00"/>
              </a:solidFill>
              <a:effectLst>
                <a:outerShdw blurRad="38100" dist="38100" dir="2700000" algn="tl">
                  <a:srgbClr val="000000">
                    <a:alpha val="43137"/>
                  </a:srgbClr>
                </a:outerShdw>
              </a:effectLst>
            </a:endParaRPr>
          </a:p>
          <a:p>
            <a:pPr algn="ctr" eaLnBrk="1" hangingPunct="1">
              <a:defRPr/>
            </a:pPr>
            <a:r>
              <a:rPr lang="en-US" sz="2400" b="1" dirty="0">
                <a:solidFill>
                  <a:srgbClr val="FFFF00"/>
                </a:solidFill>
                <a:effectLst>
                  <a:outerShdw blurRad="38100" dist="38100" dir="2700000" algn="tl">
                    <a:srgbClr val="000000">
                      <a:alpha val="43137"/>
                    </a:srgbClr>
                  </a:outerShdw>
                </a:effectLst>
              </a:rPr>
              <a:t>for “BETA” </a:t>
            </a:r>
            <a:r>
              <a:rPr lang="en-US" altLang="ru-RU" sz="2400" b="1" dirty="0">
                <a:solidFill>
                  <a:srgbClr val="FFFF00"/>
                </a:solidFill>
                <a:effectLst>
                  <a:outerShdw blurRad="38100" dist="38100" dir="2700000" algn="tl">
                    <a:srgbClr val="000000">
                      <a:alpha val="43137"/>
                    </a:srgbClr>
                  </a:outerShdw>
                </a:effectLst>
              </a:rPr>
              <a:t>research and industrial complex in </a:t>
            </a:r>
            <a:r>
              <a:rPr lang="en-US" altLang="ru-RU" sz="2400" b="1" dirty="0" err="1">
                <a:solidFill>
                  <a:srgbClr val="FFFF00"/>
                </a:solidFill>
                <a:effectLst>
                  <a:outerShdw blurRad="38100" dist="38100" dir="2700000" algn="tl">
                    <a:srgbClr val="000000">
                      <a:alpha val="43137"/>
                    </a:srgbClr>
                  </a:outerShdw>
                </a:effectLst>
              </a:rPr>
              <a:t>Dubna</a:t>
            </a:r>
            <a:r>
              <a:rPr lang="en-US" altLang="ru-RU" sz="2400" b="1" dirty="0">
                <a:solidFill>
                  <a:srgbClr val="FFFF00"/>
                </a:solidFill>
                <a:effectLst>
                  <a:outerShdw blurRad="38100" dist="38100" dir="2700000" algn="tl">
                    <a:srgbClr val="000000">
                      <a:alpha val="43137"/>
                    </a:srgbClr>
                  </a:outerShdw>
                </a:effectLst>
              </a:rPr>
              <a:t> (Russia)</a:t>
            </a:r>
            <a:endParaRPr lang="ru-RU" sz="2400" b="1" dirty="0">
              <a:solidFill>
                <a:srgbClr val="FFFF00"/>
              </a:solidFill>
              <a:effectLst>
                <a:outerShdw blurRad="38100" dist="38100" dir="2700000" algn="tl">
                  <a:srgbClr val="000000">
                    <a:alpha val="43137"/>
                  </a:srgbClr>
                </a:outerShdw>
              </a:effectLst>
              <a:latin typeface="Arial Cyr" panose="020B0604020202020204" pitchFamily="34" charset="0"/>
            </a:endParaRPr>
          </a:p>
        </p:txBody>
      </p:sp>
      <p:sp>
        <p:nvSpPr>
          <p:cNvPr id="758788" name="Text Box 4"/>
          <p:cNvSpPr txBox="1">
            <a:spLocks noChangeArrowheads="1"/>
          </p:cNvSpPr>
          <p:nvPr/>
        </p:nvSpPr>
        <p:spPr bwMode="auto">
          <a:xfrm>
            <a:off x="0" y="1557943"/>
            <a:ext cx="9324975" cy="5334000"/>
          </a:xfrm>
          <a:prstGeom prst="rect">
            <a:avLst/>
          </a:prstGeom>
          <a:solidFill>
            <a:srgbClr val="0033CC"/>
          </a:solidFill>
          <a:ln w="9525">
            <a:noFill/>
            <a:miter lim="800000"/>
            <a:headEnd/>
            <a:tailEnd/>
          </a:ln>
          <a:effectLst>
            <a:outerShdw dist="117088" dir="2436078" algn="ctr" rotWithShape="0">
              <a:schemeClr val="bg2">
                <a:alpha val="50000"/>
              </a:schemeClr>
            </a:outerShdw>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None/>
              <a:defRPr/>
            </a:pPr>
            <a:r>
              <a:rPr lang="en-US" altLang="ru-RU" sz="2800" b="1" i="1" u="sng" dirty="0" smtClean="0">
                <a:solidFill>
                  <a:srgbClr val="FFCC00"/>
                </a:solidFill>
                <a:effectLst>
                  <a:outerShdw blurRad="38100" dist="38100" dir="2700000" algn="tl">
                    <a:srgbClr val="000000"/>
                  </a:outerShdw>
                </a:effectLst>
              </a:rPr>
              <a:t>T</a:t>
            </a:r>
            <a:r>
              <a:rPr lang="ru-RU" altLang="ru-RU" sz="2800" b="1" i="1" u="sng" dirty="0" err="1" smtClean="0">
                <a:solidFill>
                  <a:srgbClr val="FFCC00"/>
                </a:solidFill>
                <a:effectLst>
                  <a:outerShdw blurRad="38100" dist="38100" dir="2700000" algn="tl">
                    <a:srgbClr val="000000"/>
                  </a:outerShdw>
                </a:effectLst>
              </a:rPr>
              <a:t>he</a:t>
            </a:r>
            <a:r>
              <a:rPr lang="ru-RU" altLang="ru-RU" sz="2800" b="1" i="1" u="sng" dirty="0" smtClean="0">
                <a:solidFill>
                  <a:srgbClr val="FFCC00"/>
                </a:solidFill>
                <a:effectLst>
                  <a:outerShdw blurRad="38100" dist="38100" dir="2700000" algn="tl">
                    <a:srgbClr val="000000"/>
                  </a:outerShdw>
                </a:effectLst>
              </a:rPr>
              <a:t> </a:t>
            </a:r>
            <a:r>
              <a:rPr lang="ru-RU" altLang="ru-RU" sz="2800" b="1" i="1" u="sng" dirty="0" err="1" smtClean="0">
                <a:solidFill>
                  <a:srgbClr val="FFCC00"/>
                </a:solidFill>
                <a:effectLst>
                  <a:outerShdw blurRad="38100" dist="38100" dir="2700000" algn="tl">
                    <a:srgbClr val="000000"/>
                  </a:outerShdw>
                </a:effectLst>
              </a:rPr>
              <a:t>aim</a:t>
            </a:r>
            <a:r>
              <a:rPr lang="ru-RU" altLang="ru-RU" sz="2800" b="1" i="1" u="sng" dirty="0" smtClean="0">
                <a:solidFill>
                  <a:srgbClr val="FFCC00"/>
                </a:solidFill>
                <a:effectLst>
                  <a:outerShdw blurRad="38100" dist="38100" dir="2700000" algn="tl">
                    <a:srgbClr val="000000"/>
                  </a:outerShdw>
                </a:effectLst>
              </a:rPr>
              <a:t> </a:t>
            </a:r>
            <a:r>
              <a:rPr lang="ru-RU" altLang="ru-RU" sz="2800" b="1" i="1" u="sng" dirty="0" err="1" smtClean="0">
                <a:solidFill>
                  <a:srgbClr val="FFCC00"/>
                </a:solidFill>
                <a:effectLst>
                  <a:outerShdw blurRad="38100" dist="38100" dir="2700000" algn="tl">
                    <a:srgbClr val="000000"/>
                  </a:outerShdw>
                </a:effectLst>
              </a:rPr>
              <a:t>of</a:t>
            </a:r>
            <a:r>
              <a:rPr lang="ru-RU" altLang="ru-RU" sz="2800" b="1" i="1" u="sng" dirty="0" smtClean="0">
                <a:solidFill>
                  <a:srgbClr val="FFCC00"/>
                </a:solidFill>
                <a:effectLst>
                  <a:outerShdw blurRad="38100" dist="38100" dir="2700000" algn="tl">
                    <a:srgbClr val="000000"/>
                  </a:outerShdw>
                </a:effectLst>
              </a:rPr>
              <a:t> </a:t>
            </a:r>
            <a:r>
              <a:rPr lang="ru-RU" altLang="ru-RU" sz="2800" b="1" i="1" u="sng" dirty="0" err="1" smtClean="0">
                <a:solidFill>
                  <a:srgbClr val="FFCC00"/>
                </a:solidFill>
                <a:effectLst>
                  <a:outerShdw blurRad="38100" dist="38100" dir="2700000" algn="tl">
                    <a:srgbClr val="000000"/>
                  </a:outerShdw>
                </a:effectLst>
              </a:rPr>
              <a:t>the</a:t>
            </a:r>
            <a:r>
              <a:rPr lang="ru-RU" altLang="ru-RU" sz="2800" b="1" i="1" u="sng" dirty="0" smtClean="0">
                <a:solidFill>
                  <a:srgbClr val="FFCC00"/>
                </a:solidFill>
                <a:effectLst>
                  <a:outerShdw blurRad="38100" dist="38100" dir="2700000" algn="tl">
                    <a:srgbClr val="000000"/>
                  </a:outerShdw>
                </a:effectLst>
              </a:rPr>
              <a:t> </a:t>
            </a:r>
            <a:r>
              <a:rPr lang="ru-RU" altLang="ru-RU" sz="2800" b="1" i="1" u="sng" dirty="0" err="1" smtClean="0">
                <a:solidFill>
                  <a:srgbClr val="FFCC00"/>
                </a:solidFill>
                <a:effectLst>
                  <a:outerShdw blurRad="38100" dist="38100" dir="2700000" algn="tl">
                    <a:srgbClr val="000000"/>
                  </a:outerShdw>
                </a:effectLst>
              </a:rPr>
              <a:t>project</a:t>
            </a:r>
            <a:r>
              <a:rPr lang="ru-RU" altLang="ru-RU" sz="2800" b="1" i="1" u="sng" dirty="0" smtClean="0">
                <a:solidFill>
                  <a:srgbClr val="FFCC00"/>
                </a:solidFill>
                <a:effectLst>
                  <a:outerShdw blurRad="38100" dist="38100" dir="2700000" algn="tl">
                    <a:srgbClr val="000000"/>
                  </a:outerShdw>
                </a:effectLst>
              </a:rPr>
              <a:t>:</a:t>
            </a:r>
            <a:br>
              <a:rPr lang="ru-RU" altLang="ru-RU" sz="2800" b="1" i="1" u="sng" dirty="0" smtClean="0">
                <a:solidFill>
                  <a:srgbClr val="FFCC00"/>
                </a:solidFill>
                <a:effectLst>
                  <a:outerShdw blurRad="38100" dist="38100" dir="2700000" algn="tl">
                    <a:srgbClr val="000000"/>
                  </a:outerShdw>
                </a:effectLst>
              </a:rPr>
            </a:br>
            <a:r>
              <a:rPr lang="ru-RU" altLang="ru-RU" sz="2000" b="1" dirty="0" err="1" smtClean="0">
                <a:solidFill>
                  <a:srgbClr val="FFFFFF"/>
                </a:solidFill>
              </a:rPr>
              <a:t>Industrial</a:t>
            </a:r>
            <a:r>
              <a:rPr lang="ru-RU" altLang="ru-RU" sz="2000" b="1" dirty="0" smtClean="0">
                <a:solidFill>
                  <a:srgbClr val="FFFFFF"/>
                </a:solidFill>
              </a:rPr>
              <a:t> </a:t>
            </a:r>
            <a:r>
              <a:rPr lang="ru-RU" altLang="ru-RU" sz="2000" b="1" dirty="0" err="1" smtClean="0">
                <a:solidFill>
                  <a:srgbClr val="FFFFFF"/>
                </a:solidFill>
              </a:rPr>
              <a:t>production</a:t>
            </a:r>
            <a:r>
              <a:rPr lang="ru-RU" altLang="ru-RU" sz="2000" b="1" dirty="0" smtClean="0">
                <a:solidFill>
                  <a:srgbClr val="FFFFFF"/>
                </a:solidFill>
              </a:rPr>
              <a:t> </a:t>
            </a:r>
            <a:r>
              <a:rPr lang="ru-RU" altLang="ru-RU" sz="2000" b="1" dirty="0" err="1" smtClean="0">
                <a:solidFill>
                  <a:srgbClr val="FFFFFF"/>
                </a:solidFill>
              </a:rPr>
              <a:t>of</a:t>
            </a:r>
            <a:r>
              <a:rPr lang="ru-RU" altLang="ru-RU" sz="2000" b="1" dirty="0" smtClean="0">
                <a:solidFill>
                  <a:srgbClr val="FFFFFF"/>
                </a:solidFill>
              </a:rPr>
              <a:t> </a:t>
            </a:r>
            <a:r>
              <a:rPr lang="ru-RU" altLang="ru-RU" sz="2000" b="1" dirty="0" err="1" smtClean="0">
                <a:solidFill>
                  <a:srgbClr val="FFFFFF"/>
                </a:solidFill>
              </a:rPr>
              <a:t>track</a:t>
            </a:r>
            <a:r>
              <a:rPr lang="ru-RU" altLang="ru-RU" sz="2000" b="1" dirty="0" smtClean="0">
                <a:solidFill>
                  <a:srgbClr val="FFFFFF"/>
                </a:solidFill>
              </a:rPr>
              <a:t> </a:t>
            </a:r>
            <a:r>
              <a:rPr lang="ru-RU" altLang="ru-RU" sz="2000" b="1" dirty="0" err="1" smtClean="0">
                <a:solidFill>
                  <a:srgbClr val="FFFFFF"/>
                </a:solidFill>
              </a:rPr>
              <a:t>membranes</a:t>
            </a:r>
            <a:r>
              <a:rPr lang="ru-RU" altLang="ru-RU" sz="2000" b="1" dirty="0" smtClean="0">
                <a:solidFill>
                  <a:srgbClr val="FFFFFF"/>
                </a:solidFill>
              </a:rPr>
              <a:t> </a:t>
            </a:r>
            <a:r>
              <a:rPr lang="ru-RU" altLang="ru-RU" sz="2000" b="1" dirty="0" err="1" smtClean="0">
                <a:solidFill>
                  <a:srgbClr val="FFFFFF"/>
                </a:solidFill>
              </a:rPr>
              <a:t>based</a:t>
            </a:r>
            <a:r>
              <a:rPr lang="ru-RU" altLang="ru-RU" sz="2000" b="1" dirty="0" smtClean="0">
                <a:solidFill>
                  <a:srgbClr val="FFFFFF"/>
                </a:solidFill>
              </a:rPr>
              <a:t> </a:t>
            </a:r>
            <a:r>
              <a:rPr lang="ru-RU" altLang="ru-RU" sz="2000" b="1" dirty="0" err="1" smtClean="0">
                <a:solidFill>
                  <a:srgbClr val="FFFFFF"/>
                </a:solidFill>
              </a:rPr>
              <a:t>on</a:t>
            </a:r>
            <a:r>
              <a:rPr lang="ru-RU" altLang="ru-RU" sz="2000" b="1" dirty="0" smtClean="0">
                <a:solidFill>
                  <a:srgbClr val="FFFFFF"/>
                </a:solidFill>
              </a:rPr>
              <a:t> </a:t>
            </a:r>
            <a:r>
              <a:rPr lang="ru-RU" altLang="ru-RU" sz="2000" b="1" dirty="0" err="1" smtClean="0">
                <a:solidFill>
                  <a:srgbClr val="FFFFFF"/>
                </a:solidFill>
              </a:rPr>
              <a:t>polymer</a:t>
            </a:r>
            <a:r>
              <a:rPr lang="ru-RU" altLang="ru-RU" sz="2000" b="1" dirty="0" smtClean="0">
                <a:solidFill>
                  <a:srgbClr val="FFFFFF"/>
                </a:solidFill>
              </a:rPr>
              <a:t> </a:t>
            </a:r>
            <a:r>
              <a:rPr lang="ru-RU" altLang="ru-RU" sz="2000" b="1" dirty="0" err="1" smtClean="0">
                <a:solidFill>
                  <a:srgbClr val="FFFFFF"/>
                </a:solidFill>
              </a:rPr>
              <a:t>films</a:t>
            </a:r>
            <a:r>
              <a:rPr lang="ru-RU" altLang="ru-RU" sz="2000" b="1" dirty="0" smtClean="0">
                <a:solidFill>
                  <a:srgbClr val="FFFFFF"/>
                </a:solidFill>
              </a:rPr>
              <a:t> </a:t>
            </a:r>
            <a:r>
              <a:rPr lang="ru-RU" altLang="ru-RU" sz="2000" b="1" dirty="0" err="1" smtClean="0">
                <a:solidFill>
                  <a:srgbClr val="FFFFFF"/>
                </a:solidFill>
              </a:rPr>
              <a:t>with</a:t>
            </a:r>
            <a:r>
              <a:rPr lang="ru-RU" altLang="ru-RU" sz="2000" b="1" dirty="0" smtClean="0">
                <a:solidFill>
                  <a:srgbClr val="FFFFFF"/>
                </a:solidFill>
              </a:rPr>
              <a:t> a </a:t>
            </a:r>
            <a:r>
              <a:rPr lang="ru-RU" altLang="ru-RU" sz="2000" b="1" dirty="0" err="1" smtClean="0">
                <a:solidFill>
                  <a:srgbClr val="FFFFFF"/>
                </a:solidFill>
              </a:rPr>
              <a:t>thickness</a:t>
            </a:r>
            <a:r>
              <a:rPr lang="ru-RU" altLang="ru-RU" sz="2000" b="1" dirty="0" smtClean="0">
                <a:solidFill>
                  <a:srgbClr val="FFFFFF"/>
                </a:solidFill>
              </a:rPr>
              <a:t> </a:t>
            </a:r>
            <a:r>
              <a:rPr lang="ru-RU" altLang="ru-RU" sz="2000" b="1" dirty="0" err="1" smtClean="0">
                <a:solidFill>
                  <a:srgbClr val="FFFFFF"/>
                </a:solidFill>
              </a:rPr>
              <a:t>of</a:t>
            </a:r>
            <a:r>
              <a:rPr lang="ru-RU" altLang="ru-RU" sz="2000" b="1" dirty="0" smtClean="0">
                <a:solidFill>
                  <a:srgbClr val="FFFFFF"/>
                </a:solidFill>
              </a:rPr>
              <a:t> 30 </a:t>
            </a:r>
            <a:r>
              <a:rPr lang="ru-RU" altLang="ru-RU" sz="2000" b="1" dirty="0" err="1" smtClean="0">
                <a:solidFill>
                  <a:srgbClr val="FFFFFF"/>
                </a:solidFill>
              </a:rPr>
              <a:t>μm</a:t>
            </a:r>
            <a:r>
              <a:rPr lang="en-US" altLang="ru-RU" sz="2000" b="1" dirty="0" smtClean="0">
                <a:solidFill>
                  <a:srgbClr val="FFFFFF"/>
                </a:solidFill>
              </a:rPr>
              <a:t>.</a:t>
            </a:r>
            <a:r>
              <a:rPr lang="ru-RU" altLang="ru-RU" sz="2000" b="1" dirty="0" smtClean="0">
                <a:solidFill>
                  <a:srgbClr val="FFFFFF"/>
                </a:solidFill>
              </a:rPr>
              <a:t/>
            </a:r>
            <a:br>
              <a:rPr lang="ru-RU" altLang="ru-RU" sz="2000" b="1" dirty="0" smtClean="0">
                <a:solidFill>
                  <a:srgbClr val="FFFFFF"/>
                </a:solidFill>
              </a:rPr>
            </a:br>
            <a:r>
              <a:rPr lang="ru-RU" altLang="ru-RU" sz="2000" b="1" i="1" u="sng" dirty="0" smtClean="0">
                <a:solidFill>
                  <a:srgbClr val="FFFFFF"/>
                </a:solidFill>
                <a:effectLst>
                  <a:outerShdw blurRad="38100" dist="38100" dir="2700000" algn="tl">
                    <a:srgbClr val="000000"/>
                  </a:outerShdw>
                </a:effectLst>
              </a:rPr>
              <a:t/>
            </a:r>
            <a:br>
              <a:rPr lang="ru-RU" altLang="ru-RU" sz="2000" b="1" i="1" u="sng" dirty="0" smtClean="0">
                <a:solidFill>
                  <a:srgbClr val="FFFFFF"/>
                </a:solidFill>
                <a:effectLst>
                  <a:outerShdw blurRad="38100" dist="38100" dir="2700000" algn="tl">
                    <a:srgbClr val="000000"/>
                  </a:outerShdw>
                </a:effectLst>
              </a:rPr>
            </a:br>
            <a:r>
              <a:rPr lang="ru-RU" altLang="ru-RU" sz="2800" b="1" i="1" u="sng" dirty="0" err="1" smtClean="0">
                <a:solidFill>
                  <a:srgbClr val="FFCC00"/>
                </a:solidFill>
                <a:effectLst>
                  <a:outerShdw blurRad="38100" dist="38100" dir="2700000" algn="tl">
                    <a:srgbClr val="000000"/>
                  </a:outerShdw>
                </a:effectLst>
              </a:rPr>
              <a:t>Requirements</a:t>
            </a:r>
            <a:r>
              <a:rPr lang="ru-RU" altLang="ru-RU" sz="2800" b="1" i="1" u="sng" dirty="0" smtClean="0">
                <a:solidFill>
                  <a:srgbClr val="FFCC00"/>
                </a:solidFill>
                <a:effectLst>
                  <a:outerShdw blurRad="38100" dist="38100" dir="2700000" algn="tl">
                    <a:srgbClr val="000000"/>
                  </a:outerShdw>
                </a:effectLst>
              </a:rPr>
              <a:t> </a:t>
            </a:r>
            <a:r>
              <a:rPr lang="en-US" altLang="ru-RU" sz="2800" b="1" i="1" u="sng" dirty="0" smtClean="0">
                <a:solidFill>
                  <a:srgbClr val="FFCC00"/>
                </a:solidFill>
                <a:effectLst>
                  <a:outerShdw blurRad="38100" dist="38100" dir="2700000" algn="tl">
                    <a:srgbClr val="000000"/>
                  </a:outerShdw>
                </a:effectLst>
              </a:rPr>
              <a:t>to</a:t>
            </a:r>
            <a:r>
              <a:rPr lang="ru-RU" altLang="ru-RU" sz="2800" b="1" i="1" u="sng" dirty="0" smtClean="0">
                <a:solidFill>
                  <a:srgbClr val="FFCC00"/>
                </a:solidFill>
                <a:effectLst>
                  <a:outerShdw blurRad="38100" dist="38100" dir="2700000" algn="tl">
                    <a:srgbClr val="000000"/>
                  </a:outerShdw>
                </a:effectLst>
              </a:rPr>
              <a:t> </a:t>
            </a:r>
            <a:r>
              <a:rPr lang="ru-RU" altLang="ru-RU" sz="2800" b="1" i="1" u="sng" dirty="0" err="1" smtClean="0">
                <a:solidFill>
                  <a:srgbClr val="FFCC00"/>
                </a:solidFill>
                <a:effectLst>
                  <a:outerShdw blurRad="38100" dist="38100" dir="2700000" algn="tl">
                    <a:srgbClr val="000000"/>
                  </a:outerShdw>
                </a:effectLst>
              </a:rPr>
              <a:t>the</a:t>
            </a:r>
            <a:r>
              <a:rPr lang="ru-RU" altLang="ru-RU" sz="2800" b="1" i="1" u="sng" dirty="0" smtClean="0">
                <a:solidFill>
                  <a:srgbClr val="FFCC00"/>
                </a:solidFill>
                <a:effectLst>
                  <a:outerShdw blurRad="38100" dist="38100" dir="2700000" algn="tl">
                    <a:srgbClr val="000000"/>
                  </a:outerShdw>
                </a:effectLst>
              </a:rPr>
              <a:t> </a:t>
            </a:r>
            <a:r>
              <a:rPr lang="ru-RU" altLang="ru-RU" sz="2800" b="1" i="1" u="sng" dirty="0" err="1" smtClean="0">
                <a:solidFill>
                  <a:srgbClr val="FFCC00"/>
                </a:solidFill>
                <a:effectLst>
                  <a:outerShdw blurRad="38100" dist="38100" dir="2700000" algn="tl">
                    <a:srgbClr val="000000"/>
                  </a:outerShdw>
                </a:effectLst>
              </a:rPr>
              <a:t>accelerator</a:t>
            </a:r>
            <a:r>
              <a:rPr lang="ru-RU" altLang="ru-RU" sz="2800" b="1" i="1" u="sng" dirty="0" smtClean="0">
                <a:solidFill>
                  <a:srgbClr val="FFCC00"/>
                </a:solidFill>
                <a:effectLst>
                  <a:outerShdw blurRad="38100" dist="38100" dir="2700000" algn="tl">
                    <a:srgbClr val="000000"/>
                  </a:outerShdw>
                </a:effectLst>
              </a:rPr>
              <a:t>:</a:t>
            </a:r>
            <a:br>
              <a:rPr lang="ru-RU" altLang="ru-RU" sz="2800" b="1" i="1" u="sng" dirty="0" smtClean="0">
                <a:solidFill>
                  <a:srgbClr val="FFCC00"/>
                </a:solidFill>
                <a:effectLst>
                  <a:outerShdw blurRad="38100" dist="38100" dir="2700000" algn="tl">
                    <a:srgbClr val="000000"/>
                  </a:outerShdw>
                </a:effectLst>
              </a:rPr>
            </a:br>
            <a:r>
              <a:rPr lang="en-US" altLang="ru-RU" sz="2000" b="1" dirty="0" smtClean="0">
                <a:solidFill>
                  <a:srgbClr val="FFFFFF"/>
                </a:solidFill>
                <a:effectLst>
                  <a:outerShdw blurRad="38100" dist="38100" dir="2700000" algn="tl">
                    <a:srgbClr val="000000"/>
                  </a:outerShdw>
                </a:effectLst>
              </a:rPr>
              <a:t>-</a:t>
            </a:r>
            <a:r>
              <a:rPr lang="ru-RU" altLang="ru-RU" sz="2000" b="1" dirty="0" smtClean="0">
                <a:solidFill>
                  <a:srgbClr val="FFFFFF"/>
                </a:solidFill>
                <a:effectLst>
                  <a:outerShdw blurRad="38100" dist="38100" dir="2700000" algn="tl">
                    <a:srgbClr val="000000"/>
                  </a:outerShdw>
                </a:effectLst>
              </a:rPr>
              <a:t> </a:t>
            </a:r>
            <a:r>
              <a:rPr lang="ru-RU" altLang="ru-RU" sz="2000" b="1" dirty="0" err="1" smtClean="0">
                <a:solidFill>
                  <a:srgbClr val="FFFFFF"/>
                </a:solidFill>
                <a:effectLst>
                  <a:outerShdw blurRad="38100" dist="38100" dir="2700000" algn="tl">
                    <a:srgbClr val="000000"/>
                  </a:outerShdw>
                </a:effectLst>
              </a:rPr>
              <a:t>accelerate</a:t>
            </a:r>
            <a:r>
              <a:rPr lang="en-US" altLang="ru-RU" sz="2000" b="1" dirty="0" smtClean="0">
                <a:solidFill>
                  <a:srgbClr val="FFFFFF"/>
                </a:solidFill>
                <a:effectLst>
                  <a:outerShdw blurRad="38100" dist="38100" dir="2700000" algn="tl">
                    <a:srgbClr val="000000"/>
                  </a:outerShdw>
                </a:effectLst>
              </a:rPr>
              <a:t>d</a:t>
            </a:r>
            <a:r>
              <a:rPr lang="ru-RU" altLang="ru-RU" sz="2000" b="1" dirty="0" smtClean="0">
                <a:solidFill>
                  <a:srgbClr val="FFFFFF"/>
                </a:solidFill>
                <a:effectLst>
                  <a:outerShdw blurRad="38100" dist="38100" dir="2700000" algn="tl">
                    <a:srgbClr val="000000"/>
                  </a:outerShdw>
                </a:effectLst>
              </a:rPr>
              <a:t> </a:t>
            </a:r>
            <a:r>
              <a:rPr lang="ru-RU" altLang="ru-RU" sz="2000" b="1" dirty="0" err="1" smtClean="0">
                <a:solidFill>
                  <a:srgbClr val="FFFFFF"/>
                </a:solidFill>
                <a:effectLst>
                  <a:outerShdw blurRad="38100" dist="38100" dir="2700000" algn="tl">
                    <a:srgbClr val="000000"/>
                  </a:outerShdw>
                </a:effectLst>
              </a:rPr>
              <a:t>ions</a:t>
            </a:r>
            <a:r>
              <a:rPr lang="en-US" altLang="ru-RU" sz="2000" b="1" dirty="0" smtClean="0">
                <a:solidFill>
                  <a:srgbClr val="FFFFFF"/>
                </a:solidFill>
                <a:effectLst>
                  <a:outerShdw blurRad="38100" dist="38100" dir="2700000" algn="tl">
                    <a:srgbClr val="000000"/>
                  </a:outerShdw>
                </a:effectLst>
              </a:rPr>
              <a:t>:  </a:t>
            </a:r>
            <a:r>
              <a:rPr lang="ru-RU" altLang="ru-RU" sz="2000" b="1" dirty="0" err="1" smtClean="0">
                <a:solidFill>
                  <a:srgbClr val="FFFFFF"/>
                </a:solidFill>
                <a:effectLst>
                  <a:outerShdw blurRad="38100" dist="38100" dir="2700000" algn="tl">
                    <a:srgbClr val="000000"/>
                  </a:outerShdw>
                </a:effectLst>
              </a:rPr>
              <a:t>Ar</a:t>
            </a:r>
            <a:r>
              <a:rPr lang="ru-RU" altLang="ru-RU" sz="2000" b="1" dirty="0" smtClean="0">
                <a:solidFill>
                  <a:srgbClr val="FFFFFF"/>
                </a:solidFill>
                <a:effectLst>
                  <a:outerShdw blurRad="38100" dist="38100" dir="2700000" algn="tl">
                    <a:srgbClr val="000000"/>
                  </a:outerShdw>
                </a:effectLst>
              </a:rPr>
              <a:t> ,</a:t>
            </a:r>
            <a:r>
              <a:rPr lang="ru-RU" altLang="ru-RU" sz="2000" b="1" dirty="0" err="1" smtClean="0">
                <a:solidFill>
                  <a:srgbClr val="FFFFFF"/>
                </a:solidFill>
                <a:effectLst>
                  <a:outerShdw blurRad="38100" dist="38100" dir="2700000" algn="tl">
                    <a:srgbClr val="000000"/>
                  </a:outerShdw>
                </a:effectLst>
              </a:rPr>
              <a:t>Kr</a:t>
            </a:r>
            <a:r>
              <a:rPr lang="ru-RU" altLang="ru-RU" sz="2000" b="1" dirty="0" smtClean="0">
                <a:solidFill>
                  <a:srgbClr val="FFFFFF"/>
                </a:solidFill>
                <a:effectLst>
                  <a:outerShdw blurRad="38100" dist="38100" dir="2700000" algn="tl">
                    <a:srgbClr val="000000"/>
                  </a:outerShdw>
                </a:effectLst>
              </a:rPr>
              <a:t> ,</a:t>
            </a:r>
            <a:r>
              <a:rPr lang="ru-RU" altLang="ru-RU" sz="2000" b="1" dirty="0" err="1" smtClean="0">
                <a:solidFill>
                  <a:srgbClr val="FFFFFF"/>
                </a:solidFill>
                <a:effectLst>
                  <a:outerShdw blurRad="38100" dist="38100" dir="2700000" algn="tl">
                    <a:srgbClr val="000000"/>
                  </a:outerShdw>
                </a:effectLst>
              </a:rPr>
              <a:t>Xe</a:t>
            </a:r>
            <a:r>
              <a:rPr lang="ru-RU" altLang="ru-RU" sz="2000" b="1" dirty="0" smtClean="0">
                <a:solidFill>
                  <a:srgbClr val="FFFFFF"/>
                </a:solidFill>
                <a:effectLst>
                  <a:outerShdw blurRad="38100" dist="38100" dir="2700000" algn="tl">
                    <a:srgbClr val="000000"/>
                  </a:outerShdw>
                </a:effectLst>
              </a:rPr>
              <a:t> </a:t>
            </a:r>
            <a:br>
              <a:rPr lang="ru-RU" altLang="ru-RU" sz="2000" b="1" dirty="0" smtClean="0">
                <a:solidFill>
                  <a:srgbClr val="FFFFFF"/>
                </a:solidFill>
                <a:effectLst>
                  <a:outerShdw blurRad="38100" dist="38100" dir="2700000" algn="tl">
                    <a:srgbClr val="000000"/>
                  </a:outerShdw>
                </a:effectLst>
              </a:rPr>
            </a:br>
            <a:r>
              <a:rPr lang="en-US" altLang="ru-RU" sz="2000" b="1" dirty="0" smtClean="0">
                <a:solidFill>
                  <a:srgbClr val="FFFFFF"/>
                </a:solidFill>
                <a:effectLst>
                  <a:outerShdw blurRad="38100" dist="38100" dir="2700000" algn="tl">
                    <a:srgbClr val="000000"/>
                  </a:outerShdw>
                </a:effectLst>
              </a:rPr>
              <a:t>- </a:t>
            </a:r>
            <a:r>
              <a:rPr lang="ru-RU" altLang="ru-RU" sz="2000" b="1" dirty="0" err="1" smtClean="0">
                <a:solidFill>
                  <a:srgbClr val="FFFFFF"/>
                </a:solidFill>
                <a:effectLst>
                  <a:outerShdw blurRad="38100" dist="38100" dir="2700000" algn="tl">
                    <a:srgbClr val="000000"/>
                  </a:outerShdw>
                </a:effectLst>
              </a:rPr>
              <a:t>ion</a:t>
            </a:r>
            <a:r>
              <a:rPr lang="ru-RU" altLang="ru-RU" sz="2000" dirty="0" smtClean="0">
                <a:solidFill>
                  <a:srgbClr val="FFFFFF"/>
                </a:solidFill>
              </a:rPr>
              <a:t> </a:t>
            </a:r>
            <a:r>
              <a:rPr lang="ru-RU" altLang="ru-RU" sz="2000" b="1" dirty="0" err="1" smtClean="0">
                <a:solidFill>
                  <a:srgbClr val="FFFFFF"/>
                </a:solidFill>
                <a:effectLst>
                  <a:outerShdw blurRad="38100" dist="38100" dir="2700000" algn="tl">
                    <a:srgbClr val="000000"/>
                  </a:outerShdw>
                </a:effectLst>
              </a:rPr>
              <a:t>energy</a:t>
            </a:r>
            <a:r>
              <a:rPr lang="ru-RU" altLang="ru-RU" sz="2000" b="1" dirty="0" smtClean="0">
                <a:solidFill>
                  <a:srgbClr val="FFFFFF"/>
                </a:solidFill>
                <a:effectLst>
                  <a:outerShdw blurRad="38100" dist="38100" dir="2700000" algn="tl">
                    <a:srgbClr val="000000"/>
                  </a:outerShdw>
                </a:effectLst>
              </a:rPr>
              <a:t> </a:t>
            </a:r>
            <a:r>
              <a:rPr lang="en-US" altLang="ru-RU" sz="2000" b="1" dirty="0" smtClean="0">
                <a:solidFill>
                  <a:srgbClr val="FFFFFF"/>
                </a:solidFill>
                <a:effectLst>
                  <a:outerShdw blurRad="38100" dist="38100" dir="2700000" algn="tl">
                    <a:srgbClr val="000000"/>
                  </a:outerShdw>
                </a:effectLst>
              </a:rPr>
              <a:t>:  </a:t>
            </a:r>
            <a:r>
              <a:rPr lang="ru-RU" altLang="ru-RU" sz="2000" b="1" dirty="0" smtClean="0">
                <a:solidFill>
                  <a:srgbClr val="FFFFFF"/>
                </a:solidFill>
                <a:effectLst>
                  <a:outerShdw blurRad="38100" dist="38100" dir="2700000" algn="tl">
                    <a:srgbClr val="000000"/>
                  </a:outerShdw>
                </a:effectLst>
              </a:rPr>
              <a:t>2.5 </a:t>
            </a:r>
            <a:r>
              <a:rPr lang="ru-RU" altLang="ru-RU" sz="2000" b="1" dirty="0" err="1" smtClean="0">
                <a:solidFill>
                  <a:srgbClr val="FFFFFF"/>
                </a:solidFill>
                <a:effectLst>
                  <a:outerShdw blurRad="38100" dist="38100" dir="2700000" algn="tl">
                    <a:srgbClr val="000000"/>
                  </a:outerShdw>
                </a:effectLst>
              </a:rPr>
              <a:t>MeV</a:t>
            </a:r>
            <a:r>
              <a:rPr lang="ru-RU" altLang="ru-RU" sz="2000" b="1" dirty="0" smtClean="0">
                <a:solidFill>
                  <a:srgbClr val="FFFFFF"/>
                </a:solidFill>
                <a:effectLst>
                  <a:outerShdw blurRad="38100" dist="38100" dir="2700000" algn="tl">
                    <a:srgbClr val="000000"/>
                  </a:outerShdw>
                </a:effectLst>
              </a:rPr>
              <a:t>/</a:t>
            </a:r>
            <a:r>
              <a:rPr lang="ru-RU" altLang="ru-RU" sz="2000" b="1" dirty="0" err="1" smtClean="0">
                <a:solidFill>
                  <a:srgbClr val="FFFFFF"/>
                </a:solidFill>
                <a:effectLst>
                  <a:outerShdw blurRad="38100" dist="38100" dir="2700000" algn="tl">
                    <a:srgbClr val="000000"/>
                  </a:outerShdw>
                </a:effectLst>
              </a:rPr>
              <a:t>nucleon</a:t>
            </a:r>
            <a:r>
              <a:rPr lang="ru-RU" altLang="ru-RU" sz="2000" b="1" dirty="0" smtClean="0">
                <a:solidFill>
                  <a:srgbClr val="FFFFFF"/>
                </a:solidFill>
                <a:effectLst>
                  <a:outerShdw blurRad="38100" dist="38100" dir="2700000" algn="tl">
                    <a:srgbClr val="000000"/>
                  </a:outerShdw>
                </a:effectLst>
              </a:rPr>
              <a:t> </a:t>
            </a:r>
            <a:r>
              <a:rPr lang="en-US" altLang="ru-RU" sz="2000" b="1" dirty="0" smtClean="0">
                <a:solidFill>
                  <a:srgbClr val="FFFFFF"/>
                </a:solidFill>
                <a:effectLst>
                  <a:outerShdw blurRad="38100" dist="38100" dir="2700000" algn="tl">
                    <a:srgbClr val="000000"/>
                  </a:outerShdw>
                </a:effectLst>
              </a:rPr>
              <a:t>(</a:t>
            </a:r>
            <a:r>
              <a:rPr lang="ru-RU" altLang="ru-RU" sz="2000" b="1" dirty="0" err="1" smtClean="0">
                <a:solidFill>
                  <a:srgbClr val="FFFFFF"/>
                </a:solidFill>
                <a:effectLst>
                  <a:outerShdw blurRad="38100" dist="38100" dir="2700000" algn="tl">
                    <a:srgbClr val="000000"/>
                  </a:outerShdw>
                </a:effectLst>
              </a:rPr>
              <a:t>fixed</a:t>
            </a:r>
            <a:r>
              <a:rPr lang="en-US" altLang="ru-RU" sz="2000" b="1" dirty="0" smtClean="0">
                <a:solidFill>
                  <a:srgbClr val="FFFFFF"/>
                </a:solidFill>
                <a:effectLst>
                  <a:outerShdw blurRad="38100" dist="38100" dir="2700000" algn="tl">
                    <a:srgbClr val="000000"/>
                  </a:outerShdw>
                </a:effectLst>
              </a:rPr>
              <a:t>)</a:t>
            </a:r>
            <a:r>
              <a:rPr lang="ru-RU" altLang="ru-RU" sz="2000" b="1" dirty="0" smtClean="0">
                <a:solidFill>
                  <a:srgbClr val="FFFFFF"/>
                </a:solidFill>
                <a:effectLst>
                  <a:outerShdw blurRad="38100" dist="38100" dir="2700000" algn="tl">
                    <a:srgbClr val="000000"/>
                  </a:outerShdw>
                </a:effectLst>
              </a:rPr>
              <a:t>, </a:t>
            </a:r>
            <a:br>
              <a:rPr lang="ru-RU" altLang="ru-RU" sz="2000" b="1" dirty="0" smtClean="0">
                <a:solidFill>
                  <a:srgbClr val="FFFFFF"/>
                </a:solidFill>
                <a:effectLst>
                  <a:outerShdw blurRad="38100" dist="38100" dir="2700000" algn="tl">
                    <a:srgbClr val="000000"/>
                  </a:outerShdw>
                </a:effectLst>
              </a:rPr>
            </a:br>
            <a:r>
              <a:rPr lang="en-US" altLang="ru-RU" sz="2000" b="1" dirty="0" smtClean="0">
                <a:solidFill>
                  <a:srgbClr val="FFFFFF"/>
                </a:solidFill>
                <a:effectLst>
                  <a:outerShdw blurRad="38100" dist="38100" dir="2700000" algn="tl">
                    <a:srgbClr val="000000"/>
                  </a:outerShdw>
                </a:effectLst>
              </a:rPr>
              <a:t>- </a:t>
            </a:r>
            <a:r>
              <a:rPr lang="ru-RU" altLang="ru-RU" sz="2000" b="1" dirty="0" err="1" smtClean="0">
                <a:solidFill>
                  <a:srgbClr val="FFFFFF"/>
                </a:solidFill>
                <a:effectLst>
                  <a:outerShdw blurRad="38100" dist="38100" dir="2700000" algn="tl">
                    <a:srgbClr val="000000"/>
                  </a:outerShdw>
                </a:effectLst>
              </a:rPr>
              <a:t>intensity</a:t>
            </a:r>
            <a:r>
              <a:rPr lang="en-US" altLang="ru-RU" sz="2000" b="1" dirty="0" smtClean="0">
                <a:solidFill>
                  <a:srgbClr val="FFFFFF"/>
                </a:solidFill>
                <a:effectLst>
                  <a:outerShdw blurRad="38100" dist="38100" dir="2700000" algn="tl">
                    <a:srgbClr val="000000"/>
                  </a:outerShdw>
                </a:effectLst>
              </a:rPr>
              <a:t>:</a:t>
            </a:r>
            <a:r>
              <a:rPr lang="ru-RU" altLang="ru-RU" sz="2000" b="1" dirty="0" smtClean="0">
                <a:solidFill>
                  <a:srgbClr val="FFFFFF"/>
                </a:solidFill>
                <a:effectLst>
                  <a:outerShdw blurRad="38100" dist="38100" dir="2700000" algn="tl">
                    <a:srgbClr val="000000"/>
                  </a:outerShdw>
                </a:effectLst>
              </a:rPr>
              <a:t> ~ 1 </a:t>
            </a:r>
            <a:r>
              <a:rPr lang="ru-RU" altLang="ru-RU" sz="2000" b="1" dirty="0" err="1" smtClean="0">
                <a:solidFill>
                  <a:srgbClr val="FFFFFF"/>
                </a:solidFill>
                <a:effectLst>
                  <a:outerShdw blurRad="38100" dist="38100" dir="2700000" algn="tl">
                    <a:srgbClr val="000000"/>
                  </a:outerShdw>
                </a:effectLst>
              </a:rPr>
              <a:t>p</a:t>
            </a:r>
            <a:r>
              <a:rPr lang="ru-RU" altLang="ru-RU" sz="2000" b="1" dirty="0" err="1" smtClean="0">
                <a:solidFill>
                  <a:srgbClr val="FFFFFF"/>
                </a:solidFill>
                <a:effectLst>
                  <a:outerShdw blurRad="38100" dist="38100" dir="2700000" algn="tl">
                    <a:srgbClr val="000000"/>
                  </a:outerShdw>
                </a:effectLst>
                <a:sym typeface="Symbol" panose="05050102010706020507" pitchFamily="18" charset="2"/>
              </a:rPr>
              <a:t></a:t>
            </a:r>
            <a:r>
              <a:rPr lang="ru-RU" altLang="ru-RU" sz="2000" b="1" dirty="0" err="1" smtClean="0">
                <a:solidFill>
                  <a:srgbClr val="FFFFFF"/>
                </a:solidFill>
                <a:effectLst>
                  <a:outerShdw blurRad="38100" dist="38100" dir="2700000" algn="tl">
                    <a:srgbClr val="000000"/>
                  </a:outerShdw>
                </a:effectLst>
              </a:rPr>
              <a:t>A</a:t>
            </a:r>
            <a:r>
              <a:rPr lang="ru-RU" altLang="ru-RU" sz="2000" b="1" dirty="0" smtClean="0">
                <a:solidFill>
                  <a:srgbClr val="FFFFFF"/>
                </a:solidFill>
                <a:effectLst>
                  <a:outerShdw blurRad="38100" dist="38100" dir="2700000" algn="tl">
                    <a:srgbClr val="000000"/>
                  </a:outerShdw>
                </a:effectLst>
              </a:rPr>
              <a:t> </a:t>
            </a:r>
            <a:r>
              <a:rPr lang="en-US" altLang="ru-RU" sz="2000" b="1" dirty="0" smtClean="0">
                <a:solidFill>
                  <a:srgbClr val="FFFFFF"/>
                </a:solidFill>
                <a:effectLst>
                  <a:outerShdw blurRad="38100" dist="38100" dir="2700000" algn="tl">
                    <a:srgbClr val="000000"/>
                  </a:outerShdw>
                </a:effectLst>
              </a:rPr>
              <a:t> </a:t>
            </a:r>
            <a:r>
              <a:rPr lang="ru-RU" altLang="ru-RU" sz="2000" b="1" dirty="0" smtClean="0">
                <a:solidFill>
                  <a:srgbClr val="FFFFFF"/>
                </a:solidFill>
                <a:effectLst>
                  <a:outerShdw blurRad="38100" dist="38100" dir="2700000" algn="tl">
                    <a:srgbClr val="000000"/>
                  </a:outerShdw>
                </a:effectLst>
              </a:rPr>
              <a:t>( 6</a:t>
            </a:r>
            <a:r>
              <a:rPr lang="ru-RU" altLang="ru-RU" sz="2000" b="1" dirty="0" smtClean="0">
                <a:solidFill>
                  <a:srgbClr val="FFFFFF"/>
                </a:solidFill>
                <a:effectLst>
                  <a:outerShdw blurRad="38100" dist="38100" dir="2700000" algn="tl">
                    <a:srgbClr val="000000"/>
                  </a:outerShdw>
                </a:effectLst>
                <a:sym typeface="Symbol" panose="05050102010706020507" pitchFamily="18" charset="2"/>
              </a:rPr>
              <a:t></a:t>
            </a:r>
            <a:r>
              <a:rPr lang="ru-RU" altLang="ru-RU" sz="2000" b="1" dirty="0" smtClean="0">
                <a:solidFill>
                  <a:srgbClr val="FFFFFF"/>
                </a:solidFill>
                <a:effectLst>
                  <a:outerShdw blurRad="38100" dist="38100" dir="2700000" algn="tl">
                    <a:srgbClr val="000000"/>
                  </a:outerShdw>
                </a:effectLst>
              </a:rPr>
              <a:t> 10</a:t>
            </a:r>
            <a:r>
              <a:rPr lang="ru-RU" altLang="ru-RU" sz="2000" b="1" baseline="30000" dirty="0" smtClean="0">
                <a:solidFill>
                  <a:srgbClr val="FFFFFF"/>
                </a:solidFill>
                <a:effectLst>
                  <a:outerShdw blurRad="38100" dist="38100" dir="2700000" algn="tl">
                    <a:srgbClr val="000000"/>
                  </a:outerShdw>
                </a:effectLst>
              </a:rPr>
              <a:t>12</a:t>
            </a:r>
            <a:r>
              <a:rPr lang="ru-RU" altLang="ru-RU" sz="2000" b="1" dirty="0" smtClean="0">
                <a:solidFill>
                  <a:srgbClr val="FFFFFF"/>
                </a:solidFill>
                <a:effectLst>
                  <a:outerShdw blurRad="38100" dist="38100" dir="2700000" algn="tl">
                    <a:srgbClr val="000000"/>
                  </a:outerShdw>
                </a:effectLst>
              </a:rPr>
              <a:t> p</a:t>
            </a:r>
            <a:r>
              <a:rPr lang="en-US" altLang="ru-RU" sz="2000" b="1" dirty="0" err="1" smtClean="0">
                <a:solidFill>
                  <a:srgbClr val="FFFFFF"/>
                </a:solidFill>
                <a:effectLst>
                  <a:outerShdw blurRad="38100" dist="38100" dir="2700000" algn="tl">
                    <a:srgbClr val="000000"/>
                  </a:outerShdw>
                </a:effectLst>
              </a:rPr>
              <a:t>ps</a:t>
            </a:r>
            <a:r>
              <a:rPr lang="ru-RU" altLang="ru-RU" sz="2000" b="1" dirty="0" smtClean="0">
                <a:solidFill>
                  <a:srgbClr val="FFFFFF"/>
                </a:solidFill>
                <a:effectLst>
                  <a:outerShdw blurRad="38100" dist="38100" dir="2700000" algn="tl">
                    <a:srgbClr val="000000"/>
                  </a:outerShdw>
                </a:effectLst>
              </a:rPr>
              <a:t>)</a:t>
            </a:r>
            <a:br>
              <a:rPr lang="ru-RU" altLang="ru-RU" sz="2000" b="1" dirty="0" smtClean="0">
                <a:solidFill>
                  <a:srgbClr val="FFFFFF"/>
                </a:solidFill>
                <a:effectLst>
                  <a:outerShdw blurRad="38100" dist="38100" dir="2700000" algn="tl">
                    <a:srgbClr val="000000"/>
                  </a:outerShdw>
                </a:effectLst>
              </a:rPr>
            </a:br>
            <a:endParaRPr lang="en-US" altLang="ru-RU" sz="2000" b="1" dirty="0" smtClean="0">
              <a:solidFill>
                <a:srgbClr val="FFFFFF"/>
              </a:solidFill>
              <a:effectLst>
                <a:outerShdw blurRad="38100" dist="38100" dir="2700000" algn="tl">
                  <a:srgbClr val="000000"/>
                </a:outerShdw>
              </a:effectLst>
            </a:endParaRPr>
          </a:p>
          <a:p>
            <a:pPr eaLnBrk="1" hangingPunct="1">
              <a:buFont typeface="Wingdings" panose="05000000000000000000" pitchFamily="2" charset="2"/>
              <a:buNone/>
              <a:defRPr/>
            </a:pPr>
            <a:r>
              <a:rPr lang="ru-RU" altLang="ru-RU" sz="2800" b="1" i="1" u="sng" dirty="0" err="1" smtClean="0">
                <a:solidFill>
                  <a:srgbClr val="FFCC00"/>
                </a:solidFill>
                <a:effectLst>
                  <a:outerShdw blurRad="38100" dist="38100" dir="2700000" algn="tl">
                    <a:srgbClr val="000000"/>
                  </a:outerShdw>
                </a:effectLst>
              </a:rPr>
              <a:t>The</a:t>
            </a:r>
            <a:r>
              <a:rPr lang="ru-RU" altLang="ru-RU" sz="2800" b="1" i="1" u="sng" dirty="0" smtClean="0">
                <a:solidFill>
                  <a:srgbClr val="FFCC00"/>
                </a:solidFill>
                <a:effectLst>
                  <a:outerShdw blurRad="38100" dist="38100" dir="2700000" algn="tl">
                    <a:srgbClr val="000000"/>
                  </a:outerShdw>
                </a:effectLst>
              </a:rPr>
              <a:t> </a:t>
            </a:r>
            <a:r>
              <a:rPr lang="ru-RU" altLang="ru-RU" sz="2800" b="1" i="1" u="sng" dirty="0" err="1" smtClean="0">
                <a:solidFill>
                  <a:srgbClr val="FFCC00"/>
                </a:solidFill>
                <a:effectLst>
                  <a:outerShdw blurRad="38100" dist="38100" dir="2700000" algn="tl">
                    <a:srgbClr val="000000"/>
                  </a:outerShdw>
                </a:effectLst>
              </a:rPr>
              <a:t>equipment</a:t>
            </a:r>
            <a:r>
              <a:rPr lang="ru-RU" altLang="ru-RU" sz="2800" b="1" i="1" u="sng" dirty="0" smtClean="0">
                <a:solidFill>
                  <a:srgbClr val="FFCC00"/>
                </a:solidFill>
                <a:effectLst>
                  <a:outerShdw blurRad="38100" dist="38100" dir="2700000" algn="tl">
                    <a:srgbClr val="000000"/>
                  </a:outerShdw>
                </a:effectLst>
              </a:rPr>
              <a:t> </a:t>
            </a:r>
            <a:r>
              <a:rPr lang="ru-RU" altLang="ru-RU" sz="2800" b="1" i="1" u="sng" dirty="0" err="1" smtClean="0">
                <a:solidFill>
                  <a:srgbClr val="FFCC00"/>
                </a:solidFill>
                <a:effectLst>
                  <a:outerShdw blurRad="38100" dist="38100" dir="2700000" algn="tl">
                    <a:srgbClr val="000000"/>
                  </a:outerShdw>
                </a:effectLst>
              </a:rPr>
              <a:t>must</a:t>
            </a:r>
            <a:r>
              <a:rPr lang="ru-RU" altLang="ru-RU" sz="2800" b="1" i="1" u="sng" dirty="0" smtClean="0">
                <a:solidFill>
                  <a:srgbClr val="FFCC00"/>
                </a:solidFill>
                <a:effectLst>
                  <a:outerShdw blurRad="38100" dist="38100" dir="2700000" algn="tl">
                    <a:srgbClr val="000000"/>
                  </a:outerShdw>
                </a:effectLst>
              </a:rPr>
              <a:t> </a:t>
            </a:r>
            <a:r>
              <a:rPr lang="ru-RU" altLang="ru-RU" sz="2800" b="1" i="1" u="sng" dirty="0" err="1" smtClean="0">
                <a:solidFill>
                  <a:srgbClr val="FFCC00"/>
                </a:solidFill>
                <a:effectLst>
                  <a:outerShdw blurRad="38100" dist="38100" dir="2700000" algn="tl">
                    <a:srgbClr val="000000"/>
                  </a:outerShdw>
                </a:effectLst>
              </a:rPr>
              <a:t>be</a:t>
            </a:r>
            <a:r>
              <a:rPr lang="ru-RU" altLang="ru-RU" sz="2800" b="1" i="1" u="sng" dirty="0" smtClean="0">
                <a:solidFill>
                  <a:srgbClr val="FFCC00"/>
                </a:solidFill>
                <a:effectLst>
                  <a:outerShdw blurRad="38100" dist="38100" dir="2700000" algn="tl">
                    <a:srgbClr val="000000"/>
                  </a:outerShdw>
                </a:effectLst>
              </a:rPr>
              <a:t> </a:t>
            </a:r>
            <a:r>
              <a:rPr lang="ru-RU" altLang="ru-RU" sz="2800" b="1" i="1" u="sng" dirty="0" err="1" smtClean="0">
                <a:solidFill>
                  <a:srgbClr val="FFCC00"/>
                </a:solidFill>
                <a:effectLst>
                  <a:outerShdw blurRad="38100" dist="38100" dir="2700000" algn="tl">
                    <a:srgbClr val="000000"/>
                  </a:outerShdw>
                </a:effectLst>
              </a:rPr>
              <a:t>simple</a:t>
            </a:r>
            <a:r>
              <a:rPr lang="ru-RU" altLang="ru-RU" sz="2800" b="1" i="1" u="sng" dirty="0" smtClean="0">
                <a:solidFill>
                  <a:srgbClr val="FFCC00"/>
                </a:solidFill>
                <a:effectLst>
                  <a:outerShdw blurRad="38100" dist="38100" dir="2700000" algn="tl">
                    <a:srgbClr val="000000"/>
                  </a:outerShdw>
                </a:effectLst>
              </a:rPr>
              <a:t> </a:t>
            </a:r>
            <a:r>
              <a:rPr lang="ru-RU" altLang="ru-RU" sz="2800" b="1" i="1" u="sng" dirty="0" err="1" smtClean="0">
                <a:solidFill>
                  <a:srgbClr val="FFCC00"/>
                </a:solidFill>
                <a:effectLst>
                  <a:outerShdw blurRad="38100" dist="38100" dir="2700000" algn="tl">
                    <a:srgbClr val="000000"/>
                  </a:outerShdw>
                </a:effectLst>
              </a:rPr>
              <a:t>and</a:t>
            </a:r>
            <a:r>
              <a:rPr lang="ru-RU" altLang="ru-RU" sz="2800" b="1" i="1" u="sng" dirty="0" smtClean="0">
                <a:solidFill>
                  <a:srgbClr val="FFCC00"/>
                </a:solidFill>
                <a:effectLst>
                  <a:outerShdw blurRad="38100" dist="38100" dir="2700000" algn="tl">
                    <a:srgbClr val="000000"/>
                  </a:outerShdw>
                </a:effectLst>
              </a:rPr>
              <a:t> </a:t>
            </a:r>
            <a:r>
              <a:rPr lang="ru-RU" altLang="ru-RU" sz="2800" b="1" i="1" u="sng" dirty="0" err="1" smtClean="0">
                <a:solidFill>
                  <a:srgbClr val="FFCC00"/>
                </a:solidFill>
                <a:effectLst>
                  <a:outerShdw blurRad="38100" dist="38100" dir="2700000" algn="tl">
                    <a:srgbClr val="000000"/>
                  </a:outerShdw>
                </a:effectLst>
              </a:rPr>
              <a:t>reliable</a:t>
            </a:r>
            <a:r>
              <a:rPr lang="ru-RU" altLang="ru-RU" sz="2800" b="1" i="1" u="sng" dirty="0" smtClean="0">
                <a:solidFill>
                  <a:srgbClr val="FFCC00"/>
                </a:solidFill>
                <a:effectLst>
                  <a:outerShdw blurRad="38100" dist="38100" dir="2700000" algn="tl">
                    <a:srgbClr val="000000"/>
                  </a:outerShdw>
                </a:effectLst>
              </a:rPr>
              <a:t>.</a:t>
            </a:r>
            <a:br>
              <a:rPr lang="ru-RU" altLang="ru-RU" sz="2800" b="1" i="1" u="sng" dirty="0" smtClean="0">
                <a:solidFill>
                  <a:srgbClr val="FFCC00"/>
                </a:solidFill>
                <a:effectLst>
                  <a:outerShdw blurRad="38100" dist="38100" dir="2700000" algn="tl">
                    <a:srgbClr val="000000"/>
                  </a:outerShdw>
                </a:effectLst>
              </a:rPr>
            </a:br>
            <a:endParaRPr lang="en-US" altLang="ru-RU" sz="2800" b="1" i="1" u="sng" dirty="0" smtClean="0">
              <a:solidFill>
                <a:srgbClr val="FFCC00"/>
              </a:solidFill>
              <a:effectLst>
                <a:outerShdw blurRad="38100" dist="38100" dir="2700000" algn="tl">
                  <a:srgbClr val="000000"/>
                </a:outerShdw>
              </a:effectLst>
            </a:endParaRPr>
          </a:p>
          <a:p>
            <a:pPr eaLnBrk="1" hangingPunct="1">
              <a:buFont typeface="Wingdings" panose="05000000000000000000" pitchFamily="2" charset="2"/>
              <a:buNone/>
              <a:defRPr/>
            </a:pPr>
            <a:r>
              <a:rPr lang="en-US" altLang="ru-RU" sz="2400" b="1" i="1" u="sng" dirty="0" smtClean="0">
                <a:solidFill>
                  <a:srgbClr val="FFCC00"/>
                </a:solidFill>
                <a:effectLst>
                  <a:outerShdw blurRad="38100" dist="38100" dir="2700000" algn="tl">
                    <a:srgbClr val="000000"/>
                  </a:outerShdw>
                </a:effectLst>
              </a:rPr>
              <a:t>Operating time in the mode</a:t>
            </a:r>
            <a:r>
              <a:rPr lang="ru-RU" altLang="ru-RU" sz="2400" b="1" i="1" u="sng" dirty="0" smtClean="0">
                <a:solidFill>
                  <a:srgbClr val="FFCC00"/>
                </a:solidFill>
                <a:effectLst>
                  <a:outerShdw blurRad="38100" dist="38100" dir="2700000" algn="tl">
                    <a:srgbClr val="000000"/>
                  </a:outerShdw>
                </a:effectLst>
              </a:rPr>
              <a:t> </a:t>
            </a:r>
            <a:r>
              <a:rPr lang="en-US" altLang="ru-RU" sz="2400" b="1" i="1" u="sng" dirty="0" smtClean="0">
                <a:solidFill>
                  <a:srgbClr val="FFCC00"/>
                </a:solidFill>
                <a:effectLst>
                  <a:outerShdw blurRad="38100" dist="38100" dir="2700000" algn="tl">
                    <a:srgbClr val="000000"/>
                  </a:outerShdw>
                </a:effectLst>
              </a:rPr>
              <a:t>of film</a:t>
            </a:r>
            <a:r>
              <a:rPr lang="ru-RU" altLang="ru-RU" sz="2400" b="1" i="1" u="sng" dirty="0" smtClean="0">
                <a:solidFill>
                  <a:srgbClr val="FFCC00"/>
                </a:solidFill>
                <a:effectLst>
                  <a:outerShdw blurRad="38100" dist="38100" dir="2700000" algn="tl">
                    <a:srgbClr val="000000"/>
                  </a:outerShdw>
                </a:effectLst>
              </a:rPr>
              <a:t> </a:t>
            </a:r>
            <a:r>
              <a:rPr lang="en-US" altLang="ru-RU" sz="2400" b="1" i="1" u="sng" dirty="0" smtClean="0">
                <a:solidFill>
                  <a:srgbClr val="FFCC00"/>
                </a:solidFill>
                <a:effectLst>
                  <a:outerShdw blurRad="38100" dist="38100" dir="2700000" algn="tl">
                    <a:srgbClr val="000000"/>
                  </a:outerShdw>
                </a:effectLst>
              </a:rPr>
              <a:t>irradiation </a:t>
            </a:r>
            <a:r>
              <a:rPr lang="ru-RU" altLang="ru-RU" sz="2400" b="1" i="1" u="sng" dirty="0" smtClean="0">
                <a:solidFill>
                  <a:srgbClr val="FFCC00"/>
                </a:solidFill>
                <a:effectLst>
                  <a:outerShdw blurRad="38100" dist="38100" dir="2700000" algn="tl">
                    <a:srgbClr val="000000"/>
                  </a:outerShdw>
                </a:effectLst>
              </a:rPr>
              <a:t>- 7000 </a:t>
            </a:r>
            <a:r>
              <a:rPr lang="ru-RU" altLang="ru-RU" sz="2000" b="1" i="1" u="sng" dirty="0" err="1" smtClean="0">
                <a:solidFill>
                  <a:srgbClr val="FFCC00"/>
                </a:solidFill>
                <a:effectLst>
                  <a:outerShdw blurRad="38100" dist="38100" dir="2700000" algn="tl">
                    <a:srgbClr val="000000"/>
                  </a:outerShdw>
                </a:effectLst>
              </a:rPr>
              <a:t>hour</a:t>
            </a:r>
            <a:r>
              <a:rPr lang="en-US" altLang="ru-RU" sz="2000" b="1" i="1" u="sng" dirty="0" smtClean="0">
                <a:solidFill>
                  <a:srgbClr val="FFCC00"/>
                </a:solidFill>
                <a:effectLst>
                  <a:outerShdw blurRad="38100" dist="38100" dir="2700000" algn="tl">
                    <a:srgbClr val="000000"/>
                  </a:outerShdw>
                </a:effectLst>
              </a:rPr>
              <a:t>s</a:t>
            </a:r>
            <a:r>
              <a:rPr lang="ru-RU" altLang="ru-RU" sz="2000" b="1" i="1" u="sng" dirty="0" smtClean="0">
                <a:solidFill>
                  <a:srgbClr val="FFCC00"/>
                </a:solidFill>
                <a:effectLst>
                  <a:outerShdw blurRad="38100" dist="38100" dir="2700000" algn="tl">
                    <a:srgbClr val="000000"/>
                  </a:outerShdw>
                </a:effectLst>
              </a:rPr>
              <a:t>/</a:t>
            </a:r>
            <a:r>
              <a:rPr lang="ru-RU" altLang="ru-RU" sz="2000" b="1" i="1" u="sng" dirty="0" err="1" smtClean="0">
                <a:solidFill>
                  <a:srgbClr val="FFCC00"/>
                </a:solidFill>
                <a:effectLst>
                  <a:outerShdw blurRad="38100" dist="38100" dir="2700000" algn="tl">
                    <a:srgbClr val="000000"/>
                  </a:outerShdw>
                </a:effectLst>
              </a:rPr>
              <a:t>year</a:t>
            </a:r>
            <a:r>
              <a:rPr lang="ru-RU" altLang="ru-RU" sz="2400" b="1" i="1" u="sng" dirty="0" smtClean="0">
                <a:solidFill>
                  <a:srgbClr val="FFCC00"/>
                </a:solidFill>
                <a:effectLst>
                  <a:outerShdw blurRad="38100" dist="38100" dir="2700000" algn="tl">
                    <a:srgbClr val="000000"/>
                  </a:outerShdw>
                </a:effectLst>
              </a:rPr>
              <a:t/>
            </a:r>
            <a:br>
              <a:rPr lang="ru-RU" altLang="ru-RU" sz="2400" b="1" i="1" u="sng" dirty="0" smtClean="0">
                <a:solidFill>
                  <a:srgbClr val="FFCC00"/>
                </a:solidFill>
                <a:effectLst>
                  <a:outerShdw blurRad="38100" dist="38100" dir="2700000" algn="tl">
                    <a:srgbClr val="000000"/>
                  </a:outerShdw>
                </a:effectLst>
              </a:rPr>
            </a:br>
            <a:r>
              <a:rPr lang="ru-RU" altLang="ru-RU" sz="2000" b="1" i="1" u="sng" dirty="0" smtClean="0">
                <a:solidFill>
                  <a:srgbClr val="FFFFFF"/>
                </a:solidFill>
                <a:effectLst>
                  <a:outerShdw blurRad="38100" dist="38100" dir="2700000" algn="tl">
                    <a:srgbClr val="000000"/>
                  </a:outerShdw>
                </a:effectLst>
              </a:rPr>
              <a:t/>
            </a:r>
            <a:br>
              <a:rPr lang="ru-RU" altLang="ru-RU" sz="2000" b="1" i="1" u="sng" dirty="0" smtClean="0">
                <a:solidFill>
                  <a:srgbClr val="FFFFFF"/>
                </a:solidFill>
                <a:effectLst>
                  <a:outerShdw blurRad="38100" dist="38100" dir="2700000" algn="tl">
                    <a:srgbClr val="000000"/>
                  </a:outerShdw>
                </a:effectLst>
              </a:rPr>
            </a:br>
            <a:r>
              <a:rPr lang="ru-RU" altLang="ru-RU" sz="2400" b="1" i="1" u="sng" dirty="0" err="1" smtClean="0">
                <a:solidFill>
                  <a:srgbClr val="FFFFFF"/>
                </a:solidFill>
                <a:effectLst>
                  <a:outerShdw blurRad="38100" dist="38100" dir="2700000" algn="tl">
                    <a:srgbClr val="000000"/>
                  </a:outerShdw>
                </a:effectLst>
              </a:rPr>
              <a:t>Project</a:t>
            </a:r>
            <a:r>
              <a:rPr lang="ru-RU" altLang="ru-RU" sz="2400" b="1" i="1" u="sng" dirty="0" smtClean="0">
                <a:solidFill>
                  <a:srgbClr val="FFFFFF"/>
                </a:solidFill>
                <a:effectLst>
                  <a:outerShdw blurRad="38100" dist="38100" dir="2700000" algn="tl">
                    <a:srgbClr val="000000"/>
                  </a:outerShdw>
                </a:effectLst>
              </a:rPr>
              <a:t> </a:t>
            </a:r>
            <a:r>
              <a:rPr lang="ru-RU" altLang="ru-RU" sz="2400" b="1" i="1" u="sng" dirty="0" err="1" smtClean="0">
                <a:solidFill>
                  <a:srgbClr val="FFFFFF"/>
                </a:solidFill>
                <a:effectLst>
                  <a:outerShdw blurRad="38100" dist="38100" dir="2700000" algn="tl">
                    <a:srgbClr val="000000"/>
                  </a:outerShdw>
                </a:effectLst>
              </a:rPr>
              <a:t>start</a:t>
            </a:r>
            <a:r>
              <a:rPr lang="ru-RU" altLang="ru-RU" sz="2400" b="1" i="1" u="sng" dirty="0" smtClean="0">
                <a:solidFill>
                  <a:srgbClr val="FFFFFF"/>
                </a:solidFill>
                <a:effectLst>
                  <a:outerShdw blurRad="38100" dist="38100" dir="2700000" algn="tl">
                    <a:srgbClr val="000000"/>
                  </a:outerShdw>
                </a:effectLst>
              </a:rPr>
              <a:t>: </a:t>
            </a:r>
            <a:r>
              <a:rPr lang="ru-RU" altLang="ru-RU" sz="2400" b="1" i="1" u="sng" dirty="0" err="1" smtClean="0">
                <a:solidFill>
                  <a:srgbClr val="FFFFFF"/>
                </a:solidFill>
                <a:effectLst>
                  <a:outerShdw blurRad="38100" dist="38100" dir="2700000" algn="tl">
                    <a:srgbClr val="000000"/>
                  </a:outerShdw>
                </a:effectLst>
              </a:rPr>
              <a:t>August</a:t>
            </a:r>
            <a:r>
              <a:rPr lang="ru-RU" altLang="ru-RU" sz="2400" b="1" i="1" u="sng" dirty="0" smtClean="0">
                <a:solidFill>
                  <a:srgbClr val="FFFFFF"/>
                </a:solidFill>
                <a:effectLst>
                  <a:outerShdw blurRad="38100" dist="38100" dir="2700000" algn="tl">
                    <a:srgbClr val="000000"/>
                  </a:outerShdw>
                </a:effectLst>
              </a:rPr>
              <a:t> 2009. </a:t>
            </a:r>
            <a:br>
              <a:rPr lang="ru-RU" altLang="ru-RU" sz="2400" b="1" i="1" u="sng" dirty="0" smtClean="0">
                <a:solidFill>
                  <a:srgbClr val="FFFFFF"/>
                </a:solidFill>
                <a:effectLst>
                  <a:outerShdw blurRad="38100" dist="38100" dir="2700000" algn="tl">
                    <a:srgbClr val="000000"/>
                  </a:outerShdw>
                </a:effectLst>
              </a:rPr>
            </a:br>
            <a:r>
              <a:rPr lang="ru-RU" altLang="ru-RU" sz="2400" b="1" i="1" u="sng" dirty="0" err="1" smtClean="0">
                <a:solidFill>
                  <a:srgbClr val="FFFFFF"/>
                </a:solidFill>
                <a:effectLst>
                  <a:outerShdw blurRad="38100" dist="38100" dir="2700000" algn="tl">
                    <a:srgbClr val="000000"/>
                  </a:outerShdw>
                </a:effectLst>
              </a:rPr>
              <a:t>Commissioning</a:t>
            </a:r>
            <a:r>
              <a:rPr lang="ru-RU" altLang="ru-RU" sz="2400" b="1" i="1" u="sng" dirty="0" smtClean="0">
                <a:solidFill>
                  <a:srgbClr val="FFFFFF"/>
                </a:solidFill>
                <a:effectLst>
                  <a:outerShdw blurRad="38100" dist="38100" dir="2700000" algn="tl">
                    <a:srgbClr val="000000"/>
                  </a:outerShdw>
                </a:effectLst>
              </a:rPr>
              <a:t>: 2012.</a:t>
            </a:r>
            <a:r>
              <a:rPr lang="ru-RU" altLang="ru-RU" sz="2400" dirty="0" smtClean="0">
                <a:solidFill>
                  <a:srgbClr val="FFFFFF"/>
                </a:solidFill>
              </a:rPr>
              <a:t> </a:t>
            </a:r>
            <a:endParaRPr lang="en-US" altLang="ru-RU" sz="2400" dirty="0" smtClean="0">
              <a:solidFill>
                <a:srgbClr val="FFFFFF"/>
              </a:solidFill>
            </a:endParaRPr>
          </a:p>
        </p:txBody>
      </p:sp>
    </p:spTree>
    <p:extLst>
      <p:ext uri="{BB962C8B-B14F-4D97-AF65-F5344CB8AC3E}">
        <p14:creationId xmlns:p14="http://schemas.microsoft.com/office/powerpoint/2010/main" xmlns="" val="3988034840"/>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58786"/>
                                        </p:tgtEl>
                                        <p:attrNameLst>
                                          <p:attrName>style.visibility</p:attrName>
                                        </p:attrNameLst>
                                      </p:cBhvr>
                                      <p:to>
                                        <p:strVal val="visible"/>
                                      </p:to>
                                    </p:set>
                                    <p:animEffect transition="in" filter="fade">
                                      <p:cBhvr>
                                        <p:cTn id="7" dur="1000"/>
                                        <p:tgtEl>
                                          <p:spTgt spid="758786"/>
                                        </p:tgtEl>
                                      </p:cBhvr>
                                    </p:animEffect>
                                    <p:anim calcmode="lin" valueType="num">
                                      <p:cBhvr>
                                        <p:cTn id="8" dur="1000" fill="hold"/>
                                        <p:tgtEl>
                                          <p:spTgt spid="758786"/>
                                        </p:tgtEl>
                                        <p:attrNameLst>
                                          <p:attrName>ppt_x</p:attrName>
                                        </p:attrNameLst>
                                      </p:cBhvr>
                                      <p:tavLst>
                                        <p:tav tm="0">
                                          <p:val>
                                            <p:strVal val="#ppt_x"/>
                                          </p:val>
                                        </p:tav>
                                        <p:tav tm="100000">
                                          <p:val>
                                            <p:strVal val="#ppt_x"/>
                                          </p:val>
                                        </p:tav>
                                      </p:tavLst>
                                    </p:anim>
                                    <p:anim calcmode="lin" valueType="num">
                                      <p:cBhvr>
                                        <p:cTn id="9" dur="1000" fill="hold"/>
                                        <p:tgtEl>
                                          <p:spTgt spid="75878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58788"/>
                                        </p:tgtEl>
                                        <p:attrNameLst>
                                          <p:attrName>style.visibility</p:attrName>
                                        </p:attrNameLst>
                                      </p:cBhvr>
                                      <p:to>
                                        <p:strVal val="visible"/>
                                      </p:to>
                                    </p:set>
                                    <p:animEffect transition="in" filter="fade">
                                      <p:cBhvr>
                                        <p:cTn id="13" dur="1000"/>
                                        <p:tgtEl>
                                          <p:spTgt spid="758788"/>
                                        </p:tgtEl>
                                      </p:cBhvr>
                                    </p:animEffect>
                                    <p:anim calcmode="lin" valueType="num">
                                      <p:cBhvr>
                                        <p:cTn id="14" dur="1000" fill="hold"/>
                                        <p:tgtEl>
                                          <p:spTgt spid="758788"/>
                                        </p:tgtEl>
                                        <p:attrNameLst>
                                          <p:attrName>ppt_x</p:attrName>
                                        </p:attrNameLst>
                                      </p:cBhvr>
                                      <p:tavLst>
                                        <p:tav tm="0">
                                          <p:val>
                                            <p:strVal val="#ppt_x"/>
                                          </p:val>
                                        </p:tav>
                                        <p:tav tm="100000">
                                          <p:val>
                                            <p:strVal val="#ppt_x"/>
                                          </p:val>
                                        </p:tav>
                                      </p:tavLst>
                                    </p:anim>
                                    <p:anim calcmode="lin" valueType="num">
                                      <p:cBhvr>
                                        <p:cTn id="15" dur="1000" fill="hold"/>
                                        <p:tgtEl>
                                          <p:spTgt spid="7587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786" grpId="0"/>
      <p:bldP spid="758788"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79512" y="83622"/>
            <a:ext cx="8640316" cy="523220"/>
          </a:xfrm>
          <a:prstGeom prst="rect">
            <a:avLst/>
          </a:prstGeom>
          <a:solidFill>
            <a:schemeClr val="tx1"/>
          </a:solidFill>
          <a:ln>
            <a:noFill/>
          </a:ln>
          <a:effectLst/>
          <a:extLst>
            <a:ext uri="{91240B29-F687-4F45-9708-019B960494DF}">
              <a14:hiddenLine xmlns:a14="http://schemas.microsoft.com/office/drawing/2010/main" xmlns="" w="9525" algn="ctr">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2800" b="1" i="1" dirty="0" smtClean="0">
                <a:solidFill>
                  <a:srgbClr val="000066"/>
                </a:solidFill>
                <a:cs typeface="Arial" pitchFamily="34" charset="0"/>
              </a:rPr>
              <a:t>Main parameters of </a:t>
            </a:r>
            <a:r>
              <a:rPr lang="en-US" altLang="ru-RU" sz="2800" b="1" i="1" dirty="0" smtClean="0">
                <a:solidFill>
                  <a:srgbClr val="000066"/>
                </a:solidFill>
                <a:ea typeface="Times New Roman" panose="02020603050405020304" pitchFamily="18" charset="0"/>
                <a:cs typeface="Arial" pitchFamily="34" charset="0"/>
              </a:rPr>
              <a:t>DC-110 </a:t>
            </a:r>
            <a:r>
              <a:rPr lang="en-US" altLang="ru-RU" sz="2800" b="1" i="1" dirty="0" smtClean="0">
                <a:solidFill>
                  <a:srgbClr val="000066"/>
                </a:solidFill>
                <a:cs typeface="Arial" pitchFamily="34" charset="0"/>
              </a:rPr>
              <a:t>cyclotron</a:t>
            </a:r>
            <a:r>
              <a:rPr lang="ru-RU" altLang="ru-RU" sz="2400" b="1" i="1" dirty="0" smtClean="0">
                <a:solidFill>
                  <a:srgbClr val="000066"/>
                </a:solidFill>
                <a:latin typeface="Times New Roman" panose="02020603050405020304" pitchFamily="18" charset="0"/>
                <a:cs typeface="Times New Roman" panose="02020603050405020304" pitchFamily="18" charset="0"/>
              </a:rPr>
              <a:t>.</a:t>
            </a:r>
          </a:p>
        </p:txBody>
      </p:sp>
      <p:graphicFrame>
        <p:nvGraphicFramePr>
          <p:cNvPr id="762978" name="Group 98"/>
          <p:cNvGraphicFramePr>
            <a:graphicFrameLocks noGrp="1"/>
          </p:cNvGraphicFramePr>
          <p:nvPr>
            <p:extLst/>
          </p:nvPr>
        </p:nvGraphicFramePr>
        <p:xfrm>
          <a:off x="107504" y="692696"/>
          <a:ext cx="8820596" cy="6070604"/>
        </p:xfrm>
        <a:graphic>
          <a:graphicData uri="http://schemas.openxmlformats.org/drawingml/2006/table">
            <a:tbl>
              <a:tblPr/>
              <a:tblGrid>
                <a:gridCol w="5436389"/>
                <a:gridCol w="1224075"/>
                <a:gridCol w="1152070"/>
                <a:gridCol w="1008062"/>
              </a:tblGrid>
              <a:tr h="576263">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ACCELERATED IONS</a:t>
                      </a:r>
                      <a:endParaRPr kumimoji="0" lang="ru-RU" sz="20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89996" marR="89996"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3000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rPr>
                        <a:t>86</a:t>
                      </a:r>
                      <a:r>
                        <a:rPr kumimoji="0" lang="ru-RU" sz="2000" b="1" i="0" u="none" strike="noStrike" cap="none" normalizeH="0" baseline="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rPr>
                        <a:t> Kr </a:t>
                      </a:r>
                      <a:r>
                        <a:rPr kumimoji="0" lang="ru-RU" sz="2000" b="1" i="0" u="none" strike="noStrike" cap="none" normalizeH="0" baseline="3000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rPr>
                        <a:t>13+</a:t>
                      </a:r>
                      <a:endParaRPr kumimoji="0" lang="ru-RU" sz="2000" b="0" i="0" u="none" strike="noStrike" cap="none" normalizeH="0" baseline="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30000" dirty="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rPr>
                        <a:t>132</a:t>
                      </a:r>
                      <a:r>
                        <a:rPr kumimoji="0" lang="ru-RU" sz="2000" b="1" i="0" u="none" strike="noStrike" cap="none" normalizeH="0" baseline="0" dirty="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rPr>
                        <a:t> </a:t>
                      </a:r>
                      <a:r>
                        <a:rPr kumimoji="0" lang="ru-RU" sz="2000" b="1" i="0" u="none" strike="noStrike" cap="none" normalizeH="0" baseline="0" dirty="0" err="1"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rPr>
                        <a:t>Xe</a:t>
                      </a:r>
                      <a:r>
                        <a:rPr kumimoji="0" lang="ru-RU" sz="2000" b="1" i="0" u="none" strike="noStrike" cap="none" normalizeH="0" baseline="30000" dirty="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rPr>
                        <a:t> 20+</a:t>
                      </a:r>
                      <a:endParaRPr kumimoji="0" lang="ru-RU" sz="2000" b="0" i="0" u="none" strike="noStrike" cap="none" normalizeH="0" baseline="0" dirty="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3000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rPr>
                        <a:t>40</a:t>
                      </a:r>
                      <a:r>
                        <a:rPr kumimoji="0" lang="ru-RU" sz="2000" b="1" i="0" u="none" strike="noStrike" cap="none" normalizeH="0" baseline="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rPr>
                        <a:t> Аr </a:t>
                      </a:r>
                      <a:r>
                        <a:rPr kumimoji="0" lang="ru-RU" sz="2000" b="1" i="0" u="none" strike="noStrike" cap="none" normalizeH="0" baseline="3000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rPr>
                        <a:t>6+</a:t>
                      </a:r>
                      <a:endParaRPr kumimoji="0" lang="ru-RU" sz="2000" b="0" i="0" u="none" strike="noStrike" cap="none" normalizeH="0" baseline="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89996" marR="89996"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28625">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rPr>
                        <a:t>Mass to charge ratio of ions A/Z</a:t>
                      </a:r>
                      <a:endParaRPr kumimoji="0" lang="ru-RU" sz="1600" b="1" i="0" u="none" strike="noStrike" cap="none" normalizeH="0" baseline="0" smtClean="0">
                        <a:ln>
                          <a:noFill/>
                        </a:ln>
                        <a:solidFill>
                          <a:schemeClr val="bg2"/>
                        </a:solidFill>
                        <a:effectLst/>
                        <a:latin typeface="Arial" panose="020B0604020202020204" pitchFamily="34" charset="0"/>
                      </a:endParaRPr>
                    </a:p>
                  </a:txBody>
                  <a:tcPr marL="91435" marR="914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6.615</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6.60</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6</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t>
                      </a: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667</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5085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pPr>
                      <a:r>
                        <a:rPr kumimoji="0" lang="en-US" sz="1600" b="1" i="0" u="none" strike="noStrike" cap="none" normalizeH="0" baseline="0" dirty="0" smtClean="0">
                          <a:ln>
                            <a:noFill/>
                          </a:ln>
                          <a:solidFill>
                            <a:schemeClr val="bg2"/>
                          </a:solidFill>
                          <a:effectLst>
                            <a:outerShdw blurRad="38100" dist="38100" dir="2700000" algn="tl">
                              <a:srgbClr val="C0C0C0"/>
                            </a:outerShdw>
                          </a:effectLst>
                          <a:latin typeface="Arial" panose="020B0604020202020204" pitchFamily="34" charset="0"/>
                        </a:rPr>
                        <a:t>Ion energy </a:t>
                      </a:r>
                      <a:endParaRPr kumimoji="0" lang="ru-RU" sz="1600" b="1" i="0" u="none" strike="noStrike" cap="none" normalizeH="0" baseline="0" dirty="0" smtClean="0">
                        <a:ln>
                          <a:noFill/>
                        </a:ln>
                        <a:solidFill>
                          <a:schemeClr val="bg2"/>
                        </a:solidFill>
                        <a:effectLst>
                          <a:outerShdw blurRad="38100" dist="38100" dir="2700000" algn="tl">
                            <a:srgbClr val="C0C0C0"/>
                          </a:outerShdw>
                        </a:effectLst>
                        <a:latin typeface="Arial" panose="020B0604020202020204" pitchFamily="34" charset="0"/>
                      </a:endParaRPr>
                    </a:p>
                  </a:txBody>
                  <a:tcPr marL="91435" marR="914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2.5</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2.5 </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2.5</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17513">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rPr>
                        <a:t>Beam intensity, pps</a:t>
                      </a:r>
                      <a:endParaRPr kumimoji="0" lang="ru-RU" sz="1600" b="1" i="0" u="none" strike="noStrike" cap="none" normalizeH="0" baseline="0" smtClean="0">
                        <a:ln>
                          <a:noFill/>
                        </a:ln>
                        <a:solidFill>
                          <a:schemeClr val="bg2"/>
                        </a:solidFill>
                        <a:effectLst/>
                        <a:latin typeface="Arial" panose="020B0604020202020204" pitchFamily="34" charset="0"/>
                      </a:endParaRPr>
                    </a:p>
                  </a:txBody>
                  <a:tcPr marL="91435" marR="914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rPr>
                        <a:t>6</a:t>
                      </a:r>
                      <a:r>
                        <a:rPr kumimoji="0" lang="en-US" sz="1600" b="1" i="0" u="none" strike="noStrike" cap="none" normalizeH="0" baseline="0" smtClean="0">
                          <a:ln>
                            <a:noFill/>
                          </a:ln>
                          <a:solidFill>
                            <a:schemeClr val="bg2"/>
                          </a:solidFill>
                          <a:effectLst/>
                          <a:latin typeface="Arial" panose="020B0604020202020204" pitchFamily="34" charset="0"/>
                          <a:sym typeface="Symbol" panose="05050102010706020507" pitchFamily="18" charset="2"/>
                        </a:rPr>
                        <a:t>10</a:t>
                      </a:r>
                      <a:r>
                        <a:rPr kumimoji="0" lang="en-US" sz="1600" b="1" i="0" u="none" strike="noStrike" cap="none" normalizeH="0" baseline="30000" smtClean="0">
                          <a:ln>
                            <a:noFill/>
                          </a:ln>
                          <a:solidFill>
                            <a:schemeClr val="bg2"/>
                          </a:solidFill>
                          <a:effectLst/>
                          <a:latin typeface="Arial" panose="020B0604020202020204" pitchFamily="34" charset="0"/>
                          <a:sym typeface="Symbol" panose="05050102010706020507" pitchFamily="18" charset="2"/>
                        </a:rPr>
                        <a:t>12</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rPr>
                        <a:t>3</a:t>
                      </a:r>
                      <a:r>
                        <a:rPr kumimoji="0" lang="en-US" sz="1600" b="1" i="0" u="none" strike="noStrike" cap="none" normalizeH="0" baseline="0" smtClean="0">
                          <a:ln>
                            <a:noFill/>
                          </a:ln>
                          <a:solidFill>
                            <a:schemeClr val="bg2"/>
                          </a:solidFill>
                          <a:effectLst/>
                          <a:latin typeface="Arial" panose="020B0604020202020204" pitchFamily="34" charset="0"/>
                          <a:sym typeface="Symbol" panose="05050102010706020507" pitchFamily="18" charset="2"/>
                        </a:rPr>
                        <a:t>10</a:t>
                      </a:r>
                      <a:r>
                        <a:rPr kumimoji="0" lang="en-US" sz="1600" b="1" i="0" u="none" strike="noStrike" cap="none" normalizeH="0" baseline="30000" smtClean="0">
                          <a:ln>
                            <a:noFill/>
                          </a:ln>
                          <a:solidFill>
                            <a:schemeClr val="bg2"/>
                          </a:solidFill>
                          <a:effectLst/>
                          <a:latin typeface="Arial" panose="020B0604020202020204" pitchFamily="34" charset="0"/>
                          <a:sym typeface="Symbol" panose="05050102010706020507" pitchFamily="18" charset="2"/>
                        </a:rPr>
                        <a:t>12</a:t>
                      </a:r>
                      <a:endParaRPr kumimoji="0" lang="ru-RU" sz="1600" b="1" i="0" u="none" strike="noStrike" cap="none" normalizeH="0" baseline="0" smtClean="0">
                        <a:ln>
                          <a:noFill/>
                        </a:ln>
                        <a:solidFill>
                          <a:schemeClr val="bg2"/>
                        </a:solidFill>
                        <a:effectLst/>
                        <a:latin typeface="Arial" panose="020B0604020202020204" pitchFamily="34" charset="0"/>
                      </a:endParaRP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rPr>
                        <a:t>6</a:t>
                      </a:r>
                      <a:r>
                        <a:rPr kumimoji="0" lang="en-US" sz="1600" b="1" i="0" u="none" strike="noStrike" cap="none" normalizeH="0" baseline="0" smtClean="0">
                          <a:ln>
                            <a:noFill/>
                          </a:ln>
                          <a:solidFill>
                            <a:schemeClr val="bg2"/>
                          </a:solidFill>
                          <a:effectLst/>
                          <a:latin typeface="Arial" panose="020B0604020202020204" pitchFamily="34" charset="0"/>
                          <a:sym typeface="Symbol" panose="05050102010706020507" pitchFamily="18" charset="2"/>
                        </a:rPr>
                        <a:t>10</a:t>
                      </a:r>
                      <a:r>
                        <a:rPr kumimoji="0" lang="en-US" sz="1600" b="1" i="0" u="none" strike="noStrike" cap="none" normalizeH="0" baseline="30000" smtClean="0">
                          <a:ln>
                            <a:noFill/>
                          </a:ln>
                          <a:solidFill>
                            <a:schemeClr val="bg2"/>
                          </a:solidFill>
                          <a:effectLst/>
                          <a:latin typeface="Arial" panose="020B0604020202020204" pitchFamily="34" charset="0"/>
                          <a:sym typeface="Symbol" panose="05050102010706020507" pitchFamily="18" charset="2"/>
                        </a:rPr>
                        <a:t>12 </a:t>
                      </a:r>
                      <a:r>
                        <a:rPr kumimoji="0" lang="en-US" sz="1600" b="1" i="0" u="none" strike="noStrike" cap="none" normalizeH="0" baseline="0" smtClean="0">
                          <a:ln>
                            <a:noFill/>
                          </a:ln>
                          <a:solidFill>
                            <a:schemeClr val="bg2"/>
                          </a:solidFill>
                          <a:effectLst/>
                          <a:latin typeface="Arial" panose="020B0604020202020204" pitchFamily="34" charset="0"/>
                          <a:sym typeface="Symbol" panose="05050102010706020507" pitchFamily="18" charset="2"/>
                        </a:rPr>
                        <a:t>(*)</a:t>
                      </a:r>
                      <a:endParaRPr kumimoji="0" lang="ru-RU" sz="1600" b="1" i="0" u="none" strike="noStrike" cap="none" normalizeH="0" baseline="0" smtClean="0">
                        <a:ln>
                          <a:noFill/>
                        </a:ln>
                        <a:solidFill>
                          <a:schemeClr val="bg2"/>
                        </a:solidFill>
                        <a:effectLst/>
                        <a:latin typeface="Arial" panose="020B0604020202020204" pitchFamily="34" charset="0"/>
                      </a:endParaRP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17513">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2"/>
                          </a:solidFill>
                          <a:effectLst/>
                          <a:latin typeface="Arial" panose="020B0604020202020204" pitchFamily="34" charset="0"/>
                        </a:rPr>
                        <a:t>MAGNETIC SYSTEM</a:t>
                      </a:r>
                      <a:endParaRPr kumimoji="0" lang="ru-RU" sz="2000" b="1" i="0" u="none" strike="noStrike" cap="none" normalizeH="0" baseline="0" dirty="0" smtClean="0">
                        <a:ln>
                          <a:noFill/>
                        </a:ln>
                        <a:solidFill>
                          <a:schemeClr val="bg2"/>
                        </a:solidFill>
                        <a:effectLst/>
                        <a:latin typeface="Arial" panose="020B0604020202020204" pitchFamily="34" charset="0"/>
                      </a:endParaRPr>
                    </a:p>
                  </a:txBody>
                  <a:tcPr marL="91435" marR="914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600" b="1" i="0" u="none" strike="noStrike" cap="none" normalizeH="0" baseline="0" smtClean="0">
                        <a:ln>
                          <a:noFill/>
                        </a:ln>
                        <a:solidFill>
                          <a:schemeClr val="bg2"/>
                        </a:solidFill>
                        <a:effectLst/>
                        <a:latin typeface="Arial" panose="020B0604020202020204" pitchFamily="34" charset="0"/>
                      </a:endParaRP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endParaRPr lang="ru-RU" sz="1800"/>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endParaRPr lang="ru-RU" sz="1800"/>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360363">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2"/>
                          </a:solidFill>
                          <a:effectLst/>
                          <a:latin typeface="Arial" panose="020B0604020202020204" pitchFamily="34" charset="0"/>
                        </a:rPr>
                        <a:t>Pole diameter, m</a:t>
                      </a:r>
                      <a:endParaRPr kumimoji="0" lang="ru-RU" sz="1600" b="1" i="0" u="none" strike="noStrike" cap="none" normalizeH="0" baseline="0" dirty="0" smtClean="0">
                        <a:ln>
                          <a:noFill/>
                        </a:ln>
                        <a:solidFill>
                          <a:schemeClr val="bg2"/>
                        </a:solidFill>
                        <a:effectLst/>
                        <a:latin typeface="Arial" panose="020B0604020202020204" pitchFamily="34" charset="0"/>
                      </a:endParaRPr>
                    </a:p>
                  </a:txBody>
                  <a:tcPr marL="91435" marR="914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gridSpan="3">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rPr>
                        <a:t>2 </a:t>
                      </a:r>
                      <a:endParaRPr kumimoji="0" lang="en-US" sz="1600" b="1" i="0" u="none" strike="noStrike" cap="none" normalizeH="0" baseline="0" smtClean="0">
                        <a:ln>
                          <a:noFill/>
                        </a:ln>
                        <a:solidFill>
                          <a:schemeClr val="bg2"/>
                        </a:solidFill>
                        <a:effectLst/>
                        <a:latin typeface="Arial" panose="020B0604020202020204" pitchFamily="34" charset="0"/>
                      </a:endParaRP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ru-RU"/>
                    </a:p>
                  </a:txBody>
                  <a:tcPr/>
                </a:tc>
                <a:tc hMerge="1">
                  <a:txBody>
                    <a:bodyPr/>
                    <a:lstStyle/>
                    <a:p>
                      <a:endParaRPr lang="ru-RU"/>
                    </a:p>
                  </a:txBody>
                  <a:tcPr/>
                </a:tc>
              </a:tr>
              <a:tr h="446088">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Average magnetic field</a:t>
                      </a: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 </a:t>
                      </a:r>
                      <a:r>
                        <a:rPr kumimoji="0" lang="ru-RU" sz="1600" b="1" i="0" u="none" strike="noStrike" cap="none" normalizeH="0" baseline="0" dirty="0" err="1"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B</a:t>
                      </a:r>
                      <a:r>
                        <a:rPr kumimoji="0" lang="ru-RU" sz="1600" b="1" i="0" u="none" strike="noStrike" cap="none" normalizeH="0" baseline="-30000" dirty="0" err="1"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о</a:t>
                      </a: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T</a:t>
                      </a: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t>
                      </a:r>
                    </a:p>
                  </a:txBody>
                  <a:tcPr marL="91435" marR="914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1.6</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70</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1.666</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1.6830</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17513">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2"/>
                          </a:solidFill>
                          <a:effectLst/>
                          <a:latin typeface="Tahoma" panose="020B0604030504040204" pitchFamily="34" charset="0"/>
                          <a:sym typeface="Symbol" panose="05050102010706020507" pitchFamily="18" charset="2"/>
                        </a:rPr>
                        <a:t>Increasing average magnetic field at final  radius B,</a:t>
                      </a:r>
                      <a:r>
                        <a:rPr kumimoji="0" lang="ru-RU" sz="1400" b="1" i="0" u="none" strike="noStrike" cap="none" normalizeH="0" baseline="0" dirty="0" smtClean="0">
                          <a:ln>
                            <a:noFill/>
                          </a:ln>
                          <a:solidFill>
                            <a:schemeClr val="bg2"/>
                          </a:solidFill>
                          <a:effectLst/>
                          <a:latin typeface="Tahoma" panose="020B0604030504040204" pitchFamily="34" charset="0"/>
                          <a:sym typeface="Symbol" panose="05050102010706020507" pitchFamily="18" charset="2"/>
                        </a:rPr>
                        <a:t>[</a:t>
                      </a:r>
                      <a:r>
                        <a:rPr kumimoji="0" lang="en-US" sz="1400" b="1" i="0" u="none" strike="noStrike" cap="none" normalizeH="0" baseline="0" dirty="0" err="1" smtClean="0">
                          <a:ln>
                            <a:noFill/>
                          </a:ln>
                          <a:solidFill>
                            <a:schemeClr val="bg2"/>
                          </a:solidFill>
                          <a:effectLst/>
                          <a:latin typeface="Tahoma" panose="020B0604030504040204" pitchFamily="34" charset="0"/>
                          <a:sym typeface="Symbol" panose="05050102010706020507" pitchFamily="18" charset="2"/>
                        </a:rPr>
                        <a:t>Gs</a:t>
                      </a:r>
                      <a:r>
                        <a:rPr kumimoji="0" lang="ru-RU" sz="1400" b="1" i="0" u="none" strike="noStrike" cap="none" normalizeH="0" baseline="0" dirty="0" smtClean="0">
                          <a:ln>
                            <a:noFill/>
                          </a:ln>
                          <a:solidFill>
                            <a:schemeClr val="bg2"/>
                          </a:solidFill>
                          <a:effectLst/>
                          <a:latin typeface="Tahoma" panose="020B0604030504040204" pitchFamily="34" charset="0"/>
                          <a:sym typeface="Symbol" panose="05050102010706020507" pitchFamily="18" charset="2"/>
                        </a:rPr>
                        <a:t>]</a:t>
                      </a:r>
                    </a:p>
                  </a:txBody>
                  <a:tcPr marL="91435" marR="914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45</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45</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45</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07988">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2"/>
                          </a:solidFill>
                          <a:effectLst/>
                          <a:latin typeface="Arial" panose="020B0604020202020204" pitchFamily="34" charset="0"/>
                        </a:rPr>
                        <a:t>RF  SYSTEM</a:t>
                      </a:r>
                      <a:endParaRPr kumimoji="0" lang="ru-RU" sz="2000" b="1" i="0" u="none" strike="noStrike" cap="none" normalizeH="0" baseline="0" dirty="0" smtClean="0">
                        <a:ln>
                          <a:noFill/>
                        </a:ln>
                        <a:solidFill>
                          <a:schemeClr val="bg2"/>
                        </a:solidFill>
                        <a:effectLst/>
                        <a:latin typeface="Arial" panose="020B0604020202020204" pitchFamily="34" charset="0"/>
                      </a:endParaRPr>
                    </a:p>
                  </a:txBody>
                  <a:tcPr marL="91435" marR="914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600" b="1" i="0" u="none" strike="noStrike" cap="none" normalizeH="0" baseline="0" smtClean="0">
                        <a:ln>
                          <a:noFill/>
                        </a:ln>
                        <a:solidFill>
                          <a:schemeClr val="bg2"/>
                        </a:solidFill>
                        <a:effectLst/>
                        <a:latin typeface="Arial" panose="020B0604020202020204" pitchFamily="34" charset="0"/>
                      </a:endParaRP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endParaRPr lang="ru-RU" sz="1800"/>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endParaRPr lang="ru-RU" sz="1800"/>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33388">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Ion </a:t>
                      </a:r>
                      <a:r>
                        <a:rPr kumimoji="0" lang="en-US" sz="1600" b="1" i="0" u="none" strike="noStrike" cap="none" normalizeH="0" baseline="0" dirty="0" smtClean="0">
                          <a:ln>
                            <a:noFill/>
                          </a:ln>
                          <a:solidFill>
                            <a:schemeClr val="bg2"/>
                          </a:solidFill>
                          <a:effectLst/>
                          <a:latin typeface="Arial" panose="020B0604020202020204" pitchFamily="34" charset="0"/>
                        </a:rPr>
                        <a:t>revolution </a:t>
                      </a:r>
                      <a:r>
                        <a:rPr kumimoji="0" lang="en-US"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frequency,</a:t>
                      </a: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 </a:t>
                      </a:r>
                      <a:r>
                        <a:rPr kumimoji="0" lang="ru-RU" sz="1600" b="1" i="0" u="none" strike="noStrike" cap="none" normalizeH="0" baseline="0" dirty="0" err="1"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F</a:t>
                      </a:r>
                      <a:r>
                        <a:rPr kumimoji="0" lang="ru-RU" sz="1600" b="1" i="0" u="none" strike="noStrike" cap="none" normalizeH="0" baseline="-30000" dirty="0" err="1"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ion</a:t>
                      </a: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MHz</a:t>
                      </a: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t>
                      </a:r>
                    </a:p>
                  </a:txBody>
                  <a:tcPr marL="91435" marR="914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3.</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877 </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3.</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877</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3.</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877</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3815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Acceleration harmonic number</a:t>
                      </a:r>
                      <a:endPar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91435" marR="914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2</a:t>
                      </a:r>
                      <a:endPar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2</a:t>
                      </a:r>
                      <a:endPar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2</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2545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Frequency of RF system,</a:t>
                      </a: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 F</a:t>
                      </a:r>
                      <a:r>
                        <a:rPr kumimoji="0" lang="en-US" sz="1600" b="1" i="0" u="none" strike="noStrike" cap="none" normalizeH="0" baseline="-3000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RF</a:t>
                      </a:r>
                      <a:r>
                        <a:rPr kumimoji="0" lang="ru-RU" sz="1600" b="1" i="0" u="none" strike="noStrike" cap="none" normalizeH="0" baseline="-3000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 </a:t>
                      </a: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MHz</a:t>
                      </a: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t>
                      </a:r>
                    </a:p>
                  </a:txBody>
                  <a:tcPr marL="89996" marR="89996"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7</a:t>
                      </a: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7</a:t>
                      </a: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5</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4</a:t>
                      </a: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 </a:t>
                      </a:r>
                    </a:p>
                  </a:txBody>
                  <a:tcPr marL="89996" marR="89996"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7</a:t>
                      </a: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7</a:t>
                      </a: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5</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4</a:t>
                      </a:r>
                      <a:endPar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89996" marR="89996"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7</a:t>
                      </a: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7</a:t>
                      </a: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5</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4</a:t>
                      </a:r>
                      <a:endPar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89996" marR="89996"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2545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2"/>
                          </a:solidFill>
                          <a:effectLst/>
                          <a:latin typeface="Arial" panose="020B0604020202020204" pitchFamily="34" charset="0"/>
                        </a:rPr>
                        <a:t>ION SOURCE</a:t>
                      </a:r>
                      <a:endParaRPr kumimoji="0" lang="ru-RU" sz="2000" b="1" i="0" u="none" strike="noStrike" cap="none" normalizeH="0" baseline="0" dirty="0" smtClean="0">
                        <a:ln>
                          <a:noFill/>
                        </a:ln>
                        <a:solidFill>
                          <a:schemeClr val="bg2"/>
                        </a:solidFill>
                        <a:effectLst/>
                        <a:latin typeface="Arial" panose="020B0604020202020204" pitchFamily="34" charset="0"/>
                      </a:endParaRPr>
                    </a:p>
                  </a:txBody>
                  <a:tcPr marL="89996" marR="89996"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gridSpan="3">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rPr>
                        <a:t>ECR</a:t>
                      </a:r>
                      <a:r>
                        <a:rPr kumimoji="0" lang="ru-RU" sz="1600" b="1" i="0" u="none" strike="noStrike" cap="none" normalizeH="0" baseline="0" smtClean="0">
                          <a:ln>
                            <a:noFill/>
                          </a:ln>
                          <a:solidFill>
                            <a:schemeClr val="bg2"/>
                          </a:solidFill>
                          <a:effectLst/>
                          <a:latin typeface="Arial" panose="020B0604020202020204" pitchFamily="34" charset="0"/>
                        </a:rPr>
                        <a:t>,  18 </a:t>
                      </a:r>
                      <a:r>
                        <a:rPr kumimoji="0" lang="en-US" sz="1600" b="1" i="0" u="none" strike="noStrike" cap="none" normalizeH="0" baseline="0" smtClean="0">
                          <a:ln>
                            <a:noFill/>
                          </a:ln>
                          <a:solidFill>
                            <a:schemeClr val="bg2"/>
                          </a:solidFill>
                          <a:effectLst/>
                          <a:latin typeface="Arial" panose="020B0604020202020204" pitchFamily="34" charset="0"/>
                        </a:rPr>
                        <a:t>GHz</a:t>
                      </a:r>
                      <a:endParaRPr kumimoji="0" lang="ru-RU" sz="1600" b="1" i="0" u="none" strike="noStrike" cap="none" normalizeH="0" baseline="0" smtClean="0">
                        <a:ln>
                          <a:noFill/>
                        </a:ln>
                        <a:solidFill>
                          <a:schemeClr val="bg2"/>
                        </a:solidFill>
                        <a:effectLst/>
                        <a:latin typeface="Arial" panose="020B0604020202020204" pitchFamily="34" charset="0"/>
                      </a:endParaRPr>
                    </a:p>
                  </a:txBody>
                  <a:tcPr marL="89996" marR="89996"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ru-RU"/>
                    </a:p>
                  </a:txBody>
                  <a:tcPr/>
                </a:tc>
                <a:tc hMerge="1">
                  <a:txBody>
                    <a:bodyPr/>
                    <a:lstStyle/>
                    <a:p>
                      <a:endParaRPr lang="ru-RU"/>
                    </a:p>
                  </a:txBody>
                  <a:tcPr/>
                </a:tc>
              </a:tr>
              <a:tr h="42545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2"/>
                          </a:solidFill>
                          <a:effectLst/>
                          <a:latin typeface="Arial" panose="020B0604020202020204" pitchFamily="34" charset="0"/>
                        </a:rPr>
                        <a:t>EXTRACTION SYSTEM</a:t>
                      </a:r>
                      <a:endParaRPr kumimoji="0" lang="ru-RU" sz="2000" b="1" i="0" u="none" strike="noStrike" cap="none" normalizeH="0" baseline="0" dirty="0" smtClean="0">
                        <a:ln>
                          <a:noFill/>
                        </a:ln>
                        <a:solidFill>
                          <a:schemeClr val="bg2"/>
                        </a:solidFill>
                        <a:effectLst/>
                        <a:latin typeface="Arial" panose="020B0604020202020204" pitchFamily="34" charset="0"/>
                      </a:endParaRPr>
                    </a:p>
                  </a:txBody>
                  <a:tcPr marL="89996" marR="89996"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gridSpan="3">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2"/>
                          </a:solidFill>
                          <a:effectLst/>
                          <a:latin typeface="Arial" panose="020B0604020202020204" pitchFamily="34" charset="0"/>
                        </a:rPr>
                        <a:t>Electrostatic deflector</a:t>
                      </a:r>
                      <a:endParaRPr kumimoji="0" lang="ru-RU" sz="1600" b="1" i="0" u="none" strike="noStrike" cap="none" normalizeH="0" baseline="0" dirty="0" smtClean="0">
                        <a:ln>
                          <a:noFill/>
                        </a:ln>
                        <a:solidFill>
                          <a:schemeClr val="bg2"/>
                        </a:solidFill>
                        <a:effectLst/>
                        <a:latin typeface="Arial" panose="020B0604020202020204" pitchFamily="34" charset="0"/>
                      </a:endParaRPr>
                    </a:p>
                  </a:txBody>
                  <a:tcPr marL="89996" marR="89996"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ru-RU"/>
                    </a:p>
                  </a:txBody>
                  <a:tcPr/>
                </a:tc>
                <a:tc hMerge="1">
                  <a:txBody>
                    <a:bodyPr/>
                    <a:lstStyle/>
                    <a:p>
                      <a:endParaRPr lang="ru-RU"/>
                    </a:p>
                  </a:txBody>
                  <a:tcPr/>
                </a:tc>
              </a:tr>
            </a:tbl>
          </a:graphicData>
        </a:graphic>
      </p:graphicFrame>
    </p:spTree>
    <p:extLst>
      <p:ext uri="{BB962C8B-B14F-4D97-AF65-F5344CB8AC3E}">
        <p14:creationId xmlns:p14="http://schemas.microsoft.com/office/powerpoint/2010/main" xmlns="" val="4077330156"/>
      </p:ext>
    </p:extLst>
  </p:cSld>
  <p:clrMapOvr>
    <a:masterClrMapping/>
  </p:clrMapOvr>
  <p:transition spd="med">
    <p:zoom dir="in"/>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Номер слайда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32397C20-AF8D-49EB-96E5-012150AC36C8}" type="slidenum">
              <a:rPr lang="en-US" altLang="ru-RU" sz="1400">
                <a:solidFill>
                  <a:srgbClr val="FFFFFF"/>
                </a:solidFill>
                <a:latin typeface="Times New Roman" panose="02020603050405020304" pitchFamily="18" charset="0"/>
              </a:rPr>
              <a:pPr>
                <a:spcBef>
                  <a:spcPct val="50000"/>
                </a:spcBef>
                <a:buClrTx/>
                <a:buSzTx/>
                <a:buFontTx/>
                <a:buNone/>
              </a:pPr>
              <a:t>92</a:t>
            </a:fld>
            <a:endParaRPr lang="en-US" altLang="ru-RU" sz="1400">
              <a:solidFill>
                <a:srgbClr val="FFFFFF"/>
              </a:solidFill>
              <a:latin typeface="Times New Roman" panose="02020603050405020304" pitchFamily="18" charset="0"/>
            </a:endParaRPr>
          </a:p>
        </p:txBody>
      </p:sp>
      <p:pic>
        <p:nvPicPr>
          <p:cNvPr id="14339" name="Picture 3" descr="P100037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7" y="1324718"/>
            <a:ext cx="4248795" cy="393149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4340" name="Rectangle 4"/>
          <p:cNvSpPr>
            <a:spLocks noChangeArrowheads="1"/>
          </p:cNvSpPr>
          <p:nvPr/>
        </p:nvSpPr>
        <p:spPr bwMode="auto">
          <a:xfrm>
            <a:off x="0" y="22431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ru-RU" altLang="ru-RU" sz="1800">
              <a:solidFill>
                <a:srgbClr val="FFFFFF"/>
              </a:solidFill>
              <a:latin typeface="Arial" panose="020B0604020202020204" pitchFamily="34" charset="0"/>
            </a:endParaRPr>
          </a:p>
        </p:txBody>
      </p:sp>
      <p:graphicFrame>
        <p:nvGraphicFramePr>
          <p:cNvPr id="14341" name="Object 5"/>
          <p:cNvGraphicFramePr>
            <a:graphicFrameLocks noChangeAspect="1"/>
          </p:cNvGraphicFramePr>
          <p:nvPr/>
        </p:nvGraphicFramePr>
        <p:xfrm>
          <a:off x="6084888" y="0"/>
          <a:ext cx="3059112" cy="2246313"/>
        </p:xfrm>
        <a:graphic>
          <a:graphicData uri="http://schemas.openxmlformats.org/presentationml/2006/ole">
            <p:oleObj spid="_x0000_s1068109" name="Graph" r:id="rId4" imgW="4150157" imgH="2900477" progId="">
              <p:embed/>
            </p:oleObj>
          </a:graphicData>
        </a:graphic>
      </p:graphicFrame>
      <p:sp>
        <p:nvSpPr>
          <p:cNvPr id="14342" name="Rectangle 6"/>
          <p:cNvSpPr>
            <a:spLocks noChangeArrowheads="1"/>
          </p:cNvSpPr>
          <p:nvPr/>
        </p:nvSpPr>
        <p:spPr bwMode="auto">
          <a:xfrm>
            <a:off x="0" y="21955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ru-RU" altLang="ru-RU" sz="1800">
              <a:solidFill>
                <a:srgbClr val="FFFFFF"/>
              </a:solidFill>
              <a:latin typeface="Arial" panose="020B0604020202020204" pitchFamily="34" charset="0"/>
            </a:endParaRPr>
          </a:p>
        </p:txBody>
      </p:sp>
      <p:graphicFrame>
        <p:nvGraphicFramePr>
          <p:cNvPr id="14343" name="Object 7"/>
          <p:cNvGraphicFramePr>
            <a:graphicFrameLocks noChangeAspect="1"/>
          </p:cNvGraphicFramePr>
          <p:nvPr/>
        </p:nvGraphicFramePr>
        <p:xfrm>
          <a:off x="6084888" y="2276475"/>
          <a:ext cx="3059112" cy="2336800"/>
        </p:xfrm>
        <a:graphic>
          <a:graphicData uri="http://schemas.openxmlformats.org/presentationml/2006/ole">
            <p:oleObj spid="_x0000_s1068110" name="Graph" r:id="rId5" imgW="4150157" imgH="2900477" progId="">
              <p:embed/>
            </p:oleObj>
          </a:graphicData>
        </a:graphic>
      </p:graphicFrame>
      <p:graphicFrame>
        <p:nvGraphicFramePr>
          <p:cNvPr id="14344" name="Object 9"/>
          <p:cNvGraphicFramePr>
            <a:graphicFrameLocks noChangeAspect="1"/>
          </p:cNvGraphicFramePr>
          <p:nvPr/>
        </p:nvGraphicFramePr>
        <p:xfrm>
          <a:off x="6084888" y="4598988"/>
          <a:ext cx="3059112" cy="2259012"/>
        </p:xfrm>
        <a:graphic>
          <a:graphicData uri="http://schemas.openxmlformats.org/presentationml/2006/ole">
            <p:oleObj spid="_x0000_s1068111" name="Graph" r:id="rId6" imgW="4153814" imgH="2901696" progId="">
              <p:embed/>
            </p:oleObj>
          </a:graphicData>
        </a:graphic>
      </p:graphicFrame>
      <p:sp>
        <p:nvSpPr>
          <p:cNvPr id="14345" name="Rectangle 10"/>
          <p:cNvSpPr>
            <a:spLocks noChangeArrowheads="1"/>
          </p:cNvSpPr>
          <p:nvPr/>
        </p:nvSpPr>
        <p:spPr bwMode="auto">
          <a:xfrm>
            <a:off x="0" y="5313363"/>
            <a:ext cx="5940425" cy="3968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lgn="just" eaLnBrk="1" hangingPunct="1">
              <a:spcBef>
                <a:spcPct val="0"/>
              </a:spcBef>
              <a:buClrTx/>
              <a:buSzTx/>
              <a:buFontTx/>
              <a:buNone/>
            </a:pPr>
            <a:r>
              <a:rPr lang="ru-RU" altLang="ru-RU" sz="2000" b="1">
                <a:solidFill>
                  <a:srgbClr val="000066"/>
                </a:solidFill>
                <a:latin typeface="Arial" panose="020B0604020202020204" pitchFamily="34" charset="0"/>
              </a:rPr>
              <a:t>The maximum intensity of ion beams</a:t>
            </a:r>
          </a:p>
        </p:txBody>
      </p:sp>
      <p:graphicFrame>
        <p:nvGraphicFramePr>
          <p:cNvPr id="9275" name="Group 59"/>
          <p:cNvGraphicFramePr>
            <a:graphicFrameLocks noGrp="1"/>
          </p:cNvGraphicFramePr>
          <p:nvPr/>
        </p:nvGraphicFramePr>
        <p:xfrm>
          <a:off x="0" y="5645150"/>
          <a:ext cx="5940425" cy="1219200"/>
        </p:xfrm>
        <a:graphic>
          <a:graphicData uri="http://schemas.openxmlformats.org/drawingml/2006/table">
            <a:tbl>
              <a:tblPr/>
              <a:tblGrid>
                <a:gridCol w="896938"/>
                <a:gridCol w="771525"/>
                <a:gridCol w="750887"/>
                <a:gridCol w="690563"/>
                <a:gridCol w="688975"/>
                <a:gridCol w="796925"/>
                <a:gridCol w="663575"/>
                <a:gridCol w="681037"/>
              </a:tblGrid>
              <a:tr h="288925">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Charge</a:t>
                      </a:r>
                      <a:endParaRPr kumimoji="0" lang="en-US" altLang="ru-RU" sz="14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8+</a:t>
                      </a:r>
                      <a:endParaRPr kumimoji="0" lang="ru-RU" altLang="ru-RU" sz="14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9+</a:t>
                      </a:r>
                      <a:endParaRPr kumimoji="0" lang="ru-RU" altLang="ru-RU" sz="14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11+</a:t>
                      </a:r>
                      <a:endParaRPr kumimoji="0" lang="ru-RU" altLang="ru-RU" sz="14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15+</a:t>
                      </a:r>
                      <a:endParaRPr kumimoji="0" lang="ru-RU" altLang="ru-RU" sz="14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18+</a:t>
                      </a:r>
                      <a:endParaRPr kumimoji="0" lang="ru-RU" altLang="ru-RU" sz="14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19+</a:t>
                      </a:r>
                      <a:endParaRPr kumimoji="0" lang="ru-RU" altLang="ru-RU" sz="14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20+</a:t>
                      </a:r>
                      <a:endParaRPr kumimoji="0" lang="ru-RU" altLang="ru-RU" sz="14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00025">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Ar</a:t>
                      </a:r>
                      <a:endParaRPr kumimoji="0" lang="en-US" altLang="ru-RU" sz="14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1200</a:t>
                      </a:r>
                      <a:endParaRPr kumimoji="0" lang="ru-RU" altLang="ru-RU" sz="14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750</a:t>
                      </a:r>
                      <a:endParaRPr kumimoji="0" lang="ru-RU" altLang="ru-RU" sz="14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300</a:t>
                      </a:r>
                      <a:endParaRPr kumimoji="0" lang="ru-RU" altLang="ru-RU" sz="14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altLang="ru-RU" sz="14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altLang="ru-RU" sz="14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altLang="ru-RU" sz="14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altLang="ru-RU" sz="14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180975">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Kr</a:t>
                      </a:r>
                      <a:endParaRPr kumimoji="0" lang="en-US" altLang="ru-RU" sz="14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altLang="ru-RU" sz="14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altLang="ru-RU" sz="14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altLang="ru-RU" sz="14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325</a:t>
                      </a:r>
                      <a:endParaRPr kumimoji="0" lang="ru-RU" altLang="ru-RU" sz="14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182</a:t>
                      </a:r>
                      <a:endParaRPr kumimoji="0" lang="ru-RU" altLang="ru-RU" sz="14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120</a:t>
                      </a:r>
                      <a:endParaRPr kumimoji="0" lang="ru-RU" altLang="ru-RU" sz="14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70</a:t>
                      </a:r>
                      <a:endParaRPr kumimoji="0" lang="ru-RU" altLang="ru-RU" sz="14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180975">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Xe</a:t>
                      </a:r>
                      <a:endParaRPr kumimoji="0" lang="en-US" altLang="ru-RU" sz="14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altLang="ru-RU" sz="14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altLang="ru-RU" sz="14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altLang="ru-RU" sz="14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altLang="ru-RU" sz="14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altLang="ru-RU" sz="14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altLang="ru-RU" sz="14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220</a:t>
                      </a:r>
                      <a:endParaRPr kumimoji="0" lang="ru-RU" altLang="ru-RU" sz="1400" b="1" i="0" u="none" strike="noStrike" cap="none" normalizeH="0" baseline="0" smtClean="0">
                        <a:ln>
                          <a:noFill/>
                        </a:ln>
                        <a:solidFill>
                          <a:schemeClr val="bg2"/>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
        <p:nvSpPr>
          <p:cNvPr id="937986" name="Rectangle 2"/>
          <p:cNvSpPr>
            <a:spLocks noGrp="1" noChangeArrowheads="1"/>
          </p:cNvSpPr>
          <p:nvPr>
            <p:ph type="title" idx="4294967295"/>
          </p:nvPr>
        </p:nvSpPr>
        <p:spPr>
          <a:xfrm>
            <a:off x="1776" y="103419"/>
            <a:ext cx="5940425" cy="1152525"/>
          </a:xfrm>
        </p:spPr>
        <p:txBody>
          <a:bodyPr/>
          <a:lstStyle/>
          <a:p>
            <a:pPr eaLnBrk="1" hangingPunct="1">
              <a:defRPr/>
            </a:pPr>
            <a:r>
              <a:rPr lang="ru-RU" sz="2800" b="1" dirty="0" smtClean="0">
                <a:solidFill>
                  <a:srgbClr val="FFFF66"/>
                </a:solidFill>
              </a:rPr>
              <a:t>DECRIS-5 </a:t>
            </a:r>
            <a:r>
              <a:rPr lang="en-US" sz="2800" b="1" dirty="0" smtClean="0">
                <a:solidFill>
                  <a:srgbClr val="FFFF66"/>
                </a:solidFill>
              </a:rPr>
              <a:t>- </a:t>
            </a:r>
            <a:r>
              <a:rPr lang="ru-RU" sz="2800" b="1" dirty="0" smtClean="0">
                <a:solidFill>
                  <a:srgbClr val="FFFF66"/>
                </a:solidFill>
              </a:rPr>
              <a:t>ECR </a:t>
            </a:r>
            <a:r>
              <a:rPr lang="ru-RU" sz="2800" b="1" dirty="0" err="1" smtClean="0">
                <a:solidFill>
                  <a:srgbClr val="FFFF66"/>
                </a:solidFill>
              </a:rPr>
              <a:t>ion</a:t>
            </a:r>
            <a:r>
              <a:rPr lang="ru-RU" sz="2800" b="1" dirty="0" smtClean="0">
                <a:solidFill>
                  <a:srgbClr val="FFFF66"/>
                </a:solidFill>
              </a:rPr>
              <a:t> </a:t>
            </a:r>
            <a:r>
              <a:rPr lang="ru-RU" sz="2800" b="1" dirty="0" err="1" smtClean="0">
                <a:solidFill>
                  <a:srgbClr val="FFFF66"/>
                </a:solidFill>
              </a:rPr>
              <a:t>source</a:t>
            </a:r>
            <a:r>
              <a:rPr lang="ru-RU" sz="2800" b="1" dirty="0" smtClean="0">
                <a:solidFill>
                  <a:srgbClr val="FFFF66"/>
                </a:solidFill>
              </a:rPr>
              <a:t> </a:t>
            </a:r>
            <a:r>
              <a:rPr lang="en-US" sz="2800" b="1" dirty="0" smtClean="0">
                <a:solidFill>
                  <a:srgbClr val="FFFF66"/>
                </a:solidFill>
              </a:rPr>
              <a:t>of the </a:t>
            </a:r>
            <a:r>
              <a:rPr lang="ru-RU" sz="2800" b="1" dirty="0" smtClean="0">
                <a:solidFill>
                  <a:srgbClr val="FFFF66"/>
                </a:solidFill>
              </a:rPr>
              <a:t>DC-110 </a:t>
            </a:r>
            <a:r>
              <a:rPr lang="ru-RU" sz="2800" b="1" dirty="0" err="1" smtClean="0">
                <a:solidFill>
                  <a:srgbClr val="FFFF66"/>
                </a:solidFill>
              </a:rPr>
              <a:t>cyclotron</a:t>
            </a:r>
            <a:r>
              <a:rPr lang="ru-RU" sz="2800" b="1" dirty="0" smtClean="0">
                <a:solidFill>
                  <a:srgbClr val="FFFF66"/>
                </a:solidFill>
              </a:rPr>
              <a:t> </a:t>
            </a:r>
            <a:r>
              <a:rPr lang="en-US" sz="2400" b="1" dirty="0" smtClean="0">
                <a:solidFill>
                  <a:srgbClr val="FFFF66"/>
                </a:solidFill>
              </a:rPr>
              <a:t/>
            </a:r>
            <a:br>
              <a:rPr lang="en-US" sz="2400" b="1" dirty="0" smtClean="0">
                <a:solidFill>
                  <a:srgbClr val="FFFF66"/>
                </a:solidFill>
              </a:rPr>
            </a:br>
            <a:r>
              <a:rPr lang="en-US" sz="2400" b="1" dirty="0" smtClean="0">
                <a:solidFill>
                  <a:srgbClr val="FFFF66"/>
                </a:solidFill>
              </a:rPr>
              <a:t>(18 GHz, copper coils)</a:t>
            </a:r>
            <a:endParaRPr lang="ru-RU" sz="2400" b="1" dirty="0" smtClean="0">
              <a:solidFill>
                <a:srgbClr val="FFFF66"/>
              </a:solidFill>
            </a:endParaRPr>
          </a:p>
        </p:txBody>
      </p:sp>
      <p:cxnSp>
        <p:nvCxnSpPr>
          <p:cNvPr id="13" name="Прямая со стрелкой 12"/>
          <p:cNvCxnSpPr/>
          <p:nvPr/>
        </p:nvCxnSpPr>
        <p:spPr bwMode="auto">
          <a:xfrm>
            <a:off x="7740352" y="188640"/>
            <a:ext cx="0" cy="216024"/>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xmlns="" val="3936635743"/>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Номер слайда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3C276D23-8913-455F-9D28-D16F76D26AB5}" type="slidenum">
              <a:rPr lang="en-US" altLang="ru-RU" sz="1400">
                <a:solidFill>
                  <a:srgbClr val="FFFFFF"/>
                </a:solidFill>
                <a:latin typeface="Times New Roman" panose="02020603050405020304" pitchFamily="18" charset="0"/>
              </a:rPr>
              <a:pPr>
                <a:spcBef>
                  <a:spcPct val="50000"/>
                </a:spcBef>
                <a:buClrTx/>
                <a:buSzTx/>
                <a:buFontTx/>
                <a:buNone/>
              </a:pPr>
              <a:t>93</a:t>
            </a:fld>
            <a:endParaRPr lang="en-US" altLang="ru-RU" sz="1400">
              <a:solidFill>
                <a:srgbClr val="FFFFFF"/>
              </a:solidFill>
              <a:latin typeface="Times New Roman" panose="02020603050405020304" pitchFamily="18" charset="0"/>
            </a:endParaRPr>
          </a:p>
        </p:txBody>
      </p:sp>
      <p:sp>
        <p:nvSpPr>
          <p:cNvPr id="1051650" name="Rectangle 2"/>
          <p:cNvSpPr>
            <a:spLocks noGrp="1" noChangeArrowheads="1"/>
          </p:cNvSpPr>
          <p:nvPr>
            <p:ph type="title" idx="4294967295"/>
          </p:nvPr>
        </p:nvSpPr>
        <p:spPr>
          <a:xfrm>
            <a:off x="179512" y="188640"/>
            <a:ext cx="8713788" cy="547836"/>
          </a:xfrm>
        </p:spPr>
        <p:txBody>
          <a:bodyPr/>
          <a:lstStyle/>
          <a:p>
            <a:pPr algn="ctr" eaLnBrk="1" hangingPunct="1">
              <a:defRPr/>
            </a:pPr>
            <a:r>
              <a:rPr lang="en-US" sz="2800" b="1" dirty="0" smtClean="0">
                <a:solidFill>
                  <a:srgbClr val="FFCC00"/>
                </a:solidFill>
              </a:rPr>
              <a:t>Ion beam parameters of the DC-110 cyclotron</a:t>
            </a:r>
            <a:r>
              <a:rPr lang="ru-RU" sz="2800" dirty="0" smtClean="0">
                <a:solidFill>
                  <a:srgbClr val="FFCC00"/>
                </a:solidFill>
                <a:effectLst/>
              </a:rPr>
              <a:t> </a:t>
            </a:r>
          </a:p>
        </p:txBody>
      </p:sp>
      <p:sp>
        <p:nvSpPr>
          <p:cNvPr id="26628" name="Rectangle 3"/>
          <p:cNvSpPr>
            <a:spLocks noChangeArrowheads="1"/>
          </p:cNvSpPr>
          <p:nvPr/>
        </p:nvSpPr>
        <p:spPr bwMode="auto">
          <a:xfrm>
            <a:off x="179388" y="893763"/>
            <a:ext cx="8785225" cy="6413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ru-RU" sz="1800" dirty="0">
                <a:solidFill>
                  <a:srgbClr val="000066"/>
                </a:solidFill>
                <a:latin typeface="Arial" panose="020B0604020202020204" pitchFamily="34" charset="0"/>
              </a:rPr>
              <a:t>Optimal frequency values of </a:t>
            </a:r>
            <a:r>
              <a:rPr lang="en-US" altLang="ru-RU" sz="1800" dirty="0" smtClean="0">
                <a:solidFill>
                  <a:srgbClr val="000066"/>
                </a:solidFill>
                <a:latin typeface="Arial" panose="020B0604020202020204" pitchFamily="34" charset="0"/>
              </a:rPr>
              <a:t>the RF </a:t>
            </a:r>
            <a:r>
              <a:rPr lang="en-US" altLang="ru-RU" sz="1800" dirty="0">
                <a:solidFill>
                  <a:srgbClr val="000066"/>
                </a:solidFill>
                <a:latin typeface="Arial" panose="020B0604020202020204" pitchFamily="34" charset="0"/>
              </a:rPr>
              <a:t>system and </a:t>
            </a:r>
            <a:r>
              <a:rPr lang="en-US" altLang="ru-RU" sz="1800" dirty="0" smtClean="0">
                <a:solidFill>
                  <a:srgbClr val="000066"/>
                </a:solidFill>
                <a:latin typeface="Arial" panose="020B0604020202020204" pitchFamily="34" charset="0"/>
              </a:rPr>
              <a:t>the magnetic </a:t>
            </a:r>
            <a:r>
              <a:rPr lang="en-US" altLang="ru-RU" sz="1800" dirty="0">
                <a:solidFill>
                  <a:srgbClr val="000066"/>
                </a:solidFill>
                <a:latin typeface="Arial" panose="020B0604020202020204" pitchFamily="34" charset="0"/>
              </a:rPr>
              <a:t>field </a:t>
            </a:r>
            <a:r>
              <a:rPr lang="en-US" altLang="ru-RU" sz="1800" dirty="0" smtClean="0">
                <a:solidFill>
                  <a:srgbClr val="000066"/>
                </a:solidFill>
                <a:latin typeface="Arial" panose="020B0604020202020204" pitchFamily="34" charset="0"/>
              </a:rPr>
              <a:t>during</a:t>
            </a:r>
            <a:endParaRPr lang="en-US" altLang="ru-RU" sz="1800" dirty="0">
              <a:solidFill>
                <a:srgbClr val="000066"/>
              </a:solidFill>
              <a:latin typeface="Arial" panose="020B0604020202020204" pitchFamily="34" charset="0"/>
            </a:endParaRPr>
          </a:p>
          <a:p>
            <a:pPr algn="ctr" eaLnBrk="1" hangingPunct="1">
              <a:spcBef>
                <a:spcPct val="0"/>
              </a:spcBef>
              <a:buClrTx/>
              <a:buSzTx/>
              <a:buFontTx/>
              <a:buNone/>
            </a:pPr>
            <a:r>
              <a:rPr lang="en-US" altLang="ru-RU" sz="1800" dirty="0">
                <a:solidFill>
                  <a:srgbClr val="000066"/>
                </a:solidFill>
                <a:latin typeface="Arial" panose="020B0604020202020204" pitchFamily="34" charset="0"/>
              </a:rPr>
              <a:t>acceleration of </a:t>
            </a:r>
            <a:r>
              <a:rPr lang="en-US" altLang="ru-RU" sz="1800" baseline="30000" dirty="0">
                <a:solidFill>
                  <a:srgbClr val="000066"/>
                </a:solidFill>
                <a:latin typeface="Arial" panose="020B0604020202020204" pitchFamily="34" charset="0"/>
              </a:rPr>
              <a:t>40</a:t>
            </a:r>
            <a:r>
              <a:rPr lang="en-US" altLang="ru-RU" sz="1800" dirty="0">
                <a:solidFill>
                  <a:srgbClr val="000066"/>
                </a:solidFill>
                <a:latin typeface="Arial" panose="020B0604020202020204" pitchFamily="34" charset="0"/>
              </a:rPr>
              <a:t>Ar</a:t>
            </a:r>
            <a:r>
              <a:rPr lang="en-US" altLang="ru-RU" sz="1800" baseline="30000" dirty="0">
                <a:solidFill>
                  <a:srgbClr val="000066"/>
                </a:solidFill>
                <a:latin typeface="Arial" panose="020B0604020202020204" pitchFamily="34" charset="0"/>
              </a:rPr>
              <a:t>6+</a:t>
            </a:r>
            <a:r>
              <a:rPr lang="en-US" altLang="ru-RU" sz="1800" dirty="0">
                <a:solidFill>
                  <a:srgbClr val="000066"/>
                </a:solidFill>
                <a:latin typeface="Arial" panose="020B0604020202020204" pitchFamily="34" charset="0"/>
              </a:rPr>
              <a:t>,  </a:t>
            </a:r>
            <a:r>
              <a:rPr lang="en-US" altLang="ru-RU" sz="1800" baseline="30000" dirty="0">
                <a:solidFill>
                  <a:srgbClr val="000066"/>
                </a:solidFill>
                <a:latin typeface="Arial" panose="020B0604020202020204" pitchFamily="34" charset="0"/>
              </a:rPr>
              <a:t>86</a:t>
            </a:r>
            <a:r>
              <a:rPr lang="en-US" altLang="ru-RU" sz="1800" dirty="0">
                <a:solidFill>
                  <a:srgbClr val="000066"/>
                </a:solidFill>
                <a:latin typeface="Arial" panose="020B0604020202020204" pitchFamily="34" charset="0"/>
              </a:rPr>
              <a:t>Kr</a:t>
            </a:r>
            <a:r>
              <a:rPr lang="en-US" altLang="ru-RU" sz="1800" baseline="30000" dirty="0">
                <a:solidFill>
                  <a:srgbClr val="000066"/>
                </a:solidFill>
                <a:latin typeface="Arial" panose="020B0604020202020204" pitchFamily="34" charset="0"/>
              </a:rPr>
              <a:t>13+</a:t>
            </a:r>
            <a:r>
              <a:rPr lang="en-US" altLang="ru-RU" sz="1800" dirty="0">
                <a:solidFill>
                  <a:srgbClr val="000066"/>
                </a:solidFill>
                <a:latin typeface="Arial" panose="020B0604020202020204" pitchFamily="34" charset="0"/>
              </a:rPr>
              <a:t> and </a:t>
            </a:r>
            <a:r>
              <a:rPr lang="en-US" altLang="ru-RU" sz="1800" baseline="30000" dirty="0">
                <a:solidFill>
                  <a:srgbClr val="000066"/>
                </a:solidFill>
                <a:latin typeface="Arial" panose="020B0604020202020204" pitchFamily="34" charset="0"/>
              </a:rPr>
              <a:t>132</a:t>
            </a:r>
            <a:r>
              <a:rPr lang="en-US" altLang="ru-RU" sz="1800" dirty="0">
                <a:solidFill>
                  <a:srgbClr val="000066"/>
                </a:solidFill>
                <a:latin typeface="Arial" panose="020B0604020202020204" pitchFamily="34" charset="0"/>
              </a:rPr>
              <a:t>Xe</a:t>
            </a:r>
            <a:r>
              <a:rPr lang="en-US" altLang="ru-RU" sz="1800" baseline="30000" dirty="0">
                <a:solidFill>
                  <a:srgbClr val="000066"/>
                </a:solidFill>
                <a:latin typeface="Arial" panose="020B0604020202020204" pitchFamily="34" charset="0"/>
              </a:rPr>
              <a:t>20+</a:t>
            </a:r>
            <a:r>
              <a:rPr lang="en-US" altLang="ru-RU" sz="1800" dirty="0">
                <a:solidFill>
                  <a:srgbClr val="000066"/>
                </a:solidFill>
                <a:latin typeface="Arial" panose="020B0604020202020204" pitchFamily="34" charset="0"/>
              </a:rPr>
              <a:t> ions.</a:t>
            </a:r>
            <a:r>
              <a:rPr lang="ru-RU" altLang="ru-RU" sz="1800" dirty="0">
                <a:solidFill>
                  <a:srgbClr val="FFFFFF"/>
                </a:solidFill>
                <a:latin typeface="Arial" panose="020B0604020202020204" pitchFamily="34" charset="0"/>
              </a:rPr>
              <a:t> </a:t>
            </a:r>
          </a:p>
        </p:txBody>
      </p:sp>
      <p:graphicFrame>
        <p:nvGraphicFramePr>
          <p:cNvPr id="94332" name="Group 124"/>
          <p:cNvGraphicFramePr>
            <a:graphicFrameLocks noGrp="1"/>
          </p:cNvGraphicFramePr>
          <p:nvPr/>
        </p:nvGraphicFramePr>
        <p:xfrm>
          <a:off x="179388" y="1557338"/>
          <a:ext cx="8785225" cy="1828800"/>
        </p:xfrm>
        <a:graphic>
          <a:graphicData uri="http://schemas.openxmlformats.org/drawingml/2006/table">
            <a:tbl>
              <a:tblPr/>
              <a:tblGrid>
                <a:gridCol w="957262"/>
                <a:gridCol w="1851025"/>
                <a:gridCol w="1512888"/>
                <a:gridCol w="1368425"/>
                <a:gridCol w="1727200"/>
                <a:gridCol w="1368425"/>
              </a:tblGrid>
              <a:tr h="2000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ru-RU" sz="600" b="1" i="0" u="none" strike="noStrike" cap="none" normalizeH="0" baseline="0" dirty="0" smtClean="0">
                        <a:ln>
                          <a:noFill/>
                        </a:ln>
                        <a:solidFill>
                          <a:schemeClr val="bg2"/>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2"/>
                          </a:solidFill>
                          <a:effectLst/>
                          <a:latin typeface="Times New Roman" pitchFamily="18" charset="0"/>
                          <a:cs typeface="Times New Roman" pitchFamily="18" charset="0"/>
                        </a:rPr>
                        <a:t>Ion</a:t>
                      </a:r>
                      <a:endParaRPr kumimoji="0" lang="ru-RU" sz="1400" b="0" i="0" u="none" strike="noStrike" cap="none" normalizeH="0" baseline="0" dirty="0" smtClean="0">
                        <a:ln>
                          <a:noFill/>
                        </a:ln>
                        <a:solidFill>
                          <a:schemeClr val="bg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2"/>
                          </a:solidFill>
                          <a:effectLst/>
                          <a:latin typeface="Times New Roman" pitchFamily="18" charset="0"/>
                          <a:cs typeface="Times New Roman" pitchFamily="18" charset="0"/>
                        </a:rPr>
                        <a:t>Mass to charge ratio </a:t>
                      </a:r>
                      <a:r>
                        <a:rPr kumimoji="0" lang="ru-RU" sz="1400" b="1" i="0" u="none" strike="noStrike" cap="none" normalizeH="0" baseline="0" dirty="0" smtClean="0">
                          <a:ln>
                            <a:noFill/>
                          </a:ln>
                          <a:solidFill>
                            <a:schemeClr val="bg2"/>
                          </a:solidFill>
                          <a:effectLst/>
                          <a:latin typeface="Times New Roman" pitchFamily="18" charset="0"/>
                          <a:cs typeface="Times New Roman" pitchFamily="18" charset="0"/>
                        </a:rPr>
                        <a:t>(A/Z)</a:t>
                      </a:r>
                      <a:endParaRPr kumimoji="0" lang="ru-RU" sz="1400" b="0" i="0" u="none" strike="noStrike" cap="none" normalizeH="0" baseline="0" dirty="0" smtClean="0">
                        <a:ln>
                          <a:noFill/>
                        </a:ln>
                        <a:solidFill>
                          <a:schemeClr val="bg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2"/>
                          </a:solidFill>
                          <a:effectLst/>
                          <a:latin typeface="Times New Roman" pitchFamily="18" charset="0"/>
                          <a:cs typeface="Times New Roman" pitchFamily="18" charset="0"/>
                        </a:rPr>
                        <a:t>Cyclotron magnetic field</a:t>
                      </a:r>
                      <a:r>
                        <a:rPr kumimoji="0" lang="ru-RU" sz="1400" b="1" i="0" u="none" strike="noStrike" cap="none" normalizeH="0" baseline="0" dirty="0" smtClean="0">
                          <a:ln>
                            <a:noFill/>
                          </a:ln>
                          <a:solidFill>
                            <a:schemeClr val="bg2"/>
                          </a:solidFill>
                          <a:effectLst/>
                          <a:latin typeface="Times New Roman" pitchFamily="18" charset="0"/>
                          <a:cs typeface="Times New Roman" pitchFamily="18" charset="0"/>
                        </a:rPr>
                        <a:t>, </a:t>
                      </a:r>
                      <a:r>
                        <a:rPr kumimoji="0" lang="en-US" sz="1400" b="1" i="0" u="none" strike="noStrike" cap="none" normalizeH="0" baseline="0" dirty="0" smtClean="0">
                          <a:ln>
                            <a:noFill/>
                          </a:ln>
                          <a:solidFill>
                            <a:schemeClr val="bg2"/>
                          </a:solidFill>
                          <a:effectLst/>
                          <a:latin typeface="Times New Roman" pitchFamily="18" charset="0"/>
                          <a:cs typeface="Times New Roman" pitchFamily="18" charset="0"/>
                        </a:rPr>
                        <a:t>T</a:t>
                      </a:r>
                      <a:endParaRPr kumimoji="0" lang="ru-RU" sz="1400" b="0" i="0" u="none" strike="noStrike" cap="none" normalizeH="0" baseline="0" dirty="0" smtClean="0">
                        <a:ln>
                          <a:noFill/>
                        </a:ln>
                        <a:solidFill>
                          <a:schemeClr val="bg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2"/>
                          </a:solidFill>
                          <a:effectLst/>
                          <a:latin typeface="Times New Roman" pitchFamily="18" charset="0"/>
                          <a:cs typeface="Times New Roman" pitchFamily="18" charset="0"/>
                        </a:rPr>
                        <a:t>Acceleration harmonic</a:t>
                      </a:r>
                      <a:endParaRPr kumimoji="0" lang="ru-RU" sz="1400" b="0" i="0" u="none" strike="noStrike" cap="none" normalizeH="0" baseline="0" dirty="0" smtClean="0">
                        <a:ln>
                          <a:noFill/>
                        </a:ln>
                        <a:solidFill>
                          <a:schemeClr val="bg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2"/>
                          </a:solidFill>
                          <a:effectLst/>
                          <a:latin typeface="Times New Roman" pitchFamily="18" charset="0"/>
                          <a:cs typeface="Times New Roman" pitchFamily="18" charset="0"/>
                        </a:rPr>
                        <a:t>RF generator frequency</a:t>
                      </a:r>
                      <a:r>
                        <a:rPr kumimoji="0" lang="ru-RU" sz="1400" b="1" i="0" u="none" strike="noStrike" cap="none" normalizeH="0" baseline="0" dirty="0" smtClean="0">
                          <a:ln>
                            <a:noFill/>
                          </a:ln>
                          <a:solidFill>
                            <a:schemeClr val="bg2"/>
                          </a:solidFill>
                          <a:effectLst/>
                          <a:latin typeface="Times New Roman" pitchFamily="18" charset="0"/>
                          <a:cs typeface="Times New Roman" pitchFamily="18" charset="0"/>
                        </a:rPr>
                        <a:t>, </a:t>
                      </a:r>
                      <a:r>
                        <a:rPr kumimoji="0" lang="en-US" sz="1400" b="1" i="0" u="none" strike="noStrike" cap="none" normalizeH="0" baseline="0" dirty="0" smtClean="0">
                          <a:ln>
                            <a:noFill/>
                          </a:ln>
                          <a:solidFill>
                            <a:schemeClr val="bg2"/>
                          </a:solidFill>
                          <a:effectLst/>
                          <a:latin typeface="Times New Roman" pitchFamily="18" charset="0"/>
                          <a:cs typeface="Times New Roman" pitchFamily="18" charset="0"/>
                        </a:rPr>
                        <a:t>MHz</a:t>
                      </a:r>
                      <a:endParaRPr kumimoji="0" lang="ru-RU" sz="1400" b="0" i="0" u="none" strike="noStrike" cap="none" normalizeH="0" baseline="0" dirty="0" smtClean="0">
                        <a:ln>
                          <a:noFill/>
                        </a:ln>
                        <a:solidFill>
                          <a:schemeClr val="bg2"/>
                        </a:solidFill>
                        <a:effectLst/>
                        <a:latin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l" defTabSz="914400" rtl="0" eaLnBrk="0" fontAlgn="base" latinLnBrk="0" hangingPunct="0">
                        <a:lnSpc>
                          <a:spcPct val="100000"/>
                        </a:lnSpc>
                        <a:spcBef>
                          <a:spcPct val="20000"/>
                        </a:spcBef>
                        <a:spcAft>
                          <a:spcPct val="0"/>
                        </a:spcAft>
                        <a:buClr>
                          <a:schemeClr val="accent1"/>
                        </a:buClr>
                        <a:buSzPct val="80000"/>
                        <a:buFont typeface="Wingdings" pitchFamily="2" charset="2"/>
                        <a:buNone/>
                        <a:tabLst/>
                      </a:pPr>
                      <a:r>
                        <a:rPr kumimoji="0" lang="ru-RU" sz="1400" b="1" i="0" u="none" strike="noStrike" cap="none" normalizeH="0" baseline="0" smtClean="0">
                          <a:ln>
                            <a:noFill/>
                          </a:ln>
                          <a:solidFill>
                            <a:schemeClr val="bg2"/>
                          </a:solidFill>
                          <a:effectLst/>
                          <a:latin typeface="Times New Roman" pitchFamily="18" charset="0"/>
                          <a:cs typeface="Times New Roman" pitchFamily="18" charset="0"/>
                        </a:rPr>
                        <a:t>Frequency</a:t>
                      </a:r>
                      <a:endParaRPr kumimoji="0" lang="en-US" sz="1400" b="1" i="0" u="none" strike="noStrike" cap="none" normalizeH="0" baseline="0" smtClean="0">
                        <a:ln>
                          <a:noFill/>
                        </a:ln>
                        <a:solidFill>
                          <a:schemeClr val="bg2"/>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20000"/>
                        </a:spcBef>
                        <a:spcAft>
                          <a:spcPct val="0"/>
                        </a:spcAft>
                        <a:buClr>
                          <a:schemeClr val="accent1"/>
                        </a:buClr>
                        <a:buSzPct val="80000"/>
                        <a:buFont typeface="Wingdings" pitchFamily="2" charset="2"/>
                        <a:buNone/>
                        <a:tabLst/>
                      </a:pPr>
                      <a:r>
                        <a:rPr kumimoji="0" lang="ru-RU" sz="1400" b="1" i="0" u="none" strike="noStrike" cap="none" normalizeH="0" baseline="0" smtClean="0">
                          <a:ln>
                            <a:noFill/>
                          </a:ln>
                          <a:solidFill>
                            <a:schemeClr val="bg2"/>
                          </a:solidFill>
                          <a:effectLst/>
                          <a:latin typeface="Times New Roman" pitchFamily="18" charset="0"/>
                          <a:cs typeface="Times New Roman" pitchFamily="18" charset="0"/>
                        </a:rPr>
                        <a:t>difference,</a:t>
                      </a:r>
                      <a:r>
                        <a:rPr kumimoji="0" lang="en-US" sz="1400" b="1" i="0" u="none" strike="noStrike" cap="none" normalizeH="0" baseline="0" smtClean="0">
                          <a:ln>
                            <a:noFill/>
                          </a:ln>
                          <a:solidFill>
                            <a:schemeClr val="bg2"/>
                          </a:solidFill>
                          <a:effectLst/>
                          <a:latin typeface="Times New Roman" pitchFamily="18" charset="0"/>
                          <a:cs typeface="Times New Roman" pitchFamily="18" charset="0"/>
                        </a:rPr>
                        <a:t> </a:t>
                      </a:r>
                      <a:r>
                        <a:rPr kumimoji="0" lang="ru-RU" sz="1400" b="1" i="0" u="none" strike="noStrike" cap="none" normalizeH="0" baseline="0" smtClean="0">
                          <a:ln>
                            <a:noFill/>
                          </a:ln>
                          <a:solidFill>
                            <a:schemeClr val="bg2"/>
                          </a:solidFill>
                          <a:effectLst/>
                          <a:latin typeface="Times New Roman" pitchFamily="18" charset="0"/>
                          <a:ea typeface="TT4990o00" charset="-128"/>
                          <a:cs typeface="Times New Roman" pitchFamily="18" charset="0"/>
                        </a:rPr>
                        <a:t>Δ</a:t>
                      </a:r>
                      <a:r>
                        <a:rPr kumimoji="0" lang="ru-RU" sz="1400" b="1" i="0" u="none" strike="noStrike" cap="none" normalizeH="0" baseline="0" smtClean="0">
                          <a:ln>
                            <a:noFill/>
                          </a:ln>
                          <a:solidFill>
                            <a:schemeClr val="bg2"/>
                          </a:solidFill>
                          <a:effectLst/>
                          <a:latin typeface="Times New Roman" pitchFamily="18" charset="0"/>
                          <a:cs typeface="Times New Roman" pitchFamily="18" charset="0"/>
                        </a:rPr>
                        <a:t>F,</a:t>
                      </a:r>
                      <a:r>
                        <a:rPr kumimoji="0" lang="ru-RU" sz="1800" b="0" i="0" u="none" strike="noStrike" cap="none" normalizeH="0" baseline="0" smtClean="0">
                          <a:ln>
                            <a:noFill/>
                          </a:ln>
                          <a:solidFill>
                            <a:srgbClr val="000000"/>
                          </a:solidFill>
                          <a:effectLst/>
                          <a:latin typeface="Times New Roman" pitchFamily="18" charset="0"/>
                          <a:cs typeface="Times New Roman" pitchFamily="18"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000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30000" smtClean="0">
                          <a:ln>
                            <a:noFill/>
                          </a:ln>
                          <a:solidFill>
                            <a:schemeClr val="bg2"/>
                          </a:solidFill>
                          <a:effectLst/>
                          <a:latin typeface="Times New Roman" pitchFamily="18" charset="0"/>
                          <a:cs typeface="Times New Roman" pitchFamily="18" charset="0"/>
                        </a:rPr>
                        <a:t>40</a:t>
                      </a:r>
                      <a:r>
                        <a:rPr kumimoji="0" lang="ru-RU" sz="1800" b="1" i="0" u="none" strike="noStrike" cap="none" normalizeH="0" baseline="0" smtClean="0">
                          <a:ln>
                            <a:noFill/>
                          </a:ln>
                          <a:solidFill>
                            <a:schemeClr val="bg2"/>
                          </a:solidFill>
                          <a:effectLst/>
                          <a:latin typeface="Times New Roman" pitchFamily="18" charset="0"/>
                          <a:cs typeface="Times New Roman" pitchFamily="18" charset="0"/>
                        </a:rPr>
                        <a:t>А</a:t>
                      </a:r>
                      <a:r>
                        <a:rPr kumimoji="0" lang="en-US" sz="1800" b="1" i="0" u="none" strike="noStrike" cap="none" normalizeH="0" baseline="0" smtClean="0">
                          <a:ln>
                            <a:noFill/>
                          </a:ln>
                          <a:solidFill>
                            <a:schemeClr val="bg2"/>
                          </a:solidFill>
                          <a:effectLst/>
                          <a:latin typeface="Times New Roman" pitchFamily="18" charset="0"/>
                          <a:cs typeface="Times New Roman" pitchFamily="18" charset="0"/>
                        </a:rPr>
                        <a:t>r </a:t>
                      </a:r>
                      <a:r>
                        <a:rPr kumimoji="0" lang="ru-RU" sz="1800" b="1" i="0" u="none" strike="noStrike" cap="none" normalizeH="0" baseline="30000" smtClean="0">
                          <a:ln>
                            <a:noFill/>
                          </a:ln>
                          <a:solidFill>
                            <a:schemeClr val="bg2"/>
                          </a:solidFill>
                          <a:effectLst/>
                          <a:latin typeface="Times New Roman" pitchFamily="18" charset="0"/>
                          <a:cs typeface="Times New Roman" pitchFamily="18" charset="0"/>
                        </a:rPr>
                        <a:t>6+</a:t>
                      </a:r>
                      <a:endParaRPr kumimoji="0" lang="ru-RU" sz="1800" b="1"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chemeClr val="bg2"/>
                          </a:solidFill>
                          <a:effectLst/>
                          <a:latin typeface="Times New Roman" pitchFamily="18" charset="0"/>
                          <a:cs typeface="Times New Roman" pitchFamily="18" charset="0"/>
                        </a:rPr>
                        <a:t>6</a:t>
                      </a:r>
                      <a:r>
                        <a:rPr kumimoji="0" lang="en-US" sz="1800" b="1" i="0" u="none" strike="noStrike" cap="none" normalizeH="0" baseline="0" dirty="0" smtClean="0">
                          <a:ln>
                            <a:noFill/>
                          </a:ln>
                          <a:solidFill>
                            <a:schemeClr val="bg2"/>
                          </a:solidFill>
                          <a:effectLst/>
                          <a:latin typeface="Times New Roman" pitchFamily="18" charset="0"/>
                          <a:cs typeface="Times New Roman" pitchFamily="18" charset="0"/>
                        </a:rPr>
                        <a:t>.</a:t>
                      </a:r>
                      <a:r>
                        <a:rPr kumimoji="0" lang="ru-RU" sz="1800" b="1" i="0" u="none" strike="noStrike" cap="none" normalizeH="0" baseline="0" dirty="0" smtClean="0">
                          <a:ln>
                            <a:noFill/>
                          </a:ln>
                          <a:solidFill>
                            <a:schemeClr val="bg2"/>
                          </a:solidFill>
                          <a:effectLst/>
                          <a:latin typeface="Times New Roman" pitchFamily="18" charset="0"/>
                          <a:cs typeface="Times New Roman" pitchFamily="18" charset="0"/>
                        </a:rPr>
                        <a:t>6667</a:t>
                      </a:r>
                      <a:endParaRPr kumimoji="0" lang="ru-RU" sz="1800" b="1" i="0" u="none" strike="noStrike" cap="none" normalizeH="0" baseline="0" dirty="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chemeClr val="bg2"/>
                          </a:solidFill>
                          <a:effectLst/>
                          <a:latin typeface="Times New Roman" pitchFamily="18" charset="0"/>
                          <a:cs typeface="Times New Roman" pitchFamily="18" charset="0"/>
                        </a:rPr>
                        <a:t>1</a:t>
                      </a:r>
                      <a:r>
                        <a:rPr kumimoji="0" lang="en-US" sz="1800" b="1" i="0" u="none" strike="noStrike" cap="none" normalizeH="0" baseline="0" dirty="0" smtClean="0">
                          <a:ln>
                            <a:noFill/>
                          </a:ln>
                          <a:solidFill>
                            <a:schemeClr val="bg2"/>
                          </a:solidFill>
                          <a:effectLst/>
                          <a:latin typeface="Times New Roman" pitchFamily="18" charset="0"/>
                          <a:cs typeface="Times New Roman" pitchFamily="18" charset="0"/>
                        </a:rPr>
                        <a:t>.</a:t>
                      </a:r>
                      <a:r>
                        <a:rPr kumimoji="0" lang="ru-RU" sz="1800" b="1" i="0" u="none" strike="noStrike" cap="none" normalizeH="0" baseline="0" dirty="0" smtClean="0">
                          <a:ln>
                            <a:noFill/>
                          </a:ln>
                          <a:solidFill>
                            <a:schemeClr val="bg2"/>
                          </a:solidFill>
                          <a:effectLst/>
                          <a:latin typeface="Times New Roman" pitchFamily="18" charset="0"/>
                          <a:cs typeface="Times New Roman" pitchFamily="18" charset="0"/>
                        </a:rPr>
                        <a:t>6612</a:t>
                      </a:r>
                      <a:endParaRPr kumimoji="0" lang="ru-RU" sz="1800" b="1" i="0" u="none" strike="noStrike" cap="none" normalizeH="0" baseline="0" dirty="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bg2"/>
                          </a:solidFill>
                          <a:effectLst/>
                          <a:latin typeface="Times New Roman" pitchFamily="18" charset="0"/>
                          <a:cs typeface="Times New Roman" pitchFamily="18" charset="0"/>
                        </a:rPr>
                        <a:t>2</a:t>
                      </a:r>
                      <a:endParaRPr kumimoji="0" lang="ru-RU" sz="1800" b="1"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chemeClr val="bg2"/>
                          </a:solidFill>
                          <a:effectLst/>
                          <a:latin typeface="Times New Roman" pitchFamily="18" charset="0"/>
                          <a:cs typeface="Times New Roman" pitchFamily="18" charset="0"/>
                        </a:rPr>
                        <a:t>7</a:t>
                      </a:r>
                      <a:r>
                        <a:rPr kumimoji="0" lang="en-US" sz="1800" b="1" i="0" u="none" strike="noStrike" cap="none" normalizeH="0" baseline="0" dirty="0" smtClean="0">
                          <a:ln>
                            <a:noFill/>
                          </a:ln>
                          <a:solidFill>
                            <a:schemeClr val="bg2"/>
                          </a:solidFill>
                          <a:effectLst/>
                          <a:latin typeface="Times New Roman" pitchFamily="18" charset="0"/>
                          <a:cs typeface="Times New Roman" pitchFamily="18" charset="0"/>
                        </a:rPr>
                        <a:t>.</a:t>
                      </a:r>
                      <a:r>
                        <a:rPr kumimoji="0" lang="ru-RU" sz="1800" b="1" i="0" u="none" strike="noStrike" cap="none" normalizeH="0" baseline="0" dirty="0" smtClean="0">
                          <a:ln>
                            <a:noFill/>
                          </a:ln>
                          <a:solidFill>
                            <a:schemeClr val="bg2"/>
                          </a:solidFill>
                          <a:effectLst/>
                          <a:latin typeface="Times New Roman" pitchFamily="18" charset="0"/>
                          <a:cs typeface="Times New Roman" pitchFamily="18" charset="0"/>
                        </a:rPr>
                        <a:t>653</a:t>
                      </a:r>
                      <a:endParaRPr kumimoji="0" lang="ru-RU" sz="1800" b="1" i="0" u="none" strike="noStrike" cap="none" normalizeH="0" baseline="0" dirty="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0" fontAlgn="base" latinLnBrk="0" hangingPunct="0">
                        <a:lnSpc>
                          <a:spcPct val="100000"/>
                        </a:lnSpc>
                        <a:spcBef>
                          <a:spcPct val="20000"/>
                        </a:spcBef>
                        <a:spcAft>
                          <a:spcPct val="0"/>
                        </a:spcAft>
                        <a:buClr>
                          <a:schemeClr val="accent1"/>
                        </a:buClr>
                        <a:buSzPct val="80000"/>
                        <a:buFont typeface="Wingdings" pitchFamily="2" charset="2"/>
                        <a:buNone/>
                        <a:tabLst/>
                      </a:pPr>
                      <a:r>
                        <a:rPr kumimoji="0" lang="ru-RU" sz="1800" b="0" i="0" u="none" strike="noStrike" cap="none" normalizeH="0" baseline="0" smtClean="0">
                          <a:ln>
                            <a:noFill/>
                          </a:ln>
                          <a:solidFill>
                            <a:schemeClr val="bg2"/>
                          </a:solidFill>
                          <a:effectLst/>
                          <a:latin typeface="Times New Roman" pitchFamily="18" charset="0"/>
                          <a:cs typeface="Times New Roman" pitchFamily="18" charset="0"/>
                        </a:rPr>
                        <a:t>23</a:t>
                      </a:r>
                      <a:r>
                        <a:rPr kumimoji="0" lang="en-US" sz="1800" b="0" i="0" u="none" strike="noStrike" cap="none" normalizeH="0" baseline="0" smtClean="0">
                          <a:ln>
                            <a:noFill/>
                          </a:ln>
                          <a:solidFill>
                            <a:schemeClr val="bg2"/>
                          </a:solidFill>
                          <a:effectLst/>
                          <a:latin typeface="Times New Roman" pitchFamily="18" charset="0"/>
                          <a:cs typeface="Times New Roman" pitchFamily="18" charset="0"/>
                        </a:rPr>
                        <a:t> </a:t>
                      </a:r>
                      <a:r>
                        <a:rPr kumimoji="0" lang="ru-RU" sz="1800" b="0" i="0" u="none" strike="noStrike" cap="none" normalizeH="0" baseline="0" smtClean="0">
                          <a:ln>
                            <a:noFill/>
                          </a:ln>
                          <a:solidFill>
                            <a:schemeClr val="bg2"/>
                          </a:solidFill>
                          <a:effectLst/>
                          <a:latin typeface="Times New Roman" pitchFamily="18" charset="0"/>
                          <a:cs typeface="Times New Roman" pitchFamily="18" charset="0"/>
                        </a:rPr>
                        <a:t>kHz</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000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30000" smtClean="0">
                          <a:ln>
                            <a:noFill/>
                          </a:ln>
                          <a:solidFill>
                            <a:schemeClr val="bg2"/>
                          </a:solidFill>
                          <a:effectLst/>
                          <a:latin typeface="Times New Roman" pitchFamily="18" charset="0"/>
                          <a:cs typeface="Times New Roman" pitchFamily="18" charset="0"/>
                        </a:rPr>
                        <a:t>86</a:t>
                      </a:r>
                      <a:r>
                        <a:rPr kumimoji="0" lang="en-US" sz="1800" b="1" i="0" u="none" strike="noStrike" cap="none" normalizeH="0" baseline="0" smtClean="0">
                          <a:ln>
                            <a:noFill/>
                          </a:ln>
                          <a:solidFill>
                            <a:schemeClr val="bg2"/>
                          </a:solidFill>
                          <a:effectLst/>
                          <a:latin typeface="Times New Roman" pitchFamily="18" charset="0"/>
                          <a:cs typeface="Times New Roman" pitchFamily="18" charset="0"/>
                        </a:rPr>
                        <a:t>Kr</a:t>
                      </a:r>
                      <a:r>
                        <a:rPr kumimoji="0" lang="ru-RU" sz="1800" b="1" i="0" u="none" strike="noStrike" cap="none" normalizeH="0" baseline="30000" smtClean="0">
                          <a:ln>
                            <a:noFill/>
                          </a:ln>
                          <a:solidFill>
                            <a:schemeClr val="bg2"/>
                          </a:solidFill>
                          <a:effectLst/>
                          <a:latin typeface="Times New Roman" pitchFamily="18" charset="0"/>
                          <a:cs typeface="Times New Roman" pitchFamily="18" charset="0"/>
                        </a:rPr>
                        <a:t>13+</a:t>
                      </a:r>
                      <a:endParaRPr kumimoji="0" lang="ru-RU" sz="1800" b="1"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chemeClr val="bg2"/>
                          </a:solidFill>
                          <a:effectLst/>
                          <a:latin typeface="Times New Roman" pitchFamily="18" charset="0"/>
                          <a:cs typeface="Times New Roman" pitchFamily="18" charset="0"/>
                        </a:rPr>
                        <a:t>6</a:t>
                      </a:r>
                      <a:r>
                        <a:rPr kumimoji="0" lang="en-US" sz="1800" b="1" i="0" u="none" strike="noStrike" cap="none" normalizeH="0" baseline="0" dirty="0" smtClean="0">
                          <a:ln>
                            <a:noFill/>
                          </a:ln>
                          <a:solidFill>
                            <a:schemeClr val="bg2"/>
                          </a:solidFill>
                          <a:effectLst/>
                          <a:latin typeface="Times New Roman" pitchFamily="18" charset="0"/>
                          <a:cs typeface="Times New Roman" pitchFamily="18" charset="0"/>
                        </a:rPr>
                        <a:t>.</a:t>
                      </a:r>
                      <a:r>
                        <a:rPr kumimoji="0" lang="ru-RU" sz="1800" b="1" i="0" u="none" strike="noStrike" cap="none" normalizeH="0" baseline="0" dirty="0" smtClean="0">
                          <a:ln>
                            <a:noFill/>
                          </a:ln>
                          <a:solidFill>
                            <a:schemeClr val="bg2"/>
                          </a:solidFill>
                          <a:effectLst/>
                          <a:latin typeface="Times New Roman" pitchFamily="18" charset="0"/>
                          <a:cs typeface="Times New Roman" pitchFamily="18" charset="0"/>
                        </a:rPr>
                        <a:t>6154</a:t>
                      </a:r>
                      <a:endParaRPr kumimoji="0" lang="ru-RU" sz="1800" b="1" i="0" u="none" strike="noStrike" cap="none" normalizeH="0" baseline="0" dirty="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chemeClr val="bg2"/>
                          </a:solidFill>
                          <a:effectLst/>
                          <a:latin typeface="Times New Roman" pitchFamily="18" charset="0"/>
                          <a:cs typeface="Times New Roman" pitchFamily="18" charset="0"/>
                        </a:rPr>
                        <a:t>1</a:t>
                      </a:r>
                      <a:r>
                        <a:rPr kumimoji="0" lang="en-US" sz="1800" b="1" i="0" u="none" strike="noStrike" cap="none" normalizeH="0" baseline="0" dirty="0" smtClean="0">
                          <a:ln>
                            <a:noFill/>
                          </a:ln>
                          <a:solidFill>
                            <a:schemeClr val="bg2"/>
                          </a:solidFill>
                          <a:effectLst/>
                          <a:latin typeface="Times New Roman" pitchFamily="18" charset="0"/>
                          <a:cs typeface="Times New Roman" pitchFamily="18" charset="0"/>
                        </a:rPr>
                        <a:t>.</a:t>
                      </a:r>
                      <a:r>
                        <a:rPr kumimoji="0" lang="ru-RU" sz="1800" b="1" i="0" u="none" strike="noStrike" cap="none" normalizeH="0" baseline="0" dirty="0" smtClean="0">
                          <a:ln>
                            <a:noFill/>
                          </a:ln>
                          <a:solidFill>
                            <a:schemeClr val="bg2"/>
                          </a:solidFill>
                          <a:effectLst/>
                          <a:latin typeface="Times New Roman" pitchFamily="18" charset="0"/>
                          <a:cs typeface="Times New Roman" pitchFamily="18" charset="0"/>
                        </a:rPr>
                        <a:t>6612</a:t>
                      </a:r>
                      <a:endParaRPr kumimoji="0" lang="ru-RU" sz="1800" b="1" i="0" u="none" strike="noStrike" cap="none" normalizeH="0" baseline="0" dirty="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bg2"/>
                          </a:solidFill>
                          <a:effectLst/>
                          <a:latin typeface="Times New Roman" pitchFamily="18" charset="0"/>
                          <a:cs typeface="Times New Roman" pitchFamily="18" charset="0"/>
                        </a:rPr>
                        <a:t>2</a:t>
                      </a:r>
                      <a:endParaRPr kumimoji="0" lang="ru-RU" sz="1800" b="1"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chemeClr val="bg2"/>
                          </a:solidFill>
                          <a:effectLst/>
                          <a:latin typeface="Times New Roman" pitchFamily="18" charset="0"/>
                          <a:cs typeface="Times New Roman" pitchFamily="18" charset="0"/>
                        </a:rPr>
                        <a:t>7</a:t>
                      </a:r>
                      <a:r>
                        <a:rPr kumimoji="0" lang="en-US" sz="1800" b="1" i="0" u="none" strike="noStrike" cap="none" normalizeH="0" baseline="0" dirty="0" smtClean="0">
                          <a:ln>
                            <a:noFill/>
                          </a:ln>
                          <a:solidFill>
                            <a:schemeClr val="bg2"/>
                          </a:solidFill>
                          <a:effectLst/>
                          <a:latin typeface="Times New Roman" pitchFamily="18" charset="0"/>
                          <a:cs typeface="Times New Roman" pitchFamily="18" charset="0"/>
                        </a:rPr>
                        <a:t>.</a:t>
                      </a:r>
                      <a:r>
                        <a:rPr kumimoji="0" lang="ru-RU" sz="1800" b="1" i="0" u="none" strike="noStrike" cap="none" normalizeH="0" baseline="0" dirty="0" smtClean="0">
                          <a:ln>
                            <a:noFill/>
                          </a:ln>
                          <a:solidFill>
                            <a:schemeClr val="bg2"/>
                          </a:solidFill>
                          <a:effectLst/>
                          <a:latin typeface="Times New Roman" pitchFamily="18" charset="0"/>
                          <a:cs typeface="Times New Roman" pitchFamily="18" charset="0"/>
                        </a:rPr>
                        <a:t>712</a:t>
                      </a:r>
                      <a:endParaRPr kumimoji="0" lang="ru-RU" sz="1800" b="1" i="0" u="none" strike="noStrike" cap="none" normalizeH="0" baseline="0" dirty="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0" fontAlgn="base" latinLnBrk="0" hangingPunct="0">
                        <a:lnSpc>
                          <a:spcPct val="100000"/>
                        </a:lnSpc>
                        <a:spcBef>
                          <a:spcPct val="20000"/>
                        </a:spcBef>
                        <a:spcAft>
                          <a:spcPct val="0"/>
                        </a:spcAft>
                        <a:buClr>
                          <a:schemeClr val="accent1"/>
                        </a:buClr>
                        <a:buSzPct val="80000"/>
                        <a:buFont typeface="Wingdings" pitchFamily="2" charset="2"/>
                        <a:buNone/>
                        <a:tabLst/>
                      </a:pPr>
                      <a:r>
                        <a:rPr kumimoji="0" lang="en-US" sz="1800" b="0" i="0" u="none" strike="noStrike" cap="none" normalizeH="0" baseline="0" smtClean="0">
                          <a:ln>
                            <a:noFill/>
                          </a:ln>
                          <a:solidFill>
                            <a:schemeClr val="bg2"/>
                          </a:solidFill>
                          <a:effectLst/>
                          <a:latin typeface="Times New Roman" pitchFamily="18" charset="0"/>
                          <a:cs typeface="Times New Roman" pitchFamily="18" charset="0"/>
                        </a:rPr>
                        <a:t>-18 </a:t>
                      </a:r>
                      <a:r>
                        <a:rPr kumimoji="0" lang="ru-RU" sz="1800" b="0" i="0" u="none" strike="noStrike" cap="none" normalizeH="0" baseline="0" smtClean="0">
                          <a:ln>
                            <a:noFill/>
                          </a:ln>
                          <a:solidFill>
                            <a:schemeClr val="bg2"/>
                          </a:solidFill>
                          <a:effectLst/>
                          <a:latin typeface="Times New Roman" pitchFamily="18" charset="0"/>
                          <a:cs typeface="Times New Roman" pitchFamily="18" charset="0"/>
                        </a:rPr>
                        <a:t>kHz</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000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30000" smtClean="0">
                          <a:ln>
                            <a:noFill/>
                          </a:ln>
                          <a:solidFill>
                            <a:schemeClr val="bg2"/>
                          </a:solidFill>
                          <a:effectLst/>
                          <a:latin typeface="Times New Roman" pitchFamily="18" charset="0"/>
                          <a:cs typeface="Times New Roman" pitchFamily="18" charset="0"/>
                        </a:rPr>
                        <a:t>132</a:t>
                      </a:r>
                      <a:r>
                        <a:rPr kumimoji="0" lang="ru-RU" sz="1800" b="1" i="0" u="none" strike="noStrike" cap="none" normalizeH="0" baseline="0" smtClean="0">
                          <a:ln>
                            <a:noFill/>
                          </a:ln>
                          <a:solidFill>
                            <a:schemeClr val="bg2"/>
                          </a:solidFill>
                          <a:effectLst/>
                          <a:latin typeface="Times New Roman" pitchFamily="18" charset="0"/>
                          <a:cs typeface="Times New Roman" pitchFamily="18" charset="0"/>
                        </a:rPr>
                        <a:t>Хе</a:t>
                      </a:r>
                      <a:r>
                        <a:rPr kumimoji="0" lang="ru-RU" sz="1800" b="1" i="0" u="none" strike="noStrike" cap="none" normalizeH="0" baseline="30000" smtClean="0">
                          <a:ln>
                            <a:noFill/>
                          </a:ln>
                          <a:solidFill>
                            <a:schemeClr val="bg2"/>
                          </a:solidFill>
                          <a:effectLst/>
                          <a:latin typeface="Times New Roman" pitchFamily="18" charset="0"/>
                          <a:cs typeface="Times New Roman" pitchFamily="18" charset="0"/>
                        </a:rPr>
                        <a:t>20+</a:t>
                      </a:r>
                      <a:endParaRPr kumimoji="0" lang="ru-RU" sz="1800" b="1"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chemeClr val="bg2"/>
                          </a:solidFill>
                          <a:effectLst/>
                          <a:latin typeface="Times New Roman" pitchFamily="18" charset="0"/>
                          <a:cs typeface="Times New Roman" pitchFamily="18" charset="0"/>
                        </a:rPr>
                        <a:t>6</a:t>
                      </a:r>
                      <a:r>
                        <a:rPr kumimoji="0" lang="en-US" sz="1800" b="1" i="0" u="none" strike="noStrike" cap="none" normalizeH="0" baseline="0" dirty="0" smtClean="0">
                          <a:ln>
                            <a:noFill/>
                          </a:ln>
                          <a:solidFill>
                            <a:schemeClr val="bg2"/>
                          </a:solidFill>
                          <a:effectLst/>
                          <a:latin typeface="Times New Roman" pitchFamily="18" charset="0"/>
                          <a:cs typeface="Times New Roman" pitchFamily="18" charset="0"/>
                        </a:rPr>
                        <a:t>.</a:t>
                      </a:r>
                      <a:r>
                        <a:rPr kumimoji="0" lang="ru-RU" sz="1800" b="1" i="0" u="none" strike="noStrike" cap="none" normalizeH="0" baseline="0" dirty="0" smtClean="0">
                          <a:ln>
                            <a:noFill/>
                          </a:ln>
                          <a:solidFill>
                            <a:schemeClr val="bg2"/>
                          </a:solidFill>
                          <a:effectLst/>
                          <a:latin typeface="Times New Roman" pitchFamily="18" charset="0"/>
                          <a:cs typeface="Times New Roman" pitchFamily="18" charset="0"/>
                        </a:rPr>
                        <a:t>6000</a:t>
                      </a:r>
                      <a:endParaRPr kumimoji="0" lang="ru-RU" sz="1800" b="1" i="0" u="none" strike="noStrike" cap="none" normalizeH="0" baseline="0" dirty="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chemeClr val="bg2"/>
                          </a:solidFill>
                          <a:effectLst/>
                          <a:latin typeface="Times New Roman" pitchFamily="18" charset="0"/>
                          <a:cs typeface="Times New Roman" pitchFamily="18" charset="0"/>
                        </a:rPr>
                        <a:t>1</a:t>
                      </a:r>
                      <a:r>
                        <a:rPr kumimoji="0" lang="en-US" sz="1800" b="1" i="0" u="none" strike="noStrike" cap="none" normalizeH="0" baseline="0" dirty="0" smtClean="0">
                          <a:ln>
                            <a:noFill/>
                          </a:ln>
                          <a:solidFill>
                            <a:schemeClr val="bg2"/>
                          </a:solidFill>
                          <a:effectLst/>
                          <a:latin typeface="Times New Roman" pitchFamily="18" charset="0"/>
                          <a:cs typeface="Times New Roman" pitchFamily="18" charset="0"/>
                        </a:rPr>
                        <a:t>.</a:t>
                      </a:r>
                      <a:r>
                        <a:rPr kumimoji="0" lang="ru-RU" sz="1800" b="1" i="0" u="none" strike="noStrike" cap="none" normalizeH="0" baseline="0" dirty="0" smtClean="0">
                          <a:ln>
                            <a:noFill/>
                          </a:ln>
                          <a:solidFill>
                            <a:schemeClr val="bg2"/>
                          </a:solidFill>
                          <a:effectLst/>
                          <a:latin typeface="Times New Roman" pitchFamily="18" charset="0"/>
                          <a:cs typeface="Times New Roman" pitchFamily="18" charset="0"/>
                        </a:rPr>
                        <a:t>6612</a:t>
                      </a:r>
                      <a:endParaRPr kumimoji="0" lang="ru-RU" sz="1800" b="1" i="0" u="none" strike="noStrike" cap="none" normalizeH="0" baseline="0" dirty="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bg2"/>
                          </a:solidFill>
                          <a:effectLst/>
                          <a:latin typeface="Times New Roman" pitchFamily="18" charset="0"/>
                          <a:cs typeface="Times New Roman" pitchFamily="18" charset="0"/>
                        </a:rPr>
                        <a:t>2</a:t>
                      </a:r>
                      <a:endParaRPr kumimoji="0" lang="ru-RU" sz="1800" b="1"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chemeClr val="bg2"/>
                          </a:solidFill>
                          <a:effectLst/>
                          <a:latin typeface="Times New Roman" pitchFamily="18" charset="0"/>
                          <a:cs typeface="Times New Roman" pitchFamily="18" charset="0"/>
                        </a:rPr>
                        <a:t>7</a:t>
                      </a:r>
                      <a:r>
                        <a:rPr kumimoji="0" lang="en-US" sz="1800" b="1" i="0" u="none" strike="noStrike" cap="none" normalizeH="0" baseline="0" dirty="0" smtClean="0">
                          <a:ln>
                            <a:noFill/>
                          </a:ln>
                          <a:solidFill>
                            <a:schemeClr val="bg2"/>
                          </a:solidFill>
                          <a:effectLst/>
                          <a:latin typeface="Times New Roman" pitchFamily="18" charset="0"/>
                          <a:cs typeface="Times New Roman" pitchFamily="18" charset="0"/>
                        </a:rPr>
                        <a:t>.</a:t>
                      </a:r>
                      <a:r>
                        <a:rPr kumimoji="0" lang="ru-RU" sz="1800" b="1" i="0" u="none" strike="noStrike" cap="none" normalizeH="0" baseline="0" dirty="0" smtClean="0">
                          <a:ln>
                            <a:noFill/>
                          </a:ln>
                          <a:solidFill>
                            <a:schemeClr val="bg2"/>
                          </a:solidFill>
                          <a:effectLst/>
                          <a:latin typeface="Times New Roman" pitchFamily="18" charset="0"/>
                          <a:cs typeface="Times New Roman" pitchFamily="18" charset="0"/>
                        </a:rPr>
                        <a:t>730</a:t>
                      </a:r>
                      <a:endParaRPr kumimoji="0" lang="ru-RU" sz="1800" b="1" i="0" u="none" strike="noStrike" cap="none" normalizeH="0" baseline="0" dirty="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0" fontAlgn="base" latinLnBrk="0" hangingPunct="0">
                        <a:lnSpc>
                          <a:spcPct val="100000"/>
                        </a:lnSpc>
                        <a:spcBef>
                          <a:spcPct val="20000"/>
                        </a:spcBef>
                        <a:spcAft>
                          <a:spcPct val="0"/>
                        </a:spcAft>
                        <a:buClr>
                          <a:schemeClr val="accent1"/>
                        </a:buClr>
                        <a:buSzPct val="80000"/>
                        <a:buFont typeface="Wingdings" pitchFamily="2" charset="2"/>
                        <a:buNone/>
                        <a:tabLst/>
                      </a:pPr>
                      <a:r>
                        <a:rPr kumimoji="0" lang="en-US" sz="1800" b="0" i="0" u="none" strike="noStrike" cap="none" normalizeH="0" baseline="0" smtClean="0">
                          <a:ln>
                            <a:noFill/>
                          </a:ln>
                          <a:solidFill>
                            <a:schemeClr val="bg2"/>
                          </a:solidFill>
                          <a:effectLst/>
                          <a:latin typeface="Times New Roman" pitchFamily="18" charset="0"/>
                          <a:cs typeface="Times New Roman" pitchFamily="18" charset="0"/>
                        </a:rPr>
                        <a:t>0 </a:t>
                      </a:r>
                      <a:r>
                        <a:rPr kumimoji="0" lang="ru-RU" sz="1800" b="0" i="0" u="none" strike="noStrike" cap="none" normalizeH="0" baseline="0" smtClean="0">
                          <a:ln>
                            <a:noFill/>
                          </a:ln>
                          <a:solidFill>
                            <a:schemeClr val="bg2"/>
                          </a:solidFill>
                          <a:effectLst/>
                          <a:latin typeface="Times New Roman" pitchFamily="18" charset="0"/>
                          <a:cs typeface="Times New Roman" pitchFamily="18" charset="0"/>
                        </a:rPr>
                        <a:t>kHz</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
        <p:nvSpPr>
          <p:cNvPr id="26666" name="Rectangle 100"/>
          <p:cNvSpPr>
            <a:spLocks noChangeArrowheads="1"/>
          </p:cNvSpPr>
          <p:nvPr/>
        </p:nvSpPr>
        <p:spPr bwMode="auto">
          <a:xfrm>
            <a:off x="179388" y="3614738"/>
            <a:ext cx="8785225" cy="6413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1800">
                <a:solidFill>
                  <a:srgbClr val="000066"/>
                </a:solidFill>
                <a:latin typeface="Arial" panose="020B0604020202020204" pitchFamily="34" charset="0"/>
              </a:rPr>
              <a:t>Experimental beam parameters of the DC-110 cyclotron obtained after completion of start-up works</a:t>
            </a:r>
          </a:p>
        </p:txBody>
      </p:sp>
      <p:graphicFrame>
        <p:nvGraphicFramePr>
          <p:cNvPr id="21584" name="Group 80"/>
          <p:cNvGraphicFramePr>
            <a:graphicFrameLocks noGrp="1"/>
          </p:cNvGraphicFramePr>
          <p:nvPr>
            <p:extLst>
              <p:ext uri="{D42A27DB-BD31-4B8C-83A1-F6EECF244321}">
                <p14:modId xmlns:p14="http://schemas.microsoft.com/office/powerpoint/2010/main" xmlns="" val="3123516039"/>
              </p:ext>
            </p:extLst>
          </p:nvPr>
        </p:nvGraphicFramePr>
        <p:xfrm>
          <a:off x="179388" y="4437063"/>
          <a:ext cx="8713787" cy="2118134"/>
        </p:xfrm>
        <a:graphic>
          <a:graphicData uri="http://schemas.openxmlformats.org/drawingml/2006/table">
            <a:tbl>
              <a:tblPr/>
              <a:tblGrid>
                <a:gridCol w="985837"/>
                <a:gridCol w="1822450"/>
                <a:gridCol w="1871663"/>
                <a:gridCol w="2017712"/>
                <a:gridCol w="2016125"/>
              </a:tblGrid>
              <a:tr h="639888">
                <a:tc rowSpan="2">
                  <a:txBody>
                    <a:bodyPr/>
                    <a:lstStyle>
                      <a:lvl1pPr algn="l" eaLnBrk="0" hangingPunct="0">
                        <a:spcBef>
                          <a:spcPct val="20000"/>
                        </a:spcBef>
                        <a:buClr>
                          <a:schemeClr val="accent1"/>
                        </a:buClr>
                        <a:buSzPct val="80000"/>
                        <a:buFont typeface="Wingdings" panose="05000000000000000000" pitchFamily="2" charset="2"/>
                        <a:tabLst>
                          <a:tab pos="457200" algn="l"/>
                        </a:tabLst>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tabLst>
                          <a:tab pos="457200" algn="l"/>
                        </a:tabLst>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tabLst>
                          <a:tab pos="457200" algn="l"/>
                        </a:tabLst>
                        <a:defRPr sz="2000">
                          <a:solidFill>
                            <a:schemeClr val="tx1"/>
                          </a:solidFill>
                          <a:latin typeface="Tahoma" panose="020B0604030504040204" pitchFamily="34" charset="0"/>
                        </a:defRPr>
                      </a:lvl3pPr>
                      <a:lvl4pPr marL="1600200" indent="-228600" algn="l" eaLnBrk="0" hangingPunct="0">
                        <a:spcBef>
                          <a:spcPct val="20000"/>
                        </a:spcBef>
                        <a:tabLst>
                          <a:tab pos="457200" algn="l"/>
                        </a:tabLst>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ru-RU" altLang="ru-RU" sz="1800" b="0" i="0" u="none" strike="noStrike" cap="none" normalizeH="0" baseline="0" dirty="0" err="1" smtClean="0">
                          <a:ln>
                            <a:noFill/>
                          </a:ln>
                          <a:solidFill>
                            <a:schemeClr val="bg2"/>
                          </a:solidFill>
                          <a:effectLst/>
                          <a:latin typeface="Times New Roman" panose="02020603050405020304" pitchFamily="18" charset="0"/>
                          <a:cs typeface="Times New Roman" panose="02020603050405020304" pitchFamily="18" charset="0"/>
                        </a:rPr>
                        <a:t>Ion</a:t>
                      </a:r>
                      <a:endParaRPr kumimoji="0" lang="ru-RU" altLang="ru-RU" sz="1800" b="0" i="0" u="none" strike="noStrike" cap="none" normalizeH="0" baseline="0" dirty="0" smtClean="0">
                        <a:ln>
                          <a:noFill/>
                        </a:ln>
                        <a:solidFill>
                          <a:schemeClr val="bg2"/>
                        </a:solidFill>
                        <a:effectLst/>
                        <a:latin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rowSpan="2">
                  <a:txBody>
                    <a:bodyPr/>
                    <a:lstStyle>
                      <a:lvl1pPr algn="l" eaLnBrk="0" hangingPunct="0">
                        <a:spcBef>
                          <a:spcPct val="20000"/>
                        </a:spcBef>
                        <a:buClr>
                          <a:schemeClr val="accent1"/>
                        </a:buClr>
                        <a:buSzPct val="80000"/>
                        <a:buFont typeface="Wingdings" panose="05000000000000000000" pitchFamily="2" charset="2"/>
                        <a:tabLst>
                          <a:tab pos="457200" algn="l"/>
                        </a:tabLst>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tabLst>
                          <a:tab pos="457200" algn="l"/>
                        </a:tabLst>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tabLst>
                          <a:tab pos="457200" algn="l"/>
                        </a:tabLst>
                        <a:defRPr sz="2000">
                          <a:solidFill>
                            <a:schemeClr val="tx1"/>
                          </a:solidFill>
                          <a:latin typeface="Tahoma" panose="020B0604030504040204" pitchFamily="34" charset="0"/>
                        </a:defRPr>
                      </a:lvl3pPr>
                      <a:lvl4pPr marL="1600200" indent="-228600" algn="l" eaLnBrk="0" hangingPunct="0">
                        <a:spcBef>
                          <a:spcPct val="20000"/>
                        </a:spcBef>
                        <a:tabLst>
                          <a:tab pos="457200" algn="l"/>
                        </a:tabLst>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Beam intensity from</a:t>
                      </a:r>
                    </a:p>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ECR source, μA</a:t>
                      </a:r>
                      <a:endParaRPr kumimoji="0" lang="ru-RU" altLang="ru-RU" sz="1800" b="0" i="0" u="none" strike="noStrike" cap="none" normalizeH="0" baseline="0" smtClean="0">
                        <a:ln>
                          <a:noFill/>
                        </a:ln>
                        <a:solidFill>
                          <a:schemeClr val="bg2"/>
                        </a:solidFill>
                        <a:effectLst/>
                        <a:latin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gridSpan="2">
                  <a:txBody>
                    <a:bodyPr/>
                    <a:lstStyle>
                      <a:lvl1pPr algn="l" eaLnBrk="0" hangingPunct="0">
                        <a:spcBef>
                          <a:spcPct val="20000"/>
                        </a:spcBef>
                        <a:buClr>
                          <a:schemeClr val="accent1"/>
                        </a:buClr>
                        <a:buSzPct val="80000"/>
                        <a:buFont typeface="Wingdings" panose="05000000000000000000" pitchFamily="2" charset="2"/>
                        <a:tabLst>
                          <a:tab pos="457200" algn="l"/>
                        </a:tabLst>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tabLst>
                          <a:tab pos="457200" algn="l"/>
                        </a:tabLst>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tabLst>
                          <a:tab pos="457200" algn="l"/>
                        </a:tabLst>
                        <a:defRPr sz="2000">
                          <a:solidFill>
                            <a:schemeClr val="tx1"/>
                          </a:solidFill>
                          <a:latin typeface="Tahoma" panose="020B0604030504040204" pitchFamily="34" charset="0"/>
                        </a:defRPr>
                      </a:lvl3pPr>
                      <a:lvl4pPr marL="1600200" indent="-228600" algn="l" eaLnBrk="0" hangingPunct="0">
                        <a:spcBef>
                          <a:spcPct val="20000"/>
                        </a:spcBef>
                        <a:tabLst>
                          <a:tab pos="457200" algn="l"/>
                        </a:tabLst>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en-US"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Accelerated and extracted beam intensity, </a:t>
                      </a: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μ</a:t>
                      </a:r>
                      <a:r>
                        <a:rPr kumimoji="0" lang="en-US"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A</a:t>
                      </a:r>
                      <a:endParaRPr kumimoji="0" lang="en-US" altLang="ru-RU" sz="1800" b="0" i="0" u="none" strike="noStrike" cap="none" normalizeH="0" baseline="0" smtClean="0">
                        <a:ln>
                          <a:noFill/>
                        </a:ln>
                        <a:solidFill>
                          <a:schemeClr val="bg2"/>
                        </a:solidFill>
                        <a:effectLst/>
                        <a:latin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ru-RU"/>
                    </a:p>
                  </a:txBody>
                  <a:tcPr/>
                </a:tc>
                <a:tc rowSpan="2">
                  <a:txBody>
                    <a:bodyPr/>
                    <a:lstStyle>
                      <a:lvl1pPr algn="l" eaLnBrk="0" hangingPunct="0">
                        <a:spcBef>
                          <a:spcPct val="20000"/>
                        </a:spcBef>
                        <a:buClr>
                          <a:schemeClr val="accent1"/>
                        </a:buClr>
                        <a:buSzPct val="80000"/>
                        <a:buFont typeface="Wingdings" panose="05000000000000000000" pitchFamily="2" charset="2"/>
                        <a:tabLst>
                          <a:tab pos="457200" algn="l"/>
                        </a:tabLst>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tabLst>
                          <a:tab pos="457200" algn="l"/>
                        </a:tabLst>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tabLst>
                          <a:tab pos="457200" algn="l"/>
                        </a:tabLst>
                        <a:defRPr sz="2000">
                          <a:solidFill>
                            <a:schemeClr val="tx1"/>
                          </a:solidFill>
                          <a:latin typeface="Tahoma" panose="020B0604030504040204" pitchFamily="34" charset="0"/>
                        </a:defRPr>
                      </a:lvl3pPr>
                      <a:lvl4pPr marL="1600200" indent="-228600" algn="l" eaLnBrk="0" hangingPunct="0">
                        <a:spcBef>
                          <a:spcPct val="20000"/>
                        </a:spcBef>
                        <a:tabLst>
                          <a:tab pos="457200" algn="l"/>
                        </a:tabLst>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Ion energy,</a:t>
                      </a:r>
                    </a:p>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en-US"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MeV/nucleon</a:t>
                      </a:r>
                      <a:endParaRPr kumimoji="0" lang="en-US" altLang="ru-RU" sz="1800" b="0" i="0" u="none" strike="noStrike" cap="none" normalizeH="0" baseline="0" smtClean="0">
                        <a:ln>
                          <a:noFill/>
                        </a:ln>
                        <a:solidFill>
                          <a:schemeClr val="bg2"/>
                        </a:solidFill>
                        <a:effectLst/>
                        <a:latin typeface="Arial" panose="020B0604020202020204" pitchFamily="34"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80886">
                <a:tc vMerge="1">
                  <a:txBody>
                    <a:bodyPr/>
                    <a:lstStyle/>
                    <a:p>
                      <a:endParaRPr lang="ru-RU"/>
                    </a:p>
                  </a:txBody>
                  <a:tcPr/>
                </a:tc>
                <a:tc vMerge="1">
                  <a:txBody>
                    <a:bodyPr/>
                    <a:lstStyle/>
                    <a:p>
                      <a:endParaRPr lang="ru-RU"/>
                    </a:p>
                  </a:txBody>
                  <a:tcPr/>
                </a:tc>
                <a:tc>
                  <a:txBody>
                    <a:bodyPr/>
                    <a:lstStyle>
                      <a:lvl1pPr algn="l" eaLnBrk="0" hangingPunct="0">
                        <a:spcBef>
                          <a:spcPct val="20000"/>
                        </a:spcBef>
                        <a:buClr>
                          <a:schemeClr val="accent1"/>
                        </a:buClr>
                        <a:buSzPct val="80000"/>
                        <a:buFont typeface="Wingdings" panose="05000000000000000000" pitchFamily="2" charset="2"/>
                        <a:tabLst>
                          <a:tab pos="457200" algn="l"/>
                        </a:tabLst>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tabLst>
                          <a:tab pos="457200" algn="l"/>
                        </a:tabLst>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tabLst>
                          <a:tab pos="457200" algn="l"/>
                        </a:tabLst>
                        <a:defRPr sz="2000">
                          <a:solidFill>
                            <a:schemeClr val="tx1"/>
                          </a:solidFill>
                          <a:latin typeface="Tahoma" panose="020B0604030504040204" pitchFamily="34" charset="0"/>
                        </a:defRPr>
                      </a:lvl3pPr>
                      <a:lvl4pPr marL="1600200" indent="-228600" algn="l" eaLnBrk="0" hangingPunct="0">
                        <a:spcBef>
                          <a:spcPct val="20000"/>
                        </a:spcBef>
                        <a:tabLst>
                          <a:tab pos="457200" algn="l"/>
                        </a:tabLst>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en-US" altLang="ru-RU" sz="1800" b="0" i="1"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design</a:t>
                      </a:r>
                      <a:endParaRPr kumimoji="0" lang="en-US" altLang="ru-RU" sz="1800" b="0" i="0" u="none" strike="noStrike" cap="none" normalizeH="0" baseline="0" smtClean="0">
                        <a:ln>
                          <a:noFill/>
                        </a:ln>
                        <a:solidFill>
                          <a:schemeClr val="bg2"/>
                        </a:solidFill>
                        <a:effectLst/>
                        <a:latin typeface="Arial" panose="020B0604020202020204" pitchFamily="34"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gn="l" eaLnBrk="0" hangingPunct="0">
                        <a:spcBef>
                          <a:spcPct val="20000"/>
                        </a:spcBef>
                        <a:buClr>
                          <a:schemeClr val="accent1"/>
                        </a:buClr>
                        <a:buSzPct val="80000"/>
                        <a:buFont typeface="Wingdings" panose="05000000000000000000" pitchFamily="2" charset="2"/>
                        <a:tabLst>
                          <a:tab pos="457200" algn="l"/>
                        </a:tabLst>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tabLst>
                          <a:tab pos="457200" algn="l"/>
                        </a:tabLst>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tabLst>
                          <a:tab pos="457200" algn="l"/>
                        </a:tabLst>
                        <a:defRPr sz="2000">
                          <a:solidFill>
                            <a:schemeClr val="tx1"/>
                          </a:solidFill>
                          <a:latin typeface="Tahoma" panose="020B0604030504040204" pitchFamily="34" charset="0"/>
                        </a:defRPr>
                      </a:lvl3pPr>
                      <a:lvl4pPr marL="1600200" indent="-228600" algn="l" eaLnBrk="0" hangingPunct="0">
                        <a:spcBef>
                          <a:spcPct val="20000"/>
                        </a:spcBef>
                        <a:tabLst>
                          <a:tab pos="457200" algn="l"/>
                        </a:tabLst>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en-US" altLang="ru-RU" sz="1800" b="0" i="1"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obtained result</a:t>
                      </a:r>
                      <a:endParaRPr kumimoji="0" lang="ru-RU" altLang="ru-RU" sz="1800" b="0" i="1" u="none" strike="noStrike" cap="none" normalizeH="0" baseline="0" dirty="0" smtClean="0">
                        <a:ln>
                          <a:noFill/>
                        </a:ln>
                        <a:solidFill>
                          <a:schemeClr val="bg2"/>
                        </a:solidFill>
                        <a:effectLst/>
                        <a:latin typeface="Arial" panose="020B0604020202020204" pitchFamily="34"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vMerge="1">
                  <a:txBody>
                    <a:bodyPr/>
                    <a:lstStyle/>
                    <a:p>
                      <a:endParaRPr lang="ru-RU"/>
                    </a:p>
                  </a:txBody>
                  <a:tcPr/>
                </a:tc>
              </a:tr>
              <a:tr h="365650">
                <a:tc>
                  <a:txBody>
                    <a:bodyPr/>
                    <a:lstStyle>
                      <a:lvl1pPr algn="l" eaLnBrk="0" hangingPunct="0">
                        <a:spcBef>
                          <a:spcPct val="20000"/>
                        </a:spcBef>
                        <a:buClr>
                          <a:schemeClr val="accent1"/>
                        </a:buClr>
                        <a:buSzPct val="80000"/>
                        <a:buFont typeface="Wingdings" panose="05000000000000000000" pitchFamily="2" charset="2"/>
                        <a:tabLst>
                          <a:tab pos="457200" algn="l"/>
                        </a:tabLst>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tabLst>
                          <a:tab pos="457200" algn="l"/>
                        </a:tabLst>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tabLst>
                          <a:tab pos="457200" algn="l"/>
                        </a:tabLst>
                        <a:defRPr sz="2000">
                          <a:solidFill>
                            <a:schemeClr val="tx1"/>
                          </a:solidFill>
                          <a:latin typeface="Tahoma" panose="020B0604030504040204" pitchFamily="34" charset="0"/>
                        </a:defRPr>
                      </a:lvl3pPr>
                      <a:lvl4pPr marL="1600200" indent="-228600" algn="l" eaLnBrk="0" hangingPunct="0">
                        <a:spcBef>
                          <a:spcPct val="20000"/>
                        </a:spcBef>
                        <a:tabLst>
                          <a:tab pos="457200" algn="l"/>
                        </a:tabLst>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ru-RU" altLang="ru-RU" sz="1800" b="1"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40</a:t>
                      </a:r>
                      <a:r>
                        <a:rPr kumimoji="0" lang="ru-RU"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a:t>
                      </a:r>
                      <a:r>
                        <a:rPr kumimoji="0" lang="en-US"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r </a:t>
                      </a:r>
                      <a:r>
                        <a:rPr kumimoji="0" lang="ru-RU" altLang="ru-RU" sz="1800" b="1"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6+</a:t>
                      </a:r>
                      <a:endParaRPr kumimoji="0" lang="ru-RU" altLang="ru-RU" sz="1800" b="1" i="0" u="none" strike="noStrike" cap="none" normalizeH="0" baseline="0" smtClean="0">
                        <a:ln>
                          <a:noFill/>
                        </a:ln>
                        <a:solidFill>
                          <a:schemeClr val="bg2"/>
                        </a:solidFill>
                        <a:effectLst/>
                        <a:latin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gn="l" eaLnBrk="0" hangingPunct="0">
                        <a:spcBef>
                          <a:spcPct val="20000"/>
                        </a:spcBef>
                        <a:buClr>
                          <a:schemeClr val="accent1"/>
                        </a:buClr>
                        <a:buSzPct val="80000"/>
                        <a:buFont typeface="Wingdings" panose="05000000000000000000" pitchFamily="2" charset="2"/>
                        <a:tabLst>
                          <a:tab pos="457200" algn="l"/>
                        </a:tabLst>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tabLst>
                          <a:tab pos="457200" algn="l"/>
                        </a:tabLst>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tabLst>
                          <a:tab pos="457200" algn="l"/>
                        </a:tabLst>
                        <a:defRPr sz="2000">
                          <a:solidFill>
                            <a:schemeClr val="tx1"/>
                          </a:solidFill>
                          <a:latin typeface="Tahoma" panose="020B0604030504040204" pitchFamily="34" charset="0"/>
                        </a:defRPr>
                      </a:lvl3pPr>
                      <a:lvl4pPr marL="1600200" indent="-228600" algn="l" eaLnBrk="0" hangingPunct="0">
                        <a:spcBef>
                          <a:spcPct val="20000"/>
                        </a:spcBef>
                        <a:tabLst>
                          <a:tab pos="457200" algn="l"/>
                        </a:tabLst>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ru-RU"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94</a:t>
                      </a:r>
                      <a:endParaRPr kumimoji="0" lang="ru-RU" altLang="ru-RU" sz="1800" b="1" i="0" u="none" strike="noStrike" cap="none" normalizeH="0" baseline="0" smtClean="0">
                        <a:ln>
                          <a:noFill/>
                        </a:ln>
                        <a:solidFill>
                          <a:schemeClr val="bg2"/>
                        </a:solidFill>
                        <a:effectLst/>
                        <a:latin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gn="l" eaLnBrk="0" hangingPunct="0">
                        <a:spcBef>
                          <a:spcPct val="20000"/>
                        </a:spcBef>
                        <a:buClr>
                          <a:schemeClr val="accent1"/>
                        </a:buClr>
                        <a:buSzPct val="80000"/>
                        <a:buFont typeface="Wingdings" panose="05000000000000000000" pitchFamily="2" charset="2"/>
                        <a:tabLst>
                          <a:tab pos="457200" algn="l"/>
                        </a:tabLst>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tabLst>
                          <a:tab pos="457200" algn="l"/>
                        </a:tabLst>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tabLst>
                          <a:tab pos="457200" algn="l"/>
                        </a:tabLst>
                        <a:defRPr sz="2000">
                          <a:solidFill>
                            <a:schemeClr val="tx1"/>
                          </a:solidFill>
                          <a:latin typeface="Tahoma" panose="020B0604030504040204" pitchFamily="34" charset="0"/>
                        </a:defRPr>
                      </a:lvl3pPr>
                      <a:lvl4pPr marL="1600200" indent="-228600" algn="l" eaLnBrk="0" hangingPunct="0">
                        <a:spcBef>
                          <a:spcPct val="20000"/>
                        </a:spcBef>
                        <a:tabLst>
                          <a:tab pos="457200" algn="l"/>
                        </a:tabLst>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ru-RU"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6</a:t>
                      </a:r>
                      <a:endParaRPr kumimoji="0" lang="ru-RU" altLang="ru-RU" sz="1800" b="1" i="0" u="none" strike="noStrike" cap="none" normalizeH="0" baseline="0" smtClean="0">
                        <a:ln>
                          <a:noFill/>
                        </a:ln>
                        <a:solidFill>
                          <a:schemeClr val="bg2"/>
                        </a:solidFill>
                        <a:effectLst/>
                        <a:latin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lvl1pPr algn="l" eaLnBrk="0" hangingPunct="0">
                        <a:spcBef>
                          <a:spcPct val="20000"/>
                        </a:spcBef>
                        <a:buClr>
                          <a:schemeClr val="accent1"/>
                        </a:buClr>
                        <a:buSzPct val="80000"/>
                        <a:buFont typeface="Wingdings" panose="05000000000000000000" pitchFamily="2" charset="2"/>
                        <a:tabLst>
                          <a:tab pos="457200" algn="l"/>
                        </a:tabLst>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tabLst>
                          <a:tab pos="457200" algn="l"/>
                        </a:tabLst>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tabLst>
                          <a:tab pos="457200" algn="l"/>
                        </a:tabLst>
                        <a:defRPr sz="2000">
                          <a:solidFill>
                            <a:schemeClr val="tx1"/>
                          </a:solidFill>
                          <a:latin typeface="Tahoma" panose="020B0604030504040204" pitchFamily="34" charset="0"/>
                        </a:defRPr>
                      </a:lvl3pPr>
                      <a:lvl4pPr marL="1600200" indent="-228600" algn="l" eaLnBrk="0" hangingPunct="0">
                        <a:spcBef>
                          <a:spcPct val="20000"/>
                        </a:spcBef>
                        <a:tabLst>
                          <a:tab pos="457200" algn="l"/>
                        </a:tabLst>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ru-RU" altLang="ru-RU" sz="1800" b="1"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13</a:t>
                      </a:r>
                      <a:endParaRPr kumimoji="0" lang="ru-RU" altLang="ru-RU" sz="1800" b="1" i="0" u="none" strike="noStrike" cap="none" normalizeH="0" baseline="0" dirty="0" smtClean="0">
                        <a:ln>
                          <a:noFill/>
                        </a:ln>
                        <a:solidFill>
                          <a:schemeClr val="bg2"/>
                        </a:solidFill>
                        <a:effectLst/>
                        <a:latin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lvl1pPr algn="l" eaLnBrk="0" hangingPunct="0">
                        <a:spcBef>
                          <a:spcPct val="20000"/>
                        </a:spcBef>
                        <a:buClr>
                          <a:schemeClr val="accent1"/>
                        </a:buClr>
                        <a:buSzPct val="80000"/>
                        <a:buFont typeface="Wingdings" panose="05000000000000000000" pitchFamily="2" charset="2"/>
                        <a:tabLst>
                          <a:tab pos="457200" algn="l"/>
                        </a:tabLst>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tabLst>
                          <a:tab pos="457200" algn="l"/>
                        </a:tabLst>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tabLst>
                          <a:tab pos="457200" algn="l"/>
                        </a:tabLst>
                        <a:defRPr sz="2000">
                          <a:solidFill>
                            <a:schemeClr val="tx1"/>
                          </a:solidFill>
                          <a:latin typeface="Tahoma" panose="020B0604030504040204" pitchFamily="34" charset="0"/>
                        </a:defRPr>
                      </a:lvl3pPr>
                      <a:lvl4pPr marL="1600200" indent="-228600" algn="l" eaLnBrk="0" hangingPunct="0">
                        <a:spcBef>
                          <a:spcPct val="20000"/>
                        </a:spcBef>
                        <a:tabLst>
                          <a:tab pos="457200" algn="l"/>
                        </a:tabLst>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ru-RU"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a:t>
                      </a:r>
                      <a:r>
                        <a:rPr kumimoji="0" lang="en-US"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a:t>
                      </a:r>
                      <a:r>
                        <a:rPr kumimoji="0" lang="ru-RU"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5</a:t>
                      </a:r>
                      <a:endParaRPr kumimoji="0" lang="ru-RU" altLang="ru-RU" sz="1800" b="1" i="0" u="none" strike="noStrike" cap="none" normalizeH="0" baseline="0" smtClean="0">
                        <a:ln>
                          <a:noFill/>
                        </a:ln>
                        <a:solidFill>
                          <a:schemeClr val="bg2"/>
                        </a:solidFill>
                        <a:effectLst/>
                        <a:latin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65650">
                <a:tc>
                  <a:txBody>
                    <a:bodyPr/>
                    <a:lstStyle>
                      <a:lvl1pPr algn="l" eaLnBrk="0" hangingPunct="0">
                        <a:spcBef>
                          <a:spcPct val="20000"/>
                        </a:spcBef>
                        <a:buClr>
                          <a:schemeClr val="accent1"/>
                        </a:buClr>
                        <a:buSzPct val="80000"/>
                        <a:buFont typeface="Wingdings" panose="05000000000000000000" pitchFamily="2" charset="2"/>
                        <a:tabLst>
                          <a:tab pos="457200" algn="l"/>
                        </a:tabLst>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tabLst>
                          <a:tab pos="457200" algn="l"/>
                        </a:tabLst>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tabLst>
                          <a:tab pos="457200" algn="l"/>
                        </a:tabLst>
                        <a:defRPr sz="2000">
                          <a:solidFill>
                            <a:schemeClr val="tx1"/>
                          </a:solidFill>
                          <a:latin typeface="Tahoma" panose="020B0604030504040204" pitchFamily="34" charset="0"/>
                        </a:defRPr>
                      </a:lvl3pPr>
                      <a:lvl4pPr marL="1600200" indent="-228600" algn="l" eaLnBrk="0" hangingPunct="0">
                        <a:spcBef>
                          <a:spcPct val="20000"/>
                        </a:spcBef>
                        <a:tabLst>
                          <a:tab pos="457200" algn="l"/>
                        </a:tabLst>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ru-RU" altLang="ru-RU" sz="1800" b="1"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86</a:t>
                      </a:r>
                      <a:r>
                        <a:rPr kumimoji="0" lang="en-US"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Kr</a:t>
                      </a:r>
                      <a:r>
                        <a:rPr kumimoji="0" lang="ru-RU" altLang="ru-RU" sz="1800" b="1"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13+</a:t>
                      </a:r>
                      <a:endParaRPr kumimoji="0" lang="ru-RU" altLang="ru-RU" sz="1800" b="1" i="0" u="none" strike="noStrike" cap="none" normalizeH="0" baseline="0" smtClean="0">
                        <a:ln>
                          <a:noFill/>
                        </a:ln>
                        <a:solidFill>
                          <a:schemeClr val="bg2"/>
                        </a:solidFill>
                        <a:effectLst/>
                        <a:latin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gn="l" eaLnBrk="0" hangingPunct="0">
                        <a:spcBef>
                          <a:spcPct val="20000"/>
                        </a:spcBef>
                        <a:buClr>
                          <a:schemeClr val="accent1"/>
                        </a:buClr>
                        <a:buSzPct val="80000"/>
                        <a:buFont typeface="Wingdings" panose="05000000000000000000" pitchFamily="2" charset="2"/>
                        <a:tabLst>
                          <a:tab pos="457200" algn="l"/>
                        </a:tabLst>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tabLst>
                          <a:tab pos="457200" algn="l"/>
                        </a:tabLst>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tabLst>
                          <a:tab pos="457200" algn="l"/>
                        </a:tabLst>
                        <a:defRPr sz="2000">
                          <a:solidFill>
                            <a:schemeClr val="tx1"/>
                          </a:solidFill>
                          <a:latin typeface="Tahoma" panose="020B0604030504040204" pitchFamily="34" charset="0"/>
                        </a:defRPr>
                      </a:lvl3pPr>
                      <a:lvl4pPr marL="1600200" indent="-228600" algn="l" eaLnBrk="0" hangingPunct="0">
                        <a:spcBef>
                          <a:spcPct val="20000"/>
                        </a:spcBef>
                        <a:tabLst>
                          <a:tab pos="457200" algn="l"/>
                        </a:tabLst>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ru-RU"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150</a:t>
                      </a:r>
                      <a:endParaRPr kumimoji="0" lang="ru-RU" altLang="ru-RU" sz="1800" b="1" i="0" u="none" strike="noStrike" cap="none" normalizeH="0" baseline="0" smtClean="0">
                        <a:ln>
                          <a:noFill/>
                        </a:ln>
                        <a:solidFill>
                          <a:schemeClr val="bg2"/>
                        </a:solidFill>
                        <a:effectLst/>
                        <a:latin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gn="l" eaLnBrk="0" hangingPunct="0">
                        <a:spcBef>
                          <a:spcPct val="20000"/>
                        </a:spcBef>
                        <a:buClr>
                          <a:schemeClr val="accent1"/>
                        </a:buClr>
                        <a:buSzPct val="80000"/>
                        <a:buFont typeface="Wingdings" panose="05000000000000000000" pitchFamily="2" charset="2"/>
                        <a:tabLst>
                          <a:tab pos="457200" algn="l"/>
                        </a:tabLst>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tabLst>
                          <a:tab pos="457200" algn="l"/>
                        </a:tabLst>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tabLst>
                          <a:tab pos="457200" algn="l"/>
                        </a:tabLst>
                        <a:defRPr sz="2000">
                          <a:solidFill>
                            <a:schemeClr val="tx1"/>
                          </a:solidFill>
                          <a:latin typeface="Tahoma" panose="020B0604030504040204" pitchFamily="34" charset="0"/>
                        </a:defRPr>
                      </a:lvl3pPr>
                      <a:lvl4pPr marL="1600200" indent="-228600" algn="l" eaLnBrk="0" hangingPunct="0">
                        <a:spcBef>
                          <a:spcPct val="20000"/>
                        </a:spcBef>
                        <a:tabLst>
                          <a:tab pos="457200" algn="l"/>
                        </a:tabLst>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ru-RU"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13</a:t>
                      </a:r>
                      <a:endParaRPr kumimoji="0" lang="ru-RU" altLang="ru-RU" sz="1800" b="1" i="0" u="none" strike="noStrike" cap="none" normalizeH="0" baseline="0" smtClean="0">
                        <a:ln>
                          <a:noFill/>
                        </a:ln>
                        <a:solidFill>
                          <a:schemeClr val="bg2"/>
                        </a:solidFill>
                        <a:effectLst/>
                        <a:latin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33"/>
                    </a:solidFill>
                  </a:tcPr>
                </a:tc>
                <a:tc>
                  <a:txBody>
                    <a:bodyPr/>
                    <a:lstStyle>
                      <a:lvl1pPr algn="l" eaLnBrk="0" hangingPunct="0">
                        <a:spcBef>
                          <a:spcPct val="20000"/>
                        </a:spcBef>
                        <a:buClr>
                          <a:schemeClr val="accent1"/>
                        </a:buClr>
                        <a:buSzPct val="80000"/>
                        <a:buFont typeface="Wingdings" panose="05000000000000000000" pitchFamily="2" charset="2"/>
                        <a:tabLst>
                          <a:tab pos="457200" algn="l"/>
                        </a:tabLst>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tabLst>
                          <a:tab pos="457200" algn="l"/>
                        </a:tabLst>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tabLst>
                          <a:tab pos="457200" algn="l"/>
                        </a:tabLst>
                        <a:defRPr sz="2000">
                          <a:solidFill>
                            <a:schemeClr val="tx1"/>
                          </a:solidFill>
                          <a:latin typeface="Tahoma" panose="020B0604030504040204" pitchFamily="34" charset="0"/>
                        </a:defRPr>
                      </a:lvl3pPr>
                      <a:lvl4pPr marL="1600200" indent="-228600" algn="l" eaLnBrk="0" hangingPunct="0">
                        <a:spcBef>
                          <a:spcPct val="20000"/>
                        </a:spcBef>
                        <a:tabLst>
                          <a:tab pos="457200" algn="l"/>
                        </a:tabLst>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ru-RU" altLang="ru-RU" sz="1800" b="1"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14</a:t>
                      </a:r>
                      <a:r>
                        <a:rPr kumimoji="0" lang="en-US" altLang="ru-RU" sz="1800" b="1"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a:t>
                      </a:r>
                      <a:r>
                        <a:rPr kumimoji="0" lang="ru-RU" altLang="ru-RU" sz="1800" b="1"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5</a:t>
                      </a:r>
                      <a:endParaRPr kumimoji="0" lang="ru-RU" altLang="ru-RU" sz="1800" b="1" i="0" u="none" strike="noStrike" cap="none" normalizeH="0" baseline="0" dirty="0" smtClean="0">
                        <a:ln>
                          <a:noFill/>
                        </a:ln>
                        <a:solidFill>
                          <a:schemeClr val="bg2"/>
                        </a:solidFill>
                        <a:effectLst/>
                        <a:latin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33"/>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a:t>
                      </a:r>
                      <a:r>
                        <a:rPr kumimoji="0" lang="en-US"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a:t>
                      </a:r>
                      <a:r>
                        <a:rPr kumimoji="0" lang="ru-RU"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5</a:t>
                      </a:r>
                      <a:endParaRPr kumimoji="0" lang="ru-RU" altLang="ru-RU" sz="1800" b="1" i="0" u="none" strike="noStrike" cap="none" normalizeH="0" baseline="0" smtClean="0">
                        <a:ln>
                          <a:noFill/>
                        </a:ln>
                        <a:solidFill>
                          <a:schemeClr val="bg2"/>
                        </a:solidFill>
                        <a:effectLst/>
                        <a:latin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65650">
                <a:tc>
                  <a:txBody>
                    <a:bodyPr/>
                    <a:lstStyle>
                      <a:lvl1pPr algn="l" eaLnBrk="0" hangingPunct="0">
                        <a:spcBef>
                          <a:spcPct val="20000"/>
                        </a:spcBef>
                        <a:buClr>
                          <a:schemeClr val="accent1"/>
                        </a:buClr>
                        <a:buSzPct val="80000"/>
                        <a:buFont typeface="Wingdings" panose="05000000000000000000" pitchFamily="2" charset="2"/>
                        <a:tabLst>
                          <a:tab pos="457200" algn="l"/>
                        </a:tabLst>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tabLst>
                          <a:tab pos="457200" algn="l"/>
                        </a:tabLst>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tabLst>
                          <a:tab pos="457200" algn="l"/>
                        </a:tabLst>
                        <a:defRPr sz="2000">
                          <a:solidFill>
                            <a:schemeClr val="tx1"/>
                          </a:solidFill>
                          <a:latin typeface="Tahoma" panose="020B0604030504040204" pitchFamily="34" charset="0"/>
                        </a:defRPr>
                      </a:lvl3pPr>
                      <a:lvl4pPr marL="1600200" indent="-228600" algn="l" eaLnBrk="0" hangingPunct="0">
                        <a:spcBef>
                          <a:spcPct val="20000"/>
                        </a:spcBef>
                        <a:tabLst>
                          <a:tab pos="457200" algn="l"/>
                        </a:tabLst>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ru-RU" altLang="ru-RU" sz="1800" b="1"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132</a:t>
                      </a:r>
                      <a:r>
                        <a:rPr kumimoji="0" lang="ru-RU"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Хе</a:t>
                      </a:r>
                      <a:r>
                        <a:rPr kumimoji="0" lang="ru-RU" altLang="ru-RU" sz="1800" b="1" i="0" u="none" strike="noStrike" cap="none" normalizeH="0" baseline="30000" smtClean="0">
                          <a:ln>
                            <a:noFill/>
                          </a:ln>
                          <a:solidFill>
                            <a:schemeClr val="bg2"/>
                          </a:solidFill>
                          <a:effectLst/>
                          <a:latin typeface="Times New Roman" panose="02020603050405020304" pitchFamily="18" charset="0"/>
                          <a:cs typeface="Times New Roman" panose="02020603050405020304" pitchFamily="18" charset="0"/>
                        </a:rPr>
                        <a:t>20+</a:t>
                      </a:r>
                      <a:endParaRPr kumimoji="0" lang="ru-RU" altLang="ru-RU" sz="1800" b="1" i="0" u="none" strike="noStrike" cap="none" normalizeH="0" baseline="0" smtClean="0">
                        <a:ln>
                          <a:noFill/>
                        </a:ln>
                        <a:solidFill>
                          <a:schemeClr val="bg2"/>
                        </a:solidFill>
                        <a:effectLst/>
                        <a:latin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gn="l" eaLnBrk="0" hangingPunct="0">
                        <a:spcBef>
                          <a:spcPct val="20000"/>
                        </a:spcBef>
                        <a:buClr>
                          <a:schemeClr val="accent1"/>
                        </a:buClr>
                        <a:buSzPct val="80000"/>
                        <a:buFont typeface="Wingdings" panose="05000000000000000000" pitchFamily="2" charset="2"/>
                        <a:tabLst>
                          <a:tab pos="457200" algn="l"/>
                        </a:tabLst>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tabLst>
                          <a:tab pos="457200" algn="l"/>
                        </a:tabLst>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tabLst>
                          <a:tab pos="457200" algn="l"/>
                        </a:tabLst>
                        <a:defRPr sz="2000">
                          <a:solidFill>
                            <a:schemeClr val="tx1"/>
                          </a:solidFill>
                          <a:latin typeface="Tahoma" panose="020B0604030504040204" pitchFamily="34" charset="0"/>
                        </a:defRPr>
                      </a:lvl3pPr>
                      <a:lvl4pPr marL="1600200" indent="-228600" algn="l" eaLnBrk="0" hangingPunct="0">
                        <a:spcBef>
                          <a:spcPct val="20000"/>
                        </a:spcBef>
                        <a:tabLst>
                          <a:tab pos="457200" algn="l"/>
                        </a:tabLst>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ru-RU"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190</a:t>
                      </a:r>
                      <a:endParaRPr kumimoji="0" lang="ru-RU" altLang="ru-RU" sz="1800" b="1" i="0" u="none" strike="noStrike" cap="none" normalizeH="0" baseline="0" smtClean="0">
                        <a:ln>
                          <a:noFill/>
                        </a:ln>
                        <a:solidFill>
                          <a:schemeClr val="bg2"/>
                        </a:solidFill>
                        <a:effectLst/>
                        <a:latin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gn="l" eaLnBrk="0" hangingPunct="0">
                        <a:spcBef>
                          <a:spcPct val="20000"/>
                        </a:spcBef>
                        <a:buClr>
                          <a:schemeClr val="accent1"/>
                        </a:buClr>
                        <a:buSzPct val="80000"/>
                        <a:buFont typeface="Wingdings" panose="05000000000000000000" pitchFamily="2" charset="2"/>
                        <a:tabLst>
                          <a:tab pos="457200" algn="l"/>
                        </a:tabLst>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tabLst>
                          <a:tab pos="457200" algn="l"/>
                        </a:tabLst>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tabLst>
                          <a:tab pos="457200" algn="l"/>
                        </a:tabLst>
                        <a:defRPr sz="2000">
                          <a:solidFill>
                            <a:schemeClr val="tx1"/>
                          </a:solidFill>
                          <a:latin typeface="Tahoma" panose="020B0604030504040204" pitchFamily="34" charset="0"/>
                        </a:defRPr>
                      </a:lvl3pPr>
                      <a:lvl4pPr marL="1600200" indent="-228600" algn="l" eaLnBrk="0" hangingPunct="0">
                        <a:spcBef>
                          <a:spcPct val="20000"/>
                        </a:spcBef>
                        <a:tabLst>
                          <a:tab pos="457200" algn="l"/>
                        </a:tabLst>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ru-RU"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10</a:t>
                      </a:r>
                      <a:endParaRPr kumimoji="0" lang="ru-RU" altLang="ru-RU" sz="1800" b="1" i="0" u="none" strike="noStrike" cap="none" normalizeH="0" baseline="0" smtClean="0">
                        <a:ln>
                          <a:noFill/>
                        </a:ln>
                        <a:solidFill>
                          <a:schemeClr val="bg2"/>
                        </a:solidFill>
                        <a:effectLst/>
                        <a:latin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lvl1pPr algn="l" eaLnBrk="0" hangingPunct="0">
                        <a:spcBef>
                          <a:spcPct val="20000"/>
                        </a:spcBef>
                        <a:buClr>
                          <a:schemeClr val="accent1"/>
                        </a:buClr>
                        <a:buSzPct val="80000"/>
                        <a:buFont typeface="Wingdings" panose="05000000000000000000" pitchFamily="2" charset="2"/>
                        <a:tabLst>
                          <a:tab pos="457200" algn="l"/>
                        </a:tabLst>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tabLst>
                          <a:tab pos="457200" algn="l"/>
                        </a:tabLst>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tabLst>
                          <a:tab pos="457200" algn="l"/>
                        </a:tabLst>
                        <a:defRPr sz="2000">
                          <a:solidFill>
                            <a:schemeClr val="tx1"/>
                          </a:solidFill>
                          <a:latin typeface="Tahoma" panose="020B0604030504040204" pitchFamily="34" charset="0"/>
                        </a:defRPr>
                      </a:lvl3pPr>
                      <a:lvl4pPr marL="1600200" indent="-228600" algn="l" eaLnBrk="0" hangingPunct="0">
                        <a:spcBef>
                          <a:spcPct val="20000"/>
                        </a:spcBef>
                        <a:tabLst>
                          <a:tab pos="457200" algn="l"/>
                        </a:tabLst>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tabLst>
                          <a:tab pos="457200" algn="l"/>
                        </a:tabLst>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ru-RU"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10</a:t>
                      </a:r>
                      <a:r>
                        <a:rPr kumimoji="0" lang="en-US"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a:t>
                      </a:r>
                      <a:r>
                        <a:rPr kumimoji="0" lang="ru-RU"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9</a:t>
                      </a:r>
                      <a:endParaRPr kumimoji="0" lang="ru-RU" altLang="ru-RU" sz="1800" b="1" i="0" u="none" strike="noStrike" cap="none" normalizeH="0" baseline="0" smtClean="0">
                        <a:ln>
                          <a:noFill/>
                        </a:ln>
                        <a:solidFill>
                          <a:schemeClr val="bg2"/>
                        </a:solidFill>
                        <a:effectLst/>
                        <a:latin typeface="Times New Roman" panose="02020603050405020304" pitchFamily="18" charset="0"/>
                      </a:endParaRPr>
                    </a:p>
                  </a:txBody>
                  <a:tcPr marT="45706" marB="457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a:t>
                      </a:r>
                      <a:r>
                        <a:rPr kumimoji="0" lang="en-US"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a:t>
                      </a:r>
                      <a:r>
                        <a:rPr kumimoji="0" lang="ru-RU" altLang="ru-RU" sz="1800" b="1"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5</a:t>
                      </a:r>
                      <a:endParaRPr kumimoji="0" lang="ru-RU" altLang="ru-RU" sz="1800" b="1" i="0" u="none" strike="noStrike" cap="none" normalizeH="0" baseline="0" smtClean="0">
                        <a:ln>
                          <a:noFill/>
                        </a:ln>
                        <a:solidFill>
                          <a:schemeClr val="bg2"/>
                        </a:solidFill>
                        <a:effectLst/>
                        <a:latin typeface="Times New Roman" panose="02020603050405020304" pitchFamily="18" charset="0"/>
                      </a:endParaRPr>
                    </a:p>
                  </a:txBody>
                  <a:tcPr marT="45706" marB="457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p14="http://schemas.microsoft.com/office/powerpoint/2010/main" xmlns="" val="1498112790"/>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Номер слайда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41059822-AAFA-4096-A93D-1EF149276425}" type="slidenum">
              <a:rPr lang="en-US" altLang="ru-RU" sz="1400">
                <a:solidFill>
                  <a:srgbClr val="FFFFFF"/>
                </a:solidFill>
                <a:latin typeface="Times New Roman" panose="02020603050405020304" pitchFamily="18" charset="0"/>
              </a:rPr>
              <a:pPr>
                <a:spcBef>
                  <a:spcPct val="50000"/>
                </a:spcBef>
                <a:buClrTx/>
                <a:buSzTx/>
                <a:buFontTx/>
                <a:buNone/>
              </a:pPr>
              <a:t>94</a:t>
            </a:fld>
            <a:endParaRPr lang="en-US" altLang="ru-RU" sz="1400">
              <a:solidFill>
                <a:srgbClr val="FFFFFF"/>
              </a:solidFill>
              <a:latin typeface="Times New Roman" panose="02020603050405020304" pitchFamily="18" charset="0"/>
            </a:endParaRPr>
          </a:p>
        </p:txBody>
      </p:sp>
      <p:sp>
        <p:nvSpPr>
          <p:cNvPr id="27651" name="Rectangle 2"/>
          <p:cNvSpPr>
            <a:spLocks noGrp="1" noChangeArrowheads="1"/>
          </p:cNvSpPr>
          <p:nvPr>
            <p:ph type="ctrTitle" idx="4294967295"/>
          </p:nvPr>
        </p:nvSpPr>
        <p:spPr>
          <a:xfrm>
            <a:off x="179388" y="80963"/>
            <a:ext cx="8785225" cy="928687"/>
          </a:xfrm>
          <a:solidFill>
            <a:srgbClr val="FFFFCC"/>
          </a:solidFill>
          <a:ln w="12700">
            <a:solidFill>
              <a:schemeClr val="tx1"/>
            </a:solidFill>
          </a:ln>
        </p:spPr>
        <p:txBody>
          <a:bodyPr anchor="ctr">
            <a:spAutoFit/>
          </a:bodyPr>
          <a:lstStyle/>
          <a:p>
            <a:pPr algn="ctr" eaLnBrk="1" hangingPunct="1"/>
            <a:r>
              <a:rPr lang="en-US" altLang="ru-RU" sz="1800" b="1" smtClean="0">
                <a:solidFill>
                  <a:schemeClr val="bg1"/>
                </a:solidFill>
                <a:effectLst/>
              </a:rPr>
              <a:t>DC-110 dedicated</a:t>
            </a:r>
            <a:r>
              <a:rPr lang="en-US" altLang="ru-RU" sz="1800" b="1" smtClean="0">
                <a:solidFill>
                  <a:srgbClr val="FFFF00"/>
                </a:solidFill>
                <a:effectLst/>
              </a:rPr>
              <a:t> </a:t>
            </a:r>
            <a:r>
              <a:rPr lang="en-US" altLang="ru-RU" sz="1800" b="1" smtClean="0">
                <a:solidFill>
                  <a:schemeClr val="bg1"/>
                </a:solidFill>
                <a:effectLst/>
              </a:rPr>
              <a:t>heavy ion cyclotron developed and created at the Flerov Laboratory of Nuclear Reactions of the Joint Institute for Nuclear Research for the BETA research and industrial complex in Dubna (Russia)</a:t>
            </a:r>
            <a:endParaRPr lang="ru-RU" altLang="ru-RU" sz="1800" b="1" smtClean="0">
              <a:solidFill>
                <a:schemeClr val="bg1"/>
              </a:solidFill>
              <a:effectLst/>
            </a:endParaRPr>
          </a:p>
        </p:txBody>
      </p:sp>
      <p:sp>
        <p:nvSpPr>
          <p:cNvPr id="27652" name="Rectangle 3"/>
          <p:cNvSpPr>
            <a:spLocks noChangeArrowheads="1"/>
          </p:cNvSpPr>
          <p:nvPr/>
        </p:nvSpPr>
        <p:spPr bwMode="auto">
          <a:xfrm>
            <a:off x="0" y="6218238"/>
            <a:ext cx="3779838" cy="63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ru-RU" sz="1200" b="1">
                <a:solidFill>
                  <a:srgbClr val="FFFFFF"/>
                </a:solidFill>
                <a:latin typeface="Arial" panose="020B0604020202020204" pitchFamily="34" charset="0"/>
              </a:rPr>
              <a:t>Photo</a:t>
            </a:r>
            <a:r>
              <a:rPr lang="ru-RU" altLang="ru-RU" sz="1200" b="1">
                <a:solidFill>
                  <a:srgbClr val="FFFFFF"/>
                </a:solidFill>
                <a:latin typeface="Arial" panose="020B0604020202020204" pitchFamily="34" charset="0"/>
              </a:rPr>
              <a:t> </a:t>
            </a:r>
            <a:r>
              <a:rPr lang="en-US" altLang="ru-RU" sz="1200" b="1">
                <a:solidFill>
                  <a:srgbClr val="FFFFFF"/>
                </a:solidFill>
                <a:latin typeface="Arial" panose="020B0604020202020204" pitchFamily="34" charset="0"/>
              </a:rPr>
              <a:t>of m</a:t>
            </a:r>
            <a:r>
              <a:rPr lang="ru-RU" altLang="ru-RU" sz="1200" b="1">
                <a:solidFill>
                  <a:srgbClr val="FFFFFF"/>
                </a:solidFill>
                <a:latin typeface="Arial" panose="020B0604020202020204" pitchFamily="34" charset="0"/>
              </a:rPr>
              <a:t>embrane</a:t>
            </a:r>
            <a:r>
              <a:rPr lang="en-US" altLang="ru-RU" sz="1200" b="1">
                <a:solidFill>
                  <a:srgbClr val="FFFFFF"/>
                </a:solidFill>
                <a:latin typeface="Arial" panose="020B0604020202020204" pitchFamily="34" charset="0"/>
              </a:rPr>
              <a:t> </a:t>
            </a:r>
            <a:r>
              <a:rPr lang="ru-RU" altLang="ru-RU" sz="1200" b="1">
                <a:solidFill>
                  <a:srgbClr val="FFFFFF"/>
                </a:solidFill>
                <a:latin typeface="Arial" panose="020B0604020202020204" pitchFamily="34" charset="0"/>
              </a:rPr>
              <a:t>on the electron microscope</a:t>
            </a:r>
            <a:r>
              <a:rPr lang="en-US" altLang="ru-RU" sz="1200" b="1">
                <a:solidFill>
                  <a:srgbClr val="FFFFFF"/>
                </a:solidFill>
                <a:latin typeface="Arial" panose="020B0604020202020204" pitchFamily="34" charset="0"/>
              </a:rPr>
              <a:t>. Pore d</a:t>
            </a:r>
            <a:r>
              <a:rPr lang="ru-RU" altLang="ru-RU" sz="1200" b="1">
                <a:solidFill>
                  <a:srgbClr val="FFFFFF"/>
                </a:solidFill>
                <a:latin typeface="Arial" panose="020B0604020202020204" pitchFamily="34" charset="0"/>
              </a:rPr>
              <a:t>ensity </a:t>
            </a:r>
            <a:r>
              <a:rPr lang="en-US" altLang="ru-RU" sz="1200" b="1">
                <a:solidFill>
                  <a:srgbClr val="FFFFFF"/>
                </a:solidFill>
                <a:latin typeface="Arial" panose="020B0604020202020204" pitchFamily="34" charset="0"/>
              </a:rPr>
              <a:t>-</a:t>
            </a:r>
            <a:r>
              <a:rPr lang="ru-RU" altLang="ru-RU" sz="1200" b="1">
                <a:solidFill>
                  <a:srgbClr val="FFFFFF"/>
                </a:solidFill>
                <a:latin typeface="Arial" panose="020B0604020202020204" pitchFamily="34" charset="0"/>
              </a:rPr>
              <a:t> 1.32 </a:t>
            </a:r>
            <a:r>
              <a:rPr lang="ru-RU" altLang="ru-RU" sz="1200" b="1">
                <a:solidFill>
                  <a:srgbClr val="FFFFFF"/>
                </a:solidFill>
                <a:latin typeface="Arial" panose="020B0604020202020204" pitchFamily="34" charset="0"/>
                <a:sym typeface="Symbol" panose="05050102010706020507" pitchFamily="18" charset="2"/>
              </a:rPr>
              <a:t></a:t>
            </a:r>
            <a:r>
              <a:rPr lang="ru-RU" altLang="ru-RU" sz="1200" b="1">
                <a:solidFill>
                  <a:srgbClr val="FFFFFF"/>
                </a:solidFill>
                <a:latin typeface="Arial" panose="020B0604020202020204" pitchFamily="34" charset="0"/>
              </a:rPr>
              <a:t>10</a:t>
            </a:r>
            <a:r>
              <a:rPr lang="ru-RU" altLang="ru-RU" sz="1200" b="1" baseline="30000">
                <a:solidFill>
                  <a:srgbClr val="FFFFFF"/>
                </a:solidFill>
                <a:latin typeface="Arial" panose="020B0604020202020204" pitchFamily="34" charset="0"/>
              </a:rPr>
              <a:t>8</a:t>
            </a:r>
            <a:r>
              <a:rPr lang="ru-RU" altLang="ru-RU" sz="1200" b="1">
                <a:solidFill>
                  <a:srgbClr val="FFFFFF"/>
                </a:solidFill>
                <a:latin typeface="Arial" panose="020B0604020202020204" pitchFamily="34" charset="0"/>
              </a:rPr>
              <a:t> </a:t>
            </a:r>
            <a:r>
              <a:rPr lang="en-US" altLang="ru-RU" sz="1200" b="1">
                <a:solidFill>
                  <a:srgbClr val="FFFFFF"/>
                </a:solidFill>
                <a:latin typeface="Arial" panose="020B0604020202020204" pitchFamily="34" charset="0"/>
              </a:rPr>
              <a:t>p</a:t>
            </a:r>
            <a:r>
              <a:rPr lang="ru-RU" altLang="ru-RU" sz="1200" b="1">
                <a:solidFill>
                  <a:srgbClr val="FFFFFF"/>
                </a:solidFill>
                <a:latin typeface="Arial" panose="020B0604020202020204" pitchFamily="34" charset="0"/>
              </a:rPr>
              <a:t>ores/cm2. </a:t>
            </a:r>
            <a:endParaRPr lang="en-US" altLang="ru-RU" sz="1200" b="1">
              <a:solidFill>
                <a:srgbClr val="FFFFFF"/>
              </a:solidFill>
              <a:latin typeface="Arial" panose="020B0604020202020204" pitchFamily="34" charset="0"/>
            </a:endParaRPr>
          </a:p>
          <a:p>
            <a:pPr eaLnBrk="1" hangingPunct="1">
              <a:spcBef>
                <a:spcPct val="0"/>
              </a:spcBef>
              <a:buClrTx/>
              <a:buSzTx/>
              <a:buFontTx/>
              <a:buNone/>
            </a:pPr>
            <a:r>
              <a:rPr lang="en-US" altLang="ru-RU" sz="1200" b="1">
                <a:solidFill>
                  <a:srgbClr val="FFFFFF"/>
                </a:solidFill>
                <a:latin typeface="Arial" panose="020B0604020202020204" pitchFamily="34" charset="0"/>
              </a:rPr>
              <a:t>M</a:t>
            </a:r>
            <a:r>
              <a:rPr lang="ru-RU" altLang="ru-RU" sz="1200" b="1">
                <a:solidFill>
                  <a:srgbClr val="FFFFFF"/>
                </a:solidFill>
                <a:latin typeface="Arial" panose="020B0604020202020204" pitchFamily="34" charset="0"/>
              </a:rPr>
              <a:t>agnification of 30,000 times</a:t>
            </a:r>
          </a:p>
        </p:txBody>
      </p:sp>
      <p:sp>
        <p:nvSpPr>
          <p:cNvPr id="27653" name="Rectangle 4"/>
          <p:cNvSpPr>
            <a:spLocks noChangeArrowheads="1"/>
          </p:cNvSpPr>
          <p:nvPr/>
        </p:nvSpPr>
        <p:spPr bwMode="auto">
          <a:xfrm>
            <a:off x="3276600" y="6583363"/>
            <a:ext cx="31686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ru-RU" sz="1200" b="1">
                <a:solidFill>
                  <a:srgbClr val="FFFFFF"/>
                </a:solidFill>
                <a:latin typeface="Arial" panose="020B0604020202020204" pitchFamily="34" charset="0"/>
              </a:rPr>
              <a:t>Spot </a:t>
            </a:r>
            <a:r>
              <a:rPr lang="ru-RU" altLang="ru-RU" sz="1200" b="1">
                <a:solidFill>
                  <a:srgbClr val="FFFFFF"/>
                </a:solidFill>
                <a:latin typeface="Arial" panose="020B0604020202020204" pitchFamily="34" charset="0"/>
              </a:rPr>
              <a:t> </a:t>
            </a:r>
            <a:r>
              <a:rPr lang="en-US" altLang="ru-RU" sz="1200" b="1">
                <a:solidFill>
                  <a:srgbClr val="FFFFFF"/>
                </a:solidFill>
                <a:latin typeface="Arial" panose="020B0604020202020204" pitchFamily="34" charset="0"/>
              </a:rPr>
              <a:t>of </a:t>
            </a:r>
            <a:r>
              <a:rPr lang="en-US" altLang="ru-RU" sz="1200" b="1" baseline="30000">
                <a:solidFill>
                  <a:srgbClr val="FFFFFF"/>
                </a:solidFill>
                <a:latin typeface="Arial" panose="020B0604020202020204" pitchFamily="34" charset="0"/>
              </a:rPr>
              <a:t>132</a:t>
            </a:r>
            <a:r>
              <a:rPr lang="en-US" altLang="ru-RU" sz="1200" b="1">
                <a:solidFill>
                  <a:srgbClr val="FFFFFF"/>
                </a:solidFill>
                <a:latin typeface="Arial" panose="020B0604020202020204" pitchFamily="34" charset="0"/>
              </a:rPr>
              <a:t>Xe</a:t>
            </a:r>
            <a:r>
              <a:rPr lang="en-US" altLang="ru-RU" sz="1200" b="1" baseline="30000">
                <a:solidFill>
                  <a:srgbClr val="FFFFFF"/>
                </a:solidFill>
                <a:latin typeface="Arial" panose="020B0604020202020204" pitchFamily="34" charset="0"/>
              </a:rPr>
              <a:t>20</a:t>
            </a:r>
            <a:r>
              <a:rPr lang="ru-RU" altLang="ru-RU" sz="1200" b="1" baseline="30000">
                <a:solidFill>
                  <a:srgbClr val="FFFFFF"/>
                </a:solidFill>
                <a:latin typeface="Arial" panose="020B0604020202020204" pitchFamily="34" charset="0"/>
              </a:rPr>
              <a:t>+</a:t>
            </a:r>
            <a:r>
              <a:rPr lang="ru-RU" altLang="ru-RU" sz="1200" b="1">
                <a:solidFill>
                  <a:srgbClr val="FFFFFF"/>
                </a:solidFill>
                <a:latin typeface="Arial" panose="020B0604020202020204" pitchFamily="34" charset="0"/>
              </a:rPr>
              <a:t>  </a:t>
            </a:r>
            <a:r>
              <a:rPr lang="en-US" altLang="ru-RU" sz="1200" b="1">
                <a:solidFill>
                  <a:srgbClr val="FFFFFF"/>
                </a:solidFill>
                <a:latin typeface="Arial" panose="020B0604020202020204" pitchFamily="34" charset="0"/>
              </a:rPr>
              <a:t>beam on </a:t>
            </a:r>
            <a:r>
              <a:rPr lang="ru-RU" altLang="ru-RU" sz="1200" b="1">
                <a:solidFill>
                  <a:srgbClr val="FFFFFF"/>
                </a:solidFill>
                <a:latin typeface="Arial" panose="020B0604020202020204" pitchFamily="34" charset="0"/>
              </a:rPr>
              <a:t>luminophor</a:t>
            </a:r>
          </a:p>
        </p:txBody>
      </p:sp>
      <p:sp>
        <p:nvSpPr>
          <p:cNvPr id="27654" name="Rectangle 5"/>
          <p:cNvSpPr>
            <a:spLocks noChangeArrowheads="1"/>
          </p:cNvSpPr>
          <p:nvPr/>
        </p:nvSpPr>
        <p:spPr bwMode="auto">
          <a:xfrm>
            <a:off x="6443663" y="6583363"/>
            <a:ext cx="288131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ru-RU" sz="1200" b="1" dirty="0">
                <a:solidFill>
                  <a:srgbClr val="FFFFFF"/>
                </a:solidFill>
                <a:latin typeface="Arial" panose="020B0604020202020204" pitchFamily="34" charset="0"/>
              </a:rPr>
              <a:t>Facility for polymer film irradiation</a:t>
            </a:r>
            <a:endParaRPr lang="ru-RU" altLang="ru-RU" sz="1200" b="1" dirty="0">
              <a:solidFill>
                <a:srgbClr val="FFFFFF"/>
              </a:solidFill>
              <a:latin typeface="Arial" panose="020B0604020202020204" pitchFamily="34" charset="0"/>
            </a:endParaRPr>
          </a:p>
        </p:txBody>
      </p:sp>
      <p:pic>
        <p:nvPicPr>
          <p:cNvPr id="27655"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388" y="1125538"/>
            <a:ext cx="3455987" cy="191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6" name="Rectangle 7"/>
          <p:cNvSpPr>
            <a:spLocks noChangeArrowheads="1"/>
          </p:cNvSpPr>
          <p:nvPr/>
        </p:nvSpPr>
        <p:spPr bwMode="auto">
          <a:xfrm>
            <a:off x="3779838" y="4365625"/>
            <a:ext cx="2087562" cy="942975"/>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ru-RU" altLang="ru-RU" sz="1400" b="1" u="sng">
                <a:solidFill>
                  <a:srgbClr val="0000CC"/>
                </a:solidFill>
                <a:latin typeface="Arial" panose="020B0604020202020204" pitchFamily="34" charset="0"/>
              </a:rPr>
              <a:t>December 29, 2012 </a:t>
            </a:r>
            <a:br>
              <a:rPr lang="ru-RU" altLang="ru-RU" sz="1400" b="1" u="sng">
                <a:solidFill>
                  <a:srgbClr val="0000CC"/>
                </a:solidFill>
                <a:latin typeface="Arial" panose="020B0604020202020204" pitchFamily="34" charset="0"/>
              </a:rPr>
            </a:br>
            <a:r>
              <a:rPr lang="ru-RU" altLang="ru-RU" sz="1400" b="1">
                <a:solidFill>
                  <a:srgbClr val="0000CC"/>
                </a:solidFill>
                <a:latin typeface="Arial" panose="020B0604020202020204" pitchFamily="34" charset="0"/>
              </a:rPr>
              <a:t>first samples of track membranes </a:t>
            </a:r>
            <a:r>
              <a:rPr lang="en-US" altLang="ru-RU" sz="1400" b="1">
                <a:solidFill>
                  <a:srgbClr val="0000CC"/>
                </a:solidFill>
                <a:latin typeface="Arial" panose="020B0604020202020204" pitchFamily="34" charset="0"/>
              </a:rPr>
              <a:t>were </a:t>
            </a:r>
            <a:r>
              <a:rPr lang="ru-RU" altLang="ru-RU" sz="1400" b="1">
                <a:solidFill>
                  <a:srgbClr val="0000CC"/>
                </a:solidFill>
                <a:latin typeface="Arial" panose="020B0604020202020204" pitchFamily="34" charset="0"/>
              </a:rPr>
              <a:t>received</a:t>
            </a:r>
            <a:r>
              <a:rPr lang="ru-RU" altLang="ru-RU" sz="1400" b="1" u="sng">
                <a:solidFill>
                  <a:srgbClr val="0000CC"/>
                </a:solidFill>
                <a:latin typeface="Arial" panose="020B0604020202020204" pitchFamily="34" charset="0"/>
              </a:rPr>
              <a:t> </a:t>
            </a:r>
          </a:p>
        </p:txBody>
      </p:sp>
      <p:pic>
        <p:nvPicPr>
          <p:cNvPr id="27657" name="Picture 1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388" y="3213100"/>
            <a:ext cx="3455987" cy="2787650"/>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27658" name="Picture 1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1188" y="4292600"/>
            <a:ext cx="2232025" cy="1914525"/>
          </a:xfrm>
          <a:prstGeom prst="rect">
            <a:avLst/>
          </a:prstGeom>
          <a:noFill/>
          <a:ln w="857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27659" name="Picture 10"/>
          <p:cNvPicPr>
            <a:picLocks noChangeAspect="1" noChangeArrowheads="1"/>
          </p:cNvPicPr>
          <p:nvPr/>
        </p:nvPicPr>
        <p:blipFill>
          <a:blip r:embed="rId5" cstate="print">
            <a:extLst>
              <a:ext uri="{28A0092B-C50C-407E-A947-70E740481C1C}">
                <a14:useLocalDpi xmlns:a14="http://schemas.microsoft.com/office/drawing/2010/main" xmlns="" val="0"/>
              </a:ext>
            </a:extLst>
          </a:blip>
          <a:srcRect l="15744" t="20963" r="9447" b="24106"/>
          <a:stretch>
            <a:fillRect/>
          </a:stretch>
        </p:blipFill>
        <p:spPr bwMode="auto">
          <a:xfrm>
            <a:off x="3779838" y="5445125"/>
            <a:ext cx="2087562" cy="115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60" name="Picture 1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783013" y="1052513"/>
            <a:ext cx="5181600" cy="322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61" name="Picture 1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011863" y="4365625"/>
            <a:ext cx="2951162" cy="221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30132088"/>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u400m-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950" y="4954588"/>
            <a:ext cx="2700338" cy="1903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7" name="Picture 3" descr="u400c"/>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42075" y="4922838"/>
            <a:ext cx="2701925" cy="1935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Rectangle 5"/>
          <p:cNvSpPr>
            <a:spLocks noChangeArrowheads="1"/>
          </p:cNvSpPr>
          <p:nvPr/>
        </p:nvSpPr>
        <p:spPr bwMode="auto">
          <a:xfrm>
            <a:off x="2916238" y="5589588"/>
            <a:ext cx="33845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defTabSz="457200">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defTabSz="45720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defTabSz="4572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defTabSz="457200">
              <a:spcBef>
                <a:spcPct val="20000"/>
              </a:spcBef>
              <a:buChar char="–"/>
              <a:defRPr sz="2000">
                <a:solidFill>
                  <a:schemeClr val="tx1"/>
                </a:solidFill>
                <a:latin typeface="Tahoma" panose="020B0604030504040204" pitchFamily="34" charset="0"/>
              </a:defRPr>
            </a:lvl4pPr>
            <a:lvl5pPr marL="2057400" indent="-228600" defTabSz="4572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
                <a:srgbClr val="000000"/>
              </a:buClr>
              <a:buSzPct val="100000"/>
              <a:buFont typeface="Arial" panose="020B0604020202020204" pitchFamily="34" charset="0"/>
              <a:buNone/>
            </a:pPr>
            <a:r>
              <a:rPr lang="en-US" altLang="ru-RU" sz="2800" b="1"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rPr>
              <a:t>U-400M        </a:t>
            </a:r>
            <a:r>
              <a:rPr lang="en-US" altLang="ru-RU" sz="2800"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ru-RU" sz="2800" b="1"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rPr>
              <a:t>U-400</a:t>
            </a:r>
            <a:r>
              <a:rPr lang="en-US" altLang="ru-RU" sz="3600"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rPr>
              <a:t> </a:t>
            </a:r>
          </a:p>
        </p:txBody>
      </p:sp>
      <p:sp>
        <p:nvSpPr>
          <p:cNvPr id="809993" name="Rectangle 9"/>
          <p:cNvSpPr>
            <a:spLocks noChangeArrowheads="1"/>
          </p:cNvSpPr>
          <p:nvPr/>
        </p:nvSpPr>
        <p:spPr bwMode="auto">
          <a:xfrm>
            <a:off x="0" y="476250"/>
            <a:ext cx="9144000" cy="433965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1" hangingPunct="1">
              <a:defRPr/>
            </a:pPr>
            <a:r>
              <a:rPr lang="ru-RU" sz="2000" dirty="0" err="1">
                <a:solidFill>
                  <a:srgbClr val="FFFFFF"/>
                </a:solidFill>
                <a:latin typeface="Arial" panose="020B0604020202020204" pitchFamily="34" charset="0"/>
              </a:rPr>
              <a:t>The</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Russian</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Space</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Agency</a:t>
            </a:r>
            <a:r>
              <a:rPr lang="ru-RU" sz="2000" dirty="0">
                <a:solidFill>
                  <a:srgbClr val="FFFFFF"/>
                </a:solidFill>
                <a:latin typeface="Arial" panose="020B0604020202020204" pitchFamily="34" charset="0"/>
              </a:rPr>
              <a:t> (</a:t>
            </a:r>
            <a:r>
              <a:rPr lang="ru-RU" sz="2000" b="1" dirty="0" err="1">
                <a:solidFill>
                  <a:srgbClr val="FFCC00"/>
                </a:solidFill>
                <a:latin typeface="Arial" panose="020B0604020202020204" pitchFamily="34" charset="0"/>
              </a:rPr>
              <a:t>Roscosmos</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carries</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out</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investigations</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of</a:t>
            </a:r>
            <a:r>
              <a:rPr lang="ru-RU" sz="2000" dirty="0">
                <a:solidFill>
                  <a:srgbClr val="FFFFFF"/>
                </a:solidFill>
                <a:latin typeface="Arial" panose="020B0604020202020204" pitchFamily="34" charset="0"/>
              </a:rPr>
              <a:t> </a:t>
            </a:r>
            <a:r>
              <a:rPr lang="ru-RU" sz="2000" dirty="0" err="1" smtClean="0">
                <a:solidFill>
                  <a:srgbClr val="FFFFFF"/>
                </a:solidFill>
                <a:latin typeface="Arial" panose="020B0604020202020204" pitchFamily="34" charset="0"/>
              </a:rPr>
              <a:t>single-event</a:t>
            </a:r>
            <a:r>
              <a:rPr lang="ru-RU" sz="2000" dirty="0" smtClean="0">
                <a:solidFill>
                  <a:srgbClr val="FFFFFF"/>
                </a:solidFill>
                <a:latin typeface="Arial" panose="020B0604020202020204" pitchFamily="34" charset="0"/>
              </a:rPr>
              <a:t> </a:t>
            </a:r>
            <a:r>
              <a:rPr lang="ru-RU" sz="2000" dirty="0" err="1" smtClean="0">
                <a:solidFill>
                  <a:srgbClr val="FFFFFF"/>
                </a:solidFill>
                <a:latin typeface="Arial" panose="020B0604020202020204" pitchFamily="34" charset="0"/>
              </a:rPr>
              <a:t>effects</a:t>
            </a:r>
            <a:r>
              <a:rPr lang="ru-RU" sz="2000" dirty="0" smtClean="0">
                <a:solidFill>
                  <a:srgbClr val="FFFFFF"/>
                </a:solidFill>
                <a:latin typeface="Arial" panose="020B0604020202020204" pitchFamily="34" charset="0"/>
              </a:rPr>
              <a:t> </a:t>
            </a:r>
            <a:r>
              <a:rPr lang="ru-RU" sz="2000" dirty="0">
                <a:solidFill>
                  <a:srgbClr val="FFFFFF"/>
                </a:solidFill>
                <a:latin typeface="Arial" panose="020B0604020202020204" pitchFamily="34" charset="0"/>
              </a:rPr>
              <a:t>(SEE) </a:t>
            </a:r>
            <a:r>
              <a:rPr lang="ru-RU" sz="2000" dirty="0" err="1">
                <a:solidFill>
                  <a:srgbClr val="FFFFFF"/>
                </a:solidFill>
                <a:latin typeface="Arial" panose="020B0604020202020204" pitchFamily="34" charset="0"/>
              </a:rPr>
              <a:t>in</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electronic</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devices</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using</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ion</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beams</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of</a:t>
            </a:r>
            <a:r>
              <a:rPr lang="ru-RU" sz="2000" dirty="0">
                <a:solidFill>
                  <a:srgbClr val="FFFFFF"/>
                </a:solidFill>
                <a:latin typeface="Arial" panose="020B0604020202020204" pitchFamily="34" charset="0"/>
              </a:rPr>
              <a:t> U</a:t>
            </a:r>
            <a:r>
              <a:rPr lang="en-US" sz="2000" dirty="0">
                <a:solidFill>
                  <a:srgbClr val="FFFFFF"/>
                </a:solidFill>
                <a:latin typeface="Arial" panose="020B0604020202020204" pitchFamily="34" charset="0"/>
              </a:rPr>
              <a:t>-</a:t>
            </a:r>
            <a:r>
              <a:rPr lang="ru-RU" sz="2000" dirty="0">
                <a:solidFill>
                  <a:srgbClr val="FFFFFF"/>
                </a:solidFill>
                <a:latin typeface="Arial" panose="020B0604020202020204" pitchFamily="34" charset="0"/>
              </a:rPr>
              <a:t>400 </a:t>
            </a:r>
            <a:r>
              <a:rPr lang="ru-RU" sz="2000" dirty="0" err="1">
                <a:solidFill>
                  <a:srgbClr val="FFFFFF"/>
                </a:solidFill>
                <a:latin typeface="Arial" panose="020B0604020202020204" pitchFamily="34" charset="0"/>
              </a:rPr>
              <a:t>and</a:t>
            </a:r>
            <a:r>
              <a:rPr lang="ru-RU" sz="2000" dirty="0">
                <a:solidFill>
                  <a:srgbClr val="FFFFFF"/>
                </a:solidFill>
                <a:latin typeface="Arial" panose="020B0604020202020204" pitchFamily="34" charset="0"/>
              </a:rPr>
              <a:t> </a:t>
            </a:r>
            <a:r>
              <a:rPr lang="ru-RU" sz="2000" dirty="0" smtClean="0">
                <a:solidFill>
                  <a:srgbClr val="FFFFFF"/>
                </a:solidFill>
                <a:latin typeface="Arial" panose="020B0604020202020204" pitchFamily="34" charset="0"/>
              </a:rPr>
              <a:t>U400M</a:t>
            </a:r>
            <a:r>
              <a:rPr lang="en-US" sz="2000" dirty="0">
                <a:solidFill>
                  <a:srgbClr val="FFFFFF"/>
                </a:solidFill>
                <a:latin typeface="Arial" panose="020B0604020202020204" pitchFamily="34" charset="0"/>
              </a:rPr>
              <a:t>.</a:t>
            </a:r>
            <a:r>
              <a:rPr lang="ru-RU" sz="2000" dirty="0">
                <a:solidFill>
                  <a:srgbClr val="FFFFFF"/>
                </a:solidFill>
                <a:latin typeface="Arial" panose="020B0604020202020204" pitchFamily="34" charset="0"/>
              </a:rPr>
              <a:t> </a:t>
            </a:r>
            <a:endParaRPr lang="en-US" sz="2000" dirty="0">
              <a:solidFill>
                <a:srgbClr val="FFFFFF"/>
              </a:solidFill>
              <a:latin typeface="Arial" panose="020B0604020202020204" pitchFamily="34" charset="0"/>
            </a:endParaRPr>
          </a:p>
          <a:p>
            <a:pPr eaLnBrk="1" hangingPunct="1">
              <a:buFontTx/>
              <a:buChar char="•"/>
              <a:defRPr/>
            </a:pPr>
            <a:endParaRPr lang="en-US" sz="800" dirty="0">
              <a:solidFill>
                <a:srgbClr val="FFFFFF"/>
              </a:solidFill>
              <a:latin typeface="Arial" panose="020B0604020202020204" pitchFamily="34" charset="0"/>
            </a:endParaRPr>
          </a:p>
          <a:p>
            <a:pPr eaLnBrk="1" hangingPunct="1">
              <a:buFont typeface="Wingdings" pitchFamily="2" charset="2"/>
              <a:buChar char="Ø"/>
              <a:defRPr/>
            </a:pPr>
            <a:r>
              <a:rPr lang="en-US" sz="2000" dirty="0">
                <a:solidFill>
                  <a:srgbClr val="FFFFFF"/>
                </a:solidFill>
                <a:latin typeface="Arial" panose="020B0604020202020204" pitchFamily="34" charset="0"/>
              </a:rPr>
              <a:t> </a:t>
            </a:r>
            <a:r>
              <a:rPr lang="ru-RU" sz="2000" dirty="0">
                <a:solidFill>
                  <a:srgbClr val="FFFFFF"/>
                </a:solidFill>
                <a:latin typeface="Arial" panose="020B0604020202020204" pitchFamily="34" charset="0"/>
              </a:rPr>
              <a:t>U400 </a:t>
            </a:r>
            <a:r>
              <a:rPr lang="ru-RU" sz="2000" dirty="0" err="1">
                <a:solidFill>
                  <a:srgbClr val="FFFFFF"/>
                </a:solidFill>
                <a:latin typeface="Arial" panose="020B0604020202020204" pitchFamily="34" charset="0"/>
              </a:rPr>
              <a:t>cyclotron</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delivers</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beams</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of</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ions</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with</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atomic</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masses</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of</a:t>
            </a:r>
            <a:r>
              <a:rPr lang="ru-RU" sz="2000" dirty="0">
                <a:solidFill>
                  <a:srgbClr val="FFFFFF"/>
                </a:solidFill>
                <a:latin typeface="Arial" panose="020B0604020202020204" pitchFamily="34" charset="0"/>
              </a:rPr>
              <a:t> 4÷209 </a:t>
            </a:r>
            <a:r>
              <a:rPr lang="ru-RU" sz="2000" dirty="0" err="1">
                <a:solidFill>
                  <a:srgbClr val="FFFFFF"/>
                </a:solidFill>
                <a:latin typeface="Arial" panose="020B0604020202020204" pitchFamily="34" charset="0"/>
              </a:rPr>
              <a:t>at</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energies</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of</a:t>
            </a:r>
            <a:r>
              <a:rPr lang="ru-RU" sz="2000" dirty="0">
                <a:solidFill>
                  <a:srgbClr val="FFFFFF"/>
                </a:solidFill>
                <a:latin typeface="Arial" panose="020B0604020202020204" pitchFamily="34" charset="0"/>
              </a:rPr>
              <a:t> </a:t>
            </a:r>
            <a:r>
              <a:rPr lang="ru-RU" sz="2000" b="1" dirty="0" smtClean="0">
                <a:solidFill>
                  <a:srgbClr val="FFCC00"/>
                </a:solidFill>
                <a:latin typeface="Arial" panose="020B0604020202020204" pitchFamily="34" charset="0"/>
              </a:rPr>
              <a:t>3÷2</a:t>
            </a:r>
            <a:r>
              <a:rPr lang="en-US" sz="2000" b="1" smtClean="0">
                <a:solidFill>
                  <a:srgbClr val="FFCC00"/>
                </a:solidFill>
                <a:latin typeface="Arial" panose="020B0604020202020204" pitchFamily="34" charset="0"/>
              </a:rPr>
              <a:t>0</a:t>
            </a:r>
            <a:r>
              <a:rPr lang="ru-RU" sz="2000" b="1" smtClean="0">
                <a:solidFill>
                  <a:srgbClr val="FFCC00"/>
                </a:solidFill>
                <a:latin typeface="Arial" panose="020B0604020202020204" pitchFamily="34" charset="0"/>
              </a:rPr>
              <a:t> </a:t>
            </a:r>
            <a:r>
              <a:rPr lang="ru-RU" sz="2000" b="1" dirty="0" err="1">
                <a:solidFill>
                  <a:srgbClr val="FFCC00"/>
                </a:solidFill>
                <a:latin typeface="Arial" panose="020B0604020202020204" pitchFamily="34" charset="0"/>
              </a:rPr>
              <a:t>MeV</a:t>
            </a:r>
            <a:r>
              <a:rPr lang="ru-RU" sz="2000" b="1" dirty="0">
                <a:solidFill>
                  <a:srgbClr val="FFCC00"/>
                </a:solidFill>
                <a:latin typeface="Arial" panose="020B0604020202020204" pitchFamily="34" charset="0"/>
              </a:rPr>
              <a:t>/</a:t>
            </a:r>
            <a:r>
              <a:rPr lang="ru-RU" sz="2000" b="1" dirty="0" err="1">
                <a:solidFill>
                  <a:srgbClr val="FFCC00"/>
                </a:solidFill>
                <a:latin typeface="Arial" panose="020B0604020202020204" pitchFamily="34" charset="0"/>
              </a:rPr>
              <a:t>nucleon</a:t>
            </a:r>
            <a:r>
              <a:rPr lang="ru-RU" sz="2000" dirty="0">
                <a:solidFill>
                  <a:srgbClr val="FFFFFF"/>
                </a:solidFill>
                <a:latin typeface="Arial" panose="020B0604020202020204" pitchFamily="34" charset="0"/>
              </a:rPr>
              <a:t>. </a:t>
            </a:r>
            <a:endParaRPr lang="en-US" sz="2000" dirty="0">
              <a:solidFill>
                <a:srgbClr val="FFFFFF"/>
              </a:solidFill>
              <a:latin typeface="Arial" panose="020B0604020202020204" pitchFamily="34" charset="0"/>
            </a:endParaRPr>
          </a:p>
          <a:p>
            <a:pPr eaLnBrk="1" hangingPunct="1">
              <a:buFont typeface="Wingdings" pitchFamily="2" charset="2"/>
              <a:buChar char="Ø"/>
              <a:defRPr/>
            </a:pPr>
            <a:r>
              <a:rPr lang="en-US" sz="2000" dirty="0">
                <a:solidFill>
                  <a:srgbClr val="FFFFFF"/>
                </a:solidFill>
                <a:latin typeface="Arial" panose="020B0604020202020204" pitchFamily="34" charset="0"/>
              </a:rPr>
              <a:t> </a:t>
            </a:r>
            <a:r>
              <a:rPr lang="ru-RU" sz="2000" dirty="0">
                <a:solidFill>
                  <a:srgbClr val="FFFFFF"/>
                </a:solidFill>
                <a:latin typeface="Arial" panose="020B0604020202020204" pitchFamily="34" charset="0"/>
              </a:rPr>
              <a:t>U400M </a:t>
            </a:r>
            <a:r>
              <a:rPr lang="ru-RU" sz="2000" dirty="0" err="1">
                <a:solidFill>
                  <a:srgbClr val="FFFFFF"/>
                </a:solidFill>
                <a:latin typeface="Arial" panose="020B0604020202020204" pitchFamily="34" charset="0"/>
              </a:rPr>
              <a:t>cyclotron</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was</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intended</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for</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acceleration</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of</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ion</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beams</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in</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two</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modes</a:t>
            </a:r>
            <a:r>
              <a:rPr lang="ru-RU" sz="2000" dirty="0">
                <a:solidFill>
                  <a:srgbClr val="FFFFFF"/>
                </a:solidFill>
                <a:latin typeface="Arial" panose="020B0604020202020204" pitchFamily="34" charset="0"/>
              </a:rPr>
              <a:t>: </a:t>
            </a:r>
          </a:p>
          <a:p>
            <a:pPr eaLnBrk="1" hangingPunct="1">
              <a:defRPr/>
            </a:pP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high</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energy</a:t>
            </a:r>
            <a:r>
              <a:rPr lang="ru-RU" sz="2000" dirty="0">
                <a:solidFill>
                  <a:srgbClr val="FFFFFF"/>
                </a:solidFill>
                <a:latin typeface="Arial" panose="020B0604020202020204" pitchFamily="34" charset="0"/>
              </a:rPr>
              <a:t> </a:t>
            </a:r>
            <a:r>
              <a:rPr lang="ru-RU" sz="2000" dirty="0" err="1" smtClean="0">
                <a:solidFill>
                  <a:srgbClr val="FFFFFF"/>
                </a:solidFill>
                <a:latin typeface="Arial" panose="020B0604020202020204" pitchFamily="34" charset="0"/>
              </a:rPr>
              <a:t>ion</a:t>
            </a:r>
            <a:r>
              <a:rPr lang="ru-RU" sz="2000" dirty="0" smtClean="0">
                <a:solidFill>
                  <a:srgbClr val="FFFFFF"/>
                </a:solidFill>
                <a:latin typeface="Arial" panose="020B0604020202020204" pitchFamily="34" charset="0"/>
              </a:rPr>
              <a:t> </a:t>
            </a:r>
            <a:r>
              <a:rPr lang="ru-RU" sz="2000" dirty="0" err="1" smtClean="0">
                <a:solidFill>
                  <a:srgbClr val="FFFFFF"/>
                </a:solidFill>
                <a:latin typeface="Arial" panose="020B0604020202020204" pitchFamily="34" charset="0"/>
              </a:rPr>
              <a:t>acceleration</a:t>
            </a:r>
            <a:r>
              <a:rPr lang="ru-RU" sz="2000" dirty="0" smtClean="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mode</a:t>
            </a:r>
            <a:r>
              <a:rPr lang="ru-RU" sz="2000" dirty="0">
                <a:solidFill>
                  <a:srgbClr val="FFFFFF"/>
                </a:solidFill>
                <a:latin typeface="Arial" panose="020B0604020202020204" pitchFamily="34" charset="0"/>
              </a:rPr>
              <a:t> </a:t>
            </a:r>
            <a:r>
              <a:rPr lang="ru-RU" sz="2000" dirty="0" smtClean="0">
                <a:solidFill>
                  <a:srgbClr val="FFFFFF"/>
                </a:solidFill>
                <a:latin typeface="Arial" panose="020B0604020202020204" pitchFamily="34" charset="0"/>
              </a:rPr>
              <a:t>- </a:t>
            </a:r>
            <a:r>
              <a:rPr lang="ru-RU" sz="2000" b="1" dirty="0">
                <a:solidFill>
                  <a:srgbClr val="FFCC00"/>
                </a:solidFill>
                <a:latin typeface="Arial" panose="020B0604020202020204" pitchFamily="34" charset="0"/>
              </a:rPr>
              <a:t>19–</a:t>
            </a:r>
            <a:r>
              <a:rPr lang="en-US" sz="2000" b="1" dirty="0">
                <a:solidFill>
                  <a:srgbClr val="FFCC00"/>
                </a:solidFill>
                <a:latin typeface="Arial" panose="020B0604020202020204" pitchFamily="34" charset="0"/>
              </a:rPr>
              <a:t>5</a:t>
            </a:r>
            <a:r>
              <a:rPr lang="ru-RU" sz="2000" b="1" dirty="0">
                <a:solidFill>
                  <a:srgbClr val="FFCC00"/>
                </a:solidFill>
                <a:latin typeface="Arial" panose="020B0604020202020204" pitchFamily="34" charset="0"/>
              </a:rPr>
              <a:t>3 </a:t>
            </a:r>
            <a:r>
              <a:rPr lang="ru-RU" sz="2000" b="1" dirty="0" err="1">
                <a:solidFill>
                  <a:srgbClr val="FFCC00"/>
                </a:solidFill>
                <a:latin typeface="Arial" panose="020B0604020202020204" pitchFamily="34" charset="0"/>
              </a:rPr>
              <a:t>MeV</a:t>
            </a:r>
            <a:r>
              <a:rPr lang="ru-RU" sz="2000" b="1" dirty="0">
                <a:solidFill>
                  <a:srgbClr val="FFCC00"/>
                </a:solidFill>
                <a:latin typeface="Arial" panose="020B0604020202020204" pitchFamily="34" charset="0"/>
              </a:rPr>
              <a:t>/</a:t>
            </a:r>
            <a:r>
              <a:rPr lang="ru-RU" sz="2000" b="1" dirty="0" err="1">
                <a:solidFill>
                  <a:srgbClr val="FFCC00"/>
                </a:solidFill>
                <a:latin typeface="Arial" panose="020B0604020202020204" pitchFamily="34" charset="0"/>
              </a:rPr>
              <a:t>nucleon</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mass</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to</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charge</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ratio</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of</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accelerated</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ions</a:t>
            </a:r>
            <a:r>
              <a:rPr lang="ru-RU" sz="2000" dirty="0">
                <a:solidFill>
                  <a:srgbClr val="FFFFFF"/>
                </a:solidFill>
                <a:latin typeface="Arial" panose="020B0604020202020204" pitchFamily="34" charset="0"/>
              </a:rPr>
              <a:t> A/Z = 2.8 – 5), </a:t>
            </a:r>
          </a:p>
          <a:p>
            <a:pPr eaLnBrk="1" hangingPunct="1">
              <a:defRPr/>
            </a:pP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low</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energy</a:t>
            </a:r>
            <a:r>
              <a:rPr lang="ru-RU" sz="2000" dirty="0">
                <a:solidFill>
                  <a:srgbClr val="FFFFFF"/>
                </a:solidFill>
                <a:latin typeface="Arial" panose="020B0604020202020204" pitchFamily="34" charset="0"/>
              </a:rPr>
              <a:t> </a:t>
            </a:r>
            <a:r>
              <a:rPr lang="ru-RU" sz="2000" dirty="0" err="1" smtClean="0">
                <a:solidFill>
                  <a:srgbClr val="FFFFFF"/>
                </a:solidFill>
                <a:latin typeface="Arial" panose="020B0604020202020204" pitchFamily="34" charset="0"/>
              </a:rPr>
              <a:t>ion</a:t>
            </a:r>
            <a:r>
              <a:rPr lang="ru-RU" sz="2000" dirty="0" smtClean="0">
                <a:solidFill>
                  <a:srgbClr val="FFFFFF"/>
                </a:solidFill>
                <a:latin typeface="Arial" panose="020B0604020202020204" pitchFamily="34" charset="0"/>
              </a:rPr>
              <a:t> </a:t>
            </a:r>
            <a:r>
              <a:rPr lang="ru-RU" sz="2000" dirty="0" err="1" smtClean="0">
                <a:solidFill>
                  <a:srgbClr val="FFFFFF"/>
                </a:solidFill>
                <a:latin typeface="Arial" panose="020B0604020202020204" pitchFamily="34" charset="0"/>
              </a:rPr>
              <a:t>acceleration</a:t>
            </a:r>
            <a:r>
              <a:rPr lang="ru-RU" sz="2000" dirty="0" smtClean="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mode</a:t>
            </a:r>
            <a:r>
              <a:rPr lang="ru-RU" sz="2000" dirty="0">
                <a:solidFill>
                  <a:srgbClr val="FFFFFF"/>
                </a:solidFill>
                <a:latin typeface="Arial" panose="020B0604020202020204" pitchFamily="34" charset="0"/>
              </a:rPr>
              <a:t> </a:t>
            </a:r>
            <a:r>
              <a:rPr lang="ru-RU" sz="2000" dirty="0" smtClean="0">
                <a:solidFill>
                  <a:srgbClr val="FFFFFF"/>
                </a:solidFill>
                <a:latin typeface="Arial" panose="020B0604020202020204" pitchFamily="34" charset="0"/>
              </a:rPr>
              <a:t>- </a:t>
            </a:r>
            <a:r>
              <a:rPr lang="ru-RU" sz="2000" b="1" dirty="0">
                <a:solidFill>
                  <a:srgbClr val="FFCC00"/>
                </a:solidFill>
                <a:latin typeface="Arial" panose="020B0604020202020204" pitchFamily="34" charset="0"/>
              </a:rPr>
              <a:t>5–10 </a:t>
            </a:r>
            <a:r>
              <a:rPr lang="ru-RU" sz="2000" b="1" dirty="0" err="1">
                <a:solidFill>
                  <a:srgbClr val="FFCC00"/>
                </a:solidFill>
                <a:latin typeface="Arial" panose="020B0604020202020204" pitchFamily="34" charset="0"/>
              </a:rPr>
              <a:t>MeV</a:t>
            </a:r>
            <a:r>
              <a:rPr lang="ru-RU" sz="2000" b="1" dirty="0">
                <a:solidFill>
                  <a:srgbClr val="FFCC00"/>
                </a:solidFill>
                <a:latin typeface="Arial" panose="020B0604020202020204" pitchFamily="34" charset="0"/>
              </a:rPr>
              <a:t>/</a:t>
            </a:r>
            <a:r>
              <a:rPr lang="ru-RU" sz="2000" b="1" dirty="0" err="1">
                <a:solidFill>
                  <a:srgbClr val="FFCC00"/>
                </a:solidFill>
                <a:latin typeface="Arial" panose="020B0604020202020204" pitchFamily="34" charset="0"/>
              </a:rPr>
              <a:t>nucleon</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mass</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to</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charge</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ratio</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of</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accelerated</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ions</a:t>
            </a:r>
            <a:r>
              <a:rPr lang="ru-RU" sz="2000" dirty="0">
                <a:solidFill>
                  <a:srgbClr val="FFFFFF"/>
                </a:solidFill>
                <a:latin typeface="Arial" panose="020B0604020202020204" pitchFamily="34" charset="0"/>
              </a:rPr>
              <a:t> A/Z = 7– 10). </a:t>
            </a:r>
          </a:p>
          <a:p>
            <a:pPr eaLnBrk="1" hangingPunct="1">
              <a:defRPr/>
            </a:pPr>
            <a:endParaRPr lang="en-US" sz="800" dirty="0">
              <a:solidFill>
                <a:srgbClr val="FFFFFF"/>
              </a:solidFill>
              <a:latin typeface="Arial" panose="020B0604020202020204" pitchFamily="34" charset="0"/>
            </a:endParaRPr>
          </a:p>
          <a:p>
            <a:pPr eaLnBrk="1" hangingPunct="1">
              <a:buFont typeface="Wingdings" pitchFamily="2" charset="2"/>
              <a:buChar char="Ø"/>
              <a:defRPr/>
            </a:pPr>
            <a:r>
              <a:rPr lang="en-US" sz="2000" dirty="0">
                <a:solidFill>
                  <a:srgbClr val="FFFFFF"/>
                </a:solidFill>
                <a:latin typeface="Arial" panose="020B0604020202020204" pitchFamily="34" charset="0"/>
              </a:rPr>
              <a:t> </a:t>
            </a:r>
            <a:r>
              <a:rPr lang="en-US" sz="2000" dirty="0" smtClean="0">
                <a:solidFill>
                  <a:srgbClr val="FFFFFF"/>
                </a:solidFill>
                <a:latin typeface="Arial" panose="020B0604020202020204" pitchFamily="34" charset="0"/>
              </a:rPr>
              <a:t>Now, i</a:t>
            </a:r>
            <a:r>
              <a:rPr lang="ru-RU" sz="2000" dirty="0" err="1" smtClean="0">
                <a:solidFill>
                  <a:srgbClr val="FFFFFF"/>
                </a:solidFill>
                <a:latin typeface="Arial" panose="020B0604020202020204" pitchFamily="34" charset="0"/>
              </a:rPr>
              <a:t>ons</a:t>
            </a:r>
            <a:r>
              <a:rPr lang="ru-RU" sz="2000" dirty="0" smtClean="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of</a:t>
            </a:r>
            <a:r>
              <a:rPr lang="ru-RU" sz="2000" dirty="0">
                <a:solidFill>
                  <a:srgbClr val="FFFFFF"/>
                </a:solidFill>
                <a:latin typeface="Arial" panose="020B0604020202020204" pitchFamily="34" charset="0"/>
              </a:rPr>
              <a:t> </a:t>
            </a:r>
            <a:r>
              <a:rPr lang="ru-RU" sz="2000" b="1" dirty="0">
                <a:solidFill>
                  <a:srgbClr val="FFCC00"/>
                </a:solidFill>
                <a:latin typeface="Arial" panose="020B0604020202020204" pitchFamily="34" charset="0"/>
              </a:rPr>
              <a:t>O, </a:t>
            </a:r>
            <a:r>
              <a:rPr lang="ru-RU" sz="2000" b="1" dirty="0" err="1">
                <a:solidFill>
                  <a:srgbClr val="FFCC00"/>
                </a:solidFill>
                <a:latin typeface="Arial" panose="020B0604020202020204" pitchFamily="34" charset="0"/>
              </a:rPr>
              <a:t>Ne</a:t>
            </a:r>
            <a:r>
              <a:rPr lang="ru-RU" sz="2000" b="1" dirty="0">
                <a:solidFill>
                  <a:srgbClr val="FFCC00"/>
                </a:solidFill>
                <a:latin typeface="Arial" panose="020B0604020202020204" pitchFamily="34" charset="0"/>
              </a:rPr>
              <a:t>, </a:t>
            </a:r>
            <a:r>
              <a:rPr lang="ru-RU" sz="2000" b="1" dirty="0" err="1">
                <a:solidFill>
                  <a:srgbClr val="FFCC00"/>
                </a:solidFill>
                <a:latin typeface="Arial" panose="020B0604020202020204" pitchFamily="34" charset="0"/>
              </a:rPr>
              <a:t>Ar</a:t>
            </a:r>
            <a:r>
              <a:rPr lang="ru-RU" sz="2000" b="1" dirty="0">
                <a:solidFill>
                  <a:srgbClr val="FFCC00"/>
                </a:solidFill>
                <a:latin typeface="Arial" panose="020B0604020202020204" pitchFamily="34" charset="0"/>
              </a:rPr>
              <a:t>, </a:t>
            </a:r>
            <a:r>
              <a:rPr lang="ru-RU" sz="2000" b="1" dirty="0" err="1">
                <a:solidFill>
                  <a:srgbClr val="FFCC00"/>
                </a:solidFill>
                <a:latin typeface="Arial" panose="020B0604020202020204" pitchFamily="34" charset="0"/>
              </a:rPr>
              <a:t>Fe</a:t>
            </a:r>
            <a:r>
              <a:rPr lang="ru-RU" sz="2000" b="1" dirty="0">
                <a:solidFill>
                  <a:srgbClr val="FFCC00"/>
                </a:solidFill>
                <a:latin typeface="Arial" panose="020B0604020202020204" pitchFamily="34" charset="0"/>
              </a:rPr>
              <a:t>, </a:t>
            </a:r>
            <a:r>
              <a:rPr lang="ru-RU" sz="2000" b="1" dirty="0" err="1">
                <a:solidFill>
                  <a:srgbClr val="FFCC00"/>
                </a:solidFill>
                <a:latin typeface="Arial" panose="020B0604020202020204" pitchFamily="34" charset="0"/>
              </a:rPr>
              <a:t>Kr</a:t>
            </a:r>
            <a:r>
              <a:rPr lang="ru-RU" sz="2000" b="1" dirty="0">
                <a:solidFill>
                  <a:srgbClr val="FFCC00"/>
                </a:solidFill>
                <a:latin typeface="Arial" panose="020B0604020202020204" pitchFamily="34" charset="0"/>
              </a:rPr>
              <a:t>, </a:t>
            </a:r>
            <a:r>
              <a:rPr lang="ru-RU" sz="2000" b="1" dirty="0" err="1">
                <a:solidFill>
                  <a:srgbClr val="FFCC00"/>
                </a:solidFill>
                <a:latin typeface="Arial" panose="020B0604020202020204" pitchFamily="34" charset="0"/>
              </a:rPr>
              <a:t>Xe</a:t>
            </a:r>
            <a:r>
              <a:rPr lang="ru-RU" sz="2000" b="1" dirty="0">
                <a:solidFill>
                  <a:srgbClr val="FFCC00"/>
                </a:solidFill>
                <a:latin typeface="Arial" panose="020B0604020202020204" pitchFamily="34" charset="0"/>
              </a:rPr>
              <a:t>, </a:t>
            </a:r>
            <a:r>
              <a:rPr lang="ru-RU" sz="2000" b="1" dirty="0" err="1">
                <a:solidFill>
                  <a:srgbClr val="FFCC00"/>
                </a:solidFill>
                <a:latin typeface="Arial" panose="020B0604020202020204" pitchFamily="34" charset="0"/>
              </a:rPr>
              <a:t>Bi</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with</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an</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energy</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of</a:t>
            </a:r>
            <a:r>
              <a:rPr lang="ru-RU" sz="2000" dirty="0">
                <a:solidFill>
                  <a:srgbClr val="FFFFFF"/>
                </a:solidFill>
                <a:latin typeface="Arial" panose="020B0604020202020204" pitchFamily="34" charset="0"/>
              </a:rPr>
              <a:t> </a:t>
            </a:r>
            <a:r>
              <a:rPr lang="ru-RU" sz="2000" b="1" dirty="0">
                <a:solidFill>
                  <a:srgbClr val="FFCC00"/>
                </a:solidFill>
                <a:latin typeface="Arial" panose="020B0604020202020204" pitchFamily="34" charset="0"/>
              </a:rPr>
              <a:t>3÷6 </a:t>
            </a:r>
            <a:r>
              <a:rPr lang="ru-RU" sz="2000" b="1" dirty="0" err="1">
                <a:solidFill>
                  <a:srgbClr val="FFCC00"/>
                </a:solidFill>
                <a:latin typeface="Arial" panose="020B0604020202020204" pitchFamily="34" charset="0"/>
              </a:rPr>
              <a:t>MeV</a:t>
            </a:r>
            <a:r>
              <a:rPr lang="ru-RU" sz="2000" b="1" dirty="0">
                <a:solidFill>
                  <a:srgbClr val="FFCC00"/>
                </a:solidFill>
                <a:latin typeface="Arial" panose="020B0604020202020204" pitchFamily="34" charset="0"/>
              </a:rPr>
              <a:t>/</a:t>
            </a:r>
            <a:r>
              <a:rPr lang="ru-RU" sz="2000" b="1" dirty="0" err="1">
                <a:solidFill>
                  <a:srgbClr val="FFCC00"/>
                </a:solidFill>
                <a:latin typeface="Arial" panose="020B0604020202020204" pitchFamily="34" charset="0"/>
              </a:rPr>
              <a:t>nucleon</a:t>
            </a:r>
            <a:r>
              <a:rPr lang="ru-RU" sz="2000" dirty="0">
                <a:solidFill>
                  <a:srgbClr val="FFFFFF"/>
                </a:solidFill>
                <a:latin typeface="Arial" panose="020B0604020202020204" pitchFamily="34" charset="0"/>
              </a:rPr>
              <a:t> </a:t>
            </a:r>
            <a:endParaRPr lang="en-US" sz="2000" dirty="0" smtClean="0">
              <a:solidFill>
                <a:srgbClr val="FFFFFF"/>
              </a:solidFill>
              <a:latin typeface="Arial" panose="020B0604020202020204" pitchFamily="34" charset="0"/>
            </a:endParaRPr>
          </a:p>
          <a:p>
            <a:pPr eaLnBrk="1" hangingPunct="1">
              <a:defRPr/>
            </a:pPr>
            <a:r>
              <a:rPr lang="en-US" sz="2000" dirty="0">
                <a:solidFill>
                  <a:srgbClr val="FFFFFF"/>
                </a:solidFill>
                <a:latin typeface="Arial" panose="020B0604020202020204" pitchFamily="34" charset="0"/>
              </a:rPr>
              <a:t>a</a:t>
            </a:r>
            <a:r>
              <a:rPr lang="en-US" sz="2000" dirty="0" smtClean="0">
                <a:solidFill>
                  <a:srgbClr val="FFFFFF"/>
                </a:solidFill>
                <a:latin typeface="Arial" panose="020B0604020202020204" pitchFamily="34" charset="0"/>
              </a:rPr>
              <a:t>nd </a:t>
            </a:r>
            <a:r>
              <a:rPr lang="ru-RU" sz="2000" dirty="0" err="1" smtClean="0">
                <a:solidFill>
                  <a:srgbClr val="FFFFFF"/>
                </a:solidFill>
                <a:latin typeface="Arial" panose="020B0604020202020204" pitchFamily="34" charset="0"/>
              </a:rPr>
              <a:t>ions</a:t>
            </a:r>
            <a:r>
              <a:rPr lang="ru-RU" sz="2000" dirty="0" smtClean="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from</a:t>
            </a:r>
            <a:r>
              <a:rPr lang="ru-RU" sz="2000" dirty="0">
                <a:solidFill>
                  <a:srgbClr val="FFFFFF"/>
                </a:solidFill>
                <a:latin typeface="Arial" panose="020B0604020202020204" pitchFamily="34" charset="0"/>
              </a:rPr>
              <a:t> </a:t>
            </a:r>
            <a:r>
              <a:rPr lang="ru-RU" sz="2000" b="1" dirty="0">
                <a:solidFill>
                  <a:srgbClr val="FFCC00"/>
                </a:solidFill>
                <a:latin typeface="Arial" panose="020B0604020202020204" pitchFamily="34" charset="0"/>
              </a:rPr>
              <a:t>C </a:t>
            </a:r>
            <a:r>
              <a:rPr lang="ru-RU" sz="2000" b="1" dirty="0" err="1">
                <a:solidFill>
                  <a:srgbClr val="FFCC00"/>
                </a:solidFill>
                <a:latin typeface="Arial" panose="020B0604020202020204" pitchFamily="34" charset="0"/>
              </a:rPr>
              <a:t>up</a:t>
            </a:r>
            <a:r>
              <a:rPr lang="ru-RU" sz="2000" b="1" dirty="0">
                <a:solidFill>
                  <a:srgbClr val="FFCC00"/>
                </a:solidFill>
                <a:latin typeface="Arial" panose="020B0604020202020204" pitchFamily="34" charset="0"/>
              </a:rPr>
              <a:t> </a:t>
            </a:r>
            <a:r>
              <a:rPr lang="ru-RU" sz="2000" b="1" dirty="0" err="1">
                <a:solidFill>
                  <a:srgbClr val="FFCC00"/>
                </a:solidFill>
                <a:latin typeface="Arial" panose="020B0604020202020204" pitchFamily="34" charset="0"/>
              </a:rPr>
              <a:t>to</a:t>
            </a:r>
            <a:r>
              <a:rPr lang="ru-RU" sz="2000" b="1" dirty="0">
                <a:solidFill>
                  <a:srgbClr val="FFCC00"/>
                </a:solidFill>
                <a:latin typeface="Arial" panose="020B0604020202020204" pitchFamily="34" charset="0"/>
              </a:rPr>
              <a:t> </a:t>
            </a:r>
            <a:r>
              <a:rPr lang="ru-RU" sz="2000" b="1" dirty="0" err="1">
                <a:solidFill>
                  <a:srgbClr val="FFCC00"/>
                </a:solidFill>
                <a:latin typeface="Arial" panose="020B0604020202020204" pitchFamily="34" charset="0"/>
              </a:rPr>
              <a:t>Xe</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with</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energies</a:t>
            </a:r>
            <a:r>
              <a:rPr lang="ru-RU" sz="2000" dirty="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from</a:t>
            </a:r>
            <a:r>
              <a:rPr lang="ru-RU" sz="2000" dirty="0">
                <a:solidFill>
                  <a:srgbClr val="FFFFFF"/>
                </a:solidFill>
                <a:latin typeface="Arial" panose="020B0604020202020204" pitchFamily="34" charset="0"/>
              </a:rPr>
              <a:t> </a:t>
            </a:r>
            <a:r>
              <a:rPr lang="ru-RU" sz="2000" b="1" dirty="0">
                <a:solidFill>
                  <a:srgbClr val="FFCC00"/>
                </a:solidFill>
                <a:latin typeface="Arial" panose="020B0604020202020204" pitchFamily="34" charset="0"/>
              </a:rPr>
              <a:t>25 </a:t>
            </a:r>
            <a:r>
              <a:rPr lang="ru-RU" sz="2000" b="1" dirty="0" err="1">
                <a:solidFill>
                  <a:srgbClr val="FFCC00"/>
                </a:solidFill>
                <a:latin typeface="Arial" panose="020B0604020202020204" pitchFamily="34" charset="0"/>
              </a:rPr>
              <a:t>to</a:t>
            </a:r>
            <a:r>
              <a:rPr lang="ru-RU" sz="2000" b="1" dirty="0">
                <a:solidFill>
                  <a:srgbClr val="FFCC00"/>
                </a:solidFill>
                <a:latin typeface="Arial" panose="020B0604020202020204" pitchFamily="34" charset="0"/>
              </a:rPr>
              <a:t> 53 </a:t>
            </a:r>
            <a:r>
              <a:rPr lang="ru-RU" sz="2000" b="1" dirty="0" err="1">
                <a:solidFill>
                  <a:srgbClr val="FFCC00"/>
                </a:solidFill>
                <a:latin typeface="Arial" panose="020B0604020202020204" pitchFamily="34" charset="0"/>
              </a:rPr>
              <a:t>MeV</a:t>
            </a:r>
            <a:r>
              <a:rPr lang="ru-RU" sz="2000" b="1" dirty="0">
                <a:solidFill>
                  <a:srgbClr val="FFCC00"/>
                </a:solidFill>
                <a:latin typeface="Arial" panose="020B0604020202020204" pitchFamily="34" charset="0"/>
              </a:rPr>
              <a:t>/</a:t>
            </a:r>
            <a:r>
              <a:rPr lang="ru-RU" sz="2000" b="1" dirty="0" err="1">
                <a:solidFill>
                  <a:srgbClr val="FFCC00"/>
                </a:solidFill>
                <a:latin typeface="Arial" panose="020B0604020202020204" pitchFamily="34" charset="0"/>
              </a:rPr>
              <a:t>nucleon</a:t>
            </a:r>
            <a:r>
              <a:rPr lang="ru-RU" sz="2000" dirty="0">
                <a:solidFill>
                  <a:srgbClr val="FFFFFF"/>
                </a:solidFill>
                <a:latin typeface="Arial" panose="020B0604020202020204" pitchFamily="34" charset="0"/>
              </a:rPr>
              <a:t> </a:t>
            </a:r>
            <a:endParaRPr lang="en-US" sz="2000" dirty="0" smtClean="0">
              <a:solidFill>
                <a:srgbClr val="FFFFFF"/>
              </a:solidFill>
              <a:latin typeface="Arial" panose="020B0604020202020204" pitchFamily="34" charset="0"/>
            </a:endParaRPr>
          </a:p>
          <a:p>
            <a:pPr eaLnBrk="1" hangingPunct="1">
              <a:defRPr/>
            </a:pPr>
            <a:r>
              <a:rPr lang="ru-RU" sz="2000" dirty="0" err="1" smtClean="0">
                <a:solidFill>
                  <a:srgbClr val="FFFFFF"/>
                </a:solidFill>
                <a:latin typeface="Arial" panose="020B0604020202020204" pitchFamily="34" charset="0"/>
              </a:rPr>
              <a:t>are</a:t>
            </a:r>
            <a:r>
              <a:rPr lang="en-US" sz="2000" dirty="0" smtClean="0">
                <a:solidFill>
                  <a:srgbClr val="FFFFFF"/>
                </a:solidFill>
                <a:latin typeface="Arial" panose="020B0604020202020204" pitchFamily="34" charset="0"/>
              </a:rPr>
              <a:t> </a:t>
            </a:r>
            <a:r>
              <a:rPr lang="ru-RU" sz="2000" dirty="0" smtClean="0">
                <a:solidFill>
                  <a:srgbClr val="FFFFFF"/>
                </a:solidFill>
                <a:latin typeface="Arial" panose="020B0604020202020204" pitchFamily="34" charset="0"/>
              </a:rPr>
              <a:t> </a:t>
            </a:r>
            <a:r>
              <a:rPr lang="ru-RU" sz="2000" dirty="0" err="1">
                <a:solidFill>
                  <a:srgbClr val="FFFFFF"/>
                </a:solidFill>
                <a:latin typeface="Arial" panose="020B0604020202020204" pitchFamily="34" charset="0"/>
              </a:rPr>
              <a:t>available</a:t>
            </a:r>
            <a:r>
              <a:rPr lang="ru-RU" sz="2000" dirty="0">
                <a:solidFill>
                  <a:srgbClr val="FFFFFF"/>
                </a:solidFill>
                <a:latin typeface="Arial" panose="020B0604020202020204" pitchFamily="34" charset="0"/>
              </a:rPr>
              <a:t> </a:t>
            </a:r>
            <a:r>
              <a:rPr lang="en-US" sz="2000" dirty="0" smtClean="0">
                <a:solidFill>
                  <a:srgbClr val="FFFFFF"/>
                </a:solidFill>
                <a:latin typeface="Arial" panose="020B0604020202020204" pitchFamily="34" charset="0"/>
              </a:rPr>
              <a:t> </a:t>
            </a:r>
            <a:r>
              <a:rPr lang="ru-RU" sz="2000" dirty="0" err="1" smtClean="0">
                <a:solidFill>
                  <a:srgbClr val="FFFFFF"/>
                </a:solidFill>
                <a:latin typeface="Arial" panose="020B0604020202020204" pitchFamily="34" charset="0"/>
              </a:rPr>
              <a:t>for</a:t>
            </a:r>
            <a:r>
              <a:rPr lang="en-US" sz="2000" dirty="0" smtClean="0">
                <a:solidFill>
                  <a:srgbClr val="FFFFFF"/>
                </a:solidFill>
                <a:latin typeface="Arial" panose="020B0604020202020204" pitchFamily="34" charset="0"/>
              </a:rPr>
              <a:t> </a:t>
            </a:r>
            <a:r>
              <a:rPr lang="ru-RU" sz="2000" dirty="0" err="1" smtClean="0">
                <a:solidFill>
                  <a:srgbClr val="FFFFFF"/>
                </a:solidFill>
                <a:latin typeface="Arial" panose="020B0604020202020204" pitchFamily="34" charset="0"/>
              </a:rPr>
              <a:t>experiments</a:t>
            </a:r>
            <a:r>
              <a:rPr lang="en-US" sz="2000" dirty="0" smtClean="0">
                <a:solidFill>
                  <a:srgbClr val="FFFFFF"/>
                </a:solidFill>
                <a:latin typeface="Arial" panose="020B0604020202020204" pitchFamily="34" charset="0"/>
              </a:rPr>
              <a:t> of testing the electronic </a:t>
            </a:r>
            <a:r>
              <a:rPr lang="en-US" sz="2000" dirty="0">
                <a:solidFill>
                  <a:srgbClr val="FFFFFF"/>
                </a:solidFill>
                <a:latin typeface="Arial" panose="020B0604020202020204" pitchFamily="34" charset="0"/>
              </a:rPr>
              <a:t>devices </a:t>
            </a:r>
            <a:r>
              <a:rPr lang="en-US" sz="2000" dirty="0" smtClean="0">
                <a:solidFill>
                  <a:srgbClr val="FFFFFF"/>
                </a:solidFill>
                <a:latin typeface="Arial" panose="020B0604020202020204" pitchFamily="34" charset="0"/>
              </a:rPr>
              <a:t> at  </a:t>
            </a:r>
            <a:r>
              <a:rPr lang="en-US" sz="2000" b="1" dirty="0" smtClean="0">
                <a:solidFill>
                  <a:srgbClr val="FFC000"/>
                </a:solidFill>
                <a:latin typeface="Arial" panose="020B0604020202020204" pitchFamily="34" charset="0"/>
              </a:rPr>
              <a:t>4</a:t>
            </a:r>
            <a:r>
              <a:rPr lang="en-US" sz="2000" b="1" dirty="0" smtClean="0">
                <a:solidFill>
                  <a:srgbClr val="FFC000"/>
                </a:solidFill>
              </a:rPr>
              <a:t> beam channel</a:t>
            </a:r>
            <a:r>
              <a:rPr lang="en-US" sz="2000" b="1" dirty="0" smtClean="0">
                <a:solidFill>
                  <a:srgbClr val="FFC000"/>
                </a:solidFill>
                <a:latin typeface="Arial" panose="020B0604020202020204" pitchFamily="34" charset="0"/>
              </a:rPr>
              <a:t>s of U-400 and U-400M</a:t>
            </a:r>
            <a:r>
              <a:rPr lang="en-US" sz="2000" dirty="0" smtClean="0">
                <a:solidFill>
                  <a:srgbClr val="FFFFFF"/>
                </a:solidFill>
                <a:latin typeface="Arial" panose="020B0604020202020204" pitchFamily="34" charset="0"/>
              </a:rPr>
              <a:t>.</a:t>
            </a:r>
            <a:r>
              <a:rPr lang="ru-RU" sz="2000" dirty="0" smtClean="0">
                <a:solidFill>
                  <a:srgbClr val="FFFFFF"/>
                </a:solidFill>
                <a:effectLst>
                  <a:outerShdw blurRad="38100" dist="38100" dir="2700000" algn="tl">
                    <a:srgbClr val="000000"/>
                  </a:outerShdw>
                </a:effectLst>
                <a:latin typeface="Arial" panose="020B0604020202020204" pitchFamily="34" charset="0"/>
              </a:rPr>
              <a:t> </a:t>
            </a:r>
            <a:endParaRPr lang="ru-RU" sz="2000" dirty="0">
              <a:solidFill>
                <a:srgbClr val="FFFFFF"/>
              </a:solidFill>
              <a:effectLst>
                <a:outerShdw blurRad="38100" dist="38100" dir="2700000" algn="tl">
                  <a:srgbClr val="000000"/>
                </a:outerShdw>
              </a:effectLst>
              <a:latin typeface="Arial" panose="020B0604020202020204" pitchFamily="34" charset="0"/>
            </a:endParaRPr>
          </a:p>
        </p:txBody>
      </p:sp>
      <p:sp>
        <p:nvSpPr>
          <p:cNvPr id="36870" name="Rectangle 10"/>
          <p:cNvSpPr>
            <a:spLocks noChangeArrowheads="1"/>
          </p:cNvSpPr>
          <p:nvPr/>
        </p:nvSpPr>
        <p:spPr bwMode="auto">
          <a:xfrm>
            <a:off x="0" y="0"/>
            <a:ext cx="9144000" cy="461665"/>
          </a:xfrm>
          <a:prstGeom prst="rect">
            <a:avLst/>
          </a:prstGeom>
          <a:solidFill>
            <a:schemeClr val="bg1">
              <a:lumMod val="75000"/>
            </a:schemeClr>
          </a:solidFill>
          <a:ln>
            <a:solidFill>
              <a:schemeClr val="tx1"/>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2400" b="1" dirty="0" err="1" smtClean="0">
                <a:solidFill>
                  <a:srgbClr val="FFFF00"/>
                </a:solidFill>
              </a:rPr>
              <a:t>Testing</a:t>
            </a:r>
            <a:r>
              <a:rPr lang="ru-RU" altLang="ru-RU" sz="2400" b="1" dirty="0" smtClean="0">
                <a:solidFill>
                  <a:srgbClr val="FFFF00"/>
                </a:solidFill>
              </a:rPr>
              <a:t> </a:t>
            </a:r>
            <a:r>
              <a:rPr lang="en-US" altLang="ru-RU" sz="2400" b="1" dirty="0" smtClean="0">
                <a:solidFill>
                  <a:srgbClr val="FFFF00"/>
                </a:solidFill>
              </a:rPr>
              <a:t>of electronic </a:t>
            </a:r>
            <a:r>
              <a:rPr lang="en-US" altLang="ru-RU" sz="2400" b="1" dirty="0">
                <a:solidFill>
                  <a:srgbClr val="FFFF00"/>
                </a:solidFill>
              </a:rPr>
              <a:t>devices </a:t>
            </a:r>
            <a:r>
              <a:rPr lang="ru-RU" altLang="ru-RU" sz="2400" b="1" dirty="0" err="1" smtClean="0">
                <a:solidFill>
                  <a:srgbClr val="FFFF00"/>
                </a:solidFill>
              </a:rPr>
              <a:t>at</a:t>
            </a:r>
            <a:r>
              <a:rPr lang="ru-RU" altLang="ru-RU" sz="2400" b="1" dirty="0" smtClean="0">
                <a:solidFill>
                  <a:srgbClr val="FFFF00"/>
                </a:solidFill>
              </a:rPr>
              <a:t> FLNR </a:t>
            </a:r>
            <a:r>
              <a:rPr lang="en-US" altLang="ru-RU" sz="2400" b="1" dirty="0" err="1">
                <a:solidFill>
                  <a:srgbClr val="FFFF00"/>
                </a:solidFill>
              </a:rPr>
              <a:t>c</a:t>
            </a:r>
            <a:r>
              <a:rPr lang="ru-RU" altLang="ru-RU" sz="2400" b="1" dirty="0" err="1" smtClean="0">
                <a:solidFill>
                  <a:srgbClr val="FFFF00"/>
                </a:solidFill>
              </a:rPr>
              <a:t>yclotron</a:t>
            </a:r>
            <a:r>
              <a:rPr lang="en-US" altLang="ru-RU" sz="2400" b="1" dirty="0" smtClean="0">
                <a:solidFill>
                  <a:srgbClr val="FFFF00"/>
                </a:solidFill>
              </a:rPr>
              <a:t> beams</a:t>
            </a:r>
          </a:p>
        </p:txBody>
      </p:sp>
    </p:spTree>
    <p:extLst>
      <p:ext uri="{BB962C8B-B14F-4D97-AF65-F5344CB8AC3E}">
        <p14:creationId xmlns:p14="http://schemas.microsoft.com/office/powerpoint/2010/main" xmlns="" val="2452639022"/>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Рисунок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928813"/>
            <a:ext cx="9144000" cy="300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Прямая со стрелкой 3"/>
          <p:cNvCxnSpPr>
            <a:cxnSpLocks noChangeShapeType="1"/>
          </p:cNvCxnSpPr>
          <p:nvPr/>
        </p:nvCxnSpPr>
        <p:spPr bwMode="auto">
          <a:xfrm>
            <a:off x="900113" y="1231900"/>
            <a:ext cx="0" cy="1404938"/>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7" name="TextBox 6"/>
          <p:cNvSpPr txBox="1">
            <a:spLocks noChangeArrowheads="1"/>
          </p:cNvSpPr>
          <p:nvPr/>
        </p:nvSpPr>
        <p:spPr bwMode="auto">
          <a:xfrm>
            <a:off x="173038" y="779463"/>
            <a:ext cx="14874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defTabSz="45720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defTabSz="4572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defTabSz="457200">
              <a:spcBef>
                <a:spcPct val="20000"/>
              </a:spcBef>
              <a:buChar char="–"/>
              <a:defRPr sz="2000">
                <a:solidFill>
                  <a:schemeClr val="tx1"/>
                </a:solidFill>
                <a:latin typeface="Tahoma" panose="020B0604030504040204" pitchFamily="34" charset="0"/>
              </a:defRPr>
            </a:lvl4pPr>
            <a:lvl5pPr marL="2057400" indent="-228600" defTabSz="4572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
                <a:srgbClr val="000000"/>
              </a:buClr>
              <a:buSzPct val="100000"/>
              <a:buFont typeface="Arial" panose="020B0604020202020204" pitchFamily="34" charset="0"/>
              <a:buNone/>
            </a:pPr>
            <a:r>
              <a:rPr lang="en-US" altLang="ru-RU" sz="1400"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rPr>
              <a:t>Bending magnet</a:t>
            </a:r>
          </a:p>
        </p:txBody>
      </p:sp>
      <p:cxnSp>
        <p:nvCxnSpPr>
          <p:cNvPr id="8" name="Прямая со стрелкой 7"/>
          <p:cNvCxnSpPr>
            <a:cxnSpLocks noChangeShapeType="1"/>
          </p:cNvCxnSpPr>
          <p:nvPr/>
        </p:nvCxnSpPr>
        <p:spPr bwMode="auto">
          <a:xfrm>
            <a:off x="1619250" y="1385888"/>
            <a:ext cx="0" cy="1171575"/>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 name="Прямоугольник 12"/>
          <p:cNvSpPr>
            <a:spLocks noChangeArrowheads="1"/>
          </p:cNvSpPr>
          <p:nvPr/>
        </p:nvSpPr>
        <p:spPr bwMode="auto">
          <a:xfrm>
            <a:off x="971550" y="1077913"/>
            <a:ext cx="20526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defTabSz="45720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defTabSz="4572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defTabSz="457200">
              <a:spcBef>
                <a:spcPct val="20000"/>
              </a:spcBef>
              <a:buChar char="–"/>
              <a:defRPr sz="2000">
                <a:solidFill>
                  <a:schemeClr val="tx1"/>
                </a:solidFill>
                <a:latin typeface="Tahoma" panose="020B0604030504040204" pitchFamily="34" charset="0"/>
              </a:defRPr>
            </a:lvl4pPr>
            <a:lvl5pPr marL="2057400" indent="-228600" defTabSz="4572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
                <a:srgbClr val="000000"/>
              </a:buClr>
              <a:buSzPct val="100000"/>
              <a:buFont typeface="Arial" panose="020B0604020202020204" pitchFamily="34" charset="0"/>
              <a:buNone/>
            </a:pPr>
            <a:r>
              <a:rPr lang="en-US" altLang="ru-RU" sz="1400"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rPr>
              <a:t>X-Y correction magnets</a:t>
            </a:r>
          </a:p>
        </p:txBody>
      </p:sp>
      <p:cxnSp>
        <p:nvCxnSpPr>
          <p:cNvPr id="15" name="Прямая со стрелкой 14"/>
          <p:cNvCxnSpPr>
            <a:cxnSpLocks noChangeShapeType="1"/>
          </p:cNvCxnSpPr>
          <p:nvPr/>
        </p:nvCxnSpPr>
        <p:spPr bwMode="auto">
          <a:xfrm flipV="1">
            <a:off x="1196975" y="2852738"/>
            <a:ext cx="927100" cy="2447925"/>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0" name="Прямая со стрелкой 19"/>
          <p:cNvCxnSpPr>
            <a:cxnSpLocks noChangeShapeType="1"/>
          </p:cNvCxnSpPr>
          <p:nvPr/>
        </p:nvCxnSpPr>
        <p:spPr bwMode="auto">
          <a:xfrm flipV="1">
            <a:off x="1196975" y="2852738"/>
            <a:ext cx="2006600" cy="2447925"/>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129" name="TextBox 22"/>
          <p:cNvSpPr txBox="1">
            <a:spLocks noChangeArrowheads="1"/>
          </p:cNvSpPr>
          <p:nvPr/>
        </p:nvSpPr>
        <p:spPr bwMode="auto">
          <a:xfrm>
            <a:off x="92075" y="5299075"/>
            <a:ext cx="25003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defTabSz="45720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defTabSz="4572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defTabSz="457200">
              <a:spcBef>
                <a:spcPct val="20000"/>
              </a:spcBef>
              <a:buChar char="–"/>
              <a:defRPr sz="2000">
                <a:solidFill>
                  <a:schemeClr val="tx1"/>
                </a:solidFill>
                <a:latin typeface="Tahoma" panose="020B0604030504040204" pitchFamily="34" charset="0"/>
              </a:defRPr>
            </a:lvl4pPr>
            <a:lvl5pPr marL="2057400" indent="-228600" defTabSz="4572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
                <a:srgbClr val="000000"/>
              </a:buClr>
              <a:buSzPct val="100000"/>
              <a:buFont typeface="Arial" panose="020B0604020202020204" pitchFamily="34" charset="0"/>
              <a:buNone/>
            </a:pPr>
            <a:r>
              <a:rPr lang="en-US" altLang="ru-RU" sz="1400"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rPr>
              <a:t>X-Y scanning system (50 Hz)</a:t>
            </a:r>
          </a:p>
        </p:txBody>
      </p:sp>
      <p:cxnSp>
        <p:nvCxnSpPr>
          <p:cNvPr id="24" name="Прямая со стрелкой 23"/>
          <p:cNvCxnSpPr>
            <a:cxnSpLocks noChangeShapeType="1"/>
          </p:cNvCxnSpPr>
          <p:nvPr/>
        </p:nvCxnSpPr>
        <p:spPr bwMode="auto">
          <a:xfrm flipV="1">
            <a:off x="3335338" y="4076700"/>
            <a:ext cx="0" cy="1592263"/>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6" name="TextBox 25"/>
          <p:cNvSpPr txBox="1">
            <a:spLocks noChangeArrowheads="1"/>
          </p:cNvSpPr>
          <p:nvPr/>
        </p:nvSpPr>
        <p:spPr bwMode="auto">
          <a:xfrm>
            <a:off x="1508125" y="5668963"/>
            <a:ext cx="21177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defTabSz="45720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defTabSz="4572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defTabSz="457200">
              <a:spcBef>
                <a:spcPct val="20000"/>
              </a:spcBef>
              <a:buChar char="–"/>
              <a:defRPr sz="2000">
                <a:solidFill>
                  <a:schemeClr val="tx1"/>
                </a:solidFill>
                <a:latin typeface="Tahoma" panose="020B0604030504040204" pitchFamily="34" charset="0"/>
              </a:defRPr>
            </a:lvl4pPr>
            <a:lvl5pPr marL="2057400" indent="-228600" defTabSz="4572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
                <a:srgbClr val="000000"/>
              </a:buClr>
              <a:buSzPct val="100000"/>
              <a:buFont typeface="Arial" panose="020B0604020202020204" pitchFamily="34" charset="0"/>
              <a:buNone/>
            </a:pPr>
            <a:r>
              <a:rPr lang="en-US" altLang="ru-RU" sz="1400"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rPr>
              <a:t>Ta foils (5-27 </a:t>
            </a:r>
            <a:r>
              <a:rPr lang="en-US" altLang="ru-RU" sz="1400"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sym typeface="Symbol" panose="05050102010706020507" pitchFamily="18" charset="2"/>
              </a:rPr>
              <a:t>m </a:t>
            </a:r>
            <a:r>
              <a:rPr lang="en-US" altLang="ru-RU" sz="1400"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rPr>
              <a:t>) </a:t>
            </a:r>
            <a:r>
              <a:rPr lang="en-US" altLang="ru-RU" sz="1400"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sym typeface="Symbol" panose="05050102010706020507" pitchFamily="18" charset="2"/>
              </a:rPr>
              <a:t>drive</a:t>
            </a:r>
            <a:r>
              <a:rPr lang="en-US" altLang="ru-RU" sz="1400"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rPr>
              <a:t>)</a:t>
            </a:r>
          </a:p>
        </p:txBody>
      </p:sp>
      <p:cxnSp>
        <p:nvCxnSpPr>
          <p:cNvPr id="28" name="Прямая со стрелкой 27"/>
          <p:cNvCxnSpPr>
            <a:cxnSpLocks noChangeShapeType="1"/>
          </p:cNvCxnSpPr>
          <p:nvPr/>
        </p:nvCxnSpPr>
        <p:spPr bwMode="auto">
          <a:xfrm>
            <a:off x="3335338" y="1746250"/>
            <a:ext cx="804862" cy="1273175"/>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0" name="TextBox 29"/>
          <p:cNvSpPr txBox="1">
            <a:spLocks noChangeArrowheads="1"/>
          </p:cNvSpPr>
          <p:nvPr/>
        </p:nvSpPr>
        <p:spPr bwMode="auto">
          <a:xfrm>
            <a:off x="2200275" y="1438275"/>
            <a:ext cx="17256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defTabSz="45720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defTabSz="4572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defTabSz="457200">
              <a:spcBef>
                <a:spcPct val="20000"/>
              </a:spcBef>
              <a:buChar char="–"/>
              <a:defRPr sz="2000">
                <a:solidFill>
                  <a:schemeClr val="tx1"/>
                </a:solidFill>
                <a:latin typeface="Tahoma" panose="020B0604030504040204" pitchFamily="34" charset="0"/>
              </a:defRPr>
            </a:lvl4pPr>
            <a:lvl5pPr marL="2057400" indent="-228600" defTabSz="4572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
                <a:srgbClr val="000000"/>
              </a:buClr>
              <a:buSzPct val="100000"/>
              <a:buFont typeface="Arial" panose="020B0604020202020204" pitchFamily="34" charset="0"/>
              <a:buNone/>
            </a:pPr>
            <a:r>
              <a:rPr lang="en-US" altLang="ru-RU" sz="1400"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rPr>
              <a:t>Luminophore drive</a:t>
            </a:r>
          </a:p>
        </p:txBody>
      </p:sp>
      <p:cxnSp>
        <p:nvCxnSpPr>
          <p:cNvPr id="32" name="Прямая со стрелкой 31"/>
          <p:cNvCxnSpPr>
            <a:cxnSpLocks noChangeShapeType="1"/>
          </p:cNvCxnSpPr>
          <p:nvPr/>
        </p:nvCxnSpPr>
        <p:spPr bwMode="auto">
          <a:xfrm>
            <a:off x="4500563" y="1592263"/>
            <a:ext cx="0" cy="585787"/>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4" name="TextBox 33"/>
          <p:cNvSpPr txBox="1">
            <a:spLocks noChangeArrowheads="1"/>
          </p:cNvSpPr>
          <p:nvPr/>
        </p:nvSpPr>
        <p:spPr bwMode="auto">
          <a:xfrm>
            <a:off x="3925888" y="1231900"/>
            <a:ext cx="11779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defTabSz="45720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defTabSz="4572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defTabSz="457200">
              <a:spcBef>
                <a:spcPct val="20000"/>
              </a:spcBef>
              <a:buChar char="–"/>
              <a:defRPr sz="2000">
                <a:solidFill>
                  <a:schemeClr val="tx1"/>
                </a:solidFill>
                <a:latin typeface="Tahoma" panose="020B0604030504040204" pitchFamily="34" charset="0"/>
              </a:defRPr>
            </a:lvl4pPr>
            <a:lvl5pPr marL="2057400" indent="-228600" defTabSz="4572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
                <a:srgbClr val="000000"/>
              </a:buClr>
              <a:buSzPct val="100000"/>
              <a:buFont typeface="Arial" panose="020B0604020202020204" pitchFamily="34" charset="0"/>
              <a:buNone/>
            </a:pPr>
            <a:r>
              <a:rPr lang="en-US" altLang="ru-RU" sz="1400"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rPr>
              <a:t>Faraday cup</a:t>
            </a:r>
          </a:p>
        </p:txBody>
      </p:sp>
      <p:cxnSp>
        <p:nvCxnSpPr>
          <p:cNvPr id="35" name="Прямая со стрелкой 34"/>
          <p:cNvCxnSpPr>
            <a:cxnSpLocks noChangeShapeType="1"/>
          </p:cNvCxnSpPr>
          <p:nvPr/>
        </p:nvCxnSpPr>
        <p:spPr bwMode="auto">
          <a:xfrm flipH="1">
            <a:off x="4067175" y="1087438"/>
            <a:ext cx="1512888" cy="1519237"/>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1" name="Прямая со стрелкой 40"/>
          <p:cNvCxnSpPr>
            <a:cxnSpLocks noChangeShapeType="1"/>
          </p:cNvCxnSpPr>
          <p:nvPr/>
        </p:nvCxnSpPr>
        <p:spPr bwMode="auto">
          <a:xfrm>
            <a:off x="5580063" y="1087438"/>
            <a:ext cx="1079500" cy="1765300"/>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8" name="TextBox 47"/>
          <p:cNvSpPr txBox="1">
            <a:spLocks noChangeArrowheads="1"/>
          </p:cNvSpPr>
          <p:nvPr/>
        </p:nvSpPr>
        <p:spPr bwMode="auto">
          <a:xfrm>
            <a:off x="2957513" y="779463"/>
            <a:ext cx="51863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defTabSz="45720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defTabSz="4572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defTabSz="457200">
              <a:spcBef>
                <a:spcPct val="20000"/>
              </a:spcBef>
              <a:buChar char="–"/>
              <a:defRPr sz="2000">
                <a:solidFill>
                  <a:schemeClr val="tx1"/>
                </a:solidFill>
                <a:latin typeface="Tahoma" panose="020B0604030504040204" pitchFamily="34" charset="0"/>
              </a:defRPr>
            </a:lvl4pPr>
            <a:lvl5pPr marL="2057400" indent="-228600" defTabSz="4572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
                <a:srgbClr val="000000"/>
              </a:buClr>
              <a:buSzPct val="100000"/>
              <a:buFont typeface="Arial" panose="020B0604020202020204" pitchFamily="34" charset="0"/>
              <a:buNone/>
            </a:pPr>
            <a:r>
              <a:rPr lang="en-US" altLang="ru-RU" sz="1400"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rPr>
              <a:t>TOF energy measurement sensors, L=1.602 m. Accuracy </a:t>
            </a:r>
            <a:r>
              <a:rPr lang="en-US" altLang="ru-RU" sz="1400"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sym typeface="Symbol" panose="05050102010706020507" pitchFamily="18" charset="2"/>
              </a:rPr>
              <a:t> 1%</a:t>
            </a:r>
            <a:endParaRPr lang="en-US" altLang="ru-RU" sz="1400"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endParaRPr>
          </a:p>
        </p:txBody>
      </p:sp>
      <p:cxnSp>
        <p:nvCxnSpPr>
          <p:cNvPr id="49" name="Прямая со стрелкой 48"/>
          <p:cNvCxnSpPr>
            <a:cxnSpLocks noChangeShapeType="1"/>
          </p:cNvCxnSpPr>
          <p:nvPr/>
        </p:nvCxnSpPr>
        <p:spPr bwMode="auto">
          <a:xfrm flipH="1" flipV="1">
            <a:off x="4572000" y="3644900"/>
            <a:ext cx="252413" cy="1808163"/>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2" name="Прямая со стрелкой 51"/>
          <p:cNvCxnSpPr>
            <a:cxnSpLocks noChangeShapeType="1"/>
          </p:cNvCxnSpPr>
          <p:nvPr/>
        </p:nvCxnSpPr>
        <p:spPr bwMode="auto">
          <a:xfrm flipV="1">
            <a:off x="4824413" y="3644900"/>
            <a:ext cx="539750" cy="1808163"/>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5" name="Прямая со стрелкой 54"/>
          <p:cNvCxnSpPr>
            <a:cxnSpLocks noChangeShapeType="1"/>
          </p:cNvCxnSpPr>
          <p:nvPr/>
        </p:nvCxnSpPr>
        <p:spPr bwMode="auto">
          <a:xfrm flipV="1">
            <a:off x="4824413" y="3644900"/>
            <a:ext cx="2411412" cy="1808163"/>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8" name="Прямая со стрелкой 57"/>
          <p:cNvCxnSpPr>
            <a:cxnSpLocks noChangeShapeType="1"/>
          </p:cNvCxnSpPr>
          <p:nvPr/>
        </p:nvCxnSpPr>
        <p:spPr bwMode="auto">
          <a:xfrm flipV="1">
            <a:off x="4824413" y="3860800"/>
            <a:ext cx="2987675" cy="1592263"/>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1" name="TextBox 60"/>
          <p:cNvSpPr txBox="1">
            <a:spLocks noChangeArrowheads="1"/>
          </p:cNvSpPr>
          <p:nvPr/>
        </p:nvSpPr>
        <p:spPr bwMode="auto">
          <a:xfrm>
            <a:off x="3886200" y="5521325"/>
            <a:ext cx="20574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defTabSz="45720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defTabSz="4572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defTabSz="457200">
              <a:spcBef>
                <a:spcPct val="20000"/>
              </a:spcBef>
              <a:buChar char="–"/>
              <a:defRPr sz="2000">
                <a:solidFill>
                  <a:schemeClr val="tx1"/>
                </a:solidFill>
                <a:latin typeface="Tahoma" panose="020B0604030504040204" pitchFamily="34" charset="0"/>
              </a:defRPr>
            </a:lvl4pPr>
            <a:lvl5pPr marL="2057400" indent="-228600" defTabSz="4572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
                <a:srgbClr val="000000"/>
              </a:buClr>
              <a:buSzPct val="100000"/>
              <a:buFont typeface="Arial" panose="020B0604020202020204" pitchFamily="34" charset="0"/>
              <a:buNone/>
            </a:pPr>
            <a:r>
              <a:rPr lang="en-US" altLang="ru-RU" sz="1400"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rPr>
              <a:t>Turbo molecular pumps</a:t>
            </a:r>
          </a:p>
        </p:txBody>
      </p:sp>
      <p:cxnSp>
        <p:nvCxnSpPr>
          <p:cNvPr id="62" name="Прямая со стрелкой 61"/>
          <p:cNvCxnSpPr>
            <a:cxnSpLocks noChangeShapeType="1"/>
          </p:cNvCxnSpPr>
          <p:nvPr/>
        </p:nvCxnSpPr>
        <p:spPr bwMode="auto">
          <a:xfrm>
            <a:off x="8316913" y="1419225"/>
            <a:ext cx="0" cy="963613"/>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5" name="TextBox 64"/>
          <p:cNvSpPr txBox="1">
            <a:spLocks noChangeArrowheads="1"/>
          </p:cNvSpPr>
          <p:nvPr/>
        </p:nvSpPr>
        <p:spPr bwMode="auto">
          <a:xfrm>
            <a:off x="6389688" y="1298575"/>
            <a:ext cx="16938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defTabSz="45720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defTabSz="4572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defTabSz="457200">
              <a:spcBef>
                <a:spcPct val="20000"/>
              </a:spcBef>
              <a:buChar char="–"/>
              <a:defRPr sz="2000">
                <a:solidFill>
                  <a:schemeClr val="tx1"/>
                </a:solidFill>
                <a:latin typeface="Tahoma" panose="020B0604030504040204" pitchFamily="34" charset="0"/>
              </a:defRPr>
            </a:lvl4pPr>
            <a:lvl5pPr marL="2057400" indent="-228600" defTabSz="4572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
                <a:srgbClr val="000000"/>
              </a:buClr>
              <a:buSzPct val="100000"/>
              <a:buFont typeface="Arial" panose="020B0604020202020204" pitchFamily="34" charset="0"/>
              <a:buNone/>
            </a:pPr>
            <a:r>
              <a:rPr lang="en-US" altLang="ru-RU" sz="1400"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rPr>
              <a:t>Vacuum gate valve</a:t>
            </a:r>
          </a:p>
        </p:txBody>
      </p:sp>
      <p:cxnSp>
        <p:nvCxnSpPr>
          <p:cNvPr id="66" name="Прямая со стрелкой 65"/>
          <p:cNvCxnSpPr>
            <a:cxnSpLocks noChangeShapeType="1"/>
          </p:cNvCxnSpPr>
          <p:nvPr/>
        </p:nvCxnSpPr>
        <p:spPr bwMode="auto">
          <a:xfrm flipV="1">
            <a:off x="8532813" y="3500438"/>
            <a:ext cx="0" cy="1798637"/>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9" name="TextBox 68"/>
          <p:cNvSpPr txBox="1">
            <a:spLocks noChangeArrowheads="1"/>
          </p:cNvSpPr>
          <p:nvPr/>
        </p:nvSpPr>
        <p:spPr bwMode="auto">
          <a:xfrm>
            <a:off x="7327900" y="5318125"/>
            <a:ext cx="12588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defTabSz="45720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defTabSz="4572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defTabSz="457200">
              <a:spcBef>
                <a:spcPct val="20000"/>
              </a:spcBef>
              <a:buChar char="–"/>
              <a:defRPr sz="2000">
                <a:solidFill>
                  <a:schemeClr val="tx1"/>
                </a:solidFill>
                <a:latin typeface="Tahoma" panose="020B0604030504040204" pitchFamily="34" charset="0"/>
              </a:defRPr>
            </a:lvl4pPr>
            <a:lvl5pPr marL="2057400" indent="-228600" defTabSz="4572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
                <a:srgbClr val="000000"/>
              </a:buClr>
              <a:buSzPct val="100000"/>
              <a:buFont typeface="Arial" panose="020B0604020202020204" pitchFamily="34" charset="0"/>
              <a:buNone/>
            </a:pPr>
            <a:r>
              <a:rPr lang="en-US" altLang="ru-RU" sz="1400"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rPr>
              <a:t>Test chamber</a:t>
            </a:r>
          </a:p>
        </p:txBody>
      </p:sp>
      <p:sp>
        <p:nvSpPr>
          <p:cNvPr id="38940" name="Прямоугольник 11"/>
          <p:cNvSpPr>
            <a:spLocks noChangeArrowheads="1"/>
          </p:cNvSpPr>
          <p:nvPr/>
        </p:nvSpPr>
        <p:spPr bwMode="auto">
          <a:xfrm>
            <a:off x="2289175" y="115888"/>
            <a:ext cx="46370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defTabSz="45720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defTabSz="4572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defTabSz="457200">
              <a:spcBef>
                <a:spcPct val="20000"/>
              </a:spcBef>
              <a:buChar char="–"/>
              <a:defRPr sz="2000">
                <a:solidFill>
                  <a:schemeClr val="tx1"/>
                </a:solidFill>
                <a:latin typeface="Tahoma" panose="020B0604030504040204" pitchFamily="34" charset="0"/>
              </a:defRPr>
            </a:lvl4pPr>
            <a:lvl5pPr marL="2057400" indent="-228600" defTabSz="4572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
                <a:srgbClr val="000000"/>
              </a:buClr>
              <a:buSzPct val="100000"/>
              <a:buFont typeface="Arial" panose="020B0604020202020204" pitchFamily="34" charset="0"/>
              <a:buNone/>
            </a:pPr>
            <a:r>
              <a:rPr lang="en-US" altLang="ru-RU" sz="2400" b="1"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rPr>
              <a:t>Ion Beam Line for SEE Testing</a:t>
            </a:r>
          </a:p>
        </p:txBody>
      </p:sp>
    </p:spTree>
    <p:extLst>
      <p:ext uri="{BB962C8B-B14F-4D97-AF65-F5344CB8AC3E}">
        <p14:creationId xmlns:p14="http://schemas.microsoft.com/office/powerpoint/2010/main" xmlns="" val="2522998166"/>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98900" y="1341438"/>
            <a:ext cx="4003675" cy="5040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9939" name="Рисунок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5063" y="1341438"/>
            <a:ext cx="3522662" cy="504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0" name="TextBox 1"/>
          <p:cNvSpPr txBox="1">
            <a:spLocks noChangeArrowheads="1"/>
          </p:cNvSpPr>
          <p:nvPr/>
        </p:nvSpPr>
        <p:spPr bwMode="auto">
          <a:xfrm>
            <a:off x="1135063" y="533400"/>
            <a:ext cx="704834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defTabSz="45720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defTabSz="4572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defTabSz="457200">
              <a:spcBef>
                <a:spcPct val="20000"/>
              </a:spcBef>
              <a:buChar char="–"/>
              <a:defRPr sz="2000">
                <a:solidFill>
                  <a:schemeClr val="tx1"/>
                </a:solidFill>
                <a:latin typeface="Tahoma" panose="020B0604030504040204" pitchFamily="34" charset="0"/>
              </a:defRPr>
            </a:lvl4pPr>
            <a:lvl5pPr marL="2057400" indent="-228600" defTabSz="4572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
                <a:srgbClr val="000000"/>
              </a:buClr>
              <a:buSzPct val="100000"/>
              <a:buFont typeface="Arial" panose="020B0604020202020204" pitchFamily="34" charset="0"/>
              <a:buNone/>
            </a:pPr>
            <a:r>
              <a:rPr lang="en-US" altLang="ru-RU" sz="2400" b="1" dirty="0"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rPr>
              <a:t>Test chamber  and user diagnostic equipment </a:t>
            </a:r>
          </a:p>
        </p:txBody>
      </p:sp>
    </p:spTree>
    <p:extLst>
      <p:ext uri="{BB962C8B-B14F-4D97-AF65-F5344CB8AC3E}">
        <p14:creationId xmlns:p14="http://schemas.microsoft.com/office/powerpoint/2010/main" xmlns="" val="125637983"/>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Номер слайда 5"/>
          <p:cNvSpPr>
            <a:spLocks noGrp="1"/>
          </p:cNvSpPr>
          <p:nvPr>
            <p:ph type="sldNum" sz="quarter" idx="12"/>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206DCB74-B956-48DB-AB5D-0AFC87C2AD2D}" type="slidenum">
              <a:rPr lang="en-US" altLang="ru-RU" sz="1400" smtClean="0">
                <a:solidFill>
                  <a:srgbClr val="FFFFFF"/>
                </a:solidFill>
                <a:latin typeface="Times New Roman" panose="02020603050405020304" pitchFamily="18" charset="0"/>
              </a:rPr>
              <a:pPr>
                <a:spcBef>
                  <a:spcPct val="50000"/>
                </a:spcBef>
                <a:buClrTx/>
                <a:buSzTx/>
                <a:buFontTx/>
                <a:buNone/>
              </a:pPr>
              <a:t>98</a:t>
            </a:fld>
            <a:endParaRPr lang="en-US" altLang="ru-RU" sz="1400" smtClean="0">
              <a:solidFill>
                <a:srgbClr val="FFFFFF"/>
              </a:solidFill>
              <a:latin typeface="Times New Roman" panose="02020603050405020304" pitchFamily="18" charset="0"/>
            </a:endParaRPr>
          </a:p>
        </p:txBody>
      </p:sp>
      <p:sp>
        <p:nvSpPr>
          <p:cNvPr id="679938" name="Rectangle 2"/>
          <p:cNvSpPr>
            <a:spLocks noGrp="1" noChangeArrowheads="1"/>
          </p:cNvSpPr>
          <p:nvPr>
            <p:ph type="title"/>
          </p:nvPr>
        </p:nvSpPr>
        <p:spPr>
          <a:xfrm>
            <a:off x="539750" y="188913"/>
            <a:ext cx="8208963" cy="619125"/>
          </a:xfrm>
        </p:spPr>
        <p:txBody>
          <a:bodyPr/>
          <a:lstStyle/>
          <a:p>
            <a:pPr eaLnBrk="1" hangingPunct="1">
              <a:defRPr/>
            </a:pPr>
            <a:r>
              <a:rPr lang="en-US" sz="3200" b="1" smtClean="0">
                <a:solidFill>
                  <a:srgbClr val="FFFF00"/>
                </a:solidFill>
              </a:rPr>
              <a:t>Flerov Laboratory of Nuclear Reactions</a:t>
            </a:r>
            <a:endParaRPr lang="ru-RU" sz="3200" b="1" smtClean="0">
              <a:solidFill>
                <a:srgbClr val="FFFF00"/>
              </a:solidFill>
            </a:endParaRPr>
          </a:p>
        </p:txBody>
      </p:sp>
      <p:sp>
        <p:nvSpPr>
          <p:cNvPr id="679939" name="Rectangle 3"/>
          <p:cNvSpPr>
            <a:spLocks noChangeArrowheads="1"/>
          </p:cNvSpPr>
          <p:nvPr/>
        </p:nvSpPr>
        <p:spPr bwMode="auto">
          <a:xfrm>
            <a:off x="0" y="2492375"/>
            <a:ext cx="9144000" cy="2276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lvl1pPr>
              <a:defRPr sz="4400">
                <a:solidFill>
                  <a:schemeClr val="tx2"/>
                </a:solidFill>
                <a:effectLst>
                  <a:outerShdw blurRad="38100" dist="38100" dir="2700000" algn="tl">
                    <a:srgbClr val="000000"/>
                  </a:outerShdw>
                </a:effectLst>
                <a:latin typeface="Tahoma" panose="020B0604030504040204" pitchFamily="34" charset="0"/>
              </a:defRPr>
            </a:lvl1pPr>
            <a:lvl2pPr>
              <a:defRPr sz="4400">
                <a:solidFill>
                  <a:schemeClr val="tx2"/>
                </a:solidFill>
                <a:effectLst>
                  <a:outerShdw blurRad="38100" dist="38100" dir="2700000" algn="tl">
                    <a:srgbClr val="000000"/>
                  </a:outerShdw>
                </a:effectLst>
                <a:latin typeface="Tahoma" panose="020B0604030504040204" pitchFamily="34" charset="0"/>
              </a:defRPr>
            </a:lvl2pPr>
            <a:lvl3pPr>
              <a:defRPr sz="4400">
                <a:solidFill>
                  <a:schemeClr val="tx2"/>
                </a:solidFill>
                <a:effectLst>
                  <a:outerShdw blurRad="38100" dist="38100" dir="2700000" algn="tl">
                    <a:srgbClr val="000000"/>
                  </a:outerShdw>
                </a:effectLst>
                <a:latin typeface="Tahoma" panose="020B0604030504040204" pitchFamily="34" charset="0"/>
              </a:defRPr>
            </a:lvl3pPr>
            <a:lvl4pPr>
              <a:defRPr sz="4400">
                <a:solidFill>
                  <a:schemeClr val="tx2"/>
                </a:solidFill>
                <a:effectLst>
                  <a:outerShdw blurRad="38100" dist="38100" dir="2700000" algn="tl">
                    <a:srgbClr val="000000"/>
                  </a:outerShdw>
                </a:effectLst>
                <a:latin typeface="Tahoma" panose="020B0604030504040204" pitchFamily="34" charset="0"/>
              </a:defRPr>
            </a:lvl4pPr>
            <a:lvl5pPr>
              <a:defRPr sz="4400">
                <a:solidFill>
                  <a:schemeClr val="tx2"/>
                </a:solidFill>
                <a:effectLst>
                  <a:outerShdw blurRad="38100" dist="38100" dir="2700000" algn="tl">
                    <a:srgbClr val="000000"/>
                  </a:outerShdw>
                </a:effectLst>
                <a:latin typeface="Tahoma" panose="020B0604030504040204"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a:lstStyle>
          <a:p>
            <a:pPr algn="ctr" eaLnBrk="1" hangingPunct="1">
              <a:defRPr/>
            </a:pPr>
            <a:r>
              <a:rPr lang="en-US" sz="4800" b="1" dirty="0" smtClean="0">
                <a:solidFill>
                  <a:srgbClr val="F6C700"/>
                </a:solidFill>
              </a:rPr>
              <a:t>NEW </a:t>
            </a:r>
            <a:br>
              <a:rPr lang="en-US" sz="4800" b="1" dirty="0" smtClean="0">
                <a:solidFill>
                  <a:srgbClr val="F6C700"/>
                </a:solidFill>
              </a:rPr>
            </a:br>
            <a:r>
              <a:rPr lang="en-US" sz="4800" b="1" dirty="0" smtClean="0">
                <a:solidFill>
                  <a:srgbClr val="F6C700"/>
                </a:solidFill>
              </a:rPr>
              <a:t>cyclotrons </a:t>
            </a:r>
          </a:p>
          <a:p>
            <a:pPr algn="ctr" eaLnBrk="1" hangingPunct="1">
              <a:defRPr/>
            </a:pPr>
            <a:r>
              <a:rPr lang="en-US" sz="4800" b="1" dirty="0" smtClean="0">
                <a:solidFill>
                  <a:srgbClr val="F6C700"/>
                </a:solidFill>
              </a:rPr>
              <a:t>for applied  research</a:t>
            </a:r>
            <a:endParaRPr lang="ru-RU" sz="4800" b="1" dirty="0" smtClean="0">
              <a:solidFill>
                <a:srgbClr val="F6C700"/>
              </a:solidFill>
            </a:endParaRPr>
          </a:p>
        </p:txBody>
      </p:sp>
    </p:spTree>
    <p:extLst>
      <p:ext uri="{BB962C8B-B14F-4D97-AF65-F5344CB8AC3E}">
        <p14:creationId xmlns:p14="http://schemas.microsoft.com/office/powerpoint/2010/main" xmlns="" val="1221282612"/>
      </p:ext>
    </p:extLst>
  </p:cSld>
  <p:clrMapOvr>
    <a:masterClrMapping/>
  </p:clrMapOvr>
  <p:transition spd="med">
    <p:dissolv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descr="F:\Координационный комитет- SHE factory\Lab Hall 2014-06-23.jpg"/>
          <p:cNvPicPr>
            <a:picLocks noChangeAspect="1" noChangeArrowheads="1"/>
          </p:cNvPicPr>
          <p:nvPr/>
        </p:nvPicPr>
        <p:blipFill>
          <a:blip r:embed="rId2" cstate="print"/>
          <a:srcRect l="21381" t="8017" r="26860" b="23299"/>
          <a:stretch>
            <a:fillRect/>
          </a:stretch>
        </p:blipFill>
        <p:spPr bwMode="auto">
          <a:xfrm>
            <a:off x="0" y="0"/>
            <a:ext cx="9144000" cy="6840538"/>
          </a:xfrm>
          <a:prstGeom prst="rect">
            <a:avLst/>
          </a:prstGeom>
          <a:noFill/>
          <a:ln w="9525">
            <a:noFill/>
            <a:miter lim="800000"/>
            <a:headEnd/>
            <a:tailEnd/>
          </a:ln>
        </p:spPr>
      </p:pic>
      <p:sp>
        <p:nvSpPr>
          <p:cNvPr id="2" name="Прямоугольник 1"/>
          <p:cNvSpPr/>
          <p:nvPr/>
        </p:nvSpPr>
        <p:spPr>
          <a:xfrm>
            <a:off x="3132138" y="115888"/>
            <a:ext cx="4679950" cy="954087"/>
          </a:xfrm>
          <a:prstGeom prst="rect">
            <a:avLst/>
          </a:prstGeom>
          <a:solidFill>
            <a:schemeClr val="accent4">
              <a:lumMod val="25000"/>
            </a:schemeClr>
          </a:solidFill>
        </p:spPr>
        <p:txBody>
          <a:bodyPr>
            <a:spAutoFit/>
          </a:bodyPr>
          <a:lstStyle/>
          <a:p>
            <a:pPr algn="ctr">
              <a:defRPr/>
            </a:pPr>
            <a:r>
              <a:rPr lang="en-US" sz="2800" dirty="0">
                <a:solidFill>
                  <a:srgbClr val="FFFFFF"/>
                </a:solidFill>
              </a:rPr>
              <a:t>New building of the nanotechnology Center </a:t>
            </a:r>
            <a:endParaRPr lang="ru-RU" sz="2800" dirty="0">
              <a:solidFill>
                <a:srgbClr val="FFFFFF"/>
              </a:solidFill>
            </a:endParaRPr>
          </a:p>
        </p:txBody>
      </p:sp>
      <p:sp>
        <p:nvSpPr>
          <p:cNvPr id="281604" name="Прямоугольник 2"/>
          <p:cNvSpPr>
            <a:spLocks noChangeArrowheads="1"/>
          </p:cNvSpPr>
          <p:nvPr/>
        </p:nvSpPr>
        <p:spPr bwMode="auto">
          <a:xfrm>
            <a:off x="755650" y="6008688"/>
            <a:ext cx="8208963" cy="646331"/>
          </a:xfrm>
          <a:prstGeom prst="rect">
            <a:avLst/>
          </a:prstGeom>
          <a:solidFill>
            <a:srgbClr val="008000">
              <a:alpha val="36862"/>
            </a:srgbClr>
          </a:solidFill>
          <a:ln w="9525">
            <a:noFill/>
            <a:miter lim="800000"/>
            <a:headEnd/>
            <a:tailEnd/>
          </a:ln>
        </p:spPr>
        <p:txBody>
          <a:bodyPr>
            <a:spAutoFit/>
          </a:bodyPr>
          <a:lstStyle/>
          <a:p>
            <a:r>
              <a:rPr lang="en-US" altLang="ru-RU" dirty="0">
                <a:solidFill>
                  <a:srgbClr val="FFFFFF"/>
                </a:solidFill>
              </a:rPr>
              <a:t>This year the construction of a new </a:t>
            </a:r>
            <a:r>
              <a:rPr lang="en-US" altLang="ru-RU" dirty="0" err="1">
                <a:solidFill>
                  <a:srgbClr val="FFFFFF"/>
                </a:solidFill>
              </a:rPr>
              <a:t>nanotechnology</a:t>
            </a:r>
            <a:r>
              <a:rPr lang="en-US" altLang="ru-RU" dirty="0">
                <a:solidFill>
                  <a:srgbClr val="FFFFFF"/>
                </a:solidFill>
              </a:rPr>
              <a:t> center in the </a:t>
            </a:r>
            <a:r>
              <a:rPr lang="en-US" altLang="ru-RU" dirty="0" smtClean="0">
                <a:solidFill>
                  <a:srgbClr val="FFFFFF"/>
                </a:solidFill>
              </a:rPr>
              <a:t>Laboratory </a:t>
            </a:r>
            <a:r>
              <a:rPr lang="en-US" altLang="ru-RU" dirty="0">
                <a:solidFill>
                  <a:srgbClr val="FFFFFF"/>
                </a:solidFill>
              </a:rPr>
              <a:t>of nuclear reactions was completed </a:t>
            </a:r>
            <a:endParaRPr lang="ru-RU" altLang="ru-RU" dirty="0">
              <a:solidFill>
                <a:srgbClr val="FFFFFF"/>
              </a:solidFill>
            </a:endParaRPr>
          </a:p>
        </p:txBody>
      </p:sp>
    </p:spTree>
    <p:extLst>
      <p:ext uri="{BB962C8B-B14F-4D97-AF65-F5344CB8AC3E}">
        <p14:creationId xmlns:p14="http://schemas.microsoft.com/office/powerpoint/2010/main" xmlns="" val="3315398659"/>
      </p:ext>
    </p:extLst>
  </p:cSld>
  <p:clrMapOvr>
    <a:masterClrMapping/>
  </p:clrMapOvr>
  <p:transition spd="med">
    <p:dissolve/>
  </p:transition>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5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6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7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9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3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10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11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12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anose="020B0604020202020204"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13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2.xml><?xml version="1.0" encoding="utf-8"?>
<a:theme xmlns:a="http://schemas.openxmlformats.org/drawingml/2006/main" name="14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ru-RU"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ru-RU"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3.xml><?xml version="1.0" encoding="utf-8"?>
<a:theme xmlns:a="http://schemas.openxmlformats.org/drawingml/2006/main" name="15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17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5.xml><?xml version="1.0" encoding="utf-8"?>
<a:theme xmlns:a="http://schemas.openxmlformats.org/drawingml/2006/main" name="JINR_E_e">
  <a:themeElements>
    <a:clrScheme name="JINR_E_e 1">
      <a:dk1>
        <a:srgbClr val="00354E"/>
      </a:dk1>
      <a:lt1>
        <a:srgbClr val="EAEAEA"/>
      </a:lt1>
      <a:dk2>
        <a:srgbClr val="006699"/>
      </a:dk2>
      <a:lt2>
        <a:srgbClr val="CCECFF"/>
      </a:lt2>
      <a:accent1>
        <a:srgbClr val="006699"/>
      </a:accent1>
      <a:accent2>
        <a:srgbClr val="6699FF"/>
      </a:accent2>
      <a:accent3>
        <a:srgbClr val="AAB8CA"/>
      </a:accent3>
      <a:accent4>
        <a:srgbClr val="C8C8C8"/>
      </a:accent4>
      <a:accent5>
        <a:srgbClr val="AAB8CA"/>
      </a:accent5>
      <a:accent6>
        <a:srgbClr val="5C8AE7"/>
      </a:accent6>
      <a:hlink>
        <a:srgbClr val="CCCCFF"/>
      </a:hlink>
      <a:folHlink>
        <a:srgbClr val="5E6FD4"/>
      </a:folHlink>
    </a:clrScheme>
    <a:fontScheme name="JINR_E_e">
      <a:majorFont>
        <a:latin typeface="Verdana"/>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ru-RU" sz="2000" b="0" i="0" u="none" strike="noStrike" cap="none" normalizeH="0" baseline="0" smtClean="0">
            <a:ln>
              <a:noFill/>
            </a:ln>
            <a:solidFill>
              <a:srgbClr val="FF9900"/>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ru-RU" sz="2000" b="0" i="0" u="none" strike="noStrike" cap="none" normalizeH="0" baseline="0" smtClean="0">
            <a:ln>
              <a:noFill/>
            </a:ln>
            <a:solidFill>
              <a:srgbClr val="FF9900"/>
            </a:solidFill>
            <a:effectLst/>
            <a:latin typeface="Arial Black" panose="020B0A04020102020204" pitchFamily="34" charset="0"/>
          </a:defRPr>
        </a:defPPr>
      </a:lstStyle>
    </a:lnDef>
  </a:objectDefaults>
  <a:extraClrSchemeLst>
    <a:extraClrScheme>
      <a:clrScheme name="JINR_E_e 1">
        <a:dk1>
          <a:srgbClr val="00354E"/>
        </a:dk1>
        <a:lt1>
          <a:srgbClr val="EAEAEA"/>
        </a:lt1>
        <a:dk2>
          <a:srgbClr val="006699"/>
        </a:dk2>
        <a:lt2>
          <a:srgbClr val="CCECFF"/>
        </a:lt2>
        <a:accent1>
          <a:srgbClr val="006699"/>
        </a:accent1>
        <a:accent2>
          <a:srgbClr val="6699FF"/>
        </a:accent2>
        <a:accent3>
          <a:srgbClr val="AAB8CA"/>
        </a:accent3>
        <a:accent4>
          <a:srgbClr val="C8C8C8"/>
        </a:accent4>
        <a:accent5>
          <a:srgbClr val="AAB8CA"/>
        </a:accent5>
        <a:accent6>
          <a:srgbClr val="5C8AE7"/>
        </a:accent6>
        <a:hlink>
          <a:srgbClr val="CCCCFF"/>
        </a:hlink>
        <a:folHlink>
          <a:srgbClr val="5E6FD4"/>
        </a:folHlink>
      </a:clrScheme>
      <a:clrMap bg1="dk2" tx1="lt1" bg2="dk1" tx2="lt2" accent1="accent1" accent2="accent2" accent3="accent3" accent4="accent4" accent5="accent5" accent6="accent6" hlink="hlink" folHlink="folHlink"/>
    </a:extraClrScheme>
    <a:extraClrScheme>
      <a:clrScheme name="JINR_E_e 2">
        <a:dk1>
          <a:srgbClr val="000080"/>
        </a:dk1>
        <a:lt1>
          <a:srgbClr val="FFFFFF"/>
        </a:lt1>
        <a:dk2>
          <a:srgbClr val="3366CC"/>
        </a:dk2>
        <a:lt2>
          <a:srgbClr val="7A7C93"/>
        </a:lt2>
        <a:accent1>
          <a:srgbClr val="006699"/>
        </a:accent1>
        <a:accent2>
          <a:srgbClr val="6699FF"/>
        </a:accent2>
        <a:accent3>
          <a:srgbClr val="FFFFFF"/>
        </a:accent3>
        <a:accent4>
          <a:srgbClr val="00006C"/>
        </a:accent4>
        <a:accent5>
          <a:srgbClr val="AAB8CA"/>
        </a:accent5>
        <a:accent6>
          <a:srgbClr val="5C8AE7"/>
        </a:accent6>
        <a:hlink>
          <a:srgbClr val="9933FF"/>
        </a:hlink>
        <a:folHlink>
          <a:srgbClr val="CCCCFF"/>
        </a:folHlink>
      </a:clrScheme>
      <a:clrMap bg1="lt1" tx1="dk1" bg2="lt2" tx2="dk2" accent1="accent1" accent2="accent2" accent3="accent3" accent4="accent4" accent5="accent5" accent6="accent6" hlink="hlink" folHlink="folHlink"/>
    </a:extraClrScheme>
    <a:extraClrScheme>
      <a:clrScheme name="JINR_E_e 3">
        <a:dk1>
          <a:srgbClr val="000000"/>
        </a:dk1>
        <a:lt1>
          <a:srgbClr val="FFFFFF"/>
        </a:lt1>
        <a:dk2>
          <a:srgbClr val="000000"/>
        </a:dk2>
        <a:lt2>
          <a:srgbClr val="868686"/>
        </a:lt2>
        <a:accent1>
          <a:srgbClr val="969696"/>
        </a:accent1>
        <a:accent2>
          <a:srgbClr val="CBCBCB"/>
        </a:accent2>
        <a:accent3>
          <a:srgbClr val="FFFFFF"/>
        </a:accent3>
        <a:accent4>
          <a:srgbClr val="000000"/>
        </a:accent4>
        <a:accent5>
          <a:srgbClr val="C9C9C9"/>
        </a:accent5>
        <a:accent6>
          <a:srgbClr val="B8B8B8"/>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JINR_E_e 4">
        <a:dk1>
          <a:srgbClr val="660066"/>
        </a:dk1>
        <a:lt1>
          <a:srgbClr val="EAEAEA"/>
        </a:lt1>
        <a:dk2>
          <a:srgbClr val="3366CC"/>
        </a:dk2>
        <a:lt2>
          <a:srgbClr val="7A7C93"/>
        </a:lt2>
        <a:accent1>
          <a:srgbClr val="00CCCC"/>
        </a:accent1>
        <a:accent2>
          <a:srgbClr val="CC66FF"/>
        </a:accent2>
        <a:accent3>
          <a:srgbClr val="F3F3F3"/>
        </a:accent3>
        <a:accent4>
          <a:srgbClr val="560056"/>
        </a:accent4>
        <a:accent5>
          <a:srgbClr val="AAE2E2"/>
        </a:accent5>
        <a:accent6>
          <a:srgbClr val="B95CE7"/>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JINR_E_e 5">
        <a:dk1>
          <a:srgbClr val="00354E"/>
        </a:dk1>
        <a:lt1>
          <a:srgbClr val="EAEAEA"/>
        </a:lt1>
        <a:dk2>
          <a:srgbClr val="6D67AA"/>
        </a:dk2>
        <a:lt2>
          <a:srgbClr val="CCCCFF"/>
        </a:lt2>
        <a:accent1>
          <a:srgbClr val="6600CC"/>
        </a:accent1>
        <a:accent2>
          <a:srgbClr val="9999FF"/>
        </a:accent2>
        <a:accent3>
          <a:srgbClr val="BAB8D2"/>
        </a:accent3>
        <a:accent4>
          <a:srgbClr val="C8C8C8"/>
        </a:accent4>
        <a:accent5>
          <a:srgbClr val="B8AAE2"/>
        </a:accent5>
        <a:accent6>
          <a:srgbClr val="8A8AE7"/>
        </a:accent6>
        <a:hlink>
          <a:srgbClr val="CCCCFF"/>
        </a:hlink>
        <a:folHlink>
          <a:srgbClr val="9D70B8"/>
        </a:folHlink>
      </a:clrScheme>
      <a:clrMap bg1="dk2" tx1="lt1" bg2="dk1" tx2="lt2" accent1="accent1" accent2="accent2" accent3="accent3" accent4="accent4" accent5="accent5" accent6="accent6" hlink="hlink" folHlink="folHlink"/>
    </a:extraClrScheme>
    <a:extraClrScheme>
      <a:clrScheme name="JINR_E_e 6">
        <a:dk1>
          <a:srgbClr val="003366"/>
        </a:dk1>
        <a:lt1>
          <a:srgbClr val="EAEAEA"/>
        </a:lt1>
        <a:dk2>
          <a:srgbClr val="009999"/>
        </a:dk2>
        <a:lt2>
          <a:srgbClr val="FFFFFF"/>
        </a:lt2>
        <a:accent1>
          <a:srgbClr val="008080"/>
        </a:accent1>
        <a:accent2>
          <a:srgbClr val="00CCCC"/>
        </a:accent2>
        <a:accent3>
          <a:srgbClr val="AACACA"/>
        </a:accent3>
        <a:accent4>
          <a:srgbClr val="C8C8C8"/>
        </a:accent4>
        <a:accent5>
          <a:srgbClr val="AAC0C0"/>
        </a:accent5>
        <a:accent6>
          <a:srgbClr val="00B9B9"/>
        </a:accent6>
        <a:hlink>
          <a:srgbClr val="A7DDE1"/>
        </a:hlink>
        <a:folHlink>
          <a:srgbClr val="FF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6.xml><?xml version="1.0" encoding="utf-8"?>
<a:theme xmlns:a="http://schemas.openxmlformats.org/drawingml/2006/main" name="18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ru-RU"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ru-RU"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2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33104</TotalTime>
  <Words>6376</Words>
  <Application>Microsoft Office PowerPoint</Application>
  <PresentationFormat>Экран (4:3)</PresentationFormat>
  <Paragraphs>1574</Paragraphs>
  <Slides>114</Slides>
  <Notes>58</Notes>
  <HiddenSlides>17</HiddenSlides>
  <MMClips>0</MMClips>
  <ScaleCrop>false</ScaleCrop>
  <HeadingPairs>
    <vt:vector size="6" baseType="variant">
      <vt:variant>
        <vt:lpstr>Тема</vt:lpstr>
      </vt:variant>
      <vt:variant>
        <vt:i4>26</vt:i4>
      </vt:variant>
      <vt:variant>
        <vt:lpstr>Внедренные серверы OLE</vt:lpstr>
      </vt:variant>
      <vt:variant>
        <vt:i4>9</vt:i4>
      </vt:variant>
      <vt:variant>
        <vt:lpstr>Заголовки слайдов</vt:lpstr>
      </vt:variant>
      <vt:variant>
        <vt:i4>114</vt:i4>
      </vt:variant>
    </vt:vector>
  </HeadingPairs>
  <TitlesOfParts>
    <vt:vector size="149" baseType="lpstr">
      <vt:lpstr>Оформление по умолчанию</vt:lpstr>
      <vt:lpstr>Тема Office</vt:lpstr>
      <vt:lpstr>Default Design</vt:lpstr>
      <vt:lpstr>5_Тема Office</vt:lpstr>
      <vt:lpstr>2_Тема Office</vt:lpstr>
      <vt:lpstr>Whirlpool</vt:lpstr>
      <vt:lpstr>1_Тема Office</vt:lpstr>
      <vt:lpstr>1_Whirlpool</vt:lpstr>
      <vt:lpstr>2_Whirlpool</vt:lpstr>
      <vt:lpstr>4_Whirlpool</vt:lpstr>
      <vt:lpstr>5_Whirlpool</vt:lpstr>
      <vt:lpstr>6_Whirlpool</vt:lpstr>
      <vt:lpstr>7_Whirlpool</vt:lpstr>
      <vt:lpstr>8_Whirlpool</vt:lpstr>
      <vt:lpstr>9_Whirlpool</vt:lpstr>
      <vt:lpstr>3_Whirlpool</vt:lpstr>
      <vt:lpstr>10_Whirlpool</vt:lpstr>
      <vt:lpstr>11_Whirlpool</vt:lpstr>
      <vt:lpstr>12_Whirlpool</vt:lpstr>
      <vt:lpstr>Beam</vt:lpstr>
      <vt:lpstr>13_Whirlpool</vt:lpstr>
      <vt:lpstr>14_Whirlpool</vt:lpstr>
      <vt:lpstr>15_Whirlpool</vt:lpstr>
      <vt:lpstr>17_Whirlpool</vt:lpstr>
      <vt:lpstr>JINR_E_e</vt:lpstr>
      <vt:lpstr>18_Whirlpool</vt:lpstr>
      <vt:lpstr>CorelPhotoPaint.Image.11</vt:lpstr>
      <vt:lpstr>Slide</vt:lpstr>
      <vt:lpstr>AutoCAD Drawing</vt:lpstr>
      <vt:lpstr>CorelDRAW</vt:lpstr>
      <vt:lpstr>Graph</vt:lpstr>
      <vt:lpstr>Документ</vt:lpstr>
      <vt:lpstr>Microsoft Equation 3.0</vt:lpstr>
      <vt:lpstr>Chart</vt:lpstr>
      <vt:lpstr>Plot</vt:lpstr>
      <vt:lpstr>Слайд 1</vt:lpstr>
      <vt:lpstr>FLEROV LABORATORY of NUCLEAR REACTIONS founded in 1957</vt:lpstr>
      <vt:lpstr>FLNR History</vt:lpstr>
      <vt:lpstr>FLNR’s BASIC DIRECTIONS of RESEARCH  </vt:lpstr>
      <vt:lpstr>FLNR accelerator complex in 2014. 4 heavy ion cyclotrons  and MT-25 microtron – electron accelerator</vt:lpstr>
      <vt:lpstr>Слайд 6</vt:lpstr>
      <vt:lpstr>Слайд 7</vt:lpstr>
      <vt:lpstr>Слайд 8</vt:lpstr>
      <vt:lpstr>Слайд 9</vt:lpstr>
      <vt:lpstr>Buncher system </vt:lpstr>
      <vt:lpstr>Слайд 11</vt:lpstr>
      <vt:lpstr>Слайд 12</vt:lpstr>
      <vt:lpstr>Слайд 13</vt:lpstr>
      <vt:lpstr>Axial injection system of U-400 Cyclotron</vt:lpstr>
      <vt:lpstr>Слайд 15</vt:lpstr>
      <vt:lpstr>Слайд 16</vt:lpstr>
      <vt:lpstr>DUBNA Gas Filled Recoil Separator</vt:lpstr>
      <vt:lpstr>New experimental set up - SHELS velocity filter (Separator for Heavy ELement Spectroscopy)</vt:lpstr>
      <vt:lpstr>Слайд 19</vt:lpstr>
      <vt:lpstr>Слайд 20</vt:lpstr>
      <vt:lpstr>Слайд 21</vt:lpstr>
      <vt:lpstr>Слайд 22</vt:lpstr>
      <vt:lpstr>Слайд 23</vt:lpstr>
      <vt:lpstr>Слайд 24</vt:lpstr>
      <vt:lpstr>Слайд 25</vt:lpstr>
      <vt:lpstr>Fragment-separator ACCULINNA-II lay-out</vt:lpstr>
      <vt:lpstr>Слайд 27</vt:lpstr>
      <vt:lpstr>Слайд 28</vt:lpstr>
      <vt:lpstr>Слайд 29</vt:lpstr>
      <vt:lpstr>Слайд 30</vt:lpstr>
      <vt:lpstr>Слайд 31</vt:lpstr>
      <vt:lpstr>Слайд 32</vt:lpstr>
      <vt:lpstr>DRIBs-I: experiments with 6He beam</vt:lpstr>
      <vt:lpstr>Слайд 34</vt:lpstr>
      <vt:lpstr>Слайд 35</vt:lpstr>
      <vt:lpstr>Trends in the development of heavy ion cyclotrons for the last 20-30 years</vt:lpstr>
      <vt:lpstr>Слайд 37</vt:lpstr>
      <vt:lpstr>Слайд 38</vt:lpstr>
      <vt:lpstr>First ECR ion source at FLNR</vt:lpstr>
      <vt:lpstr>Слайд 40</vt:lpstr>
      <vt:lpstr>Слайд 41</vt:lpstr>
      <vt:lpstr>Слайд 42</vt:lpstr>
      <vt:lpstr>Слайд 43</vt:lpstr>
      <vt:lpstr>Trends in the development of heavy ion cyclotrons for the last 20-30 years</vt:lpstr>
      <vt:lpstr>Ion source</vt:lpstr>
      <vt:lpstr>Слайд 46</vt:lpstr>
      <vt:lpstr>Слайд 47</vt:lpstr>
      <vt:lpstr>Слайд 48</vt:lpstr>
      <vt:lpstr>SHE factory:</vt:lpstr>
      <vt:lpstr>DC-280 cyclotron – stand-alone SHE-factory</vt:lpstr>
      <vt:lpstr>Слайд 51</vt:lpstr>
      <vt:lpstr>Слайд 52</vt:lpstr>
      <vt:lpstr>3D calculation of DC-280  cyclotron magnetic field</vt:lpstr>
      <vt:lpstr>Слайд 54</vt:lpstr>
      <vt:lpstr>Слайд 55</vt:lpstr>
      <vt:lpstr>Слайд 56</vt:lpstr>
      <vt:lpstr>Слайд 57</vt:lpstr>
      <vt:lpstr>Слайд 58</vt:lpstr>
      <vt:lpstr>Слайд 59</vt:lpstr>
      <vt:lpstr>Слайд 60</vt:lpstr>
      <vt:lpstr>Слайд 61</vt:lpstr>
      <vt:lpstr>Слайд 62</vt:lpstr>
      <vt:lpstr>New FLNR gas-filled separators   </vt:lpstr>
      <vt:lpstr>New experimental set-up - SHELS velocity filter (Separator for Heavy ELement Spectroscopy)</vt:lpstr>
      <vt:lpstr>Modernization of the U400 cyclotron  (Project U-400R)</vt:lpstr>
      <vt:lpstr>Слайд 66</vt:lpstr>
      <vt:lpstr>Слайд 67</vt:lpstr>
      <vt:lpstr>U-400R. Median plane level. Second floor.</vt:lpstr>
      <vt:lpstr>Слайд 69</vt:lpstr>
      <vt:lpstr>Слайд 70</vt:lpstr>
      <vt:lpstr>Слайд 71</vt:lpstr>
      <vt:lpstr>Слайд 72</vt:lpstr>
      <vt:lpstr>Слайд 73</vt:lpstr>
      <vt:lpstr>Слайд 74</vt:lpstr>
      <vt:lpstr>Слайд 75</vt:lpstr>
      <vt:lpstr>IMPLANTING CYCLOTRON IC-100 History pages 1985</vt:lpstr>
      <vt:lpstr>Слайд 77</vt:lpstr>
      <vt:lpstr>Слайд 78</vt:lpstr>
      <vt:lpstr>Слайд 79</vt:lpstr>
      <vt:lpstr>Слайд 80</vt:lpstr>
      <vt:lpstr>Слайд 81</vt:lpstr>
      <vt:lpstr>MAIN PURPOSE :  - Education of students.  - Surface modification of standard materials, creation of new materials with required properties.   - Production of track membranes with special properties.   - Creation of micro- and nanostructures.   </vt:lpstr>
      <vt:lpstr>Слайд 83</vt:lpstr>
      <vt:lpstr>Слайд 84</vt:lpstr>
      <vt:lpstr>ECR ION SOURCE </vt:lpstr>
      <vt:lpstr>MAIN PARAMETERS </vt:lpstr>
      <vt:lpstr>PARAMETERS OF ACCELERATED ION BEAMS</vt:lpstr>
      <vt:lpstr>Слайд 88</vt:lpstr>
      <vt:lpstr>Слайд 89</vt:lpstr>
      <vt:lpstr>Слайд 90</vt:lpstr>
      <vt:lpstr>Слайд 91</vt:lpstr>
      <vt:lpstr>DECRIS-5 - ECR ion source of the DC-110 cyclotron  (18 GHz, copper coils)</vt:lpstr>
      <vt:lpstr>Ion beam parameters of the DC-110 cyclotron </vt:lpstr>
      <vt:lpstr>DC-110 dedicated heavy ion cyclotron developed and created at the Flerov Laboratory of Nuclear Reactions of the Joint Institute for Nuclear Research for the BETA research and industrial complex in Dubna (Russia)</vt:lpstr>
      <vt:lpstr>Слайд 95</vt:lpstr>
      <vt:lpstr>Слайд 96</vt:lpstr>
      <vt:lpstr>Слайд 97</vt:lpstr>
      <vt:lpstr>Flerov Laboratory of Nuclear Reactions</vt:lpstr>
      <vt:lpstr>Слайд 99</vt:lpstr>
      <vt:lpstr>The equipment in the new building of the nanotechnology Center </vt:lpstr>
      <vt:lpstr>Слайд 101</vt:lpstr>
      <vt:lpstr>Слайд 102</vt:lpstr>
      <vt:lpstr>Слайд 103</vt:lpstr>
      <vt:lpstr>Слайд 104</vt:lpstr>
      <vt:lpstr>Слайд 105</vt:lpstr>
      <vt:lpstr>Слайд 106</vt:lpstr>
      <vt:lpstr>Слайд 107</vt:lpstr>
      <vt:lpstr>Слайд 108</vt:lpstr>
      <vt:lpstr>Слайд 109</vt:lpstr>
      <vt:lpstr>Слайд 110</vt:lpstr>
      <vt:lpstr>Слайд 111</vt:lpstr>
      <vt:lpstr>Слайд 112</vt:lpstr>
      <vt:lpstr>Слайд 113</vt:lpstr>
      <vt:lpstr>Слайд 114</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 Windows</dc:creator>
  <cp:lastModifiedBy>Gikal</cp:lastModifiedBy>
  <cp:revision>649</cp:revision>
  <dcterms:created xsi:type="dcterms:W3CDTF">2011-11-22T12:32:54Z</dcterms:created>
  <dcterms:modified xsi:type="dcterms:W3CDTF">2016-03-15T20:54:46Z</dcterms:modified>
</cp:coreProperties>
</file>